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4013" r:id="rId3"/>
    <p:sldMasterId id="2147484026" r:id="rId4"/>
    <p:sldMasterId id="2147484068" r:id="rId5"/>
  </p:sldMasterIdLst>
  <p:notesMasterIdLst>
    <p:notesMasterId r:id="rId53"/>
  </p:notesMasterIdLst>
  <p:handoutMasterIdLst>
    <p:handoutMasterId r:id="rId54"/>
  </p:handoutMasterIdLst>
  <p:sldIdLst>
    <p:sldId id="1033" r:id="rId6"/>
    <p:sldId id="582" r:id="rId7"/>
    <p:sldId id="1098" r:id="rId8"/>
    <p:sldId id="885" r:id="rId9"/>
    <p:sldId id="1099" r:id="rId10"/>
    <p:sldId id="1088" r:id="rId11"/>
    <p:sldId id="1089" r:id="rId12"/>
    <p:sldId id="898" r:id="rId13"/>
    <p:sldId id="899" r:id="rId14"/>
    <p:sldId id="1046" r:id="rId15"/>
    <p:sldId id="1125" r:id="rId16"/>
    <p:sldId id="1123" r:id="rId17"/>
    <p:sldId id="730" r:id="rId18"/>
    <p:sldId id="954" r:id="rId19"/>
    <p:sldId id="684" r:id="rId20"/>
    <p:sldId id="697" r:id="rId21"/>
    <p:sldId id="680" r:id="rId22"/>
    <p:sldId id="737" r:id="rId23"/>
    <p:sldId id="738" r:id="rId24"/>
    <p:sldId id="740" r:id="rId25"/>
    <p:sldId id="739" r:id="rId26"/>
    <p:sldId id="1100" r:id="rId27"/>
    <p:sldId id="1062" r:id="rId28"/>
    <p:sldId id="1114" r:id="rId29"/>
    <p:sldId id="1051" r:id="rId30"/>
    <p:sldId id="1052" r:id="rId31"/>
    <p:sldId id="1127" r:id="rId32"/>
    <p:sldId id="1122" r:id="rId33"/>
    <p:sldId id="1126" r:id="rId34"/>
    <p:sldId id="946" r:id="rId35"/>
    <p:sldId id="816" r:id="rId36"/>
    <p:sldId id="818" r:id="rId37"/>
    <p:sldId id="819" r:id="rId38"/>
    <p:sldId id="829" r:id="rId39"/>
    <p:sldId id="1124" r:id="rId40"/>
    <p:sldId id="1129" r:id="rId41"/>
    <p:sldId id="892" r:id="rId42"/>
    <p:sldId id="1103" r:id="rId43"/>
    <p:sldId id="828" r:id="rId44"/>
    <p:sldId id="955" r:id="rId45"/>
    <p:sldId id="1121" r:id="rId46"/>
    <p:sldId id="879" r:id="rId47"/>
    <p:sldId id="880" r:id="rId48"/>
    <p:sldId id="993" r:id="rId49"/>
    <p:sldId id="1102" r:id="rId50"/>
    <p:sldId id="967" r:id="rId51"/>
    <p:sldId id="1128" r:id="rId52"/>
  </p:sldIdLst>
  <p:sldSz cx="9144000" cy="6858000" type="screen4x3"/>
  <p:notesSz cx="9874250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686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373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60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74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4342" algn="l" defTabSz="9137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1210" algn="l" defTabSz="9137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8076" algn="l" defTabSz="9137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4946" algn="l" defTabSz="913737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3366"/>
    <a:srgbClr val="333399"/>
    <a:srgbClr val="EDF0D2"/>
    <a:srgbClr val="FF0000"/>
    <a:srgbClr val="008000"/>
    <a:srgbClr val="00FF00"/>
    <a:srgbClr val="99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1" autoAdjust="0"/>
    <p:restoredTop sz="96386" autoAdjust="0"/>
  </p:normalViewPr>
  <p:slideViewPr>
    <p:cSldViewPr snapToGrid="0">
      <p:cViewPr varScale="1">
        <p:scale>
          <a:sx n="117" d="100"/>
          <a:sy n="117" d="100"/>
        </p:scale>
        <p:origin x="4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0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734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heme" Target="theme/theme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18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4332" y="0"/>
            <a:ext cx="4279918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792"/>
            <a:ext cx="4279918" cy="3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4332" y="6457792"/>
            <a:ext cx="4279918" cy="33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26D928-9E39-4BE9-A4B8-B0A7F72747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34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9918" cy="3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94332" y="0"/>
            <a:ext cx="4279918" cy="3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2788" y="506413"/>
            <a:ext cx="3368675" cy="2527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6721" y="3202120"/>
            <a:ext cx="7240809" cy="308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61070"/>
            <a:ext cx="4279918" cy="3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4332" y="6461070"/>
            <a:ext cx="4279918" cy="33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FA5A245-7A04-4900-9D96-8D07A9EB9D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05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686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3737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606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473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4342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210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7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946" algn="l" defTabSz="91373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12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568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63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45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I will show the normal kinematic study of</a:t>
            </a:r>
            <a:r>
              <a:rPr kumimoji="1" lang="en-US" altLang="ja-JP" baseline="0" dirty="0"/>
              <a:t> fission</a:t>
            </a:r>
            <a:endParaRPr kumimoji="1" lang="en-US" altLang="ja-JP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This is the </a:t>
            </a:r>
            <a:r>
              <a:rPr kumimoji="1" lang="en-US" altLang="ja-JP" dirty="0" err="1"/>
              <a:t>ealier</a:t>
            </a:r>
            <a:r>
              <a:rPr kumimoji="1" lang="en-US" altLang="ja-JP" dirty="0"/>
              <a:t> fission barrier studies </a:t>
            </a:r>
            <a:r>
              <a:rPr kumimoji="1" lang="en-US" altLang="ja-JP" baseline="0" dirty="0"/>
              <a:t>with direct neutron transfer reactions.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They measured the cross sections of (</a:t>
            </a:r>
            <a:r>
              <a:rPr kumimoji="1" lang="en-US" altLang="ja-JP" baseline="0" dirty="0" err="1"/>
              <a:t>d,p</a:t>
            </a:r>
            <a:r>
              <a:rPr kumimoji="1" lang="en-US" altLang="ja-JP" baseline="0" dirty="0"/>
              <a:t>) reaction and (</a:t>
            </a:r>
            <a:r>
              <a:rPr kumimoji="1" lang="en-US" altLang="ja-JP" baseline="0" dirty="0" err="1"/>
              <a:t>d,p+fission</a:t>
            </a:r>
            <a:r>
              <a:rPr kumimoji="1" lang="en-US" altLang="ja-JP" baseline="0" dirty="0"/>
              <a:t>) reaction. </a:t>
            </a:r>
          </a:p>
          <a:p>
            <a:r>
              <a:rPr kumimoji="1" lang="en-US" altLang="ja-JP" baseline="0" dirty="0"/>
              <a:t>they made the ratio of these cross section, then the fission barrier height was decided.</a:t>
            </a:r>
          </a:p>
          <a:p>
            <a:r>
              <a:rPr kumimoji="1" lang="en-US" altLang="ja-JP" baseline="0" dirty="0"/>
              <a:t>Right figure is similar experiment. They decided the fission barrier for U and </a:t>
            </a:r>
            <a:r>
              <a:rPr kumimoji="1" lang="en-US" altLang="ja-JP" baseline="0" dirty="0" err="1"/>
              <a:t>Pu</a:t>
            </a:r>
            <a:endParaRPr kumimoji="1" lang="en-US" altLang="ja-JP" baseline="0" dirty="0"/>
          </a:p>
          <a:p>
            <a:endParaRPr kumimoji="1" lang="en-US" altLang="ja-JP" baseline="0" dirty="0"/>
          </a:p>
          <a:p>
            <a:r>
              <a:rPr kumimoji="1" lang="en-US" altLang="ja-JP" dirty="0"/>
              <a:t>In</a:t>
            </a:r>
            <a:r>
              <a:rPr kumimoji="1" lang="en-US" altLang="ja-JP" baseline="0" dirty="0"/>
              <a:t> order to  decide the fission barrier height, we have to measure the fission probability as a function of excitation energy.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5 min</a:t>
            </a:r>
          </a:p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18D77-8C32-4B4A-BCF3-5A6DA29E7019}" type="slidenum">
              <a:rPr lang="ja-JP" altLang="en-US" smtClean="0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24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18D77-8C32-4B4A-BCF3-5A6DA29E7019}" type="slidenum">
              <a:rPr lang="ja-JP" altLang="en-US" smtClean="0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94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/>
            <a:fld id="{ECBB7B5B-68F4-4E88-B18E-E3F0106499DA}" type="slidenum">
              <a:rPr lang="en-US" altLang="en-US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rPr>
              <a:pPr eaLnBrk="1"/>
              <a:t>29</a:t>
            </a:fld>
            <a:endParaRPr lang="en-US" altLang="en-US">
              <a:solidFill>
                <a:srgbClr val="000000"/>
              </a:solidFill>
              <a:latin typeface="Times New Roman" pitchFamily="16" charset="0"/>
              <a:ea typeface="DejaVu Sans" charset="0"/>
              <a:cs typeface="DejaVu Sans" charset="0"/>
            </a:endParaRPr>
          </a:p>
        </p:txBody>
      </p:sp>
      <p:sp>
        <p:nvSpPr>
          <p:cNvPr id="184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95613" y="549275"/>
            <a:ext cx="3609975" cy="2708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59996" y="3432097"/>
            <a:ext cx="7681990" cy="325078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733374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B2AAC1-DC21-4E84-9354-124E9EAEC561}" type="slidenum">
              <a:rPr lang="fr-FR" altLang="en-US">
                <a:solidFill>
                  <a:prstClr val="white"/>
                </a:solidFill>
              </a:rPr>
              <a:pPr/>
              <a:t>31</a:t>
            </a:fld>
            <a:endParaRPr lang="fr-FR" altLang="en-US">
              <a:solidFill>
                <a:prstClr val="white"/>
              </a:solidFill>
            </a:endParaRPr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36913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7011" y="3228769"/>
            <a:ext cx="7900229" cy="30592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DEAE732-50CA-4A64-AA0A-9779290F9D1B}" type="slidenum">
              <a:rPr lang="fr-FR" altLang="en-US">
                <a:solidFill>
                  <a:prstClr val="white"/>
                </a:solidFill>
              </a:rPr>
              <a:pPr/>
              <a:t>33</a:t>
            </a:fld>
            <a:endParaRPr lang="fr-FR" altLang="en-US">
              <a:solidFill>
                <a:prstClr val="white"/>
              </a:solidFill>
            </a:endParaRPr>
          </a:p>
        </p:txBody>
      </p:sp>
      <p:sp>
        <p:nvSpPr>
          <p:cNvPr id="112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36913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7011" y="3228769"/>
            <a:ext cx="7900229" cy="30592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B2AAC1-DC21-4E84-9354-124E9EAEC561}" type="slidenum">
              <a:rPr lang="fr-FR" altLang="en-US">
                <a:solidFill>
                  <a:prstClr val="white"/>
                </a:solidFill>
              </a:rPr>
              <a:pPr/>
              <a:t>34</a:t>
            </a:fld>
            <a:endParaRPr lang="fr-FR" altLang="en-US">
              <a:solidFill>
                <a:prstClr val="white"/>
              </a:solidFill>
            </a:endParaRPr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36913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7011" y="3228769"/>
            <a:ext cx="7900229" cy="30592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C4B9F5-933C-4AEE-36E8-6F7B0CE3A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B6D1B867-4CE8-28EF-7A24-5F9A1A66B5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B2AAC1-DC21-4E84-9354-124E9EAEC561}" type="slidenum">
              <a:rPr lang="fr-FR" altLang="en-US">
                <a:solidFill>
                  <a:prstClr val="white"/>
                </a:solidFill>
              </a:rPr>
              <a:pPr/>
              <a:t>39</a:t>
            </a:fld>
            <a:endParaRPr lang="fr-FR" altLang="en-US">
              <a:solidFill>
                <a:prstClr val="white"/>
              </a:solidFill>
            </a:endParaRPr>
          </a:p>
        </p:txBody>
      </p:sp>
      <p:sp>
        <p:nvSpPr>
          <p:cNvPr id="8193" name="Rectangle 1">
            <a:extLst>
              <a:ext uri="{FF2B5EF4-FFF2-40B4-BE49-F238E27FC236}">
                <a16:creationId xmlns:a16="http://schemas.microsoft.com/office/drawing/2014/main" id="{1504746E-C78D-89C0-3A49-E76ED275A9F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236913" y="517525"/>
            <a:ext cx="3397250" cy="25479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17307993-2359-5034-E8A9-BD6E5BA5522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87011" y="3228769"/>
            <a:ext cx="7900229" cy="305920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02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C2C17-D3BD-426C-9701-1CCB069672BB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21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20763C9-8662-4BD6-AB89-89BC3B9EB5C2}" type="slidenum">
              <a:rPr lang="en-GB">
                <a:solidFill>
                  <a:prstClr val="black"/>
                </a:solidFill>
              </a:rPr>
              <a:pPr eaLnBrk="1" hangingPunct="1"/>
              <a:t>10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25800" y="496888"/>
            <a:ext cx="3454400" cy="25908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579" y="3251300"/>
            <a:ext cx="7273093" cy="303272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57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5A245-7A04-4900-9D96-8D07A9EB9D3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67" indent="0" algn="ctr">
              <a:buNone/>
              <a:defRPr/>
            </a:lvl2pPr>
            <a:lvl3pPr marL="913737" indent="0" algn="ctr">
              <a:buNone/>
              <a:defRPr/>
            </a:lvl3pPr>
            <a:lvl4pPr marL="1370606" indent="0" algn="ctr">
              <a:buNone/>
              <a:defRPr/>
            </a:lvl4pPr>
            <a:lvl5pPr marL="1827473" indent="0" algn="ctr">
              <a:buNone/>
              <a:defRPr/>
            </a:lvl5pPr>
            <a:lvl6pPr marL="2284342" indent="0" algn="ctr">
              <a:buNone/>
              <a:defRPr/>
            </a:lvl6pPr>
            <a:lvl7pPr marL="2741210" indent="0" algn="ctr">
              <a:buNone/>
              <a:defRPr/>
            </a:lvl7pPr>
            <a:lvl8pPr marL="3198076" indent="0" algn="ctr">
              <a:buNone/>
              <a:defRPr/>
            </a:lvl8pPr>
            <a:lvl9pPr marL="365494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2082E-6A6A-4329-AEC9-D908B4E3A4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A95F5-FF15-43E6-8F5F-314617E84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0EAB-8D78-43E6-9DB0-4EC5721DAB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17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68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12">
                <a:solidFill>
                  <a:srgbClr val="25303B"/>
                </a:solidFill>
              </a:defRPr>
            </a:lvl1pPr>
            <a:lvl2pPr marL="456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38405"/>
          </a:xfrm>
        </p:spPr>
        <p:txBody>
          <a:bodyPr>
            <a:spAutoFit/>
          </a:bodyPr>
          <a:lstStyle>
            <a:lvl1pPr>
              <a:defRPr sz="2249" cap="none" baseline="0"/>
            </a:lvl1pPr>
            <a:lvl2pPr marL="456886" indent="0">
              <a:buNone/>
              <a:defRPr/>
            </a:lvl2pPr>
            <a:lvl3pPr>
              <a:defRPr sz="2249"/>
            </a:lvl3pPr>
            <a:lvl4pPr>
              <a:defRPr sz="2249"/>
            </a:lvl4pPr>
            <a:lvl5pPr>
              <a:defRPr sz="2249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13370"/>
          </a:xfrm>
        </p:spPr>
        <p:txBody>
          <a:bodyPr>
            <a:spAutoFit/>
          </a:bodyPr>
          <a:lstStyle>
            <a:lvl1pPr marL="0" indent="-298592">
              <a:buSzPct val="80000"/>
              <a:buFont typeface="Wingdings" charset="2"/>
              <a:buChar char="§"/>
              <a:defRPr sz="2249" cap="none"/>
            </a:lvl1pPr>
            <a:lvl2pPr>
              <a:defRPr sz="1968"/>
            </a:lvl2pPr>
            <a:lvl3pPr>
              <a:defRPr sz="1687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249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64987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867" indent="0" algn="ctr">
              <a:buNone/>
              <a:defRPr/>
            </a:lvl2pPr>
            <a:lvl3pPr marL="913737" indent="0" algn="ctr">
              <a:buNone/>
              <a:defRPr/>
            </a:lvl3pPr>
            <a:lvl4pPr marL="1370606" indent="0" algn="ctr">
              <a:buNone/>
              <a:defRPr/>
            </a:lvl4pPr>
            <a:lvl5pPr marL="1827473" indent="0" algn="ctr">
              <a:buNone/>
              <a:defRPr/>
            </a:lvl5pPr>
            <a:lvl6pPr marL="2284342" indent="0" algn="ctr">
              <a:buNone/>
              <a:defRPr/>
            </a:lvl6pPr>
            <a:lvl7pPr marL="2741210" indent="0" algn="ctr">
              <a:buNone/>
              <a:defRPr/>
            </a:lvl7pPr>
            <a:lvl8pPr marL="3198076" indent="0" algn="ctr">
              <a:buNone/>
              <a:defRPr/>
            </a:lvl8pPr>
            <a:lvl9pPr marL="365494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2082E-6A6A-4329-AEC9-D908B4E3A4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558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04BDA-C5C8-41FC-82F1-B74D071587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558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7" indent="0">
              <a:buNone/>
              <a:defRPr sz="1800"/>
            </a:lvl2pPr>
            <a:lvl3pPr marL="913737" indent="0">
              <a:buNone/>
              <a:defRPr sz="1600"/>
            </a:lvl3pPr>
            <a:lvl4pPr marL="1370606" indent="0">
              <a:buNone/>
              <a:defRPr sz="1400"/>
            </a:lvl4pPr>
            <a:lvl5pPr marL="1827473" indent="0">
              <a:buNone/>
              <a:defRPr sz="1400"/>
            </a:lvl5pPr>
            <a:lvl6pPr marL="2284342" indent="0">
              <a:buNone/>
              <a:defRPr sz="1400"/>
            </a:lvl6pPr>
            <a:lvl7pPr marL="2741210" indent="0">
              <a:buNone/>
              <a:defRPr sz="1400"/>
            </a:lvl7pPr>
            <a:lvl8pPr marL="3198076" indent="0">
              <a:buNone/>
              <a:defRPr sz="1400"/>
            </a:lvl8pPr>
            <a:lvl9pPr marL="365494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DC4A3-AD8B-4578-BEFB-8C6B74ADE1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29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06D5A-905E-4D4A-8F1C-82B3C20E94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54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1E791-B322-441E-9076-E10456EF2D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65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CBCCF-DAA3-4211-B65F-DB9BCDCEDE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750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29C9-9C17-41E9-B34F-3E6D48C7D3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0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04BDA-C5C8-41FC-82F1-B74D071587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7CB21-F6CF-41A8-A335-7BDB181455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52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7" indent="0">
              <a:buNone/>
              <a:defRPr sz="2400"/>
            </a:lvl3pPr>
            <a:lvl4pPr marL="1370606" indent="0">
              <a:buNone/>
              <a:defRPr sz="2000"/>
            </a:lvl4pPr>
            <a:lvl5pPr marL="1827473" indent="0">
              <a:buNone/>
              <a:defRPr sz="2000"/>
            </a:lvl5pPr>
            <a:lvl6pPr marL="2284342" indent="0">
              <a:buNone/>
              <a:defRPr sz="2000"/>
            </a:lvl6pPr>
            <a:lvl7pPr marL="2741210" indent="0">
              <a:buNone/>
              <a:defRPr sz="2000"/>
            </a:lvl7pPr>
            <a:lvl8pPr marL="3198076" indent="0">
              <a:buNone/>
              <a:defRPr sz="2000"/>
            </a:lvl8pPr>
            <a:lvl9pPr marL="36549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8950F-86CA-424E-8DD5-4E04C7BD07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37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A95F5-FF15-43E6-8F5F-314617E847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54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0EAB-8D78-43E6-9DB0-4EC5721DAB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505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05264"/>
            <a:ext cx="1141366" cy="720080"/>
          </a:xfrm>
          <a:prstGeom prst="rect">
            <a:avLst/>
          </a:prstGeom>
        </p:spPr>
      </p:pic>
      <p:pic>
        <p:nvPicPr>
          <p:cNvPr id="11266" name="Picture 2" descr="http://isolde.web.cern.ch/sites/isolde.web.cern.ch/files/ISOLDE-Logo.jp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956376" y="116633"/>
            <a:ext cx="1107281" cy="7824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6092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3840" cy="114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6480" y="1604329"/>
            <a:ext cx="3951360" cy="1916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480" y="3659425"/>
            <a:ext cx="3951360" cy="1918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46080" y="1604329"/>
            <a:ext cx="3951360" cy="3973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456480" y="6247376"/>
            <a:ext cx="2125440" cy="468050"/>
          </a:xfr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>
          <a:xfrm>
            <a:off x="3127680" y="6247376"/>
            <a:ext cx="2894400" cy="468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FR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6556320" y="6247376"/>
            <a:ext cx="2125440" cy="468050"/>
          </a:xfrm>
        </p:spPr>
        <p:txBody>
          <a:bodyPr/>
          <a:lstStyle>
            <a:lvl1pPr>
              <a:defRPr/>
            </a:lvl1pPr>
          </a:lstStyle>
          <a:p>
            <a:fld id="{FFF410BC-9AA8-4A91-92D8-5DCB1C0764EB}" type="slidenum">
              <a:rPr lang="fr-FR" altLang="en-US"/>
              <a:pPr/>
              <a:t>‹#›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2689341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7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4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978942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83B6F-1E82-45FC-9F25-5D531EDA22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553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6E532-94CB-4A8D-BD11-6E674C1EC5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66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7F8D9-3A0A-4DD5-A6E9-BC38DDFB2B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48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67" indent="0">
              <a:buNone/>
              <a:defRPr sz="1800"/>
            </a:lvl2pPr>
            <a:lvl3pPr marL="913737" indent="0">
              <a:buNone/>
              <a:defRPr sz="1600"/>
            </a:lvl3pPr>
            <a:lvl4pPr marL="1370606" indent="0">
              <a:buNone/>
              <a:defRPr sz="1400"/>
            </a:lvl4pPr>
            <a:lvl5pPr marL="1827473" indent="0">
              <a:buNone/>
              <a:defRPr sz="1400"/>
            </a:lvl5pPr>
            <a:lvl6pPr marL="2284342" indent="0">
              <a:buNone/>
              <a:defRPr sz="1400"/>
            </a:lvl6pPr>
            <a:lvl7pPr marL="2741210" indent="0">
              <a:buNone/>
              <a:defRPr sz="1400"/>
            </a:lvl7pPr>
            <a:lvl8pPr marL="3198076" indent="0">
              <a:buNone/>
              <a:defRPr sz="1400"/>
            </a:lvl8pPr>
            <a:lvl9pPr marL="365494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DC4A3-AD8B-4578-BEFB-8C6B74ADE1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CB4A4-49EA-4958-BE8A-80125170FF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13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F44CA-3C66-45FB-B90F-6123933916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97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92437-138D-4FC7-8657-1DCE0FAB62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44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FC0A7-62F6-4B57-B879-B7618F3C6E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668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11F78-9C2B-44F3-8547-1A4FFF497C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273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996F2-81B9-43C8-8BC4-A270CFE6FB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68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C5CAC-D882-4F45-A06A-43C8EFEB73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69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5A8AD-0066-42CB-8B8D-CBF999FCD7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28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7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4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678432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2082E-6A6A-4329-AEC9-D908B4E3A4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5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06D5A-905E-4D4A-8F1C-82B3C20E94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04BDA-C5C8-41FC-82F1-B74D071587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97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DC4A3-AD8B-4578-BEFB-8C6B74ADE1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472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06D5A-905E-4D4A-8F1C-82B3C20E94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85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1E791-B322-441E-9076-E10456EF2D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0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CBCCF-DAA3-4211-B65F-DB9BCDCEDE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649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29C9-9C17-41E9-B34F-3E6D48C7D3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44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7CB21-F6CF-41A8-A335-7BDB181455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67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8950F-86CA-424E-8DD5-4E04C7BD07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41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A95F5-FF15-43E6-8F5F-314617E847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8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0EAB-8D78-43E6-9DB0-4EC5721DAB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2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67" indent="0">
              <a:buNone/>
              <a:defRPr sz="2000" b="1"/>
            </a:lvl2pPr>
            <a:lvl3pPr marL="913737" indent="0">
              <a:buNone/>
              <a:defRPr sz="1800" b="1"/>
            </a:lvl3pPr>
            <a:lvl4pPr marL="1370606" indent="0">
              <a:buNone/>
              <a:defRPr sz="1600" b="1"/>
            </a:lvl4pPr>
            <a:lvl5pPr marL="1827473" indent="0">
              <a:buNone/>
              <a:defRPr sz="1600" b="1"/>
            </a:lvl5pPr>
            <a:lvl6pPr marL="2284342" indent="0">
              <a:buNone/>
              <a:defRPr sz="1600" b="1"/>
            </a:lvl6pPr>
            <a:lvl7pPr marL="2741210" indent="0">
              <a:buNone/>
              <a:defRPr sz="1600" b="1"/>
            </a:lvl7pPr>
            <a:lvl8pPr marL="3198076" indent="0">
              <a:buNone/>
              <a:defRPr sz="1600" b="1"/>
            </a:lvl8pPr>
            <a:lvl9pPr marL="36549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1E791-B322-441E-9076-E10456EF2D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mark and logo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865331"/>
            <a:ext cx="4887260" cy="741274"/>
          </a:xfrm>
        </p:spPr>
        <p:txBody>
          <a:bodyPr>
            <a:spAutoFit/>
          </a:bodyPr>
          <a:lstStyle>
            <a:lvl1pPr>
              <a:defRPr sz="4200" baseline="0"/>
            </a:lvl1pPr>
          </a:lstStyle>
          <a:p>
            <a:r>
              <a:rPr lang="en-GB" dirty="0"/>
              <a:t>Header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621425"/>
            <a:ext cx="4887260" cy="524939"/>
          </a:xfrm>
        </p:spPr>
        <p:txBody>
          <a:bodyPr>
            <a:spAutoFit/>
          </a:bodyPr>
          <a:lstStyle>
            <a:lvl1pPr marL="0" marR="0" indent="0" algn="l" defTabSz="4571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>
                <a:solidFill>
                  <a:srgbClr val="25303B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SUB-HEADER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85940" y="3179691"/>
            <a:ext cx="4887120" cy="446276"/>
          </a:xfrm>
        </p:spPr>
        <p:txBody>
          <a:bodyPr>
            <a:spAutoFit/>
          </a:bodyPr>
          <a:lstStyle>
            <a:lvl1pPr>
              <a:defRPr sz="2300" cap="none" baseline="0"/>
            </a:lvl1pPr>
            <a:lvl2pPr marL="457146" indent="0">
              <a:buNone/>
              <a:defRPr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en-GB" dirty="0"/>
              <a:t>Body text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85940" y="3664666"/>
            <a:ext cx="4887120" cy="1129540"/>
          </a:xfrm>
        </p:spPr>
        <p:txBody>
          <a:bodyPr>
            <a:spAutoFit/>
          </a:bodyPr>
          <a:lstStyle>
            <a:lvl1pPr marL="0" indent="-298762">
              <a:buSzPct val="80000"/>
              <a:buFont typeface="Wingdings" charset="2"/>
              <a:buChar char="§"/>
              <a:defRPr sz="2300" cap="none"/>
            </a:lvl1pPr>
            <a:lvl2pPr>
              <a:defRPr sz="2000"/>
            </a:lvl2pPr>
            <a:lvl3pPr>
              <a:defRPr sz="1700"/>
            </a:lvl3pPr>
          </a:lstStyle>
          <a:p>
            <a:pPr lvl="0"/>
            <a:r>
              <a:rPr lang="en-GB" dirty="0"/>
              <a:t>Bullet text style</a:t>
            </a:r>
          </a:p>
          <a:p>
            <a:pPr lvl="1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bullet style</a:t>
            </a:r>
          </a:p>
          <a:p>
            <a:pPr lvl="2"/>
            <a:r>
              <a:rPr lang="en-US" dirty="0"/>
              <a:t>S</a:t>
            </a:r>
            <a:r>
              <a:rPr lang="en-GB" dirty="0" err="1"/>
              <a:t>ub</a:t>
            </a:r>
            <a:r>
              <a:rPr lang="en-GB" dirty="0"/>
              <a:t> sub bullet style</a:t>
            </a:r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5675202" y="1850076"/>
            <a:ext cx="3057841" cy="4417641"/>
          </a:xfrm>
        </p:spPr>
        <p:txBody>
          <a:bodyPr anchor="ctr">
            <a:normAutofit/>
          </a:bodyPr>
          <a:lstStyle>
            <a:lvl1pPr algn="ctr">
              <a:defRPr sz="2300" baseline="0"/>
            </a:lvl1pPr>
          </a:lstStyle>
          <a:p>
            <a:r>
              <a:rPr lang="en-US" dirty="0"/>
              <a:t>Drag image 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776077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F991-571C-4DD1-9A18-D0E2CAC327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310755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053B4-115E-404C-9F9D-B28538DDFD7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94292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50E56-6A53-4472-A907-45441A34F6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89042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2A449-625E-43F9-8EB2-3E0B19B4E2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3170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10391-B008-4636-BC94-A96F9C9665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6853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63E1C-8209-48B0-A2F2-61C93F95614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28213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0D2A6-14B7-4FF9-AB4F-65463BDC78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58379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D0EAA-DA78-42C4-A2FA-949E1E2E6F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682954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3EADB-F76F-46CF-8E9F-C2E9F7BAAF8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791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CBCCF-DAA3-4211-B65F-DB9BCDCEDE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A26EB-CC90-4C30-B772-C98498D59F4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69060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A1296-CE88-4DDC-9D8D-68982542C70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7565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629C9-9C17-41E9-B34F-3E6D48C7D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27CB21-F6CF-41A8-A335-7BDB181455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67" indent="0">
              <a:buNone/>
              <a:defRPr sz="2800"/>
            </a:lvl2pPr>
            <a:lvl3pPr marL="913737" indent="0">
              <a:buNone/>
              <a:defRPr sz="2400"/>
            </a:lvl3pPr>
            <a:lvl4pPr marL="1370606" indent="0">
              <a:buNone/>
              <a:defRPr sz="2000"/>
            </a:lvl4pPr>
            <a:lvl5pPr marL="1827473" indent="0">
              <a:buNone/>
              <a:defRPr sz="2000"/>
            </a:lvl5pPr>
            <a:lvl6pPr marL="2284342" indent="0">
              <a:buNone/>
              <a:defRPr sz="2000"/>
            </a:lvl6pPr>
            <a:lvl7pPr marL="2741210" indent="0">
              <a:buNone/>
              <a:defRPr sz="2000"/>
            </a:lvl7pPr>
            <a:lvl8pPr marL="3198076" indent="0">
              <a:buNone/>
              <a:defRPr sz="2000"/>
            </a:lvl8pPr>
            <a:lvl9pPr marL="36549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67" indent="0">
              <a:buNone/>
              <a:defRPr sz="1200"/>
            </a:lvl2pPr>
            <a:lvl3pPr marL="913737" indent="0">
              <a:buNone/>
              <a:defRPr sz="1000"/>
            </a:lvl3pPr>
            <a:lvl4pPr marL="1370606" indent="0">
              <a:buNone/>
              <a:defRPr sz="900"/>
            </a:lvl4pPr>
            <a:lvl5pPr marL="1827473" indent="0">
              <a:buNone/>
              <a:defRPr sz="900"/>
            </a:lvl5pPr>
            <a:lvl6pPr marL="2284342" indent="0">
              <a:buNone/>
              <a:defRPr sz="900"/>
            </a:lvl6pPr>
            <a:lvl7pPr marL="2741210" indent="0">
              <a:buNone/>
              <a:defRPr sz="900"/>
            </a:lvl7pPr>
            <a:lvl8pPr marL="3198076" indent="0">
              <a:buNone/>
              <a:defRPr sz="900"/>
            </a:lvl8pPr>
            <a:lvl9pPr marL="365494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8950F-86CA-424E-8DD5-4E04C7BD07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693CB96-DCA6-4E09-A136-512076921A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039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8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7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06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74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651" indent="-34265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11" indent="-285541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173" indent="-22843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40" indent="-22843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908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776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644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513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380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3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2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1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693CB96-DCA6-4E09-A136-512076921A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7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4066" r:id="rId12"/>
    <p:sldLayoutId id="2147484067" r:id="rId13"/>
    <p:sldLayoutId id="2147484080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86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373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06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74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651" indent="-342651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11" indent="-285541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173" indent="-22843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040" indent="-228435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908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2776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644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513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380" indent="-22843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6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37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0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73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42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10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7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946" algn="l" defTabSz="913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EECA9DD-D5FB-4C88-913E-154F0F5E4F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95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693CB96-DCA6-4E09-A136-512076921A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6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1A2B6E3-4B84-4585-AAF8-1B0B36D5E0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99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8.png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emf"/><Relationship Id="rId5" Type="http://schemas.openxmlformats.org/officeDocument/2006/relationships/image" Target="../media/image47.png"/><Relationship Id="rId4" Type="http://schemas.openxmlformats.org/officeDocument/2006/relationships/image" Target="../media/image49.png"/><Relationship Id="rId9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6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8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7.emf"/><Relationship Id="rId4" Type="http://schemas.openxmlformats.org/officeDocument/2006/relationships/image" Target="../media/image1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1446839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Nuclear Fission in the 21</a:t>
            </a:r>
            <a:r>
              <a:rPr lang="en-US" sz="3200" b="1" baseline="3000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st</a:t>
            </a:r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Century</a:t>
            </a:r>
            <a:br>
              <a:rPr lang="en-US" sz="32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(mapping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low-energy</a:t>
            </a: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fission with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radioactive ion beams</a:t>
            </a: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)</a:t>
            </a:r>
            <a:endParaRPr lang="de-DE" sz="24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124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181431" y="1551380"/>
            <a:ext cx="6099175" cy="485775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dirty="0">
                <a:solidFill>
                  <a:srgbClr val="003366"/>
                </a:solidFill>
                <a:latin typeface="Comic Sans MS" pitchFamily="66" charset="0"/>
              </a:rPr>
              <a:t> Andrei Andreyev</a:t>
            </a:r>
          </a:p>
          <a:p>
            <a:pPr eaLnBrk="1" hangingPunct="1">
              <a:lnSpc>
                <a:spcPct val="80000"/>
              </a:lnSpc>
            </a:pPr>
            <a:r>
              <a:rPr lang="en-US" sz="1400" b="1" dirty="0">
                <a:solidFill>
                  <a:srgbClr val="003366"/>
                </a:solidFill>
                <a:latin typeface="Comic Sans MS" pitchFamily="66" charset="0"/>
              </a:rPr>
              <a:t>University of York, UK</a:t>
            </a:r>
          </a:p>
          <a:p>
            <a:pPr eaLnBrk="1" hangingPunct="1">
              <a:lnSpc>
                <a:spcPct val="80000"/>
              </a:lnSpc>
            </a:pPr>
            <a:endParaRPr lang="en-US" sz="1400" b="1" dirty="0">
              <a:solidFill>
                <a:srgbClr val="003366"/>
              </a:solidFill>
              <a:latin typeface="Comic Sans MS" pitchFamily="66" charset="0"/>
            </a:endParaRPr>
          </a:p>
        </p:txBody>
      </p:sp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59" y="4495255"/>
            <a:ext cx="1721850" cy="162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768" y="4242667"/>
            <a:ext cx="2475293" cy="19635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5839" y="6473097"/>
            <a:ext cx="7761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60</a:t>
            </a:r>
            <a:r>
              <a:rPr lang="en-GB" baseline="30000" dirty="0"/>
              <a:t>th</a:t>
            </a:r>
            <a:r>
              <a:rPr lang="en-GB" dirty="0"/>
              <a:t> International Winter Meeting, Bormio, 22-26</a:t>
            </a:r>
            <a:r>
              <a:rPr lang="en-GB" baseline="30000" dirty="0"/>
              <a:t> </a:t>
            </a:r>
            <a:r>
              <a:rPr lang="en-GB" dirty="0"/>
              <a:t>January, 2024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48" y="2583870"/>
            <a:ext cx="2825172" cy="13833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421" y="2499199"/>
            <a:ext cx="2507247" cy="1890767"/>
          </a:xfrm>
          <a:prstGeom prst="rect">
            <a:avLst/>
          </a:prstGeom>
        </p:spPr>
      </p:pic>
      <p:pic>
        <p:nvPicPr>
          <p:cNvPr id="14" name="Image 2" descr="vamos_setup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9400" y="2720537"/>
            <a:ext cx="2614036" cy="15251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37660" y="2499199"/>
            <a:ext cx="424543" cy="32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3334" y="4512530"/>
            <a:ext cx="1714019" cy="169373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" y="4743249"/>
            <a:ext cx="1787446" cy="107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891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7966"/>
          </a:xfrm>
          <a:solidFill>
            <a:srgbClr val="003366"/>
          </a:solidFill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RIBs Production Reactions at ISOLDE (CERN)</a:t>
            </a:r>
            <a:b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1600" b="1" dirty="0">
                <a:solidFill>
                  <a:schemeClr val="bg1"/>
                </a:solidFill>
                <a:latin typeface="Comic Sans MS" pitchFamily="66" charset="0"/>
              </a:rPr>
              <a:t>(note, ISOLDE consumes &gt;50% of CERN’s protons, not LHC ;) )</a:t>
            </a: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5029200" y="4379913"/>
            <a:ext cx="168275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90" name="Rectangle 11"/>
          <p:cNvSpPr>
            <a:spLocks noChangeArrowheads="1"/>
          </p:cNvSpPr>
          <p:nvPr/>
        </p:nvSpPr>
        <p:spPr bwMode="auto">
          <a:xfrm>
            <a:off x="5099050" y="4383088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1000">
                <a:solidFill>
                  <a:srgbClr val="0000FF"/>
                </a:solidFill>
                <a:latin typeface="Arial" pitchFamily="34" charset="0"/>
              </a:rPr>
              <a:t> 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91" name="Rectangle 12"/>
          <p:cNvSpPr>
            <a:spLocks noChangeArrowheads="1"/>
          </p:cNvSpPr>
          <p:nvPr/>
        </p:nvSpPr>
        <p:spPr bwMode="auto">
          <a:xfrm>
            <a:off x="5037138" y="4260850"/>
            <a:ext cx="166687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393" name="Rectangle 14"/>
          <p:cNvSpPr>
            <a:spLocks noChangeArrowheads="1"/>
          </p:cNvSpPr>
          <p:nvPr/>
        </p:nvSpPr>
        <p:spPr bwMode="auto">
          <a:xfrm>
            <a:off x="5108575" y="4264025"/>
            <a:ext cx="349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1000">
                <a:solidFill>
                  <a:srgbClr val="0000FF"/>
                </a:solidFill>
                <a:latin typeface="Arial" pitchFamily="34" charset="0"/>
              </a:rPr>
              <a:t> 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6398" name="Group 19"/>
          <p:cNvGrpSpPr>
            <a:grpSpLocks/>
          </p:cNvGrpSpPr>
          <p:nvPr/>
        </p:nvGrpSpPr>
        <p:grpSpPr bwMode="auto">
          <a:xfrm>
            <a:off x="5002213" y="2767013"/>
            <a:ext cx="715962" cy="1071562"/>
            <a:chOff x="3144" y="1431"/>
            <a:chExt cx="476" cy="675"/>
          </a:xfrm>
        </p:grpSpPr>
        <p:sp>
          <p:nvSpPr>
            <p:cNvPr id="19947" name="Rectangle 20"/>
            <p:cNvSpPr>
              <a:spLocks noChangeArrowheads="1"/>
            </p:cNvSpPr>
            <p:nvPr/>
          </p:nvSpPr>
          <p:spPr bwMode="auto">
            <a:xfrm>
              <a:off x="3295" y="1933"/>
              <a:ext cx="8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48" name="Rectangle 21"/>
            <p:cNvSpPr>
              <a:spLocks noChangeArrowheads="1"/>
            </p:cNvSpPr>
            <p:nvPr/>
          </p:nvSpPr>
          <p:spPr bwMode="auto">
            <a:xfrm>
              <a:off x="3295" y="1937"/>
              <a:ext cx="3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 sz="700">
                  <a:solidFill>
                    <a:srgbClr val="0000FF"/>
                  </a:solidFill>
                  <a:latin typeface="Arial" pitchFamily="34" charset="0"/>
                </a:rPr>
                <a:t>2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49" name="Rectangle 22"/>
            <p:cNvSpPr>
              <a:spLocks noChangeArrowheads="1"/>
            </p:cNvSpPr>
            <p:nvPr/>
          </p:nvSpPr>
          <p:spPr bwMode="auto">
            <a:xfrm>
              <a:off x="3330" y="1937"/>
              <a:ext cx="1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 sz="700">
                  <a:solidFill>
                    <a:srgbClr val="0000FF"/>
                  </a:solidFill>
                  <a:latin typeface="Arial" pitchFamily="34" charset="0"/>
                </a:rPr>
                <a:t> 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50" name="Rectangle 23"/>
            <p:cNvSpPr>
              <a:spLocks noChangeArrowheads="1"/>
            </p:cNvSpPr>
            <p:nvPr/>
          </p:nvSpPr>
          <p:spPr bwMode="auto">
            <a:xfrm>
              <a:off x="3325" y="1933"/>
              <a:ext cx="8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51" name="Rectangle 24"/>
            <p:cNvSpPr>
              <a:spLocks noChangeArrowheads="1"/>
            </p:cNvSpPr>
            <p:nvPr/>
          </p:nvSpPr>
          <p:spPr bwMode="auto">
            <a:xfrm>
              <a:off x="3327" y="1937"/>
              <a:ext cx="31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 sz="700">
                  <a:solidFill>
                    <a:srgbClr val="0000FF"/>
                  </a:solidFill>
                  <a:latin typeface="Arial" pitchFamily="34" charset="0"/>
                </a:rPr>
                <a:t>3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52" name="Rectangle 25"/>
            <p:cNvSpPr>
              <a:spLocks noChangeArrowheads="1"/>
            </p:cNvSpPr>
            <p:nvPr/>
          </p:nvSpPr>
          <p:spPr bwMode="auto">
            <a:xfrm>
              <a:off x="3357" y="1937"/>
              <a:ext cx="17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 sz="700">
                  <a:solidFill>
                    <a:srgbClr val="0000FF"/>
                  </a:solidFill>
                  <a:latin typeface="Arial" pitchFamily="34" charset="0"/>
                </a:rPr>
                <a:t> 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53" name="Rectangle 26"/>
            <p:cNvSpPr>
              <a:spLocks noChangeArrowheads="1"/>
            </p:cNvSpPr>
            <p:nvPr/>
          </p:nvSpPr>
          <p:spPr bwMode="auto">
            <a:xfrm>
              <a:off x="3352" y="1933"/>
              <a:ext cx="83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54" name="Rectangle 27"/>
            <p:cNvSpPr>
              <a:spLocks noChangeArrowheads="1"/>
            </p:cNvSpPr>
            <p:nvPr/>
          </p:nvSpPr>
          <p:spPr bwMode="auto">
            <a:xfrm>
              <a:off x="3351" y="1937"/>
              <a:ext cx="33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 sz="700">
                  <a:solidFill>
                    <a:srgbClr val="0000FF"/>
                  </a:solidFill>
                  <a:latin typeface="Arial" pitchFamily="34" charset="0"/>
                </a:rPr>
                <a:t>8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55" name="Rectangle 28"/>
            <p:cNvSpPr>
              <a:spLocks noChangeArrowheads="1"/>
            </p:cNvSpPr>
            <p:nvPr/>
          </p:nvSpPr>
          <p:spPr bwMode="auto">
            <a:xfrm>
              <a:off x="3383" y="1937"/>
              <a:ext cx="16" cy="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 sz="700">
                  <a:solidFill>
                    <a:srgbClr val="0000FF"/>
                  </a:solidFill>
                  <a:latin typeface="Arial" pitchFamily="34" charset="0"/>
                </a:rPr>
                <a:t> 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56" name="Rectangle 29"/>
            <p:cNvSpPr>
              <a:spLocks noChangeArrowheads="1"/>
            </p:cNvSpPr>
            <p:nvPr/>
          </p:nvSpPr>
          <p:spPr bwMode="auto">
            <a:xfrm>
              <a:off x="3388" y="1929"/>
              <a:ext cx="203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57" name="Rectangle 30"/>
            <p:cNvSpPr>
              <a:spLocks noChangeArrowheads="1"/>
            </p:cNvSpPr>
            <p:nvPr/>
          </p:nvSpPr>
          <p:spPr bwMode="auto">
            <a:xfrm>
              <a:off x="3390" y="1933"/>
              <a:ext cx="11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>
                  <a:solidFill>
                    <a:srgbClr val="0000FF"/>
                  </a:solidFill>
                  <a:latin typeface="Arial" pitchFamily="34" charset="0"/>
                </a:rPr>
                <a:t>U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58" name="Rectangle 31"/>
            <p:cNvSpPr>
              <a:spLocks noChangeArrowheads="1"/>
            </p:cNvSpPr>
            <p:nvPr/>
          </p:nvSpPr>
          <p:spPr bwMode="auto">
            <a:xfrm>
              <a:off x="3489" y="1933"/>
              <a:ext cx="4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>
                  <a:solidFill>
                    <a:srgbClr val="0000FF"/>
                  </a:solidFill>
                  <a:latin typeface="Arial" pitchFamily="34" charset="0"/>
                </a:rPr>
                <a:t> 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959" name="Freeform 32"/>
            <p:cNvSpPr>
              <a:spLocks/>
            </p:cNvSpPr>
            <p:nvPr/>
          </p:nvSpPr>
          <p:spPr bwMode="auto">
            <a:xfrm>
              <a:off x="3329" y="1833"/>
              <a:ext cx="63" cy="65"/>
            </a:xfrm>
            <a:custGeom>
              <a:avLst/>
              <a:gdLst>
                <a:gd name="T0" fmla="*/ 31 w 63"/>
                <a:gd name="T1" fmla="*/ 0 h 65"/>
                <a:gd name="T2" fmla="*/ 37 w 63"/>
                <a:gd name="T3" fmla="*/ 2 h 65"/>
                <a:gd name="T4" fmla="*/ 43 w 63"/>
                <a:gd name="T5" fmla="*/ 2 h 65"/>
                <a:gd name="T6" fmla="*/ 49 w 63"/>
                <a:gd name="T7" fmla="*/ 6 h 65"/>
                <a:gd name="T8" fmla="*/ 55 w 63"/>
                <a:gd name="T9" fmla="*/ 10 h 65"/>
                <a:gd name="T10" fmla="*/ 57 w 63"/>
                <a:gd name="T11" fmla="*/ 14 h 65"/>
                <a:gd name="T12" fmla="*/ 61 w 63"/>
                <a:gd name="T13" fmla="*/ 20 h 65"/>
                <a:gd name="T14" fmla="*/ 63 w 63"/>
                <a:gd name="T15" fmla="*/ 26 h 65"/>
                <a:gd name="T16" fmla="*/ 63 w 63"/>
                <a:gd name="T17" fmla="*/ 33 h 65"/>
                <a:gd name="T18" fmla="*/ 63 w 63"/>
                <a:gd name="T19" fmla="*/ 39 h 65"/>
                <a:gd name="T20" fmla="*/ 61 w 63"/>
                <a:gd name="T21" fmla="*/ 45 h 65"/>
                <a:gd name="T22" fmla="*/ 57 w 63"/>
                <a:gd name="T23" fmla="*/ 51 h 65"/>
                <a:gd name="T24" fmla="*/ 55 w 63"/>
                <a:gd name="T25" fmla="*/ 55 h 65"/>
                <a:gd name="T26" fmla="*/ 49 w 63"/>
                <a:gd name="T27" fmla="*/ 59 h 65"/>
                <a:gd name="T28" fmla="*/ 43 w 63"/>
                <a:gd name="T29" fmla="*/ 63 h 65"/>
                <a:gd name="T30" fmla="*/ 37 w 63"/>
                <a:gd name="T31" fmla="*/ 63 h 65"/>
                <a:gd name="T32" fmla="*/ 31 w 63"/>
                <a:gd name="T33" fmla="*/ 65 h 65"/>
                <a:gd name="T34" fmla="*/ 25 w 63"/>
                <a:gd name="T35" fmla="*/ 63 h 65"/>
                <a:gd name="T36" fmla="*/ 18 w 63"/>
                <a:gd name="T37" fmla="*/ 63 h 65"/>
                <a:gd name="T38" fmla="*/ 14 w 63"/>
                <a:gd name="T39" fmla="*/ 59 h 65"/>
                <a:gd name="T40" fmla="*/ 8 w 63"/>
                <a:gd name="T41" fmla="*/ 55 h 65"/>
                <a:gd name="T42" fmla="*/ 4 w 63"/>
                <a:gd name="T43" fmla="*/ 51 h 65"/>
                <a:gd name="T44" fmla="*/ 2 w 63"/>
                <a:gd name="T45" fmla="*/ 45 h 65"/>
                <a:gd name="T46" fmla="*/ 0 w 63"/>
                <a:gd name="T47" fmla="*/ 39 h 65"/>
                <a:gd name="T48" fmla="*/ 0 w 63"/>
                <a:gd name="T49" fmla="*/ 33 h 65"/>
                <a:gd name="T50" fmla="*/ 0 w 63"/>
                <a:gd name="T51" fmla="*/ 26 h 65"/>
                <a:gd name="T52" fmla="*/ 2 w 63"/>
                <a:gd name="T53" fmla="*/ 20 h 65"/>
                <a:gd name="T54" fmla="*/ 4 w 63"/>
                <a:gd name="T55" fmla="*/ 14 h 65"/>
                <a:gd name="T56" fmla="*/ 8 w 63"/>
                <a:gd name="T57" fmla="*/ 10 h 65"/>
                <a:gd name="T58" fmla="*/ 14 w 63"/>
                <a:gd name="T59" fmla="*/ 6 h 65"/>
                <a:gd name="T60" fmla="*/ 18 w 63"/>
                <a:gd name="T61" fmla="*/ 2 h 65"/>
                <a:gd name="T62" fmla="*/ 25 w 63"/>
                <a:gd name="T63" fmla="*/ 2 h 65"/>
                <a:gd name="T64" fmla="*/ 31 w 63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1" y="0"/>
                  </a:moveTo>
                  <a:lnTo>
                    <a:pt x="37" y="2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8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0" name="Freeform 33"/>
            <p:cNvSpPr>
              <a:spLocks/>
            </p:cNvSpPr>
            <p:nvPr/>
          </p:nvSpPr>
          <p:spPr bwMode="auto">
            <a:xfrm>
              <a:off x="3329" y="1833"/>
              <a:ext cx="63" cy="65"/>
            </a:xfrm>
            <a:custGeom>
              <a:avLst/>
              <a:gdLst>
                <a:gd name="T0" fmla="*/ 31 w 63"/>
                <a:gd name="T1" fmla="*/ 0 h 65"/>
                <a:gd name="T2" fmla="*/ 31 w 63"/>
                <a:gd name="T3" fmla="*/ 0 h 65"/>
                <a:gd name="T4" fmla="*/ 37 w 63"/>
                <a:gd name="T5" fmla="*/ 2 h 65"/>
                <a:gd name="T6" fmla="*/ 43 w 63"/>
                <a:gd name="T7" fmla="*/ 2 h 65"/>
                <a:gd name="T8" fmla="*/ 49 w 63"/>
                <a:gd name="T9" fmla="*/ 6 h 65"/>
                <a:gd name="T10" fmla="*/ 55 w 63"/>
                <a:gd name="T11" fmla="*/ 10 h 65"/>
                <a:gd name="T12" fmla="*/ 57 w 63"/>
                <a:gd name="T13" fmla="*/ 14 h 65"/>
                <a:gd name="T14" fmla="*/ 61 w 63"/>
                <a:gd name="T15" fmla="*/ 20 h 65"/>
                <a:gd name="T16" fmla="*/ 63 w 63"/>
                <a:gd name="T17" fmla="*/ 26 h 65"/>
                <a:gd name="T18" fmla="*/ 63 w 63"/>
                <a:gd name="T19" fmla="*/ 33 h 65"/>
                <a:gd name="T20" fmla="*/ 63 w 63"/>
                <a:gd name="T21" fmla="*/ 39 h 65"/>
                <a:gd name="T22" fmla="*/ 61 w 63"/>
                <a:gd name="T23" fmla="*/ 45 h 65"/>
                <a:gd name="T24" fmla="*/ 57 w 63"/>
                <a:gd name="T25" fmla="*/ 51 h 65"/>
                <a:gd name="T26" fmla="*/ 55 w 63"/>
                <a:gd name="T27" fmla="*/ 55 h 65"/>
                <a:gd name="T28" fmla="*/ 49 w 63"/>
                <a:gd name="T29" fmla="*/ 59 h 65"/>
                <a:gd name="T30" fmla="*/ 43 w 63"/>
                <a:gd name="T31" fmla="*/ 63 h 65"/>
                <a:gd name="T32" fmla="*/ 37 w 63"/>
                <a:gd name="T33" fmla="*/ 63 h 65"/>
                <a:gd name="T34" fmla="*/ 31 w 63"/>
                <a:gd name="T35" fmla="*/ 65 h 65"/>
                <a:gd name="T36" fmla="*/ 25 w 63"/>
                <a:gd name="T37" fmla="*/ 63 h 65"/>
                <a:gd name="T38" fmla="*/ 18 w 63"/>
                <a:gd name="T39" fmla="*/ 63 h 65"/>
                <a:gd name="T40" fmla="*/ 14 w 63"/>
                <a:gd name="T41" fmla="*/ 59 h 65"/>
                <a:gd name="T42" fmla="*/ 8 w 63"/>
                <a:gd name="T43" fmla="*/ 55 h 65"/>
                <a:gd name="T44" fmla="*/ 4 w 63"/>
                <a:gd name="T45" fmla="*/ 51 h 65"/>
                <a:gd name="T46" fmla="*/ 2 w 63"/>
                <a:gd name="T47" fmla="*/ 45 h 65"/>
                <a:gd name="T48" fmla="*/ 0 w 63"/>
                <a:gd name="T49" fmla="*/ 39 h 65"/>
                <a:gd name="T50" fmla="*/ 0 w 63"/>
                <a:gd name="T51" fmla="*/ 33 h 65"/>
                <a:gd name="T52" fmla="*/ 0 w 63"/>
                <a:gd name="T53" fmla="*/ 26 h 65"/>
                <a:gd name="T54" fmla="*/ 2 w 63"/>
                <a:gd name="T55" fmla="*/ 20 h 65"/>
                <a:gd name="T56" fmla="*/ 4 w 63"/>
                <a:gd name="T57" fmla="*/ 14 h 65"/>
                <a:gd name="T58" fmla="*/ 8 w 63"/>
                <a:gd name="T59" fmla="*/ 10 h 65"/>
                <a:gd name="T60" fmla="*/ 14 w 63"/>
                <a:gd name="T61" fmla="*/ 6 h 65"/>
                <a:gd name="T62" fmla="*/ 18 w 63"/>
                <a:gd name="T63" fmla="*/ 2 h 65"/>
                <a:gd name="T64" fmla="*/ 25 w 63"/>
                <a:gd name="T65" fmla="*/ 2 h 65"/>
                <a:gd name="T66" fmla="*/ 31 w 6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1" y="0"/>
                  </a:moveTo>
                  <a:lnTo>
                    <a:pt x="31" y="0"/>
                  </a:lnTo>
                  <a:lnTo>
                    <a:pt x="37" y="2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8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1" name="Freeform 34"/>
            <p:cNvSpPr>
              <a:spLocks/>
            </p:cNvSpPr>
            <p:nvPr/>
          </p:nvSpPr>
          <p:spPr bwMode="auto">
            <a:xfrm>
              <a:off x="3270" y="1439"/>
              <a:ext cx="65" cy="63"/>
            </a:xfrm>
            <a:custGeom>
              <a:avLst/>
              <a:gdLst>
                <a:gd name="T0" fmla="*/ 0 w 65"/>
                <a:gd name="T1" fmla="*/ 32 h 63"/>
                <a:gd name="T2" fmla="*/ 2 w 65"/>
                <a:gd name="T3" fmla="*/ 24 h 63"/>
                <a:gd name="T4" fmla="*/ 4 w 65"/>
                <a:gd name="T5" fmla="*/ 20 h 63"/>
                <a:gd name="T6" fmla="*/ 6 w 65"/>
                <a:gd name="T7" fmla="*/ 14 h 63"/>
                <a:gd name="T8" fmla="*/ 10 w 65"/>
                <a:gd name="T9" fmla="*/ 8 h 63"/>
                <a:gd name="T10" fmla="*/ 14 w 65"/>
                <a:gd name="T11" fmla="*/ 4 h 63"/>
                <a:gd name="T12" fmla="*/ 19 w 65"/>
                <a:gd name="T13" fmla="*/ 2 h 63"/>
                <a:gd name="T14" fmla="*/ 25 w 65"/>
                <a:gd name="T15" fmla="*/ 0 h 63"/>
                <a:gd name="T16" fmla="*/ 33 w 65"/>
                <a:gd name="T17" fmla="*/ 0 h 63"/>
                <a:gd name="T18" fmla="*/ 39 w 65"/>
                <a:gd name="T19" fmla="*/ 0 h 63"/>
                <a:gd name="T20" fmla="*/ 45 w 65"/>
                <a:gd name="T21" fmla="*/ 2 h 63"/>
                <a:gd name="T22" fmla="*/ 51 w 65"/>
                <a:gd name="T23" fmla="*/ 4 h 63"/>
                <a:gd name="T24" fmla="*/ 55 w 65"/>
                <a:gd name="T25" fmla="*/ 8 h 63"/>
                <a:gd name="T26" fmla="*/ 59 w 65"/>
                <a:gd name="T27" fmla="*/ 14 h 63"/>
                <a:gd name="T28" fmla="*/ 63 w 65"/>
                <a:gd name="T29" fmla="*/ 20 h 63"/>
                <a:gd name="T30" fmla="*/ 65 w 65"/>
                <a:gd name="T31" fmla="*/ 24 h 63"/>
                <a:gd name="T32" fmla="*/ 65 w 65"/>
                <a:gd name="T33" fmla="*/ 32 h 63"/>
                <a:gd name="T34" fmla="*/ 65 w 65"/>
                <a:gd name="T35" fmla="*/ 38 h 63"/>
                <a:gd name="T36" fmla="*/ 63 w 65"/>
                <a:gd name="T37" fmla="*/ 43 h 63"/>
                <a:gd name="T38" fmla="*/ 59 w 65"/>
                <a:gd name="T39" fmla="*/ 49 h 63"/>
                <a:gd name="T40" fmla="*/ 55 w 65"/>
                <a:gd name="T41" fmla="*/ 53 h 63"/>
                <a:gd name="T42" fmla="*/ 51 w 65"/>
                <a:gd name="T43" fmla="*/ 57 h 63"/>
                <a:gd name="T44" fmla="*/ 45 w 65"/>
                <a:gd name="T45" fmla="*/ 61 h 63"/>
                <a:gd name="T46" fmla="*/ 39 w 65"/>
                <a:gd name="T47" fmla="*/ 63 h 63"/>
                <a:gd name="T48" fmla="*/ 33 w 65"/>
                <a:gd name="T49" fmla="*/ 63 h 63"/>
                <a:gd name="T50" fmla="*/ 25 w 65"/>
                <a:gd name="T51" fmla="*/ 63 h 63"/>
                <a:gd name="T52" fmla="*/ 19 w 65"/>
                <a:gd name="T53" fmla="*/ 61 h 63"/>
                <a:gd name="T54" fmla="*/ 14 w 65"/>
                <a:gd name="T55" fmla="*/ 57 h 63"/>
                <a:gd name="T56" fmla="*/ 10 w 65"/>
                <a:gd name="T57" fmla="*/ 53 h 63"/>
                <a:gd name="T58" fmla="*/ 6 w 65"/>
                <a:gd name="T59" fmla="*/ 49 h 63"/>
                <a:gd name="T60" fmla="*/ 4 w 65"/>
                <a:gd name="T61" fmla="*/ 43 h 63"/>
                <a:gd name="T62" fmla="*/ 2 w 65"/>
                <a:gd name="T63" fmla="*/ 38 h 63"/>
                <a:gd name="T64" fmla="*/ 0 w 65"/>
                <a:gd name="T65" fmla="*/ 32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0" y="32"/>
                  </a:moveTo>
                  <a:lnTo>
                    <a:pt x="2" y="24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4"/>
                  </a:lnTo>
                  <a:lnTo>
                    <a:pt x="65" y="32"/>
                  </a:lnTo>
                  <a:lnTo>
                    <a:pt x="65" y="38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4" y="43"/>
                  </a:lnTo>
                  <a:lnTo>
                    <a:pt x="2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2" name="Freeform 35"/>
            <p:cNvSpPr>
              <a:spLocks/>
            </p:cNvSpPr>
            <p:nvPr/>
          </p:nvSpPr>
          <p:spPr bwMode="auto">
            <a:xfrm>
              <a:off x="3270" y="1439"/>
              <a:ext cx="65" cy="63"/>
            </a:xfrm>
            <a:custGeom>
              <a:avLst/>
              <a:gdLst>
                <a:gd name="T0" fmla="*/ 0 w 65"/>
                <a:gd name="T1" fmla="*/ 32 h 63"/>
                <a:gd name="T2" fmla="*/ 0 w 65"/>
                <a:gd name="T3" fmla="*/ 32 h 63"/>
                <a:gd name="T4" fmla="*/ 2 w 65"/>
                <a:gd name="T5" fmla="*/ 24 h 63"/>
                <a:gd name="T6" fmla="*/ 4 w 65"/>
                <a:gd name="T7" fmla="*/ 20 h 63"/>
                <a:gd name="T8" fmla="*/ 6 w 65"/>
                <a:gd name="T9" fmla="*/ 14 h 63"/>
                <a:gd name="T10" fmla="*/ 10 w 65"/>
                <a:gd name="T11" fmla="*/ 8 h 63"/>
                <a:gd name="T12" fmla="*/ 14 w 65"/>
                <a:gd name="T13" fmla="*/ 4 h 63"/>
                <a:gd name="T14" fmla="*/ 19 w 65"/>
                <a:gd name="T15" fmla="*/ 2 h 63"/>
                <a:gd name="T16" fmla="*/ 25 w 65"/>
                <a:gd name="T17" fmla="*/ 0 h 63"/>
                <a:gd name="T18" fmla="*/ 33 w 65"/>
                <a:gd name="T19" fmla="*/ 0 h 63"/>
                <a:gd name="T20" fmla="*/ 39 w 65"/>
                <a:gd name="T21" fmla="*/ 0 h 63"/>
                <a:gd name="T22" fmla="*/ 45 w 65"/>
                <a:gd name="T23" fmla="*/ 2 h 63"/>
                <a:gd name="T24" fmla="*/ 51 w 65"/>
                <a:gd name="T25" fmla="*/ 4 h 63"/>
                <a:gd name="T26" fmla="*/ 55 w 65"/>
                <a:gd name="T27" fmla="*/ 8 h 63"/>
                <a:gd name="T28" fmla="*/ 59 w 65"/>
                <a:gd name="T29" fmla="*/ 14 h 63"/>
                <a:gd name="T30" fmla="*/ 63 w 65"/>
                <a:gd name="T31" fmla="*/ 20 h 63"/>
                <a:gd name="T32" fmla="*/ 65 w 65"/>
                <a:gd name="T33" fmla="*/ 24 h 63"/>
                <a:gd name="T34" fmla="*/ 65 w 65"/>
                <a:gd name="T35" fmla="*/ 32 h 63"/>
                <a:gd name="T36" fmla="*/ 65 w 65"/>
                <a:gd name="T37" fmla="*/ 38 h 63"/>
                <a:gd name="T38" fmla="*/ 63 w 65"/>
                <a:gd name="T39" fmla="*/ 43 h 63"/>
                <a:gd name="T40" fmla="*/ 59 w 65"/>
                <a:gd name="T41" fmla="*/ 49 h 63"/>
                <a:gd name="T42" fmla="*/ 55 w 65"/>
                <a:gd name="T43" fmla="*/ 53 h 63"/>
                <a:gd name="T44" fmla="*/ 51 w 65"/>
                <a:gd name="T45" fmla="*/ 57 h 63"/>
                <a:gd name="T46" fmla="*/ 45 w 65"/>
                <a:gd name="T47" fmla="*/ 61 h 63"/>
                <a:gd name="T48" fmla="*/ 39 w 65"/>
                <a:gd name="T49" fmla="*/ 63 h 63"/>
                <a:gd name="T50" fmla="*/ 33 w 65"/>
                <a:gd name="T51" fmla="*/ 63 h 63"/>
                <a:gd name="T52" fmla="*/ 25 w 65"/>
                <a:gd name="T53" fmla="*/ 63 h 63"/>
                <a:gd name="T54" fmla="*/ 19 w 65"/>
                <a:gd name="T55" fmla="*/ 61 h 63"/>
                <a:gd name="T56" fmla="*/ 14 w 65"/>
                <a:gd name="T57" fmla="*/ 57 h 63"/>
                <a:gd name="T58" fmla="*/ 10 w 65"/>
                <a:gd name="T59" fmla="*/ 53 h 63"/>
                <a:gd name="T60" fmla="*/ 6 w 65"/>
                <a:gd name="T61" fmla="*/ 49 h 63"/>
                <a:gd name="T62" fmla="*/ 4 w 65"/>
                <a:gd name="T63" fmla="*/ 43 h 63"/>
                <a:gd name="T64" fmla="*/ 2 w 65"/>
                <a:gd name="T65" fmla="*/ 38 h 63"/>
                <a:gd name="T66" fmla="*/ 0 w 65"/>
                <a:gd name="T67" fmla="*/ 32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0" y="32"/>
                  </a:moveTo>
                  <a:lnTo>
                    <a:pt x="0" y="32"/>
                  </a:lnTo>
                  <a:lnTo>
                    <a:pt x="2" y="24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4"/>
                  </a:lnTo>
                  <a:lnTo>
                    <a:pt x="65" y="32"/>
                  </a:lnTo>
                  <a:lnTo>
                    <a:pt x="65" y="38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4" y="43"/>
                  </a:lnTo>
                  <a:lnTo>
                    <a:pt x="2" y="38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3" name="Freeform 36"/>
            <p:cNvSpPr>
              <a:spLocks/>
            </p:cNvSpPr>
            <p:nvPr/>
          </p:nvSpPr>
          <p:spPr bwMode="auto">
            <a:xfrm>
              <a:off x="3325" y="1431"/>
              <a:ext cx="63" cy="65"/>
            </a:xfrm>
            <a:custGeom>
              <a:avLst/>
              <a:gdLst>
                <a:gd name="T0" fmla="*/ 63 w 63"/>
                <a:gd name="T1" fmla="*/ 32 h 65"/>
                <a:gd name="T2" fmla="*/ 63 w 63"/>
                <a:gd name="T3" fmla="*/ 40 h 65"/>
                <a:gd name="T4" fmla="*/ 61 w 63"/>
                <a:gd name="T5" fmla="*/ 46 h 65"/>
                <a:gd name="T6" fmla="*/ 59 w 63"/>
                <a:gd name="T7" fmla="*/ 51 h 65"/>
                <a:gd name="T8" fmla="*/ 55 w 63"/>
                <a:gd name="T9" fmla="*/ 55 h 65"/>
                <a:gd name="T10" fmla="*/ 49 w 63"/>
                <a:gd name="T11" fmla="*/ 59 h 65"/>
                <a:gd name="T12" fmla="*/ 43 w 63"/>
                <a:gd name="T13" fmla="*/ 63 h 65"/>
                <a:gd name="T14" fmla="*/ 37 w 63"/>
                <a:gd name="T15" fmla="*/ 63 h 65"/>
                <a:gd name="T16" fmla="*/ 31 w 63"/>
                <a:gd name="T17" fmla="*/ 65 h 65"/>
                <a:gd name="T18" fmla="*/ 26 w 63"/>
                <a:gd name="T19" fmla="*/ 63 h 65"/>
                <a:gd name="T20" fmla="*/ 20 w 63"/>
                <a:gd name="T21" fmla="*/ 63 h 65"/>
                <a:gd name="T22" fmla="*/ 14 w 63"/>
                <a:gd name="T23" fmla="*/ 59 h 65"/>
                <a:gd name="T24" fmla="*/ 8 w 63"/>
                <a:gd name="T25" fmla="*/ 55 h 65"/>
                <a:gd name="T26" fmla="*/ 6 w 63"/>
                <a:gd name="T27" fmla="*/ 51 h 65"/>
                <a:gd name="T28" fmla="*/ 2 w 63"/>
                <a:gd name="T29" fmla="*/ 46 h 65"/>
                <a:gd name="T30" fmla="*/ 0 w 63"/>
                <a:gd name="T31" fmla="*/ 40 h 65"/>
                <a:gd name="T32" fmla="*/ 0 w 63"/>
                <a:gd name="T33" fmla="*/ 32 h 65"/>
                <a:gd name="T34" fmla="*/ 0 w 63"/>
                <a:gd name="T35" fmla="*/ 26 h 65"/>
                <a:gd name="T36" fmla="*/ 2 w 63"/>
                <a:gd name="T37" fmla="*/ 20 h 65"/>
                <a:gd name="T38" fmla="*/ 6 w 63"/>
                <a:gd name="T39" fmla="*/ 14 h 65"/>
                <a:gd name="T40" fmla="*/ 8 w 63"/>
                <a:gd name="T41" fmla="*/ 10 h 65"/>
                <a:gd name="T42" fmla="*/ 14 w 63"/>
                <a:gd name="T43" fmla="*/ 6 h 65"/>
                <a:gd name="T44" fmla="*/ 20 w 63"/>
                <a:gd name="T45" fmla="*/ 2 h 65"/>
                <a:gd name="T46" fmla="*/ 26 w 63"/>
                <a:gd name="T47" fmla="*/ 2 h 65"/>
                <a:gd name="T48" fmla="*/ 31 w 63"/>
                <a:gd name="T49" fmla="*/ 0 h 65"/>
                <a:gd name="T50" fmla="*/ 37 w 63"/>
                <a:gd name="T51" fmla="*/ 2 h 65"/>
                <a:gd name="T52" fmla="*/ 43 w 63"/>
                <a:gd name="T53" fmla="*/ 2 h 65"/>
                <a:gd name="T54" fmla="*/ 49 w 63"/>
                <a:gd name="T55" fmla="*/ 6 h 65"/>
                <a:gd name="T56" fmla="*/ 55 w 63"/>
                <a:gd name="T57" fmla="*/ 10 h 65"/>
                <a:gd name="T58" fmla="*/ 59 w 63"/>
                <a:gd name="T59" fmla="*/ 14 h 65"/>
                <a:gd name="T60" fmla="*/ 61 w 63"/>
                <a:gd name="T61" fmla="*/ 20 h 65"/>
                <a:gd name="T62" fmla="*/ 63 w 63"/>
                <a:gd name="T63" fmla="*/ 26 h 65"/>
                <a:gd name="T64" fmla="*/ 63 w 63"/>
                <a:gd name="T65" fmla="*/ 32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63" y="32"/>
                  </a:moveTo>
                  <a:lnTo>
                    <a:pt x="63" y="40"/>
                  </a:lnTo>
                  <a:lnTo>
                    <a:pt x="61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3"/>
                  </a:lnTo>
                  <a:lnTo>
                    <a:pt x="31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4" name="Freeform 37"/>
            <p:cNvSpPr>
              <a:spLocks/>
            </p:cNvSpPr>
            <p:nvPr/>
          </p:nvSpPr>
          <p:spPr bwMode="auto">
            <a:xfrm>
              <a:off x="3325" y="1431"/>
              <a:ext cx="63" cy="65"/>
            </a:xfrm>
            <a:custGeom>
              <a:avLst/>
              <a:gdLst>
                <a:gd name="T0" fmla="*/ 63 w 63"/>
                <a:gd name="T1" fmla="*/ 32 h 65"/>
                <a:gd name="T2" fmla="*/ 63 w 63"/>
                <a:gd name="T3" fmla="*/ 32 h 65"/>
                <a:gd name="T4" fmla="*/ 63 w 63"/>
                <a:gd name="T5" fmla="*/ 40 h 65"/>
                <a:gd name="T6" fmla="*/ 61 w 63"/>
                <a:gd name="T7" fmla="*/ 46 h 65"/>
                <a:gd name="T8" fmla="*/ 59 w 63"/>
                <a:gd name="T9" fmla="*/ 51 h 65"/>
                <a:gd name="T10" fmla="*/ 55 w 63"/>
                <a:gd name="T11" fmla="*/ 55 h 65"/>
                <a:gd name="T12" fmla="*/ 49 w 63"/>
                <a:gd name="T13" fmla="*/ 59 h 65"/>
                <a:gd name="T14" fmla="*/ 43 w 63"/>
                <a:gd name="T15" fmla="*/ 63 h 65"/>
                <a:gd name="T16" fmla="*/ 37 w 63"/>
                <a:gd name="T17" fmla="*/ 63 h 65"/>
                <a:gd name="T18" fmla="*/ 31 w 63"/>
                <a:gd name="T19" fmla="*/ 65 h 65"/>
                <a:gd name="T20" fmla="*/ 26 w 63"/>
                <a:gd name="T21" fmla="*/ 63 h 65"/>
                <a:gd name="T22" fmla="*/ 20 w 63"/>
                <a:gd name="T23" fmla="*/ 63 h 65"/>
                <a:gd name="T24" fmla="*/ 14 w 63"/>
                <a:gd name="T25" fmla="*/ 59 h 65"/>
                <a:gd name="T26" fmla="*/ 8 w 63"/>
                <a:gd name="T27" fmla="*/ 55 h 65"/>
                <a:gd name="T28" fmla="*/ 6 w 63"/>
                <a:gd name="T29" fmla="*/ 51 h 65"/>
                <a:gd name="T30" fmla="*/ 2 w 63"/>
                <a:gd name="T31" fmla="*/ 46 h 65"/>
                <a:gd name="T32" fmla="*/ 0 w 63"/>
                <a:gd name="T33" fmla="*/ 40 h 65"/>
                <a:gd name="T34" fmla="*/ 0 w 63"/>
                <a:gd name="T35" fmla="*/ 32 h 65"/>
                <a:gd name="T36" fmla="*/ 0 w 63"/>
                <a:gd name="T37" fmla="*/ 26 h 65"/>
                <a:gd name="T38" fmla="*/ 2 w 63"/>
                <a:gd name="T39" fmla="*/ 20 h 65"/>
                <a:gd name="T40" fmla="*/ 6 w 63"/>
                <a:gd name="T41" fmla="*/ 14 h 65"/>
                <a:gd name="T42" fmla="*/ 8 w 63"/>
                <a:gd name="T43" fmla="*/ 10 h 65"/>
                <a:gd name="T44" fmla="*/ 14 w 63"/>
                <a:gd name="T45" fmla="*/ 6 h 65"/>
                <a:gd name="T46" fmla="*/ 20 w 63"/>
                <a:gd name="T47" fmla="*/ 2 h 65"/>
                <a:gd name="T48" fmla="*/ 26 w 63"/>
                <a:gd name="T49" fmla="*/ 2 h 65"/>
                <a:gd name="T50" fmla="*/ 31 w 63"/>
                <a:gd name="T51" fmla="*/ 0 h 65"/>
                <a:gd name="T52" fmla="*/ 37 w 63"/>
                <a:gd name="T53" fmla="*/ 2 h 65"/>
                <a:gd name="T54" fmla="*/ 43 w 63"/>
                <a:gd name="T55" fmla="*/ 2 h 65"/>
                <a:gd name="T56" fmla="*/ 49 w 63"/>
                <a:gd name="T57" fmla="*/ 6 h 65"/>
                <a:gd name="T58" fmla="*/ 55 w 63"/>
                <a:gd name="T59" fmla="*/ 10 h 65"/>
                <a:gd name="T60" fmla="*/ 59 w 63"/>
                <a:gd name="T61" fmla="*/ 14 h 65"/>
                <a:gd name="T62" fmla="*/ 61 w 63"/>
                <a:gd name="T63" fmla="*/ 20 h 65"/>
                <a:gd name="T64" fmla="*/ 63 w 63"/>
                <a:gd name="T65" fmla="*/ 26 h 65"/>
                <a:gd name="T66" fmla="*/ 63 w 63"/>
                <a:gd name="T67" fmla="*/ 32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63" y="32"/>
                  </a:moveTo>
                  <a:lnTo>
                    <a:pt x="63" y="32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3"/>
                  </a:lnTo>
                  <a:lnTo>
                    <a:pt x="31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5" name="Freeform 38"/>
            <p:cNvSpPr>
              <a:spLocks/>
            </p:cNvSpPr>
            <p:nvPr/>
          </p:nvSpPr>
          <p:spPr bwMode="auto">
            <a:xfrm>
              <a:off x="3372" y="1835"/>
              <a:ext cx="63" cy="65"/>
            </a:xfrm>
            <a:custGeom>
              <a:avLst/>
              <a:gdLst>
                <a:gd name="T0" fmla="*/ 0 w 63"/>
                <a:gd name="T1" fmla="*/ 31 h 65"/>
                <a:gd name="T2" fmla="*/ 0 w 63"/>
                <a:gd name="T3" fmla="*/ 26 h 65"/>
                <a:gd name="T4" fmla="*/ 2 w 63"/>
                <a:gd name="T5" fmla="*/ 20 h 65"/>
                <a:gd name="T6" fmla="*/ 4 w 63"/>
                <a:gd name="T7" fmla="*/ 14 h 65"/>
                <a:gd name="T8" fmla="*/ 10 w 63"/>
                <a:gd name="T9" fmla="*/ 10 h 65"/>
                <a:gd name="T10" fmla="*/ 14 w 63"/>
                <a:gd name="T11" fmla="*/ 6 h 65"/>
                <a:gd name="T12" fmla="*/ 20 w 63"/>
                <a:gd name="T13" fmla="*/ 2 h 65"/>
                <a:gd name="T14" fmla="*/ 26 w 63"/>
                <a:gd name="T15" fmla="*/ 0 h 65"/>
                <a:gd name="T16" fmla="*/ 32 w 63"/>
                <a:gd name="T17" fmla="*/ 0 h 65"/>
                <a:gd name="T18" fmla="*/ 38 w 63"/>
                <a:gd name="T19" fmla="*/ 0 h 65"/>
                <a:gd name="T20" fmla="*/ 44 w 63"/>
                <a:gd name="T21" fmla="*/ 2 h 65"/>
                <a:gd name="T22" fmla="*/ 49 w 63"/>
                <a:gd name="T23" fmla="*/ 6 h 65"/>
                <a:gd name="T24" fmla="*/ 53 w 63"/>
                <a:gd name="T25" fmla="*/ 10 h 65"/>
                <a:gd name="T26" fmla="*/ 59 w 63"/>
                <a:gd name="T27" fmla="*/ 14 h 65"/>
                <a:gd name="T28" fmla="*/ 61 w 63"/>
                <a:gd name="T29" fmla="*/ 20 h 65"/>
                <a:gd name="T30" fmla="*/ 63 w 63"/>
                <a:gd name="T31" fmla="*/ 26 h 65"/>
                <a:gd name="T32" fmla="*/ 63 w 63"/>
                <a:gd name="T33" fmla="*/ 31 h 65"/>
                <a:gd name="T34" fmla="*/ 63 w 63"/>
                <a:gd name="T35" fmla="*/ 39 h 65"/>
                <a:gd name="T36" fmla="*/ 61 w 63"/>
                <a:gd name="T37" fmla="*/ 45 h 65"/>
                <a:gd name="T38" fmla="*/ 59 w 63"/>
                <a:gd name="T39" fmla="*/ 51 h 65"/>
                <a:gd name="T40" fmla="*/ 53 w 63"/>
                <a:gd name="T41" fmla="*/ 55 h 65"/>
                <a:gd name="T42" fmla="*/ 49 w 63"/>
                <a:gd name="T43" fmla="*/ 59 h 65"/>
                <a:gd name="T44" fmla="*/ 44 w 63"/>
                <a:gd name="T45" fmla="*/ 61 h 65"/>
                <a:gd name="T46" fmla="*/ 38 w 63"/>
                <a:gd name="T47" fmla="*/ 63 h 65"/>
                <a:gd name="T48" fmla="*/ 32 w 63"/>
                <a:gd name="T49" fmla="*/ 65 h 65"/>
                <a:gd name="T50" fmla="*/ 26 w 63"/>
                <a:gd name="T51" fmla="*/ 63 h 65"/>
                <a:gd name="T52" fmla="*/ 20 w 63"/>
                <a:gd name="T53" fmla="*/ 61 h 65"/>
                <a:gd name="T54" fmla="*/ 14 w 63"/>
                <a:gd name="T55" fmla="*/ 59 h 65"/>
                <a:gd name="T56" fmla="*/ 10 w 63"/>
                <a:gd name="T57" fmla="*/ 55 h 65"/>
                <a:gd name="T58" fmla="*/ 4 w 63"/>
                <a:gd name="T59" fmla="*/ 51 h 65"/>
                <a:gd name="T60" fmla="*/ 2 w 63"/>
                <a:gd name="T61" fmla="*/ 45 h 65"/>
                <a:gd name="T62" fmla="*/ 0 w 63"/>
                <a:gd name="T63" fmla="*/ 39 h 65"/>
                <a:gd name="T64" fmla="*/ 0 w 63"/>
                <a:gd name="T65" fmla="*/ 31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0" y="31"/>
                  </a:move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6" name="Freeform 39"/>
            <p:cNvSpPr>
              <a:spLocks/>
            </p:cNvSpPr>
            <p:nvPr/>
          </p:nvSpPr>
          <p:spPr bwMode="auto">
            <a:xfrm>
              <a:off x="3372" y="1835"/>
              <a:ext cx="63" cy="65"/>
            </a:xfrm>
            <a:custGeom>
              <a:avLst/>
              <a:gdLst>
                <a:gd name="T0" fmla="*/ 0 w 63"/>
                <a:gd name="T1" fmla="*/ 31 h 65"/>
                <a:gd name="T2" fmla="*/ 0 w 63"/>
                <a:gd name="T3" fmla="*/ 31 h 65"/>
                <a:gd name="T4" fmla="*/ 0 w 63"/>
                <a:gd name="T5" fmla="*/ 26 h 65"/>
                <a:gd name="T6" fmla="*/ 2 w 63"/>
                <a:gd name="T7" fmla="*/ 20 h 65"/>
                <a:gd name="T8" fmla="*/ 4 w 63"/>
                <a:gd name="T9" fmla="*/ 14 h 65"/>
                <a:gd name="T10" fmla="*/ 10 w 63"/>
                <a:gd name="T11" fmla="*/ 10 h 65"/>
                <a:gd name="T12" fmla="*/ 14 w 63"/>
                <a:gd name="T13" fmla="*/ 6 h 65"/>
                <a:gd name="T14" fmla="*/ 20 w 63"/>
                <a:gd name="T15" fmla="*/ 2 h 65"/>
                <a:gd name="T16" fmla="*/ 26 w 63"/>
                <a:gd name="T17" fmla="*/ 0 h 65"/>
                <a:gd name="T18" fmla="*/ 32 w 63"/>
                <a:gd name="T19" fmla="*/ 0 h 65"/>
                <a:gd name="T20" fmla="*/ 38 w 63"/>
                <a:gd name="T21" fmla="*/ 0 h 65"/>
                <a:gd name="T22" fmla="*/ 44 w 63"/>
                <a:gd name="T23" fmla="*/ 2 h 65"/>
                <a:gd name="T24" fmla="*/ 49 w 63"/>
                <a:gd name="T25" fmla="*/ 6 h 65"/>
                <a:gd name="T26" fmla="*/ 53 w 63"/>
                <a:gd name="T27" fmla="*/ 10 h 65"/>
                <a:gd name="T28" fmla="*/ 59 w 63"/>
                <a:gd name="T29" fmla="*/ 14 h 65"/>
                <a:gd name="T30" fmla="*/ 61 w 63"/>
                <a:gd name="T31" fmla="*/ 20 h 65"/>
                <a:gd name="T32" fmla="*/ 63 w 63"/>
                <a:gd name="T33" fmla="*/ 26 h 65"/>
                <a:gd name="T34" fmla="*/ 63 w 63"/>
                <a:gd name="T35" fmla="*/ 31 h 65"/>
                <a:gd name="T36" fmla="*/ 63 w 63"/>
                <a:gd name="T37" fmla="*/ 39 h 65"/>
                <a:gd name="T38" fmla="*/ 61 w 63"/>
                <a:gd name="T39" fmla="*/ 45 h 65"/>
                <a:gd name="T40" fmla="*/ 59 w 63"/>
                <a:gd name="T41" fmla="*/ 51 h 65"/>
                <a:gd name="T42" fmla="*/ 53 w 63"/>
                <a:gd name="T43" fmla="*/ 55 h 65"/>
                <a:gd name="T44" fmla="*/ 49 w 63"/>
                <a:gd name="T45" fmla="*/ 59 h 65"/>
                <a:gd name="T46" fmla="*/ 44 w 63"/>
                <a:gd name="T47" fmla="*/ 61 h 65"/>
                <a:gd name="T48" fmla="*/ 38 w 63"/>
                <a:gd name="T49" fmla="*/ 63 h 65"/>
                <a:gd name="T50" fmla="*/ 32 w 63"/>
                <a:gd name="T51" fmla="*/ 65 h 65"/>
                <a:gd name="T52" fmla="*/ 26 w 63"/>
                <a:gd name="T53" fmla="*/ 63 h 65"/>
                <a:gd name="T54" fmla="*/ 20 w 63"/>
                <a:gd name="T55" fmla="*/ 61 h 65"/>
                <a:gd name="T56" fmla="*/ 14 w 63"/>
                <a:gd name="T57" fmla="*/ 59 h 65"/>
                <a:gd name="T58" fmla="*/ 10 w 63"/>
                <a:gd name="T59" fmla="*/ 55 h 65"/>
                <a:gd name="T60" fmla="*/ 4 w 63"/>
                <a:gd name="T61" fmla="*/ 51 h 65"/>
                <a:gd name="T62" fmla="*/ 2 w 63"/>
                <a:gd name="T63" fmla="*/ 45 h 65"/>
                <a:gd name="T64" fmla="*/ 0 w 63"/>
                <a:gd name="T65" fmla="*/ 39 h 65"/>
                <a:gd name="T66" fmla="*/ 0 w 63"/>
                <a:gd name="T67" fmla="*/ 31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0" y="31"/>
                  </a:move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7" name="Freeform 40"/>
            <p:cNvSpPr>
              <a:spLocks/>
            </p:cNvSpPr>
            <p:nvPr/>
          </p:nvSpPr>
          <p:spPr bwMode="auto">
            <a:xfrm>
              <a:off x="3372" y="1431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8 w 63"/>
                <a:gd name="T3" fmla="*/ 0 h 65"/>
                <a:gd name="T4" fmla="*/ 44 w 63"/>
                <a:gd name="T5" fmla="*/ 2 h 65"/>
                <a:gd name="T6" fmla="*/ 49 w 63"/>
                <a:gd name="T7" fmla="*/ 6 h 65"/>
                <a:gd name="T8" fmla="*/ 53 w 63"/>
                <a:gd name="T9" fmla="*/ 10 h 65"/>
                <a:gd name="T10" fmla="*/ 59 w 63"/>
                <a:gd name="T11" fmla="*/ 14 h 65"/>
                <a:gd name="T12" fmla="*/ 61 w 63"/>
                <a:gd name="T13" fmla="*/ 20 h 65"/>
                <a:gd name="T14" fmla="*/ 63 w 63"/>
                <a:gd name="T15" fmla="*/ 26 h 65"/>
                <a:gd name="T16" fmla="*/ 63 w 63"/>
                <a:gd name="T17" fmla="*/ 32 h 65"/>
                <a:gd name="T18" fmla="*/ 63 w 63"/>
                <a:gd name="T19" fmla="*/ 40 h 65"/>
                <a:gd name="T20" fmla="*/ 61 w 63"/>
                <a:gd name="T21" fmla="*/ 46 h 65"/>
                <a:gd name="T22" fmla="*/ 59 w 63"/>
                <a:gd name="T23" fmla="*/ 51 h 65"/>
                <a:gd name="T24" fmla="*/ 53 w 63"/>
                <a:gd name="T25" fmla="*/ 55 h 65"/>
                <a:gd name="T26" fmla="*/ 49 w 63"/>
                <a:gd name="T27" fmla="*/ 59 h 65"/>
                <a:gd name="T28" fmla="*/ 44 w 63"/>
                <a:gd name="T29" fmla="*/ 61 h 65"/>
                <a:gd name="T30" fmla="*/ 38 w 63"/>
                <a:gd name="T31" fmla="*/ 63 h 65"/>
                <a:gd name="T32" fmla="*/ 32 w 63"/>
                <a:gd name="T33" fmla="*/ 65 h 65"/>
                <a:gd name="T34" fmla="*/ 26 w 63"/>
                <a:gd name="T35" fmla="*/ 63 h 65"/>
                <a:gd name="T36" fmla="*/ 20 w 63"/>
                <a:gd name="T37" fmla="*/ 61 h 65"/>
                <a:gd name="T38" fmla="*/ 14 w 63"/>
                <a:gd name="T39" fmla="*/ 59 h 65"/>
                <a:gd name="T40" fmla="*/ 10 w 63"/>
                <a:gd name="T41" fmla="*/ 55 h 65"/>
                <a:gd name="T42" fmla="*/ 4 w 63"/>
                <a:gd name="T43" fmla="*/ 51 h 65"/>
                <a:gd name="T44" fmla="*/ 2 w 63"/>
                <a:gd name="T45" fmla="*/ 46 h 65"/>
                <a:gd name="T46" fmla="*/ 0 w 63"/>
                <a:gd name="T47" fmla="*/ 40 h 65"/>
                <a:gd name="T48" fmla="*/ 0 w 63"/>
                <a:gd name="T49" fmla="*/ 32 h 65"/>
                <a:gd name="T50" fmla="*/ 0 w 63"/>
                <a:gd name="T51" fmla="*/ 26 h 65"/>
                <a:gd name="T52" fmla="*/ 2 w 63"/>
                <a:gd name="T53" fmla="*/ 20 h 65"/>
                <a:gd name="T54" fmla="*/ 4 w 63"/>
                <a:gd name="T55" fmla="*/ 14 h 65"/>
                <a:gd name="T56" fmla="*/ 10 w 63"/>
                <a:gd name="T57" fmla="*/ 10 h 65"/>
                <a:gd name="T58" fmla="*/ 14 w 63"/>
                <a:gd name="T59" fmla="*/ 6 h 65"/>
                <a:gd name="T60" fmla="*/ 20 w 63"/>
                <a:gd name="T61" fmla="*/ 2 h 65"/>
                <a:gd name="T62" fmla="*/ 26 w 63"/>
                <a:gd name="T63" fmla="*/ 0 h 65"/>
                <a:gd name="T64" fmla="*/ 32 w 63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2" y="0"/>
                  </a:moveTo>
                  <a:lnTo>
                    <a:pt x="38" y="0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8" name="Freeform 41"/>
            <p:cNvSpPr>
              <a:spLocks/>
            </p:cNvSpPr>
            <p:nvPr/>
          </p:nvSpPr>
          <p:spPr bwMode="auto">
            <a:xfrm>
              <a:off x="3372" y="1431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2 w 63"/>
                <a:gd name="T3" fmla="*/ 0 h 65"/>
                <a:gd name="T4" fmla="*/ 38 w 63"/>
                <a:gd name="T5" fmla="*/ 0 h 65"/>
                <a:gd name="T6" fmla="*/ 44 w 63"/>
                <a:gd name="T7" fmla="*/ 2 h 65"/>
                <a:gd name="T8" fmla="*/ 49 w 63"/>
                <a:gd name="T9" fmla="*/ 6 h 65"/>
                <a:gd name="T10" fmla="*/ 53 w 63"/>
                <a:gd name="T11" fmla="*/ 10 h 65"/>
                <a:gd name="T12" fmla="*/ 59 w 63"/>
                <a:gd name="T13" fmla="*/ 14 h 65"/>
                <a:gd name="T14" fmla="*/ 61 w 63"/>
                <a:gd name="T15" fmla="*/ 20 h 65"/>
                <a:gd name="T16" fmla="*/ 63 w 63"/>
                <a:gd name="T17" fmla="*/ 26 h 65"/>
                <a:gd name="T18" fmla="*/ 63 w 63"/>
                <a:gd name="T19" fmla="*/ 32 h 65"/>
                <a:gd name="T20" fmla="*/ 63 w 63"/>
                <a:gd name="T21" fmla="*/ 40 h 65"/>
                <a:gd name="T22" fmla="*/ 61 w 63"/>
                <a:gd name="T23" fmla="*/ 46 h 65"/>
                <a:gd name="T24" fmla="*/ 59 w 63"/>
                <a:gd name="T25" fmla="*/ 51 h 65"/>
                <a:gd name="T26" fmla="*/ 53 w 63"/>
                <a:gd name="T27" fmla="*/ 55 h 65"/>
                <a:gd name="T28" fmla="*/ 49 w 63"/>
                <a:gd name="T29" fmla="*/ 59 h 65"/>
                <a:gd name="T30" fmla="*/ 44 w 63"/>
                <a:gd name="T31" fmla="*/ 61 h 65"/>
                <a:gd name="T32" fmla="*/ 38 w 63"/>
                <a:gd name="T33" fmla="*/ 63 h 65"/>
                <a:gd name="T34" fmla="*/ 32 w 63"/>
                <a:gd name="T35" fmla="*/ 65 h 65"/>
                <a:gd name="T36" fmla="*/ 26 w 63"/>
                <a:gd name="T37" fmla="*/ 63 h 65"/>
                <a:gd name="T38" fmla="*/ 20 w 63"/>
                <a:gd name="T39" fmla="*/ 61 h 65"/>
                <a:gd name="T40" fmla="*/ 14 w 63"/>
                <a:gd name="T41" fmla="*/ 59 h 65"/>
                <a:gd name="T42" fmla="*/ 10 w 63"/>
                <a:gd name="T43" fmla="*/ 55 h 65"/>
                <a:gd name="T44" fmla="*/ 4 w 63"/>
                <a:gd name="T45" fmla="*/ 51 h 65"/>
                <a:gd name="T46" fmla="*/ 2 w 63"/>
                <a:gd name="T47" fmla="*/ 46 h 65"/>
                <a:gd name="T48" fmla="*/ 0 w 63"/>
                <a:gd name="T49" fmla="*/ 40 h 65"/>
                <a:gd name="T50" fmla="*/ 0 w 63"/>
                <a:gd name="T51" fmla="*/ 32 h 65"/>
                <a:gd name="T52" fmla="*/ 0 w 63"/>
                <a:gd name="T53" fmla="*/ 26 h 65"/>
                <a:gd name="T54" fmla="*/ 2 w 63"/>
                <a:gd name="T55" fmla="*/ 20 h 65"/>
                <a:gd name="T56" fmla="*/ 4 w 63"/>
                <a:gd name="T57" fmla="*/ 14 h 65"/>
                <a:gd name="T58" fmla="*/ 10 w 63"/>
                <a:gd name="T59" fmla="*/ 10 h 65"/>
                <a:gd name="T60" fmla="*/ 14 w 63"/>
                <a:gd name="T61" fmla="*/ 6 h 65"/>
                <a:gd name="T62" fmla="*/ 20 w 63"/>
                <a:gd name="T63" fmla="*/ 2 h 65"/>
                <a:gd name="T64" fmla="*/ 26 w 63"/>
                <a:gd name="T65" fmla="*/ 0 h 65"/>
                <a:gd name="T66" fmla="*/ 32 w 6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2" y="0"/>
                  </a:move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69" name="Freeform 42"/>
            <p:cNvSpPr>
              <a:spLocks/>
            </p:cNvSpPr>
            <p:nvPr/>
          </p:nvSpPr>
          <p:spPr bwMode="auto">
            <a:xfrm>
              <a:off x="3419" y="1441"/>
              <a:ext cx="63" cy="63"/>
            </a:xfrm>
            <a:custGeom>
              <a:avLst/>
              <a:gdLst>
                <a:gd name="T0" fmla="*/ 32 w 63"/>
                <a:gd name="T1" fmla="*/ 0 h 63"/>
                <a:gd name="T2" fmla="*/ 40 w 63"/>
                <a:gd name="T3" fmla="*/ 0 h 63"/>
                <a:gd name="T4" fmla="*/ 46 w 63"/>
                <a:gd name="T5" fmla="*/ 2 h 63"/>
                <a:gd name="T6" fmla="*/ 50 w 63"/>
                <a:gd name="T7" fmla="*/ 6 h 63"/>
                <a:gd name="T8" fmla="*/ 56 w 63"/>
                <a:gd name="T9" fmla="*/ 10 h 63"/>
                <a:gd name="T10" fmla="*/ 60 w 63"/>
                <a:gd name="T11" fmla="*/ 14 h 63"/>
                <a:gd name="T12" fmla="*/ 61 w 63"/>
                <a:gd name="T13" fmla="*/ 20 h 63"/>
                <a:gd name="T14" fmla="*/ 63 w 63"/>
                <a:gd name="T15" fmla="*/ 26 h 63"/>
                <a:gd name="T16" fmla="*/ 63 w 63"/>
                <a:gd name="T17" fmla="*/ 32 h 63"/>
                <a:gd name="T18" fmla="*/ 63 w 63"/>
                <a:gd name="T19" fmla="*/ 40 h 63"/>
                <a:gd name="T20" fmla="*/ 61 w 63"/>
                <a:gd name="T21" fmla="*/ 43 h 63"/>
                <a:gd name="T22" fmla="*/ 60 w 63"/>
                <a:gd name="T23" fmla="*/ 49 h 63"/>
                <a:gd name="T24" fmla="*/ 56 w 63"/>
                <a:gd name="T25" fmla="*/ 55 h 63"/>
                <a:gd name="T26" fmla="*/ 50 w 63"/>
                <a:gd name="T27" fmla="*/ 59 h 63"/>
                <a:gd name="T28" fmla="*/ 46 w 63"/>
                <a:gd name="T29" fmla="*/ 61 h 63"/>
                <a:gd name="T30" fmla="*/ 40 w 63"/>
                <a:gd name="T31" fmla="*/ 63 h 63"/>
                <a:gd name="T32" fmla="*/ 32 w 63"/>
                <a:gd name="T33" fmla="*/ 63 h 63"/>
                <a:gd name="T34" fmla="*/ 26 w 63"/>
                <a:gd name="T35" fmla="*/ 63 h 63"/>
                <a:gd name="T36" fmla="*/ 20 w 63"/>
                <a:gd name="T37" fmla="*/ 61 h 63"/>
                <a:gd name="T38" fmla="*/ 14 w 63"/>
                <a:gd name="T39" fmla="*/ 59 h 63"/>
                <a:gd name="T40" fmla="*/ 10 w 63"/>
                <a:gd name="T41" fmla="*/ 55 h 63"/>
                <a:gd name="T42" fmla="*/ 6 w 63"/>
                <a:gd name="T43" fmla="*/ 49 h 63"/>
                <a:gd name="T44" fmla="*/ 2 w 63"/>
                <a:gd name="T45" fmla="*/ 43 h 63"/>
                <a:gd name="T46" fmla="*/ 0 w 63"/>
                <a:gd name="T47" fmla="*/ 40 h 63"/>
                <a:gd name="T48" fmla="*/ 0 w 63"/>
                <a:gd name="T49" fmla="*/ 32 h 63"/>
                <a:gd name="T50" fmla="*/ 0 w 63"/>
                <a:gd name="T51" fmla="*/ 26 h 63"/>
                <a:gd name="T52" fmla="*/ 2 w 63"/>
                <a:gd name="T53" fmla="*/ 20 h 63"/>
                <a:gd name="T54" fmla="*/ 6 w 63"/>
                <a:gd name="T55" fmla="*/ 14 h 63"/>
                <a:gd name="T56" fmla="*/ 10 w 63"/>
                <a:gd name="T57" fmla="*/ 10 h 63"/>
                <a:gd name="T58" fmla="*/ 14 w 63"/>
                <a:gd name="T59" fmla="*/ 6 h 63"/>
                <a:gd name="T60" fmla="*/ 20 w 63"/>
                <a:gd name="T61" fmla="*/ 2 h 63"/>
                <a:gd name="T62" fmla="*/ 26 w 63"/>
                <a:gd name="T63" fmla="*/ 0 h 63"/>
                <a:gd name="T64" fmla="*/ 32 w 63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32" y="0"/>
                  </a:moveTo>
                  <a:lnTo>
                    <a:pt x="40" y="0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40"/>
                  </a:lnTo>
                  <a:lnTo>
                    <a:pt x="61" y="43"/>
                  </a:lnTo>
                  <a:lnTo>
                    <a:pt x="60" y="49"/>
                  </a:lnTo>
                  <a:lnTo>
                    <a:pt x="56" y="55"/>
                  </a:lnTo>
                  <a:lnTo>
                    <a:pt x="50" y="59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0" name="Freeform 43"/>
            <p:cNvSpPr>
              <a:spLocks/>
            </p:cNvSpPr>
            <p:nvPr/>
          </p:nvSpPr>
          <p:spPr bwMode="auto">
            <a:xfrm>
              <a:off x="3419" y="1441"/>
              <a:ext cx="63" cy="63"/>
            </a:xfrm>
            <a:custGeom>
              <a:avLst/>
              <a:gdLst>
                <a:gd name="T0" fmla="*/ 32 w 63"/>
                <a:gd name="T1" fmla="*/ 0 h 63"/>
                <a:gd name="T2" fmla="*/ 32 w 63"/>
                <a:gd name="T3" fmla="*/ 0 h 63"/>
                <a:gd name="T4" fmla="*/ 40 w 63"/>
                <a:gd name="T5" fmla="*/ 0 h 63"/>
                <a:gd name="T6" fmla="*/ 46 w 63"/>
                <a:gd name="T7" fmla="*/ 2 h 63"/>
                <a:gd name="T8" fmla="*/ 50 w 63"/>
                <a:gd name="T9" fmla="*/ 6 h 63"/>
                <a:gd name="T10" fmla="*/ 56 w 63"/>
                <a:gd name="T11" fmla="*/ 10 h 63"/>
                <a:gd name="T12" fmla="*/ 60 w 63"/>
                <a:gd name="T13" fmla="*/ 14 h 63"/>
                <a:gd name="T14" fmla="*/ 61 w 63"/>
                <a:gd name="T15" fmla="*/ 20 h 63"/>
                <a:gd name="T16" fmla="*/ 63 w 63"/>
                <a:gd name="T17" fmla="*/ 26 h 63"/>
                <a:gd name="T18" fmla="*/ 63 w 63"/>
                <a:gd name="T19" fmla="*/ 32 h 63"/>
                <a:gd name="T20" fmla="*/ 63 w 63"/>
                <a:gd name="T21" fmla="*/ 40 h 63"/>
                <a:gd name="T22" fmla="*/ 61 w 63"/>
                <a:gd name="T23" fmla="*/ 43 h 63"/>
                <a:gd name="T24" fmla="*/ 60 w 63"/>
                <a:gd name="T25" fmla="*/ 49 h 63"/>
                <a:gd name="T26" fmla="*/ 56 w 63"/>
                <a:gd name="T27" fmla="*/ 55 h 63"/>
                <a:gd name="T28" fmla="*/ 50 w 63"/>
                <a:gd name="T29" fmla="*/ 59 h 63"/>
                <a:gd name="T30" fmla="*/ 46 w 63"/>
                <a:gd name="T31" fmla="*/ 61 h 63"/>
                <a:gd name="T32" fmla="*/ 40 w 63"/>
                <a:gd name="T33" fmla="*/ 63 h 63"/>
                <a:gd name="T34" fmla="*/ 32 w 63"/>
                <a:gd name="T35" fmla="*/ 63 h 63"/>
                <a:gd name="T36" fmla="*/ 26 w 63"/>
                <a:gd name="T37" fmla="*/ 63 h 63"/>
                <a:gd name="T38" fmla="*/ 20 w 63"/>
                <a:gd name="T39" fmla="*/ 61 h 63"/>
                <a:gd name="T40" fmla="*/ 14 w 63"/>
                <a:gd name="T41" fmla="*/ 59 h 63"/>
                <a:gd name="T42" fmla="*/ 10 w 63"/>
                <a:gd name="T43" fmla="*/ 55 h 63"/>
                <a:gd name="T44" fmla="*/ 6 w 63"/>
                <a:gd name="T45" fmla="*/ 49 h 63"/>
                <a:gd name="T46" fmla="*/ 2 w 63"/>
                <a:gd name="T47" fmla="*/ 43 h 63"/>
                <a:gd name="T48" fmla="*/ 0 w 63"/>
                <a:gd name="T49" fmla="*/ 40 h 63"/>
                <a:gd name="T50" fmla="*/ 0 w 63"/>
                <a:gd name="T51" fmla="*/ 32 h 63"/>
                <a:gd name="T52" fmla="*/ 0 w 63"/>
                <a:gd name="T53" fmla="*/ 26 h 63"/>
                <a:gd name="T54" fmla="*/ 2 w 63"/>
                <a:gd name="T55" fmla="*/ 20 h 63"/>
                <a:gd name="T56" fmla="*/ 6 w 63"/>
                <a:gd name="T57" fmla="*/ 14 h 63"/>
                <a:gd name="T58" fmla="*/ 10 w 63"/>
                <a:gd name="T59" fmla="*/ 10 h 63"/>
                <a:gd name="T60" fmla="*/ 14 w 63"/>
                <a:gd name="T61" fmla="*/ 6 h 63"/>
                <a:gd name="T62" fmla="*/ 20 w 63"/>
                <a:gd name="T63" fmla="*/ 2 h 63"/>
                <a:gd name="T64" fmla="*/ 26 w 63"/>
                <a:gd name="T65" fmla="*/ 0 h 63"/>
                <a:gd name="T66" fmla="*/ 32 w 63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32" y="0"/>
                  </a:moveTo>
                  <a:lnTo>
                    <a:pt x="32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40"/>
                  </a:lnTo>
                  <a:lnTo>
                    <a:pt x="61" y="43"/>
                  </a:lnTo>
                  <a:lnTo>
                    <a:pt x="60" y="49"/>
                  </a:lnTo>
                  <a:lnTo>
                    <a:pt x="56" y="55"/>
                  </a:lnTo>
                  <a:lnTo>
                    <a:pt x="50" y="59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1" name="Freeform 44"/>
            <p:cNvSpPr>
              <a:spLocks/>
            </p:cNvSpPr>
            <p:nvPr/>
          </p:nvSpPr>
          <p:spPr bwMode="auto">
            <a:xfrm>
              <a:off x="3553" y="1614"/>
              <a:ext cx="65" cy="65"/>
            </a:xfrm>
            <a:custGeom>
              <a:avLst/>
              <a:gdLst>
                <a:gd name="T0" fmla="*/ 32 w 65"/>
                <a:gd name="T1" fmla="*/ 0 h 65"/>
                <a:gd name="T2" fmla="*/ 40 w 65"/>
                <a:gd name="T3" fmla="*/ 2 h 65"/>
                <a:gd name="T4" fmla="*/ 46 w 65"/>
                <a:gd name="T5" fmla="*/ 2 h 65"/>
                <a:gd name="T6" fmla="*/ 50 w 65"/>
                <a:gd name="T7" fmla="*/ 6 h 65"/>
                <a:gd name="T8" fmla="*/ 55 w 65"/>
                <a:gd name="T9" fmla="*/ 10 h 65"/>
                <a:gd name="T10" fmla="*/ 59 w 65"/>
                <a:gd name="T11" fmla="*/ 14 h 65"/>
                <a:gd name="T12" fmla="*/ 63 w 65"/>
                <a:gd name="T13" fmla="*/ 20 h 65"/>
                <a:gd name="T14" fmla="*/ 63 w 65"/>
                <a:gd name="T15" fmla="*/ 26 h 65"/>
                <a:gd name="T16" fmla="*/ 65 w 65"/>
                <a:gd name="T17" fmla="*/ 34 h 65"/>
                <a:gd name="T18" fmla="*/ 63 w 65"/>
                <a:gd name="T19" fmla="*/ 40 h 65"/>
                <a:gd name="T20" fmla="*/ 63 w 65"/>
                <a:gd name="T21" fmla="*/ 46 h 65"/>
                <a:gd name="T22" fmla="*/ 59 w 65"/>
                <a:gd name="T23" fmla="*/ 52 h 65"/>
                <a:gd name="T24" fmla="*/ 55 w 65"/>
                <a:gd name="T25" fmla="*/ 56 h 65"/>
                <a:gd name="T26" fmla="*/ 50 w 65"/>
                <a:gd name="T27" fmla="*/ 59 h 65"/>
                <a:gd name="T28" fmla="*/ 46 w 65"/>
                <a:gd name="T29" fmla="*/ 63 h 65"/>
                <a:gd name="T30" fmla="*/ 40 w 65"/>
                <a:gd name="T31" fmla="*/ 63 h 65"/>
                <a:gd name="T32" fmla="*/ 32 w 65"/>
                <a:gd name="T33" fmla="*/ 65 h 65"/>
                <a:gd name="T34" fmla="*/ 26 w 65"/>
                <a:gd name="T35" fmla="*/ 63 h 65"/>
                <a:gd name="T36" fmla="*/ 20 w 65"/>
                <a:gd name="T37" fmla="*/ 63 h 65"/>
                <a:gd name="T38" fmla="*/ 14 w 65"/>
                <a:gd name="T39" fmla="*/ 59 h 65"/>
                <a:gd name="T40" fmla="*/ 10 w 65"/>
                <a:gd name="T41" fmla="*/ 56 h 65"/>
                <a:gd name="T42" fmla="*/ 6 w 65"/>
                <a:gd name="T43" fmla="*/ 52 h 65"/>
                <a:gd name="T44" fmla="*/ 2 w 65"/>
                <a:gd name="T45" fmla="*/ 46 h 65"/>
                <a:gd name="T46" fmla="*/ 0 w 65"/>
                <a:gd name="T47" fmla="*/ 40 h 65"/>
                <a:gd name="T48" fmla="*/ 0 w 65"/>
                <a:gd name="T49" fmla="*/ 34 h 65"/>
                <a:gd name="T50" fmla="*/ 0 w 65"/>
                <a:gd name="T51" fmla="*/ 26 h 65"/>
                <a:gd name="T52" fmla="*/ 2 w 65"/>
                <a:gd name="T53" fmla="*/ 20 h 65"/>
                <a:gd name="T54" fmla="*/ 6 w 65"/>
                <a:gd name="T55" fmla="*/ 14 h 65"/>
                <a:gd name="T56" fmla="*/ 10 w 65"/>
                <a:gd name="T57" fmla="*/ 10 h 65"/>
                <a:gd name="T58" fmla="*/ 14 w 65"/>
                <a:gd name="T59" fmla="*/ 6 h 65"/>
                <a:gd name="T60" fmla="*/ 20 w 65"/>
                <a:gd name="T61" fmla="*/ 2 h 65"/>
                <a:gd name="T62" fmla="*/ 26 w 65"/>
                <a:gd name="T63" fmla="*/ 2 h 65"/>
                <a:gd name="T64" fmla="*/ 32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2" y="0"/>
                  </a:moveTo>
                  <a:lnTo>
                    <a:pt x="40" y="2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0" y="59"/>
                  </a:lnTo>
                  <a:lnTo>
                    <a:pt x="46" y="63"/>
                  </a:lnTo>
                  <a:lnTo>
                    <a:pt x="40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2" name="Freeform 45"/>
            <p:cNvSpPr>
              <a:spLocks/>
            </p:cNvSpPr>
            <p:nvPr/>
          </p:nvSpPr>
          <p:spPr bwMode="auto">
            <a:xfrm>
              <a:off x="3553" y="1614"/>
              <a:ext cx="65" cy="65"/>
            </a:xfrm>
            <a:custGeom>
              <a:avLst/>
              <a:gdLst>
                <a:gd name="T0" fmla="*/ 32 w 65"/>
                <a:gd name="T1" fmla="*/ 0 h 65"/>
                <a:gd name="T2" fmla="*/ 32 w 65"/>
                <a:gd name="T3" fmla="*/ 0 h 65"/>
                <a:gd name="T4" fmla="*/ 40 w 65"/>
                <a:gd name="T5" fmla="*/ 2 h 65"/>
                <a:gd name="T6" fmla="*/ 46 w 65"/>
                <a:gd name="T7" fmla="*/ 2 h 65"/>
                <a:gd name="T8" fmla="*/ 50 w 65"/>
                <a:gd name="T9" fmla="*/ 6 h 65"/>
                <a:gd name="T10" fmla="*/ 55 w 65"/>
                <a:gd name="T11" fmla="*/ 10 h 65"/>
                <a:gd name="T12" fmla="*/ 59 w 65"/>
                <a:gd name="T13" fmla="*/ 14 h 65"/>
                <a:gd name="T14" fmla="*/ 63 w 65"/>
                <a:gd name="T15" fmla="*/ 20 h 65"/>
                <a:gd name="T16" fmla="*/ 63 w 65"/>
                <a:gd name="T17" fmla="*/ 26 h 65"/>
                <a:gd name="T18" fmla="*/ 65 w 65"/>
                <a:gd name="T19" fmla="*/ 34 h 65"/>
                <a:gd name="T20" fmla="*/ 63 w 65"/>
                <a:gd name="T21" fmla="*/ 40 h 65"/>
                <a:gd name="T22" fmla="*/ 63 w 65"/>
                <a:gd name="T23" fmla="*/ 46 h 65"/>
                <a:gd name="T24" fmla="*/ 59 w 65"/>
                <a:gd name="T25" fmla="*/ 52 h 65"/>
                <a:gd name="T26" fmla="*/ 55 w 65"/>
                <a:gd name="T27" fmla="*/ 56 h 65"/>
                <a:gd name="T28" fmla="*/ 50 w 65"/>
                <a:gd name="T29" fmla="*/ 59 h 65"/>
                <a:gd name="T30" fmla="*/ 46 w 65"/>
                <a:gd name="T31" fmla="*/ 63 h 65"/>
                <a:gd name="T32" fmla="*/ 40 w 65"/>
                <a:gd name="T33" fmla="*/ 63 h 65"/>
                <a:gd name="T34" fmla="*/ 32 w 65"/>
                <a:gd name="T35" fmla="*/ 65 h 65"/>
                <a:gd name="T36" fmla="*/ 26 w 65"/>
                <a:gd name="T37" fmla="*/ 63 h 65"/>
                <a:gd name="T38" fmla="*/ 20 w 65"/>
                <a:gd name="T39" fmla="*/ 63 h 65"/>
                <a:gd name="T40" fmla="*/ 14 w 65"/>
                <a:gd name="T41" fmla="*/ 59 h 65"/>
                <a:gd name="T42" fmla="*/ 10 w 65"/>
                <a:gd name="T43" fmla="*/ 56 h 65"/>
                <a:gd name="T44" fmla="*/ 6 w 65"/>
                <a:gd name="T45" fmla="*/ 52 h 65"/>
                <a:gd name="T46" fmla="*/ 2 w 65"/>
                <a:gd name="T47" fmla="*/ 46 h 65"/>
                <a:gd name="T48" fmla="*/ 0 w 65"/>
                <a:gd name="T49" fmla="*/ 40 h 65"/>
                <a:gd name="T50" fmla="*/ 0 w 65"/>
                <a:gd name="T51" fmla="*/ 34 h 65"/>
                <a:gd name="T52" fmla="*/ 0 w 65"/>
                <a:gd name="T53" fmla="*/ 26 h 65"/>
                <a:gd name="T54" fmla="*/ 2 w 65"/>
                <a:gd name="T55" fmla="*/ 20 h 65"/>
                <a:gd name="T56" fmla="*/ 6 w 65"/>
                <a:gd name="T57" fmla="*/ 14 h 65"/>
                <a:gd name="T58" fmla="*/ 10 w 65"/>
                <a:gd name="T59" fmla="*/ 10 h 65"/>
                <a:gd name="T60" fmla="*/ 14 w 65"/>
                <a:gd name="T61" fmla="*/ 6 h 65"/>
                <a:gd name="T62" fmla="*/ 20 w 65"/>
                <a:gd name="T63" fmla="*/ 2 h 65"/>
                <a:gd name="T64" fmla="*/ 26 w 65"/>
                <a:gd name="T65" fmla="*/ 2 h 65"/>
                <a:gd name="T66" fmla="*/ 32 w 65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2" y="0"/>
                  </a:moveTo>
                  <a:lnTo>
                    <a:pt x="32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0" y="59"/>
                  </a:lnTo>
                  <a:lnTo>
                    <a:pt x="46" y="63"/>
                  </a:lnTo>
                  <a:lnTo>
                    <a:pt x="40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3" name="Freeform 46"/>
            <p:cNvSpPr>
              <a:spLocks/>
            </p:cNvSpPr>
            <p:nvPr/>
          </p:nvSpPr>
          <p:spPr bwMode="auto">
            <a:xfrm>
              <a:off x="3144" y="1605"/>
              <a:ext cx="65" cy="63"/>
            </a:xfrm>
            <a:custGeom>
              <a:avLst/>
              <a:gdLst>
                <a:gd name="T0" fmla="*/ 33 w 65"/>
                <a:gd name="T1" fmla="*/ 0 h 63"/>
                <a:gd name="T2" fmla="*/ 39 w 65"/>
                <a:gd name="T3" fmla="*/ 0 h 63"/>
                <a:gd name="T4" fmla="*/ 45 w 65"/>
                <a:gd name="T5" fmla="*/ 2 h 63"/>
                <a:gd name="T6" fmla="*/ 51 w 65"/>
                <a:gd name="T7" fmla="*/ 3 h 63"/>
                <a:gd name="T8" fmla="*/ 55 w 65"/>
                <a:gd name="T9" fmla="*/ 7 h 63"/>
                <a:gd name="T10" fmla="*/ 59 w 65"/>
                <a:gd name="T11" fmla="*/ 13 h 63"/>
                <a:gd name="T12" fmla="*/ 63 w 65"/>
                <a:gd name="T13" fmla="*/ 17 h 63"/>
                <a:gd name="T14" fmla="*/ 63 w 65"/>
                <a:gd name="T15" fmla="*/ 25 h 63"/>
                <a:gd name="T16" fmla="*/ 65 w 65"/>
                <a:gd name="T17" fmla="*/ 31 h 63"/>
                <a:gd name="T18" fmla="*/ 63 w 65"/>
                <a:gd name="T19" fmla="*/ 37 h 63"/>
                <a:gd name="T20" fmla="*/ 63 w 65"/>
                <a:gd name="T21" fmla="*/ 43 h 63"/>
                <a:gd name="T22" fmla="*/ 59 w 65"/>
                <a:gd name="T23" fmla="*/ 49 h 63"/>
                <a:gd name="T24" fmla="*/ 55 w 65"/>
                <a:gd name="T25" fmla="*/ 53 h 63"/>
                <a:gd name="T26" fmla="*/ 51 w 65"/>
                <a:gd name="T27" fmla="*/ 57 h 63"/>
                <a:gd name="T28" fmla="*/ 45 w 65"/>
                <a:gd name="T29" fmla="*/ 61 h 63"/>
                <a:gd name="T30" fmla="*/ 39 w 65"/>
                <a:gd name="T31" fmla="*/ 63 h 63"/>
                <a:gd name="T32" fmla="*/ 33 w 65"/>
                <a:gd name="T33" fmla="*/ 63 h 63"/>
                <a:gd name="T34" fmla="*/ 25 w 65"/>
                <a:gd name="T35" fmla="*/ 63 h 63"/>
                <a:gd name="T36" fmla="*/ 19 w 65"/>
                <a:gd name="T37" fmla="*/ 61 h 63"/>
                <a:gd name="T38" fmla="*/ 14 w 65"/>
                <a:gd name="T39" fmla="*/ 57 h 63"/>
                <a:gd name="T40" fmla="*/ 10 w 65"/>
                <a:gd name="T41" fmla="*/ 53 h 63"/>
                <a:gd name="T42" fmla="*/ 6 w 65"/>
                <a:gd name="T43" fmla="*/ 49 h 63"/>
                <a:gd name="T44" fmla="*/ 2 w 65"/>
                <a:gd name="T45" fmla="*/ 43 h 63"/>
                <a:gd name="T46" fmla="*/ 2 w 65"/>
                <a:gd name="T47" fmla="*/ 37 h 63"/>
                <a:gd name="T48" fmla="*/ 0 w 65"/>
                <a:gd name="T49" fmla="*/ 31 h 63"/>
                <a:gd name="T50" fmla="*/ 2 w 65"/>
                <a:gd name="T51" fmla="*/ 25 h 63"/>
                <a:gd name="T52" fmla="*/ 2 w 65"/>
                <a:gd name="T53" fmla="*/ 17 h 63"/>
                <a:gd name="T54" fmla="*/ 6 w 65"/>
                <a:gd name="T55" fmla="*/ 13 h 63"/>
                <a:gd name="T56" fmla="*/ 10 w 65"/>
                <a:gd name="T57" fmla="*/ 7 h 63"/>
                <a:gd name="T58" fmla="*/ 14 w 65"/>
                <a:gd name="T59" fmla="*/ 3 h 63"/>
                <a:gd name="T60" fmla="*/ 19 w 65"/>
                <a:gd name="T61" fmla="*/ 2 h 63"/>
                <a:gd name="T62" fmla="*/ 25 w 65"/>
                <a:gd name="T63" fmla="*/ 0 h 63"/>
                <a:gd name="T64" fmla="*/ 33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3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51" y="3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3" y="17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17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4" name="Freeform 47"/>
            <p:cNvSpPr>
              <a:spLocks/>
            </p:cNvSpPr>
            <p:nvPr/>
          </p:nvSpPr>
          <p:spPr bwMode="auto">
            <a:xfrm>
              <a:off x="3144" y="1605"/>
              <a:ext cx="65" cy="63"/>
            </a:xfrm>
            <a:custGeom>
              <a:avLst/>
              <a:gdLst>
                <a:gd name="T0" fmla="*/ 33 w 65"/>
                <a:gd name="T1" fmla="*/ 0 h 63"/>
                <a:gd name="T2" fmla="*/ 33 w 65"/>
                <a:gd name="T3" fmla="*/ 0 h 63"/>
                <a:gd name="T4" fmla="*/ 39 w 65"/>
                <a:gd name="T5" fmla="*/ 0 h 63"/>
                <a:gd name="T6" fmla="*/ 45 w 65"/>
                <a:gd name="T7" fmla="*/ 2 h 63"/>
                <a:gd name="T8" fmla="*/ 51 w 65"/>
                <a:gd name="T9" fmla="*/ 3 h 63"/>
                <a:gd name="T10" fmla="*/ 55 w 65"/>
                <a:gd name="T11" fmla="*/ 7 h 63"/>
                <a:gd name="T12" fmla="*/ 59 w 65"/>
                <a:gd name="T13" fmla="*/ 13 h 63"/>
                <a:gd name="T14" fmla="*/ 63 w 65"/>
                <a:gd name="T15" fmla="*/ 17 h 63"/>
                <a:gd name="T16" fmla="*/ 63 w 65"/>
                <a:gd name="T17" fmla="*/ 25 h 63"/>
                <a:gd name="T18" fmla="*/ 65 w 65"/>
                <a:gd name="T19" fmla="*/ 31 h 63"/>
                <a:gd name="T20" fmla="*/ 63 w 65"/>
                <a:gd name="T21" fmla="*/ 37 h 63"/>
                <a:gd name="T22" fmla="*/ 63 w 65"/>
                <a:gd name="T23" fmla="*/ 43 h 63"/>
                <a:gd name="T24" fmla="*/ 59 w 65"/>
                <a:gd name="T25" fmla="*/ 49 h 63"/>
                <a:gd name="T26" fmla="*/ 55 w 65"/>
                <a:gd name="T27" fmla="*/ 53 h 63"/>
                <a:gd name="T28" fmla="*/ 51 w 65"/>
                <a:gd name="T29" fmla="*/ 57 h 63"/>
                <a:gd name="T30" fmla="*/ 45 w 65"/>
                <a:gd name="T31" fmla="*/ 61 h 63"/>
                <a:gd name="T32" fmla="*/ 39 w 65"/>
                <a:gd name="T33" fmla="*/ 63 h 63"/>
                <a:gd name="T34" fmla="*/ 33 w 65"/>
                <a:gd name="T35" fmla="*/ 63 h 63"/>
                <a:gd name="T36" fmla="*/ 25 w 65"/>
                <a:gd name="T37" fmla="*/ 63 h 63"/>
                <a:gd name="T38" fmla="*/ 19 w 65"/>
                <a:gd name="T39" fmla="*/ 61 h 63"/>
                <a:gd name="T40" fmla="*/ 14 w 65"/>
                <a:gd name="T41" fmla="*/ 57 h 63"/>
                <a:gd name="T42" fmla="*/ 10 w 65"/>
                <a:gd name="T43" fmla="*/ 53 h 63"/>
                <a:gd name="T44" fmla="*/ 6 w 65"/>
                <a:gd name="T45" fmla="*/ 49 h 63"/>
                <a:gd name="T46" fmla="*/ 2 w 65"/>
                <a:gd name="T47" fmla="*/ 43 h 63"/>
                <a:gd name="T48" fmla="*/ 2 w 65"/>
                <a:gd name="T49" fmla="*/ 37 h 63"/>
                <a:gd name="T50" fmla="*/ 0 w 65"/>
                <a:gd name="T51" fmla="*/ 31 h 63"/>
                <a:gd name="T52" fmla="*/ 2 w 65"/>
                <a:gd name="T53" fmla="*/ 25 h 63"/>
                <a:gd name="T54" fmla="*/ 2 w 65"/>
                <a:gd name="T55" fmla="*/ 17 h 63"/>
                <a:gd name="T56" fmla="*/ 6 w 65"/>
                <a:gd name="T57" fmla="*/ 13 h 63"/>
                <a:gd name="T58" fmla="*/ 10 w 65"/>
                <a:gd name="T59" fmla="*/ 7 h 63"/>
                <a:gd name="T60" fmla="*/ 14 w 65"/>
                <a:gd name="T61" fmla="*/ 3 h 63"/>
                <a:gd name="T62" fmla="*/ 19 w 65"/>
                <a:gd name="T63" fmla="*/ 2 h 63"/>
                <a:gd name="T64" fmla="*/ 25 w 65"/>
                <a:gd name="T65" fmla="*/ 0 h 63"/>
                <a:gd name="T66" fmla="*/ 33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3" y="0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3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3" y="17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17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3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5" name="Freeform 48"/>
            <p:cNvSpPr>
              <a:spLocks/>
            </p:cNvSpPr>
            <p:nvPr/>
          </p:nvSpPr>
          <p:spPr bwMode="auto">
            <a:xfrm>
              <a:off x="3246" y="1605"/>
              <a:ext cx="65" cy="63"/>
            </a:xfrm>
            <a:custGeom>
              <a:avLst/>
              <a:gdLst>
                <a:gd name="T0" fmla="*/ 0 w 65"/>
                <a:gd name="T1" fmla="*/ 31 h 63"/>
                <a:gd name="T2" fmla="*/ 2 w 65"/>
                <a:gd name="T3" fmla="*/ 25 h 63"/>
                <a:gd name="T4" fmla="*/ 2 w 65"/>
                <a:gd name="T5" fmla="*/ 19 h 63"/>
                <a:gd name="T6" fmla="*/ 6 w 65"/>
                <a:gd name="T7" fmla="*/ 13 h 63"/>
                <a:gd name="T8" fmla="*/ 10 w 65"/>
                <a:gd name="T9" fmla="*/ 7 h 63"/>
                <a:gd name="T10" fmla="*/ 16 w 65"/>
                <a:gd name="T11" fmla="*/ 3 h 63"/>
                <a:gd name="T12" fmla="*/ 20 w 65"/>
                <a:gd name="T13" fmla="*/ 2 h 63"/>
                <a:gd name="T14" fmla="*/ 26 w 65"/>
                <a:gd name="T15" fmla="*/ 0 h 63"/>
                <a:gd name="T16" fmla="*/ 34 w 65"/>
                <a:gd name="T17" fmla="*/ 0 h 63"/>
                <a:gd name="T18" fmla="*/ 40 w 65"/>
                <a:gd name="T19" fmla="*/ 0 h 63"/>
                <a:gd name="T20" fmla="*/ 45 w 65"/>
                <a:gd name="T21" fmla="*/ 2 h 63"/>
                <a:gd name="T22" fmla="*/ 51 w 65"/>
                <a:gd name="T23" fmla="*/ 3 h 63"/>
                <a:gd name="T24" fmla="*/ 55 w 65"/>
                <a:gd name="T25" fmla="*/ 7 h 63"/>
                <a:gd name="T26" fmla="*/ 59 w 65"/>
                <a:gd name="T27" fmla="*/ 13 h 63"/>
                <a:gd name="T28" fmla="*/ 63 w 65"/>
                <a:gd name="T29" fmla="*/ 19 h 63"/>
                <a:gd name="T30" fmla="*/ 65 w 65"/>
                <a:gd name="T31" fmla="*/ 25 h 63"/>
                <a:gd name="T32" fmla="*/ 65 w 65"/>
                <a:gd name="T33" fmla="*/ 31 h 63"/>
                <a:gd name="T34" fmla="*/ 65 w 65"/>
                <a:gd name="T35" fmla="*/ 37 h 63"/>
                <a:gd name="T36" fmla="*/ 63 w 65"/>
                <a:gd name="T37" fmla="*/ 43 h 63"/>
                <a:gd name="T38" fmla="*/ 59 w 65"/>
                <a:gd name="T39" fmla="*/ 49 h 63"/>
                <a:gd name="T40" fmla="*/ 55 w 65"/>
                <a:gd name="T41" fmla="*/ 53 h 63"/>
                <a:gd name="T42" fmla="*/ 51 w 65"/>
                <a:gd name="T43" fmla="*/ 57 h 63"/>
                <a:gd name="T44" fmla="*/ 45 w 65"/>
                <a:gd name="T45" fmla="*/ 61 h 63"/>
                <a:gd name="T46" fmla="*/ 40 w 65"/>
                <a:gd name="T47" fmla="*/ 63 h 63"/>
                <a:gd name="T48" fmla="*/ 34 w 65"/>
                <a:gd name="T49" fmla="*/ 63 h 63"/>
                <a:gd name="T50" fmla="*/ 26 w 65"/>
                <a:gd name="T51" fmla="*/ 63 h 63"/>
                <a:gd name="T52" fmla="*/ 20 w 65"/>
                <a:gd name="T53" fmla="*/ 61 h 63"/>
                <a:gd name="T54" fmla="*/ 16 w 65"/>
                <a:gd name="T55" fmla="*/ 57 h 63"/>
                <a:gd name="T56" fmla="*/ 10 w 65"/>
                <a:gd name="T57" fmla="*/ 53 h 63"/>
                <a:gd name="T58" fmla="*/ 6 w 65"/>
                <a:gd name="T59" fmla="*/ 49 h 63"/>
                <a:gd name="T60" fmla="*/ 2 w 65"/>
                <a:gd name="T61" fmla="*/ 43 h 63"/>
                <a:gd name="T62" fmla="*/ 2 w 65"/>
                <a:gd name="T63" fmla="*/ 37 h 63"/>
                <a:gd name="T64" fmla="*/ 0 w 65"/>
                <a:gd name="T65" fmla="*/ 31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0" y="31"/>
                  </a:moveTo>
                  <a:lnTo>
                    <a:pt x="2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6" y="3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5" y="2"/>
                  </a:lnTo>
                  <a:lnTo>
                    <a:pt x="51" y="3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40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6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6" name="Freeform 49"/>
            <p:cNvSpPr>
              <a:spLocks/>
            </p:cNvSpPr>
            <p:nvPr/>
          </p:nvSpPr>
          <p:spPr bwMode="auto">
            <a:xfrm>
              <a:off x="3246" y="1605"/>
              <a:ext cx="65" cy="63"/>
            </a:xfrm>
            <a:custGeom>
              <a:avLst/>
              <a:gdLst>
                <a:gd name="T0" fmla="*/ 0 w 65"/>
                <a:gd name="T1" fmla="*/ 31 h 63"/>
                <a:gd name="T2" fmla="*/ 0 w 65"/>
                <a:gd name="T3" fmla="*/ 31 h 63"/>
                <a:gd name="T4" fmla="*/ 2 w 65"/>
                <a:gd name="T5" fmla="*/ 25 h 63"/>
                <a:gd name="T6" fmla="*/ 2 w 65"/>
                <a:gd name="T7" fmla="*/ 19 h 63"/>
                <a:gd name="T8" fmla="*/ 6 w 65"/>
                <a:gd name="T9" fmla="*/ 13 h 63"/>
                <a:gd name="T10" fmla="*/ 10 w 65"/>
                <a:gd name="T11" fmla="*/ 7 h 63"/>
                <a:gd name="T12" fmla="*/ 16 w 65"/>
                <a:gd name="T13" fmla="*/ 3 h 63"/>
                <a:gd name="T14" fmla="*/ 20 w 65"/>
                <a:gd name="T15" fmla="*/ 2 h 63"/>
                <a:gd name="T16" fmla="*/ 26 w 65"/>
                <a:gd name="T17" fmla="*/ 0 h 63"/>
                <a:gd name="T18" fmla="*/ 34 w 65"/>
                <a:gd name="T19" fmla="*/ 0 h 63"/>
                <a:gd name="T20" fmla="*/ 40 w 65"/>
                <a:gd name="T21" fmla="*/ 0 h 63"/>
                <a:gd name="T22" fmla="*/ 45 w 65"/>
                <a:gd name="T23" fmla="*/ 2 h 63"/>
                <a:gd name="T24" fmla="*/ 51 w 65"/>
                <a:gd name="T25" fmla="*/ 3 h 63"/>
                <a:gd name="T26" fmla="*/ 55 w 65"/>
                <a:gd name="T27" fmla="*/ 7 h 63"/>
                <a:gd name="T28" fmla="*/ 59 w 65"/>
                <a:gd name="T29" fmla="*/ 13 h 63"/>
                <a:gd name="T30" fmla="*/ 63 w 65"/>
                <a:gd name="T31" fmla="*/ 19 h 63"/>
                <a:gd name="T32" fmla="*/ 65 w 65"/>
                <a:gd name="T33" fmla="*/ 25 h 63"/>
                <a:gd name="T34" fmla="*/ 65 w 65"/>
                <a:gd name="T35" fmla="*/ 31 h 63"/>
                <a:gd name="T36" fmla="*/ 65 w 65"/>
                <a:gd name="T37" fmla="*/ 37 h 63"/>
                <a:gd name="T38" fmla="*/ 63 w 65"/>
                <a:gd name="T39" fmla="*/ 43 h 63"/>
                <a:gd name="T40" fmla="*/ 59 w 65"/>
                <a:gd name="T41" fmla="*/ 49 h 63"/>
                <a:gd name="T42" fmla="*/ 55 w 65"/>
                <a:gd name="T43" fmla="*/ 53 h 63"/>
                <a:gd name="T44" fmla="*/ 51 w 65"/>
                <a:gd name="T45" fmla="*/ 57 h 63"/>
                <a:gd name="T46" fmla="*/ 45 w 65"/>
                <a:gd name="T47" fmla="*/ 61 h 63"/>
                <a:gd name="T48" fmla="*/ 40 w 65"/>
                <a:gd name="T49" fmla="*/ 63 h 63"/>
                <a:gd name="T50" fmla="*/ 34 w 65"/>
                <a:gd name="T51" fmla="*/ 63 h 63"/>
                <a:gd name="T52" fmla="*/ 26 w 65"/>
                <a:gd name="T53" fmla="*/ 63 h 63"/>
                <a:gd name="T54" fmla="*/ 20 w 65"/>
                <a:gd name="T55" fmla="*/ 61 h 63"/>
                <a:gd name="T56" fmla="*/ 16 w 65"/>
                <a:gd name="T57" fmla="*/ 57 h 63"/>
                <a:gd name="T58" fmla="*/ 10 w 65"/>
                <a:gd name="T59" fmla="*/ 53 h 63"/>
                <a:gd name="T60" fmla="*/ 6 w 65"/>
                <a:gd name="T61" fmla="*/ 49 h 63"/>
                <a:gd name="T62" fmla="*/ 2 w 65"/>
                <a:gd name="T63" fmla="*/ 43 h 63"/>
                <a:gd name="T64" fmla="*/ 2 w 65"/>
                <a:gd name="T65" fmla="*/ 37 h 63"/>
                <a:gd name="T66" fmla="*/ 0 w 65"/>
                <a:gd name="T67" fmla="*/ 31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0" y="31"/>
                  </a:moveTo>
                  <a:lnTo>
                    <a:pt x="0" y="31"/>
                  </a:lnTo>
                  <a:lnTo>
                    <a:pt x="2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6" y="3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5" y="2"/>
                  </a:lnTo>
                  <a:lnTo>
                    <a:pt x="51" y="3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40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6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7" name="Freeform 50"/>
            <p:cNvSpPr>
              <a:spLocks/>
            </p:cNvSpPr>
            <p:nvPr/>
          </p:nvSpPr>
          <p:spPr bwMode="auto">
            <a:xfrm>
              <a:off x="3323" y="1608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3 w 65"/>
                <a:gd name="T3" fmla="*/ 40 h 65"/>
                <a:gd name="T4" fmla="*/ 61 w 65"/>
                <a:gd name="T5" fmla="*/ 46 h 65"/>
                <a:gd name="T6" fmla="*/ 59 w 65"/>
                <a:gd name="T7" fmla="*/ 52 h 65"/>
                <a:gd name="T8" fmla="*/ 55 w 65"/>
                <a:gd name="T9" fmla="*/ 56 h 65"/>
                <a:gd name="T10" fmla="*/ 51 w 65"/>
                <a:gd name="T11" fmla="*/ 60 h 65"/>
                <a:gd name="T12" fmla="*/ 45 w 65"/>
                <a:gd name="T13" fmla="*/ 63 h 65"/>
                <a:gd name="T14" fmla="*/ 39 w 65"/>
                <a:gd name="T15" fmla="*/ 65 h 65"/>
                <a:gd name="T16" fmla="*/ 31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4 w 65"/>
                <a:gd name="T23" fmla="*/ 60 h 65"/>
                <a:gd name="T24" fmla="*/ 10 w 65"/>
                <a:gd name="T25" fmla="*/ 56 h 65"/>
                <a:gd name="T26" fmla="*/ 6 w 65"/>
                <a:gd name="T27" fmla="*/ 52 h 65"/>
                <a:gd name="T28" fmla="*/ 2 w 65"/>
                <a:gd name="T29" fmla="*/ 46 h 65"/>
                <a:gd name="T30" fmla="*/ 0 w 65"/>
                <a:gd name="T31" fmla="*/ 40 h 65"/>
                <a:gd name="T32" fmla="*/ 0 w 65"/>
                <a:gd name="T33" fmla="*/ 34 h 65"/>
                <a:gd name="T34" fmla="*/ 0 w 65"/>
                <a:gd name="T35" fmla="*/ 26 h 65"/>
                <a:gd name="T36" fmla="*/ 2 w 65"/>
                <a:gd name="T37" fmla="*/ 20 h 65"/>
                <a:gd name="T38" fmla="*/ 6 w 65"/>
                <a:gd name="T39" fmla="*/ 16 h 65"/>
                <a:gd name="T40" fmla="*/ 10 w 65"/>
                <a:gd name="T41" fmla="*/ 10 h 65"/>
                <a:gd name="T42" fmla="*/ 14 w 65"/>
                <a:gd name="T43" fmla="*/ 6 h 65"/>
                <a:gd name="T44" fmla="*/ 20 w 65"/>
                <a:gd name="T45" fmla="*/ 4 h 65"/>
                <a:gd name="T46" fmla="*/ 26 w 65"/>
                <a:gd name="T47" fmla="*/ 2 h 65"/>
                <a:gd name="T48" fmla="*/ 31 w 65"/>
                <a:gd name="T49" fmla="*/ 0 h 65"/>
                <a:gd name="T50" fmla="*/ 39 w 65"/>
                <a:gd name="T51" fmla="*/ 2 h 65"/>
                <a:gd name="T52" fmla="*/ 45 w 65"/>
                <a:gd name="T53" fmla="*/ 4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6 h 65"/>
                <a:gd name="T60" fmla="*/ 61 w 65"/>
                <a:gd name="T61" fmla="*/ 20 h 65"/>
                <a:gd name="T62" fmla="*/ 63 w 65"/>
                <a:gd name="T63" fmla="*/ 26 h 65"/>
                <a:gd name="T64" fmla="*/ 65 w 65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4"/>
                  </a:move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1" y="60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8" name="Freeform 51"/>
            <p:cNvSpPr>
              <a:spLocks/>
            </p:cNvSpPr>
            <p:nvPr/>
          </p:nvSpPr>
          <p:spPr bwMode="auto">
            <a:xfrm>
              <a:off x="3323" y="1608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5 w 65"/>
                <a:gd name="T3" fmla="*/ 34 h 65"/>
                <a:gd name="T4" fmla="*/ 63 w 65"/>
                <a:gd name="T5" fmla="*/ 40 h 65"/>
                <a:gd name="T6" fmla="*/ 61 w 65"/>
                <a:gd name="T7" fmla="*/ 46 h 65"/>
                <a:gd name="T8" fmla="*/ 59 w 65"/>
                <a:gd name="T9" fmla="*/ 52 h 65"/>
                <a:gd name="T10" fmla="*/ 55 w 65"/>
                <a:gd name="T11" fmla="*/ 56 h 65"/>
                <a:gd name="T12" fmla="*/ 51 w 65"/>
                <a:gd name="T13" fmla="*/ 60 h 65"/>
                <a:gd name="T14" fmla="*/ 45 w 65"/>
                <a:gd name="T15" fmla="*/ 63 h 65"/>
                <a:gd name="T16" fmla="*/ 39 w 65"/>
                <a:gd name="T17" fmla="*/ 65 h 65"/>
                <a:gd name="T18" fmla="*/ 31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4 w 65"/>
                <a:gd name="T25" fmla="*/ 60 h 65"/>
                <a:gd name="T26" fmla="*/ 10 w 65"/>
                <a:gd name="T27" fmla="*/ 56 h 65"/>
                <a:gd name="T28" fmla="*/ 6 w 65"/>
                <a:gd name="T29" fmla="*/ 52 h 65"/>
                <a:gd name="T30" fmla="*/ 2 w 65"/>
                <a:gd name="T31" fmla="*/ 46 h 65"/>
                <a:gd name="T32" fmla="*/ 0 w 65"/>
                <a:gd name="T33" fmla="*/ 40 h 65"/>
                <a:gd name="T34" fmla="*/ 0 w 65"/>
                <a:gd name="T35" fmla="*/ 34 h 65"/>
                <a:gd name="T36" fmla="*/ 0 w 65"/>
                <a:gd name="T37" fmla="*/ 26 h 65"/>
                <a:gd name="T38" fmla="*/ 2 w 65"/>
                <a:gd name="T39" fmla="*/ 20 h 65"/>
                <a:gd name="T40" fmla="*/ 6 w 65"/>
                <a:gd name="T41" fmla="*/ 16 h 65"/>
                <a:gd name="T42" fmla="*/ 10 w 65"/>
                <a:gd name="T43" fmla="*/ 10 h 65"/>
                <a:gd name="T44" fmla="*/ 14 w 65"/>
                <a:gd name="T45" fmla="*/ 6 h 65"/>
                <a:gd name="T46" fmla="*/ 20 w 65"/>
                <a:gd name="T47" fmla="*/ 4 h 65"/>
                <a:gd name="T48" fmla="*/ 26 w 65"/>
                <a:gd name="T49" fmla="*/ 2 h 65"/>
                <a:gd name="T50" fmla="*/ 31 w 65"/>
                <a:gd name="T51" fmla="*/ 0 h 65"/>
                <a:gd name="T52" fmla="*/ 39 w 65"/>
                <a:gd name="T53" fmla="*/ 2 h 65"/>
                <a:gd name="T54" fmla="*/ 45 w 65"/>
                <a:gd name="T55" fmla="*/ 4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6 h 65"/>
                <a:gd name="T62" fmla="*/ 61 w 65"/>
                <a:gd name="T63" fmla="*/ 20 h 65"/>
                <a:gd name="T64" fmla="*/ 63 w 65"/>
                <a:gd name="T65" fmla="*/ 26 h 65"/>
                <a:gd name="T66" fmla="*/ 65 w 65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4"/>
                  </a:moveTo>
                  <a:lnTo>
                    <a:pt x="65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1" y="60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79" name="Freeform 52"/>
            <p:cNvSpPr>
              <a:spLocks/>
            </p:cNvSpPr>
            <p:nvPr/>
          </p:nvSpPr>
          <p:spPr bwMode="auto">
            <a:xfrm>
              <a:off x="3297" y="1451"/>
              <a:ext cx="65" cy="65"/>
            </a:xfrm>
            <a:custGeom>
              <a:avLst/>
              <a:gdLst>
                <a:gd name="T0" fmla="*/ 0 w 65"/>
                <a:gd name="T1" fmla="*/ 33 h 65"/>
                <a:gd name="T2" fmla="*/ 2 w 65"/>
                <a:gd name="T3" fmla="*/ 28 h 65"/>
                <a:gd name="T4" fmla="*/ 4 w 65"/>
                <a:gd name="T5" fmla="*/ 20 h 65"/>
                <a:gd name="T6" fmla="*/ 6 w 65"/>
                <a:gd name="T7" fmla="*/ 16 h 65"/>
                <a:gd name="T8" fmla="*/ 10 w 65"/>
                <a:gd name="T9" fmla="*/ 10 h 65"/>
                <a:gd name="T10" fmla="*/ 14 w 65"/>
                <a:gd name="T11" fmla="*/ 6 h 65"/>
                <a:gd name="T12" fmla="*/ 20 w 65"/>
                <a:gd name="T13" fmla="*/ 4 h 65"/>
                <a:gd name="T14" fmla="*/ 26 w 65"/>
                <a:gd name="T15" fmla="*/ 2 h 65"/>
                <a:gd name="T16" fmla="*/ 34 w 65"/>
                <a:gd name="T17" fmla="*/ 0 h 65"/>
                <a:gd name="T18" fmla="*/ 40 w 65"/>
                <a:gd name="T19" fmla="*/ 2 h 65"/>
                <a:gd name="T20" fmla="*/ 46 w 65"/>
                <a:gd name="T21" fmla="*/ 4 h 65"/>
                <a:gd name="T22" fmla="*/ 52 w 65"/>
                <a:gd name="T23" fmla="*/ 6 h 65"/>
                <a:gd name="T24" fmla="*/ 55 w 65"/>
                <a:gd name="T25" fmla="*/ 10 h 65"/>
                <a:gd name="T26" fmla="*/ 59 w 65"/>
                <a:gd name="T27" fmla="*/ 16 h 65"/>
                <a:gd name="T28" fmla="*/ 63 w 65"/>
                <a:gd name="T29" fmla="*/ 20 h 65"/>
                <a:gd name="T30" fmla="*/ 65 w 65"/>
                <a:gd name="T31" fmla="*/ 28 h 65"/>
                <a:gd name="T32" fmla="*/ 65 w 65"/>
                <a:gd name="T33" fmla="*/ 33 h 65"/>
                <a:gd name="T34" fmla="*/ 65 w 65"/>
                <a:gd name="T35" fmla="*/ 39 h 65"/>
                <a:gd name="T36" fmla="*/ 63 w 65"/>
                <a:gd name="T37" fmla="*/ 45 h 65"/>
                <a:gd name="T38" fmla="*/ 59 w 65"/>
                <a:gd name="T39" fmla="*/ 51 h 65"/>
                <a:gd name="T40" fmla="*/ 55 w 65"/>
                <a:gd name="T41" fmla="*/ 55 h 65"/>
                <a:gd name="T42" fmla="*/ 52 w 65"/>
                <a:gd name="T43" fmla="*/ 59 h 65"/>
                <a:gd name="T44" fmla="*/ 46 w 65"/>
                <a:gd name="T45" fmla="*/ 63 h 65"/>
                <a:gd name="T46" fmla="*/ 40 w 65"/>
                <a:gd name="T47" fmla="*/ 65 h 65"/>
                <a:gd name="T48" fmla="*/ 34 w 65"/>
                <a:gd name="T49" fmla="*/ 65 h 65"/>
                <a:gd name="T50" fmla="*/ 26 w 65"/>
                <a:gd name="T51" fmla="*/ 65 h 65"/>
                <a:gd name="T52" fmla="*/ 20 w 65"/>
                <a:gd name="T53" fmla="*/ 63 h 65"/>
                <a:gd name="T54" fmla="*/ 14 w 65"/>
                <a:gd name="T55" fmla="*/ 59 h 65"/>
                <a:gd name="T56" fmla="*/ 10 w 65"/>
                <a:gd name="T57" fmla="*/ 55 h 65"/>
                <a:gd name="T58" fmla="*/ 6 w 65"/>
                <a:gd name="T59" fmla="*/ 51 h 65"/>
                <a:gd name="T60" fmla="*/ 4 w 65"/>
                <a:gd name="T61" fmla="*/ 45 h 65"/>
                <a:gd name="T62" fmla="*/ 2 w 65"/>
                <a:gd name="T63" fmla="*/ 39 h 65"/>
                <a:gd name="T64" fmla="*/ 0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3"/>
                  </a:moveTo>
                  <a:lnTo>
                    <a:pt x="2" y="28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2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5" y="28"/>
                  </a:ln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0" name="Freeform 53"/>
            <p:cNvSpPr>
              <a:spLocks/>
            </p:cNvSpPr>
            <p:nvPr/>
          </p:nvSpPr>
          <p:spPr bwMode="auto">
            <a:xfrm>
              <a:off x="3297" y="1451"/>
              <a:ext cx="65" cy="65"/>
            </a:xfrm>
            <a:custGeom>
              <a:avLst/>
              <a:gdLst>
                <a:gd name="T0" fmla="*/ 0 w 65"/>
                <a:gd name="T1" fmla="*/ 33 h 65"/>
                <a:gd name="T2" fmla="*/ 0 w 65"/>
                <a:gd name="T3" fmla="*/ 33 h 65"/>
                <a:gd name="T4" fmla="*/ 2 w 65"/>
                <a:gd name="T5" fmla="*/ 28 h 65"/>
                <a:gd name="T6" fmla="*/ 4 w 65"/>
                <a:gd name="T7" fmla="*/ 20 h 65"/>
                <a:gd name="T8" fmla="*/ 6 w 65"/>
                <a:gd name="T9" fmla="*/ 16 h 65"/>
                <a:gd name="T10" fmla="*/ 10 w 65"/>
                <a:gd name="T11" fmla="*/ 10 h 65"/>
                <a:gd name="T12" fmla="*/ 14 w 65"/>
                <a:gd name="T13" fmla="*/ 6 h 65"/>
                <a:gd name="T14" fmla="*/ 20 w 65"/>
                <a:gd name="T15" fmla="*/ 4 h 65"/>
                <a:gd name="T16" fmla="*/ 26 w 65"/>
                <a:gd name="T17" fmla="*/ 2 h 65"/>
                <a:gd name="T18" fmla="*/ 34 w 65"/>
                <a:gd name="T19" fmla="*/ 0 h 65"/>
                <a:gd name="T20" fmla="*/ 40 w 65"/>
                <a:gd name="T21" fmla="*/ 2 h 65"/>
                <a:gd name="T22" fmla="*/ 46 w 65"/>
                <a:gd name="T23" fmla="*/ 4 h 65"/>
                <a:gd name="T24" fmla="*/ 52 w 65"/>
                <a:gd name="T25" fmla="*/ 6 h 65"/>
                <a:gd name="T26" fmla="*/ 55 w 65"/>
                <a:gd name="T27" fmla="*/ 10 h 65"/>
                <a:gd name="T28" fmla="*/ 59 w 65"/>
                <a:gd name="T29" fmla="*/ 16 h 65"/>
                <a:gd name="T30" fmla="*/ 63 w 65"/>
                <a:gd name="T31" fmla="*/ 20 h 65"/>
                <a:gd name="T32" fmla="*/ 65 w 65"/>
                <a:gd name="T33" fmla="*/ 28 h 65"/>
                <a:gd name="T34" fmla="*/ 65 w 65"/>
                <a:gd name="T35" fmla="*/ 33 h 65"/>
                <a:gd name="T36" fmla="*/ 65 w 65"/>
                <a:gd name="T37" fmla="*/ 39 h 65"/>
                <a:gd name="T38" fmla="*/ 63 w 65"/>
                <a:gd name="T39" fmla="*/ 45 h 65"/>
                <a:gd name="T40" fmla="*/ 59 w 65"/>
                <a:gd name="T41" fmla="*/ 51 h 65"/>
                <a:gd name="T42" fmla="*/ 55 w 65"/>
                <a:gd name="T43" fmla="*/ 55 h 65"/>
                <a:gd name="T44" fmla="*/ 52 w 65"/>
                <a:gd name="T45" fmla="*/ 59 h 65"/>
                <a:gd name="T46" fmla="*/ 46 w 65"/>
                <a:gd name="T47" fmla="*/ 63 h 65"/>
                <a:gd name="T48" fmla="*/ 40 w 65"/>
                <a:gd name="T49" fmla="*/ 65 h 65"/>
                <a:gd name="T50" fmla="*/ 34 w 65"/>
                <a:gd name="T51" fmla="*/ 65 h 65"/>
                <a:gd name="T52" fmla="*/ 26 w 65"/>
                <a:gd name="T53" fmla="*/ 65 h 65"/>
                <a:gd name="T54" fmla="*/ 20 w 65"/>
                <a:gd name="T55" fmla="*/ 63 h 65"/>
                <a:gd name="T56" fmla="*/ 14 w 65"/>
                <a:gd name="T57" fmla="*/ 59 h 65"/>
                <a:gd name="T58" fmla="*/ 10 w 65"/>
                <a:gd name="T59" fmla="*/ 55 h 65"/>
                <a:gd name="T60" fmla="*/ 6 w 65"/>
                <a:gd name="T61" fmla="*/ 51 h 65"/>
                <a:gd name="T62" fmla="*/ 4 w 65"/>
                <a:gd name="T63" fmla="*/ 45 h 65"/>
                <a:gd name="T64" fmla="*/ 2 w 65"/>
                <a:gd name="T65" fmla="*/ 39 h 65"/>
                <a:gd name="T66" fmla="*/ 0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3"/>
                  </a:moveTo>
                  <a:lnTo>
                    <a:pt x="0" y="33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2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5" y="28"/>
                  </a:ln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1" name="Freeform 54"/>
            <p:cNvSpPr>
              <a:spLocks/>
            </p:cNvSpPr>
            <p:nvPr/>
          </p:nvSpPr>
          <p:spPr bwMode="auto">
            <a:xfrm>
              <a:off x="3221" y="1467"/>
              <a:ext cx="63" cy="65"/>
            </a:xfrm>
            <a:custGeom>
              <a:avLst/>
              <a:gdLst>
                <a:gd name="T0" fmla="*/ 63 w 63"/>
                <a:gd name="T1" fmla="*/ 33 h 65"/>
                <a:gd name="T2" fmla="*/ 63 w 63"/>
                <a:gd name="T3" fmla="*/ 39 h 65"/>
                <a:gd name="T4" fmla="*/ 61 w 63"/>
                <a:gd name="T5" fmla="*/ 45 h 65"/>
                <a:gd name="T6" fmla="*/ 57 w 63"/>
                <a:gd name="T7" fmla="*/ 51 h 65"/>
                <a:gd name="T8" fmla="*/ 55 w 63"/>
                <a:gd name="T9" fmla="*/ 55 h 65"/>
                <a:gd name="T10" fmla="*/ 49 w 63"/>
                <a:gd name="T11" fmla="*/ 59 h 65"/>
                <a:gd name="T12" fmla="*/ 43 w 63"/>
                <a:gd name="T13" fmla="*/ 63 h 65"/>
                <a:gd name="T14" fmla="*/ 37 w 63"/>
                <a:gd name="T15" fmla="*/ 65 h 65"/>
                <a:gd name="T16" fmla="*/ 31 w 63"/>
                <a:gd name="T17" fmla="*/ 65 h 65"/>
                <a:gd name="T18" fmla="*/ 25 w 63"/>
                <a:gd name="T19" fmla="*/ 65 h 65"/>
                <a:gd name="T20" fmla="*/ 19 w 63"/>
                <a:gd name="T21" fmla="*/ 63 h 65"/>
                <a:gd name="T22" fmla="*/ 13 w 63"/>
                <a:gd name="T23" fmla="*/ 59 h 65"/>
                <a:gd name="T24" fmla="*/ 7 w 63"/>
                <a:gd name="T25" fmla="*/ 55 h 65"/>
                <a:gd name="T26" fmla="*/ 5 w 63"/>
                <a:gd name="T27" fmla="*/ 51 h 65"/>
                <a:gd name="T28" fmla="*/ 2 w 63"/>
                <a:gd name="T29" fmla="*/ 45 h 65"/>
                <a:gd name="T30" fmla="*/ 0 w 63"/>
                <a:gd name="T31" fmla="*/ 39 h 65"/>
                <a:gd name="T32" fmla="*/ 0 w 63"/>
                <a:gd name="T33" fmla="*/ 33 h 65"/>
                <a:gd name="T34" fmla="*/ 0 w 63"/>
                <a:gd name="T35" fmla="*/ 25 h 65"/>
                <a:gd name="T36" fmla="*/ 2 w 63"/>
                <a:gd name="T37" fmla="*/ 19 h 65"/>
                <a:gd name="T38" fmla="*/ 5 w 63"/>
                <a:gd name="T39" fmla="*/ 14 h 65"/>
                <a:gd name="T40" fmla="*/ 7 w 63"/>
                <a:gd name="T41" fmla="*/ 10 h 65"/>
                <a:gd name="T42" fmla="*/ 13 w 63"/>
                <a:gd name="T43" fmla="*/ 6 h 65"/>
                <a:gd name="T44" fmla="*/ 19 w 63"/>
                <a:gd name="T45" fmla="*/ 4 h 65"/>
                <a:gd name="T46" fmla="*/ 25 w 63"/>
                <a:gd name="T47" fmla="*/ 2 h 65"/>
                <a:gd name="T48" fmla="*/ 31 w 63"/>
                <a:gd name="T49" fmla="*/ 0 h 65"/>
                <a:gd name="T50" fmla="*/ 37 w 63"/>
                <a:gd name="T51" fmla="*/ 2 h 65"/>
                <a:gd name="T52" fmla="*/ 43 w 63"/>
                <a:gd name="T53" fmla="*/ 4 h 65"/>
                <a:gd name="T54" fmla="*/ 49 w 63"/>
                <a:gd name="T55" fmla="*/ 6 h 65"/>
                <a:gd name="T56" fmla="*/ 55 w 63"/>
                <a:gd name="T57" fmla="*/ 10 h 65"/>
                <a:gd name="T58" fmla="*/ 57 w 63"/>
                <a:gd name="T59" fmla="*/ 14 h 65"/>
                <a:gd name="T60" fmla="*/ 61 w 63"/>
                <a:gd name="T61" fmla="*/ 19 h 65"/>
                <a:gd name="T62" fmla="*/ 63 w 63"/>
                <a:gd name="T63" fmla="*/ 25 h 65"/>
                <a:gd name="T64" fmla="*/ 63 w 63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63" y="33"/>
                  </a:move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7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2" name="Freeform 55"/>
            <p:cNvSpPr>
              <a:spLocks/>
            </p:cNvSpPr>
            <p:nvPr/>
          </p:nvSpPr>
          <p:spPr bwMode="auto">
            <a:xfrm>
              <a:off x="3221" y="1467"/>
              <a:ext cx="63" cy="65"/>
            </a:xfrm>
            <a:custGeom>
              <a:avLst/>
              <a:gdLst>
                <a:gd name="T0" fmla="*/ 63 w 63"/>
                <a:gd name="T1" fmla="*/ 33 h 65"/>
                <a:gd name="T2" fmla="*/ 63 w 63"/>
                <a:gd name="T3" fmla="*/ 33 h 65"/>
                <a:gd name="T4" fmla="*/ 63 w 63"/>
                <a:gd name="T5" fmla="*/ 39 h 65"/>
                <a:gd name="T6" fmla="*/ 61 w 63"/>
                <a:gd name="T7" fmla="*/ 45 h 65"/>
                <a:gd name="T8" fmla="*/ 57 w 63"/>
                <a:gd name="T9" fmla="*/ 51 h 65"/>
                <a:gd name="T10" fmla="*/ 55 w 63"/>
                <a:gd name="T11" fmla="*/ 55 h 65"/>
                <a:gd name="T12" fmla="*/ 49 w 63"/>
                <a:gd name="T13" fmla="*/ 59 h 65"/>
                <a:gd name="T14" fmla="*/ 43 w 63"/>
                <a:gd name="T15" fmla="*/ 63 h 65"/>
                <a:gd name="T16" fmla="*/ 37 w 63"/>
                <a:gd name="T17" fmla="*/ 65 h 65"/>
                <a:gd name="T18" fmla="*/ 31 w 63"/>
                <a:gd name="T19" fmla="*/ 65 h 65"/>
                <a:gd name="T20" fmla="*/ 25 w 63"/>
                <a:gd name="T21" fmla="*/ 65 h 65"/>
                <a:gd name="T22" fmla="*/ 19 w 63"/>
                <a:gd name="T23" fmla="*/ 63 h 65"/>
                <a:gd name="T24" fmla="*/ 13 w 63"/>
                <a:gd name="T25" fmla="*/ 59 h 65"/>
                <a:gd name="T26" fmla="*/ 7 w 63"/>
                <a:gd name="T27" fmla="*/ 55 h 65"/>
                <a:gd name="T28" fmla="*/ 5 w 63"/>
                <a:gd name="T29" fmla="*/ 51 h 65"/>
                <a:gd name="T30" fmla="*/ 2 w 63"/>
                <a:gd name="T31" fmla="*/ 45 h 65"/>
                <a:gd name="T32" fmla="*/ 0 w 63"/>
                <a:gd name="T33" fmla="*/ 39 h 65"/>
                <a:gd name="T34" fmla="*/ 0 w 63"/>
                <a:gd name="T35" fmla="*/ 33 h 65"/>
                <a:gd name="T36" fmla="*/ 0 w 63"/>
                <a:gd name="T37" fmla="*/ 25 h 65"/>
                <a:gd name="T38" fmla="*/ 2 w 63"/>
                <a:gd name="T39" fmla="*/ 19 h 65"/>
                <a:gd name="T40" fmla="*/ 5 w 63"/>
                <a:gd name="T41" fmla="*/ 14 h 65"/>
                <a:gd name="T42" fmla="*/ 7 w 63"/>
                <a:gd name="T43" fmla="*/ 10 h 65"/>
                <a:gd name="T44" fmla="*/ 13 w 63"/>
                <a:gd name="T45" fmla="*/ 6 h 65"/>
                <a:gd name="T46" fmla="*/ 19 w 63"/>
                <a:gd name="T47" fmla="*/ 4 h 65"/>
                <a:gd name="T48" fmla="*/ 25 w 63"/>
                <a:gd name="T49" fmla="*/ 2 h 65"/>
                <a:gd name="T50" fmla="*/ 31 w 63"/>
                <a:gd name="T51" fmla="*/ 0 h 65"/>
                <a:gd name="T52" fmla="*/ 37 w 63"/>
                <a:gd name="T53" fmla="*/ 2 h 65"/>
                <a:gd name="T54" fmla="*/ 43 w 63"/>
                <a:gd name="T55" fmla="*/ 4 h 65"/>
                <a:gd name="T56" fmla="*/ 49 w 63"/>
                <a:gd name="T57" fmla="*/ 6 h 65"/>
                <a:gd name="T58" fmla="*/ 55 w 63"/>
                <a:gd name="T59" fmla="*/ 10 h 65"/>
                <a:gd name="T60" fmla="*/ 57 w 63"/>
                <a:gd name="T61" fmla="*/ 14 h 65"/>
                <a:gd name="T62" fmla="*/ 61 w 63"/>
                <a:gd name="T63" fmla="*/ 19 h 65"/>
                <a:gd name="T64" fmla="*/ 63 w 63"/>
                <a:gd name="T65" fmla="*/ 25 h 65"/>
                <a:gd name="T66" fmla="*/ 63 w 63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63" y="33"/>
                  </a:moveTo>
                  <a:lnTo>
                    <a:pt x="63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7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5" y="14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3" name="Freeform 56"/>
            <p:cNvSpPr>
              <a:spLocks/>
            </p:cNvSpPr>
            <p:nvPr/>
          </p:nvSpPr>
          <p:spPr bwMode="auto">
            <a:xfrm>
              <a:off x="3156" y="1557"/>
              <a:ext cx="65" cy="63"/>
            </a:xfrm>
            <a:custGeom>
              <a:avLst/>
              <a:gdLst>
                <a:gd name="T0" fmla="*/ 0 w 65"/>
                <a:gd name="T1" fmla="*/ 32 h 63"/>
                <a:gd name="T2" fmla="*/ 2 w 65"/>
                <a:gd name="T3" fmla="*/ 26 h 63"/>
                <a:gd name="T4" fmla="*/ 4 w 65"/>
                <a:gd name="T5" fmla="*/ 20 h 63"/>
                <a:gd name="T6" fmla="*/ 6 w 65"/>
                <a:gd name="T7" fmla="*/ 14 h 63"/>
                <a:gd name="T8" fmla="*/ 9 w 65"/>
                <a:gd name="T9" fmla="*/ 10 h 63"/>
                <a:gd name="T10" fmla="*/ 15 w 65"/>
                <a:gd name="T11" fmla="*/ 6 h 63"/>
                <a:gd name="T12" fmla="*/ 19 w 65"/>
                <a:gd name="T13" fmla="*/ 2 h 63"/>
                <a:gd name="T14" fmla="*/ 25 w 65"/>
                <a:gd name="T15" fmla="*/ 0 h 63"/>
                <a:gd name="T16" fmla="*/ 33 w 65"/>
                <a:gd name="T17" fmla="*/ 0 h 63"/>
                <a:gd name="T18" fmla="*/ 39 w 65"/>
                <a:gd name="T19" fmla="*/ 0 h 63"/>
                <a:gd name="T20" fmla="*/ 45 w 65"/>
                <a:gd name="T21" fmla="*/ 2 h 63"/>
                <a:gd name="T22" fmla="*/ 51 w 65"/>
                <a:gd name="T23" fmla="*/ 6 h 63"/>
                <a:gd name="T24" fmla="*/ 55 w 65"/>
                <a:gd name="T25" fmla="*/ 10 h 63"/>
                <a:gd name="T26" fmla="*/ 59 w 65"/>
                <a:gd name="T27" fmla="*/ 14 h 63"/>
                <a:gd name="T28" fmla="*/ 63 w 65"/>
                <a:gd name="T29" fmla="*/ 20 h 63"/>
                <a:gd name="T30" fmla="*/ 65 w 65"/>
                <a:gd name="T31" fmla="*/ 26 h 63"/>
                <a:gd name="T32" fmla="*/ 65 w 65"/>
                <a:gd name="T33" fmla="*/ 32 h 63"/>
                <a:gd name="T34" fmla="*/ 65 w 65"/>
                <a:gd name="T35" fmla="*/ 40 h 63"/>
                <a:gd name="T36" fmla="*/ 63 w 65"/>
                <a:gd name="T37" fmla="*/ 44 h 63"/>
                <a:gd name="T38" fmla="*/ 59 w 65"/>
                <a:gd name="T39" fmla="*/ 50 h 63"/>
                <a:gd name="T40" fmla="*/ 55 w 65"/>
                <a:gd name="T41" fmla="*/ 55 h 63"/>
                <a:gd name="T42" fmla="*/ 51 w 65"/>
                <a:gd name="T43" fmla="*/ 59 h 63"/>
                <a:gd name="T44" fmla="*/ 45 w 65"/>
                <a:gd name="T45" fmla="*/ 61 h 63"/>
                <a:gd name="T46" fmla="*/ 39 w 65"/>
                <a:gd name="T47" fmla="*/ 63 h 63"/>
                <a:gd name="T48" fmla="*/ 33 w 65"/>
                <a:gd name="T49" fmla="*/ 63 h 63"/>
                <a:gd name="T50" fmla="*/ 25 w 65"/>
                <a:gd name="T51" fmla="*/ 63 h 63"/>
                <a:gd name="T52" fmla="*/ 19 w 65"/>
                <a:gd name="T53" fmla="*/ 61 h 63"/>
                <a:gd name="T54" fmla="*/ 15 w 65"/>
                <a:gd name="T55" fmla="*/ 59 h 63"/>
                <a:gd name="T56" fmla="*/ 9 w 65"/>
                <a:gd name="T57" fmla="*/ 55 h 63"/>
                <a:gd name="T58" fmla="*/ 6 w 65"/>
                <a:gd name="T59" fmla="*/ 50 h 63"/>
                <a:gd name="T60" fmla="*/ 4 w 65"/>
                <a:gd name="T61" fmla="*/ 44 h 63"/>
                <a:gd name="T62" fmla="*/ 2 w 65"/>
                <a:gd name="T63" fmla="*/ 40 h 63"/>
                <a:gd name="T64" fmla="*/ 0 w 65"/>
                <a:gd name="T65" fmla="*/ 32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0" y="32"/>
                  </a:move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5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4"/>
                  </a:lnTo>
                  <a:lnTo>
                    <a:pt x="59" y="50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2" y="4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4" name="Freeform 57"/>
            <p:cNvSpPr>
              <a:spLocks/>
            </p:cNvSpPr>
            <p:nvPr/>
          </p:nvSpPr>
          <p:spPr bwMode="auto">
            <a:xfrm>
              <a:off x="3156" y="1557"/>
              <a:ext cx="65" cy="63"/>
            </a:xfrm>
            <a:custGeom>
              <a:avLst/>
              <a:gdLst>
                <a:gd name="T0" fmla="*/ 0 w 65"/>
                <a:gd name="T1" fmla="*/ 32 h 63"/>
                <a:gd name="T2" fmla="*/ 0 w 65"/>
                <a:gd name="T3" fmla="*/ 32 h 63"/>
                <a:gd name="T4" fmla="*/ 2 w 65"/>
                <a:gd name="T5" fmla="*/ 26 h 63"/>
                <a:gd name="T6" fmla="*/ 4 w 65"/>
                <a:gd name="T7" fmla="*/ 20 h 63"/>
                <a:gd name="T8" fmla="*/ 6 w 65"/>
                <a:gd name="T9" fmla="*/ 14 h 63"/>
                <a:gd name="T10" fmla="*/ 9 w 65"/>
                <a:gd name="T11" fmla="*/ 10 h 63"/>
                <a:gd name="T12" fmla="*/ 15 w 65"/>
                <a:gd name="T13" fmla="*/ 6 h 63"/>
                <a:gd name="T14" fmla="*/ 19 w 65"/>
                <a:gd name="T15" fmla="*/ 2 h 63"/>
                <a:gd name="T16" fmla="*/ 25 w 65"/>
                <a:gd name="T17" fmla="*/ 0 h 63"/>
                <a:gd name="T18" fmla="*/ 33 w 65"/>
                <a:gd name="T19" fmla="*/ 0 h 63"/>
                <a:gd name="T20" fmla="*/ 39 w 65"/>
                <a:gd name="T21" fmla="*/ 0 h 63"/>
                <a:gd name="T22" fmla="*/ 45 w 65"/>
                <a:gd name="T23" fmla="*/ 2 h 63"/>
                <a:gd name="T24" fmla="*/ 51 w 65"/>
                <a:gd name="T25" fmla="*/ 6 h 63"/>
                <a:gd name="T26" fmla="*/ 55 w 65"/>
                <a:gd name="T27" fmla="*/ 10 h 63"/>
                <a:gd name="T28" fmla="*/ 59 w 65"/>
                <a:gd name="T29" fmla="*/ 14 h 63"/>
                <a:gd name="T30" fmla="*/ 63 w 65"/>
                <a:gd name="T31" fmla="*/ 20 h 63"/>
                <a:gd name="T32" fmla="*/ 65 w 65"/>
                <a:gd name="T33" fmla="*/ 26 h 63"/>
                <a:gd name="T34" fmla="*/ 65 w 65"/>
                <a:gd name="T35" fmla="*/ 32 h 63"/>
                <a:gd name="T36" fmla="*/ 65 w 65"/>
                <a:gd name="T37" fmla="*/ 40 h 63"/>
                <a:gd name="T38" fmla="*/ 63 w 65"/>
                <a:gd name="T39" fmla="*/ 44 h 63"/>
                <a:gd name="T40" fmla="*/ 59 w 65"/>
                <a:gd name="T41" fmla="*/ 50 h 63"/>
                <a:gd name="T42" fmla="*/ 55 w 65"/>
                <a:gd name="T43" fmla="*/ 55 h 63"/>
                <a:gd name="T44" fmla="*/ 51 w 65"/>
                <a:gd name="T45" fmla="*/ 59 h 63"/>
                <a:gd name="T46" fmla="*/ 45 w 65"/>
                <a:gd name="T47" fmla="*/ 61 h 63"/>
                <a:gd name="T48" fmla="*/ 39 w 65"/>
                <a:gd name="T49" fmla="*/ 63 h 63"/>
                <a:gd name="T50" fmla="*/ 33 w 65"/>
                <a:gd name="T51" fmla="*/ 63 h 63"/>
                <a:gd name="T52" fmla="*/ 25 w 65"/>
                <a:gd name="T53" fmla="*/ 63 h 63"/>
                <a:gd name="T54" fmla="*/ 19 w 65"/>
                <a:gd name="T55" fmla="*/ 61 h 63"/>
                <a:gd name="T56" fmla="*/ 15 w 65"/>
                <a:gd name="T57" fmla="*/ 59 h 63"/>
                <a:gd name="T58" fmla="*/ 9 w 65"/>
                <a:gd name="T59" fmla="*/ 55 h 63"/>
                <a:gd name="T60" fmla="*/ 6 w 65"/>
                <a:gd name="T61" fmla="*/ 50 h 63"/>
                <a:gd name="T62" fmla="*/ 4 w 65"/>
                <a:gd name="T63" fmla="*/ 44 h 63"/>
                <a:gd name="T64" fmla="*/ 2 w 65"/>
                <a:gd name="T65" fmla="*/ 40 h 63"/>
                <a:gd name="T66" fmla="*/ 0 w 65"/>
                <a:gd name="T67" fmla="*/ 32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0" y="32"/>
                  </a:move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5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4"/>
                  </a:lnTo>
                  <a:lnTo>
                    <a:pt x="59" y="50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4" y="44"/>
                  </a:lnTo>
                  <a:lnTo>
                    <a:pt x="2" y="40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5" name="Freeform 58"/>
            <p:cNvSpPr>
              <a:spLocks/>
            </p:cNvSpPr>
            <p:nvPr/>
          </p:nvSpPr>
          <p:spPr bwMode="auto">
            <a:xfrm>
              <a:off x="3193" y="1607"/>
              <a:ext cx="65" cy="64"/>
            </a:xfrm>
            <a:custGeom>
              <a:avLst/>
              <a:gdLst>
                <a:gd name="T0" fmla="*/ 0 w 65"/>
                <a:gd name="T1" fmla="*/ 31 h 64"/>
                <a:gd name="T2" fmla="*/ 2 w 65"/>
                <a:gd name="T3" fmla="*/ 25 h 64"/>
                <a:gd name="T4" fmla="*/ 4 w 65"/>
                <a:gd name="T5" fmla="*/ 19 h 64"/>
                <a:gd name="T6" fmla="*/ 6 w 65"/>
                <a:gd name="T7" fmla="*/ 13 h 64"/>
                <a:gd name="T8" fmla="*/ 10 w 65"/>
                <a:gd name="T9" fmla="*/ 9 h 64"/>
                <a:gd name="T10" fmla="*/ 14 w 65"/>
                <a:gd name="T11" fmla="*/ 5 h 64"/>
                <a:gd name="T12" fmla="*/ 20 w 65"/>
                <a:gd name="T13" fmla="*/ 1 h 64"/>
                <a:gd name="T14" fmla="*/ 26 w 65"/>
                <a:gd name="T15" fmla="*/ 0 h 64"/>
                <a:gd name="T16" fmla="*/ 33 w 65"/>
                <a:gd name="T17" fmla="*/ 0 h 64"/>
                <a:gd name="T18" fmla="*/ 39 w 65"/>
                <a:gd name="T19" fmla="*/ 0 h 64"/>
                <a:gd name="T20" fmla="*/ 45 w 65"/>
                <a:gd name="T21" fmla="*/ 1 h 64"/>
                <a:gd name="T22" fmla="*/ 51 w 65"/>
                <a:gd name="T23" fmla="*/ 5 h 64"/>
                <a:gd name="T24" fmla="*/ 55 w 65"/>
                <a:gd name="T25" fmla="*/ 9 h 64"/>
                <a:gd name="T26" fmla="*/ 59 w 65"/>
                <a:gd name="T27" fmla="*/ 13 h 64"/>
                <a:gd name="T28" fmla="*/ 63 w 65"/>
                <a:gd name="T29" fmla="*/ 19 h 64"/>
                <a:gd name="T30" fmla="*/ 65 w 65"/>
                <a:gd name="T31" fmla="*/ 25 h 64"/>
                <a:gd name="T32" fmla="*/ 65 w 65"/>
                <a:gd name="T33" fmla="*/ 31 h 64"/>
                <a:gd name="T34" fmla="*/ 65 w 65"/>
                <a:gd name="T35" fmla="*/ 39 h 64"/>
                <a:gd name="T36" fmla="*/ 63 w 65"/>
                <a:gd name="T37" fmla="*/ 45 h 64"/>
                <a:gd name="T38" fmla="*/ 59 w 65"/>
                <a:gd name="T39" fmla="*/ 49 h 64"/>
                <a:gd name="T40" fmla="*/ 55 w 65"/>
                <a:gd name="T41" fmla="*/ 55 h 64"/>
                <a:gd name="T42" fmla="*/ 51 w 65"/>
                <a:gd name="T43" fmla="*/ 59 h 64"/>
                <a:gd name="T44" fmla="*/ 45 w 65"/>
                <a:gd name="T45" fmla="*/ 61 h 64"/>
                <a:gd name="T46" fmla="*/ 39 w 65"/>
                <a:gd name="T47" fmla="*/ 63 h 64"/>
                <a:gd name="T48" fmla="*/ 33 w 65"/>
                <a:gd name="T49" fmla="*/ 64 h 64"/>
                <a:gd name="T50" fmla="*/ 26 w 65"/>
                <a:gd name="T51" fmla="*/ 63 h 64"/>
                <a:gd name="T52" fmla="*/ 20 w 65"/>
                <a:gd name="T53" fmla="*/ 61 h 64"/>
                <a:gd name="T54" fmla="*/ 14 w 65"/>
                <a:gd name="T55" fmla="*/ 59 h 64"/>
                <a:gd name="T56" fmla="*/ 10 w 65"/>
                <a:gd name="T57" fmla="*/ 55 h 64"/>
                <a:gd name="T58" fmla="*/ 6 w 65"/>
                <a:gd name="T59" fmla="*/ 49 h 64"/>
                <a:gd name="T60" fmla="*/ 4 w 65"/>
                <a:gd name="T61" fmla="*/ 45 h 64"/>
                <a:gd name="T62" fmla="*/ 2 w 65"/>
                <a:gd name="T63" fmla="*/ 39 h 64"/>
                <a:gd name="T64" fmla="*/ 0 w 65"/>
                <a:gd name="T65" fmla="*/ 31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4"/>
                <a:gd name="T101" fmla="*/ 65 w 65"/>
                <a:gd name="T102" fmla="*/ 64 h 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4">
                  <a:moveTo>
                    <a:pt x="0" y="31"/>
                  </a:moveTo>
                  <a:lnTo>
                    <a:pt x="2" y="25"/>
                  </a:lnTo>
                  <a:lnTo>
                    <a:pt x="4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1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6" name="Freeform 59"/>
            <p:cNvSpPr>
              <a:spLocks/>
            </p:cNvSpPr>
            <p:nvPr/>
          </p:nvSpPr>
          <p:spPr bwMode="auto">
            <a:xfrm>
              <a:off x="3193" y="1607"/>
              <a:ext cx="65" cy="64"/>
            </a:xfrm>
            <a:custGeom>
              <a:avLst/>
              <a:gdLst>
                <a:gd name="T0" fmla="*/ 0 w 65"/>
                <a:gd name="T1" fmla="*/ 31 h 64"/>
                <a:gd name="T2" fmla="*/ 0 w 65"/>
                <a:gd name="T3" fmla="*/ 31 h 64"/>
                <a:gd name="T4" fmla="*/ 2 w 65"/>
                <a:gd name="T5" fmla="*/ 25 h 64"/>
                <a:gd name="T6" fmla="*/ 4 w 65"/>
                <a:gd name="T7" fmla="*/ 19 h 64"/>
                <a:gd name="T8" fmla="*/ 6 w 65"/>
                <a:gd name="T9" fmla="*/ 13 h 64"/>
                <a:gd name="T10" fmla="*/ 10 w 65"/>
                <a:gd name="T11" fmla="*/ 9 h 64"/>
                <a:gd name="T12" fmla="*/ 14 w 65"/>
                <a:gd name="T13" fmla="*/ 5 h 64"/>
                <a:gd name="T14" fmla="*/ 20 w 65"/>
                <a:gd name="T15" fmla="*/ 1 h 64"/>
                <a:gd name="T16" fmla="*/ 26 w 65"/>
                <a:gd name="T17" fmla="*/ 0 h 64"/>
                <a:gd name="T18" fmla="*/ 33 w 65"/>
                <a:gd name="T19" fmla="*/ 0 h 64"/>
                <a:gd name="T20" fmla="*/ 39 w 65"/>
                <a:gd name="T21" fmla="*/ 0 h 64"/>
                <a:gd name="T22" fmla="*/ 45 w 65"/>
                <a:gd name="T23" fmla="*/ 1 h 64"/>
                <a:gd name="T24" fmla="*/ 51 w 65"/>
                <a:gd name="T25" fmla="*/ 5 h 64"/>
                <a:gd name="T26" fmla="*/ 55 w 65"/>
                <a:gd name="T27" fmla="*/ 9 h 64"/>
                <a:gd name="T28" fmla="*/ 59 w 65"/>
                <a:gd name="T29" fmla="*/ 13 h 64"/>
                <a:gd name="T30" fmla="*/ 63 w 65"/>
                <a:gd name="T31" fmla="*/ 19 h 64"/>
                <a:gd name="T32" fmla="*/ 65 w 65"/>
                <a:gd name="T33" fmla="*/ 25 h 64"/>
                <a:gd name="T34" fmla="*/ 65 w 65"/>
                <a:gd name="T35" fmla="*/ 31 h 64"/>
                <a:gd name="T36" fmla="*/ 65 w 65"/>
                <a:gd name="T37" fmla="*/ 39 h 64"/>
                <a:gd name="T38" fmla="*/ 63 w 65"/>
                <a:gd name="T39" fmla="*/ 45 h 64"/>
                <a:gd name="T40" fmla="*/ 59 w 65"/>
                <a:gd name="T41" fmla="*/ 49 h 64"/>
                <a:gd name="T42" fmla="*/ 55 w 65"/>
                <a:gd name="T43" fmla="*/ 55 h 64"/>
                <a:gd name="T44" fmla="*/ 51 w 65"/>
                <a:gd name="T45" fmla="*/ 59 h 64"/>
                <a:gd name="T46" fmla="*/ 45 w 65"/>
                <a:gd name="T47" fmla="*/ 61 h 64"/>
                <a:gd name="T48" fmla="*/ 39 w 65"/>
                <a:gd name="T49" fmla="*/ 63 h 64"/>
                <a:gd name="T50" fmla="*/ 33 w 65"/>
                <a:gd name="T51" fmla="*/ 64 h 64"/>
                <a:gd name="T52" fmla="*/ 26 w 65"/>
                <a:gd name="T53" fmla="*/ 63 h 64"/>
                <a:gd name="T54" fmla="*/ 20 w 65"/>
                <a:gd name="T55" fmla="*/ 61 h 64"/>
                <a:gd name="T56" fmla="*/ 14 w 65"/>
                <a:gd name="T57" fmla="*/ 59 h 64"/>
                <a:gd name="T58" fmla="*/ 10 w 65"/>
                <a:gd name="T59" fmla="*/ 55 h 64"/>
                <a:gd name="T60" fmla="*/ 6 w 65"/>
                <a:gd name="T61" fmla="*/ 49 h 64"/>
                <a:gd name="T62" fmla="*/ 4 w 65"/>
                <a:gd name="T63" fmla="*/ 45 h 64"/>
                <a:gd name="T64" fmla="*/ 2 w 65"/>
                <a:gd name="T65" fmla="*/ 39 h 64"/>
                <a:gd name="T66" fmla="*/ 0 w 65"/>
                <a:gd name="T67" fmla="*/ 31 h 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4"/>
                <a:gd name="T104" fmla="*/ 65 w 65"/>
                <a:gd name="T105" fmla="*/ 64 h 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4">
                  <a:moveTo>
                    <a:pt x="0" y="31"/>
                  </a:moveTo>
                  <a:lnTo>
                    <a:pt x="0" y="31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51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4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7" name="Freeform 60"/>
            <p:cNvSpPr>
              <a:spLocks/>
            </p:cNvSpPr>
            <p:nvPr/>
          </p:nvSpPr>
          <p:spPr bwMode="auto">
            <a:xfrm>
              <a:off x="3181" y="1508"/>
              <a:ext cx="63" cy="63"/>
            </a:xfrm>
            <a:custGeom>
              <a:avLst/>
              <a:gdLst>
                <a:gd name="T0" fmla="*/ 0 w 63"/>
                <a:gd name="T1" fmla="*/ 32 h 63"/>
                <a:gd name="T2" fmla="*/ 0 w 63"/>
                <a:gd name="T3" fmla="*/ 26 h 63"/>
                <a:gd name="T4" fmla="*/ 2 w 63"/>
                <a:gd name="T5" fmla="*/ 20 h 63"/>
                <a:gd name="T6" fmla="*/ 4 w 63"/>
                <a:gd name="T7" fmla="*/ 14 h 63"/>
                <a:gd name="T8" fmla="*/ 10 w 63"/>
                <a:gd name="T9" fmla="*/ 10 h 63"/>
                <a:gd name="T10" fmla="*/ 14 w 63"/>
                <a:gd name="T11" fmla="*/ 6 h 63"/>
                <a:gd name="T12" fmla="*/ 20 w 63"/>
                <a:gd name="T13" fmla="*/ 2 h 63"/>
                <a:gd name="T14" fmla="*/ 26 w 63"/>
                <a:gd name="T15" fmla="*/ 0 h 63"/>
                <a:gd name="T16" fmla="*/ 32 w 63"/>
                <a:gd name="T17" fmla="*/ 0 h 63"/>
                <a:gd name="T18" fmla="*/ 38 w 63"/>
                <a:gd name="T19" fmla="*/ 0 h 63"/>
                <a:gd name="T20" fmla="*/ 44 w 63"/>
                <a:gd name="T21" fmla="*/ 2 h 63"/>
                <a:gd name="T22" fmla="*/ 49 w 63"/>
                <a:gd name="T23" fmla="*/ 6 h 63"/>
                <a:gd name="T24" fmla="*/ 53 w 63"/>
                <a:gd name="T25" fmla="*/ 10 h 63"/>
                <a:gd name="T26" fmla="*/ 57 w 63"/>
                <a:gd name="T27" fmla="*/ 14 h 63"/>
                <a:gd name="T28" fmla="*/ 61 w 63"/>
                <a:gd name="T29" fmla="*/ 20 h 63"/>
                <a:gd name="T30" fmla="*/ 63 w 63"/>
                <a:gd name="T31" fmla="*/ 26 h 63"/>
                <a:gd name="T32" fmla="*/ 63 w 63"/>
                <a:gd name="T33" fmla="*/ 32 h 63"/>
                <a:gd name="T34" fmla="*/ 63 w 63"/>
                <a:gd name="T35" fmla="*/ 39 h 63"/>
                <a:gd name="T36" fmla="*/ 61 w 63"/>
                <a:gd name="T37" fmla="*/ 43 h 63"/>
                <a:gd name="T38" fmla="*/ 57 w 63"/>
                <a:gd name="T39" fmla="*/ 49 h 63"/>
                <a:gd name="T40" fmla="*/ 53 w 63"/>
                <a:gd name="T41" fmla="*/ 55 h 63"/>
                <a:gd name="T42" fmla="*/ 49 w 63"/>
                <a:gd name="T43" fmla="*/ 59 h 63"/>
                <a:gd name="T44" fmla="*/ 44 w 63"/>
                <a:gd name="T45" fmla="*/ 61 h 63"/>
                <a:gd name="T46" fmla="*/ 38 w 63"/>
                <a:gd name="T47" fmla="*/ 63 h 63"/>
                <a:gd name="T48" fmla="*/ 32 w 63"/>
                <a:gd name="T49" fmla="*/ 63 h 63"/>
                <a:gd name="T50" fmla="*/ 26 w 63"/>
                <a:gd name="T51" fmla="*/ 63 h 63"/>
                <a:gd name="T52" fmla="*/ 20 w 63"/>
                <a:gd name="T53" fmla="*/ 61 h 63"/>
                <a:gd name="T54" fmla="*/ 14 w 63"/>
                <a:gd name="T55" fmla="*/ 59 h 63"/>
                <a:gd name="T56" fmla="*/ 10 w 63"/>
                <a:gd name="T57" fmla="*/ 55 h 63"/>
                <a:gd name="T58" fmla="*/ 4 w 63"/>
                <a:gd name="T59" fmla="*/ 49 h 63"/>
                <a:gd name="T60" fmla="*/ 2 w 63"/>
                <a:gd name="T61" fmla="*/ 43 h 63"/>
                <a:gd name="T62" fmla="*/ 0 w 63"/>
                <a:gd name="T63" fmla="*/ 39 h 63"/>
                <a:gd name="T64" fmla="*/ 0 w 63"/>
                <a:gd name="T65" fmla="*/ 32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0" y="32"/>
                  </a:move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39"/>
                  </a:lnTo>
                  <a:lnTo>
                    <a:pt x="61" y="43"/>
                  </a:lnTo>
                  <a:lnTo>
                    <a:pt x="57" y="49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4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8" name="Freeform 61"/>
            <p:cNvSpPr>
              <a:spLocks/>
            </p:cNvSpPr>
            <p:nvPr/>
          </p:nvSpPr>
          <p:spPr bwMode="auto">
            <a:xfrm>
              <a:off x="3181" y="1508"/>
              <a:ext cx="63" cy="63"/>
            </a:xfrm>
            <a:custGeom>
              <a:avLst/>
              <a:gdLst>
                <a:gd name="T0" fmla="*/ 0 w 63"/>
                <a:gd name="T1" fmla="*/ 32 h 63"/>
                <a:gd name="T2" fmla="*/ 0 w 63"/>
                <a:gd name="T3" fmla="*/ 32 h 63"/>
                <a:gd name="T4" fmla="*/ 0 w 63"/>
                <a:gd name="T5" fmla="*/ 26 h 63"/>
                <a:gd name="T6" fmla="*/ 2 w 63"/>
                <a:gd name="T7" fmla="*/ 20 h 63"/>
                <a:gd name="T8" fmla="*/ 4 w 63"/>
                <a:gd name="T9" fmla="*/ 14 h 63"/>
                <a:gd name="T10" fmla="*/ 10 w 63"/>
                <a:gd name="T11" fmla="*/ 10 h 63"/>
                <a:gd name="T12" fmla="*/ 14 w 63"/>
                <a:gd name="T13" fmla="*/ 6 h 63"/>
                <a:gd name="T14" fmla="*/ 20 w 63"/>
                <a:gd name="T15" fmla="*/ 2 h 63"/>
                <a:gd name="T16" fmla="*/ 26 w 63"/>
                <a:gd name="T17" fmla="*/ 0 h 63"/>
                <a:gd name="T18" fmla="*/ 32 w 63"/>
                <a:gd name="T19" fmla="*/ 0 h 63"/>
                <a:gd name="T20" fmla="*/ 38 w 63"/>
                <a:gd name="T21" fmla="*/ 0 h 63"/>
                <a:gd name="T22" fmla="*/ 44 w 63"/>
                <a:gd name="T23" fmla="*/ 2 h 63"/>
                <a:gd name="T24" fmla="*/ 49 w 63"/>
                <a:gd name="T25" fmla="*/ 6 h 63"/>
                <a:gd name="T26" fmla="*/ 53 w 63"/>
                <a:gd name="T27" fmla="*/ 10 h 63"/>
                <a:gd name="T28" fmla="*/ 57 w 63"/>
                <a:gd name="T29" fmla="*/ 14 h 63"/>
                <a:gd name="T30" fmla="*/ 61 w 63"/>
                <a:gd name="T31" fmla="*/ 20 h 63"/>
                <a:gd name="T32" fmla="*/ 63 w 63"/>
                <a:gd name="T33" fmla="*/ 26 h 63"/>
                <a:gd name="T34" fmla="*/ 63 w 63"/>
                <a:gd name="T35" fmla="*/ 32 h 63"/>
                <a:gd name="T36" fmla="*/ 63 w 63"/>
                <a:gd name="T37" fmla="*/ 39 h 63"/>
                <a:gd name="T38" fmla="*/ 61 w 63"/>
                <a:gd name="T39" fmla="*/ 43 h 63"/>
                <a:gd name="T40" fmla="*/ 57 w 63"/>
                <a:gd name="T41" fmla="*/ 49 h 63"/>
                <a:gd name="T42" fmla="*/ 53 w 63"/>
                <a:gd name="T43" fmla="*/ 55 h 63"/>
                <a:gd name="T44" fmla="*/ 49 w 63"/>
                <a:gd name="T45" fmla="*/ 59 h 63"/>
                <a:gd name="T46" fmla="*/ 44 w 63"/>
                <a:gd name="T47" fmla="*/ 61 h 63"/>
                <a:gd name="T48" fmla="*/ 38 w 63"/>
                <a:gd name="T49" fmla="*/ 63 h 63"/>
                <a:gd name="T50" fmla="*/ 32 w 63"/>
                <a:gd name="T51" fmla="*/ 63 h 63"/>
                <a:gd name="T52" fmla="*/ 26 w 63"/>
                <a:gd name="T53" fmla="*/ 63 h 63"/>
                <a:gd name="T54" fmla="*/ 20 w 63"/>
                <a:gd name="T55" fmla="*/ 61 h 63"/>
                <a:gd name="T56" fmla="*/ 14 w 63"/>
                <a:gd name="T57" fmla="*/ 59 h 63"/>
                <a:gd name="T58" fmla="*/ 10 w 63"/>
                <a:gd name="T59" fmla="*/ 55 h 63"/>
                <a:gd name="T60" fmla="*/ 4 w 63"/>
                <a:gd name="T61" fmla="*/ 49 h 63"/>
                <a:gd name="T62" fmla="*/ 2 w 63"/>
                <a:gd name="T63" fmla="*/ 43 h 63"/>
                <a:gd name="T64" fmla="*/ 0 w 63"/>
                <a:gd name="T65" fmla="*/ 39 h 63"/>
                <a:gd name="T66" fmla="*/ 0 w 63"/>
                <a:gd name="T67" fmla="*/ 32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0" y="32"/>
                  </a:move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39"/>
                  </a:lnTo>
                  <a:lnTo>
                    <a:pt x="61" y="43"/>
                  </a:lnTo>
                  <a:lnTo>
                    <a:pt x="57" y="49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4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89" name="Freeform 62"/>
            <p:cNvSpPr>
              <a:spLocks/>
            </p:cNvSpPr>
            <p:nvPr/>
          </p:nvSpPr>
          <p:spPr bwMode="auto">
            <a:xfrm>
              <a:off x="3309" y="1522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3 w 65"/>
                <a:gd name="T3" fmla="*/ 39 h 65"/>
                <a:gd name="T4" fmla="*/ 61 w 65"/>
                <a:gd name="T5" fmla="*/ 45 h 65"/>
                <a:gd name="T6" fmla="*/ 59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5 w 65"/>
                <a:gd name="T13" fmla="*/ 63 h 65"/>
                <a:gd name="T14" fmla="*/ 40 w 65"/>
                <a:gd name="T15" fmla="*/ 65 h 65"/>
                <a:gd name="T16" fmla="*/ 32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4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2 w 65"/>
                <a:gd name="T29" fmla="*/ 45 h 65"/>
                <a:gd name="T30" fmla="*/ 0 w 65"/>
                <a:gd name="T31" fmla="*/ 39 h 65"/>
                <a:gd name="T32" fmla="*/ 0 w 65"/>
                <a:gd name="T33" fmla="*/ 33 h 65"/>
                <a:gd name="T34" fmla="*/ 0 w 65"/>
                <a:gd name="T35" fmla="*/ 27 h 65"/>
                <a:gd name="T36" fmla="*/ 2 w 65"/>
                <a:gd name="T37" fmla="*/ 20 h 65"/>
                <a:gd name="T38" fmla="*/ 6 w 65"/>
                <a:gd name="T39" fmla="*/ 16 h 65"/>
                <a:gd name="T40" fmla="*/ 10 w 65"/>
                <a:gd name="T41" fmla="*/ 10 h 65"/>
                <a:gd name="T42" fmla="*/ 14 w 65"/>
                <a:gd name="T43" fmla="*/ 6 h 65"/>
                <a:gd name="T44" fmla="*/ 20 w 65"/>
                <a:gd name="T45" fmla="*/ 4 h 65"/>
                <a:gd name="T46" fmla="*/ 26 w 65"/>
                <a:gd name="T47" fmla="*/ 2 h 65"/>
                <a:gd name="T48" fmla="*/ 32 w 65"/>
                <a:gd name="T49" fmla="*/ 0 h 65"/>
                <a:gd name="T50" fmla="*/ 40 w 65"/>
                <a:gd name="T51" fmla="*/ 2 h 65"/>
                <a:gd name="T52" fmla="*/ 45 w 65"/>
                <a:gd name="T53" fmla="*/ 4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6 h 65"/>
                <a:gd name="T60" fmla="*/ 61 w 65"/>
                <a:gd name="T61" fmla="*/ 20 h 65"/>
                <a:gd name="T62" fmla="*/ 63 w 65"/>
                <a:gd name="T63" fmla="*/ 27 h 65"/>
                <a:gd name="T64" fmla="*/ 65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3"/>
                  </a:move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0"/>
                  </a:lnTo>
                  <a:lnTo>
                    <a:pt x="63" y="27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0" name="Freeform 63"/>
            <p:cNvSpPr>
              <a:spLocks/>
            </p:cNvSpPr>
            <p:nvPr/>
          </p:nvSpPr>
          <p:spPr bwMode="auto">
            <a:xfrm>
              <a:off x="3309" y="1522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5 w 65"/>
                <a:gd name="T3" fmla="*/ 33 h 65"/>
                <a:gd name="T4" fmla="*/ 63 w 65"/>
                <a:gd name="T5" fmla="*/ 39 h 65"/>
                <a:gd name="T6" fmla="*/ 61 w 65"/>
                <a:gd name="T7" fmla="*/ 45 h 65"/>
                <a:gd name="T8" fmla="*/ 59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5 w 65"/>
                <a:gd name="T15" fmla="*/ 63 h 65"/>
                <a:gd name="T16" fmla="*/ 40 w 65"/>
                <a:gd name="T17" fmla="*/ 65 h 65"/>
                <a:gd name="T18" fmla="*/ 32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4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2 w 65"/>
                <a:gd name="T31" fmla="*/ 45 h 65"/>
                <a:gd name="T32" fmla="*/ 0 w 65"/>
                <a:gd name="T33" fmla="*/ 39 h 65"/>
                <a:gd name="T34" fmla="*/ 0 w 65"/>
                <a:gd name="T35" fmla="*/ 33 h 65"/>
                <a:gd name="T36" fmla="*/ 0 w 65"/>
                <a:gd name="T37" fmla="*/ 27 h 65"/>
                <a:gd name="T38" fmla="*/ 2 w 65"/>
                <a:gd name="T39" fmla="*/ 20 h 65"/>
                <a:gd name="T40" fmla="*/ 6 w 65"/>
                <a:gd name="T41" fmla="*/ 16 h 65"/>
                <a:gd name="T42" fmla="*/ 10 w 65"/>
                <a:gd name="T43" fmla="*/ 10 h 65"/>
                <a:gd name="T44" fmla="*/ 14 w 65"/>
                <a:gd name="T45" fmla="*/ 6 h 65"/>
                <a:gd name="T46" fmla="*/ 20 w 65"/>
                <a:gd name="T47" fmla="*/ 4 h 65"/>
                <a:gd name="T48" fmla="*/ 26 w 65"/>
                <a:gd name="T49" fmla="*/ 2 h 65"/>
                <a:gd name="T50" fmla="*/ 32 w 65"/>
                <a:gd name="T51" fmla="*/ 0 h 65"/>
                <a:gd name="T52" fmla="*/ 40 w 65"/>
                <a:gd name="T53" fmla="*/ 2 h 65"/>
                <a:gd name="T54" fmla="*/ 45 w 65"/>
                <a:gd name="T55" fmla="*/ 4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6 h 65"/>
                <a:gd name="T62" fmla="*/ 61 w 65"/>
                <a:gd name="T63" fmla="*/ 20 h 65"/>
                <a:gd name="T64" fmla="*/ 63 w 65"/>
                <a:gd name="T65" fmla="*/ 27 h 65"/>
                <a:gd name="T66" fmla="*/ 65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3"/>
                  </a:move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0"/>
                  </a:lnTo>
                  <a:lnTo>
                    <a:pt x="63" y="27"/>
                  </a:lnTo>
                  <a:lnTo>
                    <a:pt x="65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1" name="Freeform 64"/>
            <p:cNvSpPr>
              <a:spLocks/>
            </p:cNvSpPr>
            <p:nvPr/>
          </p:nvSpPr>
          <p:spPr bwMode="auto">
            <a:xfrm>
              <a:off x="3323" y="1475"/>
              <a:ext cx="65" cy="65"/>
            </a:xfrm>
            <a:custGeom>
              <a:avLst/>
              <a:gdLst>
                <a:gd name="T0" fmla="*/ 0 w 65"/>
                <a:gd name="T1" fmla="*/ 33 h 65"/>
                <a:gd name="T2" fmla="*/ 0 w 65"/>
                <a:gd name="T3" fmla="*/ 25 h 65"/>
                <a:gd name="T4" fmla="*/ 2 w 65"/>
                <a:gd name="T5" fmla="*/ 19 h 65"/>
                <a:gd name="T6" fmla="*/ 6 w 65"/>
                <a:gd name="T7" fmla="*/ 15 h 65"/>
                <a:gd name="T8" fmla="*/ 10 w 65"/>
                <a:gd name="T9" fmla="*/ 9 h 65"/>
                <a:gd name="T10" fmla="*/ 14 w 65"/>
                <a:gd name="T11" fmla="*/ 6 h 65"/>
                <a:gd name="T12" fmla="*/ 20 w 65"/>
                <a:gd name="T13" fmla="*/ 4 h 65"/>
                <a:gd name="T14" fmla="*/ 26 w 65"/>
                <a:gd name="T15" fmla="*/ 2 h 65"/>
                <a:gd name="T16" fmla="*/ 31 w 65"/>
                <a:gd name="T17" fmla="*/ 0 h 65"/>
                <a:gd name="T18" fmla="*/ 39 w 65"/>
                <a:gd name="T19" fmla="*/ 2 h 65"/>
                <a:gd name="T20" fmla="*/ 45 w 65"/>
                <a:gd name="T21" fmla="*/ 4 h 65"/>
                <a:gd name="T22" fmla="*/ 51 w 65"/>
                <a:gd name="T23" fmla="*/ 6 h 65"/>
                <a:gd name="T24" fmla="*/ 55 w 65"/>
                <a:gd name="T25" fmla="*/ 9 h 65"/>
                <a:gd name="T26" fmla="*/ 59 w 65"/>
                <a:gd name="T27" fmla="*/ 15 h 65"/>
                <a:gd name="T28" fmla="*/ 63 w 65"/>
                <a:gd name="T29" fmla="*/ 19 h 65"/>
                <a:gd name="T30" fmla="*/ 63 w 65"/>
                <a:gd name="T31" fmla="*/ 25 h 65"/>
                <a:gd name="T32" fmla="*/ 65 w 65"/>
                <a:gd name="T33" fmla="*/ 33 h 65"/>
                <a:gd name="T34" fmla="*/ 63 w 65"/>
                <a:gd name="T35" fmla="*/ 39 h 65"/>
                <a:gd name="T36" fmla="*/ 63 w 65"/>
                <a:gd name="T37" fmla="*/ 45 h 65"/>
                <a:gd name="T38" fmla="*/ 59 w 65"/>
                <a:gd name="T39" fmla="*/ 51 h 65"/>
                <a:gd name="T40" fmla="*/ 55 w 65"/>
                <a:gd name="T41" fmla="*/ 55 h 65"/>
                <a:gd name="T42" fmla="*/ 51 w 65"/>
                <a:gd name="T43" fmla="*/ 59 h 65"/>
                <a:gd name="T44" fmla="*/ 45 w 65"/>
                <a:gd name="T45" fmla="*/ 63 h 65"/>
                <a:gd name="T46" fmla="*/ 39 w 65"/>
                <a:gd name="T47" fmla="*/ 65 h 65"/>
                <a:gd name="T48" fmla="*/ 31 w 65"/>
                <a:gd name="T49" fmla="*/ 65 h 65"/>
                <a:gd name="T50" fmla="*/ 26 w 65"/>
                <a:gd name="T51" fmla="*/ 65 h 65"/>
                <a:gd name="T52" fmla="*/ 20 w 65"/>
                <a:gd name="T53" fmla="*/ 63 h 65"/>
                <a:gd name="T54" fmla="*/ 14 w 65"/>
                <a:gd name="T55" fmla="*/ 59 h 65"/>
                <a:gd name="T56" fmla="*/ 10 w 65"/>
                <a:gd name="T57" fmla="*/ 55 h 65"/>
                <a:gd name="T58" fmla="*/ 6 w 65"/>
                <a:gd name="T59" fmla="*/ 51 h 65"/>
                <a:gd name="T60" fmla="*/ 2 w 65"/>
                <a:gd name="T61" fmla="*/ 45 h 65"/>
                <a:gd name="T62" fmla="*/ 0 w 65"/>
                <a:gd name="T63" fmla="*/ 39 h 65"/>
                <a:gd name="T64" fmla="*/ 0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3"/>
                  </a:moveTo>
                  <a:lnTo>
                    <a:pt x="0" y="25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9"/>
                  </a:lnTo>
                  <a:lnTo>
                    <a:pt x="59" y="15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3"/>
                  </a:lnTo>
                  <a:lnTo>
                    <a:pt x="63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2" name="Freeform 65"/>
            <p:cNvSpPr>
              <a:spLocks/>
            </p:cNvSpPr>
            <p:nvPr/>
          </p:nvSpPr>
          <p:spPr bwMode="auto">
            <a:xfrm>
              <a:off x="3323" y="1475"/>
              <a:ext cx="65" cy="65"/>
            </a:xfrm>
            <a:custGeom>
              <a:avLst/>
              <a:gdLst>
                <a:gd name="T0" fmla="*/ 0 w 65"/>
                <a:gd name="T1" fmla="*/ 33 h 65"/>
                <a:gd name="T2" fmla="*/ 0 w 65"/>
                <a:gd name="T3" fmla="*/ 33 h 65"/>
                <a:gd name="T4" fmla="*/ 0 w 65"/>
                <a:gd name="T5" fmla="*/ 25 h 65"/>
                <a:gd name="T6" fmla="*/ 2 w 65"/>
                <a:gd name="T7" fmla="*/ 19 h 65"/>
                <a:gd name="T8" fmla="*/ 6 w 65"/>
                <a:gd name="T9" fmla="*/ 15 h 65"/>
                <a:gd name="T10" fmla="*/ 10 w 65"/>
                <a:gd name="T11" fmla="*/ 9 h 65"/>
                <a:gd name="T12" fmla="*/ 14 w 65"/>
                <a:gd name="T13" fmla="*/ 6 h 65"/>
                <a:gd name="T14" fmla="*/ 20 w 65"/>
                <a:gd name="T15" fmla="*/ 4 h 65"/>
                <a:gd name="T16" fmla="*/ 26 w 65"/>
                <a:gd name="T17" fmla="*/ 2 h 65"/>
                <a:gd name="T18" fmla="*/ 31 w 65"/>
                <a:gd name="T19" fmla="*/ 0 h 65"/>
                <a:gd name="T20" fmla="*/ 39 w 65"/>
                <a:gd name="T21" fmla="*/ 2 h 65"/>
                <a:gd name="T22" fmla="*/ 45 w 65"/>
                <a:gd name="T23" fmla="*/ 4 h 65"/>
                <a:gd name="T24" fmla="*/ 51 w 65"/>
                <a:gd name="T25" fmla="*/ 6 h 65"/>
                <a:gd name="T26" fmla="*/ 55 w 65"/>
                <a:gd name="T27" fmla="*/ 9 h 65"/>
                <a:gd name="T28" fmla="*/ 59 w 65"/>
                <a:gd name="T29" fmla="*/ 15 h 65"/>
                <a:gd name="T30" fmla="*/ 63 w 65"/>
                <a:gd name="T31" fmla="*/ 19 h 65"/>
                <a:gd name="T32" fmla="*/ 63 w 65"/>
                <a:gd name="T33" fmla="*/ 25 h 65"/>
                <a:gd name="T34" fmla="*/ 65 w 65"/>
                <a:gd name="T35" fmla="*/ 33 h 65"/>
                <a:gd name="T36" fmla="*/ 63 w 65"/>
                <a:gd name="T37" fmla="*/ 39 h 65"/>
                <a:gd name="T38" fmla="*/ 63 w 65"/>
                <a:gd name="T39" fmla="*/ 45 h 65"/>
                <a:gd name="T40" fmla="*/ 59 w 65"/>
                <a:gd name="T41" fmla="*/ 51 h 65"/>
                <a:gd name="T42" fmla="*/ 55 w 65"/>
                <a:gd name="T43" fmla="*/ 55 h 65"/>
                <a:gd name="T44" fmla="*/ 51 w 65"/>
                <a:gd name="T45" fmla="*/ 59 h 65"/>
                <a:gd name="T46" fmla="*/ 45 w 65"/>
                <a:gd name="T47" fmla="*/ 63 h 65"/>
                <a:gd name="T48" fmla="*/ 39 w 65"/>
                <a:gd name="T49" fmla="*/ 65 h 65"/>
                <a:gd name="T50" fmla="*/ 31 w 65"/>
                <a:gd name="T51" fmla="*/ 65 h 65"/>
                <a:gd name="T52" fmla="*/ 26 w 65"/>
                <a:gd name="T53" fmla="*/ 65 h 65"/>
                <a:gd name="T54" fmla="*/ 20 w 65"/>
                <a:gd name="T55" fmla="*/ 63 h 65"/>
                <a:gd name="T56" fmla="*/ 14 w 65"/>
                <a:gd name="T57" fmla="*/ 59 h 65"/>
                <a:gd name="T58" fmla="*/ 10 w 65"/>
                <a:gd name="T59" fmla="*/ 55 h 65"/>
                <a:gd name="T60" fmla="*/ 6 w 65"/>
                <a:gd name="T61" fmla="*/ 51 h 65"/>
                <a:gd name="T62" fmla="*/ 2 w 65"/>
                <a:gd name="T63" fmla="*/ 45 h 65"/>
                <a:gd name="T64" fmla="*/ 0 w 65"/>
                <a:gd name="T65" fmla="*/ 39 h 65"/>
                <a:gd name="T66" fmla="*/ 0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3"/>
                  </a:move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9"/>
                  </a:lnTo>
                  <a:lnTo>
                    <a:pt x="59" y="15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3"/>
                  </a:lnTo>
                  <a:lnTo>
                    <a:pt x="63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3" name="Freeform 66"/>
            <p:cNvSpPr>
              <a:spLocks/>
            </p:cNvSpPr>
            <p:nvPr/>
          </p:nvSpPr>
          <p:spPr bwMode="auto">
            <a:xfrm>
              <a:off x="3317" y="1557"/>
              <a:ext cx="65" cy="65"/>
            </a:xfrm>
            <a:custGeom>
              <a:avLst/>
              <a:gdLst>
                <a:gd name="T0" fmla="*/ 0 w 65"/>
                <a:gd name="T1" fmla="*/ 32 h 65"/>
                <a:gd name="T2" fmla="*/ 2 w 65"/>
                <a:gd name="T3" fmla="*/ 26 h 65"/>
                <a:gd name="T4" fmla="*/ 4 w 65"/>
                <a:gd name="T5" fmla="*/ 20 h 65"/>
                <a:gd name="T6" fmla="*/ 6 w 65"/>
                <a:gd name="T7" fmla="*/ 14 h 65"/>
                <a:gd name="T8" fmla="*/ 10 w 65"/>
                <a:gd name="T9" fmla="*/ 10 h 65"/>
                <a:gd name="T10" fmla="*/ 16 w 65"/>
                <a:gd name="T11" fmla="*/ 6 h 65"/>
                <a:gd name="T12" fmla="*/ 22 w 65"/>
                <a:gd name="T13" fmla="*/ 2 h 65"/>
                <a:gd name="T14" fmla="*/ 26 w 65"/>
                <a:gd name="T15" fmla="*/ 0 h 65"/>
                <a:gd name="T16" fmla="*/ 34 w 65"/>
                <a:gd name="T17" fmla="*/ 0 h 65"/>
                <a:gd name="T18" fmla="*/ 39 w 65"/>
                <a:gd name="T19" fmla="*/ 0 h 65"/>
                <a:gd name="T20" fmla="*/ 45 w 65"/>
                <a:gd name="T21" fmla="*/ 2 h 65"/>
                <a:gd name="T22" fmla="*/ 51 w 65"/>
                <a:gd name="T23" fmla="*/ 6 h 65"/>
                <a:gd name="T24" fmla="*/ 55 w 65"/>
                <a:gd name="T25" fmla="*/ 10 h 65"/>
                <a:gd name="T26" fmla="*/ 59 w 65"/>
                <a:gd name="T27" fmla="*/ 14 h 65"/>
                <a:gd name="T28" fmla="*/ 63 w 65"/>
                <a:gd name="T29" fmla="*/ 20 h 65"/>
                <a:gd name="T30" fmla="*/ 65 w 65"/>
                <a:gd name="T31" fmla="*/ 26 h 65"/>
                <a:gd name="T32" fmla="*/ 65 w 65"/>
                <a:gd name="T33" fmla="*/ 32 h 65"/>
                <a:gd name="T34" fmla="*/ 65 w 65"/>
                <a:gd name="T35" fmla="*/ 40 h 65"/>
                <a:gd name="T36" fmla="*/ 63 w 65"/>
                <a:gd name="T37" fmla="*/ 46 h 65"/>
                <a:gd name="T38" fmla="*/ 59 w 65"/>
                <a:gd name="T39" fmla="*/ 51 h 65"/>
                <a:gd name="T40" fmla="*/ 55 w 65"/>
                <a:gd name="T41" fmla="*/ 55 h 65"/>
                <a:gd name="T42" fmla="*/ 51 w 65"/>
                <a:gd name="T43" fmla="*/ 59 h 65"/>
                <a:gd name="T44" fmla="*/ 45 w 65"/>
                <a:gd name="T45" fmla="*/ 61 h 65"/>
                <a:gd name="T46" fmla="*/ 39 w 65"/>
                <a:gd name="T47" fmla="*/ 63 h 65"/>
                <a:gd name="T48" fmla="*/ 34 w 65"/>
                <a:gd name="T49" fmla="*/ 65 h 65"/>
                <a:gd name="T50" fmla="*/ 26 w 65"/>
                <a:gd name="T51" fmla="*/ 63 h 65"/>
                <a:gd name="T52" fmla="*/ 22 w 65"/>
                <a:gd name="T53" fmla="*/ 61 h 65"/>
                <a:gd name="T54" fmla="*/ 16 w 65"/>
                <a:gd name="T55" fmla="*/ 59 h 65"/>
                <a:gd name="T56" fmla="*/ 10 w 65"/>
                <a:gd name="T57" fmla="*/ 55 h 65"/>
                <a:gd name="T58" fmla="*/ 6 w 65"/>
                <a:gd name="T59" fmla="*/ 51 h 65"/>
                <a:gd name="T60" fmla="*/ 4 w 65"/>
                <a:gd name="T61" fmla="*/ 46 h 65"/>
                <a:gd name="T62" fmla="*/ 2 w 65"/>
                <a:gd name="T63" fmla="*/ 40 h 65"/>
                <a:gd name="T64" fmla="*/ 0 w 65"/>
                <a:gd name="T65" fmla="*/ 32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2"/>
                  </a:move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4" y="65"/>
                  </a:lnTo>
                  <a:lnTo>
                    <a:pt x="26" y="63"/>
                  </a:lnTo>
                  <a:lnTo>
                    <a:pt x="22" y="61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4" name="Freeform 67"/>
            <p:cNvSpPr>
              <a:spLocks/>
            </p:cNvSpPr>
            <p:nvPr/>
          </p:nvSpPr>
          <p:spPr bwMode="auto">
            <a:xfrm>
              <a:off x="3317" y="1557"/>
              <a:ext cx="65" cy="65"/>
            </a:xfrm>
            <a:custGeom>
              <a:avLst/>
              <a:gdLst>
                <a:gd name="T0" fmla="*/ 0 w 65"/>
                <a:gd name="T1" fmla="*/ 32 h 65"/>
                <a:gd name="T2" fmla="*/ 0 w 65"/>
                <a:gd name="T3" fmla="*/ 32 h 65"/>
                <a:gd name="T4" fmla="*/ 2 w 65"/>
                <a:gd name="T5" fmla="*/ 26 h 65"/>
                <a:gd name="T6" fmla="*/ 4 w 65"/>
                <a:gd name="T7" fmla="*/ 20 h 65"/>
                <a:gd name="T8" fmla="*/ 6 w 65"/>
                <a:gd name="T9" fmla="*/ 14 h 65"/>
                <a:gd name="T10" fmla="*/ 10 w 65"/>
                <a:gd name="T11" fmla="*/ 10 h 65"/>
                <a:gd name="T12" fmla="*/ 16 w 65"/>
                <a:gd name="T13" fmla="*/ 6 h 65"/>
                <a:gd name="T14" fmla="*/ 22 w 65"/>
                <a:gd name="T15" fmla="*/ 2 h 65"/>
                <a:gd name="T16" fmla="*/ 26 w 65"/>
                <a:gd name="T17" fmla="*/ 0 h 65"/>
                <a:gd name="T18" fmla="*/ 34 w 65"/>
                <a:gd name="T19" fmla="*/ 0 h 65"/>
                <a:gd name="T20" fmla="*/ 39 w 65"/>
                <a:gd name="T21" fmla="*/ 0 h 65"/>
                <a:gd name="T22" fmla="*/ 45 w 65"/>
                <a:gd name="T23" fmla="*/ 2 h 65"/>
                <a:gd name="T24" fmla="*/ 51 w 65"/>
                <a:gd name="T25" fmla="*/ 6 h 65"/>
                <a:gd name="T26" fmla="*/ 55 w 65"/>
                <a:gd name="T27" fmla="*/ 10 h 65"/>
                <a:gd name="T28" fmla="*/ 59 w 65"/>
                <a:gd name="T29" fmla="*/ 14 h 65"/>
                <a:gd name="T30" fmla="*/ 63 w 65"/>
                <a:gd name="T31" fmla="*/ 20 h 65"/>
                <a:gd name="T32" fmla="*/ 65 w 65"/>
                <a:gd name="T33" fmla="*/ 26 h 65"/>
                <a:gd name="T34" fmla="*/ 65 w 65"/>
                <a:gd name="T35" fmla="*/ 32 h 65"/>
                <a:gd name="T36" fmla="*/ 65 w 65"/>
                <a:gd name="T37" fmla="*/ 40 h 65"/>
                <a:gd name="T38" fmla="*/ 63 w 65"/>
                <a:gd name="T39" fmla="*/ 46 h 65"/>
                <a:gd name="T40" fmla="*/ 59 w 65"/>
                <a:gd name="T41" fmla="*/ 51 h 65"/>
                <a:gd name="T42" fmla="*/ 55 w 65"/>
                <a:gd name="T43" fmla="*/ 55 h 65"/>
                <a:gd name="T44" fmla="*/ 51 w 65"/>
                <a:gd name="T45" fmla="*/ 59 h 65"/>
                <a:gd name="T46" fmla="*/ 45 w 65"/>
                <a:gd name="T47" fmla="*/ 61 h 65"/>
                <a:gd name="T48" fmla="*/ 39 w 65"/>
                <a:gd name="T49" fmla="*/ 63 h 65"/>
                <a:gd name="T50" fmla="*/ 34 w 65"/>
                <a:gd name="T51" fmla="*/ 65 h 65"/>
                <a:gd name="T52" fmla="*/ 26 w 65"/>
                <a:gd name="T53" fmla="*/ 63 h 65"/>
                <a:gd name="T54" fmla="*/ 22 w 65"/>
                <a:gd name="T55" fmla="*/ 61 h 65"/>
                <a:gd name="T56" fmla="*/ 16 w 65"/>
                <a:gd name="T57" fmla="*/ 59 h 65"/>
                <a:gd name="T58" fmla="*/ 10 w 65"/>
                <a:gd name="T59" fmla="*/ 55 h 65"/>
                <a:gd name="T60" fmla="*/ 6 w 65"/>
                <a:gd name="T61" fmla="*/ 51 h 65"/>
                <a:gd name="T62" fmla="*/ 4 w 65"/>
                <a:gd name="T63" fmla="*/ 46 h 65"/>
                <a:gd name="T64" fmla="*/ 2 w 65"/>
                <a:gd name="T65" fmla="*/ 40 h 65"/>
                <a:gd name="T66" fmla="*/ 0 w 65"/>
                <a:gd name="T67" fmla="*/ 32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2"/>
                  </a:move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4" y="65"/>
                  </a:lnTo>
                  <a:lnTo>
                    <a:pt x="26" y="63"/>
                  </a:lnTo>
                  <a:lnTo>
                    <a:pt x="22" y="61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5" name="Freeform 68"/>
            <p:cNvSpPr>
              <a:spLocks/>
            </p:cNvSpPr>
            <p:nvPr/>
          </p:nvSpPr>
          <p:spPr bwMode="auto">
            <a:xfrm>
              <a:off x="3209" y="1559"/>
              <a:ext cx="65" cy="65"/>
            </a:xfrm>
            <a:custGeom>
              <a:avLst/>
              <a:gdLst>
                <a:gd name="T0" fmla="*/ 65 w 65"/>
                <a:gd name="T1" fmla="*/ 32 h 65"/>
                <a:gd name="T2" fmla="*/ 65 w 65"/>
                <a:gd name="T3" fmla="*/ 40 h 65"/>
                <a:gd name="T4" fmla="*/ 63 w 65"/>
                <a:gd name="T5" fmla="*/ 46 h 65"/>
                <a:gd name="T6" fmla="*/ 59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5 w 65"/>
                <a:gd name="T13" fmla="*/ 61 h 65"/>
                <a:gd name="T14" fmla="*/ 39 w 65"/>
                <a:gd name="T15" fmla="*/ 63 h 65"/>
                <a:gd name="T16" fmla="*/ 33 w 65"/>
                <a:gd name="T17" fmla="*/ 65 h 65"/>
                <a:gd name="T18" fmla="*/ 25 w 65"/>
                <a:gd name="T19" fmla="*/ 63 h 65"/>
                <a:gd name="T20" fmla="*/ 19 w 65"/>
                <a:gd name="T21" fmla="*/ 61 h 65"/>
                <a:gd name="T22" fmla="*/ 16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4 w 65"/>
                <a:gd name="T29" fmla="*/ 46 h 65"/>
                <a:gd name="T30" fmla="*/ 2 w 65"/>
                <a:gd name="T31" fmla="*/ 40 h 65"/>
                <a:gd name="T32" fmla="*/ 0 w 65"/>
                <a:gd name="T33" fmla="*/ 32 h 65"/>
                <a:gd name="T34" fmla="*/ 2 w 65"/>
                <a:gd name="T35" fmla="*/ 26 h 65"/>
                <a:gd name="T36" fmla="*/ 4 w 65"/>
                <a:gd name="T37" fmla="*/ 20 h 65"/>
                <a:gd name="T38" fmla="*/ 6 w 65"/>
                <a:gd name="T39" fmla="*/ 14 h 65"/>
                <a:gd name="T40" fmla="*/ 10 w 65"/>
                <a:gd name="T41" fmla="*/ 10 h 65"/>
                <a:gd name="T42" fmla="*/ 16 w 65"/>
                <a:gd name="T43" fmla="*/ 6 h 65"/>
                <a:gd name="T44" fmla="*/ 19 w 65"/>
                <a:gd name="T45" fmla="*/ 2 h 65"/>
                <a:gd name="T46" fmla="*/ 25 w 65"/>
                <a:gd name="T47" fmla="*/ 0 h 65"/>
                <a:gd name="T48" fmla="*/ 33 w 65"/>
                <a:gd name="T49" fmla="*/ 0 h 65"/>
                <a:gd name="T50" fmla="*/ 39 w 65"/>
                <a:gd name="T51" fmla="*/ 0 h 65"/>
                <a:gd name="T52" fmla="*/ 45 w 65"/>
                <a:gd name="T53" fmla="*/ 2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4 h 65"/>
                <a:gd name="T60" fmla="*/ 63 w 65"/>
                <a:gd name="T61" fmla="*/ 20 h 65"/>
                <a:gd name="T62" fmla="*/ 65 w 65"/>
                <a:gd name="T63" fmla="*/ 26 h 65"/>
                <a:gd name="T64" fmla="*/ 65 w 65"/>
                <a:gd name="T65" fmla="*/ 32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2"/>
                  </a:moveTo>
                  <a:lnTo>
                    <a:pt x="65" y="40"/>
                  </a:lnTo>
                  <a:lnTo>
                    <a:pt x="63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6" name="Freeform 69"/>
            <p:cNvSpPr>
              <a:spLocks/>
            </p:cNvSpPr>
            <p:nvPr/>
          </p:nvSpPr>
          <p:spPr bwMode="auto">
            <a:xfrm>
              <a:off x="3209" y="1559"/>
              <a:ext cx="65" cy="65"/>
            </a:xfrm>
            <a:custGeom>
              <a:avLst/>
              <a:gdLst>
                <a:gd name="T0" fmla="*/ 65 w 65"/>
                <a:gd name="T1" fmla="*/ 32 h 65"/>
                <a:gd name="T2" fmla="*/ 65 w 65"/>
                <a:gd name="T3" fmla="*/ 32 h 65"/>
                <a:gd name="T4" fmla="*/ 65 w 65"/>
                <a:gd name="T5" fmla="*/ 40 h 65"/>
                <a:gd name="T6" fmla="*/ 63 w 65"/>
                <a:gd name="T7" fmla="*/ 46 h 65"/>
                <a:gd name="T8" fmla="*/ 59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5 w 65"/>
                <a:gd name="T15" fmla="*/ 61 h 65"/>
                <a:gd name="T16" fmla="*/ 39 w 65"/>
                <a:gd name="T17" fmla="*/ 63 h 65"/>
                <a:gd name="T18" fmla="*/ 33 w 65"/>
                <a:gd name="T19" fmla="*/ 65 h 65"/>
                <a:gd name="T20" fmla="*/ 25 w 65"/>
                <a:gd name="T21" fmla="*/ 63 h 65"/>
                <a:gd name="T22" fmla="*/ 19 w 65"/>
                <a:gd name="T23" fmla="*/ 61 h 65"/>
                <a:gd name="T24" fmla="*/ 16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4 w 65"/>
                <a:gd name="T31" fmla="*/ 46 h 65"/>
                <a:gd name="T32" fmla="*/ 2 w 65"/>
                <a:gd name="T33" fmla="*/ 40 h 65"/>
                <a:gd name="T34" fmla="*/ 0 w 65"/>
                <a:gd name="T35" fmla="*/ 32 h 65"/>
                <a:gd name="T36" fmla="*/ 2 w 65"/>
                <a:gd name="T37" fmla="*/ 26 h 65"/>
                <a:gd name="T38" fmla="*/ 4 w 65"/>
                <a:gd name="T39" fmla="*/ 20 h 65"/>
                <a:gd name="T40" fmla="*/ 6 w 65"/>
                <a:gd name="T41" fmla="*/ 14 h 65"/>
                <a:gd name="T42" fmla="*/ 10 w 65"/>
                <a:gd name="T43" fmla="*/ 10 h 65"/>
                <a:gd name="T44" fmla="*/ 16 w 65"/>
                <a:gd name="T45" fmla="*/ 6 h 65"/>
                <a:gd name="T46" fmla="*/ 19 w 65"/>
                <a:gd name="T47" fmla="*/ 2 h 65"/>
                <a:gd name="T48" fmla="*/ 25 w 65"/>
                <a:gd name="T49" fmla="*/ 0 h 65"/>
                <a:gd name="T50" fmla="*/ 33 w 65"/>
                <a:gd name="T51" fmla="*/ 0 h 65"/>
                <a:gd name="T52" fmla="*/ 39 w 65"/>
                <a:gd name="T53" fmla="*/ 0 h 65"/>
                <a:gd name="T54" fmla="*/ 45 w 65"/>
                <a:gd name="T55" fmla="*/ 2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4 h 65"/>
                <a:gd name="T62" fmla="*/ 63 w 65"/>
                <a:gd name="T63" fmla="*/ 20 h 65"/>
                <a:gd name="T64" fmla="*/ 65 w 65"/>
                <a:gd name="T65" fmla="*/ 26 h 65"/>
                <a:gd name="T66" fmla="*/ 65 w 65"/>
                <a:gd name="T67" fmla="*/ 32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2"/>
                  </a:moveTo>
                  <a:lnTo>
                    <a:pt x="65" y="32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7" name="Freeform 70"/>
            <p:cNvSpPr>
              <a:spLocks/>
            </p:cNvSpPr>
            <p:nvPr/>
          </p:nvSpPr>
          <p:spPr bwMode="auto">
            <a:xfrm>
              <a:off x="3256" y="1479"/>
              <a:ext cx="65" cy="65"/>
            </a:xfrm>
            <a:custGeom>
              <a:avLst/>
              <a:gdLst>
                <a:gd name="T0" fmla="*/ 0 w 65"/>
                <a:gd name="T1" fmla="*/ 33 h 65"/>
                <a:gd name="T2" fmla="*/ 0 w 65"/>
                <a:gd name="T3" fmla="*/ 25 h 65"/>
                <a:gd name="T4" fmla="*/ 2 w 65"/>
                <a:gd name="T5" fmla="*/ 19 h 65"/>
                <a:gd name="T6" fmla="*/ 6 w 65"/>
                <a:gd name="T7" fmla="*/ 13 h 65"/>
                <a:gd name="T8" fmla="*/ 10 w 65"/>
                <a:gd name="T9" fmla="*/ 9 h 65"/>
                <a:gd name="T10" fmla="*/ 14 w 65"/>
                <a:gd name="T11" fmla="*/ 5 h 65"/>
                <a:gd name="T12" fmla="*/ 20 w 65"/>
                <a:gd name="T13" fmla="*/ 2 h 65"/>
                <a:gd name="T14" fmla="*/ 26 w 65"/>
                <a:gd name="T15" fmla="*/ 2 h 65"/>
                <a:gd name="T16" fmla="*/ 32 w 65"/>
                <a:gd name="T17" fmla="*/ 0 h 65"/>
                <a:gd name="T18" fmla="*/ 39 w 65"/>
                <a:gd name="T19" fmla="*/ 2 h 65"/>
                <a:gd name="T20" fmla="*/ 45 w 65"/>
                <a:gd name="T21" fmla="*/ 2 h 65"/>
                <a:gd name="T22" fmla="*/ 49 w 65"/>
                <a:gd name="T23" fmla="*/ 5 h 65"/>
                <a:gd name="T24" fmla="*/ 55 w 65"/>
                <a:gd name="T25" fmla="*/ 9 h 65"/>
                <a:gd name="T26" fmla="*/ 59 w 65"/>
                <a:gd name="T27" fmla="*/ 13 h 65"/>
                <a:gd name="T28" fmla="*/ 61 w 65"/>
                <a:gd name="T29" fmla="*/ 19 h 65"/>
                <a:gd name="T30" fmla="*/ 63 w 65"/>
                <a:gd name="T31" fmla="*/ 25 h 65"/>
                <a:gd name="T32" fmla="*/ 65 w 65"/>
                <a:gd name="T33" fmla="*/ 33 h 65"/>
                <a:gd name="T34" fmla="*/ 63 w 65"/>
                <a:gd name="T35" fmla="*/ 39 h 65"/>
                <a:gd name="T36" fmla="*/ 61 w 65"/>
                <a:gd name="T37" fmla="*/ 45 h 65"/>
                <a:gd name="T38" fmla="*/ 59 w 65"/>
                <a:gd name="T39" fmla="*/ 51 h 65"/>
                <a:gd name="T40" fmla="*/ 55 w 65"/>
                <a:gd name="T41" fmla="*/ 55 h 65"/>
                <a:gd name="T42" fmla="*/ 49 w 65"/>
                <a:gd name="T43" fmla="*/ 59 h 65"/>
                <a:gd name="T44" fmla="*/ 45 w 65"/>
                <a:gd name="T45" fmla="*/ 63 h 65"/>
                <a:gd name="T46" fmla="*/ 39 w 65"/>
                <a:gd name="T47" fmla="*/ 63 h 65"/>
                <a:gd name="T48" fmla="*/ 32 w 65"/>
                <a:gd name="T49" fmla="*/ 65 h 65"/>
                <a:gd name="T50" fmla="*/ 26 w 65"/>
                <a:gd name="T51" fmla="*/ 63 h 65"/>
                <a:gd name="T52" fmla="*/ 20 w 65"/>
                <a:gd name="T53" fmla="*/ 63 h 65"/>
                <a:gd name="T54" fmla="*/ 14 w 65"/>
                <a:gd name="T55" fmla="*/ 59 h 65"/>
                <a:gd name="T56" fmla="*/ 10 w 65"/>
                <a:gd name="T57" fmla="*/ 55 h 65"/>
                <a:gd name="T58" fmla="*/ 6 w 65"/>
                <a:gd name="T59" fmla="*/ 51 h 65"/>
                <a:gd name="T60" fmla="*/ 2 w 65"/>
                <a:gd name="T61" fmla="*/ 45 h 65"/>
                <a:gd name="T62" fmla="*/ 0 w 65"/>
                <a:gd name="T63" fmla="*/ 39 h 65"/>
                <a:gd name="T64" fmla="*/ 0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3"/>
                  </a:move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49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8" name="Freeform 71"/>
            <p:cNvSpPr>
              <a:spLocks/>
            </p:cNvSpPr>
            <p:nvPr/>
          </p:nvSpPr>
          <p:spPr bwMode="auto">
            <a:xfrm>
              <a:off x="3256" y="1479"/>
              <a:ext cx="65" cy="65"/>
            </a:xfrm>
            <a:custGeom>
              <a:avLst/>
              <a:gdLst>
                <a:gd name="T0" fmla="*/ 0 w 65"/>
                <a:gd name="T1" fmla="*/ 33 h 65"/>
                <a:gd name="T2" fmla="*/ 0 w 65"/>
                <a:gd name="T3" fmla="*/ 33 h 65"/>
                <a:gd name="T4" fmla="*/ 0 w 65"/>
                <a:gd name="T5" fmla="*/ 25 h 65"/>
                <a:gd name="T6" fmla="*/ 2 w 65"/>
                <a:gd name="T7" fmla="*/ 19 h 65"/>
                <a:gd name="T8" fmla="*/ 6 w 65"/>
                <a:gd name="T9" fmla="*/ 13 h 65"/>
                <a:gd name="T10" fmla="*/ 10 w 65"/>
                <a:gd name="T11" fmla="*/ 9 h 65"/>
                <a:gd name="T12" fmla="*/ 14 w 65"/>
                <a:gd name="T13" fmla="*/ 5 h 65"/>
                <a:gd name="T14" fmla="*/ 20 w 65"/>
                <a:gd name="T15" fmla="*/ 2 h 65"/>
                <a:gd name="T16" fmla="*/ 26 w 65"/>
                <a:gd name="T17" fmla="*/ 2 h 65"/>
                <a:gd name="T18" fmla="*/ 32 w 65"/>
                <a:gd name="T19" fmla="*/ 0 h 65"/>
                <a:gd name="T20" fmla="*/ 39 w 65"/>
                <a:gd name="T21" fmla="*/ 2 h 65"/>
                <a:gd name="T22" fmla="*/ 45 w 65"/>
                <a:gd name="T23" fmla="*/ 2 h 65"/>
                <a:gd name="T24" fmla="*/ 49 w 65"/>
                <a:gd name="T25" fmla="*/ 5 h 65"/>
                <a:gd name="T26" fmla="*/ 55 w 65"/>
                <a:gd name="T27" fmla="*/ 9 h 65"/>
                <a:gd name="T28" fmla="*/ 59 w 65"/>
                <a:gd name="T29" fmla="*/ 13 h 65"/>
                <a:gd name="T30" fmla="*/ 61 w 65"/>
                <a:gd name="T31" fmla="*/ 19 h 65"/>
                <a:gd name="T32" fmla="*/ 63 w 65"/>
                <a:gd name="T33" fmla="*/ 25 h 65"/>
                <a:gd name="T34" fmla="*/ 65 w 65"/>
                <a:gd name="T35" fmla="*/ 33 h 65"/>
                <a:gd name="T36" fmla="*/ 63 w 65"/>
                <a:gd name="T37" fmla="*/ 39 h 65"/>
                <a:gd name="T38" fmla="*/ 61 w 65"/>
                <a:gd name="T39" fmla="*/ 45 h 65"/>
                <a:gd name="T40" fmla="*/ 59 w 65"/>
                <a:gd name="T41" fmla="*/ 51 h 65"/>
                <a:gd name="T42" fmla="*/ 55 w 65"/>
                <a:gd name="T43" fmla="*/ 55 h 65"/>
                <a:gd name="T44" fmla="*/ 49 w 65"/>
                <a:gd name="T45" fmla="*/ 59 h 65"/>
                <a:gd name="T46" fmla="*/ 45 w 65"/>
                <a:gd name="T47" fmla="*/ 63 h 65"/>
                <a:gd name="T48" fmla="*/ 39 w 65"/>
                <a:gd name="T49" fmla="*/ 63 h 65"/>
                <a:gd name="T50" fmla="*/ 32 w 65"/>
                <a:gd name="T51" fmla="*/ 65 h 65"/>
                <a:gd name="T52" fmla="*/ 26 w 65"/>
                <a:gd name="T53" fmla="*/ 63 h 65"/>
                <a:gd name="T54" fmla="*/ 20 w 65"/>
                <a:gd name="T55" fmla="*/ 63 h 65"/>
                <a:gd name="T56" fmla="*/ 14 w 65"/>
                <a:gd name="T57" fmla="*/ 59 h 65"/>
                <a:gd name="T58" fmla="*/ 10 w 65"/>
                <a:gd name="T59" fmla="*/ 55 h 65"/>
                <a:gd name="T60" fmla="*/ 6 w 65"/>
                <a:gd name="T61" fmla="*/ 51 h 65"/>
                <a:gd name="T62" fmla="*/ 2 w 65"/>
                <a:gd name="T63" fmla="*/ 45 h 65"/>
                <a:gd name="T64" fmla="*/ 0 w 65"/>
                <a:gd name="T65" fmla="*/ 39 h 65"/>
                <a:gd name="T66" fmla="*/ 0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3"/>
                  </a:move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49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999" name="Freeform 72"/>
            <p:cNvSpPr>
              <a:spLocks/>
            </p:cNvSpPr>
            <p:nvPr/>
          </p:nvSpPr>
          <p:spPr bwMode="auto">
            <a:xfrm>
              <a:off x="3248" y="1603"/>
              <a:ext cx="65" cy="63"/>
            </a:xfrm>
            <a:custGeom>
              <a:avLst/>
              <a:gdLst>
                <a:gd name="T0" fmla="*/ 0 w 65"/>
                <a:gd name="T1" fmla="*/ 31 h 63"/>
                <a:gd name="T2" fmla="*/ 0 w 65"/>
                <a:gd name="T3" fmla="*/ 25 h 63"/>
                <a:gd name="T4" fmla="*/ 2 w 65"/>
                <a:gd name="T5" fmla="*/ 19 h 63"/>
                <a:gd name="T6" fmla="*/ 6 w 65"/>
                <a:gd name="T7" fmla="*/ 13 h 63"/>
                <a:gd name="T8" fmla="*/ 10 w 65"/>
                <a:gd name="T9" fmla="*/ 7 h 63"/>
                <a:gd name="T10" fmla="*/ 14 w 65"/>
                <a:gd name="T11" fmla="*/ 5 h 63"/>
                <a:gd name="T12" fmla="*/ 20 w 65"/>
                <a:gd name="T13" fmla="*/ 2 h 63"/>
                <a:gd name="T14" fmla="*/ 26 w 65"/>
                <a:gd name="T15" fmla="*/ 0 h 63"/>
                <a:gd name="T16" fmla="*/ 34 w 65"/>
                <a:gd name="T17" fmla="*/ 0 h 63"/>
                <a:gd name="T18" fmla="*/ 40 w 65"/>
                <a:gd name="T19" fmla="*/ 0 h 63"/>
                <a:gd name="T20" fmla="*/ 45 w 65"/>
                <a:gd name="T21" fmla="*/ 2 h 63"/>
                <a:gd name="T22" fmla="*/ 51 w 65"/>
                <a:gd name="T23" fmla="*/ 5 h 63"/>
                <a:gd name="T24" fmla="*/ 55 w 65"/>
                <a:gd name="T25" fmla="*/ 7 h 63"/>
                <a:gd name="T26" fmla="*/ 59 w 65"/>
                <a:gd name="T27" fmla="*/ 13 h 63"/>
                <a:gd name="T28" fmla="*/ 63 w 65"/>
                <a:gd name="T29" fmla="*/ 19 h 63"/>
                <a:gd name="T30" fmla="*/ 63 w 65"/>
                <a:gd name="T31" fmla="*/ 25 h 63"/>
                <a:gd name="T32" fmla="*/ 65 w 65"/>
                <a:gd name="T33" fmla="*/ 31 h 63"/>
                <a:gd name="T34" fmla="*/ 63 w 65"/>
                <a:gd name="T35" fmla="*/ 37 h 63"/>
                <a:gd name="T36" fmla="*/ 63 w 65"/>
                <a:gd name="T37" fmla="*/ 43 h 63"/>
                <a:gd name="T38" fmla="*/ 59 w 65"/>
                <a:gd name="T39" fmla="*/ 49 h 63"/>
                <a:gd name="T40" fmla="*/ 55 w 65"/>
                <a:gd name="T41" fmla="*/ 55 h 63"/>
                <a:gd name="T42" fmla="*/ 51 w 65"/>
                <a:gd name="T43" fmla="*/ 59 h 63"/>
                <a:gd name="T44" fmla="*/ 45 w 65"/>
                <a:gd name="T45" fmla="*/ 61 h 63"/>
                <a:gd name="T46" fmla="*/ 40 w 65"/>
                <a:gd name="T47" fmla="*/ 63 h 63"/>
                <a:gd name="T48" fmla="*/ 34 w 65"/>
                <a:gd name="T49" fmla="*/ 63 h 63"/>
                <a:gd name="T50" fmla="*/ 26 w 65"/>
                <a:gd name="T51" fmla="*/ 63 h 63"/>
                <a:gd name="T52" fmla="*/ 20 w 65"/>
                <a:gd name="T53" fmla="*/ 61 h 63"/>
                <a:gd name="T54" fmla="*/ 14 w 65"/>
                <a:gd name="T55" fmla="*/ 59 h 63"/>
                <a:gd name="T56" fmla="*/ 10 w 65"/>
                <a:gd name="T57" fmla="*/ 55 h 63"/>
                <a:gd name="T58" fmla="*/ 6 w 65"/>
                <a:gd name="T59" fmla="*/ 49 h 63"/>
                <a:gd name="T60" fmla="*/ 2 w 65"/>
                <a:gd name="T61" fmla="*/ 43 h 63"/>
                <a:gd name="T62" fmla="*/ 0 w 65"/>
                <a:gd name="T63" fmla="*/ 37 h 63"/>
                <a:gd name="T64" fmla="*/ 0 w 65"/>
                <a:gd name="T65" fmla="*/ 31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0" y="31"/>
                  </a:move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5" y="2"/>
                  </a:lnTo>
                  <a:lnTo>
                    <a:pt x="51" y="5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40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0" name="Freeform 73"/>
            <p:cNvSpPr>
              <a:spLocks/>
            </p:cNvSpPr>
            <p:nvPr/>
          </p:nvSpPr>
          <p:spPr bwMode="auto">
            <a:xfrm>
              <a:off x="3248" y="1603"/>
              <a:ext cx="65" cy="63"/>
            </a:xfrm>
            <a:custGeom>
              <a:avLst/>
              <a:gdLst>
                <a:gd name="T0" fmla="*/ 0 w 65"/>
                <a:gd name="T1" fmla="*/ 31 h 63"/>
                <a:gd name="T2" fmla="*/ 0 w 65"/>
                <a:gd name="T3" fmla="*/ 31 h 63"/>
                <a:gd name="T4" fmla="*/ 0 w 65"/>
                <a:gd name="T5" fmla="*/ 25 h 63"/>
                <a:gd name="T6" fmla="*/ 2 w 65"/>
                <a:gd name="T7" fmla="*/ 19 h 63"/>
                <a:gd name="T8" fmla="*/ 6 w 65"/>
                <a:gd name="T9" fmla="*/ 13 h 63"/>
                <a:gd name="T10" fmla="*/ 10 w 65"/>
                <a:gd name="T11" fmla="*/ 7 h 63"/>
                <a:gd name="T12" fmla="*/ 14 w 65"/>
                <a:gd name="T13" fmla="*/ 5 h 63"/>
                <a:gd name="T14" fmla="*/ 20 w 65"/>
                <a:gd name="T15" fmla="*/ 2 h 63"/>
                <a:gd name="T16" fmla="*/ 26 w 65"/>
                <a:gd name="T17" fmla="*/ 0 h 63"/>
                <a:gd name="T18" fmla="*/ 34 w 65"/>
                <a:gd name="T19" fmla="*/ 0 h 63"/>
                <a:gd name="T20" fmla="*/ 40 w 65"/>
                <a:gd name="T21" fmla="*/ 0 h 63"/>
                <a:gd name="T22" fmla="*/ 45 w 65"/>
                <a:gd name="T23" fmla="*/ 2 h 63"/>
                <a:gd name="T24" fmla="*/ 51 w 65"/>
                <a:gd name="T25" fmla="*/ 5 h 63"/>
                <a:gd name="T26" fmla="*/ 55 w 65"/>
                <a:gd name="T27" fmla="*/ 7 h 63"/>
                <a:gd name="T28" fmla="*/ 59 w 65"/>
                <a:gd name="T29" fmla="*/ 13 h 63"/>
                <a:gd name="T30" fmla="*/ 63 w 65"/>
                <a:gd name="T31" fmla="*/ 19 h 63"/>
                <a:gd name="T32" fmla="*/ 63 w 65"/>
                <a:gd name="T33" fmla="*/ 25 h 63"/>
                <a:gd name="T34" fmla="*/ 65 w 65"/>
                <a:gd name="T35" fmla="*/ 31 h 63"/>
                <a:gd name="T36" fmla="*/ 63 w 65"/>
                <a:gd name="T37" fmla="*/ 37 h 63"/>
                <a:gd name="T38" fmla="*/ 63 w 65"/>
                <a:gd name="T39" fmla="*/ 43 h 63"/>
                <a:gd name="T40" fmla="*/ 59 w 65"/>
                <a:gd name="T41" fmla="*/ 49 h 63"/>
                <a:gd name="T42" fmla="*/ 55 w 65"/>
                <a:gd name="T43" fmla="*/ 55 h 63"/>
                <a:gd name="T44" fmla="*/ 51 w 65"/>
                <a:gd name="T45" fmla="*/ 59 h 63"/>
                <a:gd name="T46" fmla="*/ 45 w 65"/>
                <a:gd name="T47" fmla="*/ 61 h 63"/>
                <a:gd name="T48" fmla="*/ 40 w 65"/>
                <a:gd name="T49" fmla="*/ 63 h 63"/>
                <a:gd name="T50" fmla="*/ 34 w 65"/>
                <a:gd name="T51" fmla="*/ 63 h 63"/>
                <a:gd name="T52" fmla="*/ 26 w 65"/>
                <a:gd name="T53" fmla="*/ 63 h 63"/>
                <a:gd name="T54" fmla="*/ 20 w 65"/>
                <a:gd name="T55" fmla="*/ 61 h 63"/>
                <a:gd name="T56" fmla="*/ 14 w 65"/>
                <a:gd name="T57" fmla="*/ 59 h 63"/>
                <a:gd name="T58" fmla="*/ 10 w 65"/>
                <a:gd name="T59" fmla="*/ 55 h 63"/>
                <a:gd name="T60" fmla="*/ 6 w 65"/>
                <a:gd name="T61" fmla="*/ 49 h 63"/>
                <a:gd name="T62" fmla="*/ 2 w 65"/>
                <a:gd name="T63" fmla="*/ 43 h 63"/>
                <a:gd name="T64" fmla="*/ 0 w 65"/>
                <a:gd name="T65" fmla="*/ 37 h 63"/>
                <a:gd name="T66" fmla="*/ 0 w 65"/>
                <a:gd name="T67" fmla="*/ 31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0" y="31"/>
                  </a:move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5" y="2"/>
                  </a:lnTo>
                  <a:lnTo>
                    <a:pt x="51" y="5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40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1" name="Freeform 74"/>
            <p:cNvSpPr>
              <a:spLocks/>
            </p:cNvSpPr>
            <p:nvPr/>
          </p:nvSpPr>
          <p:spPr bwMode="auto">
            <a:xfrm>
              <a:off x="3278" y="1498"/>
              <a:ext cx="65" cy="65"/>
            </a:xfrm>
            <a:custGeom>
              <a:avLst/>
              <a:gdLst>
                <a:gd name="T0" fmla="*/ 65 w 65"/>
                <a:gd name="T1" fmla="*/ 32 h 65"/>
                <a:gd name="T2" fmla="*/ 65 w 65"/>
                <a:gd name="T3" fmla="*/ 40 h 65"/>
                <a:gd name="T4" fmla="*/ 63 w 65"/>
                <a:gd name="T5" fmla="*/ 46 h 65"/>
                <a:gd name="T6" fmla="*/ 61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5 w 65"/>
                <a:gd name="T13" fmla="*/ 63 h 65"/>
                <a:gd name="T14" fmla="*/ 39 w 65"/>
                <a:gd name="T15" fmla="*/ 63 h 65"/>
                <a:gd name="T16" fmla="*/ 33 w 65"/>
                <a:gd name="T17" fmla="*/ 65 h 65"/>
                <a:gd name="T18" fmla="*/ 27 w 65"/>
                <a:gd name="T19" fmla="*/ 63 h 65"/>
                <a:gd name="T20" fmla="*/ 21 w 65"/>
                <a:gd name="T21" fmla="*/ 63 h 65"/>
                <a:gd name="T22" fmla="*/ 15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4 w 65"/>
                <a:gd name="T29" fmla="*/ 46 h 65"/>
                <a:gd name="T30" fmla="*/ 2 w 65"/>
                <a:gd name="T31" fmla="*/ 40 h 65"/>
                <a:gd name="T32" fmla="*/ 0 w 65"/>
                <a:gd name="T33" fmla="*/ 32 h 65"/>
                <a:gd name="T34" fmla="*/ 2 w 65"/>
                <a:gd name="T35" fmla="*/ 26 h 65"/>
                <a:gd name="T36" fmla="*/ 4 w 65"/>
                <a:gd name="T37" fmla="*/ 20 h 65"/>
                <a:gd name="T38" fmla="*/ 6 w 65"/>
                <a:gd name="T39" fmla="*/ 14 h 65"/>
                <a:gd name="T40" fmla="*/ 10 w 65"/>
                <a:gd name="T41" fmla="*/ 10 h 65"/>
                <a:gd name="T42" fmla="*/ 15 w 65"/>
                <a:gd name="T43" fmla="*/ 6 h 65"/>
                <a:gd name="T44" fmla="*/ 21 w 65"/>
                <a:gd name="T45" fmla="*/ 2 h 65"/>
                <a:gd name="T46" fmla="*/ 27 w 65"/>
                <a:gd name="T47" fmla="*/ 2 h 65"/>
                <a:gd name="T48" fmla="*/ 33 w 65"/>
                <a:gd name="T49" fmla="*/ 0 h 65"/>
                <a:gd name="T50" fmla="*/ 39 w 65"/>
                <a:gd name="T51" fmla="*/ 2 h 65"/>
                <a:gd name="T52" fmla="*/ 45 w 65"/>
                <a:gd name="T53" fmla="*/ 2 h 65"/>
                <a:gd name="T54" fmla="*/ 51 w 65"/>
                <a:gd name="T55" fmla="*/ 6 h 65"/>
                <a:gd name="T56" fmla="*/ 55 w 65"/>
                <a:gd name="T57" fmla="*/ 10 h 65"/>
                <a:gd name="T58" fmla="*/ 61 w 65"/>
                <a:gd name="T59" fmla="*/ 14 h 65"/>
                <a:gd name="T60" fmla="*/ 63 w 65"/>
                <a:gd name="T61" fmla="*/ 20 h 65"/>
                <a:gd name="T62" fmla="*/ 65 w 65"/>
                <a:gd name="T63" fmla="*/ 26 h 65"/>
                <a:gd name="T64" fmla="*/ 65 w 65"/>
                <a:gd name="T65" fmla="*/ 32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2"/>
                  </a:moveTo>
                  <a:lnTo>
                    <a:pt x="65" y="40"/>
                  </a:lnTo>
                  <a:lnTo>
                    <a:pt x="63" y="46"/>
                  </a:lnTo>
                  <a:lnTo>
                    <a:pt x="61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21" y="63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5" y="6"/>
                  </a:lnTo>
                  <a:lnTo>
                    <a:pt x="21" y="2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61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2" name="Freeform 75"/>
            <p:cNvSpPr>
              <a:spLocks/>
            </p:cNvSpPr>
            <p:nvPr/>
          </p:nvSpPr>
          <p:spPr bwMode="auto">
            <a:xfrm>
              <a:off x="3278" y="1498"/>
              <a:ext cx="65" cy="65"/>
            </a:xfrm>
            <a:custGeom>
              <a:avLst/>
              <a:gdLst>
                <a:gd name="T0" fmla="*/ 65 w 65"/>
                <a:gd name="T1" fmla="*/ 32 h 65"/>
                <a:gd name="T2" fmla="*/ 65 w 65"/>
                <a:gd name="T3" fmla="*/ 32 h 65"/>
                <a:gd name="T4" fmla="*/ 65 w 65"/>
                <a:gd name="T5" fmla="*/ 40 h 65"/>
                <a:gd name="T6" fmla="*/ 63 w 65"/>
                <a:gd name="T7" fmla="*/ 46 h 65"/>
                <a:gd name="T8" fmla="*/ 61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5 w 65"/>
                <a:gd name="T15" fmla="*/ 63 h 65"/>
                <a:gd name="T16" fmla="*/ 39 w 65"/>
                <a:gd name="T17" fmla="*/ 63 h 65"/>
                <a:gd name="T18" fmla="*/ 33 w 65"/>
                <a:gd name="T19" fmla="*/ 65 h 65"/>
                <a:gd name="T20" fmla="*/ 27 w 65"/>
                <a:gd name="T21" fmla="*/ 63 h 65"/>
                <a:gd name="T22" fmla="*/ 21 w 65"/>
                <a:gd name="T23" fmla="*/ 63 h 65"/>
                <a:gd name="T24" fmla="*/ 15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4 w 65"/>
                <a:gd name="T31" fmla="*/ 46 h 65"/>
                <a:gd name="T32" fmla="*/ 2 w 65"/>
                <a:gd name="T33" fmla="*/ 40 h 65"/>
                <a:gd name="T34" fmla="*/ 0 w 65"/>
                <a:gd name="T35" fmla="*/ 32 h 65"/>
                <a:gd name="T36" fmla="*/ 2 w 65"/>
                <a:gd name="T37" fmla="*/ 26 h 65"/>
                <a:gd name="T38" fmla="*/ 4 w 65"/>
                <a:gd name="T39" fmla="*/ 20 h 65"/>
                <a:gd name="T40" fmla="*/ 6 w 65"/>
                <a:gd name="T41" fmla="*/ 14 h 65"/>
                <a:gd name="T42" fmla="*/ 10 w 65"/>
                <a:gd name="T43" fmla="*/ 10 h 65"/>
                <a:gd name="T44" fmla="*/ 15 w 65"/>
                <a:gd name="T45" fmla="*/ 6 h 65"/>
                <a:gd name="T46" fmla="*/ 21 w 65"/>
                <a:gd name="T47" fmla="*/ 2 h 65"/>
                <a:gd name="T48" fmla="*/ 27 w 65"/>
                <a:gd name="T49" fmla="*/ 2 h 65"/>
                <a:gd name="T50" fmla="*/ 33 w 65"/>
                <a:gd name="T51" fmla="*/ 0 h 65"/>
                <a:gd name="T52" fmla="*/ 39 w 65"/>
                <a:gd name="T53" fmla="*/ 2 h 65"/>
                <a:gd name="T54" fmla="*/ 45 w 65"/>
                <a:gd name="T55" fmla="*/ 2 h 65"/>
                <a:gd name="T56" fmla="*/ 51 w 65"/>
                <a:gd name="T57" fmla="*/ 6 h 65"/>
                <a:gd name="T58" fmla="*/ 55 w 65"/>
                <a:gd name="T59" fmla="*/ 10 h 65"/>
                <a:gd name="T60" fmla="*/ 61 w 65"/>
                <a:gd name="T61" fmla="*/ 14 h 65"/>
                <a:gd name="T62" fmla="*/ 63 w 65"/>
                <a:gd name="T63" fmla="*/ 20 h 65"/>
                <a:gd name="T64" fmla="*/ 65 w 65"/>
                <a:gd name="T65" fmla="*/ 26 h 65"/>
                <a:gd name="T66" fmla="*/ 65 w 65"/>
                <a:gd name="T67" fmla="*/ 32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2"/>
                  </a:moveTo>
                  <a:lnTo>
                    <a:pt x="65" y="32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61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21" y="63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5" y="6"/>
                  </a:lnTo>
                  <a:lnTo>
                    <a:pt x="21" y="2"/>
                  </a:lnTo>
                  <a:lnTo>
                    <a:pt x="27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61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3" name="Freeform 76"/>
            <p:cNvSpPr>
              <a:spLocks/>
            </p:cNvSpPr>
            <p:nvPr/>
          </p:nvSpPr>
          <p:spPr bwMode="auto">
            <a:xfrm>
              <a:off x="3228" y="1524"/>
              <a:ext cx="63" cy="61"/>
            </a:xfrm>
            <a:custGeom>
              <a:avLst/>
              <a:gdLst>
                <a:gd name="T0" fmla="*/ 0 w 63"/>
                <a:gd name="T1" fmla="*/ 31 h 61"/>
                <a:gd name="T2" fmla="*/ 2 w 63"/>
                <a:gd name="T3" fmla="*/ 25 h 61"/>
                <a:gd name="T4" fmla="*/ 4 w 63"/>
                <a:gd name="T5" fmla="*/ 20 h 61"/>
                <a:gd name="T6" fmla="*/ 6 w 63"/>
                <a:gd name="T7" fmla="*/ 14 h 61"/>
                <a:gd name="T8" fmla="*/ 10 w 63"/>
                <a:gd name="T9" fmla="*/ 10 h 61"/>
                <a:gd name="T10" fmla="*/ 14 w 63"/>
                <a:gd name="T11" fmla="*/ 6 h 61"/>
                <a:gd name="T12" fmla="*/ 20 w 63"/>
                <a:gd name="T13" fmla="*/ 4 h 61"/>
                <a:gd name="T14" fmla="*/ 26 w 63"/>
                <a:gd name="T15" fmla="*/ 2 h 61"/>
                <a:gd name="T16" fmla="*/ 32 w 63"/>
                <a:gd name="T17" fmla="*/ 0 h 61"/>
                <a:gd name="T18" fmla="*/ 38 w 63"/>
                <a:gd name="T19" fmla="*/ 2 h 61"/>
                <a:gd name="T20" fmla="*/ 44 w 63"/>
                <a:gd name="T21" fmla="*/ 4 h 61"/>
                <a:gd name="T22" fmla="*/ 50 w 63"/>
                <a:gd name="T23" fmla="*/ 6 h 61"/>
                <a:gd name="T24" fmla="*/ 54 w 63"/>
                <a:gd name="T25" fmla="*/ 10 h 61"/>
                <a:gd name="T26" fmla="*/ 58 w 63"/>
                <a:gd name="T27" fmla="*/ 14 h 61"/>
                <a:gd name="T28" fmla="*/ 60 w 63"/>
                <a:gd name="T29" fmla="*/ 20 h 61"/>
                <a:gd name="T30" fmla="*/ 61 w 63"/>
                <a:gd name="T31" fmla="*/ 25 h 61"/>
                <a:gd name="T32" fmla="*/ 63 w 63"/>
                <a:gd name="T33" fmla="*/ 31 h 61"/>
                <a:gd name="T34" fmla="*/ 61 w 63"/>
                <a:gd name="T35" fmla="*/ 37 h 61"/>
                <a:gd name="T36" fmla="*/ 60 w 63"/>
                <a:gd name="T37" fmla="*/ 43 h 61"/>
                <a:gd name="T38" fmla="*/ 58 w 63"/>
                <a:gd name="T39" fmla="*/ 47 h 61"/>
                <a:gd name="T40" fmla="*/ 54 w 63"/>
                <a:gd name="T41" fmla="*/ 53 h 61"/>
                <a:gd name="T42" fmla="*/ 50 w 63"/>
                <a:gd name="T43" fmla="*/ 57 h 61"/>
                <a:gd name="T44" fmla="*/ 44 w 63"/>
                <a:gd name="T45" fmla="*/ 59 h 61"/>
                <a:gd name="T46" fmla="*/ 38 w 63"/>
                <a:gd name="T47" fmla="*/ 61 h 61"/>
                <a:gd name="T48" fmla="*/ 32 w 63"/>
                <a:gd name="T49" fmla="*/ 61 h 61"/>
                <a:gd name="T50" fmla="*/ 26 w 63"/>
                <a:gd name="T51" fmla="*/ 61 h 61"/>
                <a:gd name="T52" fmla="*/ 20 w 63"/>
                <a:gd name="T53" fmla="*/ 59 h 61"/>
                <a:gd name="T54" fmla="*/ 14 w 63"/>
                <a:gd name="T55" fmla="*/ 57 h 61"/>
                <a:gd name="T56" fmla="*/ 10 w 63"/>
                <a:gd name="T57" fmla="*/ 53 h 61"/>
                <a:gd name="T58" fmla="*/ 6 w 63"/>
                <a:gd name="T59" fmla="*/ 47 h 61"/>
                <a:gd name="T60" fmla="*/ 4 w 63"/>
                <a:gd name="T61" fmla="*/ 43 h 61"/>
                <a:gd name="T62" fmla="*/ 2 w 63"/>
                <a:gd name="T63" fmla="*/ 37 h 61"/>
                <a:gd name="T64" fmla="*/ 0 w 63"/>
                <a:gd name="T65" fmla="*/ 31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1"/>
                <a:gd name="T101" fmla="*/ 63 w 63"/>
                <a:gd name="T102" fmla="*/ 61 h 6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1">
                  <a:moveTo>
                    <a:pt x="0" y="31"/>
                  </a:moveTo>
                  <a:lnTo>
                    <a:pt x="2" y="25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4" y="10"/>
                  </a:lnTo>
                  <a:lnTo>
                    <a:pt x="58" y="14"/>
                  </a:lnTo>
                  <a:lnTo>
                    <a:pt x="60" y="20"/>
                  </a:lnTo>
                  <a:lnTo>
                    <a:pt x="61" y="25"/>
                  </a:lnTo>
                  <a:lnTo>
                    <a:pt x="63" y="31"/>
                  </a:lnTo>
                  <a:lnTo>
                    <a:pt x="61" y="37"/>
                  </a:lnTo>
                  <a:lnTo>
                    <a:pt x="60" y="43"/>
                  </a:lnTo>
                  <a:lnTo>
                    <a:pt x="58" y="47"/>
                  </a:lnTo>
                  <a:lnTo>
                    <a:pt x="54" y="53"/>
                  </a:lnTo>
                  <a:lnTo>
                    <a:pt x="50" y="57"/>
                  </a:lnTo>
                  <a:lnTo>
                    <a:pt x="44" y="59"/>
                  </a:lnTo>
                  <a:lnTo>
                    <a:pt x="38" y="61"/>
                  </a:lnTo>
                  <a:lnTo>
                    <a:pt x="32" y="61"/>
                  </a:lnTo>
                  <a:lnTo>
                    <a:pt x="26" y="61"/>
                  </a:lnTo>
                  <a:lnTo>
                    <a:pt x="20" y="59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7"/>
                  </a:lnTo>
                  <a:lnTo>
                    <a:pt x="4" y="43"/>
                  </a:lnTo>
                  <a:lnTo>
                    <a:pt x="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4" name="Freeform 77"/>
            <p:cNvSpPr>
              <a:spLocks/>
            </p:cNvSpPr>
            <p:nvPr/>
          </p:nvSpPr>
          <p:spPr bwMode="auto">
            <a:xfrm>
              <a:off x="3228" y="1524"/>
              <a:ext cx="63" cy="61"/>
            </a:xfrm>
            <a:custGeom>
              <a:avLst/>
              <a:gdLst>
                <a:gd name="T0" fmla="*/ 0 w 63"/>
                <a:gd name="T1" fmla="*/ 31 h 61"/>
                <a:gd name="T2" fmla="*/ 0 w 63"/>
                <a:gd name="T3" fmla="*/ 31 h 61"/>
                <a:gd name="T4" fmla="*/ 2 w 63"/>
                <a:gd name="T5" fmla="*/ 25 h 61"/>
                <a:gd name="T6" fmla="*/ 4 w 63"/>
                <a:gd name="T7" fmla="*/ 20 h 61"/>
                <a:gd name="T8" fmla="*/ 6 w 63"/>
                <a:gd name="T9" fmla="*/ 14 h 61"/>
                <a:gd name="T10" fmla="*/ 10 w 63"/>
                <a:gd name="T11" fmla="*/ 10 h 61"/>
                <a:gd name="T12" fmla="*/ 14 w 63"/>
                <a:gd name="T13" fmla="*/ 6 h 61"/>
                <a:gd name="T14" fmla="*/ 20 w 63"/>
                <a:gd name="T15" fmla="*/ 4 h 61"/>
                <a:gd name="T16" fmla="*/ 26 w 63"/>
                <a:gd name="T17" fmla="*/ 2 h 61"/>
                <a:gd name="T18" fmla="*/ 32 w 63"/>
                <a:gd name="T19" fmla="*/ 0 h 61"/>
                <a:gd name="T20" fmla="*/ 38 w 63"/>
                <a:gd name="T21" fmla="*/ 2 h 61"/>
                <a:gd name="T22" fmla="*/ 44 w 63"/>
                <a:gd name="T23" fmla="*/ 4 h 61"/>
                <a:gd name="T24" fmla="*/ 50 w 63"/>
                <a:gd name="T25" fmla="*/ 6 h 61"/>
                <a:gd name="T26" fmla="*/ 54 w 63"/>
                <a:gd name="T27" fmla="*/ 10 h 61"/>
                <a:gd name="T28" fmla="*/ 58 w 63"/>
                <a:gd name="T29" fmla="*/ 14 h 61"/>
                <a:gd name="T30" fmla="*/ 60 w 63"/>
                <a:gd name="T31" fmla="*/ 20 h 61"/>
                <a:gd name="T32" fmla="*/ 61 w 63"/>
                <a:gd name="T33" fmla="*/ 25 h 61"/>
                <a:gd name="T34" fmla="*/ 63 w 63"/>
                <a:gd name="T35" fmla="*/ 31 h 61"/>
                <a:gd name="T36" fmla="*/ 61 w 63"/>
                <a:gd name="T37" fmla="*/ 37 h 61"/>
                <a:gd name="T38" fmla="*/ 60 w 63"/>
                <a:gd name="T39" fmla="*/ 43 h 61"/>
                <a:gd name="T40" fmla="*/ 58 w 63"/>
                <a:gd name="T41" fmla="*/ 47 h 61"/>
                <a:gd name="T42" fmla="*/ 54 w 63"/>
                <a:gd name="T43" fmla="*/ 53 h 61"/>
                <a:gd name="T44" fmla="*/ 50 w 63"/>
                <a:gd name="T45" fmla="*/ 57 h 61"/>
                <a:gd name="T46" fmla="*/ 44 w 63"/>
                <a:gd name="T47" fmla="*/ 59 h 61"/>
                <a:gd name="T48" fmla="*/ 38 w 63"/>
                <a:gd name="T49" fmla="*/ 61 h 61"/>
                <a:gd name="T50" fmla="*/ 32 w 63"/>
                <a:gd name="T51" fmla="*/ 61 h 61"/>
                <a:gd name="T52" fmla="*/ 26 w 63"/>
                <a:gd name="T53" fmla="*/ 61 h 61"/>
                <a:gd name="T54" fmla="*/ 20 w 63"/>
                <a:gd name="T55" fmla="*/ 59 h 61"/>
                <a:gd name="T56" fmla="*/ 14 w 63"/>
                <a:gd name="T57" fmla="*/ 57 h 61"/>
                <a:gd name="T58" fmla="*/ 10 w 63"/>
                <a:gd name="T59" fmla="*/ 53 h 61"/>
                <a:gd name="T60" fmla="*/ 6 w 63"/>
                <a:gd name="T61" fmla="*/ 47 h 61"/>
                <a:gd name="T62" fmla="*/ 4 w 63"/>
                <a:gd name="T63" fmla="*/ 43 h 61"/>
                <a:gd name="T64" fmla="*/ 2 w 63"/>
                <a:gd name="T65" fmla="*/ 37 h 61"/>
                <a:gd name="T66" fmla="*/ 0 w 63"/>
                <a:gd name="T67" fmla="*/ 31 h 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1"/>
                <a:gd name="T104" fmla="*/ 63 w 63"/>
                <a:gd name="T105" fmla="*/ 61 h 6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1">
                  <a:moveTo>
                    <a:pt x="0" y="31"/>
                  </a:moveTo>
                  <a:lnTo>
                    <a:pt x="0" y="31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50" y="6"/>
                  </a:lnTo>
                  <a:lnTo>
                    <a:pt x="54" y="10"/>
                  </a:lnTo>
                  <a:lnTo>
                    <a:pt x="58" y="14"/>
                  </a:lnTo>
                  <a:lnTo>
                    <a:pt x="60" y="20"/>
                  </a:lnTo>
                  <a:lnTo>
                    <a:pt x="61" y="25"/>
                  </a:lnTo>
                  <a:lnTo>
                    <a:pt x="63" y="31"/>
                  </a:lnTo>
                  <a:lnTo>
                    <a:pt x="61" y="37"/>
                  </a:lnTo>
                  <a:lnTo>
                    <a:pt x="60" y="43"/>
                  </a:lnTo>
                  <a:lnTo>
                    <a:pt x="58" y="47"/>
                  </a:lnTo>
                  <a:lnTo>
                    <a:pt x="54" y="53"/>
                  </a:lnTo>
                  <a:lnTo>
                    <a:pt x="50" y="57"/>
                  </a:lnTo>
                  <a:lnTo>
                    <a:pt x="44" y="59"/>
                  </a:lnTo>
                  <a:lnTo>
                    <a:pt x="38" y="61"/>
                  </a:lnTo>
                  <a:lnTo>
                    <a:pt x="32" y="61"/>
                  </a:lnTo>
                  <a:lnTo>
                    <a:pt x="26" y="61"/>
                  </a:lnTo>
                  <a:lnTo>
                    <a:pt x="20" y="59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7"/>
                  </a:lnTo>
                  <a:lnTo>
                    <a:pt x="4" y="43"/>
                  </a:lnTo>
                  <a:lnTo>
                    <a:pt x="2" y="37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5" name="Freeform 78"/>
            <p:cNvSpPr>
              <a:spLocks/>
            </p:cNvSpPr>
            <p:nvPr/>
          </p:nvSpPr>
          <p:spPr bwMode="auto">
            <a:xfrm>
              <a:off x="3327" y="1524"/>
              <a:ext cx="63" cy="65"/>
            </a:xfrm>
            <a:custGeom>
              <a:avLst/>
              <a:gdLst>
                <a:gd name="T0" fmla="*/ 0 w 63"/>
                <a:gd name="T1" fmla="*/ 33 h 65"/>
                <a:gd name="T2" fmla="*/ 0 w 63"/>
                <a:gd name="T3" fmla="*/ 25 h 65"/>
                <a:gd name="T4" fmla="*/ 2 w 63"/>
                <a:gd name="T5" fmla="*/ 21 h 65"/>
                <a:gd name="T6" fmla="*/ 4 w 63"/>
                <a:gd name="T7" fmla="*/ 16 h 65"/>
                <a:gd name="T8" fmla="*/ 8 w 63"/>
                <a:gd name="T9" fmla="*/ 10 h 65"/>
                <a:gd name="T10" fmla="*/ 14 w 63"/>
                <a:gd name="T11" fmla="*/ 6 h 65"/>
                <a:gd name="T12" fmla="*/ 20 w 63"/>
                <a:gd name="T13" fmla="*/ 4 h 65"/>
                <a:gd name="T14" fmla="*/ 25 w 63"/>
                <a:gd name="T15" fmla="*/ 2 h 65"/>
                <a:gd name="T16" fmla="*/ 31 w 63"/>
                <a:gd name="T17" fmla="*/ 0 h 65"/>
                <a:gd name="T18" fmla="*/ 37 w 63"/>
                <a:gd name="T19" fmla="*/ 2 h 65"/>
                <a:gd name="T20" fmla="*/ 43 w 63"/>
                <a:gd name="T21" fmla="*/ 4 h 65"/>
                <a:gd name="T22" fmla="*/ 49 w 63"/>
                <a:gd name="T23" fmla="*/ 6 h 65"/>
                <a:gd name="T24" fmla="*/ 55 w 63"/>
                <a:gd name="T25" fmla="*/ 10 h 65"/>
                <a:gd name="T26" fmla="*/ 57 w 63"/>
                <a:gd name="T27" fmla="*/ 16 h 65"/>
                <a:gd name="T28" fmla="*/ 61 w 63"/>
                <a:gd name="T29" fmla="*/ 21 h 65"/>
                <a:gd name="T30" fmla="*/ 63 w 63"/>
                <a:gd name="T31" fmla="*/ 25 h 65"/>
                <a:gd name="T32" fmla="*/ 63 w 63"/>
                <a:gd name="T33" fmla="*/ 33 h 65"/>
                <a:gd name="T34" fmla="*/ 63 w 63"/>
                <a:gd name="T35" fmla="*/ 39 h 65"/>
                <a:gd name="T36" fmla="*/ 61 w 63"/>
                <a:gd name="T37" fmla="*/ 45 h 65"/>
                <a:gd name="T38" fmla="*/ 57 w 63"/>
                <a:gd name="T39" fmla="*/ 51 h 65"/>
                <a:gd name="T40" fmla="*/ 55 w 63"/>
                <a:gd name="T41" fmla="*/ 55 h 65"/>
                <a:gd name="T42" fmla="*/ 49 w 63"/>
                <a:gd name="T43" fmla="*/ 59 h 65"/>
                <a:gd name="T44" fmla="*/ 43 w 63"/>
                <a:gd name="T45" fmla="*/ 63 h 65"/>
                <a:gd name="T46" fmla="*/ 37 w 63"/>
                <a:gd name="T47" fmla="*/ 65 h 65"/>
                <a:gd name="T48" fmla="*/ 31 w 63"/>
                <a:gd name="T49" fmla="*/ 65 h 65"/>
                <a:gd name="T50" fmla="*/ 25 w 63"/>
                <a:gd name="T51" fmla="*/ 65 h 65"/>
                <a:gd name="T52" fmla="*/ 20 w 63"/>
                <a:gd name="T53" fmla="*/ 63 h 65"/>
                <a:gd name="T54" fmla="*/ 14 w 63"/>
                <a:gd name="T55" fmla="*/ 59 h 65"/>
                <a:gd name="T56" fmla="*/ 8 w 63"/>
                <a:gd name="T57" fmla="*/ 55 h 65"/>
                <a:gd name="T58" fmla="*/ 4 w 63"/>
                <a:gd name="T59" fmla="*/ 51 h 65"/>
                <a:gd name="T60" fmla="*/ 2 w 63"/>
                <a:gd name="T61" fmla="*/ 45 h 65"/>
                <a:gd name="T62" fmla="*/ 0 w 63"/>
                <a:gd name="T63" fmla="*/ 39 h 65"/>
                <a:gd name="T64" fmla="*/ 0 w 63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0" y="33"/>
                  </a:moveTo>
                  <a:lnTo>
                    <a:pt x="0" y="25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6"/>
                  </a:lnTo>
                  <a:lnTo>
                    <a:pt x="61" y="21"/>
                  </a:lnTo>
                  <a:lnTo>
                    <a:pt x="63" y="25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6" name="Freeform 79"/>
            <p:cNvSpPr>
              <a:spLocks/>
            </p:cNvSpPr>
            <p:nvPr/>
          </p:nvSpPr>
          <p:spPr bwMode="auto">
            <a:xfrm>
              <a:off x="3327" y="1524"/>
              <a:ext cx="63" cy="65"/>
            </a:xfrm>
            <a:custGeom>
              <a:avLst/>
              <a:gdLst>
                <a:gd name="T0" fmla="*/ 0 w 63"/>
                <a:gd name="T1" fmla="*/ 33 h 65"/>
                <a:gd name="T2" fmla="*/ 0 w 63"/>
                <a:gd name="T3" fmla="*/ 33 h 65"/>
                <a:gd name="T4" fmla="*/ 0 w 63"/>
                <a:gd name="T5" fmla="*/ 25 h 65"/>
                <a:gd name="T6" fmla="*/ 2 w 63"/>
                <a:gd name="T7" fmla="*/ 21 h 65"/>
                <a:gd name="T8" fmla="*/ 4 w 63"/>
                <a:gd name="T9" fmla="*/ 16 h 65"/>
                <a:gd name="T10" fmla="*/ 8 w 63"/>
                <a:gd name="T11" fmla="*/ 10 h 65"/>
                <a:gd name="T12" fmla="*/ 14 w 63"/>
                <a:gd name="T13" fmla="*/ 6 h 65"/>
                <a:gd name="T14" fmla="*/ 20 w 63"/>
                <a:gd name="T15" fmla="*/ 4 h 65"/>
                <a:gd name="T16" fmla="*/ 25 w 63"/>
                <a:gd name="T17" fmla="*/ 2 h 65"/>
                <a:gd name="T18" fmla="*/ 31 w 63"/>
                <a:gd name="T19" fmla="*/ 0 h 65"/>
                <a:gd name="T20" fmla="*/ 37 w 63"/>
                <a:gd name="T21" fmla="*/ 2 h 65"/>
                <a:gd name="T22" fmla="*/ 43 w 63"/>
                <a:gd name="T23" fmla="*/ 4 h 65"/>
                <a:gd name="T24" fmla="*/ 49 w 63"/>
                <a:gd name="T25" fmla="*/ 6 h 65"/>
                <a:gd name="T26" fmla="*/ 55 w 63"/>
                <a:gd name="T27" fmla="*/ 10 h 65"/>
                <a:gd name="T28" fmla="*/ 57 w 63"/>
                <a:gd name="T29" fmla="*/ 16 h 65"/>
                <a:gd name="T30" fmla="*/ 61 w 63"/>
                <a:gd name="T31" fmla="*/ 21 h 65"/>
                <a:gd name="T32" fmla="*/ 63 w 63"/>
                <a:gd name="T33" fmla="*/ 25 h 65"/>
                <a:gd name="T34" fmla="*/ 63 w 63"/>
                <a:gd name="T35" fmla="*/ 33 h 65"/>
                <a:gd name="T36" fmla="*/ 63 w 63"/>
                <a:gd name="T37" fmla="*/ 39 h 65"/>
                <a:gd name="T38" fmla="*/ 61 w 63"/>
                <a:gd name="T39" fmla="*/ 45 h 65"/>
                <a:gd name="T40" fmla="*/ 57 w 63"/>
                <a:gd name="T41" fmla="*/ 51 h 65"/>
                <a:gd name="T42" fmla="*/ 55 w 63"/>
                <a:gd name="T43" fmla="*/ 55 h 65"/>
                <a:gd name="T44" fmla="*/ 49 w 63"/>
                <a:gd name="T45" fmla="*/ 59 h 65"/>
                <a:gd name="T46" fmla="*/ 43 w 63"/>
                <a:gd name="T47" fmla="*/ 63 h 65"/>
                <a:gd name="T48" fmla="*/ 37 w 63"/>
                <a:gd name="T49" fmla="*/ 65 h 65"/>
                <a:gd name="T50" fmla="*/ 31 w 63"/>
                <a:gd name="T51" fmla="*/ 65 h 65"/>
                <a:gd name="T52" fmla="*/ 25 w 63"/>
                <a:gd name="T53" fmla="*/ 65 h 65"/>
                <a:gd name="T54" fmla="*/ 20 w 63"/>
                <a:gd name="T55" fmla="*/ 63 h 65"/>
                <a:gd name="T56" fmla="*/ 14 w 63"/>
                <a:gd name="T57" fmla="*/ 59 h 65"/>
                <a:gd name="T58" fmla="*/ 8 w 63"/>
                <a:gd name="T59" fmla="*/ 55 h 65"/>
                <a:gd name="T60" fmla="*/ 4 w 63"/>
                <a:gd name="T61" fmla="*/ 51 h 65"/>
                <a:gd name="T62" fmla="*/ 2 w 63"/>
                <a:gd name="T63" fmla="*/ 45 h 65"/>
                <a:gd name="T64" fmla="*/ 0 w 63"/>
                <a:gd name="T65" fmla="*/ 39 h 65"/>
                <a:gd name="T66" fmla="*/ 0 w 63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0" y="33"/>
                  </a:moveTo>
                  <a:lnTo>
                    <a:pt x="0" y="33"/>
                  </a:lnTo>
                  <a:lnTo>
                    <a:pt x="0" y="25"/>
                  </a:lnTo>
                  <a:lnTo>
                    <a:pt x="2" y="21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6"/>
                  </a:lnTo>
                  <a:lnTo>
                    <a:pt x="61" y="21"/>
                  </a:lnTo>
                  <a:lnTo>
                    <a:pt x="63" y="25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7" name="Freeform 80"/>
            <p:cNvSpPr>
              <a:spLocks/>
            </p:cNvSpPr>
            <p:nvPr/>
          </p:nvSpPr>
          <p:spPr bwMode="auto">
            <a:xfrm>
              <a:off x="3291" y="1601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3 w 65"/>
                <a:gd name="T3" fmla="*/ 39 h 65"/>
                <a:gd name="T4" fmla="*/ 63 w 65"/>
                <a:gd name="T5" fmla="*/ 45 h 65"/>
                <a:gd name="T6" fmla="*/ 60 w 65"/>
                <a:gd name="T7" fmla="*/ 51 h 65"/>
                <a:gd name="T8" fmla="*/ 56 w 65"/>
                <a:gd name="T9" fmla="*/ 55 h 65"/>
                <a:gd name="T10" fmla="*/ 52 w 65"/>
                <a:gd name="T11" fmla="*/ 59 h 65"/>
                <a:gd name="T12" fmla="*/ 46 w 65"/>
                <a:gd name="T13" fmla="*/ 63 h 65"/>
                <a:gd name="T14" fmla="*/ 40 w 65"/>
                <a:gd name="T15" fmla="*/ 65 h 65"/>
                <a:gd name="T16" fmla="*/ 32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4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2 w 65"/>
                <a:gd name="T29" fmla="*/ 45 h 65"/>
                <a:gd name="T30" fmla="*/ 2 w 65"/>
                <a:gd name="T31" fmla="*/ 39 h 65"/>
                <a:gd name="T32" fmla="*/ 0 w 65"/>
                <a:gd name="T33" fmla="*/ 33 h 65"/>
                <a:gd name="T34" fmla="*/ 2 w 65"/>
                <a:gd name="T35" fmla="*/ 25 h 65"/>
                <a:gd name="T36" fmla="*/ 2 w 65"/>
                <a:gd name="T37" fmla="*/ 19 h 65"/>
                <a:gd name="T38" fmla="*/ 6 w 65"/>
                <a:gd name="T39" fmla="*/ 15 h 65"/>
                <a:gd name="T40" fmla="*/ 10 w 65"/>
                <a:gd name="T41" fmla="*/ 9 h 65"/>
                <a:gd name="T42" fmla="*/ 14 w 65"/>
                <a:gd name="T43" fmla="*/ 6 h 65"/>
                <a:gd name="T44" fmla="*/ 20 w 65"/>
                <a:gd name="T45" fmla="*/ 4 h 65"/>
                <a:gd name="T46" fmla="*/ 26 w 65"/>
                <a:gd name="T47" fmla="*/ 2 h 65"/>
                <a:gd name="T48" fmla="*/ 32 w 65"/>
                <a:gd name="T49" fmla="*/ 0 h 65"/>
                <a:gd name="T50" fmla="*/ 40 w 65"/>
                <a:gd name="T51" fmla="*/ 2 h 65"/>
                <a:gd name="T52" fmla="*/ 46 w 65"/>
                <a:gd name="T53" fmla="*/ 4 h 65"/>
                <a:gd name="T54" fmla="*/ 52 w 65"/>
                <a:gd name="T55" fmla="*/ 6 h 65"/>
                <a:gd name="T56" fmla="*/ 56 w 65"/>
                <a:gd name="T57" fmla="*/ 9 h 65"/>
                <a:gd name="T58" fmla="*/ 60 w 65"/>
                <a:gd name="T59" fmla="*/ 15 h 65"/>
                <a:gd name="T60" fmla="*/ 63 w 65"/>
                <a:gd name="T61" fmla="*/ 19 h 65"/>
                <a:gd name="T62" fmla="*/ 63 w 65"/>
                <a:gd name="T63" fmla="*/ 25 h 65"/>
                <a:gd name="T64" fmla="*/ 65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3"/>
                  </a:moveTo>
                  <a:lnTo>
                    <a:pt x="63" y="39"/>
                  </a:lnTo>
                  <a:lnTo>
                    <a:pt x="63" y="45"/>
                  </a:lnTo>
                  <a:lnTo>
                    <a:pt x="60" y="51"/>
                  </a:lnTo>
                  <a:lnTo>
                    <a:pt x="56" y="55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2" y="6"/>
                  </a:lnTo>
                  <a:lnTo>
                    <a:pt x="56" y="9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8" name="Freeform 81"/>
            <p:cNvSpPr>
              <a:spLocks/>
            </p:cNvSpPr>
            <p:nvPr/>
          </p:nvSpPr>
          <p:spPr bwMode="auto">
            <a:xfrm>
              <a:off x="3291" y="1601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5 w 65"/>
                <a:gd name="T3" fmla="*/ 33 h 65"/>
                <a:gd name="T4" fmla="*/ 63 w 65"/>
                <a:gd name="T5" fmla="*/ 39 h 65"/>
                <a:gd name="T6" fmla="*/ 63 w 65"/>
                <a:gd name="T7" fmla="*/ 45 h 65"/>
                <a:gd name="T8" fmla="*/ 60 w 65"/>
                <a:gd name="T9" fmla="*/ 51 h 65"/>
                <a:gd name="T10" fmla="*/ 56 w 65"/>
                <a:gd name="T11" fmla="*/ 55 h 65"/>
                <a:gd name="T12" fmla="*/ 52 w 65"/>
                <a:gd name="T13" fmla="*/ 59 h 65"/>
                <a:gd name="T14" fmla="*/ 46 w 65"/>
                <a:gd name="T15" fmla="*/ 63 h 65"/>
                <a:gd name="T16" fmla="*/ 40 w 65"/>
                <a:gd name="T17" fmla="*/ 65 h 65"/>
                <a:gd name="T18" fmla="*/ 32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4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2 w 65"/>
                <a:gd name="T31" fmla="*/ 45 h 65"/>
                <a:gd name="T32" fmla="*/ 2 w 65"/>
                <a:gd name="T33" fmla="*/ 39 h 65"/>
                <a:gd name="T34" fmla="*/ 0 w 65"/>
                <a:gd name="T35" fmla="*/ 33 h 65"/>
                <a:gd name="T36" fmla="*/ 2 w 65"/>
                <a:gd name="T37" fmla="*/ 25 h 65"/>
                <a:gd name="T38" fmla="*/ 2 w 65"/>
                <a:gd name="T39" fmla="*/ 19 h 65"/>
                <a:gd name="T40" fmla="*/ 6 w 65"/>
                <a:gd name="T41" fmla="*/ 15 h 65"/>
                <a:gd name="T42" fmla="*/ 10 w 65"/>
                <a:gd name="T43" fmla="*/ 9 h 65"/>
                <a:gd name="T44" fmla="*/ 14 w 65"/>
                <a:gd name="T45" fmla="*/ 6 h 65"/>
                <a:gd name="T46" fmla="*/ 20 w 65"/>
                <a:gd name="T47" fmla="*/ 4 h 65"/>
                <a:gd name="T48" fmla="*/ 26 w 65"/>
                <a:gd name="T49" fmla="*/ 2 h 65"/>
                <a:gd name="T50" fmla="*/ 32 w 65"/>
                <a:gd name="T51" fmla="*/ 0 h 65"/>
                <a:gd name="T52" fmla="*/ 40 w 65"/>
                <a:gd name="T53" fmla="*/ 2 h 65"/>
                <a:gd name="T54" fmla="*/ 46 w 65"/>
                <a:gd name="T55" fmla="*/ 4 h 65"/>
                <a:gd name="T56" fmla="*/ 52 w 65"/>
                <a:gd name="T57" fmla="*/ 6 h 65"/>
                <a:gd name="T58" fmla="*/ 56 w 65"/>
                <a:gd name="T59" fmla="*/ 9 h 65"/>
                <a:gd name="T60" fmla="*/ 60 w 65"/>
                <a:gd name="T61" fmla="*/ 15 h 65"/>
                <a:gd name="T62" fmla="*/ 63 w 65"/>
                <a:gd name="T63" fmla="*/ 19 h 65"/>
                <a:gd name="T64" fmla="*/ 63 w 65"/>
                <a:gd name="T65" fmla="*/ 25 h 65"/>
                <a:gd name="T66" fmla="*/ 65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3"/>
                  </a:moveTo>
                  <a:lnTo>
                    <a:pt x="65" y="33"/>
                  </a:lnTo>
                  <a:lnTo>
                    <a:pt x="63" y="39"/>
                  </a:lnTo>
                  <a:lnTo>
                    <a:pt x="63" y="45"/>
                  </a:lnTo>
                  <a:lnTo>
                    <a:pt x="60" y="51"/>
                  </a:lnTo>
                  <a:lnTo>
                    <a:pt x="56" y="55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2" y="6"/>
                  </a:lnTo>
                  <a:lnTo>
                    <a:pt x="56" y="9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09" name="Freeform 82"/>
            <p:cNvSpPr>
              <a:spLocks/>
            </p:cNvSpPr>
            <p:nvPr/>
          </p:nvSpPr>
          <p:spPr bwMode="auto">
            <a:xfrm>
              <a:off x="3274" y="1553"/>
              <a:ext cx="63" cy="65"/>
            </a:xfrm>
            <a:custGeom>
              <a:avLst/>
              <a:gdLst>
                <a:gd name="T0" fmla="*/ 0 w 63"/>
                <a:gd name="T1" fmla="*/ 34 h 65"/>
                <a:gd name="T2" fmla="*/ 0 w 63"/>
                <a:gd name="T3" fmla="*/ 28 h 65"/>
                <a:gd name="T4" fmla="*/ 2 w 63"/>
                <a:gd name="T5" fmla="*/ 22 h 65"/>
                <a:gd name="T6" fmla="*/ 4 w 63"/>
                <a:gd name="T7" fmla="*/ 16 h 65"/>
                <a:gd name="T8" fmla="*/ 8 w 63"/>
                <a:gd name="T9" fmla="*/ 10 h 65"/>
                <a:gd name="T10" fmla="*/ 14 w 63"/>
                <a:gd name="T11" fmla="*/ 6 h 65"/>
                <a:gd name="T12" fmla="*/ 19 w 63"/>
                <a:gd name="T13" fmla="*/ 4 h 65"/>
                <a:gd name="T14" fmla="*/ 23 w 63"/>
                <a:gd name="T15" fmla="*/ 2 h 65"/>
                <a:gd name="T16" fmla="*/ 31 w 63"/>
                <a:gd name="T17" fmla="*/ 0 h 65"/>
                <a:gd name="T18" fmla="*/ 37 w 63"/>
                <a:gd name="T19" fmla="*/ 2 h 65"/>
                <a:gd name="T20" fmla="*/ 43 w 63"/>
                <a:gd name="T21" fmla="*/ 4 h 65"/>
                <a:gd name="T22" fmla="*/ 49 w 63"/>
                <a:gd name="T23" fmla="*/ 6 h 65"/>
                <a:gd name="T24" fmla="*/ 53 w 63"/>
                <a:gd name="T25" fmla="*/ 10 h 65"/>
                <a:gd name="T26" fmla="*/ 57 w 63"/>
                <a:gd name="T27" fmla="*/ 16 h 65"/>
                <a:gd name="T28" fmla="*/ 61 w 63"/>
                <a:gd name="T29" fmla="*/ 22 h 65"/>
                <a:gd name="T30" fmla="*/ 63 w 63"/>
                <a:gd name="T31" fmla="*/ 28 h 65"/>
                <a:gd name="T32" fmla="*/ 63 w 63"/>
                <a:gd name="T33" fmla="*/ 34 h 65"/>
                <a:gd name="T34" fmla="*/ 63 w 63"/>
                <a:gd name="T35" fmla="*/ 40 h 65"/>
                <a:gd name="T36" fmla="*/ 61 w 63"/>
                <a:gd name="T37" fmla="*/ 46 h 65"/>
                <a:gd name="T38" fmla="*/ 57 w 63"/>
                <a:gd name="T39" fmla="*/ 52 h 65"/>
                <a:gd name="T40" fmla="*/ 53 w 63"/>
                <a:gd name="T41" fmla="*/ 55 h 65"/>
                <a:gd name="T42" fmla="*/ 49 w 63"/>
                <a:gd name="T43" fmla="*/ 59 h 65"/>
                <a:gd name="T44" fmla="*/ 43 w 63"/>
                <a:gd name="T45" fmla="*/ 63 h 65"/>
                <a:gd name="T46" fmla="*/ 37 w 63"/>
                <a:gd name="T47" fmla="*/ 65 h 65"/>
                <a:gd name="T48" fmla="*/ 31 w 63"/>
                <a:gd name="T49" fmla="*/ 65 h 65"/>
                <a:gd name="T50" fmla="*/ 23 w 63"/>
                <a:gd name="T51" fmla="*/ 65 h 65"/>
                <a:gd name="T52" fmla="*/ 19 w 63"/>
                <a:gd name="T53" fmla="*/ 63 h 65"/>
                <a:gd name="T54" fmla="*/ 14 w 63"/>
                <a:gd name="T55" fmla="*/ 59 h 65"/>
                <a:gd name="T56" fmla="*/ 8 w 63"/>
                <a:gd name="T57" fmla="*/ 55 h 65"/>
                <a:gd name="T58" fmla="*/ 4 w 63"/>
                <a:gd name="T59" fmla="*/ 52 h 65"/>
                <a:gd name="T60" fmla="*/ 2 w 63"/>
                <a:gd name="T61" fmla="*/ 46 h 65"/>
                <a:gd name="T62" fmla="*/ 0 w 63"/>
                <a:gd name="T63" fmla="*/ 40 h 65"/>
                <a:gd name="T64" fmla="*/ 0 w 63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0" y="34"/>
                  </a:moveTo>
                  <a:lnTo>
                    <a:pt x="0" y="28"/>
                  </a:lnTo>
                  <a:lnTo>
                    <a:pt x="2" y="22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1" y="22"/>
                  </a:lnTo>
                  <a:lnTo>
                    <a:pt x="63" y="28"/>
                  </a:lnTo>
                  <a:lnTo>
                    <a:pt x="63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7" y="52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3" y="65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0" name="Freeform 83"/>
            <p:cNvSpPr>
              <a:spLocks/>
            </p:cNvSpPr>
            <p:nvPr/>
          </p:nvSpPr>
          <p:spPr bwMode="auto">
            <a:xfrm>
              <a:off x="3274" y="1553"/>
              <a:ext cx="63" cy="65"/>
            </a:xfrm>
            <a:custGeom>
              <a:avLst/>
              <a:gdLst>
                <a:gd name="T0" fmla="*/ 0 w 63"/>
                <a:gd name="T1" fmla="*/ 34 h 65"/>
                <a:gd name="T2" fmla="*/ 0 w 63"/>
                <a:gd name="T3" fmla="*/ 34 h 65"/>
                <a:gd name="T4" fmla="*/ 0 w 63"/>
                <a:gd name="T5" fmla="*/ 28 h 65"/>
                <a:gd name="T6" fmla="*/ 2 w 63"/>
                <a:gd name="T7" fmla="*/ 22 h 65"/>
                <a:gd name="T8" fmla="*/ 4 w 63"/>
                <a:gd name="T9" fmla="*/ 16 h 65"/>
                <a:gd name="T10" fmla="*/ 8 w 63"/>
                <a:gd name="T11" fmla="*/ 10 h 65"/>
                <a:gd name="T12" fmla="*/ 14 w 63"/>
                <a:gd name="T13" fmla="*/ 6 h 65"/>
                <a:gd name="T14" fmla="*/ 19 w 63"/>
                <a:gd name="T15" fmla="*/ 4 h 65"/>
                <a:gd name="T16" fmla="*/ 23 w 63"/>
                <a:gd name="T17" fmla="*/ 2 h 65"/>
                <a:gd name="T18" fmla="*/ 31 w 63"/>
                <a:gd name="T19" fmla="*/ 0 h 65"/>
                <a:gd name="T20" fmla="*/ 37 w 63"/>
                <a:gd name="T21" fmla="*/ 2 h 65"/>
                <a:gd name="T22" fmla="*/ 43 w 63"/>
                <a:gd name="T23" fmla="*/ 4 h 65"/>
                <a:gd name="T24" fmla="*/ 49 w 63"/>
                <a:gd name="T25" fmla="*/ 6 h 65"/>
                <a:gd name="T26" fmla="*/ 53 w 63"/>
                <a:gd name="T27" fmla="*/ 10 h 65"/>
                <a:gd name="T28" fmla="*/ 57 w 63"/>
                <a:gd name="T29" fmla="*/ 16 h 65"/>
                <a:gd name="T30" fmla="*/ 61 w 63"/>
                <a:gd name="T31" fmla="*/ 22 h 65"/>
                <a:gd name="T32" fmla="*/ 63 w 63"/>
                <a:gd name="T33" fmla="*/ 28 h 65"/>
                <a:gd name="T34" fmla="*/ 63 w 63"/>
                <a:gd name="T35" fmla="*/ 34 h 65"/>
                <a:gd name="T36" fmla="*/ 63 w 63"/>
                <a:gd name="T37" fmla="*/ 40 h 65"/>
                <a:gd name="T38" fmla="*/ 61 w 63"/>
                <a:gd name="T39" fmla="*/ 46 h 65"/>
                <a:gd name="T40" fmla="*/ 57 w 63"/>
                <a:gd name="T41" fmla="*/ 52 h 65"/>
                <a:gd name="T42" fmla="*/ 53 w 63"/>
                <a:gd name="T43" fmla="*/ 55 h 65"/>
                <a:gd name="T44" fmla="*/ 49 w 63"/>
                <a:gd name="T45" fmla="*/ 59 h 65"/>
                <a:gd name="T46" fmla="*/ 43 w 63"/>
                <a:gd name="T47" fmla="*/ 63 h 65"/>
                <a:gd name="T48" fmla="*/ 37 w 63"/>
                <a:gd name="T49" fmla="*/ 65 h 65"/>
                <a:gd name="T50" fmla="*/ 31 w 63"/>
                <a:gd name="T51" fmla="*/ 65 h 65"/>
                <a:gd name="T52" fmla="*/ 23 w 63"/>
                <a:gd name="T53" fmla="*/ 65 h 65"/>
                <a:gd name="T54" fmla="*/ 19 w 63"/>
                <a:gd name="T55" fmla="*/ 63 h 65"/>
                <a:gd name="T56" fmla="*/ 14 w 63"/>
                <a:gd name="T57" fmla="*/ 59 h 65"/>
                <a:gd name="T58" fmla="*/ 8 w 63"/>
                <a:gd name="T59" fmla="*/ 55 h 65"/>
                <a:gd name="T60" fmla="*/ 4 w 63"/>
                <a:gd name="T61" fmla="*/ 52 h 65"/>
                <a:gd name="T62" fmla="*/ 2 w 63"/>
                <a:gd name="T63" fmla="*/ 46 h 65"/>
                <a:gd name="T64" fmla="*/ 0 w 63"/>
                <a:gd name="T65" fmla="*/ 40 h 65"/>
                <a:gd name="T66" fmla="*/ 0 w 63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0" y="34"/>
                  </a:moveTo>
                  <a:lnTo>
                    <a:pt x="0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3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1" y="22"/>
                  </a:lnTo>
                  <a:lnTo>
                    <a:pt x="63" y="28"/>
                  </a:lnTo>
                  <a:lnTo>
                    <a:pt x="63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7" y="52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3" y="65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1" name="Freeform 84"/>
            <p:cNvSpPr>
              <a:spLocks/>
            </p:cNvSpPr>
            <p:nvPr/>
          </p:nvSpPr>
          <p:spPr bwMode="auto">
            <a:xfrm>
              <a:off x="3319" y="1616"/>
              <a:ext cx="65" cy="65"/>
            </a:xfrm>
            <a:custGeom>
              <a:avLst/>
              <a:gdLst>
                <a:gd name="T0" fmla="*/ 0 w 65"/>
                <a:gd name="T1" fmla="*/ 34 h 65"/>
                <a:gd name="T2" fmla="*/ 0 w 65"/>
                <a:gd name="T3" fmla="*/ 26 h 65"/>
                <a:gd name="T4" fmla="*/ 2 w 65"/>
                <a:gd name="T5" fmla="*/ 20 h 65"/>
                <a:gd name="T6" fmla="*/ 6 w 65"/>
                <a:gd name="T7" fmla="*/ 14 h 65"/>
                <a:gd name="T8" fmla="*/ 10 w 65"/>
                <a:gd name="T9" fmla="*/ 10 h 65"/>
                <a:gd name="T10" fmla="*/ 14 w 65"/>
                <a:gd name="T11" fmla="*/ 6 h 65"/>
                <a:gd name="T12" fmla="*/ 20 w 65"/>
                <a:gd name="T13" fmla="*/ 2 h 65"/>
                <a:gd name="T14" fmla="*/ 26 w 65"/>
                <a:gd name="T15" fmla="*/ 2 h 65"/>
                <a:gd name="T16" fmla="*/ 32 w 65"/>
                <a:gd name="T17" fmla="*/ 0 h 65"/>
                <a:gd name="T18" fmla="*/ 39 w 65"/>
                <a:gd name="T19" fmla="*/ 2 h 65"/>
                <a:gd name="T20" fmla="*/ 43 w 65"/>
                <a:gd name="T21" fmla="*/ 2 h 65"/>
                <a:gd name="T22" fmla="*/ 49 w 65"/>
                <a:gd name="T23" fmla="*/ 6 h 65"/>
                <a:gd name="T24" fmla="*/ 55 w 65"/>
                <a:gd name="T25" fmla="*/ 10 h 65"/>
                <a:gd name="T26" fmla="*/ 59 w 65"/>
                <a:gd name="T27" fmla="*/ 14 h 65"/>
                <a:gd name="T28" fmla="*/ 61 w 65"/>
                <a:gd name="T29" fmla="*/ 20 h 65"/>
                <a:gd name="T30" fmla="*/ 63 w 65"/>
                <a:gd name="T31" fmla="*/ 26 h 65"/>
                <a:gd name="T32" fmla="*/ 65 w 65"/>
                <a:gd name="T33" fmla="*/ 34 h 65"/>
                <a:gd name="T34" fmla="*/ 63 w 65"/>
                <a:gd name="T35" fmla="*/ 40 h 65"/>
                <a:gd name="T36" fmla="*/ 61 w 65"/>
                <a:gd name="T37" fmla="*/ 46 h 65"/>
                <a:gd name="T38" fmla="*/ 59 w 65"/>
                <a:gd name="T39" fmla="*/ 52 h 65"/>
                <a:gd name="T40" fmla="*/ 55 w 65"/>
                <a:gd name="T41" fmla="*/ 55 h 65"/>
                <a:gd name="T42" fmla="*/ 49 w 65"/>
                <a:gd name="T43" fmla="*/ 59 h 65"/>
                <a:gd name="T44" fmla="*/ 43 w 65"/>
                <a:gd name="T45" fmla="*/ 63 h 65"/>
                <a:gd name="T46" fmla="*/ 39 w 65"/>
                <a:gd name="T47" fmla="*/ 63 h 65"/>
                <a:gd name="T48" fmla="*/ 32 w 65"/>
                <a:gd name="T49" fmla="*/ 65 h 65"/>
                <a:gd name="T50" fmla="*/ 26 w 65"/>
                <a:gd name="T51" fmla="*/ 63 h 65"/>
                <a:gd name="T52" fmla="*/ 20 w 65"/>
                <a:gd name="T53" fmla="*/ 63 h 65"/>
                <a:gd name="T54" fmla="*/ 14 w 65"/>
                <a:gd name="T55" fmla="*/ 59 h 65"/>
                <a:gd name="T56" fmla="*/ 10 w 65"/>
                <a:gd name="T57" fmla="*/ 55 h 65"/>
                <a:gd name="T58" fmla="*/ 6 w 65"/>
                <a:gd name="T59" fmla="*/ 52 h 65"/>
                <a:gd name="T60" fmla="*/ 2 w 65"/>
                <a:gd name="T61" fmla="*/ 46 h 65"/>
                <a:gd name="T62" fmla="*/ 0 w 65"/>
                <a:gd name="T63" fmla="*/ 40 h 65"/>
                <a:gd name="T64" fmla="*/ 0 w 65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4"/>
                  </a:move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9" y="2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9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2" name="Freeform 85"/>
            <p:cNvSpPr>
              <a:spLocks/>
            </p:cNvSpPr>
            <p:nvPr/>
          </p:nvSpPr>
          <p:spPr bwMode="auto">
            <a:xfrm>
              <a:off x="3319" y="1616"/>
              <a:ext cx="65" cy="65"/>
            </a:xfrm>
            <a:custGeom>
              <a:avLst/>
              <a:gdLst>
                <a:gd name="T0" fmla="*/ 0 w 65"/>
                <a:gd name="T1" fmla="*/ 34 h 65"/>
                <a:gd name="T2" fmla="*/ 0 w 65"/>
                <a:gd name="T3" fmla="*/ 34 h 65"/>
                <a:gd name="T4" fmla="*/ 0 w 65"/>
                <a:gd name="T5" fmla="*/ 26 h 65"/>
                <a:gd name="T6" fmla="*/ 2 w 65"/>
                <a:gd name="T7" fmla="*/ 20 h 65"/>
                <a:gd name="T8" fmla="*/ 6 w 65"/>
                <a:gd name="T9" fmla="*/ 14 h 65"/>
                <a:gd name="T10" fmla="*/ 10 w 65"/>
                <a:gd name="T11" fmla="*/ 10 h 65"/>
                <a:gd name="T12" fmla="*/ 14 w 65"/>
                <a:gd name="T13" fmla="*/ 6 h 65"/>
                <a:gd name="T14" fmla="*/ 20 w 65"/>
                <a:gd name="T15" fmla="*/ 2 h 65"/>
                <a:gd name="T16" fmla="*/ 26 w 65"/>
                <a:gd name="T17" fmla="*/ 2 h 65"/>
                <a:gd name="T18" fmla="*/ 32 w 65"/>
                <a:gd name="T19" fmla="*/ 0 h 65"/>
                <a:gd name="T20" fmla="*/ 39 w 65"/>
                <a:gd name="T21" fmla="*/ 2 h 65"/>
                <a:gd name="T22" fmla="*/ 43 w 65"/>
                <a:gd name="T23" fmla="*/ 2 h 65"/>
                <a:gd name="T24" fmla="*/ 49 w 65"/>
                <a:gd name="T25" fmla="*/ 6 h 65"/>
                <a:gd name="T26" fmla="*/ 55 w 65"/>
                <a:gd name="T27" fmla="*/ 10 h 65"/>
                <a:gd name="T28" fmla="*/ 59 w 65"/>
                <a:gd name="T29" fmla="*/ 14 h 65"/>
                <a:gd name="T30" fmla="*/ 61 w 65"/>
                <a:gd name="T31" fmla="*/ 20 h 65"/>
                <a:gd name="T32" fmla="*/ 63 w 65"/>
                <a:gd name="T33" fmla="*/ 26 h 65"/>
                <a:gd name="T34" fmla="*/ 65 w 65"/>
                <a:gd name="T35" fmla="*/ 34 h 65"/>
                <a:gd name="T36" fmla="*/ 63 w 65"/>
                <a:gd name="T37" fmla="*/ 40 h 65"/>
                <a:gd name="T38" fmla="*/ 61 w 65"/>
                <a:gd name="T39" fmla="*/ 46 h 65"/>
                <a:gd name="T40" fmla="*/ 59 w 65"/>
                <a:gd name="T41" fmla="*/ 52 h 65"/>
                <a:gd name="T42" fmla="*/ 55 w 65"/>
                <a:gd name="T43" fmla="*/ 55 h 65"/>
                <a:gd name="T44" fmla="*/ 49 w 65"/>
                <a:gd name="T45" fmla="*/ 59 h 65"/>
                <a:gd name="T46" fmla="*/ 43 w 65"/>
                <a:gd name="T47" fmla="*/ 63 h 65"/>
                <a:gd name="T48" fmla="*/ 39 w 65"/>
                <a:gd name="T49" fmla="*/ 63 h 65"/>
                <a:gd name="T50" fmla="*/ 32 w 65"/>
                <a:gd name="T51" fmla="*/ 65 h 65"/>
                <a:gd name="T52" fmla="*/ 26 w 65"/>
                <a:gd name="T53" fmla="*/ 63 h 65"/>
                <a:gd name="T54" fmla="*/ 20 w 65"/>
                <a:gd name="T55" fmla="*/ 63 h 65"/>
                <a:gd name="T56" fmla="*/ 14 w 65"/>
                <a:gd name="T57" fmla="*/ 59 h 65"/>
                <a:gd name="T58" fmla="*/ 10 w 65"/>
                <a:gd name="T59" fmla="*/ 55 h 65"/>
                <a:gd name="T60" fmla="*/ 6 w 65"/>
                <a:gd name="T61" fmla="*/ 52 h 65"/>
                <a:gd name="T62" fmla="*/ 2 w 65"/>
                <a:gd name="T63" fmla="*/ 46 h 65"/>
                <a:gd name="T64" fmla="*/ 0 w 65"/>
                <a:gd name="T65" fmla="*/ 40 h 65"/>
                <a:gd name="T66" fmla="*/ 0 w 65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4"/>
                  </a:move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9" y="2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9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3" name="Freeform 86"/>
            <p:cNvSpPr>
              <a:spLocks/>
            </p:cNvSpPr>
            <p:nvPr/>
          </p:nvSpPr>
          <p:spPr bwMode="auto">
            <a:xfrm>
              <a:off x="3410" y="1620"/>
              <a:ext cx="65" cy="65"/>
            </a:xfrm>
            <a:custGeom>
              <a:avLst/>
              <a:gdLst>
                <a:gd name="T0" fmla="*/ 0 w 65"/>
                <a:gd name="T1" fmla="*/ 32 h 65"/>
                <a:gd name="T2" fmla="*/ 2 w 65"/>
                <a:gd name="T3" fmla="*/ 26 h 65"/>
                <a:gd name="T4" fmla="*/ 4 w 65"/>
                <a:gd name="T5" fmla="*/ 20 h 65"/>
                <a:gd name="T6" fmla="*/ 6 w 65"/>
                <a:gd name="T7" fmla="*/ 14 h 65"/>
                <a:gd name="T8" fmla="*/ 9 w 65"/>
                <a:gd name="T9" fmla="*/ 10 h 65"/>
                <a:gd name="T10" fmla="*/ 13 w 65"/>
                <a:gd name="T11" fmla="*/ 6 h 65"/>
                <a:gd name="T12" fmla="*/ 19 w 65"/>
                <a:gd name="T13" fmla="*/ 2 h 65"/>
                <a:gd name="T14" fmla="*/ 25 w 65"/>
                <a:gd name="T15" fmla="*/ 0 h 65"/>
                <a:gd name="T16" fmla="*/ 33 w 65"/>
                <a:gd name="T17" fmla="*/ 0 h 65"/>
                <a:gd name="T18" fmla="*/ 39 w 65"/>
                <a:gd name="T19" fmla="*/ 0 h 65"/>
                <a:gd name="T20" fmla="*/ 45 w 65"/>
                <a:gd name="T21" fmla="*/ 2 h 65"/>
                <a:gd name="T22" fmla="*/ 51 w 65"/>
                <a:gd name="T23" fmla="*/ 6 h 65"/>
                <a:gd name="T24" fmla="*/ 55 w 65"/>
                <a:gd name="T25" fmla="*/ 10 h 65"/>
                <a:gd name="T26" fmla="*/ 59 w 65"/>
                <a:gd name="T27" fmla="*/ 14 h 65"/>
                <a:gd name="T28" fmla="*/ 63 w 65"/>
                <a:gd name="T29" fmla="*/ 20 h 65"/>
                <a:gd name="T30" fmla="*/ 65 w 65"/>
                <a:gd name="T31" fmla="*/ 26 h 65"/>
                <a:gd name="T32" fmla="*/ 65 w 65"/>
                <a:gd name="T33" fmla="*/ 32 h 65"/>
                <a:gd name="T34" fmla="*/ 65 w 65"/>
                <a:gd name="T35" fmla="*/ 38 h 65"/>
                <a:gd name="T36" fmla="*/ 63 w 65"/>
                <a:gd name="T37" fmla="*/ 46 h 65"/>
                <a:gd name="T38" fmla="*/ 59 w 65"/>
                <a:gd name="T39" fmla="*/ 50 h 65"/>
                <a:gd name="T40" fmla="*/ 55 w 65"/>
                <a:gd name="T41" fmla="*/ 55 h 65"/>
                <a:gd name="T42" fmla="*/ 51 w 65"/>
                <a:gd name="T43" fmla="*/ 59 h 65"/>
                <a:gd name="T44" fmla="*/ 45 w 65"/>
                <a:gd name="T45" fmla="*/ 61 h 65"/>
                <a:gd name="T46" fmla="*/ 39 w 65"/>
                <a:gd name="T47" fmla="*/ 63 h 65"/>
                <a:gd name="T48" fmla="*/ 33 w 65"/>
                <a:gd name="T49" fmla="*/ 65 h 65"/>
                <a:gd name="T50" fmla="*/ 25 w 65"/>
                <a:gd name="T51" fmla="*/ 63 h 65"/>
                <a:gd name="T52" fmla="*/ 19 w 65"/>
                <a:gd name="T53" fmla="*/ 61 h 65"/>
                <a:gd name="T54" fmla="*/ 13 w 65"/>
                <a:gd name="T55" fmla="*/ 59 h 65"/>
                <a:gd name="T56" fmla="*/ 9 w 65"/>
                <a:gd name="T57" fmla="*/ 55 h 65"/>
                <a:gd name="T58" fmla="*/ 6 w 65"/>
                <a:gd name="T59" fmla="*/ 50 h 65"/>
                <a:gd name="T60" fmla="*/ 4 w 65"/>
                <a:gd name="T61" fmla="*/ 46 h 65"/>
                <a:gd name="T62" fmla="*/ 2 w 65"/>
                <a:gd name="T63" fmla="*/ 38 h 65"/>
                <a:gd name="T64" fmla="*/ 0 w 65"/>
                <a:gd name="T65" fmla="*/ 32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2"/>
                  </a:move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38"/>
                  </a:lnTo>
                  <a:lnTo>
                    <a:pt x="63" y="46"/>
                  </a:lnTo>
                  <a:lnTo>
                    <a:pt x="59" y="50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2" y="38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4" name="Freeform 87"/>
            <p:cNvSpPr>
              <a:spLocks/>
            </p:cNvSpPr>
            <p:nvPr/>
          </p:nvSpPr>
          <p:spPr bwMode="auto">
            <a:xfrm>
              <a:off x="3410" y="1620"/>
              <a:ext cx="65" cy="65"/>
            </a:xfrm>
            <a:custGeom>
              <a:avLst/>
              <a:gdLst>
                <a:gd name="T0" fmla="*/ 0 w 65"/>
                <a:gd name="T1" fmla="*/ 32 h 65"/>
                <a:gd name="T2" fmla="*/ 0 w 65"/>
                <a:gd name="T3" fmla="*/ 32 h 65"/>
                <a:gd name="T4" fmla="*/ 2 w 65"/>
                <a:gd name="T5" fmla="*/ 26 h 65"/>
                <a:gd name="T6" fmla="*/ 4 w 65"/>
                <a:gd name="T7" fmla="*/ 20 h 65"/>
                <a:gd name="T8" fmla="*/ 6 w 65"/>
                <a:gd name="T9" fmla="*/ 14 h 65"/>
                <a:gd name="T10" fmla="*/ 9 w 65"/>
                <a:gd name="T11" fmla="*/ 10 h 65"/>
                <a:gd name="T12" fmla="*/ 13 w 65"/>
                <a:gd name="T13" fmla="*/ 6 h 65"/>
                <a:gd name="T14" fmla="*/ 19 w 65"/>
                <a:gd name="T15" fmla="*/ 2 h 65"/>
                <a:gd name="T16" fmla="*/ 25 w 65"/>
                <a:gd name="T17" fmla="*/ 0 h 65"/>
                <a:gd name="T18" fmla="*/ 33 w 65"/>
                <a:gd name="T19" fmla="*/ 0 h 65"/>
                <a:gd name="T20" fmla="*/ 39 w 65"/>
                <a:gd name="T21" fmla="*/ 0 h 65"/>
                <a:gd name="T22" fmla="*/ 45 w 65"/>
                <a:gd name="T23" fmla="*/ 2 h 65"/>
                <a:gd name="T24" fmla="*/ 51 w 65"/>
                <a:gd name="T25" fmla="*/ 6 h 65"/>
                <a:gd name="T26" fmla="*/ 55 w 65"/>
                <a:gd name="T27" fmla="*/ 10 h 65"/>
                <a:gd name="T28" fmla="*/ 59 w 65"/>
                <a:gd name="T29" fmla="*/ 14 h 65"/>
                <a:gd name="T30" fmla="*/ 63 w 65"/>
                <a:gd name="T31" fmla="*/ 20 h 65"/>
                <a:gd name="T32" fmla="*/ 65 w 65"/>
                <a:gd name="T33" fmla="*/ 26 h 65"/>
                <a:gd name="T34" fmla="*/ 65 w 65"/>
                <a:gd name="T35" fmla="*/ 32 h 65"/>
                <a:gd name="T36" fmla="*/ 65 w 65"/>
                <a:gd name="T37" fmla="*/ 38 h 65"/>
                <a:gd name="T38" fmla="*/ 63 w 65"/>
                <a:gd name="T39" fmla="*/ 46 h 65"/>
                <a:gd name="T40" fmla="*/ 59 w 65"/>
                <a:gd name="T41" fmla="*/ 50 h 65"/>
                <a:gd name="T42" fmla="*/ 55 w 65"/>
                <a:gd name="T43" fmla="*/ 55 h 65"/>
                <a:gd name="T44" fmla="*/ 51 w 65"/>
                <a:gd name="T45" fmla="*/ 59 h 65"/>
                <a:gd name="T46" fmla="*/ 45 w 65"/>
                <a:gd name="T47" fmla="*/ 61 h 65"/>
                <a:gd name="T48" fmla="*/ 39 w 65"/>
                <a:gd name="T49" fmla="*/ 63 h 65"/>
                <a:gd name="T50" fmla="*/ 33 w 65"/>
                <a:gd name="T51" fmla="*/ 65 h 65"/>
                <a:gd name="T52" fmla="*/ 25 w 65"/>
                <a:gd name="T53" fmla="*/ 63 h 65"/>
                <a:gd name="T54" fmla="*/ 19 w 65"/>
                <a:gd name="T55" fmla="*/ 61 h 65"/>
                <a:gd name="T56" fmla="*/ 13 w 65"/>
                <a:gd name="T57" fmla="*/ 59 h 65"/>
                <a:gd name="T58" fmla="*/ 9 w 65"/>
                <a:gd name="T59" fmla="*/ 55 h 65"/>
                <a:gd name="T60" fmla="*/ 6 w 65"/>
                <a:gd name="T61" fmla="*/ 50 h 65"/>
                <a:gd name="T62" fmla="*/ 4 w 65"/>
                <a:gd name="T63" fmla="*/ 46 h 65"/>
                <a:gd name="T64" fmla="*/ 2 w 65"/>
                <a:gd name="T65" fmla="*/ 38 h 65"/>
                <a:gd name="T66" fmla="*/ 0 w 65"/>
                <a:gd name="T67" fmla="*/ 32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2"/>
                  </a:move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38"/>
                  </a:lnTo>
                  <a:lnTo>
                    <a:pt x="63" y="46"/>
                  </a:lnTo>
                  <a:lnTo>
                    <a:pt x="59" y="50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2" y="38"/>
                  </a:lnTo>
                  <a:lnTo>
                    <a:pt x="0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5" name="Freeform 88"/>
            <p:cNvSpPr>
              <a:spLocks/>
            </p:cNvSpPr>
            <p:nvPr/>
          </p:nvSpPr>
          <p:spPr bwMode="auto">
            <a:xfrm>
              <a:off x="3376" y="1520"/>
              <a:ext cx="63" cy="65"/>
            </a:xfrm>
            <a:custGeom>
              <a:avLst/>
              <a:gdLst>
                <a:gd name="T0" fmla="*/ 0 w 63"/>
                <a:gd name="T1" fmla="*/ 31 h 65"/>
                <a:gd name="T2" fmla="*/ 0 w 63"/>
                <a:gd name="T3" fmla="*/ 25 h 65"/>
                <a:gd name="T4" fmla="*/ 2 w 63"/>
                <a:gd name="T5" fmla="*/ 20 h 65"/>
                <a:gd name="T6" fmla="*/ 6 w 63"/>
                <a:gd name="T7" fmla="*/ 16 h 65"/>
                <a:gd name="T8" fmla="*/ 8 w 63"/>
                <a:gd name="T9" fmla="*/ 10 h 65"/>
                <a:gd name="T10" fmla="*/ 14 w 63"/>
                <a:gd name="T11" fmla="*/ 6 h 65"/>
                <a:gd name="T12" fmla="*/ 20 w 63"/>
                <a:gd name="T13" fmla="*/ 4 h 65"/>
                <a:gd name="T14" fmla="*/ 26 w 63"/>
                <a:gd name="T15" fmla="*/ 2 h 65"/>
                <a:gd name="T16" fmla="*/ 32 w 63"/>
                <a:gd name="T17" fmla="*/ 0 h 65"/>
                <a:gd name="T18" fmla="*/ 38 w 63"/>
                <a:gd name="T19" fmla="*/ 2 h 65"/>
                <a:gd name="T20" fmla="*/ 43 w 63"/>
                <a:gd name="T21" fmla="*/ 4 h 65"/>
                <a:gd name="T22" fmla="*/ 49 w 63"/>
                <a:gd name="T23" fmla="*/ 6 h 65"/>
                <a:gd name="T24" fmla="*/ 53 w 63"/>
                <a:gd name="T25" fmla="*/ 10 h 65"/>
                <a:gd name="T26" fmla="*/ 57 w 63"/>
                <a:gd name="T27" fmla="*/ 16 h 65"/>
                <a:gd name="T28" fmla="*/ 61 w 63"/>
                <a:gd name="T29" fmla="*/ 20 h 65"/>
                <a:gd name="T30" fmla="*/ 63 w 63"/>
                <a:gd name="T31" fmla="*/ 25 h 65"/>
                <a:gd name="T32" fmla="*/ 63 w 63"/>
                <a:gd name="T33" fmla="*/ 31 h 65"/>
                <a:gd name="T34" fmla="*/ 63 w 63"/>
                <a:gd name="T35" fmla="*/ 39 h 65"/>
                <a:gd name="T36" fmla="*/ 61 w 63"/>
                <a:gd name="T37" fmla="*/ 45 h 65"/>
                <a:gd name="T38" fmla="*/ 57 w 63"/>
                <a:gd name="T39" fmla="*/ 51 h 65"/>
                <a:gd name="T40" fmla="*/ 53 w 63"/>
                <a:gd name="T41" fmla="*/ 55 h 65"/>
                <a:gd name="T42" fmla="*/ 49 w 63"/>
                <a:gd name="T43" fmla="*/ 59 h 65"/>
                <a:gd name="T44" fmla="*/ 43 w 63"/>
                <a:gd name="T45" fmla="*/ 63 h 65"/>
                <a:gd name="T46" fmla="*/ 38 w 63"/>
                <a:gd name="T47" fmla="*/ 65 h 65"/>
                <a:gd name="T48" fmla="*/ 32 w 63"/>
                <a:gd name="T49" fmla="*/ 65 h 65"/>
                <a:gd name="T50" fmla="*/ 26 w 63"/>
                <a:gd name="T51" fmla="*/ 65 h 65"/>
                <a:gd name="T52" fmla="*/ 20 w 63"/>
                <a:gd name="T53" fmla="*/ 63 h 65"/>
                <a:gd name="T54" fmla="*/ 14 w 63"/>
                <a:gd name="T55" fmla="*/ 59 h 65"/>
                <a:gd name="T56" fmla="*/ 8 w 63"/>
                <a:gd name="T57" fmla="*/ 55 h 65"/>
                <a:gd name="T58" fmla="*/ 6 w 63"/>
                <a:gd name="T59" fmla="*/ 51 h 65"/>
                <a:gd name="T60" fmla="*/ 2 w 63"/>
                <a:gd name="T61" fmla="*/ 45 h 65"/>
                <a:gd name="T62" fmla="*/ 0 w 63"/>
                <a:gd name="T63" fmla="*/ 39 h 65"/>
                <a:gd name="T64" fmla="*/ 0 w 63"/>
                <a:gd name="T65" fmla="*/ 31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0" y="31"/>
                  </a:moveTo>
                  <a:lnTo>
                    <a:pt x="0" y="25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1" y="20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8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6" name="Freeform 89"/>
            <p:cNvSpPr>
              <a:spLocks/>
            </p:cNvSpPr>
            <p:nvPr/>
          </p:nvSpPr>
          <p:spPr bwMode="auto">
            <a:xfrm>
              <a:off x="3376" y="1520"/>
              <a:ext cx="63" cy="65"/>
            </a:xfrm>
            <a:custGeom>
              <a:avLst/>
              <a:gdLst>
                <a:gd name="T0" fmla="*/ 0 w 63"/>
                <a:gd name="T1" fmla="*/ 31 h 65"/>
                <a:gd name="T2" fmla="*/ 0 w 63"/>
                <a:gd name="T3" fmla="*/ 31 h 65"/>
                <a:gd name="T4" fmla="*/ 0 w 63"/>
                <a:gd name="T5" fmla="*/ 25 h 65"/>
                <a:gd name="T6" fmla="*/ 2 w 63"/>
                <a:gd name="T7" fmla="*/ 20 h 65"/>
                <a:gd name="T8" fmla="*/ 6 w 63"/>
                <a:gd name="T9" fmla="*/ 16 h 65"/>
                <a:gd name="T10" fmla="*/ 8 w 63"/>
                <a:gd name="T11" fmla="*/ 10 h 65"/>
                <a:gd name="T12" fmla="*/ 14 w 63"/>
                <a:gd name="T13" fmla="*/ 6 h 65"/>
                <a:gd name="T14" fmla="*/ 20 w 63"/>
                <a:gd name="T15" fmla="*/ 4 h 65"/>
                <a:gd name="T16" fmla="*/ 26 w 63"/>
                <a:gd name="T17" fmla="*/ 2 h 65"/>
                <a:gd name="T18" fmla="*/ 32 w 63"/>
                <a:gd name="T19" fmla="*/ 0 h 65"/>
                <a:gd name="T20" fmla="*/ 38 w 63"/>
                <a:gd name="T21" fmla="*/ 2 h 65"/>
                <a:gd name="T22" fmla="*/ 43 w 63"/>
                <a:gd name="T23" fmla="*/ 4 h 65"/>
                <a:gd name="T24" fmla="*/ 49 w 63"/>
                <a:gd name="T25" fmla="*/ 6 h 65"/>
                <a:gd name="T26" fmla="*/ 53 w 63"/>
                <a:gd name="T27" fmla="*/ 10 h 65"/>
                <a:gd name="T28" fmla="*/ 57 w 63"/>
                <a:gd name="T29" fmla="*/ 16 h 65"/>
                <a:gd name="T30" fmla="*/ 61 w 63"/>
                <a:gd name="T31" fmla="*/ 20 h 65"/>
                <a:gd name="T32" fmla="*/ 63 w 63"/>
                <a:gd name="T33" fmla="*/ 25 h 65"/>
                <a:gd name="T34" fmla="*/ 63 w 63"/>
                <a:gd name="T35" fmla="*/ 31 h 65"/>
                <a:gd name="T36" fmla="*/ 63 w 63"/>
                <a:gd name="T37" fmla="*/ 39 h 65"/>
                <a:gd name="T38" fmla="*/ 61 w 63"/>
                <a:gd name="T39" fmla="*/ 45 h 65"/>
                <a:gd name="T40" fmla="*/ 57 w 63"/>
                <a:gd name="T41" fmla="*/ 51 h 65"/>
                <a:gd name="T42" fmla="*/ 53 w 63"/>
                <a:gd name="T43" fmla="*/ 55 h 65"/>
                <a:gd name="T44" fmla="*/ 49 w 63"/>
                <a:gd name="T45" fmla="*/ 59 h 65"/>
                <a:gd name="T46" fmla="*/ 43 w 63"/>
                <a:gd name="T47" fmla="*/ 63 h 65"/>
                <a:gd name="T48" fmla="*/ 38 w 63"/>
                <a:gd name="T49" fmla="*/ 65 h 65"/>
                <a:gd name="T50" fmla="*/ 32 w 63"/>
                <a:gd name="T51" fmla="*/ 65 h 65"/>
                <a:gd name="T52" fmla="*/ 26 w 63"/>
                <a:gd name="T53" fmla="*/ 65 h 65"/>
                <a:gd name="T54" fmla="*/ 20 w 63"/>
                <a:gd name="T55" fmla="*/ 63 h 65"/>
                <a:gd name="T56" fmla="*/ 14 w 63"/>
                <a:gd name="T57" fmla="*/ 59 h 65"/>
                <a:gd name="T58" fmla="*/ 8 w 63"/>
                <a:gd name="T59" fmla="*/ 55 h 65"/>
                <a:gd name="T60" fmla="*/ 6 w 63"/>
                <a:gd name="T61" fmla="*/ 51 h 65"/>
                <a:gd name="T62" fmla="*/ 2 w 63"/>
                <a:gd name="T63" fmla="*/ 45 h 65"/>
                <a:gd name="T64" fmla="*/ 0 w 63"/>
                <a:gd name="T65" fmla="*/ 39 h 65"/>
                <a:gd name="T66" fmla="*/ 0 w 63"/>
                <a:gd name="T67" fmla="*/ 31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0" y="31"/>
                  </a:moveTo>
                  <a:lnTo>
                    <a:pt x="0" y="31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8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1" y="20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8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7" name="Freeform 90"/>
            <p:cNvSpPr>
              <a:spLocks/>
            </p:cNvSpPr>
            <p:nvPr/>
          </p:nvSpPr>
          <p:spPr bwMode="auto">
            <a:xfrm>
              <a:off x="3319" y="1731"/>
              <a:ext cx="65" cy="65"/>
            </a:xfrm>
            <a:custGeom>
              <a:avLst/>
              <a:gdLst>
                <a:gd name="T0" fmla="*/ 33 w 65"/>
                <a:gd name="T1" fmla="*/ 65 h 65"/>
                <a:gd name="T2" fmla="*/ 26 w 65"/>
                <a:gd name="T3" fmla="*/ 65 h 65"/>
                <a:gd name="T4" fmla="*/ 20 w 65"/>
                <a:gd name="T5" fmla="*/ 63 h 65"/>
                <a:gd name="T6" fmla="*/ 14 w 65"/>
                <a:gd name="T7" fmla="*/ 59 h 65"/>
                <a:gd name="T8" fmla="*/ 10 w 65"/>
                <a:gd name="T9" fmla="*/ 55 h 65"/>
                <a:gd name="T10" fmla="*/ 6 w 65"/>
                <a:gd name="T11" fmla="*/ 51 h 65"/>
                <a:gd name="T12" fmla="*/ 4 w 65"/>
                <a:gd name="T13" fmla="*/ 45 h 65"/>
                <a:gd name="T14" fmla="*/ 2 w 65"/>
                <a:gd name="T15" fmla="*/ 39 h 65"/>
                <a:gd name="T16" fmla="*/ 0 w 65"/>
                <a:gd name="T17" fmla="*/ 33 h 65"/>
                <a:gd name="T18" fmla="*/ 2 w 65"/>
                <a:gd name="T19" fmla="*/ 25 h 65"/>
                <a:gd name="T20" fmla="*/ 4 w 65"/>
                <a:gd name="T21" fmla="*/ 19 h 65"/>
                <a:gd name="T22" fmla="*/ 6 w 65"/>
                <a:gd name="T23" fmla="*/ 13 h 65"/>
                <a:gd name="T24" fmla="*/ 10 w 65"/>
                <a:gd name="T25" fmla="*/ 9 h 65"/>
                <a:gd name="T26" fmla="*/ 14 w 65"/>
                <a:gd name="T27" fmla="*/ 5 h 65"/>
                <a:gd name="T28" fmla="*/ 20 w 65"/>
                <a:gd name="T29" fmla="*/ 4 h 65"/>
                <a:gd name="T30" fmla="*/ 26 w 65"/>
                <a:gd name="T31" fmla="*/ 2 h 65"/>
                <a:gd name="T32" fmla="*/ 33 w 65"/>
                <a:gd name="T33" fmla="*/ 0 h 65"/>
                <a:gd name="T34" fmla="*/ 39 w 65"/>
                <a:gd name="T35" fmla="*/ 2 h 65"/>
                <a:gd name="T36" fmla="*/ 45 w 65"/>
                <a:gd name="T37" fmla="*/ 4 h 65"/>
                <a:gd name="T38" fmla="*/ 51 w 65"/>
                <a:gd name="T39" fmla="*/ 5 h 65"/>
                <a:gd name="T40" fmla="*/ 55 w 65"/>
                <a:gd name="T41" fmla="*/ 9 h 65"/>
                <a:gd name="T42" fmla="*/ 59 w 65"/>
                <a:gd name="T43" fmla="*/ 13 h 65"/>
                <a:gd name="T44" fmla="*/ 63 w 65"/>
                <a:gd name="T45" fmla="*/ 19 h 65"/>
                <a:gd name="T46" fmla="*/ 65 w 65"/>
                <a:gd name="T47" fmla="*/ 25 h 65"/>
                <a:gd name="T48" fmla="*/ 65 w 65"/>
                <a:gd name="T49" fmla="*/ 33 h 65"/>
                <a:gd name="T50" fmla="*/ 65 w 65"/>
                <a:gd name="T51" fmla="*/ 39 h 65"/>
                <a:gd name="T52" fmla="*/ 63 w 65"/>
                <a:gd name="T53" fmla="*/ 45 h 65"/>
                <a:gd name="T54" fmla="*/ 59 w 65"/>
                <a:gd name="T55" fmla="*/ 51 h 65"/>
                <a:gd name="T56" fmla="*/ 55 w 65"/>
                <a:gd name="T57" fmla="*/ 55 h 65"/>
                <a:gd name="T58" fmla="*/ 51 w 65"/>
                <a:gd name="T59" fmla="*/ 59 h 65"/>
                <a:gd name="T60" fmla="*/ 45 w 65"/>
                <a:gd name="T61" fmla="*/ 63 h 65"/>
                <a:gd name="T62" fmla="*/ 39 w 65"/>
                <a:gd name="T63" fmla="*/ 65 h 65"/>
                <a:gd name="T64" fmla="*/ 33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3" y="65"/>
                  </a:move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3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8" name="Freeform 91"/>
            <p:cNvSpPr>
              <a:spLocks/>
            </p:cNvSpPr>
            <p:nvPr/>
          </p:nvSpPr>
          <p:spPr bwMode="auto">
            <a:xfrm>
              <a:off x="3319" y="1731"/>
              <a:ext cx="65" cy="65"/>
            </a:xfrm>
            <a:custGeom>
              <a:avLst/>
              <a:gdLst>
                <a:gd name="T0" fmla="*/ 33 w 65"/>
                <a:gd name="T1" fmla="*/ 65 h 65"/>
                <a:gd name="T2" fmla="*/ 33 w 65"/>
                <a:gd name="T3" fmla="*/ 65 h 65"/>
                <a:gd name="T4" fmla="*/ 26 w 65"/>
                <a:gd name="T5" fmla="*/ 65 h 65"/>
                <a:gd name="T6" fmla="*/ 20 w 65"/>
                <a:gd name="T7" fmla="*/ 63 h 65"/>
                <a:gd name="T8" fmla="*/ 14 w 65"/>
                <a:gd name="T9" fmla="*/ 59 h 65"/>
                <a:gd name="T10" fmla="*/ 10 w 65"/>
                <a:gd name="T11" fmla="*/ 55 h 65"/>
                <a:gd name="T12" fmla="*/ 6 w 65"/>
                <a:gd name="T13" fmla="*/ 51 h 65"/>
                <a:gd name="T14" fmla="*/ 4 w 65"/>
                <a:gd name="T15" fmla="*/ 45 h 65"/>
                <a:gd name="T16" fmla="*/ 2 w 65"/>
                <a:gd name="T17" fmla="*/ 39 h 65"/>
                <a:gd name="T18" fmla="*/ 0 w 65"/>
                <a:gd name="T19" fmla="*/ 33 h 65"/>
                <a:gd name="T20" fmla="*/ 2 w 65"/>
                <a:gd name="T21" fmla="*/ 25 h 65"/>
                <a:gd name="T22" fmla="*/ 4 w 65"/>
                <a:gd name="T23" fmla="*/ 19 h 65"/>
                <a:gd name="T24" fmla="*/ 6 w 65"/>
                <a:gd name="T25" fmla="*/ 13 h 65"/>
                <a:gd name="T26" fmla="*/ 10 w 65"/>
                <a:gd name="T27" fmla="*/ 9 h 65"/>
                <a:gd name="T28" fmla="*/ 14 w 65"/>
                <a:gd name="T29" fmla="*/ 5 h 65"/>
                <a:gd name="T30" fmla="*/ 20 w 65"/>
                <a:gd name="T31" fmla="*/ 4 h 65"/>
                <a:gd name="T32" fmla="*/ 26 w 65"/>
                <a:gd name="T33" fmla="*/ 2 h 65"/>
                <a:gd name="T34" fmla="*/ 33 w 65"/>
                <a:gd name="T35" fmla="*/ 0 h 65"/>
                <a:gd name="T36" fmla="*/ 39 w 65"/>
                <a:gd name="T37" fmla="*/ 2 h 65"/>
                <a:gd name="T38" fmla="*/ 45 w 65"/>
                <a:gd name="T39" fmla="*/ 4 h 65"/>
                <a:gd name="T40" fmla="*/ 51 w 65"/>
                <a:gd name="T41" fmla="*/ 5 h 65"/>
                <a:gd name="T42" fmla="*/ 55 w 65"/>
                <a:gd name="T43" fmla="*/ 9 h 65"/>
                <a:gd name="T44" fmla="*/ 59 w 65"/>
                <a:gd name="T45" fmla="*/ 13 h 65"/>
                <a:gd name="T46" fmla="*/ 63 w 65"/>
                <a:gd name="T47" fmla="*/ 19 h 65"/>
                <a:gd name="T48" fmla="*/ 65 w 65"/>
                <a:gd name="T49" fmla="*/ 25 h 65"/>
                <a:gd name="T50" fmla="*/ 65 w 65"/>
                <a:gd name="T51" fmla="*/ 33 h 65"/>
                <a:gd name="T52" fmla="*/ 65 w 65"/>
                <a:gd name="T53" fmla="*/ 39 h 65"/>
                <a:gd name="T54" fmla="*/ 63 w 65"/>
                <a:gd name="T55" fmla="*/ 45 h 65"/>
                <a:gd name="T56" fmla="*/ 59 w 65"/>
                <a:gd name="T57" fmla="*/ 51 h 65"/>
                <a:gd name="T58" fmla="*/ 55 w 65"/>
                <a:gd name="T59" fmla="*/ 55 h 65"/>
                <a:gd name="T60" fmla="*/ 51 w 65"/>
                <a:gd name="T61" fmla="*/ 59 h 65"/>
                <a:gd name="T62" fmla="*/ 45 w 65"/>
                <a:gd name="T63" fmla="*/ 63 h 65"/>
                <a:gd name="T64" fmla="*/ 39 w 65"/>
                <a:gd name="T65" fmla="*/ 65 h 65"/>
                <a:gd name="T66" fmla="*/ 33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3" y="65"/>
                  </a:move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5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3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19" name="Freeform 92"/>
            <p:cNvSpPr>
              <a:spLocks/>
            </p:cNvSpPr>
            <p:nvPr/>
          </p:nvSpPr>
          <p:spPr bwMode="auto">
            <a:xfrm>
              <a:off x="3325" y="1701"/>
              <a:ext cx="63" cy="65"/>
            </a:xfrm>
            <a:custGeom>
              <a:avLst/>
              <a:gdLst>
                <a:gd name="T0" fmla="*/ 31 w 63"/>
                <a:gd name="T1" fmla="*/ 65 h 65"/>
                <a:gd name="T2" fmla="*/ 26 w 63"/>
                <a:gd name="T3" fmla="*/ 65 h 65"/>
                <a:gd name="T4" fmla="*/ 20 w 63"/>
                <a:gd name="T5" fmla="*/ 63 h 65"/>
                <a:gd name="T6" fmla="*/ 14 w 63"/>
                <a:gd name="T7" fmla="*/ 59 h 65"/>
                <a:gd name="T8" fmla="*/ 10 w 63"/>
                <a:gd name="T9" fmla="*/ 55 h 65"/>
                <a:gd name="T10" fmla="*/ 6 w 63"/>
                <a:gd name="T11" fmla="*/ 51 h 65"/>
                <a:gd name="T12" fmla="*/ 2 w 63"/>
                <a:gd name="T13" fmla="*/ 45 h 65"/>
                <a:gd name="T14" fmla="*/ 0 w 63"/>
                <a:gd name="T15" fmla="*/ 39 h 65"/>
                <a:gd name="T16" fmla="*/ 0 w 63"/>
                <a:gd name="T17" fmla="*/ 34 h 65"/>
                <a:gd name="T18" fmla="*/ 0 w 63"/>
                <a:gd name="T19" fmla="*/ 26 h 65"/>
                <a:gd name="T20" fmla="*/ 2 w 63"/>
                <a:gd name="T21" fmla="*/ 22 h 65"/>
                <a:gd name="T22" fmla="*/ 6 w 63"/>
                <a:gd name="T23" fmla="*/ 16 h 65"/>
                <a:gd name="T24" fmla="*/ 10 w 63"/>
                <a:gd name="T25" fmla="*/ 10 h 65"/>
                <a:gd name="T26" fmla="*/ 14 w 63"/>
                <a:gd name="T27" fmla="*/ 6 h 65"/>
                <a:gd name="T28" fmla="*/ 20 w 63"/>
                <a:gd name="T29" fmla="*/ 4 h 65"/>
                <a:gd name="T30" fmla="*/ 26 w 63"/>
                <a:gd name="T31" fmla="*/ 2 h 65"/>
                <a:gd name="T32" fmla="*/ 31 w 63"/>
                <a:gd name="T33" fmla="*/ 0 h 65"/>
                <a:gd name="T34" fmla="*/ 37 w 63"/>
                <a:gd name="T35" fmla="*/ 2 h 65"/>
                <a:gd name="T36" fmla="*/ 45 w 63"/>
                <a:gd name="T37" fmla="*/ 4 h 65"/>
                <a:gd name="T38" fmla="*/ 49 w 63"/>
                <a:gd name="T39" fmla="*/ 6 h 65"/>
                <a:gd name="T40" fmla="*/ 55 w 63"/>
                <a:gd name="T41" fmla="*/ 10 h 65"/>
                <a:gd name="T42" fmla="*/ 59 w 63"/>
                <a:gd name="T43" fmla="*/ 16 h 65"/>
                <a:gd name="T44" fmla="*/ 61 w 63"/>
                <a:gd name="T45" fmla="*/ 22 h 65"/>
                <a:gd name="T46" fmla="*/ 63 w 63"/>
                <a:gd name="T47" fmla="*/ 26 h 65"/>
                <a:gd name="T48" fmla="*/ 63 w 63"/>
                <a:gd name="T49" fmla="*/ 34 h 65"/>
                <a:gd name="T50" fmla="*/ 63 w 63"/>
                <a:gd name="T51" fmla="*/ 39 h 65"/>
                <a:gd name="T52" fmla="*/ 61 w 63"/>
                <a:gd name="T53" fmla="*/ 45 h 65"/>
                <a:gd name="T54" fmla="*/ 59 w 63"/>
                <a:gd name="T55" fmla="*/ 51 h 65"/>
                <a:gd name="T56" fmla="*/ 55 w 63"/>
                <a:gd name="T57" fmla="*/ 55 h 65"/>
                <a:gd name="T58" fmla="*/ 49 w 63"/>
                <a:gd name="T59" fmla="*/ 59 h 65"/>
                <a:gd name="T60" fmla="*/ 45 w 63"/>
                <a:gd name="T61" fmla="*/ 63 h 65"/>
                <a:gd name="T62" fmla="*/ 37 w 63"/>
                <a:gd name="T63" fmla="*/ 65 h 65"/>
                <a:gd name="T64" fmla="*/ 31 w 63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1" y="65"/>
                  </a:move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5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2"/>
                  </a:lnTo>
                  <a:lnTo>
                    <a:pt x="63" y="26"/>
                  </a:lnTo>
                  <a:lnTo>
                    <a:pt x="63" y="34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37" y="65"/>
                  </a:lnTo>
                  <a:lnTo>
                    <a:pt x="31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0" name="Freeform 93"/>
            <p:cNvSpPr>
              <a:spLocks/>
            </p:cNvSpPr>
            <p:nvPr/>
          </p:nvSpPr>
          <p:spPr bwMode="auto">
            <a:xfrm>
              <a:off x="3325" y="1701"/>
              <a:ext cx="63" cy="65"/>
            </a:xfrm>
            <a:custGeom>
              <a:avLst/>
              <a:gdLst>
                <a:gd name="T0" fmla="*/ 31 w 63"/>
                <a:gd name="T1" fmla="*/ 65 h 65"/>
                <a:gd name="T2" fmla="*/ 31 w 63"/>
                <a:gd name="T3" fmla="*/ 65 h 65"/>
                <a:gd name="T4" fmla="*/ 26 w 63"/>
                <a:gd name="T5" fmla="*/ 65 h 65"/>
                <a:gd name="T6" fmla="*/ 20 w 63"/>
                <a:gd name="T7" fmla="*/ 63 h 65"/>
                <a:gd name="T8" fmla="*/ 14 w 63"/>
                <a:gd name="T9" fmla="*/ 59 h 65"/>
                <a:gd name="T10" fmla="*/ 10 w 63"/>
                <a:gd name="T11" fmla="*/ 55 h 65"/>
                <a:gd name="T12" fmla="*/ 6 w 63"/>
                <a:gd name="T13" fmla="*/ 51 h 65"/>
                <a:gd name="T14" fmla="*/ 2 w 63"/>
                <a:gd name="T15" fmla="*/ 45 h 65"/>
                <a:gd name="T16" fmla="*/ 0 w 63"/>
                <a:gd name="T17" fmla="*/ 39 h 65"/>
                <a:gd name="T18" fmla="*/ 0 w 63"/>
                <a:gd name="T19" fmla="*/ 34 h 65"/>
                <a:gd name="T20" fmla="*/ 0 w 63"/>
                <a:gd name="T21" fmla="*/ 26 h 65"/>
                <a:gd name="T22" fmla="*/ 2 w 63"/>
                <a:gd name="T23" fmla="*/ 22 h 65"/>
                <a:gd name="T24" fmla="*/ 6 w 63"/>
                <a:gd name="T25" fmla="*/ 16 h 65"/>
                <a:gd name="T26" fmla="*/ 10 w 63"/>
                <a:gd name="T27" fmla="*/ 10 h 65"/>
                <a:gd name="T28" fmla="*/ 14 w 63"/>
                <a:gd name="T29" fmla="*/ 6 h 65"/>
                <a:gd name="T30" fmla="*/ 20 w 63"/>
                <a:gd name="T31" fmla="*/ 4 h 65"/>
                <a:gd name="T32" fmla="*/ 26 w 63"/>
                <a:gd name="T33" fmla="*/ 2 h 65"/>
                <a:gd name="T34" fmla="*/ 31 w 63"/>
                <a:gd name="T35" fmla="*/ 0 h 65"/>
                <a:gd name="T36" fmla="*/ 37 w 63"/>
                <a:gd name="T37" fmla="*/ 2 h 65"/>
                <a:gd name="T38" fmla="*/ 45 w 63"/>
                <a:gd name="T39" fmla="*/ 4 h 65"/>
                <a:gd name="T40" fmla="*/ 49 w 63"/>
                <a:gd name="T41" fmla="*/ 6 h 65"/>
                <a:gd name="T42" fmla="*/ 55 w 63"/>
                <a:gd name="T43" fmla="*/ 10 h 65"/>
                <a:gd name="T44" fmla="*/ 59 w 63"/>
                <a:gd name="T45" fmla="*/ 16 h 65"/>
                <a:gd name="T46" fmla="*/ 61 w 63"/>
                <a:gd name="T47" fmla="*/ 22 h 65"/>
                <a:gd name="T48" fmla="*/ 63 w 63"/>
                <a:gd name="T49" fmla="*/ 26 h 65"/>
                <a:gd name="T50" fmla="*/ 63 w 63"/>
                <a:gd name="T51" fmla="*/ 34 h 65"/>
                <a:gd name="T52" fmla="*/ 63 w 63"/>
                <a:gd name="T53" fmla="*/ 39 h 65"/>
                <a:gd name="T54" fmla="*/ 61 w 63"/>
                <a:gd name="T55" fmla="*/ 45 h 65"/>
                <a:gd name="T56" fmla="*/ 59 w 63"/>
                <a:gd name="T57" fmla="*/ 51 h 65"/>
                <a:gd name="T58" fmla="*/ 55 w 63"/>
                <a:gd name="T59" fmla="*/ 55 h 65"/>
                <a:gd name="T60" fmla="*/ 49 w 63"/>
                <a:gd name="T61" fmla="*/ 59 h 65"/>
                <a:gd name="T62" fmla="*/ 45 w 63"/>
                <a:gd name="T63" fmla="*/ 63 h 65"/>
                <a:gd name="T64" fmla="*/ 37 w 63"/>
                <a:gd name="T65" fmla="*/ 65 h 65"/>
                <a:gd name="T66" fmla="*/ 31 w 63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1" y="65"/>
                  </a:moveTo>
                  <a:lnTo>
                    <a:pt x="31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5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2"/>
                  </a:lnTo>
                  <a:lnTo>
                    <a:pt x="63" y="26"/>
                  </a:lnTo>
                  <a:lnTo>
                    <a:pt x="63" y="34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37" y="65"/>
                  </a:lnTo>
                  <a:lnTo>
                    <a:pt x="31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1" name="Freeform 94"/>
            <p:cNvSpPr>
              <a:spLocks/>
            </p:cNvSpPr>
            <p:nvPr/>
          </p:nvSpPr>
          <p:spPr bwMode="auto">
            <a:xfrm>
              <a:off x="3154" y="1707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25 w 65"/>
                <a:gd name="T3" fmla="*/ 63 h 65"/>
                <a:gd name="T4" fmla="*/ 19 w 65"/>
                <a:gd name="T5" fmla="*/ 63 h 65"/>
                <a:gd name="T6" fmla="*/ 13 w 65"/>
                <a:gd name="T7" fmla="*/ 59 h 65"/>
                <a:gd name="T8" fmla="*/ 9 w 65"/>
                <a:gd name="T9" fmla="*/ 55 h 65"/>
                <a:gd name="T10" fmla="*/ 6 w 65"/>
                <a:gd name="T11" fmla="*/ 51 h 65"/>
                <a:gd name="T12" fmla="*/ 2 w 65"/>
                <a:gd name="T13" fmla="*/ 45 h 65"/>
                <a:gd name="T14" fmla="*/ 0 w 65"/>
                <a:gd name="T15" fmla="*/ 39 h 65"/>
                <a:gd name="T16" fmla="*/ 0 w 65"/>
                <a:gd name="T17" fmla="*/ 31 h 65"/>
                <a:gd name="T18" fmla="*/ 0 w 65"/>
                <a:gd name="T19" fmla="*/ 26 h 65"/>
                <a:gd name="T20" fmla="*/ 2 w 65"/>
                <a:gd name="T21" fmla="*/ 20 h 65"/>
                <a:gd name="T22" fmla="*/ 6 w 65"/>
                <a:gd name="T23" fmla="*/ 14 h 65"/>
                <a:gd name="T24" fmla="*/ 9 w 65"/>
                <a:gd name="T25" fmla="*/ 10 h 65"/>
                <a:gd name="T26" fmla="*/ 13 w 65"/>
                <a:gd name="T27" fmla="*/ 6 h 65"/>
                <a:gd name="T28" fmla="*/ 19 w 65"/>
                <a:gd name="T29" fmla="*/ 2 h 65"/>
                <a:gd name="T30" fmla="*/ 25 w 65"/>
                <a:gd name="T31" fmla="*/ 2 h 65"/>
                <a:gd name="T32" fmla="*/ 31 w 65"/>
                <a:gd name="T33" fmla="*/ 0 h 65"/>
                <a:gd name="T34" fmla="*/ 39 w 65"/>
                <a:gd name="T35" fmla="*/ 2 h 65"/>
                <a:gd name="T36" fmla="*/ 45 w 65"/>
                <a:gd name="T37" fmla="*/ 2 h 65"/>
                <a:gd name="T38" fmla="*/ 51 w 65"/>
                <a:gd name="T39" fmla="*/ 6 h 65"/>
                <a:gd name="T40" fmla="*/ 55 w 65"/>
                <a:gd name="T41" fmla="*/ 10 h 65"/>
                <a:gd name="T42" fmla="*/ 59 w 65"/>
                <a:gd name="T43" fmla="*/ 14 h 65"/>
                <a:gd name="T44" fmla="*/ 61 w 65"/>
                <a:gd name="T45" fmla="*/ 20 h 65"/>
                <a:gd name="T46" fmla="*/ 63 w 65"/>
                <a:gd name="T47" fmla="*/ 26 h 65"/>
                <a:gd name="T48" fmla="*/ 65 w 65"/>
                <a:gd name="T49" fmla="*/ 31 h 65"/>
                <a:gd name="T50" fmla="*/ 63 w 65"/>
                <a:gd name="T51" fmla="*/ 39 h 65"/>
                <a:gd name="T52" fmla="*/ 61 w 65"/>
                <a:gd name="T53" fmla="*/ 45 h 65"/>
                <a:gd name="T54" fmla="*/ 59 w 65"/>
                <a:gd name="T55" fmla="*/ 51 h 65"/>
                <a:gd name="T56" fmla="*/ 55 w 65"/>
                <a:gd name="T57" fmla="*/ 55 h 65"/>
                <a:gd name="T58" fmla="*/ 51 w 65"/>
                <a:gd name="T59" fmla="*/ 59 h 65"/>
                <a:gd name="T60" fmla="*/ 45 w 65"/>
                <a:gd name="T61" fmla="*/ 63 h 65"/>
                <a:gd name="T62" fmla="*/ 39 w 65"/>
                <a:gd name="T63" fmla="*/ 63 h 65"/>
                <a:gd name="T64" fmla="*/ 31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1" y="65"/>
                  </a:moveTo>
                  <a:lnTo>
                    <a:pt x="25" y="63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1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2" name="Freeform 95"/>
            <p:cNvSpPr>
              <a:spLocks/>
            </p:cNvSpPr>
            <p:nvPr/>
          </p:nvSpPr>
          <p:spPr bwMode="auto">
            <a:xfrm>
              <a:off x="3154" y="1707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31 w 65"/>
                <a:gd name="T3" fmla="*/ 65 h 65"/>
                <a:gd name="T4" fmla="*/ 25 w 65"/>
                <a:gd name="T5" fmla="*/ 63 h 65"/>
                <a:gd name="T6" fmla="*/ 19 w 65"/>
                <a:gd name="T7" fmla="*/ 63 h 65"/>
                <a:gd name="T8" fmla="*/ 13 w 65"/>
                <a:gd name="T9" fmla="*/ 59 h 65"/>
                <a:gd name="T10" fmla="*/ 9 w 65"/>
                <a:gd name="T11" fmla="*/ 55 h 65"/>
                <a:gd name="T12" fmla="*/ 6 w 65"/>
                <a:gd name="T13" fmla="*/ 51 h 65"/>
                <a:gd name="T14" fmla="*/ 2 w 65"/>
                <a:gd name="T15" fmla="*/ 45 h 65"/>
                <a:gd name="T16" fmla="*/ 0 w 65"/>
                <a:gd name="T17" fmla="*/ 39 h 65"/>
                <a:gd name="T18" fmla="*/ 0 w 65"/>
                <a:gd name="T19" fmla="*/ 31 h 65"/>
                <a:gd name="T20" fmla="*/ 0 w 65"/>
                <a:gd name="T21" fmla="*/ 26 h 65"/>
                <a:gd name="T22" fmla="*/ 2 w 65"/>
                <a:gd name="T23" fmla="*/ 20 h 65"/>
                <a:gd name="T24" fmla="*/ 6 w 65"/>
                <a:gd name="T25" fmla="*/ 14 h 65"/>
                <a:gd name="T26" fmla="*/ 9 w 65"/>
                <a:gd name="T27" fmla="*/ 10 h 65"/>
                <a:gd name="T28" fmla="*/ 13 w 65"/>
                <a:gd name="T29" fmla="*/ 6 h 65"/>
                <a:gd name="T30" fmla="*/ 19 w 65"/>
                <a:gd name="T31" fmla="*/ 2 h 65"/>
                <a:gd name="T32" fmla="*/ 25 w 65"/>
                <a:gd name="T33" fmla="*/ 2 h 65"/>
                <a:gd name="T34" fmla="*/ 31 w 65"/>
                <a:gd name="T35" fmla="*/ 0 h 65"/>
                <a:gd name="T36" fmla="*/ 39 w 65"/>
                <a:gd name="T37" fmla="*/ 2 h 65"/>
                <a:gd name="T38" fmla="*/ 45 w 65"/>
                <a:gd name="T39" fmla="*/ 2 h 65"/>
                <a:gd name="T40" fmla="*/ 51 w 65"/>
                <a:gd name="T41" fmla="*/ 6 h 65"/>
                <a:gd name="T42" fmla="*/ 55 w 65"/>
                <a:gd name="T43" fmla="*/ 10 h 65"/>
                <a:gd name="T44" fmla="*/ 59 w 65"/>
                <a:gd name="T45" fmla="*/ 14 h 65"/>
                <a:gd name="T46" fmla="*/ 61 w 65"/>
                <a:gd name="T47" fmla="*/ 20 h 65"/>
                <a:gd name="T48" fmla="*/ 63 w 65"/>
                <a:gd name="T49" fmla="*/ 26 h 65"/>
                <a:gd name="T50" fmla="*/ 65 w 65"/>
                <a:gd name="T51" fmla="*/ 31 h 65"/>
                <a:gd name="T52" fmla="*/ 63 w 65"/>
                <a:gd name="T53" fmla="*/ 39 h 65"/>
                <a:gd name="T54" fmla="*/ 61 w 65"/>
                <a:gd name="T55" fmla="*/ 45 h 65"/>
                <a:gd name="T56" fmla="*/ 59 w 65"/>
                <a:gd name="T57" fmla="*/ 51 h 65"/>
                <a:gd name="T58" fmla="*/ 55 w 65"/>
                <a:gd name="T59" fmla="*/ 55 h 65"/>
                <a:gd name="T60" fmla="*/ 51 w 65"/>
                <a:gd name="T61" fmla="*/ 59 h 65"/>
                <a:gd name="T62" fmla="*/ 45 w 65"/>
                <a:gd name="T63" fmla="*/ 63 h 65"/>
                <a:gd name="T64" fmla="*/ 39 w 65"/>
                <a:gd name="T65" fmla="*/ 63 h 65"/>
                <a:gd name="T66" fmla="*/ 31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1" y="65"/>
                  </a:moveTo>
                  <a:lnTo>
                    <a:pt x="31" y="65"/>
                  </a:lnTo>
                  <a:lnTo>
                    <a:pt x="25" y="63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1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3" name="Freeform 96"/>
            <p:cNvSpPr>
              <a:spLocks/>
            </p:cNvSpPr>
            <p:nvPr/>
          </p:nvSpPr>
          <p:spPr bwMode="auto">
            <a:xfrm>
              <a:off x="3325" y="1656"/>
              <a:ext cx="65" cy="63"/>
            </a:xfrm>
            <a:custGeom>
              <a:avLst/>
              <a:gdLst>
                <a:gd name="T0" fmla="*/ 31 w 65"/>
                <a:gd name="T1" fmla="*/ 0 h 63"/>
                <a:gd name="T2" fmla="*/ 39 w 65"/>
                <a:gd name="T3" fmla="*/ 0 h 63"/>
                <a:gd name="T4" fmla="*/ 45 w 65"/>
                <a:gd name="T5" fmla="*/ 2 h 63"/>
                <a:gd name="T6" fmla="*/ 51 w 65"/>
                <a:gd name="T7" fmla="*/ 6 h 63"/>
                <a:gd name="T8" fmla="*/ 55 w 65"/>
                <a:gd name="T9" fmla="*/ 10 h 63"/>
                <a:gd name="T10" fmla="*/ 59 w 65"/>
                <a:gd name="T11" fmla="*/ 14 h 63"/>
                <a:gd name="T12" fmla="*/ 63 w 65"/>
                <a:gd name="T13" fmla="*/ 19 h 63"/>
                <a:gd name="T14" fmla="*/ 63 w 65"/>
                <a:gd name="T15" fmla="*/ 25 h 63"/>
                <a:gd name="T16" fmla="*/ 65 w 65"/>
                <a:gd name="T17" fmla="*/ 31 h 63"/>
                <a:gd name="T18" fmla="*/ 63 w 65"/>
                <a:gd name="T19" fmla="*/ 39 h 63"/>
                <a:gd name="T20" fmla="*/ 63 w 65"/>
                <a:gd name="T21" fmla="*/ 43 h 63"/>
                <a:gd name="T22" fmla="*/ 59 w 65"/>
                <a:gd name="T23" fmla="*/ 49 h 63"/>
                <a:gd name="T24" fmla="*/ 55 w 65"/>
                <a:gd name="T25" fmla="*/ 55 h 63"/>
                <a:gd name="T26" fmla="*/ 51 w 65"/>
                <a:gd name="T27" fmla="*/ 59 h 63"/>
                <a:gd name="T28" fmla="*/ 45 w 65"/>
                <a:gd name="T29" fmla="*/ 61 h 63"/>
                <a:gd name="T30" fmla="*/ 39 w 65"/>
                <a:gd name="T31" fmla="*/ 63 h 63"/>
                <a:gd name="T32" fmla="*/ 31 w 65"/>
                <a:gd name="T33" fmla="*/ 63 h 63"/>
                <a:gd name="T34" fmla="*/ 26 w 65"/>
                <a:gd name="T35" fmla="*/ 63 h 63"/>
                <a:gd name="T36" fmla="*/ 20 w 65"/>
                <a:gd name="T37" fmla="*/ 61 h 63"/>
                <a:gd name="T38" fmla="*/ 14 w 65"/>
                <a:gd name="T39" fmla="*/ 59 h 63"/>
                <a:gd name="T40" fmla="*/ 10 w 65"/>
                <a:gd name="T41" fmla="*/ 55 h 63"/>
                <a:gd name="T42" fmla="*/ 6 w 65"/>
                <a:gd name="T43" fmla="*/ 49 h 63"/>
                <a:gd name="T44" fmla="*/ 2 w 65"/>
                <a:gd name="T45" fmla="*/ 43 h 63"/>
                <a:gd name="T46" fmla="*/ 0 w 65"/>
                <a:gd name="T47" fmla="*/ 39 h 63"/>
                <a:gd name="T48" fmla="*/ 0 w 65"/>
                <a:gd name="T49" fmla="*/ 31 h 63"/>
                <a:gd name="T50" fmla="*/ 0 w 65"/>
                <a:gd name="T51" fmla="*/ 25 h 63"/>
                <a:gd name="T52" fmla="*/ 2 w 65"/>
                <a:gd name="T53" fmla="*/ 19 h 63"/>
                <a:gd name="T54" fmla="*/ 6 w 65"/>
                <a:gd name="T55" fmla="*/ 14 h 63"/>
                <a:gd name="T56" fmla="*/ 10 w 65"/>
                <a:gd name="T57" fmla="*/ 10 h 63"/>
                <a:gd name="T58" fmla="*/ 14 w 65"/>
                <a:gd name="T59" fmla="*/ 6 h 63"/>
                <a:gd name="T60" fmla="*/ 20 w 65"/>
                <a:gd name="T61" fmla="*/ 2 h 63"/>
                <a:gd name="T62" fmla="*/ 26 w 65"/>
                <a:gd name="T63" fmla="*/ 0 h 63"/>
                <a:gd name="T64" fmla="*/ 31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1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4" name="Freeform 97"/>
            <p:cNvSpPr>
              <a:spLocks/>
            </p:cNvSpPr>
            <p:nvPr/>
          </p:nvSpPr>
          <p:spPr bwMode="auto">
            <a:xfrm>
              <a:off x="3325" y="1656"/>
              <a:ext cx="65" cy="63"/>
            </a:xfrm>
            <a:custGeom>
              <a:avLst/>
              <a:gdLst>
                <a:gd name="T0" fmla="*/ 31 w 65"/>
                <a:gd name="T1" fmla="*/ 0 h 63"/>
                <a:gd name="T2" fmla="*/ 31 w 65"/>
                <a:gd name="T3" fmla="*/ 0 h 63"/>
                <a:gd name="T4" fmla="*/ 39 w 65"/>
                <a:gd name="T5" fmla="*/ 0 h 63"/>
                <a:gd name="T6" fmla="*/ 45 w 65"/>
                <a:gd name="T7" fmla="*/ 2 h 63"/>
                <a:gd name="T8" fmla="*/ 51 w 65"/>
                <a:gd name="T9" fmla="*/ 6 h 63"/>
                <a:gd name="T10" fmla="*/ 55 w 65"/>
                <a:gd name="T11" fmla="*/ 10 h 63"/>
                <a:gd name="T12" fmla="*/ 59 w 65"/>
                <a:gd name="T13" fmla="*/ 14 h 63"/>
                <a:gd name="T14" fmla="*/ 63 w 65"/>
                <a:gd name="T15" fmla="*/ 19 h 63"/>
                <a:gd name="T16" fmla="*/ 63 w 65"/>
                <a:gd name="T17" fmla="*/ 25 h 63"/>
                <a:gd name="T18" fmla="*/ 65 w 65"/>
                <a:gd name="T19" fmla="*/ 31 h 63"/>
                <a:gd name="T20" fmla="*/ 63 w 65"/>
                <a:gd name="T21" fmla="*/ 39 h 63"/>
                <a:gd name="T22" fmla="*/ 63 w 65"/>
                <a:gd name="T23" fmla="*/ 43 h 63"/>
                <a:gd name="T24" fmla="*/ 59 w 65"/>
                <a:gd name="T25" fmla="*/ 49 h 63"/>
                <a:gd name="T26" fmla="*/ 55 w 65"/>
                <a:gd name="T27" fmla="*/ 55 h 63"/>
                <a:gd name="T28" fmla="*/ 51 w 65"/>
                <a:gd name="T29" fmla="*/ 59 h 63"/>
                <a:gd name="T30" fmla="*/ 45 w 65"/>
                <a:gd name="T31" fmla="*/ 61 h 63"/>
                <a:gd name="T32" fmla="*/ 39 w 65"/>
                <a:gd name="T33" fmla="*/ 63 h 63"/>
                <a:gd name="T34" fmla="*/ 31 w 65"/>
                <a:gd name="T35" fmla="*/ 63 h 63"/>
                <a:gd name="T36" fmla="*/ 26 w 65"/>
                <a:gd name="T37" fmla="*/ 63 h 63"/>
                <a:gd name="T38" fmla="*/ 20 w 65"/>
                <a:gd name="T39" fmla="*/ 61 h 63"/>
                <a:gd name="T40" fmla="*/ 14 w 65"/>
                <a:gd name="T41" fmla="*/ 59 h 63"/>
                <a:gd name="T42" fmla="*/ 10 w 65"/>
                <a:gd name="T43" fmla="*/ 55 h 63"/>
                <a:gd name="T44" fmla="*/ 6 w 65"/>
                <a:gd name="T45" fmla="*/ 49 h 63"/>
                <a:gd name="T46" fmla="*/ 2 w 65"/>
                <a:gd name="T47" fmla="*/ 43 h 63"/>
                <a:gd name="T48" fmla="*/ 0 w 65"/>
                <a:gd name="T49" fmla="*/ 39 h 63"/>
                <a:gd name="T50" fmla="*/ 0 w 65"/>
                <a:gd name="T51" fmla="*/ 31 h 63"/>
                <a:gd name="T52" fmla="*/ 0 w 65"/>
                <a:gd name="T53" fmla="*/ 25 h 63"/>
                <a:gd name="T54" fmla="*/ 2 w 65"/>
                <a:gd name="T55" fmla="*/ 19 h 63"/>
                <a:gd name="T56" fmla="*/ 6 w 65"/>
                <a:gd name="T57" fmla="*/ 14 h 63"/>
                <a:gd name="T58" fmla="*/ 10 w 65"/>
                <a:gd name="T59" fmla="*/ 10 h 63"/>
                <a:gd name="T60" fmla="*/ 14 w 65"/>
                <a:gd name="T61" fmla="*/ 6 h 63"/>
                <a:gd name="T62" fmla="*/ 20 w 65"/>
                <a:gd name="T63" fmla="*/ 2 h 63"/>
                <a:gd name="T64" fmla="*/ 26 w 65"/>
                <a:gd name="T65" fmla="*/ 0 h 63"/>
                <a:gd name="T66" fmla="*/ 31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1" y="0"/>
                  </a:move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5" name="Freeform 98"/>
            <p:cNvSpPr>
              <a:spLocks/>
            </p:cNvSpPr>
            <p:nvPr/>
          </p:nvSpPr>
          <p:spPr bwMode="auto">
            <a:xfrm>
              <a:off x="3167" y="1679"/>
              <a:ext cx="65" cy="65"/>
            </a:xfrm>
            <a:custGeom>
              <a:avLst/>
              <a:gdLst>
                <a:gd name="T0" fmla="*/ 34 w 65"/>
                <a:gd name="T1" fmla="*/ 65 h 65"/>
                <a:gd name="T2" fmla="*/ 26 w 65"/>
                <a:gd name="T3" fmla="*/ 65 h 65"/>
                <a:gd name="T4" fmla="*/ 20 w 65"/>
                <a:gd name="T5" fmla="*/ 63 h 65"/>
                <a:gd name="T6" fmla="*/ 14 w 65"/>
                <a:gd name="T7" fmla="*/ 59 h 65"/>
                <a:gd name="T8" fmla="*/ 10 w 65"/>
                <a:gd name="T9" fmla="*/ 56 h 65"/>
                <a:gd name="T10" fmla="*/ 6 w 65"/>
                <a:gd name="T11" fmla="*/ 52 h 65"/>
                <a:gd name="T12" fmla="*/ 2 w 65"/>
                <a:gd name="T13" fmla="*/ 46 h 65"/>
                <a:gd name="T14" fmla="*/ 2 w 65"/>
                <a:gd name="T15" fmla="*/ 40 h 65"/>
                <a:gd name="T16" fmla="*/ 0 w 65"/>
                <a:gd name="T17" fmla="*/ 32 h 65"/>
                <a:gd name="T18" fmla="*/ 2 w 65"/>
                <a:gd name="T19" fmla="*/ 26 h 65"/>
                <a:gd name="T20" fmla="*/ 2 w 65"/>
                <a:gd name="T21" fmla="*/ 20 h 65"/>
                <a:gd name="T22" fmla="*/ 6 w 65"/>
                <a:gd name="T23" fmla="*/ 16 h 65"/>
                <a:gd name="T24" fmla="*/ 10 w 65"/>
                <a:gd name="T25" fmla="*/ 10 h 65"/>
                <a:gd name="T26" fmla="*/ 14 w 65"/>
                <a:gd name="T27" fmla="*/ 6 h 65"/>
                <a:gd name="T28" fmla="*/ 20 w 65"/>
                <a:gd name="T29" fmla="*/ 2 h 65"/>
                <a:gd name="T30" fmla="*/ 26 w 65"/>
                <a:gd name="T31" fmla="*/ 0 h 65"/>
                <a:gd name="T32" fmla="*/ 34 w 65"/>
                <a:gd name="T33" fmla="*/ 0 h 65"/>
                <a:gd name="T34" fmla="*/ 40 w 65"/>
                <a:gd name="T35" fmla="*/ 0 h 65"/>
                <a:gd name="T36" fmla="*/ 46 w 65"/>
                <a:gd name="T37" fmla="*/ 2 h 65"/>
                <a:gd name="T38" fmla="*/ 52 w 65"/>
                <a:gd name="T39" fmla="*/ 6 h 65"/>
                <a:gd name="T40" fmla="*/ 56 w 65"/>
                <a:gd name="T41" fmla="*/ 10 h 65"/>
                <a:gd name="T42" fmla="*/ 59 w 65"/>
                <a:gd name="T43" fmla="*/ 16 h 65"/>
                <a:gd name="T44" fmla="*/ 63 w 65"/>
                <a:gd name="T45" fmla="*/ 20 h 65"/>
                <a:gd name="T46" fmla="*/ 65 w 65"/>
                <a:gd name="T47" fmla="*/ 26 h 65"/>
                <a:gd name="T48" fmla="*/ 65 w 65"/>
                <a:gd name="T49" fmla="*/ 32 h 65"/>
                <a:gd name="T50" fmla="*/ 65 w 65"/>
                <a:gd name="T51" fmla="*/ 40 h 65"/>
                <a:gd name="T52" fmla="*/ 63 w 65"/>
                <a:gd name="T53" fmla="*/ 46 h 65"/>
                <a:gd name="T54" fmla="*/ 59 w 65"/>
                <a:gd name="T55" fmla="*/ 52 h 65"/>
                <a:gd name="T56" fmla="*/ 56 w 65"/>
                <a:gd name="T57" fmla="*/ 56 h 65"/>
                <a:gd name="T58" fmla="*/ 52 w 65"/>
                <a:gd name="T59" fmla="*/ 59 h 65"/>
                <a:gd name="T60" fmla="*/ 46 w 65"/>
                <a:gd name="T61" fmla="*/ 63 h 65"/>
                <a:gd name="T62" fmla="*/ 40 w 65"/>
                <a:gd name="T63" fmla="*/ 65 h 65"/>
                <a:gd name="T64" fmla="*/ 34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4" y="65"/>
                  </a:move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2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4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6" name="Freeform 99"/>
            <p:cNvSpPr>
              <a:spLocks/>
            </p:cNvSpPr>
            <p:nvPr/>
          </p:nvSpPr>
          <p:spPr bwMode="auto">
            <a:xfrm>
              <a:off x="3167" y="1679"/>
              <a:ext cx="65" cy="65"/>
            </a:xfrm>
            <a:custGeom>
              <a:avLst/>
              <a:gdLst>
                <a:gd name="T0" fmla="*/ 34 w 65"/>
                <a:gd name="T1" fmla="*/ 65 h 65"/>
                <a:gd name="T2" fmla="*/ 34 w 65"/>
                <a:gd name="T3" fmla="*/ 65 h 65"/>
                <a:gd name="T4" fmla="*/ 26 w 65"/>
                <a:gd name="T5" fmla="*/ 65 h 65"/>
                <a:gd name="T6" fmla="*/ 20 w 65"/>
                <a:gd name="T7" fmla="*/ 63 h 65"/>
                <a:gd name="T8" fmla="*/ 14 w 65"/>
                <a:gd name="T9" fmla="*/ 59 h 65"/>
                <a:gd name="T10" fmla="*/ 10 w 65"/>
                <a:gd name="T11" fmla="*/ 56 h 65"/>
                <a:gd name="T12" fmla="*/ 6 w 65"/>
                <a:gd name="T13" fmla="*/ 52 h 65"/>
                <a:gd name="T14" fmla="*/ 2 w 65"/>
                <a:gd name="T15" fmla="*/ 46 h 65"/>
                <a:gd name="T16" fmla="*/ 2 w 65"/>
                <a:gd name="T17" fmla="*/ 40 h 65"/>
                <a:gd name="T18" fmla="*/ 0 w 65"/>
                <a:gd name="T19" fmla="*/ 32 h 65"/>
                <a:gd name="T20" fmla="*/ 2 w 65"/>
                <a:gd name="T21" fmla="*/ 26 h 65"/>
                <a:gd name="T22" fmla="*/ 2 w 65"/>
                <a:gd name="T23" fmla="*/ 20 h 65"/>
                <a:gd name="T24" fmla="*/ 6 w 65"/>
                <a:gd name="T25" fmla="*/ 16 h 65"/>
                <a:gd name="T26" fmla="*/ 10 w 65"/>
                <a:gd name="T27" fmla="*/ 10 h 65"/>
                <a:gd name="T28" fmla="*/ 14 w 65"/>
                <a:gd name="T29" fmla="*/ 6 h 65"/>
                <a:gd name="T30" fmla="*/ 20 w 65"/>
                <a:gd name="T31" fmla="*/ 2 h 65"/>
                <a:gd name="T32" fmla="*/ 26 w 65"/>
                <a:gd name="T33" fmla="*/ 0 h 65"/>
                <a:gd name="T34" fmla="*/ 34 w 65"/>
                <a:gd name="T35" fmla="*/ 0 h 65"/>
                <a:gd name="T36" fmla="*/ 40 w 65"/>
                <a:gd name="T37" fmla="*/ 0 h 65"/>
                <a:gd name="T38" fmla="*/ 46 w 65"/>
                <a:gd name="T39" fmla="*/ 2 h 65"/>
                <a:gd name="T40" fmla="*/ 52 w 65"/>
                <a:gd name="T41" fmla="*/ 6 h 65"/>
                <a:gd name="T42" fmla="*/ 56 w 65"/>
                <a:gd name="T43" fmla="*/ 10 h 65"/>
                <a:gd name="T44" fmla="*/ 59 w 65"/>
                <a:gd name="T45" fmla="*/ 16 h 65"/>
                <a:gd name="T46" fmla="*/ 63 w 65"/>
                <a:gd name="T47" fmla="*/ 20 h 65"/>
                <a:gd name="T48" fmla="*/ 65 w 65"/>
                <a:gd name="T49" fmla="*/ 26 h 65"/>
                <a:gd name="T50" fmla="*/ 65 w 65"/>
                <a:gd name="T51" fmla="*/ 32 h 65"/>
                <a:gd name="T52" fmla="*/ 65 w 65"/>
                <a:gd name="T53" fmla="*/ 40 h 65"/>
                <a:gd name="T54" fmla="*/ 63 w 65"/>
                <a:gd name="T55" fmla="*/ 46 h 65"/>
                <a:gd name="T56" fmla="*/ 59 w 65"/>
                <a:gd name="T57" fmla="*/ 52 h 65"/>
                <a:gd name="T58" fmla="*/ 56 w 65"/>
                <a:gd name="T59" fmla="*/ 56 h 65"/>
                <a:gd name="T60" fmla="*/ 52 w 65"/>
                <a:gd name="T61" fmla="*/ 59 h 65"/>
                <a:gd name="T62" fmla="*/ 46 w 65"/>
                <a:gd name="T63" fmla="*/ 63 h 65"/>
                <a:gd name="T64" fmla="*/ 40 w 65"/>
                <a:gd name="T65" fmla="*/ 65 h 65"/>
                <a:gd name="T66" fmla="*/ 34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4" y="65"/>
                  </a:move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2"/>
                  </a:lnTo>
                  <a:lnTo>
                    <a:pt x="56" y="56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4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7" name="Freeform 100"/>
            <p:cNvSpPr>
              <a:spLocks/>
            </p:cNvSpPr>
            <p:nvPr/>
          </p:nvSpPr>
          <p:spPr bwMode="auto">
            <a:xfrm>
              <a:off x="3181" y="1758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8 w 63"/>
                <a:gd name="T3" fmla="*/ 2 h 65"/>
                <a:gd name="T4" fmla="*/ 44 w 63"/>
                <a:gd name="T5" fmla="*/ 2 h 65"/>
                <a:gd name="T6" fmla="*/ 49 w 63"/>
                <a:gd name="T7" fmla="*/ 6 h 65"/>
                <a:gd name="T8" fmla="*/ 53 w 63"/>
                <a:gd name="T9" fmla="*/ 10 h 65"/>
                <a:gd name="T10" fmla="*/ 57 w 63"/>
                <a:gd name="T11" fmla="*/ 14 h 65"/>
                <a:gd name="T12" fmla="*/ 61 w 63"/>
                <a:gd name="T13" fmla="*/ 20 h 65"/>
                <a:gd name="T14" fmla="*/ 63 w 63"/>
                <a:gd name="T15" fmla="*/ 26 h 65"/>
                <a:gd name="T16" fmla="*/ 63 w 63"/>
                <a:gd name="T17" fmla="*/ 34 h 65"/>
                <a:gd name="T18" fmla="*/ 63 w 63"/>
                <a:gd name="T19" fmla="*/ 40 h 65"/>
                <a:gd name="T20" fmla="*/ 61 w 63"/>
                <a:gd name="T21" fmla="*/ 45 h 65"/>
                <a:gd name="T22" fmla="*/ 57 w 63"/>
                <a:gd name="T23" fmla="*/ 51 h 65"/>
                <a:gd name="T24" fmla="*/ 53 w 63"/>
                <a:gd name="T25" fmla="*/ 55 h 65"/>
                <a:gd name="T26" fmla="*/ 49 w 63"/>
                <a:gd name="T27" fmla="*/ 59 h 65"/>
                <a:gd name="T28" fmla="*/ 44 w 63"/>
                <a:gd name="T29" fmla="*/ 63 h 65"/>
                <a:gd name="T30" fmla="*/ 38 w 63"/>
                <a:gd name="T31" fmla="*/ 65 h 65"/>
                <a:gd name="T32" fmla="*/ 32 w 63"/>
                <a:gd name="T33" fmla="*/ 65 h 65"/>
                <a:gd name="T34" fmla="*/ 26 w 63"/>
                <a:gd name="T35" fmla="*/ 65 h 65"/>
                <a:gd name="T36" fmla="*/ 20 w 63"/>
                <a:gd name="T37" fmla="*/ 63 h 65"/>
                <a:gd name="T38" fmla="*/ 14 w 63"/>
                <a:gd name="T39" fmla="*/ 59 h 65"/>
                <a:gd name="T40" fmla="*/ 10 w 63"/>
                <a:gd name="T41" fmla="*/ 55 h 65"/>
                <a:gd name="T42" fmla="*/ 4 w 63"/>
                <a:gd name="T43" fmla="*/ 51 h 65"/>
                <a:gd name="T44" fmla="*/ 2 w 63"/>
                <a:gd name="T45" fmla="*/ 45 h 65"/>
                <a:gd name="T46" fmla="*/ 0 w 63"/>
                <a:gd name="T47" fmla="*/ 40 h 65"/>
                <a:gd name="T48" fmla="*/ 0 w 63"/>
                <a:gd name="T49" fmla="*/ 34 h 65"/>
                <a:gd name="T50" fmla="*/ 0 w 63"/>
                <a:gd name="T51" fmla="*/ 26 h 65"/>
                <a:gd name="T52" fmla="*/ 2 w 63"/>
                <a:gd name="T53" fmla="*/ 20 h 65"/>
                <a:gd name="T54" fmla="*/ 4 w 63"/>
                <a:gd name="T55" fmla="*/ 14 h 65"/>
                <a:gd name="T56" fmla="*/ 10 w 63"/>
                <a:gd name="T57" fmla="*/ 10 h 65"/>
                <a:gd name="T58" fmla="*/ 14 w 63"/>
                <a:gd name="T59" fmla="*/ 6 h 65"/>
                <a:gd name="T60" fmla="*/ 20 w 63"/>
                <a:gd name="T61" fmla="*/ 2 h 65"/>
                <a:gd name="T62" fmla="*/ 26 w 63"/>
                <a:gd name="T63" fmla="*/ 2 h 65"/>
                <a:gd name="T64" fmla="*/ 32 w 63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2" y="0"/>
                  </a:moveTo>
                  <a:lnTo>
                    <a:pt x="38" y="2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4"/>
                  </a:lnTo>
                  <a:lnTo>
                    <a:pt x="63" y="40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4" y="63"/>
                  </a:lnTo>
                  <a:lnTo>
                    <a:pt x="38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8" name="Freeform 101"/>
            <p:cNvSpPr>
              <a:spLocks/>
            </p:cNvSpPr>
            <p:nvPr/>
          </p:nvSpPr>
          <p:spPr bwMode="auto">
            <a:xfrm>
              <a:off x="3181" y="1758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2 w 63"/>
                <a:gd name="T3" fmla="*/ 0 h 65"/>
                <a:gd name="T4" fmla="*/ 38 w 63"/>
                <a:gd name="T5" fmla="*/ 2 h 65"/>
                <a:gd name="T6" fmla="*/ 44 w 63"/>
                <a:gd name="T7" fmla="*/ 2 h 65"/>
                <a:gd name="T8" fmla="*/ 49 w 63"/>
                <a:gd name="T9" fmla="*/ 6 h 65"/>
                <a:gd name="T10" fmla="*/ 53 w 63"/>
                <a:gd name="T11" fmla="*/ 10 h 65"/>
                <a:gd name="T12" fmla="*/ 57 w 63"/>
                <a:gd name="T13" fmla="*/ 14 h 65"/>
                <a:gd name="T14" fmla="*/ 61 w 63"/>
                <a:gd name="T15" fmla="*/ 20 h 65"/>
                <a:gd name="T16" fmla="*/ 63 w 63"/>
                <a:gd name="T17" fmla="*/ 26 h 65"/>
                <a:gd name="T18" fmla="*/ 63 w 63"/>
                <a:gd name="T19" fmla="*/ 34 h 65"/>
                <a:gd name="T20" fmla="*/ 63 w 63"/>
                <a:gd name="T21" fmla="*/ 40 h 65"/>
                <a:gd name="T22" fmla="*/ 61 w 63"/>
                <a:gd name="T23" fmla="*/ 45 h 65"/>
                <a:gd name="T24" fmla="*/ 57 w 63"/>
                <a:gd name="T25" fmla="*/ 51 h 65"/>
                <a:gd name="T26" fmla="*/ 53 w 63"/>
                <a:gd name="T27" fmla="*/ 55 h 65"/>
                <a:gd name="T28" fmla="*/ 49 w 63"/>
                <a:gd name="T29" fmla="*/ 59 h 65"/>
                <a:gd name="T30" fmla="*/ 44 w 63"/>
                <a:gd name="T31" fmla="*/ 63 h 65"/>
                <a:gd name="T32" fmla="*/ 38 w 63"/>
                <a:gd name="T33" fmla="*/ 65 h 65"/>
                <a:gd name="T34" fmla="*/ 32 w 63"/>
                <a:gd name="T35" fmla="*/ 65 h 65"/>
                <a:gd name="T36" fmla="*/ 26 w 63"/>
                <a:gd name="T37" fmla="*/ 65 h 65"/>
                <a:gd name="T38" fmla="*/ 20 w 63"/>
                <a:gd name="T39" fmla="*/ 63 h 65"/>
                <a:gd name="T40" fmla="*/ 14 w 63"/>
                <a:gd name="T41" fmla="*/ 59 h 65"/>
                <a:gd name="T42" fmla="*/ 10 w 63"/>
                <a:gd name="T43" fmla="*/ 55 h 65"/>
                <a:gd name="T44" fmla="*/ 4 w 63"/>
                <a:gd name="T45" fmla="*/ 51 h 65"/>
                <a:gd name="T46" fmla="*/ 2 w 63"/>
                <a:gd name="T47" fmla="*/ 45 h 65"/>
                <a:gd name="T48" fmla="*/ 0 w 63"/>
                <a:gd name="T49" fmla="*/ 40 h 65"/>
                <a:gd name="T50" fmla="*/ 0 w 63"/>
                <a:gd name="T51" fmla="*/ 34 h 65"/>
                <a:gd name="T52" fmla="*/ 0 w 63"/>
                <a:gd name="T53" fmla="*/ 26 h 65"/>
                <a:gd name="T54" fmla="*/ 2 w 63"/>
                <a:gd name="T55" fmla="*/ 20 h 65"/>
                <a:gd name="T56" fmla="*/ 4 w 63"/>
                <a:gd name="T57" fmla="*/ 14 h 65"/>
                <a:gd name="T58" fmla="*/ 10 w 63"/>
                <a:gd name="T59" fmla="*/ 10 h 65"/>
                <a:gd name="T60" fmla="*/ 14 w 63"/>
                <a:gd name="T61" fmla="*/ 6 h 65"/>
                <a:gd name="T62" fmla="*/ 20 w 63"/>
                <a:gd name="T63" fmla="*/ 2 h 65"/>
                <a:gd name="T64" fmla="*/ 26 w 63"/>
                <a:gd name="T65" fmla="*/ 2 h 65"/>
                <a:gd name="T66" fmla="*/ 32 w 6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2" y="0"/>
                  </a:moveTo>
                  <a:lnTo>
                    <a:pt x="32" y="0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4"/>
                  </a:lnTo>
                  <a:lnTo>
                    <a:pt x="63" y="40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4" y="63"/>
                  </a:lnTo>
                  <a:lnTo>
                    <a:pt x="38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29" name="Freeform 102"/>
            <p:cNvSpPr>
              <a:spLocks/>
            </p:cNvSpPr>
            <p:nvPr/>
          </p:nvSpPr>
          <p:spPr bwMode="auto">
            <a:xfrm>
              <a:off x="3144" y="1654"/>
              <a:ext cx="65" cy="63"/>
            </a:xfrm>
            <a:custGeom>
              <a:avLst/>
              <a:gdLst>
                <a:gd name="T0" fmla="*/ 31 w 65"/>
                <a:gd name="T1" fmla="*/ 0 h 63"/>
                <a:gd name="T2" fmla="*/ 39 w 65"/>
                <a:gd name="T3" fmla="*/ 0 h 63"/>
                <a:gd name="T4" fmla="*/ 45 w 65"/>
                <a:gd name="T5" fmla="*/ 2 h 63"/>
                <a:gd name="T6" fmla="*/ 49 w 65"/>
                <a:gd name="T7" fmla="*/ 4 h 63"/>
                <a:gd name="T8" fmla="*/ 55 w 65"/>
                <a:gd name="T9" fmla="*/ 8 h 63"/>
                <a:gd name="T10" fmla="*/ 59 w 65"/>
                <a:gd name="T11" fmla="*/ 14 h 63"/>
                <a:gd name="T12" fmla="*/ 61 w 65"/>
                <a:gd name="T13" fmla="*/ 19 h 63"/>
                <a:gd name="T14" fmla="*/ 63 w 65"/>
                <a:gd name="T15" fmla="*/ 25 h 63"/>
                <a:gd name="T16" fmla="*/ 65 w 65"/>
                <a:gd name="T17" fmla="*/ 31 h 63"/>
                <a:gd name="T18" fmla="*/ 63 w 65"/>
                <a:gd name="T19" fmla="*/ 37 h 63"/>
                <a:gd name="T20" fmla="*/ 61 w 65"/>
                <a:gd name="T21" fmla="*/ 43 h 63"/>
                <a:gd name="T22" fmla="*/ 59 w 65"/>
                <a:gd name="T23" fmla="*/ 49 h 63"/>
                <a:gd name="T24" fmla="*/ 55 w 65"/>
                <a:gd name="T25" fmla="*/ 55 h 63"/>
                <a:gd name="T26" fmla="*/ 49 w 65"/>
                <a:gd name="T27" fmla="*/ 57 h 63"/>
                <a:gd name="T28" fmla="*/ 45 w 65"/>
                <a:gd name="T29" fmla="*/ 61 h 63"/>
                <a:gd name="T30" fmla="*/ 39 w 65"/>
                <a:gd name="T31" fmla="*/ 63 h 63"/>
                <a:gd name="T32" fmla="*/ 31 w 65"/>
                <a:gd name="T33" fmla="*/ 63 h 63"/>
                <a:gd name="T34" fmla="*/ 25 w 65"/>
                <a:gd name="T35" fmla="*/ 63 h 63"/>
                <a:gd name="T36" fmla="*/ 19 w 65"/>
                <a:gd name="T37" fmla="*/ 61 h 63"/>
                <a:gd name="T38" fmla="*/ 14 w 65"/>
                <a:gd name="T39" fmla="*/ 57 h 63"/>
                <a:gd name="T40" fmla="*/ 10 w 65"/>
                <a:gd name="T41" fmla="*/ 55 h 63"/>
                <a:gd name="T42" fmla="*/ 6 w 65"/>
                <a:gd name="T43" fmla="*/ 49 h 63"/>
                <a:gd name="T44" fmla="*/ 2 w 65"/>
                <a:gd name="T45" fmla="*/ 43 h 63"/>
                <a:gd name="T46" fmla="*/ 0 w 65"/>
                <a:gd name="T47" fmla="*/ 37 h 63"/>
                <a:gd name="T48" fmla="*/ 0 w 65"/>
                <a:gd name="T49" fmla="*/ 31 h 63"/>
                <a:gd name="T50" fmla="*/ 0 w 65"/>
                <a:gd name="T51" fmla="*/ 25 h 63"/>
                <a:gd name="T52" fmla="*/ 2 w 65"/>
                <a:gd name="T53" fmla="*/ 19 h 63"/>
                <a:gd name="T54" fmla="*/ 6 w 65"/>
                <a:gd name="T55" fmla="*/ 14 h 63"/>
                <a:gd name="T56" fmla="*/ 10 w 65"/>
                <a:gd name="T57" fmla="*/ 8 h 63"/>
                <a:gd name="T58" fmla="*/ 14 w 65"/>
                <a:gd name="T59" fmla="*/ 4 h 63"/>
                <a:gd name="T60" fmla="*/ 19 w 65"/>
                <a:gd name="T61" fmla="*/ 2 h 63"/>
                <a:gd name="T62" fmla="*/ 25 w 65"/>
                <a:gd name="T63" fmla="*/ 0 h 63"/>
                <a:gd name="T64" fmla="*/ 31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1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0" name="Freeform 103"/>
            <p:cNvSpPr>
              <a:spLocks/>
            </p:cNvSpPr>
            <p:nvPr/>
          </p:nvSpPr>
          <p:spPr bwMode="auto">
            <a:xfrm>
              <a:off x="3144" y="1654"/>
              <a:ext cx="65" cy="63"/>
            </a:xfrm>
            <a:custGeom>
              <a:avLst/>
              <a:gdLst>
                <a:gd name="T0" fmla="*/ 31 w 65"/>
                <a:gd name="T1" fmla="*/ 0 h 63"/>
                <a:gd name="T2" fmla="*/ 31 w 65"/>
                <a:gd name="T3" fmla="*/ 0 h 63"/>
                <a:gd name="T4" fmla="*/ 39 w 65"/>
                <a:gd name="T5" fmla="*/ 0 h 63"/>
                <a:gd name="T6" fmla="*/ 45 w 65"/>
                <a:gd name="T7" fmla="*/ 2 h 63"/>
                <a:gd name="T8" fmla="*/ 49 w 65"/>
                <a:gd name="T9" fmla="*/ 4 h 63"/>
                <a:gd name="T10" fmla="*/ 55 w 65"/>
                <a:gd name="T11" fmla="*/ 8 h 63"/>
                <a:gd name="T12" fmla="*/ 59 w 65"/>
                <a:gd name="T13" fmla="*/ 14 h 63"/>
                <a:gd name="T14" fmla="*/ 61 w 65"/>
                <a:gd name="T15" fmla="*/ 19 h 63"/>
                <a:gd name="T16" fmla="*/ 63 w 65"/>
                <a:gd name="T17" fmla="*/ 25 h 63"/>
                <a:gd name="T18" fmla="*/ 65 w 65"/>
                <a:gd name="T19" fmla="*/ 31 h 63"/>
                <a:gd name="T20" fmla="*/ 63 w 65"/>
                <a:gd name="T21" fmla="*/ 37 h 63"/>
                <a:gd name="T22" fmla="*/ 61 w 65"/>
                <a:gd name="T23" fmla="*/ 43 h 63"/>
                <a:gd name="T24" fmla="*/ 59 w 65"/>
                <a:gd name="T25" fmla="*/ 49 h 63"/>
                <a:gd name="T26" fmla="*/ 55 w 65"/>
                <a:gd name="T27" fmla="*/ 55 h 63"/>
                <a:gd name="T28" fmla="*/ 49 w 65"/>
                <a:gd name="T29" fmla="*/ 57 h 63"/>
                <a:gd name="T30" fmla="*/ 45 w 65"/>
                <a:gd name="T31" fmla="*/ 61 h 63"/>
                <a:gd name="T32" fmla="*/ 39 w 65"/>
                <a:gd name="T33" fmla="*/ 63 h 63"/>
                <a:gd name="T34" fmla="*/ 31 w 65"/>
                <a:gd name="T35" fmla="*/ 63 h 63"/>
                <a:gd name="T36" fmla="*/ 25 w 65"/>
                <a:gd name="T37" fmla="*/ 63 h 63"/>
                <a:gd name="T38" fmla="*/ 19 w 65"/>
                <a:gd name="T39" fmla="*/ 61 h 63"/>
                <a:gd name="T40" fmla="*/ 14 w 65"/>
                <a:gd name="T41" fmla="*/ 57 h 63"/>
                <a:gd name="T42" fmla="*/ 10 w 65"/>
                <a:gd name="T43" fmla="*/ 55 h 63"/>
                <a:gd name="T44" fmla="*/ 6 w 65"/>
                <a:gd name="T45" fmla="*/ 49 h 63"/>
                <a:gd name="T46" fmla="*/ 2 w 65"/>
                <a:gd name="T47" fmla="*/ 43 h 63"/>
                <a:gd name="T48" fmla="*/ 0 w 65"/>
                <a:gd name="T49" fmla="*/ 37 h 63"/>
                <a:gd name="T50" fmla="*/ 0 w 65"/>
                <a:gd name="T51" fmla="*/ 31 h 63"/>
                <a:gd name="T52" fmla="*/ 0 w 65"/>
                <a:gd name="T53" fmla="*/ 25 h 63"/>
                <a:gd name="T54" fmla="*/ 2 w 65"/>
                <a:gd name="T55" fmla="*/ 19 h 63"/>
                <a:gd name="T56" fmla="*/ 6 w 65"/>
                <a:gd name="T57" fmla="*/ 14 h 63"/>
                <a:gd name="T58" fmla="*/ 10 w 65"/>
                <a:gd name="T59" fmla="*/ 8 h 63"/>
                <a:gd name="T60" fmla="*/ 14 w 65"/>
                <a:gd name="T61" fmla="*/ 4 h 63"/>
                <a:gd name="T62" fmla="*/ 19 w 65"/>
                <a:gd name="T63" fmla="*/ 2 h 63"/>
                <a:gd name="T64" fmla="*/ 25 w 65"/>
                <a:gd name="T65" fmla="*/ 0 h 63"/>
                <a:gd name="T66" fmla="*/ 31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1" y="0"/>
                  </a:move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1" name="Freeform 104"/>
            <p:cNvSpPr>
              <a:spLocks/>
            </p:cNvSpPr>
            <p:nvPr/>
          </p:nvSpPr>
          <p:spPr bwMode="auto">
            <a:xfrm>
              <a:off x="3272" y="1825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25 w 65"/>
                <a:gd name="T3" fmla="*/ 63 h 65"/>
                <a:gd name="T4" fmla="*/ 19 w 65"/>
                <a:gd name="T5" fmla="*/ 61 h 65"/>
                <a:gd name="T6" fmla="*/ 14 w 65"/>
                <a:gd name="T7" fmla="*/ 59 h 65"/>
                <a:gd name="T8" fmla="*/ 10 w 65"/>
                <a:gd name="T9" fmla="*/ 55 h 65"/>
                <a:gd name="T10" fmla="*/ 6 w 65"/>
                <a:gd name="T11" fmla="*/ 49 h 65"/>
                <a:gd name="T12" fmla="*/ 2 w 65"/>
                <a:gd name="T13" fmla="*/ 45 h 65"/>
                <a:gd name="T14" fmla="*/ 0 w 65"/>
                <a:gd name="T15" fmla="*/ 39 h 65"/>
                <a:gd name="T16" fmla="*/ 0 w 65"/>
                <a:gd name="T17" fmla="*/ 32 h 65"/>
                <a:gd name="T18" fmla="*/ 0 w 65"/>
                <a:gd name="T19" fmla="*/ 26 h 65"/>
                <a:gd name="T20" fmla="*/ 2 w 65"/>
                <a:gd name="T21" fmla="*/ 20 h 65"/>
                <a:gd name="T22" fmla="*/ 6 w 65"/>
                <a:gd name="T23" fmla="*/ 14 h 65"/>
                <a:gd name="T24" fmla="*/ 10 w 65"/>
                <a:gd name="T25" fmla="*/ 10 h 65"/>
                <a:gd name="T26" fmla="*/ 14 w 65"/>
                <a:gd name="T27" fmla="*/ 6 h 65"/>
                <a:gd name="T28" fmla="*/ 19 w 65"/>
                <a:gd name="T29" fmla="*/ 2 h 65"/>
                <a:gd name="T30" fmla="*/ 25 w 65"/>
                <a:gd name="T31" fmla="*/ 0 h 65"/>
                <a:gd name="T32" fmla="*/ 31 w 65"/>
                <a:gd name="T33" fmla="*/ 0 h 65"/>
                <a:gd name="T34" fmla="*/ 39 w 65"/>
                <a:gd name="T35" fmla="*/ 0 h 65"/>
                <a:gd name="T36" fmla="*/ 45 w 65"/>
                <a:gd name="T37" fmla="*/ 2 h 65"/>
                <a:gd name="T38" fmla="*/ 51 w 65"/>
                <a:gd name="T39" fmla="*/ 6 h 65"/>
                <a:gd name="T40" fmla="*/ 55 w 65"/>
                <a:gd name="T41" fmla="*/ 10 h 65"/>
                <a:gd name="T42" fmla="*/ 59 w 65"/>
                <a:gd name="T43" fmla="*/ 14 h 65"/>
                <a:gd name="T44" fmla="*/ 61 w 65"/>
                <a:gd name="T45" fmla="*/ 20 h 65"/>
                <a:gd name="T46" fmla="*/ 63 w 65"/>
                <a:gd name="T47" fmla="*/ 26 h 65"/>
                <a:gd name="T48" fmla="*/ 65 w 65"/>
                <a:gd name="T49" fmla="*/ 32 h 65"/>
                <a:gd name="T50" fmla="*/ 63 w 65"/>
                <a:gd name="T51" fmla="*/ 39 h 65"/>
                <a:gd name="T52" fmla="*/ 61 w 65"/>
                <a:gd name="T53" fmla="*/ 45 h 65"/>
                <a:gd name="T54" fmla="*/ 59 w 65"/>
                <a:gd name="T55" fmla="*/ 49 h 65"/>
                <a:gd name="T56" fmla="*/ 55 w 65"/>
                <a:gd name="T57" fmla="*/ 55 h 65"/>
                <a:gd name="T58" fmla="*/ 51 w 65"/>
                <a:gd name="T59" fmla="*/ 59 h 65"/>
                <a:gd name="T60" fmla="*/ 45 w 65"/>
                <a:gd name="T61" fmla="*/ 61 h 65"/>
                <a:gd name="T62" fmla="*/ 39 w 65"/>
                <a:gd name="T63" fmla="*/ 63 h 65"/>
                <a:gd name="T64" fmla="*/ 31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1" y="65"/>
                  </a:moveTo>
                  <a:lnTo>
                    <a:pt x="25" y="63"/>
                  </a:lnTo>
                  <a:lnTo>
                    <a:pt x="19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2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2" name="Freeform 105"/>
            <p:cNvSpPr>
              <a:spLocks/>
            </p:cNvSpPr>
            <p:nvPr/>
          </p:nvSpPr>
          <p:spPr bwMode="auto">
            <a:xfrm>
              <a:off x="3272" y="1825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31 w 65"/>
                <a:gd name="T3" fmla="*/ 65 h 65"/>
                <a:gd name="T4" fmla="*/ 25 w 65"/>
                <a:gd name="T5" fmla="*/ 63 h 65"/>
                <a:gd name="T6" fmla="*/ 19 w 65"/>
                <a:gd name="T7" fmla="*/ 61 h 65"/>
                <a:gd name="T8" fmla="*/ 14 w 65"/>
                <a:gd name="T9" fmla="*/ 59 h 65"/>
                <a:gd name="T10" fmla="*/ 10 w 65"/>
                <a:gd name="T11" fmla="*/ 55 h 65"/>
                <a:gd name="T12" fmla="*/ 6 w 65"/>
                <a:gd name="T13" fmla="*/ 49 h 65"/>
                <a:gd name="T14" fmla="*/ 2 w 65"/>
                <a:gd name="T15" fmla="*/ 45 h 65"/>
                <a:gd name="T16" fmla="*/ 0 w 65"/>
                <a:gd name="T17" fmla="*/ 39 h 65"/>
                <a:gd name="T18" fmla="*/ 0 w 65"/>
                <a:gd name="T19" fmla="*/ 32 h 65"/>
                <a:gd name="T20" fmla="*/ 0 w 65"/>
                <a:gd name="T21" fmla="*/ 26 h 65"/>
                <a:gd name="T22" fmla="*/ 2 w 65"/>
                <a:gd name="T23" fmla="*/ 20 h 65"/>
                <a:gd name="T24" fmla="*/ 6 w 65"/>
                <a:gd name="T25" fmla="*/ 14 h 65"/>
                <a:gd name="T26" fmla="*/ 10 w 65"/>
                <a:gd name="T27" fmla="*/ 10 h 65"/>
                <a:gd name="T28" fmla="*/ 14 w 65"/>
                <a:gd name="T29" fmla="*/ 6 h 65"/>
                <a:gd name="T30" fmla="*/ 19 w 65"/>
                <a:gd name="T31" fmla="*/ 2 h 65"/>
                <a:gd name="T32" fmla="*/ 25 w 65"/>
                <a:gd name="T33" fmla="*/ 0 h 65"/>
                <a:gd name="T34" fmla="*/ 31 w 65"/>
                <a:gd name="T35" fmla="*/ 0 h 65"/>
                <a:gd name="T36" fmla="*/ 39 w 65"/>
                <a:gd name="T37" fmla="*/ 0 h 65"/>
                <a:gd name="T38" fmla="*/ 45 w 65"/>
                <a:gd name="T39" fmla="*/ 2 h 65"/>
                <a:gd name="T40" fmla="*/ 51 w 65"/>
                <a:gd name="T41" fmla="*/ 6 h 65"/>
                <a:gd name="T42" fmla="*/ 55 w 65"/>
                <a:gd name="T43" fmla="*/ 10 h 65"/>
                <a:gd name="T44" fmla="*/ 59 w 65"/>
                <a:gd name="T45" fmla="*/ 14 h 65"/>
                <a:gd name="T46" fmla="*/ 61 w 65"/>
                <a:gd name="T47" fmla="*/ 20 h 65"/>
                <a:gd name="T48" fmla="*/ 63 w 65"/>
                <a:gd name="T49" fmla="*/ 26 h 65"/>
                <a:gd name="T50" fmla="*/ 65 w 65"/>
                <a:gd name="T51" fmla="*/ 32 h 65"/>
                <a:gd name="T52" fmla="*/ 63 w 65"/>
                <a:gd name="T53" fmla="*/ 39 h 65"/>
                <a:gd name="T54" fmla="*/ 61 w 65"/>
                <a:gd name="T55" fmla="*/ 45 h 65"/>
                <a:gd name="T56" fmla="*/ 59 w 65"/>
                <a:gd name="T57" fmla="*/ 49 h 65"/>
                <a:gd name="T58" fmla="*/ 55 w 65"/>
                <a:gd name="T59" fmla="*/ 55 h 65"/>
                <a:gd name="T60" fmla="*/ 51 w 65"/>
                <a:gd name="T61" fmla="*/ 59 h 65"/>
                <a:gd name="T62" fmla="*/ 45 w 65"/>
                <a:gd name="T63" fmla="*/ 61 h 65"/>
                <a:gd name="T64" fmla="*/ 39 w 65"/>
                <a:gd name="T65" fmla="*/ 63 h 65"/>
                <a:gd name="T66" fmla="*/ 31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1" y="65"/>
                  </a:moveTo>
                  <a:lnTo>
                    <a:pt x="31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2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3" name="Freeform 106"/>
            <p:cNvSpPr>
              <a:spLocks/>
            </p:cNvSpPr>
            <p:nvPr/>
          </p:nvSpPr>
          <p:spPr bwMode="auto">
            <a:xfrm>
              <a:off x="3321" y="1788"/>
              <a:ext cx="65" cy="63"/>
            </a:xfrm>
            <a:custGeom>
              <a:avLst/>
              <a:gdLst>
                <a:gd name="T0" fmla="*/ 33 w 65"/>
                <a:gd name="T1" fmla="*/ 63 h 63"/>
                <a:gd name="T2" fmla="*/ 28 w 65"/>
                <a:gd name="T3" fmla="*/ 63 h 63"/>
                <a:gd name="T4" fmla="*/ 20 w 65"/>
                <a:gd name="T5" fmla="*/ 61 h 63"/>
                <a:gd name="T6" fmla="*/ 14 w 65"/>
                <a:gd name="T7" fmla="*/ 59 h 63"/>
                <a:gd name="T8" fmla="*/ 10 w 65"/>
                <a:gd name="T9" fmla="*/ 55 h 63"/>
                <a:gd name="T10" fmla="*/ 6 w 65"/>
                <a:gd name="T11" fmla="*/ 49 h 63"/>
                <a:gd name="T12" fmla="*/ 4 w 65"/>
                <a:gd name="T13" fmla="*/ 45 h 63"/>
                <a:gd name="T14" fmla="*/ 2 w 65"/>
                <a:gd name="T15" fmla="*/ 37 h 63"/>
                <a:gd name="T16" fmla="*/ 0 w 65"/>
                <a:gd name="T17" fmla="*/ 31 h 63"/>
                <a:gd name="T18" fmla="*/ 2 w 65"/>
                <a:gd name="T19" fmla="*/ 25 h 63"/>
                <a:gd name="T20" fmla="*/ 4 w 65"/>
                <a:gd name="T21" fmla="*/ 19 h 63"/>
                <a:gd name="T22" fmla="*/ 6 w 65"/>
                <a:gd name="T23" fmla="*/ 13 h 63"/>
                <a:gd name="T24" fmla="*/ 10 w 65"/>
                <a:gd name="T25" fmla="*/ 8 h 63"/>
                <a:gd name="T26" fmla="*/ 14 w 65"/>
                <a:gd name="T27" fmla="*/ 6 h 63"/>
                <a:gd name="T28" fmla="*/ 20 w 65"/>
                <a:gd name="T29" fmla="*/ 2 h 63"/>
                <a:gd name="T30" fmla="*/ 28 w 65"/>
                <a:gd name="T31" fmla="*/ 0 h 63"/>
                <a:gd name="T32" fmla="*/ 33 w 65"/>
                <a:gd name="T33" fmla="*/ 0 h 63"/>
                <a:gd name="T34" fmla="*/ 39 w 65"/>
                <a:gd name="T35" fmla="*/ 0 h 63"/>
                <a:gd name="T36" fmla="*/ 45 w 65"/>
                <a:gd name="T37" fmla="*/ 2 h 63"/>
                <a:gd name="T38" fmla="*/ 51 w 65"/>
                <a:gd name="T39" fmla="*/ 6 h 63"/>
                <a:gd name="T40" fmla="*/ 55 w 65"/>
                <a:gd name="T41" fmla="*/ 8 h 63"/>
                <a:gd name="T42" fmla="*/ 59 w 65"/>
                <a:gd name="T43" fmla="*/ 13 h 63"/>
                <a:gd name="T44" fmla="*/ 63 w 65"/>
                <a:gd name="T45" fmla="*/ 19 h 63"/>
                <a:gd name="T46" fmla="*/ 65 w 65"/>
                <a:gd name="T47" fmla="*/ 25 h 63"/>
                <a:gd name="T48" fmla="*/ 65 w 65"/>
                <a:gd name="T49" fmla="*/ 31 h 63"/>
                <a:gd name="T50" fmla="*/ 65 w 65"/>
                <a:gd name="T51" fmla="*/ 37 h 63"/>
                <a:gd name="T52" fmla="*/ 63 w 65"/>
                <a:gd name="T53" fmla="*/ 45 h 63"/>
                <a:gd name="T54" fmla="*/ 59 w 65"/>
                <a:gd name="T55" fmla="*/ 49 h 63"/>
                <a:gd name="T56" fmla="*/ 55 w 65"/>
                <a:gd name="T57" fmla="*/ 55 h 63"/>
                <a:gd name="T58" fmla="*/ 51 w 65"/>
                <a:gd name="T59" fmla="*/ 59 h 63"/>
                <a:gd name="T60" fmla="*/ 45 w 65"/>
                <a:gd name="T61" fmla="*/ 61 h 63"/>
                <a:gd name="T62" fmla="*/ 39 w 65"/>
                <a:gd name="T63" fmla="*/ 63 h 63"/>
                <a:gd name="T64" fmla="*/ 33 w 65"/>
                <a:gd name="T65" fmla="*/ 63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3" y="63"/>
                  </a:moveTo>
                  <a:lnTo>
                    <a:pt x="28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4" y="45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3"/>
                  </a:lnTo>
                  <a:lnTo>
                    <a:pt x="10" y="8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8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4" name="Freeform 107"/>
            <p:cNvSpPr>
              <a:spLocks/>
            </p:cNvSpPr>
            <p:nvPr/>
          </p:nvSpPr>
          <p:spPr bwMode="auto">
            <a:xfrm>
              <a:off x="3321" y="1788"/>
              <a:ext cx="65" cy="63"/>
            </a:xfrm>
            <a:custGeom>
              <a:avLst/>
              <a:gdLst>
                <a:gd name="T0" fmla="*/ 33 w 65"/>
                <a:gd name="T1" fmla="*/ 63 h 63"/>
                <a:gd name="T2" fmla="*/ 33 w 65"/>
                <a:gd name="T3" fmla="*/ 63 h 63"/>
                <a:gd name="T4" fmla="*/ 28 w 65"/>
                <a:gd name="T5" fmla="*/ 63 h 63"/>
                <a:gd name="T6" fmla="*/ 20 w 65"/>
                <a:gd name="T7" fmla="*/ 61 h 63"/>
                <a:gd name="T8" fmla="*/ 14 w 65"/>
                <a:gd name="T9" fmla="*/ 59 h 63"/>
                <a:gd name="T10" fmla="*/ 10 w 65"/>
                <a:gd name="T11" fmla="*/ 55 h 63"/>
                <a:gd name="T12" fmla="*/ 6 w 65"/>
                <a:gd name="T13" fmla="*/ 49 h 63"/>
                <a:gd name="T14" fmla="*/ 4 w 65"/>
                <a:gd name="T15" fmla="*/ 45 h 63"/>
                <a:gd name="T16" fmla="*/ 2 w 65"/>
                <a:gd name="T17" fmla="*/ 37 h 63"/>
                <a:gd name="T18" fmla="*/ 0 w 65"/>
                <a:gd name="T19" fmla="*/ 31 h 63"/>
                <a:gd name="T20" fmla="*/ 2 w 65"/>
                <a:gd name="T21" fmla="*/ 25 h 63"/>
                <a:gd name="T22" fmla="*/ 4 w 65"/>
                <a:gd name="T23" fmla="*/ 19 h 63"/>
                <a:gd name="T24" fmla="*/ 6 w 65"/>
                <a:gd name="T25" fmla="*/ 13 h 63"/>
                <a:gd name="T26" fmla="*/ 10 w 65"/>
                <a:gd name="T27" fmla="*/ 8 h 63"/>
                <a:gd name="T28" fmla="*/ 14 w 65"/>
                <a:gd name="T29" fmla="*/ 6 h 63"/>
                <a:gd name="T30" fmla="*/ 20 w 65"/>
                <a:gd name="T31" fmla="*/ 2 h 63"/>
                <a:gd name="T32" fmla="*/ 28 w 65"/>
                <a:gd name="T33" fmla="*/ 0 h 63"/>
                <a:gd name="T34" fmla="*/ 33 w 65"/>
                <a:gd name="T35" fmla="*/ 0 h 63"/>
                <a:gd name="T36" fmla="*/ 39 w 65"/>
                <a:gd name="T37" fmla="*/ 0 h 63"/>
                <a:gd name="T38" fmla="*/ 45 w 65"/>
                <a:gd name="T39" fmla="*/ 2 h 63"/>
                <a:gd name="T40" fmla="*/ 51 w 65"/>
                <a:gd name="T41" fmla="*/ 6 h 63"/>
                <a:gd name="T42" fmla="*/ 55 w 65"/>
                <a:gd name="T43" fmla="*/ 8 h 63"/>
                <a:gd name="T44" fmla="*/ 59 w 65"/>
                <a:gd name="T45" fmla="*/ 13 h 63"/>
                <a:gd name="T46" fmla="*/ 63 w 65"/>
                <a:gd name="T47" fmla="*/ 19 h 63"/>
                <a:gd name="T48" fmla="*/ 65 w 65"/>
                <a:gd name="T49" fmla="*/ 25 h 63"/>
                <a:gd name="T50" fmla="*/ 65 w 65"/>
                <a:gd name="T51" fmla="*/ 31 h 63"/>
                <a:gd name="T52" fmla="*/ 65 w 65"/>
                <a:gd name="T53" fmla="*/ 37 h 63"/>
                <a:gd name="T54" fmla="*/ 63 w 65"/>
                <a:gd name="T55" fmla="*/ 45 h 63"/>
                <a:gd name="T56" fmla="*/ 59 w 65"/>
                <a:gd name="T57" fmla="*/ 49 h 63"/>
                <a:gd name="T58" fmla="*/ 55 w 65"/>
                <a:gd name="T59" fmla="*/ 55 h 63"/>
                <a:gd name="T60" fmla="*/ 51 w 65"/>
                <a:gd name="T61" fmla="*/ 59 h 63"/>
                <a:gd name="T62" fmla="*/ 45 w 65"/>
                <a:gd name="T63" fmla="*/ 61 h 63"/>
                <a:gd name="T64" fmla="*/ 39 w 65"/>
                <a:gd name="T65" fmla="*/ 63 h 63"/>
                <a:gd name="T66" fmla="*/ 33 w 65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3" y="63"/>
                  </a:moveTo>
                  <a:lnTo>
                    <a:pt x="33" y="63"/>
                  </a:lnTo>
                  <a:lnTo>
                    <a:pt x="28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4" y="45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3"/>
                  </a:lnTo>
                  <a:lnTo>
                    <a:pt x="10" y="8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8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5" name="Freeform 108"/>
            <p:cNvSpPr>
              <a:spLocks/>
            </p:cNvSpPr>
            <p:nvPr/>
          </p:nvSpPr>
          <p:spPr bwMode="auto">
            <a:xfrm>
              <a:off x="3221" y="1799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25 w 65"/>
                <a:gd name="T3" fmla="*/ 65 h 65"/>
                <a:gd name="T4" fmla="*/ 19 w 65"/>
                <a:gd name="T5" fmla="*/ 63 h 65"/>
                <a:gd name="T6" fmla="*/ 13 w 65"/>
                <a:gd name="T7" fmla="*/ 60 h 65"/>
                <a:gd name="T8" fmla="*/ 9 w 65"/>
                <a:gd name="T9" fmla="*/ 56 h 65"/>
                <a:gd name="T10" fmla="*/ 5 w 65"/>
                <a:gd name="T11" fmla="*/ 52 h 65"/>
                <a:gd name="T12" fmla="*/ 2 w 65"/>
                <a:gd name="T13" fmla="*/ 46 h 65"/>
                <a:gd name="T14" fmla="*/ 2 w 65"/>
                <a:gd name="T15" fmla="*/ 40 h 65"/>
                <a:gd name="T16" fmla="*/ 0 w 65"/>
                <a:gd name="T17" fmla="*/ 34 h 65"/>
                <a:gd name="T18" fmla="*/ 2 w 65"/>
                <a:gd name="T19" fmla="*/ 26 h 65"/>
                <a:gd name="T20" fmla="*/ 2 w 65"/>
                <a:gd name="T21" fmla="*/ 22 h 65"/>
                <a:gd name="T22" fmla="*/ 5 w 65"/>
                <a:gd name="T23" fmla="*/ 16 h 65"/>
                <a:gd name="T24" fmla="*/ 9 w 65"/>
                <a:gd name="T25" fmla="*/ 10 h 65"/>
                <a:gd name="T26" fmla="*/ 13 w 65"/>
                <a:gd name="T27" fmla="*/ 6 h 65"/>
                <a:gd name="T28" fmla="*/ 19 w 65"/>
                <a:gd name="T29" fmla="*/ 4 h 65"/>
                <a:gd name="T30" fmla="*/ 25 w 65"/>
                <a:gd name="T31" fmla="*/ 2 h 65"/>
                <a:gd name="T32" fmla="*/ 31 w 65"/>
                <a:gd name="T33" fmla="*/ 0 h 65"/>
                <a:gd name="T34" fmla="*/ 39 w 65"/>
                <a:gd name="T35" fmla="*/ 2 h 65"/>
                <a:gd name="T36" fmla="*/ 45 w 65"/>
                <a:gd name="T37" fmla="*/ 4 h 65"/>
                <a:gd name="T38" fmla="*/ 51 w 65"/>
                <a:gd name="T39" fmla="*/ 6 h 65"/>
                <a:gd name="T40" fmla="*/ 55 w 65"/>
                <a:gd name="T41" fmla="*/ 10 h 65"/>
                <a:gd name="T42" fmla="*/ 59 w 65"/>
                <a:gd name="T43" fmla="*/ 16 h 65"/>
                <a:gd name="T44" fmla="*/ 63 w 65"/>
                <a:gd name="T45" fmla="*/ 22 h 65"/>
                <a:gd name="T46" fmla="*/ 63 w 65"/>
                <a:gd name="T47" fmla="*/ 26 h 65"/>
                <a:gd name="T48" fmla="*/ 65 w 65"/>
                <a:gd name="T49" fmla="*/ 34 h 65"/>
                <a:gd name="T50" fmla="*/ 63 w 65"/>
                <a:gd name="T51" fmla="*/ 40 h 65"/>
                <a:gd name="T52" fmla="*/ 63 w 65"/>
                <a:gd name="T53" fmla="*/ 46 h 65"/>
                <a:gd name="T54" fmla="*/ 59 w 65"/>
                <a:gd name="T55" fmla="*/ 52 h 65"/>
                <a:gd name="T56" fmla="*/ 55 w 65"/>
                <a:gd name="T57" fmla="*/ 56 h 65"/>
                <a:gd name="T58" fmla="*/ 51 w 65"/>
                <a:gd name="T59" fmla="*/ 60 h 65"/>
                <a:gd name="T60" fmla="*/ 45 w 65"/>
                <a:gd name="T61" fmla="*/ 63 h 65"/>
                <a:gd name="T62" fmla="*/ 39 w 65"/>
                <a:gd name="T63" fmla="*/ 65 h 65"/>
                <a:gd name="T64" fmla="*/ 31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1" y="65"/>
                  </a:moveTo>
                  <a:lnTo>
                    <a:pt x="25" y="65"/>
                  </a:lnTo>
                  <a:lnTo>
                    <a:pt x="19" y="63"/>
                  </a:lnTo>
                  <a:lnTo>
                    <a:pt x="13" y="60"/>
                  </a:lnTo>
                  <a:lnTo>
                    <a:pt x="9" y="56"/>
                  </a:lnTo>
                  <a:lnTo>
                    <a:pt x="5" y="52"/>
                  </a:lnTo>
                  <a:lnTo>
                    <a:pt x="2" y="46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2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1" y="60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6" name="Freeform 109"/>
            <p:cNvSpPr>
              <a:spLocks/>
            </p:cNvSpPr>
            <p:nvPr/>
          </p:nvSpPr>
          <p:spPr bwMode="auto">
            <a:xfrm>
              <a:off x="3221" y="1799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31 w 65"/>
                <a:gd name="T3" fmla="*/ 65 h 65"/>
                <a:gd name="T4" fmla="*/ 25 w 65"/>
                <a:gd name="T5" fmla="*/ 65 h 65"/>
                <a:gd name="T6" fmla="*/ 19 w 65"/>
                <a:gd name="T7" fmla="*/ 63 h 65"/>
                <a:gd name="T8" fmla="*/ 13 w 65"/>
                <a:gd name="T9" fmla="*/ 60 h 65"/>
                <a:gd name="T10" fmla="*/ 9 w 65"/>
                <a:gd name="T11" fmla="*/ 56 h 65"/>
                <a:gd name="T12" fmla="*/ 5 w 65"/>
                <a:gd name="T13" fmla="*/ 52 h 65"/>
                <a:gd name="T14" fmla="*/ 2 w 65"/>
                <a:gd name="T15" fmla="*/ 46 h 65"/>
                <a:gd name="T16" fmla="*/ 2 w 65"/>
                <a:gd name="T17" fmla="*/ 40 h 65"/>
                <a:gd name="T18" fmla="*/ 0 w 65"/>
                <a:gd name="T19" fmla="*/ 34 h 65"/>
                <a:gd name="T20" fmla="*/ 2 w 65"/>
                <a:gd name="T21" fmla="*/ 26 h 65"/>
                <a:gd name="T22" fmla="*/ 2 w 65"/>
                <a:gd name="T23" fmla="*/ 22 h 65"/>
                <a:gd name="T24" fmla="*/ 5 w 65"/>
                <a:gd name="T25" fmla="*/ 16 h 65"/>
                <a:gd name="T26" fmla="*/ 9 w 65"/>
                <a:gd name="T27" fmla="*/ 10 h 65"/>
                <a:gd name="T28" fmla="*/ 13 w 65"/>
                <a:gd name="T29" fmla="*/ 6 h 65"/>
                <a:gd name="T30" fmla="*/ 19 w 65"/>
                <a:gd name="T31" fmla="*/ 4 h 65"/>
                <a:gd name="T32" fmla="*/ 25 w 65"/>
                <a:gd name="T33" fmla="*/ 2 h 65"/>
                <a:gd name="T34" fmla="*/ 31 w 65"/>
                <a:gd name="T35" fmla="*/ 0 h 65"/>
                <a:gd name="T36" fmla="*/ 39 w 65"/>
                <a:gd name="T37" fmla="*/ 2 h 65"/>
                <a:gd name="T38" fmla="*/ 45 w 65"/>
                <a:gd name="T39" fmla="*/ 4 h 65"/>
                <a:gd name="T40" fmla="*/ 51 w 65"/>
                <a:gd name="T41" fmla="*/ 6 h 65"/>
                <a:gd name="T42" fmla="*/ 55 w 65"/>
                <a:gd name="T43" fmla="*/ 10 h 65"/>
                <a:gd name="T44" fmla="*/ 59 w 65"/>
                <a:gd name="T45" fmla="*/ 16 h 65"/>
                <a:gd name="T46" fmla="*/ 63 w 65"/>
                <a:gd name="T47" fmla="*/ 22 h 65"/>
                <a:gd name="T48" fmla="*/ 63 w 65"/>
                <a:gd name="T49" fmla="*/ 26 h 65"/>
                <a:gd name="T50" fmla="*/ 65 w 65"/>
                <a:gd name="T51" fmla="*/ 34 h 65"/>
                <a:gd name="T52" fmla="*/ 63 w 65"/>
                <a:gd name="T53" fmla="*/ 40 h 65"/>
                <a:gd name="T54" fmla="*/ 63 w 65"/>
                <a:gd name="T55" fmla="*/ 46 h 65"/>
                <a:gd name="T56" fmla="*/ 59 w 65"/>
                <a:gd name="T57" fmla="*/ 52 h 65"/>
                <a:gd name="T58" fmla="*/ 55 w 65"/>
                <a:gd name="T59" fmla="*/ 56 h 65"/>
                <a:gd name="T60" fmla="*/ 51 w 65"/>
                <a:gd name="T61" fmla="*/ 60 h 65"/>
                <a:gd name="T62" fmla="*/ 45 w 65"/>
                <a:gd name="T63" fmla="*/ 63 h 65"/>
                <a:gd name="T64" fmla="*/ 39 w 65"/>
                <a:gd name="T65" fmla="*/ 65 h 65"/>
                <a:gd name="T66" fmla="*/ 31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1" y="65"/>
                  </a:moveTo>
                  <a:lnTo>
                    <a:pt x="31" y="65"/>
                  </a:lnTo>
                  <a:lnTo>
                    <a:pt x="25" y="65"/>
                  </a:lnTo>
                  <a:lnTo>
                    <a:pt x="19" y="63"/>
                  </a:lnTo>
                  <a:lnTo>
                    <a:pt x="13" y="60"/>
                  </a:lnTo>
                  <a:lnTo>
                    <a:pt x="9" y="56"/>
                  </a:lnTo>
                  <a:lnTo>
                    <a:pt x="5" y="52"/>
                  </a:lnTo>
                  <a:lnTo>
                    <a:pt x="2" y="46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5" y="16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2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1" y="60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7" name="Freeform 110"/>
            <p:cNvSpPr>
              <a:spLocks/>
            </p:cNvSpPr>
            <p:nvPr/>
          </p:nvSpPr>
          <p:spPr bwMode="auto">
            <a:xfrm>
              <a:off x="3238" y="1670"/>
              <a:ext cx="65" cy="63"/>
            </a:xfrm>
            <a:custGeom>
              <a:avLst/>
              <a:gdLst>
                <a:gd name="T0" fmla="*/ 34 w 65"/>
                <a:gd name="T1" fmla="*/ 0 h 63"/>
                <a:gd name="T2" fmla="*/ 40 w 65"/>
                <a:gd name="T3" fmla="*/ 0 h 63"/>
                <a:gd name="T4" fmla="*/ 46 w 65"/>
                <a:gd name="T5" fmla="*/ 1 h 63"/>
                <a:gd name="T6" fmla="*/ 51 w 65"/>
                <a:gd name="T7" fmla="*/ 5 h 63"/>
                <a:gd name="T8" fmla="*/ 55 w 65"/>
                <a:gd name="T9" fmla="*/ 7 h 63"/>
                <a:gd name="T10" fmla="*/ 59 w 65"/>
                <a:gd name="T11" fmla="*/ 13 h 63"/>
                <a:gd name="T12" fmla="*/ 63 w 65"/>
                <a:gd name="T13" fmla="*/ 19 h 63"/>
                <a:gd name="T14" fmla="*/ 65 w 65"/>
                <a:gd name="T15" fmla="*/ 25 h 63"/>
                <a:gd name="T16" fmla="*/ 65 w 65"/>
                <a:gd name="T17" fmla="*/ 31 h 63"/>
                <a:gd name="T18" fmla="*/ 65 w 65"/>
                <a:gd name="T19" fmla="*/ 37 h 63"/>
                <a:gd name="T20" fmla="*/ 63 w 65"/>
                <a:gd name="T21" fmla="*/ 43 h 63"/>
                <a:gd name="T22" fmla="*/ 59 w 65"/>
                <a:gd name="T23" fmla="*/ 49 h 63"/>
                <a:gd name="T24" fmla="*/ 55 w 65"/>
                <a:gd name="T25" fmla="*/ 55 h 63"/>
                <a:gd name="T26" fmla="*/ 51 w 65"/>
                <a:gd name="T27" fmla="*/ 57 h 63"/>
                <a:gd name="T28" fmla="*/ 46 w 65"/>
                <a:gd name="T29" fmla="*/ 61 h 63"/>
                <a:gd name="T30" fmla="*/ 40 w 65"/>
                <a:gd name="T31" fmla="*/ 63 h 63"/>
                <a:gd name="T32" fmla="*/ 34 w 65"/>
                <a:gd name="T33" fmla="*/ 63 h 63"/>
                <a:gd name="T34" fmla="*/ 26 w 65"/>
                <a:gd name="T35" fmla="*/ 63 h 63"/>
                <a:gd name="T36" fmla="*/ 20 w 65"/>
                <a:gd name="T37" fmla="*/ 61 h 63"/>
                <a:gd name="T38" fmla="*/ 14 w 65"/>
                <a:gd name="T39" fmla="*/ 57 h 63"/>
                <a:gd name="T40" fmla="*/ 10 w 65"/>
                <a:gd name="T41" fmla="*/ 55 h 63"/>
                <a:gd name="T42" fmla="*/ 6 w 65"/>
                <a:gd name="T43" fmla="*/ 49 h 63"/>
                <a:gd name="T44" fmla="*/ 2 w 65"/>
                <a:gd name="T45" fmla="*/ 43 h 63"/>
                <a:gd name="T46" fmla="*/ 0 w 65"/>
                <a:gd name="T47" fmla="*/ 37 h 63"/>
                <a:gd name="T48" fmla="*/ 0 w 65"/>
                <a:gd name="T49" fmla="*/ 31 h 63"/>
                <a:gd name="T50" fmla="*/ 0 w 65"/>
                <a:gd name="T51" fmla="*/ 25 h 63"/>
                <a:gd name="T52" fmla="*/ 2 w 65"/>
                <a:gd name="T53" fmla="*/ 19 h 63"/>
                <a:gd name="T54" fmla="*/ 6 w 65"/>
                <a:gd name="T55" fmla="*/ 13 h 63"/>
                <a:gd name="T56" fmla="*/ 10 w 65"/>
                <a:gd name="T57" fmla="*/ 7 h 63"/>
                <a:gd name="T58" fmla="*/ 14 w 65"/>
                <a:gd name="T59" fmla="*/ 5 h 63"/>
                <a:gd name="T60" fmla="*/ 20 w 65"/>
                <a:gd name="T61" fmla="*/ 1 h 63"/>
                <a:gd name="T62" fmla="*/ 26 w 65"/>
                <a:gd name="T63" fmla="*/ 0 h 63"/>
                <a:gd name="T64" fmla="*/ 34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4" y="0"/>
                  </a:moveTo>
                  <a:lnTo>
                    <a:pt x="40" y="0"/>
                  </a:lnTo>
                  <a:lnTo>
                    <a:pt x="46" y="1"/>
                  </a:lnTo>
                  <a:lnTo>
                    <a:pt x="51" y="5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8" name="Freeform 111"/>
            <p:cNvSpPr>
              <a:spLocks/>
            </p:cNvSpPr>
            <p:nvPr/>
          </p:nvSpPr>
          <p:spPr bwMode="auto">
            <a:xfrm>
              <a:off x="3238" y="1670"/>
              <a:ext cx="65" cy="63"/>
            </a:xfrm>
            <a:custGeom>
              <a:avLst/>
              <a:gdLst>
                <a:gd name="T0" fmla="*/ 34 w 65"/>
                <a:gd name="T1" fmla="*/ 0 h 63"/>
                <a:gd name="T2" fmla="*/ 34 w 65"/>
                <a:gd name="T3" fmla="*/ 0 h 63"/>
                <a:gd name="T4" fmla="*/ 40 w 65"/>
                <a:gd name="T5" fmla="*/ 0 h 63"/>
                <a:gd name="T6" fmla="*/ 46 w 65"/>
                <a:gd name="T7" fmla="*/ 1 h 63"/>
                <a:gd name="T8" fmla="*/ 51 w 65"/>
                <a:gd name="T9" fmla="*/ 5 h 63"/>
                <a:gd name="T10" fmla="*/ 55 w 65"/>
                <a:gd name="T11" fmla="*/ 7 h 63"/>
                <a:gd name="T12" fmla="*/ 59 w 65"/>
                <a:gd name="T13" fmla="*/ 13 h 63"/>
                <a:gd name="T14" fmla="*/ 63 w 65"/>
                <a:gd name="T15" fmla="*/ 19 h 63"/>
                <a:gd name="T16" fmla="*/ 65 w 65"/>
                <a:gd name="T17" fmla="*/ 25 h 63"/>
                <a:gd name="T18" fmla="*/ 65 w 65"/>
                <a:gd name="T19" fmla="*/ 31 h 63"/>
                <a:gd name="T20" fmla="*/ 65 w 65"/>
                <a:gd name="T21" fmla="*/ 37 h 63"/>
                <a:gd name="T22" fmla="*/ 63 w 65"/>
                <a:gd name="T23" fmla="*/ 43 h 63"/>
                <a:gd name="T24" fmla="*/ 59 w 65"/>
                <a:gd name="T25" fmla="*/ 49 h 63"/>
                <a:gd name="T26" fmla="*/ 55 w 65"/>
                <a:gd name="T27" fmla="*/ 55 h 63"/>
                <a:gd name="T28" fmla="*/ 51 w 65"/>
                <a:gd name="T29" fmla="*/ 57 h 63"/>
                <a:gd name="T30" fmla="*/ 46 w 65"/>
                <a:gd name="T31" fmla="*/ 61 h 63"/>
                <a:gd name="T32" fmla="*/ 40 w 65"/>
                <a:gd name="T33" fmla="*/ 63 h 63"/>
                <a:gd name="T34" fmla="*/ 34 w 65"/>
                <a:gd name="T35" fmla="*/ 63 h 63"/>
                <a:gd name="T36" fmla="*/ 26 w 65"/>
                <a:gd name="T37" fmla="*/ 63 h 63"/>
                <a:gd name="T38" fmla="*/ 20 w 65"/>
                <a:gd name="T39" fmla="*/ 61 h 63"/>
                <a:gd name="T40" fmla="*/ 14 w 65"/>
                <a:gd name="T41" fmla="*/ 57 h 63"/>
                <a:gd name="T42" fmla="*/ 10 w 65"/>
                <a:gd name="T43" fmla="*/ 55 h 63"/>
                <a:gd name="T44" fmla="*/ 6 w 65"/>
                <a:gd name="T45" fmla="*/ 49 h 63"/>
                <a:gd name="T46" fmla="*/ 2 w 65"/>
                <a:gd name="T47" fmla="*/ 43 h 63"/>
                <a:gd name="T48" fmla="*/ 0 w 65"/>
                <a:gd name="T49" fmla="*/ 37 h 63"/>
                <a:gd name="T50" fmla="*/ 0 w 65"/>
                <a:gd name="T51" fmla="*/ 31 h 63"/>
                <a:gd name="T52" fmla="*/ 0 w 65"/>
                <a:gd name="T53" fmla="*/ 25 h 63"/>
                <a:gd name="T54" fmla="*/ 2 w 65"/>
                <a:gd name="T55" fmla="*/ 19 h 63"/>
                <a:gd name="T56" fmla="*/ 6 w 65"/>
                <a:gd name="T57" fmla="*/ 13 h 63"/>
                <a:gd name="T58" fmla="*/ 10 w 65"/>
                <a:gd name="T59" fmla="*/ 7 h 63"/>
                <a:gd name="T60" fmla="*/ 14 w 65"/>
                <a:gd name="T61" fmla="*/ 5 h 63"/>
                <a:gd name="T62" fmla="*/ 20 w 65"/>
                <a:gd name="T63" fmla="*/ 1 h 63"/>
                <a:gd name="T64" fmla="*/ 26 w 65"/>
                <a:gd name="T65" fmla="*/ 0 h 63"/>
                <a:gd name="T66" fmla="*/ 34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4" y="0"/>
                  </a:moveTo>
                  <a:lnTo>
                    <a:pt x="34" y="0"/>
                  </a:lnTo>
                  <a:lnTo>
                    <a:pt x="40" y="0"/>
                  </a:lnTo>
                  <a:lnTo>
                    <a:pt x="46" y="1"/>
                  </a:lnTo>
                  <a:lnTo>
                    <a:pt x="51" y="5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20" y="1"/>
                  </a:lnTo>
                  <a:lnTo>
                    <a:pt x="26" y="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39" name="Freeform 112"/>
            <p:cNvSpPr>
              <a:spLocks/>
            </p:cNvSpPr>
            <p:nvPr/>
          </p:nvSpPr>
          <p:spPr bwMode="auto">
            <a:xfrm>
              <a:off x="3187" y="1652"/>
              <a:ext cx="65" cy="63"/>
            </a:xfrm>
            <a:custGeom>
              <a:avLst/>
              <a:gdLst>
                <a:gd name="T0" fmla="*/ 32 w 65"/>
                <a:gd name="T1" fmla="*/ 63 h 63"/>
                <a:gd name="T2" fmla="*/ 26 w 65"/>
                <a:gd name="T3" fmla="*/ 63 h 63"/>
                <a:gd name="T4" fmla="*/ 20 w 65"/>
                <a:gd name="T5" fmla="*/ 61 h 63"/>
                <a:gd name="T6" fmla="*/ 14 w 65"/>
                <a:gd name="T7" fmla="*/ 57 h 63"/>
                <a:gd name="T8" fmla="*/ 10 w 65"/>
                <a:gd name="T9" fmla="*/ 55 h 63"/>
                <a:gd name="T10" fmla="*/ 6 w 65"/>
                <a:gd name="T11" fmla="*/ 49 h 63"/>
                <a:gd name="T12" fmla="*/ 2 w 65"/>
                <a:gd name="T13" fmla="*/ 43 h 63"/>
                <a:gd name="T14" fmla="*/ 2 w 65"/>
                <a:gd name="T15" fmla="*/ 37 h 63"/>
                <a:gd name="T16" fmla="*/ 0 w 65"/>
                <a:gd name="T17" fmla="*/ 31 h 63"/>
                <a:gd name="T18" fmla="*/ 2 w 65"/>
                <a:gd name="T19" fmla="*/ 25 h 63"/>
                <a:gd name="T20" fmla="*/ 2 w 65"/>
                <a:gd name="T21" fmla="*/ 18 h 63"/>
                <a:gd name="T22" fmla="*/ 6 w 65"/>
                <a:gd name="T23" fmla="*/ 14 h 63"/>
                <a:gd name="T24" fmla="*/ 10 w 65"/>
                <a:gd name="T25" fmla="*/ 8 h 63"/>
                <a:gd name="T26" fmla="*/ 14 w 65"/>
                <a:gd name="T27" fmla="*/ 4 h 63"/>
                <a:gd name="T28" fmla="*/ 20 w 65"/>
                <a:gd name="T29" fmla="*/ 2 h 63"/>
                <a:gd name="T30" fmla="*/ 26 w 65"/>
                <a:gd name="T31" fmla="*/ 0 h 63"/>
                <a:gd name="T32" fmla="*/ 32 w 65"/>
                <a:gd name="T33" fmla="*/ 0 h 63"/>
                <a:gd name="T34" fmla="*/ 39 w 65"/>
                <a:gd name="T35" fmla="*/ 0 h 63"/>
                <a:gd name="T36" fmla="*/ 45 w 65"/>
                <a:gd name="T37" fmla="*/ 2 h 63"/>
                <a:gd name="T38" fmla="*/ 51 w 65"/>
                <a:gd name="T39" fmla="*/ 4 h 63"/>
                <a:gd name="T40" fmla="*/ 55 w 65"/>
                <a:gd name="T41" fmla="*/ 8 h 63"/>
                <a:gd name="T42" fmla="*/ 59 w 65"/>
                <a:gd name="T43" fmla="*/ 14 h 63"/>
                <a:gd name="T44" fmla="*/ 63 w 65"/>
                <a:gd name="T45" fmla="*/ 18 h 63"/>
                <a:gd name="T46" fmla="*/ 65 w 65"/>
                <a:gd name="T47" fmla="*/ 25 h 63"/>
                <a:gd name="T48" fmla="*/ 65 w 65"/>
                <a:gd name="T49" fmla="*/ 31 h 63"/>
                <a:gd name="T50" fmla="*/ 65 w 65"/>
                <a:gd name="T51" fmla="*/ 37 h 63"/>
                <a:gd name="T52" fmla="*/ 63 w 65"/>
                <a:gd name="T53" fmla="*/ 43 h 63"/>
                <a:gd name="T54" fmla="*/ 59 w 65"/>
                <a:gd name="T55" fmla="*/ 49 h 63"/>
                <a:gd name="T56" fmla="*/ 55 w 65"/>
                <a:gd name="T57" fmla="*/ 55 h 63"/>
                <a:gd name="T58" fmla="*/ 51 w 65"/>
                <a:gd name="T59" fmla="*/ 57 h 63"/>
                <a:gd name="T60" fmla="*/ 45 w 65"/>
                <a:gd name="T61" fmla="*/ 61 h 63"/>
                <a:gd name="T62" fmla="*/ 39 w 65"/>
                <a:gd name="T63" fmla="*/ 63 h 63"/>
                <a:gd name="T64" fmla="*/ 32 w 65"/>
                <a:gd name="T65" fmla="*/ 63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2" y="63"/>
                  </a:move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18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3" y="18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0" name="Freeform 113"/>
            <p:cNvSpPr>
              <a:spLocks/>
            </p:cNvSpPr>
            <p:nvPr/>
          </p:nvSpPr>
          <p:spPr bwMode="auto">
            <a:xfrm>
              <a:off x="3187" y="1652"/>
              <a:ext cx="65" cy="63"/>
            </a:xfrm>
            <a:custGeom>
              <a:avLst/>
              <a:gdLst>
                <a:gd name="T0" fmla="*/ 32 w 65"/>
                <a:gd name="T1" fmla="*/ 63 h 63"/>
                <a:gd name="T2" fmla="*/ 32 w 65"/>
                <a:gd name="T3" fmla="*/ 63 h 63"/>
                <a:gd name="T4" fmla="*/ 26 w 65"/>
                <a:gd name="T5" fmla="*/ 63 h 63"/>
                <a:gd name="T6" fmla="*/ 20 w 65"/>
                <a:gd name="T7" fmla="*/ 61 h 63"/>
                <a:gd name="T8" fmla="*/ 14 w 65"/>
                <a:gd name="T9" fmla="*/ 57 h 63"/>
                <a:gd name="T10" fmla="*/ 10 w 65"/>
                <a:gd name="T11" fmla="*/ 55 h 63"/>
                <a:gd name="T12" fmla="*/ 6 w 65"/>
                <a:gd name="T13" fmla="*/ 49 h 63"/>
                <a:gd name="T14" fmla="*/ 2 w 65"/>
                <a:gd name="T15" fmla="*/ 43 h 63"/>
                <a:gd name="T16" fmla="*/ 2 w 65"/>
                <a:gd name="T17" fmla="*/ 37 h 63"/>
                <a:gd name="T18" fmla="*/ 0 w 65"/>
                <a:gd name="T19" fmla="*/ 31 h 63"/>
                <a:gd name="T20" fmla="*/ 2 w 65"/>
                <a:gd name="T21" fmla="*/ 25 h 63"/>
                <a:gd name="T22" fmla="*/ 2 w 65"/>
                <a:gd name="T23" fmla="*/ 18 h 63"/>
                <a:gd name="T24" fmla="*/ 6 w 65"/>
                <a:gd name="T25" fmla="*/ 14 h 63"/>
                <a:gd name="T26" fmla="*/ 10 w 65"/>
                <a:gd name="T27" fmla="*/ 8 h 63"/>
                <a:gd name="T28" fmla="*/ 14 w 65"/>
                <a:gd name="T29" fmla="*/ 4 h 63"/>
                <a:gd name="T30" fmla="*/ 20 w 65"/>
                <a:gd name="T31" fmla="*/ 2 h 63"/>
                <a:gd name="T32" fmla="*/ 26 w 65"/>
                <a:gd name="T33" fmla="*/ 0 h 63"/>
                <a:gd name="T34" fmla="*/ 32 w 65"/>
                <a:gd name="T35" fmla="*/ 0 h 63"/>
                <a:gd name="T36" fmla="*/ 39 w 65"/>
                <a:gd name="T37" fmla="*/ 0 h 63"/>
                <a:gd name="T38" fmla="*/ 45 w 65"/>
                <a:gd name="T39" fmla="*/ 2 h 63"/>
                <a:gd name="T40" fmla="*/ 51 w 65"/>
                <a:gd name="T41" fmla="*/ 4 h 63"/>
                <a:gd name="T42" fmla="*/ 55 w 65"/>
                <a:gd name="T43" fmla="*/ 8 h 63"/>
                <a:gd name="T44" fmla="*/ 59 w 65"/>
                <a:gd name="T45" fmla="*/ 14 h 63"/>
                <a:gd name="T46" fmla="*/ 63 w 65"/>
                <a:gd name="T47" fmla="*/ 18 h 63"/>
                <a:gd name="T48" fmla="*/ 65 w 65"/>
                <a:gd name="T49" fmla="*/ 25 h 63"/>
                <a:gd name="T50" fmla="*/ 65 w 65"/>
                <a:gd name="T51" fmla="*/ 31 h 63"/>
                <a:gd name="T52" fmla="*/ 65 w 65"/>
                <a:gd name="T53" fmla="*/ 37 h 63"/>
                <a:gd name="T54" fmla="*/ 63 w 65"/>
                <a:gd name="T55" fmla="*/ 43 h 63"/>
                <a:gd name="T56" fmla="*/ 59 w 65"/>
                <a:gd name="T57" fmla="*/ 49 h 63"/>
                <a:gd name="T58" fmla="*/ 55 w 65"/>
                <a:gd name="T59" fmla="*/ 55 h 63"/>
                <a:gd name="T60" fmla="*/ 51 w 65"/>
                <a:gd name="T61" fmla="*/ 57 h 63"/>
                <a:gd name="T62" fmla="*/ 45 w 65"/>
                <a:gd name="T63" fmla="*/ 61 h 63"/>
                <a:gd name="T64" fmla="*/ 39 w 65"/>
                <a:gd name="T65" fmla="*/ 63 h 63"/>
                <a:gd name="T66" fmla="*/ 32 w 65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2" y="63"/>
                  </a:move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18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3" y="18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2" y="6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1" name="Freeform 114"/>
            <p:cNvSpPr>
              <a:spLocks/>
            </p:cNvSpPr>
            <p:nvPr/>
          </p:nvSpPr>
          <p:spPr bwMode="auto">
            <a:xfrm>
              <a:off x="3274" y="1660"/>
              <a:ext cx="63" cy="65"/>
            </a:xfrm>
            <a:custGeom>
              <a:avLst/>
              <a:gdLst>
                <a:gd name="T0" fmla="*/ 31 w 63"/>
                <a:gd name="T1" fmla="*/ 65 h 65"/>
                <a:gd name="T2" fmla="*/ 23 w 63"/>
                <a:gd name="T3" fmla="*/ 65 h 65"/>
                <a:gd name="T4" fmla="*/ 19 w 63"/>
                <a:gd name="T5" fmla="*/ 63 h 65"/>
                <a:gd name="T6" fmla="*/ 14 w 63"/>
                <a:gd name="T7" fmla="*/ 59 h 65"/>
                <a:gd name="T8" fmla="*/ 8 w 63"/>
                <a:gd name="T9" fmla="*/ 55 h 65"/>
                <a:gd name="T10" fmla="*/ 4 w 63"/>
                <a:gd name="T11" fmla="*/ 51 h 65"/>
                <a:gd name="T12" fmla="*/ 2 w 63"/>
                <a:gd name="T13" fmla="*/ 45 h 65"/>
                <a:gd name="T14" fmla="*/ 0 w 63"/>
                <a:gd name="T15" fmla="*/ 39 h 65"/>
                <a:gd name="T16" fmla="*/ 0 w 63"/>
                <a:gd name="T17" fmla="*/ 31 h 65"/>
                <a:gd name="T18" fmla="*/ 0 w 63"/>
                <a:gd name="T19" fmla="*/ 25 h 65"/>
                <a:gd name="T20" fmla="*/ 2 w 63"/>
                <a:gd name="T21" fmla="*/ 19 h 65"/>
                <a:gd name="T22" fmla="*/ 4 w 63"/>
                <a:gd name="T23" fmla="*/ 13 h 65"/>
                <a:gd name="T24" fmla="*/ 8 w 63"/>
                <a:gd name="T25" fmla="*/ 10 h 65"/>
                <a:gd name="T26" fmla="*/ 14 w 63"/>
                <a:gd name="T27" fmla="*/ 6 h 65"/>
                <a:gd name="T28" fmla="*/ 19 w 63"/>
                <a:gd name="T29" fmla="*/ 2 h 65"/>
                <a:gd name="T30" fmla="*/ 23 w 63"/>
                <a:gd name="T31" fmla="*/ 2 h 65"/>
                <a:gd name="T32" fmla="*/ 31 w 63"/>
                <a:gd name="T33" fmla="*/ 0 h 65"/>
                <a:gd name="T34" fmla="*/ 37 w 63"/>
                <a:gd name="T35" fmla="*/ 2 h 65"/>
                <a:gd name="T36" fmla="*/ 43 w 63"/>
                <a:gd name="T37" fmla="*/ 2 h 65"/>
                <a:gd name="T38" fmla="*/ 49 w 63"/>
                <a:gd name="T39" fmla="*/ 6 h 65"/>
                <a:gd name="T40" fmla="*/ 53 w 63"/>
                <a:gd name="T41" fmla="*/ 10 h 65"/>
                <a:gd name="T42" fmla="*/ 57 w 63"/>
                <a:gd name="T43" fmla="*/ 13 h 65"/>
                <a:gd name="T44" fmla="*/ 61 w 63"/>
                <a:gd name="T45" fmla="*/ 19 h 65"/>
                <a:gd name="T46" fmla="*/ 63 w 63"/>
                <a:gd name="T47" fmla="*/ 25 h 65"/>
                <a:gd name="T48" fmla="*/ 63 w 63"/>
                <a:gd name="T49" fmla="*/ 31 h 65"/>
                <a:gd name="T50" fmla="*/ 63 w 63"/>
                <a:gd name="T51" fmla="*/ 39 h 65"/>
                <a:gd name="T52" fmla="*/ 61 w 63"/>
                <a:gd name="T53" fmla="*/ 45 h 65"/>
                <a:gd name="T54" fmla="*/ 57 w 63"/>
                <a:gd name="T55" fmla="*/ 51 h 65"/>
                <a:gd name="T56" fmla="*/ 53 w 63"/>
                <a:gd name="T57" fmla="*/ 55 h 65"/>
                <a:gd name="T58" fmla="*/ 49 w 63"/>
                <a:gd name="T59" fmla="*/ 59 h 65"/>
                <a:gd name="T60" fmla="*/ 43 w 63"/>
                <a:gd name="T61" fmla="*/ 63 h 65"/>
                <a:gd name="T62" fmla="*/ 37 w 63"/>
                <a:gd name="T63" fmla="*/ 65 h 65"/>
                <a:gd name="T64" fmla="*/ 31 w 63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1" y="65"/>
                  </a:moveTo>
                  <a:lnTo>
                    <a:pt x="23" y="65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2" name="Freeform 115"/>
            <p:cNvSpPr>
              <a:spLocks/>
            </p:cNvSpPr>
            <p:nvPr/>
          </p:nvSpPr>
          <p:spPr bwMode="auto">
            <a:xfrm>
              <a:off x="3274" y="1660"/>
              <a:ext cx="63" cy="65"/>
            </a:xfrm>
            <a:custGeom>
              <a:avLst/>
              <a:gdLst>
                <a:gd name="T0" fmla="*/ 31 w 63"/>
                <a:gd name="T1" fmla="*/ 65 h 65"/>
                <a:gd name="T2" fmla="*/ 31 w 63"/>
                <a:gd name="T3" fmla="*/ 65 h 65"/>
                <a:gd name="T4" fmla="*/ 23 w 63"/>
                <a:gd name="T5" fmla="*/ 65 h 65"/>
                <a:gd name="T6" fmla="*/ 19 w 63"/>
                <a:gd name="T7" fmla="*/ 63 h 65"/>
                <a:gd name="T8" fmla="*/ 14 w 63"/>
                <a:gd name="T9" fmla="*/ 59 h 65"/>
                <a:gd name="T10" fmla="*/ 8 w 63"/>
                <a:gd name="T11" fmla="*/ 55 h 65"/>
                <a:gd name="T12" fmla="*/ 4 w 63"/>
                <a:gd name="T13" fmla="*/ 51 h 65"/>
                <a:gd name="T14" fmla="*/ 2 w 63"/>
                <a:gd name="T15" fmla="*/ 45 h 65"/>
                <a:gd name="T16" fmla="*/ 0 w 63"/>
                <a:gd name="T17" fmla="*/ 39 h 65"/>
                <a:gd name="T18" fmla="*/ 0 w 63"/>
                <a:gd name="T19" fmla="*/ 31 h 65"/>
                <a:gd name="T20" fmla="*/ 0 w 63"/>
                <a:gd name="T21" fmla="*/ 25 h 65"/>
                <a:gd name="T22" fmla="*/ 2 w 63"/>
                <a:gd name="T23" fmla="*/ 19 h 65"/>
                <a:gd name="T24" fmla="*/ 4 w 63"/>
                <a:gd name="T25" fmla="*/ 13 h 65"/>
                <a:gd name="T26" fmla="*/ 8 w 63"/>
                <a:gd name="T27" fmla="*/ 10 h 65"/>
                <a:gd name="T28" fmla="*/ 14 w 63"/>
                <a:gd name="T29" fmla="*/ 6 h 65"/>
                <a:gd name="T30" fmla="*/ 19 w 63"/>
                <a:gd name="T31" fmla="*/ 2 h 65"/>
                <a:gd name="T32" fmla="*/ 23 w 63"/>
                <a:gd name="T33" fmla="*/ 2 h 65"/>
                <a:gd name="T34" fmla="*/ 31 w 63"/>
                <a:gd name="T35" fmla="*/ 0 h 65"/>
                <a:gd name="T36" fmla="*/ 37 w 63"/>
                <a:gd name="T37" fmla="*/ 2 h 65"/>
                <a:gd name="T38" fmla="*/ 43 w 63"/>
                <a:gd name="T39" fmla="*/ 2 h 65"/>
                <a:gd name="T40" fmla="*/ 49 w 63"/>
                <a:gd name="T41" fmla="*/ 6 h 65"/>
                <a:gd name="T42" fmla="*/ 53 w 63"/>
                <a:gd name="T43" fmla="*/ 10 h 65"/>
                <a:gd name="T44" fmla="*/ 57 w 63"/>
                <a:gd name="T45" fmla="*/ 13 h 65"/>
                <a:gd name="T46" fmla="*/ 61 w 63"/>
                <a:gd name="T47" fmla="*/ 19 h 65"/>
                <a:gd name="T48" fmla="*/ 63 w 63"/>
                <a:gd name="T49" fmla="*/ 25 h 65"/>
                <a:gd name="T50" fmla="*/ 63 w 63"/>
                <a:gd name="T51" fmla="*/ 31 h 65"/>
                <a:gd name="T52" fmla="*/ 63 w 63"/>
                <a:gd name="T53" fmla="*/ 39 h 65"/>
                <a:gd name="T54" fmla="*/ 61 w 63"/>
                <a:gd name="T55" fmla="*/ 45 h 65"/>
                <a:gd name="T56" fmla="*/ 57 w 63"/>
                <a:gd name="T57" fmla="*/ 51 h 65"/>
                <a:gd name="T58" fmla="*/ 53 w 63"/>
                <a:gd name="T59" fmla="*/ 55 h 65"/>
                <a:gd name="T60" fmla="*/ 49 w 63"/>
                <a:gd name="T61" fmla="*/ 59 h 65"/>
                <a:gd name="T62" fmla="*/ 43 w 63"/>
                <a:gd name="T63" fmla="*/ 63 h 65"/>
                <a:gd name="T64" fmla="*/ 37 w 63"/>
                <a:gd name="T65" fmla="*/ 65 h 65"/>
                <a:gd name="T66" fmla="*/ 31 w 63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1" y="65"/>
                  </a:moveTo>
                  <a:lnTo>
                    <a:pt x="31" y="65"/>
                  </a:lnTo>
                  <a:lnTo>
                    <a:pt x="23" y="65"/>
                  </a:lnTo>
                  <a:lnTo>
                    <a:pt x="19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3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3" name="Freeform 116"/>
            <p:cNvSpPr>
              <a:spLocks/>
            </p:cNvSpPr>
            <p:nvPr/>
          </p:nvSpPr>
          <p:spPr bwMode="auto">
            <a:xfrm>
              <a:off x="3276" y="1772"/>
              <a:ext cx="63" cy="65"/>
            </a:xfrm>
            <a:custGeom>
              <a:avLst/>
              <a:gdLst>
                <a:gd name="T0" fmla="*/ 31 w 63"/>
                <a:gd name="T1" fmla="*/ 0 h 65"/>
                <a:gd name="T2" fmla="*/ 37 w 63"/>
                <a:gd name="T3" fmla="*/ 0 h 65"/>
                <a:gd name="T4" fmla="*/ 43 w 63"/>
                <a:gd name="T5" fmla="*/ 2 h 65"/>
                <a:gd name="T6" fmla="*/ 49 w 63"/>
                <a:gd name="T7" fmla="*/ 6 h 65"/>
                <a:gd name="T8" fmla="*/ 55 w 63"/>
                <a:gd name="T9" fmla="*/ 10 h 65"/>
                <a:gd name="T10" fmla="*/ 57 w 63"/>
                <a:gd name="T11" fmla="*/ 14 h 65"/>
                <a:gd name="T12" fmla="*/ 61 w 63"/>
                <a:gd name="T13" fmla="*/ 20 h 65"/>
                <a:gd name="T14" fmla="*/ 63 w 63"/>
                <a:gd name="T15" fmla="*/ 26 h 65"/>
                <a:gd name="T16" fmla="*/ 63 w 63"/>
                <a:gd name="T17" fmla="*/ 31 h 65"/>
                <a:gd name="T18" fmla="*/ 63 w 63"/>
                <a:gd name="T19" fmla="*/ 39 h 65"/>
                <a:gd name="T20" fmla="*/ 61 w 63"/>
                <a:gd name="T21" fmla="*/ 45 h 65"/>
                <a:gd name="T22" fmla="*/ 57 w 63"/>
                <a:gd name="T23" fmla="*/ 51 h 65"/>
                <a:gd name="T24" fmla="*/ 55 w 63"/>
                <a:gd name="T25" fmla="*/ 55 h 65"/>
                <a:gd name="T26" fmla="*/ 49 w 63"/>
                <a:gd name="T27" fmla="*/ 59 h 65"/>
                <a:gd name="T28" fmla="*/ 43 w 63"/>
                <a:gd name="T29" fmla="*/ 61 h 65"/>
                <a:gd name="T30" fmla="*/ 37 w 63"/>
                <a:gd name="T31" fmla="*/ 63 h 65"/>
                <a:gd name="T32" fmla="*/ 31 w 63"/>
                <a:gd name="T33" fmla="*/ 65 h 65"/>
                <a:gd name="T34" fmla="*/ 25 w 63"/>
                <a:gd name="T35" fmla="*/ 63 h 65"/>
                <a:gd name="T36" fmla="*/ 19 w 63"/>
                <a:gd name="T37" fmla="*/ 61 h 65"/>
                <a:gd name="T38" fmla="*/ 13 w 63"/>
                <a:gd name="T39" fmla="*/ 59 h 65"/>
                <a:gd name="T40" fmla="*/ 8 w 63"/>
                <a:gd name="T41" fmla="*/ 55 h 65"/>
                <a:gd name="T42" fmla="*/ 6 w 63"/>
                <a:gd name="T43" fmla="*/ 51 h 65"/>
                <a:gd name="T44" fmla="*/ 2 w 63"/>
                <a:gd name="T45" fmla="*/ 45 h 65"/>
                <a:gd name="T46" fmla="*/ 0 w 63"/>
                <a:gd name="T47" fmla="*/ 39 h 65"/>
                <a:gd name="T48" fmla="*/ 0 w 63"/>
                <a:gd name="T49" fmla="*/ 31 h 65"/>
                <a:gd name="T50" fmla="*/ 0 w 63"/>
                <a:gd name="T51" fmla="*/ 26 h 65"/>
                <a:gd name="T52" fmla="*/ 2 w 63"/>
                <a:gd name="T53" fmla="*/ 20 h 65"/>
                <a:gd name="T54" fmla="*/ 6 w 63"/>
                <a:gd name="T55" fmla="*/ 14 h 65"/>
                <a:gd name="T56" fmla="*/ 8 w 63"/>
                <a:gd name="T57" fmla="*/ 10 h 65"/>
                <a:gd name="T58" fmla="*/ 13 w 63"/>
                <a:gd name="T59" fmla="*/ 6 h 65"/>
                <a:gd name="T60" fmla="*/ 19 w 63"/>
                <a:gd name="T61" fmla="*/ 2 h 65"/>
                <a:gd name="T62" fmla="*/ 25 w 63"/>
                <a:gd name="T63" fmla="*/ 0 h 65"/>
                <a:gd name="T64" fmla="*/ 31 w 63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1" y="0"/>
                  </a:moveTo>
                  <a:lnTo>
                    <a:pt x="37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4" name="Freeform 117"/>
            <p:cNvSpPr>
              <a:spLocks/>
            </p:cNvSpPr>
            <p:nvPr/>
          </p:nvSpPr>
          <p:spPr bwMode="auto">
            <a:xfrm>
              <a:off x="3276" y="1772"/>
              <a:ext cx="63" cy="65"/>
            </a:xfrm>
            <a:custGeom>
              <a:avLst/>
              <a:gdLst>
                <a:gd name="T0" fmla="*/ 31 w 63"/>
                <a:gd name="T1" fmla="*/ 0 h 65"/>
                <a:gd name="T2" fmla="*/ 31 w 63"/>
                <a:gd name="T3" fmla="*/ 0 h 65"/>
                <a:gd name="T4" fmla="*/ 37 w 63"/>
                <a:gd name="T5" fmla="*/ 0 h 65"/>
                <a:gd name="T6" fmla="*/ 43 w 63"/>
                <a:gd name="T7" fmla="*/ 2 h 65"/>
                <a:gd name="T8" fmla="*/ 49 w 63"/>
                <a:gd name="T9" fmla="*/ 6 h 65"/>
                <a:gd name="T10" fmla="*/ 55 w 63"/>
                <a:gd name="T11" fmla="*/ 10 h 65"/>
                <a:gd name="T12" fmla="*/ 57 w 63"/>
                <a:gd name="T13" fmla="*/ 14 h 65"/>
                <a:gd name="T14" fmla="*/ 61 w 63"/>
                <a:gd name="T15" fmla="*/ 20 h 65"/>
                <a:gd name="T16" fmla="*/ 63 w 63"/>
                <a:gd name="T17" fmla="*/ 26 h 65"/>
                <a:gd name="T18" fmla="*/ 63 w 63"/>
                <a:gd name="T19" fmla="*/ 31 h 65"/>
                <a:gd name="T20" fmla="*/ 63 w 63"/>
                <a:gd name="T21" fmla="*/ 39 h 65"/>
                <a:gd name="T22" fmla="*/ 61 w 63"/>
                <a:gd name="T23" fmla="*/ 45 h 65"/>
                <a:gd name="T24" fmla="*/ 57 w 63"/>
                <a:gd name="T25" fmla="*/ 51 h 65"/>
                <a:gd name="T26" fmla="*/ 55 w 63"/>
                <a:gd name="T27" fmla="*/ 55 h 65"/>
                <a:gd name="T28" fmla="*/ 49 w 63"/>
                <a:gd name="T29" fmla="*/ 59 h 65"/>
                <a:gd name="T30" fmla="*/ 43 w 63"/>
                <a:gd name="T31" fmla="*/ 61 h 65"/>
                <a:gd name="T32" fmla="*/ 37 w 63"/>
                <a:gd name="T33" fmla="*/ 63 h 65"/>
                <a:gd name="T34" fmla="*/ 31 w 63"/>
                <a:gd name="T35" fmla="*/ 65 h 65"/>
                <a:gd name="T36" fmla="*/ 25 w 63"/>
                <a:gd name="T37" fmla="*/ 63 h 65"/>
                <a:gd name="T38" fmla="*/ 19 w 63"/>
                <a:gd name="T39" fmla="*/ 61 h 65"/>
                <a:gd name="T40" fmla="*/ 13 w 63"/>
                <a:gd name="T41" fmla="*/ 59 h 65"/>
                <a:gd name="T42" fmla="*/ 8 w 63"/>
                <a:gd name="T43" fmla="*/ 55 h 65"/>
                <a:gd name="T44" fmla="*/ 6 w 63"/>
                <a:gd name="T45" fmla="*/ 51 h 65"/>
                <a:gd name="T46" fmla="*/ 2 w 63"/>
                <a:gd name="T47" fmla="*/ 45 h 65"/>
                <a:gd name="T48" fmla="*/ 0 w 63"/>
                <a:gd name="T49" fmla="*/ 39 h 65"/>
                <a:gd name="T50" fmla="*/ 0 w 63"/>
                <a:gd name="T51" fmla="*/ 31 h 65"/>
                <a:gd name="T52" fmla="*/ 0 w 63"/>
                <a:gd name="T53" fmla="*/ 26 h 65"/>
                <a:gd name="T54" fmla="*/ 2 w 63"/>
                <a:gd name="T55" fmla="*/ 20 h 65"/>
                <a:gd name="T56" fmla="*/ 6 w 63"/>
                <a:gd name="T57" fmla="*/ 14 h 65"/>
                <a:gd name="T58" fmla="*/ 8 w 63"/>
                <a:gd name="T59" fmla="*/ 10 h 65"/>
                <a:gd name="T60" fmla="*/ 13 w 63"/>
                <a:gd name="T61" fmla="*/ 6 h 65"/>
                <a:gd name="T62" fmla="*/ 19 w 63"/>
                <a:gd name="T63" fmla="*/ 2 h 65"/>
                <a:gd name="T64" fmla="*/ 25 w 63"/>
                <a:gd name="T65" fmla="*/ 0 h 65"/>
                <a:gd name="T66" fmla="*/ 31 w 6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1" y="0"/>
                  </a:moveTo>
                  <a:lnTo>
                    <a:pt x="31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5" name="Freeform 118"/>
            <p:cNvSpPr>
              <a:spLocks/>
            </p:cNvSpPr>
            <p:nvPr/>
          </p:nvSpPr>
          <p:spPr bwMode="auto">
            <a:xfrm>
              <a:off x="3195" y="1723"/>
              <a:ext cx="63" cy="63"/>
            </a:xfrm>
            <a:custGeom>
              <a:avLst/>
              <a:gdLst>
                <a:gd name="T0" fmla="*/ 31 w 63"/>
                <a:gd name="T1" fmla="*/ 63 h 63"/>
                <a:gd name="T2" fmla="*/ 26 w 63"/>
                <a:gd name="T3" fmla="*/ 63 h 63"/>
                <a:gd name="T4" fmla="*/ 20 w 63"/>
                <a:gd name="T5" fmla="*/ 61 h 63"/>
                <a:gd name="T6" fmla="*/ 14 w 63"/>
                <a:gd name="T7" fmla="*/ 57 h 63"/>
                <a:gd name="T8" fmla="*/ 10 w 63"/>
                <a:gd name="T9" fmla="*/ 55 h 63"/>
                <a:gd name="T10" fmla="*/ 6 w 63"/>
                <a:gd name="T11" fmla="*/ 49 h 63"/>
                <a:gd name="T12" fmla="*/ 2 w 63"/>
                <a:gd name="T13" fmla="*/ 43 h 63"/>
                <a:gd name="T14" fmla="*/ 0 w 63"/>
                <a:gd name="T15" fmla="*/ 37 h 63"/>
                <a:gd name="T16" fmla="*/ 0 w 63"/>
                <a:gd name="T17" fmla="*/ 31 h 63"/>
                <a:gd name="T18" fmla="*/ 0 w 63"/>
                <a:gd name="T19" fmla="*/ 25 h 63"/>
                <a:gd name="T20" fmla="*/ 2 w 63"/>
                <a:gd name="T21" fmla="*/ 19 h 63"/>
                <a:gd name="T22" fmla="*/ 6 w 63"/>
                <a:gd name="T23" fmla="*/ 13 h 63"/>
                <a:gd name="T24" fmla="*/ 10 w 63"/>
                <a:gd name="T25" fmla="*/ 10 h 63"/>
                <a:gd name="T26" fmla="*/ 14 w 63"/>
                <a:gd name="T27" fmla="*/ 6 h 63"/>
                <a:gd name="T28" fmla="*/ 20 w 63"/>
                <a:gd name="T29" fmla="*/ 2 h 63"/>
                <a:gd name="T30" fmla="*/ 26 w 63"/>
                <a:gd name="T31" fmla="*/ 0 h 63"/>
                <a:gd name="T32" fmla="*/ 31 w 63"/>
                <a:gd name="T33" fmla="*/ 0 h 63"/>
                <a:gd name="T34" fmla="*/ 39 w 63"/>
                <a:gd name="T35" fmla="*/ 0 h 63"/>
                <a:gd name="T36" fmla="*/ 43 w 63"/>
                <a:gd name="T37" fmla="*/ 2 h 63"/>
                <a:gd name="T38" fmla="*/ 49 w 63"/>
                <a:gd name="T39" fmla="*/ 6 h 63"/>
                <a:gd name="T40" fmla="*/ 55 w 63"/>
                <a:gd name="T41" fmla="*/ 10 h 63"/>
                <a:gd name="T42" fmla="*/ 59 w 63"/>
                <a:gd name="T43" fmla="*/ 13 h 63"/>
                <a:gd name="T44" fmla="*/ 61 w 63"/>
                <a:gd name="T45" fmla="*/ 19 h 63"/>
                <a:gd name="T46" fmla="*/ 63 w 63"/>
                <a:gd name="T47" fmla="*/ 25 h 63"/>
                <a:gd name="T48" fmla="*/ 63 w 63"/>
                <a:gd name="T49" fmla="*/ 31 h 63"/>
                <a:gd name="T50" fmla="*/ 63 w 63"/>
                <a:gd name="T51" fmla="*/ 37 h 63"/>
                <a:gd name="T52" fmla="*/ 61 w 63"/>
                <a:gd name="T53" fmla="*/ 43 h 63"/>
                <a:gd name="T54" fmla="*/ 59 w 63"/>
                <a:gd name="T55" fmla="*/ 49 h 63"/>
                <a:gd name="T56" fmla="*/ 55 w 63"/>
                <a:gd name="T57" fmla="*/ 55 h 63"/>
                <a:gd name="T58" fmla="*/ 49 w 63"/>
                <a:gd name="T59" fmla="*/ 57 h 63"/>
                <a:gd name="T60" fmla="*/ 43 w 63"/>
                <a:gd name="T61" fmla="*/ 61 h 63"/>
                <a:gd name="T62" fmla="*/ 39 w 63"/>
                <a:gd name="T63" fmla="*/ 63 h 63"/>
                <a:gd name="T64" fmla="*/ 31 w 63"/>
                <a:gd name="T65" fmla="*/ 63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31" y="63"/>
                  </a:move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39" y="63"/>
                  </a:lnTo>
                  <a:lnTo>
                    <a:pt x="31" y="6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6" name="Freeform 119"/>
            <p:cNvSpPr>
              <a:spLocks/>
            </p:cNvSpPr>
            <p:nvPr/>
          </p:nvSpPr>
          <p:spPr bwMode="auto">
            <a:xfrm>
              <a:off x="3195" y="1723"/>
              <a:ext cx="63" cy="63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26 w 63"/>
                <a:gd name="T5" fmla="*/ 63 h 63"/>
                <a:gd name="T6" fmla="*/ 20 w 63"/>
                <a:gd name="T7" fmla="*/ 61 h 63"/>
                <a:gd name="T8" fmla="*/ 14 w 63"/>
                <a:gd name="T9" fmla="*/ 57 h 63"/>
                <a:gd name="T10" fmla="*/ 10 w 63"/>
                <a:gd name="T11" fmla="*/ 55 h 63"/>
                <a:gd name="T12" fmla="*/ 6 w 63"/>
                <a:gd name="T13" fmla="*/ 49 h 63"/>
                <a:gd name="T14" fmla="*/ 2 w 63"/>
                <a:gd name="T15" fmla="*/ 43 h 63"/>
                <a:gd name="T16" fmla="*/ 0 w 63"/>
                <a:gd name="T17" fmla="*/ 37 h 63"/>
                <a:gd name="T18" fmla="*/ 0 w 63"/>
                <a:gd name="T19" fmla="*/ 31 h 63"/>
                <a:gd name="T20" fmla="*/ 0 w 63"/>
                <a:gd name="T21" fmla="*/ 25 h 63"/>
                <a:gd name="T22" fmla="*/ 2 w 63"/>
                <a:gd name="T23" fmla="*/ 19 h 63"/>
                <a:gd name="T24" fmla="*/ 6 w 63"/>
                <a:gd name="T25" fmla="*/ 13 h 63"/>
                <a:gd name="T26" fmla="*/ 10 w 63"/>
                <a:gd name="T27" fmla="*/ 10 h 63"/>
                <a:gd name="T28" fmla="*/ 14 w 63"/>
                <a:gd name="T29" fmla="*/ 6 h 63"/>
                <a:gd name="T30" fmla="*/ 20 w 63"/>
                <a:gd name="T31" fmla="*/ 2 h 63"/>
                <a:gd name="T32" fmla="*/ 26 w 63"/>
                <a:gd name="T33" fmla="*/ 0 h 63"/>
                <a:gd name="T34" fmla="*/ 31 w 63"/>
                <a:gd name="T35" fmla="*/ 0 h 63"/>
                <a:gd name="T36" fmla="*/ 39 w 63"/>
                <a:gd name="T37" fmla="*/ 0 h 63"/>
                <a:gd name="T38" fmla="*/ 43 w 63"/>
                <a:gd name="T39" fmla="*/ 2 h 63"/>
                <a:gd name="T40" fmla="*/ 49 w 63"/>
                <a:gd name="T41" fmla="*/ 6 h 63"/>
                <a:gd name="T42" fmla="*/ 55 w 63"/>
                <a:gd name="T43" fmla="*/ 10 h 63"/>
                <a:gd name="T44" fmla="*/ 59 w 63"/>
                <a:gd name="T45" fmla="*/ 13 h 63"/>
                <a:gd name="T46" fmla="*/ 61 w 63"/>
                <a:gd name="T47" fmla="*/ 19 h 63"/>
                <a:gd name="T48" fmla="*/ 63 w 63"/>
                <a:gd name="T49" fmla="*/ 25 h 63"/>
                <a:gd name="T50" fmla="*/ 63 w 63"/>
                <a:gd name="T51" fmla="*/ 31 h 63"/>
                <a:gd name="T52" fmla="*/ 63 w 63"/>
                <a:gd name="T53" fmla="*/ 37 h 63"/>
                <a:gd name="T54" fmla="*/ 61 w 63"/>
                <a:gd name="T55" fmla="*/ 43 h 63"/>
                <a:gd name="T56" fmla="*/ 59 w 63"/>
                <a:gd name="T57" fmla="*/ 49 h 63"/>
                <a:gd name="T58" fmla="*/ 55 w 63"/>
                <a:gd name="T59" fmla="*/ 55 h 63"/>
                <a:gd name="T60" fmla="*/ 49 w 63"/>
                <a:gd name="T61" fmla="*/ 57 h 63"/>
                <a:gd name="T62" fmla="*/ 43 w 63"/>
                <a:gd name="T63" fmla="*/ 61 h 63"/>
                <a:gd name="T64" fmla="*/ 39 w 63"/>
                <a:gd name="T65" fmla="*/ 63 h 63"/>
                <a:gd name="T66" fmla="*/ 31 w 63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39" y="63"/>
                  </a:lnTo>
                  <a:lnTo>
                    <a:pt x="31" y="6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7" name="Freeform 120"/>
            <p:cNvSpPr>
              <a:spLocks/>
            </p:cNvSpPr>
            <p:nvPr/>
          </p:nvSpPr>
          <p:spPr bwMode="auto">
            <a:xfrm>
              <a:off x="3207" y="1695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39 w 65"/>
                <a:gd name="T3" fmla="*/ 2 h 65"/>
                <a:gd name="T4" fmla="*/ 45 w 65"/>
                <a:gd name="T5" fmla="*/ 2 h 65"/>
                <a:gd name="T6" fmla="*/ 51 w 65"/>
                <a:gd name="T7" fmla="*/ 6 h 65"/>
                <a:gd name="T8" fmla="*/ 55 w 65"/>
                <a:gd name="T9" fmla="*/ 10 h 65"/>
                <a:gd name="T10" fmla="*/ 59 w 65"/>
                <a:gd name="T11" fmla="*/ 14 h 65"/>
                <a:gd name="T12" fmla="*/ 63 w 65"/>
                <a:gd name="T13" fmla="*/ 20 h 65"/>
                <a:gd name="T14" fmla="*/ 65 w 65"/>
                <a:gd name="T15" fmla="*/ 26 h 65"/>
                <a:gd name="T16" fmla="*/ 65 w 65"/>
                <a:gd name="T17" fmla="*/ 32 h 65"/>
                <a:gd name="T18" fmla="*/ 65 w 65"/>
                <a:gd name="T19" fmla="*/ 40 h 65"/>
                <a:gd name="T20" fmla="*/ 63 w 65"/>
                <a:gd name="T21" fmla="*/ 45 h 65"/>
                <a:gd name="T22" fmla="*/ 59 w 65"/>
                <a:gd name="T23" fmla="*/ 51 h 65"/>
                <a:gd name="T24" fmla="*/ 55 w 65"/>
                <a:gd name="T25" fmla="*/ 55 h 65"/>
                <a:gd name="T26" fmla="*/ 51 w 65"/>
                <a:gd name="T27" fmla="*/ 59 h 65"/>
                <a:gd name="T28" fmla="*/ 45 w 65"/>
                <a:gd name="T29" fmla="*/ 63 h 65"/>
                <a:gd name="T30" fmla="*/ 39 w 65"/>
                <a:gd name="T31" fmla="*/ 63 h 65"/>
                <a:gd name="T32" fmla="*/ 33 w 65"/>
                <a:gd name="T33" fmla="*/ 65 h 65"/>
                <a:gd name="T34" fmla="*/ 27 w 65"/>
                <a:gd name="T35" fmla="*/ 63 h 65"/>
                <a:gd name="T36" fmla="*/ 19 w 65"/>
                <a:gd name="T37" fmla="*/ 63 h 65"/>
                <a:gd name="T38" fmla="*/ 16 w 65"/>
                <a:gd name="T39" fmla="*/ 59 h 65"/>
                <a:gd name="T40" fmla="*/ 10 w 65"/>
                <a:gd name="T41" fmla="*/ 55 h 65"/>
                <a:gd name="T42" fmla="*/ 6 w 65"/>
                <a:gd name="T43" fmla="*/ 51 h 65"/>
                <a:gd name="T44" fmla="*/ 2 w 65"/>
                <a:gd name="T45" fmla="*/ 45 h 65"/>
                <a:gd name="T46" fmla="*/ 2 w 65"/>
                <a:gd name="T47" fmla="*/ 40 h 65"/>
                <a:gd name="T48" fmla="*/ 0 w 65"/>
                <a:gd name="T49" fmla="*/ 32 h 65"/>
                <a:gd name="T50" fmla="*/ 2 w 65"/>
                <a:gd name="T51" fmla="*/ 26 h 65"/>
                <a:gd name="T52" fmla="*/ 2 w 65"/>
                <a:gd name="T53" fmla="*/ 20 h 65"/>
                <a:gd name="T54" fmla="*/ 6 w 65"/>
                <a:gd name="T55" fmla="*/ 14 h 65"/>
                <a:gd name="T56" fmla="*/ 10 w 65"/>
                <a:gd name="T57" fmla="*/ 10 h 65"/>
                <a:gd name="T58" fmla="*/ 16 w 65"/>
                <a:gd name="T59" fmla="*/ 6 h 65"/>
                <a:gd name="T60" fmla="*/ 19 w 65"/>
                <a:gd name="T61" fmla="*/ 2 h 65"/>
                <a:gd name="T62" fmla="*/ 27 w 65"/>
                <a:gd name="T63" fmla="*/ 2 h 65"/>
                <a:gd name="T64" fmla="*/ 33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3" y="0"/>
                  </a:moveTo>
                  <a:lnTo>
                    <a:pt x="39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19" y="63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8" name="Freeform 121"/>
            <p:cNvSpPr>
              <a:spLocks/>
            </p:cNvSpPr>
            <p:nvPr/>
          </p:nvSpPr>
          <p:spPr bwMode="auto">
            <a:xfrm>
              <a:off x="3207" y="1695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33 w 65"/>
                <a:gd name="T3" fmla="*/ 0 h 65"/>
                <a:gd name="T4" fmla="*/ 39 w 65"/>
                <a:gd name="T5" fmla="*/ 2 h 65"/>
                <a:gd name="T6" fmla="*/ 45 w 65"/>
                <a:gd name="T7" fmla="*/ 2 h 65"/>
                <a:gd name="T8" fmla="*/ 51 w 65"/>
                <a:gd name="T9" fmla="*/ 6 h 65"/>
                <a:gd name="T10" fmla="*/ 55 w 65"/>
                <a:gd name="T11" fmla="*/ 10 h 65"/>
                <a:gd name="T12" fmla="*/ 59 w 65"/>
                <a:gd name="T13" fmla="*/ 14 h 65"/>
                <a:gd name="T14" fmla="*/ 63 w 65"/>
                <a:gd name="T15" fmla="*/ 20 h 65"/>
                <a:gd name="T16" fmla="*/ 65 w 65"/>
                <a:gd name="T17" fmla="*/ 26 h 65"/>
                <a:gd name="T18" fmla="*/ 65 w 65"/>
                <a:gd name="T19" fmla="*/ 32 h 65"/>
                <a:gd name="T20" fmla="*/ 65 w 65"/>
                <a:gd name="T21" fmla="*/ 40 h 65"/>
                <a:gd name="T22" fmla="*/ 63 w 65"/>
                <a:gd name="T23" fmla="*/ 45 h 65"/>
                <a:gd name="T24" fmla="*/ 59 w 65"/>
                <a:gd name="T25" fmla="*/ 51 h 65"/>
                <a:gd name="T26" fmla="*/ 55 w 65"/>
                <a:gd name="T27" fmla="*/ 55 h 65"/>
                <a:gd name="T28" fmla="*/ 51 w 65"/>
                <a:gd name="T29" fmla="*/ 59 h 65"/>
                <a:gd name="T30" fmla="*/ 45 w 65"/>
                <a:gd name="T31" fmla="*/ 63 h 65"/>
                <a:gd name="T32" fmla="*/ 39 w 65"/>
                <a:gd name="T33" fmla="*/ 63 h 65"/>
                <a:gd name="T34" fmla="*/ 33 w 65"/>
                <a:gd name="T35" fmla="*/ 65 h 65"/>
                <a:gd name="T36" fmla="*/ 27 w 65"/>
                <a:gd name="T37" fmla="*/ 63 h 65"/>
                <a:gd name="T38" fmla="*/ 19 w 65"/>
                <a:gd name="T39" fmla="*/ 63 h 65"/>
                <a:gd name="T40" fmla="*/ 16 w 65"/>
                <a:gd name="T41" fmla="*/ 59 h 65"/>
                <a:gd name="T42" fmla="*/ 10 w 65"/>
                <a:gd name="T43" fmla="*/ 55 h 65"/>
                <a:gd name="T44" fmla="*/ 6 w 65"/>
                <a:gd name="T45" fmla="*/ 51 h 65"/>
                <a:gd name="T46" fmla="*/ 2 w 65"/>
                <a:gd name="T47" fmla="*/ 45 h 65"/>
                <a:gd name="T48" fmla="*/ 2 w 65"/>
                <a:gd name="T49" fmla="*/ 40 h 65"/>
                <a:gd name="T50" fmla="*/ 0 w 65"/>
                <a:gd name="T51" fmla="*/ 32 h 65"/>
                <a:gd name="T52" fmla="*/ 2 w 65"/>
                <a:gd name="T53" fmla="*/ 26 h 65"/>
                <a:gd name="T54" fmla="*/ 2 w 65"/>
                <a:gd name="T55" fmla="*/ 20 h 65"/>
                <a:gd name="T56" fmla="*/ 6 w 65"/>
                <a:gd name="T57" fmla="*/ 14 h 65"/>
                <a:gd name="T58" fmla="*/ 10 w 65"/>
                <a:gd name="T59" fmla="*/ 10 h 65"/>
                <a:gd name="T60" fmla="*/ 16 w 65"/>
                <a:gd name="T61" fmla="*/ 6 h 65"/>
                <a:gd name="T62" fmla="*/ 19 w 65"/>
                <a:gd name="T63" fmla="*/ 2 h 65"/>
                <a:gd name="T64" fmla="*/ 27 w 65"/>
                <a:gd name="T65" fmla="*/ 2 h 65"/>
                <a:gd name="T66" fmla="*/ 33 w 65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3" y="0"/>
                  </a:moveTo>
                  <a:lnTo>
                    <a:pt x="33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7" y="63"/>
                  </a:lnTo>
                  <a:lnTo>
                    <a:pt x="19" y="63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19" y="2"/>
                  </a:lnTo>
                  <a:lnTo>
                    <a:pt x="27" y="2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49" name="Freeform 122"/>
            <p:cNvSpPr>
              <a:spLocks/>
            </p:cNvSpPr>
            <p:nvPr/>
          </p:nvSpPr>
          <p:spPr bwMode="auto">
            <a:xfrm>
              <a:off x="3232" y="1748"/>
              <a:ext cx="63" cy="65"/>
            </a:xfrm>
            <a:custGeom>
              <a:avLst/>
              <a:gdLst>
                <a:gd name="T0" fmla="*/ 32 w 63"/>
                <a:gd name="T1" fmla="*/ 65 h 65"/>
                <a:gd name="T2" fmla="*/ 26 w 63"/>
                <a:gd name="T3" fmla="*/ 63 h 65"/>
                <a:gd name="T4" fmla="*/ 20 w 63"/>
                <a:gd name="T5" fmla="*/ 63 h 65"/>
                <a:gd name="T6" fmla="*/ 14 w 63"/>
                <a:gd name="T7" fmla="*/ 59 h 65"/>
                <a:gd name="T8" fmla="*/ 10 w 63"/>
                <a:gd name="T9" fmla="*/ 55 h 65"/>
                <a:gd name="T10" fmla="*/ 6 w 63"/>
                <a:gd name="T11" fmla="*/ 50 h 65"/>
                <a:gd name="T12" fmla="*/ 2 w 63"/>
                <a:gd name="T13" fmla="*/ 46 h 65"/>
                <a:gd name="T14" fmla="*/ 0 w 63"/>
                <a:gd name="T15" fmla="*/ 40 h 65"/>
                <a:gd name="T16" fmla="*/ 0 w 63"/>
                <a:gd name="T17" fmla="*/ 32 h 65"/>
                <a:gd name="T18" fmla="*/ 0 w 63"/>
                <a:gd name="T19" fmla="*/ 26 h 65"/>
                <a:gd name="T20" fmla="*/ 2 w 63"/>
                <a:gd name="T21" fmla="*/ 20 h 65"/>
                <a:gd name="T22" fmla="*/ 6 w 63"/>
                <a:gd name="T23" fmla="*/ 14 h 65"/>
                <a:gd name="T24" fmla="*/ 10 w 63"/>
                <a:gd name="T25" fmla="*/ 10 h 65"/>
                <a:gd name="T26" fmla="*/ 14 w 63"/>
                <a:gd name="T27" fmla="*/ 6 h 65"/>
                <a:gd name="T28" fmla="*/ 20 w 63"/>
                <a:gd name="T29" fmla="*/ 2 h 65"/>
                <a:gd name="T30" fmla="*/ 26 w 63"/>
                <a:gd name="T31" fmla="*/ 0 h 65"/>
                <a:gd name="T32" fmla="*/ 32 w 63"/>
                <a:gd name="T33" fmla="*/ 0 h 65"/>
                <a:gd name="T34" fmla="*/ 40 w 63"/>
                <a:gd name="T35" fmla="*/ 0 h 65"/>
                <a:gd name="T36" fmla="*/ 44 w 63"/>
                <a:gd name="T37" fmla="*/ 2 h 65"/>
                <a:gd name="T38" fmla="*/ 50 w 63"/>
                <a:gd name="T39" fmla="*/ 6 h 65"/>
                <a:gd name="T40" fmla="*/ 56 w 63"/>
                <a:gd name="T41" fmla="*/ 10 h 65"/>
                <a:gd name="T42" fmla="*/ 59 w 63"/>
                <a:gd name="T43" fmla="*/ 14 h 65"/>
                <a:gd name="T44" fmla="*/ 61 w 63"/>
                <a:gd name="T45" fmla="*/ 20 h 65"/>
                <a:gd name="T46" fmla="*/ 63 w 63"/>
                <a:gd name="T47" fmla="*/ 26 h 65"/>
                <a:gd name="T48" fmla="*/ 63 w 63"/>
                <a:gd name="T49" fmla="*/ 32 h 65"/>
                <a:gd name="T50" fmla="*/ 63 w 63"/>
                <a:gd name="T51" fmla="*/ 40 h 65"/>
                <a:gd name="T52" fmla="*/ 61 w 63"/>
                <a:gd name="T53" fmla="*/ 46 h 65"/>
                <a:gd name="T54" fmla="*/ 59 w 63"/>
                <a:gd name="T55" fmla="*/ 50 h 65"/>
                <a:gd name="T56" fmla="*/ 56 w 63"/>
                <a:gd name="T57" fmla="*/ 55 h 65"/>
                <a:gd name="T58" fmla="*/ 50 w 63"/>
                <a:gd name="T59" fmla="*/ 59 h 65"/>
                <a:gd name="T60" fmla="*/ 44 w 63"/>
                <a:gd name="T61" fmla="*/ 63 h 65"/>
                <a:gd name="T62" fmla="*/ 40 w 63"/>
                <a:gd name="T63" fmla="*/ 63 h 65"/>
                <a:gd name="T64" fmla="*/ 32 w 63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2" y="65"/>
                  </a:move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6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0"/>
                  </a:lnTo>
                  <a:lnTo>
                    <a:pt x="56" y="55"/>
                  </a:lnTo>
                  <a:lnTo>
                    <a:pt x="50" y="59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0" name="Freeform 123"/>
            <p:cNvSpPr>
              <a:spLocks/>
            </p:cNvSpPr>
            <p:nvPr/>
          </p:nvSpPr>
          <p:spPr bwMode="auto">
            <a:xfrm>
              <a:off x="3232" y="1748"/>
              <a:ext cx="63" cy="65"/>
            </a:xfrm>
            <a:custGeom>
              <a:avLst/>
              <a:gdLst>
                <a:gd name="T0" fmla="*/ 32 w 63"/>
                <a:gd name="T1" fmla="*/ 65 h 65"/>
                <a:gd name="T2" fmla="*/ 32 w 63"/>
                <a:gd name="T3" fmla="*/ 65 h 65"/>
                <a:gd name="T4" fmla="*/ 26 w 63"/>
                <a:gd name="T5" fmla="*/ 63 h 65"/>
                <a:gd name="T6" fmla="*/ 20 w 63"/>
                <a:gd name="T7" fmla="*/ 63 h 65"/>
                <a:gd name="T8" fmla="*/ 14 w 63"/>
                <a:gd name="T9" fmla="*/ 59 h 65"/>
                <a:gd name="T10" fmla="*/ 10 w 63"/>
                <a:gd name="T11" fmla="*/ 55 h 65"/>
                <a:gd name="T12" fmla="*/ 6 w 63"/>
                <a:gd name="T13" fmla="*/ 50 h 65"/>
                <a:gd name="T14" fmla="*/ 2 w 63"/>
                <a:gd name="T15" fmla="*/ 46 h 65"/>
                <a:gd name="T16" fmla="*/ 0 w 63"/>
                <a:gd name="T17" fmla="*/ 40 h 65"/>
                <a:gd name="T18" fmla="*/ 0 w 63"/>
                <a:gd name="T19" fmla="*/ 32 h 65"/>
                <a:gd name="T20" fmla="*/ 0 w 63"/>
                <a:gd name="T21" fmla="*/ 26 h 65"/>
                <a:gd name="T22" fmla="*/ 2 w 63"/>
                <a:gd name="T23" fmla="*/ 20 h 65"/>
                <a:gd name="T24" fmla="*/ 6 w 63"/>
                <a:gd name="T25" fmla="*/ 14 h 65"/>
                <a:gd name="T26" fmla="*/ 10 w 63"/>
                <a:gd name="T27" fmla="*/ 10 h 65"/>
                <a:gd name="T28" fmla="*/ 14 w 63"/>
                <a:gd name="T29" fmla="*/ 6 h 65"/>
                <a:gd name="T30" fmla="*/ 20 w 63"/>
                <a:gd name="T31" fmla="*/ 2 h 65"/>
                <a:gd name="T32" fmla="*/ 26 w 63"/>
                <a:gd name="T33" fmla="*/ 0 h 65"/>
                <a:gd name="T34" fmla="*/ 32 w 63"/>
                <a:gd name="T35" fmla="*/ 0 h 65"/>
                <a:gd name="T36" fmla="*/ 40 w 63"/>
                <a:gd name="T37" fmla="*/ 0 h 65"/>
                <a:gd name="T38" fmla="*/ 44 w 63"/>
                <a:gd name="T39" fmla="*/ 2 h 65"/>
                <a:gd name="T40" fmla="*/ 50 w 63"/>
                <a:gd name="T41" fmla="*/ 6 h 65"/>
                <a:gd name="T42" fmla="*/ 56 w 63"/>
                <a:gd name="T43" fmla="*/ 10 h 65"/>
                <a:gd name="T44" fmla="*/ 59 w 63"/>
                <a:gd name="T45" fmla="*/ 14 h 65"/>
                <a:gd name="T46" fmla="*/ 61 w 63"/>
                <a:gd name="T47" fmla="*/ 20 h 65"/>
                <a:gd name="T48" fmla="*/ 63 w 63"/>
                <a:gd name="T49" fmla="*/ 26 h 65"/>
                <a:gd name="T50" fmla="*/ 63 w 63"/>
                <a:gd name="T51" fmla="*/ 32 h 65"/>
                <a:gd name="T52" fmla="*/ 63 w 63"/>
                <a:gd name="T53" fmla="*/ 40 h 65"/>
                <a:gd name="T54" fmla="*/ 61 w 63"/>
                <a:gd name="T55" fmla="*/ 46 h 65"/>
                <a:gd name="T56" fmla="*/ 59 w 63"/>
                <a:gd name="T57" fmla="*/ 50 h 65"/>
                <a:gd name="T58" fmla="*/ 56 w 63"/>
                <a:gd name="T59" fmla="*/ 55 h 65"/>
                <a:gd name="T60" fmla="*/ 50 w 63"/>
                <a:gd name="T61" fmla="*/ 59 h 65"/>
                <a:gd name="T62" fmla="*/ 44 w 63"/>
                <a:gd name="T63" fmla="*/ 63 h 65"/>
                <a:gd name="T64" fmla="*/ 40 w 63"/>
                <a:gd name="T65" fmla="*/ 63 h 65"/>
                <a:gd name="T66" fmla="*/ 32 w 63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2" y="65"/>
                  </a:move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0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6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0"/>
                  </a:lnTo>
                  <a:lnTo>
                    <a:pt x="56" y="55"/>
                  </a:lnTo>
                  <a:lnTo>
                    <a:pt x="50" y="59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32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1" name="Freeform 124"/>
            <p:cNvSpPr>
              <a:spLocks/>
            </p:cNvSpPr>
            <p:nvPr/>
          </p:nvSpPr>
          <p:spPr bwMode="auto">
            <a:xfrm>
              <a:off x="3240" y="1654"/>
              <a:ext cx="65" cy="63"/>
            </a:xfrm>
            <a:custGeom>
              <a:avLst/>
              <a:gdLst>
                <a:gd name="T0" fmla="*/ 32 w 65"/>
                <a:gd name="T1" fmla="*/ 63 h 63"/>
                <a:gd name="T2" fmla="*/ 26 w 65"/>
                <a:gd name="T3" fmla="*/ 63 h 63"/>
                <a:gd name="T4" fmla="*/ 20 w 65"/>
                <a:gd name="T5" fmla="*/ 61 h 63"/>
                <a:gd name="T6" fmla="*/ 14 w 65"/>
                <a:gd name="T7" fmla="*/ 57 h 63"/>
                <a:gd name="T8" fmla="*/ 10 w 65"/>
                <a:gd name="T9" fmla="*/ 53 h 63"/>
                <a:gd name="T10" fmla="*/ 6 w 65"/>
                <a:gd name="T11" fmla="*/ 49 h 63"/>
                <a:gd name="T12" fmla="*/ 2 w 65"/>
                <a:gd name="T13" fmla="*/ 43 h 63"/>
                <a:gd name="T14" fmla="*/ 0 w 65"/>
                <a:gd name="T15" fmla="*/ 37 h 63"/>
                <a:gd name="T16" fmla="*/ 0 w 65"/>
                <a:gd name="T17" fmla="*/ 31 h 63"/>
                <a:gd name="T18" fmla="*/ 0 w 65"/>
                <a:gd name="T19" fmla="*/ 25 h 63"/>
                <a:gd name="T20" fmla="*/ 2 w 65"/>
                <a:gd name="T21" fmla="*/ 19 h 63"/>
                <a:gd name="T22" fmla="*/ 6 w 65"/>
                <a:gd name="T23" fmla="*/ 14 h 63"/>
                <a:gd name="T24" fmla="*/ 10 w 65"/>
                <a:gd name="T25" fmla="*/ 10 h 63"/>
                <a:gd name="T26" fmla="*/ 14 w 65"/>
                <a:gd name="T27" fmla="*/ 4 h 63"/>
                <a:gd name="T28" fmla="*/ 20 w 65"/>
                <a:gd name="T29" fmla="*/ 2 h 63"/>
                <a:gd name="T30" fmla="*/ 26 w 65"/>
                <a:gd name="T31" fmla="*/ 0 h 63"/>
                <a:gd name="T32" fmla="*/ 32 w 65"/>
                <a:gd name="T33" fmla="*/ 0 h 63"/>
                <a:gd name="T34" fmla="*/ 40 w 65"/>
                <a:gd name="T35" fmla="*/ 0 h 63"/>
                <a:gd name="T36" fmla="*/ 46 w 65"/>
                <a:gd name="T37" fmla="*/ 2 h 63"/>
                <a:gd name="T38" fmla="*/ 51 w 65"/>
                <a:gd name="T39" fmla="*/ 4 h 63"/>
                <a:gd name="T40" fmla="*/ 55 w 65"/>
                <a:gd name="T41" fmla="*/ 10 h 63"/>
                <a:gd name="T42" fmla="*/ 59 w 65"/>
                <a:gd name="T43" fmla="*/ 14 h 63"/>
                <a:gd name="T44" fmla="*/ 63 w 65"/>
                <a:gd name="T45" fmla="*/ 19 h 63"/>
                <a:gd name="T46" fmla="*/ 63 w 65"/>
                <a:gd name="T47" fmla="*/ 25 h 63"/>
                <a:gd name="T48" fmla="*/ 65 w 65"/>
                <a:gd name="T49" fmla="*/ 31 h 63"/>
                <a:gd name="T50" fmla="*/ 63 w 65"/>
                <a:gd name="T51" fmla="*/ 37 h 63"/>
                <a:gd name="T52" fmla="*/ 63 w 65"/>
                <a:gd name="T53" fmla="*/ 43 h 63"/>
                <a:gd name="T54" fmla="*/ 59 w 65"/>
                <a:gd name="T55" fmla="*/ 49 h 63"/>
                <a:gd name="T56" fmla="*/ 55 w 65"/>
                <a:gd name="T57" fmla="*/ 53 h 63"/>
                <a:gd name="T58" fmla="*/ 51 w 65"/>
                <a:gd name="T59" fmla="*/ 57 h 63"/>
                <a:gd name="T60" fmla="*/ 46 w 65"/>
                <a:gd name="T61" fmla="*/ 61 h 63"/>
                <a:gd name="T62" fmla="*/ 40 w 65"/>
                <a:gd name="T63" fmla="*/ 63 h 63"/>
                <a:gd name="T64" fmla="*/ 32 w 65"/>
                <a:gd name="T65" fmla="*/ 63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2" y="63"/>
                  </a:move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1" y="4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51" y="57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2" name="Freeform 125"/>
            <p:cNvSpPr>
              <a:spLocks/>
            </p:cNvSpPr>
            <p:nvPr/>
          </p:nvSpPr>
          <p:spPr bwMode="auto">
            <a:xfrm>
              <a:off x="3240" y="1654"/>
              <a:ext cx="65" cy="63"/>
            </a:xfrm>
            <a:custGeom>
              <a:avLst/>
              <a:gdLst>
                <a:gd name="T0" fmla="*/ 32 w 65"/>
                <a:gd name="T1" fmla="*/ 63 h 63"/>
                <a:gd name="T2" fmla="*/ 32 w 65"/>
                <a:gd name="T3" fmla="*/ 63 h 63"/>
                <a:gd name="T4" fmla="*/ 26 w 65"/>
                <a:gd name="T5" fmla="*/ 63 h 63"/>
                <a:gd name="T6" fmla="*/ 20 w 65"/>
                <a:gd name="T7" fmla="*/ 61 h 63"/>
                <a:gd name="T8" fmla="*/ 14 w 65"/>
                <a:gd name="T9" fmla="*/ 57 h 63"/>
                <a:gd name="T10" fmla="*/ 10 w 65"/>
                <a:gd name="T11" fmla="*/ 53 h 63"/>
                <a:gd name="T12" fmla="*/ 6 w 65"/>
                <a:gd name="T13" fmla="*/ 49 h 63"/>
                <a:gd name="T14" fmla="*/ 2 w 65"/>
                <a:gd name="T15" fmla="*/ 43 h 63"/>
                <a:gd name="T16" fmla="*/ 0 w 65"/>
                <a:gd name="T17" fmla="*/ 37 h 63"/>
                <a:gd name="T18" fmla="*/ 0 w 65"/>
                <a:gd name="T19" fmla="*/ 31 h 63"/>
                <a:gd name="T20" fmla="*/ 0 w 65"/>
                <a:gd name="T21" fmla="*/ 25 h 63"/>
                <a:gd name="T22" fmla="*/ 2 w 65"/>
                <a:gd name="T23" fmla="*/ 19 h 63"/>
                <a:gd name="T24" fmla="*/ 6 w 65"/>
                <a:gd name="T25" fmla="*/ 14 h 63"/>
                <a:gd name="T26" fmla="*/ 10 w 65"/>
                <a:gd name="T27" fmla="*/ 10 h 63"/>
                <a:gd name="T28" fmla="*/ 14 w 65"/>
                <a:gd name="T29" fmla="*/ 4 h 63"/>
                <a:gd name="T30" fmla="*/ 20 w 65"/>
                <a:gd name="T31" fmla="*/ 2 h 63"/>
                <a:gd name="T32" fmla="*/ 26 w 65"/>
                <a:gd name="T33" fmla="*/ 0 h 63"/>
                <a:gd name="T34" fmla="*/ 32 w 65"/>
                <a:gd name="T35" fmla="*/ 0 h 63"/>
                <a:gd name="T36" fmla="*/ 40 w 65"/>
                <a:gd name="T37" fmla="*/ 0 h 63"/>
                <a:gd name="T38" fmla="*/ 46 w 65"/>
                <a:gd name="T39" fmla="*/ 2 h 63"/>
                <a:gd name="T40" fmla="*/ 51 w 65"/>
                <a:gd name="T41" fmla="*/ 4 h 63"/>
                <a:gd name="T42" fmla="*/ 55 w 65"/>
                <a:gd name="T43" fmla="*/ 10 h 63"/>
                <a:gd name="T44" fmla="*/ 59 w 65"/>
                <a:gd name="T45" fmla="*/ 14 h 63"/>
                <a:gd name="T46" fmla="*/ 63 w 65"/>
                <a:gd name="T47" fmla="*/ 19 h 63"/>
                <a:gd name="T48" fmla="*/ 63 w 65"/>
                <a:gd name="T49" fmla="*/ 25 h 63"/>
                <a:gd name="T50" fmla="*/ 65 w 65"/>
                <a:gd name="T51" fmla="*/ 31 h 63"/>
                <a:gd name="T52" fmla="*/ 63 w 65"/>
                <a:gd name="T53" fmla="*/ 37 h 63"/>
                <a:gd name="T54" fmla="*/ 63 w 65"/>
                <a:gd name="T55" fmla="*/ 43 h 63"/>
                <a:gd name="T56" fmla="*/ 59 w 65"/>
                <a:gd name="T57" fmla="*/ 49 h 63"/>
                <a:gd name="T58" fmla="*/ 55 w 65"/>
                <a:gd name="T59" fmla="*/ 53 h 63"/>
                <a:gd name="T60" fmla="*/ 51 w 65"/>
                <a:gd name="T61" fmla="*/ 57 h 63"/>
                <a:gd name="T62" fmla="*/ 46 w 65"/>
                <a:gd name="T63" fmla="*/ 61 h 63"/>
                <a:gd name="T64" fmla="*/ 40 w 65"/>
                <a:gd name="T65" fmla="*/ 63 h 63"/>
                <a:gd name="T66" fmla="*/ 32 w 65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2" y="63"/>
                  </a:move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1" y="4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51" y="57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3" name="Freeform 126"/>
            <p:cNvSpPr>
              <a:spLocks/>
            </p:cNvSpPr>
            <p:nvPr/>
          </p:nvSpPr>
          <p:spPr bwMode="auto">
            <a:xfrm>
              <a:off x="3289" y="1707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8 w 63"/>
                <a:gd name="T3" fmla="*/ 2 h 65"/>
                <a:gd name="T4" fmla="*/ 44 w 63"/>
                <a:gd name="T5" fmla="*/ 2 h 65"/>
                <a:gd name="T6" fmla="*/ 50 w 63"/>
                <a:gd name="T7" fmla="*/ 6 h 65"/>
                <a:gd name="T8" fmla="*/ 56 w 63"/>
                <a:gd name="T9" fmla="*/ 10 h 65"/>
                <a:gd name="T10" fmla="*/ 58 w 63"/>
                <a:gd name="T11" fmla="*/ 14 h 65"/>
                <a:gd name="T12" fmla="*/ 62 w 63"/>
                <a:gd name="T13" fmla="*/ 20 h 65"/>
                <a:gd name="T14" fmla="*/ 63 w 63"/>
                <a:gd name="T15" fmla="*/ 26 h 65"/>
                <a:gd name="T16" fmla="*/ 63 w 63"/>
                <a:gd name="T17" fmla="*/ 31 h 65"/>
                <a:gd name="T18" fmla="*/ 63 w 63"/>
                <a:gd name="T19" fmla="*/ 39 h 65"/>
                <a:gd name="T20" fmla="*/ 62 w 63"/>
                <a:gd name="T21" fmla="*/ 45 h 65"/>
                <a:gd name="T22" fmla="*/ 58 w 63"/>
                <a:gd name="T23" fmla="*/ 51 h 65"/>
                <a:gd name="T24" fmla="*/ 56 w 63"/>
                <a:gd name="T25" fmla="*/ 55 h 65"/>
                <a:gd name="T26" fmla="*/ 50 w 63"/>
                <a:gd name="T27" fmla="*/ 59 h 65"/>
                <a:gd name="T28" fmla="*/ 44 w 63"/>
                <a:gd name="T29" fmla="*/ 61 h 65"/>
                <a:gd name="T30" fmla="*/ 38 w 63"/>
                <a:gd name="T31" fmla="*/ 63 h 65"/>
                <a:gd name="T32" fmla="*/ 32 w 63"/>
                <a:gd name="T33" fmla="*/ 65 h 65"/>
                <a:gd name="T34" fmla="*/ 26 w 63"/>
                <a:gd name="T35" fmla="*/ 63 h 65"/>
                <a:gd name="T36" fmla="*/ 20 w 63"/>
                <a:gd name="T37" fmla="*/ 61 h 65"/>
                <a:gd name="T38" fmla="*/ 14 w 63"/>
                <a:gd name="T39" fmla="*/ 59 h 65"/>
                <a:gd name="T40" fmla="*/ 8 w 63"/>
                <a:gd name="T41" fmla="*/ 55 h 65"/>
                <a:gd name="T42" fmla="*/ 6 w 63"/>
                <a:gd name="T43" fmla="*/ 51 h 65"/>
                <a:gd name="T44" fmla="*/ 2 w 63"/>
                <a:gd name="T45" fmla="*/ 45 h 65"/>
                <a:gd name="T46" fmla="*/ 0 w 63"/>
                <a:gd name="T47" fmla="*/ 39 h 65"/>
                <a:gd name="T48" fmla="*/ 0 w 63"/>
                <a:gd name="T49" fmla="*/ 31 h 65"/>
                <a:gd name="T50" fmla="*/ 0 w 63"/>
                <a:gd name="T51" fmla="*/ 26 h 65"/>
                <a:gd name="T52" fmla="*/ 2 w 63"/>
                <a:gd name="T53" fmla="*/ 20 h 65"/>
                <a:gd name="T54" fmla="*/ 6 w 63"/>
                <a:gd name="T55" fmla="*/ 14 h 65"/>
                <a:gd name="T56" fmla="*/ 8 w 63"/>
                <a:gd name="T57" fmla="*/ 10 h 65"/>
                <a:gd name="T58" fmla="*/ 14 w 63"/>
                <a:gd name="T59" fmla="*/ 6 h 65"/>
                <a:gd name="T60" fmla="*/ 20 w 63"/>
                <a:gd name="T61" fmla="*/ 2 h 65"/>
                <a:gd name="T62" fmla="*/ 26 w 63"/>
                <a:gd name="T63" fmla="*/ 2 h 65"/>
                <a:gd name="T64" fmla="*/ 32 w 63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2" y="0"/>
                  </a:moveTo>
                  <a:lnTo>
                    <a:pt x="38" y="2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6" y="10"/>
                  </a:lnTo>
                  <a:lnTo>
                    <a:pt x="58" y="14"/>
                  </a:lnTo>
                  <a:lnTo>
                    <a:pt x="62" y="20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2" y="45"/>
                  </a:lnTo>
                  <a:lnTo>
                    <a:pt x="58" y="51"/>
                  </a:lnTo>
                  <a:lnTo>
                    <a:pt x="56" y="55"/>
                  </a:lnTo>
                  <a:lnTo>
                    <a:pt x="50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4" name="Freeform 127"/>
            <p:cNvSpPr>
              <a:spLocks/>
            </p:cNvSpPr>
            <p:nvPr/>
          </p:nvSpPr>
          <p:spPr bwMode="auto">
            <a:xfrm>
              <a:off x="3289" y="1707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2 w 63"/>
                <a:gd name="T3" fmla="*/ 0 h 65"/>
                <a:gd name="T4" fmla="*/ 38 w 63"/>
                <a:gd name="T5" fmla="*/ 2 h 65"/>
                <a:gd name="T6" fmla="*/ 44 w 63"/>
                <a:gd name="T7" fmla="*/ 2 h 65"/>
                <a:gd name="T8" fmla="*/ 50 w 63"/>
                <a:gd name="T9" fmla="*/ 6 h 65"/>
                <a:gd name="T10" fmla="*/ 56 w 63"/>
                <a:gd name="T11" fmla="*/ 10 h 65"/>
                <a:gd name="T12" fmla="*/ 58 w 63"/>
                <a:gd name="T13" fmla="*/ 14 h 65"/>
                <a:gd name="T14" fmla="*/ 62 w 63"/>
                <a:gd name="T15" fmla="*/ 20 h 65"/>
                <a:gd name="T16" fmla="*/ 63 w 63"/>
                <a:gd name="T17" fmla="*/ 26 h 65"/>
                <a:gd name="T18" fmla="*/ 63 w 63"/>
                <a:gd name="T19" fmla="*/ 31 h 65"/>
                <a:gd name="T20" fmla="*/ 63 w 63"/>
                <a:gd name="T21" fmla="*/ 39 h 65"/>
                <a:gd name="T22" fmla="*/ 62 w 63"/>
                <a:gd name="T23" fmla="*/ 45 h 65"/>
                <a:gd name="T24" fmla="*/ 58 w 63"/>
                <a:gd name="T25" fmla="*/ 51 h 65"/>
                <a:gd name="T26" fmla="*/ 56 w 63"/>
                <a:gd name="T27" fmla="*/ 55 h 65"/>
                <a:gd name="T28" fmla="*/ 50 w 63"/>
                <a:gd name="T29" fmla="*/ 59 h 65"/>
                <a:gd name="T30" fmla="*/ 44 w 63"/>
                <a:gd name="T31" fmla="*/ 61 h 65"/>
                <a:gd name="T32" fmla="*/ 38 w 63"/>
                <a:gd name="T33" fmla="*/ 63 h 65"/>
                <a:gd name="T34" fmla="*/ 32 w 63"/>
                <a:gd name="T35" fmla="*/ 65 h 65"/>
                <a:gd name="T36" fmla="*/ 26 w 63"/>
                <a:gd name="T37" fmla="*/ 63 h 65"/>
                <a:gd name="T38" fmla="*/ 20 w 63"/>
                <a:gd name="T39" fmla="*/ 61 h 65"/>
                <a:gd name="T40" fmla="*/ 14 w 63"/>
                <a:gd name="T41" fmla="*/ 59 h 65"/>
                <a:gd name="T42" fmla="*/ 8 w 63"/>
                <a:gd name="T43" fmla="*/ 55 h 65"/>
                <a:gd name="T44" fmla="*/ 6 w 63"/>
                <a:gd name="T45" fmla="*/ 51 h 65"/>
                <a:gd name="T46" fmla="*/ 2 w 63"/>
                <a:gd name="T47" fmla="*/ 45 h 65"/>
                <a:gd name="T48" fmla="*/ 0 w 63"/>
                <a:gd name="T49" fmla="*/ 39 h 65"/>
                <a:gd name="T50" fmla="*/ 0 w 63"/>
                <a:gd name="T51" fmla="*/ 31 h 65"/>
                <a:gd name="T52" fmla="*/ 0 w 63"/>
                <a:gd name="T53" fmla="*/ 26 h 65"/>
                <a:gd name="T54" fmla="*/ 2 w 63"/>
                <a:gd name="T55" fmla="*/ 20 h 65"/>
                <a:gd name="T56" fmla="*/ 6 w 63"/>
                <a:gd name="T57" fmla="*/ 14 h 65"/>
                <a:gd name="T58" fmla="*/ 8 w 63"/>
                <a:gd name="T59" fmla="*/ 10 h 65"/>
                <a:gd name="T60" fmla="*/ 14 w 63"/>
                <a:gd name="T61" fmla="*/ 6 h 65"/>
                <a:gd name="T62" fmla="*/ 20 w 63"/>
                <a:gd name="T63" fmla="*/ 2 h 65"/>
                <a:gd name="T64" fmla="*/ 26 w 63"/>
                <a:gd name="T65" fmla="*/ 2 h 65"/>
                <a:gd name="T66" fmla="*/ 32 w 6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2" y="0"/>
                  </a:moveTo>
                  <a:lnTo>
                    <a:pt x="32" y="0"/>
                  </a:lnTo>
                  <a:lnTo>
                    <a:pt x="38" y="2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6" y="10"/>
                  </a:lnTo>
                  <a:lnTo>
                    <a:pt x="58" y="14"/>
                  </a:lnTo>
                  <a:lnTo>
                    <a:pt x="62" y="20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2" y="45"/>
                  </a:lnTo>
                  <a:lnTo>
                    <a:pt x="58" y="51"/>
                  </a:lnTo>
                  <a:lnTo>
                    <a:pt x="56" y="55"/>
                  </a:lnTo>
                  <a:lnTo>
                    <a:pt x="50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5" name="Freeform 128"/>
            <p:cNvSpPr>
              <a:spLocks/>
            </p:cNvSpPr>
            <p:nvPr/>
          </p:nvSpPr>
          <p:spPr bwMode="auto">
            <a:xfrm>
              <a:off x="3317" y="1687"/>
              <a:ext cx="65" cy="63"/>
            </a:xfrm>
            <a:custGeom>
              <a:avLst/>
              <a:gdLst>
                <a:gd name="T0" fmla="*/ 32 w 65"/>
                <a:gd name="T1" fmla="*/ 0 h 63"/>
                <a:gd name="T2" fmla="*/ 37 w 65"/>
                <a:gd name="T3" fmla="*/ 0 h 63"/>
                <a:gd name="T4" fmla="*/ 45 w 65"/>
                <a:gd name="T5" fmla="*/ 2 h 63"/>
                <a:gd name="T6" fmla="*/ 49 w 65"/>
                <a:gd name="T7" fmla="*/ 4 h 63"/>
                <a:gd name="T8" fmla="*/ 55 w 65"/>
                <a:gd name="T9" fmla="*/ 8 h 63"/>
                <a:gd name="T10" fmla="*/ 59 w 65"/>
                <a:gd name="T11" fmla="*/ 14 h 63"/>
                <a:gd name="T12" fmla="*/ 61 w 65"/>
                <a:gd name="T13" fmla="*/ 20 h 63"/>
                <a:gd name="T14" fmla="*/ 63 w 65"/>
                <a:gd name="T15" fmla="*/ 24 h 63"/>
                <a:gd name="T16" fmla="*/ 65 w 65"/>
                <a:gd name="T17" fmla="*/ 32 h 63"/>
                <a:gd name="T18" fmla="*/ 63 w 65"/>
                <a:gd name="T19" fmla="*/ 38 h 63"/>
                <a:gd name="T20" fmla="*/ 61 w 65"/>
                <a:gd name="T21" fmla="*/ 44 h 63"/>
                <a:gd name="T22" fmla="*/ 59 w 65"/>
                <a:gd name="T23" fmla="*/ 49 h 63"/>
                <a:gd name="T24" fmla="*/ 55 w 65"/>
                <a:gd name="T25" fmla="*/ 53 h 63"/>
                <a:gd name="T26" fmla="*/ 49 w 65"/>
                <a:gd name="T27" fmla="*/ 57 h 63"/>
                <a:gd name="T28" fmla="*/ 45 w 65"/>
                <a:gd name="T29" fmla="*/ 61 h 63"/>
                <a:gd name="T30" fmla="*/ 37 w 65"/>
                <a:gd name="T31" fmla="*/ 63 h 63"/>
                <a:gd name="T32" fmla="*/ 32 w 65"/>
                <a:gd name="T33" fmla="*/ 63 h 63"/>
                <a:gd name="T34" fmla="*/ 26 w 65"/>
                <a:gd name="T35" fmla="*/ 63 h 63"/>
                <a:gd name="T36" fmla="*/ 20 w 65"/>
                <a:gd name="T37" fmla="*/ 61 h 63"/>
                <a:gd name="T38" fmla="*/ 14 w 65"/>
                <a:gd name="T39" fmla="*/ 57 h 63"/>
                <a:gd name="T40" fmla="*/ 10 w 65"/>
                <a:gd name="T41" fmla="*/ 53 h 63"/>
                <a:gd name="T42" fmla="*/ 6 w 65"/>
                <a:gd name="T43" fmla="*/ 49 h 63"/>
                <a:gd name="T44" fmla="*/ 2 w 65"/>
                <a:gd name="T45" fmla="*/ 44 h 63"/>
                <a:gd name="T46" fmla="*/ 0 w 65"/>
                <a:gd name="T47" fmla="*/ 38 h 63"/>
                <a:gd name="T48" fmla="*/ 0 w 65"/>
                <a:gd name="T49" fmla="*/ 32 h 63"/>
                <a:gd name="T50" fmla="*/ 0 w 65"/>
                <a:gd name="T51" fmla="*/ 24 h 63"/>
                <a:gd name="T52" fmla="*/ 2 w 65"/>
                <a:gd name="T53" fmla="*/ 20 h 63"/>
                <a:gd name="T54" fmla="*/ 6 w 65"/>
                <a:gd name="T55" fmla="*/ 14 h 63"/>
                <a:gd name="T56" fmla="*/ 10 w 65"/>
                <a:gd name="T57" fmla="*/ 8 h 63"/>
                <a:gd name="T58" fmla="*/ 14 w 65"/>
                <a:gd name="T59" fmla="*/ 4 h 63"/>
                <a:gd name="T60" fmla="*/ 20 w 65"/>
                <a:gd name="T61" fmla="*/ 2 h 63"/>
                <a:gd name="T62" fmla="*/ 26 w 65"/>
                <a:gd name="T63" fmla="*/ 0 h 63"/>
                <a:gd name="T64" fmla="*/ 32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2" y="0"/>
                  </a:moveTo>
                  <a:lnTo>
                    <a:pt x="37" y="0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4"/>
                  </a:lnTo>
                  <a:lnTo>
                    <a:pt x="65" y="32"/>
                  </a:lnTo>
                  <a:lnTo>
                    <a:pt x="63" y="38"/>
                  </a:lnTo>
                  <a:lnTo>
                    <a:pt x="61" y="44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49" y="57"/>
                  </a:lnTo>
                  <a:lnTo>
                    <a:pt x="45" y="61"/>
                  </a:lnTo>
                  <a:lnTo>
                    <a:pt x="37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6" name="Freeform 129"/>
            <p:cNvSpPr>
              <a:spLocks/>
            </p:cNvSpPr>
            <p:nvPr/>
          </p:nvSpPr>
          <p:spPr bwMode="auto">
            <a:xfrm>
              <a:off x="3317" y="1687"/>
              <a:ext cx="65" cy="63"/>
            </a:xfrm>
            <a:custGeom>
              <a:avLst/>
              <a:gdLst>
                <a:gd name="T0" fmla="*/ 32 w 65"/>
                <a:gd name="T1" fmla="*/ 0 h 63"/>
                <a:gd name="T2" fmla="*/ 32 w 65"/>
                <a:gd name="T3" fmla="*/ 0 h 63"/>
                <a:gd name="T4" fmla="*/ 37 w 65"/>
                <a:gd name="T5" fmla="*/ 0 h 63"/>
                <a:gd name="T6" fmla="*/ 45 w 65"/>
                <a:gd name="T7" fmla="*/ 2 h 63"/>
                <a:gd name="T8" fmla="*/ 49 w 65"/>
                <a:gd name="T9" fmla="*/ 4 h 63"/>
                <a:gd name="T10" fmla="*/ 55 w 65"/>
                <a:gd name="T11" fmla="*/ 8 h 63"/>
                <a:gd name="T12" fmla="*/ 59 w 65"/>
                <a:gd name="T13" fmla="*/ 14 h 63"/>
                <a:gd name="T14" fmla="*/ 61 w 65"/>
                <a:gd name="T15" fmla="*/ 20 h 63"/>
                <a:gd name="T16" fmla="*/ 63 w 65"/>
                <a:gd name="T17" fmla="*/ 24 h 63"/>
                <a:gd name="T18" fmla="*/ 65 w 65"/>
                <a:gd name="T19" fmla="*/ 32 h 63"/>
                <a:gd name="T20" fmla="*/ 63 w 65"/>
                <a:gd name="T21" fmla="*/ 38 h 63"/>
                <a:gd name="T22" fmla="*/ 61 w 65"/>
                <a:gd name="T23" fmla="*/ 44 h 63"/>
                <a:gd name="T24" fmla="*/ 59 w 65"/>
                <a:gd name="T25" fmla="*/ 49 h 63"/>
                <a:gd name="T26" fmla="*/ 55 w 65"/>
                <a:gd name="T27" fmla="*/ 53 h 63"/>
                <a:gd name="T28" fmla="*/ 49 w 65"/>
                <a:gd name="T29" fmla="*/ 57 h 63"/>
                <a:gd name="T30" fmla="*/ 45 w 65"/>
                <a:gd name="T31" fmla="*/ 61 h 63"/>
                <a:gd name="T32" fmla="*/ 37 w 65"/>
                <a:gd name="T33" fmla="*/ 63 h 63"/>
                <a:gd name="T34" fmla="*/ 32 w 65"/>
                <a:gd name="T35" fmla="*/ 63 h 63"/>
                <a:gd name="T36" fmla="*/ 26 w 65"/>
                <a:gd name="T37" fmla="*/ 63 h 63"/>
                <a:gd name="T38" fmla="*/ 20 w 65"/>
                <a:gd name="T39" fmla="*/ 61 h 63"/>
                <a:gd name="T40" fmla="*/ 14 w 65"/>
                <a:gd name="T41" fmla="*/ 57 h 63"/>
                <a:gd name="T42" fmla="*/ 10 w 65"/>
                <a:gd name="T43" fmla="*/ 53 h 63"/>
                <a:gd name="T44" fmla="*/ 6 w 65"/>
                <a:gd name="T45" fmla="*/ 49 h 63"/>
                <a:gd name="T46" fmla="*/ 2 w 65"/>
                <a:gd name="T47" fmla="*/ 44 h 63"/>
                <a:gd name="T48" fmla="*/ 0 w 65"/>
                <a:gd name="T49" fmla="*/ 38 h 63"/>
                <a:gd name="T50" fmla="*/ 0 w 65"/>
                <a:gd name="T51" fmla="*/ 32 h 63"/>
                <a:gd name="T52" fmla="*/ 0 w 65"/>
                <a:gd name="T53" fmla="*/ 24 h 63"/>
                <a:gd name="T54" fmla="*/ 2 w 65"/>
                <a:gd name="T55" fmla="*/ 20 h 63"/>
                <a:gd name="T56" fmla="*/ 6 w 65"/>
                <a:gd name="T57" fmla="*/ 14 h 63"/>
                <a:gd name="T58" fmla="*/ 10 w 65"/>
                <a:gd name="T59" fmla="*/ 8 h 63"/>
                <a:gd name="T60" fmla="*/ 14 w 65"/>
                <a:gd name="T61" fmla="*/ 4 h 63"/>
                <a:gd name="T62" fmla="*/ 20 w 65"/>
                <a:gd name="T63" fmla="*/ 2 h 63"/>
                <a:gd name="T64" fmla="*/ 26 w 65"/>
                <a:gd name="T65" fmla="*/ 0 h 63"/>
                <a:gd name="T66" fmla="*/ 32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2" y="0"/>
                  </a:moveTo>
                  <a:lnTo>
                    <a:pt x="32" y="0"/>
                  </a:lnTo>
                  <a:lnTo>
                    <a:pt x="37" y="0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4"/>
                  </a:lnTo>
                  <a:lnTo>
                    <a:pt x="65" y="32"/>
                  </a:lnTo>
                  <a:lnTo>
                    <a:pt x="63" y="38"/>
                  </a:lnTo>
                  <a:lnTo>
                    <a:pt x="61" y="44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49" y="57"/>
                  </a:lnTo>
                  <a:lnTo>
                    <a:pt x="45" y="61"/>
                  </a:lnTo>
                  <a:lnTo>
                    <a:pt x="37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3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7" name="Freeform 130"/>
            <p:cNvSpPr>
              <a:spLocks/>
            </p:cNvSpPr>
            <p:nvPr/>
          </p:nvSpPr>
          <p:spPr bwMode="auto">
            <a:xfrm>
              <a:off x="3262" y="1713"/>
              <a:ext cx="65" cy="65"/>
            </a:xfrm>
            <a:custGeom>
              <a:avLst/>
              <a:gdLst>
                <a:gd name="T0" fmla="*/ 33 w 65"/>
                <a:gd name="T1" fmla="*/ 65 h 65"/>
                <a:gd name="T2" fmla="*/ 26 w 65"/>
                <a:gd name="T3" fmla="*/ 65 h 65"/>
                <a:gd name="T4" fmla="*/ 20 w 65"/>
                <a:gd name="T5" fmla="*/ 63 h 65"/>
                <a:gd name="T6" fmla="*/ 14 w 65"/>
                <a:gd name="T7" fmla="*/ 59 h 65"/>
                <a:gd name="T8" fmla="*/ 10 w 65"/>
                <a:gd name="T9" fmla="*/ 55 h 65"/>
                <a:gd name="T10" fmla="*/ 6 w 65"/>
                <a:gd name="T11" fmla="*/ 51 h 65"/>
                <a:gd name="T12" fmla="*/ 4 w 65"/>
                <a:gd name="T13" fmla="*/ 45 h 65"/>
                <a:gd name="T14" fmla="*/ 2 w 65"/>
                <a:gd name="T15" fmla="*/ 39 h 65"/>
                <a:gd name="T16" fmla="*/ 0 w 65"/>
                <a:gd name="T17" fmla="*/ 33 h 65"/>
                <a:gd name="T18" fmla="*/ 2 w 65"/>
                <a:gd name="T19" fmla="*/ 25 h 65"/>
                <a:gd name="T20" fmla="*/ 4 w 65"/>
                <a:gd name="T21" fmla="*/ 20 h 65"/>
                <a:gd name="T22" fmla="*/ 6 w 65"/>
                <a:gd name="T23" fmla="*/ 14 h 65"/>
                <a:gd name="T24" fmla="*/ 10 w 65"/>
                <a:gd name="T25" fmla="*/ 10 h 65"/>
                <a:gd name="T26" fmla="*/ 14 w 65"/>
                <a:gd name="T27" fmla="*/ 6 h 65"/>
                <a:gd name="T28" fmla="*/ 20 w 65"/>
                <a:gd name="T29" fmla="*/ 4 h 65"/>
                <a:gd name="T30" fmla="*/ 26 w 65"/>
                <a:gd name="T31" fmla="*/ 2 h 65"/>
                <a:gd name="T32" fmla="*/ 33 w 65"/>
                <a:gd name="T33" fmla="*/ 0 h 65"/>
                <a:gd name="T34" fmla="*/ 39 w 65"/>
                <a:gd name="T35" fmla="*/ 2 h 65"/>
                <a:gd name="T36" fmla="*/ 45 w 65"/>
                <a:gd name="T37" fmla="*/ 4 h 65"/>
                <a:gd name="T38" fmla="*/ 51 w 65"/>
                <a:gd name="T39" fmla="*/ 6 h 65"/>
                <a:gd name="T40" fmla="*/ 55 w 65"/>
                <a:gd name="T41" fmla="*/ 10 h 65"/>
                <a:gd name="T42" fmla="*/ 59 w 65"/>
                <a:gd name="T43" fmla="*/ 14 h 65"/>
                <a:gd name="T44" fmla="*/ 63 w 65"/>
                <a:gd name="T45" fmla="*/ 20 h 65"/>
                <a:gd name="T46" fmla="*/ 65 w 65"/>
                <a:gd name="T47" fmla="*/ 25 h 65"/>
                <a:gd name="T48" fmla="*/ 65 w 65"/>
                <a:gd name="T49" fmla="*/ 33 h 65"/>
                <a:gd name="T50" fmla="*/ 65 w 65"/>
                <a:gd name="T51" fmla="*/ 39 h 65"/>
                <a:gd name="T52" fmla="*/ 63 w 65"/>
                <a:gd name="T53" fmla="*/ 45 h 65"/>
                <a:gd name="T54" fmla="*/ 59 w 65"/>
                <a:gd name="T55" fmla="*/ 51 h 65"/>
                <a:gd name="T56" fmla="*/ 55 w 65"/>
                <a:gd name="T57" fmla="*/ 55 h 65"/>
                <a:gd name="T58" fmla="*/ 51 w 65"/>
                <a:gd name="T59" fmla="*/ 59 h 65"/>
                <a:gd name="T60" fmla="*/ 45 w 65"/>
                <a:gd name="T61" fmla="*/ 63 h 65"/>
                <a:gd name="T62" fmla="*/ 39 w 65"/>
                <a:gd name="T63" fmla="*/ 65 h 65"/>
                <a:gd name="T64" fmla="*/ 33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3" y="65"/>
                  </a:move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5"/>
                  </a:ln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3" y="6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8" name="Freeform 131"/>
            <p:cNvSpPr>
              <a:spLocks/>
            </p:cNvSpPr>
            <p:nvPr/>
          </p:nvSpPr>
          <p:spPr bwMode="auto">
            <a:xfrm>
              <a:off x="3262" y="1713"/>
              <a:ext cx="65" cy="65"/>
            </a:xfrm>
            <a:custGeom>
              <a:avLst/>
              <a:gdLst>
                <a:gd name="T0" fmla="*/ 33 w 65"/>
                <a:gd name="T1" fmla="*/ 65 h 65"/>
                <a:gd name="T2" fmla="*/ 33 w 65"/>
                <a:gd name="T3" fmla="*/ 65 h 65"/>
                <a:gd name="T4" fmla="*/ 26 w 65"/>
                <a:gd name="T5" fmla="*/ 65 h 65"/>
                <a:gd name="T6" fmla="*/ 20 w 65"/>
                <a:gd name="T7" fmla="*/ 63 h 65"/>
                <a:gd name="T8" fmla="*/ 14 w 65"/>
                <a:gd name="T9" fmla="*/ 59 h 65"/>
                <a:gd name="T10" fmla="*/ 10 w 65"/>
                <a:gd name="T11" fmla="*/ 55 h 65"/>
                <a:gd name="T12" fmla="*/ 6 w 65"/>
                <a:gd name="T13" fmla="*/ 51 h 65"/>
                <a:gd name="T14" fmla="*/ 4 w 65"/>
                <a:gd name="T15" fmla="*/ 45 h 65"/>
                <a:gd name="T16" fmla="*/ 2 w 65"/>
                <a:gd name="T17" fmla="*/ 39 h 65"/>
                <a:gd name="T18" fmla="*/ 0 w 65"/>
                <a:gd name="T19" fmla="*/ 33 h 65"/>
                <a:gd name="T20" fmla="*/ 2 w 65"/>
                <a:gd name="T21" fmla="*/ 25 h 65"/>
                <a:gd name="T22" fmla="*/ 4 w 65"/>
                <a:gd name="T23" fmla="*/ 20 h 65"/>
                <a:gd name="T24" fmla="*/ 6 w 65"/>
                <a:gd name="T25" fmla="*/ 14 h 65"/>
                <a:gd name="T26" fmla="*/ 10 w 65"/>
                <a:gd name="T27" fmla="*/ 10 h 65"/>
                <a:gd name="T28" fmla="*/ 14 w 65"/>
                <a:gd name="T29" fmla="*/ 6 h 65"/>
                <a:gd name="T30" fmla="*/ 20 w 65"/>
                <a:gd name="T31" fmla="*/ 4 h 65"/>
                <a:gd name="T32" fmla="*/ 26 w 65"/>
                <a:gd name="T33" fmla="*/ 2 h 65"/>
                <a:gd name="T34" fmla="*/ 33 w 65"/>
                <a:gd name="T35" fmla="*/ 0 h 65"/>
                <a:gd name="T36" fmla="*/ 39 w 65"/>
                <a:gd name="T37" fmla="*/ 2 h 65"/>
                <a:gd name="T38" fmla="*/ 45 w 65"/>
                <a:gd name="T39" fmla="*/ 4 h 65"/>
                <a:gd name="T40" fmla="*/ 51 w 65"/>
                <a:gd name="T41" fmla="*/ 6 h 65"/>
                <a:gd name="T42" fmla="*/ 55 w 65"/>
                <a:gd name="T43" fmla="*/ 10 h 65"/>
                <a:gd name="T44" fmla="*/ 59 w 65"/>
                <a:gd name="T45" fmla="*/ 14 h 65"/>
                <a:gd name="T46" fmla="*/ 63 w 65"/>
                <a:gd name="T47" fmla="*/ 20 h 65"/>
                <a:gd name="T48" fmla="*/ 65 w 65"/>
                <a:gd name="T49" fmla="*/ 25 h 65"/>
                <a:gd name="T50" fmla="*/ 65 w 65"/>
                <a:gd name="T51" fmla="*/ 33 h 65"/>
                <a:gd name="T52" fmla="*/ 65 w 65"/>
                <a:gd name="T53" fmla="*/ 39 h 65"/>
                <a:gd name="T54" fmla="*/ 63 w 65"/>
                <a:gd name="T55" fmla="*/ 45 h 65"/>
                <a:gd name="T56" fmla="*/ 59 w 65"/>
                <a:gd name="T57" fmla="*/ 51 h 65"/>
                <a:gd name="T58" fmla="*/ 55 w 65"/>
                <a:gd name="T59" fmla="*/ 55 h 65"/>
                <a:gd name="T60" fmla="*/ 51 w 65"/>
                <a:gd name="T61" fmla="*/ 59 h 65"/>
                <a:gd name="T62" fmla="*/ 45 w 65"/>
                <a:gd name="T63" fmla="*/ 63 h 65"/>
                <a:gd name="T64" fmla="*/ 39 w 65"/>
                <a:gd name="T65" fmla="*/ 65 h 65"/>
                <a:gd name="T66" fmla="*/ 33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3" y="65"/>
                  </a:move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5"/>
                  </a:ln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3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59" name="Freeform 132"/>
            <p:cNvSpPr>
              <a:spLocks/>
            </p:cNvSpPr>
            <p:nvPr/>
          </p:nvSpPr>
          <p:spPr bwMode="auto">
            <a:xfrm>
              <a:off x="3313" y="1701"/>
              <a:ext cx="63" cy="65"/>
            </a:xfrm>
            <a:custGeom>
              <a:avLst/>
              <a:gdLst>
                <a:gd name="T0" fmla="*/ 32 w 63"/>
                <a:gd name="T1" fmla="*/ 65 h 65"/>
                <a:gd name="T2" fmla="*/ 26 w 63"/>
                <a:gd name="T3" fmla="*/ 65 h 65"/>
                <a:gd name="T4" fmla="*/ 20 w 63"/>
                <a:gd name="T5" fmla="*/ 63 h 65"/>
                <a:gd name="T6" fmla="*/ 14 w 63"/>
                <a:gd name="T7" fmla="*/ 59 h 65"/>
                <a:gd name="T8" fmla="*/ 8 w 63"/>
                <a:gd name="T9" fmla="*/ 55 h 65"/>
                <a:gd name="T10" fmla="*/ 4 w 63"/>
                <a:gd name="T11" fmla="*/ 51 h 65"/>
                <a:gd name="T12" fmla="*/ 2 w 63"/>
                <a:gd name="T13" fmla="*/ 45 h 65"/>
                <a:gd name="T14" fmla="*/ 0 w 63"/>
                <a:gd name="T15" fmla="*/ 39 h 65"/>
                <a:gd name="T16" fmla="*/ 0 w 63"/>
                <a:gd name="T17" fmla="*/ 34 h 65"/>
                <a:gd name="T18" fmla="*/ 0 w 63"/>
                <a:gd name="T19" fmla="*/ 26 h 65"/>
                <a:gd name="T20" fmla="*/ 2 w 63"/>
                <a:gd name="T21" fmla="*/ 20 h 65"/>
                <a:gd name="T22" fmla="*/ 4 w 63"/>
                <a:gd name="T23" fmla="*/ 14 h 65"/>
                <a:gd name="T24" fmla="*/ 8 w 63"/>
                <a:gd name="T25" fmla="*/ 10 h 65"/>
                <a:gd name="T26" fmla="*/ 14 w 63"/>
                <a:gd name="T27" fmla="*/ 6 h 65"/>
                <a:gd name="T28" fmla="*/ 20 w 63"/>
                <a:gd name="T29" fmla="*/ 2 h 65"/>
                <a:gd name="T30" fmla="*/ 26 w 63"/>
                <a:gd name="T31" fmla="*/ 0 h 65"/>
                <a:gd name="T32" fmla="*/ 32 w 63"/>
                <a:gd name="T33" fmla="*/ 0 h 65"/>
                <a:gd name="T34" fmla="*/ 38 w 63"/>
                <a:gd name="T35" fmla="*/ 0 h 65"/>
                <a:gd name="T36" fmla="*/ 43 w 63"/>
                <a:gd name="T37" fmla="*/ 2 h 65"/>
                <a:gd name="T38" fmla="*/ 49 w 63"/>
                <a:gd name="T39" fmla="*/ 6 h 65"/>
                <a:gd name="T40" fmla="*/ 53 w 63"/>
                <a:gd name="T41" fmla="*/ 10 h 65"/>
                <a:gd name="T42" fmla="*/ 59 w 63"/>
                <a:gd name="T43" fmla="*/ 14 h 65"/>
                <a:gd name="T44" fmla="*/ 61 w 63"/>
                <a:gd name="T45" fmla="*/ 20 h 65"/>
                <a:gd name="T46" fmla="*/ 63 w 63"/>
                <a:gd name="T47" fmla="*/ 26 h 65"/>
                <a:gd name="T48" fmla="*/ 63 w 63"/>
                <a:gd name="T49" fmla="*/ 34 h 65"/>
                <a:gd name="T50" fmla="*/ 63 w 63"/>
                <a:gd name="T51" fmla="*/ 39 h 65"/>
                <a:gd name="T52" fmla="*/ 61 w 63"/>
                <a:gd name="T53" fmla="*/ 45 h 65"/>
                <a:gd name="T54" fmla="*/ 59 w 63"/>
                <a:gd name="T55" fmla="*/ 51 h 65"/>
                <a:gd name="T56" fmla="*/ 53 w 63"/>
                <a:gd name="T57" fmla="*/ 55 h 65"/>
                <a:gd name="T58" fmla="*/ 49 w 63"/>
                <a:gd name="T59" fmla="*/ 59 h 65"/>
                <a:gd name="T60" fmla="*/ 43 w 63"/>
                <a:gd name="T61" fmla="*/ 63 h 65"/>
                <a:gd name="T62" fmla="*/ 38 w 63"/>
                <a:gd name="T63" fmla="*/ 65 h 65"/>
                <a:gd name="T64" fmla="*/ 32 w 63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2" y="65"/>
                  </a:move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4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8" y="65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0" name="Freeform 133"/>
            <p:cNvSpPr>
              <a:spLocks/>
            </p:cNvSpPr>
            <p:nvPr/>
          </p:nvSpPr>
          <p:spPr bwMode="auto">
            <a:xfrm>
              <a:off x="3313" y="1701"/>
              <a:ext cx="63" cy="65"/>
            </a:xfrm>
            <a:custGeom>
              <a:avLst/>
              <a:gdLst>
                <a:gd name="T0" fmla="*/ 32 w 63"/>
                <a:gd name="T1" fmla="*/ 65 h 65"/>
                <a:gd name="T2" fmla="*/ 32 w 63"/>
                <a:gd name="T3" fmla="*/ 65 h 65"/>
                <a:gd name="T4" fmla="*/ 26 w 63"/>
                <a:gd name="T5" fmla="*/ 65 h 65"/>
                <a:gd name="T6" fmla="*/ 20 w 63"/>
                <a:gd name="T7" fmla="*/ 63 h 65"/>
                <a:gd name="T8" fmla="*/ 14 w 63"/>
                <a:gd name="T9" fmla="*/ 59 h 65"/>
                <a:gd name="T10" fmla="*/ 8 w 63"/>
                <a:gd name="T11" fmla="*/ 55 h 65"/>
                <a:gd name="T12" fmla="*/ 4 w 63"/>
                <a:gd name="T13" fmla="*/ 51 h 65"/>
                <a:gd name="T14" fmla="*/ 2 w 63"/>
                <a:gd name="T15" fmla="*/ 45 h 65"/>
                <a:gd name="T16" fmla="*/ 0 w 63"/>
                <a:gd name="T17" fmla="*/ 39 h 65"/>
                <a:gd name="T18" fmla="*/ 0 w 63"/>
                <a:gd name="T19" fmla="*/ 34 h 65"/>
                <a:gd name="T20" fmla="*/ 0 w 63"/>
                <a:gd name="T21" fmla="*/ 26 h 65"/>
                <a:gd name="T22" fmla="*/ 2 w 63"/>
                <a:gd name="T23" fmla="*/ 20 h 65"/>
                <a:gd name="T24" fmla="*/ 4 w 63"/>
                <a:gd name="T25" fmla="*/ 14 h 65"/>
                <a:gd name="T26" fmla="*/ 8 w 63"/>
                <a:gd name="T27" fmla="*/ 10 h 65"/>
                <a:gd name="T28" fmla="*/ 14 w 63"/>
                <a:gd name="T29" fmla="*/ 6 h 65"/>
                <a:gd name="T30" fmla="*/ 20 w 63"/>
                <a:gd name="T31" fmla="*/ 2 h 65"/>
                <a:gd name="T32" fmla="*/ 26 w 63"/>
                <a:gd name="T33" fmla="*/ 0 h 65"/>
                <a:gd name="T34" fmla="*/ 32 w 63"/>
                <a:gd name="T35" fmla="*/ 0 h 65"/>
                <a:gd name="T36" fmla="*/ 38 w 63"/>
                <a:gd name="T37" fmla="*/ 0 h 65"/>
                <a:gd name="T38" fmla="*/ 43 w 63"/>
                <a:gd name="T39" fmla="*/ 2 h 65"/>
                <a:gd name="T40" fmla="*/ 49 w 63"/>
                <a:gd name="T41" fmla="*/ 6 h 65"/>
                <a:gd name="T42" fmla="*/ 53 w 63"/>
                <a:gd name="T43" fmla="*/ 10 h 65"/>
                <a:gd name="T44" fmla="*/ 59 w 63"/>
                <a:gd name="T45" fmla="*/ 14 h 65"/>
                <a:gd name="T46" fmla="*/ 61 w 63"/>
                <a:gd name="T47" fmla="*/ 20 h 65"/>
                <a:gd name="T48" fmla="*/ 63 w 63"/>
                <a:gd name="T49" fmla="*/ 26 h 65"/>
                <a:gd name="T50" fmla="*/ 63 w 63"/>
                <a:gd name="T51" fmla="*/ 34 h 65"/>
                <a:gd name="T52" fmla="*/ 63 w 63"/>
                <a:gd name="T53" fmla="*/ 39 h 65"/>
                <a:gd name="T54" fmla="*/ 61 w 63"/>
                <a:gd name="T55" fmla="*/ 45 h 65"/>
                <a:gd name="T56" fmla="*/ 59 w 63"/>
                <a:gd name="T57" fmla="*/ 51 h 65"/>
                <a:gd name="T58" fmla="*/ 53 w 63"/>
                <a:gd name="T59" fmla="*/ 55 h 65"/>
                <a:gd name="T60" fmla="*/ 49 w 63"/>
                <a:gd name="T61" fmla="*/ 59 h 65"/>
                <a:gd name="T62" fmla="*/ 43 w 63"/>
                <a:gd name="T63" fmla="*/ 63 h 65"/>
                <a:gd name="T64" fmla="*/ 38 w 63"/>
                <a:gd name="T65" fmla="*/ 65 h 65"/>
                <a:gd name="T66" fmla="*/ 32 w 63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2" y="65"/>
                  </a:move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4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8" y="65"/>
                  </a:lnTo>
                  <a:lnTo>
                    <a:pt x="32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1" name="Freeform 134"/>
            <p:cNvSpPr>
              <a:spLocks/>
            </p:cNvSpPr>
            <p:nvPr/>
          </p:nvSpPr>
          <p:spPr bwMode="auto">
            <a:xfrm>
              <a:off x="3358" y="1656"/>
              <a:ext cx="65" cy="65"/>
            </a:xfrm>
            <a:custGeom>
              <a:avLst/>
              <a:gdLst>
                <a:gd name="T0" fmla="*/ 32 w 65"/>
                <a:gd name="T1" fmla="*/ 65 h 65"/>
                <a:gd name="T2" fmla="*/ 26 w 65"/>
                <a:gd name="T3" fmla="*/ 63 h 65"/>
                <a:gd name="T4" fmla="*/ 20 w 65"/>
                <a:gd name="T5" fmla="*/ 61 h 65"/>
                <a:gd name="T6" fmla="*/ 14 w 65"/>
                <a:gd name="T7" fmla="*/ 59 h 65"/>
                <a:gd name="T8" fmla="*/ 10 w 65"/>
                <a:gd name="T9" fmla="*/ 55 h 65"/>
                <a:gd name="T10" fmla="*/ 6 w 65"/>
                <a:gd name="T11" fmla="*/ 49 h 65"/>
                <a:gd name="T12" fmla="*/ 2 w 65"/>
                <a:gd name="T13" fmla="*/ 43 h 65"/>
                <a:gd name="T14" fmla="*/ 2 w 65"/>
                <a:gd name="T15" fmla="*/ 39 h 65"/>
                <a:gd name="T16" fmla="*/ 0 w 65"/>
                <a:gd name="T17" fmla="*/ 31 h 65"/>
                <a:gd name="T18" fmla="*/ 2 w 65"/>
                <a:gd name="T19" fmla="*/ 25 h 65"/>
                <a:gd name="T20" fmla="*/ 2 w 65"/>
                <a:gd name="T21" fmla="*/ 19 h 65"/>
                <a:gd name="T22" fmla="*/ 6 w 65"/>
                <a:gd name="T23" fmla="*/ 14 h 65"/>
                <a:gd name="T24" fmla="*/ 10 w 65"/>
                <a:gd name="T25" fmla="*/ 10 h 65"/>
                <a:gd name="T26" fmla="*/ 14 w 65"/>
                <a:gd name="T27" fmla="*/ 6 h 65"/>
                <a:gd name="T28" fmla="*/ 20 w 65"/>
                <a:gd name="T29" fmla="*/ 2 h 65"/>
                <a:gd name="T30" fmla="*/ 26 w 65"/>
                <a:gd name="T31" fmla="*/ 0 h 65"/>
                <a:gd name="T32" fmla="*/ 32 w 65"/>
                <a:gd name="T33" fmla="*/ 0 h 65"/>
                <a:gd name="T34" fmla="*/ 40 w 65"/>
                <a:gd name="T35" fmla="*/ 0 h 65"/>
                <a:gd name="T36" fmla="*/ 46 w 65"/>
                <a:gd name="T37" fmla="*/ 2 h 65"/>
                <a:gd name="T38" fmla="*/ 52 w 65"/>
                <a:gd name="T39" fmla="*/ 6 h 65"/>
                <a:gd name="T40" fmla="*/ 56 w 65"/>
                <a:gd name="T41" fmla="*/ 10 h 65"/>
                <a:gd name="T42" fmla="*/ 59 w 65"/>
                <a:gd name="T43" fmla="*/ 14 h 65"/>
                <a:gd name="T44" fmla="*/ 63 w 65"/>
                <a:gd name="T45" fmla="*/ 19 h 65"/>
                <a:gd name="T46" fmla="*/ 63 w 65"/>
                <a:gd name="T47" fmla="*/ 25 h 65"/>
                <a:gd name="T48" fmla="*/ 65 w 65"/>
                <a:gd name="T49" fmla="*/ 31 h 65"/>
                <a:gd name="T50" fmla="*/ 63 w 65"/>
                <a:gd name="T51" fmla="*/ 39 h 65"/>
                <a:gd name="T52" fmla="*/ 63 w 65"/>
                <a:gd name="T53" fmla="*/ 43 h 65"/>
                <a:gd name="T54" fmla="*/ 59 w 65"/>
                <a:gd name="T55" fmla="*/ 49 h 65"/>
                <a:gd name="T56" fmla="*/ 56 w 65"/>
                <a:gd name="T57" fmla="*/ 55 h 65"/>
                <a:gd name="T58" fmla="*/ 52 w 65"/>
                <a:gd name="T59" fmla="*/ 59 h 65"/>
                <a:gd name="T60" fmla="*/ 46 w 65"/>
                <a:gd name="T61" fmla="*/ 61 h 65"/>
                <a:gd name="T62" fmla="*/ 40 w 65"/>
                <a:gd name="T63" fmla="*/ 63 h 65"/>
                <a:gd name="T64" fmla="*/ 32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2" y="65"/>
                  </a:move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6" y="55"/>
                  </a:lnTo>
                  <a:lnTo>
                    <a:pt x="52" y="59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2" name="Freeform 135"/>
            <p:cNvSpPr>
              <a:spLocks/>
            </p:cNvSpPr>
            <p:nvPr/>
          </p:nvSpPr>
          <p:spPr bwMode="auto">
            <a:xfrm>
              <a:off x="3358" y="1656"/>
              <a:ext cx="65" cy="65"/>
            </a:xfrm>
            <a:custGeom>
              <a:avLst/>
              <a:gdLst>
                <a:gd name="T0" fmla="*/ 32 w 65"/>
                <a:gd name="T1" fmla="*/ 65 h 65"/>
                <a:gd name="T2" fmla="*/ 32 w 65"/>
                <a:gd name="T3" fmla="*/ 65 h 65"/>
                <a:gd name="T4" fmla="*/ 26 w 65"/>
                <a:gd name="T5" fmla="*/ 63 h 65"/>
                <a:gd name="T6" fmla="*/ 20 w 65"/>
                <a:gd name="T7" fmla="*/ 61 h 65"/>
                <a:gd name="T8" fmla="*/ 14 w 65"/>
                <a:gd name="T9" fmla="*/ 59 h 65"/>
                <a:gd name="T10" fmla="*/ 10 w 65"/>
                <a:gd name="T11" fmla="*/ 55 h 65"/>
                <a:gd name="T12" fmla="*/ 6 w 65"/>
                <a:gd name="T13" fmla="*/ 49 h 65"/>
                <a:gd name="T14" fmla="*/ 2 w 65"/>
                <a:gd name="T15" fmla="*/ 43 h 65"/>
                <a:gd name="T16" fmla="*/ 2 w 65"/>
                <a:gd name="T17" fmla="*/ 39 h 65"/>
                <a:gd name="T18" fmla="*/ 0 w 65"/>
                <a:gd name="T19" fmla="*/ 31 h 65"/>
                <a:gd name="T20" fmla="*/ 2 w 65"/>
                <a:gd name="T21" fmla="*/ 25 h 65"/>
                <a:gd name="T22" fmla="*/ 2 w 65"/>
                <a:gd name="T23" fmla="*/ 19 h 65"/>
                <a:gd name="T24" fmla="*/ 6 w 65"/>
                <a:gd name="T25" fmla="*/ 14 h 65"/>
                <a:gd name="T26" fmla="*/ 10 w 65"/>
                <a:gd name="T27" fmla="*/ 10 h 65"/>
                <a:gd name="T28" fmla="*/ 14 w 65"/>
                <a:gd name="T29" fmla="*/ 6 h 65"/>
                <a:gd name="T30" fmla="*/ 20 w 65"/>
                <a:gd name="T31" fmla="*/ 2 h 65"/>
                <a:gd name="T32" fmla="*/ 26 w 65"/>
                <a:gd name="T33" fmla="*/ 0 h 65"/>
                <a:gd name="T34" fmla="*/ 32 w 65"/>
                <a:gd name="T35" fmla="*/ 0 h 65"/>
                <a:gd name="T36" fmla="*/ 40 w 65"/>
                <a:gd name="T37" fmla="*/ 0 h 65"/>
                <a:gd name="T38" fmla="*/ 46 w 65"/>
                <a:gd name="T39" fmla="*/ 2 h 65"/>
                <a:gd name="T40" fmla="*/ 52 w 65"/>
                <a:gd name="T41" fmla="*/ 6 h 65"/>
                <a:gd name="T42" fmla="*/ 56 w 65"/>
                <a:gd name="T43" fmla="*/ 10 h 65"/>
                <a:gd name="T44" fmla="*/ 59 w 65"/>
                <a:gd name="T45" fmla="*/ 14 h 65"/>
                <a:gd name="T46" fmla="*/ 63 w 65"/>
                <a:gd name="T47" fmla="*/ 19 h 65"/>
                <a:gd name="T48" fmla="*/ 63 w 65"/>
                <a:gd name="T49" fmla="*/ 25 h 65"/>
                <a:gd name="T50" fmla="*/ 65 w 65"/>
                <a:gd name="T51" fmla="*/ 31 h 65"/>
                <a:gd name="T52" fmla="*/ 63 w 65"/>
                <a:gd name="T53" fmla="*/ 39 h 65"/>
                <a:gd name="T54" fmla="*/ 63 w 65"/>
                <a:gd name="T55" fmla="*/ 43 h 65"/>
                <a:gd name="T56" fmla="*/ 59 w 65"/>
                <a:gd name="T57" fmla="*/ 49 h 65"/>
                <a:gd name="T58" fmla="*/ 56 w 65"/>
                <a:gd name="T59" fmla="*/ 55 h 65"/>
                <a:gd name="T60" fmla="*/ 52 w 65"/>
                <a:gd name="T61" fmla="*/ 59 h 65"/>
                <a:gd name="T62" fmla="*/ 46 w 65"/>
                <a:gd name="T63" fmla="*/ 61 h 65"/>
                <a:gd name="T64" fmla="*/ 40 w 65"/>
                <a:gd name="T65" fmla="*/ 63 h 65"/>
                <a:gd name="T66" fmla="*/ 32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2" y="65"/>
                  </a:move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6" y="55"/>
                  </a:lnTo>
                  <a:lnTo>
                    <a:pt x="52" y="59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3" name="Freeform 136"/>
            <p:cNvSpPr>
              <a:spLocks/>
            </p:cNvSpPr>
            <p:nvPr/>
          </p:nvSpPr>
          <p:spPr bwMode="auto">
            <a:xfrm>
              <a:off x="3286" y="1656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25 w 65"/>
                <a:gd name="T3" fmla="*/ 65 h 65"/>
                <a:gd name="T4" fmla="*/ 19 w 65"/>
                <a:gd name="T5" fmla="*/ 63 h 65"/>
                <a:gd name="T6" fmla="*/ 13 w 65"/>
                <a:gd name="T7" fmla="*/ 59 h 65"/>
                <a:gd name="T8" fmla="*/ 9 w 65"/>
                <a:gd name="T9" fmla="*/ 55 h 65"/>
                <a:gd name="T10" fmla="*/ 5 w 65"/>
                <a:gd name="T11" fmla="*/ 51 h 65"/>
                <a:gd name="T12" fmla="*/ 2 w 65"/>
                <a:gd name="T13" fmla="*/ 45 h 65"/>
                <a:gd name="T14" fmla="*/ 0 w 65"/>
                <a:gd name="T15" fmla="*/ 39 h 65"/>
                <a:gd name="T16" fmla="*/ 0 w 65"/>
                <a:gd name="T17" fmla="*/ 33 h 65"/>
                <a:gd name="T18" fmla="*/ 0 w 65"/>
                <a:gd name="T19" fmla="*/ 27 h 65"/>
                <a:gd name="T20" fmla="*/ 2 w 65"/>
                <a:gd name="T21" fmla="*/ 21 h 65"/>
                <a:gd name="T22" fmla="*/ 5 w 65"/>
                <a:gd name="T23" fmla="*/ 15 h 65"/>
                <a:gd name="T24" fmla="*/ 9 w 65"/>
                <a:gd name="T25" fmla="*/ 10 h 65"/>
                <a:gd name="T26" fmla="*/ 13 w 65"/>
                <a:gd name="T27" fmla="*/ 6 h 65"/>
                <a:gd name="T28" fmla="*/ 19 w 65"/>
                <a:gd name="T29" fmla="*/ 4 h 65"/>
                <a:gd name="T30" fmla="*/ 25 w 65"/>
                <a:gd name="T31" fmla="*/ 2 h 65"/>
                <a:gd name="T32" fmla="*/ 31 w 65"/>
                <a:gd name="T33" fmla="*/ 0 h 65"/>
                <a:gd name="T34" fmla="*/ 37 w 65"/>
                <a:gd name="T35" fmla="*/ 2 h 65"/>
                <a:gd name="T36" fmla="*/ 45 w 65"/>
                <a:gd name="T37" fmla="*/ 4 h 65"/>
                <a:gd name="T38" fmla="*/ 49 w 65"/>
                <a:gd name="T39" fmla="*/ 6 h 65"/>
                <a:gd name="T40" fmla="*/ 55 w 65"/>
                <a:gd name="T41" fmla="*/ 10 h 65"/>
                <a:gd name="T42" fmla="*/ 59 w 65"/>
                <a:gd name="T43" fmla="*/ 15 h 65"/>
                <a:gd name="T44" fmla="*/ 61 w 65"/>
                <a:gd name="T45" fmla="*/ 21 h 65"/>
                <a:gd name="T46" fmla="*/ 63 w 65"/>
                <a:gd name="T47" fmla="*/ 27 h 65"/>
                <a:gd name="T48" fmla="*/ 65 w 65"/>
                <a:gd name="T49" fmla="*/ 33 h 65"/>
                <a:gd name="T50" fmla="*/ 63 w 65"/>
                <a:gd name="T51" fmla="*/ 39 h 65"/>
                <a:gd name="T52" fmla="*/ 61 w 65"/>
                <a:gd name="T53" fmla="*/ 45 h 65"/>
                <a:gd name="T54" fmla="*/ 59 w 65"/>
                <a:gd name="T55" fmla="*/ 51 h 65"/>
                <a:gd name="T56" fmla="*/ 55 w 65"/>
                <a:gd name="T57" fmla="*/ 55 h 65"/>
                <a:gd name="T58" fmla="*/ 49 w 65"/>
                <a:gd name="T59" fmla="*/ 59 h 65"/>
                <a:gd name="T60" fmla="*/ 45 w 65"/>
                <a:gd name="T61" fmla="*/ 63 h 65"/>
                <a:gd name="T62" fmla="*/ 37 w 65"/>
                <a:gd name="T63" fmla="*/ 65 h 65"/>
                <a:gd name="T64" fmla="*/ 31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1" y="65"/>
                  </a:moveTo>
                  <a:lnTo>
                    <a:pt x="25" y="65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5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5"/>
                  </a:lnTo>
                  <a:lnTo>
                    <a:pt x="61" y="21"/>
                  </a:lnTo>
                  <a:lnTo>
                    <a:pt x="63" y="27"/>
                  </a:ln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37" y="65"/>
                  </a:lnTo>
                  <a:lnTo>
                    <a:pt x="31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4" name="Freeform 137"/>
            <p:cNvSpPr>
              <a:spLocks/>
            </p:cNvSpPr>
            <p:nvPr/>
          </p:nvSpPr>
          <p:spPr bwMode="auto">
            <a:xfrm>
              <a:off x="3286" y="1656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31 w 65"/>
                <a:gd name="T3" fmla="*/ 65 h 65"/>
                <a:gd name="T4" fmla="*/ 25 w 65"/>
                <a:gd name="T5" fmla="*/ 65 h 65"/>
                <a:gd name="T6" fmla="*/ 19 w 65"/>
                <a:gd name="T7" fmla="*/ 63 h 65"/>
                <a:gd name="T8" fmla="*/ 13 w 65"/>
                <a:gd name="T9" fmla="*/ 59 h 65"/>
                <a:gd name="T10" fmla="*/ 9 w 65"/>
                <a:gd name="T11" fmla="*/ 55 h 65"/>
                <a:gd name="T12" fmla="*/ 5 w 65"/>
                <a:gd name="T13" fmla="*/ 51 h 65"/>
                <a:gd name="T14" fmla="*/ 2 w 65"/>
                <a:gd name="T15" fmla="*/ 45 h 65"/>
                <a:gd name="T16" fmla="*/ 0 w 65"/>
                <a:gd name="T17" fmla="*/ 39 h 65"/>
                <a:gd name="T18" fmla="*/ 0 w 65"/>
                <a:gd name="T19" fmla="*/ 33 h 65"/>
                <a:gd name="T20" fmla="*/ 0 w 65"/>
                <a:gd name="T21" fmla="*/ 27 h 65"/>
                <a:gd name="T22" fmla="*/ 2 w 65"/>
                <a:gd name="T23" fmla="*/ 21 h 65"/>
                <a:gd name="T24" fmla="*/ 5 w 65"/>
                <a:gd name="T25" fmla="*/ 15 h 65"/>
                <a:gd name="T26" fmla="*/ 9 w 65"/>
                <a:gd name="T27" fmla="*/ 10 h 65"/>
                <a:gd name="T28" fmla="*/ 13 w 65"/>
                <a:gd name="T29" fmla="*/ 6 h 65"/>
                <a:gd name="T30" fmla="*/ 19 w 65"/>
                <a:gd name="T31" fmla="*/ 4 h 65"/>
                <a:gd name="T32" fmla="*/ 25 w 65"/>
                <a:gd name="T33" fmla="*/ 2 h 65"/>
                <a:gd name="T34" fmla="*/ 31 w 65"/>
                <a:gd name="T35" fmla="*/ 0 h 65"/>
                <a:gd name="T36" fmla="*/ 37 w 65"/>
                <a:gd name="T37" fmla="*/ 2 h 65"/>
                <a:gd name="T38" fmla="*/ 45 w 65"/>
                <a:gd name="T39" fmla="*/ 4 h 65"/>
                <a:gd name="T40" fmla="*/ 49 w 65"/>
                <a:gd name="T41" fmla="*/ 6 h 65"/>
                <a:gd name="T42" fmla="*/ 55 w 65"/>
                <a:gd name="T43" fmla="*/ 10 h 65"/>
                <a:gd name="T44" fmla="*/ 59 w 65"/>
                <a:gd name="T45" fmla="*/ 15 h 65"/>
                <a:gd name="T46" fmla="*/ 61 w 65"/>
                <a:gd name="T47" fmla="*/ 21 h 65"/>
                <a:gd name="T48" fmla="*/ 63 w 65"/>
                <a:gd name="T49" fmla="*/ 27 h 65"/>
                <a:gd name="T50" fmla="*/ 65 w 65"/>
                <a:gd name="T51" fmla="*/ 33 h 65"/>
                <a:gd name="T52" fmla="*/ 63 w 65"/>
                <a:gd name="T53" fmla="*/ 39 h 65"/>
                <a:gd name="T54" fmla="*/ 61 w 65"/>
                <a:gd name="T55" fmla="*/ 45 h 65"/>
                <a:gd name="T56" fmla="*/ 59 w 65"/>
                <a:gd name="T57" fmla="*/ 51 h 65"/>
                <a:gd name="T58" fmla="*/ 55 w 65"/>
                <a:gd name="T59" fmla="*/ 55 h 65"/>
                <a:gd name="T60" fmla="*/ 49 w 65"/>
                <a:gd name="T61" fmla="*/ 59 h 65"/>
                <a:gd name="T62" fmla="*/ 45 w 65"/>
                <a:gd name="T63" fmla="*/ 63 h 65"/>
                <a:gd name="T64" fmla="*/ 37 w 65"/>
                <a:gd name="T65" fmla="*/ 65 h 65"/>
                <a:gd name="T66" fmla="*/ 31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1" y="65"/>
                  </a:moveTo>
                  <a:lnTo>
                    <a:pt x="31" y="65"/>
                  </a:lnTo>
                  <a:lnTo>
                    <a:pt x="25" y="65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7"/>
                  </a:lnTo>
                  <a:lnTo>
                    <a:pt x="2" y="21"/>
                  </a:lnTo>
                  <a:lnTo>
                    <a:pt x="5" y="15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5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5"/>
                  </a:lnTo>
                  <a:lnTo>
                    <a:pt x="61" y="21"/>
                  </a:lnTo>
                  <a:lnTo>
                    <a:pt x="63" y="27"/>
                  </a:ln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37" y="65"/>
                  </a:lnTo>
                  <a:lnTo>
                    <a:pt x="31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5" name="Freeform 138"/>
            <p:cNvSpPr>
              <a:spLocks/>
            </p:cNvSpPr>
            <p:nvPr/>
          </p:nvSpPr>
          <p:spPr bwMode="auto">
            <a:xfrm>
              <a:off x="3291" y="1603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8 w 63"/>
                <a:gd name="T3" fmla="*/ 2 h 65"/>
                <a:gd name="T4" fmla="*/ 44 w 63"/>
                <a:gd name="T5" fmla="*/ 4 h 65"/>
                <a:gd name="T6" fmla="*/ 50 w 63"/>
                <a:gd name="T7" fmla="*/ 5 h 65"/>
                <a:gd name="T8" fmla="*/ 54 w 63"/>
                <a:gd name="T9" fmla="*/ 9 h 65"/>
                <a:gd name="T10" fmla="*/ 58 w 63"/>
                <a:gd name="T11" fmla="*/ 13 h 65"/>
                <a:gd name="T12" fmla="*/ 61 w 63"/>
                <a:gd name="T13" fmla="*/ 19 h 65"/>
                <a:gd name="T14" fmla="*/ 63 w 63"/>
                <a:gd name="T15" fmla="*/ 25 h 65"/>
                <a:gd name="T16" fmla="*/ 63 w 63"/>
                <a:gd name="T17" fmla="*/ 33 h 65"/>
                <a:gd name="T18" fmla="*/ 63 w 63"/>
                <a:gd name="T19" fmla="*/ 39 h 65"/>
                <a:gd name="T20" fmla="*/ 61 w 63"/>
                <a:gd name="T21" fmla="*/ 45 h 65"/>
                <a:gd name="T22" fmla="*/ 58 w 63"/>
                <a:gd name="T23" fmla="*/ 51 h 65"/>
                <a:gd name="T24" fmla="*/ 54 w 63"/>
                <a:gd name="T25" fmla="*/ 55 h 65"/>
                <a:gd name="T26" fmla="*/ 50 w 63"/>
                <a:gd name="T27" fmla="*/ 59 h 65"/>
                <a:gd name="T28" fmla="*/ 44 w 63"/>
                <a:gd name="T29" fmla="*/ 63 h 65"/>
                <a:gd name="T30" fmla="*/ 38 w 63"/>
                <a:gd name="T31" fmla="*/ 65 h 65"/>
                <a:gd name="T32" fmla="*/ 32 w 63"/>
                <a:gd name="T33" fmla="*/ 65 h 65"/>
                <a:gd name="T34" fmla="*/ 24 w 63"/>
                <a:gd name="T35" fmla="*/ 65 h 65"/>
                <a:gd name="T36" fmla="*/ 18 w 63"/>
                <a:gd name="T37" fmla="*/ 63 h 65"/>
                <a:gd name="T38" fmla="*/ 14 w 63"/>
                <a:gd name="T39" fmla="*/ 59 h 65"/>
                <a:gd name="T40" fmla="*/ 8 w 63"/>
                <a:gd name="T41" fmla="*/ 55 h 65"/>
                <a:gd name="T42" fmla="*/ 4 w 63"/>
                <a:gd name="T43" fmla="*/ 51 h 65"/>
                <a:gd name="T44" fmla="*/ 2 w 63"/>
                <a:gd name="T45" fmla="*/ 45 h 65"/>
                <a:gd name="T46" fmla="*/ 0 w 63"/>
                <a:gd name="T47" fmla="*/ 39 h 65"/>
                <a:gd name="T48" fmla="*/ 0 w 63"/>
                <a:gd name="T49" fmla="*/ 33 h 65"/>
                <a:gd name="T50" fmla="*/ 0 w 63"/>
                <a:gd name="T51" fmla="*/ 25 h 65"/>
                <a:gd name="T52" fmla="*/ 2 w 63"/>
                <a:gd name="T53" fmla="*/ 19 h 65"/>
                <a:gd name="T54" fmla="*/ 4 w 63"/>
                <a:gd name="T55" fmla="*/ 13 h 65"/>
                <a:gd name="T56" fmla="*/ 8 w 63"/>
                <a:gd name="T57" fmla="*/ 9 h 65"/>
                <a:gd name="T58" fmla="*/ 14 w 63"/>
                <a:gd name="T59" fmla="*/ 5 h 65"/>
                <a:gd name="T60" fmla="*/ 18 w 63"/>
                <a:gd name="T61" fmla="*/ 4 h 65"/>
                <a:gd name="T62" fmla="*/ 24 w 63"/>
                <a:gd name="T63" fmla="*/ 2 h 65"/>
                <a:gd name="T64" fmla="*/ 32 w 63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2" y="0"/>
                  </a:moveTo>
                  <a:lnTo>
                    <a:pt x="38" y="2"/>
                  </a:lnTo>
                  <a:lnTo>
                    <a:pt x="44" y="4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8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8" y="51"/>
                  </a:lnTo>
                  <a:lnTo>
                    <a:pt x="54" y="55"/>
                  </a:lnTo>
                  <a:lnTo>
                    <a:pt x="50" y="59"/>
                  </a:lnTo>
                  <a:lnTo>
                    <a:pt x="44" y="63"/>
                  </a:lnTo>
                  <a:lnTo>
                    <a:pt x="38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8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4" y="5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6" name="Freeform 139"/>
            <p:cNvSpPr>
              <a:spLocks/>
            </p:cNvSpPr>
            <p:nvPr/>
          </p:nvSpPr>
          <p:spPr bwMode="auto">
            <a:xfrm>
              <a:off x="3291" y="1603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2 w 63"/>
                <a:gd name="T3" fmla="*/ 0 h 65"/>
                <a:gd name="T4" fmla="*/ 38 w 63"/>
                <a:gd name="T5" fmla="*/ 2 h 65"/>
                <a:gd name="T6" fmla="*/ 44 w 63"/>
                <a:gd name="T7" fmla="*/ 4 h 65"/>
                <a:gd name="T8" fmla="*/ 50 w 63"/>
                <a:gd name="T9" fmla="*/ 5 h 65"/>
                <a:gd name="T10" fmla="*/ 54 w 63"/>
                <a:gd name="T11" fmla="*/ 9 h 65"/>
                <a:gd name="T12" fmla="*/ 58 w 63"/>
                <a:gd name="T13" fmla="*/ 13 h 65"/>
                <a:gd name="T14" fmla="*/ 61 w 63"/>
                <a:gd name="T15" fmla="*/ 19 h 65"/>
                <a:gd name="T16" fmla="*/ 63 w 63"/>
                <a:gd name="T17" fmla="*/ 25 h 65"/>
                <a:gd name="T18" fmla="*/ 63 w 63"/>
                <a:gd name="T19" fmla="*/ 33 h 65"/>
                <a:gd name="T20" fmla="*/ 63 w 63"/>
                <a:gd name="T21" fmla="*/ 39 h 65"/>
                <a:gd name="T22" fmla="*/ 61 w 63"/>
                <a:gd name="T23" fmla="*/ 45 h 65"/>
                <a:gd name="T24" fmla="*/ 58 w 63"/>
                <a:gd name="T25" fmla="*/ 51 h 65"/>
                <a:gd name="T26" fmla="*/ 54 w 63"/>
                <a:gd name="T27" fmla="*/ 55 h 65"/>
                <a:gd name="T28" fmla="*/ 50 w 63"/>
                <a:gd name="T29" fmla="*/ 59 h 65"/>
                <a:gd name="T30" fmla="*/ 44 w 63"/>
                <a:gd name="T31" fmla="*/ 63 h 65"/>
                <a:gd name="T32" fmla="*/ 38 w 63"/>
                <a:gd name="T33" fmla="*/ 65 h 65"/>
                <a:gd name="T34" fmla="*/ 32 w 63"/>
                <a:gd name="T35" fmla="*/ 65 h 65"/>
                <a:gd name="T36" fmla="*/ 24 w 63"/>
                <a:gd name="T37" fmla="*/ 65 h 65"/>
                <a:gd name="T38" fmla="*/ 18 w 63"/>
                <a:gd name="T39" fmla="*/ 63 h 65"/>
                <a:gd name="T40" fmla="*/ 14 w 63"/>
                <a:gd name="T41" fmla="*/ 59 h 65"/>
                <a:gd name="T42" fmla="*/ 8 w 63"/>
                <a:gd name="T43" fmla="*/ 55 h 65"/>
                <a:gd name="T44" fmla="*/ 4 w 63"/>
                <a:gd name="T45" fmla="*/ 51 h 65"/>
                <a:gd name="T46" fmla="*/ 2 w 63"/>
                <a:gd name="T47" fmla="*/ 45 h 65"/>
                <a:gd name="T48" fmla="*/ 0 w 63"/>
                <a:gd name="T49" fmla="*/ 39 h 65"/>
                <a:gd name="T50" fmla="*/ 0 w 63"/>
                <a:gd name="T51" fmla="*/ 33 h 65"/>
                <a:gd name="T52" fmla="*/ 0 w 63"/>
                <a:gd name="T53" fmla="*/ 25 h 65"/>
                <a:gd name="T54" fmla="*/ 2 w 63"/>
                <a:gd name="T55" fmla="*/ 19 h 65"/>
                <a:gd name="T56" fmla="*/ 4 w 63"/>
                <a:gd name="T57" fmla="*/ 13 h 65"/>
                <a:gd name="T58" fmla="*/ 8 w 63"/>
                <a:gd name="T59" fmla="*/ 9 h 65"/>
                <a:gd name="T60" fmla="*/ 14 w 63"/>
                <a:gd name="T61" fmla="*/ 5 h 65"/>
                <a:gd name="T62" fmla="*/ 18 w 63"/>
                <a:gd name="T63" fmla="*/ 4 h 65"/>
                <a:gd name="T64" fmla="*/ 24 w 63"/>
                <a:gd name="T65" fmla="*/ 2 h 65"/>
                <a:gd name="T66" fmla="*/ 32 w 6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2" y="0"/>
                  </a:moveTo>
                  <a:lnTo>
                    <a:pt x="32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50" y="5"/>
                  </a:lnTo>
                  <a:lnTo>
                    <a:pt x="54" y="9"/>
                  </a:lnTo>
                  <a:lnTo>
                    <a:pt x="58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8" y="51"/>
                  </a:lnTo>
                  <a:lnTo>
                    <a:pt x="54" y="55"/>
                  </a:lnTo>
                  <a:lnTo>
                    <a:pt x="50" y="59"/>
                  </a:lnTo>
                  <a:lnTo>
                    <a:pt x="44" y="63"/>
                  </a:lnTo>
                  <a:lnTo>
                    <a:pt x="38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8" y="63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4" y="5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7" name="Freeform 140"/>
            <p:cNvSpPr>
              <a:spLocks/>
            </p:cNvSpPr>
            <p:nvPr/>
          </p:nvSpPr>
          <p:spPr bwMode="auto">
            <a:xfrm>
              <a:off x="3447" y="1658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3 w 65"/>
                <a:gd name="T3" fmla="*/ 39 h 65"/>
                <a:gd name="T4" fmla="*/ 61 w 65"/>
                <a:gd name="T5" fmla="*/ 45 h 65"/>
                <a:gd name="T6" fmla="*/ 59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5 w 65"/>
                <a:gd name="T13" fmla="*/ 63 h 65"/>
                <a:gd name="T14" fmla="*/ 39 w 65"/>
                <a:gd name="T15" fmla="*/ 65 h 65"/>
                <a:gd name="T16" fmla="*/ 32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4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2 w 65"/>
                <a:gd name="T29" fmla="*/ 45 h 65"/>
                <a:gd name="T30" fmla="*/ 0 w 65"/>
                <a:gd name="T31" fmla="*/ 39 h 65"/>
                <a:gd name="T32" fmla="*/ 0 w 65"/>
                <a:gd name="T33" fmla="*/ 33 h 65"/>
                <a:gd name="T34" fmla="*/ 0 w 65"/>
                <a:gd name="T35" fmla="*/ 25 h 65"/>
                <a:gd name="T36" fmla="*/ 2 w 65"/>
                <a:gd name="T37" fmla="*/ 19 h 65"/>
                <a:gd name="T38" fmla="*/ 6 w 65"/>
                <a:gd name="T39" fmla="*/ 15 h 65"/>
                <a:gd name="T40" fmla="*/ 10 w 65"/>
                <a:gd name="T41" fmla="*/ 10 h 65"/>
                <a:gd name="T42" fmla="*/ 14 w 65"/>
                <a:gd name="T43" fmla="*/ 6 h 65"/>
                <a:gd name="T44" fmla="*/ 20 w 65"/>
                <a:gd name="T45" fmla="*/ 4 h 65"/>
                <a:gd name="T46" fmla="*/ 26 w 65"/>
                <a:gd name="T47" fmla="*/ 2 h 65"/>
                <a:gd name="T48" fmla="*/ 32 w 65"/>
                <a:gd name="T49" fmla="*/ 0 h 65"/>
                <a:gd name="T50" fmla="*/ 39 w 65"/>
                <a:gd name="T51" fmla="*/ 2 h 65"/>
                <a:gd name="T52" fmla="*/ 45 w 65"/>
                <a:gd name="T53" fmla="*/ 4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5 h 65"/>
                <a:gd name="T60" fmla="*/ 61 w 65"/>
                <a:gd name="T61" fmla="*/ 19 h 65"/>
                <a:gd name="T62" fmla="*/ 63 w 65"/>
                <a:gd name="T63" fmla="*/ 25 h 65"/>
                <a:gd name="T64" fmla="*/ 65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3"/>
                  </a:move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8" name="Freeform 141"/>
            <p:cNvSpPr>
              <a:spLocks/>
            </p:cNvSpPr>
            <p:nvPr/>
          </p:nvSpPr>
          <p:spPr bwMode="auto">
            <a:xfrm>
              <a:off x="3447" y="1658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5 w 65"/>
                <a:gd name="T3" fmla="*/ 33 h 65"/>
                <a:gd name="T4" fmla="*/ 63 w 65"/>
                <a:gd name="T5" fmla="*/ 39 h 65"/>
                <a:gd name="T6" fmla="*/ 61 w 65"/>
                <a:gd name="T7" fmla="*/ 45 h 65"/>
                <a:gd name="T8" fmla="*/ 59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5 w 65"/>
                <a:gd name="T15" fmla="*/ 63 h 65"/>
                <a:gd name="T16" fmla="*/ 39 w 65"/>
                <a:gd name="T17" fmla="*/ 65 h 65"/>
                <a:gd name="T18" fmla="*/ 32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4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2 w 65"/>
                <a:gd name="T31" fmla="*/ 45 h 65"/>
                <a:gd name="T32" fmla="*/ 0 w 65"/>
                <a:gd name="T33" fmla="*/ 39 h 65"/>
                <a:gd name="T34" fmla="*/ 0 w 65"/>
                <a:gd name="T35" fmla="*/ 33 h 65"/>
                <a:gd name="T36" fmla="*/ 0 w 65"/>
                <a:gd name="T37" fmla="*/ 25 h 65"/>
                <a:gd name="T38" fmla="*/ 2 w 65"/>
                <a:gd name="T39" fmla="*/ 19 h 65"/>
                <a:gd name="T40" fmla="*/ 6 w 65"/>
                <a:gd name="T41" fmla="*/ 15 h 65"/>
                <a:gd name="T42" fmla="*/ 10 w 65"/>
                <a:gd name="T43" fmla="*/ 10 h 65"/>
                <a:gd name="T44" fmla="*/ 14 w 65"/>
                <a:gd name="T45" fmla="*/ 6 h 65"/>
                <a:gd name="T46" fmla="*/ 20 w 65"/>
                <a:gd name="T47" fmla="*/ 4 h 65"/>
                <a:gd name="T48" fmla="*/ 26 w 65"/>
                <a:gd name="T49" fmla="*/ 2 h 65"/>
                <a:gd name="T50" fmla="*/ 32 w 65"/>
                <a:gd name="T51" fmla="*/ 0 h 65"/>
                <a:gd name="T52" fmla="*/ 39 w 65"/>
                <a:gd name="T53" fmla="*/ 2 h 65"/>
                <a:gd name="T54" fmla="*/ 45 w 65"/>
                <a:gd name="T55" fmla="*/ 4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5 h 65"/>
                <a:gd name="T62" fmla="*/ 61 w 65"/>
                <a:gd name="T63" fmla="*/ 19 h 65"/>
                <a:gd name="T64" fmla="*/ 63 w 65"/>
                <a:gd name="T65" fmla="*/ 25 h 65"/>
                <a:gd name="T66" fmla="*/ 65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3"/>
                  </a:move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5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69" name="Freeform 142"/>
            <p:cNvSpPr>
              <a:spLocks/>
            </p:cNvSpPr>
            <p:nvPr/>
          </p:nvSpPr>
          <p:spPr bwMode="auto">
            <a:xfrm>
              <a:off x="3429" y="1823"/>
              <a:ext cx="63" cy="65"/>
            </a:xfrm>
            <a:custGeom>
              <a:avLst/>
              <a:gdLst>
                <a:gd name="T0" fmla="*/ 63 w 63"/>
                <a:gd name="T1" fmla="*/ 34 h 65"/>
                <a:gd name="T2" fmla="*/ 63 w 63"/>
                <a:gd name="T3" fmla="*/ 39 h 65"/>
                <a:gd name="T4" fmla="*/ 61 w 63"/>
                <a:gd name="T5" fmla="*/ 45 h 65"/>
                <a:gd name="T6" fmla="*/ 57 w 63"/>
                <a:gd name="T7" fmla="*/ 51 h 65"/>
                <a:gd name="T8" fmla="*/ 53 w 63"/>
                <a:gd name="T9" fmla="*/ 55 h 65"/>
                <a:gd name="T10" fmla="*/ 50 w 63"/>
                <a:gd name="T11" fmla="*/ 59 h 65"/>
                <a:gd name="T12" fmla="*/ 44 w 63"/>
                <a:gd name="T13" fmla="*/ 61 h 65"/>
                <a:gd name="T14" fmla="*/ 38 w 63"/>
                <a:gd name="T15" fmla="*/ 63 h 65"/>
                <a:gd name="T16" fmla="*/ 32 w 63"/>
                <a:gd name="T17" fmla="*/ 65 h 65"/>
                <a:gd name="T18" fmla="*/ 24 w 63"/>
                <a:gd name="T19" fmla="*/ 63 h 65"/>
                <a:gd name="T20" fmla="*/ 18 w 63"/>
                <a:gd name="T21" fmla="*/ 61 h 65"/>
                <a:gd name="T22" fmla="*/ 14 w 63"/>
                <a:gd name="T23" fmla="*/ 59 h 65"/>
                <a:gd name="T24" fmla="*/ 8 w 63"/>
                <a:gd name="T25" fmla="*/ 55 h 65"/>
                <a:gd name="T26" fmla="*/ 4 w 63"/>
                <a:gd name="T27" fmla="*/ 51 h 65"/>
                <a:gd name="T28" fmla="*/ 2 w 63"/>
                <a:gd name="T29" fmla="*/ 45 h 65"/>
                <a:gd name="T30" fmla="*/ 0 w 63"/>
                <a:gd name="T31" fmla="*/ 39 h 65"/>
                <a:gd name="T32" fmla="*/ 0 w 63"/>
                <a:gd name="T33" fmla="*/ 34 h 65"/>
                <a:gd name="T34" fmla="*/ 0 w 63"/>
                <a:gd name="T35" fmla="*/ 26 h 65"/>
                <a:gd name="T36" fmla="*/ 2 w 63"/>
                <a:gd name="T37" fmla="*/ 20 h 65"/>
                <a:gd name="T38" fmla="*/ 4 w 63"/>
                <a:gd name="T39" fmla="*/ 14 h 65"/>
                <a:gd name="T40" fmla="*/ 8 w 63"/>
                <a:gd name="T41" fmla="*/ 10 h 65"/>
                <a:gd name="T42" fmla="*/ 14 w 63"/>
                <a:gd name="T43" fmla="*/ 6 h 65"/>
                <a:gd name="T44" fmla="*/ 18 w 63"/>
                <a:gd name="T45" fmla="*/ 2 h 65"/>
                <a:gd name="T46" fmla="*/ 24 w 63"/>
                <a:gd name="T47" fmla="*/ 0 h 65"/>
                <a:gd name="T48" fmla="*/ 32 w 63"/>
                <a:gd name="T49" fmla="*/ 0 h 65"/>
                <a:gd name="T50" fmla="*/ 38 w 63"/>
                <a:gd name="T51" fmla="*/ 0 h 65"/>
                <a:gd name="T52" fmla="*/ 44 w 63"/>
                <a:gd name="T53" fmla="*/ 2 h 65"/>
                <a:gd name="T54" fmla="*/ 50 w 63"/>
                <a:gd name="T55" fmla="*/ 6 h 65"/>
                <a:gd name="T56" fmla="*/ 53 w 63"/>
                <a:gd name="T57" fmla="*/ 10 h 65"/>
                <a:gd name="T58" fmla="*/ 57 w 63"/>
                <a:gd name="T59" fmla="*/ 14 h 65"/>
                <a:gd name="T60" fmla="*/ 61 w 63"/>
                <a:gd name="T61" fmla="*/ 20 h 65"/>
                <a:gd name="T62" fmla="*/ 63 w 63"/>
                <a:gd name="T63" fmla="*/ 26 h 65"/>
                <a:gd name="T64" fmla="*/ 63 w 63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63" y="34"/>
                  </a:move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50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4" y="63"/>
                  </a:lnTo>
                  <a:lnTo>
                    <a:pt x="18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0" name="Freeform 143"/>
            <p:cNvSpPr>
              <a:spLocks/>
            </p:cNvSpPr>
            <p:nvPr/>
          </p:nvSpPr>
          <p:spPr bwMode="auto">
            <a:xfrm>
              <a:off x="3429" y="1823"/>
              <a:ext cx="63" cy="65"/>
            </a:xfrm>
            <a:custGeom>
              <a:avLst/>
              <a:gdLst>
                <a:gd name="T0" fmla="*/ 63 w 63"/>
                <a:gd name="T1" fmla="*/ 34 h 65"/>
                <a:gd name="T2" fmla="*/ 63 w 63"/>
                <a:gd name="T3" fmla="*/ 34 h 65"/>
                <a:gd name="T4" fmla="*/ 63 w 63"/>
                <a:gd name="T5" fmla="*/ 39 h 65"/>
                <a:gd name="T6" fmla="*/ 61 w 63"/>
                <a:gd name="T7" fmla="*/ 45 h 65"/>
                <a:gd name="T8" fmla="*/ 57 w 63"/>
                <a:gd name="T9" fmla="*/ 51 h 65"/>
                <a:gd name="T10" fmla="*/ 53 w 63"/>
                <a:gd name="T11" fmla="*/ 55 h 65"/>
                <a:gd name="T12" fmla="*/ 50 w 63"/>
                <a:gd name="T13" fmla="*/ 59 h 65"/>
                <a:gd name="T14" fmla="*/ 44 w 63"/>
                <a:gd name="T15" fmla="*/ 61 h 65"/>
                <a:gd name="T16" fmla="*/ 38 w 63"/>
                <a:gd name="T17" fmla="*/ 63 h 65"/>
                <a:gd name="T18" fmla="*/ 32 w 63"/>
                <a:gd name="T19" fmla="*/ 65 h 65"/>
                <a:gd name="T20" fmla="*/ 24 w 63"/>
                <a:gd name="T21" fmla="*/ 63 h 65"/>
                <a:gd name="T22" fmla="*/ 18 w 63"/>
                <a:gd name="T23" fmla="*/ 61 h 65"/>
                <a:gd name="T24" fmla="*/ 14 w 63"/>
                <a:gd name="T25" fmla="*/ 59 h 65"/>
                <a:gd name="T26" fmla="*/ 8 w 63"/>
                <a:gd name="T27" fmla="*/ 55 h 65"/>
                <a:gd name="T28" fmla="*/ 4 w 63"/>
                <a:gd name="T29" fmla="*/ 51 h 65"/>
                <a:gd name="T30" fmla="*/ 2 w 63"/>
                <a:gd name="T31" fmla="*/ 45 h 65"/>
                <a:gd name="T32" fmla="*/ 0 w 63"/>
                <a:gd name="T33" fmla="*/ 39 h 65"/>
                <a:gd name="T34" fmla="*/ 0 w 63"/>
                <a:gd name="T35" fmla="*/ 34 h 65"/>
                <a:gd name="T36" fmla="*/ 0 w 63"/>
                <a:gd name="T37" fmla="*/ 26 h 65"/>
                <a:gd name="T38" fmla="*/ 2 w 63"/>
                <a:gd name="T39" fmla="*/ 20 h 65"/>
                <a:gd name="T40" fmla="*/ 4 w 63"/>
                <a:gd name="T41" fmla="*/ 14 h 65"/>
                <a:gd name="T42" fmla="*/ 8 w 63"/>
                <a:gd name="T43" fmla="*/ 10 h 65"/>
                <a:gd name="T44" fmla="*/ 14 w 63"/>
                <a:gd name="T45" fmla="*/ 6 h 65"/>
                <a:gd name="T46" fmla="*/ 18 w 63"/>
                <a:gd name="T47" fmla="*/ 2 h 65"/>
                <a:gd name="T48" fmla="*/ 24 w 63"/>
                <a:gd name="T49" fmla="*/ 0 h 65"/>
                <a:gd name="T50" fmla="*/ 32 w 63"/>
                <a:gd name="T51" fmla="*/ 0 h 65"/>
                <a:gd name="T52" fmla="*/ 38 w 63"/>
                <a:gd name="T53" fmla="*/ 0 h 65"/>
                <a:gd name="T54" fmla="*/ 44 w 63"/>
                <a:gd name="T55" fmla="*/ 2 h 65"/>
                <a:gd name="T56" fmla="*/ 50 w 63"/>
                <a:gd name="T57" fmla="*/ 6 h 65"/>
                <a:gd name="T58" fmla="*/ 53 w 63"/>
                <a:gd name="T59" fmla="*/ 10 h 65"/>
                <a:gd name="T60" fmla="*/ 57 w 63"/>
                <a:gd name="T61" fmla="*/ 14 h 65"/>
                <a:gd name="T62" fmla="*/ 61 w 63"/>
                <a:gd name="T63" fmla="*/ 20 h 65"/>
                <a:gd name="T64" fmla="*/ 63 w 63"/>
                <a:gd name="T65" fmla="*/ 26 h 65"/>
                <a:gd name="T66" fmla="*/ 63 w 63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63" y="34"/>
                  </a:moveTo>
                  <a:lnTo>
                    <a:pt x="63" y="34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50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4" y="63"/>
                  </a:lnTo>
                  <a:lnTo>
                    <a:pt x="18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1" name="Freeform 144"/>
            <p:cNvSpPr>
              <a:spLocks/>
            </p:cNvSpPr>
            <p:nvPr/>
          </p:nvSpPr>
          <p:spPr bwMode="auto">
            <a:xfrm>
              <a:off x="3370" y="1654"/>
              <a:ext cx="65" cy="63"/>
            </a:xfrm>
            <a:custGeom>
              <a:avLst/>
              <a:gdLst>
                <a:gd name="T0" fmla="*/ 0 w 65"/>
                <a:gd name="T1" fmla="*/ 31 h 63"/>
                <a:gd name="T2" fmla="*/ 2 w 65"/>
                <a:gd name="T3" fmla="*/ 25 h 63"/>
                <a:gd name="T4" fmla="*/ 4 w 65"/>
                <a:gd name="T5" fmla="*/ 19 h 63"/>
                <a:gd name="T6" fmla="*/ 6 w 65"/>
                <a:gd name="T7" fmla="*/ 14 h 63"/>
                <a:gd name="T8" fmla="*/ 10 w 65"/>
                <a:gd name="T9" fmla="*/ 8 h 63"/>
                <a:gd name="T10" fmla="*/ 14 w 65"/>
                <a:gd name="T11" fmla="*/ 4 h 63"/>
                <a:gd name="T12" fmla="*/ 20 w 65"/>
                <a:gd name="T13" fmla="*/ 2 h 63"/>
                <a:gd name="T14" fmla="*/ 26 w 65"/>
                <a:gd name="T15" fmla="*/ 0 h 63"/>
                <a:gd name="T16" fmla="*/ 34 w 65"/>
                <a:gd name="T17" fmla="*/ 0 h 63"/>
                <a:gd name="T18" fmla="*/ 40 w 65"/>
                <a:gd name="T19" fmla="*/ 0 h 63"/>
                <a:gd name="T20" fmla="*/ 46 w 65"/>
                <a:gd name="T21" fmla="*/ 2 h 63"/>
                <a:gd name="T22" fmla="*/ 51 w 65"/>
                <a:gd name="T23" fmla="*/ 4 h 63"/>
                <a:gd name="T24" fmla="*/ 55 w 65"/>
                <a:gd name="T25" fmla="*/ 8 h 63"/>
                <a:gd name="T26" fmla="*/ 59 w 65"/>
                <a:gd name="T27" fmla="*/ 14 h 63"/>
                <a:gd name="T28" fmla="*/ 63 w 65"/>
                <a:gd name="T29" fmla="*/ 19 h 63"/>
                <a:gd name="T30" fmla="*/ 65 w 65"/>
                <a:gd name="T31" fmla="*/ 25 h 63"/>
                <a:gd name="T32" fmla="*/ 65 w 65"/>
                <a:gd name="T33" fmla="*/ 31 h 63"/>
                <a:gd name="T34" fmla="*/ 65 w 65"/>
                <a:gd name="T35" fmla="*/ 37 h 63"/>
                <a:gd name="T36" fmla="*/ 63 w 65"/>
                <a:gd name="T37" fmla="*/ 43 h 63"/>
                <a:gd name="T38" fmla="*/ 59 w 65"/>
                <a:gd name="T39" fmla="*/ 49 h 63"/>
                <a:gd name="T40" fmla="*/ 55 w 65"/>
                <a:gd name="T41" fmla="*/ 55 h 63"/>
                <a:gd name="T42" fmla="*/ 51 w 65"/>
                <a:gd name="T43" fmla="*/ 57 h 63"/>
                <a:gd name="T44" fmla="*/ 46 w 65"/>
                <a:gd name="T45" fmla="*/ 61 h 63"/>
                <a:gd name="T46" fmla="*/ 40 w 65"/>
                <a:gd name="T47" fmla="*/ 63 h 63"/>
                <a:gd name="T48" fmla="*/ 34 w 65"/>
                <a:gd name="T49" fmla="*/ 63 h 63"/>
                <a:gd name="T50" fmla="*/ 26 w 65"/>
                <a:gd name="T51" fmla="*/ 63 h 63"/>
                <a:gd name="T52" fmla="*/ 20 w 65"/>
                <a:gd name="T53" fmla="*/ 61 h 63"/>
                <a:gd name="T54" fmla="*/ 14 w 65"/>
                <a:gd name="T55" fmla="*/ 57 h 63"/>
                <a:gd name="T56" fmla="*/ 10 w 65"/>
                <a:gd name="T57" fmla="*/ 55 h 63"/>
                <a:gd name="T58" fmla="*/ 6 w 65"/>
                <a:gd name="T59" fmla="*/ 49 h 63"/>
                <a:gd name="T60" fmla="*/ 4 w 65"/>
                <a:gd name="T61" fmla="*/ 43 h 63"/>
                <a:gd name="T62" fmla="*/ 2 w 65"/>
                <a:gd name="T63" fmla="*/ 37 h 63"/>
                <a:gd name="T64" fmla="*/ 0 w 65"/>
                <a:gd name="T65" fmla="*/ 31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0" y="31"/>
                  </a:moveTo>
                  <a:lnTo>
                    <a:pt x="2" y="25"/>
                  </a:lnTo>
                  <a:lnTo>
                    <a:pt x="4" y="19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4" y="43"/>
                  </a:lnTo>
                  <a:lnTo>
                    <a:pt x="2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2" name="Freeform 145"/>
            <p:cNvSpPr>
              <a:spLocks/>
            </p:cNvSpPr>
            <p:nvPr/>
          </p:nvSpPr>
          <p:spPr bwMode="auto">
            <a:xfrm>
              <a:off x="3370" y="1654"/>
              <a:ext cx="65" cy="63"/>
            </a:xfrm>
            <a:custGeom>
              <a:avLst/>
              <a:gdLst>
                <a:gd name="T0" fmla="*/ 0 w 65"/>
                <a:gd name="T1" fmla="*/ 31 h 63"/>
                <a:gd name="T2" fmla="*/ 0 w 65"/>
                <a:gd name="T3" fmla="*/ 31 h 63"/>
                <a:gd name="T4" fmla="*/ 2 w 65"/>
                <a:gd name="T5" fmla="*/ 25 h 63"/>
                <a:gd name="T6" fmla="*/ 4 w 65"/>
                <a:gd name="T7" fmla="*/ 19 h 63"/>
                <a:gd name="T8" fmla="*/ 6 w 65"/>
                <a:gd name="T9" fmla="*/ 14 h 63"/>
                <a:gd name="T10" fmla="*/ 10 w 65"/>
                <a:gd name="T11" fmla="*/ 8 h 63"/>
                <a:gd name="T12" fmla="*/ 14 w 65"/>
                <a:gd name="T13" fmla="*/ 4 h 63"/>
                <a:gd name="T14" fmla="*/ 20 w 65"/>
                <a:gd name="T15" fmla="*/ 2 h 63"/>
                <a:gd name="T16" fmla="*/ 26 w 65"/>
                <a:gd name="T17" fmla="*/ 0 h 63"/>
                <a:gd name="T18" fmla="*/ 34 w 65"/>
                <a:gd name="T19" fmla="*/ 0 h 63"/>
                <a:gd name="T20" fmla="*/ 40 w 65"/>
                <a:gd name="T21" fmla="*/ 0 h 63"/>
                <a:gd name="T22" fmla="*/ 46 w 65"/>
                <a:gd name="T23" fmla="*/ 2 h 63"/>
                <a:gd name="T24" fmla="*/ 51 w 65"/>
                <a:gd name="T25" fmla="*/ 4 h 63"/>
                <a:gd name="T26" fmla="*/ 55 w 65"/>
                <a:gd name="T27" fmla="*/ 8 h 63"/>
                <a:gd name="T28" fmla="*/ 59 w 65"/>
                <a:gd name="T29" fmla="*/ 14 h 63"/>
                <a:gd name="T30" fmla="*/ 63 w 65"/>
                <a:gd name="T31" fmla="*/ 19 h 63"/>
                <a:gd name="T32" fmla="*/ 65 w 65"/>
                <a:gd name="T33" fmla="*/ 25 h 63"/>
                <a:gd name="T34" fmla="*/ 65 w 65"/>
                <a:gd name="T35" fmla="*/ 31 h 63"/>
                <a:gd name="T36" fmla="*/ 65 w 65"/>
                <a:gd name="T37" fmla="*/ 37 h 63"/>
                <a:gd name="T38" fmla="*/ 63 w 65"/>
                <a:gd name="T39" fmla="*/ 43 h 63"/>
                <a:gd name="T40" fmla="*/ 59 w 65"/>
                <a:gd name="T41" fmla="*/ 49 h 63"/>
                <a:gd name="T42" fmla="*/ 55 w 65"/>
                <a:gd name="T43" fmla="*/ 55 h 63"/>
                <a:gd name="T44" fmla="*/ 51 w 65"/>
                <a:gd name="T45" fmla="*/ 57 h 63"/>
                <a:gd name="T46" fmla="*/ 46 w 65"/>
                <a:gd name="T47" fmla="*/ 61 h 63"/>
                <a:gd name="T48" fmla="*/ 40 w 65"/>
                <a:gd name="T49" fmla="*/ 63 h 63"/>
                <a:gd name="T50" fmla="*/ 34 w 65"/>
                <a:gd name="T51" fmla="*/ 63 h 63"/>
                <a:gd name="T52" fmla="*/ 26 w 65"/>
                <a:gd name="T53" fmla="*/ 63 h 63"/>
                <a:gd name="T54" fmla="*/ 20 w 65"/>
                <a:gd name="T55" fmla="*/ 61 h 63"/>
                <a:gd name="T56" fmla="*/ 14 w 65"/>
                <a:gd name="T57" fmla="*/ 57 h 63"/>
                <a:gd name="T58" fmla="*/ 10 w 65"/>
                <a:gd name="T59" fmla="*/ 55 h 63"/>
                <a:gd name="T60" fmla="*/ 6 w 65"/>
                <a:gd name="T61" fmla="*/ 49 h 63"/>
                <a:gd name="T62" fmla="*/ 4 w 65"/>
                <a:gd name="T63" fmla="*/ 43 h 63"/>
                <a:gd name="T64" fmla="*/ 2 w 65"/>
                <a:gd name="T65" fmla="*/ 37 h 63"/>
                <a:gd name="T66" fmla="*/ 0 w 65"/>
                <a:gd name="T67" fmla="*/ 31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0" y="31"/>
                  </a:moveTo>
                  <a:lnTo>
                    <a:pt x="0" y="31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4" y="43"/>
                  </a:lnTo>
                  <a:lnTo>
                    <a:pt x="2" y="37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3" name="Freeform 146"/>
            <p:cNvSpPr>
              <a:spLocks/>
            </p:cNvSpPr>
            <p:nvPr/>
          </p:nvSpPr>
          <p:spPr bwMode="auto">
            <a:xfrm>
              <a:off x="3396" y="1815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3 w 65"/>
                <a:gd name="T3" fmla="*/ 40 h 65"/>
                <a:gd name="T4" fmla="*/ 61 w 65"/>
                <a:gd name="T5" fmla="*/ 46 h 65"/>
                <a:gd name="T6" fmla="*/ 59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5 w 65"/>
                <a:gd name="T13" fmla="*/ 63 h 65"/>
                <a:gd name="T14" fmla="*/ 39 w 65"/>
                <a:gd name="T15" fmla="*/ 65 h 65"/>
                <a:gd name="T16" fmla="*/ 31 w 65"/>
                <a:gd name="T17" fmla="*/ 65 h 65"/>
                <a:gd name="T18" fmla="*/ 25 w 65"/>
                <a:gd name="T19" fmla="*/ 65 h 65"/>
                <a:gd name="T20" fmla="*/ 20 w 65"/>
                <a:gd name="T21" fmla="*/ 63 h 65"/>
                <a:gd name="T22" fmla="*/ 14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2 w 65"/>
                <a:gd name="T29" fmla="*/ 46 h 65"/>
                <a:gd name="T30" fmla="*/ 0 w 65"/>
                <a:gd name="T31" fmla="*/ 40 h 65"/>
                <a:gd name="T32" fmla="*/ 0 w 65"/>
                <a:gd name="T33" fmla="*/ 34 h 65"/>
                <a:gd name="T34" fmla="*/ 0 w 65"/>
                <a:gd name="T35" fmla="*/ 26 h 65"/>
                <a:gd name="T36" fmla="*/ 2 w 65"/>
                <a:gd name="T37" fmla="*/ 20 h 65"/>
                <a:gd name="T38" fmla="*/ 6 w 65"/>
                <a:gd name="T39" fmla="*/ 14 h 65"/>
                <a:gd name="T40" fmla="*/ 10 w 65"/>
                <a:gd name="T41" fmla="*/ 10 h 65"/>
                <a:gd name="T42" fmla="*/ 14 w 65"/>
                <a:gd name="T43" fmla="*/ 6 h 65"/>
                <a:gd name="T44" fmla="*/ 20 w 65"/>
                <a:gd name="T45" fmla="*/ 2 h 65"/>
                <a:gd name="T46" fmla="*/ 25 w 65"/>
                <a:gd name="T47" fmla="*/ 2 h 65"/>
                <a:gd name="T48" fmla="*/ 31 w 65"/>
                <a:gd name="T49" fmla="*/ 0 h 65"/>
                <a:gd name="T50" fmla="*/ 39 w 65"/>
                <a:gd name="T51" fmla="*/ 2 h 65"/>
                <a:gd name="T52" fmla="*/ 45 w 65"/>
                <a:gd name="T53" fmla="*/ 2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4 h 65"/>
                <a:gd name="T60" fmla="*/ 61 w 65"/>
                <a:gd name="T61" fmla="*/ 20 h 65"/>
                <a:gd name="T62" fmla="*/ 63 w 65"/>
                <a:gd name="T63" fmla="*/ 26 h 65"/>
                <a:gd name="T64" fmla="*/ 65 w 65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4"/>
                  </a:moveTo>
                  <a:lnTo>
                    <a:pt x="63" y="40"/>
                  </a:lnTo>
                  <a:lnTo>
                    <a:pt x="61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4" name="Freeform 147"/>
            <p:cNvSpPr>
              <a:spLocks/>
            </p:cNvSpPr>
            <p:nvPr/>
          </p:nvSpPr>
          <p:spPr bwMode="auto">
            <a:xfrm>
              <a:off x="3396" y="1815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5 w 65"/>
                <a:gd name="T3" fmla="*/ 34 h 65"/>
                <a:gd name="T4" fmla="*/ 63 w 65"/>
                <a:gd name="T5" fmla="*/ 40 h 65"/>
                <a:gd name="T6" fmla="*/ 61 w 65"/>
                <a:gd name="T7" fmla="*/ 46 h 65"/>
                <a:gd name="T8" fmla="*/ 59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5 w 65"/>
                <a:gd name="T15" fmla="*/ 63 h 65"/>
                <a:gd name="T16" fmla="*/ 39 w 65"/>
                <a:gd name="T17" fmla="*/ 65 h 65"/>
                <a:gd name="T18" fmla="*/ 31 w 65"/>
                <a:gd name="T19" fmla="*/ 65 h 65"/>
                <a:gd name="T20" fmla="*/ 25 w 65"/>
                <a:gd name="T21" fmla="*/ 65 h 65"/>
                <a:gd name="T22" fmla="*/ 20 w 65"/>
                <a:gd name="T23" fmla="*/ 63 h 65"/>
                <a:gd name="T24" fmla="*/ 14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2 w 65"/>
                <a:gd name="T31" fmla="*/ 46 h 65"/>
                <a:gd name="T32" fmla="*/ 0 w 65"/>
                <a:gd name="T33" fmla="*/ 40 h 65"/>
                <a:gd name="T34" fmla="*/ 0 w 65"/>
                <a:gd name="T35" fmla="*/ 34 h 65"/>
                <a:gd name="T36" fmla="*/ 0 w 65"/>
                <a:gd name="T37" fmla="*/ 26 h 65"/>
                <a:gd name="T38" fmla="*/ 2 w 65"/>
                <a:gd name="T39" fmla="*/ 20 h 65"/>
                <a:gd name="T40" fmla="*/ 6 w 65"/>
                <a:gd name="T41" fmla="*/ 14 h 65"/>
                <a:gd name="T42" fmla="*/ 10 w 65"/>
                <a:gd name="T43" fmla="*/ 10 h 65"/>
                <a:gd name="T44" fmla="*/ 14 w 65"/>
                <a:gd name="T45" fmla="*/ 6 h 65"/>
                <a:gd name="T46" fmla="*/ 20 w 65"/>
                <a:gd name="T47" fmla="*/ 2 h 65"/>
                <a:gd name="T48" fmla="*/ 25 w 65"/>
                <a:gd name="T49" fmla="*/ 2 h 65"/>
                <a:gd name="T50" fmla="*/ 31 w 65"/>
                <a:gd name="T51" fmla="*/ 0 h 65"/>
                <a:gd name="T52" fmla="*/ 39 w 65"/>
                <a:gd name="T53" fmla="*/ 2 h 65"/>
                <a:gd name="T54" fmla="*/ 45 w 65"/>
                <a:gd name="T55" fmla="*/ 2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4 h 65"/>
                <a:gd name="T62" fmla="*/ 61 w 65"/>
                <a:gd name="T63" fmla="*/ 20 h 65"/>
                <a:gd name="T64" fmla="*/ 63 w 65"/>
                <a:gd name="T65" fmla="*/ 26 h 65"/>
                <a:gd name="T66" fmla="*/ 65 w 65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4"/>
                  </a:moveTo>
                  <a:lnTo>
                    <a:pt x="65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5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5" name="Freeform 148"/>
            <p:cNvSpPr>
              <a:spLocks/>
            </p:cNvSpPr>
            <p:nvPr/>
          </p:nvSpPr>
          <p:spPr bwMode="auto">
            <a:xfrm>
              <a:off x="3555" y="1654"/>
              <a:ext cx="65" cy="65"/>
            </a:xfrm>
            <a:custGeom>
              <a:avLst/>
              <a:gdLst>
                <a:gd name="T0" fmla="*/ 0 w 65"/>
                <a:gd name="T1" fmla="*/ 33 h 65"/>
                <a:gd name="T2" fmla="*/ 0 w 65"/>
                <a:gd name="T3" fmla="*/ 25 h 65"/>
                <a:gd name="T4" fmla="*/ 2 w 65"/>
                <a:gd name="T5" fmla="*/ 19 h 65"/>
                <a:gd name="T6" fmla="*/ 6 w 65"/>
                <a:gd name="T7" fmla="*/ 14 h 65"/>
                <a:gd name="T8" fmla="*/ 10 w 65"/>
                <a:gd name="T9" fmla="*/ 10 h 65"/>
                <a:gd name="T10" fmla="*/ 14 w 65"/>
                <a:gd name="T11" fmla="*/ 6 h 65"/>
                <a:gd name="T12" fmla="*/ 20 w 65"/>
                <a:gd name="T13" fmla="*/ 4 h 65"/>
                <a:gd name="T14" fmla="*/ 26 w 65"/>
                <a:gd name="T15" fmla="*/ 2 h 65"/>
                <a:gd name="T16" fmla="*/ 32 w 65"/>
                <a:gd name="T17" fmla="*/ 0 h 65"/>
                <a:gd name="T18" fmla="*/ 40 w 65"/>
                <a:gd name="T19" fmla="*/ 2 h 65"/>
                <a:gd name="T20" fmla="*/ 46 w 65"/>
                <a:gd name="T21" fmla="*/ 4 h 65"/>
                <a:gd name="T22" fmla="*/ 51 w 65"/>
                <a:gd name="T23" fmla="*/ 6 h 65"/>
                <a:gd name="T24" fmla="*/ 55 w 65"/>
                <a:gd name="T25" fmla="*/ 10 h 65"/>
                <a:gd name="T26" fmla="*/ 59 w 65"/>
                <a:gd name="T27" fmla="*/ 14 h 65"/>
                <a:gd name="T28" fmla="*/ 61 w 65"/>
                <a:gd name="T29" fmla="*/ 19 h 65"/>
                <a:gd name="T30" fmla="*/ 63 w 65"/>
                <a:gd name="T31" fmla="*/ 25 h 65"/>
                <a:gd name="T32" fmla="*/ 65 w 65"/>
                <a:gd name="T33" fmla="*/ 33 h 65"/>
                <a:gd name="T34" fmla="*/ 63 w 65"/>
                <a:gd name="T35" fmla="*/ 39 h 65"/>
                <a:gd name="T36" fmla="*/ 61 w 65"/>
                <a:gd name="T37" fmla="*/ 45 h 65"/>
                <a:gd name="T38" fmla="*/ 59 w 65"/>
                <a:gd name="T39" fmla="*/ 51 h 65"/>
                <a:gd name="T40" fmla="*/ 55 w 65"/>
                <a:gd name="T41" fmla="*/ 55 h 65"/>
                <a:gd name="T42" fmla="*/ 51 w 65"/>
                <a:gd name="T43" fmla="*/ 59 h 65"/>
                <a:gd name="T44" fmla="*/ 46 w 65"/>
                <a:gd name="T45" fmla="*/ 63 h 65"/>
                <a:gd name="T46" fmla="*/ 40 w 65"/>
                <a:gd name="T47" fmla="*/ 65 h 65"/>
                <a:gd name="T48" fmla="*/ 32 w 65"/>
                <a:gd name="T49" fmla="*/ 65 h 65"/>
                <a:gd name="T50" fmla="*/ 26 w 65"/>
                <a:gd name="T51" fmla="*/ 65 h 65"/>
                <a:gd name="T52" fmla="*/ 20 w 65"/>
                <a:gd name="T53" fmla="*/ 63 h 65"/>
                <a:gd name="T54" fmla="*/ 14 w 65"/>
                <a:gd name="T55" fmla="*/ 59 h 65"/>
                <a:gd name="T56" fmla="*/ 10 w 65"/>
                <a:gd name="T57" fmla="*/ 55 h 65"/>
                <a:gd name="T58" fmla="*/ 6 w 65"/>
                <a:gd name="T59" fmla="*/ 51 h 65"/>
                <a:gd name="T60" fmla="*/ 2 w 65"/>
                <a:gd name="T61" fmla="*/ 45 h 65"/>
                <a:gd name="T62" fmla="*/ 0 w 65"/>
                <a:gd name="T63" fmla="*/ 39 h 65"/>
                <a:gd name="T64" fmla="*/ 0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3"/>
                  </a:move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6" name="Freeform 149"/>
            <p:cNvSpPr>
              <a:spLocks/>
            </p:cNvSpPr>
            <p:nvPr/>
          </p:nvSpPr>
          <p:spPr bwMode="auto">
            <a:xfrm>
              <a:off x="3555" y="1654"/>
              <a:ext cx="65" cy="65"/>
            </a:xfrm>
            <a:custGeom>
              <a:avLst/>
              <a:gdLst>
                <a:gd name="T0" fmla="*/ 0 w 65"/>
                <a:gd name="T1" fmla="*/ 33 h 65"/>
                <a:gd name="T2" fmla="*/ 0 w 65"/>
                <a:gd name="T3" fmla="*/ 33 h 65"/>
                <a:gd name="T4" fmla="*/ 0 w 65"/>
                <a:gd name="T5" fmla="*/ 25 h 65"/>
                <a:gd name="T6" fmla="*/ 2 w 65"/>
                <a:gd name="T7" fmla="*/ 19 h 65"/>
                <a:gd name="T8" fmla="*/ 6 w 65"/>
                <a:gd name="T9" fmla="*/ 14 h 65"/>
                <a:gd name="T10" fmla="*/ 10 w 65"/>
                <a:gd name="T11" fmla="*/ 10 h 65"/>
                <a:gd name="T12" fmla="*/ 14 w 65"/>
                <a:gd name="T13" fmla="*/ 6 h 65"/>
                <a:gd name="T14" fmla="*/ 20 w 65"/>
                <a:gd name="T15" fmla="*/ 4 h 65"/>
                <a:gd name="T16" fmla="*/ 26 w 65"/>
                <a:gd name="T17" fmla="*/ 2 h 65"/>
                <a:gd name="T18" fmla="*/ 32 w 65"/>
                <a:gd name="T19" fmla="*/ 0 h 65"/>
                <a:gd name="T20" fmla="*/ 40 w 65"/>
                <a:gd name="T21" fmla="*/ 2 h 65"/>
                <a:gd name="T22" fmla="*/ 46 w 65"/>
                <a:gd name="T23" fmla="*/ 4 h 65"/>
                <a:gd name="T24" fmla="*/ 51 w 65"/>
                <a:gd name="T25" fmla="*/ 6 h 65"/>
                <a:gd name="T26" fmla="*/ 55 w 65"/>
                <a:gd name="T27" fmla="*/ 10 h 65"/>
                <a:gd name="T28" fmla="*/ 59 w 65"/>
                <a:gd name="T29" fmla="*/ 14 h 65"/>
                <a:gd name="T30" fmla="*/ 61 w 65"/>
                <a:gd name="T31" fmla="*/ 19 h 65"/>
                <a:gd name="T32" fmla="*/ 63 w 65"/>
                <a:gd name="T33" fmla="*/ 25 h 65"/>
                <a:gd name="T34" fmla="*/ 65 w 65"/>
                <a:gd name="T35" fmla="*/ 33 h 65"/>
                <a:gd name="T36" fmla="*/ 63 w 65"/>
                <a:gd name="T37" fmla="*/ 39 h 65"/>
                <a:gd name="T38" fmla="*/ 61 w 65"/>
                <a:gd name="T39" fmla="*/ 45 h 65"/>
                <a:gd name="T40" fmla="*/ 59 w 65"/>
                <a:gd name="T41" fmla="*/ 51 h 65"/>
                <a:gd name="T42" fmla="*/ 55 w 65"/>
                <a:gd name="T43" fmla="*/ 55 h 65"/>
                <a:gd name="T44" fmla="*/ 51 w 65"/>
                <a:gd name="T45" fmla="*/ 59 h 65"/>
                <a:gd name="T46" fmla="*/ 46 w 65"/>
                <a:gd name="T47" fmla="*/ 63 h 65"/>
                <a:gd name="T48" fmla="*/ 40 w 65"/>
                <a:gd name="T49" fmla="*/ 65 h 65"/>
                <a:gd name="T50" fmla="*/ 32 w 65"/>
                <a:gd name="T51" fmla="*/ 65 h 65"/>
                <a:gd name="T52" fmla="*/ 26 w 65"/>
                <a:gd name="T53" fmla="*/ 65 h 65"/>
                <a:gd name="T54" fmla="*/ 20 w 65"/>
                <a:gd name="T55" fmla="*/ 63 h 65"/>
                <a:gd name="T56" fmla="*/ 14 w 65"/>
                <a:gd name="T57" fmla="*/ 59 h 65"/>
                <a:gd name="T58" fmla="*/ 10 w 65"/>
                <a:gd name="T59" fmla="*/ 55 h 65"/>
                <a:gd name="T60" fmla="*/ 6 w 65"/>
                <a:gd name="T61" fmla="*/ 51 h 65"/>
                <a:gd name="T62" fmla="*/ 2 w 65"/>
                <a:gd name="T63" fmla="*/ 45 h 65"/>
                <a:gd name="T64" fmla="*/ 0 w 65"/>
                <a:gd name="T65" fmla="*/ 39 h 65"/>
                <a:gd name="T66" fmla="*/ 0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3"/>
                  </a:move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7" name="Freeform 150"/>
            <p:cNvSpPr>
              <a:spLocks/>
            </p:cNvSpPr>
            <p:nvPr/>
          </p:nvSpPr>
          <p:spPr bwMode="auto">
            <a:xfrm>
              <a:off x="3475" y="1798"/>
              <a:ext cx="65" cy="64"/>
            </a:xfrm>
            <a:custGeom>
              <a:avLst/>
              <a:gdLst>
                <a:gd name="T0" fmla="*/ 0 w 65"/>
                <a:gd name="T1" fmla="*/ 31 h 64"/>
                <a:gd name="T2" fmla="*/ 2 w 65"/>
                <a:gd name="T3" fmla="*/ 25 h 64"/>
                <a:gd name="T4" fmla="*/ 2 w 65"/>
                <a:gd name="T5" fmla="*/ 19 h 64"/>
                <a:gd name="T6" fmla="*/ 5 w 65"/>
                <a:gd name="T7" fmla="*/ 13 h 64"/>
                <a:gd name="T8" fmla="*/ 9 w 65"/>
                <a:gd name="T9" fmla="*/ 9 h 64"/>
                <a:gd name="T10" fmla="*/ 13 w 65"/>
                <a:gd name="T11" fmla="*/ 5 h 64"/>
                <a:gd name="T12" fmla="*/ 19 w 65"/>
                <a:gd name="T13" fmla="*/ 1 h 64"/>
                <a:gd name="T14" fmla="*/ 25 w 65"/>
                <a:gd name="T15" fmla="*/ 0 h 64"/>
                <a:gd name="T16" fmla="*/ 33 w 65"/>
                <a:gd name="T17" fmla="*/ 0 h 64"/>
                <a:gd name="T18" fmla="*/ 39 w 65"/>
                <a:gd name="T19" fmla="*/ 0 h 64"/>
                <a:gd name="T20" fmla="*/ 45 w 65"/>
                <a:gd name="T21" fmla="*/ 1 h 64"/>
                <a:gd name="T22" fmla="*/ 49 w 65"/>
                <a:gd name="T23" fmla="*/ 5 h 64"/>
                <a:gd name="T24" fmla="*/ 55 w 65"/>
                <a:gd name="T25" fmla="*/ 9 h 64"/>
                <a:gd name="T26" fmla="*/ 59 w 65"/>
                <a:gd name="T27" fmla="*/ 13 h 64"/>
                <a:gd name="T28" fmla="*/ 61 w 65"/>
                <a:gd name="T29" fmla="*/ 19 h 64"/>
                <a:gd name="T30" fmla="*/ 63 w 65"/>
                <a:gd name="T31" fmla="*/ 25 h 64"/>
                <a:gd name="T32" fmla="*/ 65 w 65"/>
                <a:gd name="T33" fmla="*/ 31 h 64"/>
                <a:gd name="T34" fmla="*/ 63 w 65"/>
                <a:gd name="T35" fmla="*/ 39 h 64"/>
                <a:gd name="T36" fmla="*/ 61 w 65"/>
                <a:gd name="T37" fmla="*/ 45 h 64"/>
                <a:gd name="T38" fmla="*/ 59 w 65"/>
                <a:gd name="T39" fmla="*/ 51 h 64"/>
                <a:gd name="T40" fmla="*/ 55 w 65"/>
                <a:gd name="T41" fmla="*/ 55 h 64"/>
                <a:gd name="T42" fmla="*/ 49 w 65"/>
                <a:gd name="T43" fmla="*/ 59 h 64"/>
                <a:gd name="T44" fmla="*/ 45 w 65"/>
                <a:gd name="T45" fmla="*/ 63 h 64"/>
                <a:gd name="T46" fmla="*/ 39 w 65"/>
                <a:gd name="T47" fmla="*/ 63 h 64"/>
                <a:gd name="T48" fmla="*/ 33 w 65"/>
                <a:gd name="T49" fmla="*/ 64 h 64"/>
                <a:gd name="T50" fmla="*/ 25 w 65"/>
                <a:gd name="T51" fmla="*/ 63 h 64"/>
                <a:gd name="T52" fmla="*/ 19 w 65"/>
                <a:gd name="T53" fmla="*/ 63 h 64"/>
                <a:gd name="T54" fmla="*/ 13 w 65"/>
                <a:gd name="T55" fmla="*/ 59 h 64"/>
                <a:gd name="T56" fmla="*/ 9 w 65"/>
                <a:gd name="T57" fmla="*/ 55 h 64"/>
                <a:gd name="T58" fmla="*/ 5 w 65"/>
                <a:gd name="T59" fmla="*/ 51 h 64"/>
                <a:gd name="T60" fmla="*/ 2 w 65"/>
                <a:gd name="T61" fmla="*/ 45 h 64"/>
                <a:gd name="T62" fmla="*/ 2 w 65"/>
                <a:gd name="T63" fmla="*/ 39 h 64"/>
                <a:gd name="T64" fmla="*/ 0 w 65"/>
                <a:gd name="T65" fmla="*/ 31 h 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4"/>
                <a:gd name="T101" fmla="*/ 65 w 65"/>
                <a:gd name="T102" fmla="*/ 64 h 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4">
                  <a:moveTo>
                    <a:pt x="0" y="31"/>
                  </a:moveTo>
                  <a:lnTo>
                    <a:pt x="2" y="25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3" y="64"/>
                  </a:lnTo>
                  <a:lnTo>
                    <a:pt x="25" y="63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2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8" name="Freeform 151"/>
            <p:cNvSpPr>
              <a:spLocks/>
            </p:cNvSpPr>
            <p:nvPr/>
          </p:nvSpPr>
          <p:spPr bwMode="auto">
            <a:xfrm>
              <a:off x="3475" y="1798"/>
              <a:ext cx="65" cy="64"/>
            </a:xfrm>
            <a:custGeom>
              <a:avLst/>
              <a:gdLst>
                <a:gd name="T0" fmla="*/ 0 w 65"/>
                <a:gd name="T1" fmla="*/ 31 h 64"/>
                <a:gd name="T2" fmla="*/ 0 w 65"/>
                <a:gd name="T3" fmla="*/ 31 h 64"/>
                <a:gd name="T4" fmla="*/ 2 w 65"/>
                <a:gd name="T5" fmla="*/ 25 h 64"/>
                <a:gd name="T6" fmla="*/ 2 w 65"/>
                <a:gd name="T7" fmla="*/ 19 h 64"/>
                <a:gd name="T8" fmla="*/ 5 w 65"/>
                <a:gd name="T9" fmla="*/ 13 h 64"/>
                <a:gd name="T10" fmla="*/ 9 w 65"/>
                <a:gd name="T11" fmla="*/ 9 h 64"/>
                <a:gd name="T12" fmla="*/ 13 w 65"/>
                <a:gd name="T13" fmla="*/ 5 h 64"/>
                <a:gd name="T14" fmla="*/ 19 w 65"/>
                <a:gd name="T15" fmla="*/ 1 h 64"/>
                <a:gd name="T16" fmla="*/ 25 w 65"/>
                <a:gd name="T17" fmla="*/ 0 h 64"/>
                <a:gd name="T18" fmla="*/ 33 w 65"/>
                <a:gd name="T19" fmla="*/ 0 h 64"/>
                <a:gd name="T20" fmla="*/ 39 w 65"/>
                <a:gd name="T21" fmla="*/ 0 h 64"/>
                <a:gd name="T22" fmla="*/ 45 w 65"/>
                <a:gd name="T23" fmla="*/ 1 h 64"/>
                <a:gd name="T24" fmla="*/ 49 w 65"/>
                <a:gd name="T25" fmla="*/ 5 h 64"/>
                <a:gd name="T26" fmla="*/ 55 w 65"/>
                <a:gd name="T27" fmla="*/ 9 h 64"/>
                <a:gd name="T28" fmla="*/ 59 w 65"/>
                <a:gd name="T29" fmla="*/ 13 h 64"/>
                <a:gd name="T30" fmla="*/ 61 w 65"/>
                <a:gd name="T31" fmla="*/ 19 h 64"/>
                <a:gd name="T32" fmla="*/ 63 w 65"/>
                <a:gd name="T33" fmla="*/ 25 h 64"/>
                <a:gd name="T34" fmla="*/ 65 w 65"/>
                <a:gd name="T35" fmla="*/ 31 h 64"/>
                <a:gd name="T36" fmla="*/ 63 w 65"/>
                <a:gd name="T37" fmla="*/ 39 h 64"/>
                <a:gd name="T38" fmla="*/ 61 w 65"/>
                <a:gd name="T39" fmla="*/ 45 h 64"/>
                <a:gd name="T40" fmla="*/ 59 w 65"/>
                <a:gd name="T41" fmla="*/ 51 h 64"/>
                <a:gd name="T42" fmla="*/ 55 w 65"/>
                <a:gd name="T43" fmla="*/ 55 h 64"/>
                <a:gd name="T44" fmla="*/ 49 w 65"/>
                <a:gd name="T45" fmla="*/ 59 h 64"/>
                <a:gd name="T46" fmla="*/ 45 w 65"/>
                <a:gd name="T47" fmla="*/ 63 h 64"/>
                <a:gd name="T48" fmla="*/ 39 w 65"/>
                <a:gd name="T49" fmla="*/ 63 h 64"/>
                <a:gd name="T50" fmla="*/ 33 w 65"/>
                <a:gd name="T51" fmla="*/ 64 h 64"/>
                <a:gd name="T52" fmla="*/ 25 w 65"/>
                <a:gd name="T53" fmla="*/ 63 h 64"/>
                <a:gd name="T54" fmla="*/ 19 w 65"/>
                <a:gd name="T55" fmla="*/ 63 h 64"/>
                <a:gd name="T56" fmla="*/ 13 w 65"/>
                <a:gd name="T57" fmla="*/ 59 h 64"/>
                <a:gd name="T58" fmla="*/ 9 w 65"/>
                <a:gd name="T59" fmla="*/ 55 h 64"/>
                <a:gd name="T60" fmla="*/ 5 w 65"/>
                <a:gd name="T61" fmla="*/ 51 h 64"/>
                <a:gd name="T62" fmla="*/ 2 w 65"/>
                <a:gd name="T63" fmla="*/ 45 h 64"/>
                <a:gd name="T64" fmla="*/ 2 w 65"/>
                <a:gd name="T65" fmla="*/ 39 h 64"/>
                <a:gd name="T66" fmla="*/ 0 w 65"/>
                <a:gd name="T67" fmla="*/ 31 h 6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4"/>
                <a:gd name="T104" fmla="*/ 65 w 65"/>
                <a:gd name="T105" fmla="*/ 64 h 6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4">
                  <a:moveTo>
                    <a:pt x="0" y="31"/>
                  </a:moveTo>
                  <a:lnTo>
                    <a:pt x="0" y="31"/>
                  </a:lnTo>
                  <a:lnTo>
                    <a:pt x="2" y="25"/>
                  </a:lnTo>
                  <a:lnTo>
                    <a:pt x="2" y="19"/>
                  </a:lnTo>
                  <a:lnTo>
                    <a:pt x="5" y="13"/>
                  </a:lnTo>
                  <a:lnTo>
                    <a:pt x="9" y="9"/>
                  </a:lnTo>
                  <a:lnTo>
                    <a:pt x="13" y="5"/>
                  </a:lnTo>
                  <a:lnTo>
                    <a:pt x="19" y="1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1"/>
                  </a:lnTo>
                  <a:lnTo>
                    <a:pt x="49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3" y="64"/>
                  </a:lnTo>
                  <a:lnTo>
                    <a:pt x="25" y="63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5" y="51"/>
                  </a:lnTo>
                  <a:lnTo>
                    <a:pt x="2" y="45"/>
                  </a:lnTo>
                  <a:lnTo>
                    <a:pt x="2" y="39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79" name="Freeform 152"/>
            <p:cNvSpPr>
              <a:spLocks/>
            </p:cNvSpPr>
            <p:nvPr/>
          </p:nvSpPr>
          <p:spPr bwMode="auto">
            <a:xfrm>
              <a:off x="3542" y="1707"/>
              <a:ext cx="64" cy="63"/>
            </a:xfrm>
            <a:custGeom>
              <a:avLst/>
              <a:gdLst>
                <a:gd name="T0" fmla="*/ 64 w 64"/>
                <a:gd name="T1" fmla="*/ 31 h 63"/>
                <a:gd name="T2" fmla="*/ 63 w 64"/>
                <a:gd name="T3" fmla="*/ 37 h 63"/>
                <a:gd name="T4" fmla="*/ 61 w 64"/>
                <a:gd name="T5" fmla="*/ 43 h 63"/>
                <a:gd name="T6" fmla="*/ 59 w 64"/>
                <a:gd name="T7" fmla="*/ 49 h 63"/>
                <a:gd name="T8" fmla="*/ 55 w 64"/>
                <a:gd name="T9" fmla="*/ 53 h 63"/>
                <a:gd name="T10" fmla="*/ 49 w 64"/>
                <a:gd name="T11" fmla="*/ 59 h 63"/>
                <a:gd name="T12" fmla="*/ 45 w 64"/>
                <a:gd name="T13" fmla="*/ 61 h 63"/>
                <a:gd name="T14" fmla="*/ 39 w 64"/>
                <a:gd name="T15" fmla="*/ 63 h 63"/>
                <a:gd name="T16" fmla="*/ 31 w 64"/>
                <a:gd name="T17" fmla="*/ 63 h 63"/>
                <a:gd name="T18" fmla="*/ 25 w 64"/>
                <a:gd name="T19" fmla="*/ 63 h 63"/>
                <a:gd name="T20" fmla="*/ 19 w 64"/>
                <a:gd name="T21" fmla="*/ 61 h 63"/>
                <a:gd name="T22" fmla="*/ 13 w 64"/>
                <a:gd name="T23" fmla="*/ 59 h 63"/>
                <a:gd name="T24" fmla="*/ 9 w 64"/>
                <a:gd name="T25" fmla="*/ 53 h 63"/>
                <a:gd name="T26" fmla="*/ 5 w 64"/>
                <a:gd name="T27" fmla="*/ 49 h 63"/>
                <a:gd name="T28" fmla="*/ 1 w 64"/>
                <a:gd name="T29" fmla="*/ 43 h 63"/>
                <a:gd name="T30" fmla="*/ 0 w 64"/>
                <a:gd name="T31" fmla="*/ 37 h 63"/>
                <a:gd name="T32" fmla="*/ 0 w 64"/>
                <a:gd name="T33" fmla="*/ 31 h 63"/>
                <a:gd name="T34" fmla="*/ 0 w 64"/>
                <a:gd name="T35" fmla="*/ 26 h 63"/>
                <a:gd name="T36" fmla="*/ 1 w 64"/>
                <a:gd name="T37" fmla="*/ 20 h 63"/>
                <a:gd name="T38" fmla="*/ 5 w 64"/>
                <a:gd name="T39" fmla="*/ 14 h 63"/>
                <a:gd name="T40" fmla="*/ 9 w 64"/>
                <a:gd name="T41" fmla="*/ 8 h 63"/>
                <a:gd name="T42" fmla="*/ 13 w 64"/>
                <a:gd name="T43" fmla="*/ 4 h 63"/>
                <a:gd name="T44" fmla="*/ 19 w 64"/>
                <a:gd name="T45" fmla="*/ 2 h 63"/>
                <a:gd name="T46" fmla="*/ 25 w 64"/>
                <a:gd name="T47" fmla="*/ 0 h 63"/>
                <a:gd name="T48" fmla="*/ 31 w 64"/>
                <a:gd name="T49" fmla="*/ 0 h 63"/>
                <a:gd name="T50" fmla="*/ 39 w 64"/>
                <a:gd name="T51" fmla="*/ 0 h 63"/>
                <a:gd name="T52" fmla="*/ 45 w 64"/>
                <a:gd name="T53" fmla="*/ 2 h 63"/>
                <a:gd name="T54" fmla="*/ 49 w 64"/>
                <a:gd name="T55" fmla="*/ 4 h 63"/>
                <a:gd name="T56" fmla="*/ 55 w 64"/>
                <a:gd name="T57" fmla="*/ 8 h 63"/>
                <a:gd name="T58" fmla="*/ 59 w 64"/>
                <a:gd name="T59" fmla="*/ 14 h 63"/>
                <a:gd name="T60" fmla="*/ 61 w 64"/>
                <a:gd name="T61" fmla="*/ 20 h 63"/>
                <a:gd name="T62" fmla="*/ 63 w 64"/>
                <a:gd name="T63" fmla="*/ 26 h 63"/>
                <a:gd name="T64" fmla="*/ 64 w 64"/>
                <a:gd name="T65" fmla="*/ 31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63"/>
                <a:gd name="T101" fmla="*/ 64 w 64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63">
                  <a:moveTo>
                    <a:pt x="64" y="31"/>
                  </a:move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49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1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0"/>
                  </a:lnTo>
                  <a:lnTo>
                    <a:pt x="5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4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0" name="Freeform 153"/>
            <p:cNvSpPr>
              <a:spLocks/>
            </p:cNvSpPr>
            <p:nvPr/>
          </p:nvSpPr>
          <p:spPr bwMode="auto">
            <a:xfrm>
              <a:off x="3542" y="1707"/>
              <a:ext cx="64" cy="63"/>
            </a:xfrm>
            <a:custGeom>
              <a:avLst/>
              <a:gdLst>
                <a:gd name="T0" fmla="*/ 64 w 64"/>
                <a:gd name="T1" fmla="*/ 31 h 63"/>
                <a:gd name="T2" fmla="*/ 64 w 64"/>
                <a:gd name="T3" fmla="*/ 31 h 63"/>
                <a:gd name="T4" fmla="*/ 63 w 64"/>
                <a:gd name="T5" fmla="*/ 37 h 63"/>
                <a:gd name="T6" fmla="*/ 61 w 64"/>
                <a:gd name="T7" fmla="*/ 43 h 63"/>
                <a:gd name="T8" fmla="*/ 59 w 64"/>
                <a:gd name="T9" fmla="*/ 49 h 63"/>
                <a:gd name="T10" fmla="*/ 55 w 64"/>
                <a:gd name="T11" fmla="*/ 53 h 63"/>
                <a:gd name="T12" fmla="*/ 49 w 64"/>
                <a:gd name="T13" fmla="*/ 59 h 63"/>
                <a:gd name="T14" fmla="*/ 45 w 64"/>
                <a:gd name="T15" fmla="*/ 61 h 63"/>
                <a:gd name="T16" fmla="*/ 39 w 64"/>
                <a:gd name="T17" fmla="*/ 63 h 63"/>
                <a:gd name="T18" fmla="*/ 31 w 64"/>
                <a:gd name="T19" fmla="*/ 63 h 63"/>
                <a:gd name="T20" fmla="*/ 25 w 64"/>
                <a:gd name="T21" fmla="*/ 63 h 63"/>
                <a:gd name="T22" fmla="*/ 19 w 64"/>
                <a:gd name="T23" fmla="*/ 61 h 63"/>
                <a:gd name="T24" fmla="*/ 13 w 64"/>
                <a:gd name="T25" fmla="*/ 59 h 63"/>
                <a:gd name="T26" fmla="*/ 9 w 64"/>
                <a:gd name="T27" fmla="*/ 53 h 63"/>
                <a:gd name="T28" fmla="*/ 5 w 64"/>
                <a:gd name="T29" fmla="*/ 49 h 63"/>
                <a:gd name="T30" fmla="*/ 1 w 64"/>
                <a:gd name="T31" fmla="*/ 43 h 63"/>
                <a:gd name="T32" fmla="*/ 0 w 64"/>
                <a:gd name="T33" fmla="*/ 37 h 63"/>
                <a:gd name="T34" fmla="*/ 0 w 64"/>
                <a:gd name="T35" fmla="*/ 31 h 63"/>
                <a:gd name="T36" fmla="*/ 0 w 64"/>
                <a:gd name="T37" fmla="*/ 26 h 63"/>
                <a:gd name="T38" fmla="*/ 1 w 64"/>
                <a:gd name="T39" fmla="*/ 20 h 63"/>
                <a:gd name="T40" fmla="*/ 5 w 64"/>
                <a:gd name="T41" fmla="*/ 14 h 63"/>
                <a:gd name="T42" fmla="*/ 9 w 64"/>
                <a:gd name="T43" fmla="*/ 8 h 63"/>
                <a:gd name="T44" fmla="*/ 13 w 64"/>
                <a:gd name="T45" fmla="*/ 4 h 63"/>
                <a:gd name="T46" fmla="*/ 19 w 64"/>
                <a:gd name="T47" fmla="*/ 2 h 63"/>
                <a:gd name="T48" fmla="*/ 25 w 64"/>
                <a:gd name="T49" fmla="*/ 0 h 63"/>
                <a:gd name="T50" fmla="*/ 31 w 64"/>
                <a:gd name="T51" fmla="*/ 0 h 63"/>
                <a:gd name="T52" fmla="*/ 39 w 64"/>
                <a:gd name="T53" fmla="*/ 0 h 63"/>
                <a:gd name="T54" fmla="*/ 45 w 64"/>
                <a:gd name="T55" fmla="*/ 2 h 63"/>
                <a:gd name="T56" fmla="*/ 49 w 64"/>
                <a:gd name="T57" fmla="*/ 4 h 63"/>
                <a:gd name="T58" fmla="*/ 55 w 64"/>
                <a:gd name="T59" fmla="*/ 8 h 63"/>
                <a:gd name="T60" fmla="*/ 59 w 64"/>
                <a:gd name="T61" fmla="*/ 14 h 63"/>
                <a:gd name="T62" fmla="*/ 61 w 64"/>
                <a:gd name="T63" fmla="*/ 20 h 63"/>
                <a:gd name="T64" fmla="*/ 63 w 64"/>
                <a:gd name="T65" fmla="*/ 26 h 63"/>
                <a:gd name="T66" fmla="*/ 64 w 64"/>
                <a:gd name="T67" fmla="*/ 31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4"/>
                <a:gd name="T103" fmla="*/ 0 h 63"/>
                <a:gd name="T104" fmla="*/ 64 w 64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4" h="63">
                  <a:moveTo>
                    <a:pt x="64" y="31"/>
                  </a:moveTo>
                  <a:lnTo>
                    <a:pt x="64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3"/>
                  </a:lnTo>
                  <a:lnTo>
                    <a:pt x="49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9" y="53"/>
                  </a:lnTo>
                  <a:lnTo>
                    <a:pt x="5" y="49"/>
                  </a:lnTo>
                  <a:lnTo>
                    <a:pt x="1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" y="20"/>
                  </a:lnTo>
                  <a:lnTo>
                    <a:pt x="5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4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1" name="Freeform 154"/>
            <p:cNvSpPr>
              <a:spLocks/>
            </p:cNvSpPr>
            <p:nvPr/>
          </p:nvSpPr>
          <p:spPr bwMode="auto">
            <a:xfrm>
              <a:off x="3502" y="1656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5 w 65"/>
                <a:gd name="T3" fmla="*/ 39 h 65"/>
                <a:gd name="T4" fmla="*/ 63 w 65"/>
                <a:gd name="T5" fmla="*/ 45 h 65"/>
                <a:gd name="T6" fmla="*/ 59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5 w 65"/>
                <a:gd name="T13" fmla="*/ 63 h 65"/>
                <a:gd name="T14" fmla="*/ 40 w 65"/>
                <a:gd name="T15" fmla="*/ 65 h 65"/>
                <a:gd name="T16" fmla="*/ 34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6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4 w 65"/>
                <a:gd name="T29" fmla="*/ 45 h 65"/>
                <a:gd name="T30" fmla="*/ 2 w 65"/>
                <a:gd name="T31" fmla="*/ 39 h 65"/>
                <a:gd name="T32" fmla="*/ 0 w 65"/>
                <a:gd name="T33" fmla="*/ 33 h 65"/>
                <a:gd name="T34" fmla="*/ 2 w 65"/>
                <a:gd name="T35" fmla="*/ 25 h 65"/>
                <a:gd name="T36" fmla="*/ 4 w 65"/>
                <a:gd name="T37" fmla="*/ 19 h 65"/>
                <a:gd name="T38" fmla="*/ 6 w 65"/>
                <a:gd name="T39" fmla="*/ 14 h 65"/>
                <a:gd name="T40" fmla="*/ 10 w 65"/>
                <a:gd name="T41" fmla="*/ 10 h 65"/>
                <a:gd name="T42" fmla="*/ 16 w 65"/>
                <a:gd name="T43" fmla="*/ 6 h 65"/>
                <a:gd name="T44" fmla="*/ 20 w 65"/>
                <a:gd name="T45" fmla="*/ 2 h 65"/>
                <a:gd name="T46" fmla="*/ 26 w 65"/>
                <a:gd name="T47" fmla="*/ 2 h 65"/>
                <a:gd name="T48" fmla="*/ 34 w 65"/>
                <a:gd name="T49" fmla="*/ 0 h 65"/>
                <a:gd name="T50" fmla="*/ 40 w 65"/>
                <a:gd name="T51" fmla="*/ 2 h 65"/>
                <a:gd name="T52" fmla="*/ 45 w 65"/>
                <a:gd name="T53" fmla="*/ 2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4 h 65"/>
                <a:gd name="T60" fmla="*/ 63 w 65"/>
                <a:gd name="T61" fmla="*/ 19 h 65"/>
                <a:gd name="T62" fmla="*/ 65 w 65"/>
                <a:gd name="T63" fmla="*/ 25 h 65"/>
                <a:gd name="T64" fmla="*/ 65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3"/>
                  </a:move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2" name="Freeform 155"/>
            <p:cNvSpPr>
              <a:spLocks/>
            </p:cNvSpPr>
            <p:nvPr/>
          </p:nvSpPr>
          <p:spPr bwMode="auto">
            <a:xfrm>
              <a:off x="3502" y="1656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5 w 65"/>
                <a:gd name="T3" fmla="*/ 33 h 65"/>
                <a:gd name="T4" fmla="*/ 65 w 65"/>
                <a:gd name="T5" fmla="*/ 39 h 65"/>
                <a:gd name="T6" fmla="*/ 63 w 65"/>
                <a:gd name="T7" fmla="*/ 45 h 65"/>
                <a:gd name="T8" fmla="*/ 59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5 w 65"/>
                <a:gd name="T15" fmla="*/ 63 h 65"/>
                <a:gd name="T16" fmla="*/ 40 w 65"/>
                <a:gd name="T17" fmla="*/ 65 h 65"/>
                <a:gd name="T18" fmla="*/ 34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6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4 w 65"/>
                <a:gd name="T31" fmla="*/ 45 h 65"/>
                <a:gd name="T32" fmla="*/ 2 w 65"/>
                <a:gd name="T33" fmla="*/ 39 h 65"/>
                <a:gd name="T34" fmla="*/ 0 w 65"/>
                <a:gd name="T35" fmla="*/ 33 h 65"/>
                <a:gd name="T36" fmla="*/ 2 w 65"/>
                <a:gd name="T37" fmla="*/ 25 h 65"/>
                <a:gd name="T38" fmla="*/ 4 w 65"/>
                <a:gd name="T39" fmla="*/ 19 h 65"/>
                <a:gd name="T40" fmla="*/ 6 w 65"/>
                <a:gd name="T41" fmla="*/ 14 h 65"/>
                <a:gd name="T42" fmla="*/ 10 w 65"/>
                <a:gd name="T43" fmla="*/ 10 h 65"/>
                <a:gd name="T44" fmla="*/ 16 w 65"/>
                <a:gd name="T45" fmla="*/ 6 h 65"/>
                <a:gd name="T46" fmla="*/ 20 w 65"/>
                <a:gd name="T47" fmla="*/ 2 h 65"/>
                <a:gd name="T48" fmla="*/ 26 w 65"/>
                <a:gd name="T49" fmla="*/ 2 h 65"/>
                <a:gd name="T50" fmla="*/ 34 w 65"/>
                <a:gd name="T51" fmla="*/ 0 h 65"/>
                <a:gd name="T52" fmla="*/ 40 w 65"/>
                <a:gd name="T53" fmla="*/ 2 h 65"/>
                <a:gd name="T54" fmla="*/ 45 w 65"/>
                <a:gd name="T55" fmla="*/ 2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4 h 65"/>
                <a:gd name="T62" fmla="*/ 63 w 65"/>
                <a:gd name="T63" fmla="*/ 19 h 65"/>
                <a:gd name="T64" fmla="*/ 65 w 65"/>
                <a:gd name="T65" fmla="*/ 25 h 65"/>
                <a:gd name="T66" fmla="*/ 65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3"/>
                  </a:move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3" name="Freeform 156"/>
            <p:cNvSpPr>
              <a:spLocks/>
            </p:cNvSpPr>
            <p:nvPr/>
          </p:nvSpPr>
          <p:spPr bwMode="auto">
            <a:xfrm>
              <a:off x="3516" y="1756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3 w 65"/>
                <a:gd name="T3" fmla="*/ 40 h 65"/>
                <a:gd name="T4" fmla="*/ 63 w 65"/>
                <a:gd name="T5" fmla="*/ 45 h 65"/>
                <a:gd name="T6" fmla="*/ 59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5 w 65"/>
                <a:gd name="T13" fmla="*/ 63 h 65"/>
                <a:gd name="T14" fmla="*/ 39 w 65"/>
                <a:gd name="T15" fmla="*/ 65 h 65"/>
                <a:gd name="T16" fmla="*/ 31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4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4 w 65"/>
                <a:gd name="T29" fmla="*/ 45 h 65"/>
                <a:gd name="T30" fmla="*/ 2 w 65"/>
                <a:gd name="T31" fmla="*/ 40 h 65"/>
                <a:gd name="T32" fmla="*/ 0 w 65"/>
                <a:gd name="T33" fmla="*/ 34 h 65"/>
                <a:gd name="T34" fmla="*/ 2 w 65"/>
                <a:gd name="T35" fmla="*/ 28 h 65"/>
                <a:gd name="T36" fmla="*/ 4 w 65"/>
                <a:gd name="T37" fmla="*/ 22 h 65"/>
                <a:gd name="T38" fmla="*/ 6 w 65"/>
                <a:gd name="T39" fmla="*/ 16 h 65"/>
                <a:gd name="T40" fmla="*/ 10 w 65"/>
                <a:gd name="T41" fmla="*/ 10 h 65"/>
                <a:gd name="T42" fmla="*/ 14 w 65"/>
                <a:gd name="T43" fmla="*/ 6 h 65"/>
                <a:gd name="T44" fmla="*/ 20 w 65"/>
                <a:gd name="T45" fmla="*/ 4 h 65"/>
                <a:gd name="T46" fmla="*/ 26 w 65"/>
                <a:gd name="T47" fmla="*/ 2 h 65"/>
                <a:gd name="T48" fmla="*/ 31 w 65"/>
                <a:gd name="T49" fmla="*/ 0 h 65"/>
                <a:gd name="T50" fmla="*/ 39 w 65"/>
                <a:gd name="T51" fmla="*/ 2 h 65"/>
                <a:gd name="T52" fmla="*/ 45 w 65"/>
                <a:gd name="T53" fmla="*/ 4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6 h 65"/>
                <a:gd name="T60" fmla="*/ 63 w 65"/>
                <a:gd name="T61" fmla="*/ 22 h 65"/>
                <a:gd name="T62" fmla="*/ 63 w 65"/>
                <a:gd name="T63" fmla="*/ 28 h 65"/>
                <a:gd name="T64" fmla="*/ 65 w 65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4"/>
                  </a:moveTo>
                  <a:lnTo>
                    <a:pt x="63" y="40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5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4" name="Freeform 157"/>
            <p:cNvSpPr>
              <a:spLocks/>
            </p:cNvSpPr>
            <p:nvPr/>
          </p:nvSpPr>
          <p:spPr bwMode="auto">
            <a:xfrm>
              <a:off x="3516" y="1756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5 w 65"/>
                <a:gd name="T3" fmla="*/ 34 h 65"/>
                <a:gd name="T4" fmla="*/ 63 w 65"/>
                <a:gd name="T5" fmla="*/ 40 h 65"/>
                <a:gd name="T6" fmla="*/ 63 w 65"/>
                <a:gd name="T7" fmla="*/ 45 h 65"/>
                <a:gd name="T8" fmla="*/ 59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5 w 65"/>
                <a:gd name="T15" fmla="*/ 63 h 65"/>
                <a:gd name="T16" fmla="*/ 39 w 65"/>
                <a:gd name="T17" fmla="*/ 65 h 65"/>
                <a:gd name="T18" fmla="*/ 31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4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4 w 65"/>
                <a:gd name="T31" fmla="*/ 45 h 65"/>
                <a:gd name="T32" fmla="*/ 2 w 65"/>
                <a:gd name="T33" fmla="*/ 40 h 65"/>
                <a:gd name="T34" fmla="*/ 0 w 65"/>
                <a:gd name="T35" fmla="*/ 34 h 65"/>
                <a:gd name="T36" fmla="*/ 2 w 65"/>
                <a:gd name="T37" fmla="*/ 28 h 65"/>
                <a:gd name="T38" fmla="*/ 4 w 65"/>
                <a:gd name="T39" fmla="*/ 22 h 65"/>
                <a:gd name="T40" fmla="*/ 6 w 65"/>
                <a:gd name="T41" fmla="*/ 16 h 65"/>
                <a:gd name="T42" fmla="*/ 10 w 65"/>
                <a:gd name="T43" fmla="*/ 10 h 65"/>
                <a:gd name="T44" fmla="*/ 14 w 65"/>
                <a:gd name="T45" fmla="*/ 6 h 65"/>
                <a:gd name="T46" fmla="*/ 20 w 65"/>
                <a:gd name="T47" fmla="*/ 4 h 65"/>
                <a:gd name="T48" fmla="*/ 26 w 65"/>
                <a:gd name="T49" fmla="*/ 2 h 65"/>
                <a:gd name="T50" fmla="*/ 31 w 65"/>
                <a:gd name="T51" fmla="*/ 0 h 65"/>
                <a:gd name="T52" fmla="*/ 39 w 65"/>
                <a:gd name="T53" fmla="*/ 2 h 65"/>
                <a:gd name="T54" fmla="*/ 45 w 65"/>
                <a:gd name="T55" fmla="*/ 4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6 h 65"/>
                <a:gd name="T62" fmla="*/ 63 w 65"/>
                <a:gd name="T63" fmla="*/ 22 h 65"/>
                <a:gd name="T64" fmla="*/ 63 w 65"/>
                <a:gd name="T65" fmla="*/ 28 h 65"/>
                <a:gd name="T66" fmla="*/ 65 w 65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4"/>
                  </a:moveTo>
                  <a:lnTo>
                    <a:pt x="65" y="34"/>
                  </a:lnTo>
                  <a:lnTo>
                    <a:pt x="63" y="40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1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2"/>
                  </a:lnTo>
                  <a:lnTo>
                    <a:pt x="63" y="28"/>
                  </a:lnTo>
                  <a:lnTo>
                    <a:pt x="65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5" name="Freeform 158"/>
            <p:cNvSpPr>
              <a:spLocks/>
            </p:cNvSpPr>
            <p:nvPr/>
          </p:nvSpPr>
          <p:spPr bwMode="auto">
            <a:xfrm>
              <a:off x="3451" y="1658"/>
              <a:ext cx="63" cy="63"/>
            </a:xfrm>
            <a:custGeom>
              <a:avLst/>
              <a:gdLst>
                <a:gd name="T0" fmla="*/ 63 w 63"/>
                <a:gd name="T1" fmla="*/ 31 h 63"/>
                <a:gd name="T2" fmla="*/ 63 w 63"/>
                <a:gd name="T3" fmla="*/ 39 h 63"/>
                <a:gd name="T4" fmla="*/ 61 w 63"/>
                <a:gd name="T5" fmla="*/ 43 h 63"/>
                <a:gd name="T6" fmla="*/ 59 w 63"/>
                <a:gd name="T7" fmla="*/ 49 h 63"/>
                <a:gd name="T8" fmla="*/ 53 w 63"/>
                <a:gd name="T9" fmla="*/ 55 h 63"/>
                <a:gd name="T10" fmla="*/ 49 w 63"/>
                <a:gd name="T11" fmla="*/ 59 h 63"/>
                <a:gd name="T12" fmla="*/ 43 w 63"/>
                <a:gd name="T13" fmla="*/ 61 h 63"/>
                <a:gd name="T14" fmla="*/ 37 w 63"/>
                <a:gd name="T15" fmla="*/ 63 h 63"/>
                <a:gd name="T16" fmla="*/ 31 w 63"/>
                <a:gd name="T17" fmla="*/ 63 h 63"/>
                <a:gd name="T18" fmla="*/ 26 w 63"/>
                <a:gd name="T19" fmla="*/ 63 h 63"/>
                <a:gd name="T20" fmla="*/ 20 w 63"/>
                <a:gd name="T21" fmla="*/ 61 h 63"/>
                <a:gd name="T22" fmla="*/ 14 w 63"/>
                <a:gd name="T23" fmla="*/ 59 h 63"/>
                <a:gd name="T24" fmla="*/ 8 w 63"/>
                <a:gd name="T25" fmla="*/ 55 h 63"/>
                <a:gd name="T26" fmla="*/ 4 w 63"/>
                <a:gd name="T27" fmla="*/ 49 h 63"/>
                <a:gd name="T28" fmla="*/ 2 w 63"/>
                <a:gd name="T29" fmla="*/ 43 h 63"/>
                <a:gd name="T30" fmla="*/ 0 w 63"/>
                <a:gd name="T31" fmla="*/ 39 h 63"/>
                <a:gd name="T32" fmla="*/ 0 w 63"/>
                <a:gd name="T33" fmla="*/ 31 h 63"/>
                <a:gd name="T34" fmla="*/ 0 w 63"/>
                <a:gd name="T35" fmla="*/ 25 h 63"/>
                <a:gd name="T36" fmla="*/ 2 w 63"/>
                <a:gd name="T37" fmla="*/ 19 h 63"/>
                <a:gd name="T38" fmla="*/ 4 w 63"/>
                <a:gd name="T39" fmla="*/ 13 h 63"/>
                <a:gd name="T40" fmla="*/ 8 w 63"/>
                <a:gd name="T41" fmla="*/ 8 h 63"/>
                <a:gd name="T42" fmla="*/ 14 w 63"/>
                <a:gd name="T43" fmla="*/ 4 h 63"/>
                <a:gd name="T44" fmla="*/ 20 w 63"/>
                <a:gd name="T45" fmla="*/ 2 h 63"/>
                <a:gd name="T46" fmla="*/ 26 w 63"/>
                <a:gd name="T47" fmla="*/ 0 h 63"/>
                <a:gd name="T48" fmla="*/ 31 w 63"/>
                <a:gd name="T49" fmla="*/ 0 h 63"/>
                <a:gd name="T50" fmla="*/ 37 w 63"/>
                <a:gd name="T51" fmla="*/ 0 h 63"/>
                <a:gd name="T52" fmla="*/ 43 w 63"/>
                <a:gd name="T53" fmla="*/ 2 h 63"/>
                <a:gd name="T54" fmla="*/ 49 w 63"/>
                <a:gd name="T55" fmla="*/ 4 h 63"/>
                <a:gd name="T56" fmla="*/ 53 w 63"/>
                <a:gd name="T57" fmla="*/ 8 h 63"/>
                <a:gd name="T58" fmla="*/ 59 w 63"/>
                <a:gd name="T59" fmla="*/ 13 h 63"/>
                <a:gd name="T60" fmla="*/ 61 w 63"/>
                <a:gd name="T61" fmla="*/ 19 h 63"/>
                <a:gd name="T62" fmla="*/ 63 w 63"/>
                <a:gd name="T63" fmla="*/ 25 h 63"/>
                <a:gd name="T64" fmla="*/ 63 w 63"/>
                <a:gd name="T65" fmla="*/ 31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63" y="31"/>
                  </a:moveTo>
                  <a:lnTo>
                    <a:pt x="63" y="39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1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4"/>
                  </a:lnTo>
                  <a:lnTo>
                    <a:pt x="53" y="8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6" name="Freeform 159"/>
            <p:cNvSpPr>
              <a:spLocks/>
            </p:cNvSpPr>
            <p:nvPr/>
          </p:nvSpPr>
          <p:spPr bwMode="auto">
            <a:xfrm>
              <a:off x="3451" y="1658"/>
              <a:ext cx="63" cy="63"/>
            </a:xfrm>
            <a:custGeom>
              <a:avLst/>
              <a:gdLst>
                <a:gd name="T0" fmla="*/ 63 w 63"/>
                <a:gd name="T1" fmla="*/ 31 h 63"/>
                <a:gd name="T2" fmla="*/ 63 w 63"/>
                <a:gd name="T3" fmla="*/ 31 h 63"/>
                <a:gd name="T4" fmla="*/ 63 w 63"/>
                <a:gd name="T5" fmla="*/ 39 h 63"/>
                <a:gd name="T6" fmla="*/ 61 w 63"/>
                <a:gd name="T7" fmla="*/ 43 h 63"/>
                <a:gd name="T8" fmla="*/ 59 w 63"/>
                <a:gd name="T9" fmla="*/ 49 h 63"/>
                <a:gd name="T10" fmla="*/ 53 w 63"/>
                <a:gd name="T11" fmla="*/ 55 h 63"/>
                <a:gd name="T12" fmla="*/ 49 w 63"/>
                <a:gd name="T13" fmla="*/ 59 h 63"/>
                <a:gd name="T14" fmla="*/ 43 w 63"/>
                <a:gd name="T15" fmla="*/ 61 h 63"/>
                <a:gd name="T16" fmla="*/ 37 w 63"/>
                <a:gd name="T17" fmla="*/ 63 h 63"/>
                <a:gd name="T18" fmla="*/ 31 w 63"/>
                <a:gd name="T19" fmla="*/ 63 h 63"/>
                <a:gd name="T20" fmla="*/ 26 w 63"/>
                <a:gd name="T21" fmla="*/ 63 h 63"/>
                <a:gd name="T22" fmla="*/ 20 w 63"/>
                <a:gd name="T23" fmla="*/ 61 h 63"/>
                <a:gd name="T24" fmla="*/ 14 w 63"/>
                <a:gd name="T25" fmla="*/ 59 h 63"/>
                <a:gd name="T26" fmla="*/ 8 w 63"/>
                <a:gd name="T27" fmla="*/ 55 h 63"/>
                <a:gd name="T28" fmla="*/ 4 w 63"/>
                <a:gd name="T29" fmla="*/ 49 h 63"/>
                <a:gd name="T30" fmla="*/ 2 w 63"/>
                <a:gd name="T31" fmla="*/ 43 h 63"/>
                <a:gd name="T32" fmla="*/ 0 w 63"/>
                <a:gd name="T33" fmla="*/ 39 h 63"/>
                <a:gd name="T34" fmla="*/ 0 w 63"/>
                <a:gd name="T35" fmla="*/ 31 h 63"/>
                <a:gd name="T36" fmla="*/ 0 w 63"/>
                <a:gd name="T37" fmla="*/ 25 h 63"/>
                <a:gd name="T38" fmla="*/ 2 w 63"/>
                <a:gd name="T39" fmla="*/ 19 h 63"/>
                <a:gd name="T40" fmla="*/ 4 w 63"/>
                <a:gd name="T41" fmla="*/ 13 h 63"/>
                <a:gd name="T42" fmla="*/ 8 w 63"/>
                <a:gd name="T43" fmla="*/ 8 h 63"/>
                <a:gd name="T44" fmla="*/ 14 w 63"/>
                <a:gd name="T45" fmla="*/ 4 h 63"/>
                <a:gd name="T46" fmla="*/ 20 w 63"/>
                <a:gd name="T47" fmla="*/ 2 h 63"/>
                <a:gd name="T48" fmla="*/ 26 w 63"/>
                <a:gd name="T49" fmla="*/ 0 h 63"/>
                <a:gd name="T50" fmla="*/ 31 w 63"/>
                <a:gd name="T51" fmla="*/ 0 h 63"/>
                <a:gd name="T52" fmla="*/ 37 w 63"/>
                <a:gd name="T53" fmla="*/ 0 h 63"/>
                <a:gd name="T54" fmla="*/ 43 w 63"/>
                <a:gd name="T55" fmla="*/ 2 h 63"/>
                <a:gd name="T56" fmla="*/ 49 w 63"/>
                <a:gd name="T57" fmla="*/ 4 h 63"/>
                <a:gd name="T58" fmla="*/ 53 w 63"/>
                <a:gd name="T59" fmla="*/ 8 h 63"/>
                <a:gd name="T60" fmla="*/ 59 w 63"/>
                <a:gd name="T61" fmla="*/ 13 h 63"/>
                <a:gd name="T62" fmla="*/ 61 w 63"/>
                <a:gd name="T63" fmla="*/ 19 h 63"/>
                <a:gd name="T64" fmla="*/ 63 w 63"/>
                <a:gd name="T65" fmla="*/ 25 h 63"/>
                <a:gd name="T66" fmla="*/ 63 w 63"/>
                <a:gd name="T67" fmla="*/ 31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63" y="31"/>
                  </a:moveTo>
                  <a:lnTo>
                    <a:pt x="63" y="31"/>
                  </a:lnTo>
                  <a:lnTo>
                    <a:pt x="63" y="39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1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4"/>
                  </a:lnTo>
                  <a:lnTo>
                    <a:pt x="53" y="8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7" name="Freeform 160"/>
            <p:cNvSpPr>
              <a:spLocks/>
            </p:cNvSpPr>
            <p:nvPr/>
          </p:nvSpPr>
          <p:spPr bwMode="auto">
            <a:xfrm>
              <a:off x="3384" y="1738"/>
              <a:ext cx="65" cy="65"/>
            </a:xfrm>
            <a:custGeom>
              <a:avLst/>
              <a:gdLst>
                <a:gd name="T0" fmla="*/ 0 w 65"/>
                <a:gd name="T1" fmla="*/ 34 h 65"/>
                <a:gd name="T2" fmla="*/ 2 w 65"/>
                <a:gd name="T3" fmla="*/ 28 h 65"/>
                <a:gd name="T4" fmla="*/ 4 w 65"/>
                <a:gd name="T5" fmla="*/ 20 h 65"/>
                <a:gd name="T6" fmla="*/ 6 w 65"/>
                <a:gd name="T7" fmla="*/ 16 h 65"/>
                <a:gd name="T8" fmla="*/ 10 w 65"/>
                <a:gd name="T9" fmla="*/ 10 h 65"/>
                <a:gd name="T10" fmla="*/ 16 w 65"/>
                <a:gd name="T11" fmla="*/ 6 h 65"/>
                <a:gd name="T12" fmla="*/ 20 w 65"/>
                <a:gd name="T13" fmla="*/ 4 h 65"/>
                <a:gd name="T14" fmla="*/ 26 w 65"/>
                <a:gd name="T15" fmla="*/ 2 h 65"/>
                <a:gd name="T16" fmla="*/ 33 w 65"/>
                <a:gd name="T17" fmla="*/ 0 h 65"/>
                <a:gd name="T18" fmla="*/ 39 w 65"/>
                <a:gd name="T19" fmla="*/ 2 h 65"/>
                <a:gd name="T20" fmla="*/ 45 w 65"/>
                <a:gd name="T21" fmla="*/ 4 h 65"/>
                <a:gd name="T22" fmla="*/ 51 w 65"/>
                <a:gd name="T23" fmla="*/ 6 h 65"/>
                <a:gd name="T24" fmla="*/ 55 w 65"/>
                <a:gd name="T25" fmla="*/ 10 h 65"/>
                <a:gd name="T26" fmla="*/ 59 w 65"/>
                <a:gd name="T27" fmla="*/ 16 h 65"/>
                <a:gd name="T28" fmla="*/ 63 w 65"/>
                <a:gd name="T29" fmla="*/ 20 h 65"/>
                <a:gd name="T30" fmla="*/ 65 w 65"/>
                <a:gd name="T31" fmla="*/ 28 h 65"/>
                <a:gd name="T32" fmla="*/ 65 w 65"/>
                <a:gd name="T33" fmla="*/ 34 h 65"/>
                <a:gd name="T34" fmla="*/ 65 w 65"/>
                <a:gd name="T35" fmla="*/ 40 h 65"/>
                <a:gd name="T36" fmla="*/ 63 w 65"/>
                <a:gd name="T37" fmla="*/ 46 h 65"/>
                <a:gd name="T38" fmla="*/ 59 w 65"/>
                <a:gd name="T39" fmla="*/ 52 h 65"/>
                <a:gd name="T40" fmla="*/ 55 w 65"/>
                <a:gd name="T41" fmla="*/ 56 h 65"/>
                <a:gd name="T42" fmla="*/ 51 w 65"/>
                <a:gd name="T43" fmla="*/ 60 h 65"/>
                <a:gd name="T44" fmla="*/ 45 w 65"/>
                <a:gd name="T45" fmla="*/ 63 h 65"/>
                <a:gd name="T46" fmla="*/ 39 w 65"/>
                <a:gd name="T47" fmla="*/ 65 h 65"/>
                <a:gd name="T48" fmla="*/ 33 w 65"/>
                <a:gd name="T49" fmla="*/ 65 h 65"/>
                <a:gd name="T50" fmla="*/ 26 w 65"/>
                <a:gd name="T51" fmla="*/ 65 h 65"/>
                <a:gd name="T52" fmla="*/ 20 w 65"/>
                <a:gd name="T53" fmla="*/ 63 h 65"/>
                <a:gd name="T54" fmla="*/ 16 w 65"/>
                <a:gd name="T55" fmla="*/ 60 h 65"/>
                <a:gd name="T56" fmla="*/ 10 w 65"/>
                <a:gd name="T57" fmla="*/ 56 h 65"/>
                <a:gd name="T58" fmla="*/ 6 w 65"/>
                <a:gd name="T59" fmla="*/ 52 h 65"/>
                <a:gd name="T60" fmla="*/ 4 w 65"/>
                <a:gd name="T61" fmla="*/ 46 h 65"/>
                <a:gd name="T62" fmla="*/ 2 w 65"/>
                <a:gd name="T63" fmla="*/ 40 h 65"/>
                <a:gd name="T64" fmla="*/ 0 w 65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4"/>
                  </a:moveTo>
                  <a:lnTo>
                    <a:pt x="2" y="28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5" y="28"/>
                  </a:lnTo>
                  <a:lnTo>
                    <a:pt x="65" y="34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1" y="60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6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8" name="Freeform 161"/>
            <p:cNvSpPr>
              <a:spLocks/>
            </p:cNvSpPr>
            <p:nvPr/>
          </p:nvSpPr>
          <p:spPr bwMode="auto">
            <a:xfrm>
              <a:off x="3384" y="1738"/>
              <a:ext cx="65" cy="65"/>
            </a:xfrm>
            <a:custGeom>
              <a:avLst/>
              <a:gdLst>
                <a:gd name="T0" fmla="*/ 0 w 65"/>
                <a:gd name="T1" fmla="*/ 34 h 65"/>
                <a:gd name="T2" fmla="*/ 0 w 65"/>
                <a:gd name="T3" fmla="*/ 34 h 65"/>
                <a:gd name="T4" fmla="*/ 2 w 65"/>
                <a:gd name="T5" fmla="*/ 28 h 65"/>
                <a:gd name="T6" fmla="*/ 4 w 65"/>
                <a:gd name="T7" fmla="*/ 20 h 65"/>
                <a:gd name="T8" fmla="*/ 6 w 65"/>
                <a:gd name="T9" fmla="*/ 16 h 65"/>
                <a:gd name="T10" fmla="*/ 10 w 65"/>
                <a:gd name="T11" fmla="*/ 10 h 65"/>
                <a:gd name="T12" fmla="*/ 16 w 65"/>
                <a:gd name="T13" fmla="*/ 6 h 65"/>
                <a:gd name="T14" fmla="*/ 20 w 65"/>
                <a:gd name="T15" fmla="*/ 4 h 65"/>
                <a:gd name="T16" fmla="*/ 26 w 65"/>
                <a:gd name="T17" fmla="*/ 2 h 65"/>
                <a:gd name="T18" fmla="*/ 33 w 65"/>
                <a:gd name="T19" fmla="*/ 0 h 65"/>
                <a:gd name="T20" fmla="*/ 39 w 65"/>
                <a:gd name="T21" fmla="*/ 2 h 65"/>
                <a:gd name="T22" fmla="*/ 45 w 65"/>
                <a:gd name="T23" fmla="*/ 4 h 65"/>
                <a:gd name="T24" fmla="*/ 51 w 65"/>
                <a:gd name="T25" fmla="*/ 6 h 65"/>
                <a:gd name="T26" fmla="*/ 55 w 65"/>
                <a:gd name="T27" fmla="*/ 10 h 65"/>
                <a:gd name="T28" fmla="*/ 59 w 65"/>
                <a:gd name="T29" fmla="*/ 16 h 65"/>
                <a:gd name="T30" fmla="*/ 63 w 65"/>
                <a:gd name="T31" fmla="*/ 20 h 65"/>
                <a:gd name="T32" fmla="*/ 65 w 65"/>
                <a:gd name="T33" fmla="*/ 28 h 65"/>
                <a:gd name="T34" fmla="*/ 65 w 65"/>
                <a:gd name="T35" fmla="*/ 34 h 65"/>
                <a:gd name="T36" fmla="*/ 65 w 65"/>
                <a:gd name="T37" fmla="*/ 40 h 65"/>
                <a:gd name="T38" fmla="*/ 63 w 65"/>
                <a:gd name="T39" fmla="*/ 46 h 65"/>
                <a:gd name="T40" fmla="*/ 59 w 65"/>
                <a:gd name="T41" fmla="*/ 52 h 65"/>
                <a:gd name="T42" fmla="*/ 55 w 65"/>
                <a:gd name="T43" fmla="*/ 56 h 65"/>
                <a:gd name="T44" fmla="*/ 51 w 65"/>
                <a:gd name="T45" fmla="*/ 60 h 65"/>
                <a:gd name="T46" fmla="*/ 45 w 65"/>
                <a:gd name="T47" fmla="*/ 63 h 65"/>
                <a:gd name="T48" fmla="*/ 39 w 65"/>
                <a:gd name="T49" fmla="*/ 65 h 65"/>
                <a:gd name="T50" fmla="*/ 33 w 65"/>
                <a:gd name="T51" fmla="*/ 65 h 65"/>
                <a:gd name="T52" fmla="*/ 26 w 65"/>
                <a:gd name="T53" fmla="*/ 65 h 65"/>
                <a:gd name="T54" fmla="*/ 20 w 65"/>
                <a:gd name="T55" fmla="*/ 63 h 65"/>
                <a:gd name="T56" fmla="*/ 16 w 65"/>
                <a:gd name="T57" fmla="*/ 60 h 65"/>
                <a:gd name="T58" fmla="*/ 10 w 65"/>
                <a:gd name="T59" fmla="*/ 56 h 65"/>
                <a:gd name="T60" fmla="*/ 6 w 65"/>
                <a:gd name="T61" fmla="*/ 52 h 65"/>
                <a:gd name="T62" fmla="*/ 4 w 65"/>
                <a:gd name="T63" fmla="*/ 46 h 65"/>
                <a:gd name="T64" fmla="*/ 2 w 65"/>
                <a:gd name="T65" fmla="*/ 40 h 65"/>
                <a:gd name="T66" fmla="*/ 0 w 65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4"/>
                  </a:moveTo>
                  <a:lnTo>
                    <a:pt x="0" y="34"/>
                  </a:lnTo>
                  <a:lnTo>
                    <a:pt x="2" y="28"/>
                  </a:lnTo>
                  <a:lnTo>
                    <a:pt x="4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5" y="28"/>
                  </a:lnTo>
                  <a:lnTo>
                    <a:pt x="65" y="34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1" y="60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3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6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89" name="Freeform 162"/>
            <p:cNvSpPr>
              <a:spLocks/>
            </p:cNvSpPr>
            <p:nvPr/>
          </p:nvSpPr>
          <p:spPr bwMode="auto">
            <a:xfrm>
              <a:off x="3366" y="1784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5 w 65"/>
                <a:gd name="T3" fmla="*/ 39 h 65"/>
                <a:gd name="T4" fmla="*/ 63 w 65"/>
                <a:gd name="T5" fmla="*/ 45 h 65"/>
                <a:gd name="T6" fmla="*/ 59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6 w 65"/>
                <a:gd name="T13" fmla="*/ 63 h 65"/>
                <a:gd name="T14" fmla="*/ 40 w 65"/>
                <a:gd name="T15" fmla="*/ 65 h 65"/>
                <a:gd name="T16" fmla="*/ 34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6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4 w 65"/>
                <a:gd name="T29" fmla="*/ 45 h 65"/>
                <a:gd name="T30" fmla="*/ 2 w 65"/>
                <a:gd name="T31" fmla="*/ 39 h 65"/>
                <a:gd name="T32" fmla="*/ 0 w 65"/>
                <a:gd name="T33" fmla="*/ 33 h 65"/>
                <a:gd name="T34" fmla="*/ 2 w 65"/>
                <a:gd name="T35" fmla="*/ 27 h 65"/>
                <a:gd name="T36" fmla="*/ 4 w 65"/>
                <a:gd name="T37" fmla="*/ 19 h 65"/>
                <a:gd name="T38" fmla="*/ 6 w 65"/>
                <a:gd name="T39" fmla="*/ 15 h 65"/>
                <a:gd name="T40" fmla="*/ 10 w 65"/>
                <a:gd name="T41" fmla="*/ 10 h 65"/>
                <a:gd name="T42" fmla="*/ 16 w 65"/>
                <a:gd name="T43" fmla="*/ 6 h 65"/>
                <a:gd name="T44" fmla="*/ 20 w 65"/>
                <a:gd name="T45" fmla="*/ 4 h 65"/>
                <a:gd name="T46" fmla="*/ 26 w 65"/>
                <a:gd name="T47" fmla="*/ 2 h 65"/>
                <a:gd name="T48" fmla="*/ 34 w 65"/>
                <a:gd name="T49" fmla="*/ 0 h 65"/>
                <a:gd name="T50" fmla="*/ 40 w 65"/>
                <a:gd name="T51" fmla="*/ 2 h 65"/>
                <a:gd name="T52" fmla="*/ 46 w 65"/>
                <a:gd name="T53" fmla="*/ 4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5 h 65"/>
                <a:gd name="T60" fmla="*/ 63 w 65"/>
                <a:gd name="T61" fmla="*/ 19 h 65"/>
                <a:gd name="T62" fmla="*/ 65 w 65"/>
                <a:gd name="T63" fmla="*/ 27 h 65"/>
                <a:gd name="T64" fmla="*/ 65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3"/>
                  </a:move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4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5"/>
                  </a:lnTo>
                  <a:lnTo>
                    <a:pt x="63" y="19"/>
                  </a:lnTo>
                  <a:lnTo>
                    <a:pt x="65" y="27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0" name="Freeform 163"/>
            <p:cNvSpPr>
              <a:spLocks/>
            </p:cNvSpPr>
            <p:nvPr/>
          </p:nvSpPr>
          <p:spPr bwMode="auto">
            <a:xfrm>
              <a:off x="3366" y="1784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5 w 65"/>
                <a:gd name="T3" fmla="*/ 33 h 65"/>
                <a:gd name="T4" fmla="*/ 65 w 65"/>
                <a:gd name="T5" fmla="*/ 39 h 65"/>
                <a:gd name="T6" fmla="*/ 63 w 65"/>
                <a:gd name="T7" fmla="*/ 45 h 65"/>
                <a:gd name="T8" fmla="*/ 59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6 w 65"/>
                <a:gd name="T15" fmla="*/ 63 h 65"/>
                <a:gd name="T16" fmla="*/ 40 w 65"/>
                <a:gd name="T17" fmla="*/ 65 h 65"/>
                <a:gd name="T18" fmla="*/ 34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6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4 w 65"/>
                <a:gd name="T31" fmla="*/ 45 h 65"/>
                <a:gd name="T32" fmla="*/ 2 w 65"/>
                <a:gd name="T33" fmla="*/ 39 h 65"/>
                <a:gd name="T34" fmla="*/ 0 w 65"/>
                <a:gd name="T35" fmla="*/ 33 h 65"/>
                <a:gd name="T36" fmla="*/ 2 w 65"/>
                <a:gd name="T37" fmla="*/ 27 h 65"/>
                <a:gd name="T38" fmla="*/ 4 w 65"/>
                <a:gd name="T39" fmla="*/ 19 h 65"/>
                <a:gd name="T40" fmla="*/ 6 w 65"/>
                <a:gd name="T41" fmla="*/ 15 h 65"/>
                <a:gd name="T42" fmla="*/ 10 w 65"/>
                <a:gd name="T43" fmla="*/ 10 h 65"/>
                <a:gd name="T44" fmla="*/ 16 w 65"/>
                <a:gd name="T45" fmla="*/ 6 h 65"/>
                <a:gd name="T46" fmla="*/ 20 w 65"/>
                <a:gd name="T47" fmla="*/ 4 h 65"/>
                <a:gd name="T48" fmla="*/ 26 w 65"/>
                <a:gd name="T49" fmla="*/ 2 h 65"/>
                <a:gd name="T50" fmla="*/ 34 w 65"/>
                <a:gd name="T51" fmla="*/ 0 h 65"/>
                <a:gd name="T52" fmla="*/ 40 w 65"/>
                <a:gd name="T53" fmla="*/ 2 h 65"/>
                <a:gd name="T54" fmla="*/ 46 w 65"/>
                <a:gd name="T55" fmla="*/ 4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5 h 65"/>
                <a:gd name="T62" fmla="*/ 63 w 65"/>
                <a:gd name="T63" fmla="*/ 19 h 65"/>
                <a:gd name="T64" fmla="*/ 65 w 65"/>
                <a:gd name="T65" fmla="*/ 27 h 65"/>
                <a:gd name="T66" fmla="*/ 65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3"/>
                  </a:move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6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7"/>
                  </a:lnTo>
                  <a:lnTo>
                    <a:pt x="4" y="19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5"/>
                  </a:lnTo>
                  <a:lnTo>
                    <a:pt x="63" y="19"/>
                  </a:lnTo>
                  <a:lnTo>
                    <a:pt x="65" y="27"/>
                  </a:lnTo>
                  <a:lnTo>
                    <a:pt x="65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1" name="Freeform 164"/>
            <p:cNvSpPr>
              <a:spLocks/>
            </p:cNvSpPr>
            <p:nvPr/>
          </p:nvSpPr>
          <p:spPr bwMode="auto">
            <a:xfrm>
              <a:off x="3319" y="1746"/>
              <a:ext cx="65" cy="65"/>
            </a:xfrm>
            <a:custGeom>
              <a:avLst/>
              <a:gdLst>
                <a:gd name="T0" fmla="*/ 32 w 65"/>
                <a:gd name="T1" fmla="*/ 0 h 65"/>
                <a:gd name="T2" fmla="*/ 39 w 65"/>
                <a:gd name="T3" fmla="*/ 2 h 65"/>
                <a:gd name="T4" fmla="*/ 43 w 65"/>
                <a:gd name="T5" fmla="*/ 4 h 65"/>
                <a:gd name="T6" fmla="*/ 49 w 65"/>
                <a:gd name="T7" fmla="*/ 6 h 65"/>
                <a:gd name="T8" fmla="*/ 55 w 65"/>
                <a:gd name="T9" fmla="*/ 10 h 65"/>
                <a:gd name="T10" fmla="*/ 59 w 65"/>
                <a:gd name="T11" fmla="*/ 16 h 65"/>
                <a:gd name="T12" fmla="*/ 61 w 65"/>
                <a:gd name="T13" fmla="*/ 22 h 65"/>
                <a:gd name="T14" fmla="*/ 63 w 65"/>
                <a:gd name="T15" fmla="*/ 28 h 65"/>
                <a:gd name="T16" fmla="*/ 65 w 65"/>
                <a:gd name="T17" fmla="*/ 34 h 65"/>
                <a:gd name="T18" fmla="*/ 63 w 65"/>
                <a:gd name="T19" fmla="*/ 40 h 65"/>
                <a:gd name="T20" fmla="*/ 61 w 65"/>
                <a:gd name="T21" fmla="*/ 46 h 65"/>
                <a:gd name="T22" fmla="*/ 59 w 65"/>
                <a:gd name="T23" fmla="*/ 52 h 65"/>
                <a:gd name="T24" fmla="*/ 55 w 65"/>
                <a:gd name="T25" fmla="*/ 55 h 65"/>
                <a:gd name="T26" fmla="*/ 49 w 65"/>
                <a:gd name="T27" fmla="*/ 59 h 65"/>
                <a:gd name="T28" fmla="*/ 43 w 65"/>
                <a:gd name="T29" fmla="*/ 63 h 65"/>
                <a:gd name="T30" fmla="*/ 39 w 65"/>
                <a:gd name="T31" fmla="*/ 65 h 65"/>
                <a:gd name="T32" fmla="*/ 32 w 65"/>
                <a:gd name="T33" fmla="*/ 65 h 65"/>
                <a:gd name="T34" fmla="*/ 26 w 65"/>
                <a:gd name="T35" fmla="*/ 65 h 65"/>
                <a:gd name="T36" fmla="*/ 20 w 65"/>
                <a:gd name="T37" fmla="*/ 63 h 65"/>
                <a:gd name="T38" fmla="*/ 14 w 65"/>
                <a:gd name="T39" fmla="*/ 59 h 65"/>
                <a:gd name="T40" fmla="*/ 10 w 65"/>
                <a:gd name="T41" fmla="*/ 55 h 65"/>
                <a:gd name="T42" fmla="*/ 6 w 65"/>
                <a:gd name="T43" fmla="*/ 52 h 65"/>
                <a:gd name="T44" fmla="*/ 2 w 65"/>
                <a:gd name="T45" fmla="*/ 46 h 65"/>
                <a:gd name="T46" fmla="*/ 0 w 65"/>
                <a:gd name="T47" fmla="*/ 40 h 65"/>
                <a:gd name="T48" fmla="*/ 0 w 65"/>
                <a:gd name="T49" fmla="*/ 34 h 65"/>
                <a:gd name="T50" fmla="*/ 0 w 65"/>
                <a:gd name="T51" fmla="*/ 28 h 65"/>
                <a:gd name="T52" fmla="*/ 2 w 65"/>
                <a:gd name="T53" fmla="*/ 22 h 65"/>
                <a:gd name="T54" fmla="*/ 6 w 65"/>
                <a:gd name="T55" fmla="*/ 16 h 65"/>
                <a:gd name="T56" fmla="*/ 10 w 65"/>
                <a:gd name="T57" fmla="*/ 10 h 65"/>
                <a:gd name="T58" fmla="*/ 14 w 65"/>
                <a:gd name="T59" fmla="*/ 6 h 65"/>
                <a:gd name="T60" fmla="*/ 20 w 65"/>
                <a:gd name="T61" fmla="*/ 4 h 65"/>
                <a:gd name="T62" fmla="*/ 26 w 65"/>
                <a:gd name="T63" fmla="*/ 2 h 65"/>
                <a:gd name="T64" fmla="*/ 32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2" y="0"/>
                  </a:moveTo>
                  <a:lnTo>
                    <a:pt x="39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2"/>
                  </a:lnTo>
                  <a:lnTo>
                    <a:pt x="63" y="28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9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2" name="Freeform 165"/>
            <p:cNvSpPr>
              <a:spLocks/>
            </p:cNvSpPr>
            <p:nvPr/>
          </p:nvSpPr>
          <p:spPr bwMode="auto">
            <a:xfrm>
              <a:off x="3319" y="1746"/>
              <a:ext cx="65" cy="65"/>
            </a:xfrm>
            <a:custGeom>
              <a:avLst/>
              <a:gdLst>
                <a:gd name="T0" fmla="*/ 32 w 65"/>
                <a:gd name="T1" fmla="*/ 0 h 65"/>
                <a:gd name="T2" fmla="*/ 32 w 65"/>
                <a:gd name="T3" fmla="*/ 0 h 65"/>
                <a:gd name="T4" fmla="*/ 39 w 65"/>
                <a:gd name="T5" fmla="*/ 2 h 65"/>
                <a:gd name="T6" fmla="*/ 43 w 65"/>
                <a:gd name="T7" fmla="*/ 4 h 65"/>
                <a:gd name="T8" fmla="*/ 49 w 65"/>
                <a:gd name="T9" fmla="*/ 6 h 65"/>
                <a:gd name="T10" fmla="*/ 55 w 65"/>
                <a:gd name="T11" fmla="*/ 10 h 65"/>
                <a:gd name="T12" fmla="*/ 59 w 65"/>
                <a:gd name="T13" fmla="*/ 16 h 65"/>
                <a:gd name="T14" fmla="*/ 61 w 65"/>
                <a:gd name="T15" fmla="*/ 22 h 65"/>
                <a:gd name="T16" fmla="*/ 63 w 65"/>
                <a:gd name="T17" fmla="*/ 28 h 65"/>
                <a:gd name="T18" fmla="*/ 65 w 65"/>
                <a:gd name="T19" fmla="*/ 34 h 65"/>
                <a:gd name="T20" fmla="*/ 63 w 65"/>
                <a:gd name="T21" fmla="*/ 40 h 65"/>
                <a:gd name="T22" fmla="*/ 61 w 65"/>
                <a:gd name="T23" fmla="*/ 46 h 65"/>
                <a:gd name="T24" fmla="*/ 59 w 65"/>
                <a:gd name="T25" fmla="*/ 52 h 65"/>
                <a:gd name="T26" fmla="*/ 55 w 65"/>
                <a:gd name="T27" fmla="*/ 55 h 65"/>
                <a:gd name="T28" fmla="*/ 49 w 65"/>
                <a:gd name="T29" fmla="*/ 59 h 65"/>
                <a:gd name="T30" fmla="*/ 43 w 65"/>
                <a:gd name="T31" fmla="*/ 63 h 65"/>
                <a:gd name="T32" fmla="*/ 39 w 65"/>
                <a:gd name="T33" fmla="*/ 65 h 65"/>
                <a:gd name="T34" fmla="*/ 32 w 65"/>
                <a:gd name="T35" fmla="*/ 65 h 65"/>
                <a:gd name="T36" fmla="*/ 26 w 65"/>
                <a:gd name="T37" fmla="*/ 65 h 65"/>
                <a:gd name="T38" fmla="*/ 20 w 65"/>
                <a:gd name="T39" fmla="*/ 63 h 65"/>
                <a:gd name="T40" fmla="*/ 14 w 65"/>
                <a:gd name="T41" fmla="*/ 59 h 65"/>
                <a:gd name="T42" fmla="*/ 10 w 65"/>
                <a:gd name="T43" fmla="*/ 55 h 65"/>
                <a:gd name="T44" fmla="*/ 6 w 65"/>
                <a:gd name="T45" fmla="*/ 52 h 65"/>
                <a:gd name="T46" fmla="*/ 2 w 65"/>
                <a:gd name="T47" fmla="*/ 46 h 65"/>
                <a:gd name="T48" fmla="*/ 0 w 65"/>
                <a:gd name="T49" fmla="*/ 40 h 65"/>
                <a:gd name="T50" fmla="*/ 0 w 65"/>
                <a:gd name="T51" fmla="*/ 34 h 65"/>
                <a:gd name="T52" fmla="*/ 0 w 65"/>
                <a:gd name="T53" fmla="*/ 28 h 65"/>
                <a:gd name="T54" fmla="*/ 2 w 65"/>
                <a:gd name="T55" fmla="*/ 22 h 65"/>
                <a:gd name="T56" fmla="*/ 6 w 65"/>
                <a:gd name="T57" fmla="*/ 16 h 65"/>
                <a:gd name="T58" fmla="*/ 10 w 65"/>
                <a:gd name="T59" fmla="*/ 10 h 65"/>
                <a:gd name="T60" fmla="*/ 14 w 65"/>
                <a:gd name="T61" fmla="*/ 6 h 65"/>
                <a:gd name="T62" fmla="*/ 20 w 65"/>
                <a:gd name="T63" fmla="*/ 4 h 65"/>
                <a:gd name="T64" fmla="*/ 26 w 65"/>
                <a:gd name="T65" fmla="*/ 2 h 65"/>
                <a:gd name="T66" fmla="*/ 32 w 65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2" y="0"/>
                  </a:moveTo>
                  <a:lnTo>
                    <a:pt x="32" y="0"/>
                  </a:lnTo>
                  <a:lnTo>
                    <a:pt x="39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2"/>
                  </a:lnTo>
                  <a:lnTo>
                    <a:pt x="63" y="28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9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3" name="Freeform 166"/>
            <p:cNvSpPr>
              <a:spLocks/>
            </p:cNvSpPr>
            <p:nvPr/>
          </p:nvSpPr>
          <p:spPr bwMode="auto">
            <a:xfrm>
              <a:off x="3376" y="1705"/>
              <a:ext cx="65" cy="65"/>
            </a:xfrm>
            <a:custGeom>
              <a:avLst/>
              <a:gdLst>
                <a:gd name="T0" fmla="*/ 65 w 65"/>
                <a:gd name="T1" fmla="*/ 31 h 65"/>
                <a:gd name="T2" fmla="*/ 63 w 65"/>
                <a:gd name="T3" fmla="*/ 39 h 65"/>
                <a:gd name="T4" fmla="*/ 63 w 65"/>
                <a:gd name="T5" fmla="*/ 45 h 65"/>
                <a:gd name="T6" fmla="*/ 59 w 65"/>
                <a:gd name="T7" fmla="*/ 51 h 65"/>
                <a:gd name="T8" fmla="*/ 55 w 65"/>
                <a:gd name="T9" fmla="*/ 55 h 65"/>
                <a:gd name="T10" fmla="*/ 49 w 65"/>
                <a:gd name="T11" fmla="*/ 59 h 65"/>
                <a:gd name="T12" fmla="*/ 45 w 65"/>
                <a:gd name="T13" fmla="*/ 63 h 65"/>
                <a:gd name="T14" fmla="*/ 40 w 65"/>
                <a:gd name="T15" fmla="*/ 63 h 65"/>
                <a:gd name="T16" fmla="*/ 32 w 65"/>
                <a:gd name="T17" fmla="*/ 65 h 65"/>
                <a:gd name="T18" fmla="*/ 26 w 65"/>
                <a:gd name="T19" fmla="*/ 63 h 65"/>
                <a:gd name="T20" fmla="*/ 20 w 65"/>
                <a:gd name="T21" fmla="*/ 63 h 65"/>
                <a:gd name="T22" fmla="*/ 14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2 w 65"/>
                <a:gd name="T29" fmla="*/ 45 h 65"/>
                <a:gd name="T30" fmla="*/ 0 w 65"/>
                <a:gd name="T31" fmla="*/ 39 h 65"/>
                <a:gd name="T32" fmla="*/ 0 w 65"/>
                <a:gd name="T33" fmla="*/ 31 h 65"/>
                <a:gd name="T34" fmla="*/ 0 w 65"/>
                <a:gd name="T35" fmla="*/ 26 h 65"/>
                <a:gd name="T36" fmla="*/ 2 w 65"/>
                <a:gd name="T37" fmla="*/ 20 h 65"/>
                <a:gd name="T38" fmla="*/ 6 w 65"/>
                <a:gd name="T39" fmla="*/ 14 h 65"/>
                <a:gd name="T40" fmla="*/ 10 w 65"/>
                <a:gd name="T41" fmla="*/ 10 h 65"/>
                <a:gd name="T42" fmla="*/ 14 w 65"/>
                <a:gd name="T43" fmla="*/ 6 h 65"/>
                <a:gd name="T44" fmla="*/ 20 w 65"/>
                <a:gd name="T45" fmla="*/ 2 h 65"/>
                <a:gd name="T46" fmla="*/ 26 w 65"/>
                <a:gd name="T47" fmla="*/ 2 h 65"/>
                <a:gd name="T48" fmla="*/ 32 w 65"/>
                <a:gd name="T49" fmla="*/ 0 h 65"/>
                <a:gd name="T50" fmla="*/ 40 w 65"/>
                <a:gd name="T51" fmla="*/ 2 h 65"/>
                <a:gd name="T52" fmla="*/ 45 w 65"/>
                <a:gd name="T53" fmla="*/ 2 h 65"/>
                <a:gd name="T54" fmla="*/ 49 w 65"/>
                <a:gd name="T55" fmla="*/ 6 h 65"/>
                <a:gd name="T56" fmla="*/ 55 w 65"/>
                <a:gd name="T57" fmla="*/ 10 h 65"/>
                <a:gd name="T58" fmla="*/ 59 w 65"/>
                <a:gd name="T59" fmla="*/ 14 h 65"/>
                <a:gd name="T60" fmla="*/ 63 w 65"/>
                <a:gd name="T61" fmla="*/ 20 h 65"/>
                <a:gd name="T62" fmla="*/ 63 w 65"/>
                <a:gd name="T63" fmla="*/ 26 h 65"/>
                <a:gd name="T64" fmla="*/ 65 w 65"/>
                <a:gd name="T65" fmla="*/ 31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1"/>
                  </a:moveTo>
                  <a:lnTo>
                    <a:pt x="63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40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5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4" name="Freeform 167"/>
            <p:cNvSpPr>
              <a:spLocks/>
            </p:cNvSpPr>
            <p:nvPr/>
          </p:nvSpPr>
          <p:spPr bwMode="auto">
            <a:xfrm>
              <a:off x="3376" y="1705"/>
              <a:ext cx="65" cy="65"/>
            </a:xfrm>
            <a:custGeom>
              <a:avLst/>
              <a:gdLst>
                <a:gd name="T0" fmla="*/ 65 w 65"/>
                <a:gd name="T1" fmla="*/ 31 h 65"/>
                <a:gd name="T2" fmla="*/ 65 w 65"/>
                <a:gd name="T3" fmla="*/ 31 h 65"/>
                <a:gd name="T4" fmla="*/ 63 w 65"/>
                <a:gd name="T5" fmla="*/ 39 h 65"/>
                <a:gd name="T6" fmla="*/ 63 w 65"/>
                <a:gd name="T7" fmla="*/ 45 h 65"/>
                <a:gd name="T8" fmla="*/ 59 w 65"/>
                <a:gd name="T9" fmla="*/ 51 h 65"/>
                <a:gd name="T10" fmla="*/ 55 w 65"/>
                <a:gd name="T11" fmla="*/ 55 h 65"/>
                <a:gd name="T12" fmla="*/ 49 w 65"/>
                <a:gd name="T13" fmla="*/ 59 h 65"/>
                <a:gd name="T14" fmla="*/ 45 w 65"/>
                <a:gd name="T15" fmla="*/ 63 h 65"/>
                <a:gd name="T16" fmla="*/ 40 w 65"/>
                <a:gd name="T17" fmla="*/ 63 h 65"/>
                <a:gd name="T18" fmla="*/ 32 w 65"/>
                <a:gd name="T19" fmla="*/ 65 h 65"/>
                <a:gd name="T20" fmla="*/ 26 w 65"/>
                <a:gd name="T21" fmla="*/ 63 h 65"/>
                <a:gd name="T22" fmla="*/ 20 w 65"/>
                <a:gd name="T23" fmla="*/ 63 h 65"/>
                <a:gd name="T24" fmla="*/ 14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2 w 65"/>
                <a:gd name="T31" fmla="*/ 45 h 65"/>
                <a:gd name="T32" fmla="*/ 0 w 65"/>
                <a:gd name="T33" fmla="*/ 39 h 65"/>
                <a:gd name="T34" fmla="*/ 0 w 65"/>
                <a:gd name="T35" fmla="*/ 31 h 65"/>
                <a:gd name="T36" fmla="*/ 0 w 65"/>
                <a:gd name="T37" fmla="*/ 26 h 65"/>
                <a:gd name="T38" fmla="*/ 2 w 65"/>
                <a:gd name="T39" fmla="*/ 20 h 65"/>
                <a:gd name="T40" fmla="*/ 6 w 65"/>
                <a:gd name="T41" fmla="*/ 14 h 65"/>
                <a:gd name="T42" fmla="*/ 10 w 65"/>
                <a:gd name="T43" fmla="*/ 10 h 65"/>
                <a:gd name="T44" fmla="*/ 14 w 65"/>
                <a:gd name="T45" fmla="*/ 6 h 65"/>
                <a:gd name="T46" fmla="*/ 20 w 65"/>
                <a:gd name="T47" fmla="*/ 2 h 65"/>
                <a:gd name="T48" fmla="*/ 26 w 65"/>
                <a:gd name="T49" fmla="*/ 2 h 65"/>
                <a:gd name="T50" fmla="*/ 32 w 65"/>
                <a:gd name="T51" fmla="*/ 0 h 65"/>
                <a:gd name="T52" fmla="*/ 40 w 65"/>
                <a:gd name="T53" fmla="*/ 2 h 65"/>
                <a:gd name="T54" fmla="*/ 45 w 65"/>
                <a:gd name="T55" fmla="*/ 2 h 65"/>
                <a:gd name="T56" fmla="*/ 49 w 65"/>
                <a:gd name="T57" fmla="*/ 6 h 65"/>
                <a:gd name="T58" fmla="*/ 55 w 65"/>
                <a:gd name="T59" fmla="*/ 10 h 65"/>
                <a:gd name="T60" fmla="*/ 59 w 65"/>
                <a:gd name="T61" fmla="*/ 14 h 65"/>
                <a:gd name="T62" fmla="*/ 63 w 65"/>
                <a:gd name="T63" fmla="*/ 20 h 65"/>
                <a:gd name="T64" fmla="*/ 63 w 65"/>
                <a:gd name="T65" fmla="*/ 26 h 65"/>
                <a:gd name="T66" fmla="*/ 65 w 65"/>
                <a:gd name="T67" fmla="*/ 31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1"/>
                  </a:moveTo>
                  <a:lnTo>
                    <a:pt x="65" y="31"/>
                  </a:lnTo>
                  <a:lnTo>
                    <a:pt x="63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3"/>
                  </a:lnTo>
                  <a:lnTo>
                    <a:pt x="40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5" y="2"/>
                  </a:lnTo>
                  <a:lnTo>
                    <a:pt x="49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5" name="Freeform 168"/>
            <p:cNvSpPr>
              <a:spLocks/>
            </p:cNvSpPr>
            <p:nvPr/>
          </p:nvSpPr>
          <p:spPr bwMode="auto">
            <a:xfrm>
              <a:off x="3488" y="1705"/>
              <a:ext cx="63" cy="65"/>
            </a:xfrm>
            <a:custGeom>
              <a:avLst/>
              <a:gdLst>
                <a:gd name="T0" fmla="*/ 0 w 63"/>
                <a:gd name="T1" fmla="*/ 31 h 65"/>
                <a:gd name="T2" fmla="*/ 0 w 63"/>
                <a:gd name="T3" fmla="*/ 26 h 65"/>
                <a:gd name="T4" fmla="*/ 2 w 63"/>
                <a:gd name="T5" fmla="*/ 20 h 65"/>
                <a:gd name="T6" fmla="*/ 6 w 63"/>
                <a:gd name="T7" fmla="*/ 14 h 65"/>
                <a:gd name="T8" fmla="*/ 10 w 63"/>
                <a:gd name="T9" fmla="*/ 10 h 65"/>
                <a:gd name="T10" fmla="*/ 14 w 63"/>
                <a:gd name="T11" fmla="*/ 6 h 65"/>
                <a:gd name="T12" fmla="*/ 20 w 63"/>
                <a:gd name="T13" fmla="*/ 2 h 65"/>
                <a:gd name="T14" fmla="*/ 26 w 63"/>
                <a:gd name="T15" fmla="*/ 0 h 65"/>
                <a:gd name="T16" fmla="*/ 32 w 63"/>
                <a:gd name="T17" fmla="*/ 0 h 65"/>
                <a:gd name="T18" fmla="*/ 40 w 63"/>
                <a:gd name="T19" fmla="*/ 0 h 65"/>
                <a:gd name="T20" fmla="*/ 46 w 63"/>
                <a:gd name="T21" fmla="*/ 2 h 65"/>
                <a:gd name="T22" fmla="*/ 50 w 63"/>
                <a:gd name="T23" fmla="*/ 6 h 65"/>
                <a:gd name="T24" fmla="*/ 55 w 63"/>
                <a:gd name="T25" fmla="*/ 10 h 65"/>
                <a:gd name="T26" fmla="*/ 59 w 63"/>
                <a:gd name="T27" fmla="*/ 14 h 65"/>
                <a:gd name="T28" fmla="*/ 61 w 63"/>
                <a:gd name="T29" fmla="*/ 20 h 65"/>
                <a:gd name="T30" fmla="*/ 63 w 63"/>
                <a:gd name="T31" fmla="*/ 26 h 65"/>
                <a:gd name="T32" fmla="*/ 63 w 63"/>
                <a:gd name="T33" fmla="*/ 31 h 65"/>
                <a:gd name="T34" fmla="*/ 63 w 63"/>
                <a:gd name="T35" fmla="*/ 39 h 65"/>
                <a:gd name="T36" fmla="*/ 61 w 63"/>
                <a:gd name="T37" fmla="*/ 45 h 65"/>
                <a:gd name="T38" fmla="*/ 59 w 63"/>
                <a:gd name="T39" fmla="*/ 51 h 65"/>
                <a:gd name="T40" fmla="*/ 55 w 63"/>
                <a:gd name="T41" fmla="*/ 55 h 65"/>
                <a:gd name="T42" fmla="*/ 50 w 63"/>
                <a:gd name="T43" fmla="*/ 59 h 65"/>
                <a:gd name="T44" fmla="*/ 46 w 63"/>
                <a:gd name="T45" fmla="*/ 61 h 65"/>
                <a:gd name="T46" fmla="*/ 40 w 63"/>
                <a:gd name="T47" fmla="*/ 63 h 65"/>
                <a:gd name="T48" fmla="*/ 32 w 63"/>
                <a:gd name="T49" fmla="*/ 65 h 65"/>
                <a:gd name="T50" fmla="*/ 26 w 63"/>
                <a:gd name="T51" fmla="*/ 63 h 65"/>
                <a:gd name="T52" fmla="*/ 20 w 63"/>
                <a:gd name="T53" fmla="*/ 61 h 65"/>
                <a:gd name="T54" fmla="*/ 14 w 63"/>
                <a:gd name="T55" fmla="*/ 59 h 65"/>
                <a:gd name="T56" fmla="*/ 10 w 63"/>
                <a:gd name="T57" fmla="*/ 55 h 65"/>
                <a:gd name="T58" fmla="*/ 6 w 63"/>
                <a:gd name="T59" fmla="*/ 51 h 65"/>
                <a:gd name="T60" fmla="*/ 2 w 63"/>
                <a:gd name="T61" fmla="*/ 45 h 65"/>
                <a:gd name="T62" fmla="*/ 0 w 63"/>
                <a:gd name="T63" fmla="*/ 39 h 65"/>
                <a:gd name="T64" fmla="*/ 0 w 63"/>
                <a:gd name="T65" fmla="*/ 31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0" y="31"/>
                  </a:move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0" y="59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6" name="Freeform 169"/>
            <p:cNvSpPr>
              <a:spLocks/>
            </p:cNvSpPr>
            <p:nvPr/>
          </p:nvSpPr>
          <p:spPr bwMode="auto">
            <a:xfrm>
              <a:off x="3488" y="1705"/>
              <a:ext cx="63" cy="65"/>
            </a:xfrm>
            <a:custGeom>
              <a:avLst/>
              <a:gdLst>
                <a:gd name="T0" fmla="*/ 0 w 63"/>
                <a:gd name="T1" fmla="*/ 31 h 65"/>
                <a:gd name="T2" fmla="*/ 0 w 63"/>
                <a:gd name="T3" fmla="*/ 31 h 65"/>
                <a:gd name="T4" fmla="*/ 0 w 63"/>
                <a:gd name="T5" fmla="*/ 26 h 65"/>
                <a:gd name="T6" fmla="*/ 2 w 63"/>
                <a:gd name="T7" fmla="*/ 20 h 65"/>
                <a:gd name="T8" fmla="*/ 6 w 63"/>
                <a:gd name="T9" fmla="*/ 14 h 65"/>
                <a:gd name="T10" fmla="*/ 10 w 63"/>
                <a:gd name="T11" fmla="*/ 10 h 65"/>
                <a:gd name="T12" fmla="*/ 14 w 63"/>
                <a:gd name="T13" fmla="*/ 6 h 65"/>
                <a:gd name="T14" fmla="*/ 20 w 63"/>
                <a:gd name="T15" fmla="*/ 2 h 65"/>
                <a:gd name="T16" fmla="*/ 26 w 63"/>
                <a:gd name="T17" fmla="*/ 0 h 65"/>
                <a:gd name="T18" fmla="*/ 32 w 63"/>
                <a:gd name="T19" fmla="*/ 0 h 65"/>
                <a:gd name="T20" fmla="*/ 40 w 63"/>
                <a:gd name="T21" fmla="*/ 0 h 65"/>
                <a:gd name="T22" fmla="*/ 46 w 63"/>
                <a:gd name="T23" fmla="*/ 2 h 65"/>
                <a:gd name="T24" fmla="*/ 50 w 63"/>
                <a:gd name="T25" fmla="*/ 6 h 65"/>
                <a:gd name="T26" fmla="*/ 55 w 63"/>
                <a:gd name="T27" fmla="*/ 10 h 65"/>
                <a:gd name="T28" fmla="*/ 59 w 63"/>
                <a:gd name="T29" fmla="*/ 14 h 65"/>
                <a:gd name="T30" fmla="*/ 61 w 63"/>
                <a:gd name="T31" fmla="*/ 20 h 65"/>
                <a:gd name="T32" fmla="*/ 63 w 63"/>
                <a:gd name="T33" fmla="*/ 26 h 65"/>
                <a:gd name="T34" fmla="*/ 63 w 63"/>
                <a:gd name="T35" fmla="*/ 31 h 65"/>
                <a:gd name="T36" fmla="*/ 63 w 63"/>
                <a:gd name="T37" fmla="*/ 39 h 65"/>
                <a:gd name="T38" fmla="*/ 61 w 63"/>
                <a:gd name="T39" fmla="*/ 45 h 65"/>
                <a:gd name="T40" fmla="*/ 59 w 63"/>
                <a:gd name="T41" fmla="*/ 51 h 65"/>
                <a:gd name="T42" fmla="*/ 55 w 63"/>
                <a:gd name="T43" fmla="*/ 55 h 65"/>
                <a:gd name="T44" fmla="*/ 50 w 63"/>
                <a:gd name="T45" fmla="*/ 59 h 65"/>
                <a:gd name="T46" fmla="*/ 46 w 63"/>
                <a:gd name="T47" fmla="*/ 61 h 65"/>
                <a:gd name="T48" fmla="*/ 40 w 63"/>
                <a:gd name="T49" fmla="*/ 63 h 65"/>
                <a:gd name="T50" fmla="*/ 32 w 63"/>
                <a:gd name="T51" fmla="*/ 65 h 65"/>
                <a:gd name="T52" fmla="*/ 26 w 63"/>
                <a:gd name="T53" fmla="*/ 63 h 65"/>
                <a:gd name="T54" fmla="*/ 20 w 63"/>
                <a:gd name="T55" fmla="*/ 61 h 65"/>
                <a:gd name="T56" fmla="*/ 14 w 63"/>
                <a:gd name="T57" fmla="*/ 59 h 65"/>
                <a:gd name="T58" fmla="*/ 10 w 63"/>
                <a:gd name="T59" fmla="*/ 55 h 65"/>
                <a:gd name="T60" fmla="*/ 6 w 63"/>
                <a:gd name="T61" fmla="*/ 51 h 65"/>
                <a:gd name="T62" fmla="*/ 2 w 63"/>
                <a:gd name="T63" fmla="*/ 45 h 65"/>
                <a:gd name="T64" fmla="*/ 0 w 63"/>
                <a:gd name="T65" fmla="*/ 39 h 65"/>
                <a:gd name="T66" fmla="*/ 0 w 63"/>
                <a:gd name="T67" fmla="*/ 31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0" y="31"/>
                  </a:moveTo>
                  <a:lnTo>
                    <a:pt x="0" y="31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0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0" y="59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7" name="Freeform 170"/>
            <p:cNvSpPr>
              <a:spLocks/>
            </p:cNvSpPr>
            <p:nvPr/>
          </p:nvSpPr>
          <p:spPr bwMode="auto">
            <a:xfrm>
              <a:off x="3439" y="1784"/>
              <a:ext cx="63" cy="63"/>
            </a:xfrm>
            <a:custGeom>
              <a:avLst/>
              <a:gdLst>
                <a:gd name="T0" fmla="*/ 63 w 63"/>
                <a:gd name="T1" fmla="*/ 31 h 63"/>
                <a:gd name="T2" fmla="*/ 63 w 63"/>
                <a:gd name="T3" fmla="*/ 39 h 63"/>
                <a:gd name="T4" fmla="*/ 61 w 63"/>
                <a:gd name="T5" fmla="*/ 43 h 63"/>
                <a:gd name="T6" fmla="*/ 59 w 63"/>
                <a:gd name="T7" fmla="*/ 49 h 63"/>
                <a:gd name="T8" fmla="*/ 53 w 63"/>
                <a:gd name="T9" fmla="*/ 55 h 63"/>
                <a:gd name="T10" fmla="*/ 49 w 63"/>
                <a:gd name="T11" fmla="*/ 59 h 63"/>
                <a:gd name="T12" fmla="*/ 43 w 63"/>
                <a:gd name="T13" fmla="*/ 61 h 63"/>
                <a:gd name="T14" fmla="*/ 38 w 63"/>
                <a:gd name="T15" fmla="*/ 63 h 63"/>
                <a:gd name="T16" fmla="*/ 32 w 63"/>
                <a:gd name="T17" fmla="*/ 63 h 63"/>
                <a:gd name="T18" fmla="*/ 26 w 63"/>
                <a:gd name="T19" fmla="*/ 63 h 63"/>
                <a:gd name="T20" fmla="*/ 20 w 63"/>
                <a:gd name="T21" fmla="*/ 61 h 63"/>
                <a:gd name="T22" fmla="*/ 14 w 63"/>
                <a:gd name="T23" fmla="*/ 59 h 63"/>
                <a:gd name="T24" fmla="*/ 8 w 63"/>
                <a:gd name="T25" fmla="*/ 55 h 63"/>
                <a:gd name="T26" fmla="*/ 4 w 63"/>
                <a:gd name="T27" fmla="*/ 49 h 63"/>
                <a:gd name="T28" fmla="*/ 2 w 63"/>
                <a:gd name="T29" fmla="*/ 43 h 63"/>
                <a:gd name="T30" fmla="*/ 0 w 63"/>
                <a:gd name="T31" fmla="*/ 39 h 63"/>
                <a:gd name="T32" fmla="*/ 0 w 63"/>
                <a:gd name="T33" fmla="*/ 31 h 63"/>
                <a:gd name="T34" fmla="*/ 0 w 63"/>
                <a:gd name="T35" fmla="*/ 25 h 63"/>
                <a:gd name="T36" fmla="*/ 2 w 63"/>
                <a:gd name="T37" fmla="*/ 19 h 63"/>
                <a:gd name="T38" fmla="*/ 4 w 63"/>
                <a:gd name="T39" fmla="*/ 14 h 63"/>
                <a:gd name="T40" fmla="*/ 8 w 63"/>
                <a:gd name="T41" fmla="*/ 10 h 63"/>
                <a:gd name="T42" fmla="*/ 14 w 63"/>
                <a:gd name="T43" fmla="*/ 6 h 63"/>
                <a:gd name="T44" fmla="*/ 20 w 63"/>
                <a:gd name="T45" fmla="*/ 2 h 63"/>
                <a:gd name="T46" fmla="*/ 26 w 63"/>
                <a:gd name="T47" fmla="*/ 0 h 63"/>
                <a:gd name="T48" fmla="*/ 32 w 63"/>
                <a:gd name="T49" fmla="*/ 0 h 63"/>
                <a:gd name="T50" fmla="*/ 38 w 63"/>
                <a:gd name="T51" fmla="*/ 0 h 63"/>
                <a:gd name="T52" fmla="*/ 43 w 63"/>
                <a:gd name="T53" fmla="*/ 2 h 63"/>
                <a:gd name="T54" fmla="*/ 49 w 63"/>
                <a:gd name="T55" fmla="*/ 6 h 63"/>
                <a:gd name="T56" fmla="*/ 53 w 63"/>
                <a:gd name="T57" fmla="*/ 10 h 63"/>
                <a:gd name="T58" fmla="*/ 59 w 63"/>
                <a:gd name="T59" fmla="*/ 14 h 63"/>
                <a:gd name="T60" fmla="*/ 61 w 63"/>
                <a:gd name="T61" fmla="*/ 19 h 63"/>
                <a:gd name="T62" fmla="*/ 63 w 63"/>
                <a:gd name="T63" fmla="*/ 25 h 63"/>
                <a:gd name="T64" fmla="*/ 63 w 63"/>
                <a:gd name="T65" fmla="*/ 31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63" y="31"/>
                  </a:moveTo>
                  <a:lnTo>
                    <a:pt x="63" y="39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8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8" name="Freeform 171"/>
            <p:cNvSpPr>
              <a:spLocks/>
            </p:cNvSpPr>
            <p:nvPr/>
          </p:nvSpPr>
          <p:spPr bwMode="auto">
            <a:xfrm>
              <a:off x="3439" y="1784"/>
              <a:ext cx="63" cy="63"/>
            </a:xfrm>
            <a:custGeom>
              <a:avLst/>
              <a:gdLst>
                <a:gd name="T0" fmla="*/ 63 w 63"/>
                <a:gd name="T1" fmla="*/ 31 h 63"/>
                <a:gd name="T2" fmla="*/ 63 w 63"/>
                <a:gd name="T3" fmla="*/ 31 h 63"/>
                <a:gd name="T4" fmla="*/ 63 w 63"/>
                <a:gd name="T5" fmla="*/ 39 h 63"/>
                <a:gd name="T6" fmla="*/ 61 w 63"/>
                <a:gd name="T7" fmla="*/ 43 h 63"/>
                <a:gd name="T8" fmla="*/ 59 w 63"/>
                <a:gd name="T9" fmla="*/ 49 h 63"/>
                <a:gd name="T10" fmla="*/ 53 w 63"/>
                <a:gd name="T11" fmla="*/ 55 h 63"/>
                <a:gd name="T12" fmla="*/ 49 w 63"/>
                <a:gd name="T13" fmla="*/ 59 h 63"/>
                <a:gd name="T14" fmla="*/ 43 w 63"/>
                <a:gd name="T15" fmla="*/ 61 h 63"/>
                <a:gd name="T16" fmla="*/ 38 w 63"/>
                <a:gd name="T17" fmla="*/ 63 h 63"/>
                <a:gd name="T18" fmla="*/ 32 w 63"/>
                <a:gd name="T19" fmla="*/ 63 h 63"/>
                <a:gd name="T20" fmla="*/ 26 w 63"/>
                <a:gd name="T21" fmla="*/ 63 h 63"/>
                <a:gd name="T22" fmla="*/ 20 w 63"/>
                <a:gd name="T23" fmla="*/ 61 h 63"/>
                <a:gd name="T24" fmla="*/ 14 w 63"/>
                <a:gd name="T25" fmla="*/ 59 h 63"/>
                <a:gd name="T26" fmla="*/ 8 w 63"/>
                <a:gd name="T27" fmla="*/ 55 h 63"/>
                <a:gd name="T28" fmla="*/ 4 w 63"/>
                <a:gd name="T29" fmla="*/ 49 h 63"/>
                <a:gd name="T30" fmla="*/ 2 w 63"/>
                <a:gd name="T31" fmla="*/ 43 h 63"/>
                <a:gd name="T32" fmla="*/ 0 w 63"/>
                <a:gd name="T33" fmla="*/ 39 h 63"/>
                <a:gd name="T34" fmla="*/ 0 w 63"/>
                <a:gd name="T35" fmla="*/ 31 h 63"/>
                <a:gd name="T36" fmla="*/ 0 w 63"/>
                <a:gd name="T37" fmla="*/ 25 h 63"/>
                <a:gd name="T38" fmla="*/ 2 w 63"/>
                <a:gd name="T39" fmla="*/ 19 h 63"/>
                <a:gd name="T40" fmla="*/ 4 w 63"/>
                <a:gd name="T41" fmla="*/ 14 h 63"/>
                <a:gd name="T42" fmla="*/ 8 w 63"/>
                <a:gd name="T43" fmla="*/ 10 h 63"/>
                <a:gd name="T44" fmla="*/ 14 w 63"/>
                <a:gd name="T45" fmla="*/ 6 h 63"/>
                <a:gd name="T46" fmla="*/ 20 w 63"/>
                <a:gd name="T47" fmla="*/ 2 h 63"/>
                <a:gd name="T48" fmla="*/ 26 w 63"/>
                <a:gd name="T49" fmla="*/ 0 h 63"/>
                <a:gd name="T50" fmla="*/ 32 w 63"/>
                <a:gd name="T51" fmla="*/ 0 h 63"/>
                <a:gd name="T52" fmla="*/ 38 w 63"/>
                <a:gd name="T53" fmla="*/ 0 h 63"/>
                <a:gd name="T54" fmla="*/ 43 w 63"/>
                <a:gd name="T55" fmla="*/ 2 h 63"/>
                <a:gd name="T56" fmla="*/ 49 w 63"/>
                <a:gd name="T57" fmla="*/ 6 h 63"/>
                <a:gd name="T58" fmla="*/ 53 w 63"/>
                <a:gd name="T59" fmla="*/ 10 h 63"/>
                <a:gd name="T60" fmla="*/ 59 w 63"/>
                <a:gd name="T61" fmla="*/ 14 h 63"/>
                <a:gd name="T62" fmla="*/ 61 w 63"/>
                <a:gd name="T63" fmla="*/ 19 h 63"/>
                <a:gd name="T64" fmla="*/ 63 w 63"/>
                <a:gd name="T65" fmla="*/ 25 h 63"/>
                <a:gd name="T66" fmla="*/ 63 w 63"/>
                <a:gd name="T67" fmla="*/ 31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63" y="31"/>
                  </a:moveTo>
                  <a:lnTo>
                    <a:pt x="63" y="31"/>
                  </a:lnTo>
                  <a:lnTo>
                    <a:pt x="63" y="39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8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4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099" name="Freeform 172"/>
            <p:cNvSpPr>
              <a:spLocks/>
            </p:cNvSpPr>
            <p:nvPr/>
          </p:nvSpPr>
          <p:spPr bwMode="auto">
            <a:xfrm>
              <a:off x="3414" y="1778"/>
              <a:ext cx="65" cy="63"/>
            </a:xfrm>
            <a:custGeom>
              <a:avLst/>
              <a:gdLst>
                <a:gd name="T0" fmla="*/ 0 w 65"/>
                <a:gd name="T1" fmla="*/ 31 h 63"/>
                <a:gd name="T2" fmla="*/ 0 w 65"/>
                <a:gd name="T3" fmla="*/ 25 h 63"/>
                <a:gd name="T4" fmla="*/ 2 w 65"/>
                <a:gd name="T5" fmla="*/ 18 h 63"/>
                <a:gd name="T6" fmla="*/ 5 w 65"/>
                <a:gd name="T7" fmla="*/ 14 h 63"/>
                <a:gd name="T8" fmla="*/ 9 w 65"/>
                <a:gd name="T9" fmla="*/ 8 h 63"/>
                <a:gd name="T10" fmla="*/ 13 w 65"/>
                <a:gd name="T11" fmla="*/ 4 h 63"/>
                <a:gd name="T12" fmla="*/ 19 w 65"/>
                <a:gd name="T13" fmla="*/ 2 h 63"/>
                <a:gd name="T14" fmla="*/ 25 w 65"/>
                <a:gd name="T15" fmla="*/ 0 h 63"/>
                <a:gd name="T16" fmla="*/ 31 w 65"/>
                <a:gd name="T17" fmla="*/ 0 h 63"/>
                <a:gd name="T18" fmla="*/ 39 w 65"/>
                <a:gd name="T19" fmla="*/ 0 h 63"/>
                <a:gd name="T20" fmla="*/ 45 w 65"/>
                <a:gd name="T21" fmla="*/ 2 h 63"/>
                <a:gd name="T22" fmla="*/ 49 w 65"/>
                <a:gd name="T23" fmla="*/ 4 h 63"/>
                <a:gd name="T24" fmla="*/ 55 w 65"/>
                <a:gd name="T25" fmla="*/ 8 h 63"/>
                <a:gd name="T26" fmla="*/ 59 w 65"/>
                <a:gd name="T27" fmla="*/ 14 h 63"/>
                <a:gd name="T28" fmla="*/ 61 w 65"/>
                <a:gd name="T29" fmla="*/ 18 h 63"/>
                <a:gd name="T30" fmla="*/ 63 w 65"/>
                <a:gd name="T31" fmla="*/ 25 h 63"/>
                <a:gd name="T32" fmla="*/ 65 w 65"/>
                <a:gd name="T33" fmla="*/ 31 h 63"/>
                <a:gd name="T34" fmla="*/ 63 w 65"/>
                <a:gd name="T35" fmla="*/ 37 h 63"/>
                <a:gd name="T36" fmla="*/ 61 w 65"/>
                <a:gd name="T37" fmla="*/ 43 h 63"/>
                <a:gd name="T38" fmla="*/ 59 w 65"/>
                <a:gd name="T39" fmla="*/ 49 h 63"/>
                <a:gd name="T40" fmla="*/ 55 w 65"/>
                <a:gd name="T41" fmla="*/ 55 h 63"/>
                <a:gd name="T42" fmla="*/ 49 w 65"/>
                <a:gd name="T43" fmla="*/ 57 h 63"/>
                <a:gd name="T44" fmla="*/ 45 w 65"/>
                <a:gd name="T45" fmla="*/ 61 h 63"/>
                <a:gd name="T46" fmla="*/ 39 w 65"/>
                <a:gd name="T47" fmla="*/ 63 h 63"/>
                <a:gd name="T48" fmla="*/ 31 w 65"/>
                <a:gd name="T49" fmla="*/ 63 h 63"/>
                <a:gd name="T50" fmla="*/ 25 w 65"/>
                <a:gd name="T51" fmla="*/ 63 h 63"/>
                <a:gd name="T52" fmla="*/ 19 w 65"/>
                <a:gd name="T53" fmla="*/ 61 h 63"/>
                <a:gd name="T54" fmla="*/ 13 w 65"/>
                <a:gd name="T55" fmla="*/ 57 h 63"/>
                <a:gd name="T56" fmla="*/ 9 w 65"/>
                <a:gd name="T57" fmla="*/ 55 h 63"/>
                <a:gd name="T58" fmla="*/ 5 w 65"/>
                <a:gd name="T59" fmla="*/ 49 h 63"/>
                <a:gd name="T60" fmla="*/ 2 w 65"/>
                <a:gd name="T61" fmla="*/ 43 h 63"/>
                <a:gd name="T62" fmla="*/ 0 w 65"/>
                <a:gd name="T63" fmla="*/ 37 h 63"/>
                <a:gd name="T64" fmla="*/ 0 w 65"/>
                <a:gd name="T65" fmla="*/ 31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0" y="31"/>
                  </a:moveTo>
                  <a:lnTo>
                    <a:pt x="0" y="25"/>
                  </a:lnTo>
                  <a:lnTo>
                    <a:pt x="2" y="18"/>
                  </a:lnTo>
                  <a:lnTo>
                    <a:pt x="5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18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7"/>
                  </a:lnTo>
                  <a:lnTo>
                    <a:pt x="9" y="55"/>
                  </a:lnTo>
                  <a:lnTo>
                    <a:pt x="5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0" name="Freeform 173"/>
            <p:cNvSpPr>
              <a:spLocks/>
            </p:cNvSpPr>
            <p:nvPr/>
          </p:nvSpPr>
          <p:spPr bwMode="auto">
            <a:xfrm>
              <a:off x="3414" y="1778"/>
              <a:ext cx="65" cy="63"/>
            </a:xfrm>
            <a:custGeom>
              <a:avLst/>
              <a:gdLst>
                <a:gd name="T0" fmla="*/ 0 w 65"/>
                <a:gd name="T1" fmla="*/ 31 h 63"/>
                <a:gd name="T2" fmla="*/ 0 w 65"/>
                <a:gd name="T3" fmla="*/ 31 h 63"/>
                <a:gd name="T4" fmla="*/ 0 w 65"/>
                <a:gd name="T5" fmla="*/ 25 h 63"/>
                <a:gd name="T6" fmla="*/ 2 w 65"/>
                <a:gd name="T7" fmla="*/ 18 h 63"/>
                <a:gd name="T8" fmla="*/ 5 w 65"/>
                <a:gd name="T9" fmla="*/ 14 h 63"/>
                <a:gd name="T10" fmla="*/ 9 w 65"/>
                <a:gd name="T11" fmla="*/ 8 h 63"/>
                <a:gd name="T12" fmla="*/ 13 w 65"/>
                <a:gd name="T13" fmla="*/ 4 h 63"/>
                <a:gd name="T14" fmla="*/ 19 w 65"/>
                <a:gd name="T15" fmla="*/ 2 h 63"/>
                <a:gd name="T16" fmla="*/ 25 w 65"/>
                <a:gd name="T17" fmla="*/ 0 h 63"/>
                <a:gd name="T18" fmla="*/ 31 w 65"/>
                <a:gd name="T19" fmla="*/ 0 h 63"/>
                <a:gd name="T20" fmla="*/ 39 w 65"/>
                <a:gd name="T21" fmla="*/ 0 h 63"/>
                <a:gd name="T22" fmla="*/ 45 w 65"/>
                <a:gd name="T23" fmla="*/ 2 h 63"/>
                <a:gd name="T24" fmla="*/ 49 w 65"/>
                <a:gd name="T25" fmla="*/ 4 h 63"/>
                <a:gd name="T26" fmla="*/ 55 w 65"/>
                <a:gd name="T27" fmla="*/ 8 h 63"/>
                <a:gd name="T28" fmla="*/ 59 w 65"/>
                <a:gd name="T29" fmla="*/ 14 h 63"/>
                <a:gd name="T30" fmla="*/ 61 w 65"/>
                <a:gd name="T31" fmla="*/ 18 h 63"/>
                <a:gd name="T32" fmla="*/ 63 w 65"/>
                <a:gd name="T33" fmla="*/ 25 h 63"/>
                <a:gd name="T34" fmla="*/ 65 w 65"/>
                <a:gd name="T35" fmla="*/ 31 h 63"/>
                <a:gd name="T36" fmla="*/ 63 w 65"/>
                <a:gd name="T37" fmla="*/ 37 h 63"/>
                <a:gd name="T38" fmla="*/ 61 w 65"/>
                <a:gd name="T39" fmla="*/ 43 h 63"/>
                <a:gd name="T40" fmla="*/ 59 w 65"/>
                <a:gd name="T41" fmla="*/ 49 h 63"/>
                <a:gd name="T42" fmla="*/ 55 w 65"/>
                <a:gd name="T43" fmla="*/ 55 h 63"/>
                <a:gd name="T44" fmla="*/ 49 w 65"/>
                <a:gd name="T45" fmla="*/ 57 h 63"/>
                <a:gd name="T46" fmla="*/ 45 w 65"/>
                <a:gd name="T47" fmla="*/ 61 h 63"/>
                <a:gd name="T48" fmla="*/ 39 w 65"/>
                <a:gd name="T49" fmla="*/ 63 h 63"/>
                <a:gd name="T50" fmla="*/ 31 w 65"/>
                <a:gd name="T51" fmla="*/ 63 h 63"/>
                <a:gd name="T52" fmla="*/ 25 w 65"/>
                <a:gd name="T53" fmla="*/ 63 h 63"/>
                <a:gd name="T54" fmla="*/ 19 w 65"/>
                <a:gd name="T55" fmla="*/ 61 h 63"/>
                <a:gd name="T56" fmla="*/ 13 w 65"/>
                <a:gd name="T57" fmla="*/ 57 h 63"/>
                <a:gd name="T58" fmla="*/ 9 w 65"/>
                <a:gd name="T59" fmla="*/ 55 h 63"/>
                <a:gd name="T60" fmla="*/ 5 w 65"/>
                <a:gd name="T61" fmla="*/ 49 h 63"/>
                <a:gd name="T62" fmla="*/ 2 w 65"/>
                <a:gd name="T63" fmla="*/ 43 h 63"/>
                <a:gd name="T64" fmla="*/ 0 w 65"/>
                <a:gd name="T65" fmla="*/ 37 h 63"/>
                <a:gd name="T66" fmla="*/ 0 w 65"/>
                <a:gd name="T67" fmla="*/ 31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0" y="31"/>
                  </a:moveTo>
                  <a:lnTo>
                    <a:pt x="0" y="31"/>
                  </a:lnTo>
                  <a:lnTo>
                    <a:pt x="0" y="25"/>
                  </a:lnTo>
                  <a:lnTo>
                    <a:pt x="2" y="18"/>
                  </a:lnTo>
                  <a:lnTo>
                    <a:pt x="5" y="14"/>
                  </a:lnTo>
                  <a:lnTo>
                    <a:pt x="9" y="8"/>
                  </a:lnTo>
                  <a:lnTo>
                    <a:pt x="13" y="4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18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7"/>
                  </a:lnTo>
                  <a:lnTo>
                    <a:pt x="9" y="55"/>
                  </a:lnTo>
                  <a:lnTo>
                    <a:pt x="5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1" name="Freeform 174"/>
            <p:cNvSpPr>
              <a:spLocks/>
            </p:cNvSpPr>
            <p:nvPr/>
          </p:nvSpPr>
          <p:spPr bwMode="auto">
            <a:xfrm>
              <a:off x="3469" y="1750"/>
              <a:ext cx="65" cy="63"/>
            </a:xfrm>
            <a:custGeom>
              <a:avLst/>
              <a:gdLst>
                <a:gd name="T0" fmla="*/ 65 w 65"/>
                <a:gd name="T1" fmla="*/ 32 h 63"/>
                <a:gd name="T2" fmla="*/ 65 w 65"/>
                <a:gd name="T3" fmla="*/ 38 h 63"/>
                <a:gd name="T4" fmla="*/ 63 w 65"/>
                <a:gd name="T5" fmla="*/ 44 h 63"/>
                <a:gd name="T6" fmla="*/ 59 w 65"/>
                <a:gd name="T7" fmla="*/ 49 h 63"/>
                <a:gd name="T8" fmla="*/ 55 w 65"/>
                <a:gd name="T9" fmla="*/ 55 h 63"/>
                <a:gd name="T10" fmla="*/ 51 w 65"/>
                <a:gd name="T11" fmla="*/ 57 h 63"/>
                <a:gd name="T12" fmla="*/ 45 w 65"/>
                <a:gd name="T13" fmla="*/ 61 h 63"/>
                <a:gd name="T14" fmla="*/ 39 w 65"/>
                <a:gd name="T15" fmla="*/ 63 h 63"/>
                <a:gd name="T16" fmla="*/ 33 w 65"/>
                <a:gd name="T17" fmla="*/ 63 h 63"/>
                <a:gd name="T18" fmla="*/ 25 w 65"/>
                <a:gd name="T19" fmla="*/ 63 h 63"/>
                <a:gd name="T20" fmla="*/ 19 w 65"/>
                <a:gd name="T21" fmla="*/ 61 h 63"/>
                <a:gd name="T22" fmla="*/ 13 w 65"/>
                <a:gd name="T23" fmla="*/ 57 h 63"/>
                <a:gd name="T24" fmla="*/ 10 w 65"/>
                <a:gd name="T25" fmla="*/ 55 h 63"/>
                <a:gd name="T26" fmla="*/ 6 w 65"/>
                <a:gd name="T27" fmla="*/ 49 h 63"/>
                <a:gd name="T28" fmla="*/ 2 w 65"/>
                <a:gd name="T29" fmla="*/ 44 h 63"/>
                <a:gd name="T30" fmla="*/ 2 w 65"/>
                <a:gd name="T31" fmla="*/ 38 h 63"/>
                <a:gd name="T32" fmla="*/ 0 w 65"/>
                <a:gd name="T33" fmla="*/ 32 h 63"/>
                <a:gd name="T34" fmla="*/ 2 w 65"/>
                <a:gd name="T35" fmla="*/ 26 h 63"/>
                <a:gd name="T36" fmla="*/ 2 w 65"/>
                <a:gd name="T37" fmla="*/ 20 h 63"/>
                <a:gd name="T38" fmla="*/ 6 w 65"/>
                <a:gd name="T39" fmla="*/ 14 h 63"/>
                <a:gd name="T40" fmla="*/ 10 w 65"/>
                <a:gd name="T41" fmla="*/ 8 h 63"/>
                <a:gd name="T42" fmla="*/ 13 w 65"/>
                <a:gd name="T43" fmla="*/ 6 h 63"/>
                <a:gd name="T44" fmla="*/ 19 w 65"/>
                <a:gd name="T45" fmla="*/ 2 h 63"/>
                <a:gd name="T46" fmla="*/ 25 w 65"/>
                <a:gd name="T47" fmla="*/ 0 h 63"/>
                <a:gd name="T48" fmla="*/ 33 w 65"/>
                <a:gd name="T49" fmla="*/ 0 h 63"/>
                <a:gd name="T50" fmla="*/ 39 w 65"/>
                <a:gd name="T51" fmla="*/ 0 h 63"/>
                <a:gd name="T52" fmla="*/ 45 w 65"/>
                <a:gd name="T53" fmla="*/ 2 h 63"/>
                <a:gd name="T54" fmla="*/ 51 w 65"/>
                <a:gd name="T55" fmla="*/ 6 h 63"/>
                <a:gd name="T56" fmla="*/ 55 w 65"/>
                <a:gd name="T57" fmla="*/ 8 h 63"/>
                <a:gd name="T58" fmla="*/ 59 w 65"/>
                <a:gd name="T59" fmla="*/ 14 h 63"/>
                <a:gd name="T60" fmla="*/ 63 w 65"/>
                <a:gd name="T61" fmla="*/ 20 h 63"/>
                <a:gd name="T62" fmla="*/ 65 w 65"/>
                <a:gd name="T63" fmla="*/ 26 h 63"/>
                <a:gd name="T64" fmla="*/ 65 w 65"/>
                <a:gd name="T65" fmla="*/ 32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65" y="32"/>
                  </a:moveTo>
                  <a:lnTo>
                    <a:pt x="65" y="38"/>
                  </a:lnTo>
                  <a:lnTo>
                    <a:pt x="63" y="44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2" name="Freeform 175"/>
            <p:cNvSpPr>
              <a:spLocks/>
            </p:cNvSpPr>
            <p:nvPr/>
          </p:nvSpPr>
          <p:spPr bwMode="auto">
            <a:xfrm>
              <a:off x="3469" y="1750"/>
              <a:ext cx="65" cy="63"/>
            </a:xfrm>
            <a:custGeom>
              <a:avLst/>
              <a:gdLst>
                <a:gd name="T0" fmla="*/ 65 w 65"/>
                <a:gd name="T1" fmla="*/ 32 h 63"/>
                <a:gd name="T2" fmla="*/ 65 w 65"/>
                <a:gd name="T3" fmla="*/ 32 h 63"/>
                <a:gd name="T4" fmla="*/ 65 w 65"/>
                <a:gd name="T5" fmla="*/ 38 h 63"/>
                <a:gd name="T6" fmla="*/ 63 w 65"/>
                <a:gd name="T7" fmla="*/ 44 h 63"/>
                <a:gd name="T8" fmla="*/ 59 w 65"/>
                <a:gd name="T9" fmla="*/ 49 h 63"/>
                <a:gd name="T10" fmla="*/ 55 w 65"/>
                <a:gd name="T11" fmla="*/ 55 h 63"/>
                <a:gd name="T12" fmla="*/ 51 w 65"/>
                <a:gd name="T13" fmla="*/ 57 h 63"/>
                <a:gd name="T14" fmla="*/ 45 w 65"/>
                <a:gd name="T15" fmla="*/ 61 h 63"/>
                <a:gd name="T16" fmla="*/ 39 w 65"/>
                <a:gd name="T17" fmla="*/ 63 h 63"/>
                <a:gd name="T18" fmla="*/ 33 w 65"/>
                <a:gd name="T19" fmla="*/ 63 h 63"/>
                <a:gd name="T20" fmla="*/ 25 w 65"/>
                <a:gd name="T21" fmla="*/ 63 h 63"/>
                <a:gd name="T22" fmla="*/ 19 w 65"/>
                <a:gd name="T23" fmla="*/ 61 h 63"/>
                <a:gd name="T24" fmla="*/ 13 w 65"/>
                <a:gd name="T25" fmla="*/ 57 h 63"/>
                <a:gd name="T26" fmla="*/ 10 w 65"/>
                <a:gd name="T27" fmla="*/ 55 h 63"/>
                <a:gd name="T28" fmla="*/ 6 w 65"/>
                <a:gd name="T29" fmla="*/ 49 h 63"/>
                <a:gd name="T30" fmla="*/ 2 w 65"/>
                <a:gd name="T31" fmla="*/ 44 h 63"/>
                <a:gd name="T32" fmla="*/ 2 w 65"/>
                <a:gd name="T33" fmla="*/ 38 h 63"/>
                <a:gd name="T34" fmla="*/ 0 w 65"/>
                <a:gd name="T35" fmla="*/ 32 h 63"/>
                <a:gd name="T36" fmla="*/ 2 w 65"/>
                <a:gd name="T37" fmla="*/ 26 h 63"/>
                <a:gd name="T38" fmla="*/ 2 w 65"/>
                <a:gd name="T39" fmla="*/ 20 h 63"/>
                <a:gd name="T40" fmla="*/ 6 w 65"/>
                <a:gd name="T41" fmla="*/ 14 h 63"/>
                <a:gd name="T42" fmla="*/ 10 w 65"/>
                <a:gd name="T43" fmla="*/ 8 h 63"/>
                <a:gd name="T44" fmla="*/ 13 w 65"/>
                <a:gd name="T45" fmla="*/ 6 h 63"/>
                <a:gd name="T46" fmla="*/ 19 w 65"/>
                <a:gd name="T47" fmla="*/ 2 h 63"/>
                <a:gd name="T48" fmla="*/ 25 w 65"/>
                <a:gd name="T49" fmla="*/ 0 h 63"/>
                <a:gd name="T50" fmla="*/ 33 w 65"/>
                <a:gd name="T51" fmla="*/ 0 h 63"/>
                <a:gd name="T52" fmla="*/ 39 w 65"/>
                <a:gd name="T53" fmla="*/ 0 h 63"/>
                <a:gd name="T54" fmla="*/ 45 w 65"/>
                <a:gd name="T55" fmla="*/ 2 h 63"/>
                <a:gd name="T56" fmla="*/ 51 w 65"/>
                <a:gd name="T57" fmla="*/ 6 h 63"/>
                <a:gd name="T58" fmla="*/ 55 w 65"/>
                <a:gd name="T59" fmla="*/ 8 h 63"/>
                <a:gd name="T60" fmla="*/ 59 w 65"/>
                <a:gd name="T61" fmla="*/ 14 h 63"/>
                <a:gd name="T62" fmla="*/ 63 w 65"/>
                <a:gd name="T63" fmla="*/ 20 h 63"/>
                <a:gd name="T64" fmla="*/ 65 w 65"/>
                <a:gd name="T65" fmla="*/ 26 h 63"/>
                <a:gd name="T66" fmla="*/ 65 w 65"/>
                <a:gd name="T67" fmla="*/ 32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65" y="32"/>
                  </a:moveTo>
                  <a:lnTo>
                    <a:pt x="65" y="32"/>
                  </a:lnTo>
                  <a:lnTo>
                    <a:pt x="65" y="38"/>
                  </a:lnTo>
                  <a:lnTo>
                    <a:pt x="63" y="44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3" name="Freeform 176"/>
            <p:cNvSpPr>
              <a:spLocks/>
            </p:cNvSpPr>
            <p:nvPr/>
          </p:nvSpPr>
          <p:spPr bwMode="auto">
            <a:xfrm>
              <a:off x="3372" y="1736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3 w 65"/>
                <a:gd name="T3" fmla="*/ 40 h 65"/>
                <a:gd name="T4" fmla="*/ 61 w 65"/>
                <a:gd name="T5" fmla="*/ 46 h 65"/>
                <a:gd name="T6" fmla="*/ 59 w 65"/>
                <a:gd name="T7" fmla="*/ 52 h 65"/>
                <a:gd name="T8" fmla="*/ 55 w 65"/>
                <a:gd name="T9" fmla="*/ 56 h 65"/>
                <a:gd name="T10" fmla="*/ 51 w 65"/>
                <a:gd name="T11" fmla="*/ 60 h 65"/>
                <a:gd name="T12" fmla="*/ 45 w 65"/>
                <a:gd name="T13" fmla="*/ 63 h 65"/>
                <a:gd name="T14" fmla="*/ 40 w 65"/>
                <a:gd name="T15" fmla="*/ 65 h 65"/>
                <a:gd name="T16" fmla="*/ 32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4 w 65"/>
                <a:gd name="T23" fmla="*/ 60 h 65"/>
                <a:gd name="T24" fmla="*/ 10 w 65"/>
                <a:gd name="T25" fmla="*/ 56 h 65"/>
                <a:gd name="T26" fmla="*/ 6 w 65"/>
                <a:gd name="T27" fmla="*/ 52 h 65"/>
                <a:gd name="T28" fmla="*/ 2 w 65"/>
                <a:gd name="T29" fmla="*/ 46 h 65"/>
                <a:gd name="T30" fmla="*/ 0 w 65"/>
                <a:gd name="T31" fmla="*/ 40 h 65"/>
                <a:gd name="T32" fmla="*/ 0 w 65"/>
                <a:gd name="T33" fmla="*/ 34 h 65"/>
                <a:gd name="T34" fmla="*/ 0 w 65"/>
                <a:gd name="T35" fmla="*/ 28 h 65"/>
                <a:gd name="T36" fmla="*/ 2 w 65"/>
                <a:gd name="T37" fmla="*/ 22 h 65"/>
                <a:gd name="T38" fmla="*/ 6 w 65"/>
                <a:gd name="T39" fmla="*/ 16 h 65"/>
                <a:gd name="T40" fmla="*/ 10 w 65"/>
                <a:gd name="T41" fmla="*/ 10 h 65"/>
                <a:gd name="T42" fmla="*/ 14 w 65"/>
                <a:gd name="T43" fmla="*/ 6 h 65"/>
                <a:gd name="T44" fmla="*/ 20 w 65"/>
                <a:gd name="T45" fmla="*/ 4 h 65"/>
                <a:gd name="T46" fmla="*/ 26 w 65"/>
                <a:gd name="T47" fmla="*/ 2 h 65"/>
                <a:gd name="T48" fmla="*/ 32 w 65"/>
                <a:gd name="T49" fmla="*/ 0 h 65"/>
                <a:gd name="T50" fmla="*/ 40 w 65"/>
                <a:gd name="T51" fmla="*/ 2 h 65"/>
                <a:gd name="T52" fmla="*/ 45 w 65"/>
                <a:gd name="T53" fmla="*/ 4 h 65"/>
                <a:gd name="T54" fmla="*/ 51 w 65"/>
                <a:gd name="T55" fmla="*/ 6 h 65"/>
                <a:gd name="T56" fmla="*/ 55 w 65"/>
                <a:gd name="T57" fmla="*/ 10 h 65"/>
                <a:gd name="T58" fmla="*/ 59 w 65"/>
                <a:gd name="T59" fmla="*/ 16 h 65"/>
                <a:gd name="T60" fmla="*/ 61 w 65"/>
                <a:gd name="T61" fmla="*/ 22 h 65"/>
                <a:gd name="T62" fmla="*/ 63 w 65"/>
                <a:gd name="T63" fmla="*/ 28 h 65"/>
                <a:gd name="T64" fmla="*/ 65 w 65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4"/>
                  </a:move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1" y="60"/>
                  </a:lnTo>
                  <a:lnTo>
                    <a:pt x="45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2"/>
                  </a:lnTo>
                  <a:lnTo>
                    <a:pt x="63" y="28"/>
                  </a:lnTo>
                  <a:lnTo>
                    <a:pt x="65" y="34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4" name="Freeform 177"/>
            <p:cNvSpPr>
              <a:spLocks/>
            </p:cNvSpPr>
            <p:nvPr/>
          </p:nvSpPr>
          <p:spPr bwMode="auto">
            <a:xfrm>
              <a:off x="3372" y="1736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5 w 65"/>
                <a:gd name="T3" fmla="*/ 34 h 65"/>
                <a:gd name="T4" fmla="*/ 63 w 65"/>
                <a:gd name="T5" fmla="*/ 40 h 65"/>
                <a:gd name="T6" fmla="*/ 61 w 65"/>
                <a:gd name="T7" fmla="*/ 46 h 65"/>
                <a:gd name="T8" fmla="*/ 59 w 65"/>
                <a:gd name="T9" fmla="*/ 52 h 65"/>
                <a:gd name="T10" fmla="*/ 55 w 65"/>
                <a:gd name="T11" fmla="*/ 56 h 65"/>
                <a:gd name="T12" fmla="*/ 51 w 65"/>
                <a:gd name="T13" fmla="*/ 60 h 65"/>
                <a:gd name="T14" fmla="*/ 45 w 65"/>
                <a:gd name="T15" fmla="*/ 63 h 65"/>
                <a:gd name="T16" fmla="*/ 40 w 65"/>
                <a:gd name="T17" fmla="*/ 65 h 65"/>
                <a:gd name="T18" fmla="*/ 32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4 w 65"/>
                <a:gd name="T25" fmla="*/ 60 h 65"/>
                <a:gd name="T26" fmla="*/ 10 w 65"/>
                <a:gd name="T27" fmla="*/ 56 h 65"/>
                <a:gd name="T28" fmla="*/ 6 w 65"/>
                <a:gd name="T29" fmla="*/ 52 h 65"/>
                <a:gd name="T30" fmla="*/ 2 w 65"/>
                <a:gd name="T31" fmla="*/ 46 h 65"/>
                <a:gd name="T32" fmla="*/ 0 w 65"/>
                <a:gd name="T33" fmla="*/ 40 h 65"/>
                <a:gd name="T34" fmla="*/ 0 w 65"/>
                <a:gd name="T35" fmla="*/ 34 h 65"/>
                <a:gd name="T36" fmla="*/ 0 w 65"/>
                <a:gd name="T37" fmla="*/ 28 h 65"/>
                <a:gd name="T38" fmla="*/ 2 w 65"/>
                <a:gd name="T39" fmla="*/ 22 h 65"/>
                <a:gd name="T40" fmla="*/ 6 w 65"/>
                <a:gd name="T41" fmla="*/ 16 h 65"/>
                <a:gd name="T42" fmla="*/ 10 w 65"/>
                <a:gd name="T43" fmla="*/ 10 h 65"/>
                <a:gd name="T44" fmla="*/ 14 w 65"/>
                <a:gd name="T45" fmla="*/ 6 h 65"/>
                <a:gd name="T46" fmla="*/ 20 w 65"/>
                <a:gd name="T47" fmla="*/ 4 h 65"/>
                <a:gd name="T48" fmla="*/ 26 w 65"/>
                <a:gd name="T49" fmla="*/ 2 h 65"/>
                <a:gd name="T50" fmla="*/ 32 w 65"/>
                <a:gd name="T51" fmla="*/ 0 h 65"/>
                <a:gd name="T52" fmla="*/ 40 w 65"/>
                <a:gd name="T53" fmla="*/ 2 h 65"/>
                <a:gd name="T54" fmla="*/ 45 w 65"/>
                <a:gd name="T55" fmla="*/ 4 h 65"/>
                <a:gd name="T56" fmla="*/ 51 w 65"/>
                <a:gd name="T57" fmla="*/ 6 h 65"/>
                <a:gd name="T58" fmla="*/ 55 w 65"/>
                <a:gd name="T59" fmla="*/ 10 h 65"/>
                <a:gd name="T60" fmla="*/ 59 w 65"/>
                <a:gd name="T61" fmla="*/ 16 h 65"/>
                <a:gd name="T62" fmla="*/ 61 w 65"/>
                <a:gd name="T63" fmla="*/ 22 h 65"/>
                <a:gd name="T64" fmla="*/ 63 w 65"/>
                <a:gd name="T65" fmla="*/ 28 h 65"/>
                <a:gd name="T66" fmla="*/ 65 w 65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4"/>
                  </a:moveTo>
                  <a:lnTo>
                    <a:pt x="65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5" y="56"/>
                  </a:lnTo>
                  <a:lnTo>
                    <a:pt x="51" y="60"/>
                  </a:lnTo>
                  <a:lnTo>
                    <a:pt x="45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2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1" y="22"/>
                  </a:lnTo>
                  <a:lnTo>
                    <a:pt x="63" y="28"/>
                  </a:lnTo>
                  <a:lnTo>
                    <a:pt x="65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5" name="Freeform 178"/>
            <p:cNvSpPr>
              <a:spLocks/>
            </p:cNvSpPr>
            <p:nvPr/>
          </p:nvSpPr>
          <p:spPr bwMode="auto">
            <a:xfrm>
              <a:off x="3372" y="1705"/>
              <a:ext cx="65" cy="65"/>
            </a:xfrm>
            <a:custGeom>
              <a:avLst/>
              <a:gdLst>
                <a:gd name="T0" fmla="*/ 0 w 65"/>
                <a:gd name="T1" fmla="*/ 31 h 65"/>
                <a:gd name="T2" fmla="*/ 2 w 65"/>
                <a:gd name="T3" fmla="*/ 26 h 65"/>
                <a:gd name="T4" fmla="*/ 2 w 65"/>
                <a:gd name="T5" fmla="*/ 20 h 65"/>
                <a:gd name="T6" fmla="*/ 6 w 65"/>
                <a:gd name="T7" fmla="*/ 14 h 65"/>
                <a:gd name="T8" fmla="*/ 10 w 65"/>
                <a:gd name="T9" fmla="*/ 10 h 65"/>
                <a:gd name="T10" fmla="*/ 14 w 65"/>
                <a:gd name="T11" fmla="*/ 6 h 65"/>
                <a:gd name="T12" fmla="*/ 20 w 65"/>
                <a:gd name="T13" fmla="*/ 2 h 65"/>
                <a:gd name="T14" fmla="*/ 26 w 65"/>
                <a:gd name="T15" fmla="*/ 0 h 65"/>
                <a:gd name="T16" fmla="*/ 34 w 65"/>
                <a:gd name="T17" fmla="*/ 0 h 65"/>
                <a:gd name="T18" fmla="*/ 40 w 65"/>
                <a:gd name="T19" fmla="*/ 0 h 65"/>
                <a:gd name="T20" fmla="*/ 45 w 65"/>
                <a:gd name="T21" fmla="*/ 2 h 65"/>
                <a:gd name="T22" fmla="*/ 51 w 65"/>
                <a:gd name="T23" fmla="*/ 6 h 65"/>
                <a:gd name="T24" fmla="*/ 55 w 65"/>
                <a:gd name="T25" fmla="*/ 10 h 65"/>
                <a:gd name="T26" fmla="*/ 59 w 65"/>
                <a:gd name="T27" fmla="*/ 14 h 65"/>
                <a:gd name="T28" fmla="*/ 63 w 65"/>
                <a:gd name="T29" fmla="*/ 20 h 65"/>
                <a:gd name="T30" fmla="*/ 63 w 65"/>
                <a:gd name="T31" fmla="*/ 26 h 65"/>
                <a:gd name="T32" fmla="*/ 65 w 65"/>
                <a:gd name="T33" fmla="*/ 31 h 65"/>
                <a:gd name="T34" fmla="*/ 63 w 65"/>
                <a:gd name="T35" fmla="*/ 39 h 65"/>
                <a:gd name="T36" fmla="*/ 63 w 65"/>
                <a:gd name="T37" fmla="*/ 45 h 65"/>
                <a:gd name="T38" fmla="*/ 59 w 65"/>
                <a:gd name="T39" fmla="*/ 51 h 65"/>
                <a:gd name="T40" fmla="*/ 55 w 65"/>
                <a:gd name="T41" fmla="*/ 55 h 65"/>
                <a:gd name="T42" fmla="*/ 51 w 65"/>
                <a:gd name="T43" fmla="*/ 59 h 65"/>
                <a:gd name="T44" fmla="*/ 45 w 65"/>
                <a:gd name="T45" fmla="*/ 61 h 65"/>
                <a:gd name="T46" fmla="*/ 40 w 65"/>
                <a:gd name="T47" fmla="*/ 63 h 65"/>
                <a:gd name="T48" fmla="*/ 34 w 65"/>
                <a:gd name="T49" fmla="*/ 65 h 65"/>
                <a:gd name="T50" fmla="*/ 26 w 65"/>
                <a:gd name="T51" fmla="*/ 63 h 65"/>
                <a:gd name="T52" fmla="*/ 20 w 65"/>
                <a:gd name="T53" fmla="*/ 61 h 65"/>
                <a:gd name="T54" fmla="*/ 14 w 65"/>
                <a:gd name="T55" fmla="*/ 59 h 65"/>
                <a:gd name="T56" fmla="*/ 10 w 65"/>
                <a:gd name="T57" fmla="*/ 55 h 65"/>
                <a:gd name="T58" fmla="*/ 6 w 65"/>
                <a:gd name="T59" fmla="*/ 51 h 65"/>
                <a:gd name="T60" fmla="*/ 2 w 65"/>
                <a:gd name="T61" fmla="*/ 45 h 65"/>
                <a:gd name="T62" fmla="*/ 2 w 65"/>
                <a:gd name="T63" fmla="*/ 39 h 65"/>
                <a:gd name="T64" fmla="*/ 0 w 65"/>
                <a:gd name="T65" fmla="*/ 31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1"/>
                  </a:moveTo>
                  <a:lnTo>
                    <a:pt x="2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40" y="63"/>
                  </a:lnTo>
                  <a:lnTo>
                    <a:pt x="34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6" name="Freeform 179"/>
            <p:cNvSpPr>
              <a:spLocks/>
            </p:cNvSpPr>
            <p:nvPr/>
          </p:nvSpPr>
          <p:spPr bwMode="auto">
            <a:xfrm>
              <a:off x="3372" y="1705"/>
              <a:ext cx="65" cy="65"/>
            </a:xfrm>
            <a:custGeom>
              <a:avLst/>
              <a:gdLst>
                <a:gd name="T0" fmla="*/ 0 w 65"/>
                <a:gd name="T1" fmla="*/ 31 h 65"/>
                <a:gd name="T2" fmla="*/ 0 w 65"/>
                <a:gd name="T3" fmla="*/ 31 h 65"/>
                <a:gd name="T4" fmla="*/ 2 w 65"/>
                <a:gd name="T5" fmla="*/ 26 h 65"/>
                <a:gd name="T6" fmla="*/ 2 w 65"/>
                <a:gd name="T7" fmla="*/ 20 h 65"/>
                <a:gd name="T8" fmla="*/ 6 w 65"/>
                <a:gd name="T9" fmla="*/ 14 h 65"/>
                <a:gd name="T10" fmla="*/ 10 w 65"/>
                <a:gd name="T11" fmla="*/ 10 h 65"/>
                <a:gd name="T12" fmla="*/ 14 w 65"/>
                <a:gd name="T13" fmla="*/ 6 h 65"/>
                <a:gd name="T14" fmla="*/ 20 w 65"/>
                <a:gd name="T15" fmla="*/ 2 h 65"/>
                <a:gd name="T16" fmla="*/ 26 w 65"/>
                <a:gd name="T17" fmla="*/ 0 h 65"/>
                <a:gd name="T18" fmla="*/ 34 w 65"/>
                <a:gd name="T19" fmla="*/ 0 h 65"/>
                <a:gd name="T20" fmla="*/ 40 w 65"/>
                <a:gd name="T21" fmla="*/ 0 h 65"/>
                <a:gd name="T22" fmla="*/ 45 w 65"/>
                <a:gd name="T23" fmla="*/ 2 h 65"/>
                <a:gd name="T24" fmla="*/ 51 w 65"/>
                <a:gd name="T25" fmla="*/ 6 h 65"/>
                <a:gd name="T26" fmla="*/ 55 w 65"/>
                <a:gd name="T27" fmla="*/ 10 h 65"/>
                <a:gd name="T28" fmla="*/ 59 w 65"/>
                <a:gd name="T29" fmla="*/ 14 h 65"/>
                <a:gd name="T30" fmla="*/ 63 w 65"/>
                <a:gd name="T31" fmla="*/ 20 h 65"/>
                <a:gd name="T32" fmla="*/ 63 w 65"/>
                <a:gd name="T33" fmla="*/ 26 h 65"/>
                <a:gd name="T34" fmla="*/ 65 w 65"/>
                <a:gd name="T35" fmla="*/ 31 h 65"/>
                <a:gd name="T36" fmla="*/ 63 w 65"/>
                <a:gd name="T37" fmla="*/ 39 h 65"/>
                <a:gd name="T38" fmla="*/ 63 w 65"/>
                <a:gd name="T39" fmla="*/ 45 h 65"/>
                <a:gd name="T40" fmla="*/ 59 w 65"/>
                <a:gd name="T41" fmla="*/ 51 h 65"/>
                <a:gd name="T42" fmla="*/ 55 w 65"/>
                <a:gd name="T43" fmla="*/ 55 h 65"/>
                <a:gd name="T44" fmla="*/ 51 w 65"/>
                <a:gd name="T45" fmla="*/ 59 h 65"/>
                <a:gd name="T46" fmla="*/ 45 w 65"/>
                <a:gd name="T47" fmla="*/ 61 h 65"/>
                <a:gd name="T48" fmla="*/ 40 w 65"/>
                <a:gd name="T49" fmla="*/ 63 h 65"/>
                <a:gd name="T50" fmla="*/ 34 w 65"/>
                <a:gd name="T51" fmla="*/ 65 h 65"/>
                <a:gd name="T52" fmla="*/ 26 w 65"/>
                <a:gd name="T53" fmla="*/ 63 h 65"/>
                <a:gd name="T54" fmla="*/ 20 w 65"/>
                <a:gd name="T55" fmla="*/ 61 h 65"/>
                <a:gd name="T56" fmla="*/ 14 w 65"/>
                <a:gd name="T57" fmla="*/ 59 h 65"/>
                <a:gd name="T58" fmla="*/ 10 w 65"/>
                <a:gd name="T59" fmla="*/ 55 h 65"/>
                <a:gd name="T60" fmla="*/ 6 w 65"/>
                <a:gd name="T61" fmla="*/ 51 h 65"/>
                <a:gd name="T62" fmla="*/ 2 w 65"/>
                <a:gd name="T63" fmla="*/ 45 h 65"/>
                <a:gd name="T64" fmla="*/ 2 w 65"/>
                <a:gd name="T65" fmla="*/ 39 h 65"/>
                <a:gd name="T66" fmla="*/ 0 w 65"/>
                <a:gd name="T67" fmla="*/ 31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1"/>
                  </a:moveTo>
                  <a:lnTo>
                    <a:pt x="0" y="31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40" y="63"/>
                  </a:lnTo>
                  <a:lnTo>
                    <a:pt x="34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39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7" name="Freeform 180"/>
            <p:cNvSpPr>
              <a:spLocks/>
            </p:cNvSpPr>
            <p:nvPr/>
          </p:nvSpPr>
          <p:spPr bwMode="auto">
            <a:xfrm>
              <a:off x="3402" y="1662"/>
              <a:ext cx="65" cy="65"/>
            </a:xfrm>
            <a:custGeom>
              <a:avLst/>
              <a:gdLst>
                <a:gd name="T0" fmla="*/ 0 w 65"/>
                <a:gd name="T1" fmla="*/ 31 h 65"/>
                <a:gd name="T2" fmla="*/ 0 w 65"/>
                <a:gd name="T3" fmla="*/ 25 h 65"/>
                <a:gd name="T4" fmla="*/ 2 w 65"/>
                <a:gd name="T5" fmla="*/ 19 h 65"/>
                <a:gd name="T6" fmla="*/ 6 w 65"/>
                <a:gd name="T7" fmla="*/ 13 h 65"/>
                <a:gd name="T8" fmla="*/ 10 w 65"/>
                <a:gd name="T9" fmla="*/ 9 h 65"/>
                <a:gd name="T10" fmla="*/ 14 w 65"/>
                <a:gd name="T11" fmla="*/ 6 h 65"/>
                <a:gd name="T12" fmla="*/ 19 w 65"/>
                <a:gd name="T13" fmla="*/ 2 h 65"/>
                <a:gd name="T14" fmla="*/ 25 w 65"/>
                <a:gd name="T15" fmla="*/ 0 h 65"/>
                <a:gd name="T16" fmla="*/ 31 w 65"/>
                <a:gd name="T17" fmla="*/ 0 h 65"/>
                <a:gd name="T18" fmla="*/ 39 w 65"/>
                <a:gd name="T19" fmla="*/ 0 h 65"/>
                <a:gd name="T20" fmla="*/ 45 w 65"/>
                <a:gd name="T21" fmla="*/ 2 h 65"/>
                <a:gd name="T22" fmla="*/ 51 w 65"/>
                <a:gd name="T23" fmla="*/ 6 h 65"/>
                <a:gd name="T24" fmla="*/ 55 w 65"/>
                <a:gd name="T25" fmla="*/ 9 h 65"/>
                <a:gd name="T26" fmla="*/ 59 w 65"/>
                <a:gd name="T27" fmla="*/ 13 h 65"/>
                <a:gd name="T28" fmla="*/ 61 w 65"/>
                <a:gd name="T29" fmla="*/ 19 h 65"/>
                <a:gd name="T30" fmla="*/ 63 w 65"/>
                <a:gd name="T31" fmla="*/ 25 h 65"/>
                <a:gd name="T32" fmla="*/ 65 w 65"/>
                <a:gd name="T33" fmla="*/ 31 h 65"/>
                <a:gd name="T34" fmla="*/ 63 w 65"/>
                <a:gd name="T35" fmla="*/ 39 h 65"/>
                <a:gd name="T36" fmla="*/ 61 w 65"/>
                <a:gd name="T37" fmla="*/ 45 h 65"/>
                <a:gd name="T38" fmla="*/ 59 w 65"/>
                <a:gd name="T39" fmla="*/ 51 h 65"/>
                <a:gd name="T40" fmla="*/ 55 w 65"/>
                <a:gd name="T41" fmla="*/ 55 h 65"/>
                <a:gd name="T42" fmla="*/ 51 w 65"/>
                <a:gd name="T43" fmla="*/ 59 h 65"/>
                <a:gd name="T44" fmla="*/ 45 w 65"/>
                <a:gd name="T45" fmla="*/ 61 h 65"/>
                <a:gd name="T46" fmla="*/ 39 w 65"/>
                <a:gd name="T47" fmla="*/ 63 h 65"/>
                <a:gd name="T48" fmla="*/ 31 w 65"/>
                <a:gd name="T49" fmla="*/ 65 h 65"/>
                <a:gd name="T50" fmla="*/ 25 w 65"/>
                <a:gd name="T51" fmla="*/ 63 h 65"/>
                <a:gd name="T52" fmla="*/ 19 w 65"/>
                <a:gd name="T53" fmla="*/ 61 h 65"/>
                <a:gd name="T54" fmla="*/ 14 w 65"/>
                <a:gd name="T55" fmla="*/ 59 h 65"/>
                <a:gd name="T56" fmla="*/ 10 w 65"/>
                <a:gd name="T57" fmla="*/ 55 h 65"/>
                <a:gd name="T58" fmla="*/ 6 w 65"/>
                <a:gd name="T59" fmla="*/ 51 h 65"/>
                <a:gd name="T60" fmla="*/ 2 w 65"/>
                <a:gd name="T61" fmla="*/ 45 h 65"/>
                <a:gd name="T62" fmla="*/ 0 w 65"/>
                <a:gd name="T63" fmla="*/ 39 h 65"/>
                <a:gd name="T64" fmla="*/ 0 w 65"/>
                <a:gd name="T65" fmla="*/ 31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0" y="31"/>
                  </a:move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8" name="Freeform 181"/>
            <p:cNvSpPr>
              <a:spLocks/>
            </p:cNvSpPr>
            <p:nvPr/>
          </p:nvSpPr>
          <p:spPr bwMode="auto">
            <a:xfrm>
              <a:off x="3402" y="1662"/>
              <a:ext cx="65" cy="65"/>
            </a:xfrm>
            <a:custGeom>
              <a:avLst/>
              <a:gdLst>
                <a:gd name="T0" fmla="*/ 0 w 65"/>
                <a:gd name="T1" fmla="*/ 31 h 65"/>
                <a:gd name="T2" fmla="*/ 0 w 65"/>
                <a:gd name="T3" fmla="*/ 31 h 65"/>
                <a:gd name="T4" fmla="*/ 0 w 65"/>
                <a:gd name="T5" fmla="*/ 25 h 65"/>
                <a:gd name="T6" fmla="*/ 2 w 65"/>
                <a:gd name="T7" fmla="*/ 19 h 65"/>
                <a:gd name="T8" fmla="*/ 6 w 65"/>
                <a:gd name="T9" fmla="*/ 13 h 65"/>
                <a:gd name="T10" fmla="*/ 10 w 65"/>
                <a:gd name="T11" fmla="*/ 9 h 65"/>
                <a:gd name="T12" fmla="*/ 14 w 65"/>
                <a:gd name="T13" fmla="*/ 6 h 65"/>
                <a:gd name="T14" fmla="*/ 19 w 65"/>
                <a:gd name="T15" fmla="*/ 2 h 65"/>
                <a:gd name="T16" fmla="*/ 25 w 65"/>
                <a:gd name="T17" fmla="*/ 0 h 65"/>
                <a:gd name="T18" fmla="*/ 31 w 65"/>
                <a:gd name="T19" fmla="*/ 0 h 65"/>
                <a:gd name="T20" fmla="*/ 39 w 65"/>
                <a:gd name="T21" fmla="*/ 0 h 65"/>
                <a:gd name="T22" fmla="*/ 45 w 65"/>
                <a:gd name="T23" fmla="*/ 2 h 65"/>
                <a:gd name="T24" fmla="*/ 51 w 65"/>
                <a:gd name="T25" fmla="*/ 6 h 65"/>
                <a:gd name="T26" fmla="*/ 55 w 65"/>
                <a:gd name="T27" fmla="*/ 9 h 65"/>
                <a:gd name="T28" fmla="*/ 59 w 65"/>
                <a:gd name="T29" fmla="*/ 13 h 65"/>
                <a:gd name="T30" fmla="*/ 61 w 65"/>
                <a:gd name="T31" fmla="*/ 19 h 65"/>
                <a:gd name="T32" fmla="*/ 63 w 65"/>
                <a:gd name="T33" fmla="*/ 25 h 65"/>
                <a:gd name="T34" fmla="*/ 65 w 65"/>
                <a:gd name="T35" fmla="*/ 31 h 65"/>
                <a:gd name="T36" fmla="*/ 63 w 65"/>
                <a:gd name="T37" fmla="*/ 39 h 65"/>
                <a:gd name="T38" fmla="*/ 61 w 65"/>
                <a:gd name="T39" fmla="*/ 45 h 65"/>
                <a:gd name="T40" fmla="*/ 59 w 65"/>
                <a:gd name="T41" fmla="*/ 51 h 65"/>
                <a:gd name="T42" fmla="*/ 55 w 65"/>
                <a:gd name="T43" fmla="*/ 55 h 65"/>
                <a:gd name="T44" fmla="*/ 51 w 65"/>
                <a:gd name="T45" fmla="*/ 59 h 65"/>
                <a:gd name="T46" fmla="*/ 45 w 65"/>
                <a:gd name="T47" fmla="*/ 61 h 65"/>
                <a:gd name="T48" fmla="*/ 39 w 65"/>
                <a:gd name="T49" fmla="*/ 63 h 65"/>
                <a:gd name="T50" fmla="*/ 31 w 65"/>
                <a:gd name="T51" fmla="*/ 65 h 65"/>
                <a:gd name="T52" fmla="*/ 25 w 65"/>
                <a:gd name="T53" fmla="*/ 63 h 65"/>
                <a:gd name="T54" fmla="*/ 19 w 65"/>
                <a:gd name="T55" fmla="*/ 61 h 65"/>
                <a:gd name="T56" fmla="*/ 14 w 65"/>
                <a:gd name="T57" fmla="*/ 59 h 65"/>
                <a:gd name="T58" fmla="*/ 10 w 65"/>
                <a:gd name="T59" fmla="*/ 55 h 65"/>
                <a:gd name="T60" fmla="*/ 6 w 65"/>
                <a:gd name="T61" fmla="*/ 51 h 65"/>
                <a:gd name="T62" fmla="*/ 2 w 65"/>
                <a:gd name="T63" fmla="*/ 45 h 65"/>
                <a:gd name="T64" fmla="*/ 0 w 65"/>
                <a:gd name="T65" fmla="*/ 39 h 65"/>
                <a:gd name="T66" fmla="*/ 0 w 65"/>
                <a:gd name="T67" fmla="*/ 31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0" y="31"/>
                  </a:move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09" name="Freeform 182"/>
            <p:cNvSpPr>
              <a:spLocks/>
            </p:cNvSpPr>
            <p:nvPr/>
          </p:nvSpPr>
          <p:spPr bwMode="auto">
            <a:xfrm>
              <a:off x="3445" y="1691"/>
              <a:ext cx="63" cy="63"/>
            </a:xfrm>
            <a:custGeom>
              <a:avLst/>
              <a:gdLst>
                <a:gd name="T0" fmla="*/ 63 w 63"/>
                <a:gd name="T1" fmla="*/ 32 h 63"/>
                <a:gd name="T2" fmla="*/ 63 w 63"/>
                <a:gd name="T3" fmla="*/ 38 h 63"/>
                <a:gd name="T4" fmla="*/ 61 w 63"/>
                <a:gd name="T5" fmla="*/ 44 h 63"/>
                <a:gd name="T6" fmla="*/ 57 w 63"/>
                <a:gd name="T7" fmla="*/ 49 h 63"/>
                <a:gd name="T8" fmla="*/ 55 w 63"/>
                <a:gd name="T9" fmla="*/ 55 h 63"/>
                <a:gd name="T10" fmla="*/ 49 w 63"/>
                <a:gd name="T11" fmla="*/ 57 h 63"/>
                <a:gd name="T12" fmla="*/ 43 w 63"/>
                <a:gd name="T13" fmla="*/ 61 h 63"/>
                <a:gd name="T14" fmla="*/ 37 w 63"/>
                <a:gd name="T15" fmla="*/ 63 h 63"/>
                <a:gd name="T16" fmla="*/ 32 w 63"/>
                <a:gd name="T17" fmla="*/ 63 h 63"/>
                <a:gd name="T18" fmla="*/ 26 w 63"/>
                <a:gd name="T19" fmla="*/ 63 h 63"/>
                <a:gd name="T20" fmla="*/ 20 w 63"/>
                <a:gd name="T21" fmla="*/ 61 h 63"/>
                <a:gd name="T22" fmla="*/ 14 w 63"/>
                <a:gd name="T23" fmla="*/ 57 h 63"/>
                <a:gd name="T24" fmla="*/ 8 w 63"/>
                <a:gd name="T25" fmla="*/ 55 h 63"/>
                <a:gd name="T26" fmla="*/ 6 w 63"/>
                <a:gd name="T27" fmla="*/ 49 h 63"/>
                <a:gd name="T28" fmla="*/ 2 w 63"/>
                <a:gd name="T29" fmla="*/ 44 h 63"/>
                <a:gd name="T30" fmla="*/ 0 w 63"/>
                <a:gd name="T31" fmla="*/ 38 h 63"/>
                <a:gd name="T32" fmla="*/ 0 w 63"/>
                <a:gd name="T33" fmla="*/ 32 h 63"/>
                <a:gd name="T34" fmla="*/ 0 w 63"/>
                <a:gd name="T35" fmla="*/ 26 h 63"/>
                <a:gd name="T36" fmla="*/ 2 w 63"/>
                <a:gd name="T37" fmla="*/ 20 h 63"/>
                <a:gd name="T38" fmla="*/ 6 w 63"/>
                <a:gd name="T39" fmla="*/ 14 h 63"/>
                <a:gd name="T40" fmla="*/ 8 w 63"/>
                <a:gd name="T41" fmla="*/ 8 h 63"/>
                <a:gd name="T42" fmla="*/ 14 w 63"/>
                <a:gd name="T43" fmla="*/ 6 h 63"/>
                <a:gd name="T44" fmla="*/ 20 w 63"/>
                <a:gd name="T45" fmla="*/ 2 h 63"/>
                <a:gd name="T46" fmla="*/ 26 w 63"/>
                <a:gd name="T47" fmla="*/ 0 h 63"/>
                <a:gd name="T48" fmla="*/ 32 w 63"/>
                <a:gd name="T49" fmla="*/ 0 h 63"/>
                <a:gd name="T50" fmla="*/ 37 w 63"/>
                <a:gd name="T51" fmla="*/ 0 h 63"/>
                <a:gd name="T52" fmla="*/ 43 w 63"/>
                <a:gd name="T53" fmla="*/ 2 h 63"/>
                <a:gd name="T54" fmla="*/ 49 w 63"/>
                <a:gd name="T55" fmla="*/ 6 h 63"/>
                <a:gd name="T56" fmla="*/ 55 w 63"/>
                <a:gd name="T57" fmla="*/ 8 h 63"/>
                <a:gd name="T58" fmla="*/ 57 w 63"/>
                <a:gd name="T59" fmla="*/ 14 h 63"/>
                <a:gd name="T60" fmla="*/ 61 w 63"/>
                <a:gd name="T61" fmla="*/ 20 h 63"/>
                <a:gd name="T62" fmla="*/ 63 w 63"/>
                <a:gd name="T63" fmla="*/ 26 h 63"/>
                <a:gd name="T64" fmla="*/ 63 w 63"/>
                <a:gd name="T65" fmla="*/ 32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63" y="32"/>
                  </a:moveTo>
                  <a:lnTo>
                    <a:pt x="63" y="38"/>
                  </a:lnTo>
                  <a:lnTo>
                    <a:pt x="61" y="44"/>
                  </a:lnTo>
                  <a:lnTo>
                    <a:pt x="57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8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0" name="Freeform 183"/>
            <p:cNvSpPr>
              <a:spLocks/>
            </p:cNvSpPr>
            <p:nvPr/>
          </p:nvSpPr>
          <p:spPr bwMode="auto">
            <a:xfrm>
              <a:off x="3445" y="1691"/>
              <a:ext cx="63" cy="63"/>
            </a:xfrm>
            <a:custGeom>
              <a:avLst/>
              <a:gdLst>
                <a:gd name="T0" fmla="*/ 63 w 63"/>
                <a:gd name="T1" fmla="*/ 32 h 63"/>
                <a:gd name="T2" fmla="*/ 63 w 63"/>
                <a:gd name="T3" fmla="*/ 32 h 63"/>
                <a:gd name="T4" fmla="*/ 63 w 63"/>
                <a:gd name="T5" fmla="*/ 38 h 63"/>
                <a:gd name="T6" fmla="*/ 61 w 63"/>
                <a:gd name="T7" fmla="*/ 44 h 63"/>
                <a:gd name="T8" fmla="*/ 57 w 63"/>
                <a:gd name="T9" fmla="*/ 49 h 63"/>
                <a:gd name="T10" fmla="*/ 55 w 63"/>
                <a:gd name="T11" fmla="*/ 55 h 63"/>
                <a:gd name="T12" fmla="*/ 49 w 63"/>
                <a:gd name="T13" fmla="*/ 57 h 63"/>
                <a:gd name="T14" fmla="*/ 43 w 63"/>
                <a:gd name="T15" fmla="*/ 61 h 63"/>
                <a:gd name="T16" fmla="*/ 37 w 63"/>
                <a:gd name="T17" fmla="*/ 63 h 63"/>
                <a:gd name="T18" fmla="*/ 32 w 63"/>
                <a:gd name="T19" fmla="*/ 63 h 63"/>
                <a:gd name="T20" fmla="*/ 26 w 63"/>
                <a:gd name="T21" fmla="*/ 63 h 63"/>
                <a:gd name="T22" fmla="*/ 20 w 63"/>
                <a:gd name="T23" fmla="*/ 61 h 63"/>
                <a:gd name="T24" fmla="*/ 14 w 63"/>
                <a:gd name="T25" fmla="*/ 57 h 63"/>
                <a:gd name="T26" fmla="*/ 8 w 63"/>
                <a:gd name="T27" fmla="*/ 55 h 63"/>
                <a:gd name="T28" fmla="*/ 6 w 63"/>
                <a:gd name="T29" fmla="*/ 49 h 63"/>
                <a:gd name="T30" fmla="*/ 2 w 63"/>
                <a:gd name="T31" fmla="*/ 44 h 63"/>
                <a:gd name="T32" fmla="*/ 0 w 63"/>
                <a:gd name="T33" fmla="*/ 38 h 63"/>
                <a:gd name="T34" fmla="*/ 0 w 63"/>
                <a:gd name="T35" fmla="*/ 32 h 63"/>
                <a:gd name="T36" fmla="*/ 0 w 63"/>
                <a:gd name="T37" fmla="*/ 26 h 63"/>
                <a:gd name="T38" fmla="*/ 2 w 63"/>
                <a:gd name="T39" fmla="*/ 20 h 63"/>
                <a:gd name="T40" fmla="*/ 6 w 63"/>
                <a:gd name="T41" fmla="*/ 14 h 63"/>
                <a:gd name="T42" fmla="*/ 8 w 63"/>
                <a:gd name="T43" fmla="*/ 8 h 63"/>
                <a:gd name="T44" fmla="*/ 14 w 63"/>
                <a:gd name="T45" fmla="*/ 6 h 63"/>
                <a:gd name="T46" fmla="*/ 20 w 63"/>
                <a:gd name="T47" fmla="*/ 2 h 63"/>
                <a:gd name="T48" fmla="*/ 26 w 63"/>
                <a:gd name="T49" fmla="*/ 0 h 63"/>
                <a:gd name="T50" fmla="*/ 32 w 63"/>
                <a:gd name="T51" fmla="*/ 0 h 63"/>
                <a:gd name="T52" fmla="*/ 37 w 63"/>
                <a:gd name="T53" fmla="*/ 0 h 63"/>
                <a:gd name="T54" fmla="*/ 43 w 63"/>
                <a:gd name="T55" fmla="*/ 2 h 63"/>
                <a:gd name="T56" fmla="*/ 49 w 63"/>
                <a:gd name="T57" fmla="*/ 6 h 63"/>
                <a:gd name="T58" fmla="*/ 55 w 63"/>
                <a:gd name="T59" fmla="*/ 8 h 63"/>
                <a:gd name="T60" fmla="*/ 57 w 63"/>
                <a:gd name="T61" fmla="*/ 14 h 63"/>
                <a:gd name="T62" fmla="*/ 61 w 63"/>
                <a:gd name="T63" fmla="*/ 20 h 63"/>
                <a:gd name="T64" fmla="*/ 63 w 63"/>
                <a:gd name="T65" fmla="*/ 26 h 63"/>
                <a:gd name="T66" fmla="*/ 63 w 63"/>
                <a:gd name="T67" fmla="*/ 32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63" y="32"/>
                  </a:moveTo>
                  <a:lnTo>
                    <a:pt x="63" y="32"/>
                  </a:lnTo>
                  <a:lnTo>
                    <a:pt x="63" y="38"/>
                  </a:lnTo>
                  <a:lnTo>
                    <a:pt x="61" y="44"/>
                  </a:lnTo>
                  <a:lnTo>
                    <a:pt x="57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5" y="8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1" name="Freeform 184"/>
            <p:cNvSpPr>
              <a:spLocks/>
            </p:cNvSpPr>
            <p:nvPr/>
          </p:nvSpPr>
          <p:spPr bwMode="auto">
            <a:xfrm>
              <a:off x="3352" y="1675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5 w 65"/>
                <a:gd name="T3" fmla="*/ 40 h 65"/>
                <a:gd name="T4" fmla="*/ 64 w 65"/>
                <a:gd name="T5" fmla="*/ 46 h 65"/>
                <a:gd name="T6" fmla="*/ 60 w 65"/>
                <a:gd name="T7" fmla="*/ 52 h 65"/>
                <a:gd name="T8" fmla="*/ 56 w 65"/>
                <a:gd name="T9" fmla="*/ 56 h 65"/>
                <a:gd name="T10" fmla="*/ 52 w 65"/>
                <a:gd name="T11" fmla="*/ 60 h 65"/>
                <a:gd name="T12" fmla="*/ 46 w 65"/>
                <a:gd name="T13" fmla="*/ 63 h 65"/>
                <a:gd name="T14" fmla="*/ 40 w 65"/>
                <a:gd name="T15" fmla="*/ 63 h 65"/>
                <a:gd name="T16" fmla="*/ 34 w 65"/>
                <a:gd name="T17" fmla="*/ 65 h 65"/>
                <a:gd name="T18" fmla="*/ 26 w 65"/>
                <a:gd name="T19" fmla="*/ 63 h 65"/>
                <a:gd name="T20" fmla="*/ 20 w 65"/>
                <a:gd name="T21" fmla="*/ 63 h 65"/>
                <a:gd name="T22" fmla="*/ 16 w 65"/>
                <a:gd name="T23" fmla="*/ 60 h 65"/>
                <a:gd name="T24" fmla="*/ 10 w 65"/>
                <a:gd name="T25" fmla="*/ 56 h 65"/>
                <a:gd name="T26" fmla="*/ 6 w 65"/>
                <a:gd name="T27" fmla="*/ 52 h 65"/>
                <a:gd name="T28" fmla="*/ 4 w 65"/>
                <a:gd name="T29" fmla="*/ 46 h 65"/>
                <a:gd name="T30" fmla="*/ 2 w 65"/>
                <a:gd name="T31" fmla="*/ 40 h 65"/>
                <a:gd name="T32" fmla="*/ 0 w 65"/>
                <a:gd name="T33" fmla="*/ 34 h 65"/>
                <a:gd name="T34" fmla="*/ 2 w 65"/>
                <a:gd name="T35" fmla="*/ 26 h 65"/>
                <a:gd name="T36" fmla="*/ 4 w 65"/>
                <a:gd name="T37" fmla="*/ 20 h 65"/>
                <a:gd name="T38" fmla="*/ 6 w 65"/>
                <a:gd name="T39" fmla="*/ 14 h 65"/>
                <a:gd name="T40" fmla="*/ 10 w 65"/>
                <a:gd name="T41" fmla="*/ 10 h 65"/>
                <a:gd name="T42" fmla="*/ 16 w 65"/>
                <a:gd name="T43" fmla="*/ 6 h 65"/>
                <a:gd name="T44" fmla="*/ 20 w 65"/>
                <a:gd name="T45" fmla="*/ 2 h 65"/>
                <a:gd name="T46" fmla="*/ 26 w 65"/>
                <a:gd name="T47" fmla="*/ 2 h 65"/>
                <a:gd name="T48" fmla="*/ 34 w 65"/>
                <a:gd name="T49" fmla="*/ 0 h 65"/>
                <a:gd name="T50" fmla="*/ 40 w 65"/>
                <a:gd name="T51" fmla="*/ 2 h 65"/>
                <a:gd name="T52" fmla="*/ 46 w 65"/>
                <a:gd name="T53" fmla="*/ 2 h 65"/>
                <a:gd name="T54" fmla="*/ 52 w 65"/>
                <a:gd name="T55" fmla="*/ 6 h 65"/>
                <a:gd name="T56" fmla="*/ 56 w 65"/>
                <a:gd name="T57" fmla="*/ 10 h 65"/>
                <a:gd name="T58" fmla="*/ 60 w 65"/>
                <a:gd name="T59" fmla="*/ 14 h 65"/>
                <a:gd name="T60" fmla="*/ 64 w 65"/>
                <a:gd name="T61" fmla="*/ 20 h 65"/>
                <a:gd name="T62" fmla="*/ 65 w 65"/>
                <a:gd name="T63" fmla="*/ 26 h 65"/>
                <a:gd name="T64" fmla="*/ 65 w 65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4"/>
                  </a:move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6"/>
                  </a:lnTo>
                  <a:lnTo>
                    <a:pt x="52" y="60"/>
                  </a:lnTo>
                  <a:lnTo>
                    <a:pt x="46" y="63"/>
                  </a:lnTo>
                  <a:lnTo>
                    <a:pt x="40" y="63"/>
                  </a:lnTo>
                  <a:lnTo>
                    <a:pt x="34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6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5" y="26"/>
                  </a:lnTo>
                  <a:lnTo>
                    <a:pt x="65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2" name="Freeform 185"/>
            <p:cNvSpPr>
              <a:spLocks/>
            </p:cNvSpPr>
            <p:nvPr/>
          </p:nvSpPr>
          <p:spPr bwMode="auto">
            <a:xfrm>
              <a:off x="3352" y="1675"/>
              <a:ext cx="65" cy="65"/>
            </a:xfrm>
            <a:custGeom>
              <a:avLst/>
              <a:gdLst>
                <a:gd name="T0" fmla="*/ 65 w 65"/>
                <a:gd name="T1" fmla="*/ 34 h 65"/>
                <a:gd name="T2" fmla="*/ 65 w 65"/>
                <a:gd name="T3" fmla="*/ 34 h 65"/>
                <a:gd name="T4" fmla="*/ 65 w 65"/>
                <a:gd name="T5" fmla="*/ 40 h 65"/>
                <a:gd name="T6" fmla="*/ 64 w 65"/>
                <a:gd name="T7" fmla="*/ 46 h 65"/>
                <a:gd name="T8" fmla="*/ 60 w 65"/>
                <a:gd name="T9" fmla="*/ 52 h 65"/>
                <a:gd name="T10" fmla="*/ 56 w 65"/>
                <a:gd name="T11" fmla="*/ 56 h 65"/>
                <a:gd name="T12" fmla="*/ 52 w 65"/>
                <a:gd name="T13" fmla="*/ 60 h 65"/>
                <a:gd name="T14" fmla="*/ 46 w 65"/>
                <a:gd name="T15" fmla="*/ 63 h 65"/>
                <a:gd name="T16" fmla="*/ 40 w 65"/>
                <a:gd name="T17" fmla="*/ 63 h 65"/>
                <a:gd name="T18" fmla="*/ 34 w 65"/>
                <a:gd name="T19" fmla="*/ 65 h 65"/>
                <a:gd name="T20" fmla="*/ 26 w 65"/>
                <a:gd name="T21" fmla="*/ 63 h 65"/>
                <a:gd name="T22" fmla="*/ 20 w 65"/>
                <a:gd name="T23" fmla="*/ 63 h 65"/>
                <a:gd name="T24" fmla="*/ 16 w 65"/>
                <a:gd name="T25" fmla="*/ 60 h 65"/>
                <a:gd name="T26" fmla="*/ 10 w 65"/>
                <a:gd name="T27" fmla="*/ 56 h 65"/>
                <a:gd name="T28" fmla="*/ 6 w 65"/>
                <a:gd name="T29" fmla="*/ 52 h 65"/>
                <a:gd name="T30" fmla="*/ 4 w 65"/>
                <a:gd name="T31" fmla="*/ 46 h 65"/>
                <a:gd name="T32" fmla="*/ 2 w 65"/>
                <a:gd name="T33" fmla="*/ 40 h 65"/>
                <a:gd name="T34" fmla="*/ 0 w 65"/>
                <a:gd name="T35" fmla="*/ 34 h 65"/>
                <a:gd name="T36" fmla="*/ 2 w 65"/>
                <a:gd name="T37" fmla="*/ 26 h 65"/>
                <a:gd name="T38" fmla="*/ 4 w 65"/>
                <a:gd name="T39" fmla="*/ 20 h 65"/>
                <a:gd name="T40" fmla="*/ 6 w 65"/>
                <a:gd name="T41" fmla="*/ 14 h 65"/>
                <a:gd name="T42" fmla="*/ 10 w 65"/>
                <a:gd name="T43" fmla="*/ 10 h 65"/>
                <a:gd name="T44" fmla="*/ 16 w 65"/>
                <a:gd name="T45" fmla="*/ 6 h 65"/>
                <a:gd name="T46" fmla="*/ 20 w 65"/>
                <a:gd name="T47" fmla="*/ 2 h 65"/>
                <a:gd name="T48" fmla="*/ 26 w 65"/>
                <a:gd name="T49" fmla="*/ 2 h 65"/>
                <a:gd name="T50" fmla="*/ 34 w 65"/>
                <a:gd name="T51" fmla="*/ 0 h 65"/>
                <a:gd name="T52" fmla="*/ 40 w 65"/>
                <a:gd name="T53" fmla="*/ 2 h 65"/>
                <a:gd name="T54" fmla="*/ 46 w 65"/>
                <a:gd name="T55" fmla="*/ 2 h 65"/>
                <a:gd name="T56" fmla="*/ 52 w 65"/>
                <a:gd name="T57" fmla="*/ 6 h 65"/>
                <a:gd name="T58" fmla="*/ 56 w 65"/>
                <a:gd name="T59" fmla="*/ 10 h 65"/>
                <a:gd name="T60" fmla="*/ 60 w 65"/>
                <a:gd name="T61" fmla="*/ 14 h 65"/>
                <a:gd name="T62" fmla="*/ 64 w 65"/>
                <a:gd name="T63" fmla="*/ 20 h 65"/>
                <a:gd name="T64" fmla="*/ 65 w 65"/>
                <a:gd name="T65" fmla="*/ 26 h 65"/>
                <a:gd name="T66" fmla="*/ 65 w 65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4"/>
                  </a:moveTo>
                  <a:lnTo>
                    <a:pt x="65" y="34"/>
                  </a:lnTo>
                  <a:lnTo>
                    <a:pt x="65" y="40"/>
                  </a:lnTo>
                  <a:lnTo>
                    <a:pt x="64" y="46"/>
                  </a:lnTo>
                  <a:lnTo>
                    <a:pt x="60" y="52"/>
                  </a:lnTo>
                  <a:lnTo>
                    <a:pt x="56" y="56"/>
                  </a:lnTo>
                  <a:lnTo>
                    <a:pt x="52" y="60"/>
                  </a:lnTo>
                  <a:lnTo>
                    <a:pt x="46" y="63"/>
                  </a:lnTo>
                  <a:lnTo>
                    <a:pt x="40" y="63"/>
                  </a:lnTo>
                  <a:lnTo>
                    <a:pt x="34" y="65"/>
                  </a:lnTo>
                  <a:lnTo>
                    <a:pt x="26" y="63"/>
                  </a:lnTo>
                  <a:lnTo>
                    <a:pt x="20" y="63"/>
                  </a:lnTo>
                  <a:lnTo>
                    <a:pt x="16" y="60"/>
                  </a:lnTo>
                  <a:lnTo>
                    <a:pt x="10" y="56"/>
                  </a:lnTo>
                  <a:lnTo>
                    <a:pt x="6" y="52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6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5" y="26"/>
                  </a:lnTo>
                  <a:lnTo>
                    <a:pt x="65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3" name="Freeform 186"/>
            <p:cNvSpPr>
              <a:spLocks/>
            </p:cNvSpPr>
            <p:nvPr/>
          </p:nvSpPr>
          <p:spPr bwMode="auto">
            <a:xfrm>
              <a:off x="3427" y="1719"/>
              <a:ext cx="65" cy="65"/>
            </a:xfrm>
            <a:custGeom>
              <a:avLst/>
              <a:gdLst>
                <a:gd name="T0" fmla="*/ 65 w 65"/>
                <a:gd name="T1" fmla="*/ 31 h 65"/>
                <a:gd name="T2" fmla="*/ 63 w 65"/>
                <a:gd name="T3" fmla="*/ 39 h 65"/>
                <a:gd name="T4" fmla="*/ 63 w 65"/>
                <a:gd name="T5" fmla="*/ 45 h 65"/>
                <a:gd name="T6" fmla="*/ 59 w 65"/>
                <a:gd name="T7" fmla="*/ 51 h 65"/>
                <a:gd name="T8" fmla="*/ 55 w 65"/>
                <a:gd name="T9" fmla="*/ 55 h 65"/>
                <a:gd name="T10" fmla="*/ 52 w 65"/>
                <a:gd name="T11" fmla="*/ 59 h 65"/>
                <a:gd name="T12" fmla="*/ 46 w 65"/>
                <a:gd name="T13" fmla="*/ 63 h 65"/>
                <a:gd name="T14" fmla="*/ 40 w 65"/>
                <a:gd name="T15" fmla="*/ 65 h 65"/>
                <a:gd name="T16" fmla="*/ 32 w 65"/>
                <a:gd name="T17" fmla="*/ 65 h 65"/>
                <a:gd name="T18" fmla="*/ 26 w 65"/>
                <a:gd name="T19" fmla="*/ 65 h 65"/>
                <a:gd name="T20" fmla="*/ 20 w 65"/>
                <a:gd name="T21" fmla="*/ 63 h 65"/>
                <a:gd name="T22" fmla="*/ 14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2 w 65"/>
                <a:gd name="T29" fmla="*/ 45 h 65"/>
                <a:gd name="T30" fmla="*/ 2 w 65"/>
                <a:gd name="T31" fmla="*/ 39 h 65"/>
                <a:gd name="T32" fmla="*/ 0 w 65"/>
                <a:gd name="T33" fmla="*/ 31 h 65"/>
                <a:gd name="T34" fmla="*/ 2 w 65"/>
                <a:gd name="T35" fmla="*/ 25 h 65"/>
                <a:gd name="T36" fmla="*/ 2 w 65"/>
                <a:gd name="T37" fmla="*/ 19 h 65"/>
                <a:gd name="T38" fmla="*/ 6 w 65"/>
                <a:gd name="T39" fmla="*/ 14 h 65"/>
                <a:gd name="T40" fmla="*/ 10 w 65"/>
                <a:gd name="T41" fmla="*/ 10 h 65"/>
                <a:gd name="T42" fmla="*/ 14 w 65"/>
                <a:gd name="T43" fmla="*/ 6 h 65"/>
                <a:gd name="T44" fmla="*/ 20 w 65"/>
                <a:gd name="T45" fmla="*/ 2 h 65"/>
                <a:gd name="T46" fmla="*/ 26 w 65"/>
                <a:gd name="T47" fmla="*/ 2 h 65"/>
                <a:gd name="T48" fmla="*/ 32 w 65"/>
                <a:gd name="T49" fmla="*/ 0 h 65"/>
                <a:gd name="T50" fmla="*/ 40 w 65"/>
                <a:gd name="T51" fmla="*/ 2 h 65"/>
                <a:gd name="T52" fmla="*/ 46 w 65"/>
                <a:gd name="T53" fmla="*/ 2 h 65"/>
                <a:gd name="T54" fmla="*/ 52 w 65"/>
                <a:gd name="T55" fmla="*/ 6 h 65"/>
                <a:gd name="T56" fmla="*/ 55 w 65"/>
                <a:gd name="T57" fmla="*/ 10 h 65"/>
                <a:gd name="T58" fmla="*/ 59 w 65"/>
                <a:gd name="T59" fmla="*/ 14 h 65"/>
                <a:gd name="T60" fmla="*/ 63 w 65"/>
                <a:gd name="T61" fmla="*/ 19 h 65"/>
                <a:gd name="T62" fmla="*/ 63 w 65"/>
                <a:gd name="T63" fmla="*/ 25 h 65"/>
                <a:gd name="T64" fmla="*/ 65 w 65"/>
                <a:gd name="T65" fmla="*/ 31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1"/>
                  </a:moveTo>
                  <a:lnTo>
                    <a:pt x="63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2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4" name="Freeform 187"/>
            <p:cNvSpPr>
              <a:spLocks/>
            </p:cNvSpPr>
            <p:nvPr/>
          </p:nvSpPr>
          <p:spPr bwMode="auto">
            <a:xfrm>
              <a:off x="3427" y="1719"/>
              <a:ext cx="65" cy="65"/>
            </a:xfrm>
            <a:custGeom>
              <a:avLst/>
              <a:gdLst>
                <a:gd name="T0" fmla="*/ 65 w 65"/>
                <a:gd name="T1" fmla="*/ 31 h 65"/>
                <a:gd name="T2" fmla="*/ 65 w 65"/>
                <a:gd name="T3" fmla="*/ 31 h 65"/>
                <a:gd name="T4" fmla="*/ 63 w 65"/>
                <a:gd name="T5" fmla="*/ 39 h 65"/>
                <a:gd name="T6" fmla="*/ 63 w 65"/>
                <a:gd name="T7" fmla="*/ 45 h 65"/>
                <a:gd name="T8" fmla="*/ 59 w 65"/>
                <a:gd name="T9" fmla="*/ 51 h 65"/>
                <a:gd name="T10" fmla="*/ 55 w 65"/>
                <a:gd name="T11" fmla="*/ 55 h 65"/>
                <a:gd name="T12" fmla="*/ 52 w 65"/>
                <a:gd name="T13" fmla="*/ 59 h 65"/>
                <a:gd name="T14" fmla="*/ 46 w 65"/>
                <a:gd name="T15" fmla="*/ 63 h 65"/>
                <a:gd name="T16" fmla="*/ 40 w 65"/>
                <a:gd name="T17" fmla="*/ 65 h 65"/>
                <a:gd name="T18" fmla="*/ 32 w 65"/>
                <a:gd name="T19" fmla="*/ 65 h 65"/>
                <a:gd name="T20" fmla="*/ 26 w 65"/>
                <a:gd name="T21" fmla="*/ 65 h 65"/>
                <a:gd name="T22" fmla="*/ 20 w 65"/>
                <a:gd name="T23" fmla="*/ 63 h 65"/>
                <a:gd name="T24" fmla="*/ 14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2 w 65"/>
                <a:gd name="T31" fmla="*/ 45 h 65"/>
                <a:gd name="T32" fmla="*/ 2 w 65"/>
                <a:gd name="T33" fmla="*/ 39 h 65"/>
                <a:gd name="T34" fmla="*/ 0 w 65"/>
                <a:gd name="T35" fmla="*/ 31 h 65"/>
                <a:gd name="T36" fmla="*/ 2 w 65"/>
                <a:gd name="T37" fmla="*/ 25 h 65"/>
                <a:gd name="T38" fmla="*/ 2 w 65"/>
                <a:gd name="T39" fmla="*/ 19 h 65"/>
                <a:gd name="T40" fmla="*/ 6 w 65"/>
                <a:gd name="T41" fmla="*/ 14 h 65"/>
                <a:gd name="T42" fmla="*/ 10 w 65"/>
                <a:gd name="T43" fmla="*/ 10 h 65"/>
                <a:gd name="T44" fmla="*/ 14 w 65"/>
                <a:gd name="T45" fmla="*/ 6 h 65"/>
                <a:gd name="T46" fmla="*/ 20 w 65"/>
                <a:gd name="T47" fmla="*/ 2 h 65"/>
                <a:gd name="T48" fmla="*/ 26 w 65"/>
                <a:gd name="T49" fmla="*/ 2 h 65"/>
                <a:gd name="T50" fmla="*/ 32 w 65"/>
                <a:gd name="T51" fmla="*/ 0 h 65"/>
                <a:gd name="T52" fmla="*/ 40 w 65"/>
                <a:gd name="T53" fmla="*/ 2 h 65"/>
                <a:gd name="T54" fmla="*/ 46 w 65"/>
                <a:gd name="T55" fmla="*/ 2 h 65"/>
                <a:gd name="T56" fmla="*/ 52 w 65"/>
                <a:gd name="T57" fmla="*/ 6 h 65"/>
                <a:gd name="T58" fmla="*/ 55 w 65"/>
                <a:gd name="T59" fmla="*/ 10 h 65"/>
                <a:gd name="T60" fmla="*/ 59 w 65"/>
                <a:gd name="T61" fmla="*/ 14 h 65"/>
                <a:gd name="T62" fmla="*/ 63 w 65"/>
                <a:gd name="T63" fmla="*/ 19 h 65"/>
                <a:gd name="T64" fmla="*/ 63 w 65"/>
                <a:gd name="T65" fmla="*/ 25 h 65"/>
                <a:gd name="T66" fmla="*/ 65 w 65"/>
                <a:gd name="T67" fmla="*/ 31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1"/>
                  </a:moveTo>
                  <a:lnTo>
                    <a:pt x="65" y="31"/>
                  </a:lnTo>
                  <a:lnTo>
                    <a:pt x="63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6" y="2"/>
                  </a:lnTo>
                  <a:lnTo>
                    <a:pt x="52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3" y="25"/>
                  </a:lnTo>
                  <a:lnTo>
                    <a:pt x="65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5" name="Freeform 188"/>
            <p:cNvSpPr>
              <a:spLocks/>
            </p:cNvSpPr>
            <p:nvPr/>
          </p:nvSpPr>
          <p:spPr bwMode="auto">
            <a:xfrm>
              <a:off x="3408" y="1662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3 w 65"/>
                <a:gd name="T3" fmla="*/ 39 h 65"/>
                <a:gd name="T4" fmla="*/ 61 w 65"/>
                <a:gd name="T5" fmla="*/ 45 h 65"/>
                <a:gd name="T6" fmla="*/ 59 w 65"/>
                <a:gd name="T7" fmla="*/ 51 h 65"/>
                <a:gd name="T8" fmla="*/ 55 w 65"/>
                <a:gd name="T9" fmla="*/ 55 h 65"/>
                <a:gd name="T10" fmla="*/ 51 w 65"/>
                <a:gd name="T11" fmla="*/ 59 h 65"/>
                <a:gd name="T12" fmla="*/ 45 w 65"/>
                <a:gd name="T13" fmla="*/ 63 h 65"/>
                <a:gd name="T14" fmla="*/ 39 w 65"/>
                <a:gd name="T15" fmla="*/ 63 h 65"/>
                <a:gd name="T16" fmla="*/ 31 w 65"/>
                <a:gd name="T17" fmla="*/ 65 h 65"/>
                <a:gd name="T18" fmla="*/ 25 w 65"/>
                <a:gd name="T19" fmla="*/ 63 h 65"/>
                <a:gd name="T20" fmla="*/ 19 w 65"/>
                <a:gd name="T21" fmla="*/ 63 h 65"/>
                <a:gd name="T22" fmla="*/ 13 w 65"/>
                <a:gd name="T23" fmla="*/ 59 h 65"/>
                <a:gd name="T24" fmla="*/ 9 w 65"/>
                <a:gd name="T25" fmla="*/ 55 h 65"/>
                <a:gd name="T26" fmla="*/ 6 w 65"/>
                <a:gd name="T27" fmla="*/ 51 h 65"/>
                <a:gd name="T28" fmla="*/ 2 w 65"/>
                <a:gd name="T29" fmla="*/ 45 h 65"/>
                <a:gd name="T30" fmla="*/ 0 w 65"/>
                <a:gd name="T31" fmla="*/ 39 h 65"/>
                <a:gd name="T32" fmla="*/ 0 w 65"/>
                <a:gd name="T33" fmla="*/ 33 h 65"/>
                <a:gd name="T34" fmla="*/ 0 w 65"/>
                <a:gd name="T35" fmla="*/ 25 h 65"/>
                <a:gd name="T36" fmla="*/ 2 w 65"/>
                <a:gd name="T37" fmla="*/ 19 h 65"/>
                <a:gd name="T38" fmla="*/ 6 w 65"/>
                <a:gd name="T39" fmla="*/ 13 h 65"/>
                <a:gd name="T40" fmla="*/ 9 w 65"/>
                <a:gd name="T41" fmla="*/ 9 h 65"/>
                <a:gd name="T42" fmla="*/ 13 w 65"/>
                <a:gd name="T43" fmla="*/ 6 h 65"/>
                <a:gd name="T44" fmla="*/ 19 w 65"/>
                <a:gd name="T45" fmla="*/ 2 h 65"/>
                <a:gd name="T46" fmla="*/ 25 w 65"/>
                <a:gd name="T47" fmla="*/ 0 h 65"/>
                <a:gd name="T48" fmla="*/ 31 w 65"/>
                <a:gd name="T49" fmla="*/ 0 h 65"/>
                <a:gd name="T50" fmla="*/ 39 w 65"/>
                <a:gd name="T51" fmla="*/ 0 h 65"/>
                <a:gd name="T52" fmla="*/ 45 w 65"/>
                <a:gd name="T53" fmla="*/ 2 h 65"/>
                <a:gd name="T54" fmla="*/ 51 w 65"/>
                <a:gd name="T55" fmla="*/ 6 h 65"/>
                <a:gd name="T56" fmla="*/ 55 w 65"/>
                <a:gd name="T57" fmla="*/ 9 h 65"/>
                <a:gd name="T58" fmla="*/ 59 w 65"/>
                <a:gd name="T59" fmla="*/ 13 h 65"/>
                <a:gd name="T60" fmla="*/ 61 w 65"/>
                <a:gd name="T61" fmla="*/ 19 h 65"/>
                <a:gd name="T62" fmla="*/ 63 w 65"/>
                <a:gd name="T63" fmla="*/ 25 h 65"/>
                <a:gd name="T64" fmla="*/ 65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3"/>
                  </a:move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6" name="Freeform 189"/>
            <p:cNvSpPr>
              <a:spLocks/>
            </p:cNvSpPr>
            <p:nvPr/>
          </p:nvSpPr>
          <p:spPr bwMode="auto">
            <a:xfrm>
              <a:off x="3408" y="1662"/>
              <a:ext cx="65" cy="65"/>
            </a:xfrm>
            <a:custGeom>
              <a:avLst/>
              <a:gdLst>
                <a:gd name="T0" fmla="*/ 65 w 65"/>
                <a:gd name="T1" fmla="*/ 33 h 65"/>
                <a:gd name="T2" fmla="*/ 65 w 65"/>
                <a:gd name="T3" fmla="*/ 33 h 65"/>
                <a:gd name="T4" fmla="*/ 63 w 65"/>
                <a:gd name="T5" fmla="*/ 39 h 65"/>
                <a:gd name="T6" fmla="*/ 61 w 65"/>
                <a:gd name="T7" fmla="*/ 45 h 65"/>
                <a:gd name="T8" fmla="*/ 59 w 65"/>
                <a:gd name="T9" fmla="*/ 51 h 65"/>
                <a:gd name="T10" fmla="*/ 55 w 65"/>
                <a:gd name="T11" fmla="*/ 55 h 65"/>
                <a:gd name="T12" fmla="*/ 51 w 65"/>
                <a:gd name="T13" fmla="*/ 59 h 65"/>
                <a:gd name="T14" fmla="*/ 45 w 65"/>
                <a:gd name="T15" fmla="*/ 63 h 65"/>
                <a:gd name="T16" fmla="*/ 39 w 65"/>
                <a:gd name="T17" fmla="*/ 63 h 65"/>
                <a:gd name="T18" fmla="*/ 31 w 65"/>
                <a:gd name="T19" fmla="*/ 65 h 65"/>
                <a:gd name="T20" fmla="*/ 25 w 65"/>
                <a:gd name="T21" fmla="*/ 63 h 65"/>
                <a:gd name="T22" fmla="*/ 19 w 65"/>
                <a:gd name="T23" fmla="*/ 63 h 65"/>
                <a:gd name="T24" fmla="*/ 13 w 65"/>
                <a:gd name="T25" fmla="*/ 59 h 65"/>
                <a:gd name="T26" fmla="*/ 9 w 65"/>
                <a:gd name="T27" fmla="*/ 55 h 65"/>
                <a:gd name="T28" fmla="*/ 6 w 65"/>
                <a:gd name="T29" fmla="*/ 51 h 65"/>
                <a:gd name="T30" fmla="*/ 2 w 65"/>
                <a:gd name="T31" fmla="*/ 45 h 65"/>
                <a:gd name="T32" fmla="*/ 0 w 65"/>
                <a:gd name="T33" fmla="*/ 39 h 65"/>
                <a:gd name="T34" fmla="*/ 0 w 65"/>
                <a:gd name="T35" fmla="*/ 33 h 65"/>
                <a:gd name="T36" fmla="*/ 0 w 65"/>
                <a:gd name="T37" fmla="*/ 25 h 65"/>
                <a:gd name="T38" fmla="*/ 2 w 65"/>
                <a:gd name="T39" fmla="*/ 19 h 65"/>
                <a:gd name="T40" fmla="*/ 6 w 65"/>
                <a:gd name="T41" fmla="*/ 13 h 65"/>
                <a:gd name="T42" fmla="*/ 9 w 65"/>
                <a:gd name="T43" fmla="*/ 9 h 65"/>
                <a:gd name="T44" fmla="*/ 13 w 65"/>
                <a:gd name="T45" fmla="*/ 6 h 65"/>
                <a:gd name="T46" fmla="*/ 19 w 65"/>
                <a:gd name="T47" fmla="*/ 2 h 65"/>
                <a:gd name="T48" fmla="*/ 25 w 65"/>
                <a:gd name="T49" fmla="*/ 0 h 65"/>
                <a:gd name="T50" fmla="*/ 31 w 65"/>
                <a:gd name="T51" fmla="*/ 0 h 65"/>
                <a:gd name="T52" fmla="*/ 39 w 65"/>
                <a:gd name="T53" fmla="*/ 0 h 65"/>
                <a:gd name="T54" fmla="*/ 45 w 65"/>
                <a:gd name="T55" fmla="*/ 2 h 65"/>
                <a:gd name="T56" fmla="*/ 51 w 65"/>
                <a:gd name="T57" fmla="*/ 6 h 65"/>
                <a:gd name="T58" fmla="*/ 55 w 65"/>
                <a:gd name="T59" fmla="*/ 9 h 65"/>
                <a:gd name="T60" fmla="*/ 59 w 65"/>
                <a:gd name="T61" fmla="*/ 13 h 65"/>
                <a:gd name="T62" fmla="*/ 61 w 65"/>
                <a:gd name="T63" fmla="*/ 19 h 65"/>
                <a:gd name="T64" fmla="*/ 63 w 65"/>
                <a:gd name="T65" fmla="*/ 25 h 65"/>
                <a:gd name="T66" fmla="*/ 65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3"/>
                  </a:moveTo>
                  <a:lnTo>
                    <a:pt x="65" y="33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3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7" name="Freeform 190"/>
            <p:cNvSpPr>
              <a:spLocks/>
            </p:cNvSpPr>
            <p:nvPr/>
          </p:nvSpPr>
          <p:spPr bwMode="auto">
            <a:xfrm>
              <a:off x="3540" y="1555"/>
              <a:ext cx="65" cy="63"/>
            </a:xfrm>
            <a:custGeom>
              <a:avLst/>
              <a:gdLst>
                <a:gd name="T0" fmla="*/ 33 w 65"/>
                <a:gd name="T1" fmla="*/ 0 h 63"/>
                <a:gd name="T2" fmla="*/ 39 w 65"/>
                <a:gd name="T3" fmla="*/ 0 h 63"/>
                <a:gd name="T4" fmla="*/ 45 w 65"/>
                <a:gd name="T5" fmla="*/ 2 h 63"/>
                <a:gd name="T6" fmla="*/ 51 w 65"/>
                <a:gd name="T7" fmla="*/ 6 h 63"/>
                <a:gd name="T8" fmla="*/ 55 w 65"/>
                <a:gd name="T9" fmla="*/ 10 h 63"/>
                <a:gd name="T10" fmla="*/ 59 w 65"/>
                <a:gd name="T11" fmla="*/ 14 h 63"/>
                <a:gd name="T12" fmla="*/ 63 w 65"/>
                <a:gd name="T13" fmla="*/ 20 h 63"/>
                <a:gd name="T14" fmla="*/ 65 w 65"/>
                <a:gd name="T15" fmla="*/ 26 h 63"/>
                <a:gd name="T16" fmla="*/ 65 w 65"/>
                <a:gd name="T17" fmla="*/ 32 h 63"/>
                <a:gd name="T18" fmla="*/ 65 w 65"/>
                <a:gd name="T19" fmla="*/ 40 h 63"/>
                <a:gd name="T20" fmla="*/ 63 w 65"/>
                <a:gd name="T21" fmla="*/ 44 h 63"/>
                <a:gd name="T22" fmla="*/ 59 w 65"/>
                <a:gd name="T23" fmla="*/ 50 h 63"/>
                <a:gd name="T24" fmla="*/ 55 w 65"/>
                <a:gd name="T25" fmla="*/ 55 h 63"/>
                <a:gd name="T26" fmla="*/ 51 w 65"/>
                <a:gd name="T27" fmla="*/ 57 h 63"/>
                <a:gd name="T28" fmla="*/ 45 w 65"/>
                <a:gd name="T29" fmla="*/ 61 h 63"/>
                <a:gd name="T30" fmla="*/ 39 w 65"/>
                <a:gd name="T31" fmla="*/ 63 h 63"/>
                <a:gd name="T32" fmla="*/ 33 w 65"/>
                <a:gd name="T33" fmla="*/ 63 h 63"/>
                <a:gd name="T34" fmla="*/ 25 w 65"/>
                <a:gd name="T35" fmla="*/ 63 h 63"/>
                <a:gd name="T36" fmla="*/ 19 w 65"/>
                <a:gd name="T37" fmla="*/ 61 h 63"/>
                <a:gd name="T38" fmla="*/ 13 w 65"/>
                <a:gd name="T39" fmla="*/ 57 h 63"/>
                <a:gd name="T40" fmla="*/ 9 w 65"/>
                <a:gd name="T41" fmla="*/ 55 h 63"/>
                <a:gd name="T42" fmla="*/ 5 w 65"/>
                <a:gd name="T43" fmla="*/ 50 h 63"/>
                <a:gd name="T44" fmla="*/ 3 w 65"/>
                <a:gd name="T45" fmla="*/ 44 h 63"/>
                <a:gd name="T46" fmla="*/ 2 w 65"/>
                <a:gd name="T47" fmla="*/ 40 h 63"/>
                <a:gd name="T48" fmla="*/ 0 w 65"/>
                <a:gd name="T49" fmla="*/ 32 h 63"/>
                <a:gd name="T50" fmla="*/ 2 w 65"/>
                <a:gd name="T51" fmla="*/ 26 h 63"/>
                <a:gd name="T52" fmla="*/ 3 w 65"/>
                <a:gd name="T53" fmla="*/ 20 h 63"/>
                <a:gd name="T54" fmla="*/ 5 w 65"/>
                <a:gd name="T55" fmla="*/ 14 h 63"/>
                <a:gd name="T56" fmla="*/ 9 w 65"/>
                <a:gd name="T57" fmla="*/ 10 h 63"/>
                <a:gd name="T58" fmla="*/ 13 w 65"/>
                <a:gd name="T59" fmla="*/ 6 h 63"/>
                <a:gd name="T60" fmla="*/ 19 w 65"/>
                <a:gd name="T61" fmla="*/ 2 h 63"/>
                <a:gd name="T62" fmla="*/ 25 w 65"/>
                <a:gd name="T63" fmla="*/ 0 h 63"/>
                <a:gd name="T64" fmla="*/ 33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3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4"/>
                  </a:lnTo>
                  <a:lnTo>
                    <a:pt x="59" y="50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7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8" name="Freeform 191"/>
            <p:cNvSpPr>
              <a:spLocks/>
            </p:cNvSpPr>
            <p:nvPr/>
          </p:nvSpPr>
          <p:spPr bwMode="auto">
            <a:xfrm>
              <a:off x="3540" y="1555"/>
              <a:ext cx="65" cy="63"/>
            </a:xfrm>
            <a:custGeom>
              <a:avLst/>
              <a:gdLst>
                <a:gd name="T0" fmla="*/ 33 w 65"/>
                <a:gd name="T1" fmla="*/ 0 h 63"/>
                <a:gd name="T2" fmla="*/ 33 w 65"/>
                <a:gd name="T3" fmla="*/ 0 h 63"/>
                <a:gd name="T4" fmla="*/ 39 w 65"/>
                <a:gd name="T5" fmla="*/ 0 h 63"/>
                <a:gd name="T6" fmla="*/ 45 w 65"/>
                <a:gd name="T7" fmla="*/ 2 h 63"/>
                <a:gd name="T8" fmla="*/ 51 w 65"/>
                <a:gd name="T9" fmla="*/ 6 h 63"/>
                <a:gd name="T10" fmla="*/ 55 w 65"/>
                <a:gd name="T11" fmla="*/ 10 h 63"/>
                <a:gd name="T12" fmla="*/ 59 w 65"/>
                <a:gd name="T13" fmla="*/ 14 h 63"/>
                <a:gd name="T14" fmla="*/ 63 w 65"/>
                <a:gd name="T15" fmla="*/ 20 h 63"/>
                <a:gd name="T16" fmla="*/ 65 w 65"/>
                <a:gd name="T17" fmla="*/ 26 h 63"/>
                <a:gd name="T18" fmla="*/ 65 w 65"/>
                <a:gd name="T19" fmla="*/ 32 h 63"/>
                <a:gd name="T20" fmla="*/ 65 w 65"/>
                <a:gd name="T21" fmla="*/ 40 h 63"/>
                <a:gd name="T22" fmla="*/ 63 w 65"/>
                <a:gd name="T23" fmla="*/ 44 h 63"/>
                <a:gd name="T24" fmla="*/ 59 w 65"/>
                <a:gd name="T25" fmla="*/ 50 h 63"/>
                <a:gd name="T26" fmla="*/ 55 w 65"/>
                <a:gd name="T27" fmla="*/ 55 h 63"/>
                <a:gd name="T28" fmla="*/ 51 w 65"/>
                <a:gd name="T29" fmla="*/ 57 h 63"/>
                <a:gd name="T30" fmla="*/ 45 w 65"/>
                <a:gd name="T31" fmla="*/ 61 h 63"/>
                <a:gd name="T32" fmla="*/ 39 w 65"/>
                <a:gd name="T33" fmla="*/ 63 h 63"/>
                <a:gd name="T34" fmla="*/ 33 w 65"/>
                <a:gd name="T35" fmla="*/ 63 h 63"/>
                <a:gd name="T36" fmla="*/ 25 w 65"/>
                <a:gd name="T37" fmla="*/ 63 h 63"/>
                <a:gd name="T38" fmla="*/ 19 w 65"/>
                <a:gd name="T39" fmla="*/ 61 h 63"/>
                <a:gd name="T40" fmla="*/ 13 w 65"/>
                <a:gd name="T41" fmla="*/ 57 h 63"/>
                <a:gd name="T42" fmla="*/ 9 w 65"/>
                <a:gd name="T43" fmla="*/ 55 h 63"/>
                <a:gd name="T44" fmla="*/ 5 w 65"/>
                <a:gd name="T45" fmla="*/ 50 h 63"/>
                <a:gd name="T46" fmla="*/ 3 w 65"/>
                <a:gd name="T47" fmla="*/ 44 h 63"/>
                <a:gd name="T48" fmla="*/ 2 w 65"/>
                <a:gd name="T49" fmla="*/ 40 h 63"/>
                <a:gd name="T50" fmla="*/ 0 w 65"/>
                <a:gd name="T51" fmla="*/ 32 h 63"/>
                <a:gd name="T52" fmla="*/ 2 w 65"/>
                <a:gd name="T53" fmla="*/ 26 h 63"/>
                <a:gd name="T54" fmla="*/ 3 w 65"/>
                <a:gd name="T55" fmla="*/ 20 h 63"/>
                <a:gd name="T56" fmla="*/ 5 w 65"/>
                <a:gd name="T57" fmla="*/ 14 h 63"/>
                <a:gd name="T58" fmla="*/ 9 w 65"/>
                <a:gd name="T59" fmla="*/ 10 h 63"/>
                <a:gd name="T60" fmla="*/ 13 w 65"/>
                <a:gd name="T61" fmla="*/ 6 h 63"/>
                <a:gd name="T62" fmla="*/ 19 w 65"/>
                <a:gd name="T63" fmla="*/ 2 h 63"/>
                <a:gd name="T64" fmla="*/ 25 w 65"/>
                <a:gd name="T65" fmla="*/ 0 h 63"/>
                <a:gd name="T66" fmla="*/ 33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3" y="0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4"/>
                  </a:lnTo>
                  <a:lnTo>
                    <a:pt x="59" y="50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7"/>
                  </a:lnTo>
                  <a:lnTo>
                    <a:pt x="9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19" name="Freeform 192"/>
            <p:cNvSpPr>
              <a:spLocks/>
            </p:cNvSpPr>
            <p:nvPr/>
          </p:nvSpPr>
          <p:spPr bwMode="auto">
            <a:xfrm>
              <a:off x="3514" y="1504"/>
              <a:ext cx="63" cy="63"/>
            </a:xfrm>
            <a:custGeom>
              <a:avLst/>
              <a:gdLst>
                <a:gd name="T0" fmla="*/ 31 w 63"/>
                <a:gd name="T1" fmla="*/ 63 h 63"/>
                <a:gd name="T2" fmla="*/ 26 w 63"/>
                <a:gd name="T3" fmla="*/ 63 h 63"/>
                <a:gd name="T4" fmla="*/ 20 w 63"/>
                <a:gd name="T5" fmla="*/ 61 h 63"/>
                <a:gd name="T6" fmla="*/ 14 w 63"/>
                <a:gd name="T7" fmla="*/ 57 h 63"/>
                <a:gd name="T8" fmla="*/ 8 w 63"/>
                <a:gd name="T9" fmla="*/ 55 h 63"/>
                <a:gd name="T10" fmla="*/ 6 w 63"/>
                <a:gd name="T11" fmla="*/ 49 h 63"/>
                <a:gd name="T12" fmla="*/ 2 w 63"/>
                <a:gd name="T13" fmla="*/ 43 h 63"/>
                <a:gd name="T14" fmla="*/ 0 w 63"/>
                <a:gd name="T15" fmla="*/ 38 h 63"/>
                <a:gd name="T16" fmla="*/ 0 w 63"/>
                <a:gd name="T17" fmla="*/ 32 h 63"/>
                <a:gd name="T18" fmla="*/ 0 w 63"/>
                <a:gd name="T19" fmla="*/ 26 h 63"/>
                <a:gd name="T20" fmla="*/ 2 w 63"/>
                <a:gd name="T21" fmla="*/ 20 h 63"/>
                <a:gd name="T22" fmla="*/ 6 w 63"/>
                <a:gd name="T23" fmla="*/ 14 h 63"/>
                <a:gd name="T24" fmla="*/ 8 w 63"/>
                <a:gd name="T25" fmla="*/ 8 h 63"/>
                <a:gd name="T26" fmla="*/ 14 w 63"/>
                <a:gd name="T27" fmla="*/ 4 h 63"/>
                <a:gd name="T28" fmla="*/ 20 w 63"/>
                <a:gd name="T29" fmla="*/ 2 h 63"/>
                <a:gd name="T30" fmla="*/ 26 w 63"/>
                <a:gd name="T31" fmla="*/ 0 h 63"/>
                <a:gd name="T32" fmla="*/ 31 w 63"/>
                <a:gd name="T33" fmla="*/ 0 h 63"/>
                <a:gd name="T34" fmla="*/ 37 w 63"/>
                <a:gd name="T35" fmla="*/ 0 h 63"/>
                <a:gd name="T36" fmla="*/ 43 w 63"/>
                <a:gd name="T37" fmla="*/ 2 h 63"/>
                <a:gd name="T38" fmla="*/ 49 w 63"/>
                <a:gd name="T39" fmla="*/ 4 h 63"/>
                <a:gd name="T40" fmla="*/ 55 w 63"/>
                <a:gd name="T41" fmla="*/ 8 h 63"/>
                <a:gd name="T42" fmla="*/ 57 w 63"/>
                <a:gd name="T43" fmla="*/ 14 h 63"/>
                <a:gd name="T44" fmla="*/ 61 w 63"/>
                <a:gd name="T45" fmla="*/ 20 h 63"/>
                <a:gd name="T46" fmla="*/ 63 w 63"/>
                <a:gd name="T47" fmla="*/ 26 h 63"/>
                <a:gd name="T48" fmla="*/ 63 w 63"/>
                <a:gd name="T49" fmla="*/ 32 h 63"/>
                <a:gd name="T50" fmla="*/ 63 w 63"/>
                <a:gd name="T51" fmla="*/ 38 h 63"/>
                <a:gd name="T52" fmla="*/ 61 w 63"/>
                <a:gd name="T53" fmla="*/ 43 h 63"/>
                <a:gd name="T54" fmla="*/ 57 w 63"/>
                <a:gd name="T55" fmla="*/ 49 h 63"/>
                <a:gd name="T56" fmla="*/ 55 w 63"/>
                <a:gd name="T57" fmla="*/ 55 h 63"/>
                <a:gd name="T58" fmla="*/ 49 w 63"/>
                <a:gd name="T59" fmla="*/ 57 h 63"/>
                <a:gd name="T60" fmla="*/ 43 w 63"/>
                <a:gd name="T61" fmla="*/ 61 h 63"/>
                <a:gd name="T62" fmla="*/ 37 w 63"/>
                <a:gd name="T63" fmla="*/ 63 h 63"/>
                <a:gd name="T64" fmla="*/ 31 w 63"/>
                <a:gd name="T65" fmla="*/ 63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31" y="63"/>
                  </a:move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38"/>
                  </a:lnTo>
                  <a:lnTo>
                    <a:pt x="61" y="43"/>
                  </a:lnTo>
                  <a:lnTo>
                    <a:pt x="57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1" y="6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0" name="Freeform 193"/>
            <p:cNvSpPr>
              <a:spLocks/>
            </p:cNvSpPr>
            <p:nvPr/>
          </p:nvSpPr>
          <p:spPr bwMode="auto">
            <a:xfrm>
              <a:off x="3514" y="1504"/>
              <a:ext cx="63" cy="63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26 w 63"/>
                <a:gd name="T5" fmla="*/ 63 h 63"/>
                <a:gd name="T6" fmla="*/ 20 w 63"/>
                <a:gd name="T7" fmla="*/ 61 h 63"/>
                <a:gd name="T8" fmla="*/ 14 w 63"/>
                <a:gd name="T9" fmla="*/ 57 h 63"/>
                <a:gd name="T10" fmla="*/ 8 w 63"/>
                <a:gd name="T11" fmla="*/ 55 h 63"/>
                <a:gd name="T12" fmla="*/ 6 w 63"/>
                <a:gd name="T13" fmla="*/ 49 h 63"/>
                <a:gd name="T14" fmla="*/ 2 w 63"/>
                <a:gd name="T15" fmla="*/ 43 h 63"/>
                <a:gd name="T16" fmla="*/ 0 w 63"/>
                <a:gd name="T17" fmla="*/ 38 h 63"/>
                <a:gd name="T18" fmla="*/ 0 w 63"/>
                <a:gd name="T19" fmla="*/ 32 h 63"/>
                <a:gd name="T20" fmla="*/ 0 w 63"/>
                <a:gd name="T21" fmla="*/ 26 h 63"/>
                <a:gd name="T22" fmla="*/ 2 w 63"/>
                <a:gd name="T23" fmla="*/ 20 h 63"/>
                <a:gd name="T24" fmla="*/ 6 w 63"/>
                <a:gd name="T25" fmla="*/ 14 h 63"/>
                <a:gd name="T26" fmla="*/ 8 w 63"/>
                <a:gd name="T27" fmla="*/ 8 h 63"/>
                <a:gd name="T28" fmla="*/ 14 w 63"/>
                <a:gd name="T29" fmla="*/ 4 h 63"/>
                <a:gd name="T30" fmla="*/ 20 w 63"/>
                <a:gd name="T31" fmla="*/ 2 h 63"/>
                <a:gd name="T32" fmla="*/ 26 w 63"/>
                <a:gd name="T33" fmla="*/ 0 h 63"/>
                <a:gd name="T34" fmla="*/ 31 w 63"/>
                <a:gd name="T35" fmla="*/ 0 h 63"/>
                <a:gd name="T36" fmla="*/ 37 w 63"/>
                <a:gd name="T37" fmla="*/ 0 h 63"/>
                <a:gd name="T38" fmla="*/ 43 w 63"/>
                <a:gd name="T39" fmla="*/ 2 h 63"/>
                <a:gd name="T40" fmla="*/ 49 w 63"/>
                <a:gd name="T41" fmla="*/ 4 h 63"/>
                <a:gd name="T42" fmla="*/ 55 w 63"/>
                <a:gd name="T43" fmla="*/ 8 h 63"/>
                <a:gd name="T44" fmla="*/ 57 w 63"/>
                <a:gd name="T45" fmla="*/ 14 h 63"/>
                <a:gd name="T46" fmla="*/ 61 w 63"/>
                <a:gd name="T47" fmla="*/ 20 h 63"/>
                <a:gd name="T48" fmla="*/ 63 w 63"/>
                <a:gd name="T49" fmla="*/ 26 h 63"/>
                <a:gd name="T50" fmla="*/ 63 w 63"/>
                <a:gd name="T51" fmla="*/ 32 h 63"/>
                <a:gd name="T52" fmla="*/ 63 w 63"/>
                <a:gd name="T53" fmla="*/ 38 h 63"/>
                <a:gd name="T54" fmla="*/ 61 w 63"/>
                <a:gd name="T55" fmla="*/ 43 h 63"/>
                <a:gd name="T56" fmla="*/ 57 w 63"/>
                <a:gd name="T57" fmla="*/ 49 h 63"/>
                <a:gd name="T58" fmla="*/ 55 w 63"/>
                <a:gd name="T59" fmla="*/ 55 h 63"/>
                <a:gd name="T60" fmla="*/ 49 w 63"/>
                <a:gd name="T61" fmla="*/ 57 h 63"/>
                <a:gd name="T62" fmla="*/ 43 w 63"/>
                <a:gd name="T63" fmla="*/ 61 h 63"/>
                <a:gd name="T64" fmla="*/ 37 w 63"/>
                <a:gd name="T65" fmla="*/ 63 h 63"/>
                <a:gd name="T66" fmla="*/ 31 w 63"/>
                <a:gd name="T67" fmla="*/ 63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8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8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4"/>
                  </a:lnTo>
                  <a:lnTo>
                    <a:pt x="55" y="8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38"/>
                  </a:lnTo>
                  <a:lnTo>
                    <a:pt x="61" y="43"/>
                  </a:lnTo>
                  <a:lnTo>
                    <a:pt x="57" y="49"/>
                  </a:lnTo>
                  <a:lnTo>
                    <a:pt x="55" y="55"/>
                  </a:lnTo>
                  <a:lnTo>
                    <a:pt x="49" y="57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1" y="6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1" name="Freeform 194"/>
            <p:cNvSpPr>
              <a:spLocks/>
            </p:cNvSpPr>
            <p:nvPr/>
          </p:nvSpPr>
          <p:spPr bwMode="auto">
            <a:xfrm>
              <a:off x="3368" y="1477"/>
              <a:ext cx="65" cy="63"/>
            </a:xfrm>
            <a:custGeom>
              <a:avLst/>
              <a:gdLst>
                <a:gd name="T0" fmla="*/ 32 w 65"/>
                <a:gd name="T1" fmla="*/ 0 h 63"/>
                <a:gd name="T2" fmla="*/ 40 w 65"/>
                <a:gd name="T3" fmla="*/ 0 h 63"/>
                <a:gd name="T4" fmla="*/ 46 w 65"/>
                <a:gd name="T5" fmla="*/ 2 h 63"/>
                <a:gd name="T6" fmla="*/ 51 w 65"/>
                <a:gd name="T7" fmla="*/ 5 h 63"/>
                <a:gd name="T8" fmla="*/ 55 w 65"/>
                <a:gd name="T9" fmla="*/ 7 h 63"/>
                <a:gd name="T10" fmla="*/ 59 w 65"/>
                <a:gd name="T11" fmla="*/ 13 h 63"/>
                <a:gd name="T12" fmla="*/ 61 w 65"/>
                <a:gd name="T13" fmla="*/ 19 h 63"/>
                <a:gd name="T14" fmla="*/ 63 w 65"/>
                <a:gd name="T15" fmla="*/ 25 h 63"/>
                <a:gd name="T16" fmla="*/ 65 w 65"/>
                <a:gd name="T17" fmla="*/ 31 h 63"/>
                <a:gd name="T18" fmla="*/ 63 w 65"/>
                <a:gd name="T19" fmla="*/ 37 h 63"/>
                <a:gd name="T20" fmla="*/ 61 w 65"/>
                <a:gd name="T21" fmla="*/ 43 h 63"/>
                <a:gd name="T22" fmla="*/ 59 w 65"/>
                <a:gd name="T23" fmla="*/ 49 h 63"/>
                <a:gd name="T24" fmla="*/ 55 w 65"/>
                <a:gd name="T25" fmla="*/ 55 h 63"/>
                <a:gd name="T26" fmla="*/ 51 w 65"/>
                <a:gd name="T27" fmla="*/ 59 h 63"/>
                <a:gd name="T28" fmla="*/ 46 w 65"/>
                <a:gd name="T29" fmla="*/ 61 h 63"/>
                <a:gd name="T30" fmla="*/ 40 w 65"/>
                <a:gd name="T31" fmla="*/ 63 h 63"/>
                <a:gd name="T32" fmla="*/ 32 w 65"/>
                <a:gd name="T33" fmla="*/ 63 h 63"/>
                <a:gd name="T34" fmla="*/ 26 w 65"/>
                <a:gd name="T35" fmla="*/ 63 h 63"/>
                <a:gd name="T36" fmla="*/ 20 w 65"/>
                <a:gd name="T37" fmla="*/ 61 h 63"/>
                <a:gd name="T38" fmla="*/ 14 w 65"/>
                <a:gd name="T39" fmla="*/ 59 h 63"/>
                <a:gd name="T40" fmla="*/ 10 w 65"/>
                <a:gd name="T41" fmla="*/ 55 h 63"/>
                <a:gd name="T42" fmla="*/ 6 w 65"/>
                <a:gd name="T43" fmla="*/ 49 h 63"/>
                <a:gd name="T44" fmla="*/ 2 w 65"/>
                <a:gd name="T45" fmla="*/ 43 h 63"/>
                <a:gd name="T46" fmla="*/ 0 w 65"/>
                <a:gd name="T47" fmla="*/ 37 h 63"/>
                <a:gd name="T48" fmla="*/ 0 w 65"/>
                <a:gd name="T49" fmla="*/ 31 h 63"/>
                <a:gd name="T50" fmla="*/ 0 w 65"/>
                <a:gd name="T51" fmla="*/ 25 h 63"/>
                <a:gd name="T52" fmla="*/ 2 w 65"/>
                <a:gd name="T53" fmla="*/ 19 h 63"/>
                <a:gd name="T54" fmla="*/ 6 w 65"/>
                <a:gd name="T55" fmla="*/ 13 h 63"/>
                <a:gd name="T56" fmla="*/ 10 w 65"/>
                <a:gd name="T57" fmla="*/ 7 h 63"/>
                <a:gd name="T58" fmla="*/ 14 w 65"/>
                <a:gd name="T59" fmla="*/ 5 h 63"/>
                <a:gd name="T60" fmla="*/ 20 w 65"/>
                <a:gd name="T61" fmla="*/ 2 h 63"/>
                <a:gd name="T62" fmla="*/ 26 w 65"/>
                <a:gd name="T63" fmla="*/ 0 h 63"/>
                <a:gd name="T64" fmla="*/ 32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2" y="0"/>
                  </a:moveTo>
                  <a:lnTo>
                    <a:pt x="40" y="0"/>
                  </a:lnTo>
                  <a:lnTo>
                    <a:pt x="46" y="2"/>
                  </a:lnTo>
                  <a:lnTo>
                    <a:pt x="51" y="5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2" name="Freeform 195"/>
            <p:cNvSpPr>
              <a:spLocks/>
            </p:cNvSpPr>
            <p:nvPr/>
          </p:nvSpPr>
          <p:spPr bwMode="auto">
            <a:xfrm>
              <a:off x="3368" y="1477"/>
              <a:ext cx="65" cy="63"/>
            </a:xfrm>
            <a:custGeom>
              <a:avLst/>
              <a:gdLst>
                <a:gd name="T0" fmla="*/ 32 w 65"/>
                <a:gd name="T1" fmla="*/ 0 h 63"/>
                <a:gd name="T2" fmla="*/ 32 w 65"/>
                <a:gd name="T3" fmla="*/ 0 h 63"/>
                <a:gd name="T4" fmla="*/ 40 w 65"/>
                <a:gd name="T5" fmla="*/ 0 h 63"/>
                <a:gd name="T6" fmla="*/ 46 w 65"/>
                <a:gd name="T7" fmla="*/ 2 h 63"/>
                <a:gd name="T8" fmla="*/ 51 w 65"/>
                <a:gd name="T9" fmla="*/ 5 h 63"/>
                <a:gd name="T10" fmla="*/ 55 w 65"/>
                <a:gd name="T11" fmla="*/ 7 h 63"/>
                <a:gd name="T12" fmla="*/ 59 w 65"/>
                <a:gd name="T13" fmla="*/ 13 h 63"/>
                <a:gd name="T14" fmla="*/ 61 w 65"/>
                <a:gd name="T15" fmla="*/ 19 h 63"/>
                <a:gd name="T16" fmla="*/ 63 w 65"/>
                <a:gd name="T17" fmla="*/ 25 h 63"/>
                <a:gd name="T18" fmla="*/ 65 w 65"/>
                <a:gd name="T19" fmla="*/ 31 h 63"/>
                <a:gd name="T20" fmla="*/ 63 w 65"/>
                <a:gd name="T21" fmla="*/ 37 h 63"/>
                <a:gd name="T22" fmla="*/ 61 w 65"/>
                <a:gd name="T23" fmla="*/ 43 h 63"/>
                <a:gd name="T24" fmla="*/ 59 w 65"/>
                <a:gd name="T25" fmla="*/ 49 h 63"/>
                <a:gd name="T26" fmla="*/ 55 w 65"/>
                <a:gd name="T27" fmla="*/ 55 h 63"/>
                <a:gd name="T28" fmla="*/ 51 w 65"/>
                <a:gd name="T29" fmla="*/ 59 h 63"/>
                <a:gd name="T30" fmla="*/ 46 w 65"/>
                <a:gd name="T31" fmla="*/ 61 h 63"/>
                <a:gd name="T32" fmla="*/ 40 w 65"/>
                <a:gd name="T33" fmla="*/ 63 h 63"/>
                <a:gd name="T34" fmla="*/ 32 w 65"/>
                <a:gd name="T35" fmla="*/ 63 h 63"/>
                <a:gd name="T36" fmla="*/ 26 w 65"/>
                <a:gd name="T37" fmla="*/ 63 h 63"/>
                <a:gd name="T38" fmla="*/ 20 w 65"/>
                <a:gd name="T39" fmla="*/ 61 h 63"/>
                <a:gd name="T40" fmla="*/ 14 w 65"/>
                <a:gd name="T41" fmla="*/ 59 h 63"/>
                <a:gd name="T42" fmla="*/ 10 w 65"/>
                <a:gd name="T43" fmla="*/ 55 h 63"/>
                <a:gd name="T44" fmla="*/ 6 w 65"/>
                <a:gd name="T45" fmla="*/ 49 h 63"/>
                <a:gd name="T46" fmla="*/ 2 w 65"/>
                <a:gd name="T47" fmla="*/ 43 h 63"/>
                <a:gd name="T48" fmla="*/ 0 w 65"/>
                <a:gd name="T49" fmla="*/ 37 h 63"/>
                <a:gd name="T50" fmla="*/ 0 w 65"/>
                <a:gd name="T51" fmla="*/ 31 h 63"/>
                <a:gd name="T52" fmla="*/ 0 w 65"/>
                <a:gd name="T53" fmla="*/ 25 h 63"/>
                <a:gd name="T54" fmla="*/ 2 w 65"/>
                <a:gd name="T55" fmla="*/ 19 h 63"/>
                <a:gd name="T56" fmla="*/ 6 w 65"/>
                <a:gd name="T57" fmla="*/ 13 h 63"/>
                <a:gd name="T58" fmla="*/ 10 w 65"/>
                <a:gd name="T59" fmla="*/ 7 h 63"/>
                <a:gd name="T60" fmla="*/ 14 w 65"/>
                <a:gd name="T61" fmla="*/ 5 h 63"/>
                <a:gd name="T62" fmla="*/ 20 w 65"/>
                <a:gd name="T63" fmla="*/ 2 h 63"/>
                <a:gd name="T64" fmla="*/ 26 w 65"/>
                <a:gd name="T65" fmla="*/ 0 h 63"/>
                <a:gd name="T66" fmla="*/ 32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2" y="0"/>
                  </a:moveTo>
                  <a:lnTo>
                    <a:pt x="32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1" y="5"/>
                  </a:lnTo>
                  <a:lnTo>
                    <a:pt x="55" y="7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1"/>
                  </a:lnTo>
                  <a:lnTo>
                    <a:pt x="40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3" name="Freeform 196"/>
            <p:cNvSpPr>
              <a:spLocks/>
            </p:cNvSpPr>
            <p:nvPr/>
          </p:nvSpPr>
          <p:spPr bwMode="auto">
            <a:xfrm>
              <a:off x="3471" y="1465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39 w 65"/>
                <a:gd name="T3" fmla="*/ 0 h 65"/>
                <a:gd name="T4" fmla="*/ 45 w 65"/>
                <a:gd name="T5" fmla="*/ 2 h 65"/>
                <a:gd name="T6" fmla="*/ 51 w 65"/>
                <a:gd name="T7" fmla="*/ 6 h 65"/>
                <a:gd name="T8" fmla="*/ 55 w 65"/>
                <a:gd name="T9" fmla="*/ 10 h 65"/>
                <a:gd name="T10" fmla="*/ 59 w 65"/>
                <a:gd name="T11" fmla="*/ 14 h 65"/>
                <a:gd name="T12" fmla="*/ 63 w 65"/>
                <a:gd name="T13" fmla="*/ 19 h 65"/>
                <a:gd name="T14" fmla="*/ 65 w 65"/>
                <a:gd name="T15" fmla="*/ 25 h 65"/>
                <a:gd name="T16" fmla="*/ 65 w 65"/>
                <a:gd name="T17" fmla="*/ 31 h 65"/>
                <a:gd name="T18" fmla="*/ 65 w 65"/>
                <a:gd name="T19" fmla="*/ 39 h 65"/>
                <a:gd name="T20" fmla="*/ 63 w 65"/>
                <a:gd name="T21" fmla="*/ 45 h 65"/>
                <a:gd name="T22" fmla="*/ 59 w 65"/>
                <a:gd name="T23" fmla="*/ 51 h 65"/>
                <a:gd name="T24" fmla="*/ 55 w 65"/>
                <a:gd name="T25" fmla="*/ 55 h 65"/>
                <a:gd name="T26" fmla="*/ 51 w 65"/>
                <a:gd name="T27" fmla="*/ 59 h 65"/>
                <a:gd name="T28" fmla="*/ 45 w 65"/>
                <a:gd name="T29" fmla="*/ 61 h 65"/>
                <a:gd name="T30" fmla="*/ 39 w 65"/>
                <a:gd name="T31" fmla="*/ 63 h 65"/>
                <a:gd name="T32" fmla="*/ 33 w 65"/>
                <a:gd name="T33" fmla="*/ 65 h 65"/>
                <a:gd name="T34" fmla="*/ 25 w 65"/>
                <a:gd name="T35" fmla="*/ 63 h 65"/>
                <a:gd name="T36" fmla="*/ 19 w 65"/>
                <a:gd name="T37" fmla="*/ 61 h 65"/>
                <a:gd name="T38" fmla="*/ 13 w 65"/>
                <a:gd name="T39" fmla="*/ 59 h 65"/>
                <a:gd name="T40" fmla="*/ 9 w 65"/>
                <a:gd name="T41" fmla="*/ 55 h 65"/>
                <a:gd name="T42" fmla="*/ 6 w 65"/>
                <a:gd name="T43" fmla="*/ 51 h 65"/>
                <a:gd name="T44" fmla="*/ 4 w 65"/>
                <a:gd name="T45" fmla="*/ 45 h 65"/>
                <a:gd name="T46" fmla="*/ 2 w 65"/>
                <a:gd name="T47" fmla="*/ 39 h 65"/>
                <a:gd name="T48" fmla="*/ 0 w 65"/>
                <a:gd name="T49" fmla="*/ 31 h 65"/>
                <a:gd name="T50" fmla="*/ 2 w 65"/>
                <a:gd name="T51" fmla="*/ 25 h 65"/>
                <a:gd name="T52" fmla="*/ 4 w 65"/>
                <a:gd name="T53" fmla="*/ 19 h 65"/>
                <a:gd name="T54" fmla="*/ 6 w 65"/>
                <a:gd name="T55" fmla="*/ 14 h 65"/>
                <a:gd name="T56" fmla="*/ 9 w 65"/>
                <a:gd name="T57" fmla="*/ 10 h 65"/>
                <a:gd name="T58" fmla="*/ 13 w 65"/>
                <a:gd name="T59" fmla="*/ 6 h 65"/>
                <a:gd name="T60" fmla="*/ 19 w 65"/>
                <a:gd name="T61" fmla="*/ 2 h 65"/>
                <a:gd name="T62" fmla="*/ 25 w 65"/>
                <a:gd name="T63" fmla="*/ 0 h 65"/>
                <a:gd name="T64" fmla="*/ 33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3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4" name="Freeform 197"/>
            <p:cNvSpPr>
              <a:spLocks/>
            </p:cNvSpPr>
            <p:nvPr/>
          </p:nvSpPr>
          <p:spPr bwMode="auto">
            <a:xfrm>
              <a:off x="3471" y="1465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33 w 65"/>
                <a:gd name="T3" fmla="*/ 0 h 65"/>
                <a:gd name="T4" fmla="*/ 39 w 65"/>
                <a:gd name="T5" fmla="*/ 0 h 65"/>
                <a:gd name="T6" fmla="*/ 45 w 65"/>
                <a:gd name="T7" fmla="*/ 2 h 65"/>
                <a:gd name="T8" fmla="*/ 51 w 65"/>
                <a:gd name="T9" fmla="*/ 6 h 65"/>
                <a:gd name="T10" fmla="*/ 55 w 65"/>
                <a:gd name="T11" fmla="*/ 10 h 65"/>
                <a:gd name="T12" fmla="*/ 59 w 65"/>
                <a:gd name="T13" fmla="*/ 14 h 65"/>
                <a:gd name="T14" fmla="*/ 63 w 65"/>
                <a:gd name="T15" fmla="*/ 19 h 65"/>
                <a:gd name="T16" fmla="*/ 65 w 65"/>
                <a:gd name="T17" fmla="*/ 25 h 65"/>
                <a:gd name="T18" fmla="*/ 65 w 65"/>
                <a:gd name="T19" fmla="*/ 31 h 65"/>
                <a:gd name="T20" fmla="*/ 65 w 65"/>
                <a:gd name="T21" fmla="*/ 39 h 65"/>
                <a:gd name="T22" fmla="*/ 63 w 65"/>
                <a:gd name="T23" fmla="*/ 45 h 65"/>
                <a:gd name="T24" fmla="*/ 59 w 65"/>
                <a:gd name="T25" fmla="*/ 51 h 65"/>
                <a:gd name="T26" fmla="*/ 55 w 65"/>
                <a:gd name="T27" fmla="*/ 55 h 65"/>
                <a:gd name="T28" fmla="*/ 51 w 65"/>
                <a:gd name="T29" fmla="*/ 59 h 65"/>
                <a:gd name="T30" fmla="*/ 45 w 65"/>
                <a:gd name="T31" fmla="*/ 61 h 65"/>
                <a:gd name="T32" fmla="*/ 39 w 65"/>
                <a:gd name="T33" fmla="*/ 63 h 65"/>
                <a:gd name="T34" fmla="*/ 33 w 65"/>
                <a:gd name="T35" fmla="*/ 65 h 65"/>
                <a:gd name="T36" fmla="*/ 25 w 65"/>
                <a:gd name="T37" fmla="*/ 63 h 65"/>
                <a:gd name="T38" fmla="*/ 19 w 65"/>
                <a:gd name="T39" fmla="*/ 61 h 65"/>
                <a:gd name="T40" fmla="*/ 13 w 65"/>
                <a:gd name="T41" fmla="*/ 59 h 65"/>
                <a:gd name="T42" fmla="*/ 9 w 65"/>
                <a:gd name="T43" fmla="*/ 55 h 65"/>
                <a:gd name="T44" fmla="*/ 6 w 65"/>
                <a:gd name="T45" fmla="*/ 51 h 65"/>
                <a:gd name="T46" fmla="*/ 4 w 65"/>
                <a:gd name="T47" fmla="*/ 45 h 65"/>
                <a:gd name="T48" fmla="*/ 2 w 65"/>
                <a:gd name="T49" fmla="*/ 39 h 65"/>
                <a:gd name="T50" fmla="*/ 0 w 65"/>
                <a:gd name="T51" fmla="*/ 31 h 65"/>
                <a:gd name="T52" fmla="*/ 2 w 65"/>
                <a:gd name="T53" fmla="*/ 25 h 65"/>
                <a:gd name="T54" fmla="*/ 4 w 65"/>
                <a:gd name="T55" fmla="*/ 19 h 65"/>
                <a:gd name="T56" fmla="*/ 6 w 65"/>
                <a:gd name="T57" fmla="*/ 14 h 65"/>
                <a:gd name="T58" fmla="*/ 9 w 65"/>
                <a:gd name="T59" fmla="*/ 10 h 65"/>
                <a:gd name="T60" fmla="*/ 13 w 65"/>
                <a:gd name="T61" fmla="*/ 6 h 65"/>
                <a:gd name="T62" fmla="*/ 19 w 65"/>
                <a:gd name="T63" fmla="*/ 2 h 65"/>
                <a:gd name="T64" fmla="*/ 25 w 65"/>
                <a:gd name="T65" fmla="*/ 0 h 65"/>
                <a:gd name="T66" fmla="*/ 33 w 65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3" y="0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9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4" y="19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5" name="Freeform 198"/>
            <p:cNvSpPr>
              <a:spLocks/>
            </p:cNvSpPr>
            <p:nvPr/>
          </p:nvSpPr>
          <p:spPr bwMode="auto">
            <a:xfrm>
              <a:off x="3455" y="1593"/>
              <a:ext cx="65" cy="65"/>
            </a:xfrm>
            <a:custGeom>
              <a:avLst/>
              <a:gdLst>
                <a:gd name="T0" fmla="*/ 33 w 65"/>
                <a:gd name="T1" fmla="*/ 65 h 65"/>
                <a:gd name="T2" fmla="*/ 25 w 65"/>
                <a:gd name="T3" fmla="*/ 65 h 65"/>
                <a:gd name="T4" fmla="*/ 20 w 65"/>
                <a:gd name="T5" fmla="*/ 63 h 65"/>
                <a:gd name="T6" fmla="*/ 14 w 65"/>
                <a:gd name="T7" fmla="*/ 59 h 65"/>
                <a:gd name="T8" fmla="*/ 10 w 65"/>
                <a:gd name="T9" fmla="*/ 55 h 65"/>
                <a:gd name="T10" fmla="*/ 6 w 65"/>
                <a:gd name="T11" fmla="*/ 51 h 65"/>
                <a:gd name="T12" fmla="*/ 4 w 65"/>
                <a:gd name="T13" fmla="*/ 45 h 65"/>
                <a:gd name="T14" fmla="*/ 2 w 65"/>
                <a:gd name="T15" fmla="*/ 39 h 65"/>
                <a:gd name="T16" fmla="*/ 0 w 65"/>
                <a:gd name="T17" fmla="*/ 33 h 65"/>
                <a:gd name="T18" fmla="*/ 2 w 65"/>
                <a:gd name="T19" fmla="*/ 25 h 65"/>
                <a:gd name="T20" fmla="*/ 4 w 65"/>
                <a:gd name="T21" fmla="*/ 21 h 65"/>
                <a:gd name="T22" fmla="*/ 6 w 65"/>
                <a:gd name="T23" fmla="*/ 15 h 65"/>
                <a:gd name="T24" fmla="*/ 10 w 65"/>
                <a:gd name="T25" fmla="*/ 10 h 65"/>
                <a:gd name="T26" fmla="*/ 14 w 65"/>
                <a:gd name="T27" fmla="*/ 6 h 65"/>
                <a:gd name="T28" fmla="*/ 20 w 65"/>
                <a:gd name="T29" fmla="*/ 4 h 65"/>
                <a:gd name="T30" fmla="*/ 25 w 65"/>
                <a:gd name="T31" fmla="*/ 2 h 65"/>
                <a:gd name="T32" fmla="*/ 33 w 65"/>
                <a:gd name="T33" fmla="*/ 0 h 65"/>
                <a:gd name="T34" fmla="*/ 39 w 65"/>
                <a:gd name="T35" fmla="*/ 2 h 65"/>
                <a:gd name="T36" fmla="*/ 45 w 65"/>
                <a:gd name="T37" fmla="*/ 4 h 65"/>
                <a:gd name="T38" fmla="*/ 51 w 65"/>
                <a:gd name="T39" fmla="*/ 6 h 65"/>
                <a:gd name="T40" fmla="*/ 55 w 65"/>
                <a:gd name="T41" fmla="*/ 10 h 65"/>
                <a:gd name="T42" fmla="*/ 59 w 65"/>
                <a:gd name="T43" fmla="*/ 15 h 65"/>
                <a:gd name="T44" fmla="*/ 63 w 65"/>
                <a:gd name="T45" fmla="*/ 21 h 65"/>
                <a:gd name="T46" fmla="*/ 65 w 65"/>
                <a:gd name="T47" fmla="*/ 25 h 65"/>
                <a:gd name="T48" fmla="*/ 65 w 65"/>
                <a:gd name="T49" fmla="*/ 33 h 65"/>
                <a:gd name="T50" fmla="*/ 65 w 65"/>
                <a:gd name="T51" fmla="*/ 39 h 65"/>
                <a:gd name="T52" fmla="*/ 63 w 65"/>
                <a:gd name="T53" fmla="*/ 45 h 65"/>
                <a:gd name="T54" fmla="*/ 59 w 65"/>
                <a:gd name="T55" fmla="*/ 51 h 65"/>
                <a:gd name="T56" fmla="*/ 55 w 65"/>
                <a:gd name="T57" fmla="*/ 55 h 65"/>
                <a:gd name="T58" fmla="*/ 51 w 65"/>
                <a:gd name="T59" fmla="*/ 59 h 65"/>
                <a:gd name="T60" fmla="*/ 45 w 65"/>
                <a:gd name="T61" fmla="*/ 63 h 65"/>
                <a:gd name="T62" fmla="*/ 39 w 65"/>
                <a:gd name="T63" fmla="*/ 65 h 65"/>
                <a:gd name="T64" fmla="*/ 33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3" y="65"/>
                  </a:move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21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5"/>
                  </a:lnTo>
                  <a:lnTo>
                    <a:pt x="63" y="21"/>
                  </a:lnTo>
                  <a:lnTo>
                    <a:pt x="65" y="25"/>
                  </a:ln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3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6" name="Freeform 199"/>
            <p:cNvSpPr>
              <a:spLocks/>
            </p:cNvSpPr>
            <p:nvPr/>
          </p:nvSpPr>
          <p:spPr bwMode="auto">
            <a:xfrm>
              <a:off x="3455" y="1593"/>
              <a:ext cx="65" cy="65"/>
            </a:xfrm>
            <a:custGeom>
              <a:avLst/>
              <a:gdLst>
                <a:gd name="T0" fmla="*/ 33 w 65"/>
                <a:gd name="T1" fmla="*/ 65 h 65"/>
                <a:gd name="T2" fmla="*/ 33 w 65"/>
                <a:gd name="T3" fmla="*/ 65 h 65"/>
                <a:gd name="T4" fmla="*/ 25 w 65"/>
                <a:gd name="T5" fmla="*/ 65 h 65"/>
                <a:gd name="T6" fmla="*/ 20 w 65"/>
                <a:gd name="T7" fmla="*/ 63 h 65"/>
                <a:gd name="T8" fmla="*/ 14 w 65"/>
                <a:gd name="T9" fmla="*/ 59 h 65"/>
                <a:gd name="T10" fmla="*/ 10 w 65"/>
                <a:gd name="T11" fmla="*/ 55 h 65"/>
                <a:gd name="T12" fmla="*/ 6 w 65"/>
                <a:gd name="T13" fmla="*/ 51 h 65"/>
                <a:gd name="T14" fmla="*/ 4 w 65"/>
                <a:gd name="T15" fmla="*/ 45 h 65"/>
                <a:gd name="T16" fmla="*/ 2 w 65"/>
                <a:gd name="T17" fmla="*/ 39 h 65"/>
                <a:gd name="T18" fmla="*/ 0 w 65"/>
                <a:gd name="T19" fmla="*/ 33 h 65"/>
                <a:gd name="T20" fmla="*/ 2 w 65"/>
                <a:gd name="T21" fmla="*/ 25 h 65"/>
                <a:gd name="T22" fmla="*/ 4 w 65"/>
                <a:gd name="T23" fmla="*/ 21 h 65"/>
                <a:gd name="T24" fmla="*/ 6 w 65"/>
                <a:gd name="T25" fmla="*/ 15 h 65"/>
                <a:gd name="T26" fmla="*/ 10 w 65"/>
                <a:gd name="T27" fmla="*/ 10 h 65"/>
                <a:gd name="T28" fmla="*/ 14 w 65"/>
                <a:gd name="T29" fmla="*/ 6 h 65"/>
                <a:gd name="T30" fmla="*/ 20 w 65"/>
                <a:gd name="T31" fmla="*/ 4 h 65"/>
                <a:gd name="T32" fmla="*/ 25 w 65"/>
                <a:gd name="T33" fmla="*/ 2 h 65"/>
                <a:gd name="T34" fmla="*/ 33 w 65"/>
                <a:gd name="T35" fmla="*/ 0 h 65"/>
                <a:gd name="T36" fmla="*/ 39 w 65"/>
                <a:gd name="T37" fmla="*/ 2 h 65"/>
                <a:gd name="T38" fmla="*/ 45 w 65"/>
                <a:gd name="T39" fmla="*/ 4 h 65"/>
                <a:gd name="T40" fmla="*/ 51 w 65"/>
                <a:gd name="T41" fmla="*/ 6 h 65"/>
                <a:gd name="T42" fmla="*/ 55 w 65"/>
                <a:gd name="T43" fmla="*/ 10 h 65"/>
                <a:gd name="T44" fmla="*/ 59 w 65"/>
                <a:gd name="T45" fmla="*/ 15 h 65"/>
                <a:gd name="T46" fmla="*/ 63 w 65"/>
                <a:gd name="T47" fmla="*/ 21 h 65"/>
                <a:gd name="T48" fmla="*/ 65 w 65"/>
                <a:gd name="T49" fmla="*/ 25 h 65"/>
                <a:gd name="T50" fmla="*/ 65 w 65"/>
                <a:gd name="T51" fmla="*/ 33 h 65"/>
                <a:gd name="T52" fmla="*/ 65 w 65"/>
                <a:gd name="T53" fmla="*/ 39 h 65"/>
                <a:gd name="T54" fmla="*/ 63 w 65"/>
                <a:gd name="T55" fmla="*/ 45 h 65"/>
                <a:gd name="T56" fmla="*/ 59 w 65"/>
                <a:gd name="T57" fmla="*/ 51 h 65"/>
                <a:gd name="T58" fmla="*/ 55 w 65"/>
                <a:gd name="T59" fmla="*/ 55 h 65"/>
                <a:gd name="T60" fmla="*/ 51 w 65"/>
                <a:gd name="T61" fmla="*/ 59 h 65"/>
                <a:gd name="T62" fmla="*/ 45 w 65"/>
                <a:gd name="T63" fmla="*/ 63 h 65"/>
                <a:gd name="T64" fmla="*/ 39 w 65"/>
                <a:gd name="T65" fmla="*/ 65 h 65"/>
                <a:gd name="T66" fmla="*/ 33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3" y="65"/>
                  </a:moveTo>
                  <a:lnTo>
                    <a:pt x="33" y="65"/>
                  </a:lnTo>
                  <a:lnTo>
                    <a:pt x="25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21"/>
                  </a:lnTo>
                  <a:lnTo>
                    <a:pt x="6" y="15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5" y="2"/>
                  </a:lnTo>
                  <a:lnTo>
                    <a:pt x="33" y="0"/>
                  </a:lnTo>
                  <a:lnTo>
                    <a:pt x="39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5"/>
                  </a:lnTo>
                  <a:lnTo>
                    <a:pt x="63" y="21"/>
                  </a:lnTo>
                  <a:lnTo>
                    <a:pt x="65" y="25"/>
                  </a:ln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39" y="65"/>
                  </a:lnTo>
                  <a:lnTo>
                    <a:pt x="33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7" name="Freeform 200"/>
            <p:cNvSpPr>
              <a:spLocks/>
            </p:cNvSpPr>
            <p:nvPr/>
          </p:nvSpPr>
          <p:spPr bwMode="auto">
            <a:xfrm>
              <a:off x="3510" y="1608"/>
              <a:ext cx="65" cy="63"/>
            </a:xfrm>
            <a:custGeom>
              <a:avLst/>
              <a:gdLst>
                <a:gd name="T0" fmla="*/ 32 w 65"/>
                <a:gd name="T1" fmla="*/ 0 h 63"/>
                <a:gd name="T2" fmla="*/ 39 w 65"/>
                <a:gd name="T3" fmla="*/ 0 h 63"/>
                <a:gd name="T4" fmla="*/ 45 w 65"/>
                <a:gd name="T5" fmla="*/ 2 h 63"/>
                <a:gd name="T6" fmla="*/ 51 w 65"/>
                <a:gd name="T7" fmla="*/ 4 h 63"/>
                <a:gd name="T8" fmla="*/ 55 w 65"/>
                <a:gd name="T9" fmla="*/ 8 h 63"/>
                <a:gd name="T10" fmla="*/ 59 w 65"/>
                <a:gd name="T11" fmla="*/ 14 h 63"/>
                <a:gd name="T12" fmla="*/ 61 w 65"/>
                <a:gd name="T13" fmla="*/ 20 h 63"/>
                <a:gd name="T14" fmla="*/ 63 w 65"/>
                <a:gd name="T15" fmla="*/ 24 h 63"/>
                <a:gd name="T16" fmla="*/ 65 w 65"/>
                <a:gd name="T17" fmla="*/ 32 h 63"/>
                <a:gd name="T18" fmla="*/ 63 w 65"/>
                <a:gd name="T19" fmla="*/ 38 h 63"/>
                <a:gd name="T20" fmla="*/ 61 w 65"/>
                <a:gd name="T21" fmla="*/ 44 h 63"/>
                <a:gd name="T22" fmla="*/ 59 w 65"/>
                <a:gd name="T23" fmla="*/ 50 h 63"/>
                <a:gd name="T24" fmla="*/ 55 w 65"/>
                <a:gd name="T25" fmla="*/ 54 h 63"/>
                <a:gd name="T26" fmla="*/ 51 w 65"/>
                <a:gd name="T27" fmla="*/ 58 h 63"/>
                <a:gd name="T28" fmla="*/ 45 w 65"/>
                <a:gd name="T29" fmla="*/ 62 h 63"/>
                <a:gd name="T30" fmla="*/ 39 w 65"/>
                <a:gd name="T31" fmla="*/ 63 h 63"/>
                <a:gd name="T32" fmla="*/ 32 w 65"/>
                <a:gd name="T33" fmla="*/ 63 h 63"/>
                <a:gd name="T34" fmla="*/ 26 w 65"/>
                <a:gd name="T35" fmla="*/ 63 h 63"/>
                <a:gd name="T36" fmla="*/ 20 w 65"/>
                <a:gd name="T37" fmla="*/ 62 h 63"/>
                <a:gd name="T38" fmla="*/ 14 w 65"/>
                <a:gd name="T39" fmla="*/ 58 h 63"/>
                <a:gd name="T40" fmla="*/ 10 w 65"/>
                <a:gd name="T41" fmla="*/ 54 h 63"/>
                <a:gd name="T42" fmla="*/ 6 w 65"/>
                <a:gd name="T43" fmla="*/ 50 h 63"/>
                <a:gd name="T44" fmla="*/ 2 w 65"/>
                <a:gd name="T45" fmla="*/ 44 h 63"/>
                <a:gd name="T46" fmla="*/ 0 w 65"/>
                <a:gd name="T47" fmla="*/ 38 h 63"/>
                <a:gd name="T48" fmla="*/ 0 w 65"/>
                <a:gd name="T49" fmla="*/ 32 h 63"/>
                <a:gd name="T50" fmla="*/ 0 w 65"/>
                <a:gd name="T51" fmla="*/ 24 h 63"/>
                <a:gd name="T52" fmla="*/ 2 w 65"/>
                <a:gd name="T53" fmla="*/ 20 h 63"/>
                <a:gd name="T54" fmla="*/ 6 w 65"/>
                <a:gd name="T55" fmla="*/ 14 h 63"/>
                <a:gd name="T56" fmla="*/ 10 w 65"/>
                <a:gd name="T57" fmla="*/ 8 h 63"/>
                <a:gd name="T58" fmla="*/ 14 w 65"/>
                <a:gd name="T59" fmla="*/ 4 h 63"/>
                <a:gd name="T60" fmla="*/ 20 w 65"/>
                <a:gd name="T61" fmla="*/ 2 h 63"/>
                <a:gd name="T62" fmla="*/ 26 w 65"/>
                <a:gd name="T63" fmla="*/ 0 h 63"/>
                <a:gd name="T64" fmla="*/ 32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2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4"/>
                  </a:lnTo>
                  <a:lnTo>
                    <a:pt x="65" y="32"/>
                  </a:lnTo>
                  <a:lnTo>
                    <a:pt x="63" y="38"/>
                  </a:lnTo>
                  <a:lnTo>
                    <a:pt x="61" y="44"/>
                  </a:lnTo>
                  <a:lnTo>
                    <a:pt x="59" y="50"/>
                  </a:lnTo>
                  <a:lnTo>
                    <a:pt x="55" y="54"/>
                  </a:lnTo>
                  <a:lnTo>
                    <a:pt x="51" y="58"/>
                  </a:lnTo>
                  <a:lnTo>
                    <a:pt x="45" y="62"/>
                  </a:lnTo>
                  <a:lnTo>
                    <a:pt x="39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14" y="58"/>
                  </a:lnTo>
                  <a:lnTo>
                    <a:pt x="10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8" name="Freeform 201"/>
            <p:cNvSpPr>
              <a:spLocks/>
            </p:cNvSpPr>
            <p:nvPr/>
          </p:nvSpPr>
          <p:spPr bwMode="auto">
            <a:xfrm>
              <a:off x="3510" y="1608"/>
              <a:ext cx="65" cy="63"/>
            </a:xfrm>
            <a:custGeom>
              <a:avLst/>
              <a:gdLst>
                <a:gd name="T0" fmla="*/ 32 w 65"/>
                <a:gd name="T1" fmla="*/ 0 h 63"/>
                <a:gd name="T2" fmla="*/ 32 w 65"/>
                <a:gd name="T3" fmla="*/ 0 h 63"/>
                <a:gd name="T4" fmla="*/ 39 w 65"/>
                <a:gd name="T5" fmla="*/ 0 h 63"/>
                <a:gd name="T6" fmla="*/ 45 w 65"/>
                <a:gd name="T7" fmla="*/ 2 h 63"/>
                <a:gd name="T8" fmla="*/ 51 w 65"/>
                <a:gd name="T9" fmla="*/ 4 h 63"/>
                <a:gd name="T10" fmla="*/ 55 w 65"/>
                <a:gd name="T11" fmla="*/ 8 h 63"/>
                <a:gd name="T12" fmla="*/ 59 w 65"/>
                <a:gd name="T13" fmla="*/ 14 h 63"/>
                <a:gd name="T14" fmla="*/ 61 w 65"/>
                <a:gd name="T15" fmla="*/ 20 h 63"/>
                <a:gd name="T16" fmla="*/ 63 w 65"/>
                <a:gd name="T17" fmla="*/ 24 h 63"/>
                <a:gd name="T18" fmla="*/ 65 w 65"/>
                <a:gd name="T19" fmla="*/ 32 h 63"/>
                <a:gd name="T20" fmla="*/ 63 w 65"/>
                <a:gd name="T21" fmla="*/ 38 h 63"/>
                <a:gd name="T22" fmla="*/ 61 w 65"/>
                <a:gd name="T23" fmla="*/ 44 h 63"/>
                <a:gd name="T24" fmla="*/ 59 w 65"/>
                <a:gd name="T25" fmla="*/ 50 h 63"/>
                <a:gd name="T26" fmla="*/ 55 w 65"/>
                <a:gd name="T27" fmla="*/ 54 h 63"/>
                <a:gd name="T28" fmla="*/ 51 w 65"/>
                <a:gd name="T29" fmla="*/ 58 h 63"/>
                <a:gd name="T30" fmla="*/ 45 w 65"/>
                <a:gd name="T31" fmla="*/ 62 h 63"/>
                <a:gd name="T32" fmla="*/ 39 w 65"/>
                <a:gd name="T33" fmla="*/ 63 h 63"/>
                <a:gd name="T34" fmla="*/ 32 w 65"/>
                <a:gd name="T35" fmla="*/ 63 h 63"/>
                <a:gd name="T36" fmla="*/ 26 w 65"/>
                <a:gd name="T37" fmla="*/ 63 h 63"/>
                <a:gd name="T38" fmla="*/ 20 w 65"/>
                <a:gd name="T39" fmla="*/ 62 h 63"/>
                <a:gd name="T40" fmla="*/ 14 w 65"/>
                <a:gd name="T41" fmla="*/ 58 h 63"/>
                <a:gd name="T42" fmla="*/ 10 w 65"/>
                <a:gd name="T43" fmla="*/ 54 h 63"/>
                <a:gd name="T44" fmla="*/ 6 w 65"/>
                <a:gd name="T45" fmla="*/ 50 h 63"/>
                <a:gd name="T46" fmla="*/ 2 w 65"/>
                <a:gd name="T47" fmla="*/ 44 h 63"/>
                <a:gd name="T48" fmla="*/ 0 w 65"/>
                <a:gd name="T49" fmla="*/ 38 h 63"/>
                <a:gd name="T50" fmla="*/ 0 w 65"/>
                <a:gd name="T51" fmla="*/ 32 h 63"/>
                <a:gd name="T52" fmla="*/ 0 w 65"/>
                <a:gd name="T53" fmla="*/ 24 h 63"/>
                <a:gd name="T54" fmla="*/ 2 w 65"/>
                <a:gd name="T55" fmla="*/ 20 h 63"/>
                <a:gd name="T56" fmla="*/ 6 w 65"/>
                <a:gd name="T57" fmla="*/ 14 h 63"/>
                <a:gd name="T58" fmla="*/ 10 w 65"/>
                <a:gd name="T59" fmla="*/ 8 h 63"/>
                <a:gd name="T60" fmla="*/ 14 w 65"/>
                <a:gd name="T61" fmla="*/ 4 h 63"/>
                <a:gd name="T62" fmla="*/ 20 w 65"/>
                <a:gd name="T63" fmla="*/ 2 h 63"/>
                <a:gd name="T64" fmla="*/ 26 w 65"/>
                <a:gd name="T65" fmla="*/ 0 h 63"/>
                <a:gd name="T66" fmla="*/ 32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2" y="0"/>
                  </a:moveTo>
                  <a:lnTo>
                    <a:pt x="32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20"/>
                  </a:lnTo>
                  <a:lnTo>
                    <a:pt x="63" y="24"/>
                  </a:lnTo>
                  <a:lnTo>
                    <a:pt x="65" y="32"/>
                  </a:lnTo>
                  <a:lnTo>
                    <a:pt x="63" y="38"/>
                  </a:lnTo>
                  <a:lnTo>
                    <a:pt x="61" y="44"/>
                  </a:lnTo>
                  <a:lnTo>
                    <a:pt x="59" y="50"/>
                  </a:lnTo>
                  <a:lnTo>
                    <a:pt x="55" y="54"/>
                  </a:lnTo>
                  <a:lnTo>
                    <a:pt x="51" y="58"/>
                  </a:lnTo>
                  <a:lnTo>
                    <a:pt x="45" y="62"/>
                  </a:lnTo>
                  <a:lnTo>
                    <a:pt x="39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2"/>
                  </a:lnTo>
                  <a:lnTo>
                    <a:pt x="14" y="58"/>
                  </a:lnTo>
                  <a:lnTo>
                    <a:pt x="10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29" name="Freeform 202"/>
            <p:cNvSpPr>
              <a:spLocks/>
            </p:cNvSpPr>
            <p:nvPr/>
          </p:nvSpPr>
          <p:spPr bwMode="auto">
            <a:xfrm>
              <a:off x="3421" y="1603"/>
              <a:ext cx="63" cy="63"/>
            </a:xfrm>
            <a:custGeom>
              <a:avLst/>
              <a:gdLst>
                <a:gd name="T0" fmla="*/ 32 w 63"/>
                <a:gd name="T1" fmla="*/ 0 h 63"/>
                <a:gd name="T2" fmla="*/ 38 w 63"/>
                <a:gd name="T3" fmla="*/ 0 h 63"/>
                <a:gd name="T4" fmla="*/ 44 w 63"/>
                <a:gd name="T5" fmla="*/ 2 h 63"/>
                <a:gd name="T6" fmla="*/ 50 w 63"/>
                <a:gd name="T7" fmla="*/ 5 h 63"/>
                <a:gd name="T8" fmla="*/ 56 w 63"/>
                <a:gd name="T9" fmla="*/ 7 h 63"/>
                <a:gd name="T10" fmla="*/ 59 w 63"/>
                <a:gd name="T11" fmla="*/ 13 h 63"/>
                <a:gd name="T12" fmla="*/ 61 w 63"/>
                <a:gd name="T13" fmla="*/ 19 h 63"/>
                <a:gd name="T14" fmla="*/ 63 w 63"/>
                <a:gd name="T15" fmla="*/ 25 h 63"/>
                <a:gd name="T16" fmla="*/ 63 w 63"/>
                <a:gd name="T17" fmla="*/ 31 h 63"/>
                <a:gd name="T18" fmla="*/ 63 w 63"/>
                <a:gd name="T19" fmla="*/ 37 h 63"/>
                <a:gd name="T20" fmla="*/ 61 w 63"/>
                <a:gd name="T21" fmla="*/ 43 h 63"/>
                <a:gd name="T22" fmla="*/ 59 w 63"/>
                <a:gd name="T23" fmla="*/ 49 h 63"/>
                <a:gd name="T24" fmla="*/ 56 w 63"/>
                <a:gd name="T25" fmla="*/ 55 h 63"/>
                <a:gd name="T26" fmla="*/ 50 w 63"/>
                <a:gd name="T27" fmla="*/ 59 h 63"/>
                <a:gd name="T28" fmla="*/ 44 w 63"/>
                <a:gd name="T29" fmla="*/ 61 h 63"/>
                <a:gd name="T30" fmla="*/ 38 w 63"/>
                <a:gd name="T31" fmla="*/ 63 h 63"/>
                <a:gd name="T32" fmla="*/ 32 w 63"/>
                <a:gd name="T33" fmla="*/ 63 h 63"/>
                <a:gd name="T34" fmla="*/ 26 w 63"/>
                <a:gd name="T35" fmla="*/ 63 h 63"/>
                <a:gd name="T36" fmla="*/ 20 w 63"/>
                <a:gd name="T37" fmla="*/ 61 h 63"/>
                <a:gd name="T38" fmla="*/ 14 w 63"/>
                <a:gd name="T39" fmla="*/ 59 h 63"/>
                <a:gd name="T40" fmla="*/ 10 w 63"/>
                <a:gd name="T41" fmla="*/ 55 h 63"/>
                <a:gd name="T42" fmla="*/ 6 w 63"/>
                <a:gd name="T43" fmla="*/ 49 h 63"/>
                <a:gd name="T44" fmla="*/ 2 w 63"/>
                <a:gd name="T45" fmla="*/ 43 h 63"/>
                <a:gd name="T46" fmla="*/ 0 w 63"/>
                <a:gd name="T47" fmla="*/ 37 h 63"/>
                <a:gd name="T48" fmla="*/ 0 w 63"/>
                <a:gd name="T49" fmla="*/ 31 h 63"/>
                <a:gd name="T50" fmla="*/ 0 w 63"/>
                <a:gd name="T51" fmla="*/ 25 h 63"/>
                <a:gd name="T52" fmla="*/ 2 w 63"/>
                <a:gd name="T53" fmla="*/ 19 h 63"/>
                <a:gd name="T54" fmla="*/ 6 w 63"/>
                <a:gd name="T55" fmla="*/ 13 h 63"/>
                <a:gd name="T56" fmla="*/ 10 w 63"/>
                <a:gd name="T57" fmla="*/ 7 h 63"/>
                <a:gd name="T58" fmla="*/ 14 w 63"/>
                <a:gd name="T59" fmla="*/ 5 h 63"/>
                <a:gd name="T60" fmla="*/ 20 w 63"/>
                <a:gd name="T61" fmla="*/ 2 h 63"/>
                <a:gd name="T62" fmla="*/ 26 w 63"/>
                <a:gd name="T63" fmla="*/ 0 h 63"/>
                <a:gd name="T64" fmla="*/ 32 w 63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32" y="0"/>
                  </a:move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6" y="7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6" y="55"/>
                  </a:lnTo>
                  <a:lnTo>
                    <a:pt x="50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0" name="Freeform 203"/>
            <p:cNvSpPr>
              <a:spLocks/>
            </p:cNvSpPr>
            <p:nvPr/>
          </p:nvSpPr>
          <p:spPr bwMode="auto">
            <a:xfrm>
              <a:off x="3421" y="1603"/>
              <a:ext cx="63" cy="63"/>
            </a:xfrm>
            <a:custGeom>
              <a:avLst/>
              <a:gdLst>
                <a:gd name="T0" fmla="*/ 32 w 63"/>
                <a:gd name="T1" fmla="*/ 0 h 63"/>
                <a:gd name="T2" fmla="*/ 32 w 63"/>
                <a:gd name="T3" fmla="*/ 0 h 63"/>
                <a:gd name="T4" fmla="*/ 38 w 63"/>
                <a:gd name="T5" fmla="*/ 0 h 63"/>
                <a:gd name="T6" fmla="*/ 44 w 63"/>
                <a:gd name="T7" fmla="*/ 2 h 63"/>
                <a:gd name="T8" fmla="*/ 50 w 63"/>
                <a:gd name="T9" fmla="*/ 5 h 63"/>
                <a:gd name="T10" fmla="*/ 56 w 63"/>
                <a:gd name="T11" fmla="*/ 7 h 63"/>
                <a:gd name="T12" fmla="*/ 59 w 63"/>
                <a:gd name="T13" fmla="*/ 13 h 63"/>
                <a:gd name="T14" fmla="*/ 61 w 63"/>
                <a:gd name="T15" fmla="*/ 19 h 63"/>
                <a:gd name="T16" fmla="*/ 63 w 63"/>
                <a:gd name="T17" fmla="*/ 25 h 63"/>
                <a:gd name="T18" fmla="*/ 63 w 63"/>
                <a:gd name="T19" fmla="*/ 31 h 63"/>
                <a:gd name="T20" fmla="*/ 63 w 63"/>
                <a:gd name="T21" fmla="*/ 37 h 63"/>
                <a:gd name="T22" fmla="*/ 61 w 63"/>
                <a:gd name="T23" fmla="*/ 43 h 63"/>
                <a:gd name="T24" fmla="*/ 59 w 63"/>
                <a:gd name="T25" fmla="*/ 49 h 63"/>
                <a:gd name="T26" fmla="*/ 56 w 63"/>
                <a:gd name="T27" fmla="*/ 55 h 63"/>
                <a:gd name="T28" fmla="*/ 50 w 63"/>
                <a:gd name="T29" fmla="*/ 59 h 63"/>
                <a:gd name="T30" fmla="*/ 44 w 63"/>
                <a:gd name="T31" fmla="*/ 61 h 63"/>
                <a:gd name="T32" fmla="*/ 38 w 63"/>
                <a:gd name="T33" fmla="*/ 63 h 63"/>
                <a:gd name="T34" fmla="*/ 32 w 63"/>
                <a:gd name="T35" fmla="*/ 63 h 63"/>
                <a:gd name="T36" fmla="*/ 26 w 63"/>
                <a:gd name="T37" fmla="*/ 63 h 63"/>
                <a:gd name="T38" fmla="*/ 20 w 63"/>
                <a:gd name="T39" fmla="*/ 61 h 63"/>
                <a:gd name="T40" fmla="*/ 14 w 63"/>
                <a:gd name="T41" fmla="*/ 59 h 63"/>
                <a:gd name="T42" fmla="*/ 10 w 63"/>
                <a:gd name="T43" fmla="*/ 55 h 63"/>
                <a:gd name="T44" fmla="*/ 6 w 63"/>
                <a:gd name="T45" fmla="*/ 49 h 63"/>
                <a:gd name="T46" fmla="*/ 2 w 63"/>
                <a:gd name="T47" fmla="*/ 43 h 63"/>
                <a:gd name="T48" fmla="*/ 0 w 63"/>
                <a:gd name="T49" fmla="*/ 37 h 63"/>
                <a:gd name="T50" fmla="*/ 0 w 63"/>
                <a:gd name="T51" fmla="*/ 31 h 63"/>
                <a:gd name="T52" fmla="*/ 0 w 63"/>
                <a:gd name="T53" fmla="*/ 25 h 63"/>
                <a:gd name="T54" fmla="*/ 2 w 63"/>
                <a:gd name="T55" fmla="*/ 19 h 63"/>
                <a:gd name="T56" fmla="*/ 6 w 63"/>
                <a:gd name="T57" fmla="*/ 13 h 63"/>
                <a:gd name="T58" fmla="*/ 10 w 63"/>
                <a:gd name="T59" fmla="*/ 7 h 63"/>
                <a:gd name="T60" fmla="*/ 14 w 63"/>
                <a:gd name="T61" fmla="*/ 5 h 63"/>
                <a:gd name="T62" fmla="*/ 20 w 63"/>
                <a:gd name="T63" fmla="*/ 2 h 63"/>
                <a:gd name="T64" fmla="*/ 26 w 63"/>
                <a:gd name="T65" fmla="*/ 0 h 63"/>
                <a:gd name="T66" fmla="*/ 32 w 63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32" y="0"/>
                  </a:moveTo>
                  <a:lnTo>
                    <a:pt x="32" y="0"/>
                  </a:lnTo>
                  <a:lnTo>
                    <a:pt x="38" y="0"/>
                  </a:lnTo>
                  <a:lnTo>
                    <a:pt x="44" y="2"/>
                  </a:lnTo>
                  <a:lnTo>
                    <a:pt x="50" y="5"/>
                  </a:lnTo>
                  <a:lnTo>
                    <a:pt x="56" y="7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6" y="55"/>
                  </a:lnTo>
                  <a:lnTo>
                    <a:pt x="50" y="59"/>
                  </a:lnTo>
                  <a:lnTo>
                    <a:pt x="44" y="61"/>
                  </a:lnTo>
                  <a:lnTo>
                    <a:pt x="38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7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1" name="Freeform 204"/>
            <p:cNvSpPr>
              <a:spLocks/>
            </p:cNvSpPr>
            <p:nvPr/>
          </p:nvSpPr>
          <p:spPr bwMode="auto">
            <a:xfrm>
              <a:off x="3419" y="1492"/>
              <a:ext cx="65" cy="65"/>
            </a:xfrm>
            <a:custGeom>
              <a:avLst/>
              <a:gdLst>
                <a:gd name="T0" fmla="*/ 32 w 65"/>
                <a:gd name="T1" fmla="*/ 65 h 65"/>
                <a:gd name="T2" fmla="*/ 26 w 65"/>
                <a:gd name="T3" fmla="*/ 65 h 65"/>
                <a:gd name="T4" fmla="*/ 20 w 65"/>
                <a:gd name="T5" fmla="*/ 63 h 65"/>
                <a:gd name="T6" fmla="*/ 14 w 65"/>
                <a:gd name="T7" fmla="*/ 59 h 65"/>
                <a:gd name="T8" fmla="*/ 10 w 65"/>
                <a:gd name="T9" fmla="*/ 55 h 65"/>
                <a:gd name="T10" fmla="*/ 6 w 65"/>
                <a:gd name="T11" fmla="*/ 52 h 65"/>
                <a:gd name="T12" fmla="*/ 2 w 65"/>
                <a:gd name="T13" fmla="*/ 46 h 65"/>
                <a:gd name="T14" fmla="*/ 2 w 65"/>
                <a:gd name="T15" fmla="*/ 40 h 65"/>
                <a:gd name="T16" fmla="*/ 0 w 65"/>
                <a:gd name="T17" fmla="*/ 34 h 65"/>
                <a:gd name="T18" fmla="*/ 2 w 65"/>
                <a:gd name="T19" fmla="*/ 26 h 65"/>
                <a:gd name="T20" fmla="*/ 2 w 65"/>
                <a:gd name="T21" fmla="*/ 20 h 65"/>
                <a:gd name="T22" fmla="*/ 6 w 65"/>
                <a:gd name="T23" fmla="*/ 16 h 65"/>
                <a:gd name="T24" fmla="*/ 10 w 65"/>
                <a:gd name="T25" fmla="*/ 10 h 65"/>
                <a:gd name="T26" fmla="*/ 14 w 65"/>
                <a:gd name="T27" fmla="*/ 6 h 65"/>
                <a:gd name="T28" fmla="*/ 20 w 65"/>
                <a:gd name="T29" fmla="*/ 4 h 65"/>
                <a:gd name="T30" fmla="*/ 26 w 65"/>
                <a:gd name="T31" fmla="*/ 2 h 65"/>
                <a:gd name="T32" fmla="*/ 32 w 65"/>
                <a:gd name="T33" fmla="*/ 0 h 65"/>
                <a:gd name="T34" fmla="*/ 40 w 65"/>
                <a:gd name="T35" fmla="*/ 2 h 65"/>
                <a:gd name="T36" fmla="*/ 46 w 65"/>
                <a:gd name="T37" fmla="*/ 4 h 65"/>
                <a:gd name="T38" fmla="*/ 52 w 65"/>
                <a:gd name="T39" fmla="*/ 6 h 65"/>
                <a:gd name="T40" fmla="*/ 56 w 65"/>
                <a:gd name="T41" fmla="*/ 10 h 65"/>
                <a:gd name="T42" fmla="*/ 60 w 65"/>
                <a:gd name="T43" fmla="*/ 16 h 65"/>
                <a:gd name="T44" fmla="*/ 63 w 65"/>
                <a:gd name="T45" fmla="*/ 20 h 65"/>
                <a:gd name="T46" fmla="*/ 63 w 65"/>
                <a:gd name="T47" fmla="*/ 26 h 65"/>
                <a:gd name="T48" fmla="*/ 65 w 65"/>
                <a:gd name="T49" fmla="*/ 34 h 65"/>
                <a:gd name="T50" fmla="*/ 63 w 65"/>
                <a:gd name="T51" fmla="*/ 40 h 65"/>
                <a:gd name="T52" fmla="*/ 63 w 65"/>
                <a:gd name="T53" fmla="*/ 46 h 65"/>
                <a:gd name="T54" fmla="*/ 60 w 65"/>
                <a:gd name="T55" fmla="*/ 52 h 65"/>
                <a:gd name="T56" fmla="*/ 56 w 65"/>
                <a:gd name="T57" fmla="*/ 55 h 65"/>
                <a:gd name="T58" fmla="*/ 52 w 65"/>
                <a:gd name="T59" fmla="*/ 59 h 65"/>
                <a:gd name="T60" fmla="*/ 46 w 65"/>
                <a:gd name="T61" fmla="*/ 63 h 65"/>
                <a:gd name="T62" fmla="*/ 40 w 65"/>
                <a:gd name="T63" fmla="*/ 65 h 65"/>
                <a:gd name="T64" fmla="*/ 32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2" y="65"/>
                  </a:move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60" y="16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6"/>
                  </a:lnTo>
                  <a:lnTo>
                    <a:pt x="60" y="52"/>
                  </a:lnTo>
                  <a:lnTo>
                    <a:pt x="56" y="55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2" y="6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2" name="Freeform 205"/>
            <p:cNvSpPr>
              <a:spLocks/>
            </p:cNvSpPr>
            <p:nvPr/>
          </p:nvSpPr>
          <p:spPr bwMode="auto">
            <a:xfrm>
              <a:off x="3419" y="1492"/>
              <a:ext cx="65" cy="65"/>
            </a:xfrm>
            <a:custGeom>
              <a:avLst/>
              <a:gdLst>
                <a:gd name="T0" fmla="*/ 32 w 65"/>
                <a:gd name="T1" fmla="*/ 65 h 65"/>
                <a:gd name="T2" fmla="*/ 32 w 65"/>
                <a:gd name="T3" fmla="*/ 65 h 65"/>
                <a:gd name="T4" fmla="*/ 26 w 65"/>
                <a:gd name="T5" fmla="*/ 65 h 65"/>
                <a:gd name="T6" fmla="*/ 20 w 65"/>
                <a:gd name="T7" fmla="*/ 63 h 65"/>
                <a:gd name="T8" fmla="*/ 14 w 65"/>
                <a:gd name="T9" fmla="*/ 59 h 65"/>
                <a:gd name="T10" fmla="*/ 10 w 65"/>
                <a:gd name="T11" fmla="*/ 55 h 65"/>
                <a:gd name="T12" fmla="*/ 6 w 65"/>
                <a:gd name="T13" fmla="*/ 52 h 65"/>
                <a:gd name="T14" fmla="*/ 2 w 65"/>
                <a:gd name="T15" fmla="*/ 46 h 65"/>
                <a:gd name="T16" fmla="*/ 2 w 65"/>
                <a:gd name="T17" fmla="*/ 40 h 65"/>
                <a:gd name="T18" fmla="*/ 0 w 65"/>
                <a:gd name="T19" fmla="*/ 34 h 65"/>
                <a:gd name="T20" fmla="*/ 2 w 65"/>
                <a:gd name="T21" fmla="*/ 26 h 65"/>
                <a:gd name="T22" fmla="*/ 2 w 65"/>
                <a:gd name="T23" fmla="*/ 20 h 65"/>
                <a:gd name="T24" fmla="*/ 6 w 65"/>
                <a:gd name="T25" fmla="*/ 16 h 65"/>
                <a:gd name="T26" fmla="*/ 10 w 65"/>
                <a:gd name="T27" fmla="*/ 10 h 65"/>
                <a:gd name="T28" fmla="*/ 14 w 65"/>
                <a:gd name="T29" fmla="*/ 6 h 65"/>
                <a:gd name="T30" fmla="*/ 20 w 65"/>
                <a:gd name="T31" fmla="*/ 4 h 65"/>
                <a:gd name="T32" fmla="*/ 26 w 65"/>
                <a:gd name="T33" fmla="*/ 2 h 65"/>
                <a:gd name="T34" fmla="*/ 32 w 65"/>
                <a:gd name="T35" fmla="*/ 0 h 65"/>
                <a:gd name="T36" fmla="*/ 40 w 65"/>
                <a:gd name="T37" fmla="*/ 2 h 65"/>
                <a:gd name="T38" fmla="*/ 46 w 65"/>
                <a:gd name="T39" fmla="*/ 4 h 65"/>
                <a:gd name="T40" fmla="*/ 52 w 65"/>
                <a:gd name="T41" fmla="*/ 6 h 65"/>
                <a:gd name="T42" fmla="*/ 56 w 65"/>
                <a:gd name="T43" fmla="*/ 10 h 65"/>
                <a:gd name="T44" fmla="*/ 60 w 65"/>
                <a:gd name="T45" fmla="*/ 16 h 65"/>
                <a:gd name="T46" fmla="*/ 63 w 65"/>
                <a:gd name="T47" fmla="*/ 20 h 65"/>
                <a:gd name="T48" fmla="*/ 63 w 65"/>
                <a:gd name="T49" fmla="*/ 26 h 65"/>
                <a:gd name="T50" fmla="*/ 65 w 65"/>
                <a:gd name="T51" fmla="*/ 34 h 65"/>
                <a:gd name="T52" fmla="*/ 63 w 65"/>
                <a:gd name="T53" fmla="*/ 40 h 65"/>
                <a:gd name="T54" fmla="*/ 63 w 65"/>
                <a:gd name="T55" fmla="*/ 46 h 65"/>
                <a:gd name="T56" fmla="*/ 60 w 65"/>
                <a:gd name="T57" fmla="*/ 52 h 65"/>
                <a:gd name="T58" fmla="*/ 56 w 65"/>
                <a:gd name="T59" fmla="*/ 55 h 65"/>
                <a:gd name="T60" fmla="*/ 52 w 65"/>
                <a:gd name="T61" fmla="*/ 59 h 65"/>
                <a:gd name="T62" fmla="*/ 46 w 65"/>
                <a:gd name="T63" fmla="*/ 63 h 65"/>
                <a:gd name="T64" fmla="*/ 40 w 65"/>
                <a:gd name="T65" fmla="*/ 65 h 65"/>
                <a:gd name="T66" fmla="*/ 32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2" y="65"/>
                  </a:moveTo>
                  <a:lnTo>
                    <a:pt x="32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2"/>
                  </a:lnTo>
                  <a:lnTo>
                    <a:pt x="2" y="46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2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2" y="6"/>
                  </a:lnTo>
                  <a:lnTo>
                    <a:pt x="56" y="10"/>
                  </a:lnTo>
                  <a:lnTo>
                    <a:pt x="60" y="16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6"/>
                  </a:lnTo>
                  <a:lnTo>
                    <a:pt x="60" y="52"/>
                  </a:lnTo>
                  <a:lnTo>
                    <a:pt x="56" y="55"/>
                  </a:lnTo>
                  <a:lnTo>
                    <a:pt x="52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2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3" name="Freeform 206"/>
            <p:cNvSpPr>
              <a:spLocks/>
            </p:cNvSpPr>
            <p:nvPr/>
          </p:nvSpPr>
          <p:spPr bwMode="auto">
            <a:xfrm>
              <a:off x="3500" y="1540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8 w 63"/>
                <a:gd name="T3" fmla="*/ 0 h 65"/>
                <a:gd name="T4" fmla="*/ 43 w 63"/>
                <a:gd name="T5" fmla="*/ 2 h 65"/>
                <a:gd name="T6" fmla="*/ 49 w 63"/>
                <a:gd name="T7" fmla="*/ 5 h 65"/>
                <a:gd name="T8" fmla="*/ 53 w 63"/>
                <a:gd name="T9" fmla="*/ 9 h 65"/>
                <a:gd name="T10" fmla="*/ 57 w 63"/>
                <a:gd name="T11" fmla="*/ 13 h 65"/>
                <a:gd name="T12" fmla="*/ 61 w 63"/>
                <a:gd name="T13" fmla="*/ 19 h 65"/>
                <a:gd name="T14" fmla="*/ 63 w 63"/>
                <a:gd name="T15" fmla="*/ 25 h 65"/>
                <a:gd name="T16" fmla="*/ 63 w 63"/>
                <a:gd name="T17" fmla="*/ 31 h 65"/>
                <a:gd name="T18" fmla="*/ 63 w 63"/>
                <a:gd name="T19" fmla="*/ 39 h 65"/>
                <a:gd name="T20" fmla="*/ 61 w 63"/>
                <a:gd name="T21" fmla="*/ 45 h 65"/>
                <a:gd name="T22" fmla="*/ 57 w 63"/>
                <a:gd name="T23" fmla="*/ 51 h 65"/>
                <a:gd name="T24" fmla="*/ 53 w 63"/>
                <a:gd name="T25" fmla="*/ 55 h 65"/>
                <a:gd name="T26" fmla="*/ 49 w 63"/>
                <a:gd name="T27" fmla="*/ 59 h 65"/>
                <a:gd name="T28" fmla="*/ 43 w 63"/>
                <a:gd name="T29" fmla="*/ 61 h 65"/>
                <a:gd name="T30" fmla="*/ 38 w 63"/>
                <a:gd name="T31" fmla="*/ 63 h 65"/>
                <a:gd name="T32" fmla="*/ 32 w 63"/>
                <a:gd name="T33" fmla="*/ 65 h 65"/>
                <a:gd name="T34" fmla="*/ 24 w 63"/>
                <a:gd name="T35" fmla="*/ 63 h 65"/>
                <a:gd name="T36" fmla="*/ 20 w 63"/>
                <a:gd name="T37" fmla="*/ 61 h 65"/>
                <a:gd name="T38" fmla="*/ 14 w 63"/>
                <a:gd name="T39" fmla="*/ 59 h 65"/>
                <a:gd name="T40" fmla="*/ 8 w 63"/>
                <a:gd name="T41" fmla="*/ 55 h 65"/>
                <a:gd name="T42" fmla="*/ 4 w 63"/>
                <a:gd name="T43" fmla="*/ 51 h 65"/>
                <a:gd name="T44" fmla="*/ 2 w 63"/>
                <a:gd name="T45" fmla="*/ 45 h 65"/>
                <a:gd name="T46" fmla="*/ 0 w 63"/>
                <a:gd name="T47" fmla="*/ 39 h 65"/>
                <a:gd name="T48" fmla="*/ 0 w 63"/>
                <a:gd name="T49" fmla="*/ 31 h 65"/>
                <a:gd name="T50" fmla="*/ 0 w 63"/>
                <a:gd name="T51" fmla="*/ 25 h 65"/>
                <a:gd name="T52" fmla="*/ 2 w 63"/>
                <a:gd name="T53" fmla="*/ 19 h 65"/>
                <a:gd name="T54" fmla="*/ 4 w 63"/>
                <a:gd name="T55" fmla="*/ 13 h 65"/>
                <a:gd name="T56" fmla="*/ 8 w 63"/>
                <a:gd name="T57" fmla="*/ 9 h 65"/>
                <a:gd name="T58" fmla="*/ 14 w 63"/>
                <a:gd name="T59" fmla="*/ 5 h 65"/>
                <a:gd name="T60" fmla="*/ 20 w 63"/>
                <a:gd name="T61" fmla="*/ 2 h 65"/>
                <a:gd name="T62" fmla="*/ 24 w 63"/>
                <a:gd name="T63" fmla="*/ 0 h 65"/>
                <a:gd name="T64" fmla="*/ 32 w 63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2" y="0"/>
                  </a:moveTo>
                  <a:lnTo>
                    <a:pt x="38" y="0"/>
                  </a:lnTo>
                  <a:lnTo>
                    <a:pt x="43" y="2"/>
                  </a:lnTo>
                  <a:lnTo>
                    <a:pt x="49" y="5"/>
                  </a:lnTo>
                  <a:lnTo>
                    <a:pt x="53" y="9"/>
                  </a:lnTo>
                  <a:lnTo>
                    <a:pt x="57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4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4" name="Freeform 207"/>
            <p:cNvSpPr>
              <a:spLocks/>
            </p:cNvSpPr>
            <p:nvPr/>
          </p:nvSpPr>
          <p:spPr bwMode="auto">
            <a:xfrm>
              <a:off x="3500" y="1540"/>
              <a:ext cx="63" cy="65"/>
            </a:xfrm>
            <a:custGeom>
              <a:avLst/>
              <a:gdLst>
                <a:gd name="T0" fmla="*/ 32 w 63"/>
                <a:gd name="T1" fmla="*/ 0 h 65"/>
                <a:gd name="T2" fmla="*/ 32 w 63"/>
                <a:gd name="T3" fmla="*/ 0 h 65"/>
                <a:gd name="T4" fmla="*/ 38 w 63"/>
                <a:gd name="T5" fmla="*/ 0 h 65"/>
                <a:gd name="T6" fmla="*/ 43 w 63"/>
                <a:gd name="T7" fmla="*/ 2 h 65"/>
                <a:gd name="T8" fmla="*/ 49 w 63"/>
                <a:gd name="T9" fmla="*/ 5 h 65"/>
                <a:gd name="T10" fmla="*/ 53 w 63"/>
                <a:gd name="T11" fmla="*/ 9 h 65"/>
                <a:gd name="T12" fmla="*/ 57 w 63"/>
                <a:gd name="T13" fmla="*/ 13 h 65"/>
                <a:gd name="T14" fmla="*/ 61 w 63"/>
                <a:gd name="T15" fmla="*/ 19 h 65"/>
                <a:gd name="T16" fmla="*/ 63 w 63"/>
                <a:gd name="T17" fmla="*/ 25 h 65"/>
                <a:gd name="T18" fmla="*/ 63 w 63"/>
                <a:gd name="T19" fmla="*/ 31 h 65"/>
                <a:gd name="T20" fmla="*/ 63 w 63"/>
                <a:gd name="T21" fmla="*/ 39 h 65"/>
                <a:gd name="T22" fmla="*/ 61 w 63"/>
                <a:gd name="T23" fmla="*/ 45 h 65"/>
                <a:gd name="T24" fmla="*/ 57 w 63"/>
                <a:gd name="T25" fmla="*/ 51 h 65"/>
                <a:gd name="T26" fmla="*/ 53 w 63"/>
                <a:gd name="T27" fmla="*/ 55 h 65"/>
                <a:gd name="T28" fmla="*/ 49 w 63"/>
                <a:gd name="T29" fmla="*/ 59 h 65"/>
                <a:gd name="T30" fmla="*/ 43 w 63"/>
                <a:gd name="T31" fmla="*/ 61 h 65"/>
                <a:gd name="T32" fmla="*/ 38 w 63"/>
                <a:gd name="T33" fmla="*/ 63 h 65"/>
                <a:gd name="T34" fmla="*/ 32 w 63"/>
                <a:gd name="T35" fmla="*/ 65 h 65"/>
                <a:gd name="T36" fmla="*/ 24 w 63"/>
                <a:gd name="T37" fmla="*/ 63 h 65"/>
                <a:gd name="T38" fmla="*/ 20 w 63"/>
                <a:gd name="T39" fmla="*/ 61 h 65"/>
                <a:gd name="T40" fmla="*/ 14 w 63"/>
                <a:gd name="T41" fmla="*/ 59 h 65"/>
                <a:gd name="T42" fmla="*/ 8 w 63"/>
                <a:gd name="T43" fmla="*/ 55 h 65"/>
                <a:gd name="T44" fmla="*/ 4 w 63"/>
                <a:gd name="T45" fmla="*/ 51 h 65"/>
                <a:gd name="T46" fmla="*/ 2 w 63"/>
                <a:gd name="T47" fmla="*/ 45 h 65"/>
                <a:gd name="T48" fmla="*/ 0 w 63"/>
                <a:gd name="T49" fmla="*/ 39 h 65"/>
                <a:gd name="T50" fmla="*/ 0 w 63"/>
                <a:gd name="T51" fmla="*/ 31 h 65"/>
                <a:gd name="T52" fmla="*/ 0 w 63"/>
                <a:gd name="T53" fmla="*/ 25 h 65"/>
                <a:gd name="T54" fmla="*/ 2 w 63"/>
                <a:gd name="T55" fmla="*/ 19 h 65"/>
                <a:gd name="T56" fmla="*/ 4 w 63"/>
                <a:gd name="T57" fmla="*/ 13 h 65"/>
                <a:gd name="T58" fmla="*/ 8 w 63"/>
                <a:gd name="T59" fmla="*/ 9 h 65"/>
                <a:gd name="T60" fmla="*/ 14 w 63"/>
                <a:gd name="T61" fmla="*/ 5 h 65"/>
                <a:gd name="T62" fmla="*/ 20 w 63"/>
                <a:gd name="T63" fmla="*/ 2 h 65"/>
                <a:gd name="T64" fmla="*/ 24 w 63"/>
                <a:gd name="T65" fmla="*/ 0 h 65"/>
                <a:gd name="T66" fmla="*/ 32 w 6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2" y="0"/>
                  </a:moveTo>
                  <a:lnTo>
                    <a:pt x="32" y="0"/>
                  </a:lnTo>
                  <a:lnTo>
                    <a:pt x="38" y="0"/>
                  </a:lnTo>
                  <a:lnTo>
                    <a:pt x="43" y="2"/>
                  </a:lnTo>
                  <a:lnTo>
                    <a:pt x="49" y="5"/>
                  </a:lnTo>
                  <a:lnTo>
                    <a:pt x="53" y="9"/>
                  </a:lnTo>
                  <a:lnTo>
                    <a:pt x="57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3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8" y="63"/>
                  </a:lnTo>
                  <a:lnTo>
                    <a:pt x="32" y="65"/>
                  </a:lnTo>
                  <a:lnTo>
                    <a:pt x="24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8" y="55"/>
                  </a:lnTo>
                  <a:lnTo>
                    <a:pt x="4" y="51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4" y="13"/>
                  </a:lnTo>
                  <a:lnTo>
                    <a:pt x="8" y="9"/>
                  </a:lnTo>
                  <a:lnTo>
                    <a:pt x="14" y="5"/>
                  </a:lnTo>
                  <a:lnTo>
                    <a:pt x="20" y="2"/>
                  </a:lnTo>
                  <a:lnTo>
                    <a:pt x="24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5" name="Freeform 208"/>
            <p:cNvSpPr>
              <a:spLocks/>
            </p:cNvSpPr>
            <p:nvPr/>
          </p:nvSpPr>
          <p:spPr bwMode="auto">
            <a:xfrm>
              <a:off x="3498" y="1565"/>
              <a:ext cx="65" cy="65"/>
            </a:xfrm>
            <a:custGeom>
              <a:avLst/>
              <a:gdLst>
                <a:gd name="T0" fmla="*/ 34 w 65"/>
                <a:gd name="T1" fmla="*/ 65 h 65"/>
                <a:gd name="T2" fmla="*/ 26 w 65"/>
                <a:gd name="T3" fmla="*/ 65 h 65"/>
                <a:gd name="T4" fmla="*/ 20 w 65"/>
                <a:gd name="T5" fmla="*/ 63 h 65"/>
                <a:gd name="T6" fmla="*/ 14 w 65"/>
                <a:gd name="T7" fmla="*/ 59 h 65"/>
                <a:gd name="T8" fmla="*/ 10 w 65"/>
                <a:gd name="T9" fmla="*/ 55 h 65"/>
                <a:gd name="T10" fmla="*/ 6 w 65"/>
                <a:gd name="T11" fmla="*/ 51 h 65"/>
                <a:gd name="T12" fmla="*/ 2 w 65"/>
                <a:gd name="T13" fmla="*/ 45 h 65"/>
                <a:gd name="T14" fmla="*/ 2 w 65"/>
                <a:gd name="T15" fmla="*/ 40 h 65"/>
                <a:gd name="T16" fmla="*/ 0 w 65"/>
                <a:gd name="T17" fmla="*/ 34 h 65"/>
                <a:gd name="T18" fmla="*/ 2 w 65"/>
                <a:gd name="T19" fmla="*/ 26 h 65"/>
                <a:gd name="T20" fmla="*/ 2 w 65"/>
                <a:gd name="T21" fmla="*/ 20 h 65"/>
                <a:gd name="T22" fmla="*/ 6 w 65"/>
                <a:gd name="T23" fmla="*/ 16 h 65"/>
                <a:gd name="T24" fmla="*/ 10 w 65"/>
                <a:gd name="T25" fmla="*/ 10 h 65"/>
                <a:gd name="T26" fmla="*/ 14 w 65"/>
                <a:gd name="T27" fmla="*/ 6 h 65"/>
                <a:gd name="T28" fmla="*/ 20 w 65"/>
                <a:gd name="T29" fmla="*/ 4 h 65"/>
                <a:gd name="T30" fmla="*/ 26 w 65"/>
                <a:gd name="T31" fmla="*/ 2 h 65"/>
                <a:gd name="T32" fmla="*/ 34 w 65"/>
                <a:gd name="T33" fmla="*/ 0 h 65"/>
                <a:gd name="T34" fmla="*/ 40 w 65"/>
                <a:gd name="T35" fmla="*/ 2 h 65"/>
                <a:gd name="T36" fmla="*/ 45 w 65"/>
                <a:gd name="T37" fmla="*/ 4 h 65"/>
                <a:gd name="T38" fmla="*/ 51 w 65"/>
                <a:gd name="T39" fmla="*/ 6 h 65"/>
                <a:gd name="T40" fmla="*/ 55 w 65"/>
                <a:gd name="T41" fmla="*/ 10 h 65"/>
                <a:gd name="T42" fmla="*/ 59 w 65"/>
                <a:gd name="T43" fmla="*/ 16 h 65"/>
                <a:gd name="T44" fmla="*/ 63 w 65"/>
                <a:gd name="T45" fmla="*/ 20 h 65"/>
                <a:gd name="T46" fmla="*/ 63 w 65"/>
                <a:gd name="T47" fmla="*/ 26 h 65"/>
                <a:gd name="T48" fmla="*/ 65 w 65"/>
                <a:gd name="T49" fmla="*/ 34 h 65"/>
                <a:gd name="T50" fmla="*/ 63 w 65"/>
                <a:gd name="T51" fmla="*/ 40 h 65"/>
                <a:gd name="T52" fmla="*/ 63 w 65"/>
                <a:gd name="T53" fmla="*/ 45 h 65"/>
                <a:gd name="T54" fmla="*/ 59 w 65"/>
                <a:gd name="T55" fmla="*/ 51 h 65"/>
                <a:gd name="T56" fmla="*/ 55 w 65"/>
                <a:gd name="T57" fmla="*/ 55 h 65"/>
                <a:gd name="T58" fmla="*/ 51 w 65"/>
                <a:gd name="T59" fmla="*/ 59 h 65"/>
                <a:gd name="T60" fmla="*/ 45 w 65"/>
                <a:gd name="T61" fmla="*/ 63 h 65"/>
                <a:gd name="T62" fmla="*/ 40 w 65"/>
                <a:gd name="T63" fmla="*/ 65 h 65"/>
                <a:gd name="T64" fmla="*/ 34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4" y="65"/>
                  </a:move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40" y="65"/>
                  </a:lnTo>
                  <a:lnTo>
                    <a:pt x="34" y="6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6" name="Freeform 209"/>
            <p:cNvSpPr>
              <a:spLocks/>
            </p:cNvSpPr>
            <p:nvPr/>
          </p:nvSpPr>
          <p:spPr bwMode="auto">
            <a:xfrm>
              <a:off x="3498" y="1565"/>
              <a:ext cx="65" cy="65"/>
            </a:xfrm>
            <a:custGeom>
              <a:avLst/>
              <a:gdLst>
                <a:gd name="T0" fmla="*/ 34 w 65"/>
                <a:gd name="T1" fmla="*/ 65 h 65"/>
                <a:gd name="T2" fmla="*/ 34 w 65"/>
                <a:gd name="T3" fmla="*/ 65 h 65"/>
                <a:gd name="T4" fmla="*/ 26 w 65"/>
                <a:gd name="T5" fmla="*/ 65 h 65"/>
                <a:gd name="T6" fmla="*/ 20 w 65"/>
                <a:gd name="T7" fmla="*/ 63 h 65"/>
                <a:gd name="T8" fmla="*/ 14 w 65"/>
                <a:gd name="T9" fmla="*/ 59 h 65"/>
                <a:gd name="T10" fmla="*/ 10 w 65"/>
                <a:gd name="T11" fmla="*/ 55 h 65"/>
                <a:gd name="T12" fmla="*/ 6 w 65"/>
                <a:gd name="T13" fmla="*/ 51 h 65"/>
                <a:gd name="T14" fmla="*/ 2 w 65"/>
                <a:gd name="T15" fmla="*/ 45 h 65"/>
                <a:gd name="T16" fmla="*/ 2 w 65"/>
                <a:gd name="T17" fmla="*/ 40 h 65"/>
                <a:gd name="T18" fmla="*/ 0 w 65"/>
                <a:gd name="T19" fmla="*/ 34 h 65"/>
                <a:gd name="T20" fmla="*/ 2 w 65"/>
                <a:gd name="T21" fmla="*/ 26 h 65"/>
                <a:gd name="T22" fmla="*/ 2 w 65"/>
                <a:gd name="T23" fmla="*/ 20 h 65"/>
                <a:gd name="T24" fmla="*/ 6 w 65"/>
                <a:gd name="T25" fmla="*/ 16 h 65"/>
                <a:gd name="T26" fmla="*/ 10 w 65"/>
                <a:gd name="T27" fmla="*/ 10 h 65"/>
                <a:gd name="T28" fmla="*/ 14 w 65"/>
                <a:gd name="T29" fmla="*/ 6 h 65"/>
                <a:gd name="T30" fmla="*/ 20 w 65"/>
                <a:gd name="T31" fmla="*/ 4 h 65"/>
                <a:gd name="T32" fmla="*/ 26 w 65"/>
                <a:gd name="T33" fmla="*/ 2 h 65"/>
                <a:gd name="T34" fmla="*/ 34 w 65"/>
                <a:gd name="T35" fmla="*/ 0 h 65"/>
                <a:gd name="T36" fmla="*/ 40 w 65"/>
                <a:gd name="T37" fmla="*/ 2 h 65"/>
                <a:gd name="T38" fmla="*/ 45 w 65"/>
                <a:gd name="T39" fmla="*/ 4 h 65"/>
                <a:gd name="T40" fmla="*/ 51 w 65"/>
                <a:gd name="T41" fmla="*/ 6 h 65"/>
                <a:gd name="T42" fmla="*/ 55 w 65"/>
                <a:gd name="T43" fmla="*/ 10 h 65"/>
                <a:gd name="T44" fmla="*/ 59 w 65"/>
                <a:gd name="T45" fmla="*/ 16 h 65"/>
                <a:gd name="T46" fmla="*/ 63 w 65"/>
                <a:gd name="T47" fmla="*/ 20 h 65"/>
                <a:gd name="T48" fmla="*/ 63 w 65"/>
                <a:gd name="T49" fmla="*/ 26 h 65"/>
                <a:gd name="T50" fmla="*/ 65 w 65"/>
                <a:gd name="T51" fmla="*/ 34 h 65"/>
                <a:gd name="T52" fmla="*/ 63 w 65"/>
                <a:gd name="T53" fmla="*/ 40 h 65"/>
                <a:gd name="T54" fmla="*/ 63 w 65"/>
                <a:gd name="T55" fmla="*/ 45 h 65"/>
                <a:gd name="T56" fmla="*/ 59 w 65"/>
                <a:gd name="T57" fmla="*/ 51 h 65"/>
                <a:gd name="T58" fmla="*/ 55 w 65"/>
                <a:gd name="T59" fmla="*/ 55 h 65"/>
                <a:gd name="T60" fmla="*/ 51 w 65"/>
                <a:gd name="T61" fmla="*/ 59 h 65"/>
                <a:gd name="T62" fmla="*/ 45 w 65"/>
                <a:gd name="T63" fmla="*/ 63 h 65"/>
                <a:gd name="T64" fmla="*/ 40 w 65"/>
                <a:gd name="T65" fmla="*/ 65 h 65"/>
                <a:gd name="T66" fmla="*/ 34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4" y="65"/>
                  </a:move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6" y="16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6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4"/>
                  </a:lnTo>
                  <a:lnTo>
                    <a:pt x="63" y="40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3"/>
                  </a:lnTo>
                  <a:lnTo>
                    <a:pt x="40" y="65"/>
                  </a:lnTo>
                  <a:lnTo>
                    <a:pt x="34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7" name="Freeform 210"/>
            <p:cNvSpPr>
              <a:spLocks/>
            </p:cNvSpPr>
            <p:nvPr/>
          </p:nvSpPr>
          <p:spPr bwMode="auto">
            <a:xfrm>
              <a:off x="3469" y="1510"/>
              <a:ext cx="63" cy="63"/>
            </a:xfrm>
            <a:custGeom>
              <a:avLst/>
              <a:gdLst>
                <a:gd name="T0" fmla="*/ 31 w 63"/>
                <a:gd name="T1" fmla="*/ 0 h 63"/>
                <a:gd name="T2" fmla="*/ 37 w 63"/>
                <a:gd name="T3" fmla="*/ 0 h 63"/>
                <a:gd name="T4" fmla="*/ 43 w 63"/>
                <a:gd name="T5" fmla="*/ 2 h 63"/>
                <a:gd name="T6" fmla="*/ 49 w 63"/>
                <a:gd name="T7" fmla="*/ 6 h 63"/>
                <a:gd name="T8" fmla="*/ 53 w 63"/>
                <a:gd name="T9" fmla="*/ 10 h 63"/>
                <a:gd name="T10" fmla="*/ 57 w 63"/>
                <a:gd name="T11" fmla="*/ 14 h 63"/>
                <a:gd name="T12" fmla="*/ 61 w 63"/>
                <a:gd name="T13" fmla="*/ 20 h 63"/>
                <a:gd name="T14" fmla="*/ 63 w 63"/>
                <a:gd name="T15" fmla="*/ 26 h 63"/>
                <a:gd name="T16" fmla="*/ 63 w 63"/>
                <a:gd name="T17" fmla="*/ 32 h 63"/>
                <a:gd name="T18" fmla="*/ 63 w 63"/>
                <a:gd name="T19" fmla="*/ 39 h 63"/>
                <a:gd name="T20" fmla="*/ 61 w 63"/>
                <a:gd name="T21" fmla="*/ 43 h 63"/>
                <a:gd name="T22" fmla="*/ 57 w 63"/>
                <a:gd name="T23" fmla="*/ 49 h 63"/>
                <a:gd name="T24" fmla="*/ 53 w 63"/>
                <a:gd name="T25" fmla="*/ 55 h 63"/>
                <a:gd name="T26" fmla="*/ 49 w 63"/>
                <a:gd name="T27" fmla="*/ 59 h 63"/>
                <a:gd name="T28" fmla="*/ 43 w 63"/>
                <a:gd name="T29" fmla="*/ 61 h 63"/>
                <a:gd name="T30" fmla="*/ 37 w 63"/>
                <a:gd name="T31" fmla="*/ 63 h 63"/>
                <a:gd name="T32" fmla="*/ 31 w 63"/>
                <a:gd name="T33" fmla="*/ 63 h 63"/>
                <a:gd name="T34" fmla="*/ 23 w 63"/>
                <a:gd name="T35" fmla="*/ 63 h 63"/>
                <a:gd name="T36" fmla="*/ 19 w 63"/>
                <a:gd name="T37" fmla="*/ 61 h 63"/>
                <a:gd name="T38" fmla="*/ 13 w 63"/>
                <a:gd name="T39" fmla="*/ 59 h 63"/>
                <a:gd name="T40" fmla="*/ 8 w 63"/>
                <a:gd name="T41" fmla="*/ 55 h 63"/>
                <a:gd name="T42" fmla="*/ 4 w 63"/>
                <a:gd name="T43" fmla="*/ 49 h 63"/>
                <a:gd name="T44" fmla="*/ 2 w 63"/>
                <a:gd name="T45" fmla="*/ 43 h 63"/>
                <a:gd name="T46" fmla="*/ 0 w 63"/>
                <a:gd name="T47" fmla="*/ 39 h 63"/>
                <a:gd name="T48" fmla="*/ 0 w 63"/>
                <a:gd name="T49" fmla="*/ 32 h 63"/>
                <a:gd name="T50" fmla="*/ 0 w 63"/>
                <a:gd name="T51" fmla="*/ 26 h 63"/>
                <a:gd name="T52" fmla="*/ 2 w 63"/>
                <a:gd name="T53" fmla="*/ 20 h 63"/>
                <a:gd name="T54" fmla="*/ 4 w 63"/>
                <a:gd name="T55" fmla="*/ 14 h 63"/>
                <a:gd name="T56" fmla="*/ 8 w 63"/>
                <a:gd name="T57" fmla="*/ 10 h 63"/>
                <a:gd name="T58" fmla="*/ 13 w 63"/>
                <a:gd name="T59" fmla="*/ 6 h 63"/>
                <a:gd name="T60" fmla="*/ 19 w 63"/>
                <a:gd name="T61" fmla="*/ 2 h 63"/>
                <a:gd name="T62" fmla="*/ 23 w 63"/>
                <a:gd name="T63" fmla="*/ 0 h 63"/>
                <a:gd name="T64" fmla="*/ 31 w 63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3"/>
                <a:gd name="T101" fmla="*/ 63 w 63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3">
                  <a:moveTo>
                    <a:pt x="31" y="0"/>
                  </a:moveTo>
                  <a:lnTo>
                    <a:pt x="37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39"/>
                  </a:lnTo>
                  <a:lnTo>
                    <a:pt x="61" y="43"/>
                  </a:lnTo>
                  <a:lnTo>
                    <a:pt x="57" y="49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1" y="63"/>
                  </a:lnTo>
                  <a:lnTo>
                    <a:pt x="23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8" y="55"/>
                  </a:lnTo>
                  <a:lnTo>
                    <a:pt x="4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3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8" name="Freeform 211"/>
            <p:cNvSpPr>
              <a:spLocks/>
            </p:cNvSpPr>
            <p:nvPr/>
          </p:nvSpPr>
          <p:spPr bwMode="auto">
            <a:xfrm>
              <a:off x="3469" y="1510"/>
              <a:ext cx="63" cy="63"/>
            </a:xfrm>
            <a:custGeom>
              <a:avLst/>
              <a:gdLst>
                <a:gd name="T0" fmla="*/ 31 w 63"/>
                <a:gd name="T1" fmla="*/ 0 h 63"/>
                <a:gd name="T2" fmla="*/ 31 w 63"/>
                <a:gd name="T3" fmla="*/ 0 h 63"/>
                <a:gd name="T4" fmla="*/ 37 w 63"/>
                <a:gd name="T5" fmla="*/ 0 h 63"/>
                <a:gd name="T6" fmla="*/ 43 w 63"/>
                <a:gd name="T7" fmla="*/ 2 h 63"/>
                <a:gd name="T8" fmla="*/ 49 w 63"/>
                <a:gd name="T9" fmla="*/ 6 h 63"/>
                <a:gd name="T10" fmla="*/ 53 w 63"/>
                <a:gd name="T11" fmla="*/ 10 h 63"/>
                <a:gd name="T12" fmla="*/ 57 w 63"/>
                <a:gd name="T13" fmla="*/ 14 h 63"/>
                <a:gd name="T14" fmla="*/ 61 w 63"/>
                <a:gd name="T15" fmla="*/ 20 h 63"/>
                <a:gd name="T16" fmla="*/ 63 w 63"/>
                <a:gd name="T17" fmla="*/ 26 h 63"/>
                <a:gd name="T18" fmla="*/ 63 w 63"/>
                <a:gd name="T19" fmla="*/ 32 h 63"/>
                <a:gd name="T20" fmla="*/ 63 w 63"/>
                <a:gd name="T21" fmla="*/ 39 h 63"/>
                <a:gd name="T22" fmla="*/ 61 w 63"/>
                <a:gd name="T23" fmla="*/ 43 h 63"/>
                <a:gd name="T24" fmla="*/ 57 w 63"/>
                <a:gd name="T25" fmla="*/ 49 h 63"/>
                <a:gd name="T26" fmla="*/ 53 w 63"/>
                <a:gd name="T27" fmla="*/ 55 h 63"/>
                <a:gd name="T28" fmla="*/ 49 w 63"/>
                <a:gd name="T29" fmla="*/ 59 h 63"/>
                <a:gd name="T30" fmla="*/ 43 w 63"/>
                <a:gd name="T31" fmla="*/ 61 h 63"/>
                <a:gd name="T32" fmla="*/ 37 w 63"/>
                <a:gd name="T33" fmla="*/ 63 h 63"/>
                <a:gd name="T34" fmla="*/ 31 w 63"/>
                <a:gd name="T35" fmla="*/ 63 h 63"/>
                <a:gd name="T36" fmla="*/ 23 w 63"/>
                <a:gd name="T37" fmla="*/ 63 h 63"/>
                <a:gd name="T38" fmla="*/ 19 w 63"/>
                <a:gd name="T39" fmla="*/ 61 h 63"/>
                <a:gd name="T40" fmla="*/ 13 w 63"/>
                <a:gd name="T41" fmla="*/ 59 h 63"/>
                <a:gd name="T42" fmla="*/ 8 w 63"/>
                <a:gd name="T43" fmla="*/ 55 h 63"/>
                <a:gd name="T44" fmla="*/ 4 w 63"/>
                <a:gd name="T45" fmla="*/ 49 h 63"/>
                <a:gd name="T46" fmla="*/ 2 w 63"/>
                <a:gd name="T47" fmla="*/ 43 h 63"/>
                <a:gd name="T48" fmla="*/ 0 w 63"/>
                <a:gd name="T49" fmla="*/ 39 h 63"/>
                <a:gd name="T50" fmla="*/ 0 w 63"/>
                <a:gd name="T51" fmla="*/ 32 h 63"/>
                <a:gd name="T52" fmla="*/ 0 w 63"/>
                <a:gd name="T53" fmla="*/ 26 h 63"/>
                <a:gd name="T54" fmla="*/ 2 w 63"/>
                <a:gd name="T55" fmla="*/ 20 h 63"/>
                <a:gd name="T56" fmla="*/ 4 w 63"/>
                <a:gd name="T57" fmla="*/ 14 h 63"/>
                <a:gd name="T58" fmla="*/ 8 w 63"/>
                <a:gd name="T59" fmla="*/ 10 h 63"/>
                <a:gd name="T60" fmla="*/ 13 w 63"/>
                <a:gd name="T61" fmla="*/ 6 h 63"/>
                <a:gd name="T62" fmla="*/ 19 w 63"/>
                <a:gd name="T63" fmla="*/ 2 h 63"/>
                <a:gd name="T64" fmla="*/ 23 w 63"/>
                <a:gd name="T65" fmla="*/ 0 h 63"/>
                <a:gd name="T66" fmla="*/ 31 w 63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3"/>
                <a:gd name="T104" fmla="*/ 63 w 63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3">
                  <a:moveTo>
                    <a:pt x="31" y="0"/>
                  </a:moveTo>
                  <a:lnTo>
                    <a:pt x="31" y="0"/>
                  </a:lnTo>
                  <a:lnTo>
                    <a:pt x="37" y="0"/>
                  </a:lnTo>
                  <a:lnTo>
                    <a:pt x="43" y="2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4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2"/>
                  </a:lnTo>
                  <a:lnTo>
                    <a:pt x="63" y="39"/>
                  </a:lnTo>
                  <a:lnTo>
                    <a:pt x="61" y="43"/>
                  </a:lnTo>
                  <a:lnTo>
                    <a:pt x="57" y="49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1"/>
                  </a:lnTo>
                  <a:lnTo>
                    <a:pt x="37" y="63"/>
                  </a:lnTo>
                  <a:lnTo>
                    <a:pt x="31" y="63"/>
                  </a:lnTo>
                  <a:lnTo>
                    <a:pt x="23" y="63"/>
                  </a:lnTo>
                  <a:lnTo>
                    <a:pt x="19" y="61"/>
                  </a:lnTo>
                  <a:lnTo>
                    <a:pt x="13" y="59"/>
                  </a:lnTo>
                  <a:lnTo>
                    <a:pt x="8" y="55"/>
                  </a:lnTo>
                  <a:lnTo>
                    <a:pt x="4" y="49"/>
                  </a:lnTo>
                  <a:lnTo>
                    <a:pt x="2" y="43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3" y="6"/>
                  </a:lnTo>
                  <a:lnTo>
                    <a:pt x="19" y="2"/>
                  </a:lnTo>
                  <a:lnTo>
                    <a:pt x="23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39" name="Freeform 212"/>
            <p:cNvSpPr>
              <a:spLocks/>
            </p:cNvSpPr>
            <p:nvPr/>
          </p:nvSpPr>
          <p:spPr bwMode="auto">
            <a:xfrm>
              <a:off x="3461" y="1610"/>
              <a:ext cx="63" cy="65"/>
            </a:xfrm>
            <a:custGeom>
              <a:avLst/>
              <a:gdLst>
                <a:gd name="T0" fmla="*/ 31 w 63"/>
                <a:gd name="T1" fmla="*/ 0 h 65"/>
                <a:gd name="T2" fmla="*/ 37 w 63"/>
                <a:gd name="T3" fmla="*/ 2 h 65"/>
                <a:gd name="T4" fmla="*/ 43 w 63"/>
                <a:gd name="T5" fmla="*/ 4 h 65"/>
                <a:gd name="T6" fmla="*/ 49 w 63"/>
                <a:gd name="T7" fmla="*/ 6 h 65"/>
                <a:gd name="T8" fmla="*/ 53 w 63"/>
                <a:gd name="T9" fmla="*/ 10 h 65"/>
                <a:gd name="T10" fmla="*/ 59 w 63"/>
                <a:gd name="T11" fmla="*/ 16 h 65"/>
                <a:gd name="T12" fmla="*/ 61 w 63"/>
                <a:gd name="T13" fmla="*/ 20 h 65"/>
                <a:gd name="T14" fmla="*/ 63 w 63"/>
                <a:gd name="T15" fmla="*/ 28 h 65"/>
                <a:gd name="T16" fmla="*/ 63 w 63"/>
                <a:gd name="T17" fmla="*/ 34 h 65"/>
                <a:gd name="T18" fmla="*/ 63 w 63"/>
                <a:gd name="T19" fmla="*/ 40 h 65"/>
                <a:gd name="T20" fmla="*/ 61 w 63"/>
                <a:gd name="T21" fmla="*/ 46 h 65"/>
                <a:gd name="T22" fmla="*/ 59 w 63"/>
                <a:gd name="T23" fmla="*/ 52 h 65"/>
                <a:gd name="T24" fmla="*/ 53 w 63"/>
                <a:gd name="T25" fmla="*/ 56 h 65"/>
                <a:gd name="T26" fmla="*/ 49 w 63"/>
                <a:gd name="T27" fmla="*/ 60 h 65"/>
                <a:gd name="T28" fmla="*/ 43 w 63"/>
                <a:gd name="T29" fmla="*/ 63 h 65"/>
                <a:gd name="T30" fmla="*/ 37 w 63"/>
                <a:gd name="T31" fmla="*/ 65 h 65"/>
                <a:gd name="T32" fmla="*/ 31 w 63"/>
                <a:gd name="T33" fmla="*/ 65 h 65"/>
                <a:gd name="T34" fmla="*/ 25 w 63"/>
                <a:gd name="T35" fmla="*/ 65 h 65"/>
                <a:gd name="T36" fmla="*/ 19 w 63"/>
                <a:gd name="T37" fmla="*/ 63 h 65"/>
                <a:gd name="T38" fmla="*/ 14 w 63"/>
                <a:gd name="T39" fmla="*/ 60 h 65"/>
                <a:gd name="T40" fmla="*/ 8 w 63"/>
                <a:gd name="T41" fmla="*/ 56 h 65"/>
                <a:gd name="T42" fmla="*/ 4 w 63"/>
                <a:gd name="T43" fmla="*/ 52 h 65"/>
                <a:gd name="T44" fmla="*/ 2 w 63"/>
                <a:gd name="T45" fmla="*/ 46 h 65"/>
                <a:gd name="T46" fmla="*/ 0 w 63"/>
                <a:gd name="T47" fmla="*/ 40 h 65"/>
                <a:gd name="T48" fmla="*/ 0 w 63"/>
                <a:gd name="T49" fmla="*/ 34 h 65"/>
                <a:gd name="T50" fmla="*/ 0 w 63"/>
                <a:gd name="T51" fmla="*/ 28 h 65"/>
                <a:gd name="T52" fmla="*/ 2 w 63"/>
                <a:gd name="T53" fmla="*/ 20 h 65"/>
                <a:gd name="T54" fmla="*/ 4 w 63"/>
                <a:gd name="T55" fmla="*/ 16 h 65"/>
                <a:gd name="T56" fmla="*/ 8 w 63"/>
                <a:gd name="T57" fmla="*/ 10 h 65"/>
                <a:gd name="T58" fmla="*/ 14 w 63"/>
                <a:gd name="T59" fmla="*/ 6 h 65"/>
                <a:gd name="T60" fmla="*/ 19 w 63"/>
                <a:gd name="T61" fmla="*/ 4 h 65"/>
                <a:gd name="T62" fmla="*/ 25 w 63"/>
                <a:gd name="T63" fmla="*/ 2 h 65"/>
                <a:gd name="T64" fmla="*/ 31 w 63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31" y="0"/>
                  </a:move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6"/>
                  </a:lnTo>
                  <a:lnTo>
                    <a:pt x="61" y="20"/>
                  </a:lnTo>
                  <a:lnTo>
                    <a:pt x="63" y="28"/>
                  </a:lnTo>
                  <a:lnTo>
                    <a:pt x="63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3" y="56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19" y="63"/>
                  </a:lnTo>
                  <a:lnTo>
                    <a:pt x="14" y="60"/>
                  </a:lnTo>
                  <a:lnTo>
                    <a:pt x="8" y="56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0" name="Freeform 213"/>
            <p:cNvSpPr>
              <a:spLocks/>
            </p:cNvSpPr>
            <p:nvPr/>
          </p:nvSpPr>
          <p:spPr bwMode="auto">
            <a:xfrm>
              <a:off x="3461" y="1610"/>
              <a:ext cx="63" cy="65"/>
            </a:xfrm>
            <a:custGeom>
              <a:avLst/>
              <a:gdLst>
                <a:gd name="T0" fmla="*/ 31 w 63"/>
                <a:gd name="T1" fmla="*/ 0 h 65"/>
                <a:gd name="T2" fmla="*/ 31 w 63"/>
                <a:gd name="T3" fmla="*/ 0 h 65"/>
                <a:gd name="T4" fmla="*/ 37 w 63"/>
                <a:gd name="T5" fmla="*/ 2 h 65"/>
                <a:gd name="T6" fmla="*/ 43 w 63"/>
                <a:gd name="T7" fmla="*/ 4 h 65"/>
                <a:gd name="T8" fmla="*/ 49 w 63"/>
                <a:gd name="T9" fmla="*/ 6 h 65"/>
                <a:gd name="T10" fmla="*/ 53 w 63"/>
                <a:gd name="T11" fmla="*/ 10 h 65"/>
                <a:gd name="T12" fmla="*/ 59 w 63"/>
                <a:gd name="T13" fmla="*/ 16 h 65"/>
                <a:gd name="T14" fmla="*/ 61 w 63"/>
                <a:gd name="T15" fmla="*/ 20 h 65"/>
                <a:gd name="T16" fmla="*/ 63 w 63"/>
                <a:gd name="T17" fmla="*/ 28 h 65"/>
                <a:gd name="T18" fmla="*/ 63 w 63"/>
                <a:gd name="T19" fmla="*/ 34 h 65"/>
                <a:gd name="T20" fmla="*/ 63 w 63"/>
                <a:gd name="T21" fmla="*/ 40 h 65"/>
                <a:gd name="T22" fmla="*/ 61 w 63"/>
                <a:gd name="T23" fmla="*/ 46 h 65"/>
                <a:gd name="T24" fmla="*/ 59 w 63"/>
                <a:gd name="T25" fmla="*/ 52 h 65"/>
                <a:gd name="T26" fmla="*/ 53 w 63"/>
                <a:gd name="T27" fmla="*/ 56 h 65"/>
                <a:gd name="T28" fmla="*/ 49 w 63"/>
                <a:gd name="T29" fmla="*/ 60 h 65"/>
                <a:gd name="T30" fmla="*/ 43 w 63"/>
                <a:gd name="T31" fmla="*/ 63 h 65"/>
                <a:gd name="T32" fmla="*/ 37 w 63"/>
                <a:gd name="T33" fmla="*/ 65 h 65"/>
                <a:gd name="T34" fmla="*/ 31 w 63"/>
                <a:gd name="T35" fmla="*/ 65 h 65"/>
                <a:gd name="T36" fmla="*/ 25 w 63"/>
                <a:gd name="T37" fmla="*/ 65 h 65"/>
                <a:gd name="T38" fmla="*/ 19 w 63"/>
                <a:gd name="T39" fmla="*/ 63 h 65"/>
                <a:gd name="T40" fmla="*/ 14 w 63"/>
                <a:gd name="T41" fmla="*/ 60 h 65"/>
                <a:gd name="T42" fmla="*/ 8 w 63"/>
                <a:gd name="T43" fmla="*/ 56 h 65"/>
                <a:gd name="T44" fmla="*/ 4 w 63"/>
                <a:gd name="T45" fmla="*/ 52 h 65"/>
                <a:gd name="T46" fmla="*/ 2 w 63"/>
                <a:gd name="T47" fmla="*/ 46 h 65"/>
                <a:gd name="T48" fmla="*/ 0 w 63"/>
                <a:gd name="T49" fmla="*/ 40 h 65"/>
                <a:gd name="T50" fmla="*/ 0 w 63"/>
                <a:gd name="T51" fmla="*/ 34 h 65"/>
                <a:gd name="T52" fmla="*/ 0 w 63"/>
                <a:gd name="T53" fmla="*/ 28 h 65"/>
                <a:gd name="T54" fmla="*/ 2 w 63"/>
                <a:gd name="T55" fmla="*/ 20 h 65"/>
                <a:gd name="T56" fmla="*/ 4 w 63"/>
                <a:gd name="T57" fmla="*/ 16 h 65"/>
                <a:gd name="T58" fmla="*/ 8 w 63"/>
                <a:gd name="T59" fmla="*/ 10 h 65"/>
                <a:gd name="T60" fmla="*/ 14 w 63"/>
                <a:gd name="T61" fmla="*/ 6 h 65"/>
                <a:gd name="T62" fmla="*/ 19 w 63"/>
                <a:gd name="T63" fmla="*/ 4 h 65"/>
                <a:gd name="T64" fmla="*/ 25 w 63"/>
                <a:gd name="T65" fmla="*/ 2 h 65"/>
                <a:gd name="T66" fmla="*/ 31 w 63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31" y="0"/>
                  </a:move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9" y="16"/>
                  </a:lnTo>
                  <a:lnTo>
                    <a:pt x="61" y="20"/>
                  </a:lnTo>
                  <a:lnTo>
                    <a:pt x="63" y="28"/>
                  </a:lnTo>
                  <a:lnTo>
                    <a:pt x="63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9" y="52"/>
                  </a:lnTo>
                  <a:lnTo>
                    <a:pt x="53" y="56"/>
                  </a:lnTo>
                  <a:lnTo>
                    <a:pt x="49" y="60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19" y="63"/>
                  </a:lnTo>
                  <a:lnTo>
                    <a:pt x="14" y="60"/>
                  </a:lnTo>
                  <a:lnTo>
                    <a:pt x="8" y="56"/>
                  </a:lnTo>
                  <a:lnTo>
                    <a:pt x="4" y="52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1" name="Freeform 214"/>
            <p:cNvSpPr>
              <a:spLocks/>
            </p:cNvSpPr>
            <p:nvPr/>
          </p:nvSpPr>
          <p:spPr bwMode="auto">
            <a:xfrm>
              <a:off x="3445" y="1559"/>
              <a:ext cx="65" cy="63"/>
            </a:xfrm>
            <a:custGeom>
              <a:avLst/>
              <a:gdLst>
                <a:gd name="T0" fmla="*/ 34 w 65"/>
                <a:gd name="T1" fmla="*/ 0 h 63"/>
                <a:gd name="T2" fmla="*/ 39 w 65"/>
                <a:gd name="T3" fmla="*/ 0 h 63"/>
                <a:gd name="T4" fmla="*/ 45 w 65"/>
                <a:gd name="T5" fmla="*/ 2 h 63"/>
                <a:gd name="T6" fmla="*/ 51 w 65"/>
                <a:gd name="T7" fmla="*/ 4 h 63"/>
                <a:gd name="T8" fmla="*/ 55 w 65"/>
                <a:gd name="T9" fmla="*/ 10 h 63"/>
                <a:gd name="T10" fmla="*/ 59 w 65"/>
                <a:gd name="T11" fmla="*/ 14 h 63"/>
                <a:gd name="T12" fmla="*/ 63 w 65"/>
                <a:gd name="T13" fmla="*/ 20 h 63"/>
                <a:gd name="T14" fmla="*/ 65 w 65"/>
                <a:gd name="T15" fmla="*/ 26 h 63"/>
                <a:gd name="T16" fmla="*/ 65 w 65"/>
                <a:gd name="T17" fmla="*/ 32 h 63"/>
                <a:gd name="T18" fmla="*/ 65 w 65"/>
                <a:gd name="T19" fmla="*/ 38 h 63"/>
                <a:gd name="T20" fmla="*/ 63 w 65"/>
                <a:gd name="T21" fmla="*/ 44 h 63"/>
                <a:gd name="T22" fmla="*/ 59 w 65"/>
                <a:gd name="T23" fmla="*/ 49 h 63"/>
                <a:gd name="T24" fmla="*/ 55 w 65"/>
                <a:gd name="T25" fmla="*/ 55 h 63"/>
                <a:gd name="T26" fmla="*/ 51 w 65"/>
                <a:gd name="T27" fmla="*/ 57 h 63"/>
                <a:gd name="T28" fmla="*/ 45 w 65"/>
                <a:gd name="T29" fmla="*/ 61 h 63"/>
                <a:gd name="T30" fmla="*/ 39 w 65"/>
                <a:gd name="T31" fmla="*/ 63 h 63"/>
                <a:gd name="T32" fmla="*/ 34 w 65"/>
                <a:gd name="T33" fmla="*/ 63 h 63"/>
                <a:gd name="T34" fmla="*/ 26 w 65"/>
                <a:gd name="T35" fmla="*/ 63 h 63"/>
                <a:gd name="T36" fmla="*/ 20 w 65"/>
                <a:gd name="T37" fmla="*/ 61 h 63"/>
                <a:gd name="T38" fmla="*/ 14 w 65"/>
                <a:gd name="T39" fmla="*/ 57 h 63"/>
                <a:gd name="T40" fmla="*/ 10 w 65"/>
                <a:gd name="T41" fmla="*/ 55 h 63"/>
                <a:gd name="T42" fmla="*/ 6 w 65"/>
                <a:gd name="T43" fmla="*/ 49 h 63"/>
                <a:gd name="T44" fmla="*/ 4 w 65"/>
                <a:gd name="T45" fmla="*/ 44 h 63"/>
                <a:gd name="T46" fmla="*/ 2 w 65"/>
                <a:gd name="T47" fmla="*/ 38 h 63"/>
                <a:gd name="T48" fmla="*/ 0 w 65"/>
                <a:gd name="T49" fmla="*/ 32 h 63"/>
                <a:gd name="T50" fmla="*/ 2 w 65"/>
                <a:gd name="T51" fmla="*/ 26 h 63"/>
                <a:gd name="T52" fmla="*/ 4 w 65"/>
                <a:gd name="T53" fmla="*/ 20 h 63"/>
                <a:gd name="T54" fmla="*/ 6 w 65"/>
                <a:gd name="T55" fmla="*/ 14 h 63"/>
                <a:gd name="T56" fmla="*/ 10 w 65"/>
                <a:gd name="T57" fmla="*/ 10 h 63"/>
                <a:gd name="T58" fmla="*/ 14 w 65"/>
                <a:gd name="T59" fmla="*/ 4 h 63"/>
                <a:gd name="T60" fmla="*/ 20 w 65"/>
                <a:gd name="T61" fmla="*/ 2 h 63"/>
                <a:gd name="T62" fmla="*/ 26 w 65"/>
                <a:gd name="T63" fmla="*/ 0 h 63"/>
                <a:gd name="T64" fmla="*/ 34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4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38"/>
                  </a:lnTo>
                  <a:lnTo>
                    <a:pt x="63" y="44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2" name="Freeform 215"/>
            <p:cNvSpPr>
              <a:spLocks/>
            </p:cNvSpPr>
            <p:nvPr/>
          </p:nvSpPr>
          <p:spPr bwMode="auto">
            <a:xfrm>
              <a:off x="3445" y="1559"/>
              <a:ext cx="65" cy="63"/>
            </a:xfrm>
            <a:custGeom>
              <a:avLst/>
              <a:gdLst>
                <a:gd name="T0" fmla="*/ 34 w 65"/>
                <a:gd name="T1" fmla="*/ 0 h 63"/>
                <a:gd name="T2" fmla="*/ 34 w 65"/>
                <a:gd name="T3" fmla="*/ 0 h 63"/>
                <a:gd name="T4" fmla="*/ 39 w 65"/>
                <a:gd name="T5" fmla="*/ 0 h 63"/>
                <a:gd name="T6" fmla="*/ 45 w 65"/>
                <a:gd name="T7" fmla="*/ 2 h 63"/>
                <a:gd name="T8" fmla="*/ 51 w 65"/>
                <a:gd name="T9" fmla="*/ 4 h 63"/>
                <a:gd name="T10" fmla="*/ 55 w 65"/>
                <a:gd name="T11" fmla="*/ 10 h 63"/>
                <a:gd name="T12" fmla="*/ 59 w 65"/>
                <a:gd name="T13" fmla="*/ 14 h 63"/>
                <a:gd name="T14" fmla="*/ 63 w 65"/>
                <a:gd name="T15" fmla="*/ 20 h 63"/>
                <a:gd name="T16" fmla="*/ 65 w 65"/>
                <a:gd name="T17" fmla="*/ 26 h 63"/>
                <a:gd name="T18" fmla="*/ 65 w 65"/>
                <a:gd name="T19" fmla="*/ 32 h 63"/>
                <a:gd name="T20" fmla="*/ 65 w 65"/>
                <a:gd name="T21" fmla="*/ 38 h 63"/>
                <a:gd name="T22" fmla="*/ 63 w 65"/>
                <a:gd name="T23" fmla="*/ 44 h 63"/>
                <a:gd name="T24" fmla="*/ 59 w 65"/>
                <a:gd name="T25" fmla="*/ 49 h 63"/>
                <a:gd name="T26" fmla="*/ 55 w 65"/>
                <a:gd name="T27" fmla="*/ 55 h 63"/>
                <a:gd name="T28" fmla="*/ 51 w 65"/>
                <a:gd name="T29" fmla="*/ 57 h 63"/>
                <a:gd name="T30" fmla="*/ 45 w 65"/>
                <a:gd name="T31" fmla="*/ 61 h 63"/>
                <a:gd name="T32" fmla="*/ 39 w 65"/>
                <a:gd name="T33" fmla="*/ 63 h 63"/>
                <a:gd name="T34" fmla="*/ 34 w 65"/>
                <a:gd name="T35" fmla="*/ 63 h 63"/>
                <a:gd name="T36" fmla="*/ 26 w 65"/>
                <a:gd name="T37" fmla="*/ 63 h 63"/>
                <a:gd name="T38" fmla="*/ 20 w 65"/>
                <a:gd name="T39" fmla="*/ 61 h 63"/>
                <a:gd name="T40" fmla="*/ 14 w 65"/>
                <a:gd name="T41" fmla="*/ 57 h 63"/>
                <a:gd name="T42" fmla="*/ 10 w 65"/>
                <a:gd name="T43" fmla="*/ 55 h 63"/>
                <a:gd name="T44" fmla="*/ 6 w 65"/>
                <a:gd name="T45" fmla="*/ 49 h 63"/>
                <a:gd name="T46" fmla="*/ 4 w 65"/>
                <a:gd name="T47" fmla="*/ 44 h 63"/>
                <a:gd name="T48" fmla="*/ 2 w 65"/>
                <a:gd name="T49" fmla="*/ 38 h 63"/>
                <a:gd name="T50" fmla="*/ 0 w 65"/>
                <a:gd name="T51" fmla="*/ 32 h 63"/>
                <a:gd name="T52" fmla="*/ 2 w 65"/>
                <a:gd name="T53" fmla="*/ 26 h 63"/>
                <a:gd name="T54" fmla="*/ 4 w 65"/>
                <a:gd name="T55" fmla="*/ 20 h 63"/>
                <a:gd name="T56" fmla="*/ 6 w 65"/>
                <a:gd name="T57" fmla="*/ 14 h 63"/>
                <a:gd name="T58" fmla="*/ 10 w 65"/>
                <a:gd name="T59" fmla="*/ 10 h 63"/>
                <a:gd name="T60" fmla="*/ 14 w 65"/>
                <a:gd name="T61" fmla="*/ 4 h 63"/>
                <a:gd name="T62" fmla="*/ 20 w 65"/>
                <a:gd name="T63" fmla="*/ 2 h 63"/>
                <a:gd name="T64" fmla="*/ 26 w 65"/>
                <a:gd name="T65" fmla="*/ 0 h 63"/>
                <a:gd name="T66" fmla="*/ 34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4" y="0"/>
                  </a:moveTo>
                  <a:lnTo>
                    <a:pt x="34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38"/>
                  </a:lnTo>
                  <a:lnTo>
                    <a:pt x="63" y="44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4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3" name="Freeform 216"/>
            <p:cNvSpPr>
              <a:spLocks/>
            </p:cNvSpPr>
            <p:nvPr/>
          </p:nvSpPr>
          <p:spPr bwMode="auto">
            <a:xfrm>
              <a:off x="3323" y="1565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26 w 65"/>
                <a:gd name="T3" fmla="*/ 63 h 65"/>
                <a:gd name="T4" fmla="*/ 20 w 65"/>
                <a:gd name="T5" fmla="*/ 61 h 65"/>
                <a:gd name="T6" fmla="*/ 14 w 65"/>
                <a:gd name="T7" fmla="*/ 59 h 65"/>
                <a:gd name="T8" fmla="*/ 10 w 65"/>
                <a:gd name="T9" fmla="*/ 55 h 65"/>
                <a:gd name="T10" fmla="*/ 6 w 65"/>
                <a:gd name="T11" fmla="*/ 51 h 65"/>
                <a:gd name="T12" fmla="*/ 2 w 65"/>
                <a:gd name="T13" fmla="*/ 45 h 65"/>
                <a:gd name="T14" fmla="*/ 0 w 65"/>
                <a:gd name="T15" fmla="*/ 40 h 65"/>
                <a:gd name="T16" fmla="*/ 0 w 65"/>
                <a:gd name="T17" fmla="*/ 32 h 65"/>
                <a:gd name="T18" fmla="*/ 0 w 65"/>
                <a:gd name="T19" fmla="*/ 26 h 65"/>
                <a:gd name="T20" fmla="*/ 2 w 65"/>
                <a:gd name="T21" fmla="*/ 20 h 65"/>
                <a:gd name="T22" fmla="*/ 6 w 65"/>
                <a:gd name="T23" fmla="*/ 14 h 65"/>
                <a:gd name="T24" fmla="*/ 10 w 65"/>
                <a:gd name="T25" fmla="*/ 10 h 65"/>
                <a:gd name="T26" fmla="*/ 14 w 65"/>
                <a:gd name="T27" fmla="*/ 6 h 65"/>
                <a:gd name="T28" fmla="*/ 20 w 65"/>
                <a:gd name="T29" fmla="*/ 2 h 65"/>
                <a:gd name="T30" fmla="*/ 26 w 65"/>
                <a:gd name="T31" fmla="*/ 0 h 65"/>
                <a:gd name="T32" fmla="*/ 31 w 65"/>
                <a:gd name="T33" fmla="*/ 0 h 65"/>
                <a:gd name="T34" fmla="*/ 39 w 65"/>
                <a:gd name="T35" fmla="*/ 0 h 65"/>
                <a:gd name="T36" fmla="*/ 45 w 65"/>
                <a:gd name="T37" fmla="*/ 2 h 65"/>
                <a:gd name="T38" fmla="*/ 51 w 65"/>
                <a:gd name="T39" fmla="*/ 6 h 65"/>
                <a:gd name="T40" fmla="*/ 55 w 65"/>
                <a:gd name="T41" fmla="*/ 10 h 65"/>
                <a:gd name="T42" fmla="*/ 59 w 65"/>
                <a:gd name="T43" fmla="*/ 14 h 65"/>
                <a:gd name="T44" fmla="*/ 63 w 65"/>
                <a:gd name="T45" fmla="*/ 20 h 65"/>
                <a:gd name="T46" fmla="*/ 63 w 65"/>
                <a:gd name="T47" fmla="*/ 26 h 65"/>
                <a:gd name="T48" fmla="*/ 65 w 65"/>
                <a:gd name="T49" fmla="*/ 32 h 65"/>
                <a:gd name="T50" fmla="*/ 63 w 65"/>
                <a:gd name="T51" fmla="*/ 40 h 65"/>
                <a:gd name="T52" fmla="*/ 63 w 65"/>
                <a:gd name="T53" fmla="*/ 45 h 65"/>
                <a:gd name="T54" fmla="*/ 59 w 65"/>
                <a:gd name="T55" fmla="*/ 51 h 65"/>
                <a:gd name="T56" fmla="*/ 55 w 65"/>
                <a:gd name="T57" fmla="*/ 55 h 65"/>
                <a:gd name="T58" fmla="*/ 51 w 65"/>
                <a:gd name="T59" fmla="*/ 59 h 65"/>
                <a:gd name="T60" fmla="*/ 45 w 65"/>
                <a:gd name="T61" fmla="*/ 61 h 65"/>
                <a:gd name="T62" fmla="*/ 39 w 65"/>
                <a:gd name="T63" fmla="*/ 63 h 65"/>
                <a:gd name="T64" fmla="*/ 31 w 65"/>
                <a:gd name="T65" fmla="*/ 65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1" y="65"/>
                  </a:move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2"/>
                  </a:lnTo>
                  <a:lnTo>
                    <a:pt x="63" y="40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4" name="Freeform 217"/>
            <p:cNvSpPr>
              <a:spLocks/>
            </p:cNvSpPr>
            <p:nvPr/>
          </p:nvSpPr>
          <p:spPr bwMode="auto">
            <a:xfrm>
              <a:off x="3323" y="1565"/>
              <a:ext cx="65" cy="65"/>
            </a:xfrm>
            <a:custGeom>
              <a:avLst/>
              <a:gdLst>
                <a:gd name="T0" fmla="*/ 31 w 65"/>
                <a:gd name="T1" fmla="*/ 65 h 65"/>
                <a:gd name="T2" fmla="*/ 31 w 65"/>
                <a:gd name="T3" fmla="*/ 65 h 65"/>
                <a:gd name="T4" fmla="*/ 26 w 65"/>
                <a:gd name="T5" fmla="*/ 63 h 65"/>
                <a:gd name="T6" fmla="*/ 20 w 65"/>
                <a:gd name="T7" fmla="*/ 61 h 65"/>
                <a:gd name="T8" fmla="*/ 14 w 65"/>
                <a:gd name="T9" fmla="*/ 59 h 65"/>
                <a:gd name="T10" fmla="*/ 10 w 65"/>
                <a:gd name="T11" fmla="*/ 55 h 65"/>
                <a:gd name="T12" fmla="*/ 6 w 65"/>
                <a:gd name="T13" fmla="*/ 51 h 65"/>
                <a:gd name="T14" fmla="*/ 2 w 65"/>
                <a:gd name="T15" fmla="*/ 45 h 65"/>
                <a:gd name="T16" fmla="*/ 0 w 65"/>
                <a:gd name="T17" fmla="*/ 40 h 65"/>
                <a:gd name="T18" fmla="*/ 0 w 65"/>
                <a:gd name="T19" fmla="*/ 32 h 65"/>
                <a:gd name="T20" fmla="*/ 0 w 65"/>
                <a:gd name="T21" fmla="*/ 26 h 65"/>
                <a:gd name="T22" fmla="*/ 2 w 65"/>
                <a:gd name="T23" fmla="*/ 20 h 65"/>
                <a:gd name="T24" fmla="*/ 6 w 65"/>
                <a:gd name="T25" fmla="*/ 14 h 65"/>
                <a:gd name="T26" fmla="*/ 10 w 65"/>
                <a:gd name="T27" fmla="*/ 10 h 65"/>
                <a:gd name="T28" fmla="*/ 14 w 65"/>
                <a:gd name="T29" fmla="*/ 6 h 65"/>
                <a:gd name="T30" fmla="*/ 20 w 65"/>
                <a:gd name="T31" fmla="*/ 2 h 65"/>
                <a:gd name="T32" fmla="*/ 26 w 65"/>
                <a:gd name="T33" fmla="*/ 0 h 65"/>
                <a:gd name="T34" fmla="*/ 31 w 65"/>
                <a:gd name="T35" fmla="*/ 0 h 65"/>
                <a:gd name="T36" fmla="*/ 39 w 65"/>
                <a:gd name="T37" fmla="*/ 0 h 65"/>
                <a:gd name="T38" fmla="*/ 45 w 65"/>
                <a:gd name="T39" fmla="*/ 2 h 65"/>
                <a:gd name="T40" fmla="*/ 51 w 65"/>
                <a:gd name="T41" fmla="*/ 6 h 65"/>
                <a:gd name="T42" fmla="*/ 55 w 65"/>
                <a:gd name="T43" fmla="*/ 10 h 65"/>
                <a:gd name="T44" fmla="*/ 59 w 65"/>
                <a:gd name="T45" fmla="*/ 14 h 65"/>
                <a:gd name="T46" fmla="*/ 63 w 65"/>
                <a:gd name="T47" fmla="*/ 20 h 65"/>
                <a:gd name="T48" fmla="*/ 63 w 65"/>
                <a:gd name="T49" fmla="*/ 26 h 65"/>
                <a:gd name="T50" fmla="*/ 65 w 65"/>
                <a:gd name="T51" fmla="*/ 32 h 65"/>
                <a:gd name="T52" fmla="*/ 63 w 65"/>
                <a:gd name="T53" fmla="*/ 40 h 65"/>
                <a:gd name="T54" fmla="*/ 63 w 65"/>
                <a:gd name="T55" fmla="*/ 45 h 65"/>
                <a:gd name="T56" fmla="*/ 59 w 65"/>
                <a:gd name="T57" fmla="*/ 51 h 65"/>
                <a:gd name="T58" fmla="*/ 55 w 65"/>
                <a:gd name="T59" fmla="*/ 55 h 65"/>
                <a:gd name="T60" fmla="*/ 51 w 65"/>
                <a:gd name="T61" fmla="*/ 59 h 65"/>
                <a:gd name="T62" fmla="*/ 45 w 65"/>
                <a:gd name="T63" fmla="*/ 61 h 65"/>
                <a:gd name="T64" fmla="*/ 39 w 65"/>
                <a:gd name="T65" fmla="*/ 63 h 65"/>
                <a:gd name="T66" fmla="*/ 31 w 65"/>
                <a:gd name="T67" fmla="*/ 65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1" y="65"/>
                  </a:moveTo>
                  <a:lnTo>
                    <a:pt x="31" y="65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3" y="26"/>
                  </a:lnTo>
                  <a:lnTo>
                    <a:pt x="65" y="32"/>
                  </a:lnTo>
                  <a:lnTo>
                    <a:pt x="63" y="40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5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5" name="Freeform 218"/>
            <p:cNvSpPr>
              <a:spLocks/>
            </p:cNvSpPr>
            <p:nvPr/>
          </p:nvSpPr>
          <p:spPr bwMode="auto">
            <a:xfrm>
              <a:off x="3372" y="1571"/>
              <a:ext cx="65" cy="63"/>
            </a:xfrm>
            <a:custGeom>
              <a:avLst/>
              <a:gdLst>
                <a:gd name="T0" fmla="*/ 32 w 65"/>
                <a:gd name="T1" fmla="*/ 0 h 63"/>
                <a:gd name="T2" fmla="*/ 40 w 65"/>
                <a:gd name="T3" fmla="*/ 0 h 63"/>
                <a:gd name="T4" fmla="*/ 45 w 65"/>
                <a:gd name="T5" fmla="*/ 2 h 63"/>
                <a:gd name="T6" fmla="*/ 51 w 65"/>
                <a:gd name="T7" fmla="*/ 4 h 63"/>
                <a:gd name="T8" fmla="*/ 55 w 65"/>
                <a:gd name="T9" fmla="*/ 8 h 63"/>
                <a:gd name="T10" fmla="*/ 59 w 65"/>
                <a:gd name="T11" fmla="*/ 14 h 63"/>
                <a:gd name="T12" fmla="*/ 61 w 65"/>
                <a:gd name="T13" fmla="*/ 18 h 63"/>
                <a:gd name="T14" fmla="*/ 63 w 65"/>
                <a:gd name="T15" fmla="*/ 26 h 63"/>
                <a:gd name="T16" fmla="*/ 65 w 65"/>
                <a:gd name="T17" fmla="*/ 32 h 63"/>
                <a:gd name="T18" fmla="*/ 63 w 65"/>
                <a:gd name="T19" fmla="*/ 37 h 63"/>
                <a:gd name="T20" fmla="*/ 61 w 65"/>
                <a:gd name="T21" fmla="*/ 43 h 63"/>
                <a:gd name="T22" fmla="*/ 59 w 65"/>
                <a:gd name="T23" fmla="*/ 49 h 63"/>
                <a:gd name="T24" fmla="*/ 55 w 65"/>
                <a:gd name="T25" fmla="*/ 55 h 63"/>
                <a:gd name="T26" fmla="*/ 51 w 65"/>
                <a:gd name="T27" fmla="*/ 57 h 63"/>
                <a:gd name="T28" fmla="*/ 45 w 65"/>
                <a:gd name="T29" fmla="*/ 61 h 63"/>
                <a:gd name="T30" fmla="*/ 40 w 65"/>
                <a:gd name="T31" fmla="*/ 63 h 63"/>
                <a:gd name="T32" fmla="*/ 32 w 65"/>
                <a:gd name="T33" fmla="*/ 63 h 63"/>
                <a:gd name="T34" fmla="*/ 26 w 65"/>
                <a:gd name="T35" fmla="*/ 63 h 63"/>
                <a:gd name="T36" fmla="*/ 20 w 65"/>
                <a:gd name="T37" fmla="*/ 61 h 63"/>
                <a:gd name="T38" fmla="*/ 14 w 65"/>
                <a:gd name="T39" fmla="*/ 57 h 63"/>
                <a:gd name="T40" fmla="*/ 10 w 65"/>
                <a:gd name="T41" fmla="*/ 55 h 63"/>
                <a:gd name="T42" fmla="*/ 6 w 65"/>
                <a:gd name="T43" fmla="*/ 49 h 63"/>
                <a:gd name="T44" fmla="*/ 2 w 65"/>
                <a:gd name="T45" fmla="*/ 43 h 63"/>
                <a:gd name="T46" fmla="*/ 0 w 65"/>
                <a:gd name="T47" fmla="*/ 37 h 63"/>
                <a:gd name="T48" fmla="*/ 0 w 65"/>
                <a:gd name="T49" fmla="*/ 32 h 63"/>
                <a:gd name="T50" fmla="*/ 0 w 65"/>
                <a:gd name="T51" fmla="*/ 26 h 63"/>
                <a:gd name="T52" fmla="*/ 2 w 65"/>
                <a:gd name="T53" fmla="*/ 18 h 63"/>
                <a:gd name="T54" fmla="*/ 6 w 65"/>
                <a:gd name="T55" fmla="*/ 14 h 63"/>
                <a:gd name="T56" fmla="*/ 10 w 65"/>
                <a:gd name="T57" fmla="*/ 8 h 63"/>
                <a:gd name="T58" fmla="*/ 14 w 65"/>
                <a:gd name="T59" fmla="*/ 4 h 63"/>
                <a:gd name="T60" fmla="*/ 20 w 65"/>
                <a:gd name="T61" fmla="*/ 2 h 63"/>
                <a:gd name="T62" fmla="*/ 26 w 65"/>
                <a:gd name="T63" fmla="*/ 0 h 63"/>
                <a:gd name="T64" fmla="*/ 32 w 65"/>
                <a:gd name="T65" fmla="*/ 0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32" y="0"/>
                  </a:moveTo>
                  <a:lnTo>
                    <a:pt x="40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18"/>
                  </a:lnTo>
                  <a:lnTo>
                    <a:pt x="63" y="26"/>
                  </a:lnTo>
                  <a:lnTo>
                    <a:pt x="65" y="32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40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8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6" name="Freeform 219"/>
            <p:cNvSpPr>
              <a:spLocks/>
            </p:cNvSpPr>
            <p:nvPr/>
          </p:nvSpPr>
          <p:spPr bwMode="auto">
            <a:xfrm>
              <a:off x="3372" y="1571"/>
              <a:ext cx="65" cy="63"/>
            </a:xfrm>
            <a:custGeom>
              <a:avLst/>
              <a:gdLst>
                <a:gd name="T0" fmla="*/ 32 w 65"/>
                <a:gd name="T1" fmla="*/ 0 h 63"/>
                <a:gd name="T2" fmla="*/ 32 w 65"/>
                <a:gd name="T3" fmla="*/ 0 h 63"/>
                <a:gd name="T4" fmla="*/ 40 w 65"/>
                <a:gd name="T5" fmla="*/ 0 h 63"/>
                <a:gd name="T6" fmla="*/ 45 w 65"/>
                <a:gd name="T7" fmla="*/ 2 h 63"/>
                <a:gd name="T8" fmla="*/ 51 w 65"/>
                <a:gd name="T9" fmla="*/ 4 h 63"/>
                <a:gd name="T10" fmla="*/ 55 w 65"/>
                <a:gd name="T11" fmla="*/ 8 h 63"/>
                <a:gd name="T12" fmla="*/ 59 w 65"/>
                <a:gd name="T13" fmla="*/ 14 h 63"/>
                <a:gd name="T14" fmla="*/ 61 w 65"/>
                <a:gd name="T15" fmla="*/ 18 h 63"/>
                <a:gd name="T16" fmla="*/ 63 w 65"/>
                <a:gd name="T17" fmla="*/ 26 h 63"/>
                <a:gd name="T18" fmla="*/ 65 w 65"/>
                <a:gd name="T19" fmla="*/ 32 h 63"/>
                <a:gd name="T20" fmla="*/ 63 w 65"/>
                <a:gd name="T21" fmla="*/ 37 h 63"/>
                <a:gd name="T22" fmla="*/ 61 w 65"/>
                <a:gd name="T23" fmla="*/ 43 h 63"/>
                <a:gd name="T24" fmla="*/ 59 w 65"/>
                <a:gd name="T25" fmla="*/ 49 h 63"/>
                <a:gd name="T26" fmla="*/ 55 w 65"/>
                <a:gd name="T27" fmla="*/ 55 h 63"/>
                <a:gd name="T28" fmla="*/ 51 w 65"/>
                <a:gd name="T29" fmla="*/ 57 h 63"/>
                <a:gd name="T30" fmla="*/ 45 w 65"/>
                <a:gd name="T31" fmla="*/ 61 h 63"/>
                <a:gd name="T32" fmla="*/ 40 w 65"/>
                <a:gd name="T33" fmla="*/ 63 h 63"/>
                <a:gd name="T34" fmla="*/ 32 w 65"/>
                <a:gd name="T35" fmla="*/ 63 h 63"/>
                <a:gd name="T36" fmla="*/ 26 w 65"/>
                <a:gd name="T37" fmla="*/ 63 h 63"/>
                <a:gd name="T38" fmla="*/ 20 w 65"/>
                <a:gd name="T39" fmla="*/ 61 h 63"/>
                <a:gd name="T40" fmla="*/ 14 w 65"/>
                <a:gd name="T41" fmla="*/ 57 h 63"/>
                <a:gd name="T42" fmla="*/ 10 w 65"/>
                <a:gd name="T43" fmla="*/ 55 h 63"/>
                <a:gd name="T44" fmla="*/ 6 w 65"/>
                <a:gd name="T45" fmla="*/ 49 h 63"/>
                <a:gd name="T46" fmla="*/ 2 w 65"/>
                <a:gd name="T47" fmla="*/ 43 h 63"/>
                <a:gd name="T48" fmla="*/ 0 w 65"/>
                <a:gd name="T49" fmla="*/ 37 h 63"/>
                <a:gd name="T50" fmla="*/ 0 w 65"/>
                <a:gd name="T51" fmla="*/ 32 h 63"/>
                <a:gd name="T52" fmla="*/ 0 w 65"/>
                <a:gd name="T53" fmla="*/ 26 h 63"/>
                <a:gd name="T54" fmla="*/ 2 w 65"/>
                <a:gd name="T55" fmla="*/ 18 h 63"/>
                <a:gd name="T56" fmla="*/ 6 w 65"/>
                <a:gd name="T57" fmla="*/ 14 h 63"/>
                <a:gd name="T58" fmla="*/ 10 w 65"/>
                <a:gd name="T59" fmla="*/ 8 h 63"/>
                <a:gd name="T60" fmla="*/ 14 w 65"/>
                <a:gd name="T61" fmla="*/ 4 h 63"/>
                <a:gd name="T62" fmla="*/ 20 w 65"/>
                <a:gd name="T63" fmla="*/ 2 h 63"/>
                <a:gd name="T64" fmla="*/ 26 w 65"/>
                <a:gd name="T65" fmla="*/ 0 h 63"/>
                <a:gd name="T66" fmla="*/ 32 w 65"/>
                <a:gd name="T67" fmla="*/ 0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32" y="0"/>
                  </a:moveTo>
                  <a:lnTo>
                    <a:pt x="32" y="0"/>
                  </a:lnTo>
                  <a:lnTo>
                    <a:pt x="40" y="0"/>
                  </a:lnTo>
                  <a:lnTo>
                    <a:pt x="45" y="2"/>
                  </a:lnTo>
                  <a:lnTo>
                    <a:pt x="51" y="4"/>
                  </a:lnTo>
                  <a:lnTo>
                    <a:pt x="55" y="8"/>
                  </a:lnTo>
                  <a:lnTo>
                    <a:pt x="59" y="14"/>
                  </a:lnTo>
                  <a:lnTo>
                    <a:pt x="61" y="18"/>
                  </a:lnTo>
                  <a:lnTo>
                    <a:pt x="63" y="26"/>
                  </a:lnTo>
                  <a:lnTo>
                    <a:pt x="65" y="32"/>
                  </a:lnTo>
                  <a:lnTo>
                    <a:pt x="63" y="37"/>
                  </a:lnTo>
                  <a:lnTo>
                    <a:pt x="61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7"/>
                  </a:lnTo>
                  <a:lnTo>
                    <a:pt x="45" y="61"/>
                  </a:lnTo>
                  <a:lnTo>
                    <a:pt x="40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7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0" y="37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2" y="18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2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7" name="Freeform 220"/>
            <p:cNvSpPr>
              <a:spLocks/>
            </p:cNvSpPr>
            <p:nvPr/>
          </p:nvSpPr>
          <p:spPr bwMode="auto">
            <a:xfrm>
              <a:off x="3414" y="1542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39 w 65"/>
                <a:gd name="T3" fmla="*/ 0 h 65"/>
                <a:gd name="T4" fmla="*/ 45 w 65"/>
                <a:gd name="T5" fmla="*/ 2 h 65"/>
                <a:gd name="T6" fmla="*/ 51 w 65"/>
                <a:gd name="T7" fmla="*/ 5 h 65"/>
                <a:gd name="T8" fmla="*/ 55 w 65"/>
                <a:gd name="T9" fmla="*/ 9 h 65"/>
                <a:gd name="T10" fmla="*/ 59 w 65"/>
                <a:gd name="T11" fmla="*/ 13 h 65"/>
                <a:gd name="T12" fmla="*/ 63 w 65"/>
                <a:gd name="T13" fmla="*/ 19 h 65"/>
                <a:gd name="T14" fmla="*/ 65 w 65"/>
                <a:gd name="T15" fmla="*/ 25 h 65"/>
                <a:gd name="T16" fmla="*/ 65 w 65"/>
                <a:gd name="T17" fmla="*/ 31 h 65"/>
                <a:gd name="T18" fmla="*/ 65 w 65"/>
                <a:gd name="T19" fmla="*/ 39 h 65"/>
                <a:gd name="T20" fmla="*/ 63 w 65"/>
                <a:gd name="T21" fmla="*/ 45 h 65"/>
                <a:gd name="T22" fmla="*/ 59 w 65"/>
                <a:gd name="T23" fmla="*/ 49 h 65"/>
                <a:gd name="T24" fmla="*/ 55 w 65"/>
                <a:gd name="T25" fmla="*/ 55 h 65"/>
                <a:gd name="T26" fmla="*/ 51 w 65"/>
                <a:gd name="T27" fmla="*/ 59 h 65"/>
                <a:gd name="T28" fmla="*/ 45 w 65"/>
                <a:gd name="T29" fmla="*/ 61 h 65"/>
                <a:gd name="T30" fmla="*/ 39 w 65"/>
                <a:gd name="T31" fmla="*/ 63 h 65"/>
                <a:gd name="T32" fmla="*/ 33 w 65"/>
                <a:gd name="T33" fmla="*/ 65 h 65"/>
                <a:gd name="T34" fmla="*/ 25 w 65"/>
                <a:gd name="T35" fmla="*/ 63 h 65"/>
                <a:gd name="T36" fmla="*/ 19 w 65"/>
                <a:gd name="T37" fmla="*/ 61 h 65"/>
                <a:gd name="T38" fmla="*/ 15 w 65"/>
                <a:gd name="T39" fmla="*/ 59 h 65"/>
                <a:gd name="T40" fmla="*/ 9 w 65"/>
                <a:gd name="T41" fmla="*/ 55 h 65"/>
                <a:gd name="T42" fmla="*/ 5 w 65"/>
                <a:gd name="T43" fmla="*/ 49 h 65"/>
                <a:gd name="T44" fmla="*/ 3 w 65"/>
                <a:gd name="T45" fmla="*/ 45 h 65"/>
                <a:gd name="T46" fmla="*/ 2 w 65"/>
                <a:gd name="T47" fmla="*/ 39 h 65"/>
                <a:gd name="T48" fmla="*/ 0 w 65"/>
                <a:gd name="T49" fmla="*/ 31 h 65"/>
                <a:gd name="T50" fmla="*/ 2 w 65"/>
                <a:gd name="T51" fmla="*/ 25 h 65"/>
                <a:gd name="T52" fmla="*/ 3 w 65"/>
                <a:gd name="T53" fmla="*/ 19 h 65"/>
                <a:gd name="T54" fmla="*/ 5 w 65"/>
                <a:gd name="T55" fmla="*/ 13 h 65"/>
                <a:gd name="T56" fmla="*/ 9 w 65"/>
                <a:gd name="T57" fmla="*/ 9 h 65"/>
                <a:gd name="T58" fmla="*/ 15 w 65"/>
                <a:gd name="T59" fmla="*/ 5 h 65"/>
                <a:gd name="T60" fmla="*/ 19 w 65"/>
                <a:gd name="T61" fmla="*/ 2 h 65"/>
                <a:gd name="T62" fmla="*/ 25 w 65"/>
                <a:gd name="T63" fmla="*/ 0 h 65"/>
                <a:gd name="T64" fmla="*/ 33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3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51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9" y="55"/>
                  </a:lnTo>
                  <a:lnTo>
                    <a:pt x="5" y="49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3" y="19"/>
                  </a:lnTo>
                  <a:lnTo>
                    <a:pt x="5" y="13"/>
                  </a:lnTo>
                  <a:lnTo>
                    <a:pt x="9" y="9"/>
                  </a:lnTo>
                  <a:lnTo>
                    <a:pt x="15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8" name="Freeform 221"/>
            <p:cNvSpPr>
              <a:spLocks/>
            </p:cNvSpPr>
            <p:nvPr/>
          </p:nvSpPr>
          <p:spPr bwMode="auto">
            <a:xfrm>
              <a:off x="3414" y="1542"/>
              <a:ext cx="65" cy="65"/>
            </a:xfrm>
            <a:custGeom>
              <a:avLst/>
              <a:gdLst>
                <a:gd name="T0" fmla="*/ 33 w 65"/>
                <a:gd name="T1" fmla="*/ 0 h 65"/>
                <a:gd name="T2" fmla="*/ 33 w 65"/>
                <a:gd name="T3" fmla="*/ 0 h 65"/>
                <a:gd name="T4" fmla="*/ 39 w 65"/>
                <a:gd name="T5" fmla="*/ 0 h 65"/>
                <a:gd name="T6" fmla="*/ 45 w 65"/>
                <a:gd name="T7" fmla="*/ 2 h 65"/>
                <a:gd name="T8" fmla="*/ 51 w 65"/>
                <a:gd name="T9" fmla="*/ 5 h 65"/>
                <a:gd name="T10" fmla="*/ 55 w 65"/>
                <a:gd name="T11" fmla="*/ 9 h 65"/>
                <a:gd name="T12" fmla="*/ 59 w 65"/>
                <a:gd name="T13" fmla="*/ 13 h 65"/>
                <a:gd name="T14" fmla="*/ 63 w 65"/>
                <a:gd name="T15" fmla="*/ 19 h 65"/>
                <a:gd name="T16" fmla="*/ 65 w 65"/>
                <a:gd name="T17" fmla="*/ 25 h 65"/>
                <a:gd name="T18" fmla="*/ 65 w 65"/>
                <a:gd name="T19" fmla="*/ 31 h 65"/>
                <a:gd name="T20" fmla="*/ 65 w 65"/>
                <a:gd name="T21" fmla="*/ 39 h 65"/>
                <a:gd name="T22" fmla="*/ 63 w 65"/>
                <a:gd name="T23" fmla="*/ 45 h 65"/>
                <a:gd name="T24" fmla="*/ 59 w 65"/>
                <a:gd name="T25" fmla="*/ 49 h 65"/>
                <a:gd name="T26" fmla="*/ 55 w 65"/>
                <a:gd name="T27" fmla="*/ 55 h 65"/>
                <a:gd name="T28" fmla="*/ 51 w 65"/>
                <a:gd name="T29" fmla="*/ 59 h 65"/>
                <a:gd name="T30" fmla="*/ 45 w 65"/>
                <a:gd name="T31" fmla="*/ 61 h 65"/>
                <a:gd name="T32" fmla="*/ 39 w 65"/>
                <a:gd name="T33" fmla="*/ 63 h 65"/>
                <a:gd name="T34" fmla="*/ 33 w 65"/>
                <a:gd name="T35" fmla="*/ 65 h 65"/>
                <a:gd name="T36" fmla="*/ 25 w 65"/>
                <a:gd name="T37" fmla="*/ 63 h 65"/>
                <a:gd name="T38" fmla="*/ 19 w 65"/>
                <a:gd name="T39" fmla="*/ 61 h 65"/>
                <a:gd name="T40" fmla="*/ 15 w 65"/>
                <a:gd name="T41" fmla="*/ 59 h 65"/>
                <a:gd name="T42" fmla="*/ 9 w 65"/>
                <a:gd name="T43" fmla="*/ 55 h 65"/>
                <a:gd name="T44" fmla="*/ 5 w 65"/>
                <a:gd name="T45" fmla="*/ 49 h 65"/>
                <a:gd name="T46" fmla="*/ 3 w 65"/>
                <a:gd name="T47" fmla="*/ 45 h 65"/>
                <a:gd name="T48" fmla="*/ 2 w 65"/>
                <a:gd name="T49" fmla="*/ 39 h 65"/>
                <a:gd name="T50" fmla="*/ 0 w 65"/>
                <a:gd name="T51" fmla="*/ 31 h 65"/>
                <a:gd name="T52" fmla="*/ 2 w 65"/>
                <a:gd name="T53" fmla="*/ 25 h 65"/>
                <a:gd name="T54" fmla="*/ 3 w 65"/>
                <a:gd name="T55" fmla="*/ 19 h 65"/>
                <a:gd name="T56" fmla="*/ 5 w 65"/>
                <a:gd name="T57" fmla="*/ 13 h 65"/>
                <a:gd name="T58" fmla="*/ 9 w 65"/>
                <a:gd name="T59" fmla="*/ 9 h 65"/>
                <a:gd name="T60" fmla="*/ 15 w 65"/>
                <a:gd name="T61" fmla="*/ 5 h 65"/>
                <a:gd name="T62" fmla="*/ 19 w 65"/>
                <a:gd name="T63" fmla="*/ 2 h 65"/>
                <a:gd name="T64" fmla="*/ 25 w 65"/>
                <a:gd name="T65" fmla="*/ 0 h 65"/>
                <a:gd name="T66" fmla="*/ 33 w 65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3" y="0"/>
                  </a:move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5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3" y="19"/>
                  </a:lnTo>
                  <a:lnTo>
                    <a:pt x="65" y="25"/>
                  </a:lnTo>
                  <a:lnTo>
                    <a:pt x="65" y="31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9" y="55"/>
                  </a:lnTo>
                  <a:lnTo>
                    <a:pt x="5" y="49"/>
                  </a:lnTo>
                  <a:lnTo>
                    <a:pt x="3" y="45"/>
                  </a:lnTo>
                  <a:lnTo>
                    <a:pt x="2" y="39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3" y="19"/>
                  </a:lnTo>
                  <a:lnTo>
                    <a:pt x="5" y="13"/>
                  </a:lnTo>
                  <a:lnTo>
                    <a:pt x="9" y="9"/>
                  </a:lnTo>
                  <a:lnTo>
                    <a:pt x="15" y="5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3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49" name="Freeform 222"/>
            <p:cNvSpPr>
              <a:spLocks/>
            </p:cNvSpPr>
            <p:nvPr/>
          </p:nvSpPr>
          <p:spPr bwMode="auto">
            <a:xfrm>
              <a:off x="3335" y="1601"/>
              <a:ext cx="65" cy="65"/>
            </a:xfrm>
            <a:custGeom>
              <a:avLst/>
              <a:gdLst>
                <a:gd name="T0" fmla="*/ 31 w 65"/>
                <a:gd name="T1" fmla="*/ 0 h 65"/>
                <a:gd name="T2" fmla="*/ 39 w 65"/>
                <a:gd name="T3" fmla="*/ 0 h 65"/>
                <a:gd name="T4" fmla="*/ 45 w 65"/>
                <a:gd name="T5" fmla="*/ 2 h 65"/>
                <a:gd name="T6" fmla="*/ 49 w 65"/>
                <a:gd name="T7" fmla="*/ 6 h 65"/>
                <a:gd name="T8" fmla="*/ 55 w 65"/>
                <a:gd name="T9" fmla="*/ 9 h 65"/>
                <a:gd name="T10" fmla="*/ 59 w 65"/>
                <a:gd name="T11" fmla="*/ 13 h 65"/>
                <a:gd name="T12" fmla="*/ 61 w 65"/>
                <a:gd name="T13" fmla="*/ 19 h 65"/>
                <a:gd name="T14" fmla="*/ 63 w 65"/>
                <a:gd name="T15" fmla="*/ 25 h 65"/>
                <a:gd name="T16" fmla="*/ 65 w 65"/>
                <a:gd name="T17" fmla="*/ 31 h 65"/>
                <a:gd name="T18" fmla="*/ 63 w 65"/>
                <a:gd name="T19" fmla="*/ 39 h 65"/>
                <a:gd name="T20" fmla="*/ 61 w 65"/>
                <a:gd name="T21" fmla="*/ 45 h 65"/>
                <a:gd name="T22" fmla="*/ 59 w 65"/>
                <a:gd name="T23" fmla="*/ 49 h 65"/>
                <a:gd name="T24" fmla="*/ 55 w 65"/>
                <a:gd name="T25" fmla="*/ 55 h 65"/>
                <a:gd name="T26" fmla="*/ 49 w 65"/>
                <a:gd name="T27" fmla="*/ 59 h 65"/>
                <a:gd name="T28" fmla="*/ 45 w 65"/>
                <a:gd name="T29" fmla="*/ 61 h 65"/>
                <a:gd name="T30" fmla="*/ 39 w 65"/>
                <a:gd name="T31" fmla="*/ 63 h 65"/>
                <a:gd name="T32" fmla="*/ 31 w 65"/>
                <a:gd name="T33" fmla="*/ 65 h 65"/>
                <a:gd name="T34" fmla="*/ 25 w 65"/>
                <a:gd name="T35" fmla="*/ 63 h 65"/>
                <a:gd name="T36" fmla="*/ 19 w 65"/>
                <a:gd name="T37" fmla="*/ 61 h 65"/>
                <a:gd name="T38" fmla="*/ 14 w 65"/>
                <a:gd name="T39" fmla="*/ 59 h 65"/>
                <a:gd name="T40" fmla="*/ 10 w 65"/>
                <a:gd name="T41" fmla="*/ 55 h 65"/>
                <a:gd name="T42" fmla="*/ 6 w 65"/>
                <a:gd name="T43" fmla="*/ 49 h 65"/>
                <a:gd name="T44" fmla="*/ 2 w 65"/>
                <a:gd name="T45" fmla="*/ 45 h 65"/>
                <a:gd name="T46" fmla="*/ 0 w 65"/>
                <a:gd name="T47" fmla="*/ 39 h 65"/>
                <a:gd name="T48" fmla="*/ 0 w 65"/>
                <a:gd name="T49" fmla="*/ 31 h 65"/>
                <a:gd name="T50" fmla="*/ 0 w 65"/>
                <a:gd name="T51" fmla="*/ 25 h 65"/>
                <a:gd name="T52" fmla="*/ 2 w 65"/>
                <a:gd name="T53" fmla="*/ 19 h 65"/>
                <a:gd name="T54" fmla="*/ 6 w 65"/>
                <a:gd name="T55" fmla="*/ 13 h 65"/>
                <a:gd name="T56" fmla="*/ 10 w 65"/>
                <a:gd name="T57" fmla="*/ 9 h 65"/>
                <a:gd name="T58" fmla="*/ 14 w 65"/>
                <a:gd name="T59" fmla="*/ 6 h 65"/>
                <a:gd name="T60" fmla="*/ 19 w 65"/>
                <a:gd name="T61" fmla="*/ 2 h 65"/>
                <a:gd name="T62" fmla="*/ 25 w 65"/>
                <a:gd name="T63" fmla="*/ 0 h 65"/>
                <a:gd name="T64" fmla="*/ 31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1" y="0"/>
                  </a:moveTo>
                  <a:lnTo>
                    <a:pt x="39" y="0"/>
                  </a:lnTo>
                  <a:lnTo>
                    <a:pt x="45" y="2"/>
                  </a:lnTo>
                  <a:lnTo>
                    <a:pt x="49" y="6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50" name="Freeform 223"/>
            <p:cNvSpPr>
              <a:spLocks/>
            </p:cNvSpPr>
            <p:nvPr/>
          </p:nvSpPr>
          <p:spPr bwMode="auto">
            <a:xfrm>
              <a:off x="3335" y="1601"/>
              <a:ext cx="65" cy="65"/>
            </a:xfrm>
            <a:custGeom>
              <a:avLst/>
              <a:gdLst>
                <a:gd name="T0" fmla="*/ 31 w 65"/>
                <a:gd name="T1" fmla="*/ 0 h 65"/>
                <a:gd name="T2" fmla="*/ 31 w 65"/>
                <a:gd name="T3" fmla="*/ 0 h 65"/>
                <a:gd name="T4" fmla="*/ 39 w 65"/>
                <a:gd name="T5" fmla="*/ 0 h 65"/>
                <a:gd name="T6" fmla="*/ 45 w 65"/>
                <a:gd name="T7" fmla="*/ 2 h 65"/>
                <a:gd name="T8" fmla="*/ 49 w 65"/>
                <a:gd name="T9" fmla="*/ 6 h 65"/>
                <a:gd name="T10" fmla="*/ 55 w 65"/>
                <a:gd name="T11" fmla="*/ 9 h 65"/>
                <a:gd name="T12" fmla="*/ 59 w 65"/>
                <a:gd name="T13" fmla="*/ 13 h 65"/>
                <a:gd name="T14" fmla="*/ 61 w 65"/>
                <a:gd name="T15" fmla="*/ 19 h 65"/>
                <a:gd name="T16" fmla="*/ 63 w 65"/>
                <a:gd name="T17" fmla="*/ 25 h 65"/>
                <a:gd name="T18" fmla="*/ 65 w 65"/>
                <a:gd name="T19" fmla="*/ 31 h 65"/>
                <a:gd name="T20" fmla="*/ 63 w 65"/>
                <a:gd name="T21" fmla="*/ 39 h 65"/>
                <a:gd name="T22" fmla="*/ 61 w 65"/>
                <a:gd name="T23" fmla="*/ 45 h 65"/>
                <a:gd name="T24" fmla="*/ 59 w 65"/>
                <a:gd name="T25" fmla="*/ 49 h 65"/>
                <a:gd name="T26" fmla="*/ 55 w 65"/>
                <a:gd name="T27" fmla="*/ 55 h 65"/>
                <a:gd name="T28" fmla="*/ 49 w 65"/>
                <a:gd name="T29" fmla="*/ 59 h 65"/>
                <a:gd name="T30" fmla="*/ 45 w 65"/>
                <a:gd name="T31" fmla="*/ 61 h 65"/>
                <a:gd name="T32" fmla="*/ 39 w 65"/>
                <a:gd name="T33" fmla="*/ 63 h 65"/>
                <a:gd name="T34" fmla="*/ 31 w 65"/>
                <a:gd name="T35" fmla="*/ 65 h 65"/>
                <a:gd name="T36" fmla="*/ 25 w 65"/>
                <a:gd name="T37" fmla="*/ 63 h 65"/>
                <a:gd name="T38" fmla="*/ 19 w 65"/>
                <a:gd name="T39" fmla="*/ 61 h 65"/>
                <a:gd name="T40" fmla="*/ 14 w 65"/>
                <a:gd name="T41" fmla="*/ 59 h 65"/>
                <a:gd name="T42" fmla="*/ 10 w 65"/>
                <a:gd name="T43" fmla="*/ 55 h 65"/>
                <a:gd name="T44" fmla="*/ 6 w 65"/>
                <a:gd name="T45" fmla="*/ 49 h 65"/>
                <a:gd name="T46" fmla="*/ 2 w 65"/>
                <a:gd name="T47" fmla="*/ 45 h 65"/>
                <a:gd name="T48" fmla="*/ 0 w 65"/>
                <a:gd name="T49" fmla="*/ 39 h 65"/>
                <a:gd name="T50" fmla="*/ 0 w 65"/>
                <a:gd name="T51" fmla="*/ 31 h 65"/>
                <a:gd name="T52" fmla="*/ 0 w 65"/>
                <a:gd name="T53" fmla="*/ 25 h 65"/>
                <a:gd name="T54" fmla="*/ 2 w 65"/>
                <a:gd name="T55" fmla="*/ 19 h 65"/>
                <a:gd name="T56" fmla="*/ 6 w 65"/>
                <a:gd name="T57" fmla="*/ 13 h 65"/>
                <a:gd name="T58" fmla="*/ 10 w 65"/>
                <a:gd name="T59" fmla="*/ 9 h 65"/>
                <a:gd name="T60" fmla="*/ 14 w 65"/>
                <a:gd name="T61" fmla="*/ 6 h 65"/>
                <a:gd name="T62" fmla="*/ 19 w 65"/>
                <a:gd name="T63" fmla="*/ 2 h 65"/>
                <a:gd name="T64" fmla="*/ 25 w 65"/>
                <a:gd name="T65" fmla="*/ 0 h 65"/>
                <a:gd name="T66" fmla="*/ 31 w 65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1" y="0"/>
                  </a:moveTo>
                  <a:lnTo>
                    <a:pt x="31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49" y="6"/>
                  </a:lnTo>
                  <a:lnTo>
                    <a:pt x="55" y="9"/>
                  </a:lnTo>
                  <a:lnTo>
                    <a:pt x="59" y="13"/>
                  </a:lnTo>
                  <a:lnTo>
                    <a:pt x="61" y="19"/>
                  </a:lnTo>
                  <a:lnTo>
                    <a:pt x="63" y="25"/>
                  </a:lnTo>
                  <a:lnTo>
                    <a:pt x="65" y="31"/>
                  </a:lnTo>
                  <a:lnTo>
                    <a:pt x="63" y="39"/>
                  </a:lnTo>
                  <a:lnTo>
                    <a:pt x="61" y="45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49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1" y="65"/>
                  </a:lnTo>
                  <a:lnTo>
                    <a:pt x="25" y="63"/>
                  </a:lnTo>
                  <a:lnTo>
                    <a:pt x="19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10" y="9"/>
                  </a:lnTo>
                  <a:lnTo>
                    <a:pt x="14" y="6"/>
                  </a:lnTo>
                  <a:lnTo>
                    <a:pt x="19" y="2"/>
                  </a:lnTo>
                  <a:lnTo>
                    <a:pt x="25" y="0"/>
                  </a:lnTo>
                  <a:lnTo>
                    <a:pt x="31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51" name="Freeform 224"/>
            <p:cNvSpPr>
              <a:spLocks/>
            </p:cNvSpPr>
            <p:nvPr/>
          </p:nvSpPr>
          <p:spPr bwMode="auto">
            <a:xfrm>
              <a:off x="3412" y="1620"/>
              <a:ext cx="63" cy="65"/>
            </a:xfrm>
            <a:custGeom>
              <a:avLst/>
              <a:gdLst>
                <a:gd name="T0" fmla="*/ 63 w 63"/>
                <a:gd name="T1" fmla="*/ 34 h 65"/>
                <a:gd name="T2" fmla="*/ 63 w 63"/>
                <a:gd name="T3" fmla="*/ 40 h 65"/>
                <a:gd name="T4" fmla="*/ 61 w 63"/>
                <a:gd name="T5" fmla="*/ 46 h 65"/>
                <a:gd name="T6" fmla="*/ 57 w 63"/>
                <a:gd name="T7" fmla="*/ 51 h 65"/>
                <a:gd name="T8" fmla="*/ 53 w 63"/>
                <a:gd name="T9" fmla="*/ 55 h 65"/>
                <a:gd name="T10" fmla="*/ 49 w 63"/>
                <a:gd name="T11" fmla="*/ 59 h 65"/>
                <a:gd name="T12" fmla="*/ 43 w 63"/>
                <a:gd name="T13" fmla="*/ 63 h 65"/>
                <a:gd name="T14" fmla="*/ 37 w 63"/>
                <a:gd name="T15" fmla="*/ 65 h 65"/>
                <a:gd name="T16" fmla="*/ 31 w 63"/>
                <a:gd name="T17" fmla="*/ 65 h 65"/>
                <a:gd name="T18" fmla="*/ 25 w 63"/>
                <a:gd name="T19" fmla="*/ 65 h 65"/>
                <a:gd name="T20" fmla="*/ 19 w 63"/>
                <a:gd name="T21" fmla="*/ 63 h 65"/>
                <a:gd name="T22" fmla="*/ 13 w 63"/>
                <a:gd name="T23" fmla="*/ 59 h 65"/>
                <a:gd name="T24" fmla="*/ 7 w 63"/>
                <a:gd name="T25" fmla="*/ 55 h 65"/>
                <a:gd name="T26" fmla="*/ 4 w 63"/>
                <a:gd name="T27" fmla="*/ 51 h 65"/>
                <a:gd name="T28" fmla="*/ 2 w 63"/>
                <a:gd name="T29" fmla="*/ 46 h 65"/>
                <a:gd name="T30" fmla="*/ 0 w 63"/>
                <a:gd name="T31" fmla="*/ 40 h 65"/>
                <a:gd name="T32" fmla="*/ 0 w 63"/>
                <a:gd name="T33" fmla="*/ 34 h 65"/>
                <a:gd name="T34" fmla="*/ 0 w 63"/>
                <a:gd name="T35" fmla="*/ 26 h 65"/>
                <a:gd name="T36" fmla="*/ 2 w 63"/>
                <a:gd name="T37" fmla="*/ 20 h 65"/>
                <a:gd name="T38" fmla="*/ 4 w 63"/>
                <a:gd name="T39" fmla="*/ 16 h 65"/>
                <a:gd name="T40" fmla="*/ 7 w 63"/>
                <a:gd name="T41" fmla="*/ 10 h 65"/>
                <a:gd name="T42" fmla="*/ 13 w 63"/>
                <a:gd name="T43" fmla="*/ 6 h 65"/>
                <a:gd name="T44" fmla="*/ 19 w 63"/>
                <a:gd name="T45" fmla="*/ 4 h 65"/>
                <a:gd name="T46" fmla="*/ 25 w 63"/>
                <a:gd name="T47" fmla="*/ 2 h 65"/>
                <a:gd name="T48" fmla="*/ 31 w 63"/>
                <a:gd name="T49" fmla="*/ 0 h 65"/>
                <a:gd name="T50" fmla="*/ 37 w 63"/>
                <a:gd name="T51" fmla="*/ 2 h 65"/>
                <a:gd name="T52" fmla="*/ 43 w 63"/>
                <a:gd name="T53" fmla="*/ 4 h 65"/>
                <a:gd name="T54" fmla="*/ 49 w 63"/>
                <a:gd name="T55" fmla="*/ 6 h 65"/>
                <a:gd name="T56" fmla="*/ 53 w 63"/>
                <a:gd name="T57" fmla="*/ 10 h 65"/>
                <a:gd name="T58" fmla="*/ 57 w 63"/>
                <a:gd name="T59" fmla="*/ 16 h 65"/>
                <a:gd name="T60" fmla="*/ 61 w 63"/>
                <a:gd name="T61" fmla="*/ 20 h 65"/>
                <a:gd name="T62" fmla="*/ 63 w 63"/>
                <a:gd name="T63" fmla="*/ 26 h 65"/>
                <a:gd name="T64" fmla="*/ 63 w 63"/>
                <a:gd name="T65" fmla="*/ 34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3"/>
                <a:gd name="T100" fmla="*/ 0 h 65"/>
                <a:gd name="T101" fmla="*/ 63 w 63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3" h="65">
                  <a:moveTo>
                    <a:pt x="63" y="34"/>
                  </a:moveTo>
                  <a:lnTo>
                    <a:pt x="63" y="40"/>
                  </a:lnTo>
                  <a:lnTo>
                    <a:pt x="61" y="46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7" y="55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4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52" name="Freeform 225"/>
            <p:cNvSpPr>
              <a:spLocks/>
            </p:cNvSpPr>
            <p:nvPr/>
          </p:nvSpPr>
          <p:spPr bwMode="auto">
            <a:xfrm>
              <a:off x="3412" y="1620"/>
              <a:ext cx="63" cy="65"/>
            </a:xfrm>
            <a:custGeom>
              <a:avLst/>
              <a:gdLst>
                <a:gd name="T0" fmla="*/ 63 w 63"/>
                <a:gd name="T1" fmla="*/ 34 h 65"/>
                <a:gd name="T2" fmla="*/ 63 w 63"/>
                <a:gd name="T3" fmla="*/ 34 h 65"/>
                <a:gd name="T4" fmla="*/ 63 w 63"/>
                <a:gd name="T5" fmla="*/ 40 h 65"/>
                <a:gd name="T6" fmla="*/ 61 w 63"/>
                <a:gd name="T7" fmla="*/ 46 h 65"/>
                <a:gd name="T8" fmla="*/ 57 w 63"/>
                <a:gd name="T9" fmla="*/ 51 h 65"/>
                <a:gd name="T10" fmla="*/ 53 w 63"/>
                <a:gd name="T11" fmla="*/ 55 h 65"/>
                <a:gd name="T12" fmla="*/ 49 w 63"/>
                <a:gd name="T13" fmla="*/ 59 h 65"/>
                <a:gd name="T14" fmla="*/ 43 w 63"/>
                <a:gd name="T15" fmla="*/ 63 h 65"/>
                <a:gd name="T16" fmla="*/ 37 w 63"/>
                <a:gd name="T17" fmla="*/ 65 h 65"/>
                <a:gd name="T18" fmla="*/ 31 w 63"/>
                <a:gd name="T19" fmla="*/ 65 h 65"/>
                <a:gd name="T20" fmla="*/ 25 w 63"/>
                <a:gd name="T21" fmla="*/ 65 h 65"/>
                <a:gd name="T22" fmla="*/ 19 w 63"/>
                <a:gd name="T23" fmla="*/ 63 h 65"/>
                <a:gd name="T24" fmla="*/ 13 w 63"/>
                <a:gd name="T25" fmla="*/ 59 h 65"/>
                <a:gd name="T26" fmla="*/ 7 w 63"/>
                <a:gd name="T27" fmla="*/ 55 h 65"/>
                <a:gd name="T28" fmla="*/ 4 w 63"/>
                <a:gd name="T29" fmla="*/ 51 h 65"/>
                <a:gd name="T30" fmla="*/ 2 w 63"/>
                <a:gd name="T31" fmla="*/ 46 h 65"/>
                <a:gd name="T32" fmla="*/ 0 w 63"/>
                <a:gd name="T33" fmla="*/ 40 h 65"/>
                <a:gd name="T34" fmla="*/ 0 w 63"/>
                <a:gd name="T35" fmla="*/ 34 h 65"/>
                <a:gd name="T36" fmla="*/ 0 w 63"/>
                <a:gd name="T37" fmla="*/ 26 h 65"/>
                <a:gd name="T38" fmla="*/ 2 w 63"/>
                <a:gd name="T39" fmla="*/ 20 h 65"/>
                <a:gd name="T40" fmla="*/ 4 w 63"/>
                <a:gd name="T41" fmla="*/ 16 h 65"/>
                <a:gd name="T42" fmla="*/ 7 w 63"/>
                <a:gd name="T43" fmla="*/ 10 h 65"/>
                <a:gd name="T44" fmla="*/ 13 w 63"/>
                <a:gd name="T45" fmla="*/ 6 h 65"/>
                <a:gd name="T46" fmla="*/ 19 w 63"/>
                <a:gd name="T47" fmla="*/ 4 h 65"/>
                <a:gd name="T48" fmla="*/ 25 w 63"/>
                <a:gd name="T49" fmla="*/ 2 h 65"/>
                <a:gd name="T50" fmla="*/ 31 w 63"/>
                <a:gd name="T51" fmla="*/ 0 h 65"/>
                <a:gd name="T52" fmla="*/ 37 w 63"/>
                <a:gd name="T53" fmla="*/ 2 h 65"/>
                <a:gd name="T54" fmla="*/ 43 w 63"/>
                <a:gd name="T55" fmla="*/ 4 h 65"/>
                <a:gd name="T56" fmla="*/ 49 w 63"/>
                <a:gd name="T57" fmla="*/ 6 h 65"/>
                <a:gd name="T58" fmla="*/ 53 w 63"/>
                <a:gd name="T59" fmla="*/ 10 h 65"/>
                <a:gd name="T60" fmla="*/ 57 w 63"/>
                <a:gd name="T61" fmla="*/ 16 h 65"/>
                <a:gd name="T62" fmla="*/ 61 w 63"/>
                <a:gd name="T63" fmla="*/ 20 h 65"/>
                <a:gd name="T64" fmla="*/ 63 w 63"/>
                <a:gd name="T65" fmla="*/ 26 h 65"/>
                <a:gd name="T66" fmla="*/ 63 w 63"/>
                <a:gd name="T67" fmla="*/ 34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65"/>
                <a:gd name="T104" fmla="*/ 63 w 63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65">
                  <a:moveTo>
                    <a:pt x="63" y="34"/>
                  </a:moveTo>
                  <a:lnTo>
                    <a:pt x="63" y="34"/>
                  </a:lnTo>
                  <a:lnTo>
                    <a:pt x="63" y="40"/>
                  </a:lnTo>
                  <a:lnTo>
                    <a:pt x="61" y="46"/>
                  </a:lnTo>
                  <a:lnTo>
                    <a:pt x="57" y="51"/>
                  </a:lnTo>
                  <a:lnTo>
                    <a:pt x="53" y="55"/>
                  </a:lnTo>
                  <a:lnTo>
                    <a:pt x="49" y="59"/>
                  </a:lnTo>
                  <a:lnTo>
                    <a:pt x="43" y="63"/>
                  </a:lnTo>
                  <a:lnTo>
                    <a:pt x="37" y="65"/>
                  </a:lnTo>
                  <a:lnTo>
                    <a:pt x="31" y="65"/>
                  </a:lnTo>
                  <a:lnTo>
                    <a:pt x="25" y="65"/>
                  </a:lnTo>
                  <a:lnTo>
                    <a:pt x="19" y="63"/>
                  </a:lnTo>
                  <a:lnTo>
                    <a:pt x="13" y="59"/>
                  </a:lnTo>
                  <a:lnTo>
                    <a:pt x="7" y="55"/>
                  </a:lnTo>
                  <a:lnTo>
                    <a:pt x="4" y="51"/>
                  </a:lnTo>
                  <a:lnTo>
                    <a:pt x="2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4" y="16"/>
                  </a:lnTo>
                  <a:lnTo>
                    <a:pt x="7" y="10"/>
                  </a:lnTo>
                  <a:lnTo>
                    <a:pt x="13" y="6"/>
                  </a:lnTo>
                  <a:lnTo>
                    <a:pt x="19" y="4"/>
                  </a:lnTo>
                  <a:lnTo>
                    <a:pt x="25" y="2"/>
                  </a:lnTo>
                  <a:lnTo>
                    <a:pt x="31" y="0"/>
                  </a:lnTo>
                  <a:lnTo>
                    <a:pt x="37" y="2"/>
                  </a:lnTo>
                  <a:lnTo>
                    <a:pt x="43" y="4"/>
                  </a:lnTo>
                  <a:lnTo>
                    <a:pt x="49" y="6"/>
                  </a:lnTo>
                  <a:lnTo>
                    <a:pt x="53" y="10"/>
                  </a:lnTo>
                  <a:lnTo>
                    <a:pt x="57" y="16"/>
                  </a:lnTo>
                  <a:lnTo>
                    <a:pt x="61" y="20"/>
                  </a:lnTo>
                  <a:lnTo>
                    <a:pt x="63" y="26"/>
                  </a:lnTo>
                  <a:lnTo>
                    <a:pt x="63" y="3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53" name="Freeform 226"/>
            <p:cNvSpPr>
              <a:spLocks/>
            </p:cNvSpPr>
            <p:nvPr/>
          </p:nvSpPr>
          <p:spPr bwMode="auto">
            <a:xfrm>
              <a:off x="3368" y="1620"/>
              <a:ext cx="65" cy="65"/>
            </a:xfrm>
            <a:custGeom>
              <a:avLst/>
              <a:gdLst>
                <a:gd name="T0" fmla="*/ 34 w 65"/>
                <a:gd name="T1" fmla="*/ 0 h 65"/>
                <a:gd name="T2" fmla="*/ 40 w 65"/>
                <a:gd name="T3" fmla="*/ 0 h 65"/>
                <a:gd name="T4" fmla="*/ 46 w 65"/>
                <a:gd name="T5" fmla="*/ 2 h 65"/>
                <a:gd name="T6" fmla="*/ 51 w 65"/>
                <a:gd name="T7" fmla="*/ 6 h 65"/>
                <a:gd name="T8" fmla="*/ 55 w 65"/>
                <a:gd name="T9" fmla="*/ 10 h 65"/>
                <a:gd name="T10" fmla="*/ 59 w 65"/>
                <a:gd name="T11" fmla="*/ 14 h 65"/>
                <a:gd name="T12" fmla="*/ 63 w 65"/>
                <a:gd name="T13" fmla="*/ 20 h 65"/>
                <a:gd name="T14" fmla="*/ 65 w 65"/>
                <a:gd name="T15" fmla="*/ 26 h 65"/>
                <a:gd name="T16" fmla="*/ 65 w 65"/>
                <a:gd name="T17" fmla="*/ 32 h 65"/>
                <a:gd name="T18" fmla="*/ 65 w 65"/>
                <a:gd name="T19" fmla="*/ 40 h 65"/>
                <a:gd name="T20" fmla="*/ 63 w 65"/>
                <a:gd name="T21" fmla="*/ 46 h 65"/>
                <a:gd name="T22" fmla="*/ 59 w 65"/>
                <a:gd name="T23" fmla="*/ 51 h 65"/>
                <a:gd name="T24" fmla="*/ 55 w 65"/>
                <a:gd name="T25" fmla="*/ 55 h 65"/>
                <a:gd name="T26" fmla="*/ 51 w 65"/>
                <a:gd name="T27" fmla="*/ 59 h 65"/>
                <a:gd name="T28" fmla="*/ 46 w 65"/>
                <a:gd name="T29" fmla="*/ 61 h 65"/>
                <a:gd name="T30" fmla="*/ 40 w 65"/>
                <a:gd name="T31" fmla="*/ 65 h 65"/>
                <a:gd name="T32" fmla="*/ 34 w 65"/>
                <a:gd name="T33" fmla="*/ 65 h 65"/>
                <a:gd name="T34" fmla="*/ 26 w 65"/>
                <a:gd name="T35" fmla="*/ 65 h 65"/>
                <a:gd name="T36" fmla="*/ 20 w 65"/>
                <a:gd name="T37" fmla="*/ 61 h 65"/>
                <a:gd name="T38" fmla="*/ 14 w 65"/>
                <a:gd name="T39" fmla="*/ 59 h 65"/>
                <a:gd name="T40" fmla="*/ 10 w 65"/>
                <a:gd name="T41" fmla="*/ 55 h 65"/>
                <a:gd name="T42" fmla="*/ 6 w 65"/>
                <a:gd name="T43" fmla="*/ 51 h 65"/>
                <a:gd name="T44" fmla="*/ 4 w 65"/>
                <a:gd name="T45" fmla="*/ 46 h 65"/>
                <a:gd name="T46" fmla="*/ 2 w 65"/>
                <a:gd name="T47" fmla="*/ 40 h 65"/>
                <a:gd name="T48" fmla="*/ 0 w 65"/>
                <a:gd name="T49" fmla="*/ 32 h 65"/>
                <a:gd name="T50" fmla="*/ 2 w 65"/>
                <a:gd name="T51" fmla="*/ 26 h 65"/>
                <a:gd name="T52" fmla="*/ 4 w 65"/>
                <a:gd name="T53" fmla="*/ 20 h 65"/>
                <a:gd name="T54" fmla="*/ 6 w 65"/>
                <a:gd name="T55" fmla="*/ 14 h 65"/>
                <a:gd name="T56" fmla="*/ 10 w 65"/>
                <a:gd name="T57" fmla="*/ 10 h 65"/>
                <a:gd name="T58" fmla="*/ 14 w 65"/>
                <a:gd name="T59" fmla="*/ 6 h 65"/>
                <a:gd name="T60" fmla="*/ 20 w 65"/>
                <a:gd name="T61" fmla="*/ 2 h 65"/>
                <a:gd name="T62" fmla="*/ 26 w 65"/>
                <a:gd name="T63" fmla="*/ 0 h 65"/>
                <a:gd name="T64" fmla="*/ 34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34" y="0"/>
                  </a:moveTo>
                  <a:lnTo>
                    <a:pt x="40" y="0"/>
                  </a:lnTo>
                  <a:lnTo>
                    <a:pt x="46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1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54" name="Freeform 227"/>
            <p:cNvSpPr>
              <a:spLocks/>
            </p:cNvSpPr>
            <p:nvPr/>
          </p:nvSpPr>
          <p:spPr bwMode="auto">
            <a:xfrm>
              <a:off x="3368" y="1620"/>
              <a:ext cx="65" cy="65"/>
            </a:xfrm>
            <a:custGeom>
              <a:avLst/>
              <a:gdLst>
                <a:gd name="T0" fmla="*/ 34 w 65"/>
                <a:gd name="T1" fmla="*/ 0 h 65"/>
                <a:gd name="T2" fmla="*/ 34 w 65"/>
                <a:gd name="T3" fmla="*/ 0 h 65"/>
                <a:gd name="T4" fmla="*/ 40 w 65"/>
                <a:gd name="T5" fmla="*/ 0 h 65"/>
                <a:gd name="T6" fmla="*/ 46 w 65"/>
                <a:gd name="T7" fmla="*/ 2 h 65"/>
                <a:gd name="T8" fmla="*/ 51 w 65"/>
                <a:gd name="T9" fmla="*/ 6 h 65"/>
                <a:gd name="T10" fmla="*/ 55 w 65"/>
                <a:gd name="T11" fmla="*/ 10 h 65"/>
                <a:gd name="T12" fmla="*/ 59 w 65"/>
                <a:gd name="T13" fmla="*/ 14 h 65"/>
                <a:gd name="T14" fmla="*/ 63 w 65"/>
                <a:gd name="T15" fmla="*/ 20 h 65"/>
                <a:gd name="T16" fmla="*/ 65 w 65"/>
                <a:gd name="T17" fmla="*/ 26 h 65"/>
                <a:gd name="T18" fmla="*/ 65 w 65"/>
                <a:gd name="T19" fmla="*/ 32 h 65"/>
                <a:gd name="T20" fmla="*/ 65 w 65"/>
                <a:gd name="T21" fmla="*/ 40 h 65"/>
                <a:gd name="T22" fmla="*/ 63 w 65"/>
                <a:gd name="T23" fmla="*/ 46 h 65"/>
                <a:gd name="T24" fmla="*/ 59 w 65"/>
                <a:gd name="T25" fmla="*/ 51 h 65"/>
                <a:gd name="T26" fmla="*/ 55 w 65"/>
                <a:gd name="T27" fmla="*/ 55 h 65"/>
                <a:gd name="T28" fmla="*/ 51 w 65"/>
                <a:gd name="T29" fmla="*/ 59 h 65"/>
                <a:gd name="T30" fmla="*/ 46 w 65"/>
                <a:gd name="T31" fmla="*/ 61 h 65"/>
                <a:gd name="T32" fmla="*/ 40 w 65"/>
                <a:gd name="T33" fmla="*/ 65 h 65"/>
                <a:gd name="T34" fmla="*/ 34 w 65"/>
                <a:gd name="T35" fmla="*/ 65 h 65"/>
                <a:gd name="T36" fmla="*/ 26 w 65"/>
                <a:gd name="T37" fmla="*/ 65 h 65"/>
                <a:gd name="T38" fmla="*/ 20 w 65"/>
                <a:gd name="T39" fmla="*/ 61 h 65"/>
                <a:gd name="T40" fmla="*/ 14 w 65"/>
                <a:gd name="T41" fmla="*/ 59 h 65"/>
                <a:gd name="T42" fmla="*/ 10 w 65"/>
                <a:gd name="T43" fmla="*/ 55 h 65"/>
                <a:gd name="T44" fmla="*/ 6 w 65"/>
                <a:gd name="T45" fmla="*/ 51 h 65"/>
                <a:gd name="T46" fmla="*/ 4 w 65"/>
                <a:gd name="T47" fmla="*/ 46 h 65"/>
                <a:gd name="T48" fmla="*/ 2 w 65"/>
                <a:gd name="T49" fmla="*/ 40 h 65"/>
                <a:gd name="T50" fmla="*/ 0 w 65"/>
                <a:gd name="T51" fmla="*/ 32 h 65"/>
                <a:gd name="T52" fmla="*/ 2 w 65"/>
                <a:gd name="T53" fmla="*/ 26 h 65"/>
                <a:gd name="T54" fmla="*/ 4 w 65"/>
                <a:gd name="T55" fmla="*/ 20 h 65"/>
                <a:gd name="T56" fmla="*/ 6 w 65"/>
                <a:gd name="T57" fmla="*/ 14 h 65"/>
                <a:gd name="T58" fmla="*/ 10 w 65"/>
                <a:gd name="T59" fmla="*/ 10 h 65"/>
                <a:gd name="T60" fmla="*/ 14 w 65"/>
                <a:gd name="T61" fmla="*/ 6 h 65"/>
                <a:gd name="T62" fmla="*/ 20 w 65"/>
                <a:gd name="T63" fmla="*/ 2 h 65"/>
                <a:gd name="T64" fmla="*/ 26 w 65"/>
                <a:gd name="T65" fmla="*/ 0 h 65"/>
                <a:gd name="T66" fmla="*/ 34 w 65"/>
                <a:gd name="T67" fmla="*/ 0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34" y="0"/>
                  </a:moveTo>
                  <a:lnTo>
                    <a:pt x="34" y="0"/>
                  </a:lnTo>
                  <a:lnTo>
                    <a:pt x="40" y="0"/>
                  </a:lnTo>
                  <a:lnTo>
                    <a:pt x="46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6"/>
                  </a:lnTo>
                  <a:lnTo>
                    <a:pt x="65" y="32"/>
                  </a:lnTo>
                  <a:lnTo>
                    <a:pt x="65" y="40"/>
                  </a:lnTo>
                  <a:lnTo>
                    <a:pt x="63" y="46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1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6"/>
                  </a:lnTo>
                  <a:lnTo>
                    <a:pt x="2" y="40"/>
                  </a:lnTo>
                  <a:lnTo>
                    <a:pt x="0" y="32"/>
                  </a:lnTo>
                  <a:lnTo>
                    <a:pt x="2" y="26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55" name="Freeform 228"/>
            <p:cNvSpPr>
              <a:spLocks/>
            </p:cNvSpPr>
            <p:nvPr/>
          </p:nvSpPr>
          <p:spPr bwMode="auto">
            <a:xfrm>
              <a:off x="3321" y="1648"/>
              <a:ext cx="65" cy="63"/>
            </a:xfrm>
            <a:custGeom>
              <a:avLst/>
              <a:gdLst>
                <a:gd name="T0" fmla="*/ 65 w 65"/>
                <a:gd name="T1" fmla="*/ 31 h 63"/>
                <a:gd name="T2" fmla="*/ 65 w 65"/>
                <a:gd name="T3" fmla="*/ 37 h 63"/>
                <a:gd name="T4" fmla="*/ 63 w 65"/>
                <a:gd name="T5" fmla="*/ 43 h 63"/>
                <a:gd name="T6" fmla="*/ 59 w 65"/>
                <a:gd name="T7" fmla="*/ 49 h 63"/>
                <a:gd name="T8" fmla="*/ 55 w 65"/>
                <a:gd name="T9" fmla="*/ 55 h 63"/>
                <a:gd name="T10" fmla="*/ 51 w 65"/>
                <a:gd name="T11" fmla="*/ 59 h 63"/>
                <a:gd name="T12" fmla="*/ 45 w 65"/>
                <a:gd name="T13" fmla="*/ 61 h 63"/>
                <a:gd name="T14" fmla="*/ 39 w 65"/>
                <a:gd name="T15" fmla="*/ 63 h 63"/>
                <a:gd name="T16" fmla="*/ 33 w 65"/>
                <a:gd name="T17" fmla="*/ 63 h 63"/>
                <a:gd name="T18" fmla="*/ 26 w 65"/>
                <a:gd name="T19" fmla="*/ 63 h 63"/>
                <a:gd name="T20" fmla="*/ 20 w 65"/>
                <a:gd name="T21" fmla="*/ 61 h 63"/>
                <a:gd name="T22" fmla="*/ 14 w 65"/>
                <a:gd name="T23" fmla="*/ 59 h 63"/>
                <a:gd name="T24" fmla="*/ 10 w 65"/>
                <a:gd name="T25" fmla="*/ 55 h 63"/>
                <a:gd name="T26" fmla="*/ 6 w 65"/>
                <a:gd name="T27" fmla="*/ 49 h 63"/>
                <a:gd name="T28" fmla="*/ 2 w 65"/>
                <a:gd name="T29" fmla="*/ 43 h 63"/>
                <a:gd name="T30" fmla="*/ 2 w 65"/>
                <a:gd name="T31" fmla="*/ 37 h 63"/>
                <a:gd name="T32" fmla="*/ 0 w 65"/>
                <a:gd name="T33" fmla="*/ 31 h 63"/>
                <a:gd name="T34" fmla="*/ 2 w 65"/>
                <a:gd name="T35" fmla="*/ 25 h 63"/>
                <a:gd name="T36" fmla="*/ 2 w 65"/>
                <a:gd name="T37" fmla="*/ 20 h 63"/>
                <a:gd name="T38" fmla="*/ 6 w 65"/>
                <a:gd name="T39" fmla="*/ 14 h 63"/>
                <a:gd name="T40" fmla="*/ 10 w 65"/>
                <a:gd name="T41" fmla="*/ 10 h 63"/>
                <a:gd name="T42" fmla="*/ 14 w 65"/>
                <a:gd name="T43" fmla="*/ 6 h 63"/>
                <a:gd name="T44" fmla="*/ 20 w 65"/>
                <a:gd name="T45" fmla="*/ 2 h 63"/>
                <a:gd name="T46" fmla="*/ 26 w 65"/>
                <a:gd name="T47" fmla="*/ 0 h 63"/>
                <a:gd name="T48" fmla="*/ 33 w 65"/>
                <a:gd name="T49" fmla="*/ 0 h 63"/>
                <a:gd name="T50" fmla="*/ 39 w 65"/>
                <a:gd name="T51" fmla="*/ 0 h 63"/>
                <a:gd name="T52" fmla="*/ 45 w 65"/>
                <a:gd name="T53" fmla="*/ 2 h 63"/>
                <a:gd name="T54" fmla="*/ 51 w 65"/>
                <a:gd name="T55" fmla="*/ 6 h 63"/>
                <a:gd name="T56" fmla="*/ 55 w 65"/>
                <a:gd name="T57" fmla="*/ 10 h 63"/>
                <a:gd name="T58" fmla="*/ 59 w 65"/>
                <a:gd name="T59" fmla="*/ 14 h 63"/>
                <a:gd name="T60" fmla="*/ 63 w 65"/>
                <a:gd name="T61" fmla="*/ 20 h 63"/>
                <a:gd name="T62" fmla="*/ 65 w 65"/>
                <a:gd name="T63" fmla="*/ 25 h 63"/>
                <a:gd name="T64" fmla="*/ 65 w 65"/>
                <a:gd name="T65" fmla="*/ 31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3"/>
                <a:gd name="T101" fmla="*/ 65 w 65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3">
                  <a:moveTo>
                    <a:pt x="65" y="31"/>
                  </a:move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5"/>
                  </a:lnTo>
                  <a:lnTo>
                    <a:pt x="65" y="31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0156" name="Freeform 229"/>
            <p:cNvSpPr>
              <a:spLocks/>
            </p:cNvSpPr>
            <p:nvPr/>
          </p:nvSpPr>
          <p:spPr bwMode="auto">
            <a:xfrm>
              <a:off x="3321" y="1648"/>
              <a:ext cx="65" cy="63"/>
            </a:xfrm>
            <a:custGeom>
              <a:avLst/>
              <a:gdLst>
                <a:gd name="T0" fmla="*/ 65 w 65"/>
                <a:gd name="T1" fmla="*/ 31 h 63"/>
                <a:gd name="T2" fmla="*/ 65 w 65"/>
                <a:gd name="T3" fmla="*/ 31 h 63"/>
                <a:gd name="T4" fmla="*/ 65 w 65"/>
                <a:gd name="T5" fmla="*/ 37 h 63"/>
                <a:gd name="T6" fmla="*/ 63 w 65"/>
                <a:gd name="T7" fmla="*/ 43 h 63"/>
                <a:gd name="T8" fmla="*/ 59 w 65"/>
                <a:gd name="T9" fmla="*/ 49 h 63"/>
                <a:gd name="T10" fmla="*/ 55 w 65"/>
                <a:gd name="T11" fmla="*/ 55 h 63"/>
                <a:gd name="T12" fmla="*/ 51 w 65"/>
                <a:gd name="T13" fmla="*/ 59 h 63"/>
                <a:gd name="T14" fmla="*/ 45 w 65"/>
                <a:gd name="T15" fmla="*/ 61 h 63"/>
                <a:gd name="T16" fmla="*/ 39 w 65"/>
                <a:gd name="T17" fmla="*/ 63 h 63"/>
                <a:gd name="T18" fmla="*/ 33 w 65"/>
                <a:gd name="T19" fmla="*/ 63 h 63"/>
                <a:gd name="T20" fmla="*/ 26 w 65"/>
                <a:gd name="T21" fmla="*/ 63 h 63"/>
                <a:gd name="T22" fmla="*/ 20 w 65"/>
                <a:gd name="T23" fmla="*/ 61 h 63"/>
                <a:gd name="T24" fmla="*/ 14 w 65"/>
                <a:gd name="T25" fmla="*/ 59 h 63"/>
                <a:gd name="T26" fmla="*/ 10 w 65"/>
                <a:gd name="T27" fmla="*/ 55 h 63"/>
                <a:gd name="T28" fmla="*/ 6 w 65"/>
                <a:gd name="T29" fmla="*/ 49 h 63"/>
                <a:gd name="T30" fmla="*/ 2 w 65"/>
                <a:gd name="T31" fmla="*/ 43 h 63"/>
                <a:gd name="T32" fmla="*/ 2 w 65"/>
                <a:gd name="T33" fmla="*/ 37 h 63"/>
                <a:gd name="T34" fmla="*/ 0 w 65"/>
                <a:gd name="T35" fmla="*/ 31 h 63"/>
                <a:gd name="T36" fmla="*/ 2 w 65"/>
                <a:gd name="T37" fmla="*/ 25 h 63"/>
                <a:gd name="T38" fmla="*/ 2 w 65"/>
                <a:gd name="T39" fmla="*/ 20 h 63"/>
                <a:gd name="T40" fmla="*/ 6 w 65"/>
                <a:gd name="T41" fmla="*/ 14 h 63"/>
                <a:gd name="T42" fmla="*/ 10 w 65"/>
                <a:gd name="T43" fmla="*/ 10 h 63"/>
                <a:gd name="T44" fmla="*/ 14 w 65"/>
                <a:gd name="T45" fmla="*/ 6 h 63"/>
                <a:gd name="T46" fmla="*/ 20 w 65"/>
                <a:gd name="T47" fmla="*/ 2 h 63"/>
                <a:gd name="T48" fmla="*/ 26 w 65"/>
                <a:gd name="T49" fmla="*/ 0 h 63"/>
                <a:gd name="T50" fmla="*/ 33 w 65"/>
                <a:gd name="T51" fmla="*/ 0 h 63"/>
                <a:gd name="T52" fmla="*/ 39 w 65"/>
                <a:gd name="T53" fmla="*/ 0 h 63"/>
                <a:gd name="T54" fmla="*/ 45 w 65"/>
                <a:gd name="T55" fmla="*/ 2 h 63"/>
                <a:gd name="T56" fmla="*/ 51 w 65"/>
                <a:gd name="T57" fmla="*/ 6 h 63"/>
                <a:gd name="T58" fmla="*/ 55 w 65"/>
                <a:gd name="T59" fmla="*/ 10 h 63"/>
                <a:gd name="T60" fmla="*/ 59 w 65"/>
                <a:gd name="T61" fmla="*/ 14 h 63"/>
                <a:gd name="T62" fmla="*/ 63 w 65"/>
                <a:gd name="T63" fmla="*/ 20 h 63"/>
                <a:gd name="T64" fmla="*/ 65 w 65"/>
                <a:gd name="T65" fmla="*/ 25 h 63"/>
                <a:gd name="T66" fmla="*/ 65 w 65"/>
                <a:gd name="T67" fmla="*/ 31 h 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3"/>
                <a:gd name="T104" fmla="*/ 65 w 65"/>
                <a:gd name="T105" fmla="*/ 63 h 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3">
                  <a:moveTo>
                    <a:pt x="65" y="31"/>
                  </a:moveTo>
                  <a:lnTo>
                    <a:pt x="65" y="31"/>
                  </a:lnTo>
                  <a:lnTo>
                    <a:pt x="65" y="37"/>
                  </a:lnTo>
                  <a:lnTo>
                    <a:pt x="63" y="43"/>
                  </a:lnTo>
                  <a:lnTo>
                    <a:pt x="59" y="49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5" y="61"/>
                  </a:lnTo>
                  <a:lnTo>
                    <a:pt x="39" y="63"/>
                  </a:lnTo>
                  <a:lnTo>
                    <a:pt x="33" y="63"/>
                  </a:lnTo>
                  <a:lnTo>
                    <a:pt x="26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49"/>
                  </a:lnTo>
                  <a:lnTo>
                    <a:pt x="2" y="43"/>
                  </a:lnTo>
                  <a:lnTo>
                    <a:pt x="2" y="37"/>
                  </a:lnTo>
                  <a:lnTo>
                    <a:pt x="0" y="31"/>
                  </a:lnTo>
                  <a:lnTo>
                    <a:pt x="2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45" y="2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5"/>
                  </a:lnTo>
                  <a:lnTo>
                    <a:pt x="65" y="3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399" name="Group 230"/>
          <p:cNvGrpSpPr>
            <a:grpSpLocks/>
          </p:cNvGrpSpPr>
          <p:nvPr/>
        </p:nvGrpSpPr>
        <p:grpSpPr bwMode="auto">
          <a:xfrm>
            <a:off x="5487988" y="1492250"/>
            <a:ext cx="3308350" cy="1262063"/>
            <a:chOff x="3646" y="628"/>
            <a:chExt cx="2258" cy="795"/>
          </a:xfrm>
        </p:grpSpPr>
        <p:sp>
          <p:nvSpPr>
            <p:cNvPr id="19708" name="Freeform 231"/>
            <p:cNvSpPr>
              <a:spLocks/>
            </p:cNvSpPr>
            <p:nvPr/>
          </p:nvSpPr>
          <p:spPr bwMode="auto">
            <a:xfrm>
              <a:off x="3646" y="1185"/>
              <a:ext cx="301" cy="238"/>
            </a:xfrm>
            <a:custGeom>
              <a:avLst/>
              <a:gdLst>
                <a:gd name="T0" fmla="*/ 295 w 301"/>
                <a:gd name="T1" fmla="*/ 8 h 238"/>
                <a:gd name="T2" fmla="*/ 287 w 301"/>
                <a:gd name="T3" fmla="*/ 0 h 238"/>
                <a:gd name="T4" fmla="*/ 0 w 301"/>
                <a:gd name="T5" fmla="*/ 221 h 238"/>
                <a:gd name="T6" fmla="*/ 12 w 301"/>
                <a:gd name="T7" fmla="*/ 238 h 238"/>
                <a:gd name="T8" fmla="*/ 301 w 301"/>
                <a:gd name="T9" fmla="*/ 16 h 238"/>
                <a:gd name="T10" fmla="*/ 295 w 301"/>
                <a:gd name="T11" fmla="*/ 8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1"/>
                <a:gd name="T19" fmla="*/ 0 h 238"/>
                <a:gd name="T20" fmla="*/ 301 w 301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1" h="238">
                  <a:moveTo>
                    <a:pt x="295" y="8"/>
                  </a:moveTo>
                  <a:lnTo>
                    <a:pt x="287" y="0"/>
                  </a:lnTo>
                  <a:lnTo>
                    <a:pt x="0" y="221"/>
                  </a:lnTo>
                  <a:lnTo>
                    <a:pt x="12" y="238"/>
                  </a:lnTo>
                  <a:lnTo>
                    <a:pt x="301" y="16"/>
                  </a:lnTo>
                  <a:lnTo>
                    <a:pt x="295" y="8"/>
                  </a:lnTo>
                  <a:close/>
                </a:path>
              </a:pathLst>
            </a:custGeom>
            <a:solidFill>
              <a:srgbClr val="99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grpSp>
          <p:nvGrpSpPr>
            <p:cNvPr id="19709" name="Group 232"/>
            <p:cNvGrpSpPr>
              <a:grpSpLocks/>
            </p:cNvGrpSpPr>
            <p:nvPr/>
          </p:nvGrpSpPr>
          <p:grpSpPr bwMode="auto">
            <a:xfrm>
              <a:off x="3839" y="628"/>
              <a:ext cx="2065" cy="692"/>
              <a:chOff x="3839" y="628"/>
              <a:chExt cx="2065" cy="692"/>
            </a:xfrm>
          </p:grpSpPr>
          <p:grpSp>
            <p:nvGrpSpPr>
              <p:cNvPr id="19710" name="Group 233"/>
              <p:cNvGrpSpPr>
                <a:grpSpLocks/>
              </p:cNvGrpSpPr>
              <p:nvPr/>
            </p:nvGrpSpPr>
            <p:grpSpPr bwMode="auto">
              <a:xfrm>
                <a:off x="4406" y="628"/>
                <a:ext cx="1498" cy="692"/>
                <a:chOff x="4406" y="628"/>
                <a:chExt cx="1498" cy="692"/>
              </a:xfrm>
            </p:grpSpPr>
            <p:sp>
              <p:nvSpPr>
                <p:cNvPr id="19713" name="Freeform 234"/>
                <p:cNvSpPr>
                  <a:spLocks/>
                </p:cNvSpPr>
                <p:nvPr/>
              </p:nvSpPr>
              <p:spPr bwMode="auto">
                <a:xfrm>
                  <a:off x="5164" y="630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24 h 63"/>
                    <a:gd name="T4" fmla="*/ 2 w 63"/>
                    <a:gd name="T5" fmla="*/ 20 h 63"/>
                    <a:gd name="T6" fmla="*/ 4 w 63"/>
                    <a:gd name="T7" fmla="*/ 14 h 63"/>
                    <a:gd name="T8" fmla="*/ 8 w 63"/>
                    <a:gd name="T9" fmla="*/ 8 h 63"/>
                    <a:gd name="T10" fmla="*/ 14 w 63"/>
                    <a:gd name="T11" fmla="*/ 4 h 63"/>
                    <a:gd name="T12" fmla="*/ 20 w 63"/>
                    <a:gd name="T13" fmla="*/ 2 h 63"/>
                    <a:gd name="T14" fmla="*/ 26 w 63"/>
                    <a:gd name="T15" fmla="*/ 0 h 63"/>
                    <a:gd name="T16" fmla="*/ 31 w 63"/>
                    <a:gd name="T17" fmla="*/ 0 h 63"/>
                    <a:gd name="T18" fmla="*/ 37 w 63"/>
                    <a:gd name="T19" fmla="*/ 0 h 63"/>
                    <a:gd name="T20" fmla="*/ 43 w 63"/>
                    <a:gd name="T21" fmla="*/ 2 h 63"/>
                    <a:gd name="T22" fmla="*/ 49 w 63"/>
                    <a:gd name="T23" fmla="*/ 4 h 63"/>
                    <a:gd name="T24" fmla="*/ 53 w 63"/>
                    <a:gd name="T25" fmla="*/ 8 h 63"/>
                    <a:gd name="T26" fmla="*/ 57 w 63"/>
                    <a:gd name="T27" fmla="*/ 14 h 63"/>
                    <a:gd name="T28" fmla="*/ 61 w 63"/>
                    <a:gd name="T29" fmla="*/ 20 h 63"/>
                    <a:gd name="T30" fmla="*/ 63 w 63"/>
                    <a:gd name="T31" fmla="*/ 24 h 63"/>
                    <a:gd name="T32" fmla="*/ 63 w 63"/>
                    <a:gd name="T33" fmla="*/ 31 h 63"/>
                    <a:gd name="T34" fmla="*/ 63 w 63"/>
                    <a:gd name="T35" fmla="*/ 37 h 63"/>
                    <a:gd name="T36" fmla="*/ 61 w 63"/>
                    <a:gd name="T37" fmla="*/ 43 h 63"/>
                    <a:gd name="T38" fmla="*/ 57 w 63"/>
                    <a:gd name="T39" fmla="*/ 49 h 63"/>
                    <a:gd name="T40" fmla="*/ 53 w 63"/>
                    <a:gd name="T41" fmla="*/ 53 h 63"/>
                    <a:gd name="T42" fmla="*/ 49 w 63"/>
                    <a:gd name="T43" fmla="*/ 57 h 63"/>
                    <a:gd name="T44" fmla="*/ 43 w 63"/>
                    <a:gd name="T45" fmla="*/ 61 h 63"/>
                    <a:gd name="T46" fmla="*/ 37 w 63"/>
                    <a:gd name="T47" fmla="*/ 63 h 63"/>
                    <a:gd name="T48" fmla="*/ 31 w 63"/>
                    <a:gd name="T49" fmla="*/ 63 h 63"/>
                    <a:gd name="T50" fmla="*/ 26 w 63"/>
                    <a:gd name="T51" fmla="*/ 63 h 63"/>
                    <a:gd name="T52" fmla="*/ 20 w 63"/>
                    <a:gd name="T53" fmla="*/ 61 h 63"/>
                    <a:gd name="T54" fmla="*/ 14 w 63"/>
                    <a:gd name="T55" fmla="*/ 57 h 63"/>
                    <a:gd name="T56" fmla="*/ 8 w 63"/>
                    <a:gd name="T57" fmla="*/ 53 h 63"/>
                    <a:gd name="T58" fmla="*/ 4 w 63"/>
                    <a:gd name="T59" fmla="*/ 49 h 63"/>
                    <a:gd name="T60" fmla="*/ 2 w 63"/>
                    <a:gd name="T61" fmla="*/ 43 h 63"/>
                    <a:gd name="T62" fmla="*/ 0 w 63"/>
                    <a:gd name="T63" fmla="*/ 37 h 63"/>
                    <a:gd name="T64" fmla="*/ 0 w 63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0" y="31"/>
                      </a:moveTo>
                      <a:lnTo>
                        <a:pt x="0" y="24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3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4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3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14" name="Freeform 235"/>
                <p:cNvSpPr>
                  <a:spLocks/>
                </p:cNvSpPr>
                <p:nvPr/>
              </p:nvSpPr>
              <p:spPr bwMode="auto">
                <a:xfrm>
                  <a:off x="5164" y="630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31 h 63"/>
                    <a:gd name="T4" fmla="*/ 0 w 63"/>
                    <a:gd name="T5" fmla="*/ 24 h 63"/>
                    <a:gd name="T6" fmla="*/ 2 w 63"/>
                    <a:gd name="T7" fmla="*/ 20 h 63"/>
                    <a:gd name="T8" fmla="*/ 4 w 63"/>
                    <a:gd name="T9" fmla="*/ 14 h 63"/>
                    <a:gd name="T10" fmla="*/ 8 w 63"/>
                    <a:gd name="T11" fmla="*/ 8 h 63"/>
                    <a:gd name="T12" fmla="*/ 14 w 63"/>
                    <a:gd name="T13" fmla="*/ 4 h 63"/>
                    <a:gd name="T14" fmla="*/ 20 w 63"/>
                    <a:gd name="T15" fmla="*/ 2 h 63"/>
                    <a:gd name="T16" fmla="*/ 26 w 63"/>
                    <a:gd name="T17" fmla="*/ 0 h 63"/>
                    <a:gd name="T18" fmla="*/ 31 w 63"/>
                    <a:gd name="T19" fmla="*/ 0 h 63"/>
                    <a:gd name="T20" fmla="*/ 37 w 63"/>
                    <a:gd name="T21" fmla="*/ 0 h 63"/>
                    <a:gd name="T22" fmla="*/ 43 w 63"/>
                    <a:gd name="T23" fmla="*/ 2 h 63"/>
                    <a:gd name="T24" fmla="*/ 49 w 63"/>
                    <a:gd name="T25" fmla="*/ 4 h 63"/>
                    <a:gd name="T26" fmla="*/ 53 w 63"/>
                    <a:gd name="T27" fmla="*/ 8 h 63"/>
                    <a:gd name="T28" fmla="*/ 57 w 63"/>
                    <a:gd name="T29" fmla="*/ 14 h 63"/>
                    <a:gd name="T30" fmla="*/ 61 w 63"/>
                    <a:gd name="T31" fmla="*/ 20 h 63"/>
                    <a:gd name="T32" fmla="*/ 63 w 63"/>
                    <a:gd name="T33" fmla="*/ 24 h 63"/>
                    <a:gd name="T34" fmla="*/ 63 w 63"/>
                    <a:gd name="T35" fmla="*/ 31 h 63"/>
                    <a:gd name="T36" fmla="*/ 63 w 63"/>
                    <a:gd name="T37" fmla="*/ 37 h 63"/>
                    <a:gd name="T38" fmla="*/ 61 w 63"/>
                    <a:gd name="T39" fmla="*/ 43 h 63"/>
                    <a:gd name="T40" fmla="*/ 57 w 63"/>
                    <a:gd name="T41" fmla="*/ 49 h 63"/>
                    <a:gd name="T42" fmla="*/ 53 w 63"/>
                    <a:gd name="T43" fmla="*/ 53 h 63"/>
                    <a:gd name="T44" fmla="*/ 49 w 63"/>
                    <a:gd name="T45" fmla="*/ 57 h 63"/>
                    <a:gd name="T46" fmla="*/ 43 w 63"/>
                    <a:gd name="T47" fmla="*/ 61 h 63"/>
                    <a:gd name="T48" fmla="*/ 37 w 63"/>
                    <a:gd name="T49" fmla="*/ 63 h 63"/>
                    <a:gd name="T50" fmla="*/ 31 w 63"/>
                    <a:gd name="T51" fmla="*/ 63 h 63"/>
                    <a:gd name="T52" fmla="*/ 26 w 63"/>
                    <a:gd name="T53" fmla="*/ 63 h 63"/>
                    <a:gd name="T54" fmla="*/ 20 w 63"/>
                    <a:gd name="T55" fmla="*/ 61 h 63"/>
                    <a:gd name="T56" fmla="*/ 14 w 63"/>
                    <a:gd name="T57" fmla="*/ 57 h 63"/>
                    <a:gd name="T58" fmla="*/ 8 w 63"/>
                    <a:gd name="T59" fmla="*/ 53 h 63"/>
                    <a:gd name="T60" fmla="*/ 4 w 63"/>
                    <a:gd name="T61" fmla="*/ 49 h 63"/>
                    <a:gd name="T62" fmla="*/ 2 w 63"/>
                    <a:gd name="T63" fmla="*/ 43 h 63"/>
                    <a:gd name="T64" fmla="*/ 0 w 63"/>
                    <a:gd name="T65" fmla="*/ 37 h 63"/>
                    <a:gd name="T66" fmla="*/ 0 w 63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4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3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4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3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15" name="Freeform 236"/>
                <p:cNvSpPr>
                  <a:spLocks/>
                </p:cNvSpPr>
                <p:nvPr/>
              </p:nvSpPr>
              <p:spPr bwMode="auto">
                <a:xfrm>
                  <a:off x="5382" y="774"/>
                  <a:ext cx="63" cy="65"/>
                </a:xfrm>
                <a:custGeom>
                  <a:avLst/>
                  <a:gdLst>
                    <a:gd name="T0" fmla="*/ 0 w 63"/>
                    <a:gd name="T1" fmla="*/ 31 h 65"/>
                    <a:gd name="T2" fmla="*/ 0 w 63"/>
                    <a:gd name="T3" fmla="*/ 25 h 65"/>
                    <a:gd name="T4" fmla="*/ 2 w 63"/>
                    <a:gd name="T5" fmla="*/ 19 h 65"/>
                    <a:gd name="T6" fmla="*/ 6 w 63"/>
                    <a:gd name="T7" fmla="*/ 13 h 65"/>
                    <a:gd name="T8" fmla="*/ 8 w 63"/>
                    <a:gd name="T9" fmla="*/ 9 h 65"/>
                    <a:gd name="T10" fmla="*/ 14 w 63"/>
                    <a:gd name="T11" fmla="*/ 6 h 65"/>
                    <a:gd name="T12" fmla="*/ 20 w 63"/>
                    <a:gd name="T13" fmla="*/ 2 h 65"/>
                    <a:gd name="T14" fmla="*/ 26 w 63"/>
                    <a:gd name="T15" fmla="*/ 0 h 65"/>
                    <a:gd name="T16" fmla="*/ 32 w 63"/>
                    <a:gd name="T17" fmla="*/ 0 h 65"/>
                    <a:gd name="T18" fmla="*/ 38 w 63"/>
                    <a:gd name="T19" fmla="*/ 0 h 65"/>
                    <a:gd name="T20" fmla="*/ 44 w 63"/>
                    <a:gd name="T21" fmla="*/ 2 h 65"/>
                    <a:gd name="T22" fmla="*/ 50 w 63"/>
                    <a:gd name="T23" fmla="*/ 6 h 65"/>
                    <a:gd name="T24" fmla="*/ 56 w 63"/>
                    <a:gd name="T25" fmla="*/ 9 h 65"/>
                    <a:gd name="T26" fmla="*/ 58 w 63"/>
                    <a:gd name="T27" fmla="*/ 13 h 65"/>
                    <a:gd name="T28" fmla="*/ 62 w 63"/>
                    <a:gd name="T29" fmla="*/ 19 h 65"/>
                    <a:gd name="T30" fmla="*/ 63 w 63"/>
                    <a:gd name="T31" fmla="*/ 25 h 65"/>
                    <a:gd name="T32" fmla="*/ 63 w 63"/>
                    <a:gd name="T33" fmla="*/ 31 h 65"/>
                    <a:gd name="T34" fmla="*/ 63 w 63"/>
                    <a:gd name="T35" fmla="*/ 39 h 65"/>
                    <a:gd name="T36" fmla="*/ 62 w 63"/>
                    <a:gd name="T37" fmla="*/ 45 h 65"/>
                    <a:gd name="T38" fmla="*/ 58 w 63"/>
                    <a:gd name="T39" fmla="*/ 49 h 65"/>
                    <a:gd name="T40" fmla="*/ 56 w 63"/>
                    <a:gd name="T41" fmla="*/ 55 h 65"/>
                    <a:gd name="T42" fmla="*/ 50 w 63"/>
                    <a:gd name="T43" fmla="*/ 59 h 65"/>
                    <a:gd name="T44" fmla="*/ 44 w 63"/>
                    <a:gd name="T45" fmla="*/ 63 h 65"/>
                    <a:gd name="T46" fmla="*/ 38 w 63"/>
                    <a:gd name="T47" fmla="*/ 63 h 65"/>
                    <a:gd name="T48" fmla="*/ 32 w 63"/>
                    <a:gd name="T49" fmla="*/ 65 h 65"/>
                    <a:gd name="T50" fmla="*/ 26 w 63"/>
                    <a:gd name="T51" fmla="*/ 63 h 65"/>
                    <a:gd name="T52" fmla="*/ 20 w 63"/>
                    <a:gd name="T53" fmla="*/ 63 h 65"/>
                    <a:gd name="T54" fmla="*/ 14 w 63"/>
                    <a:gd name="T55" fmla="*/ 59 h 65"/>
                    <a:gd name="T56" fmla="*/ 8 w 63"/>
                    <a:gd name="T57" fmla="*/ 55 h 65"/>
                    <a:gd name="T58" fmla="*/ 6 w 63"/>
                    <a:gd name="T59" fmla="*/ 49 h 65"/>
                    <a:gd name="T60" fmla="*/ 2 w 63"/>
                    <a:gd name="T61" fmla="*/ 45 h 65"/>
                    <a:gd name="T62" fmla="*/ 0 w 63"/>
                    <a:gd name="T63" fmla="*/ 39 h 65"/>
                    <a:gd name="T64" fmla="*/ 0 w 63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8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6" y="9"/>
                      </a:lnTo>
                      <a:lnTo>
                        <a:pt x="58" y="13"/>
                      </a:lnTo>
                      <a:lnTo>
                        <a:pt x="62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2" y="45"/>
                      </a:lnTo>
                      <a:lnTo>
                        <a:pt x="58" y="49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4" y="63"/>
                      </a:lnTo>
                      <a:lnTo>
                        <a:pt x="38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16" name="Freeform 237"/>
                <p:cNvSpPr>
                  <a:spLocks/>
                </p:cNvSpPr>
                <p:nvPr/>
              </p:nvSpPr>
              <p:spPr bwMode="auto">
                <a:xfrm>
                  <a:off x="5382" y="774"/>
                  <a:ext cx="63" cy="65"/>
                </a:xfrm>
                <a:custGeom>
                  <a:avLst/>
                  <a:gdLst>
                    <a:gd name="T0" fmla="*/ 0 w 63"/>
                    <a:gd name="T1" fmla="*/ 31 h 65"/>
                    <a:gd name="T2" fmla="*/ 0 w 63"/>
                    <a:gd name="T3" fmla="*/ 31 h 65"/>
                    <a:gd name="T4" fmla="*/ 0 w 63"/>
                    <a:gd name="T5" fmla="*/ 25 h 65"/>
                    <a:gd name="T6" fmla="*/ 2 w 63"/>
                    <a:gd name="T7" fmla="*/ 19 h 65"/>
                    <a:gd name="T8" fmla="*/ 6 w 63"/>
                    <a:gd name="T9" fmla="*/ 13 h 65"/>
                    <a:gd name="T10" fmla="*/ 8 w 63"/>
                    <a:gd name="T11" fmla="*/ 9 h 65"/>
                    <a:gd name="T12" fmla="*/ 14 w 63"/>
                    <a:gd name="T13" fmla="*/ 6 h 65"/>
                    <a:gd name="T14" fmla="*/ 20 w 63"/>
                    <a:gd name="T15" fmla="*/ 2 h 65"/>
                    <a:gd name="T16" fmla="*/ 26 w 63"/>
                    <a:gd name="T17" fmla="*/ 0 h 65"/>
                    <a:gd name="T18" fmla="*/ 32 w 63"/>
                    <a:gd name="T19" fmla="*/ 0 h 65"/>
                    <a:gd name="T20" fmla="*/ 38 w 63"/>
                    <a:gd name="T21" fmla="*/ 0 h 65"/>
                    <a:gd name="T22" fmla="*/ 44 w 63"/>
                    <a:gd name="T23" fmla="*/ 2 h 65"/>
                    <a:gd name="T24" fmla="*/ 50 w 63"/>
                    <a:gd name="T25" fmla="*/ 6 h 65"/>
                    <a:gd name="T26" fmla="*/ 56 w 63"/>
                    <a:gd name="T27" fmla="*/ 9 h 65"/>
                    <a:gd name="T28" fmla="*/ 58 w 63"/>
                    <a:gd name="T29" fmla="*/ 13 h 65"/>
                    <a:gd name="T30" fmla="*/ 62 w 63"/>
                    <a:gd name="T31" fmla="*/ 19 h 65"/>
                    <a:gd name="T32" fmla="*/ 63 w 63"/>
                    <a:gd name="T33" fmla="*/ 25 h 65"/>
                    <a:gd name="T34" fmla="*/ 63 w 63"/>
                    <a:gd name="T35" fmla="*/ 31 h 65"/>
                    <a:gd name="T36" fmla="*/ 63 w 63"/>
                    <a:gd name="T37" fmla="*/ 39 h 65"/>
                    <a:gd name="T38" fmla="*/ 62 w 63"/>
                    <a:gd name="T39" fmla="*/ 45 h 65"/>
                    <a:gd name="T40" fmla="*/ 58 w 63"/>
                    <a:gd name="T41" fmla="*/ 49 h 65"/>
                    <a:gd name="T42" fmla="*/ 56 w 63"/>
                    <a:gd name="T43" fmla="*/ 55 h 65"/>
                    <a:gd name="T44" fmla="*/ 50 w 63"/>
                    <a:gd name="T45" fmla="*/ 59 h 65"/>
                    <a:gd name="T46" fmla="*/ 44 w 63"/>
                    <a:gd name="T47" fmla="*/ 63 h 65"/>
                    <a:gd name="T48" fmla="*/ 38 w 63"/>
                    <a:gd name="T49" fmla="*/ 63 h 65"/>
                    <a:gd name="T50" fmla="*/ 32 w 63"/>
                    <a:gd name="T51" fmla="*/ 65 h 65"/>
                    <a:gd name="T52" fmla="*/ 26 w 63"/>
                    <a:gd name="T53" fmla="*/ 63 h 65"/>
                    <a:gd name="T54" fmla="*/ 20 w 63"/>
                    <a:gd name="T55" fmla="*/ 63 h 65"/>
                    <a:gd name="T56" fmla="*/ 14 w 63"/>
                    <a:gd name="T57" fmla="*/ 59 h 65"/>
                    <a:gd name="T58" fmla="*/ 8 w 63"/>
                    <a:gd name="T59" fmla="*/ 55 h 65"/>
                    <a:gd name="T60" fmla="*/ 6 w 63"/>
                    <a:gd name="T61" fmla="*/ 49 h 65"/>
                    <a:gd name="T62" fmla="*/ 2 w 63"/>
                    <a:gd name="T63" fmla="*/ 45 h 65"/>
                    <a:gd name="T64" fmla="*/ 0 w 63"/>
                    <a:gd name="T65" fmla="*/ 39 h 65"/>
                    <a:gd name="T66" fmla="*/ 0 w 63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8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6" y="9"/>
                      </a:lnTo>
                      <a:lnTo>
                        <a:pt x="58" y="13"/>
                      </a:lnTo>
                      <a:lnTo>
                        <a:pt x="62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2" y="45"/>
                      </a:lnTo>
                      <a:lnTo>
                        <a:pt x="58" y="49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4" y="63"/>
                      </a:lnTo>
                      <a:lnTo>
                        <a:pt x="38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17" name="Freeform 238"/>
                <p:cNvSpPr>
                  <a:spLocks/>
                </p:cNvSpPr>
                <p:nvPr/>
              </p:nvSpPr>
              <p:spPr bwMode="auto">
                <a:xfrm>
                  <a:off x="5426" y="667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0 w 65"/>
                    <a:gd name="T3" fmla="*/ 26 h 65"/>
                    <a:gd name="T4" fmla="*/ 2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19 w 65"/>
                    <a:gd name="T13" fmla="*/ 2 h 65"/>
                    <a:gd name="T14" fmla="*/ 25 w 65"/>
                    <a:gd name="T15" fmla="*/ 0 h 65"/>
                    <a:gd name="T16" fmla="*/ 31 w 65"/>
                    <a:gd name="T17" fmla="*/ 0 h 65"/>
                    <a:gd name="T18" fmla="*/ 39 w 65"/>
                    <a:gd name="T19" fmla="*/ 0 h 65"/>
                    <a:gd name="T20" fmla="*/ 45 w 65"/>
                    <a:gd name="T21" fmla="*/ 2 h 65"/>
                    <a:gd name="T22" fmla="*/ 49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1 w 65"/>
                    <a:gd name="T29" fmla="*/ 20 h 65"/>
                    <a:gd name="T30" fmla="*/ 63 w 65"/>
                    <a:gd name="T31" fmla="*/ 26 h 65"/>
                    <a:gd name="T32" fmla="*/ 65 w 65"/>
                    <a:gd name="T33" fmla="*/ 32 h 65"/>
                    <a:gd name="T34" fmla="*/ 63 w 65"/>
                    <a:gd name="T35" fmla="*/ 40 h 65"/>
                    <a:gd name="T36" fmla="*/ 61 w 65"/>
                    <a:gd name="T37" fmla="*/ 46 h 65"/>
                    <a:gd name="T38" fmla="*/ 59 w 65"/>
                    <a:gd name="T39" fmla="*/ 50 h 65"/>
                    <a:gd name="T40" fmla="*/ 55 w 65"/>
                    <a:gd name="T41" fmla="*/ 55 h 65"/>
                    <a:gd name="T42" fmla="*/ 49 w 65"/>
                    <a:gd name="T43" fmla="*/ 59 h 65"/>
                    <a:gd name="T44" fmla="*/ 45 w 65"/>
                    <a:gd name="T45" fmla="*/ 63 h 65"/>
                    <a:gd name="T46" fmla="*/ 39 w 65"/>
                    <a:gd name="T47" fmla="*/ 65 h 65"/>
                    <a:gd name="T48" fmla="*/ 31 w 65"/>
                    <a:gd name="T49" fmla="*/ 65 h 65"/>
                    <a:gd name="T50" fmla="*/ 25 w 65"/>
                    <a:gd name="T51" fmla="*/ 65 h 65"/>
                    <a:gd name="T52" fmla="*/ 19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0 h 65"/>
                    <a:gd name="T60" fmla="*/ 2 w 65"/>
                    <a:gd name="T61" fmla="*/ 46 h 65"/>
                    <a:gd name="T62" fmla="*/ 0 w 65"/>
                    <a:gd name="T63" fmla="*/ 40 h 65"/>
                    <a:gd name="T64" fmla="*/ 0 w 65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18" name="Freeform 239"/>
                <p:cNvSpPr>
                  <a:spLocks/>
                </p:cNvSpPr>
                <p:nvPr/>
              </p:nvSpPr>
              <p:spPr bwMode="auto">
                <a:xfrm>
                  <a:off x="5426" y="667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0 w 65"/>
                    <a:gd name="T3" fmla="*/ 32 h 65"/>
                    <a:gd name="T4" fmla="*/ 0 w 65"/>
                    <a:gd name="T5" fmla="*/ 26 h 65"/>
                    <a:gd name="T6" fmla="*/ 2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19 w 65"/>
                    <a:gd name="T15" fmla="*/ 2 h 65"/>
                    <a:gd name="T16" fmla="*/ 25 w 65"/>
                    <a:gd name="T17" fmla="*/ 0 h 65"/>
                    <a:gd name="T18" fmla="*/ 31 w 65"/>
                    <a:gd name="T19" fmla="*/ 0 h 65"/>
                    <a:gd name="T20" fmla="*/ 39 w 65"/>
                    <a:gd name="T21" fmla="*/ 0 h 65"/>
                    <a:gd name="T22" fmla="*/ 45 w 65"/>
                    <a:gd name="T23" fmla="*/ 2 h 65"/>
                    <a:gd name="T24" fmla="*/ 49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1 w 65"/>
                    <a:gd name="T31" fmla="*/ 20 h 65"/>
                    <a:gd name="T32" fmla="*/ 63 w 65"/>
                    <a:gd name="T33" fmla="*/ 26 h 65"/>
                    <a:gd name="T34" fmla="*/ 65 w 65"/>
                    <a:gd name="T35" fmla="*/ 32 h 65"/>
                    <a:gd name="T36" fmla="*/ 63 w 65"/>
                    <a:gd name="T37" fmla="*/ 40 h 65"/>
                    <a:gd name="T38" fmla="*/ 61 w 65"/>
                    <a:gd name="T39" fmla="*/ 46 h 65"/>
                    <a:gd name="T40" fmla="*/ 59 w 65"/>
                    <a:gd name="T41" fmla="*/ 50 h 65"/>
                    <a:gd name="T42" fmla="*/ 55 w 65"/>
                    <a:gd name="T43" fmla="*/ 55 h 65"/>
                    <a:gd name="T44" fmla="*/ 49 w 65"/>
                    <a:gd name="T45" fmla="*/ 59 h 65"/>
                    <a:gd name="T46" fmla="*/ 45 w 65"/>
                    <a:gd name="T47" fmla="*/ 63 h 65"/>
                    <a:gd name="T48" fmla="*/ 39 w 65"/>
                    <a:gd name="T49" fmla="*/ 65 h 65"/>
                    <a:gd name="T50" fmla="*/ 31 w 65"/>
                    <a:gd name="T51" fmla="*/ 65 h 65"/>
                    <a:gd name="T52" fmla="*/ 25 w 65"/>
                    <a:gd name="T53" fmla="*/ 65 h 65"/>
                    <a:gd name="T54" fmla="*/ 19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0 h 65"/>
                    <a:gd name="T62" fmla="*/ 2 w 65"/>
                    <a:gd name="T63" fmla="*/ 46 h 65"/>
                    <a:gd name="T64" fmla="*/ 0 w 65"/>
                    <a:gd name="T65" fmla="*/ 40 h 65"/>
                    <a:gd name="T66" fmla="*/ 0 w 65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19" name="Freeform 240"/>
                <p:cNvSpPr>
                  <a:spLocks/>
                </p:cNvSpPr>
                <p:nvPr/>
              </p:nvSpPr>
              <p:spPr bwMode="auto">
                <a:xfrm>
                  <a:off x="5095" y="829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23 h 63"/>
                    <a:gd name="T4" fmla="*/ 2 w 63"/>
                    <a:gd name="T5" fmla="*/ 19 h 63"/>
                    <a:gd name="T6" fmla="*/ 6 w 63"/>
                    <a:gd name="T7" fmla="*/ 14 h 63"/>
                    <a:gd name="T8" fmla="*/ 10 w 63"/>
                    <a:gd name="T9" fmla="*/ 8 h 63"/>
                    <a:gd name="T10" fmla="*/ 14 w 63"/>
                    <a:gd name="T11" fmla="*/ 4 h 63"/>
                    <a:gd name="T12" fmla="*/ 20 w 63"/>
                    <a:gd name="T13" fmla="*/ 2 h 63"/>
                    <a:gd name="T14" fmla="*/ 26 w 63"/>
                    <a:gd name="T15" fmla="*/ 0 h 63"/>
                    <a:gd name="T16" fmla="*/ 32 w 63"/>
                    <a:gd name="T17" fmla="*/ 0 h 63"/>
                    <a:gd name="T18" fmla="*/ 37 w 63"/>
                    <a:gd name="T19" fmla="*/ 0 h 63"/>
                    <a:gd name="T20" fmla="*/ 43 w 63"/>
                    <a:gd name="T21" fmla="*/ 2 h 63"/>
                    <a:gd name="T22" fmla="*/ 49 w 63"/>
                    <a:gd name="T23" fmla="*/ 4 h 63"/>
                    <a:gd name="T24" fmla="*/ 55 w 63"/>
                    <a:gd name="T25" fmla="*/ 8 h 63"/>
                    <a:gd name="T26" fmla="*/ 59 w 63"/>
                    <a:gd name="T27" fmla="*/ 14 h 63"/>
                    <a:gd name="T28" fmla="*/ 61 w 63"/>
                    <a:gd name="T29" fmla="*/ 19 h 63"/>
                    <a:gd name="T30" fmla="*/ 63 w 63"/>
                    <a:gd name="T31" fmla="*/ 23 h 63"/>
                    <a:gd name="T32" fmla="*/ 63 w 63"/>
                    <a:gd name="T33" fmla="*/ 31 h 63"/>
                    <a:gd name="T34" fmla="*/ 63 w 63"/>
                    <a:gd name="T35" fmla="*/ 37 h 63"/>
                    <a:gd name="T36" fmla="*/ 61 w 63"/>
                    <a:gd name="T37" fmla="*/ 43 h 63"/>
                    <a:gd name="T38" fmla="*/ 59 w 63"/>
                    <a:gd name="T39" fmla="*/ 49 h 63"/>
                    <a:gd name="T40" fmla="*/ 55 w 63"/>
                    <a:gd name="T41" fmla="*/ 53 h 63"/>
                    <a:gd name="T42" fmla="*/ 49 w 63"/>
                    <a:gd name="T43" fmla="*/ 57 h 63"/>
                    <a:gd name="T44" fmla="*/ 43 w 63"/>
                    <a:gd name="T45" fmla="*/ 61 h 63"/>
                    <a:gd name="T46" fmla="*/ 37 w 63"/>
                    <a:gd name="T47" fmla="*/ 63 h 63"/>
                    <a:gd name="T48" fmla="*/ 32 w 63"/>
                    <a:gd name="T49" fmla="*/ 63 h 63"/>
                    <a:gd name="T50" fmla="*/ 26 w 63"/>
                    <a:gd name="T51" fmla="*/ 63 h 63"/>
                    <a:gd name="T52" fmla="*/ 20 w 63"/>
                    <a:gd name="T53" fmla="*/ 61 h 63"/>
                    <a:gd name="T54" fmla="*/ 14 w 63"/>
                    <a:gd name="T55" fmla="*/ 57 h 63"/>
                    <a:gd name="T56" fmla="*/ 10 w 63"/>
                    <a:gd name="T57" fmla="*/ 53 h 63"/>
                    <a:gd name="T58" fmla="*/ 6 w 63"/>
                    <a:gd name="T59" fmla="*/ 49 h 63"/>
                    <a:gd name="T60" fmla="*/ 2 w 63"/>
                    <a:gd name="T61" fmla="*/ 43 h 63"/>
                    <a:gd name="T62" fmla="*/ 0 w 63"/>
                    <a:gd name="T63" fmla="*/ 37 h 63"/>
                    <a:gd name="T64" fmla="*/ 0 w 63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0" y="31"/>
                      </a:move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19"/>
                      </a:lnTo>
                      <a:lnTo>
                        <a:pt x="63" y="23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0" name="Freeform 241"/>
                <p:cNvSpPr>
                  <a:spLocks/>
                </p:cNvSpPr>
                <p:nvPr/>
              </p:nvSpPr>
              <p:spPr bwMode="auto">
                <a:xfrm>
                  <a:off x="5095" y="829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31 h 63"/>
                    <a:gd name="T4" fmla="*/ 0 w 63"/>
                    <a:gd name="T5" fmla="*/ 23 h 63"/>
                    <a:gd name="T6" fmla="*/ 2 w 63"/>
                    <a:gd name="T7" fmla="*/ 19 h 63"/>
                    <a:gd name="T8" fmla="*/ 6 w 63"/>
                    <a:gd name="T9" fmla="*/ 14 h 63"/>
                    <a:gd name="T10" fmla="*/ 10 w 63"/>
                    <a:gd name="T11" fmla="*/ 8 h 63"/>
                    <a:gd name="T12" fmla="*/ 14 w 63"/>
                    <a:gd name="T13" fmla="*/ 4 h 63"/>
                    <a:gd name="T14" fmla="*/ 20 w 63"/>
                    <a:gd name="T15" fmla="*/ 2 h 63"/>
                    <a:gd name="T16" fmla="*/ 26 w 63"/>
                    <a:gd name="T17" fmla="*/ 0 h 63"/>
                    <a:gd name="T18" fmla="*/ 32 w 63"/>
                    <a:gd name="T19" fmla="*/ 0 h 63"/>
                    <a:gd name="T20" fmla="*/ 37 w 63"/>
                    <a:gd name="T21" fmla="*/ 0 h 63"/>
                    <a:gd name="T22" fmla="*/ 43 w 63"/>
                    <a:gd name="T23" fmla="*/ 2 h 63"/>
                    <a:gd name="T24" fmla="*/ 49 w 63"/>
                    <a:gd name="T25" fmla="*/ 4 h 63"/>
                    <a:gd name="T26" fmla="*/ 55 w 63"/>
                    <a:gd name="T27" fmla="*/ 8 h 63"/>
                    <a:gd name="T28" fmla="*/ 59 w 63"/>
                    <a:gd name="T29" fmla="*/ 14 h 63"/>
                    <a:gd name="T30" fmla="*/ 61 w 63"/>
                    <a:gd name="T31" fmla="*/ 19 h 63"/>
                    <a:gd name="T32" fmla="*/ 63 w 63"/>
                    <a:gd name="T33" fmla="*/ 23 h 63"/>
                    <a:gd name="T34" fmla="*/ 63 w 63"/>
                    <a:gd name="T35" fmla="*/ 31 h 63"/>
                    <a:gd name="T36" fmla="*/ 63 w 63"/>
                    <a:gd name="T37" fmla="*/ 37 h 63"/>
                    <a:gd name="T38" fmla="*/ 61 w 63"/>
                    <a:gd name="T39" fmla="*/ 43 h 63"/>
                    <a:gd name="T40" fmla="*/ 59 w 63"/>
                    <a:gd name="T41" fmla="*/ 49 h 63"/>
                    <a:gd name="T42" fmla="*/ 55 w 63"/>
                    <a:gd name="T43" fmla="*/ 53 h 63"/>
                    <a:gd name="T44" fmla="*/ 49 w 63"/>
                    <a:gd name="T45" fmla="*/ 57 h 63"/>
                    <a:gd name="T46" fmla="*/ 43 w 63"/>
                    <a:gd name="T47" fmla="*/ 61 h 63"/>
                    <a:gd name="T48" fmla="*/ 37 w 63"/>
                    <a:gd name="T49" fmla="*/ 63 h 63"/>
                    <a:gd name="T50" fmla="*/ 32 w 63"/>
                    <a:gd name="T51" fmla="*/ 63 h 63"/>
                    <a:gd name="T52" fmla="*/ 26 w 63"/>
                    <a:gd name="T53" fmla="*/ 63 h 63"/>
                    <a:gd name="T54" fmla="*/ 20 w 63"/>
                    <a:gd name="T55" fmla="*/ 61 h 63"/>
                    <a:gd name="T56" fmla="*/ 14 w 63"/>
                    <a:gd name="T57" fmla="*/ 57 h 63"/>
                    <a:gd name="T58" fmla="*/ 10 w 63"/>
                    <a:gd name="T59" fmla="*/ 53 h 63"/>
                    <a:gd name="T60" fmla="*/ 6 w 63"/>
                    <a:gd name="T61" fmla="*/ 49 h 63"/>
                    <a:gd name="T62" fmla="*/ 2 w 63"/>
                    <a:gd name="T63" fmla="*/ 43 h 63"/>
                    <a:gd name="T64" fmla="*/ 0 w 63"/>
                    <a:gd name="T65" fmla="*/ 37 h 63"/>
                    <a:gd name="T66" fmla="*/ 0 w 63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19"/>
                      </a:lnTo>
                      <a:lnTo>
                        <a:pt x="63" y="23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1" name="Freeform 242"/>
                <p:cNvSpPr>
                  <a:spLocks/>
                </p:cNvSpPr>
                <p:nvPr/>
              </p:nvSpPr>
              <p:spPr bwMode="auto">
                <a:xfrm>
                  <a:off x="5552" y="758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0 w 65"/>
                    <a:gd name="T3" fmla="*/ 25 h 65"/>
                    <a:gd name="T4" fmla="*/ 2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4 h 65"/>
                    <a:gd name="T14" fmla="*/ 25 w 65"/>
                    <a:gd name="T15" fmla="*/ 2 h 65"/>
                    <a:gd name="T16" fmla="*/ 31 w 65"/>
                    <a:gd name="T17" fmla="*/ 0 h 65"/>
                    <a:gd name="T18" fmla="*/ 37 w 65"/>
                    <a:gd name="T19" fmla="*/ 2 h 65"/>
                    <a:gd name="T20" fmla="*/ 45 w 65"/>
                    <a:gd name="T21" fmla="*/ 4 h 65"/>
                    <a:gd name="T22" fmla="*/ 49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1 w 65"/>
                    <a:gd name="T29" fmla="*/ 20 h 65"/>
                    <a:gd name="T30" fmla="*/ 63 w 65"/>
                    <a:gd name="T31" fmla="*/ 25 h 65"/>
                    <a:gd name="T32" fmla="*/ 65 w 65"/>
                    <a:gd name="T33" fmla="*/ 33 h 65"/>
                    <a:gd name="T34" fmla="*/ 63 w 65"/>
                    <a:gd name="T35" fmla="*/ 39 h 65"/>
                    <a:gd name="T36" fmla="*/ 61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49 w 65"/>
                    <a:gd name="T43" fmla="*/ 59 h 65"/>
                    <a:gd name="T44" fmla="*/ 45 w 65"/>
                    <a:gd name="T45" fmla="*/ 63 h 65"/>
                    <a:gd name="T46" fmla="*/ 37 w 65"/>
                    <a:gd name="T47" fmla="*/ 65 h 65"/>
                    <a:gd name="T48" fmla="*/ 31 w 65"/>
                    <a:gd name="T49" fmla="*/ 65 h 65"/>
                    <a:gd name="T50" fmla="*/ 25 w 65"/>
                    <a:gd name="T51" fmla="*/ 65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2 w 65"/>
                    <a:gd name="T61" fmla="*/ 45 h 65"/>
                    <a:gd name="T62" fmla="*/ 0 w 65"/>
                    <a:gd name="T63" fmla="*/ 39 h 65"/>
                    <a:gd name="T64" fmla="*/ 0 w 65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3"/>
                      </a:move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5" y="4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3"/>
                      </a:lnTo>
                      <a:lnTo>
                        <a:pt x="37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2" name="Freeform 243"/>
                <p:cNvSpPr>
                  <a:spLocks/>
                </p:cNvSpPr>
                <p:nvPr/>
              </p:nvSpPr>
              <p:spPr bwMode="auto">
                <a:xfrm>
                  <a:off x="5552" y="758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0 w 65"/>
                    <a:gd name="T3" fmla="*/ 33 h 65"/>
                    <a:gd name="T4" fmla="*/ 0 w 65"/>
                    <a:gd name="T5" fmla="*/ 25 h 65"/>
                    <a:gd name="T6" fmla="*/ 2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4 h 65"/>
                    <a:gd name="T16" fmla="*/ 25 w 65"/>
                    <a:gd name="T17" fmla="*/ 2 h 65"/>
                    <a:gd name="T18" fmla="*/ 31 w 65"/>
                    <a:gd name="T19" fmla="*/ 0 h 65"/>
                    <a:gd name="T20" fmla="*/ 37 w 65"/>
                    <a:gd name="T21" fmla="*/ 2 h 65"/>
                    <a:gd name="T22" fmla="*/ 45 w 65"/>
                    <a:gd name="T23" fmla="*/ 4 h 65"/>
                    <a:gd name="T24" fmla="*/ 49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1 w 65"/>
                    <a:gd name="T31" fmla="*/ 20 h 65"/>
                    <a:gd name="T32" fmla="*/ 63 w 65"/>
                    <a:gd name="T33" fmla="*/ 25 h 65"/>
                    <a:gd name="T34" fmla="*/ 65 w 65"/>
                    <a:gd name="T35" fmla="*/ 33 h 65"/>
                    <a:gd name="T36" fmla="*/ 63 w 65"/>
                    <a:gd name="T37" fmla="*/ 39 h 65"/>
                    <a:gd name="T38" fmla="*/ 61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49 w 65"/>
                    <a:gd name="T45" fmla="*/ 59 h 65"/>
                    <a:gd name="T46" fmla="*/ 45 w 65"/>
                    <a:gd name="T47" fmla="*/ 63 h 65"/>
                    <a:gd name="T48" fmla="*/ 37 w 65"/>
                    <a:gd name="T49" fmla="*/ 65 h 65"/>
                    <a:gd name="T50" fmla="*/ 31 w 65"/>
                    <a:gd name="T51" fmla="*/ 65 h 65"/>
                    <a:gd name="T52" fmla="*/ 25 w 65"/>
                    <a:gd name="T53" fmla="*/ 65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2 w 65"/>
                    <a:gd name="T63" fmla="*/ 45 h 65"/>
                    <a:gd name="T64" fmla="*/ 0 w 65"/>
                    <a:gd name="T65" fmla="*/ 39 h 65"/>
                    <a:gd name="T66" fmla="*/ 0 w 65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5" y="4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3"/>
                      </a:lnTo>
                      <a:lnTo>
                        <a:pt x="37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3" name="Freeform 244"/>
                <p:cNvSpPr>
                  <a:spLocks/>
                </p:cNvSpPr>
                <p:nvPr/>
              </p:nvSpPr>
              <p:spPr bwMode="auto">
                <a:xfrm>
                  <a:off x="5308" y="750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2 w 65"/>
                    <a:gd name="T3" fmla="*/ 24 h 63"/>
                    <a:gd name="T4" fmla="*/ 2 w 65"/>
                    <a:gd name="T5" fmla="*/ 20 h 63"/>
                    <a:gd name="T6" fmla="*/ 6 w 65"/>
                    <a:gd name="T7" fmla="*/ 14 h 63"/>
                    <a:gd name="T8" fmla="*/ 10 w 65"/>
                    <a:gd name="T9" fmla="*/ 8 h 63"/>
                    <a:gd name="T10" fmla="*/ 13 w 65"/>
                    <a:gd name="T11" fmla="*/ 4 h 63"/>
                    <a:gd name="T12" fmla="*/ 19 w 65"/>
                    <a:gd name="T13" fmla="*/ 2 h 63"/>
                    <a:gd name="T14" fmla="*/ 25 w 65"/>
                    <a:gd name="T15" fmla="*/ 0 h 63"/>
                    <a:gd name="T16" fmla="*/ 31 w 65"/>
                    <a:gd name="T17" fmla="*/ 0 h 63"/>
                    <a:gd name="T18" fmla="*/ 39 w 65"/>
                    <a:gd name="T19" fmla="*/ 0 h 63"/>
                    <a:gd name="T20" fmla="*/ 45 w 65"/>
                    <a:gd name="T21" fmla="*/ 2 h 63"/>
                    <a:gd name="T22" fmla="*/ 51 w 65"/>
                    <a:gd name="T23" fmla="*/ 4 h 63"/>
                    <a:gd name="T24" fmla="*/ 55 w 65"/>
                    <a:gd name="T25" fmla="*/ 8 h 63"/>
                    <a:gd name="T26" fmla="*/ 59 w 65"/>
                    <a:gd name="T27" fmla="*/ 14 h 63"/>
                    <a:gd name="T28" fmla="*/ 63 w 65"/>
                    <a:gd name="T29" fmla="*/ 20 h 63"/>
                    <a:gd name="T30" fmla="*/ 63 w 65"/>
                    <a:gd name="T31" fmla="*/ 24 h 63"/>
                    <a:gd name="T32" fmla="*/ 65 w 65"/>
                    <a:gd name="T33" fmla="*/ 32 h 63"/>
                    <a:gd name="T34" fmla="*/ 63 w 65"/>
                    <a:gd name="T35" fmla="*/ 37 h 63"/>
                    <a:gd name="T36" fmla="*/ 63 w 65"/>
                    <a:gd name="T37" fmla="*/ 43 h 63"/>
                    <a:gd name="T38" fmla="*/ 59 w 65"/>
                    <a:gd name="T39" fmla="*/ 49 h 63"/>
                    <a:gd name="T40" fmla="*/ 55 w 65"/>
                    <a:gd name="T41" fmla="*/ 53 h 63"/>
                    <a:gd name="T42" fmla="*/ 51 w 65"/>
                    <a:gd name="T43" fmla="*/ 57 h 63"/>
                    <a:gd name="T44" fmla="*/ 45 w 65"/>
                    <a:gd name="T45" fmla="*/ 61 h 63"/>
                    <a:gd name="T46" fmla="*/ 39 w 65"/>
                    <a:gd name="T47" fmla="*/ 63 h 63"/>
                    <a:gd name="T48" fmla="*/ 31 w 65"/>
                    <a:gd name="T49" fmla="*/ 63 h 63"/>
                    <a:gd name="T50" fmla="*/ 25 w 65"/>
                    <a:gd name="T51" fmla="*/ 63 h 63"/>
                    <a:gd name="T52" fmla="*/ 19 w 65"/>
                    <a:gd name="T53" fmla="*/ 61 h 63"/>
                    <a:gd name="T54" fmla="*/ 13 w 65"/>
                    <a:gd name="T55" fmla="*/ 57 h 63"/>
                    <a:gd name="T56" fmla="*/ 10 w 65"/>
                    <a:gd name="T57" fmla="*/ 53 h 63"/>
                    <a:gd name="T58" fmla="*/ 6 w 65"/>
                    <a:gd name="T59" fmla="*/ 49 h 63"/>
                    <a:gd name="T60" fmla="*/ 2 w 65"/>
                    <a:gd name="T61" fmla="*/ 43 h 63"/>
                    <a:gd name="T62" fmla="*/ 2 w 65"/>
                    <a:gd name="T63" fmla="*/ 37 h 63"/>
                    <a:gd name="T64" fmla="*/ 0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2"/>
                      </a:moveTo>
                      <a:lnTo>
                        <a:pt x="2" y="24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3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4"/>
                      </a:lnTo>
                      <a:lnTo>
                        <a:pt x="65" y="32"/>
                      </a:lnTo>
                      <a:lnTo>
                        <a:pt x="63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3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2" y="3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4" name="Freeform 245"/>
                <p:cNvSpPr>
                  <a:spLocks/>
                </p:cNvSpPr>
                <p:nvPr/>
              </p:nvSpPr>
              <p:spPr bwMode="auto">
                <a:xfrm>
                  <a:off x="5308" y="750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32 h 63"/>
                    <a:gd name="T4" fmla="*/ 2 w 65"/>
                    <a:gd name="T5" fmla="*/ 24 h 63"/>
                    <a:gd name="T6" fmla="*/ 2 w 65"/>
                    <a:gd name="T7" fmla="*/ 20 h 63"/>
                    <a:gd name="T8" fmla="*/ 6 w 65"/>
                    <a:gd name="T9" fmla="*/ 14 h 63"/>
                    <a:gd name="T10" fmla="*/ 10 w 65"/>
                    <a:gd name="T11" fmla="*/ 8 h 63"/>
                    <a:gd name="T12" fmla="*/ 13 w 65"/>
                    <a:gd name="T13" fmla="*/ 4 h 63"/>
                    <a:gd name="T14" fmla="*/ 19 w 65"/>
                    <a:gd name="T15" fmla="*/ 2 h 63"/>
                    <a:gd name="T16" fmla="*/ 25 w 65"/>
                    <a:gd name="T17" fmla="*/ 0 h 63"/>
                    <a:gd name="T18" fmla="*/ 31 w 65"/>
                    <a:gd name="T19" fmla="*/ 0 h 63"/>
                    <a:gd name="T20" fmla="*/ 39 w 65"/>
                    <a:gd name="T21" fmla="*/ 0 h 63"/>
                    <a:gd name="T22" fmla="*/ 45 w 65"/>
                    <a:gd name="T23" fmla="*/ 2 h 63"/>
                    <a:gd name="T24" fmla="*/ 51 w 65"/>
                    <a:gd name="T25" fmla="*/ 4 h 63"/>
                    <a:gd name="T26" fmla="*/ 55 w 65"/>
                    <a:gd name="T27" fmla="*/ 8 h 63"/>
                    <a:gd name="T28" fmla="*/ 59 w 65"/>
                    <a:gd name="T29" fmla="*/ 14 h 63"/>
                    <a:gd name="T30" fmla="*/ 63 w 65"/>
                    <a:gd name="T31" fmla="*/ 20 h 63"/>
                    <a:gd name="T32" fmla="*/ 63 w 65"/>
                    <a:gd name="T33" fmla="*/ 24 h 63"/>
                    <a:gd name="T34" fmla="*/ 65 w 65"/>
                    <a:gd name="T35" fmla="*/ 32 h 63"/>
                    <a:gd name="T36" fmla="*/ 63 w 65"/>
                    <a:gd name="T37" fmla="*/ 37 h 63"/>
                    <a:gd name="T38" fmla="*/ 63 w 65"/>
                    <a:gd name="T39" fmla="*/ 43 h 63"/>
                    <a:gd name="T40" fmla="*/ 59 w 65"/>
                    <a:gd name="T41" fmla="*/ 49 h 63"/>
                    <a:gd name="T42" fmla="*/ 55 w 65"/>
                    <a:gd name="T43" fmla="*/ 53 h 63"/>
                    <a:gd name="T44" fmla="*/ 51 w 65"/>
                    <a:gd name="T45" fmla="*/ 57 h 63"/>
                    <a:gd name="T46" fmla="*/ 45 w 65"/>
                    <a:gd name="T47" fmla="*/ 61 h 63"/>
                    <a:gd name="T48" fmla="*/ 39 w 65"/>
                    <a:gd name="T49" fmla="*/ 63 h 63"/>
                    <a:gd name="T50" fmla="*/ 31 w 65"/>
                    <a:gd name="T51" fmla="*/ 63 h 63"/>
                    <a:gd name="T52" fmla="*/ 25 w 65"/>
                    <a:gd name="T53" fmla="*/ 63 h 63"/>
                    <a:gd name="T54" fmla="*/ 19 w 65"/>
                    <a:gd name="T55" fmla="*/ 61 h 63"/>
                    <a:gd name="T56" fmla="*/ 13 w 65"/>
                    <a:gd name="T57" fmla="*/ 57 h 63"/>
                    <a:gd name="T58" fmla="*/ 10 w 65"/>
                    <a:gd name="T59" fmla="*/ 53 h 63"/>
                    <a:gd name="T60" fmla="*/ 6 w 65"/>
                    <a:gd name="T61" fmla="*/ 49 h 63"/>
                    <a:gd name="T62" fmla="*/ 2 w 65"/>
                    <a:gd name="T63" fmla="*/ 43 h 63"/>
                    <a:gd name="T64" fmla="*/ 2 w 65"/>
                    <a:gd name="T65" fmla="*/ 37 h 63"/>
                    <a:gd name="T66" fmla="*/ 0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4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3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4"/>
                      </a:lnTo>
                      <a:lnTo>
                        <a:pt x="65" y="32"/>
                      </a:lnTo>
                      <a:lnTo>
                        <a:pt x="63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3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2" y="37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5" name="Freeform 246"/>
                <p:cNvSpPr>
                  <a:spLocks/>
                </p:cNvSpPr>
                <p:nvPr/>
              </p:nvSpPr>
              <p:spPr bwMode="auto">
                <a:xfrm>
                  <a:off x="5656" y="758"/>
                  <a:ext cx="63" cy="65"/>
                </a:xfrm>
                <a:custGeom>
                  <a:avLst/>
                  <a:gdLst>
                    <a:gd name="T0" fmla="*/ 0 w 63"/>
                    <a:gd name="T1" fmla="*/ 33 h 65"/>
                    <a:gd name="T2" fmla="*/ 0 w 63"/>
                    <a:gd name="T3" fmla="*/ 25 h 65"/>
                    <a:gd name="T4" fmla="*/ 2 w 63"/>
                    <a:gd name="T5" fmla="*/ 20 h 65"/>
                    <a:gd name="T6" fmla="*/ 4 w 63"/>
                    <a:gd name="T7" fmla="*/ 14 h 65"/>
                    <a:gd name="T8" fmla="*/ 8 w 63"/>
                    <a:gd name="T9" fmla="*/ 10 h 65"/>
                    <a:gd name="T10" fmla="*/ 14 w 63"/>
                    <a:gd name="T11" fmla="*/ 6 h 65"/>
                    <a:gd name="T12" fmla="*/ 20 w 63"/>
                    <a:gd name="T13" fmla="*/ 4 h 65"/>
                    <a:gd name="T14" fmla="*/ 24 w 63"/>
                    <a:gd name="T15" fmla="*/ 2 h 65"/>
                    <a:gd name="T16" fmla="*/ 32 w 63"/>
                    <a:gd name="T17" fmla="*/ 0 h 65"/>
                    <a:gd name="T18" fmla="*/ 38 w 63"/>
                    <a:gd name="T19" fmla="*/ 2 h 65"/>
                    <a:gd name="T20" fmla="*/ 43 w 63"/>
                    <a:gd name="T21" fmla="*/ 4 h 65"/>
                    <a:gd name="T22" fmla="*/ 49 w 63"/>
                    <a:gd name="T23" fmla="*/ 6 h 65"/>
                    <a:gd name="T24" fmla="*/ 53 w 63"/>
                    <a:gd name="T25" fmla="*/ 10 h 65"/>
                    <a:gd name="T26" fmla="*/ 57 w 63"/>
                    <a:gd name="T27" fmla="*/ 14 h 65"/>
                    <a:gd name="T28" fmla="*/ 61 w 63"/>
                    <a:gd name="T29" fmla="*/ 20 h 65"/>
                    <a:gd name="T30" fmla="*/ 63 w 63"/>
                    <a:gd name="T31" fmla="*/ 25 h 65"/>
                    <a:gd name="T32" fmla="*/ 63 w 63"/>
                    <a:gd name="T33" fmla="*/ 33 h 65"/>
                    <a:gd name="T34" fmla="*/ 63 w 63"/>
                    <a:gd name="T35" fmla="*/ 39 h 65"/>
                    <a:gd name="T36" fmla="*/ 61 w 63"/>
                    <a:gd name="T37" fmla="*/ 45 h 65"/>
                    <a:gd name="T38" fmla="*/ 57 w 63"/>
                    <a:gd name="T39" fmla="*/ 51 h 65"/>
                    <a:gd name="T40" fmla="*/ 53 w 63"/>
                    <a:gd name="T41" fmla="*/ 55 h 65"/>
                    <a:gd name="T42" fmla="*/ 49 w 63"/>
                    <a:gd name="T43" fmla="*/ 59 h 65"/>
                    <a:gd name="T44" fmla="*/ 43 w 63"/>
                    <a:gd name="T45" fmla="*/ 63 h 65"/>
                    <a:gd name="T46" fmla="*/ 38 w 63"/>
                    <a:gd name="T47" fmla="*/ 65 h 65"/>
                    <a:gd name="T48" fmla="*/ 32 w 63"/>
                    <a:gd name="T49" fmla="*/ 65 h 65"/>
                    <a:gd name="T50" fmla="*/ 24 w 63"/>
                    <a:gd name="T51" fmla="*/ 65 h 65"/>
                    <a:gd name="T52" fmla="*/ 20 w 63"/>
                    <a:gd name="T53" fmla="*/ 63 h 65"/>
                    <a:gd name="T54" fmla="*/ 14 w 63"/>
                    <a:gd name="T55" fmla="*/ 59 h 65"/>
                    <a:gd name="T56" fmla="*/ 8 w 63"/>
                    <a:gd name="T57" fmla="*/ 55 h 65"/>
                    <a:gd name="T58" fmla="*/ 4 w 63"/>
                    <a:gd name="T59" fmla="*/ 51 h 65"/>
                    <a:gd name="T60" fmla="*/ 2 w 63"/>
                    <a:gd name="T61" fmla="*/ 45 h 65"/>
                    <a:gd name="T62" fmla="*/ 0 w 63"/>
                    <a:gd name="T63" fmla="*/ 39 h 65"/>
                    <a:gd name="T64" fmla="*/ 0 w 63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3"/>
                      </a:move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4" y="2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3" y="4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8" y="65"/>
                      </a:lnTo>
                      <a:lnTo>
                        <a:pt x="32" y="65"/>
                      </a:lnTo>
                      <a:lnTo>
                        <a:pt x="24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6" name="Freeform 247"/>
                <p:cNvSpPr>
                  <a:spLocks/>
                </p:cNvSpPr>
                <p:nvPr/>
              </p:nvSpPr>
              <p:spPr bwMode="auto">
                <a:xfrm>
                  <a:off x="5656" y="758"/>
                  <a:ext cx="63" cy="65"/>
                </a:xfrm>
                <a:custGeom>
                  <a:avLst/>
                  <a:gdLst>
                    <a:gd name="T0" fmla="*/ 0 w 63"/>
                    <a:gd name="T1" fmla="*/ 33 h 65"/>
                    <a:gd name="T2" fmla="*/ 0 w 63"/>
                    <a:gd name="T3" fmla="*/ 33 h 65"/>
                    <a:gd name="T4" fmla="*/ 0 w 63"/>
                    <a:gd name="T5" fmla="*/ 25 h 65"/>
                    <a:gd name="T6" fmla="*/ 2 w 63"/>
                    <a:gd name="T7" fmla="*/ 20 h 65"/>
                    <a:gd name="T8" fmla="*/ 4 w 63"/>
                    <a:gd name="T9" fmla="*/ 14 h 65"/>
                    <a:gd name="T10" fmla="*/ 8 w 63"/>
                    <a:gd name="T11" fmla="*/ 10 h 65"/>
                    <a:gd name="T12" fmla="*/ 14 w 63"/>
                    <a:gd name="T13" fmla="*/ 6 h 65"/>
                    <a:gd name="T14" fmla="*/ 20 w 63"/>
                    <a:gd name="T15" fmla="*/ 4 h 65"/>
                    <a:gd name="T16" fmla="*/ 24 w 63"/>
                    <a:gd name="T17" fmla="*/ 2 h 65"/>
                    <a:gd name="T18" fmla="*/ 32 w 63"/>
                    <a:gd name="T19" fmla="*/ 0 h 65"/>
                    <a:gd name="T20" fmla="*/ 38 w 63"/>
                    <a:gd name="T21" fmla="*/ 2 h 65"/>
                    <a:gd name="T22" fmla="*/ 43 w 63"/>
                    <a:gd name="T23" fmla="*/ 4 h 65"/>
                    <a:gd name="T24" fmla="*/ 49 w 63"/>
                    <a:gd name="T25" fmla="*/ 6 h 65"/>
                    <a:gd name="T26" fmla="*/ 53 w 63"/>
                    <a:gd name="T27" fmla="*/ 10 h 65"/>
                    <a:gd name="T28" fmla="*/ 57 w 63"/>
                    <a:gd name="T29" fmla="*/ 14 h 65"/>
                    <a:gd name="T30" fmla="*/ 61 w 63"/>
                    <a:gd name="T31" fmla="*/ 20 h 65"/>
                    <a:gd name="T32" fmla="*/ 63 w 63"/>
                    <a:gd name="T33" fmla="*/ 25 h 65"/>
                    <a:gd name="T34" fmla="*/ 63 w 63"/>
                    <a:gd name="T35" fmla="*/ 33 h 65"/>
                    <a:gd name="T36" fmla="*/ 63 w 63"/>
                    <a:gd name="T37" fmla="*/ 39 h 65"/>
                    <a:gd name="T38" fmla="*/ 61 w 63"/>
                    <a:gd name="T39" fmla="*/ 45 h 65"/>
                    <a:gd name="T40" fmla="*/ 57 w 63"/>
                    <a:gd name="T41" fmla="*/ 51 h 65"/>
                    <a:gd name="T42" fmla="*/ 53 w 63"/>
                    <a:gd name="T43" fmla="*/ 55 h 65"/>
                    <a:gd name="T44" fmla="*/ 49 w 63"/>
                    <a:gd name="T45" fmla="*/ 59 h 65"/>
                    <a:gd name="T46" fmla="*/ 43 w 63"/>
                    <a:gd name="T47" fmla="*/ 63 h 65"/>
                    <a:gd name="T48" fmla="*/ 38 w 63"/>
                    <a:gd name="T49" fmla="*/ 65 h 65"/>
                    <a:gd name="T50" fmla="*/ 32 w 63"/>
                    <a:gd name="T51" fmla="*/ 65 h 65"/>
                    <a:gd name="T52" fmla="*/ 24 w 63"/>
                    <a:gd name="T53" fmla="*/ 65 h 65"/>
                    <a:gd name="T54" fmla="*/ 20 w 63"/>
                    <a:gd name="T55" fmla="*/ 63 h 65"/>
                    <a:gd name="T56" fmla="*/ 14 w 63"/>
                    <a:gd name="T57" fmla="*/ 59 h 65"/>
                    <a:gd name="T58" fmla="*/ 8 w 63"/>
                    <a:gd name="T59" fmla="*/ 55 h 65"/>
                    <a:gd name="T60" fmla="*/ 4 w 63"/>
                    <a:gd name="T61" fmla="*/ 51 h 65"/>
                    <a:gd name="T62" fmla="*/ 2 w 63"/>
                    <a:gd name="T63" fmla="*/ 45 h 65"/>
                    <a:gd name="T64" fmla="*/ 0 w 63"/>
                    <a:gd name="T65" fmla="*/ 39 h 65"/>
                    <a:gd name="T66" fmla="*/ 0 w 63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4" y="2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3" y="4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8" y="65"/>
                      </a:lnTo>
                      <a:lnTo>
                        <a:pt x="32" y="65"/>
                      </a:lnTo>
                      <a:lnTo>
                        <a:pt x="24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7" name="Freeform 248"/>
                <p:cNvSpPr>
                  <a:spLocks/>
                </p:cNvSpPr>
                <p:nvPr/>
              </p:nvSpPr>
              <p:spPr bwMode="auto">
                <a:xfrm>
                  <a:off x="5717" y="685"/>
                  <a:ext cx="63" cy="65"/>
                </a:xfrm>
                <a:custGeom>
                  <a:avLst/>
                  <a:gdLst>
                    <a:gd name="T0" fmla="*/ 0 w 63"/>
                    <a:gd name="T1" fmla="*/ 32 h 65"/>
                    <a:gd name="T2" fmla="*/ 0 w 63"/>
                    <a:gd name="T3" fmla="*/ 26 h 65"/>
                    <a:gd name="T4" fmla="*/ 2 w 63"/>
                    <a:gd name="T5" fmla="*/ 20 h 65"/>
                    <a:gd name="T6" fmla="*/ 6 w 63"/>
                    <a:gd name="T7" fmla="*/ 14 h 65"/>
                    <a:gd name="T8" fmla="*/ 8 w 63"/>
                    <a:gd name="T9" fmla="*/ 10 h 65"/>
                    <a:gd name="T10" fmla="*/ 14 w 63"/>
                    <a:gd name="T11" fmla="*/ 6 h 65"/>
                    <a:gd name="T12" fmla="*/ 20 w 63"/>
                    <a:gd name="T13" fmla="*/ 2 h 65"/>
                    <a:gd name="T14" fmla="*/ 26 w 63"/>
                    <a:gd name="T15" fmla="*/ 0 h 65"/>
                    <a:gd name="T16" fmla="*/ 32 w 63"/>
                    <a:gd name="T17" fmla="*/ 0 h 65"/>
                    <a:gd name="T18" fmla="*/ 38 w 63"/>
                    <a:gd name="T19" fmla="*/ 0 h 65"/>
                    <a:gd name="T20" fmla="*/ 44 w 63"/>
                    <a:gd name="T21" fmla="*/ 2 h 65"/>
                    <a:gd name="T22" fmla="*/ 49 w 63"/>
                    <a:gd name="T23" fmla="*/ 6 h 65"/>
                    <a:gd name="T24" fmla="*/ 55 w 63"/>
                    <a:gd name="T25" fmla="*/ 10 h 65"/>
                    <a:gd name="T26" fmla="*/ 57 w 63"/>
                    <a:gd name="T27" fmla="*/ 14 h 65"/>
                    <a:gd name="T28" fmla="*/ 61 w 63"/>
                    <a:gd name="T29" fmla="*/ 20 h 65"/>
                    <a:gd name="T30" fmla="*/ 63 w 63"/>
                    <a:gd name="T31" fmla="*/ 26 h 65"/>
                    <a:gd name="T32" fmla="*/ 63 w 63"/>
                    <a:gd name="T33" fmla="*/ 32 h 65"/>
                    <a:gd name="T34" fmla="*/ 63 w 63"/>
                    <a:gd name="T35" fmla="*/ 39 h 65"/>
                    <a:gd name="T36" fmla="*/ 61 w 63"/>
                    <a:gd name="T37" fmla="*/ 45 h 65"/>
                    <a:gd name="T38" fmla="*/ 57 w 63"/>
                    <a:gd name="T39" fmla="*/ 49 h 65"/>
                    <a:gd name="T40" fmla="*/ 55 w 63"/>
                    <a:gd name="T41" fmla="*/ 55 h 65"/>
                    <a:gd name="T42" fmla="*/ 49 w 63"/>
                    <a:gd name="T43" fmla="*/ 59 h 65"/>
                    <a:gd name="T44" fmla="*/ 44 w 63"/>
                    <a:gd name="T45" fmla="*/ 61 h 65"/>
                    <a:gd name="T46" fmla="*/ 38 w 63"/>
                    <a:gd name="T47" fmla="*/ 63 h 65"/>
                    <a:gd name="T48" fmla="*/ 32 w 63"/>
                    <a:gd name="T49" fmla="*/ 65 h 65"/>
                    <a:gd name="T50" fmla="*/ 26 w 63"/>
                    <a:gd name="T51" fmla="*/ 63 h 65"/>
                    <a:gd name="T52" fmla="*/ 20 w 63"/>
                    <a:gd name="T53" fmla="*/ 61 h 65"/>
                    <a:gd name="T54" fmla="*/ 14 w 63"/>
                    <a:gd name="T55" fmla="*/ 59 h 65"/>
                    <a:gd name="T56" fmla="*/ 8 w 63"/>
                    <a:gd name="T57" fmla="*/ 55 h 65"/>
                    <a:gd name="T58" fmla="*/ 6 w 63"/>
                    <a:gd name="T59" fmla="*/ 49 h 65"/>
                    <a:gd name="T60" fmla="*/ 2 w 63"/>
                    <a:gd name="T61" fmla="*/ 45 h 65"/>
                    <a:gd name="T62" fmla="*/ 0 w 63"/>
                    <a:gd name="T63" fmla="*/ 39 h 65"/>
                    <a:gd name="T64" fmla="*/ 0 w 63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4" y="61"/>
                      </a:lnTo>
                      <a:lnTo>
                        <a:pt x="38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8" name="Freeform 249"/>
                <p:cNvSpPr>
                  <a:spLocks/>
                </p:cNvSpPr>
                <p:nvPr/>
              </p:nvSpPr>
              <p:spPr bwMode="auto">
                <a:xfrm>
                  <a:off x="5717" y="685"/>
                  <a:ext cx="63" cy="65"/>
                </a:xfrm>
                <a:custGeom>
                  <a:avLst/>
                  <a:gdLst>
                    <a:gd name="T0" fmla="*/ 0 w 63"/>
                    <a:gd name="T1" fmla="*/ 32 h 65"/>
                    <a:gd name="T2" fmla="*/ 0 w 63"/>
                    <a:gd name="T3" fmla="*/ 32 h 65"/>
                    <a:gd name="T4" fmla="*/ 0 w 63"/>
                    <a:gd name="T5" fmla="*/ 26 h 65"/>
                    <a:gd name="T6" fmla="*/ 2 w 63"/>
                    <a:gd name="T7" fmla="*/ 20 h 65"/>
                    <a:gd name="T8" fmla="*/ 6 w 63"/>
                    <a:gd name="T9" fmla="*/ 14 h 65"/>
                    <a:gd name="T10" fmla="*/ 8 w 63"/>
                    <a:gd name="T11" fmla="*/ 10 h 65"/>
                    <a:gd name="T12" fmla="*/ 14 w 63"/>
                    <a:gd name="T13" fmla="*/ 6 h 65"/>
                    <a:gd name="T14" fmla="*/ 20 w 63"/>
                    <a:gd name="T15" fmla="*/ 2 h 65"/>
                    <a:gd name="T16" fmla="*/ 26 w 63"/>
                    <a:gd name="T17" fmla="*/ 0 h 65"/>
                    <a:gd name="T18" fmla="*/ 32 w 63"/>
                    <a:gd name="T19" fmla="*/ 0 h 65"/>
                    <a:gd name="T20" fmla="*/ 38 w 63"/>
                    <a:gd name="T21" fmla="*/ 0 h 65"/>
                    <a:gd name="T22" fmla="*/ 44 w 63"/>
                    <a:gd name="T23" fmla="*/ 2 h 65"/>
                    <a:gd name="T24" fmla="*/ 49 w 63"/>
                    <a:gd name="T25" fmla="*/ 6 h 65"/>
                    <a:gd name="T26" fmla="*/ 55 w 63"/>
                    <a:gd name="T27" fmla="*/ 10 h 65"/>
                    <a:gd name="T28" fmla="*/ 57 w 63"/>
                    <a:gd name="T29" fmla="*/ 14 h 65"/>
                    <a:gd name="T30" fmla="*/ 61 w 63"/>
                    <a:gd name="T31" fmla="*/ 20 h 65"/>
                    <a:gd name="T32" fmla="*/ 63 w 63"/>
                    <a:gd name="T33" fmla="*/ 26 h 65"/>
                    <a:gd name="T34" fmla="*/ 63 w 63"/>
                    <a:gd name="T35" fmla="*/ 32 h 65"/>
                    <a:gd name="T36" fmla="*/ 63 w 63"/>
                    <a:gd name="T37" fmla="*/ 39 h 65"/>
                    <a:gd name="T38" fmla="*/ 61 w 63"/>
                    <a:gd name="T39" fmla="*/ 45 h 65"/>
                    <a:gd name="T40" fmla="*/ 57 w 63"/>
                    <a:gd name="T41" fmla="*/ 49 h 65"/>
                    <a:gd name="T42" fmla="*/ 55 w 63"/>
                    <a:gd name="T43" fmla="*/ 55 h 65"/>
                    <a:gd name="T44" fmla="*/ 49 w 63"/>
                    <a:gd name="T45" fmla="*/ 59 h 65"/>
                    <a:gd name="T46" fmla="*/ 44 w 63"/>
                    <a:gd name="T47" fmla="*/ 61 h 65"/>
                    <a:gd name="T48" fmla="*/ 38 w 63"/>
                    <a:gd name="T49" fmla="*/ 63 h 65"/>
                    <a:gd name="T50" fmla="*/ 32 w 63"/>
                    <a:gd name="T51" fmla="*/ 65 h 65"/>
                    <a:gd name="T52" fmla="*/ 26 w 63"/>
                    <a:gd name="T53" fmla="*/ 63 h 65"/>
                    <a:gd name="T54" fmla="*/ 20 w 63"/>
                    <a:gd name="T55" fmla="*/ 61 h 65"/>
                    <a:gd name="T56" fmla="*/ 14 w 63"/>
                    <a:gd name="T57" fmla="*/ 59 h 65"/>
                    <a:gd name="T58" fmla="*/ 8 w 63"/>
                    <a:gd name="T59" fmla="*/ 55 h 65"/>
                    <a:gd name="T60" fmla="*/ 6 w 63"/>
                    <a:gd name="T61" fmla="*/ 49 h 65"/>
                    <a:gd name="T62" fmla="*/ 2 w 63"/>
                    <a:gd name="T63" fmla="*/ 45 h 65"/>
                    <a:gd name="T64" fmla="*/ 0 w 63"/>
                    <a:gd name="T65" fmla="*/ 39 h 65"/>
                    <a:gd name="T66" fmla="*/ 0 w 63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4" y="61"/>
                      </a:lnTo>
                      <a:lnTo>
                        <a:pt x="38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29" name="Freeform 250"/>
                <p:cNvSpPr>
                  <a:spLocks/>
                </p:cNvSpPr>
                <p:nvPr/>
              </p:nvSpPr>
              <p:spPr bwMode="auto">
                <a:xfrm>
                  <a:off x="5717" y="868"/>
                  <a:ext cx="65" cy="65"/>
                </a:xfrm>
                <a:custGeom>
                  <a:avLst/>
                  <a:gdLst>
                    <a:gd name="T0" fmla="*/ 0 w 65"/>
                    <a:gd name="T1" fmla="*/ 34 h 65"/>
                    <a:gd name="T2" fmla="*/ 2 w 65"/>
                    <a:gd name="T3" fmla="*/ 26 h 65"/>
                    <a:gd name="T4" fmla="*/ 4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6 w 65"/>
                    <a:gd name="T11" fmla="*/ 6 h 65"/>
                    <a:gd name="T12" fmla="*/ 20 w 65"/>
                    <a:gd name="T13" fmla="*/ 4 h 65"/>
                    <a:gd name="T14" fmla="*/ 26 w 65"/>
                    <a:gd name="T15" fmla="*/ 2 h 65"/>
                    <a:gd name="T16" fmla="*/ 34 w 65"/>
                    <a:gd name="T17" fmla="*/ 0 h 65"/>
                    <a:gd name="T18" fmla="*/ 40 w 65"/>
                    <a:gd name="T19" fmla="*/ 2 h 65"/>
                    <a:gd name="T20" fmla="*/ 46 w 65"/>
                    <a:gd name="T21" fmla="*/ 4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3 w 65"/>
                    <a:gd name="T29" fmla="*/ 20 h 65"/>
                    <a:gd name="T30" fmla="*/ 65 w 65"/>
                    <a:gd name="T31" fmla="*/ 26 h 65"/>
                    <a:gd name="T32" fmla="*/ 65 w 65"/>
                    <a:gd name="T33" fmla="*/ 34 h 65"/>
                    <a:gd name="T34" fmla="*/ 65 w 65"/>
                    <a:gd name="T35" fmla="*/ 40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6 w 65"/>
                    <a:gd name="T45" fmla="*/ 63 h 65"/>
                    <a:gd name="T46" fmla="*/ 40 w 65"/>
                    <a:gd name="T47" fmla="*/ 65 h 65"/>
                    <a:gd name="T48" fmla="*/ 34 w 65"/>
                    <a:gd name="T49" fmla="*/ 65 h 65"/>
                    <a:gd name="T50" fmla="*/ 26 w 65"/>
                    <a:gd name="T51" fmla="*/ 65 h 65"/>
                    <a:gd name="T52" fmla="*/ 20 w 65"/>
                    <a:gd name="T53" fmla="*/ 63 h 65"/>
                    <a:gd name="T54" fmla="*/ 16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4 w 65"/>
                    <a:gd name="T61" fmla="*/ 45 h 65"/>
                    <a:gd name="T62" fmla="*/ 2 w 65"/>
                    <a:gd name="T63" fmla="*/ 40 h 65"/>
                    <a:gd name="T64" fmla="*/ 0 w 65"/>
                    <a:gd name="T65" fmla="*/ 34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4"/>
                      </a:move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6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4"/>
                      </a:lnTo>
                      <a:lnTo>
                        <a:pt x="65" y="40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4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4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0" name="Freeform 251"/>
                <p:cNvSpPr>
                  <a:spLocks/>
                </p:cNvSpPr>
                <p:nvPr/>
              </p:nvSpPr>
              <p:spPr bwMode="auto">
                <a:xfrm>
                  <a:off x="5717" y="868"/>
                  <a:ext cx="65" cy="65"/>
                </a:xfrm>
                <a:custGeom>
                  <a:avLst/>
                  <a:gdLst>
                    <a:gd name="T0" fmla="*/ 0 w 65"/>
                    <a:gd name="T1" fmla="*/ 34 h 65"/>
                    <a:gd name="T2" fmla="*/ 0 w 65"/>
                    <a:gd name="T3" fmla="*/ 34 h 65"/>
                    <a:gd name="T4" fmla="*/ 2 w 65"/>
                    <a:gd name="T5" fmla="*/ 26 h 65"/>
                    <a:gd name="T6" fmla="*/ 4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6 w 65"/>
                    <a:gd name="T13" fmla="*/ 6 h 65"/>
                    <a:gd name="T14" fmla="*/ 20 w 65"/>
                    <a:gd name="T15" fmla="*/ 4 h 65"/>
                    <a:gd name="T16" fmla="*/ 26 w 65"/>
                    <a:gd name="T17" fmla="*/ 2 h 65"/>
                    <a:gd name="T18" fmla="*/ 34 w 65"/>
                    <a:gd name="T19" fmla="*/ 0 h 65"/>
                    <a:gd name="T20" fmla="*/ 40 w 65"/>
                    <a:gd name="T21" fmla="*/ 2 h 65"/>
                    <a:gd name="T22" fmla="*/ 46 w 65"/>
                    <a:gd name="T23" fmla="*/ 4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3 w 65"/>
                    <a:gd name="T31" fmla="*/ 20 h 65"/>
                    <a:gd name="T32" fmla="*/ 65 w 65"/>
                    <a:gd name="T33" fmla="*/ 26 h 65"/>
                    <a:gd name="T34" fmla="*/ 65 w 65"/>
                    <a:gd name="T35" fmla="*/ 34 h 65"/>
                    <a:gd name="T36" fmla="*/ 65 w 65"/>
                    <a:gd name="T37" fmla="*/ 40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6 w 65"/>
                    <a:gd name="T47" fmla="*/ 63 h 65"/>
                    <a:gd name="T48" fmla="*/ 40 w 65"/>
                    <a:gd name="T49" fmla="*/ 65 h 65"/>
                    <a:gd name="T50" fmla="*/ 34 w 65"/>
                    <a:gd name="T51" fmla="*/ 65 h 65"/>
                    <a:gd name="T52" fmla="*/ 26 w 65"/>
                    <a:gd name="T53" fmla="*/ 65 h 65"/>
                    <a:gd name="T54" fmla="*/ 20 w 65"/>
                    <a:gd name="T55" fmla="*/ 63 h 65"/>
                    <a:gd name="T56" fmla="*/ 16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4 w 65"/>
                    <a:gd name="T63" fmla="*/ 45 h 65"/>
                    <a:gd name="T64" fmla="*/ 2 w 65"/>
                    <a:gd name="T65" fmla="*/ 40 h 65"/>
                    <a:gd name="T66" fmla="*/ 0 w 65"/>
                    <a:gd name="T67" fmla="*/ 34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6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4"/>
                      </a:lnTo>
                      <a:lnTo>
                        <a:pt x="65" y="40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4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4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1" name="Freeform 252"/>
                <p:cNvSpPr>
                  <a:spLocks/>
                </p:cNvSpPr>
                <p:nvPr/>
              </p:nvSpPr>
              <p:spPr bwMode="auto">
                <a:xfrm>
                  <a:off x="5790" y="697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25 h 63"/>
                    <a:gd name="T4" fmla="*/ 2 w 65"/>
                    <a:gd name="T5" fmla="*/ 20 h 63"/>
                    <a:gd name="T6" fmla="*/ 6 w 65"/>
                    <a:gd name="T7" fmla="*/ 14 h 63"/>
                    <a:gd name="T8" fmla="*/ 10 w 65"/>
                    <a:gd name="T9" fmla="*/ 8 h 63"/>
                    <a:gd name="T10" fmla="*/ 14 w 65"/>
                    <a:gd name="T11" fmla="*/ 6 h 63"/>
                    <a:gd name="T12" fmla="*/ 20 w 65"/>
                    <a:gd name="T13" fmla="*/ 2 h 63"/>
                    <a:gd name="T14" fmla="*/ 26 w 65"/>
                    <a:gd name="T15" fmla="*/ 0 h 63"/>
                    <a:gd name="T16" fmla="*/ 32 w 65"/>
                    <a:gd name="T17" fmla="*/ 0 h 63"/>
                    <a:gd name="T18" fmla="*/ 39 w 65"/>
                    <a:gd name="T19" fmla="*/ 0 h 63"/>
                    <a:gd name="T20" fmla="*/ 45 w 65"/>
                    <a:gd name="T21" fmla="*/ 2 h 63"/>
                    <a:gd name="T22" fmla="*/ 51 w 65"/>
                    <a:gd name="T23" fmla="*/ 6 h 63"/>
                    <a:gd name="T24" fmla="*/ 55 w 65"/>
                    <a:gd name="T25" fmla="*/ 8 h 63"/>
                    <a:gd name="T26" fmla="*/ 59 w 65"/>
                    <a:gd name="T27" fmla="*/ 14 h 63"/>
                    <a:gd name="T28" fmla="*/ 61 w 65"/>
                    <a:gd name="T29" fmla="*/ 20 h 63"/>
                    <a:gd name="T30" fmla="*/ 63 w 65"/>
                    <a:gd name="T31" fmla="*/ 25 h 63"/>
                    <a:gd name="T32" fmla="*/ 65 w 65"/>
                    <a:gd name="T33" fmla="*/ 31 h 63"/>
                    <a:gd name="T34" fmla="*/ 63 w 65"/>
                    <a:gd name="T35" fmla="*/ 37 h 63"/>
                    <a:gd name="T36" fmla="*/ 61 w 65"/>
                    <a:gd name="T37" fmla="*/ 45 h 63"/>
                    <a:gd name="T38" fmla="*/ 59 w 65"/>
                    <a:gd name="T39" fmla="*/ 49 h 63"/>
                    <a:gd name="T40" fmla="*/ 55 w 65"/>
                    <a:gd name="T41" fmla="*/ 55 h 63"/>
                    <a:gd name="T42" fmla="*/ 51 w 65"/>
                    <a:gd name="T43" fmla="*/ 59 h 63"/>
                    <a:gd name="T44" fmla="*/ 45 w 65"/>
                    <a:gd name="T45" fmla="*/ 61 h 63"/>
                    <a:gd name="T46" fmla="*/ 39 w 65"/>
                    <a:gd name="T47" fmla="*/ 63 h 63"/>
                    <a:gd name="T48" fmla="*/ 32 w 65"/>
                    <a:gd name="T49" fmla="*/ 63 h 63"/>
                    <a:gd name="T50" fmla="*/ 26 w 65"/>
                    <a:gd name="T51" fmla="*/ 63 h 63"/>
                    <a:gd name="T52" fmla="*/ 20 w 65"/>
                    <a:gd name="T53" fmla="*/ 61 h 63"/>
                    <a:gd name="T54" fmla="*/ 14 w 65"/>
                    <a:gd name="T55" fmla="*/ 59 h 63"/>
                    <a:gd name="T56" fmla="*/ 10 w 65"/>
                    <a:gd name="T57" fmla="*/ 55 h 63"/>
                    <a:gd name="T58" fmla="*/ 6 w 65"/>
                    <a:gd name="T59" fmla="*/ 49 h 63"/>
                    <a:gd name="T60" fmla="*/ 2 w 65"/>
                    <a:gd name="T61" fmla="*/ 45 h 63"/>
                    <a:gd name="T62" fmla="*/ 0 w 65"/>
                    <a:gd name="T63" fmla="*/ 37 h 63"/>
                    <a:gd name="T64" fmla="*/ 0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2" name="Freeform 253"/>
                <p:cNvSpPr>
                  <a:spLocks/>
                </p:cNvSpPr>
                <p:nvPr/>
              </p:nvSpPr>
              <p:spPr bwMode="auto">
                <a:xfrm>
                  <a:off x="5790" y="697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31 h 63"/>
                    <a:gd name="T4" fmla="*/ 0 w 65"/>
                    <a:gd name="T5" fmla="*/ 25 h 63"/>
                    <a:gd name="T6" fmla="*/ 2 w 65"/>
                    <a:gd name="T7" fmla="*/ 20 h 63"/>
                    <a:gd name="T8" fmla="*/ 6 w 65"/>
                    <a:gd name="T9" fmla="*/ 14 h 63"/>
                    <a:gd name="T10" fmla="*/ 10 w 65"/>
                    <a:gd name="T11" fmla="*/ 8 h 63"/>
                    <a:gd name="T12" fmla="*/ 14 w 65"/>
                    <a:gd name="T13" fmla="*/ 6 h 63"/>
                    <a:gd name="T14" fmla="*/ 20 w 65"/>
                    <a:gd name="T15" fmla="*/ 2 h 63"/>
                    <a:gd name="T16" fmla="*/ 26 w 65"/>
                    <a:gd name="T17" fmla="*/ 0 h 63"/>
                    <a:gd name="T18" fmla="*/ 32 w 65"/>
                    <a:gd name="T19" fmla="*/ 0 h 63"/>
                    <a:gd name="T20" fmla="*/ 39 w 65"/>
                    <a:gd name="T21" fmla="*/ 0 h 63"/>
                    <a:gd name="T22" fmla="*/ 45 w 65"/>
                    <a:gd name="T23" fmla="*/ 2 h 63"/>
                    <a:gd name="T24" fmla="*/ 51 w 65"/>
                    <a:gd name="T25" fmla="*/ 6 h 63"/>
                    <a:gd name="T26" fmla="*/ 55 w 65"/>
                    <a:gd name="T27" fmla="*/ 8 h 63"/>
                    <a:gd name="T28" fmla="*/ 59 w 65"/>
                    <a:gd name="T29" fmla="*/ 14 h 63"/>
                    <a:gd name="T30" fmla="*/ 61 w 65"/>
                    <a:gd name="T31" fmla="*/ 20 h 63"/>
                    <a:gd name="T32" fmla="*/ 63 w 65"/>
                    <a:gd name="T33" fmla="*/ 25 h 63"/>
                    <a:gd name="T34" fmla="*/ 65 w 65"/>
                    <a:gd name="T35" fmla="*/ 31 h 63"/>
                    <a:gd name="T36" fmla="*/ 63 w 65"/>
                    <a:gd name="T37" fmla="*/ 37 h 63"/>
                    <a:gd name="T38" fmla="*/ 61 w 65"/>
                    <a:gd name="T39" fmla="*/ 45 h 63"/>
                    <a:gd name="T40" fmla="*/ 59 w 65"/>
                    <a:gd name="T41" fmla="*/ 49 h 63"/>
                    <a:gd name="T42" fmla="*/ 55 w 65"/>
                    <a:gd name="T43" fmla="*/ 55 h 63"/>
                    <a:gd name="T44" fmla="*/ 51 w 65"/>
                    <a:gd name="T45" fmla="*/ 59 h 63"/>
                    <a:gd name="T46" fmla="*/ 45 w 65"/>
                    <a:gd name="T47" fmla="*/ 61 h 63"/>
                    <a:gd name="T48" fmla="*/ 39 w 65"/>
                    <a:gd name="T49" fmla="*/ 63 h 63"/>
                    <a:gd name="T50" fmla="*/ 32 w 65"/>
                    <a:gd name="T51" fmla="*/ 63 h 63"/>
                    <a:gd name="T52" fmla="*/ 26 w 65"/>
                    <a:gd name="T53" fmla="*/ 63 h 63"/>
                    <a:gd name="T54" fmla="*/ 20 w 65"/>
                    <a:gd name="T55" fmla="*/ 61 h 63"/>
                    <a:gd name="T56" fmla="*/ 14 w 65"/>
                    <a:gd name="T57" fmla="*/ 59 h 63"/>
                    <a:gd name="T58" fmla="*/ 10 w 65"/>
                    <a:gd name="T59" fmla="*/ 55 h 63"/>
                    <a:gd name="T60" fmla="*/ 6 w 65"/>
                    <a:gd name="T61" fmla="*/ 49 h 63"/>
                    <a:gd name="T62" fmla="*/ 2 w 65"/>
                    <a:gd name="T63" fmla="*/ 45 h 63"/>
                    <a:gd name="T64" fmla="*/ 0 w 65"/>
                    <a:gd name="T65" fmla="*/ 37 h 63"/>
                    <a:gd name="T66" fmla="*/ 0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3" name="Freeform 254"/>
                <p:cNvSpPr>
                  <a:spLocks/>
                </p:cNvSpPr>
                <p:nvPr/>
              </p:nvSpPr>
              <p:spPr bwMode="auto">
                <a:xfrm>
                  <a:off x="5613" y="675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26 h 63"/>
                    <a:gd name="T4" fmla="*/ 2 w 65"/>
                    <a:gd name="T5" fmla="*/ 20 h 63"/>
                    <a:gd name="T6" fmla="*/ 6 w 65"/>
                    <a:gd name="T7" fmla="*/ 14 h 63"/>
                    <a:gd name="T8" fmla="*/ 10 w 65"/>
                    <a:gd name="T9" fmla="*/ 10 h 63"/>
                    <a:gd name="T10" fmla="*/ 14 w 65"/>
                    <a:gd name="T11" fmla="*/ 6 h 63"/>
                    <a:gd name="T12" fmla="*/ 20 w 65"/>
                    <a:gd name="T13" fmla="*/ 2 h 63"/>
                    <a:gd name="T14" fmla="*/ 25 w 65"/>
                    <a:gd name="T15" fmla="*/ 0 h 63"/>
                    <a:gd name="T16" fmla="*/ 31 w 65"/>
                    <a:gd name="T17" fmla="*/ 0 h 63"/>
                    <a:gd name="T18" fmla="*/ 39 w 65"/>
                    <a:gd name="T19" fmla="*/ 0 h 63"/>
                    <a:gd name="T20" fmla="*/ 45 w 65"/>
                    <a:gd name="T21" fmla="*/ 2 h 63"/>
                    <a:gd name="T22" fmla="*/ 51 w 65"/>
                    <a:gd name="T23" fmla="*/ 6 h 63"/>
                    <a:gd name="T24" fmla="*/ 55 w 65"/>
                    <a:gd name="T25" fmla="*/ 10 h 63"/>
                    <a:gd name="T26" fmla="*/ 59 w 65"/>
                    <a:gd name="T27" fmla="*/ 14 h 63"/>
                    <a:gd name="T28" fmla="*/ 61 w 65"/>
                    <a:gd name="T29" fmla="*/ 20 h 63"/>
                    <a:gd name="T30" fmla="*/ 63 w 65"/>
                    <a:gd name="T31" fmla="*/ 26 h 63"/>
                    <a:gd name="T32" fmla="*/ 65 w 65"/>
                    <a:gd name="T33" fmla="*/ 32 h 63"/>
                    <a:gd name="T34" fmla="*/ 63 w 65"/>
                    <a:gd name="T35" fmla="*/ 38 h 63"/>
                    <a:gd name="T36" fmla="*/ 61 w 65"/>
                    <a:gd name="T37" fmla="*/ 45 h 63"/>
                    <a:gd name="T38" fmla="*/ 59 w 65"/>
                    <a:gd name="T39" fmla="*/ 49 h 63"/>
                    <a:gd name="T40" fmla="*/ 55 w 65"/>
                    <a:gd name="T41" fmla="*/ 55 h 63"/>
                    <a:gd name="T42" fmla="*/ 51 w 65"/>
                    <a:gd name="T43" fmla="*/ 59 h 63"/>
                    <a:gd name="T44" fmla="*/ 45 w 65"/>
                    <a:gd name="T45" fmla="*/ 61 h 63"/>
                    <a:gd name="T46" fmla="*/ 39 w 65"/>
                    <a:gd name="T47" fmla="*/ 63 h 63"/>
                    <a:gd name="T48" fmla="*/ 31 w 65"/>
                    <a:gd name="T49" fmla="*/ 63 h 63"/>
                    <a:gd name="T50" fmla="*/ 25 w 65"/>
                    <a:gd name="T51" fmla="*/ 63 h 63"/>
                    <a:gd name="T52" fmla="*/ 20 w 65"/>
                    <a:gd name="T53" fmla="*/ 61 h 63"/>
                    <a:gd name="T54" fmla="*/ 14 w 65"/>
                    <a:gd name="T55" fmla="*/ 59 h 63"/>
                    <a:gd name="T56" fmla="*/ 10 w 65"/>
                    <a:gd name="T57" fmla="*/ 55 h 63"/>
                    <a:gd name="T58" fmla="*/ 6 w 65"/>
                    <a:gd name="T59" fmla="*/ 49 h 63"/>
                    <a:gd name="T60" fmla="*/ 2 w 65"/>
                    <a:gd name="T61" fmla="*/ 45 h 63"/>
                    <a:gd name="T62" fmla="*/ 0 w 65"/>
                    <a:gd name="T63" fmla="*/ 38 h 63"/>
                    <a:gd name="T64" fmla="*/ 0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4" name="Freeform 255"/>
                <p:cNvSpPr>
                  <a:spLocks/>
                </p:cNvSpPr>
                <p:nvPr/>
              </p:nvSpPr>
              <p:spPr bwMode="auto">
                <a:xfrm>
                  <a:off x="5613" y="675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32 h 63"/>
                    <a:gd name="T4" fmla="*/ 0 w 65"/>
                    <a:gd name="T5" fmla="*/ 26 h 63"/>
                    <a:gd name="T6" fmla="*/ 2 w 65"/>
                    <a:gd name="T7" fmla="*/ 20 h 63"/>
                    <a:gd name="T8" fmla="*/ 6 w 65"/>
                    <a:gd name="T9" fmla="*/ 14 h 63"/>
                    <a:gd name="T10" fmla="*/ 10 w 65"/>
                    <a:gd name="T11" fmla="*/ 10 h 63"/>
                    <a:gd name="T12" fmla="*/ 14 w 65"/>
                    <a:gd name="T13" fmla="*/ 6 h 63"/>
                    <a:gd name="T14" fmla="*/ 20 w 65"/>
                    <a:gd name="T15" fmla="*/ 2 h 63"/>
                    <a:gd name="T16" fmla="*/ 25 w 65"/>
                    <a:gd name="T17" fmla="*/ 0 h 63"/>
                    <a:gd name="T18" fmla="*/ 31 w 65"/>
                    <a:gd name="T19" fmla="*/ 0 h 63"/>
                    <a:gd name="T20" fmla="*/ 39 w 65"/>
                    <a:gd name="T21" fmla="*/ 0 h 63"/>
                    <a:gd name="T22" fmla="*/ 45 w 65"/>
                    <a:gd name="T23" fmla="*/ 2 h 63"/>
                    <a:gd name="T24" fmla="*/ 51 w 65"/>
                    <a:gd name="T25" fmla="*/ 6 h 63"/>
                    <a:gd name="T26" fmla="*/ 55 w 65"/>
                    <a:gd name="T27" fmla="*/ 10 h 63"/>
                    <a:gd name="T28" fmla="*/ 59 w 65"/>
                    <a:gd name="T29" fmla="*/ 14 h 63"/>
                    <a:gd name="T30" fmla="*/ 61 w 65"/>
                    <a:gd name="T31" fmla="*/ 20 h 63"/>
                    <a:gd name="T32" fmla="*/ 63 w 65"/>
                    <a:gd name="T33" fmla="*/ 26 h 63"/>
                    <a:gd name="T34" fmla="*/ 65 w 65"/>
                    <a:gd name="T35" fmla="*/ 32 h 63"/>
                    <a:gd name="T36" fmla="*/ 63 w 65"/>
                    <a:gd name="T37" fmla="*/ 38 h 63"/>
                    <a:gd name="T38" fmla="*/ 61 w 65"/>
                    <a:gd name="T39" fmla="*/ 45 h 63"/>
                    <a:gd name="T40" fmla="*/ 59 w 65"/>
                    <a:gd name="T41" fmla="*/ 49 h 63"/>
                    <a:gd name="T42" fmla="*/ 55 w 65"/>
                    <a:gd name="T43" fmla="*/ 55 h 63"/>
                    <a:gd name="T44" fmla="*/ 51 w 65"/>
                    <a:gd name="T45" fmla="*/ 59 h 63"/>
                    <a:gd name="T46" fmla="*/ 45 w 65"/>
                    <a:gd name="T47" fmla="*/ 61 h 63"/>
                    <a:gd name="T48" fmla="*/ 39 w 65"/>
                    <a:gd name="T49" fmla="*/ 63 h 63"/>
                    <a:gd name="T50" fmla="*/ 31 w 65"/>
                    <a:gd name="T51" fmla="*/ 63 h 63"/>
                    <a:gd name="T52" fmla="*/ 25 w 65"/>
                    <a:gd name="T53" fmla="*/ 63 h 63"/>
                    <a:gd name="T54" fmla="*/ 20 w 65"/>
                    <a:gd name="T55" fmla="*/ 61 h 63"/>
                    <a:gd name="T56" fmla="*/ 14 w 65"/>
                    <a:gd name="T57" fmla="*/ 59 h 63"/>
                    <a:gd name="T58" fmla="*/ 10 w 65"/>
                    <a:gd name="T59" fmla="*/ 55 h 63"/>
                    <a:gd name="T60" fmla="*/ 6 w 65"/>
                    <a:gd name="T61" fmla="*/ 49 h 63"/>
                    <a:gd name="T62" fmla="*/ 2 w 65"/>
                    <a:gd name="T63" fmla="*/ 45 h 63"/>
                    <a:gd name="T64" fmla="*/ 0 w 65"/>
                    <a:gd name="T65" fmla="*/ 38 h 63"/>
                    <a:gd name="T66" fmla="*/ 0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5" name="Freeform 256"/>
                <p:cNvSpPr>
                  <a:spLocks/>
                </p:cNvSpPr>
                <p:nvPr/>
              </p:nvSpPr>
              <p:spPr bwMode="auto">
                <a:xfrm>
                  <a:off x="5766" y="783"/>
                  <a:ext cx="63" cy="65"/>
                </a:xfrm>
                <a:custGeom>
                  <a:avLst/>
                  <a:gdLst>
                    <a:gd name="T0" fmla="*/ 0 w 63"/>
                    <a:gd name="T1" fmla="*/ 32 h 65"/>
                    <a:gd name="T2" fmla="*/ 0 w 63"/>
                    <a:gd name="T3" fmla="*/ 26 h 65"/>
                    <a:gd name="T4" fmla="*/ 2 w 63"/>
                    <a:gd name="T5" fmla="*/ 20 h 65"/>
                    <a:gd name="T6" fmla="*/ 6 w 63"/>
                    <a:gd name="T7" fmla="*/ 14 h 65"/>
                    <a:gd name="T8" fmla="*/ 8 w 63"/>
                    <a:gd name="T9" fmla="*/ 10 h 65"/>
                    <a:gd name="T10" fmla="*/ 14 w 63"/>
                    <a:gd name="T11" fmla="*/ 6 h 65"/>
                    <a:gd name="T12" fmla="*/ 20 w 63"/>
                    <a:gd name="T13" fmla="*/ 2 h 65"/>
                    <a:gd name="T14" fmla="*/ 26 w 63"/>
                    <a:gd name="T15" fmla="*/ 0 h 65"/>
                    <a:gd name="T16" fmla="*/ 32 w 63"/>
                    <a:gd name="T17" fmla="*/ 0 h 65"/>
                    <a:gd name="T18" fmla="*/ 38 w 63"/>
                    <a:gd name="T19" fmla="*/ 0 h 65"/>
                    <a:gd name="T20" fmla="*/ 46 w 63"/>
                    <a:gd name="T21" fmla="*/ 2 h 65"/>
                    <a:gd name="T22" fmla="*/ 50 w 63"/>
                    <a:gd name="T23" fmla="*/ 6 h 65"/>
                    <a:gd name="T24" fmla="*/ 56 w 63"/>
                    <a:gd name="T25" fmla="*/ 10 h 65"/>
                    <a:gd name="T26" fmla="*/ 60 w 63"/>
                    <a:gd name="T27" fmla="*/ 14 h 65"/>
                    <a:gd name="T28" fmla="*/ 61 w 63"/>
                    <a:gd name="T29" fmla="*/ 20 h 65"/>
                    <a:gd name="T30" fmla="*/ 63 w 63"/>
                    <a:gd name="T31" fmla="*/ 26 h 65"/>
                    <a:gd name="T32" fmla="*/ 63 w 63"/>
                    <a:gd name="T33" fmla="*/ 32 h 65"/>
                    <a:gd name="T34" fmla="*/ 63 w 63"/>
                    <a:gd name="T35" fmla="*/ 40 h 65"/>
                    <a:gd name="T36" fmla="*/ 61 w 63"/>
                    <a:gd name="T37" fmla="*/ 46 h 65"/>
                    <a:gd name="T38" fmla="*/ 60 w 63"/>
                    <a:gd name="T39" fmla="*/ 50 h 65"/>
                    <a:gd name="T40" fmla="*/ 56 w 63"/>
                    <a:gd name="T41" fmla="*/ 56 h 65"/>
                    <a:gd name="T42" fmla="*/ 50 w 63"/>
                    <a:gd name="T43" fmla="*/ 60 h 65"/>
                    <a:gd name="T44" fmla="*/ 46 w 63"/>
                    <a:gd name="T45" fmla="*/ 62 h 65"/>
                    <a:gd name="T46" fmla="*/ 38 w 63"/>
                    <a:gd name="T47" fmla="*/ 63 h 65"/>
                    <a:gd name="T48" fmla="*/ 32 w 63"/>
                    <a:gd name="T49" fmla="*/ 65 h 65"/>
                    <a:gd name="T50" fmla="*/ 26 w 63"/>
                    <a:gd name="T51" fmla="*/ 63 h 65"/>
                    <a:gd name="T52" fmla="*/ 20 w 63"/>
                    <a:gd name="T53" fmla="*/ 62 h 65"/>
                    <a:gd name="T54" fmla="*/ 14 w 63"/>
                    <a:gd name="T55" fmla="*/ 60 h 65"/>
                    <a:gd name="T56" fmla="*/ 8 w 63"/>
                    <a:gd name="T57" fmla="*/ 56 h 65"/>
                    <a:gd name="T58" fmla="*/ 6 w 63"/>
                    <a:gd name="T59" fmla="*/ 50 h 65"/>
                    <a:gd name="T60" fmla="*/ 2 w 63"/>
                    <a:gd name="T61" fmla="*/ 46 h 65"/>
                    <a:gd name="T62" fmla="*/ 0 w 63"/>
                    <a:gd name="T63" fmla="*/ 40 h 65"/>
                    <a:gd name="T64" fmla="*/ 0 w 63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6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60" y="50"/>
                      </a:lnTo>
                      <a:lnTo>
                        <a:pt x="56" y="56"/>
                      </a:lnTo>
                      <a:lnTo>
                        <a:pt x="50" y="60"/>
                      </a:lnTo>
                      <a:lnTo>
                        <a:pt x="46" y="62"/>
                      </a:lnTo>
                      <a:lnTo>
                        <a:pt x="38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2"/>
                      </a:lnTo>
                      <a:lnTo>
                        <a:pt x="14" y="60"/>
                      </a:lnTo>
                      <a:lnTo>
                        <a:pt x="8" y="56"/>
                      </a:lnTo>
                      <a:lnTo>
                        <a:pt x="6" y="50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6" name="Freeform 257"/>
                <p:cNvSpPr>
                  <a:spLocks/>
                </p:cNvSpPr>
                <p:nvPr/>
              </p:nvSpPr>
              <p:spPr bwMode="auto">
                <a:xfrm>
                  <a:off x="5766" y="783"/>
                  <a:ext cx="63" cy="65"/>
                </a:xfrm>
                <a:custGeom>
                  <a:avLst/>
                  <a:gdLst>
                    <a:gd name="T0" fmla="*/ 0 w 63"/>
                    <a:gd name="T1" fmla="*/ 32 h 65"/>
                    <a:gd name="T2" fmla="*/ 0 w 63"/>
                    <a:gd name="T3" fmla="*/ 32 h 65"/>
                    <a:gd name="T4" fmla="*/ 0 w 63"/>
                    <a:gd name="T5" fmla="*/ 26 h 65"/>
                    <a:gd name="T6" fmla="*/ 2 w 63"/>
                    <a:gd name="T7" fmla="*/ 20 h 65"/>
                    <a:gd name="T8" fmla="*/ 6 w 63"/>
                    <a:gd name="T9" fmla="*/ 14 h 65"/>
                    <a:gd name="T10" fmla="*/ 8 w 63"/>
                    <a:gd name="T11" fmla="*/ 10 h 65"/>
                    <a:gd name="T12" fmla="*/ 14 w 63"/>
                    <a:gd name="T13" fmla="*/ 6 h 65"/>
                    <a:gd name="T14" fmla="*/ 20 w 63"/>
                    <a:gd name="T15" fmla="*/ 2 h 65"/>
                    <a:gd name="T16" fmla="*/ 26 w 63"/>
                    <a:gd name="T17" fmla="*/ 0 h 65"/>
                    <a:gd name="T18" fmla="*/ 32 w 63"/>
                    <a:gd name="T19" fmla="*/ 0 h 65"/>
                    <a:gd name="T20" fmla="*/ 38 w 63"/>
                    <a:gd name="T21" fmla="*/ 0 h 65"/>
                    <a:gd name="T22" fmla="*/ 46 w 63"/>
                    <a:gd name="T23" fmla="*/ 2 h 65"/>
                    <a:gd name="T24" fmla="*/ 50 w 63"/>
                    <a:gd name="T25" fmla="*/ 6 h 65"/>
                    <a:gd name="T26" fmla="*/ 56 w 63"/>
                    <a:gd name="T27" fmla="*/ 10 h 65"/>
                    <a:gd name="T28" fmla="*/ 60 w 63"/>
                    <a:gd name="T29" fmla="*/ 14 h 65"/>
                    <a:gd name="T30" fmla="*/ 61 w 63"/>
                    <a:gd name="T31" fmla="*/ 20 h 65"/>
                    <a:gd name="T32" fmla="*/ 63 w 63"/>
                    <a:gd name="T33" fmla="*/ 26 h 65"/>
                    <a:gd name="T34" fmla="*/ 63 w 63"/>
                    <a:gd name="T35" fmla="*/ 32 h 65"/>
                    <a:gd name="T36" fmla="*/ 63 w 63"/>
                    <a:gd name="T37" fmla="*/ 40 h 65"/>
                    <a:gd name="T38" fmla="*/ 61 w 63"/>
                    <a:gd name="T39" fmla="*/ 46 h 65"/>
                    <a:gd name="T40" fmla="*/ 60 w 63"/>
                    <a:gd name="T41" fmla="*/ 50 h 65"/>
                    <a:gd name="T42" fmla="*/ 56 w 63"/>
                    <a:gd name="T43" fmla="*/ 56 h 65"/>
                    <a:gd name="T44" fmla="*/ 50 w 63"/>
                    <a:gd name="T45" fmla="*/ 60 h 65"/>
                    <a:gd name="T46" fmla="*/ 46 w 63"/>
                    <a:gd name="T47" fmla="*/ 62 h 65"/>
                    <a:gd name="T48" fmla="*/ 38 w 63"/>
                    <a:gd name="T49" fmla="*/ 63 h 65"/>
                    <a:gd name="T50" fmla="*/ 32 w 63"/>
                    <a:gd name="T51" fmla="*/ 65 h 65"/>
                    <a:gd name="T52" fmla="*/ 26 w 63"/>
                    <a:gd name="T53" fmla="*/ 63 h 65"/>
                    <a:gd name="T54" fmla="*/ 20 w 63"/>
                    <a:gd name="T55" fmla="*/ 62 h 65"/>
                    <a:gd name="T56" fmla="*/ 14 w 63"/>
                    <a:gd name="T57" fmla="*/ 60 h 65"/>
                    <a:gd name="T58" fmla="*/ 8 w 63"/>
                    <a:gd name="T59" fmla="*/ 56 h 65"/>
                    <a:gd name="T60" fmla="*/ 6 w 63"/>
                    <a:gd name="T61" fmla="*/ 50 h 65"/>
                    <a:gd name="T62" fmla="*/ 2 w 63"/>
                    <a:gd name="T63" fmla="*/ 46 h 65"/>
                    <a:gd name="T64" fmla="*/ 0 w 63"/>
                    <a:gd name="T65" fmla="*/ 40 h 65"/>
                    <a:gd name="T66" fmla="*/ 0 w 63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6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60" y="50"/>
                      </a:lnTo>
                      <a:lnTo>
                        <a:pt x="56" y="56"/>
                      </a:lnTo>
                      <a:lnTo>
                        <a:pt x="50" y="60"/>
                      </a:lnTo>
                      <a:lnTo>
                        <a:pt x="46" y="62"/>
                      </a:lnTo>
                      <a:lnTo>
                        <a:pt x="38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2"/>
                      </a:lnTo>
                      <a:lnTo>
                        <a:pt x="14" y="60"/>
                      </a:lnTo>
                      <a:lnTo>
                        <a:pt x="8" y="56"/>
                      </a:lnTo>
                      <a:lnTo>
                        <a:pt x="6" y="50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7" name="Freeform 258"/>
                <p:cNvSpPr>
                  <a:spLocks/>
                </p:cNvSpPr>
                <p:nvPr/>
              </p:nvSpPr>
              <p:spPr bwMode="auto">
                <a:xfrm>
                  <a:off x="5247" y="681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0 w 65"/>
                    <a:gd name="T3" fmla="*/ 26 h 65"/>
                    <a:gd name="T4" fmla="*/ 2 w 65"/>
                    <a:gd name="T5" fmla="*/ 20 h 65"/>
                    <a:gd name="T6" fmla="*/ 6 w 65"/>
                    <a:gd name="T7" fmla="*/ 14 h 65"/>
                    <a:gd name="T8" fmla="*/ 9 w 65"/>
                    <a:gd name="T9" fmla="*/ 10 h 65"/>
                    <a:gd name="T10" fmla="*/ 13 w 65"/>
                    <a:gd name="T11" fmla="*/ 6 h 65"/>
                    <a:gd name="T12" fmla="*/ 19 w 65"/>
                    <a:gd name="T13" fmla="*/ 2 h 65"/>
                    <a:gd name="T14" fmla="*/ 25 w 65"/>
                    <a:gd name="T15" fmla="*/ 0 h 65"/>
                    <a:gd name="T16" fmla="*/ 31 w 65"/>
                    <a:gd name="T17" fmla="*/ 0 h 65"/>
                    <a:gd name="T18" fmla="*/ 39 w 65"/>
                    <a:gd name="T19" fmla="*/ 0 h 65"/>
                    <a:gd name="T20" fmla="*/ 45 w 65"/>
                    <a:gd name="T21" fmla="*/ 2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3 w 65"/>
                    <a:gd name="T29" fmla="*/ 20 h 65"/>
                    <a:gd name="T30" fmla="*/ 63 w 65"/>
                    <a:gd name="T31" fmla="*/ 26 h 65"/>
                    <a:gd name="T32" fmla="*/ 65 w 65"/>
                    <a:gd name="T33" fmla="*/ 32 h 65"/>
                    <a:gd name="T34" fmla="*/ 63 w 65"/>
                    <a:gd name="T35" fmla="*/ 39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5 w 65"/>
                    <a:gd name="T45" fmla="*/ 63 h 65"/>
                    <a:gd name="T46" fmla="*/ 39 w 65"/>
                    <a:gd name="T47" fmla="*/ 63 h 65"/>
                    <a:gd name="T48" fmla="*/ 31 w 65"/>
                    <a:gd name="T49" fmla="*/ 65 h 65"/>
                    <a:gd name="T50" fmla="*/ 25 w 65"/>
                    <a:gd name="T51" fmla="*/ 63 h 65"/>
                    <a:gd name="T52" fmla="*/ 19 w 65"/>
                    <a:gd name="T53" fmla="*/ 63 h 65"/>
                    <a:gd name="T54" fmla="*/ 13 w 65"/>
                    <a:gd name="T55" fmla="*/ 59 h 65"/>
                    <a:gd name="T56" fmla="*/ 9 w 65"/>
                    <a:gd name="T57" fmla="*/ 55 h 65"/>
                    <a:gd name="T58" fmla="*/ 6 w 65"/>
                    <a:gd name="T59" fmla="*/ 51 h 65"/>
                    <a:gd name="T60" fmla="*/ 2 w 65"/>
                    <a:gd name="T61" fmla="*/ 45 h 65"/>
                    <a:gd name="T62" fmla="*/ 0 w 65"/>
                    <a:gd name="T63" fmla="*/ 39 h 65"/>
                    <a:gd name="T64" fmla="*/ 0 w 65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8" name="Freeform 259"/>
                <p:cNvSpPr>
                  <a:spLocks/>
                </p:cNvSpPr>
                <p:nvPr/>
              </p:nvSpPr>
              <p:spPr bwMode="auto">
                <a:xfrm>
                  <a:off x="5247" y="681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0 w 65"/>
                    <a:gd name="T3" fmla="*/ 32 h 65"/>
                    <a:gd name="T4" fmla="*/ 0 w 65"/>
                    <a:gd name="T5" fmla="*/ 26 h 65"/>
                    <a:gd name="T6" fmla="*/ 2 w 65"/>
                    <a:gd name="T7" fmla="*/ 20 h 65"/>
                    <a:gd name="T8" fmla="*/ 6 w 65"/>
                    <a:gd name="T9" fmla="*/ 14 h 65"/>
                    <a:gd name="T10" fmla="*/ 9 w 65"/>
                    <a:gd name="T11" fmla="*/ 10 h 65"/>
                    <a:gd name="T12" fmla="*/ 13 w 65"/>
                    <a:gd name="T13" fmla="*/ 6 h 65"/>
                    <a:gd name="T14" fmla="*/ 19 w 65"/>
                    <a:gd name="T15" fmla="*/ 2 h 65"/>
                    <a:gd name="T16" fmla="*/ 25 w 65"/>
                    <a:gd name="T17" fmla="*/ 0 h 65"/>
                    <a:gd name="T18" fmla="*/ 31 w 65"/>
                    <a:gd name="T19" fmla="*/ 0 h 65"/>
                    <a:gd name="T20" fmla="*/ 39 w 65"/>
                    <a:gd name="T21" fmla="*/ 0 h 65"/>
                    <a:gd name="T22" fmla="*/ 45 w 65"/>
                    <a:gd name="T23" fmla="*/ 2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3 w 65"/>
                    <a:gd name="T31" fmla="*/ 20 h 65"/>
                    <a:gd name="T32" fmla="*/ 63 w 65"/>
                    <a:gd name="T33" fmla="*/ 26 h 65"/>
                    <a:gd name="T34" fmla="*/ 65 w 65"/>
                    <a:gd name="T35" fmla="*/ 32 h 65"/>
                    <a:gd name="T36" fmla="*/ 63 w 65"/>
                    <a:gd name="T37" fmla="*/ 39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5 w 65"/>
                    <a:gd name="T47" fmla="*/ 63 h 65"/>
                    <a:gd name="T48" fmla="*/ 39 w 65"/>
                    <a:gd name="T49" fmla="*/ 63 h 65"/>
                    <a:gd name="T50" fmla="*/ 31 w 65"/>
                    <a:gd name="T51" fmla="*/ 65 h 65"/>
                    <a:gd name="T52" fmla="*/ 25 w 65"/>
                    <a:gd name="T53" fmla="*/ 63 h 65"/>
                    <a:gd name="T54" fmla="*/ 19 w 65"/>
                    <a:gd name="T55" fmla="*/ 63 h 65"/>
                    <a:gd name="T56" fmla="*/ 13 w 65"/>
                    <a:gd name="T57" fmla="*/ 59 h 65"/>
                    <a:gd name="T58" fmla="*/ 9 w 65"/>
                    <a:gd name="T59" fmla="*/ 55 h 65"/>
                    <a:gd name="T60" fmla="*/ 6 w 65"/>
                    <a:gd name="T61" fmla="*/ 51 h 65"/>
                    <a:gd name="T62" fmla="*/ 2 w 65"/>
                    <a:gd name="T63" fmla="*/ 45 h 65"/>
                    <a:gd name="T64" fmla="*/ 0 w 65"/>
                    <a:gd name="T65" fmla="*/ 39 h 65"/>
                    <a:gd name="T66" fmla="*/ 0 w 65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39" name="Freeform 260"/>
                <p:cNvSpPr>
                  <a:spLocks/>
                </p:cNvSpPr>
                <p:nvPr/>
              </p:nvSpPr>
              <p:spPr bwMode="auto">
                <a:xfrm>
                  <a:off x="5833" y="843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2 w 65"/>
                    <a:gd name="T3" fmla="*/ 25 h 63"/>
                    <a:gd name="T4" fmla="*/ 4 w 65"/>
                    <a:gd name="T5" fmla="*/ 19 h 63"/>
                    <a:gd name="T6" fmla="*/ 6 w 65"/>
                    <a:gd name="T7" fmla="*/ 13 h 63"/>
                    <a:gd name="T8" fmla="*/ 10 w 65"/>
                    <a:gd name="T9" fmla="*/ 7 h 63"/>
                    <a:gd name="T10" fmla="*/ 16 w 65"/>
                    <a:gd name="T11" fmla="*/ 5 h 63"/>
                    <a:gd name="T12" fmla="*/ 20 w 65"/>
                    <a:gd name="T13" fmla="*/ 2 h 63"/>
                    <a:gd name="T14" fmla="*/ 28 w 65"/>
                    <a:gd name="T15" fmla="*/ 0 h 63"/>
                    <a:gd name="T16" fmla="*/ 34 w 65"/>
                    <a:gd name="T17" fmla="*/ 0 h 63"/>
                    <a:gd name="T18" fmla="*/ 40 w 65"/>
                    <a:gd name="T19" fmla="*/ 0 h 63"/>
                    <a:gd name="T20" fmla="*/ 46 w 65"/>
                    <a:gd name="T21" fmla="*/ 2 h 63"/>
                    <a:gd name="T22" fmla="*/ 52 w 65"/>
                    <a:gd name="T23" fmla="*/ 5 h 63"/>
                    <a:gd name="T24" fmla="*/ 56 w 65"/>
                    <a:gd name="T25" fmla="*/ 7 h 63"/>
                    <a:gd name="T26" fmla="*/ 59 w 65"/>
                    <a:gd name="T27" fmla="*/ 13 h 63"/>
                    <a:gd name="T28" fmla="*/ 63 w 65"/>
                    <a:gd name="T29" fmla="*/ 19 h 63"/>
                    <a:gd name="T30" fmla="*/ 65 w 65"/>
                    <a:gd name="T31" fmla="*/ 25 h 63"/>
                    <a:gd name="T32" fmla="*/ 65 w 65"/>
                    <a:gd name="T33" fmla="*/ 31 h 63"/>
                    <a:gd name="T34" fmla="*/ 65 w 65"/>
                    <a:gd name="T35" fmla="*/ 37 h 63"/>
                    <a:gd name="T36" fmla="*/ 63 w 65"/>
                    <a:gd name="T37" fmla="*/ 43 h 63"/>
                    <a:gd name="T38" fmla="*/ 59 w 65"/>
                    <a:gd name="T39" fmla="*/ 49 h 63"/>
                    <a:gd name="T40" fmla="*/ 56 w 65"/>
                    <a:gd name="T41" fmla="*/ 55 h 63"/>
                    <a:gd name="T42" fmla="*/ 52 w 65"/>
                    <a:gd name="T43" fmla="*/ 57 h 63"/>
                    <a:gd name="T44" fmla="*/ 46 w 65"/>
                    <a:gd name="T45" fmla="*/ 61 h 63"/>
                    <a:gd name="T46" fmla="*/ 40 w 65"/>
                    <a:gd name="T47" fmla="*/ 63 h 63"/>
                    <a:gd name="T48" fmla="*/ 34 w 65"/>
                    <a:gd name="T49" fmla="*/ 63 h 63"/>
                    <a:gd name="T50" fmla="*/ 28 w 65"/>
                    <a:gd name="T51" fmla="*/ 63 h 63"/>
                    <a:gd name="T52" fmla="*/ 20 w 65"/>
                    <a:gd name="T53" fmla="*/ 61 h 63"/>
                    <a:gd name="T54" fmla="*/ 16 w 65"/>
                    <a:gd name="T55" fmla="*/ 57 h 63"/>
                    <a:gd name="T56" fmla="*/ 10 w 65"/>
                    <a:gd name="T57" fmla="*/ 55 h 63"/>
                    <a:gd name="T58" fmla="*/ 6 w 65"/>
                    <a:gd name="T59" fmla="*/ 49 h 63"/>
                    <a:gd name="T60" fmla="*/ 4 w 65"/>
                    <a:gd name="T61" fmla="*/ 43 h 63"/>
                    <a:gd name="T62" fmla="*/ 2 w 65"/>
                    <a:gd name="T63" fmla="*/ 37 h 63"/>
                    <a:gd name="T64" fmla="*/ 0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1"/>
                      </a:move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10" y="7"/>
                      </a:lnTo>
                      <a:lnTo>
                        <a:pt x="16" y="5"/>
                      </a:lnTo>
                      <a:lnTo>
                        <a:pt x="20" y="2"/>
                      </a:lnTo>
                      <a:lnTo>
                        <a:pt x="28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5"/>
                      </a:lnTo>
                      <a:lnTo>
                        <a:pt x="56" y="7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6" y="55"/>
                      </a:lnTo>
                      <a:lnTo>
                        <a:pt x="52" y="57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8" y="63"/>
                      </a:lnTo>
                      <a:lnTo>
                        <a:pt x="20" y="61"/>
                      </a:lnTo>
                      <a:lnTo>
                        <a:pt x="16" y="57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0" name="Freeform 261"/>
                <p:cNvSpPr>
                  <a:spLocks/>
                </p:cNvSpPr>
                <p:nvPr/>
              </p:nvSpPr>
              <p:spPr bwMode="auto">
                <a:xfrm>
                  <a:off x="5833" y="843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31 h 63"/>
                    <a:gd name="T4" fmla="*/ 2 w 65"/>
                    <a:gd name="T5" fmla="*/ 25 h 63"/>
                    <a:gd name="T6" fmla="*/ 4 w 65"/>
                    <a:gd name="T7" fmla="*/ 19 h 63"/>
                    <a:gd name="T8" fmla="*/ 6 w 65"/>
                    <a:gd name="T9" fmla="*/ 13 h 63"/>
                    <a:gd name="T10" fmla="*/ 10 w 65"/>
                    <a:gd name="T11" fmla="*/ 7 h 63"/>
                    <a:gd name="T12" fmla="*/ 16 w 65"/>
                    <a:gd name="T13" fmla="*/ 5 h 63"/>
                    <a:gd name="T14" fmla="*/ 20 w 65"/>
                    <a:gd name="T15" fmla="*/ 2 h 63"/>
                    <a:gd name="T16" fmla="*/ 28 w 65"/>
                    <a:gd name="T17" fmla="*/ 0 h 63"/>
                    <a:gd name="T18" fmla="*/ 34 w 65"/>
                    <a:gd name="T19" fmla="*/ 0 h 63"/>
                    <a:gd name="T20" fmla="*/ 40 w 65"/>
                    <a:gd name="T21" fmla="*/ 0 h 63"/>
                    <a:gd name="T22" fmla="*/ 46 w 65"/>
                    <a:gd name="T23" fmla="*/ 2 h 63"/>
                    <a:gd name="T24" fmla="*/ 52 w 65"/>
                    <a:gd name="T25" fmla="*/ 5 h 63"/>
                    <a:gd name="T26" fmla="*/ 56 w 65"/>
                    <a:gd name="T27" fmla="*/ 7 h 63"/>
                    <a:gd name="T28" fmla="*/ 59 w 65"/>
                    <a:gd name="T29" fmla="*/ 13 h 63"/>
                    <a:gd name="T30" fmla="*/ 63 w 65"/>
                    <a:gd name="T31" fmla="*/ 19 h 63"/>
                    <a:gd name="T32" fmla="*/ 65 w 65"/>
                    <a:gd name="T33" fmla="*/ 25 h 63"/>
                    <a:gd name="T34" fmla="*/ 65 w 65"/>
                    <a:gd name="T35" fmla="*/ 31 h 63"/>
                    <a:gd name="T36" fmla="*/ 65 w 65"/>
                    <a:gd name="T37" fmla="*/ 37 h 63"/>
                    <a:gd name="T38" fmla="*/ 63 w 65"/>
                    <a:gd name="T39" fmla="*/ 43 h 63"/>
                    <a:gd name="T40" fmla="*/ 59 w 65"/>
                    <a:gd name="T41" fmla="*/ 49 h 63"/>
                    <a:gd name="T42" fmla="*/ 56 w 65"/>
                    <a:gd name="T43" fmla="*/ 55 h 63"/>
                    <a:gd name="T44" fmla="*/ 52 w 65"/>
                    <a:gd name="T45" fmla="*/ 57 h 63"/>
                    <a:gd name="T46" fmla="*/ 46 w 65"/>
                    <a:gd name="T47" fmla="*/ 61 h 63"/>
                    <a:gd name="T48" fmla="*/ 40 w 65"/>
                    <a:gd name="T49" fmla="*/ 63 h 63"/>
                    <a:gd name="T50" fmla="*/ 34 w 65"/>
                    <a:gd name="T51" fmla="*/ 63 h 63"/>
                    <a:gd name="T52" fmla="*/ 28 w 65"/>
                    <a:gd name="T53" fmla="*/ 63 h 63"/>
                    <a:gd name="T54" fmla="*/ 20 w 65"/>
                    <a:gd name="T55" fmla="*/ 61 h 63"/>
                    <a:gd name="T56" fmla="*/ 16 w 65"/>
                    <a:gd name="T57" fmla="*/ 57 h 63"/>
                    <a:gd name="T58" fmla="*/ 10 w 65"/>
                    <a:gd name="T59" fmla="*/ 55 h 63"/>
                    <a:gd name="T60" fmla="*/ 6 w 65"/>
                    <a:gd name="T61" fmla="*/ 49 h 63"/>
                    <a:gd name="T62" fmla="*/ 4 w 65"/>
                    <a:gd name="T63" fmla="*/ 43 h 63"/>
                    <a:gd name="T64" fmla="*/ 2 w 65"/>
                    <a:gd name="T65" fmla="*/ 37 h 63"/>
                    <a:gd name="T66" fmla="*/ 0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10" y="7"/>
                      </a:lnTo>
                      <a:lnTo>
                        <a:pt x="16" y="5"/>
                      </a:lnTo>
                      <a:lnTo>
                        <a:pt x="20" y="2"/>
                      </a:lnTo>
                      <a:lnTo>
                        <a:pt x="28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5"/>
                      </a:lnTo>
                      <a:lnTo>
                        <a:pt x="56" y="7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6" y="55"/>
                      </a:lnTo>
                      <a:lnTo>
                        <a:pt x="52" y="57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8" y="63"/>
                      </a:lnTo>
                      <a:lnTo>
                        <a:pt x="20" y="61"/>
                      </a:lnTo>
                      <a:lnTo>
                        <a:pt x="16" y="57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1" name="Freeform 262"/>
                <p:cNvSpPr>
                  <a:spLocks/>
                </p:cNvSpPr>
                <p:nvPr/>
              </p:nvSpPr>
              <p:spPr bwMode="auto">
                <a:xfrm>
                  <a:off x="5140" y="722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2 w 65"/>
                    <a:gd name="T3" fmla="*/ 26 h 63"/>
                    <a:gd name="T4" fmla="*/ 2 w 65"/>
                    <a:gd name="T5" fmla="*/ 20 h 63"/>
                    <a:gd name="T6" fmla="*/ 6 w 65"/>
                    <a:gd name="T7" fmla="*/ 14 h 63"/>
                    <a:gd name="T8" fmla="*/ 10 w 65"/>
                    <a:gd name="T9" fmla="*/ 10 h 63"/>
                    <a:gd name="T10" fmla="*/ 14 w 65"/>
                    <a:gd name="T11" fmla="*/ 6 h 63"/>
                    <a:gd name="T12" fmla="*/ 20 w 65"/>
                    <a:gd name="T13" fmla="*/ 2 h 63"/>
                    <a:gd name="T14" fmla="*/ 26 w 65"/>
                    <a:gd name="T15" fmla="*/ 0 h 63"/>
                    <a:gd name="T16" fmla="*/ 34 w 65"/>
                    <a:gd name="T17" fmla="*/ 0 h 63"/>
                    <a:gd name="T18" fmla="*/ 40 w 65"/>
                    <a:gd name="T19" fmla="*/ 0 h 63"/>
                    <a:gd name="T20" fmla="*/ 46 w 65"/>
                    <a:gd name="T21" fmla="*/ 2 h 63"/>
                    <a:gd name="T22" fmla="*/ 52 w 65"/>
                    <a:gd name="T23" fmla="*/ 6 h 63"/>
                    <a:gd name="T24" fmla="*/ 55 w 65"/>
                    <a:gd name="T25" fmla="*/ 10 h 63"/>
                    <a:gd name="T26" fmla="*/ 59 w 65"/>
                    <a:gd name="T27" fmla="*/ 14 h 63"/>
                    <a:gd name="T28" fmla="*/ 63 w 65"/>
                    <a:gd name="T29" fmla="*/ 20 h 63"/>
                    <a:gd name="T30" fmla="*/ 65 w 65"/>
                    <a:gd name="T31" fmla="*/ 26 h 63"/>
                    <a:gd name="T32" fmla="*/ 65 w 65"/>
                    <a:gd name="T33" fmla="*/ 32 h 63"/>
                    <a:gd name="T34" fmla="*/ 65 w 65"/>
                    <a:gd name="T35" fmla="*/ 38 h 63"/>
                    <a:gd name="T36" fmla="*/ 63 w 65"/>
                    <a:gd name="T37" fmla="*/ 44 h 63"/>
                    <a:gd name="T38" fmla="*/ 59 w 65"/>
                    <a:gd name="T39" fmla="*/ 50 h 63"/>
                    <a:gd name="T40" fmla="*/ 55 w 65"/>
                    <a:gd name="T41" fmla="*/ 56 h 63"/>
                    <a:gd name="T42" fmla="*/ 52 w 65"/>
                    <a:gd name="T43" fmla="*/ 60 h 63"/>
                    <a:gd name="T44" fmla="*/ 46 w 65"/>
                    <a:gd name="T45" fmla="*/ 61 h 63"/>
                    <a:gd name="T46" fmla="*/ 40 w 65"/>
                    <a:gd name="T47" fmla="*/ 63 h 63"/>
                    <a:gd name="T48" fmla="*/ 34 w 65"/>
                    <a:gd name="T49" fmla="*/ 63 h 63"/>
                    <a:gd name="T50" fmla="*/ 26 w 65"/>
                    <a:gd name="T51" fmla="*/ 63 h 63"/>
                    <a:gd name="T52" fmla="*/ 20 w 65"/>
                    <a:gd name="T53" fmla="*/ 61 h 63"/>
                    <a:gd name="T54" fmla="*/ 14 w 65"/>
                    <a:gd name="T55" fmla="*/ 60 h 63"/>
                    <a:gd name="T56" fmla="*/ 10 w 65"/>
                    <a:gd name="T57" fmla="*/ 56 h 63"/>
                    <a:gd name="T58" fmla="*/ 6 w 65"/>
                    <a:gd name="T59" fmla="*/ 50 h 63"/>
                    <a:gd name="T60" fmla="*/ 2 w 65"/>
                    <a:gd name="T61" fmla="*/ 44 h 63"/>
                    <a:gd name="T62" fmla="*/ 2 w 65"/>
                    <a:gd name="T63" fmla="*/ 38 h 63"/>
                    <a:gd name="T64" fmla="*/ 0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2"/>
                      </a:move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6"/>
                      </a:lnTo>
                      <a:lnTo>
                        <a:pt x="52" y="60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60"/>
                      </a:lnTo>
                      <a:lnTo>
                        <a:pt x="10" y="56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2" name="Freeform 263"/>
                <p:cNvSpPr>
                  <a:spLocks/>
                </p:cNvSpPr>
                <p:nvPr/>
              </p:nvSpPr>
              <p:spPr bwMode="auto">
                <a:xfrm>
                  <a:off x="5140" y="722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32 h 63"/>
                    <a:gd name="T4" fmla="*/ 2 w 65"/>
                    <a:gd name="T5" fmla="*/ 26 h 63"/>
                    <a:gd name="T6" fmla="*/ 2 w 65"/>
                    <a:gd name="T7" fmla="*/ 20 h 63"/>
                    <a:gd name="T8" fmla="*/ 6 w 65"/>
                    <a:gd name="T9" fmla="*/ 14 h 63"/>
                    <a:gd name="T10" fmla="*/ 10 w 65"/>
                    <a:gd name="T11" fmla="*/ 10 h 63"/>
                    <a:gd name="T12" fmla="*/ 14 w 65"/>
                    <a:gd name="T13" fmla="*/ 6 h 63"/>
                    <a:gd name="T14" fmla="*/ 20 w 65"/>
                    <a:gd name="T15" fmla="*/ 2 h 63"/>
                    <a:gd name="T16" fmla="*/ 26 w 65"/>
                    <a:gd name="T17" fmla="*/ 0 h 63"/>
                    <a:gd name="T18" fmla="*/ 34 w 65"/>
                    <a:gd name="T19" fmla="*/ 0 h 63"/>
                    <a:gd name="T20" fmla="*/ 40 w 65"/>
                    <a:gd name="T21" fmla="*/ 0 h 63"/>
                    <a:gd name="T22" fmla="*/ 46 w 65"/>
                    <a:gd name="T23" fmla="*/ 2 h 63"/>
                    <a:gd name="T24" fmla="*/ 52 w 65"/>
                    <a:gd name="T25" fmla="*/ 6 h 63"/>
                    <a:gd name="T26" fmla="*/ 55 w 65"/>
                    <a:gd name="T27" fmla="*/ 10 h 63"/>
                    <a:gd name="T28" fmla="*/ 59 w 65"/>
                    <a:gd name="T29" fmla="*/ 14 h 63"/>
                    <a:gd name="T30" fmla="*/ 63 w 65"/>
                    <a:gd name="T31" fmla="*/ 20 h 63"/>
                    <a:gd name="T32" fmla="*/ 65 w 65"/>
                    <a:gd name="T33" fmla="*/ 26 h 63"/>
                    <a:gd name="T34" fmla="*/ 65 w 65"/>
                    <a:gd name="T35" fmla="*/ 32 h 63"/>
                    <a:gd name="T36" fmla="*/ 65 w 65"/>
                    <a:gd name="T37" fmla="*/ 38 h 63"/>
                    <a:gd name="T38" fmla="*/ 63 w 65"/>
                    <a:gd name="T39" fmla="*/ 44 h 63"/>
                    <a:gd name="T40" fmla="*/ 59 w 65"/>
                    <a:gd name="T41" fmla="*/ 50 h 63"/>
                    <a:gd name="T42" fmla="*/ 55 w 65"/>
                    <a:gd name="T43" fmla="*/ 56 h 63"/>
                    <a:gd name="T44" fmla="*/ 52 w 65"/>
                    <a:gd name="T45" fmla="*/ 60 h 63"/>
                    <a:gd name="T46" fmla="*/ 46 w 65"/>
                    <a:gd name="T47" fmla="*/ 61 h 63"/>
                    <a:gd name="T48" fmla="*/ 40 w 65"/>
                    <a:gd name="T49" fmla="*/ 63 h 63"/>
                    <a:gd name="T50" fmla="*/ 34 w 65"/>
                    <a:gd name="T51" fmla="*/ 63 h 63"/>
                    <a:gd name="T52" fmla="*/ 26 w 65"/>
                    <a:gd name="T53" fmla="*/ 63 h 63"/>
                    <a:gd name="T54" fmla="*/ 20 w 65"/>
                    <a:gd name="T55" fmla="*/ 61 h 63"/>
                    <a:gd name="T56" fmla="*/ 14 w 65"/>
                    <a:gd name="T57" fmla="*/ 60 h 63"/>
                    <a:gd name="T58" fmla="*/ 10 w 65"/>
                    <a:gd name="T59" fmla="*/ 56 h 63"/>
                    <a:gd name="T60" fmla="*/ 6 w 65"/>
                    <a:gd name="T61" fmla="*/ 50 h 63"/>
                    <a:gd name="T62" fmla="*/ 2 w 65"/>
                    <a:gd name="T63" fmla="*/ 44 h 63"/>
                    <a:gd name="T64" fmla="*/ 2 w 65"/>
                    <a:gd name="T65" fmla="*/ 38 h 63"/>
                    <a:gd name="T66" fmla="*/ 0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6"/>
                      </a:lnTo>
                      <a:lnTo>
                        <a:pt x="52" y="60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60"/>
                      </a:lnTo>
                      <a:lnTo>
                        <a:pt x="10" y="56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3" name="Freeform 264"/>
                <p:cNvSpPr>
                  <a:spLocks/>
                </p:cNvSpPr>
                <p:nvPr/>
              </p:nvSpPr>
              <p:spPr bwMode="auto">
                <a:xfrm>
                  <a:off x="5282" y="862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0 w 65"/>
                    <a:gd name="T3" fmla="*/ 26 h 65"/>
                    <a:gd name="T4" fmla="*/ 2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2 h 65"/>
                    <a:gd name="T14" fmla="*/ 26 w 65"/>
                    <a:gd name="T15" fmla="*/ 0 h 65"/>
                    <a:gd name="T16" fmla="*/ 32 w 65"/>
                    <a:gd name="T17" fmla="*/ 0 h 65"/>
                    <a:gd name="T18" fmla="*/ 39 w 65"/>
                    <a:gd name="T19" fmla="*/ 0 h 65"/>
                    <a:gd name="T20" fmla="*/ 45 w 65"/>
                    <a:gd name="T21" fmla="*/ 2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1 w 65"/>
                    <a:gd name="T29" fmla="*/ 20 h 65"/>
                    <a:gd name="T30" fmla="*/ 63 w 65"/>
                    <a:gd name="T31" fmla="*/ 26 h 65"/>
                    <a:gd name="T32" fmla="*/ 65 w 65"/>
                    <a:gd name="T33" fmla="*/ 32 h 65"/>
                    <a:gd name="T34" fmla="*/ 63 w 65"/>
                    <a:gd name="T35" fmla="*/ 40 h 65"/>
                    <a:gd name="T36" fmla="*/ 61 w 65"/>
                    <a:gd name="T37" fmla="*/ 46 h 65"/>
                    <a:gd name="T38" fmla="*/ 59 w 65"/>
                    <a:gd name="T39" fmla="*/ 49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5 w 65"/>
                    <a:gd name="T45" fmla="*/ 63 h 65"/>
                    <a:gd name="T46" fmla="*/ 39 w 65"/>
                    <a:gd name="T47" fmla="*/ 63 h 65"/>
                    <a:gd name="T48" fmla="*/ 32 w 65"/>
                    <a:gd name="T49" fmla="*/ 65 h 65"/>
                    <a:gd name="T50" fmla="*/ 26 w 65"/>
                    <a:gd name="T51" fmla="*/ 63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49 h 65"/>
                    <a:gd name="T60" fmla="*/ 2 w 65"/>
                    <a:gd name="T61" fmla="*/ 46 h 65"/>
                    <a:gd name="T62" fmla="*/ 0 w 65"/>
                    <a:gd name="T63" fmla="*/ 40 h 65"/>
                    <a:gd name="T64" fmla="*/ 0 w 65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4" name="Freeform 265"/>
                <p:cNvSpPr>
                  <a:spLocks/>
                </p:cNvSpPr>
                <p:nvPr/>
              </p:nvSpPr>
              <p:spPr bwMode="auto">
                <a:xfrm>
                  <a:off x="5282" y="862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0 w 65"/>
                    <a:gd name="T3" fmla="*/ 32 h 65"/>
                    <a:gd name="T4" fmla="*/ 0 w 65"/>
                    <a:gd name="T5" fmla="*/ 26 h 65"/>
                    <a:gd name="T6" fmla="*/ 2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2 h 65"/>
                    <a:gd name="T16" fmla="*/ 26 w 65"/>
                    <a:gd name="T17" fmla="*/ 0 h 65"/>
                    <a:gd name="T18" fmla="*/ 32 w 65"/>
                    <a:gd name="T19" fmla="*/ 0 h 65"/>
                    <a:gd name="T20" fmla="*/ 39 w 65"/>
                    <a:gd name="T21" fmla="*/ 0 h 65"/>
                    <a:gd name="T22" fmla="*/ 45 w 65"/>
                    <a:gd name="T23" fmla="*/ 2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1 w 65"/>
                    <a:gd name="T31" fmla="*/ 20 h 65"/>
                    <a:gd name="T32" fmla="*/ 63 w 65"/>
                    <a:gd name="T33" fmla="*/ 26 h 65"/>
                    <a:gd name="T34" fmla="*/ 65 w 65"/>
                    <a:gd name="T35" fmla="*/ 32 h 65"/>
                    <a:gd name="T36" fmla="*/ 63 w 65"/>
                    <a:gd name="T37" fmla="*/ 40 h 65"/>
                    <a:gd name="T38" fmla="*/ 61 w 65"/>
                    <a:gd name="T39" fmla="*/ 46 h 65"/>
                    <a:gd name="T40" fmla="*/ 59 w 65"/>
                    <a:gd name="T41" fmla="*/ 49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5 w 65"/>
                    <a:gd name="T47" fmla="*/ 63 h 65"/>
                    <a:gd name="T48" fmla="*/ 39 w 65"/>
                    <a:gd name="T49" fmla="*/ 63 h 65"/>
                    <a:gd name="T50" fmla="*/ 32 w 65"/>
                    <a:gd name="T51" fmla="*/ 65 h 65"/>
                    <a:gd name="T52" fmla="*/ 26 w 65"/>
                    <a:gd name="T53" fmla="*/ 63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49 h 65"/>
                    <a:gd name="T62" fmla="*/ 2 w 65"/>
                    <a:gd name="T63" fmla="*/ 46 h 65"/>
                    <a:gd name="T64" fmla="*/ 0 w 65"/>
                    <a:gd name="T65" fmla="*/ 40 h 65"/>
                    <a:gd name="T66" fmla="*/ 0 w 65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5" name="Freeform 266"/>
                <p:cNvSpPr>
                  <a:spLocks/>
                </p:cNvSpPr>
                <p:nvPr/>
              </p:nvSpPr>
              <p:spPr bwMode="auto">
                <a:xfrm>
                  <a:off x="5479" y="754"/>
                  <a:ext cx="63" cy="65"/>
                </a:xfrm>
                <a:custGeom>
                  <a:avLst/>
                  <a:gdLst>
                    <a:gd name="T0" fmla="*/ 0 w 63"/>
                    <a:gd name="T1" fmla="*/ 31 h 65"/>
                    <a:gd name="T2" fmla="*/ 0 w 63"/>
                    <a:gd name="T3" fmla="*/ 26 h 65"/>
                    <a:gd name="T4" fmla="*/ 2 w 63"/>
                    <a:gd name="T5" fmla="*/ 20 h 65"/>
                    <a:gd name="T6" fmla="*/ 4 w 63"/>
                    <a:gd name="T7" fmla="*/ 14 h 65"/>
                    <a:gd name="T8" fmla="*/ 8 w 63"/>
                    <a:gd name="T9" fmla="*/ 10 h 65"/>
                    <a:gd name="T10" fmla="*/ 14 w 63"/>
                    <a:gd name="T11" fmla="*/ 6 h 65"/>
                    <a:gd name="T12" fmla="*/ 20 w 63"/>
                    <a:gd name="T13" fmla="*/ 2 h 65"/>
                    <a:gd name="T14" fmla="*/ 26 w 63"/>
                    <a:gd name="T15" fmla="*/ 0 h 65"/>
                    <a:gd name="T16" fmla="*/ 31 w 63"/>
                    <a:gd name="T17" fmla="*/ 0 h 65"/>
                    <a:gd name="T18" fmla="*/ 37 w 63"/>
                    <a:gd name="T19" fmla="*/ 0 h 65"/>
                    <a:gd name="T20" fmla="*/ 43 w 63"/>
                    <a:gd name="T21" fmla="*/ 2 h 65"/>
                    <a:gd name="T22" fmla="*/ 49 w 63"/>
                    <a:gd name="T23" fmla="*/ 6 h 65"/>
                    <a:gd name="T24" fmla="*/ 53 w 63"/>
                    <a:gd name="T25" fmla="*/ 10 h 65"/>
                    <a:gd name="T26" fmla="*/ 59 w 63"/>
                    <a:gd name="T27" fmla="*/ 14 h 65"/>
                    <a:gd name="T28" fmla="*/ 61 w 63"/>
                    <a:gd name="T29" fmla="*/ 20 h 65"/>
                    <a:gd name="T30" fmla="*/ 63 w 63"/>
                    <a:gd name="T31" fmla="*/ 26 h 65"/>
                    <a:gd name="T32" fmla="*/ 63 w 63"/>
                    <a:gd name="T33" fmla="*/ 31 h 65"/>
                    <a:gd name="T34" fmla="*/ 63 w 63"/>
                    <a:gd name="T35" fmla="*/ 37 h 65"/>
                    <a:gd name="T36" fmla="*/ 61 w 63"/>
                    <a:gd name="T37" fmla="*/ 45 h 65"/>
                    <a:gd name="T38" fmla="*/ 59 w 63"/>
                    <a:gd name="T39" fmla="*/ 49 h 65"/>
                    <a:gd name="T40" fmla="*/ 53 w 63"/>
                    <a:gd name="T41" fmla="*/ 55 h 65"/>
                    <a:gd name="T42" fmla="*/ 49 w 63"/>
                    <a:gd name="T43" fmla="*/ 59 h 65"/>
                    <a:gd name="T44" fmla="*/ 43 w 63"/>
                    <a:gd name="T45" fmla="*/ 61 h 65"/>
                    <a:gd name="T46" fmla="*/ 37 w 63"/>
                    <a:gd name="T47" fmla="*/ 63 h 65"/>
                    <a:gd name="T48" fmla="*/ 31 w 63"/>
                    <a:gd name="T49" fmla="*/ 65 h 65"/>
                    <a:gd name="T50" fmla="*/ 26 w 63"/>
                    <a:gd name="T51" fmla="*/ 63 h 65"/>
                    <a:gd name="T52" fmla="*/ 20 w 63"/>
                    <a:gd name="T53" fmla="*/ 61 h 65"/>
                    <a:gd name="T54" fmla="*/ 14 w 63"/>
                    <a:gd name="T55" fmla="*/ 59 h 65"/>
                    <a:gd name="T56" fmla="*/ 8 w 63"/>
                    <a:gd name="T57" fmla="*/ 55 h 65"/>
                    <a:gd name="T58" fmla="*/ 4 w 63"/>
                    <a:gd name="T59" fmla="*/ 49 h 65"/>
                    <a:gd name="T60" fmla="*/ 2 w 63"/>
                    <a:gd name="T61" fmla="*/ 45 h 65"/>
                    <a:gd name="T62" fmla="*/ 0 w 63"/>
                    <a:gd name="T63" fmla="*/ 37 h 65"/>
                    <a:gd name="T64" fmla="*/ 0 w 63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1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49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6" name="Freeform 267"/>
                <p:cNvSpPr>
                  <a:spLocks/>
                </p:cNvSpPr>
                <p:nvPr/>
              </p:nvSpPr>
              <p:spPr bwMode="auto">
                <a:xfrm>
                  <a:off x="5479" y="754"/>
                  <a:ext cx="63" cy="65"/>
                </a:xfrm>
                <a:custGeom>
                  <a:avLst/>
                  <a:gdLst>
                    <a:gd name="T0" fmla="*/ 0 w 63"/>
                    <a:gd name="T1" fmla="*/ 31 h 65"/>
                    <a:gd name="T2" fmla="*/ 0 w 63"/>
                    <a:gd name="T3" fmla="*/ 31 h 65"/>
                    <a:gd name="T4" fmla="*/ 0 w 63"/>
                    <a:gd name="T5" fmla="*/ 26 h 65"/>
                    <a:gd name="T6" fmla="*/ 2 w 63"/>
                    <a:gd name="T7" fmla="*/ 20 h 65"/>
                    <a:gd name="T8" fmla="*/ 4 w 63"/>
                    <a:gd name="T9" fmla="*/ 14 h 65"/>
                    <a:gd name="T10" fmla="*/ 8 w 63"/>
                    <a:gd name="T11" fmla="*/ 10 h 65"/>
                    <a:gd name="T12" fmla="*/ 14 w 63"/>
                    <a:gd name="T13" fmla="*/ 6 h 65"/>
                    <a:gd name="T14" fmla="*/ 20 w 63"/>
                    <a:gd name="T15" fmla="*/ 2 h 65"/>
                    <a:gd name="T16" fmla="*/ 26 w 63"/>
                    <a:gd name="T17" fmla="*/ 0 h 65"/>
                    <a:gd name="T18" fmla="*/ 31 w 63"/>
                    <a:gd name="T19" fmla="*/ 0 h 65"/>
                    <a:gd name="T20" fmla="*/ 37 w 63"/>
                    <a:gd name="T21" fmla="*/ 0 h 65"/>
                    <a:gd name="T22" fmla="*/ 43 w 63"/>
                    <a:gd name="T23" fmla="*/ 2 h 65"/>
                    <a:gd name="T24" fmla="*/ 49 w 63"/>
                    <a:gd name="T25" fmla="*/ 6 h 65"/>
                    <a:gd name="T26" fmla="*/ 53 w 63"/>
                    <a:gd name="T27" fmla="*/ 10 h 65"/>
                    <a:gd name="T28" fmla="*/ 59 w 63"/>
                    <a:gd name="T29" fmla="*/ 14 h 65"/>
                    <a:gd name="T30" fmla="*/ 61 w 63"/>
                    <a:gd name="T31" fmla="*/ 20 h 65"/>
                    <a:gd name="T32" fmla="*/ 63 w 63"/>
                    <a:gd name="T33" fmla="*/ 26 h 65"/>
                    <a:gd name="T34" fmla="*/ 63 w 63"/>
                    <a:gd name="T35" fmla="*/ 31 h 65"/>
                    <a:gd name="T36" fmla="*/ 63 w 63"/>
                    <a:gd name="T37" fmla="*/ 37 h 65"/>
                    <a:gd name="T38" fmla="*/ 61 w 63"/>
                    <a:gd name="T39" fmla="*/ 45 h 65"/>
                    <a:gd name="T40" fmla="*/ 59 w 63"/>
                    <a:gd name="T41" fmla="*/ 49 h 65"/>
                    <a:gd name="T42" fmla="*/ 53 w 63"/>
                    <a:gd name="T43" fmla="*/ 55 h 65"/>
                    <a:gd name="T44" fmla="*/ 49 w 63"/>
                    <a:gd name="T45" fmla="*/ 59 h 65"/>
                    <a:gd name="T46" fmla="*/ 43 w 63"/>
                    <a:gd name="T47" fmla="*/ 61 h 65"/>
                    <a:gd name="T48" fmla="*/ 37 w 63"/>
                    <a:gd name="T49" fmla="*/ 63 h 65"/>
                    <a:gd name="T50" fmla="*/ 31 w 63"/>
                    <a:gd name="T51" fmla="*/ 65 h 65"/>
                    <a:gd name="T52" fmla="*/ 26 w 63"/>
                    <a:gd name="T53" fmla="*/ 63 h 65"/>
                    <a:gd name="T54" fmla="*/ 20 w 63"/>
                    <a:gd name="T55" fmla="*/ 61 h 65"/>
                    <a:gd name="T56" fmla="*/ 14 w 63"/>
                    <a:gd name="T57" fmla="*/ 59 h 65"/>
                    <a:gd name="T58" fmla="*/ 8 w 63"/>
                    <a:gd name="T59" fmla="*/ 55 h 65"/>
                    <a:gd name="T60" fmla="*/ 4 w 63"/>
                    <a:gd name="T61" fmla="*/ 49 h 65"/>
                    <a:gd name="T62" fmla="*/ 2 w 63"/>
                    <a:gd name="T63" fmla="*/ 45 h 65"/>
                    <a:gd name="T64" fmla="*/ 0 w 63"/>
                    <a:gd name="T65" fmla="*/ 37 h 65"/>
                    <a:gd name="T66" fmla="*/ 0 w 63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49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7" name="Freeform 268"/>
                <p:cNvSpPr>
                  <a:spLocks/>
                </p:cNvSpPr>
                <p:nvPr/>
              </p:nvSpPr>
              <p:spPr bwMode="auto">
                <a:xfrm>
                  <a:off x="5638" y="831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0 w 65"/>
                    <a:gd name="T3" fmla="*/ 25 h 65"/>
                    <a:gd name="T4" fmla="*/ 2 w 65"/>
                    <a:gd name="T5" fmla="*/ 19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2 h 65"/>
                    <a:gd name="T14" fmla="*/ 26 w 65"/>
                    <a:gd name="T15" fmla="*/ 0 h 65"/>
                    <a:gd name="T16" fmla="*/ 32 w 65"/>
                    <a:gd name="T17" fmla="*/ 0 h 65"/>
                    <a:gd name="T18" fmla="*/ 40 w 65"/>
                    <a:gd name="T19" fmla="*/ 0 h 65"/>
                    <a:gd name="T20" fmla="*/ 46 w 65"/>
                    <a:gd name="T21" fmla="*/ 2 h 65"/>
                    <a:gd name="T22" fmla="*/ 50 w 65"/>
                    <a:gd name="T23" fmla="*/ 6 h 65"/>
                    <a:gd name="T24" fmla="*/ 56 w 65"/>
                    <a:gd name="T25" fmla="*/ 10 h 65"/>
                    <a:gd name="T26" fmla="*/ 60 w 65"/>
                    <a:gd name="T27" fmla="*/ 14 h 65"/>
                    <a:gd name="T28" fmla="*/ 63 w 65"/>
                    <a:gd name="T29" fmla="*/ 19 h 65"/>
                    <a:gd name="T30" fmla="*/ 63 w 65"/>
                    <a:gd name="T31" fmla="*/ 25 h 65"/>
                    <a:gd name="T32" fmla="*/ 65 w 65"/>
                    <a:gd name="T33" fmla="*/ 31 h 65"/>
                    <a:gd name="T34" fmla="*/ 63 w 65"/>
                    <a:gd name="T35" fmla="*/ 39 h 65"/>
                    <a:gd name="T36" fmla="*/ 63 w 65"/>
                    <a:gd name="T37" fmla="*/ 45 h 65"/>
                    <a:gd name="T38" fmla="*/ 60 w 65"/>
                    <a:gd name="T39" fmla="*/ 51 h 65"/>
                    <a:gd name="T40" fmla="*/ 56 w 65"/>
                    <a:gd name="T41" fmla="*/ 55 h 65"/>
                    <a:gd name="T42" fmla="*/ 50 w 65"/>
                    <a:gd name="T43" fmla="*/ 59 h 65"/>
                    <a:gd name="T44" fmla="*/ 46 w 65"/>
                    <a:gd name="T45" fmla="*/ 61 h 65"/>
                    <a:gd name="T46" fmla="*/ 40 w 65"/>
                    <a:gd name="T47" fmla="*/ 63 h 65"/>
                    <a:gd name="T48" fmla="*/ 32 w 65"/>
                    <a:gd name="T49" fmla="*/ 65 h 65"/>
                    <a:gd name="T50" fmla="*/ 26 w 65"/>
                    <a:gd name="T51" fmla="*/ 63 h 65"/>
                    <a:gd name="T52" fmla="*/ 20 w 65"/>
                    <a:gd name="T53" fmla="*/ 61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2 w 65"/>
                    <a:gd name="T61" fmla="*/ 45 h 65"/>
                    <a:gd name="T62" fmla="*/ 0 w 65"/>
                    <a:gd name="T63" fmla="*/ 39 h 65"/>
                    <a:gd name="T64" fmla="*/ 0 w 65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60" y="51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8" name="Freeform 269"/>
                <p:cNvSpPr>
                  <a:spLocks/>
                </p:cNvSpPr>
                <p:nvPr/>
              </p:nvSpPr>
              <p:spPr bwMode="auto">
                <a:xfrm>
                  <a:off x="5638" y="831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0 w 65"/>
                    <a:gd name="T3" fmla="*/ 31 h 65"/>
                    <a:gd name="T4" fmla="*/ 0 w 65"/>
                    <a:gd name="T5" fmla="*/ 25 h 65"/>
                    <a:gd name="T6" fmla="*/ 2 w 65"/>
                    <a:gd name="T7" fmla="*/ 19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2 h 65"/>
                    <a:gd name="T16" fmla="*/ 26 w 65"/>
                    <a:gd name="T17" fmla="*/ 0 h 65"/>
                    <a:gd name="T18" fmla="*/ 32 w 65"/>
                    <a:gd name="T19" fmla="*/ 0 h 65"/>
                    <a:gd name="T20" fmla="*/ 40 w 65"/>
                    <a:gd name="T21" fmla="*/ 0 h 65"/>
                    <a:gd name="T22" fmla="*/ 46 w 65"/>
                    <a:gd name="T23" fmla="*/ 2 h 65"/>
                    <a:gd name="T24" fmla="*/ 50 w 65"/>
                    <a:gd name="T25" fmla="*/ 6 h 65"/>
                    <a:gd name="T26" fmla="*/ 56 w 65"/>
                    <a:gd name="T27" fmla="*/ 10 h 65"/>
                    <a:gd name="T28" fmla="*/ 60 w 65"/>
                    <a:gd name="T29" fmla="*/ 14 h 65"/>
                    <a:gd name="T30" fmla="*/ 63 w 65"/>
                    <a:gd name="T31" fmla="*/ 19 h 65"/>
                    <a:gd name="T32" fmla="*/ 63 w 65"/>
                    <a:gd name="T33" fmla="*/ 25 h 65"/>
                    <a:gd name="T34" fmla="*/ 65 w 65"/>
                    <a:gd name="T35" fmla="*/ 31 h 65"/>
                    <a:gd name="T36" fmla="*/ 63 w 65"/>
                    <a:gd name="T37" fmla="*/ 39 h 65"/>
                    <a:gd name="T38" fmla="*/ 63 w 65"/>
                    <a:gd name="T39" fmla="*/ 45 h 65"/>
                    <a:gd name="T40" fmla="*/ 60 w 65"/>
                    <a:gd name="T41" fmla="*/ 51 h 65"/>
                    <a:gd name="T42" fmla="*/ 56 w 65"/>
                    <a:gd name="T43" fmla="*/ 55 h 65"/>
                    <a:gd name="T44" fmla="*/ 50 w 65"/>
                    <a:gd name="T45" fmla="*/ 59 h 65"/>
                    <a:gd name="T46" fmla="*/ 46 w 65"/>
                    <a:gd name="T47" fmla="*/ 61 h 65"/>
                    <a:gd name="T48" fmla="*/ 40 w 65"/>
                    <a:gd name="T49" fmla="*/ 63 h 65"/>
                    <a:gd name="T50" fmla="*/ 32 w 65"/>
                    <a:gd name="T51" fmla="*/ 65 h 65"/>
                    <a:gd name="T52" fmla="*/ 26 w 65"/>
                    <a:gd name="T53" fmla="*/ 63 h 65"/>
                    <a:gd name="T54" fmla="*/ 20 w 65"/>
                    <a:gd name="T55" fmla="*/ 61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2 w 65"/>
                    <a:gd name="T63" fmla="*/ 45 h 65"/>
                    <a:gd name="T64" fmla="*/ 0 w 65"/>
                    <a:gd name="T65" fmla="*/ 39 h 65"/>
                    <a:gd name="T66" fmla="*/ 0 w 65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60" y="51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49" name="Freeform 270"/>
                <p:cNvSpPr>
                  <a:spLocks/>
                </p:cNvSpPr>
                <p:nvPr/>
              </p:nvSpPr>
              <p:spPr bwMode="auto">
                <a:xfrm>
                  <a:off x="5461" y="858"/>
                  <a:ext cx="63" cy="63"/>
                </a:xfrm>
                <a:custGeom>
                  <a:avLst/>
                  <a:gdLst>
                    <a:gd name="T0" fmla="*/ 0 w 63"/>
                    <a:gd name="T1" fmla="*/ 32 h 63"/>
                    <a:gd name="T2" fmla="*/ 0 w 63"/>
                    <a:gd name="T3" fmla="*/ 26 h 63"/>
                    <a:gd name="T4" fmla="*/ 2 w 63"/>
                    <a:gd name="T5" fmla="*/ 20 h 63"/>
                    <a:gd name="T6" fmla="*/ 6 w 63"/>
                    <a:gd name="T7" fmla="*/ 14 h 63"/>
                    <a:gd name="T8" fmla="*/ 8 w 63"/>
                    <a:gd name="T9" fmla="*/ 10 h 63"/>
                    <a:gd name="T10" fmla="*/ 14 w 63"/>
                    <a:gd name="T11" fmla="*/ 6 h 63"/>
                    <a:gd name="T12" fmla="*/ 20 w 63"/>
                    <a:gd name="T13" fmla="*/ 2 h 63"/>
                    <a:gd name="T14" fmla="*/ 26 w 63"/>
                    <a:gd name="T15" fmla="*/ 0 h 63"/>
                    <a:gd name="T16" fmla="*/ 32 w 63"/>
                    <a:gd name="T17" fmla="*/ 0 h 63"/>
                    <a:gd name="T18" fmla="*/ 38 w 63"/>
                    <a:gd name="T19" fmla="*/ 0 h 63"/>
                    <a:gd name="T20" fmla="*/ 44 w 63"/>
                    <a:gd name="T21" fmla="*/ 2 h 63"/>
                    <a:gd name="T22" fmla="*/ 49 w 63"/>
                    <a:gd name="T23" fmla="*/ 6 h 63"/>
                    <a:gd name="T24" fmla="*/ 53 w 63"/>
                    <a:gd name="T25" fmla="*/ 10 h 63"/>
                    <a:gd name="T26" fmla="*/ 57 w 63"/>
                    <a:gd name="T27" fmla="*/ 14 h 63"/>
                    <a:gd name="T28" fmla="*/ 61 w 63"/>
                    <a:gd name="T29" fmla="*/ 20 h 63"/>
                    <a:gd name="T30" fmla="*/ 63 w 63"/>
                    <a:gd name="T31" fmla="*/ 26 h 63"/>
                    <a:gd name="T32" fmla="*/ 63 w 63"/>
                    <a:gd name="T33" fmla="*/ 32 h 63"/>
                    <a:gd name="T34" fmla="*/ 63 w 63"/>
                    <a:gd name="T35" fmla="*/ 40 h 63"/>
                    <a:gd name="T36" fmla="*/ 61 w 63"/>
                    <a:gd name="T37" fmla="*/ 46 h 63"/>
                    <a:gd name="T38" fmla="*/ 57 w 63"/>
                    <a:gd name="T39" fmla="*/ 50 h 63"/>
                    <a:gd name="T40" fmla="*/ 53 w 63"/>
                    <a:gd name="T41" fmla="*/ 55 h 63"/>
                    <a:gd name="T42" fmla="*/ 49 w 63"/>
                    <a:gd name="T43" fmla="*/ 59 h 63"/>
                    <a:gd name="T44" fmla="*/ 44 w 63"/>
                    <a:gd name="T45" fmla="*/ 61 h 63"/>
                    <a:gd name="T46" fmla="*/ 38 w 63"/>
                    <a:gd name="T47" fmla="*/ 63 h 63"/>
                    <a:gd name="T48" fmla="*/ 32 w 63"/>
                    <a:gd name="T49" fmla="*/ 63 h 63"/>
                    <a:gd name="T50" fmla="*/ 26 w 63"/>
                    <a:gd name="T51" fmla="*/ 63 h 63"/>
                    <a:gd name="T52" fmla="*/ 20 w 63"/>
                    <a:gd name="T53" fmla="*/ 61 h 63"/>
                    <a:gd name="T54" fmla="*/ 14 w 63"/>
                    <a:gd name="T55" fmla="*/ 59 h 63"/>
                    <a:gd name="T56" fmla="*/ 8 w 63"/>
                    <a:gd name="T57" fmla="*/ 55 h 63"/>
                    <a:gd name="T58" fmla="*/ 6 w 63"/>
                    <a:gd name="T59" fmla="*/ 50 h 63"/>
                    <a:gd name="T60" fmla="*/ 2 w 63"/>
                    <a:gd name="T61" fmla="*/ 46 h 63"/>
                    <a:gd name="T62" fmla="*/ 0 w 63"/>
                    <a:gd name="T63" fmla="*/ 40 h 63"/>
                    <a:gd name="T64" fmla="*/ 0 w 63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7" y="50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4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50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0" name="Freeform 271"/>
                <p:cNvSpPr>
                  <a:spLocks/>
                </p:cNvSpPr>
                <p:nvPr/>
              </p:nvSpPr>
              <p:spPr bwMode="auto">
                <a:xfrm>
                  <a:off x="5461" y="858"/>
                  <a:ext cx="63" cy="63"/>
                </a:xfrm>
                <a:custGeom>
                  <a:avLst/>
                  <a:gdLst>
                    <a:gd name="T0" fmla="*/ 0 w 63"/>
                    <a:gd name="T1" fmla="*/ 32 h 63"/>
                    <a:gd name="T2" fmla="*/ 0 w 63"/>
                    <a:gd name="T3" fmla="*/ 32 h 63"/>
                    <a:gd name="T4" fmla="*/ 0 w 63"/>
                    <a:gd name="T5" fmla="*/ 26 h 63"/>
                    <a:gd name="T6" fmla="*/ 2 w 63"/>
                    <a:gd name="T7" fmla="*/ 20 h 63"/>
                    <a:gd name="T8" fmla="*/ 6 w 63"/>
                    <a:gd name="T9" fmla="*/ 14 h 63"/>
                    <a:gd name="T10" fmla="*/ 8 w 63"/>
                    <a:gd name="T11" fmla="*/ 10 h 63"/>
                    <a:gd name="T12" fmla="*/ 14 w 63"/>
                    <a:gd name="T13" fmla="*/ 6 h 63"/>
                    <a:gd name="T14" fmla="*/ 20 w 63"/>
                    <a:gd name="T15" fmla="*/ 2 h 63"/>
                    <a:gd name="T16" fmla="*/ 26 w 63"/>
                    <a:gd name="T17" fmla="*/ 0 h 63"/>
                    <a:gd name="T18" fmla="*/ 32 w 63"/>
                    <a:gd name="T19" fmla="*/ 0 h 63"/>
                    <a:gd name="T20" fmla="*/ 38 w 63"/>
                    <a:gd name="T21" fmla="*/ 0 h 63"/>
                    <a:gd name="T22" fmla="*/ 44 w 63"/>
                    <a:gd name="T23" fmla="*/ 2 h 63"/>
                    <a:gd name="T24" fmla="*/ 49 w 63"/>
                    <a:gd name="T25" fmla="*/ 6 h 63"/>
                    <a:gd name="T26" fmla="*/ 53 w 63"/>
                    <a:gd name="T27" fmla="*/ 10 h 63"/>
                    <a:gd name="T28" fmla="*/ 57 w 63"/>
                    <a:gd name="T29" fmla="*/ 14 h 63"/>
                    <a:gd name="T30" fmla="*/ 61 w 63"/>
                    <a:gd name="T31" fmla="*/ 20 h 63"/>
                    <a:gd name="T32" fmla="*/ 63 w 63"/>
                    <a:gd name="T33" fmla="*/ 26 h 63"/>
                    <a:gd name="T34" fmla="*/ 63 w 63"/>
                    <a:gd name="T35" fmla="*/ 32 h 63"/>
                    <a:gd name="T36" fmla="*/ 63 w 63"/>
                    <a:gd name="T37" fmla="*/ 40 h 63"/>
                    <a:gd name="T38" fmla="*/ 61 w 63"/>
                    <a:gd name="T39" fmla="*/ 46 h 63"/>
                    <a:gd name="T40" fmla="*/ 57 w 63"/>
                    <a:gd name="T41" fmla="*/ 50 h 63"/>
                    <a:gd name="T42" fmla="*/ 53 w 63"/>
                    <a:gd name="T43" fmla="*/ 55 h 63"/>
                    <a:gd name="T44" fmla="*/ 49 w 63"/>
                    <a:gd name="T45" fmla="*/ 59 h 63"/>
                    <a:gd name="T46" fmla="*/ 44 w 63"/>
                    <a:gd name="T47" fmla="*/ 61 h 63"/>
                    <a:gd name="T48" fmla="*/ 38 w 63"/>
                    <a:gd name="T49" fmla="*/ 63 h 63"/>
                    <a:gd name="T50" fmla="*/ 32 w 63"/>
                    <a:gd name="T51" fmla="*/ 63 h 63"/>
                    <a:gd name="T52" fmla="*/ 26 w 63"/>
                    <a:gd name="T53" fmla="*/ 63 h 63"/>
                    <a:gd name="T54" fmla="*/ 20 w 63"/>
                    <a:gd name="T55" fmla="*/ 61 h 63"/>
                    <a:gd name="T56" fmla="*/ 14 w 63"/>
                    <a:gd name="T57" fmla="*/ 59 h 63"/>
                    <a:gd name="T58" fmla="*/ 8 w 63"/>
                    <a:gd name="T59" fmla="*/ 55 h 63"/>
                    <a:gd name="T60" fmla="*/ 6 w 63"/>
                    <a:gd name="T61" fmla="*/ 50 h 63"/>
                    <a:gd name="T62" fmla="*/ 2 w 63"/>
                    <a:gd name="T63" fmla="*/ 46 h 63"/>
                    <a:gd name="T64" fmla="*/ 0 w 63"/>
                    <a:gd name="T65" fmla="*/ 40 h 63"/>
                    <a:gd name="T66" fmla="*/ 0 w 63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7" y="50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4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50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1" name="Freeform 272"/>
                <p:cNvSpPr>
                  <a:spLocks/>
                </p:cNvSpPr>
                <p:nvPr/>
              </p:nvSpPr>
              <p:spPr bwMode="auto">
                <a:xfrm>
                  <a:off x="5839" y="758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2 w 65"/>
                    <a:gd name="T3" fmla="*/ 25 h 65"/>
                    <a:gd name="T4" fmla="*/ 4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2 h 65"/>
                    <a:gd name="T14" fmla="*/ 26 w 65"/>
                    <a:gd name="T15" fmla="*/ 2 h 65"/>
                    <a:gd name="T16" fmla="*/ 34 w 65"/>
                    <a:gd name="T17" fmla="*/ 0 h 65"/>
                    <a:gd name="T18" fmla="*/ 40 w 65"/>
                    <a:gd name="T19" fmla="*/ 2 h 65"/>
                    <a:gd name="T20" fmla="*/ 46 w 65"/>
                    <a:gd name="T21" fmla="*/ 2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3 w 65"/>
                    <a:gd name="T29" fmla="*/ 20 h 65"/>
                    <a:gd name="T30" fmla="*/ 65 w 65"/>
                    <a:gd name="T31" fmla="*/ 25 h 65"/>
                    <a:gd name="T32" fmla="*/ 65 w 65"/>
                    <a:gd name="T33" fmla="*/ 33 h 65"/>
                    <a:gd name="T34" fmla="*/ 65 w 65"/>
                    <a:gd name="T35" fmla="*/ 39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6 w 65"/>
                    <a:gd name="T45" fmla="*/ 63 h 65"/>
                    <a:gd name="T46" fmla="*/ 40 w 65"/>
                    <a:gd name="T47" fmla="*/ 65 h 65"/>
                    <a:gd name="T48" fmla="*/ 34 w 65"/>
                    <a:gd name="T49" fmla="*/ 65 h 65"/>
                    <a:gd name="T50" fmla="*/ 26 w 65"/>
                    <a:gd name="T51" fmla="*/ 65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4 w 65"/>
                    <a:gd name="T61" fmla="*/ 45 h 65"/>
                    <a:gd name="T62" fmla="*/ 2 w 65"/>
                    <a:gd name="T63" fmla="*/ 39 h 65"/>
                    <a:gd name="T64" fmla="*/ 0 w 65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3"/>
                      </a:move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6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5"/>
                      </a:lnTo>
                      <a:lnTo>
                        <a:pt x="65" y="33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4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2" name="Freeform 273"/>
                <p:cNvSpPr>
                  <a:spLocks/>
                </p:cNvSpPr>
                <p:nvPr/>
              </p:nvSpPr>
              <p:spPr bwMode="auto">
                <a:xfrm>
                  <a:off x="5839" y="758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0 w 65"/>
                    <a:gd name="T3" fmla="*/ 33 h 65"/>
                    <a:gd name="T4" fmla="*/ 2 w 65"/>
                    <a:gd name="T5" fmla="*/ 25 h 65"/>
                    <a:gd name="T6" fmla="*/ 4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2 h 65"/>
                    <a:gd name="T16" fmla="*/ 26 w 65"/>
                    <a:gd name="T17" fmla="*/ 2 h 65"/>
                    <a:gd name="T18" fmla="*/ 34 w 65"/>
                    <a:gd name="T19" fmla="*/ 0 h 65"/>
                    <a:gd name="T20" fmla="*/ 40 w 65"/>
                    <a:gd name="T21" fmla="*/ 2 h 65"/>
                    <a:gd name="T22" fmla="*/ 46 w 65"/>
                    <a:gd name="T23" fmla="*/ 2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3 w 65"/>
                    <a:gd name="T31" fmla="*/ 20 h 65"/>
                    <a:gd name="T32" fmla="*/ 65 w 65"/>
                    <a:gd name="T33" fmla="*/ 25 h 65"/>
                    <a:gd name="T34" fmla="*/ 65 w 65"/>
                    <a:gd name="T35" fmla="*/ 33 h 65"/>
                    <a:gd name="T36" fmla="*/ 65 w 65"/>
                    <a:gd name="T37" fmla="*/ 39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6 w 65"/>
                    <a:gd name="T47" fmla="*/ 63 h 65"/>
                    <a:gd name="T48" fmla="*/ 40 w 65"/>
                    <a:gd name="T49" fmla="*/ 65 h 65"/>
                    <a:gd name="T50" fmla="*/ 34 w 65"/>
                    <a:gd name="T51" fmla="*/ 65 h 65"/>
                    <a:gd name="T52" fmla="*/ 26 w 65"/>
                    <a:gd name="T53" fmla="*/ 65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4 w 65"/>
                    <a:gd name="T63" fmla="*/ 45 h 65"/>
                    <a:gd name="T64" fmla="*/ 2 w 65"/>
                    <a:gd name="T65" fmla="*/ 39 h 65"/>
                    <a:gd name="T66" fmla="*/ 0 w 65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6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5"/>
                      </a:lnTo>
                      <a:lnTo>
                        <a:pt x="65" y="33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4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3" name="Freeform 274"/>
                <p:cNvSpPr>
                  <a:spLocks/>
                </p:cNvSpPr>
                <p:nvPr/>
              </p:nvSpPr>
              <p:spPr bwMode="auto">
                <a:xfrm>
                  <a:off x="5121" y="943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2 w 65"/>
                    <a:gd name="T3" fmla="*/ 26 h 63"/>
                    <a:gd name="T4" fmla="*/ 4 w 65"/>
                    <a:gd name="T5" fmla="*/ 20 h 63"/>
                    <a:gd name="T6" fmla="*/ 6 w 65"/>
                    <a:gd name="T7" fmla="*/ 14 h 63"/>
                    <a:gd name="T8" fmla="*/ 9 w 65"/>
                    <a:gd name="T9" fmla="*/ 8 h 63"/>
                    <a:gd name="T10" fmla="*/ 13 w 65"/>
                    <a:gd name="T11" fmla="*/ 6 h 63"/>
                    <a:gd name="T12" fmla="*/ 19 w 65"/>
                    <a:gd name="T13" fmla="*/ 2 h 63"/>
                    <a:gd name="T14" fmla="*/ 25 w 65"/>
                    <a:gd name="T15" fmla="*/ 0 h 63"/>
                    <a:gd name="T16" fmla="*/ 33 w 65"/>
                    <a:gd name="T17" fmla="*/ 0 h 63"/>
                    <a:gd name="T18" fmla="*/ 39 w 65"/>
                    <a:gd name="T19" fmla="*/ 0 h 63"/>
                    <a:gd name="T20" fmla="*/ 45 w 65"/>
                    <a:gd name="T21" fmla="*/ 2 h 63"/>
                    <a:gd name="T22" fmla="*/ 51 w 65"/>
                    <a:gd name="T23" fmla="*/ 6 h 63"/>
                    <a:gd name="T24" fmla="*/ 55 w 65"/>
                    <a:gd name="T25" fmla="*/ 8 h 63"/>
                    <a:gd name="T26" fmla="*/ 59 w 65"/>
                    <a:gd name="T27" fmla="*/ 14 h 63"/>
                    <a:gd name="T28" fmla="*/ 63 w 65"/>
                    <a:gd name="T29" fmla="*/ 20 h 63"/>
                    <a:gd name="T30" fmla="*/ 65 w 65"/>
                    <a:gd name="T31" fmla="*/ 26 h 63"/>
                    <a:gd name="T32" fmla="*/ 65 w 65"/>
                    <a:gd name="T33" fmla="*/ 31 h 63"/>
                    <a:gd name="T34" fmla="*/ 65 w 65"/>
                    <a:gd name="T35" fmla="*/ 37 h 63"/>
                    <a:gd name="T36" fmla="*/ 63 w 65"/>
                    <a:gd name="T37" fmla="*/ 43 h 63"/>
                    <a:gd name="T38" fmla="*/ 59 w 65"/>
                    <a:gd name="T39" fmla="*/ 49 h 63"/>
                    <a:gd name="T40" fmla="*/ 55 w 65"/>
                    <a:gd name="T41" fmla="*/ 55 h 63"/>
                    <a:gd name="T42" fmla="*/ 51 w 65"/>
                    <a:gd name="T43" fmla="*/ 57 h 63"/>
                    <a:gd name="T44" fmla="*/ 45 w 65"/>
                    <a:gd name="T45" fmla="*/ 61 h 63"/>
                    <a:gd name="T46" fmla="*/ 39 w 65"/>
                    <a:gd name="T47" fmla="*/ 63 h 63"/>
                    <a:gd name="T48" fmla="*/ 33 w 65"/>
                    <a:gd name="T49" fmla="*/ 63 h 63"/>
                    <a:gd name="T50" fmla="*/ 25 w 65"/>
                    <a:gd name="T51" fmla="*/ 63 h 63"/>
                    <a:gd name="T52" fmla="*/ 19 w 65"/>
                    <a:gd name="T53" fmla="*/ 61 h 63"/>
                    <a:gd name="T54" fmla="*/ 13 w 65"/>
                    <a:gd name="T55" fmla="*/ 57 h 63"/>
                    <a:gd name="T56" fmla="*/ 9 w 65"/>
                    <a:gd name="T57" fmla="*/ 55 h 63"/>
                    <a:gd name="T58" fmla="*/ 6 w 65"/>
                    <a:gd name="T59" fmla="*/ 49 h 63"/>
                    <a:gd name="T60" fmla="*/ 4 w 65"/>
                    <a:gd name="T61" fmla="*/ 43 h 63"/>
                    <a:gd name="T62" fmla="*/ 2 w 65"/>
                    <a:gd name="T63" fmla="*/ 37 h 63"/>
                    <a:gd name="T64" fmla="*/ 0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1"/>
                      </a:move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9" y="8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9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4" name="Freeform 275"/>
                <p:cNvSpPr>
                  <a:spLocks/>
                </p:cNvSpPr>
                <p:nvPr/>
              </p:nvSpPr>
              <p:spPr bwMode="auto">
                <a:xfrm>
                  <a:off x="5121" y="943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31 h 63"/>
                    <a:gd name="T4" fmla="*/ 2 w 65"/>
                    <a:gd name="T5" fmla="*/ 26 h 63"/>
                    <a:gd name="T6" fmla="*/ 4 w 65"/>
                    <a:gd name="T7" fmla="*/ 20 h 63"/>
                    <a:gd name="T8" fmla="*/ 6 w 65"/>
                    <a:gd name="T9" fmla="*/ 14 h 63"/>
                    <a:gd name="T10" fmla="*/ 9 w 65"/>
                    <a:gd name="T11" fmla="*/ 8 h 63"/>
                    <a:gd name="T12" fmla="*/ 13 w 65"/>
                    <a:gd name="T13" fmla="*/ 6 h 63"/>
                    <a:gd name="T14" fmla="*/ 19 w 65"/>
                    <a:gd name="T15" fmla="*/ 2 h 63"/>
                    <a:gd name="T16" fmla="*/ 25 w 65"/>
                    <a:gd name="T17" fmla="*/ 0 h 63"/>
                    <a:gd name="T18" fmla="*/ 33 w 65"/>
                    <a:gd name="T19" fmla="*/ 0 h 63"/>
                    <a:gd name="T20" fmla="*/ 39 w 65"/>
                    <a:gd name="T21" fmla="*/ 0 h 63"/>
                    <a:gd name="T22" fmla="*/ 45 w 65"/>
                    <a:gd name="T23" fmla="*/ 2 h 63"/>
                    <a:gd name="T24" fmla="*/ 51 w 65"/>
                    <a:gd name="T25" fmla="*/ 6 h 63"/>
                    <a:gd name="T26" fmla="*/ 55 w 65"/>
                    <a:gd name="T27" fmla="*/ 8 h 63"/>
                    <a:gd name="T28" fmla="*/ 59 w 65"/>
                    <a:gd name="T29" fmla="*/ 14 h 63"/>
                    <a:gd name="T30" fmla="*/ 63 w 65"/>
                    <a:gd name="T31" fmla="*/ 20 h 63"/>
                    <a:gd name="T32" fmla="*/ 65 w 65"/>
                    <a:gd name="T33" fmla="*/ 26 h 63"/>
                    <a:gd name="T34" fmla="*/ 65 w 65"/>
                    <a:gd name="T35" fmla="*/ 31 h 63"/>
                    <a:gd name="T36" fmla="*/ 65 w 65"/>
                    <a:gd name="T37" fmla="*/ 37 h 63"/>
                    <a:gd name="T38" fmla="*/ 63 w 65"/>
                    <a:gd name="T39" fmla="*/ 43 h 63"/>
                    <a:gd name="T40" fmla="*/ 59 w 65"/>
                    <a:gd name="T41" fmla="*/ 49 h 63"/>
                    <a:gd name="T42" fmla="*/ 55 w 65"/>
                    <a:gd name="T43" fmla="*/ 55 h 63"/>
                    <a:gd name="T44" fmla="*/ 51 w 65"/>
                    <a:gd name="T45" fmla="*/ 57 h 63"/>
                    <a:gd name="T46" fmla="*/ 45 w 65"/>
                    <a:gd name="T47" fmla="*/ 61 h 63"/>
                    <a:gd name="T48" fmla="*/ 39 w 65"/>
                    <a:gd name="T49" fmla="*/ 63 h 63"/>
                    <a:gd name="T50" fmla="*/ 33 w 65"/>
                    <a:gd name="T51" fmla="*/ 63 h 63"/>
                    <a:gd name="T52" fmla="*/ 25 w 65"/>
                    <a:gd name="T53" fmla="*/ 63 h 63"/>
                    <a:gd name="T54" fmla="*/ 19 w 65"/>
                    <a:gd name="T55" fmla="*/ 61 h 63"/>
                    <a:gd name="T56" fmla="*/ 13 w 65"/>
                    <a:gd name="T57" fmla="*/ 57 h 63"/>
                    <a:gd name="T58" fmla="*/ 9 w 65"/>
                    <a:gd name="T59" fmla="*/ 55 h 63"/>
                    <a:gd name="T60" fmla="*/ 6 w 65"/>
                    <a:gd name="T61" fmla="*/ 49 h 63"/>
                    <a:gd name="T62" fmla="*/ 4 w 65"/>
                    <a:gd name="T63" fmla="*/ 43 h 63"/>
                    <a:gd name="T64" fmla="*/ 2 w 65"/>
                    <a:gd name="T65" fmla="*/ 37 h 63"/>
                    <a:gd name="T66" fmla="*/ 0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9" y="8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9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5" name="Freeform 276"/>
                <p:cNvSpPr>
                  <a:spLocks/>
                </p:cNvSpPr>
                <p:nvPr/>
              </p:nvSpPr>
              <p:spPr bwMode="auto">
                <a:xfrm>
                  <a:off x="5195" y="998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26 h 63"/>
                    <a:gd name="T4" fmla="*/ 2 w 65"/>
                    <a:gd name="T5" fmla="*/ 20 h 63"/>
                    <a:gd name="T6" fmla="*/ 6 w 65"/>
                    <a:gd name="T7" fmla="*/ 14 h 63"/>
                    <a:gd name="T8" fmla="*/ 10 w 65"/>
                    <a:gd name="T9" fmla="*/ 10 h 63"/>
                    <a:gd name="T10" fmla="*/ 14 w 65"/>
                    <a:gd name="T11" fmla="*/ 6 h 63"/>
                    <a:gd name="T12" fmla="*/ 20 w 65"/>
                    <a:gd name="T13" fmla="*/ 2 h 63"/>
                    <a:gd name="T14" fmla="*/ 26 w 65"/>
                    <a:gd name="T15" fmla="*/ 0 h 63"/>
                    <a:gd name="T16" fmla="*/ 32 w 65"/>
                    <a:gd name="T17" fmla="*/ 0 h 63"/>
                    <a:gd name="T18" fmla="*/ 40 w 65"/>
                    <a:gd name="T19" fmla="*/ 0 h 63"/>
                    <a:gd name="T20" fmla="*/ 46 w 65"/>
                    <a:gd name="T21" fmla="*/ 2 h 63"/>
                    <a:gd name="T22" fmla="*/ 50 w 65"/>
                    <a:gd name="T23" fmla="*/ 6 h 63"/>
                    <a:gd name="T24" fmla="*/ 56 w 65"/>
                    <a:gd name="T25" fmla="*/ 10 h 63"/>
                    <a:gd name="T26" fmla="*/ 60 w 65"/>
                    <a:gd name="T27" fmla="*/ 14 h 63"/>
                    <a:gd name="T28" fmla="*/ 63 w 65"/>
                    <a:gd name="T29" fmla="*/ 20 h 63"/>
                    <a:gd name="T30" fmla="*/ 63 w 65"/>
                    <a:gd name="T31" fmla="*/ 26 h 63"/>
                    <a:gd name="T32" fmla="*/ 65 w 65"/>
                    <a:gd name="T33" fmla="*/ 32 h 63"/>
                    <a:gd name="T34" fmla="*/ 63 w 65"/>
                    <a:gd name="T35" fmla="*/ 38 h 63"/>
                    <a:gd name="T36" fmla="*/ 63 w 65"/>
                    <a:gd name="T37" fmla="*/ 43 h 63"/>
                    <a:gd name="T38" fmla="*/ 60 w 65"/>
                    <a:gd name="T39" fmla="*/ 49 h 63"/>
                    <a:gd name="T40" fmla="*/ 56 w 65"/>
                    <a:gd name="T41" fmla="*/ 55 h 63"/>
                    <a:gd name="T42" fmla="*/ 50 w 65"/>
                    <a:gd name="T43" fmla="*/ 59 h 63"/>
                    <a:gd name="T44" fmla="*/ 46 w 65"/>
                    <a:gd name="T45" fmla="*/ 61 h 63"/>
                    <a:gd name="T46" fmla="*/ 40 w 65"/>
                    <a:gd name="T47" fmla="*/ 63 h 63"/>
                    <a:gd name="T48" fmla="*/ 32 w 65"/>
                    <a:gd name="T49" fmla="*/ 63 h 63"/>
                    <a:gd name="T50" fmla="*/ 26 w 65"/>
                    <a:gd name="T51" fmla="*/ 63 h 63"/>
                    <a:gd name="T52" fmla="*/ 20 w 65"/>
                    <a:gd name="T53" fmla="*/ 61 h 63"/>
                    <a:gd name="T54" fmla="*/ 14 w 65"/>
                    <a:gd name="T55" fmla="*/ 59 h 63"/>
                    <a:gd name="T56" fmla="*/ 10 w 65"/>
                    <a:gd name="T57" fmla="*/ 55 h 63"/>
                    <a:gd name="T58" fmla="*/ 6 w 65"/>
                    <a:gd name="T59" fmla="*/ 49 h 63"/>
                    <a:gd name="T60" fmla="*/ 2 w 65"/>
                    <a:gd name="T61" fmla="*/ 43 h 63"/>
                    <a:gd name="T62" fmla="*/ 0 w 65"/>
                    <a:gd name="T63" fmla="*/ 38 h 63"/>
                    <a:gd name="T64" fmla="*/ 0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3" y="43"/>
                      </a:lnTo>
                      <a:lnTo>
                        <a:pt x="60" y="49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6" name="Freeform 277"/>
                <p:cNvSpPr>
                  <a:spLocks/>
                </p:cNvSpPr>
                <p:nvPr/>
              </p:nvSpPr>
              <p:spPr bwMode="auto">
                <a:xfrm>
                  <a:off x="5195" y="998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32 h 63"/>
                    <a:gd name="T4" fmla="*/ 0 w 65"/>
                    <a:gd name="T5" fmla="*/ 26 h 63"/>
                    <a:gd name="T6" fmla="*/ 2 w 65"/>
                    <a:gd name="T7" fmla="*/ 20 h 63"/>
                    <a:gd name="T8" fmla="*/ 6 w 65"/>
                    <a:gd name="T9" fmla="*/ 14 h 63"/>
                    <a:gd name="T10" fmla="*/ 10 w 65"/>
                    <a:gd name="T11" fmla="*/ 10 h 63"/>
                    <a:gd name="T12" fmla="*/ 14 w 65"/>
                    <a:gd name="T13" fmla="*/ 6 h 63"/>
                    <a:gd name="T14" fmla="*/ 20 w 65"/>
                    <a:gd name="T15" fmla="*/ 2 h 63"/>
                    <a:gd name="T16" fmla="*/ 26 w 65"/>
                    <a:gd name="T17" fmla="*/ 0 h 63"/>
                    <a:gd name="T18" fmla="*/ 32 w 65"/>
                    <a:gd name="T19" fmla="*/ 0 h 63"/>
                    <a:gd name="T20" fmla="*/ 40 w 65"/>
                    <a:gd name="T21" fmla="*/ 0 h 63"/>
                    <a:gd name="T22" fmla="*/ 46 w 65"/>
                    <a:gd name="T23" fmla="*/ 2 h 63"/>
                    <a:gd name="T24" fmla="*/ 50 w 65"/>
                    <a:gd name="T25" fmla="*/ 6 h 63"/>
                    <a:gd name="T26" fmla="*/ 56 w 65"/>
                    <a:gd name="T27" fmla="*/ 10 h 63"/>
                    <a:gd name="T28" fmla="*/ 60 w 65"/>
                    <a:gd name="T29" fmla="*/ 14 h 63"/>
                    <a:gd name="T30" fmla="*/ 63 w 65"/>
                    <a:gd name="T31" fmla="*/ 20 h 63"/>
                    <a:gd name="T32" fmla="*/ 63 w 65"/>
                    <a:gd name="T33" fmla="*/ 26 h 63"/>
                    <a:gd name="T34" fmla="*/ 65 w 65"/>
                    <a:gd name="T35" fmla="*/ 32 h 63"/>
                    <a:gd name="T36" fmla="*/ 63 w 65"/>
                    <a:gd name="T37" fmla="*/ 38 h 63"/>
                    <a:gd name="T38" fmla="*/ 63 w 65"/>
                    <a:gd name="T39" fmla="*/ 43 h 63"/>
                    <a:gd name="T40" fmla="*/ 60 w 65"/>
                    <a:gd name="T41" fmla="*/ 49 h 63"/>
                    <a:gd name="T42" fmla="*/ 56 w 65"/>
                    <a:gd name="T43" fmla="*/ 55 h 63"/>
                    <a:gd name="T44" fmla="*/ 50 w 65"/>
                    <a:gd name="T45" fmla="*/ 59 h 63"/>
                    <a:gd name="T46" fmla="*/ 46 w 65"/>
                    <a:gd name="T47" fmla="*/ 61 h 63"/>
                    <a:gd name="T48" fmla="*/ 40 w 65"/>
                    <a:gd name="T49" fmla="*/ 63 h 63"/>
                    <a:gd name="T50" fmla="*/ 32 w 65"/>
                    <a:gd name="T51" fmla="*/ 63 h 63"/>
                    <a:gd name="T52" fmla="*/ 26 w 65"/>
                    <a:gd name="T53" fmla="*/ 63 h 63"/>
                    <a:gd name="T54" fmla="*/ 20 w 65"/>
                    <a:gd name="T55" fmla="*/ 61 h 63"/>
                    <a:gd name="T56" fmla="*/ 14 w 65"/>
                    <a:gd name="T57" fmla="*/ 59 h 63"/>
                    <a:gd name="T58" fmla="*/ 10 w 65"/>
                    <a:gd name="T59" fmla="*/ 55 h 63"/>
                    <a:gd name="T60" fmla="*/ 6 w 65"/>
                    <a:gd name="T61" fmla="*/ 49 h 63"/>
                    <a:gd name="T62" fmla="*/ 2 w 65"/>
                    <a:gd name="T63" fmla="*/ 43 h 63"/>
                    <a:gd name="T64" fmla="*/ 0 w 65"/>
                    <a:gd name="T65" fmla="*/ 38 h 63"/>
                    <a:gd name="T66" fmla="*/ 0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3" y="43"/>
                      </a:lnTo>
                      <a:lnTo>
                        <a:pt x="60" y="49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7" name="Freeform 278"/>
                <p:cNvSpPr>
                  <a:spLocks/>
                </p:cNvSpPr>
                <p:nvPr/>
              </p:nvSpPr>
              <p:spPr bwMode="auto">
                <a:xfrm>
                  <a:off x="5255" y="947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26 h 63"/>
                    <a:gd name="T4" fmla="*/ 1 w 63"/>
                    <a:gd name="T5" fmla="*/ 20 h 63"/>
                    <a:gd name="T6" fmla="*/ 3 w 63"/>
                    <a:gd name="T7" fmla="*/ 14 h 63"/>
                    <a:gd name="T8" fmla="*/ 7 w 63"/>
                    <a:gd name="T9" fmla="*/ 8 h 63"/>
                    <a:gd name="T10" fmla="*/ 13 w 63"/>
                    <a:gd name="T11" fmla="*/ 4 h 63"/>
                    <a:gd name="T12" fmla="*/ 19 w 63"/>
                    <a:gd name="T13" fmla="*/ 2 h 63"/>
                    <a:gd name="T14" fmla="*/ 25 w 63"/>
                    <a:gd name="T15" fmla="*/ 0 h 63"/>
                    <a:gd name="T16" fmla="*/ 31 w 63"/>
                    <a:gd name="T17" fmla="*/ 0 h 63"/>
                    <a:gd name="T18" fmla="*/ 37 w 63"/>
                    <a:gd name="T19" fmla="*/ 0 h 63"/>
                    <a:gd name="T20" fmla="*/ 43 w 63"/>
                    <a:gd name="T21" fmla="*/ 2 h 63"/>
                    <a:gd name="T22" fmla="*/ 49 w 63"/>
                    <a:gd name="T23" fmla="*/ 4 h 63"/>
                    <a:gd name="T24" fmla="*/ 55 w 63"/>
                    <a:gd name="T25" fmla="*/ 8 h 63"/>
                    <a:gd name="T26" fmla="*/ 57 w 63"/>
                    <a:gd name="T27" fmla="*/ 14 h 63"/>
                    <a:gd name="T28" fmla="*/ 61 w 63"/>
                    <a:gd name="T29" fmla="*/ 20 h 63"/>
                    <a:gd name="T30" fmla="*/ 63 w 63"/>
                    <a:gd name="T31" fmla="*/ 26 h 63"/>
                    <a:gd name="T32" fmla="*/ 63 w 63"/>
                    <a:gd name="T33" fmla="*/ 31 h 63"/>
                    <a:gd name="T34" fmla="*/ 63 w 63"/>
                    <a:gd name="T35" fmla="*/ 37 h 63"/>
                    <a:gd name="T36" fmla="*/ 61 w 63"/>
                    <a:gd name="T37" fmla="*/ 43 h 63"/>
                    <a:gd name="T38" fmla="*/ 57 w 63"/>
                    <a:gd name="T39" fmla="*/ 49 h 63"/>
                    <a:gd name="T40" fmla="*/ 55 w 63"/>
                    <a:gd name="T41" fmla="*/ 53 h 63"/>
                    <a:gd name="T42" fmla="*/ 49 w 63"/>
                    <a:gd name="T43" fmla="*/ 59 h 63"/>
                    <a:gd name="T44" fmla="*/ 43 w 63"/>
                    <a:gd name="T45" fmla="*/ 61 h 63"/>
                    <a:gd name="T46" fmla="*/ 37 w 63"/>
                    <a:gd name="T47" fmla="*/ 63 h 63"/>
                    <a:gd name="T48" fmla="*/ 31 w 63"/>
                    <a:gd name="T49" fmla="*/ 63 h 63"/>
                    <a:gd name="T50" fmla="*/ 25 w 63"/>
                    <a:gd name="T51" fmla="*/ 63 h 63"/>
                    <a:gd name="T52" fmla="*/ 19 w 63"/>
                    <a:gd name="T53" fmla="*/ 61 h 63"/>
                    <a:gd name="T54" fmla="*/ 13 w 63"/>
                    <a:gd name="T55" fmla="*/ 59 h 63"/>
                    <a:gd name="T56" fmla="*/ 7 w 63"/>
                    <a:gd name="T57" fmla="*/ 53 h 63"/>
                    <a:gd name="T58" fmla="*/ 3 w 63"/>
                    <a:gd name="T59" fmla="*/ 49 h 63"/>
                    <a:gd name="T60" fmla="*/ 1 w 63"/>
                    <a:gd name="T61" fmla="*/ 43 h 63"/>
                    <a:gd name="T62" fmla="*/ 0 w 63"/>
                    <a:gd name="T63" fmla="*/ 37 h 63"/>
                    <a:gd name="T64" fmla="*/ 0 w 63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0" y="31"/>
                      </a:moveTo>
                      <a:lnTo>
                        <a:pt x="0" y="26"/>
                      </a:lnTo>
                      <a:lnTo>
                        <a:pt x="1" y="20"/>
                      </a:lnTo>
                      <a:lnTo>
                        <a:pt x="3" y="14"/>
                      </a:lnTo>
                      <a:lnTo>
                        <a:pt x="7" y="8"/>
                      </a:lnTo>
                      <a:lnTo>
                        <a:pt x="13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3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7" y="53"/>
                      </a:lnTo>
                      <a:lnTo>
                        <a:pt x="3" y="49"/>
                      </a:lnTo>
                      <a:lnTo>
                        <a:pt x="1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8" name="Freeform 279"/>
                <p:cNvSpPr>
                  <a:spLocks/>
                </p:cNvSpPr>
                <p:nvPr/>
              </p:nvSpPr>
              <p:spPr bwMode="auto">
                <a:xfrm>
                  <a:off x="5255" y="947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31 h 63"/>
                    <a:gd name="T4" fmla="*/ 0 w 63"/>
                    <a:gd name="T5" fmla="*/ 26 h 63"/>
                    <a:gd name="T6" fmla="*/ 1 w 63"/>
                    <a:gd name="T7" fmla="*/ 20 h 63"/>
                    <a:gd name="T8" fmla="*/ 3 w 63"/>
                    <a:gd name="T9" fmla="*/ 14 h 63"/>
                    <a:gd name="T10" fmla="*/ 7 w 63"/>
                    <a:gd name="T11" fmla="*/ 8 h 63"/>
                    <a:gd name="T12" fmla="*/ 13 w 63"/>
                    <a:gd name="T13" fmla="*/ 4 h 63"/>
                    <a:gd name="T14" fmla="*/ 19 w 63"/>
                    <a:gd name="T15" fmla="*/ 2 h 63"/>
                    <a:gd name="T16" fmla="*/ 25 w 63"/>
                    <a:gd name="T17" fmla="*/ 0 h 63"/>
                    <a:gd name="T18" fmla="*/ 31 w 63"/>
                    <a:gd name="T19" fmla="*/ 0 h 63"/>
                    <a:gd name="T20" fmla="*/ 37 w 63"/>
                    <a:gd name="T21" fmla="*/ 0 h 63"/>
                    <a:gd name="T22" fmla="*/ 43 w 63"/>
                    <a:gd name="T23" fmla="*/ 2 h 63"/>
                    <a:gd name="T24" fmla="*/ 49 w 63"/>
                    <a:gd name="T25" fmla="*/ 4 h 63"/>
                    <a:gd name="T26" fmla="*/ 55 w 63"/>
                    <a:gd name="T27" fmla="*/ 8 h 63"/>
                    <a:gd name="T28" fmla="*/ 57 w 63"/>
                    <a:gd name="T29" fmla="*/ 14 h 63"/>
                    <a:gd name="T30" fmla="*/ 61 w 63"/>
                    <a:gd name="T31" fmla="*/ 20 h 63"/>
                    <a:gd name="T32" fmla="*/ 63 w 63"/>
                    <a:gd name="T33" fmla="*/ 26 h 63"/>
                    <a:gd name="T34" fmla="*/ 63 w 63"/>
                    <a:gd name="T35" fmla="*/ 31 h 63"/>
                    <a:gd name="T36" fmla="*/ 63 w 63"/>
                    <a:gd name="T37" fmla="*/ 37 h 63"/>
                    <a:gd name="T38" fmla="*/ 61 w 63"/>
                    <a:gd name="T39" fmla="*/ 43 h 63"/>
                    <a:gd name="T40" fmla="*/ 57 w 63"/>
                    <a:gd name="T41" fmla="*/ 49 h 63"/>
                    <a:gd name="T42" fmla="*/ 55 w 63"/>
                    <a:gd name="T43" fmla="*/ 53 h 63"/>
                    <a:gd name="T44" fmla="*/ 49 w 63"/>
                    <a:gd name="T45" fmla="*/ 59 h 63"/>
                    <a:gd name="T46" fmla="*/ 43 w 63"/>
                    <a:gd name="T47" fmla="*/ 61 h 63"/>
                    <a:gd name="T48" fmla="*/ 37 w 63"/>
                    <a:gd name="T49" fmla="*/ 63 h 63"/>
                    <a:gd name="T50" fmla="*/ 31 w 63"/>
                    <a:gd name="T51" fmla="*/ 63 h 63"/>
                    <a:gd name="T52" fmla="*/ 25 w 63"/>
                    <a:gd name="T53" fmla="*/ 63 h 63"/>
                    <a:gd name="T54" fmla="*/ 19 w 63"/>
                    <a:gd name="T55" fmla="*/ 61 h 63"/>
                    <a:gd name="T56" fmla="*/ 13 w 63"/>
                    <a:gd name="T57" fmla="*/ 59 h 63"/>
                    <a:gd name="T58" fmla="*/ 7 w 63"/>
                    <a:gd name="T59" fmla="*/ 53 h 63"/>
                    <a:gd name="T60" fmla="*/ 3 w 63"/>
                    <a:gd name="T61" fmla="*/ 49 h 63"/>
                    <a:gd name="T62" fmla="*/ 1 w 63"/>
                    <a:gd name="T63" fmla="*/ 43 h 63"/>
                    <a:gd name="T64" fmla="*/ 0 w 63"/>
                    <a:gd name="T65" fmla="*/ 37 h 63"/>
                    <a:gd name="T66" fmla="*/ 0 w 63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1" y="20"/>
                      </a:lnTo>
                      <a:lnTo>
                        <a:pt x="3" y="14"/>
                      </a:lnTo>
                      <a:lnTo>
                        <a:pt x="7" y="8"/>
                      </a:lnTo>
                      <a:lnTo>
                        <a:pt x="13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3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7" y="53"/>
                      </a:lnTo>
                      <a:lnTo>
                        <a:pt x="3" y="49"/>
                      </a:lnTo>
                      <a:lnTo>
                        <a:pt x="1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59" name="Freeform 280"/>
                <p:cNvSpPr>
                  <a:spLocks/>
                </p:cNvSpPr>
                <p:nvPr/>
              </p:nvSpPr>
              <p:spPr bwMode="auto">
                <a:xfrm>
                  <a:off x="5416" y="967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0 w 65"/>
                    <a:gd name="T3" fmla="*/ 25 h 65"/>
                    <a:gd name="T4" fmla="*/ 2 w 65"/>
                    <a:gd name="T5" fmla="*/ 19 h 65"/>
                    <a:gd name="T6" fmla="*/ 6 w 65"/>
                    <a:gd name="T7" fmla="*/ 13 h 65"/>
                    <a:gd name="T8" fmla="*/ 10 w 65"/>
                    <a:gd name="T9" fmla="*/ 9 h 65"/>
                    <a:gd name="T10" fmla="*/ 14 w 65"/>
                    <a:gd name="T11" fmla="*/ 6 h 65"/>
                    <a:gd name="T12" fmla="*/ 20 w 65"/>
                    <a:gd name="T13" fmla="*/ 2 h 65"/>
                    <a:gd name="T14" fmla="*/ 26 w 65"/>
                    <a:gd name="T15" fmla="*/ 0 h 65"/>
                    <a:gd name="T16" fmla="*/ 31 w 65"/>
                    <a:gd name="T17" fmla="*/ 0 h 65"/>
                    <a:gd name="T18" fmla="*/ 39 w 65"/>
                    <a:gd name="T19" fmla="*/ 0 h 65"/>
                    <a:gd name="T20" fmla="*/ 45 w 65"/>
                    <a:gd name="T21" fmla="*/ 2 h 65"/>
                    <a:gd name="T22" fmla="*/ 51 w 65"/>
                    <a:gd name="T23" fmla="*/ 6 h 65"/>
                    <a:gd name="T24" fmla="*/ 55 w 65"/>
                    <a:gd name="T25" fmla="*/ 9 h 65"/>
                    <a:gd name="T26" fmla="*/ 59 w 65"/>
                    <a:gd name="T27" fmla="*/ 13 h 65"/>
                    <a:gd name="T28" fmla="*/ 63 w 65"/>
                    <a:gd name="T29" fmla="*/ 19 h 65"/>
                    <a:gd name="T30" fmla="*/ 63 w 65"/>
                    <a:gd name="T31" fmla="*/ 25 h 65"/>
                    <a:gd name="T32" fmla="*/ 65 w 65"/>
                    <a:gd name="T33" fmla="*/ 31 h 65"/>
                    <a:gd name="T34" fmla="*/ 63 w 65"/>
                    <a:gd name="T35" fmla="*/ 39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5 w 65"/>
                    <a:gd name="T45" fmla="*/ 63 h 65"/>
                    <a:gd name="T46" fmla="*/ 39 w 65"/>
                    <a:gd name="T47" fmla="*/ 63 h 65"/>
                    <a:gd name="T48" fmla="*/ 31 w 65"/>
                    <a:gd name="T49" fmla="*/ 65 h 65"/>
                    <a:gd name="T50" fmla="*/ 26 w 65"/>
                    <a:gd name="T51" fmla="*/ 63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2 w 65"/>
                    <a:gd name="T61" fmla="*/ 45 h 65"/>
                    <a:gd name="T62" fmla="*/ 0 w 65"/>
                    <a:gd name="T63" fmla="*/ 39 h 65"/>
                    <a:gd name="T64" fmla="*/ 0 w 65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0" name="Freeform 281"/>
                <p:cNvSpPr>
                  <a:spLocks/>
                </p:cNvSpPr>
                <p:nvPr/>
              </p:nvSpPr>
              <p:spPr bwMode="auto">
                <a:xfrm>
                  <a:off x="5416" y="967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0 w 65"/>
                    <a:gd name="T3" fmla="*/ 31 h 65"/>
                    <a:gd name="T4" fmla="*/ 0 w 65"/>
                    <a:gd name="T5" fmla="*/ 25 h 65"/>
                    <a:gd name="T6" fmla="*/ 2 w 65"/>
                    <a:gd name="T7" fmla="*/ 19 h 65"/>
                    <a:gd name="T8" fmla="*/ 6 w 65"/>
                    <a:gd name="T9" fmla="*/ 13 h 65"/>
                    <a:gd name="T10" fmla="*/ 10 w 65"/>
                    <a:gd name="T11" fmla="*/ 9 h 65"/>
                    <a:gd name="T12" fmla="*/ 14 w 65"/>
                    <a:gd name="T13" fmla="*/ 6 h 65"/>
                    <a:gd name="T14" fmla="*/ 20 w 65"/>
                    <a:gd name="T15" fmla="*/ 2 h 65"/>
                    <a:gd name="T16" fmla="*/ 26 w 65"/>
                    <a:gd name="T17" fmla="*/ 0 h 65"/>
                    <a:gd name="T18" fmla="*/ 31 w 65"/>
                    <a:gd name="T19" fmla="*/ 0 h 65"/>
                    <a:gd name="T20" fmla="*/ 39 w 65"/>
                    <a:gd name="T21" fmla="*/ 0 h 65"/>
                    <a:gd name="T22" fmla="*/ 45 w 65"/>
                    <a:gd name="T23" fmla="*/ 2 h 65"/>
                    <a:gd name="T24" fmla="*/ 51 w 65"/>
                    <a:gd name="T25" fmla="*/ 6 h 65"/>
                    <a:gd name="T26" fmla="*/ 55 w 65"/>
                    <a:gd name="T27" fmla="*/ 9 h 65"/>
                    <a:gd name="T28" fmla="*/ 59 w 65"/>
                    <a:gd name="T29" fmla="*/ 13 h 65"/>
                    <a:gd name="T30" fmla="*/ 63 w 65"/>
                    <a:gd name="T31" fmla="*/ 19 h 65"/>
                    <a:gd name="T32" fmla="*/ 63 w 65"/>
                    <a:gd name="T33" fmla="*/ 25 h 65"/>
                    <a:gd name="T34" fmla="*/ 65 w 65"/>
                    <a:gd name="T35" fmla="*/ 31 h 65"/>
                    <a:gd name="T36" fmla="*/ 63 w 65"/>
                    <a:gd name="T37" fmla="*/ 39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5 w 65"/>
                    <a:gd name="T47" fmla="*/ 63 h 65"/>
                    <a:gd name="T48" fmla="*/ 39 w 65"/>
                    <a:gd name="T49" fmla="*/ 63 h 65"/>
                    <a:gd name="T50" fmla="*/ 31 w 65"/>
                    <a:gd name="T51" fmla="*/ 65 h 65"/>
                    <a:gd name="T52" fmla="*/ 26 w 65"/>
                    <a:gd name="T53" fmla="*/ 63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2 w 65"/>
                    <a:gd name="T63" fmla="*/ 45 h 65"/>
                    <a:gd name="T64" fmla="*/ 0 w 65"/>
                    <a:gd name="T65" fmla="*/ 39 h 65"/>
                    <a:gd name="T66" fmla="*/ 0 w 65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1" name="Freeform 282"/>
                <p:cNvSpPr>
                  <a:spLocks/>
                </p:cNvSpPr>
                <p:nvPr/>
              </p:nvSpPr>
              <p:spPr bwMode="auto">
                <a:xfrm>
                  <a:off x="5644" y="915"/>
                  <a:ext cx="63" cy="65"/>
                </a:xfrm>
                <a:custGeom>
                  <a:avLst/>
                  <a:gdLst>
                    <a:gd name="T0" fmla="*/ 0 w 63"/>
                    <a:gd name="T1" fmla="*/ 32 h 65"/>
                    <a:gd name="T2" fmla="*/ 0 w 63"/>
                    <a:gd name="T3" fmla="*/ 26 h 65"/>
                    <a:gd name="T4" fmla="*/ 2 w 63"/>
                    <a:gd name="T5" fmla="*/ 20 h 65"/>
                    <a:gd name="T6" fmla="*/ 4 w 63"/>
                    <a:gd name="T7" fmla="*/ 14 h 65"/>
                    <a:gd name="T8" fmla="*/ 8 w 63"/>
                    <a:gd name="T9" fmla="*/ 10 h 65"/>
                    <a:gd name="T10" fmla="*/ 14 w 63"/>
                    <a:gd name="T11" fmla="*/ 6 h 65"/>
                    <a:gd name="T12" fmla="*/ 20 w 63"/>
                    <a:gd name="T13" fmla="*/ 2 h 65"/>
                    <a:gd name="T14" fmla="*/ 24 w 63"/>
                    <a:gd name="T15" fmla="*/ 2 h 65"/>
                    <a:gd name="T16" fmla="*/ 32 w 63"/>
                    <a:gd name="T17" fmla="*/ 0 h 65"/>
                    <a:gd name="T18" fmla="*/ 38 w 63"/>
                    <a:gd name="T19" fmla="*/ 2 h 65"/>
                    <a:gd name="T20" fmla="*/ 44 w 63"/>
                    <a:gd name="T21" fmla="*/ 2 h 65"/>
                    <a:gd name="T22" fmla="*/ 50 w 63"/>
                    <a:gd name="T23" fmla="*/ 6 h 65"/>
                    <a:gd name="T24" fmla="*/ 54 w 63"/>
                    <a:gd name="T25" fmla="*/ 10 h 65"/>
                    <a:gd name="T26" fmla="*/ 57 w 63"/>
                    <a:gd name="T27" fmla="*/ 14 h 65"/>
                    <a:gd name="T28" fmla="*/ 61 w 63"/>
                    <a:gd name="T29" fmla="*/ 20 h 65"/>
                    <a:gd name="T30" fmla="*/ 63 w 63"/>
                    <a:gd name="T31" fmla="*/ 26 h 65"/>
                    <a:gd name="T32" fmla="*/ 63 w 63"/>
                    <a:gd name="T33" fmla="*/ 32 h 65"/>
                    <a:gd name="T34" fmla="*/ 63 w 63"/>
                    <a:gd name="T35" fmla="*/ 40 h 65"/>
                    <a:gd name="T36" fmla="*/ 61 w 63"/>
                    <a:gd name="T37" fmla="*/ 46 h 65"/>
                    <a:gd name="T38" fmla="*/ 57 w 63"/>
                    <a:gd name="T39" fmla="*/ 52 h 65"/>
                    <a:gd name="T40" fmla="*/ 54 w 63"/>
                    <a:gd name="T41" fmla="*/ 56 h 65"/>
                    <a:gd name="T42" fmla="*/ 50 w 63"/>
                    <a:gd name="T43" fmla="*/ 59 h 65"/>
                    <a:gd name="T44" fmla="*/ 44 w 63"/>
                    <a:gd name="T45" fmla="*/ 63 h 65"/>
                    <a:gd name="T46" fmla="*/ 38 w 63"/>
                    <a:gd name="T47" fmla="*/ 63 h 65"/>
                    <a:gd name="T48" fmla="*/ 32 w 63"/>
                    <a:gd name="T49" fmla="*/ 65 h 65"/>
                    <a:gd name="T50" fmla="*/ 24 w 63"/>
                    <a:gd name="T51" fmla="*/ 63 h 65"/>
                    <a:gd name="T52" fmla="*/ 20 w 63"/>
                    <a:gd name="T53" fmla="*/ 63 h 65"/>
                    <a:gd name="T54" fmla="*/ 14 w 63"/>
                    <a:gd name="T55" fmla="*/ 59 h 65"/>
                    <a:gd name="T56" fmla="*/ 8 w 63"/>
                    <a:gd name="T57" fmla="*/ 56 h 65"/>
                    <a:gd name="T58" fmla="*/ 4 w 63"/>
                    <a:gd name="T59" fmla="*/ 52 h 65"/>
                    <a:gd name="T60" fmla="*/ 2 w 63"/>
                    <a:gd name="T61" fmla="*/ 46 h 65"/>
                    <a:gd name="T62" fmla="*/ 0 w 63"/>
                    <a:gd name="T63" fmla="*/ 40 h 65"/>
                    <a:gd name="T64" fmla="*/ 0 w 63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4" y="2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4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7" y="52"/>
                      </a:lnTo>
                      <a:lnTo>
                        <a:pt x="54" y="56"/>
                      </a:lnTo>
                      <a:lnTo>
                        <a:pt x="50" y="59"/>
                      </a:lnTo>
                      <a:lnTo>
                        <a:pt x="44" y="63"/>
                      </a:lnTo>
                      <a:lnTo>
                        <a:pt x="38" y="63"/>
                      </a:lnTo>
                      <a:lnTo>
                        <a:pt x="32" y="65"/>
                      </a:lnTo>
                      <a:lnTo>
                        <a:pt x="24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6"/>
                      </a:lnTo>
                      <a:lnTo>
                        <a:pt x="4" y="52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2" name="Freeform 283"/>
                <p:cNvSpPr>
                  <a:spLocks/>
                </p:cNvSpPr>
                <p:nvPr/>
              </p:nvSpPr>
              <p:spPr bwMode="auto">
                <a:xfrm>
                  <a:off x="5644" y="915"/>
                  <a:ext cx="63" cy="65"/>
                </a:xfrm>
                <a:custGeom>
                  <a:avLst/>
                  <a:gdLst>
                    <a:gd name="T0" fmla="*/ 0 w 63"/>
                    <a:gd name="T1" fmla="*/ 32 h 65"/>
                    <a:gd name="T2" fmla="*/ 0 w 63"/>
                    <a:gd name="T3" fmla="*/ 32 h 65"/>
                    <a:gd name="T4" fmla="*/ 0 w 63"/>
                    <a:gd name="T5" fmla="*/ 26 h 65"/>
                    <a:gd name="T6" fmla="*/ 2 w 63"/>
                    <a:gd name="T7" fmla="*/ 20 h 65"/>
                    <a:gd name="T8" fmla="*/ 4 w 63"/>
                    <a:gd name="T9" fmla="*/ 14 h 65"/>
                    <a:gd name="T10" fmla="*/ 8 w 63"/>
                    <a:gd name="T11" fmla="*/ 10 h 65"/>
                    <a:gd name="T12" fmla="*/ 14 w 63"/>
                    <a:gd name="T13" fmla="*/ 6 h 65"/>
                    <a:gd name="T14" fmla="*/ 20 w 63"/>
                    <a:gd name="T15" fmla="*/ 2 h 65"/>
                    <a:gd name="T16" fmla="*/ 24 w 63"/>
                    <a:gd name="T17" fmla="*/ 2 h 65"/>
                    <a:gd name="T18" fmla="*/ 32 w 63"/>
                    <a:gd name="T19" fmla="*/ 0 h 65"/>
                    <a:gd name="T20" fmla="*/ 38 w 63"/>
                    <a:gd name="T21" fmla="*/ 2 h 65"/>
                    <a:gd name="T22" fmla="*/ 44 w 63"/>
                    <a:gd name="T23" fmla="*/ 2 h 65"/>
                    <a:gd name="T24" fmla="*/ 50 w 63"/>
                    <a:gd name="T25" fmla="*/ 6 h 65"/>
                    <a:gd name="T26" fmla="*/ 54 w 63"/>
                    <a:gd name="T27" fmla="*/ 10 h 65"/>
                    <a:gd name="T28" fmla="*/ 57 w 63"/>
                    <a:gd name="T29" fmla="*/ 14 h 65"/>
                    <a:gd name="T30" fmla="*/ 61 w 63"/>
                    <a:gd name="T31" fmla="*/ 20 h 65"/>
                    <a:gd name="T32" fmla="*/ 63 w 63"/>
                    <a:gd name="T33" fmla="*/ 26 h 65"/>
                    <a:gd name="T34" fmla="*/ 63 w 63"/>
                    <a:gd name="T35" fmla="*/ 32 h 65"/>
                    <a:gd name="T36" fmla="*/ 63 w 63"/>
                    <a:gd name="T37" fmla="*/ 40 h 65"/>
                    <a:gd name="T38" fmla="*/ 61 w 63"/>
                    <a:gd name="T39" fmla="*/ 46 h 65"/>
                    <a:gd name="T40" fmla="*/ 57 w 63"/>
                    <a:gd name="T41" fmla="*/ 52 h 65"/>
                    <a:gd name="T42" fmla="*/ 54 w 63"/>
                    <a:gd name="T43" fmla="*/ 56 h 65"/>
                    <a:gd name="T44" fmla="*/ 50 w 63"/>
                    <a:gd name="T45" fmla="*/ 59 h 65"/>
                    <a:gd name="T46" fmla="*/ 44 w 63"/>
                    <a:gd name="T47" fmla="*/ 63 h 65"/>
                    <a:gd name="T48" fmla="*/ 38 w 63"/>
                    <a:gd name="T49" fmla="*/ 63 h 65"/>
                    <a:gd name="T50" fmla="*/ 32 w 63"/>
                    <a:gd name="T51" fmla="*/ 65 h 65"/>
                    <a:gd name="T52" fmla="*/ 24 w 63"/>
                    <a:gd name="T53" fmla="*/ 63 h 65"/>
                    <a:gd name="T54" fmla="*/ 20 w 63"/>
                    <a:gd name="T55" fmla="*/ 63 h 65"/>
                    <a:gd name="T56" fmla="*/ 14 w 63"/>
                    <a:gd name="T57" fmla="*/ 59 h 65"/>
                    <a:gd name="T58" fmla="*/ 8 w 63"/>
                    <a:gd name="T59" fmla="*/ 56 h 65"/>
                    <a:gd name="T60" fmla="*/ 4 w 63"/>
                    <a:gd name="T61" fmla="*/ 52 h 65"/>
                    <a:gd name="T62" fmla="*/ 2 w 63"/>
                    <a:gd name="T63" fmla="*/ 46 h 65"/>
                    <a:gd name="T64" fmla="*/ 0 w 63"/>
                    <a:gd name="T65" fmla="*/ 40 h 65"/>
                    <a:gd name="T66" fmla="*/ 0 w 63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4" y="2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4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7" y="52"/>
                      </a:lnTo>
                      <a:lnTo>
                        <a:pt x="54" y="56"/>
                      </a:lnTo>
                      <a:lnTo>
                        <a:pt x="50" y="59"/>
                      </a:lnTo>
                      <a:lnTo>
                        <a:pt x="44" y="63"/>
                      </a:lnTo>
                      <a:lnTo>
                        <a:pt x="38" y="63"/>
                      </a:lnTo>
                      <a:lnTo>
                        <a:pt x="32" y="65"/>
                      </a:lnTo>
                      <a:lnTo>
                        <a:pt x="24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6"/>
                      </a:lnTo>
                      <a:lnTo>
                        <a:pt x="4" y="52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3" name="Freeform 284"/>
                <p:cNvSpPr>
                  <a:spLocks/>
                </p:cNvSpPr>
                <p:nvPr/>
              </p:nvSpPr>
              <p:spPr bwMode="auto">
                <a:xfrm>
                  <a:off x="5522" y="1012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0 w 65"/>
                    <a:gd name="T3" fmla="*/ 25 h 65"/>
                    <a:gd name="T4" fmla="*/ 2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2 h 65"/>
                    <a:gd name="T14" fmla="*/ 26 w 65"/>
                    <a:gd name="T15" fmla="*/ 0 h 65"/>
                    <a:gd name="T16" fmla="*/ 32 w 65"/>
                    <a:gd name="T17" fmla="*/ 0 h 65"/>
                    <a:gd name="T18" fmla="*/ 40 w 65"/>
                    <a:gd name="T19" fmla="*/ 0 h 65"/>
                    <a:gd name="T20" fmla="*/ 46 w 65"/>
                    <a:gd name="T21" fmla="*/ 2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3 w 65"/>
                    <a:gd name="T29" fmla="*/ 20 h 65"/>
                    <a:gd name="T30" fmla="*/ 63 w 65"/>
                    <a:gd name="T31" fmla="*/ 25 h 65"/>
                    <a:gd name="T32" fmla="*/ 65 w 65"/>
                    <a:gd name="T33" fmla="*/ 31 h 65"/>
                    <a:gd name="T34" fmla="*/ 63 w 65"/>
                    <a:gd name="T35" fmla="*/ 37 h 65"/>
                    <a:gd name="T36" fmla="*/ 63 w 65"/>
                    <a:gd name="T37" fmla="*/ 45 h 65"/>
                    <a:gd name="T38" fmla="*/ 59 w 65"/>
                    <a:gd name="T39" fmla="*/ 49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6 w 65"/>
                    <a:gd name="T45" fmla="*/ 63 h 65"/>
                    <a:gd name="T46" fmla="*/ 40 w 65"/>
                    <a:gd name="T47" fmla="*/ 63 h 65"/>
                    <a:gd name="T48" fmla="*/ 32 w 65"/>
                    <a:gd name="T49" fmla="*/ 65 h 65"/>
                    <a:gd name="T50" fmla="*/ 26 w 65"/>
                    <a:gd name="T51" fmla="*/ 63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49 h 65"/>
                    <a:gd name="T60" fmla="*/ 2 w 65"/>
                    <a:gd name="T61" fmla="*/ 45 h 65"/>
                    <a:gd name="T62" fmla="*/ 0 w 65"/>
                    <a:gd name="T63" fmla="*/ 37 h 65"/>
                    <a:gd name="T64" fmla="*/ 0 w 65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3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3"/>
                      </a:lnTo>
                      <a:lnTo>
                        <a:pt x="40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4" name="Freeform 285"/>
                <p:cNvSpPr>
                  <a:spLocks/>
                </p:cNvSpPr>
                <p:nvPr/>
              </p:nvSpPr>
              <p:spPr bwMode="auto">
                <a:xfrm>
                  <a:off x="5522" y="1012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0 w 65"/>
                    <a:gd name="T3" fmla="*/ 31 h 65"/>
                    <a:gd name="T4" fmla="*/ 0 w 65"/>
                    <a:gd name="T5" fmla="*/ 25 h 65"/>
                    <a:gd name="T6" fmla="*/ 2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2 h 65"/>
                    <a:gd name="T16" fmla="*/ 26 w 65"/>
                    <a:gd name="T17" fmla="*/ 0 h 65"/>
                    <a:gd name="T18" fmla="*/ 32 w 65"/>
                    <a:gd name="T19" fmla="*/ 0 h 65"/>
                    <a:gd name="T20" fmla="*/ 40 w 65"/>
                    <a:gd name="T21" fmla="*/ 0 h 65"/>
                    <a:gd name="T22" fmla="*/ 46 w 65"/>
                    <a:gd name="T23" fmla="*/ 2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3 w 65"/>
                    <a:gd name="T31" fmla="*/ 20 h 65"/>
                    <a:gd name="T32" fmla="*/ 63 w 65"/>
                    <a:gd name="T33" fmla="*/ 25 h 65"/>
                    <a:gd name="T34" fmla="*/ 65 w 65"/>
                    <a:gd name="T35" fmla="*/ 31 h 65"/>
                    <a:gd name="T36" fmla="*/ 63 w 65"/>
                    <a:gd name="T37" fmla="*/ 37 h 65"/>
                    <a:gd name="T38" fmla="*/ 63 w 65"/>
                    <a:gd name="T39" fmla="*/ 45 h 65"/>
                    <a:gd name="T40" fmla="*/ 59 w 65"/>
                    <a:gd name="T41" fmla="*/ 49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6 w 65"/>
                    <a:gd name="T47" fmla="*/ 63 h 65"/>
                    <a:gd name="T48" fmla="*/ 40 w 65"/>
                    <a:gd name="T49" fmla="*/ 63 h 65"/>
                    <a:gd name="T50" fmla="*/ 32 w 65"/>
                    <a:gd name="T51" fmla="*/ 65 h 65"/>
                    <a:gd name="T52" fmla="*/ 26 w 65"/>
                    <a:gd name="T53" fmla="*/ 63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49 h 65"/>
                    <a:gd name="T62" fmla="*/ 2 w 65"/>
                    <a:gd name="T63" fmla="*/ 45 h 65"/>
                    <a:gd name="T64" fmla="*/ 0 w 65"/>
                    <a:gd name="T65" fmla="*/ 37 h 65"/>
                    <a:gd name="T66" fmla="*/ 0 w 65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3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3"/>
                      </a:lnTo>
                      <a:lnTo>
                        <a:pt x="40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5" name="Freeform 286"/>
                <p:cNvSpPr>
                  <a:spLocks/>
                </p:cNvSpPr>
                <p:nvPr/>
              </p:nvSpPr>
              <p:spPr bwMode="auto">
                <a:xfrm>
                  <a:off x="5182" y="886"/>
                  <a:ext cx="63" cy="65"/>
                </a:xfrm>
                <a:custGeom>
                  <a:avLst/>
                  <a:gdLst>
                    <a:gd name="T0" fmla="*/ 0 w 63"/>
                    <a:gd name="T1" fmla="*/ 31 h 65"/>
                    <a:gd name="T2" fmla="*/ 0 w 63"/>
                    <a:gd name="T3" fmla="*/ 25 h 65"/>
                    <a:gd name="T4" fmla="*/ 2 w 63"/>
                    <a:gd name="T5" fmla="*/ 20 h 65"/>
                    <a:gd name="T6" fmla="*/ 6 w 63"/>
                    <a:gd name="T7" fmla="*/ 14 h 65"/>
                    <a:gd name="T8" fmla="*/ 10 w 63"/>
                    <a:gd name="T9" fmla="*/ 10 h 65"/>
                    <a:gd name="T10" fmla="*/ 13 w 63"/>
                    <a:gd name="T11" fmla="*/ 6 h 65"/>
                    <a:gd name="T12" fmla="*/ 19 w 63"/>
                    <a:gd name="T13" fmla="*/ 2 h 65"/>
                    <a:gd name="T14" fmla="*/ 25 w 63"/>
                    <a:gd name="T15" fmla="*/ 0 h 65"/>
                    <a:gd name="T16" fmla="*/ 31 w 63"/>
                    <a:gd name="T17" fmla="*/ 0 h 65"/>
                    <a:gd name="T18" fmla="*/ 39 w 63"/>
                    <a:gd name="T19" fmla="*/ 0 h 65"/>
                    <a:gd name="T20" fmla="*/ 43 w 63"/>
                    <a:gd name="T21" fmla="*/ 2 h 65"/>
                    <a:gd name="T22" fmla="*/ 49 w 63"/>
                    <a:gd name="T23" fmla="*/ 6 h 65"/>
                    <a:gd name="T24" fmla="*/ 55 w 63"/>
                    <a:gd name="T25" fmla="*/ 10 h 65"/>
                    <a:gd name="T26" fmla="*/ 59 w 63"/>
                    <a:gd name="T27" fmla="*/ 14 h 65"/>
                    <a:gd name="T28" fmla="*/ 61 w 63"/>
                    <a:gd name="T29" fmla="*/ 20 h 65"/>
                    <a:gd name="T30" fmla="*/ 63 w 63"/>
                    <a:gd name="T31" fmla="*/ 25 h 65"/>
                    <a:gd name="T32" fmla="*/ 63 w 63"/>
                    <a:gd name="T33" fmla="*/ 31 h 65"/>
                    <a:gd name="T34" fmla="*/ 63 w 63"/>
                    <a:gd name="T35" fmla="*/ 37 h 65"/>
                    <a:gd name="T36" fmla="*/ 61 w 63"/>
                    <a:gd name="T37" fmla="*/ 45 h 65"/>
                    <a:gd name="T38" fmla="*/ 59 w 63"/>
                    <a:gd name="T39" fmla="*/ 51 h 65"/>
                    <a:gd name="T40" fmla="*/ 55 w 63"/>
                    <a:gd name="T41" fmla="*/ 55 h 65"/>
                    <a:gd name="T42" fmla="*/ 49 w 63"/>
                    <a:gd name="T43" fmla="*/ 59 h 65"/>
                    <a:gd name="T44" fmla="*/ 43 w 63"/>
                    <a:gd name="T45" fmla="*/ 63 h 65"/>
                    <a:gd name="T46" fmla="*/ 39 w 63"/>
                    <a:gd name="T47" fmla="*/ 63 h 65"/>
                    <a:gd name="T48" fmla="*/ 31 w 63"/>
                    <a:gd name="T49" fmla="*/ 65 h 65"/>
                    <a:gd name="T50" fmla="*/ 25 w 63"/>
                    <a:gd name="T51" fmla="*/ 63 h 65"/>
                    <a:gd name="T52" fmla="*/ 19 w 63"/>
                    <a:gd name="T53" fmla="*/ 63 h 65"/>
                    <a:gd name="T54" fmla="*/ 13 w 63"/>
                    <a:gd name="T55" fmla="*/ 59 h 65"/>
                    <a:gd name="T56" fmla="*/ 10 w 63"/>
                    <a:gd name="T57" fmla="*/ 55 h 65"/>
                    <a:gd name="T58" fmla="*/ 6 w 63"/>
                    <a:gd name="T59" fmla="*/ 51 h 65"/>
                    <a:gd name="T60" fmla="*/ 2 w 63"/>
                    <a:gd name="T61" fmla="*/ 45 h 65"/>
                    <a:gd name="T62" fmla="*/ 0 w 63"/>
                    <a:gd name="T63" fmla="*/ 37 h 65"/>
                    <a:gd name="T64" fmla="*/ 0 w 63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6" name="Freeform 287"/>
                <p:cNvSpPr>
                  <a:spLocks/>
                </p:cNvSpPr>
                <p:nvPr/>
              </p:nvSpPr>
              <p:spPr bwMode="auto">
                <a:xfrm>
                  <a:off x="5182" y="886"/>
                  <a:ext cx="63" cy="65"/>
                </a:xfrm>
                <a:custGeom>
                  <a:avLst/>
                  <a:gdLst>
                    <a:gd name="T0" fmla="*/ 0 w 63"/>
                    <a:gd name="T1" fmla="*/ 31 h 65"/>
                    <a:gd name="T2" fmla="*/ 0 w 63"/>
                    <a:gd name="T3" fmla="*/ 31 h 65"/>
                    <a:gd name="T4" fmla="*/ 0 w 63"/>
                    <a:gd name="T5" fmla="*/ 25 h 65"/>
                    <a:gd name="T6" fmla="*/ 2 w 63"/>
                    <a:gd name="T7" fmla="*/ 20 h 65"/>
                    <a:gd name="T8" fmla="*/ 6 w 63"/>
                    <a:gd name="T9" fmla="*/ 14 h 65"/>
                    <a:gd name="T10" fmla="*/ 10 w 63"/>
                    <a:gd name="T11" fmla="*/ 10 h 65"/>
                    <a:gd name="T12" fmla="*/ 13 w 63"/>
                    <a:gd name="T13" fmla="*/ 6 h 65"/>
                    <a:gd name="T14" fmla="*/ 19 w 63"/>
                    <a:gd name="T15" fmla="*/ 2 h 65"/>
                    <a:gd name="T16" fmla="*/ 25 w 63"/>
                    <a:gd name="T17" fmla="*/ 0 h 65"/>
                    <a:gd name="T18" fmla="*/ 31 w 63"/>
                    <a:gd name="T19" fmla="*/ 0 h 65"/>
                    <a:gd name="T20" fmla="*/ 39 w 63"/>
                    <a:gd name="T21" fmla="*/ 0 h 65"/>
                    <a:gd name="T22" fmla="*/ 43 w 63"/>
                    <a:gd name="T23" fmla="*/ 2 h 65"/>
                    <a:gd name="T24" fmla="*/ 49 w 63"/>
                    <a:gd name="T25" fmla="*/ 6 h 65"/>
                    <a:gd name="T26" fmla="*/ 55 w 63"/>
                    <a:gd name="T27" fmla="*/ 10 h 65"/>
                    <a:gd name="T28" fmla="*/ 59 w 63"/>
                    <a:gd name="T29" fmla="*/ 14 h 65"/>
                    <a:gd name="T30" fmla="*/ 61 w 63"/>
                    <a:gd name="T31" fmla="*/ 20 h 65"/>
                    <a:gd name="T32" fmla="*/ 63 w 63"/>
                    <a:gd name="T33" fmla="*/ 25 h 65"/>
                    <a:gd name="T34" fmla="*/ 63 w 63"/>
                    <a:gd name="T35" fmla="*/ 31 h 65"/>
                    <a:gd name="T36" fmla="*/ 63 w 63"/>
                    <a:gd name="T37" fmla="*/ 37 h 65"/>
                    <a:gd name="T38" fmla="*/ 61 w 63"/>
                    <a:gd name="T39" fmla="*/ 45 h 65"/>
                    <a:gd name="T40" fmla="*/ 59 w 63"/>
                    <a:gd name="T41" fmla="*/ 51 h 65"/>
                    <a:gd name="T42" fmla="*/ 55 w 63"/>
                    <a:gd name="T43" fmla="*/ 55 h 65"/>
                    <a:gd name="T44" fmla="*/ 49 w 63"/>
                    <a:gd name="T45" fmla="*/ 59 h 65"/>
                    <a:gd name="T46" fmla="*/ 43 w 63"/>
                    <a:gd name="T47" fmla="*/ 63 h 65"/>
                    <a:gd name="T48" fmla="*/ 39 w 63"/>
                    <a:gd name="T49" fmla="*/ 63 h 65"/>
                    <a:gd name="T50" fmla="*/ 31 w 63"/>
                    <a:gd name="T51" fmla="*/ 65 h 65"/>
                    <a:gd name="T52" fmla="*/ 25 w 63"/>
                    <a:gd name="T53" fmla="*/ 63 h 65"/>
                    <a:gd name="T54" fmla="*/ 19 w 63"/>
                    <a:gd name="T55" fmla="*/ 63 h 65"/>
                    <a:gd name="T56" fmla="*/ 13 w 63"/>
                    <a:gd name="T57" fmla="*/ 59 h 65"/>
                    <a:gd name="T58" fmla="*/ 10 w 63"/>
                    <a:gd name="T59" fmla="*/ 55 h 65"/>
                    <a:gd name="T60" fmla="*/ 6 w 63"/>
                    <a:gd name="T61" fmla="*/ 51 h 65"/>
                    <a:gd name="T62" fmla="*/ 2 w 63"/>
                    <a:gd name="T63" fmla="*/ 45 h 65"/>
                    <a:gd name="T64" fmla="*/ 0 w 63"/>
                    <a:gd name="T65" fmla="*/ 37 h 65"/>
                    <a:gd name="T66" fmla="*/ 0 w 63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7" name="Freeform 288"/>
                <p:cNvSpPr>
                  <a:spLocks/>
                </p:cNvSpPr>
                <p:nvPr/>
              </p:nvSpPr>
              <p:spPr bwMode="auto">
                <a:xfrm>
                  <a:off x="5483" y="937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2 w 65"/>
                    <a:gd name="T3" fmla="*/ 26 h 65"/>
                    <a:gd name="T4" fmla="*/ 4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2 h 65"/>
                    <a:gd name="T14" fmla="*/ 26 w 65"/>
                    <a:gd name="T15" fmla="*/ 2 h 65"/>
                    <a:gd name="T16" fmla="*/ 33 w 65"/>
                    <a:gd name="T17" fmla="*/ 0 h 65"/>
                    <a:gd name="T18" fmla="*/ 39 w 65"/>
                    <a:gd name="T19" fmla="*/ 2 h 65"/>
                    <a:gd name="T20" fmla="*/ 45 w 65"/>
                    <a:gd name="T21" fmla="*/ 2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3 w 65"/>
                    <a:gd name="T29" fmla="*/ 20 h 65"/>
                    <a:gd name="T30" fmla="*/ 65 w 65"/>
                    <a:gd name="T31" fmla="*/ 26 h 65"/>
                    <a:gd name="T32" fmla="*/ 65 w 65"/>
                    <a:gd name="T33" fmla="*/ 32 h 65"/>
                    <a:gd name="T34" fmla="*/ 65 w 65"/>
                    <a:gd name="T35" fmla="*/ 39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5 w 65"/>
                    <a:gd name="T45" fmla="*/ 63 h 65"/>
                    <a:gd name="T46" fmla="*/ 39 w 65"/>
                    <a:gd name="T47" fmla="*/ 63 h 65"/>
                    <a:gd name="T48" fmla="*/ 33 w 65"/>
                    <a:gd name="T49" fmla="*/ 65 h 65"/>
                    <a:gd name="T50" fmla="*/ 26 w 65"/>
                    <a:gd name="T51" fmla="*/ 63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4 w 65"/>
                    <a:gd name="T61" fmla="*/ 45 h 65"/>
                    <a:gd name="T62" fmla="*/ 2 w 65"/>
                    <a:gd name="T63" fmla="*/ 39 h 65"/>
                    <a:gd name="T64" fmla="*/ 0 w 65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2"/>
                      </a:move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3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8" name="Freeform 289"/>
                <p:cNvSpPr>
                  <a:spLocks/>
                </p:cNvSpPr>
                <p:nvPr/>
              </p:nvSpPr>
              <p:spPr bwMode="auto">
                <a:xfrm>
                  <a:off x="5483" y="937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0 w 65"/>
                    <a:gd name="T3" fmla="*/ 32 h 65"/>
                    <a:gd name="T4" fmla="*/ 2 w 65"/>
                    <a:gd name="T5" fmla="*/ 26 h 65"/>
                    <a:gd name="T6" fmla="*/ 4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2 h 65"/>
                    <a:gd name="T16" fmla="*/ 26 w 65"/>
                    <a:gd name="T17" fmla="*/ 2 h 65"/>
                    <a:gd name="T18" fmla="*/ 33 w 65"/>
                    <a:gd name="T19" fmla="*/ 0 h 65"/>
                    <a:gd name="T20" fmla="*/ 39 w 65"/>
                    <a:gd name="T21" fmla="*/ 2 h 65"/>
                    <a:gd name="T22" fmla="*/ 45 w 65"/>
                    <a:gd name="T23" fmla="*/ 2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3 w 65"/>
                    <a:gd name="T31" fmla="*/ 20 h 65"/>
                    <a:gd name="T32" fmla="*/ 65 w 65"/>
                    <a:gd name="T33" fmla="*/ 26 h 65"/>
                    <a:gd name="T34" fmla="*/ 65 w 65"/>
                    <a:gd name="T35" fmla="*/ 32 h 65"/>
                    <a:gd name="T36" fmla="*/ 65 w 65"/>
                    <a:gd name="T37" fmla="*/ 39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5 w 65"/>
                    <a:gd name="T47" fmla="*/ 63 h 65"/>
                    <a:gd name="T48" fmla="*/ 39 w 65"/>
                    <a:gd name="T49" fmla="*/ 63 h 65"/>
                    <a:gd name="T50" fmla="*/ 33 w 65"/>
                    <a:gd name="T51" fmla="*/ 65 h 65"/>
                    <a:gd name="T52" fmla="*/ 26 w 65"/>
                    <a:gd name="T53" fmla="*/ 63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4 w 65"/>
                    <a:gd name="T63" fmla="*/ 45 h 65"/>
                    <a:gd name="T64" fmla="*/ 2 w 65"/>
                    <a:gd name="T65" fmla="*/ 39 h 65"/>
                    <a:gd name="T66" fmla="*/ 0 w 65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3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69" name="Freeform 290"/>
                <p:cNvSpPr>
                  <a:spLocks/>
                </p:cNvSpPr>
                <p:nvPr/>
              </p:nvSpPr>
              <p:spPr bwMode="auto">
                <a:xfrm>
                  <a:off x="5589" y="973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2 w 65"/>
                    <a:gd name="T3" fmla="*/ 25 h 63"/>
                    <a:gd name="T4" fmla="*/ 4 w 65"/>
                    <a:gd name="T5" fmla="*/ 19 h 63"/>
                    <a:gd name="T6" fmla="*/ 6 w 65"/>
                    <a:gd name="T7" fmla="*/ 13 h 63"/>
                    <a:gd name="T8" fmla="*/ 10 w 65"/>
                    <a:gd name="T9" fmla="*/ 9 h 63"/>
                    <a:gd name="T10" fmla="*/ 16 w 65"/>
                    <a:gd name="T11" fmla="*/ 5 h 63"/>
                    <a:gd name="T12" fmla="*/ 20 w 65"/>
                    <a:gd name="T13" fmla="*/ 1 h 63"/>
                    <a:gd name="T14" fmla="*/ 28 w 65"/>
                    <a:gd name="T15" fmla="*/ 0 h 63"/>
                    <a:gd name="T16" fmla="*/ 34 w 65"/>
                    <a:gd name="T17" fmla="*/ 0 h 63"/>
                    <a:gd name="T18" fmla="*/ 40 w 65"/>
                    <a:gd name="T19" fmla="*/ 0 h 63"/>
                    <a:gd name="T20" fmla="*/ 46 w 65"/>
                    <a:gd name="T21" fmla="*/ 1 h 63"/>
                    <a:gd name="T22" fmla="*/ 51 w 65"/>
                    <a:gd name="T23" fmla="*/ 5 h 63"/>
                    <a:gd name="T24" fmla="*/ 55 w 65"/>
                    <a:gd name="T25" fmla="*/ 9 h 63"/>
                    <a:gd name="T26" fmla="*/ 59 w 65"/>
                    <a:gd name="T27" fmla="*/ 13 h 63"/>
                    <a:gd name="T28" fmla="*/ 63 w 65"/>
                    <a:gd name="T29" fmla="*/ 19 h 63"/>
                    <a:gd name="T30" fmla="*/ 65 w 65"/>
                    <a:gd name="T31" fmla="*/ 25 h 63"/>
                    <a:gd name="T32" fmla="*/ 65 w 65"/>
                    <a:gd name="T33" fmla="*/ 31 h 63"/>
                    <a:gd name="T34" fmla="*/ 65 w 65"/>
                    <a:gd name="T35" fmla="*/ 37 h 63"/>
                    <a:gd name="T36" fmla="*/ 63 w 65"/>
                    <a:gd name="T37" fmla="*/ 45 h 63"/>
                    <a:gd name="T38" fmla="*/ 59 w 65"/>
                    <a:gd name="T39" fmla="*/ 49 h 63"/>
                    <a:gd name="T40" fmla="*/ 55 w 65"/>
                    <a:gd name="T41" fmla="*/ 55 h 63"/>
                    <a:gd name="T42" fmla="*/ 51 w 65"/>
                    <a:gd name="T43" fmla="*/ 59 h 63"/>
                    <a:gd name="T44" fmla="*/ 46 w 65"/>
                    <a:gd name="T45" fmla="*/ 61 h 63"/>
                    <a:gd name="T46" fmla="*/ 40 w 65"/>
                    <a:gd name="T47" fmla="*/ 63 h 63"/>
                    <a:gd name="T48" fmla="*/ 34 w 65"/>
                    <a:gd name="T49" fmla="*/ 63 h 63"/>
                    <a:gd name="T50" fmla="*/ 28 w 65"/>
                    <a:gd name="T51" fmla="*/ 63 h 63"/>
                    <a:gd name="T52" fmla="*/ 20 w 65"/>
                    <a:gd name="T53" fmla="*/ 61 h 63"/>
                    <a:gd name="T54" fmla="*/ 16 w 65"/>
                    <a:gd name="T55" fmla="*/ 59 h 63"/>
                    <a:gd name="T56" fmla="*/ 10 w 65"/>
                    <a:gd name="T57" fmla="*/ 55 h 63"/>
                    <a:gd name="T58" fmla="*/ 6 w 65"/>
                    <a:gd name="T59" fmla="*/ 49 h 63"/>
                    <a:gd name="T60" fmla="*/ 4 w 65"/>
                    <a:gd name="T61" fmla="*/ 45 h 63"/>
                    <a:gd name="T62" fmla="*/ 2 w 65"/>
                    <a:gd name="T63" fmla="*/ 37 h 63"/>
                    <a:gd name="T64" fmla="*/ 0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1"/>
                      </a:move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6" y="5"/>
                      </a:lnTo>
                      <a:lnTo>
                        <a:pt x="20" y="1"/>
                      </a:lnTo>
                      <a:lnTo>
                        <a:pt x="28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1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8" y="63"/>
                      </a:lnTo>
                      <a:lnTo>
                        <a:pt x="20" y="61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5"/>
                      </a:lnTo>
                      <a:lnTo>
                        <a:pt x="2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0" name="Freeform 291"/>
                <p:cNvSpPr>
                  <a:spLocks/>
                </p:cNvSpPr>
                <p:nvPr/>
              </p:nvSpPr>
              <p:spPr bwMode="auto">
                <a:xfrm>
                  <a:off x="5589" y="973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31 h 63"/>
                    <a:gd name="T4" fmla="*/ 2 w 65"/>
                    <a:gd name="T5" fmla="*/ 25 h 63"/>
                    <a:gd name="T6" fmla="*/ 4 w 65"/>
                    <a:gd name="T7" fmla="*/ 19 h 63"/>
                    <a:gd name="T8" fmla="*/ 6 w 65"/>
                    <a:gd name="T9" fmla="*/ 13 h 63"/>
                    <a:gd name="T10" fmla="*/ 10 w 65"/>
                    <a:gd name="T11" fmla="*/ 9 h 63"/>
                    <a:gd name="T12" fmla="*/ 16 w 65"/>
                    <a:gd name="T13" fmla="*/ 5 h 63"/>
                    <a:gd name="T14" fmla="*/ 20 w 65"/>
                    <a:gd name="T15" fmla="*/ 1 h 63"/>
                    <a:gd name="T16" fmla="*/ 28 w 65"/>
                    <a:gd name="T17" fmla="*/ 0 h 63"/>
                    <a:gd name="T18" fmla="*/ 34 w 65"/>
                    <a:gd name="T19" fmla="*/ 0 h 63"/>
                    <a:gd name="T20" fmla="*/ 40 w 65"/>
                    <a:gd name="T21" fmla="*/ 0 h 63"/>
                    <a:gd name="T22" fmla="*/ 46 w 65"/>
                    <a:gd name="T23" fmla="*/ 1 h 63"/>
                    <a:gd name="T24" fmla="*/ 51 w 65"/>
                    <a:gd name="T25" fmla="*/ 5 h 63"/>
                    <a:gd name="T26" fmla="*/ 55 w 65"/>
                    <a:gd name="T27" fmla="*/ 9 h 63"/>
                    <a:gd name="T28" fmla="*/ 59 w 65"/>
                    <a:gd name="T29" fmla="*/ 13 h 63"/>
                    <a:gd name="T30" fmla="*/ 63 w 65"/>
                    <a:gd name="T31" fmla="*/ 19 h 63"/>
                    <a:gd name="T32" fmla="*/ 65 w 65"/>
                    <a:gd name="T33" fmla="*/ 25 h 63"/>
                    <a:gd name="T34" fmla="*/ 65 w 65"/>
                    <a:gd name="T35" fmla="*/ 31 h 63"/>
                    <a:gd name="T36" fmla="*/ 65 w 65"/>
                    <a:gd name="T37" fmla="*/ 37 h 63"/>
                    <a:gd name="T38" fmla="*/ 63 w 65"/>
                    <a:gd name="T39" fmla="*/ 45 h 63"/>
                    <a:gd name="T40" fmla="*/ 59 w 65"/>
                    <a:gd name="T41" fmla="*/ 49 h 63"/>
                    <a:gd name="T42" fmla="*/ 55 w 65"/>
                    <a:gd name="T43" fmla="*/ 55 h 63"/>
                    <a:gd name="T44" fmla="*/ 51 w 65"/>
                    <a:gd name="T45" fmla="*/ 59 h 63"/>
                    <a:gd name="T46" fmla="*/ 46 w 65"/>
                    <a:gd name="T47" fmla="*/ 61 h 63"/>
                    <a:gd name="T48" fmla="*/ 40 w 65"/>
                    <a:gd name="T49" fmla="*/ 63 h 63"/>
                    <a:gd name="T50" fmla="*/ 34 w 65"/>
                    <a:gd name="T51" fmla="*/ 63 h 63"/>
                    <a:gd name="T52" fmla="*/ 28 w 65"/>
                    <a:gd name="T53" fmla="*/ 63 h 63"/>
                    <a:gd name="T54" fmla="*/ 20 w 65"/>
                    <a:gd name="T55" fmla="*/ 61 h 63"/>
                    <a:gd name="T56" fmla="*/ 16 w 65"/>
                    <a:gd name="T57" fmla="*/ 59 h 63"/>
                    <a:gd name="T58" fmla="*/ 10 w 65"/>
                    <a:gd name="T59" fmla="*/ 55 h 63"/>
                    <a:gd name="T60" fmla="*/ 6 w 65"/>
                    <a:gd name="T61" fmla="*/ 49 h 63"/>
                    <a:gd name="T62" fmla="*/ 4 w 65"/>
                    <a:gd name="T63" fmla="*/ 45 h 63"/>
                    <a:gd name="T64" fmla="*/ 2 w 65"/>
                    <a:gd name="T65" fmla="*/ 37 h 63"/>
                    <a:gd name="T66" fmla="*/ 0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6" y="5"/>
                      </a:lnTo>
                      <a:lnTo>
                        <a:pt x="20" y="1"/>
                      </a:lnTo>
                      <a:lnTo>
                        <a:pt x="28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1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8" y="63"/>
                      </a:lnTo>
                      <a:lnTo>
                        <a:pt x="20" y="61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5"/>
                      </a:lnTo>
                      <a:lnTo>
                        <a:pt x="2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1" name="Freeform 292"/>
                <p:cNvSpPr>
                  <a:spLocks/>
                </p:cNvSpPr>
                <p:nvPr/>
              </p:nvSpPr>
              <p:spPr bwMode="auto">
                <a:xfrm>
                  <a:off x="5367" y="886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25 h 63"/>
                    <a:gd name="T4" fmla="*/ 2 w 63"/>
                    <a:gd name="T5" fmla="*/ 20 h 63"/>
                    <a:gd name="T6" fmla="*/ 4 w 63"/>
                    <a:gd name="T7" fmla="*/ 14 h 63"/>
                    <a:gd name="T8" fmla="*/ 8 w 63"/>
                    <a:gd name="T9" fmla="*/ 8 h 63"/>
                    <a:gd name="T10" fmla="*/ 14 w 63"/>
                    <a:gd name="T11" fmla="*/ 6 h 63"/>
                    <a:gd name="T12" fmla="*/ 17 w 63"/>
                    <a:gd name="T13" fmla="*/ 2 h 63"/>
                    <a:gd name="T14" fmla="*/ 25 w 63"/>
                    <a:gd name="T15" fmla="*/ 0 h 63"/>
                    <a:gd name="T16" fmla="*/ 31 w 63"/>
                    <a:gd name="T17" fmla="*/ 0 h 63"/>
                    <a:gd name="T18" fmla="*/ 37 w 63"/>
                    <a:gd name="T19" fmla="*/ 0 h 63"/>
                    <a:gd name="T20" fmla="*/ 43 w 63"/>
                    <a:gd name="T21" fmla="*/ 2 h 63"/>
                    <a:gd name="T22" fmla="*/ 49 w 63"/>
                    <a:gd name="T23" fmla="*/ 6 h 63"/>
                    <a:gd name="T24" fmla="*/ 53 w 63"/>
                    <a:gd name="T25" fmla="*/ 8 h 63"/>
                    <a:gd name="T26" fmla="*/ 57 w 63"/>
                    <a:gd name="T27" fmla="*/ 14 h 63"/>
                    <a:gd name="T28" fmla="*/ 61 w 63"/>
                    <a:gd name="T29" fmla="*/ 20 h 63"/>
                    <a:gd name="T30" fmla="*/ 63 w 63"/>
                    <a:gd name="T31" fmla="*/ 25 h 63"/>
                    <a:gd name="T32" fmla="*/ 63 w 63"/>
                    <a:gd name="T33" fmla="*/ 31 h 63"/>
                    <a:gd name="T34" fmla="*/ 63 w 63"/>
                    <a:gd name="T35" fmla="*/ 37 h 63"/>
                    <a:gd name="T36" fmla="*/ 61 w 63"/>
                    <a:gd name="T37" fmla="*/ 43 h 63"/>
                    <a:gd name="T38" fmla="*/ 57 w 63"/>
                    <a:gd name="T39" fmla="*/ 49 h 63"/>
                    <a:gd name="T40" fmla="*/ 53 w 63"/>
                    <a:gd name="T41" fmla="*/ 55 h 63"/>
                    <a:gd name="T42" fmla="*/ 49 w 63"/>
                    <a:gd name="T43" fmla="*/ 57 h 63"/>
                    <a:gd name="T44" fmla="*/ 43 w 63"/>
                    <a:gd name="T45" fmla="*/ 61 h 63"/>
                    <a:gd name="T46" fmla="*/ 37 w 63"/>
                    <a:gd name="T47" fmla="*/ 63 h 63"/>
                    <a:gd name="T48" fmla="*/ 31 w 63"/>
                    <a:gd name="T49" fmla="*/ 63 h 63"/>
                    <a:gd name="T50" fmla="*/ 25 w 63"/>
                    <a:gd name="T51" fmla="*/ 63 h 63"/>
                    <a:gd name="T52" fmla="*/ 17 w 63"/>
                    <a:gd name="T53" fmla="*/ 61 h 63"/>
                    <a:gd name="T54" fmla="*/ 14 w 63"/>
                    <a:gd name="T55" fmla="*/ 57 h 63"/>
                    <a:gd name="T56" fmla="*/ 8 w 63"/>
                    <a:gd name="T57" fmla="*/ 55 h 63"/>
                    <a:gd name="T58" fmla="*/ 4 w 63"/>
                    <a:gd name="T59" fmla="*/ 49 h 63"/>
                    <a:gd name="T60" fmla="*/ 2 w 63"/>
                    <a:gd name="T61" fmla="*/ 43 h 63"/>
                    <a:gd name="T62" fmla="*/ 0 w 63"/>
                    <a:gd name="T63" fmla="*/ 37 h 63"/>
                    <a:gd name="T64" fmla="*/ 0 w 63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8"/>
                      </a:lnTo>
                      <a:lnTo>
                        <a:pt x="14" y="6"/>
                      </a:lnTo>
                      <a:lnTo>
                        <a:pt x="17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3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7" y="61"/>
                      </a:lnTo>
                      <a:lnTo>
                        <a:pt x="14" y="57"/>
                      </a:lnTo>
                      <a:lnTo>
                        <a:pt x="8" y="55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2" name="Freeform 293"/>
                <p:cNvSpPr>
                  <a:spLocks/>
                </p:cNvSpPr>
                <p:nvPr/>
              </p:nvSpPr>
              <p:spPr bwMode="auto">
                <a:xfrm>
                  <a:off x="5367" y="886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31 h 63"/>
                    <a:gd name="T4" fmla="*/ 0 w 63"/>
                    <a:gd name="T5" fmla="*/ 25 h 63"/>
                    <a:gd name="T6" fmla="*/ 2 w 63"/>
                    <a:gd name="T7" fmla="*/ 20 h 63"/>
                    <a:gd name="T8" fmla="*/ 4 w 63"/>
                    <a:gd name="T9" fmla="*/ 14 h 63"/>
                    <a:gd name="T10" fmla="*/ 8 w 63"/>
                    <a:gd name="T11" fmla="*/ 8 h 63"/>
                    <a:gd name="T12" fmla="*/ 14 w 63"/>
                    <a:gd name="T13" fmla="*/ 6 h 63"/>
                    <a:gd name="T14" fmla="*/ 17 w 63"/>
                    <a:gd name="T15" fmla="*/ 2 h 63"/>
                    <a:gd name="T16" fmla="*/ 25 w 63"/>
                    <a:gd name="T17" fmla="*/ 0 h 63"/>
                    <a:gd name="T18" fmla="*/ 31 w 63"/>
                    <a:gd name="T19" fmla="*/ 0 h 63"/>
                    <a:gd name="T20" fmla="*/ 37 w 63"/>
                    <a:gd name="T21" fmla="*/ 0 h 63"/>
                    <a:gd name="T22" fmla="*/ 43 w 63"/>
                    <a:gd name="T23" fmla="*/ 2 h 63"/>
                    <a:gd name="T24" fmla="*/ 49 w 63"/>
                    <a:gd name="T25" fmla="*/ 6 h 63"/>
                    <a:gd name="T26" fmla="*/ 53 w 63"/>
                    <a:gd name="T27" fmla="*/ 8 h 63"/>
                    <a:gd name="T28" fmla="*/ 57 w 63"/>
                    <a:gd name="T29" fmla="*/ 14 h 63"/>
                    <a:gd name="T30" fmla="*/ 61 w 63"/>
                    <a:gd name="T31" fmla="*/ 20 h 63"/>
                    <a:gd name="T32" fmla="*/ 63 w 63"/>
                    <a:gd name="T33" fmla="*/ 25 h 63"/>
                    <a:gd name="T34" fmla="*/ 63 w 63"/>
                    <a:gd name="T35" fmla="*/ 31 h 63"/>
                    <a:gd name="T36" fmla="*/ 63 w 63"/>
                    <a:gd name="T37" fmla="*/ 37 h 63"/>
                    <a:gd name="T38" fmla="*/ 61 w 63"/>
                    <a:gd name="T39" fmla="*/ 43 h 63"/>
                    <a:gd name="T40" fmla="*/ 57 w 63"/>
                    <a:gd name="T41" fmla="*/ 49 h 63"/>
                    <a:gd name="T42" fmla="*/ 53 w 63"/>
                    <a:gd name="T43" fmla="*/ 55 h 63"/>
                    <a:gd name="T44" fmla="*/ 49 w 63"/>
                    <a:gd name="T45" fmla="*/ 57 h 63"/>
                    <a:gd name="T46" fmla="*/ 43 w 63"/>
                    <a:gd name="T47" fmla="*/ 61 h 63"/>
                    <a:gd name="T48" fmla="*/ 37 w 63"/>
                    <a:gd name="T49" fmla="*/ 63 h 63"/>
                    <a:gd name="T50" fmla="*/ 31 w 63"/>
                    <a:gd name="T51" fmla="*/ 63 h 63"/>
                    <a:gd name="T52" fmla="*/ 25 w 63"/>
                    <a:gd name="T53" fmla="*/ 63 h 63"/>
                    <a:gd name="T54" fmla="*/ 17 w 63"/>
                    <a:gd name="T55" fmla="*/ 61 h 63"/>
                    <a:gd name="T56" fmla="*/ 14 w 63"/>
                    <a:gd name="T57" fmla="*/ 57 h 63"/>
                    <a:gd name="T58" fmla="*/ 8 w 63"/>
                    <a:gd name="T59" fmla="*/ 55 h 63"/>
                    <a:gd name="T60" fmla="*/ 4 w 63"/>
                    <a:gd name="T61" fmla="*/ 49 h 63"/>
                    <a:gd name="T62" fmla="*/ 2 w 63"/>
                    <a:gd name="T63" fmla="*/ 43 h 63"/>
                    <a:gd name="T64" fmla="*/ 0 w 63"/>
                    <a:gd name="T65" fmla="*/ 37 h 63"/>
                    <a:gd name="T66" fmla="*/ 0 w 63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8"/>
                      </a:lnTo>
                      <a:lnTo>
                        <a:pt x="14" y="6"/>
                      </a:lnTo>
                      <a:lnTo>
                        <a:pt x="17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3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7" y="61"/>
                      </a:lnTo>
                      <a:lnTo>
                        <a:pt x="14" y="57"/>
                      </a:lnTo>
                      <a:lnTo>
                        <a:pt x="8" y="55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3" name="Freeform 294"/>
                <p:cNvSpPr>
                  <a:spLocks/>
                </p:cNvSpPr>
                <p:nvPr/>
              </p:nvSpPr>
              <p:spPr bwMode="auto">
                <a:xfrm>
                  <a:off x="5707" y="973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2 w 65"/>
                    <a:gd name="T3" fmla="*/ 25 h 63"/>
                    <a:gd name="T4" fmla="*/ 4 w 65"/>
                    <a:gd name="T5" fmla="*/ 17 h 63"/>
                    <a:gd name="T6" fmla="*/ 6 w 65"/>
                    <a:gd name="T7" fmla="*/ 13 h 63"/>
                    <a:gd name="T8" fmla="*/ 10 w 65"/>
                    <a:gd name="T9" fmla="*/ 7 h 63"/>
                    <a:gd name="T10" fmla="*/ 16 w 65"/>
                    <a:gd name="T11" fmla="*/ 3 h 63"/>
                    <a:gd name="T12" fmla="*/ 20 w 65"/>
                    <a:gd name="T13" fmla="*/ 1 h 63"/>
                    <a:gd name="T14" fmla="*/ 26 w 65"/>
                    <a:gd name="T15" fmla="*/ 0 h 63"/>
                    <a:gd name="T16" fmla="*/ 34 w 65"/>
                    <a:gd name="T17" fmla="*/ 0 h 63"/>
                    <a:gd name="T18" fmla="*/ 40 w 65"/>
                    <a:gd name="T19" fmla="*/ 0 h 63"/>
                    <a:gd name="T20" fmla="*/ 46 w 65"/>
                    <a:gd name="T21" fmla="*/ 1 h 63"/>
                    <a:gd name="T22" fmla="*/ 52 w 65"/>
                    <a:gd name="T23" fmla="*/ 3 h 63"/>
                    <a:gd name="T24" fmla="*/ 56 w 65"/>
                    <a:gd name="T25" fmla="*/ 7 h 63"/>
                    <a:gd name="T26" fmla="*/ 59 w 65"/>
                    <a:gd name="T27" fmla="*/ 13 h 63"/>
                    <a:gd name="T28" fmla="*/ 63 w 65"/>
                    <a:gd name="T29" fmla="*/ 17 h 63"/>
                    <a:gd name="T30" fmla="*/ 65 w 65"/>
                    <a:gd name="T31" fmla="*/ 25 h 63"/>
                    <a:gd name="T32" fmla="*/ 65 w 65"/>
                    <a:gd name="T33" fmla="*/ 31 h 63"/>
                    <a:gd name="T34" fmla="*/ 65 w 65"/>
                    <a:gd name="T35" fmla="*/ 37 h 63"/>
                    <a:gd name="T36" fmla="*/ 63 w 65"/>
                    <a:gd name="T37" fmla="*/ 43 h 63"/>
                    <a:gd name="T38" fmla="*/ 59 w 65"/>
                    <a:gd name="T39" fmla="*/ 49 h 63"/>
                    <a:gd name="T40" fmla="*/ 56 w 65"/>
                    <a:gd name="T41" fmla="*/ 53 h 63"/>
                    <a:gd name="T42" fmla="*/ 52 w 65"/>
                    <a:gd name="T43" fmla="*/ 57 h 63"/>
                    <a:gd name="T44" fmla="*/ 46 w 65"/>
                    <a:gd name="T45" fmla="*/ 61 h 63"/>
                    <a:gd name="T46" fmla="*/ 40 w 65"/>
                    <a:gd name="T47" fmla="*/ 63 h 63"/>
                    <a:gd name="T48" fmla="*/ 34 w 65"/>
                    <a:gd name="T49" fmla="*/ 63 h 63"/>
                    <a:gd name="T50" fmla="*/ 26 w 65"/>
                    <a:gd name="T51" fmla="*/ 63 h 63"/>
                    <a:gd name="T52" fmla="*/ 20 w 65"/>
                    <a:gd name="T53" fmla="*/ 61 h 63"/>
                    <a:gd name="T54" fmla="*/ 16 w 65"/>
                    <a:gd name="T55" fmla="*/ 57 h 63"/>
                    <a:gd name="T56" fmla="*/ 10 w 65"/>
                    <a:gd name="T57" fmla="*/ 53 h 63"/>
                    <a:gd name="T58" fmla="*/ 6 w 65"/>
                    <a:gd name="T59" fmla="*/ 49 h 63"/>
                    <a:gd name="T60" fmla="*/ 4 w 65"/>
                    <a:gd name="T61" fmla="*/ 43 h 63"/>
                    <a:gd name="T62" fmla="*/ 2 w 65"/>
                    <a:gd name="T63" fmla="*/ 37 h 63"/>
                    <a:gd name="T64" fmla="*/ 0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1"/>
                      </a:moveTo>
                      <a:lnTo>
                        <a:pt x="2" y="25"/>
                      </a:lnTo>
                      <a:lnTo>
                        <a:pt x="4" y="17"/>
                      </a:lnTo>
                      <a:lnTo>
                        <a:pt x="6" y="13"/>
                      </a:lnTo>
                      <a:lnTo>
                        <a:pt x="10" y="7"/>
                      </a:lnTo>
                      <a:lnTo>
                        <a:pt x="16" y="3"/>
                      </a:lnTo>
                      <a:lnTo>
                        <a:pt x="20" y="1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1"/>
                      </a:lnTo>
                      <a:lnTo>
                        <a:pt x="52" y="3"/>
                      </a:lnTo>
                      <a:lnTo>
                        <a:pt x="56" y="7"/>
                      </a:lnTo>
                      <a:lnTo>
                        <a:pt x="59" y="13"/>
                      </a:lnTo>
                      <a:lnTo>
                        <a:pt x="63" y="17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6" y="53"/>
                      </a:lnTo>
                      <a:lnTo>
                        <a:pt x="52" y="57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6" y="57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4" name="Freeform 295"/>
                <p:cNvSpPr>
                  <a:spLocks/>
                </p:cNvSpPr>
                <p:nvPr/>
              </p:nvSpPr>
              <p:spPr bwMode="auto">
                <a:xfrm>
                  <a:off x="5707" y="973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31 h 63"/>
                    <a:gd name="T4" fmla="*/ 2 w 65"/>
                    <a:gd name="T5" fmla="*/ 25 h 63"/>
                    <a:gd name="T6" fmla="*/ 4 w 65"/>
                    <a:gd name="T7" fmla="*/ 17 h 63"/>
                    <a:gd name="T8" fmla="*/ 6 w 65"/>
                    <a:gd name="T9" fmla="*/ 13 h 63"/>
                    <a:gd name="T10" fmla="*/ 10 w 65"/>
                    <a:gd name="T11" fmla="*/ 7 h 63"/>
                    <a:gd name="T12" fmla="*/ 16 w 65"/>
                    <a:gd name="T13" fmla="*/ 3 h 63"/>
                    <a:gd name="T14" fmla="*/ 20 w 65"/>
                    <a:gd name="T15" fmla="*/ 1 h 63"/>
                    <a:gd name="T16" fmla="*/ 26 w 65"/>
                    <a:gd name="T17" fmla="*/ 0 h 63"/>
                    <a:gd name="T18" fmla="*/ 34 w 65"/>
                    <a:gd name="T19" fmla="*/ 0 h 63"/>
                    <a:gd name="T20" fmla="*/ 40 w 65"/>
                    <a:gd name="T21" fmla="*/ 0 h 63"/>
                    <a:gd name="T22" fmla="*/ 46 w 65"/>
                    <a:gd name="T23" fmla="*/ 1 h 63"/>
                    <a:gd name="T24" fmla="*/ 52 w 65"/>
                    <a:gd name="T25" fmla="*/ 3 h 63"/>
                    <a:gd name="T26" fmla="*/ 56 w 65"/>
                    <a:gd name="T27" fmla="*/ 7 h 63"/>
                    <a:gd name="T28" fmla="*/ 59 w 65"/>
                    <a:gd name="T29" fmla="*/ 13 h 63"/>
                    <a:gd name="T30" fmla="*/ 63 w 65"/>
                    <a:gd name="T31" fmla="*/ 17 h 63"/>
                    <a:gd name="T32" fmla="*/ 65 w 65"/>
                    <a:gd name="T33" fmla="*/ 25 h 63"/>
                    <a:gd name="T34" fmla="*/ 65 w 65"/>
                    <a:gd name="T35" fmla="*/ 31 h 63"/>
                    <a:gd name="T36" fmla="*/ 65 w 65"/>
                    <a:gd name="T37" fmla="*/ 37 h 63"/>
                    <a:gd name="T38" fmla="*/ 63 w 65"/>
                    <a:gd name="T39" fmla="*/ 43 h 63"/>
                    <a:gd name="T40" fmla="*/ 59 w 65"/>
                    <a:gd name="T41" fmla="*/ 49 h 63"/>
                    <a:gd name="T42" fmla="*/ 56 w 65"/>
                    <a:gd name="T43" fmla="*/ 53 h 63"/>
                    <a:gd name="T44" fmla="*/ 52 w 65"/>
                    <a:gd name="T45" fmla="*/ 57 h 63"/>
                    <a:gd name="T46" fmla="*/ 46 w 65"/>
                    <a:gd name="T47" fmla="*/ 61 h 63"/>
                    <a:gd name="T48" fmla="*/ 40 w 65"/>
                    <a:gd name="T49" fmla="*/ 63 h 63"/>
                    <a:gd name="T50" fmla="*/ 34 w 65"/>
                    <a:gd name="T51" fmla="*/ 63 h 63"/>
                    <a:gd name="T52" fmla="*/ 26 w 65"/>
                    <a:gd name="T53" fmla="*/ 63 h 63"/>
                    <a:gd name="T54" fmla="*/ 20 w 65"/>
                    <a:gd name="T55" fmla="*/ 61 h 63"/>
                    <a:gd name="T56" fmla="*/ 16 w 65"/>
                    <a:gd name="T57" fmla="*/ 57 h 63"/>
                    <a:gd name="T58" fmla="*/ 10 w 65"/>
                    <a:gd name="T59" fmla="*/ 53 h 63"/>
                    <a:gd name="T60" fmla="*/ 6 w 65"/>
                    <a:gd name="T61" fmla="*/ 49 h 63"/>
                    <a:gd name="T62" fmla="*/ 4 w 65"/>
                    <a:gd name="T63" fmla="*/ 43 h 63"/>
                    <a:gd name="T64" fmla="*/ 2 w 65"/>
                    <a:gd name="T65" fmla="*/ 37 h 63"/>
                    <a:gd name="T66" fmla="*/ 0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7"/>
                      </a:lnTo>
                      <a:lnTo>
                        <a:pt x="6" y="13"/>
                      </a:lnTo>
                      <a:lnTo>
                        <a:pt x="10" y="7"/>
                      </a:lnTo>
                      <a:lnTo>
                        <a:pt x="16" y="3"/>
                      </a:lnTo>
                      <a:lnTo>
                        <a:pt x="20" y="1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1"/>
                      </a:lnTo>
                      <a:lnTo>
                        <a:pt x="52" y="3"/>
                      </a:lnTo>
                      <a:lnTo>
                        <a:pt x="56" y="7"/>
                      </a:lnTo>
                      <a:lnTo>
                        <a:pt x="59" y="13"/>
                      </a:lnTo>
                      <a:lnTo>
                        <a:pt x="63" y="17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6" y="53"/>
                      </a:lnTo>
                      <a:lnTo>
                        <a:pt x="52" y="57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6" y="57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5" name="Freeform 296"/>
                <p:cNvSpPr>
                  <a:spLocks/>
                </p:cNvSpPr>
                <p:nvPr/>
              </p:nvSpPr>
              <p:spPr bwMode="auto">
                <a:xfrm>
                  <a:off x="5812" y="976"/>
                  <a:ext cx="63" cy="65"/>
                </a:xfrm>
                <a:custGeom>
                  <a:avLst/>
                  <a:gdLst>
                    <a:gd name="T0" fmla="*/ 0 w 63"/>
                    <a:gd name="T1" fmla="*/ 32 h 65"/>
                    <a:gd name="T2" fmla="*/ 0 w 63"/>
                    <a:gd name="T3" fmla="*/ 26 h 65"/>
                    <a:gd name="T4" fmla="*/ 2 w 63"/>
                    <a:gd name="T5" fmla="*/ 20 h 65"/>
                    <a:gd name="T6" fmla="*/ 6 w 63"/>
                    <a:gd name="T7" fmla="*/ 14 h 65"/>
                    <a:gd name="T8" fmla="*/ 10 w 63"/>
                    <a:gd name="T9" fmla="*/ 10 h 65"/>
                    <a:gd name="T10" fmla="*/ 14 w 63"/>
                    <a:gd name="T11" fmla="*/ 6 h 65"/>
                    <a:gd name="T12" fmla="*/ 19 w 63"/>
                    <a:gd name="T13" fmla="*/ 2 h 65"/>
                    <a:gd name="T14" fmla="*/ 25 w 63"/>
                    <a:gd name="T15" fmla="*/ 0 h 65"/>
                    <a:gd name="T16" fmla="*/ 31 w 63"/>
                    <a:gd name="T17" fmla="*/ 0 h 65"/>
                    <a:gd name="T18" fmla="*/ 39 w 63"/>
                    <a:gd name="T19" fmla="*/ 0 h 65"/>
                    <a:gd name="T20" fmla="*/ 43 w 63"/>
                    <a:gd name="T21" fmla="*/ 2 h 65"/>
                    <a:gd name="T22" fmla="*/ 49 w 63"/>
                    <a:gd name="T23" fmla="*/ 6 h 65"/>
                    <a:gd name="T24" fmla="*/ 55 w 63"/>
                    <a:gd name="T25" fmla="*/ 10 h 65"/>
                    <a:gd name="T26" fmla="*/ 59 w 63"/>
                    <a:gd name="T27" fmla="*/ 14 h 65"/>
                    <a:gd name="T28" fmla="*/ 61 w 63"/>
                    <a:gd name="T29" fmla="*/ 20 h 65"/>
                    <a:gd name="T30" fmla="*/ 63 w 63"/>
                    <a:gd name="T31" fmla="*/ 26 h 65"/>
                    <a:gd name="T32" fmla="*/ 63 w 63"/>
                    <a:gd name="T33" fmla="*/ 32 h 65"/>
                    <a:gd name="T34" fmla="*/ 63 w 63"/>
                    <a:gd name="T35" fmla="*/ 40 h 65"/>
                    <a:gd name="T36" fmla="*/ 61 w 63"/>
                    <a:gd name="T37" fmla="*/ 46 h 65"/>
                    <a:gd name="T38" fmla="*/ 59 w 63"/>
                    <a:gd name="T39" fmla="*/ 52 h 65"/>
                    <a:gd name="T40" fmla="*/ 55 w 63"/>
                    <a:gd name="T41" fmla="*/ 56 h 65"/>
                    <a:gd name="T42" fmla="*/ 49 w 63"/>
                    <a:gd name="T43" fmla="*/ 60 h 65"/>
                    <a:gd name="T44" fmla="*/ 43 w 63"/>
                    <a:gd name="T45" fmla="*/ 61 h 65"/>
                    <a:gd name="T46" fmla="*/ 39 w 63"/>
                    <a:gd name="T47" fmla="*/ 63 h 65"/>
                    <a:gd name="T48" fmla="*/ 31 w 63"/>
                    <a:gd name="T49" fmla="*/ 65 h 65"/>
                    <a:gd name="T50" fmla="*/ 25 w 63"/>
                    <a:gd name="T51" fmla="*/ 63 h 65"/>
                    <a:gd name="T52" fmla="*/ 19 w 63"/>
                    <a:gd name="T53" fmla="*/ 61 h 65"/>
                    <a:gd name="T54" fmla="*/ 14 w 63"/>
                    <a:gd name="T55" fmla="*/ 60 h 65"/>
                    <a:gd name="T56" fmla="*/ 10 w 63"/>
                    <a:gd name="T57" fmla="*/ 56 h 65"/>
                    <a:gd name="T58" fmla="*/ 6 w 63"/>
                    <a:gd name="T59" fmla="*/ 52 h 65"/>
                    <a:gd name="T60" fmla="*/ 2 w 63"/>
                    <a:gd name="T61" fmla="*/ 46 h 65"/>
                    <a:gd name="T62" fmla="*/ 0 w 63"/>
                    <a:gd name="T63" fmla="*/ 40 h 65"/>
                    <a:gd name="T64" fmla="*/ 0 w 63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52"/>
                      </a:lnTo>
                      <a:lnTo>
                        <a:pt x="55" y="56"/>
                      </a:lnTo>
                      <a:lnTo>
                        <a:pt x="49" y="60"/>
                      </a:lnTo>
                      <a:lnTo>
                        <a:pt x="43" y="61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4" y="60"/>
                      </a:lnTo>
                      <a:lnTo>
                        <a:pt x="10" y="56"/>
                      </a:lnTo>
                      <a:lnTo>
                        <a:pt x="6" y="52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6" name="Freeform 297"/>
                <p:cNvSpPr>
                  <a:spLocks/>
                </p:cNvSpPr>
                <p:nvPr/>
              </p:nvSpPr>
              <p:spPr bwMode="auto">
                <a:xfrm>
                  <a:off x="5812" y="976"/>
                  <a:ext cx="63" cy="65"/>
                </a:xfrm>
                <a:custGeom>
                  <a:avLst/>
                  <a:gdLst>
                    <a:gd name="T0" fmla="*/ 0 w 63"/>
                    <a:gd name="T1" fmla="*/ 32 h 65"/>
                    <a:gd name="T2" fmla="*/ 0 w 63"/>
                    <a:gd name="T3" fmla="*/ 32 h 65"/>
                    <a:gd name="T4" fmla="*/ 0 w 63"/>
                    <a:gd name="T5" fmla="*/ 26 h 65"/>
                    <a:gd name="T6" fmla="*/ 2 w 63"/>
                    <a:gd name="T7" fmla="*/ 20 h 65"/>
                    <a:gd name="T8" fmla="*/ 6 w 63"/>
                    <a:gd name="T9" fmla="*/ 14 h 65"/>
                    <a:gd name="T10" fmla="*/ 10 w 63"/>
                    <a:gd name="T11" fmla="*/ 10 h 65"/>
                    <a:gd name="T12" fmla="*/ 14 w 63"/>
                    <a:gd name="T13" fmla="*/ 6 h 65"/>
                    <a:gd name="T14" fmla="*/ 19 w 63"/>
                    <a:gd name="T15" fmla="*/ 2 h 65"/>
                    <a:gd name="T16" fmla="*/ 25 w 63"/>
                    <a:gd name="T17" fmla="*/ 0 h 65"/>
                    <a:gd name="T18" fmla="*/ 31 w 63"/>
                    <a:gd name="T19" fmla="*/ 0 h 65"/>
                    <a:gd name="T20" fmla="*/ 39 w 63"/>
                    <a:gd name="T21" fmla="*/ 0 h 65"/>
                    <a:gd name="T22" fmla="*/ 43 w 63"/>
                    <a:gd name="T23" fmla="*/ 2 h 65"/>
                    <a:gd name="T24" fmla="*/ 49 w 63"/>
                    <a:gd name="T25" fmla="*/ 6 h 65"/>
                    <a:gd name="T26" fmla="*/ 55 w 63"/>
                    <a:gd name="T27" fmla="*/ 10 h 65"/>
                    <a:gd name="T28" fmla="*/ 59 w 63"/>
                    <a:gd name="T29" fmla="*/ 14 h 65"/>
                    <a:gd name="T30" fmla="*/ 61 w 63"/>
                    <a:gd name="T31" fmla="*/ 20 h 65"/>
                    <a:gd name="T32" fmla="*/ 63 w 63"/>
                    <a:gd name="T33" fmla="*/ 26 h 65"/>
                    <a:gd name="T34" fmla="*/ 63 w 63"/>
                    <a:gd name="T35" fmla="*/ 32 h 65"/>
                    <a:gd name="T36" fmla="*/ 63 w 63"/>
                    <a:gd name="T37" fmla="*/ 40 h 65"/>
                    <a:gd name="T38" fmla="*/ 61 w 63"/>
                    <a:gd name="T39" fmla="*/ 46 h 65"/>
                    <a:gd name="T40" fmla="*/ 59 w 63"/>
                    <a:gd name="T41" fmla="*/ 52 h 65"/>
                    <a:gd name="T42" fmla="*/ 55 w 63"/>
                    <a:gd name="T43" fmla="*/ 56 h 65"/>
                    <a:gd name="T44" fmla="*/ 49 w 63"/>
                    <a:gd name="T45" fmla="*/ 60 h 65"/>
                    <a:gd name="T46" fmla="*/ 43 w 63"/>
                    <a:gd name="T47" fmla="*/ 61 h 65"/>
                    <a:gd name="T48" fmla="*/ 39 w 63"/>
                    <a:gd name="T49" fmla="*/ 63 h 65"/>
                    <a:gd name="T50" fmla="*/ 31 w 63"/>
                    <a:gd name="T51" fmla="*/ 65 h 65"/>
                    <a:gd name="T52" fmla="*/ 25 w 63"/>
                    <a:gd name="T53" fmla="*/ 63 h 65"/>
                    <a:gd name="T54" fmla="*/ 19 w 63"/>
                    <a:gd name="T55" fmla="*/ 61 h 65"/>
                    <a:gd name="T56" fmla="*/ 14 w 63"/>
                    <a:gd name="T57" fmla="*/ 60 h 65"/>
                    <a:gd name="T58" fmla="*/ 10 w 63"/>
                    <a:gd name="T59" fmla="*/ 56 h 65"/>
                    <a:gd name="T60" fmla="*/ 6 w 63"/>
                    <a:gd name="T61" fmla="*/ 52 h 65"/>
                    <a:gd name="T62" fmla="*/ 2 w 63"/>
                    <a:gd name="T63" fmla="*/ 46 h 65"/>
                    <a:gd name="T64" fmla="*/ 0 w 63"/>
                    <a:gd name="T65" fmla="*/ 40 h 65"/>
                    <a:gd name="T66" fmla="*/ 0 w 63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52"/>
                      </a:lnTo>
                      <a:lnTo>
                        <a:pt x="55" y="56"/>
                      </a:lnTo>
                      <a:lnTo>
                        <a:pt x="49" y="60"/>
                      </a:lnTo>
                      <a:lnTo>
                        <a:pt x="43" y="61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4" y="60"/>
                      </a:lnTo>
                      <a:lnTo>
                        <a:pt x="10" y="56"/>
                      </a:lnTo>
                      <a:lnTo>
                        <a:pt x="6" y="52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7" name="Freeform 298"/>
                <p:cNvSpPr>
                  <a:spLocks/>
                </p:cNvSpPr>
                <p:nvPr/>
              </p:nvSpPr>
              <p:spPr bwMode="auto">
                <a:xfrm>
                  <a:off x="5339" y="976"/>
                  <a:ext cx="65" cy="65"/>
                </a:xfrm>
                <a:custGeom>
                  <a:avLst/>
                  <a:gdLst>
                    <a:gd name="T0" fmla="*/ 65 w 65"/>
                    <a:gd name="T1" fmla="*/ 34 h 65"/>
                    <a:gd name="T2" fmla="*/ 65 w 65"/>
                    <a:gd name="T3" fmla="*/ 40 h 65"/>
                    <a:gd name="T4" fmla="*/ 63 w 65"/>
                    <a:gd name="T5" fmla="*/ 46 h 65"/>
                    <a:gd name="T6" fmla="*/ 59 w 65"/>
                    <a:gd name="T7" fmla="*/ 52 h 65"/>
                    <a:gd name="T8" fmla="*/ 55 w 65"/>
                    <a:gd name="T9" fmla="*/ 56 h 65"/>
                    <a:gd name="T10" fmla="*/ 51 w 65"/>
                    <a:gd name="T11" fmla="*/ 60 h 65"/>
                    <a:gd name="T12" fmla="*/ 45 w 65"/>
                    <a:gd name="T13" fmla="*/ 63 h 65"/>
                    <a:gd name="T14" fmla="*/ 40 w 65"/>
                    <a:gd name="T15" fmla="*/ 65 h 65"/>
                    <a:gd name="T16" fmla="*/ 34 w 65"/>
                    <a:gd name="T17" fmla="*/ 65 h 65"/>
                    <a:gd name="T18" fmla="*/ 28 w 65"/>
                    <a:gd name="T19" fmla="*/ 65 h 65"/>
                    <a:gd name="T20" fmla="*/ 20 w 65"/>
                    <a:gd name="T21" fmla="*/ 63 h 65"/>
                    <a:gd name="T22" fmla="*/ 16 w 65"/>
                    <a:gd name="T23" fmla="*/ 60 h 65"/>
                    <a:gd name="T24" fmla="*/ 10 w 65"/>
                    <a:gd name="T25" fmla="*/ 56 h 65"/>
                    <a:gd name="T26" fmla="*/ 6 w 65"/>
                    <a:gd name="T27" fmla="*/ 52 h 65"/>
                    <a:gd name="T28" fmla="*/ 4 w 65"/>
                    <a:gd name="T29" fmla="*/ 46 h 65"/>
                    <a:gd name="T30" fmla="*/ 2 w 65"/>
                    <a:gd name="T31" fmla="*/ 40 h 65"/>
                    <a:gd name="T32" fmla="*/ 0 w 65"/>
                    <a:gd name="T33" fmla="*/ 34 h 65"/>
                    <a:gd name="T34" fmla="*/ 2 w 65"/>
                    <a:gd name="T35" fmla="*/ 26 h 65"/>
                    <a:gd name="T36" fmla="*/ 4 w 65"/>
                    <a:gd name="T37" fmla="*/ 20 h 65"/>
                    <a:gd name="T38" fmla="*/ 6 w 65"/>
                    <a:gd name="T39" fmla="*/ 14 h 65"/>
                    <a:gd name="T40" fmla="*/ 10 w 65"/>
                    <a:gd name="T41" fmla="*/ 10 h 65"/>
                    <a:gd name="T42" fmla="*/ 16 w 65"/>
                    <a:gd name="T43" fmla="*/ 6 h 65"/>
                    <a:gd name="T44" fmla="*/ 20 w 65"/>
                    <a:gd name="T45" fmla="*/ 2 h 65"/>
                    <a:gd name="T46" fmla="*/ 28 w 65"/>
                    <a:gd name="T47" fmla="*/ 2 h 65"/>
                    <a:gd name="T48" fmla="*/ 34 w 65"/>
                    <a:gd name="T49" fmla="*/ 0 h 65"/>
                    <a:gd name="T50" fmla="*/ 40 w 65"/>
                    <a:gd name="T51" fmla="*/ 2 h 65"/>
                    <a:gd name="T52" fmla="*/ 45 w 65"/>
                    <a:gd name="T53" fmla="*/ 2 h 65"/>
                    <a:gd name="T54" fmla="*/ 51 w 65"/>
                    <a:gd name="T55" fmla="*/ 6 h 65"/>
                    <a:gd name="T56" fmla="*/ 55 w 65"/>
                    <a:gd name="T57" fmla="*/ 10 h 65"/>
                    <a:gd name="T58" fmla="*/ 59 w 65"/>
                    <a:gd name="T59" fmla="*/ 14 h 65"/>
                    <a:gd name="T60" fmla="*/ 63 w 65"/>
                    <a:gd name="T61" fmla="*/ 20 h 65"/>
                    <a:gd name="T62" fmla="*/ 65 w 65"/>
                    <a:gd name="T63" fmla="*/ 26 h 65"/>
                    <a:gd name="T64" fmla="*/ 65 w 65"/>
                    <a:gd name="T65" fmla="*/ 34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4"/>
                      </a:moveTo>
                      <a:lnTo>
                        <a:pt x="65" y="40"/>
                      </a:lnTo>
                      <a:lnTo>
                        <a:pt x="63" y="46"/>
                      </a:lnTo>
                      <a:lnTo>
                        <a:pt x="59" y="52"/>
                      </a:lnTo>
                      <a:lnTo>
                        <a:pt x="55" y="56"/>
                      </a:lnTo>
                      <a:lnTo>
                        <a:pt x="51" y="60"/>
                      </a:lnTo>
                      <a:lnTo>
                        <a:pt x="45" y="63"/>
                      </a:lnTo>
                      <a:lnTo>
                        <a:pt x="40" y="65"/>
                      </a:lnTo>
                      <a:lnTo>
                        <a:pt x="34" y="65"/>
                      </a:lnTo>
                      <a:lnTo>
                        <a:pt x="28" y="65"/>
                      </a:lnTo>
                      <a:lnTo>
                        <a:pt x="20" y="63"/>
                      </a:lnTo>
                      <a:lnTo>
                        <a:pt x="16" y="60"/>
                      </a:lnTo>
                      <a:lnTo>
                        <a:pt x="10" y="56"/>
                      </a:lnTo>
                      <a:lnTo>
                        <a:pt x="6" y="52"/>
                      </a:lnTo>
                      <a:lnTo>
                        <a:pt x="4" y="46"/>
                      </a:lnTo>
                      <a:lnTo>
                        <a:pt x="2" y="40"/>
                      </a:ln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2"/>
                      </a:lnTo>
                      <a:lnTo>
                        <a:pt x="28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8" name="Freeform 299"/>
                <p:cNvSpPr>
                  <a:spLocks/>
                </p:cNvSpPr>
                <p:nvPr/>
              </p:nvSpPr>
              <p:spPr bwMode="auto">
                <a:xfrm>
                  <a:off x="5339" y="976"/>
                  <a:ext cx="65" cy="65"/>
                </a:xfrm>
                <a:custGeom>
                  <a:avLst/>
                  <a:gdLst>
                    <a:gd name="T0" fmla="*/ 65 w 65"/>
                    <a:gd name="T1" fmla="*/ 34 h 65"/>
                    <a:gd name="T2" fmla="*/ 65 w 65"/>
                    <a:gd name="T3" fmla="*/ 34 h 65"/>
                    <a:gd name="T4" fmla="*/ 65 w 65"/>
                    <a:gd name="T5" fmla="*/ 40 h 65"/>
                    <a:gd name="T6" fmla="*/ 63 w 65"/>
                    <a:gd name="T7" fmla="*/ 46 h 65"/>
                    <a:gd name="T8" fmla="*/ 59 w 65"/>
                    <a:gd name="T9" fmla="*/ 52 h 65"/>
                    <a:gd name="T10" fmla="*/ 55 w 65"/>
                    <a:gd name="T11" fmla="*/ 56 h 65"/>
                    <a:gd name="T12" fmla="*/ 51 w 65"/>
                    <a:gd name="T13" fmla="*/ 60 h 65"/>
                    <a:gd name="T14" fmla="*/ 45 w 65"/>
                    <a:gd name="T15" fmla="*/ 63 h 65"/>
                    <a:gd name="T16" fmla="*/ 40 w 65"/>
                    <a:gd name="T17" fmla="*/ 65 h 65"/>
                    <a:gd name="T18" fmla="*/ 34 w 65"/>
                    <a:gd name="T19" fmla="*/ 65 h 65"/>
                    <a:gd name="T20" fmla="*/ 28 w 65"/>
                    <a:gd name="T21" fmla="*/ 65 h 65"/>
                    <a:gd name="T22" fmla="*/ 20 w 65"/>
                    <a:gd name="T23" fmla="*/ 63 h 65"/>
                    <a:gd name="T24" fmla="*/ 16 w 65"/>
                    <a:gd name="T25" fmla="*/ 60 h 65"/>
                    <a:gd name="T26" fmla="*/ 10 w 65"/>
                    <a:gd name="T27" fmla="*/ 56 h 65"/>
                    <a:gd name="T28" fmla="*/ 6 w 65"/>
                    <a:gd name="T29" fmla="*/ 52 h 65"/>
                    <a:gd name="T30" fmla="*/ 4 w 65"/>
                    <a:gd name="T31" fmla="*/ 46 h 65"/>
                    <a:gd name="T32" fmla="*/ 2 w 65"/>
                    <a:gd name="T33" fmla="*/ 40 h 65"/>
                    <a:gd name="T34" fmla="*/ 0 w 65"/>
                    <a:gd name="T35" fmla="*/ 34 h 65"/>
                    <a:gd name="T36" fmla="*/ 2 w 65"/>
                    <a:gd name="T37" fmla="*/ 26 h 65"/>
                    <a:gd name="T38" fmla="*/ 4 w 65"/>
                    <a:gd name="T39" fmla="*/ 20 h 65"/>
                    <a:gd name="T40" fmla="*/ 6 w 65"/>
                    <a:gd name="T41" fmla="*/ 14 h 65"/>
                    <a:gd name="T42" fmla="*/ 10 w 65"/>
                    <a:gd name="T43" fmla="*/ 10 h 65"/>
                    <a:gd name="T44" fmla="*/ 16 w 65"/>
                    <a:gd name="T45" fmla="*/ 6 h 65"/>
                    <a:gd name="T46" fmla="*/ 20 w 65"/>
                    <a:gd name="T47" fmla="*/ 2 h 65"/>
                    <a:gd name="T48" fmla="*/ 28 w 65"/>
                    <a:gd name="T49" fmla="*/ 2 h 65"/>
                    <a:gd name="T50" fmla="*/ 34 w 65"/>
                    <a:gd name="T51" fmla="*/ 0 h 65"/>
                    <a:gd name="T52" fmla="*/ 40 w 65"/>
                    <a:gd name="T53" fmla="*/ 2 h 65"/>
                    <a:gd name="T54" fmla="*/ 45 w 65"/>
                    <a:gd name="T55" fmla="*/ 2 h 65"/>
                    <a:gd name="T56" fmla="*/ 51 w 65"/>
                    <a:gd name="T57" fmla="*/ 6 h 65"/>
                    <a:gd name="T58" fmla="*/ 55 w 65"/>
                    <a:gd name="T59" fmla="*/ 10 h 65"/>
                    <a:gd name="T60" fmla="*/ 59 w 65"/>
                    <a:gd name="T61" fmla="*/ 14 h 65"/>
                    <a:gd name="T62" fmla="*/ 63 w 65"/>
                    <a:gd name="T63" fmla="*/ 20 h 65"/>
                    <a:gd name="T64" fmla="*/ 65 w 65"/>
                    <a:gd name="T65" fmla="*/ 26 h 65"/>
                    <a:gd name="T66" fmla="*/ 65 w 65"/>
                    <a:gd name="T67" fmla="*/ 34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4"/>
                      </a:moveTo>
                      <a:lnTo>
                        <a:pt x="65" y="34"/>
                      </a:lnTo>
                      <a:lnTo>
                        <a:pt x="65" y="40"/>
                      </a:lnTo>
                      <a:lnTo>
                        <a:pt x="63" y="46"/>
                      </a:lnTo>
                      <a:lnTo>
                        <a:pt x="59" y="52"/>
                      </a:lnTo>
                      <a:lnTo>
                        <a:pt x="55" y="56"/>
                      </a:lnTo>
                      <a:lnTo>
                        <a:pt x="51" y="60"/>
                      </a:lnTo>
                      <a:lnTo>
                        <a:pt x="45" y="63"/>
                      </a:lnTo>
                      <a:lnTo>
                        <a:pt x="40" y="65"/>
                      </a:lnTo>
                      <a:lnTo>
                        <a:pt x="34" y="65"/>
                      </a:lnTo>
                      <a:lnTo>
                        <a:pt x="28" y="65"/>
                      </a:lnTo>
                      <a:lnTo>
                        <a:pt x="20" y="63"/>
                      </a:lnTo>
                      <a:lnTo>
                        <a:pt x="16" y="60"/>
                      </a:lnTo>
                      <a:lnTo>
                        <a:pt x="10" y="56"/>
                      </a:lnTo>
                      <a:lnTo>
                        <a:pt x="6" y="52"/>
                      </a:lnTo>
                      <a:lnTo>
                        <a:pt x="4" y="46"/>
                      </a:lnTo>
                      <a:lnTo>
                        <a:pt x="2" y="40"/>
                      </a:ln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2"/>
                      </a:lnTo>
                      <a:lnTo>
                        <a:pt x="28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79" name="Freeform 300"/>
                <p:cNvSpPr>
                  <a:spLocks/>
                </p:cNvSpPr>
                <p:nvPr/>
              </p:nvSpPr>
              <p:spPr bwMode="auto">
                <a:xfrm>
                  <a:off x="5213" y="791"/>
                  <a:ext cx="65" cy="63"/>
                </a:xfrm>
                <a:custGeom>
                  <a:avLst/>
                  <a:gdLst>
                    <a:gd name="T0" fmla="*/ 65 w 65"/>
                    <a:gd name="T1" fmla="*/ 32 h 63"/>
                    <a:gd name="T2" fmla="*/ 63 w 65"/>
                    <a:gd name="T3" fmla="*/ 38 h 63"/>
                    <a:gd name="T4" fmla="*/ 61 w 65"/>
                    <a:gd name="T5" fmla="*/ 44 h 63"/>
                    <a:gd name="T6" fmla="*/ 59 w 65"/>
                    <a:gd name="T7" fmla="*/ 50 h 63"/>
                    <a:gd name="T8" fmla="*/ 55 w 65"/>
                    <a:gd name="T9" fmla="*/ 55 h 63"/>
                    <a:gd name="T10" fmla="*/ 51 w 65"/>
                    <a:gd name="T11" fmla="*/ 59 h 63"/>
                    <a:gd name="T12" fmla="*/ 45 w 65"/>
                    <a:gd name="T13" fmla="*/ 61 h 63"/>
                    <a:gd name="T14" fmla="*/ 40 w 65"/>
                    <a:gd name="T15" fmla="*/ 63 h 63"/>
                    <a:gd name="T16" fmla="*/ 32 w 65"/>
                    <a:gd name="T17" fmla="*/ 63 h 63"/>
                    <a:gd name="T18" fmla="*/ 26 w 65"/>
                    <a:gd name="T19" fmla="*/ 63 h 63"/>
                    <a:gd name="T20" fmla="*/ 20 w 65"/>
                    <a:gd name="T21" fmla="*/ 61 h 63"/>
                    <a:gd name="T22" fmla="*/ 14 w 65"/>
                    <a:gd name="T23" fmla="*/ 59 h 63"/>
                    <a:gd name="T24" fmla="*/ 10 w 65"/>
                    <a:gd name="T25" fmla="*/ 55 h 63"/>
                    <a:gd name="T26" fmla="*/ 6 w 65"/>
                    <a:gd name="T27" fmla="*/ 50 h 63"/>
                    <a:gd name="T28" fmla="*/ 2 w 65"/>
                    <a:gd name="T29" fmla="*/ 44 h 63"/>
                    <a:gd name="T30" fmla="*/ 0 w 65"/>
                    <a:gd name="T31" fmla="*/ 38 h 63"/>
                    <a:gd name="T32" fmla="*/ 0 w 65"/>
                    <a:gd name="T33" fmla="*/ 32 h 63"/>
                    <a:gd name="T34" fmla="*/ 0 w 65"/>
                    <a:gd name="T35" fmla="*/ 26 h 63"/>
                    <a:gd name="T36" fmla="*/ 2 w 65"/>
                    <a:gd name="T37" fmla="*/ 20 h 63"/>
                    <a:gd name="T38" fmla="*/ 6 w 65"/>
                    <a:gd name="T39" fmla="*/ 14 h 63"/>
                    <a:gd name="T40" fmla="*/ 10 w 65"/>
                    <a:gd name="T41" fmla="*/ 10 h 63"/>
                    <a:gd name="T42" fmla="*/ 14 w 65"/>
                    <a:gd name="T43" fmla="*/ 6 h 63"/>
                    <a:gd name="T44" fmla="*/ 20 w 65"/>
                    <a:gd name="T45" fmla="*/ 2 h 63"/>
                    <a:gd name="T46" fmla="*/ 26 w 65"/>
                    <a:gd name="T47" fmla="*/ 0 h 63"/>
                    <a:gd name="T48" fmla="*/ 32 w 65"/>
                    <a:gd name="T49" fmla="*/ 0 h 63"/>
                    <a:gd name="T50" fmla="*/ 40 w 65"/>
                    <a:gd name="T51" fmla="*/ 0 h 63"/>
                    <a:gd name="T52" fmla="*/ 45 w 65"/>
                    <a:gd name="T53" fmla="*/ 2 h 63"/>
                    <a:gd name="T54" fmla="*/ 51 w 65"/>
                    <a:gd name="T55" fmla="*/ 6 h 63"/>
                    <a:gd name="T56" fmla="*/ 55 w 65"/>
                    <a:gd name="T57" fmla="*/ 10 h 63"/>
                    <a:gd name="T58" fmla="*/ 59 w 65"/>
                    <a:gd name="T59" fmla="*/ 14 h 63"/>
                    <a:gd name="T60" fmla="*/ 61 w 65"/>
                    <a:gd name="T61" fmla="*/ 20 h 63"/>
                    <a:gd name="T62" fmla="*/ 63 w 65"/>
                    <a:gd name="T63" fmla="*/ 26 h 63"/>
                    <a:gd name="T64" fmla="*/ 65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65" y="32"/>
                      </a:move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40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0" name="Freeform 301"/>
                <p:cNvSpPr>
                  <a:spLocks/>
                </p:cNvSpPr>
                <p:nvPr/>
              </p:nvSpPr>
              <p:spPr bwMode="auto">
                <a:xfrm>
                  <a:off x="5213" y="791"/>
                  <a:ext cx="65" cy="63"/>
                </a:xfrm>
                <a:custGeom>
                  <a:avLst/>
                  <a:gdLst>
                    <a:gd name="T0" fmla="*/ 65 w 65"/>
                    <a:gd name="T1" fmla="*/ 32 h 63"/>
                    <a:gd name="T2" fmla="*/ 65 w 65"/>
                    <a:gd name="T3" fmla="*/ 32 h 63"/>
                    <a:gd name="T4" fmla="*/ 63 w 65"/>
                    <a:gd name="T5" fmla="*/ 38 h 63"/>
                    <a:gd name="T6" fmla="*/ 61 w 65"/>
                    <a:gd name="T7" fmla="*/ 44 h 63"/>
                    <a:gd name="T8" fmla="*/ 59 w 65"/>
                    <a:gd name="T9" fmla="*/ 50 h 63"/>
                    <a:gd name="T10" fmla="*/ 55 w 65"/>
                    <a:gd name="T11" fmla="*/ 55 h 63"/>
                    <a:gd name="T12" fmla="*/ 51 w 65"/>
                    <a:gd name="T13" fmla="*/ 59 h 63"/>
                    <a:gd name="T14" fmla="*/ 45 w 65"/>
                    <a:gd name="T15" fmla="*/ 61 h 63"/>
                    <a:gd name="T16" fmla="*/ 40 w 65"/>
                    <a:gd name="T17" fmla="*/ 63 h 63"/>
                    <a:gd name="T18" fmla="*/ 32 w 65"/>
                    <a:gd name="T19" fmla="*/ 63 h 63"/>
                    <a:gd name="T20" fmla="*/ 26 w 65"/>
                    <a:gd name="T21" fmla="*/ 63 h 63"/>
                    <a:gd name="T22" fmla="*/ 20 w 65"/>
                    <a:gd name="T23" fmla="*/ 61 h 63"/>
                    <a:gd name="T24" fmla="*/ 14 w 65"/>
                    <a:gd name="T25" fmla="*/ 59 h 63"/>
                    <a:gd name="T26" fmla="*/ 10 w 65"/>
                    <a:gd name="T27" fmla="*/ 55 h 63"/>
                    <a:gd name="T28" fmla="*/ 6 w 65"/>
                    <a:gd name="T29" fmla="*/ 50 h 63"/>
                    <a:gd name="T30" fmla="*/ 2 w 65"/>
                    <a:gd name="T31" fmla="*/ 44 h 63"/>
                    <a:gd name="T32" fmla="*/ 0 w 65"/>
                    <a:gd name="T33" fmla="*/ 38 h 63"/>
                    <a:gd name="T34" fmla="*/ 0 w 65"/>
                    <a:gd name="T35" fmla="*/ 32 h 63"/>
                    <a:gd name="T36" fmla="*/ 0 w 65"/>
                    <a:gd name="T37" fmla="*/ 26 h 63"/>
                    <a:gd name="T38" fmla="*/ 2 w 65"/>
                    <a:gd name="T39" fmla="*/ 20 h 63"/>
                    <a:gd name="T40" fmla="*/ 6 w 65"/>
                    <a:gd name="T41" fmla="*/ 14 h 63"/>
                    <a:gd name="T42" fmla="*/ 10 w 65"/>
                    <a:gd name="T43" fmla="*/ 10 h 63"/>
                    <a:gd name="T44" fmla="*/ 14 w 65"/>
                    <a:gd name="T45" fmla="*/ 6 h 63"/>
                    <a:gd name="T46" fmla="*/ 20 w 65"/>
                    <a:gd name="T47" fmla="*/ 2 h 63"/>
                    <a:gd name="T48" fmla="*/ 26 w 65"/>
                    <a:gd name="T49" fmla="*/ 0 h 63"/>
                    <a:gd name="T50" fmla="*/ 32 w 65"/>
                    <a:gd name="T51" fmla="*/ 0 h 63"/>
                    <a:gd name="T52" fmla="*/ 40 w 65"/>
                    <a:gd name="T53" fmla="*/ 0 h 63"/>
                    <a:gd name="T54" fmla="*/ 45 w 65"/>
                    <a:gd name="T55" fmla="*/ 2 h 63"/>
                    <a:gd name="T56" fmla="*/ 51 w 65"/>
                    <a:gd name="T57" fmla="*/ 6 h 63"/>
                    <a:gd name="T58" fmla="*/ 55 w 65"/>
                    <a:gd name="T59" fmla="*/ 10 h 63"/>
                    <a:gd name="T60" fmla="*/ 59 w 65"/>
                    <a:gd name="T61" fmla="*/ 14 h 63"/>
                    <a:gd name="T62" fmla="*/ 61 w 65"/>
                    <a:gd name="T63" fmla="*/ 20 h 63"/>
                    <a:gd name="T64" fmla="*/ 63 w 65"/>
                    <a:gd name="T65" fmla="*/ 26 h 63"/>
                    <a:gd name="T66" fmla="*/ 65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65" y="32"/>
                      </a:move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40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1" name="Freeform 302"/>
                <p:cNvSpPr>
                  <a:spLocks/>
                </p:cNvSpPr>
                <p:nvPr/>
              </p:nvSpPr>
              <p:spPr bwMode="auto">
                <a:xfrm>
                  <a:off x="5566" y="876"/>
                  <a:ext cx="63" cy="65"/>
                </a:xfrm>
                <a:custGeom>
                  <a:avLst/>
                  <a:gdLst>
                    <a:gd name="T0" fmla="*/ 63 w 63"/>
                    <a:gd name="T1" fmla="*/ 32 h 65"/>
                    <a:gd name="T2" fmla="*/ 63 w 63"/>
                    <a:gd name="T3" fmla="*/ 39 h 65"/>
                    <a:gd name="T4" fmla="*/ 61 w 63"/>
                    <a:gd name="T5" fmla="*/ 45 h 65"/>
                    <a:gd name="T6" fmla="*/ 57 w 63"/>
                    <a:gd name="T7" fmla="*/ 51 h 65"/>
                    <a:gd name="T8" fmla="*/ 53 w 63"/>
                    <a:gd name="T9" fmla="*/ 55 h 65"/>
                    <a:gd name="T10" fmla="*/ 49 w 63"/>
                    <a:gd name="T11" fmla="*/ 59 h 65"/>
                    <a:gd name="T12" fmla="*/ 43 w 63"/>
                    <a:gd name="T13" fmla="*/ 61 h 65"/>
                    <a:gd name="T14" fmla="*/ 37 w 63"/>
                    <a:gd name="T15" fmla="*/ 63 h 65"/>
                    <a:gd name="T16" fmla="*/ 31 w 63"/>
                    <a:gd name="T17" fmla="*/ 65 h 65"/>
                    <a:gd name="T18" fmla="*/ 25 w 63"/>
                    <a:gd name="T19" fmla="*/ 63 h 65"/>
                    <a:gd name="T20" fmla="*/ 19 w 63"/>
                    <a:gd name="T21" fmla="*/ 61 h 65"/>
                    <a:gd name="T22" fmla="*/ 13 w 63"/>
                    <a:gd name="T23" fmla="*/ 59 h 65"/>
                    <a:gd name="T24" fmla="*/ 9 w 63"/>
                    <a:gd name="T25" fmla="*/ 55 h 65"/>
                    <a:gd name="T26" fmla="*/ 6 w 63"/>
                    <a:gd name="T27" fmla="*/ 51 h 65"/>
                    <a:gd name="T28" fmla="*/ 2 w 63"/>
                    <a:gd name="T29" fmla="*/ 45 h 65"/>
                    <a:gd name="T30" fmla="*/ 0 w 63"/>
                    <a:gd name="T31" fmla="*/ 39 h 65"/>
                    <a:gd name="T32" fmla="*/ 0 w 63"/>
                    <a:gd name="T33" fmla="*/ 32 h 65"/>
                    <a:gd name="T34" fmla="*/ 0 w 63"/>
                    <a:gd name="T35" fmla="*/ 26 h 65"/>
                    <a:gd name="T36" fmla="*/ 2 w 63"/>
                    <a:gd name="T37" fmla="*/ 20 h 65"/>
                    <a:gd name="T38" fmla="*/ 6 w 63"/>
                    <a:gd name="T39" fmla="*/ 14 h 65"/>
                    <a:gd name="T40" fmla="*/ 9 w 63"/>
                    <a:gd name="T41" fmla="*/ 10 h 65"/>
                    <a:gd name="T42" fmla="*/ 13 w 63"/>
                    <a:gd name="T43" fmla="*/ 6 h 65"/>
                    <a:gd name="T44" fmla="*/ 19 w 63"/>
                    <a:gd name="T45" fmla="*/ 2 h 65"/>
                    <a:gd name="T46" fmla="*/ 25 w 63"/>
                    <a:gd name="T47" fmla="*/ 0 h 65"/>
                    <a:gd name="T48" fmla="*/ 31 w 63"/>
                    <a:gd name="T49" fmla="*/ 0 h 65"/>
                    <a:gd name="T50" fmla="*/ 37 w 63"/>
                    <a:gd name="T51" fmla="*/ 0 h 65"/>
                    <a:gd name="T52" fmla="*/ 43 w 63"/>
                    <a:gd name="T53" fmla="*/ 2 h 65"/>
                    <a:gd name="T54" fmla="*/ 49 w 63"/>
                    <a:gd name="T55" fmla="*/ 6 h 65"/>
                    <a:gd name="T56" fmla="*/ 53 w 63"/>
                    <a:gd name="T57" fmla="*/ 10 h 65"/>
                    <a:gd name="T58" fmla="*/ 57 w 63"/>
                    <a:gd name="T59" fmla="*/ 14 h 65"/>
                    <a:gd name="T60" fmla="*/ 61 w 63"/>
                    <a:gd name="T61" fmla="*/ 20 h 65"/>
                    <a:gd name="T62" fmla="*/ 63 w 63"/>
                    <a:gd name="T63" fmla="*/ 26 h 65"/>
                    <a:gd name="T64" fmla="*/ 63 w 63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63" y="32"/>
                      </a:move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2" name="Freeform 303"/>
                <p:cNvSpPr>
                  <a:spLocks/>
                </p:cNvSpPr>
                <p:nvPr/>
              </p:nvSpPr>
              <p:spPr bwMode="auto">
                <a:xfrm>
                  <a:off x="5566" y="876"/>
                  <a:ext cx="63" cy="65"/>
                </a:xfrm>
                <a:custGeom>
                  <a:avLst/>
                  <a:gdLst>
                    <a:gd name="T0" fmla="*/ 63 w 63"/>
                    <a:gd name="T1" fmla="*/ 32 h 65"/>
                    <a:gd name="T2" fmla="*/ 63 w 63"/>
                    <a:gd name="T3" fmla="*/ 32 h 65"/>
                    <a:gd name="T4" fmla="*/ 63 w 63"/>
                    <a:gd name="T5" fmla="*/ 39 h 65"/>
                    <a:gd name="T6" fmla="*/ 61 w 63"/>
                    <a:gd name="T7" fmla="*/ 45 h 65"/>
                    <a:gd name="T8" fmla="*/ 57 w 63"/>
                    <a:gd name="T9" fmla="*/ 51 h 65"/>
                    <a:gd name="T10" fmla="*/ 53 w 63"/>
                    <a:gd name="T11" fmla="*/ 55 h 65"/>
                    <a:gd name="T12" fmla="*/ 49 w 63"/>
                    <a:gd name="T13" fmla="*/ 59 h 65"/>
                    <a:gd name="T14" fmla="*/ 43 w 63"/>
                    <a:gd name="T15" fmla="*/ 61 h 65"/>
                    <a:gd name="T16" fmla="*/ 37 w 63"/>
                    <a:gd name="T17" fmla="*/ 63 h 65"/>
                    <a:gd name="T18" fmla="*/ 31 w 63"/>
                    <a:gd name="T19" fmla="*/ 65 h 65"/>
                    <a:gd name="T20" fmla="*/ 25 w 63"/>
                    <a:gd name="T21" fmla="*/ 63 h 65"/>
                    <a:gd name="T22" fmla="*/ 19 w 63"/>
                    <a:gd name="T23" fmla="*/ 61 h 65"/>
                    <a:gd name="T24" fmla="*/ 13 w 63"/>
                    <a:gd name="T25" fmla="*/ 59 h 65"/>
                    <a:gd name="T26" fmla="*/ 9 w 63"/>
                    <a:gd name="T27" fmla="*/ 55 h 65"/>
                    <a:gd name="T28" fmla="*/ 6 w 63"/>
                    <a:gd name="T29" fmla="*/ 51 h 65"/>
                    <a:gd name="T30" fmla="*/ 2 w 63"/>
                    <a:gd name="T31" fmla="*/ 45 h 65"/>
                    <a:gd name="T32" fmla="*/ 0 w 63"/>
                    <a:gd name="T33" fmla="*/ 39 h 65"/>
                    <a:gd name="T34" fmla="*/ 0 w 63"/>
                    <a:gd name="T35" fmla="*/ 32 h 65"/>
                    <a:gd name="T36" fmla="*/ 0 w 63"/>
                    <a:gd name="T37" fmla="*/ 26 h 65"/>
                    <a:gd name="T38" fmla="*/ 2 w 63"/>
                    <a:gd name="T39" fmla="*/ 20 h 65"/>
                    <a:gd name="T40" fmla="*/ 6 w 63"/>
                    <a:gd name="T41" fmla="*/ 14 h 65"/>
                    <a:gd name="T42" fmla="*/ 9 w 63"/>
                    <a:gd name="T43" fmla="*/ 10 h 65"/>
                    <a:gd name="T44" fmla="*/ 13 w 63"/>
                    <a:gd name="T45" fmla="*/ 6 h 65"/>
                    <a:gd name="T46" fmla="*/ 19 w 63"/>
                    <a:gd name="T47" fmla="*/ 2 h 65"/>
                    <a:gd name="T48" fmla="*/ 25 w 63"/>
                    <a:gd name="T49" fmla="*/ 0 h 65"/>
                    <a:gd name="T50" fmla="*/ 31 w 63"/>
                    <a:gd name="T51" fmla="*/ 0 h 65"/>
                    <a:gd name="T52" fmla="*/ 37 w 63"/>
                    <a:gd name="T53" fmla="*/ 0 h 65"/>
                    <a:gd name="T54" fmla="*/ 43 w 63"/>
                    <a:gd name="T55" fmla="*/ 2 h 65"/>
                    <a:gd name="T56" fmla="*/ 49 w 63"/>
                    <a:gd name="T57" fmla="*/ 6 h 65"/>
                    <a:gd name="T58" fmla="*/ 53 w 63"/>
                    <a:gd name="T59" fmla="*/ 10 h 65"/>
                    <a:gd name="T60" fmla="*/ 57 w 63"/>
                    <a:gd name="T61" fmla="*/ 14 h 65"/>
                    <a:gd name="T62" fmla="*/ 61 w 63"/>
                    <a:gd name="T63" fmla="*/ 20 h 65"/>
                    <a:gd name="T64" fmla="*/ 63 w 63"/>
                    <a:gd name="T65" fmla="*/ 26 h 65"/>
                    <a:gd name="T66" fmla="*/ 63 w 63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63" y="32"/>
                      </a:moveTo>
                      <a:lnTo>
                        <a:pt x="63" y="32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3" name="Freeform 304"/>
                <p:cNvSpPr>
                  <a:spLocks/>
                </p:cNvSpPr>
                <p:nvPr/>
              </p:nvSpPr>
              <p:spPr bwMode="auto">
                <a:xfrm>
                  <a:off x="5778" y="908"/>
                  <a:ext cx="65" cy="65"/>
                </a:xfrm>
                <a:custGeom>
                  <a:avLst/>
                  <a:gdLst>
                    <a:gd name="T0" fmla="*/ 65 w 65"/>
                    <a:gd name="T1" fmla="*/ 31 h 65"/>
                    <a:gd name="T2" fmla="*/ 63 w 65"/>
                    <a:gd name="T3" fmla="*/ 37 h 65"/>
                    <a:gd name="T4" fmla="*/ 61 w 65"/>
                    <a:gd name="T5" fmla="*/ 43 h 65"/>
                    <a:gd name="T6" fmla="*/ 59 w 65"/>
                    <a:gd name="T7" fmla="*/ 49 h 65"/>
                    <a:gd name="T8" fmla="*/ 55 w 65"/>
                    <a:gd name="T9" fmla="*/ 55 h 65"/>
                    <a:gd name="T10" fmla="*/ 51 w 65"/>
                    <a:gd name="T11" fmla="*/ 59 h 65"/>
                    <a:gd name="T12" fmla="*/ 46 w 65"/>
                    <a:gd name="T13" fmla="*/ 61 h 65"/>
                    <a:gd name="T14" fmla="*/ 40 w 65"/>
                    <a:gd name="T15" fmla="*/ 63 h 65"/>
                    <a:gd name="T16" fmla="*/ 32 w 65"/>
                    <a:gd name="T17" fmla="*/ 65 h 65"/>
                    <a:gd name="T18" fmla="*/ 26 w 65"/>
                    <a:gd name="T19" fmla="*/ 63 h 65"/>
                    <a:gd name="T20" fmla="*/ 20 w 65"/>
                    <a:gd name="T21" fmla="*/ 61 h 65"/>
                    <a:gd name="T22" fmla="*/ 14 w 65"/>
                    <a:gd name="T23" fmla="*/ 59 h 65"/>
                    <a:gd name="T24" fmla="*/ 10 w 65"/>
                    <a:gd name="T25" fmla="*/ 55 h 65"/>
                    <a:gd name="T26" fmla="*/ 6 w 65"/>
                    <a:gd name="T27" fmla="*/ 49 h 65"/>
                    <a:gd name="T28" fmla="*/ 2 w 65"/>
                    <a:gd name="T29" fmla="*/ 43 h 65"/>
                    <a:gd name="T30" fmla="*/ 0 w 65"/>
                    <a:gd name="T31" fmla="*/ 37 h 65"/>
                    <a:gd name="T32" fmla="*/ 0 w 65"/>
                    <a:gd name="T33" fmla="*/ 31 h 65"/>
                    <a:gd name="T34" fmla="*/ 0 w 65"/>
                    <a:gd name="T35" fmla="*/ 25 h 65"/>
                    <a:gd name="T36" fmla="*/ 2 w 65"/>
                    <a:gd name="T37" fmla="*/ 19 h 65"/>
                    <a:gd name="T38" fmla="*/ 6 w 65"/>
                    <a:gd name="T39" fmla="*/ 13 h 65"/>
                    <a:gd name="T40" fmla="*/ 10 w 65"/>
                    <a:gd name="T41" fmla="*/ 9 h 65"/>
                    <a:gd name="T42" fmla="*/ 14 w 65"/>
                    <a:gd name="T43" fmla="*/ 5 h 65"/>
                    <a:gd name="T44" fmla="*/ 20 w 65"/>
                    <a:gd name="T45" fmla="*/ 2 h 65"/>
                    <a:gd name="T46" fmla="*/ 26 w 65"/>
                    <a:gd name="T47" fmla="*/ 0 h 65"/>
                    <a:gd name="T48" fmla="*/ 32 w 65"/>
                    <a:gd name="T49" fmla="*/ 0 h 65"/>
                    <a:gd name="T50" fmla="*/ 40 w 65"/>
                    <a:gd name="T51" fmla="*/ 0 h 65"/>
                    <a:gd name="T52" fmla="*/ 46 w 65"/>
                    <a:gd name="T53" fmla="*/ 2 h 65"/>
                    <a:gd name="T54" fmla="*/ 51 w 65"/>
                    <a:gd name="T55" fmla="*/ 5 h 65"/>
                    <a:gd name="T56" fmla="*/ 55 w 65"/>
                    <a:gd name="T57" fmla="*/ 9 h 65"/>
                    <a:gd name="T58" fmla="*/ 59 w 65"/>
                    <a:gd name="T59" fmla="*/ 13 h 65"/>
                    <a:gd name="T60" fmla="*/ 61 w 65"/>
                    <a:gd name="T61" fmla="*/ 19 h 65"/>
                    <a:gd name="T62" fmla="*/ 63 w 65"/>
                    <a:gd name="T63" fmla="*/ 25 h 65"/>
                    <a:gd name="T64" fmla="*/ 65 w 65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1"/>
                      </a:move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4" name="Freeform 305"/>
                <p:cNvSpPr>
                  <a:spLocks/>
                </p:cNvSpPr>
                <p:nvPr/>
              </p:nvSpPr>
              <p:spPr bwMode="auto">
                <a:xfrm>
                  <a:off x="5778" y="908"/>
                  <a:ext cx="65" cy="65"/>
                </a:xfrm>
                <a:custGeom>
                  <a:avLst/>
                  <a:gdLst>
                    <a:gd name="T0" fmla="*/ 65 w 65"/>
                    <a:gd name="T1" fmla="*/ 31 h 65"/>
                    <a:gd name="T2" fmla="*/ 65 w 65"/>
                    <a:gd name="T3" fmla="*/ 31 h 65"/>
                    <a:gd name="T4" fmla="*/ 63 w 65"/>
                    <a:gd name="T5" fmla="*/ 37 h 65"/>
                    <a:gd name="T6" fmla="*/ 61 w 65"/>
                    <a:gd name="T7" fmla="*/ 43 h 65"/>
                    <a:gd name="T8" fmla="*/ 59 w 65"/>
                    <a:gd name="T9" fmla="*/ 49 h 65"/>
                    <a:gd name="T10" fmla="*/ 55 w 65"/>
                    <a:gd name="T11" fmla="*/ 55 h 65"/>
                    <a:gd name="T12" fmla="*/ 51 w 65"/>
                    <a:gd name="T13" fmla="*/ 59 h 65"/>
                    <a:gd name="T14" fmla="*/ 46 w 65"/>
                    <a:gd name="T15" fmla="*/ 61 h 65"/>
                    <a:gd name="T16" fmla="*/ 40 w 65"/>
                    <a:gd name="T17" fmla="*/ 63 h 65"/>
                    <a:gd name="T18" fmla="*/ 32 w 65"/>
                    <a:gd name="T19" fmla="*/ 65 h 65"/>
                    <a:gd name="T20" fmla="*/ 26 w 65"/>
                    <a:gd name="T21" fmla="*/ 63 h 65"/>
                    <a:gd name="T22" fmla="*/ 20 w 65"/>
                    <a:gd name="T23" fmla="*/ 61 h 65"/>
                    <a:gd name="T24" fmla="*/ 14 w 65"/>
                    <a:gd name="T25" fmla="*/ 59 h 65"/>
                    <a:gd name="T26" fmla="*/ 10 w 65"/>
                    <a:gd name="T27" fmla="*/ 55 h 65"/>
                    <a:gd name="T28" fmla="*/ 6 w 65"/>
                    <a:gd name="T29" fmla="*/ 49 h 65"/>
                    <a:gd name="T30" fmla="*/ 2 w 65"/>
                    <a:gd name="T31" fmla="*/ 43 h 65"/>
                    <a:gd name="T32" fmla="*/ 0 w 65"/>
                    <a:gd name="T33" fmla="*/ 37 h 65"/>
                    <a:gd name="T34" fmla="*/ 0 w 65"/>
                    <a:gd name="T35" fmla="*/ 31 h 65"/>
                    <a:gd name="T36" fmla="*/ 0 w 65"/>
                    <a:gd name="T37" fmla="*/ 25 h 65"/>
                    <a:gd name="T38" fmla="*/ 2 w 65"/>
                    <a:gd name="T39" fmla="*/ 19 h 65"/>
                    <a:gd name="T40" fmla="*/ 6 w 65"/>
                    <a:gd name="T41" fmla="*/ 13 h 65"/>
                    <a:gd name="T42" fmla="*/ 10 w 65"/>
                    <a:gd name="T43" fmla="*/ 9 h 65"/>
                    <a:gd name="T44" fmla="*/ 14 w 65"/>
                    <a:gd name="T45" fmla="*/ 5 h 65"/>
                    <a:gd name="T46" fmla="*/ 20 w 65"/>
                    <a:gd name="T47" fmla="*/ 2 h 65"/>
                    <a:gd name="T48" fmla="*/ 26 w 65"/>
                    <a:gd name="T49" fmla="*/ 0 h 65"/>
                    <a:gd name="T50" fmla="*/ 32 w 65"/>
                    <a:gd name="T51" fmla="*/ 0 h 65"/>
                    <a:gd name="T52" fmla="*/ 40 w 65"/>
                    <a:gd name="T53" fmla="*/ 0 h 65"/>
                    <a:gd name="T54" fmla="*/ 46 w 65"/>
                    <a:gd name="T55" fmla="*/ 2 h 65"/>
                    <a:gd name="T56" fmla="*/ 51 w 65"/>
                    <a:gd name="T57" fmla="*/ 5 h 65"/>
                    <a:gd name="T58" fmla="*/ 55 w 65"/>
                    <a:gd name="T59" fmla="*/ 9 h 65"/>
                    <a:gd name="T60" fmla="*/ 59 w 65"/>
                    <a:gd name="T61" fmla="*/ 13 h 65"/>
                    <a:gd name="T62" fmla="*/ 61 w 65"/>
                    <a:gd name="T63" fmla="*/ 19 h 65"/>
                    <a:gd name="T64" fmla="*/ 63 w 65"/>
                    <a:gd name="T65" fmla="*/ 25 h 65"/>
                    <a:gd name="T66" fmla="*/ 65 w 65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1"/>
                      </a:move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5" name="Freeform 306"/>
                <p:cNvSpPr>
                  <a:spLocks/>
                </p:cNvSpPr>
                <p:nvPr/>
              </p:nvSpPr>
              <p:spPr bwMode="auto">
                <a:xfrm>
                  <a:off x="5522" y="661"/>
                  <a:ext cx="63" cy="63"/>
                </a:xfrm>
                <a:custGeom>
                  <a:avLst/>
                  <a:gdLst>
                    <a:gd name="T0" fmla="*/ 63 w 63"/>
                    <a:gd name="T1" fmla="*/ 32 h 63"/>
                    <a:gd name="T2" fmla="*/ 63 w 63"/>
                    <a:gd name="T3" fmla="*/ 38 h 63"/>
                    <a:gd name="T4" fmla="*/ 61 w 63"/>
                    <a:gd name="T5" fmla="*/ 44 h 63"/>
                    <a:gd name="T6" fmla="*/ 57 w 63"/>
                    <a:gd name="T7" fmla="*/ 50 h 63"/>
                    <a:gd name="T8" fmla="*/ 55 w 63"/>
                    <a:gd name="T9" fmla="*/ 54 h 63"/>
                    <a:gd name="T10" fmla="*/ 50 w 63"/>
                    <a:gd name="T11" fmla="*/ 59 h 63"/>
                    <a:gd name="T12" fmla="*/ 44 w 63"/>
                    <a:gd name="T13" fmla="*/ 61 h 63"/>
                    <a:gd name="T14" fmla="*/ 38 w 63"/>
                    <a:gd name="T15" fmla="*/ 63 h 63"/>
                    <a:gd name="T16" fmla="*/ 32 w 63"/>
                    <a:gd name="T17" fmla="*/ 63 h 63"/>
                    <a:gd name="T18" fmla="*/ 26 w 63"/>
                    <a:gd name="T19" fmla="*/ 63 h 63"/>
                    <a:gd name="T20" fmla="*/ 20 w 63"/>
                    <a:gd name="T21" fmla="*/ 61 h 63"/>
                    <a:gd name="T22" fmla="*/ 14 w 63"/>
                    <a:gd name="T23" fmla="*/ 59 h 63"/>
                    <a:gd name="T24" fmla="*/ 8 w 63"/>
                    <a:gd name="T25" fmla="*/ 54 h 63"/>
                    <a:gd name="T26" fmla="*/ 6 w 63"/>
                    <a:gd name="T27" fmla="*/ 50 h 63"/>
                    <a:gd name="T28" fmla="*/ 2 w 63"/>
                    <a:gd name="T29" fmla="*/ 44 h 63"/>
                    <a:gd name="T30" fmla="*/ 0 w 63"/>
                    <a:gd name="T31" fmla="*/ 38 h 63"/>
                    <a:gd name="T32" fmla="*/ 0 w 63"/>
                    <a:gd name="T33" fmla="*/ 32 h 63"/>
                    <a:gd name="T34" fmla="*/ 0 w 63"/>
                    <a:gd name="T35" fmla="*/ 26 h 63"/>
                    <a:gd name="T36" fmla="*/ 2 w 63"/>
                    <a:gd name="T37" fmla="*/ 20 h 63"/>
                    <a:gd name="T38" fmla="*/ 6 w 63"/>
                    <a:gd name="T39" fmla="*/ 14 h 63"/>
                    <a:gd name="T40" fmla="*/ 8 w 63"/>
                    <a:gd name="T41" fmla="*/ 8 h 63"/>
                    <a:gd name="T42" fmla="*/ 14 w 63"/>
                    <a:gd name="T43" fmla="*/ 4 h 63"/>
                    <a:gd name="T44" fmla="*/ 20 w 63"/>
                    <a:gd name="T45" fmla="*/ 2 h 63"/>
                    <a:gd name="T46" fmla="*/ 26 w 63"/>
                    <a:gd name="T47" fmla="*/ 0 h 63"/>
                    <a:gd name="T48" fmla="*/ 32 w 63"/>
                    <a:gd name="T49" fmla="*/ 0 h 63"/>
                    <a:gd name="T50" fmla="*/ 38 w 63"/>
                    <a:gd name="T51" fmla="*/ 0 h 63"/>
                    <a:gd name="T52" fmla="*/ 44 w 63"/>
                    <a:gd name="T53" fmla="*/ 2 h 63"/>
                    <a:gd name="T54" fmla="*/ 50 w 63"/>
                    <a:gd name="T55" fmla="*/ 4 h 63"/>
                    <a:gd name="T56" fmla="*/ 55 w 63"/>
                    <a:gd name="T57" fmla="*/ 8 h 63"/>
                    <a:gd name="T58" fmla="*/ 57 w 63"/>
                    <a:gd name="T59" fmla="*/ 14 h 63"/>
                    <a:gd name="T60" fmla="*/ 61 w 63"/>
                    <a:gd name="T61" fmla="*/ 20 h 63"/>
                    <a:gd name="T62" fmla="*/ 63 w 63"/>
                    <a:gd name="T63" fmla="*/ 26 h 63"/>
                    <a:gd name="T64" fmla="*/ 63 w 63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63" y="32"/>
                      </a:move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7" y="50"/>
                      </a:lnTo>
                      <a:lnTo>
                        <a:pt x="55" y="54"/>
                      </a:lnTo>
                      <a:lnTo>
                        <a:pt x="50" y="59"/>
                      </a:lnTo>
                      <a:lnTo>
                        <a:pt x="44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4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50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6" name="Freeform 307"/>
                <p:cNvSpPr>
                  <a:spLocks/>
                </p:cNvSpPr>
                <p:nvPr/>
              </p:nvSpPr>
              <p:spPr bwMode="auto">
                <a:xfrm>
                  <a:off x="5522" y="661"/>
                  <a:ext cx="63" cy="63"/>
                </a:xfrm>
                <a:custGeom>
                  <a:avLst/>
                  <a:gdLst>
                    <a:gd name="T0" fmla="*/ 63 w 63"/>
                    <a:gd name="T1" fmla="*/ 32 h 63"/>
                    <a:gd name="T2" fmla="*/ 63 w 63"/>
                    <a:gd name="T3" fmla="*/ 32 h 63"/>
                    <a:gd name="T4" fmla="*/ 63 w 63"/>
                    <a:gd name="T5" fmla="*/ 38 h 63"/>
                    <a:gd name="T6" fmla="*/ 61 w 63"/>
                    <a:gd name="T7" fmla="*/ 44 h 63"/>
                    <a:gd name="T8" fmla="*/ 57 w 63"/>
                    <a:gd name="T9" fmla="*/ 50 h 63"/>
                    <a:gd name="T10" fmla="*/ 55 w 63"/>
                    <a:gd name="T11" fmla="*/ 54 h 63"/>
                    <a:gd name="T12" fmla="*/ 50 w 63"/>
                    <a:gd name="T13" fmla="*/ 59 h 63"/>
                    <a:gd name="T14" fmla="*/ 44 w 63"/>
                    <a:gd name="T15" fmla="*/ 61 h 63"/>
                    <a:gd name="T16" fmla="*/ 38 w 63"/>
                    <a:gd name="T17" fmla="*/ 63 h 63"/>
                    <a:gd name="T18" fmla="*/ 32 w 63"/>
                    <a:gd name="T19" fmla="*/ 63 h 63"/>
                    <a:gd name="T20" fmla="*/ 26 w 63"/>
                    <a:gd name="T21" fmla="*/ 63 h 63"/>
                    <a:gd name="T22" fmla="*/ 20 w 63"/>
                    <a:gd name="T23" fmla="*/ 61 h 63"/>
                    <a:gd name="T24" fmla="*/ 14 w 63"/>
                    <a:gd name="T25" fmla="*/ 59 h 63"/>
                    <a:gd name="T26" fmla="*/ 8 w 63"/>
                    <a:gd name="T27" fmla="*/ 54 h 63"/>
                    <a:gd name="T28" fmla="*/ 6 w 63"/>
                    <a:gd name="T29" fmla="*/ 50 h 63"/>
                    <a:gd name="T30" fmla="*/ 2 w 63"/>
                    <a:gd name="T31" fmla="*/ 44 h 63"/>
                    <a:gd name="T32" fmla="*/ 0 w 63"/>
                    <a:gd name="T33" fmla="*/ 38 h 63"/>
                    <a:gd name="T34" fmla="*/ 0 w 63"/>
                    <a:gd name="T35" fmla="*/ 32 h 63"/>
                    <a:gd name="T36" fmla="*/ 0 w 63"/>
                    <a:gd name="T37" fmla="*/ 26 h 63"/>
                    <a:gd name="T38" fmla="*/ 2 w 63"/>
                    <a:gd name="T39" fmla="*/ 20 h 63"/>
                    <a:gd name="T40" fmla="*/ 6 w 63"/>
                    <a:gd name="T41" fmla="*/ 14 h 63"/>
                    <a:gd name="T42" fmla="*/ 8 w 63"/>
                    <a:gd name="T43" fmla="*/ 8 h 63"/>
                    <a:gd name="T44" fmla="*/ 14 w 63"/>
                    <a:gd name="T45" fmla="*/ 4 h 63"/>
                    <a:gd name="T46" fmla="*/ 20 w 63"/>
                    <a:gd name="T47" fmla="*/ 2 h 63"/>
                    <a:gd name="T48" fmla="*/ 26 w 63"/>
                    <a:gd name="T49" fmla="*/ 0 h 63"/>
                    <a:gd name="T50" fmla="*/ 32 w 63"/>
                    <a:gd name="T51" fmla="*/ 0 h 63"/>
                    <a:gd name="T52" fmla="*/ 38 w 63"/>
                    <a:gd name="T53" fmla="*/ 0 h 63"/>
                    <a:gd name="T54" fmla="*/ 44 w 63"/>
                    <a:gd name="T55" fmla="*/ 2 h 63"/>
                    <a:gd name="T56" fmla="*/ 50 w 63"/>
                    <a:gd name="T57" fmla="*/ 4 h 63"/>
                    <a:gd name="T58" fmla="*/ 55 w 63"/>
                    <a:gd name="T59" fmla="*/ 8 h 63"/>
                    <a:gd name="T60" fmla="*/ 57 w 63"/>
                    <a:gd name="T61" fmla="*/ 14 h 63"/>
                    <a:gd name="T62" fmla="*/ 61 w 63"/>
                    <a:gd name="T63" fmla="*/ 20 h 63"/>
                    <a:gd name="T64" fmla="*/ 63 w 63"/>
                    <a:gd name="T65" fmla="*/ 26 h 63"/>
                    <a:gd name="T66" fmla="*/ 63 w 63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63" y="32"/>
                      </a:move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7" y="50"/>
                      </a:lnTo>
                      <a:lnTo>
                        <a:pt x="55" y="54"/>
                      </a:lnTo>
                      <a:lnTo>
                        <a:pt x="50" y="59"/>
                      </a:lnTo>
                      <a:lnTo>
                        <a:pt x="44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4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50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7" name="Freeform 308"/>
                <p:cNvSpPr>
                  <a:spLocks/>
                </p:cNvSpPr>
                <p:nvPr/>
              </p:nvSpPr>
              <p:spPr bwMode="auto">
                <a:xfrm>
                  <a:off x="5333" y="665"/>
                  <a:ext cx="65" cy="63"/>
                </a:xfrm>
                <a:custGeom>
                  <a:avLst/>
                  <a:gdLst>
                    <a:gd name="T0" fmla="*/ 65 w 65"/>
                    <a:gd name="T1" fmla="*/ 32 h 63"/>
                    <a:gd name="T2" fmla="*/ 63 w 65"/>
                    <a:gd name="T3" fmla="*/ 38 h 63"/>
                    <a:gd name="T4" fmla="*/ 63 w 65"/>
                    <a:gd name="T5" fmla="*/ 44 h 63"/>
                    <a:gd name="T6" fmla="*/ 59 w 65"/>
                    <a:gd name="T7" fmla="*/ 50 h 63"/>
                    <a:gd name="T8" fmla="*/ 55 w 65"/>
                    <a:gd name="T9" fmla="*/ 55 h 63"/>
                    <a:gd name="T10" fmla="*/ 51 w 65"/>
                    <a:gd name="T11" fmla="*/ 57 h 63"/>
                    <a:gd name="T12" fmla="*/ 46 w 65"/>
                    <a:gd name="T13" fmla="*/ 61 h 63"/>
                    <a:gd name="T14" fmla="*/ 40 w 65"/>
                    <a:gd name="T15" fmla="*/ 63 h 63"/>
                    <a:gd name="T16" fmla="*/ 32 w 65"/>
                    <a:gd name="T17" fmla="*/ 63 h 63"/>
                    <a:gd name="T18" fmla="*/ 26 w 65"/>
                    <a:gd name="T19" fmla="*/ 63 h 63"/>
                    <a:gd name="T20" fmla="*/ 20 w 65"/>
                    <a:gd name="T21" fmla="*/ 61 h 63"/>
                    <a:gd name="T22" fmla="*/ 14 w 65"/>
                    <a:gd name="T23" fmla="*/ 57 h 63"/>
                    <a:gd name="T24" fmla="*/ 10 w 65"/>
                    <a:gd name="T25" fmla="*/ 55 h 63"/>
                    <a:gd name="T26" fmla="*/ 6 w 65"/>
                    <a:gd name="T27" fmla="*/ 50 h 63"/>
                    <a:gd name="T28" fmla="*/ 2 w 65"/>
                    <a:gd name="T29" fmla="*/ 44 h 63"/>
                    <a:gd name="T30" fmla="*/ 0 w 65"/>
                    <a:gd name="T31" fmla="*/ 38 h 63"/>
                    <a:gd name="T32" fmla="*/ 0 w 65"/>
                    <a:gd name="T33" fmla="*/ 32 h 63"/>
                    <a:gd name="T34" fmla="*/ 0 w 65"/>
                    <a:gd name="T35" fmla="*/ 26 h 63"/>
                    <a:gd name="T36" fmla="*/ 2 w 65"/>
                    <a:gd name="T37" fmla="*/ 20 h 63"/>
                    <a:gd name="T38" fmla="*/ 6 w 65"/>
                    <a:gd name="T39" fmla="*/ 14 h 63"/>
                    <a:gd name="T40" fmla="*/ 10 w 65"/>
                    <a:gd name="T41" fmla="*/ 8 h 63"/>
                    <a:gd name="T42" fmla="*/ 14 w 65"/>
                    <a:gd name="T43" fmla="*/ 4 h 63"/>
                    <a:gd name="T44" fmla="*/ 20 w 65"/>
                    <a:gd name="T45" fmla="*/ 2 h 63"/>
                    <a:gd name="T46" fmla="*/ 26 w 65"/>
                    <a:gd name="T47" fmla="*/ 0 h 63"/>
                    <a:gd name="T48" fmla="*/ 32 w 65"/>
                    <a:gd name="T49" fmla="*/ 0 h 63"/>
                    <a:gd name="T50" fmla="*/ 40 w 65"/>
                    <a:gd name="T51" fmla="*/ 0 h 63"/>
                    <a:gd name="T52" fmla="*/ 46 w 65"/>
                    <a:gd name="T53" fmla="*/ 2 h 63"/>
                    <a:gd name="T54" fmla="*/ 51 w 65"/>
                    <a:gd name="T55" fmla="*/ 4 h 63"/>
                    <a:gd name="T56" fmla="*/ 55 w 65"/>
                    <a:gd name="T57" fmla="*/ 8 h 63"/>
                    <a:gd name="T58" fmla="*/ 59 w 65"/>
                    <a:gd name="T59" fmla="*/ 14 h 63"/>
                    <a:gd name="T60" fmla="*/ 63 w 65"/>
                    <a:gd name="T61" fmla="*/ 20 h 63"/>
                    <a:gd name="T62" fmla="*/ 63 w 65"/>
                    <a:gd name="T63" fmla="*/ 26 h 63"/>
                    <a:gd name="T64" fmla="*/ 65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65" y="32"/>
                      </a:moveTo>
                      <a:lnTo>
                        <a:pt x="63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1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8" name="Freeform 309"/>
                <p:cNvSpPr>
                  <a:spLocks/>
                </p:cNvSpPr>
                <p:nvPr/>
              </p:nvSpPr>
              <p:spPr bwMode="auto">
                <a:xfrm>
                  <a:off x="5333" y="665"/>
                  <a:ext cx="65" cy="63"/>
                </a:xfrm>
                <a:custGeom>
                  <a:avLst/>
                  <a:gdLst>
                    <a:gd name="T0" fmla="*/ 65 w 65"/>
                    <a:gd name="T1" fmla="*/ 32 h 63"/>
                    <a:gd name="T2" fmla="*/ 65 w 65"/>
                    <a:gd name="T3" fmla="*/ 32 h 63"/>
                    <a:gd name="T4" fmla="*/ 63 w 65"/>
                    <a:gd name="T5" fmla="*/ 38 h 63"/>
                    <a:gd name="T6" fmla="*/ 63 w 65"/>
                    <a:gd name="T7" fmla="*/ 44 h 63"/>
                    <a:gd name="T8" fmla="*/ 59 w 65"/>
                    <a:gd name="T9" fmla="*/ 50 h 63"/>
                    <a:gd name="T10" fmla="*/ 55 w 65"/>
                    <a:gd name="T11" fmla="*/ 55 h 63"/>
                    <a:gd name="T12" fmla="*/ 51 w 65"/>
                    <a:gd name="T13" fmla="*/ 57 h 63"/>
                    <a:gd name="T14" fmla="*/ 46 w 65"/>
                    <a:gd name="T15" fmla="*/ 61 h 63"/>
                    <a:gd name="T16" fmla="*/ 40 w 65"/>
                    <a:gd name="T17" fmla="*/ 63 h 63"/>
                    <a:gd name="T18" fmla="*/ 32 w 65"/>
                    <a:gd name="T19" fmla="*/ 63 h 63"/>
                    <a:gd name="T20" fmla="*/ 26 w 65"/>
                    <a:gd name="T21" fmla="*/ 63 h 63"/>
                    <a:gd name="T22" fmla="*/ 20 w 65"/>
                    <a:gd name="T23" fmla="*/ 61 h 63"/>
                    <a:gd name="T24" fmla="*/ 14 w 65"/>
                    <a:gd name="T25" fmla="*/ 57 h 63"/>
                    <a:gd name="T26" fmla="*/ 10 w 65"/>
                    <a:gd name="T27" fmla="*/ 55 h 63"/>
                    <a:gd name="T28" fmla="*/ 6 w 65"/>
                    <a:gd name="T29" fmla="*/ 50 h 63"/>
                    <a:gd name="T30" fmla="*/ 2 w 65"/>
                    <a:gd name="T31" fmla="*/ 44 h 63"/>
                    <a:gd name="T32" fmla="*/ 0 w 65"/>
                    <a:gd name="T33" fmla="*/ 38 h 63"/>
                    <a:gd name="T34" fmla="*/ 0 w 65"/>
                    <a:gd name="T35" fmla="*/ 32 h 63"/>
                    <a:gd name="T36" fmla="*/ 0 w 65"/>
                    <a:gd name="T37" fmla="*/ 26 h 63"/>
                    <a:gd name="T38" fmla="*/ 2 w 65"/>
                    <a:gd name="T39" fmla="*/ 20 h 63"/>
                    <a:gd name="T40" fmla="*/ 6 w 65"/>
                    <a:gd name="T41" fmla="*/ 14 h 63"/>
                    <a:gd name="T42" fmla="*/ 10 w 65"/>
                    <a:gd name="T43" fmla="*/ 8 h 63"/>
                    <a:gd name="T44" fmla="*/ 14 w 65"/>
                    <a:gd name="T45" fmla="*/ 4 h 63"/>
                    <a:gd name="T46" fmla="*/ 20 w 65"/>
                    <a:gd name="T47" fmla="*/ 2 h 63"/>
                    <a:gd name="T48" fmla="*/ 26 w 65"/>
                    <a:gd name="T49" fmla="*/ 0 h 63"/>
                    <a:gd name="T50" fmla="*/ 32 w 65"/>
                    <a:gd name="T51" fmla="*/ 0 h 63"/>
                    <a:gd name="T52" fmla="*/ 40 w 65"/>
                    <a:gd name="T53" fmla="*/ 0 h 63"/>
                    <a:gd name="T54" fmla="*/ 46 w 65"/>
                    <a:gd name="T55" fmla="*/ 2 h 63"/>
                    <a:gd name="T56" fmla="*/ 51 w 65"/>
                    <a:gd name="T57" fmla="*/ 4 h 63"/>
                    <a:gd name="T58" fmla="*/ 55 w 65"/>
                    <a:gd name="T59" fmla="*/ 8 h 63"/>
                    <a:gd name="T60" fmla="*/ 59 w 65"/>
                    <a:gd name="T61" fmla="*/ 14 h 63"/>
                    <a:gd name="T62" fmla="*/ 63 w 65"/>
                    <a:gd name="T63" fmla="*/ 20 h 63"/>
                    <a:gd name="T64" fmla="*/ 63 w 65"/>
                    <a:gd name="T65" fmla="*/ 26 h 63"/>
                    <a:gd name="T66" fmla="*/ 65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65" y="32"/>
                      </a:move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1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89" name="Rectangle 310"/>
                <p:cNvSpPr>
                  <a:spLocks noChangeArrowheads="1"/>
                </p:cNvSpPr>
                <p:nvPr/>
              </p:nvSpPr>
              <p:spPr bwMode="auto">
                <a:xfrm>
                  <a:off x="4500" y="1085"/>
                  <a:ext cx="81" cy="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90" name="Rectangle 311"/>
                <p:cNvSpPr>
                  <a:spLocks noChangeArrowheads="1"/>
                </p:cNvSpPr>
                <p:nvPr/>
              </p:nvSpPr>
              <p:spPr bwMode="auto">
                <a:xfrm>
                  <a:off x="4500" y="1087"/>
                  <a:ext cx="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endParaRPr kumimoji="1" lang="en-US" sz="2400" dirty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91" name="Rectangle 312"/>
                <p:cNvSpPr>
                  <a:spLocks noChangeArrowheads="1"/>
                </p:cNvSpPr>
                <p:nvPr/>
              </p:nvSpPr>
              <p:spPr bwMode="auto">
                <a:xfrm>
                  <a:off x="4532" y="1087"/>
                  <a:ext cx="47" cy="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kumimoji="1" lang="en-US" sz="700" dirty="0">
                      <a:solidFill>
                        <a:srgbClr val="0000FF"/>
                      </a:solidFill>
                      <a:latin typeface="Arial" pitchFamily="34" charset="0"/>
                    </a:rPr>
                    <a:t> </a:t>
                  </a:r>
                  <a:endParaRPr kumimoji="1" lang="en-US" sz="2400" dirty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92" name="Rectangle 313"/>
                <p:cNvSpPr>
                  <a:spLocks noChangeArrowheads="1"/>
                </p:cNvSpPr>
                <p:nvPr/>
              </p:nvSpPr>
              <p:spPr bwMode="auto">
                <a:xfrm>
                  <a:off x="4530" y="1085"/>
                  <a:ext cx="81" cy="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93" name="Rectangle 314"/>
                <p:cNvSpPr>
                  <a:spLocks noChangeArrowheads="1"/>
                </p:cNvSpPr>
                <p:nvPr/>
              </p:nvSpPr>
              <p:spPr bwMode="auto">
                <a:xfrm>
                  <a:off x="4529" y="1087"/>
                  <a:ext cx="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endParaRPr kumimoji="1" lang="en-US" sz="2400" dirty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94" name="Rectangle 315"/>
                <p:cNvSpPr>
                  <a:spLocks noChangeArrowheads="1"/>
                </p:cNvSpPr>
                <p:nvPr/>
              </p:nvSpPr>
              <p:spPr bwMode="auto">
                <a:xfrm>
                  <a:off x="4561" y="1087"/>
                  <a:ext cx="47" cy="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kumimoji="1" lang="en-US" sz="700">
                      <a:solidFill>
                        <a:srgbClr val="0000FF"/>
                      </a:solidFill>
                      <a:latin typeface="Arial" pitchFamily="34" charset="0"/>
                    </a:rPr>
                    <a:t> </a:t>
                  </a:r>
                  <a:endParaRPr kumimoji="1"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95" name="Rectangle 316"/>
                <p:cNvSpPr>
                  <a:spLocks noChangeArrowheads="1"/>
                </p:cNvSpPr>
                <p:nvPr/>
              </p:nvSpPr>
              <p:spPr bwMode="auto">
                <a:xfrm>
                  <a:off x="4559" y="1085"/>
                  <a:ext cx="81" cy="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96" name="Rectangle 317"/>
                <p:cNvSpPr>
                  <a:spLocks noChangeArrowheads="1"/>
                </p:cNvSpPr>
                <p:nvPr/>
              </p:nvSpPr>
              <p:spPr bwMode="auto">
                <a:xfrm>
                  <a:off x="4559" y="1087"/>
                  <a:ext cx="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endParaRPr kumimoji="1" lang="en-US" sz="2400" dirty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97" name="Rectangle 318"/>
                <p:cNvSpPr>
                  <a:spLocks noChangeArrowheads="1"/>
                </p:cNvSpPr>
                <p:nvPr/>
              </p:nvSpPr>
              <p:spPr bwMode="auto">
                <a:xfrm>
                  <a:off x="4591" y="1087"/>
                  <a:ext cx="47" cy="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kumimoji="1" lang="en-US" sz="700">
                      <a:solidFill>
                        <a:srgbClr val="0000FF"/>
                      </a:solidFill>
                      <a:latin typeface="Arial" pitchFamily="34" charset="0"/>
                    </a:rPr>
                    <a:t> </a:t>
                  </a:r>
                  <a:endParaRPr kumimoji="1"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798" name="Rectangle 319"/>
                <p:cNvSpPr>
                  <a:spLocks noChangeArrowheads="1"/>
                </p:cNvSpPr>
                <p:nvPr/>
              </p:nvSpPr>
              <p:spPr bwMode="auto">
                <a:xfrm>
                  <a:off x="4593" y="1079"/>
                  <a:ext cx="189" cy="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799" name="Rectangle 320"/>
                <p:cNvSpPr>
                  <a:spLocks noChangeArrowheads="1"/>
                </p:cNvSpPr>
                <p:nvPr/>
              </p:nvSpPr>
              <p:spPr bwMode="auto">
                <a:xfrm>
                  <a:off x="4594" y="1083"/>
                  <a:ext cx="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endParaRPr kumimoji="1" lang="en-US" sz="2400" dirty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00" name="Rectangle 321"/>
                <p:cNvSpPr>
                  <a:spLocks noChangeArrowheads="1"/>
                </p:cNvSpPr>
                <p:nvPr/>
              </p:nvSpPr>
              <p:spPr bwMode="auto">
                <a:xfrm>
                  <a:off x="4678" y="1083"/>
                  <a:ext cx="11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kumimoji="1" lang="en-US">
                      <a:solidFill>
                        <a:srgbClr val="0000FF"/>
                      </a:solidFill>
                      <a:latin typeface="Arial" pitchFamily="34" charset="0"/>
                    </a:rPr>
                    <a:t> </a:t>
                  </a:r>
                  <a:endParaRPr kumimoji="1"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01" name="Rectangle 322"/>
                <p:cNvSpPr>
                  <a:spLocks noChangeArrowheads="1"/>
                </p:cNvSpPr>
                <p:nvPr/>
              </p:nvSpPr>
              <p:spPr bwMode="auto">
                <a:xfrm>
                  <a:off x="4697" y="1079"/>
                  <a:ext cx="152" cy="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02" name="Rectangle 323"/>
                <p:cNvSpPr>
                  <a:spLocks noChangeArrowheads="1"/>
                </p:cNvSpPr>
                <p:nvPr/>
              </p:nvSpPr>
              <p:spPr bwMode="auto">
                <a:xfrm>
                  <a:off x="4696" y="1083"/>
                  <a:ext cx="0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endParaRPr kumimoji="1" lang="en-US" sz="2400" dirty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04" name="Rectangle 325"/>
                <p:cNvSpPr>
                  <a:spLocks noChangeArrowheads="1"/>
                </p:cNvSpPr>
                <p:nvPr/>
              </p:nvSpPr>
              <p:spPr bwMode="auto">
                <a:xfrm>
                  <a:off x="4871" y="738"/>
                  <a:ext cx="214" cy="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05" name="Rectangle 326"/>
                <p:cNvSpPr>
                  <a:spLocks noChangeArrowheads="1"/>
                </p:cNvSpPr>
                <p:nvPr/>
              </p:nvSpPr>
              <p:spPr bwMode="auto">
                <a:xfrm>
                  <a:off x="4872" y="744"/>
                  <a:ext cx="27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kumimoji="1" lang="en-US" sz="2000">
                      <a:solidFill>
                        <a:srgbClr val="000000"/>
                      </a:solidFill>
                      <a:latin typeface="Arial" pitchFamily="34" charset="0"/>
                    </a:rPr>
                    <a:t>+</a:t>
                  </a:r>
                  <a:endParaRPr kumimoji="1"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06" name="Rectangle 327"/>
                <p:cNvSpPr>
                  <a:spLocks noChangeArrowheads="1"/>
                </p:cNvSpPr>
                <p:nvPr/>
              </p:nvSpPr>
              <p:spPr bwMode="auto">
                <a:xfrm>
                  <a:off x="4962" y="744"/>
                  <a:ext cx="129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hangingPunct="0"/>
                  <a:r>
                    <a:rPr kumimoji="1" lang="en-US" sz="2000">
                      <a:solidFill>
                        <a:srgbClr val="000000"/>
                      </a:solidFill>
                      <a:latin typeface="Arial" pitchFamily="34" charset="0"/>
                    </a:rPr>
                    <a:t> </a:t>
                  </a:r>
                  <a:endParaRPr kumimoji="1"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19807" name="Freeform 328"/>
                <p:cNvSpPr>
                  <a:spLocks/>
                </p:cNvSpPr>
                <p:nvPr/>
              </p:nvSpPr>
              <p:spPr bwMode="auto">
                <a:xfrm>
                  <a:off x="4410" y="858"/>
                  <a:ext cx="65" cy="63"/>
                </a:xfrm>
                <a:custGeom>
                  <a:avLst/>
                  <a:gdLst>
                    <a:gd name="T0" fmla="*/ 31 w 65"/>
                    <a:gd name="T1" fmla="*/ 63 h 63"/>
                    <a:gd name="T2" fmla="*/ 25 w 65"/>
                    <a:gd name="T3" fmla="*/ 63 h 63"/>
                    <a:gd name="T4" fmla="*/ 20 w 65"/>
                    <a:gd name="T5" fmla="*/ 61 h 63"/>
                    <a:gd name="T6" fmla="*/ 14 w 65"/>
                    <a:gd name="T7" fmla="*/ 59 h 63"/>
                    <a:gd name="T8" fmla="*/ 10 w 65"/>
                    <a:gd name="T9" fmla="*/ 53 h 63"/>
                    <a:gd name="T10" fmla="*/ 6 w 65"/>
                    <a:gd name="T11" fmla="*/ 50 h 63"/>
                    <a:gd name="T12" fmla="*/ 2 w 65"/>
                    <a:gd name="T13" fmla="*/ 44 h 63"/>
                    <a:gd name="T14" fmla="*/ 0 w 65"/>
                    <a:gd name="T15" fmla="*/ 38 h 63"/>
                    <a:gd name="T16" fmla="*/ 0 w 65"/>
                    <a:gd name="T17" fmla="*/ 32 h 63"/>
                    <a:gd name="T18" fmla="*/ 0 w 65"/>
                    <a:gd name="T19" fmla="*/ 26 h 63"/>
                    <a:gd name="T20" fmla="*/ 2 w 65"/>
                    <a:gd name="T21" fmla="*/ 20 h 63"/>
                    <a:gd name="T22" fmla="*/ 6 w 65"/>
                    <a:gd name="T23" fmla="*/ 14 h 63"/>
                    <a:gd name="T24" fmla="*/ 10 w 65"/>
                    <a:gd name="T25" fmla="*/ 10 h 63"/>
                    <a:gd name="T26" fmla="*/ 14 w 65"/>
                    <a:gd name="T27" fmla="*/ 4 h 63"/>
                    <a:gd name="T28" fmla="*/ 20 w 65"/>
                    <a:gd name="T29" fmla="*/ 2 h 63"/>
                    <a:gd name="T30" fmla="*/ 25 w 65"/>
                    <a:gd name="T31" fmla="*/ 0 h 63"/>
                    <a:gd name="T32" fmla="*/ 31 w 65"/>
                    <a:gd name="T33" fmla="*/ 0 h 63"/>
                    <a:gd name="T34" fmla="*/ 39 w 65"/>
                    <a:gd name="T35" fmla="*/ 0 h 63"/>
                    <a:gd name="T36" fmla="*/ 45 w 65"/>
                    <a:gd name="T37" fmla="*/ 2 h 63"/>
                    <a:gd name="T38" fmla="*/ 51 w 65"/>
                    <a:gd name="T39" fmla="*/ 4 h 63"/>
                    <a:gd name="T40" fmla="*/ 55 w 65"/>
                    <a:gd name="T41" fmla="*/ 10 h 63"/>
                    <a:gd name="T42" fmla="*/ 59 w 65"/>
                    <a:gd name="T43" fmla="*/ 14 h 63"/>
                    <a:gd name="T44" fmla="*/ 61 w 65"/>
                    <a:gd name="T45" fmla="*/ 20 h 63"/>
                    <a:gd name="T46" fmla="*/ 63 w 65"/>
                    <a:gd name="T47" fmla="*/ 26 h 63"/>
                    <a:gd name="T48" fmla="*/ 65 w 65"/>
                    <a:gd name="T49" fmla="*/ 32 h 63"/>
                    <a:gd name="T50" fmla="*/ 63 w 65"/>
                    <a:gd name="T51" fmla="*/ 38 h 63"/>
                    <a:gd name="T52" fmla="*/ 61 w 65"/>
                    <a:gd name="T53" fmla="*/ 44 h 63"/>
                    <a:gd name="T54" fmla="*/ 59 w 65"/>
                    <a:gd name="T55" fmla="*/ 50 h 63"/>
                    <a:gd name="T56" fmla="*/ 55 w 65"/>
                    <a:gd name="T57" fmla="*/ 53 h 63"/>
                    <a:gd name="T58" fmla="*/ 51 w 65"/>
                    <a:gd name="T59" fmla="*/ 59 h 63"/>
                    <a:gd name="T60" fmla="*/ 45 w 65"/>
                    <a:gd name="T61" fmla="*/ 61 h 63"/>
                    <a:gd name="T62" fmla="*/ 39 w 65"/>
                    <a:gd name="T63" fmla="*/ 63 h 63"/>
                    <a:gd name="T64" fmla="*/ 31 w 65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1" y="63"/>
                      </a:move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3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50"/>
                      </a:lnTo>
                      <a:lnTo>
                        <a:pt x="55" y="53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08" name="Freeform 329"/>
                <p:cNvSpPr>
                  <a:spLocks/>
                </p:cNvSpPr>
                <p:nvPr/>
              </p:nvSpPr>
              <p:spPr bwMode="auto">
                <a:xfrm>
                  <a:off x="4410" y="858"/>
                  <a:ext cx="65" cy="63"/>
                </a:xfrm>
                <a:custGeom>
                  <a:avLst/>
                  <a:gdLst>
                    <a:gd name="T0" fmla="*/ 31 w 65"/>
                    <a:gd name="T1" fmla="*/ 63 h 63"/>
                    <a:gd name="T2" fmla="*/ 31 w 65"/>
                    <a:gd name="T3" fmla="*/ 63 h 63"/>
                    <a:gd name="T4" fmla="*/ 25 w 65"/>
                    <a:gd name="T5" fmla="*/ 63 h 63"/>
                    <a:gd name="T6" fmla="*/ 20 w 65"/>
                    <a:gd name="T7" fmla="*/ 61 h 63"/>
                    <a:gd name="T8" fmla="*/ 14 w 65"/>
                    <a:gd name="T9" fmla="*/ 59 h 63"/>
                    <a:gd name="T10" fmla="*/ 10 w 65"/>
                    <a:gd name="T11" fmla="*/ 53 h 63"/>
                    <a:gd name="T12" fmla="*/ 6 w 65"/>
                    <a:gd name="T13" fmla="*/ 50 h 63"/>
                    <a:gd name="T14" fmla="*/ 2 w 65"/>
                    <a:gd name="T15" fmla="*/ 44 h 63"/>
                    <a:gd name="T16" fmla="*/ 0 w 65"/>
                    <a:gd name="T17" fmla="*/ 38 h 63"/>
                    <a:gd name="T18" fmla="*/ 0 w 65"/>
                    <a:gd name="T19" fmla="*/ 32 h 63"/>
                    <a:gd name="T20" fmla="*/ 0 w 65"/>
                    <a:gd name="T21" fmla="*/ 26 h 63"/>
                    <a:gd name="T22" fmla="*/ 2 w 65"/>
                    <a:gd name="T23" fmla="*/ 20 h 63"/>
                    <a:gd name="T24" fmla="*/ 6 w 65"/>
                    <a:gd name="T25" fmla="*/ 14 h 63"/>
                    <a:gd name="T26" fmla="*/ 10 w 65"/>
                    <a:gd name="T27" fmla="*/ 10 h 63"/>
                    <a:gd name="T28" fmla="*/ 14 w 65"/>
                    <a:gd name="T29" fmla="*/ 4 h 63"/>
                    <a:gd name="T30" fmla="*/ 20 w 65"/>
                    <a:gd name="T31" fmla="*/ 2 h 63"/>
                    <a:gd name="T32" fmla="*/ 25 w 65"/>
                    <a:gd name="T33" fmla="*/ 0 h 63"/>
                    <a:gd name="T34" fmla="*/ 31 w 65"/>
                    <a:gd name="T35" fmla="*/ 0 h 63"/>
                    <a:gd name="T36" fmla="*/ 39 w 65"/>
                    <a:gd name="T37" fmla="*/ 0 h 63"/>
                    <a:gd name="T38" fmla="*/ 45 w 65"/>
                    <a:gd name="T39" fmla="*/ 2 h 63"/>
                    <a:gd name="T40" fmla="*/ 51 w 65"/>
                    <a:gd name="T41" fmla="*/ 4 h 63"/>
                    <a:gd name="T42" fmla="*/ 55 w 65"/>
                    <a:gd name="T43" fmla="*/ 10 h 63"/>
                    <a:gd name="T44" fmla="*/ 59 w 65"/>
                    <a:gd name="T45" fmla="*/ 14 h 63"/>
                    <a:gd name="T46" fmla="*/ 61 w 65"/>
                    <a:gd name="T47" fmla="*/ 20 h 63"/>
                    <a:gd name="T48" fmla="*/ 63 w 65"/>
                    <a:gd name="T49" fmla="*/ 26 h 63"/>
                    <a:gd name="T50" fmla="*/ 65 w 65"/>
                    <a:gd name="T51" fmla="*/ 32 h 63"/>
                    <a:gd name="T52" fmla="*/ 63 w 65"/>
                    <a:gd name="T53" fmla="*/ 38 h 63"/>
                    <a:gd name="T54" fmla="*/ 61 w 65"/>
                    <a:gd name="T55" fmla="*/ 44 h 63"/>
                    <a:gd name="T56" fmla="*/ 59 w 65"/>
                    <a:gd name="T57" fmla="*/ 50 h 63"/>
                    <a:gd name="T58" fmla="*/ 55 w 65"/>
                    <a:gd name="T59" fmla="*/ 53 h 63"/>
                    <a:gd name="T60" fmla="*/ 51 w 65"/>
                    <a:gd name="T61" fmla="*/ 59 h 63"/>
                    <a:gd name="T62" fmla="*/ 45 w 65"/>
                    <a:gd name="T63" fmla="*/ 61 h 63"/>
                    <a:gd name="T64" fmla="*/ 39 w 65"/>
                    <a:gd name="T65" fmla="*/ 63 h 63"/>
                    <a:gd name="T66" fmla="*/ 31 w 65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1" y="63"/>
                      </a:move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3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50"/>
                      </a:lnTo>
                      <a:lnTo>
                        <a:pt x="55" y="53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09" name="Freeform 330"/>
                <p:cNvSpPr>
                  <a:spLocks/>
                </p:cNvSpPr>
                <p:nvPr/>
              </p:nvSpPr>
              <p:spPr bwMode="auto">
                <a:xfrm>
                  <a:off x="4406" y="825"/>
                  <a:ext cx="65" cy="63"/>
                </a:xfrm>
                <a:custGeom>
                  <a:avLst/>
                  <a:gdLst>
                    <a:gd name="T0" fmla="*/ 33 w 65"/>
                    <a:gd name="T1" fmla="*/ 0 h 63"/>
                    <a:gd name="T2" fmla="*/ 39 w 65"/>
                    <a:gd name="T3" fmla="*/ 0 h 63"/>
                    <a:gd name="T4" fmla="*/ 45 w 65"/>
                    <a:gd name="T5" fmla="*/ 2 h 63"/>
                    <a:gd name="T6" fmla="*/ 51 w 65"/>
                    <a:gd name="T7" fmla="*/ 6 h 63"/>
                    <a:gd name="T8" fmla="*/ 55 w 65"/>
                    <a:gd name="T9" fmla="*/ 10 h 63"/>
                    <a:gd name="T10" fmla="*/ 59 w 65"/>
                    <a:gd name="T11" fmla="*/ 14 h 63"/>
                    <a:gd name="T12" fmla="*/ 61 w 65"/>
                    <a:gd name="T13" fmla="*/ 20 h 63"/>
                    <a:gd name="T14" fmla="*/ 63 w 65"/>
                    <a:gd name="T15" fmla="*/ 25 h 63"/>
                    <a:gd name="T16" fmla="*/ 65 w 65"/>
                    <a:gd name="T17" fmla="*/ 31 h 63"/>
                    <a:gd name="T18" fmla="*/ 63 w 65"/>
                    <a:gd name="T19" fmla="*/ 37 h 63"/>
                    <a:gd name="T20" fmla="*/ 61 w 65"/>
                    <a:gd name="T21" fmla="*/ 45 h 63"/>
                    <a:gd name="T22" fmla="*/ 59 w 65"/>
                    <a:gd name="T23" fmla="*/ 49 h 63"/>
                    <a:gd name="T24" fmla="*/ 55 w 65"/>
                    <a:gd name="T25" fmla="*/ 55 h 63"/>
                    <a:gd name="T26" fmla="*/ 51 w 65"/>
                    <a:gd name="T27" fmla="*/ 59 h 63"/>
                    <a:gd name="T28" fmla="*/ 45 w 65"/>
                    <a:gd name="T29" fmla="*/ 61 h 63"/>
                    <a:gd name="T30" fmla="*/ 39 w 65"/>
                    <a:gd name="T31" fmla="*/ 63 h 63"/>
                    <a:gd name="T32" fmla="*/ 33 w 65"/>
                    <a:gd name="T33" fmla="*/ 63 h 63"/>
                    <a:gd name="T34" fmla="*/ 25 w 65"/>
                    <a:gd name="T35" fmla="*/ 63 h 63"/>
                    <a:gd name="T36" fmla="*/ 20 w 65"/>
                    <a:gd name="T37" fmla="*/ 61 h 63"/>
                    <a:gd name="T38" fmla="*/ 14 w 65"/>
                    <a:gd name="T39" fmla="*/ 59 h 63"/>
                    <a:gd name="T40" fmla="*/ 10 w 65"/>
                    <a:gd name="T41" fmla="*/ 55 h 63"/>
                    <a:gd name="T42" fmla="*/ 6 w 65"/>
                    <a:gd name="T43" fmla="*/ 49 h 63"/>
                    <a:gd name="T44" fmla="*/ 2 w 65"/>
                    <a:gd name="T45" fmla="*/ 45 h 63"/>
                    <a:gd name="T46" fmla="*/ 2 w 65"/>
                    <a:gd name="T47" fmla="*/ 37 h 63"/>
                    <a:gd name="T48" fmla="*/ 0 w 65"/>
                    <a:gd name="T49" fmla="*/ 31 h 63"/>
                    <a:gd name="T50" fmla="*/ 2 w 65"/>
                    <a:gd name="T51" fmla="*/ 25 h 63"/>
                    <a:gd name="T52" fmla="*/ 2 w 65"/>
                    <a:gd name="T53" fmla="*/ 20 h 63"/>
                    <a:gd name="T54" fmla="*/ 6 w 65"/>
                    <a:gd name="T55" fmla="*/ 14 h 63"/>
                    <a:gd name="T56" fmla="*/ 10 w 65"/>
                    <a:gd name="T57" fmla="*/ 10 h 63"/>
                    <a:gd name="T58" fmla="*/ 14 w 65"/>
                    <a:gd name="T59" fmla="*/ 6 h 63"/>
                    <a:gd name="T60" fmla="*/ 20 w 65"/>
                    <a:gd name="T61" fmla="*/ 2 h 63"/>
                    <a:gd name="T62" fmla="*/ 25 w 65"/>
                    <a:gd name="T63" fmla="*/ 0 h 63"/>
                    <a:gd name="T64" fmla="*/ 33 w 65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3" y="0"/>
                      </a:move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0" name="Freeform 331"/>
                <p:cNvSpPr>
                  <a:spLocks/>
                </p:cNvSpPr>
                <p:nvPr/>
              </p:nvSpPr>
              <p:spPr bwMode="auto">
                <a:xfrm>
                  <a:off x="4406" y="825"/>
                  <a:ext cx="65" cy="63"/>
                </a:xfrm>
                <a:custGeom>
                  <a:avLst/>
                  <a:gdLst>
                    <a:gd name="T0" fmla="*/ 33 w 65"/>
                    <a:gd name="T1" fmla="*/ 0 h 63"/>
                    <a:gd name="T2" fmla="*/ 33 w 65"/>
                    <a:gd name="T3" fmla="*/ 0 h 63"/>
                    <a:gd name="T4" fmla="*/ 39 w 65"/>
                    <a:gd name="T5" fmla="*/ 0 h 63"/>
                    <a:gd name="T6" fmla="*/ 45 w 65"/>
                    <a:gd name="T7" fmla="*/ 2 h 63"/>
                    <a:gd name="T8" fmla="*/ 51 w 65"/>
                    <a:gd name="T9" fmla="*/ 6 h 63"/>
                    <a:gd name="T10" fmla="*/ 55 w 65"/>
                    <a:gd name="T11" fmla="*/ 10 h 63"/>
                    <a:gd name="T12" fmla="*/ 59 w 65"/>
                    <a:gd name="T13" fmla="*/ 14 h 63"/>
                    <a:gd name="T14" fmla="*/ 61 w 65"/>
                    <a:gd name="T15" fmla="*/ 20 h 63"/>
                    <a:gd name="T16" fmla="*/ 63 w 65"/>
                    <a:gd name="T17" fmla="*/ 25 h 63"/>
                    <a:gd name="T18" fmla="*/ 65 w 65"/>
                    <a:gd name="T19" fmla="*/ 31 h 63"/>
                    <a:gd name="T20" fmla="*/ 63 w 65"/>
                    <a:gd name="T21" fmla="*/ 37 h 63"/>
                    <a:gd name="T22" fmla="*/ 61 w 65"/>
                    <a:gd name="T23" fmla="*/ 45 h 63"/>
                    <a:gd name="T24" fmla="*/ 59 w 65"/>
                    <a:gd name="T25" fmla="*/ 49 h 63"/>
                    <a:gd name="T26" fmla="*/ 55 w 65"/>
                    <a:gd name="T27" fmla="*/ 55 h 63"/>
                    <a:gd name="T28" fmla="*/ 51 w 65"/>
                    <a:gd name="T29" fmla="*/ 59 h 63"/>
                    <a:gd name="T30" fmla="*/ 45 w 65"/>
                    <a:gd name="T31" fmla="*/ 61 h 63"/>
                    <a:gd name="T32" fmla="*/ 39 w 65"/>
                    <a:gd name="T33" fmla="*/ 63 h 63"/>
                    <a:gd name="T34" fmla="*/ 33 w 65"/>
                    <a:gd name="T35" fmla="*/ 63 h 63"/>
                    <a:gd name="T36" fmla="*/ 25 w 65"/>
                    <a:gd name="T37" fmla="*/ 63 h 63"/>
                    <a:gd name="T38" fmla="*/ 20 w 65"/>
                    <a:gd name="T39" fmla="*/ 61 h 63"/>
                    <a:gd name="T40" fmla="*/ 14 w 65"/>
                    <a:gd name="T41" fmla="*/ 59 h 63"/>
                    <a:gd name="T42" fmla="*/ 10 w 65"/>
                    <a:gd name="T43" fmla="*/ 55 h 63"/>
                    <a:gd name="T44" fmla="*/ 6 w 65"/>
                    <a:gd name="T45" fmla="*/ 49 h 63"/>
                    <a:gd name="T46" fmla="*/ 2 w 65"/>
                    <a:gd name="T47" fmla="*/ 45 h 63"/>
                    <a:gd name="T48" fmla="*/ 2 w 65"/>
                    <a:gd name="T49" fmla="*/ 37 h 63"/>
                    <a:gd name="T50" fmla="*/ 0 w 65"/>
                    <a:gd name="T51" fmla="*/ 31 h 63"/>
                    <a:gd name="T52" fmla="*/ 2 w 65"/>
                    <a:gd name="T53" fmla="*/ 25 h 63"/>
                    <a:gd name="T54" fmla="*/ 2 w 65"/>
                    <a:gd name="T55" fmla="*/ 20 h 63"/>
                    <a:gd name="T56" fmla="*/ 6 w 65"/>
                    <a:gd name="T57" fmla="*/ 14 h 63"/>
                    <a:gd name="T58" fmla="*/ 10 w 65"/>
                    <a:gd name="T59" fmla="*/ 10 h 63"/>
                    <a:gd name="T60" fmla="*/ 14 w 65"/>
                    <a:gd name="T61" fmla="*/ 6 h 63"/>
                    <a:gd name="T62" fmla="*/ 20 w 65"/>
                    <a:gd name="T63" fmla="*/ 2 h 63"/>
                    <a:gd name="T64" fmla="*/ 25 w 65"/>
                    <a:gd name="T65" fmla="*/ 0 h 63"/>
                    <a:gd name="T66" fmla="*/ 33 w 65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3" y="0"/>
                      </a:move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1" name="Freeform 332"/>
                <p:cNvSpPr>
                  <a:spLocks/>
                </p:cNvSpPr>
                <p:nvPr/>
              </p:nvSpPr>
              <p:spPr bwMode="auto">
                <a:xfrm>
                  <a:off x="4554" y="963"/>
                  <a:ext cx="65" cy="65"/>
                </a:xfrm>
                <a:custGeom>
                  <a:avLst/>
                  <a:gdLst>
                    <a:gd name="T0" fmla="*/ 33 w 65"/>
                    <a:gd name="T1" fmla="*/ 65 h 65"/>
                    <a:gd name="T2" fmla="*/ 25 w 65"/>
                    <a:gd name="T3" fmla="*/ 63 h 65"/>
                    <a:gd name="T4" fmla="*/ 19 w 65"/>
                    <a:gd name="T5" fmla="*/ 63 h 65"/>
                    <a:gd name="T6" fmla="*/ 13 w 65"/>
                    <a:gd name="T7" fmla="*/ 59 h 65"/>
                    <a:gd name="T8" fmla="*/ 9 w 65"/>
                    <a:gd name="T9" fmla="*/ 55 h 65"/>
                    <a:gd name="T10" fmla="*/ 5 w 65"/>
                    <a:gd name="T11" fmla="*/ 51 h 65"/>
                    <a:gd name="T12" fmla="*/ 2 w 65"/>
                    <a:gd name="T13" fmla="*/ 45 h 65"/>
                    <a:gd name="T14" fmla="*/ 2 w 65"/>
                    <a:gd name="T15" fmla="*/ 39 h 65"/>
                    <a:gd name="T16" fmla="*/ 0 w 65"/>
                    <a:gd name="T17" fmla="*/ 33 h 65"/>
                    <a:gd name="T18" fmla="*/ 2 w 65"/>
                    <a:gd name="T19" fmla="*/ 25 h 65"/>
                    <a:gd name="T20" fmla="*/ 2 w 65"/>
                    <a:gd name="T21" fmla="*/ 19 h 65"/>
                    <a:gd name="T22" fmla="*/ 5 w 65"/>
                    <a:gd name="T23" fmla="*/ 13 h 65"/>
                    <a:gd name="T24" fmla="*/ 9 w 65"/>
                    <a:gd name="T25" fmla="*/ 10 h 65"/>
                    <a:gd name="T26" fmla="*/ 13 w 65"/>
                    <a:gd name="T27" fmla="*/ 6 h 65"/>
                    <a:gd name="T28" fmla="*/ 19 w 65"/>
                    <a:gd name="T29" fmla="*/ 2 h 65"/>
                    <a:gd name="T30" fmla="*/ 25 w 65"/>
                    <a:gd name="T31" fmla="*/ 0 h 65"/>
                    <a:gd name="T32" fmla="*/ 33 w 65"/>
                    <a:gd name="T33" fmla="*/ 0 h 65"/>
                    <a:gd name="T34" fmla="*/ 39 w 65"/>
                    <a:gd name="T35" fmla="*/ 0 h 65"/>
                    <a:gd name="T36" fmla="*/ 45 w 65"/>
                    <a:gd name="T37" fmla="*/ 2 h 65"/>
                    <a:gd name="T38" fmla="*/ 51 w 65"/>
                    <a:gd name="T39" fmla="*/ 6 h 65"/>
                    <a:gd name="T40" fmla="*/ 55 w 65"/>
                    <a:gd name="T41" fmla="*/ 10 h 65"/>
                    <a:gd name="T42" fmla="*/ 59 w 65"/>
                    <a:gd name="T43" fmla="*/ 13 h 65"/>
                    <a:gd name="T44" fmla="*/ 63 w 65"/>
                    <a:gd name="T45" fmla="*/ 19 h 65"/>
                    <a:gd name="T46" fmla="*/ 63 w 65"/>
                    <a:gd name="T47" fmla="*/ 25 h 65"/>
                    <a:gd name="T48" fmla="*/ 65 w 65"/>
                    <a:gd name="T49" fmla="*/ 33 h 65"/>
                    <a:gd name="T50" fmla="*/ 63 w 65"/>
                    <a:gd name="T51" fmla="*/ 39 h 65"/>
                    <a:gd name="T52" fmla="*/ 63 w 65"/>
                    <a:gd name="T53" fmla="*/ 45 h 65"/>
                    <a:gd name="T54" fmla="*/ 59 w 65"/>
                    <a:gd name="T55" fmla="*/ 51 h 65"/>
                    <a:gd name="T56" fmla="*/ 55 w 65"/>
                    <a:gd name="T57" fmla="*/ 55 h 65"/>
                    <a:gd name="T58" fmla="*/ 51 w 65"/>
                    <a:gd name="T59" fmla="*/ 59 h 65"/>
                    <a:gd name="T60" fmla="*/ 45 w 65"/>
                    <a:gd name="T61" fmla="*/ 63 h 65"/>
                    <a:gd name="T62" fmla="*/ 39 w 65"/>
                    <a:gd name="T63" fmla="*/ 63 h 65"/>
                    <a:gd name="T64" fmla="*/ 33 w 65"/>
                    <a:gd name="T65" fmla="*/ 65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3" y="65"/>
                      </a:move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5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5" y="13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3" y="65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2" name="Freeform 333"/>
                <p:cNvSpPr>
                  <a:spLocks/>
                </p:cNvSpPr>
                <p:nvPr/>
              </p:nvSpPr>
              <p:spPr bwMode="auto">
                <a:xfrm>
                  <a:off x="4554" y="963"/>
                  <a:ext cx="65" cy="65"/>
                </a:xfrm>
                <a:custGeom>
                  <a:avLst/>
                  <a:gdLst>
                    <a:gd name="T0" fmla="*/ 33 w 65"/>
                    <a:gd name="T1" fmla="*/ 65 h 65"/>
                    <a:gd name="T2" fmla="*/ 33 w 65"/>
                    <a:gd name="T3" fmla="*/ 65 h 65"/>
                    <a:gd name="T4" fmla="*/ 25 w 65"/>
                    <a:gd name="T5" fmla="*/ 63 h 65"/>
                    <a:gd name="T6" fmla="*/ 19 w 65"/>
                    <a:gd name="T7" fmla="*/ 63 h 65"/>
                    <a:gd name="T8" fmla="*/ 13 w 65"/>
                    <a:gd name="T9" fmla="*/ 59 h 65"/>
                    <a:gd name="T10" fmla="*/ 9 w 65"/>
                    <a:gd name="T11" fmla="*/ 55 h 65"/>
                    <a:gd name="T12" fmla="*/ 5 w 65"/>
                    <a:gd name="T13" fmla="*/ 51 h 65"/>
                    <a:gd name="T14" fmla="*/ 2 w 65"/>
                    <a:gd name="T15" fmla="*/ 45 h 65"/>
                    <a:gd name="T16" fmla="*/ 2 w 65"/>
                    <a:gd name="T17" fmla="*/ 39 h 65"/>
                    <a:gd name="T18" fmla="*/ 0 w 65"/>
                    <a:gd name="T19" fmla="*/ 33 h 65"/>
                    <a:gd name="T20" fmla="*/ 2 w 65"/>
                    <a:gd name="T21" fmla="*/ 25 h 65"/>
                    <a:gd name="T22" fmla="*/ 2 w 65"/>
                    <a:gd name="T23" fmla="*/ 19 h 65"/>
                    <a:gd name="T24" fmla="*/ 5 w 65"/>
                    <a:gd name="T25" fmla="*/ 13 h 65"/>
                    <a:gd name="T26" fmla="*/ 9 w 65"/>
                    <a:gd name="T27" fmla="*/ 10 h 65"/>
                    <a:gd name="T28" fmla="*/ 13 w 65"/>
                    <a:gd name="T29" fmla="*/ 6 h 65"/>
                    <a:gd name="T30" fmla="*/ 19 w 65"/>
                    <a:gd name="T31" fmla="*/ 2 h 65"/>
                    <a:gd name="T32" fmla="*/ 25 w 65"/>
                    <a:gd name="T33" fmla="*/ 0 h 65"/>
                    <a:gd name="T34" fmla="*/ 33 w 65"/>
                    <a:gd name="T35" fmla="*/ 0 h 65"/>
                    <a:gd name="T36" fmla="*/ 39 w 65"/>
                    <a:gd name="T37" fmla="*/ 0 h 65"/>
                    <a:gd name="T38" fmla="*/ 45 w 65"/>
                    <a:gd name="T39" fmla="*/ 2 h 65"/>
                    <a:gd name="T40" fmla="*/ 51 w 65"/>
                    <a:gd name="T41" fmla="*/ 6 h 65"/>
                    <a:gd name="T42" fmla="*/ 55 w 65"/>
                    <a:gd name="T43" fmla="*/ 10 h 65"/>
                    <a:gd name="T44" fmla="*/ 59 w 65"/>
                    <a:gd name="T45" fmla="*/ 13 h 65"/>
                    <a:gd name="T46" fmla="*/ 63 w 65"/>
                    <a:gd name="T47" fmla="*/ 19 h 65"/>
                    <a:gd name="T48" fmla="*/ 63 w 65"/>
                    <a:gd name="T49" fmla="*/ 25 h 65"/>
                    <a:gd name="T50" fmla="*/ 65 w 65"/>
                    <a:gd name="T51" fmla="*/ 33 h 65"/>
                    <a:gd name="T52" fmla="*/ 63 w 65"/>
                    <a:gd name="T53" fmla="*/ 39 h 65"/>
                    <a:gd name="T54" fmla="*/ 63 w 65"/>
                    <a:gd name="T55" fmla="*/ 45 h 65"/>
                    <a:gd name="T56" fmla="*/ 59 w 65"/>
                    <a:gd name="T57" fmla="*/ 51 h 65"/>
                    <a:gd name="T58" fmla="*/ 55 w 65"/>
                    <a:gd name="T59" fmla="*/ 55 h 65"/>
                    <a:gd name="T60" fmla="*/ 51 w 65"/>
                    <a:gd name="T61" fmla="*/ 59 h 65"/>
                    <a:gd name="T62" fmla="*/ 45 w 65"/>
                    <a:gd name="T63" fmla="*/ 63 h 65"/>
                    <a:gd name="T64" fmla="*/ 39 w 65"/>
                    <a:gd name="T65" fmla="*/ 63 h 65"/>
                    <a:gd name="T66" fmla="*/ 33 w 65"/>
                    <a:gd name="T67" fmla="*/ 65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3" y="65"/>
                      </a:moveTo>
                      <a:lnTo>
                        <a:pt x="33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5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5" y="13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3" y="6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3" name="Freeform 334"/>
                <p:cNvSpPr>
                  <a:spLocks/>
                </p:cNvSpPr>
                <p:nvPr/>
              </p:nvSpPr>
              <p:spPr bwMode="auto">
                <a:xfrm>
                  <a:off x="4465" y="839"/>
                  <a:ext cx="63" cy="65"/>
                </a:xfrm>
                <a:custGeom>
                  <a:avLst/>
                  <a:gdLst>
                    <a:gd name="T0" fmla="*/ 31 w 63"/>
                    <a:gd name="T1" fmla="*/ 0 h 65"/>
                    <a:gd name="T2" fmla="*/ 37 w 63"/>
                    <a:gd name="T3" fmla="*/ 0 h 65"/>
                    <a:gd name="T4" fmla="*/ 43 w 63"/>
                    <a:gd name="T5" fmla="*/ 2 h 65"/>
                    <a:gd name="T6" fmla="*/ 49 w 63"/>
                    <a:gd name="T7" fmla="*/ 6 h 65"/>
                    <a:gd name="T8" fmla="*/ 55 w 63"/>
                    <a:gd name="T9" fmla="*/ 9 h 65"/>
                    <a:gd name="T10" fmla="*/ 59 w 63"/>
                    <a:gd name="T11" fmla="*/ 13 h 65"/>
                    <a:gd name="T12" fmla="*/ 61 w 63"/>
                    <a:gd name="T13" fmla="*/ 19 h 65"/>
                    <a:gd name="T14" fmla="*/ 63 w 63"/>
                    <a:gd name="T15" fmla="*/ 25 h 65"/>
                    <a:gd name="T16" fmla="*/ 63 w 63"/>
                    <a:gd name="T17" fmla="*/ 31 h 65"/>
                    <a:gd name="T18" fmla="*/ 63 w 63"/>
                    <a:gd name="T19" fmla="*/ 39 h 65"/>
                    <a:gd name="T20" fmla="*/ 61 w 63"/>
                    <a:gd name="T21" fmla="*/ 45 h 65"/>
                    <a:gd name="T22" fmla="*/ 59 w 63"/>
                    <a:gd name="T23" fmla="*/ 49 h 65"/>
                    <a:gd name="T24" fmla="*/ 55 w 63"/>
                    <a:gd name="T25" fmla="*/ 55 h 65"/>
                    <a:gd name="T26" fmla="*/ 49 w 63"/>
                    <a:gd name="T27" fmla="*/ 59 h 65"/>
                    <a:gd name="T28" fmla="*/ 43 w 63"/>
                    <a:gd name="T29" fmla="*/ 61 h 65"/>
                    <a:gd name="T30" fmla="*/ 37 w 63"/>
                    <a:gd name="T31" fmla="*/ 63 h 65"/>
                    <a:gd name="T32" fmla="*/ 31 w 63"/>
                    <a:gd name="T33" fmla="*/ 65 h 65"/>
                    <a:gd name="T34" fmla="*/ 26 w 63"/>
                    <a:gd name="T35" fmla="*/ 63 h 65"/>
                    <a:gd name="T36" fmla="*/ 20 w 63"/>
                    <a:gd name="T37" fmla="*/ 61 h 65"/>
                    <a:gd name="T38" fmla="*/ 14 w 63"/>
                    <a:gd name="T39" fmla="*/ 59 h 65"/>
                    <a:gd name="T40" fmla="*/ 10 w 63"/>
                    <a:gd name="T41" fmla="*/ 55 h 65"/>
                    <a:gd name="T42" fmla="*/ 6 w 63"/>
                    <a:gd name="T43" fmla="*/ 49 h 65"/>
                    <a:gd name="T44" fmla="*/ 2 w 63"/>
                    <a:gd name="T45" fmla="*/ 45 h 65"/>
                    <a:gd name="T46" fmla="*/ 0 w 63"/>
                    <a:gd name="T47" fmla="*/ 39 h 65"/>
                    <a:gd name="T48" fmla="*/ 0 w 63"/>
                    <a:gd name="T49" fmla="*/ 31 h 65"/>
                    <a:gd name="T50" fmla="*/ 0 w 63"/>
                    <a:gd name="T51" fmla="*/ 25 h 65"/>
                    <a:gd name="T52" fmla="*/ 2 w 63"/>
                    <a:gd name="T53" fmla="*/ 19 h 65"/>
                    <a:gd name="T54" fmla="*/ 6 w 63"/>
                    <a:gd name="T55" fmla="*/ 13 h 65"/>
                    <a:gd name="T56" fmla="*/ 10 w 63"/>
                    <a:gd name="T57" fmla="*/ 9 h 65"/>
                    <a:gd name="T58" fmla="*/ 14 w 63"/>
                    <a:gd name="T59" fmla="*/ 6 h 65"/>
                    <a:gd name="T60" fmla="*/ 20 w 63"/>
                    <a:gd name="T61" fmla="*/ 2 h 65"/>
                    <a:gd name="T62" fmla="*/ 26 w 63"/>
                    <a:gd name="T63" fmla="*/ 0 h 65"/>
                    <a:gd name="T64" fmla="*/ 31 w 63"/>
                    <a:gd name="T65" fmla="*/ 0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31" y="0"/>
                      </a:move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4" name="Freeform 335"/>
                <p:cNvSpPr>
                  <a:spLocks/>
                </p:cNvSpPr>
                <p:nvPr/>
              </p:nvSpPr>
              <p:spPr bwMode="auto">
                <a:xfrm>
                  <a:off x="4465" y="839"/>
                  <a:ext cx="63" cy="65"/>
                </a:xfrm>
                <a:custGeom>
                  <a:avLst/>
                  <a:gdLst>
                    <a:gd name="T0" fmla="*/ 31 w 63"/>
                    <a:gd name="T1" fmla="*/ 0 h 65"/>
                    <a:gd name="T2" fmla="*/ 31 w 63"/>
                    <a:gd name="T3" fmla="*/ 0 h 65"/>
                    <a:gd name="T4" fmla="*/ 37 w 63"/>
                    <a:gd name="T5" fmla="*/ 0 h 65"/>
                    <a:gd name="T6" fmla="*/ 43 w 63"/>
                    <a:gd name="T7" fmla="*/ 2 h 65"/>
                    <a:gd name="T8" fmla="*/ 49 w 63"/>
                    <a:gd name="T9" fmla="*/ 6 h 65"/>
                    <a:gd name="T10" fmla="*/ 55 w 63"/>
                    <a:gd name="T11" fmla="*/ 9 h 65"/>
                    <a:gd name="T12" fmla="*/ 59 w 63"/>
                    <a:gd name="T13" fmla="*/ 13 h 65"/>
                    <a:gd name="T14" fmla="*/ 61 w 63"/>
                    <a:gd name="T15" fmla="*/ 19 h 65"/>
                    <a:gd name="T16" fmla="*/ 63 w 63"/>
                    <a:gd name="T17" fmla="*/ 25 h 65"/>
                    <a:gd name="T18" fmla="*/ 63 w 63"/>
                    <a:gd name="T19" fmla="*/ 31 h 65"/>
                    <a:gd name="T20" fmla="*/ 63 w 63"/>
                    <a:gd name="T21" fmla="*/ 39 h 65"/>
                    <a:gd name="T22" fmla="*/ 61 w 63"/>
                    <a:gd name="T23" fmla="*/ 45 h 65"/>
                    <a:gd name="T24" fmla="*/ 59 w 63"/>
                    <a:gd name="T25" fmla="*/ 49 h 65"/>
                    <a:gd name="T26" fmla="*/ 55 w 63"/>
                    <a:gd name="T27" fmla="*/ 55 h 65"/>
                    <a:gd name="T28" fmla="*/ 49 w 63"/>
                    <a:gd name="T29" fmla="*/ 59 h 65"/>
                    <a:gd name="T30" fmla="*/ 43 w 63"/>
                    <a:gd name="T31" fmla="*/ 61 h 65"/>
                    <a:gd name="T32" fmla="*/ 37 w 63"/>
                    <a:gd name="T33" fmla="*/ 63 h 65"/>
                    <a:gd name="T34" fmla="*/ 31 w 63"/>
                    <a:gd name="T35" fmla="*/ 65 h 65"/>
                    <a:gd name="T36" fmla="*/ 26 w 63"/>
                    <a:gd name="T37" fmla="*/ 63 h 65"/>
                    <a:gd name="T38" fmla="*/ 20 w 63"/>
                    <a:gd name="T39" fmla="*/ 61 h 65"/>
                    <a:gd name="T40" fmla="*/ 14 w 63"/>
                    <a:gd name="T41" fmla="*/ 59 h 65"/>
                    <a:gd name="T42" fmla="*/ 10 w 63"/>
                    <a:gd name="T43" fmla="*/ 55 h 65"/>
                    <a:gd name="T44" fmla="*/ 6 w 63"/>
                    <a:gd name="T45" fmla="*/ 49 h 65"/>
                    <a:gd name="T46" fmla="*/ 2 w 63"/>
                    <a:gd name="T47" fmla="*/ 45 h 65"/>
                    <a:gd name="T48" fmla="*/ 0 w 63"/>
                    <a:gd name="T49" fmla="*/ 39 h 65"/>
                    <a:gd name="T50" fmla="*/ 0 w 63"/>
                    <a:gd name="T51" fmla="*/ 31 h 65"/>
                    <a:gd name="T52" fmla="*/ 0 w 63"/>
                    <a:gd name="T53" fmla="*/ 25 h 65"/>
                    <a:gd name="T54" fmla="*/ 2 w 63"/>
                    <a:gd name="T55" fmla="*/ 19 h 65"/>
                    <a:gd name="T56" fmla="*/ 6 w 63"/>
                    <a:gd name="T57" fmla="*/ 13 h 65"/>
                    <a:gd name="T58" fmla="*/ 10 w 63"/>
                    <a:gd name="T59" fmla="*/ 9 h 65"/>
                    <a:gd name="T60" fmla="*/ 14 w 63"/>
                    <a:gd name="T61" fmla="*/ 6 h 65"/>
                    <a:gd name="T62" fmla="*/ 20 w 63"/>
                    <a:gd name="T63" fmla="*/ 2 h 65"/>
                    <a:gd name="T64" fmla="*/ 26 w 63"/>
                    <a:gd name="T65" fmla="*/ 0 h 65"/>
                    <a:gd name="T66" fmla="*/ 31 w 63"/>
                    <a:gd name="T67" fmla="*/ 0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5" name="Freeform 336"/>
                <p:cNvSpPr>
                  <a:spLocks/>
                </p:cNvSpPr>
                <p:nvPr/>
              </p:nvSpPr>
              <p:spPr bwMode="auto">
                <a:xfrm>
                  <a:off x="4431" y="827"/>
                  <a:ext cx="65" cy="65"/>
                </a:xfrm>
                <a:custGeom>
                  <a:avLst/>
                  <a:gdLst>
                    <a:gd name="T0" fmla="*/ 32 w 65"/>
                    <a:gd name="T1" fmla="*/ 65 h 65"/>
                    <a:gd name="T2" fmla="*/ 26 w 65"/>
                    <a:gd name="T3" fmla="*/ 63 h 65"/>
                    <a:gd name="T4" fmla="*/ 20 w 65"/>
                    <a:gd name="T5" fmla="*/ 61 h 65"/>
                    <a:gd name="T6" fmla="*/ 14 w 65"/>
                    <a:gd name="T7" fmla="*/ 59 h 65"/>
                    <a:gd name="T8" fmla="*/ 10 w 65"/>
                    <a:gd name="T9" fmla="*/ 55 h 65"/>
                    <a:gd name="T10" fmla="*/ 6 w 65"/>
                    <a:gd name="T11" fmla="*/ 51 h 65"/>
                    <a:gd name="T12" fmla="*/ 2 w 65"/>
                    <a:gd name="T13" fmla="*/ 45 h 65"/>
                    <a:gd name="T14" fmla="*/ 0 w 65"/>
                    <a:gd name="T15" fmla="*/ 39 h 65"/>
                    <a:gd name="T16" fmla="*/ 0 w 65"/>
                    <a:gd name="T17" fmla="*/ 31 h 65"/>
                    <a:gd name="T18" fmla="*/ 0 w 65"/>
                    <a:gd name="T19" fmla="*/ 25 h 65"/>
                    <a:gd name="T20" fmla="*/ 2 w 65"/>
                    <a:gd name="T21" fmla="*/ 19 h 65"/>
                    <a:gd name="T22" fmla="*/ 6 w 65"/>
                    <a:gd name="T23" fmla="*/ 14 h 65"/>
                    <a:gd name="T24" fmla="*/ 10 w 65"/>
                    <a:gd name="T25" fmla="*/ 10 h 65"/>
                    <a:gd name="T26" fmla="*/ 14 w 65"/>
                    <a:gd name="T27" fmla="*/ 6 h 65"/>
                    <a:gd name="T28" fmla="*/ 20 w 65"/>
                    <a:gd name="T29" fmla="*/ 2 h 65"/>
                    <a:gd name="T30" fmla="*/ 26 w 65"/>
                    <a:gd name="T31" fmla="*/ 2 h 65"/>
                    <a:gd name="T32" fmla="*/ 32 w 65"/>
                    <a:gd name="T33" fmla="*/ 0 h 65"/>
                    <a:gd name="T34" fmla="*/ 40 w 65"/>
                    <a:gd name="T35" fmla="*/ 2 h 65"/>
                    <a:gd name="T36" fmla="*/ 44 w 65"/>
                    <a:gd name="T37" fmla="*/ 2 h 65"/>
                    <a:gd name="T38" fmla="*/ 50 w 65"/>
                    <a:gd name="T39" fmla="*/ 6 h 65"/>
                    <a:gd name="T40" fmla="*/ 56 w 65"/>
                    <a:gd name="T41" fmla="*/ 10 h 65"/>
                    <a:gd name="T42" fmla="*/ 60 w 65"/>
                    <a:gd name="T43" fmla="*/ 14 h 65"/>
                    <a:gd name="T44" fmla="*/ 62 w 65"/>
                    <a:gd name="T45" fmla="*/ 19 h 65"/>
                    <a:gd name="T46" fmla="*/ 63 w 65"/>
                    <a:gd name="T47" fmla="*/ 25 h 65"/>
                    <a:gd name="T48" fmla="*/ 65 w 65"/>
                    <a:gd name="T49" fmla="*/ 31 h 65"/>
                    <a:gd name="T50" fmla="*/ 63 w 65"/>
                    <a:gd name="T51" fmla="*/ 39 h 65"/>
                    <a:gd name="T52" fmla="*/ 62 w 65"/>
                    <a:gd name="T53" fmla="*/ 45 h 65"/>
                    <a:gd name="T54" fmla="*/ 60 w 65"/>
                    <a:gd name="T55" fmla="*/ 51 h 65"/>
                    <a:gd name="T56" fmla="*/ 56 w 65"/>
                    <a:gd name="T57" fmla="*/ 55 h 65"/>
                    <a:gd name="T58" fmla="*/ 50 w 65"/>
                    <a:gd name="T59" fmla="*/ 59 h 65"/>
                    <a:gd name="T60" fmla="*/ 44 w 65"/>
                    <a:gd name="T61" fmla="*/ 61 h 65"/>
                    <a:gd name="T62" fmla="*/ 40 w 65"/>
                    <a:gd name="T63" fmla="*/ 63 h 65"/>
                    <a:gd name="T64" fmla="*/ 32 w 65"/>
                    <a:gd name="T65" fmla="*/ 65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2" y="65"/>
                      </a:move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2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2" y="45"/>
                      </a:lnTo>
                      <a:lnTo>
                        <a:pt x="60" y="51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4" y="61"/>
                      </a:lnTo>
                      <a:lnTo>
                        <a:pt x="40" y="63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6" name="Freeform 337"/>
                <p:cNvSpPr>
                  <a:spLocks/>
                </p:cNvSpPr>
                <p:nvPr/>
              </p:nvSpPr>
              <p:spPr bwMode="auto">
                <a:xfrm>
                  <a:off x="4431" y="827"/>
                  <a:ext cx="65" cy="65"/>
                </a:xfrm>
                <a:custGeom>
                  <a:avLst/>
                  <a:gdLst>
                    <a:gd name="T0" fmla="*/ 32 w 65"/>
                    <a:gd name="T1" fmla="*/ 65 h 65"/>
                    <a:gd name="T2" fmla="*/ 32 w 65"/>
                    <a:gd name="T3" fmla="*/ 65 h 65"/>
                    <a:gd name="T4" fmla="*/ 26 w 65"/>
                    <a:gd name="T5" fmla="*/ 63 h 65"/>
                    <a:gd name="T6" fmla="*/ 20 w 65"/>
                    <a:gd name="T7" fmla="*/ 61 h 65"/>
                    <a:gd name="T8" fmla="*/ 14 w 65"/>
                    <a:gd name="T9" fmla="*/ 59 h 65"/>
                    <a:gd name="T10" fmla="*/ 10 w 65"/>
                    <a:gd name="T11" fmla="*/ 55 h 65"/>
                    <a:gd name="T12" fmla="*/ 6 w 65"/>
                    <a:gd name="T13" fmla="*/ 51 h 65"/>
                    <a:gd name="T14" fmla="*/ 2 w 65"/>
                    <a:gd name="T15" fmla="*/ 45 h 65"/>
                    <a:gd name="T16" fmla="*/ 0 w 65"/>
                    <a:gd name="T17" fmla="*/ 39 h 65"/>
                    <a:gd name="T18" fmla="*/ 0 w 65"/>
                    <a:gd name="T19" fmla="*/ 31 h 65"/>
                    <a:gd name="T20" fmla="*/ 0 w 65"/>
                    <a:gd name="T21" fmla="*/ 25 h 65"/>
                    <a:gd name="T22" fmla="*/ 2 w 65"/>
                    <a:gd name="T23" fmla="*/ 19 h 65"/>
                    <a:gd name="T24" fmla="*/ 6 w 65"/>
                    <a:gd name="T25" fmla="*/ 14 h 65"/>
                    <a:gd name="T26" fmla="*/ 10 w 65"/>
                    <a:gd name="T27" fmla="*/ 10 h 65"/>
                    <a:gd name="T28" fmla="*/ 14 w 65"/>
                    <a:gd name="T29" fmla="*/ 6 h 65"/>
                    <a:gd name="T30" fmla="*/ 20 w 65"/>
                    <a:gd name="T31" fmla="*/ 2 h 65"/>
                    <a:gd name="T32" fmla="*/ 26 w 65"/>
                    <a:gd name="T33" fmla="*/ 2 h 65"/>
                    <a:gd name="T34" fmla="*/ 32 w 65"/>
                    <a:gd name="T35" fmla="*/ 0 h 65"/>
                    <a:gd name="T36" fmla="*/ 40 w 65"/>
                    <a:gd name="T37" fmla="*/ 2 h 65"/>
                    <a:gd name="T38" fmla="*/ 44 w 65"/>
                    <a:gd name="T39" fmla="*/ 2 h 65"/>
                    <a:gd name="T40" fmla="*/ 50 w 65"/>
                    <a:gd name="T41" fmla="*/ 6 h 65"/>
                    <a:gd name="T42" fmla="*/ 56 w 65"/>
                    <a:gd name="T43" fmla="*/ 10 h 65"/>
                    <a:gd name="T44" fmla="*/ 60 w 65"/>
                    <a:gd name="T45" fmla="*/ 14 h 65"/>
                    <a:gd name="T46" fmla="*/ 62 w 65"/>
                    <a:gd name="T47" fmla="*/ 19 h 65"/>
                    <a:gd name="T48" fmla="*/ 63 w 65"/>
                    <a:gd name="T49" fmla="*/ 25 h 65"/>
                    <a:gd name="T50" fmla="*/ 65 w 65"/>
                    <a:gd name="T51" fmla="*/ 31 h 65"/>
                    <a:gd name="T52" fmla="*/ 63 w 65"/>
                    <a:gd name="T53" fmla="*/ 39 h 65"/>
                    <a:gd name="T54" fmla="*/ 62 w 65"/>
                    <a:gd name="T55" fmla="*/ 45 h 65"/>
                    <a:gd name="T56" fmla="*/ 60 w 65"/>
                    <a:gd name="T57" fmla="*/ 51 h 65"/>
                    <a:gd name="T58" fmla="*/ 56 w 65"/>
                    <a:gd name="T59" fmla="*/ 55 h 65"/>
                    <a:gd name="T60" fmla="*/ 50 w 65"/>
                    <a:gd name="T61" fmla="*/ 59 h 65"/>
                    <a:gd name="T62" fmla="*/ 44 w 65"/>
                    <a:gd name="T63" fmla="*/ 61 h 65"/>
                    <a:gd name="T64" fmla="*/ 40 w 65"/>
                    <a:gd name="T65" fmla="*/ 63 h 65"/>
                    <a:gd name="T66" fmla="*/ 32 w 65"/>
                    <a:gd name="T67" fmla="*/ 65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2" y="65"/>
                      </a:move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2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2" y="45"/>
                      </a:lnTo>
                      <a:lnTo>
                        <a:pt x="60" y="51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4" y="61"/>
                      </a:lnTo>
                      <a:lnTo>
                        <a:pt x="40" y="63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7" name="Freeform 338"/>
                <p:cNvSpPr>
                  <a:spLocks/>
                </p:cNvSpPr>
                <p:nvPr/>
              </p:nvSpPr>
              <p:spPr bwMode="auto">
                <a:xfrm>
                  <a:off x="4498" y="831"/>
                  <a:ext cx="65" cy="63"/>
                </a:xfrm>
                <a:custGeom>
                  <a:avLst/>
                  <a:gdLst>
                    <a:gd name="T0" fmla="*/ 34 w 65"/>
                    <a:gd name="T1" fmla="*/ 63 h 63"/>
                    <a:gd name="T2" fmla="*/ 26 w 65"/>
                    <a:gd name="T3" fmla="*/ 63 h 63"/>
                    <a:gd name="T4" fmla="*/ 20 w 65"/>
                    <a:gd name="T5" fmla="*/ 61 h 63"/>
                    <a:gd name="T6" fmla="*/ 14 w 65"/>
                    <a:gd name="T7" fmla="*/ 57 h 63"/>
                    <a:gd name="T8" fmla="*/ 10 w 65"/>
                    <a:gd name="T9" fmla="*/ 53 h 63"/>
                    <a:gd name="T10" fmla="*/ 6 w 65"/>
                    <a:gd name="T11" fmla="*/ 49 h 63"/>
                    <a:gd name="T12" fmla="*/ 2 w 65"/>
                    <a:gd name="T13" fmla="*/ 43 h 63"/>
                    <a:gd name="T14" fmla="*/ 0 w 65"/>
                    <a:gd name="T15" fmla="*/ 37 h 63"/>
                    <a:gd name="T16" fmla="*/ 0 w 65"/>
                    <a:gd name="T17" fmla="*/ 31 h 63"/>
                    <a:gd name="T18" fmla="*/ 0 w 65"/>
                    <a:gd name="T19" fmla="*/ 23 h 63"/>
                    <a:gd name="T20" fmla="*/ 2 w 65"/>
                    <a:gd name="T21" fmla="*/ 19 h 63"/>
                    <a:gd name="T22" fmla="*/ 6 w 65"/>
                    <a:gd name="T23" fmla="*/ 14 h 63"/>
                    <a:gd name="T24" fmla="*/ 10 w 65"/>
                    <a:gd name="T25" fmla="*/ 8 h 63"/>
                    <a:gd name="T26" fmla="*/ 14 w 65"/>
                    <a:gd name="T27" fmla="*/ 4 h 63"/>
                    <a:gd name="T28" fmla="*/ 20 w 65"/>
                    <a:gd name="T29" fmla="*/ 2 h 63"/>
                    <a:gd name="T30" fmla="*/ 26 w 65"/>
                    <a:gd name="T31" fmla="*/ 0 h 63"/>
                    <a:gd name="T32" fmla="*/ 34 w 65"/>
                    <a:gd name="T33" fmla="*/ 0 h 63"/>
                    <a:gd name="T34" fmla="*/ 40 w 65"/>
                    <a:gd name="T35" fmla="*/ 0 h 63"/>
                    <a:gd name="T36" fmla="*/ 46 w 65"/>
                    <a:gd name="T37" fmla="*/ 2 h 63"/>
                    <a:gd name="T38" fmla="*/ 52 w 65"/>
                    <a:gd name="T39" fmla="*/ 4 h 63"/>
                    <a:gd name="T40" fmla="*/ 56 w 65"/>
                    <a:gd name="T41" fmla="*/ 8 h 63"/>
                    <a:gd name="T42" fmla="*/ 59 w 65"/>
                    <a:gd name="T43" fmla="*/ 14 h 63"/>
                    <a:gd name="T44" fmla="*/ 63 w 65"/>
                    <a:gd name="T45" fmla="*/ 19 h 63"/>
                    <a:gd name="T46" fmla="*/ 65 w 65"/>
                    <a:gd name="T47" fmla="*/ 23 h 63"/>
                    <a:gd name="T48" fmla="*/ 65 w 65"/>
                    <a:gd name="T49" fmla="*/ 31 h 63"/>
                    <a:gd name="T50" fmla="*/ 65 w 65"/>
                    <a:gd name="T51" fmla="*/ 37 h 63"/>
                    <a:gd name="T52" fmla="*/ 63 w 65"/>
                    <a:gd name="T53" fmla="*/ 43 h 63"/>
                    <a:gd name="T54" fmla="*/ 59 w 65"/>
                    <a:gd name="T55" fmla="*/ 49 h 63"/>
                    <a:gd name="T56" fmla="*/ 56 w 65"/>
                    <a:gd name="T57" fmla="*/ 53 h 63"/>
                    <a:gd name="T58" fmla="*/ 52 w 65"/>
                    <a:gd name="T59" fmla="*/ 57 h 63"/>
                    <a:gd name="T60" fmla="*/ 46 w 65"/>
                    <a:gd name="T61" fmla="*/ 61 h 63"/>
                    <a:gd name="T62" fmla="*/ 40 w 65"/>
                    <a:gd name="T63" fmla="*/ 63 h 63"/>
                    <a:gd name="T64" fmla="*/ 34 w 65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4" y="63"/>
                      </a:move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4"/>
                      </a:lnTo>
                      <a:lnTo>
                        <a:pt x="56" y="8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5" y="23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6" y="53"/>
                      </a:lnTo>
                      <a:lnTo>
                        <a:pt x="52" y="57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8" name="Freeform 339"/>
                <p:cNvSpPr>
                  <a:spLocks/>
                </p:cNvSpPr>
                <p:nvPr/>
              </p:nvSpPr>
              <p:spPr bwMode="auto">
                <a:xfrm>
                  <a:off x="4498" y="831"/>
                  <a:ext cx="65" cy="63"/>
                </a:xfrm>
                <a:custGeom>
                  <a:avLst/>
                  <a:gdLst>
                    <a:gd name="T0" fmla="*/ 34 w 65"/>
                    <a:gd name="T1" fmla="*/ 63 h 63"/>
                    <a:gd name="T2" fmla="*/ 34 w 65"/>
                    <a:gd name="T3" fmla="*/ 63 h 63"/>
                    <a:gd name="T4" fmla="*/ 26 w 65"/>
                    <a:gd name="T5" fmla="*/ 63 h 63"/>
                    <a:gd name="T6" fmla="*/ 20 w 65"/>
                    <a:gd name="T7" fmla="*/ 61 h 63"/>
                    <a:gd name="T8" fmla="*/ 14 w 65"/>
                    <a:gd name="T9" fmla="*/ 57 h 63"/>
                    <a:gd name="T10" fmla="*/ 10 w 65"/>
                    <a:gd name="T11" fmla="*/ 53 h 63"/>
                    <a:gd name="T12" fmla="*/ 6 w 65"/>
                    <a:gd name="T13" fmla="*/ 49 h 63"/>
                    <a:gd name="T14" fmla="*/ 2 w 65"/>
                    <a:gd name="T15" fmla="*/ 43 h 63"/>
                    <a:gd name="T16" fmla="*/ 0 w 65"/>
                    <a:gd name="T17" fmla="*/ 37 h 63"/>
                    <a:gd name="T18" fmla="*/ 0 w 65"/>
                    <a:gd name="T19" fmla="*/ 31 h 63"/>
                    <a:gd name="T20" fmla="*/ 0 w 65"/>
                    <a:gd name="T21" fmla="*/ 23 h 63"/>
                    <a:gd name="T22" fmla="*/ 2 w 65"/>
                    <a:gd name="T23" fmla="*/ 19 h 63"/>
                    <a:gd name="T24" fmla="*/ 6 w 65"/>
                    <a:gd name="T25" fmla="*/ 14 h 63"/>
                    <a:gd name="T26" fmla="*/ 10 w 65"/>
                    <a:gd name="T27" fmla="*/ 8 h 63"/>
                    <a:gd name="T28" fmla="*/ 14 w 65"/>
                    <a:gd name="T29" fmla="*/ 4 h 63"/>
                    <a:gd name="T30" fmla="*/ 20 w 65"/>
                    <a:gd name="T31" fmla="*/ 2 h 63"/>
                    <a:gd name="T32" fmla="*/ 26 w 65"/>
                    <a:gd name="T33" fmla="*/ 0 h 63"/>
                    <a:gd name="T34" fmla="*/ 34 w 65"/>
                    <a:gd name="T35" fmla="*/ 0 h 63"/>
                    <a:gd name="T36" fmla="*/ 40 w 65"/>
                    <a:gd name="T37" fmla="*/ 0 h 63"/>
                    <a:gd name="T38" fmla="*/ 46 w 65"/>
                    <a:gd name="T39" fmla="*/ 2 h 63"/>
                    <a:gd name="T40" fmla="*/ 52 w 65"/>
                    <a:gd name="T41" fmla="*/ 4 h 63"/>
                    <a:gd name="T42" fmla="*/ 56 w 65"/>
                    <a:gd name="T43" fmla="*/ 8 h 63"/>
                    <a:gd name="T44" fmla="*/ 59 w 65"/>
                    <a:gd name="T45" fmla="*/ 14 h 63"/>
                    <a:gd name="T46" fmla="*/ 63 w 65"/>
                    <a:gd name="T47" fmla="*/ 19 h 63"/>
                    <a:gd name="T48" fmla="*/ 65 w 65"/>
                    <a:gd name="T49" fmla="*/ 23 h 63"/>
                    <a:gd name="T50" fmla="*/ 65 w 65"/>
                    <a:gd name="T51" fmla="*/ 31 h 63"/>
                    <a:gd name="T52" fmla="*/ 65 w 65"/>
                    <a:gd name="T53" fmla="*/ 37 h 63"/>
                    <a:gd name="T54" fmla="*/ 63 w 65"/>
                    <a:gd name="T55" fmla="*/ 43 h 63"/>
                    <a:gd name="T56" fmla="*/ 59 w 65"/>
                    <a:gd name="T57" fmla="*/ 49 h 63"/>
                    <a:gd name="T58" fmla="*/ 56 w 65"/>
                    <a:gd name="T59" fmla="*/ 53 h 63"/>
                    <a:gd name="T60" fmla="*/ 52 w 65"/>
                    <a:gd name="T61" fmla="*/ 57 h 63"/>
                    <a:gd name="T62" fmla="*/ 46 w 65"/>
                    <a:gd name="T63" fmla="*/ 61 h 63"/>
                    <a:gd name="T64" fmla="*/ 40 w 65"/>
                    <a:gd name="T65" fmla="*/ 63 h 63"/>
                    <a:gd name="T66" fmla="*/ 34 w 65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4" y="63"/>
                      </a:moveTo>
                      <a:lnTo>
                        <a:pt x="34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4"/>
                      </a:lnTo>
                      <a:lnTo>
                        <a:pt x="56" y="8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5" y="23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6" y="53"/>
                      </a:lnTo>
                      <a:lnTo>
                        <a:pt x="52" y="57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19" name="Freeform 340"/>
                <p:cNvSpPr>
                  <a:spLocks/>
                </p:cNvSpPr>
                <p:nvPr/>
              </p:nvSpPr>
              <p:spPr bwMode="auto">
                <a:xfrm>
                  <a:off x="4512" y="953"/>
                  <a:ext cx="63" cy="63"/>
                </a:xfrm>
                <a:custGeom>
                  <a:avLst/>
                  <a:gdLst>
                    <a:gd name="T0" fmla="*/ 32 w 63"/>
                    <a:gd name="T1" fmla="*/ 0 h 63"/>
                    <a:gd name="T2" fmla="*/ 38 w 63"/>
                    <a:gd name="T3" fmla="*/ 0 h 63"/>
                    <a:gd name="T4" fmla="*/ 44 w 63"/>
                    <a:gd name="T5" fmla="*/ 2 h 63"/>
                    <a:gd name="T6" fmla="*/ 49 w 63"/>
                    <a:gd name="T7" fmla="*/ 4 h 63"/>
                    <a:gd name="T8" fmla="*/ 55 w 63"/>
                    <a:gd name="T9" fmla="*/ 8 h 63"/>
                    <a:gd name="T10" fmla="*/ 59 w 63"/>
                    <a:gd name="T11" fmla="*/ 14 h 63"/>
                    <a:gd name="T12" fmla="*/ 61 w 63"/>
                    <a:gd name="T13" fmla="*/ 20 h 63"/>
                    <a:gd name="T14" fmla="*/ 63 w 63"/>
                    <a:gd name="T15" fmla="*/ 25 h 63"/>
                    <a:gd name="T16" fmla="*/ 63 w 63"/>
                    <a:gd name="T17" fmla="*/ 31 h 63"/>
                    <a:gd name="T18" fmla="*/ 63 w 63"/>
                    <a:gd name="T19" fmla="*/ 37 h 63"/>
                    <a:gd name="T20" fmla="*/ 61 w 63"/>
                    <a:gd name="T21" fmla="*/ 43 h 63"/>
                    <a:gd name="T22" fmla="*/ 59 w 63"/>
                    <a:gd name="T23" fmla="*/ 49 h 63"/>
                    <a:gd name="T24" fmla="*/ 55 w 63"/>
                    <a:gd name="T25" fmla="*/ 55 h 63"/>
                    <a:gd name="T26" fmla="*/ 49 w 63"/>
                    <a:gd name="T27" fmla="*/ 57 h 63"/>
                    <a:gd name="T28" fmla="*/ 44 w 63"/>
                    <a:gd name="T29" fmla="*/ 61 h 63"/>
                    <a:gd name="T30" fmla="*/ 38 w 63"/>
                    <a:gd name="T31" fmla="*/ 63 h 63"/>
                    <a:gd name="T32" fmla="*/ 32 w 63"/>
                    <a:gd name="T33" fmla="*/ 63 h 63"/>
                    <a:gd name="T34" fmla="*/ 26 w 63"/>
                    <a:gd name="T35" fmla="*/ 63 h 63"/>
                    <a:gd name="T36" fmla="*/ 20 w 63"/>
                    <a:gd name="T37" fmla="*/ 61 h 63"/>
                    <a:gd name="T38" fmla="*/ 14 w 63"/>
                    <a:gd name="T39" fmla="*/ 57 h 63"/>
                    <a:gd name="T40" fmla="*/ 10 w 63"/>
                    <a:gd name="T41" fmla="*/ 55 h 63"/>
                    <a:gd name="T42" fmla="*/ 6 w 63"/>
                    <a:gd name="T43" fmla="*/ 49 h 63"/>
                    <a:gd name="T44" fmla="*/ 2 w 63"/>
                    <a:gd name="T45" fmla="*/ 43 h 63"/>
                    <a:gd name="T46" fmla="*/ 0 w 63"/>
                    <a:gd name="T47" fmla="*/ 37 h 63"/>
                    <a:gd name="T48" fmla="*/ 0 w 63"/>
                    <a:gd name="T49" fmla="*/ 31 h 63"/>
                    <a:gd name="T50" fmla="*/ 0 w 63"/>
                    <a:gd name="T51" fmla="*/ 25 h 63"/>
                    <a:gd name="T52" fmla="*/ 2 w 63"/>
                    <a:gd name="T53" fmla="*/ 20 h 63"/>
                    <a:gd name="T54" fmla="*/ 6 w 63"/>
                    <a:gd name="T55" fmla="*/ 14 h 63"/>
                    <a:gd name="T56" fmla="*/ 10 w 63"/>
                    <a:gd name="T57" fmla="*/ 8 h 63"/>
                    <a:gd name="T58" fmla="*/ 14 w 63"/>
                    <a:gd name="T59" fmla="*/ 4 h 63"/>
                    <a:gd name="T60" fmla="*/ 20 w 63"/>
                    <a:gd name="T61" fmla="*/ 2 h 63"/>
                    <a:gd name="T62" fmla="*/ 26 w 63"/>
                    <a:gd name="T63" fmla="*/ 0 h 63"/>
                    <a:gd name="T64" fmla="*/ 32 w 63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32" y="0"/>
                      </a:move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4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0" name="Freeform 341"/>
                <p:cNvSpPr>
                  <a:spLocks/>
                </p:cNvSpPr>
                <p:nvPr/>
              </p:nvSpPr>
              <p:spPr bwMode="auto">
                <a:xfrm>
                  <a:off x="4512" y="953"/>
                  <a:ext cx="63" cy="63"/>
                </a:xfrm>
                <a:custGeom>
                  <a:avLst/>
                  <a:gdLst>
                    <a:gd name="T0" fmla="*/ 32 w 63"/>
                    <a:gd name="T1" fmla="*/ 0 h 63"/>
                    <a:gd name="T2" fmla="*/ 32 w 63"/>
                    <a:gd name="T3" fmla="*/ 0 h 63"/>
                    <a:gd name="T4" fmla="*/ 38 w 63"/>
                    <a:gd name="T5" fmla="*/ 0 h 63"/>
                    <a:gd name="T6" fmla="*/ 44 w 63"/>
                    <a:gd name="T7" fmla="*/ 2 h 63"/>
                    <a:gd name="T8" fmla="*/ 49 w 63"/>
                    <a:gd name="T9" fmla="*/ 4 h 63"/>
                    <a:gd name="T10" fmla="*/ 55 w 63"/>
                    <a:gd name="T11" fmla="*/ 8 h 63"/>
                    <a:gd name="T12" fmla="*/ 59 w 63"/>
                    <a:gd name="T13" fmla="*/ 14 h 63"/>
                    <a:gd name="T14" fmla="*/ 61 w 63"/>
                    <a:gd name="T15" fmla="*/ 20 h 63"/>
                    <a:gd name="T16" fmla="*/ 63 w 63"/>
                    <a:gd name="T17" fmla="*/ 25 h 63"/>
                    <a:gd name="T18" fmla="*/ 63 w 63"/>
                    <a:gd name="T19" fmla="*/ 31 h 63"/>
                    <a:gd name="T20" fmla="*/ 63 w 63"/>
                    <a:gd name="T21" fmla="*/ 37 h 63"/>
                    <a:gd name="T22" fmla="*/ 61 w 63"/>
                    <a:gd name="T23" fmla="*/ 43 h 63"/>
                    <a:gd name="T24" fmla="*/ 59 w 63"/>
                    <a:gd name="T25" fmla="*/ 49 h 63"/>
                    <a:gd name="T26" fmla="*/ 55 w 63"/>
                    <a:gd name="T27" fmla="*/ 55 h 63"/>
                    <a:gd name="T28" fmla="*/ 49 w 63"/>
                    <a:gd name="T29" fmla="*/ 57 h 63"/>
                    <a:gd name="T30" fmla="*/ 44 w 63"/>
                    <a:gd name="T31" fmla="*/ 61 h 63"/>
                    <a:gd name="T32" fmla="*/ 38 w 63"/>
                    <a:gd name="T33" fmla="*/ 63 h 63"/>
                    <a:gd name="T34" fmla="*/ 32 w 63"/>
                    <a:gd name="T35" fmla="*/ 63 h 63"/>
                    <a:gd name="T36" fmla="*/ 26 w 63"/>
                    <a:gd name="T37" fmla="*/ 63 h 63"/>
                    <a:gd name="T38" fmla="*/ 20 w 63"/>
                    <a:gd name="T39" fmla="*/ 61 h 63"/>
                    <a:gd name="T40" fmla="*/ 14 w 63"/>
                    <a:gd name="T41" fmla="*/ 57 h 63"/>
                    <a:gd name="T42" fmla="*/ 10 w 63"/>
                    <a:gd name="T43" fmla="*/ 55 h 63"/>
                    <a:gd name="T44" fmla="*/ 6 w 63"/>
                    <a:gd name="T45" fmla="*/ 49 h 63"/>
                    <a:gd name="T46" fmla="*/ 2 w 63"/>
                    <a:gd name="T47" fmla="*/ 43 h 63"/>
                    <a:gd name="T48" fmla="*/ 0 w 63"/>
                    <a:gd name="T49" fmla="*/ 37 h 63"/>
                    <a:gd name="T50" fmla="*/ 0 w 63"/>
                    <a:gd name="T51" fmla="*/ 31 h 63"/>
                    <a:gd name="T52" fmla="*/ 0 w 63"/>
                    <a:gd name="T53" fmla="*/ 25 h 63"/>
                    <a:gd name="T54" fmla="*/ 2 w 63"/>
                    <a:gd name="T55" fmla="*/ 20 h 63"/>
                    <a:gd name="T56" fmla="*/ 6 w 63"/>
                    <a:gd name="T57" fmla="*/ 14 h 63"/>
                    <a:gd name="T58" fmla="*/ 10 w 63"/>
                    <a:gd name="T59" fmla="*/ 8 h 63"/>
                    <a:gd name="T60" fmla="*/ 14 w 63"/>
                    <a:gd name="T61" fmla="*/ 4 h 63"/>
                    <a:gd name="T62" fmla="*/ 20 w 63"/>
                    <a:gd name="T63" fmla="*/ 2 h 63"/>
                    <a:gd name="T64" fmla="*/ 26 w 63"/>
                    <a:gd name="T65" fmla="*/ 0 h 63"/>
                    <a:gd name="T66" fmla="*/ 32 w 63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4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1" name="Freeform 342"/>
                <p:cNvSpPr>
                  <a:spLocks/>
                </p:cNvSpPr>
                <p:nvPr/>
              </p:nvSpPr>
              <p:spPr bwMode="auto">
                <a:xfrm>
                  <a:off x="4435" y="896"/>
                  <a:ext cx="65" cy="65"/>
                </a:xfrm>
                <a:custGeom>
                  <a:avLst/>
                  <a:gdLst>
                    <a:gd name="T0" fmla="*/ 32 w 65"/>
                    <a:gd name="T1" fmla="*/ 65 h 65"/>
                    <a:gd name="T2" fmla="*/ 26 w 65"/>
                    <a:gd name="T3" fmla="*/ 63 h 65"/>
                    <a:gd name="T4" fmla="*/ 20 w 65"/>
                    <a:gd name="T5" fmla="*/ 61 h 65"/>
                    <a:gd name="T6" fmla="*/ 14 w 65"/>
                    <a:gd name="T7" fmla="*/ 59 h 65"/>
                    <a:gd name="T8" fmla="*/ 10 w 65"/>
                    <a:gd name="T9" fmla="*/ 55 h 65"/>
                    <a:gd name="T10" fmla="*/ 6 w 65"/>
                    <a:gd name="T11" fmla="*/ 49 h 65"/>
                    <a:gd name="T12" fmla="*/ 2 w 65"/>
                    <a:gd name="T13" fmla="*/ 45 h 65"/>
                    <a:gd name="T14" fmla="*/ 0 w 65"/>
                    <a:gd name="T15" fmla="*/ 37 h 65"/>
                    <a:gd name="T16" fmla="*/ 0 w 65"/>
                    <a:gd name="T17" fmla="*/ 31 h 65"/>
                    <a:gd name="T18" fmla="*/ 0 w 65"/>
                    <a:gd name="T19" fmla="*/ 25 h 65"/>
                    <a:gd name="T20" fmla="*/ 2 w 65"/>
                    <a:gd name="T21" fmla="*/ 19 h 65"/>
                    <a:gd name="T22" fmla="*/ 6 w 65"/>
                    <a:gd name="T23" fmla="*/ 14 h 65"/>
                    <a:gd name="T24" fmla="*/ 10 w 65"/>
                    <a:gd name="T25" fmla="*/ 10 h 65"/>
                    <a:gd name="T26" fmla="*/ 14 w 65"/>
                    <a:gd name="T27" fmla="*/ 6 h 65"/>
                    <a:gd name="T28" fmla="*/ 20 w 65"/>
                    <a:gd name="T29" fmla="*/ 2 h 65"/>
                    <a:gd name="T30" fmla="*/ 26 w 65"/>
                    <a:gd name="T31" fmla="*/ 0 h 65"/>
                    <a:gd name="T32" fmla="*/ 32 w 65"/>
                    <a:gd name="T33" fmla="*/ 0 h 65"/>
                    <a:gd name="T34" fmla="*/ 40 w 65"/>
                    <a:gd name="T35" fmla="*/ 0 h 65"/>
                    <a:gd name="T36" fmla="*/ 46 w 65"/>
                    <a:gd name="T37" fmla="*/ 2 h 65"/>
                    <a:gd name="T38" fmla="*/ 52 w 65"/>
                    <a:gd name="T39" fmla="*/ 6 h 65"/>
                    <a:gd name="T40" fmla="*/ 56 w 65"/>
                    <a:gd name="T41" fmla="*/ 10 h 65"/>
                    <a:gd name="T42" fmla="*/ 59 w 65"/>
                    <a:gd name="T43" fmla="*/ 14 h 65"/>
                    <a:gd name="T44" fmla="*/ 61 w 65"/>
                    <a:gd name="T45" fmla="*/ 19 h 65"/>
                    <a:gd name="T46" fmla="*/ 63 w 65"/>
                    <a:gd name="T47" fmla="*/ 25 h 65"/>
                    <a:gd name="T48" fmla="*/ 65 w 65"/>
                    <a:gd name="T49" fmla="*/ 31 h 65"/>
                    <a:gd name="T50" fmla="*/ 63 w 65"/>
                    <a:gd name="T51" fmla="*/ 37 h 65"/>
                    <a:gd name="T52" fmla="*/ 61 w 65"/>
                    <a:gd name="T53" fmla="*/ 45 h 65"/>
                    <a:gd name="T54" fmla="*/ 59 w 65"/>
                    <a:gd name="T55" fmla="*/ 49 h 65"/>
                    <a:gd name="T56" fmla="*/ 56 w 65"/>
                    <a:gd name="T57" fmla="*/ 55 h 65"/>
                    <a:gd name="T58" fmla="*/ 52 w 65"/>
                    <a:gd name="T59" fmla="*/ 59 h 65"/>
                    <a:gd name="T60" fmla="*/ 46 w 65"/>
                    <a:gd name="T61" fmla="*/ 61 h 65"/>
                    <a:gd name="T62" fmla="*/ 40 w 65"/>
                    <a:gd name="T63" fmla="*/ 63 h 65"/>
                    <a:gd name="T64" fmla="*/ 32 w 65"/>
                    <a:gd name="T65" fmla="*/ 65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2" y="65"/>
                      </a:move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6" y="10"/>
                      </a:lnTo>
                      <a:lnTo>
                        <a:pt x="59" y="14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6" y="55"/>
                      </a:lnTo>
                      <a:lnTo>
                        <a:pt x="52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2" name="Freeform 343"/>
                <p:cNvSpPr>
                  <a:spLocks/>
                </p:cNvSpPr>
                <p:nvPr/>
              </p:nvSpPr>
              <p:spPr bwMode="auto">
                <a:xfrm>
                  <a:off x="4435" y="896"/>
                  <a:ext cx="65" cy="65"/>
                </a:xfrm>
                <a:custGeom>
                  <a:avLst/>
                  <a:gdLst>
                    <a:gd name="T0" fmla="*/ 32 w 65"/>
                    <a:gd name="T1" fmla="*/ 65 h 65"/>
                    <a:gd name="T2" fmla="*/ 32 w 65"/>
                    <a:gd name="T3" fmla="*/ 65 h 65"/>
                    <a:gd name="T4" fmla="*/ 26 w 65"/>
                    <a:gd name="T5" fmla="*/ 63 h 65"/>
                    <a:gd name="T6" fmla="*/ 20 w 65"/>
                    <a:gd name="T7" fmla="*/ 61 h 65"/>
                    <a:gd name="T8" fmla="*/ 14 w 65"/>
                    <a:gd name="T9" fmla="*/ 59 h 65"/>
                    <a:gd name="T10" fmla="*/ 10 w 65"/>
                    <a:gd name="T11" fmla="*/ 55 h 65"/>
                    <a:gd name="T12" fmla="*/ 6 w 65"/>
                    <a:gd name="T13" fmla="*/ 49 h 65"/>
                    <a:gd name="T14" fmla="*/ 2 w 65"/>
                    <a:gd name="T15" fmla="*/ 45 h 65"/>
                    <a:gd name="T16" fmla="*/ 0 w 65"/>
                    <a:gd name="T17" fmla="*/ 37 h 65"/>
                    <a:gd name="T18" fmla="*/ 0 w 65"/>
                    <a:gd name="T19" fmla="*/ 31 h 65"/>
                    <a:gd name="T20" fmla="*/ 0 w 65"/>
                    <a:gd name="T21" fmla="*/ 25 h 65"/>
                    <a:gd name="T22" fmla="*/ 2 w 65"/>
                    <a:gd name="T23" fmla="*/ 19 h 65"/>
                    <a:gd name="T24" fmla="*/ 6 w 65"/>
                    <a:gd name="T25" fmla="*/ 14 h 65"/>
                    <a:gd name="T26" fmla="*/ 10 w 65"/>
                    <a:gd name="T27" fmla="*/ 10 h 65"/>
                    <a:gd name="T28" fmla="*/ 14 w 65"/>
                    <a:gd name="T29" fmla="*/ 6 h 65"/>
                    <a:gd name="T30" fmla="*/ 20 w 65"/>
                    <a:gd name="T31" fmla="*/ 2 h 65"/>
                    <a:gd name="T32" fmla="*/ 26 w 65"/>
                    <a:gd name="T33" fmla="*/ 0 h 65"/>
                    <a:gd name="T34" fmla="*/ 32 w 65"/>
                    <a:gd name="T35" fmla="*/ 0 h 65"/>
                    <a:gd name="T36" fmla="*/ 40 w 65"/>
                    <a:gd name="T37" fmla="*/ 0 h 65"/>
                    <a:gd name="T38" fmla="*/ 46 w 65"/>
                    <a:gd name="T39" fmla="*/ 2 h 65"/>
                    <a:gd name="T40" fmla="*/ 52 w 65"/>
                    <a:gd name="T41" fmla="*/ 6 h 65"/>
                    <a:gd name="T42" fmla="*/ 56 w 65"/>
                    <a:gd name="T43" fmla="*/ 10 h 65"/>
                    <a:gd name="T44" fmla="*/ 59 w 65"/>
                    <a:gd name="T45" fmla="*/ 14 h 65"/>
                    <a:gd name="T46" fmla="*/ 61 w 65"/>
                    <a:gd name="T47" fmla="*/ 19 h 65"/>
                    <a:gd name="T48" fmla="*/ 63 w 65"/>
                    <a:gd name="T49" fmla="*/ 25 h 65"/>
                    <a:gd name="T50" fmla="*/ 65 w 65"/>
                    <a:gd name="T51" fmla="*/ 31 h 65"/>
                    <a:gd name="T52" fmla="*/ 63 w 65"/>
                    <a:gd name="T53" fmla="*/ 37 h 65"/>
                    <a:gd name="T54" fmla="*/ 61 w 65"/>
                    <a:gd name="T55" fmla="*/ 45 h 65"/>
                    <a:gd name="T56" fmla="*/ 59 w 65"/>
                    <a:gd name="T57" fmla="*/ 49 h 65"/>
                    <a:gd name="T58" fmla="*/ 56 w 65"/>
                    <a:gd name="T59" fmla="*/ 55 h 65"/>
                    <a:gd name="T60" fmla="*/ 52 w 65"/>
                    <a:gd name="T61" fmla="*/ 59 h 65"/>
                    <a:gd name="T62" fmla="*/ 46 w 65"/>
                    <a:gd name="T63" fmla="*/ 61 h 65"/>
                    <a:gd name="T64" fmla="*/ 40 w 65"/>
                    <a:gd name="T65" fmla="*/ 63 h 65"/>
                    <a:gd name="T66" fmla="*/ 32 w 65"/>
                    <a:gd name="T67" fmla="*/ 65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2" y="65"/>
                      </a:move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5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6" y="10"/>
                      </a:lnTo>
                      <a:lnTo>
                        <a:pt x="59" y="14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6" y="55"/>
                      </a:lnTo>
                      <a:lnTo>
                        <a:pt x="52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3" name="Freeform 344"/>
                <p:cNvSpPr>
                  <a:spLocks/>
                </p:cNvSpPr>
                <p:nvPr/>
              </p:nvSpPr>
              <p:spPr bwMode="auto">
                <a:xfrm>
                  <a:off x="4453" y="874"/>
                  <a:ext cx="63" cy="65"/>
                </a:xfrm>
                <a:custGeom>
                  <a:avLst/>
                  <a:gdLst>
                    <a:gd name="T0" fmla="*/ 32 w 63"/>
                    <a:gd name="T1" fmla="*/ 0 h 65"/>
                    <a:gd name="T2" fmla="*/ 38 w 63"/>
                    <a:gd name="T3" fmla="*/ 2 h 65"/>
                    <a:gd name="T4" fmla="*/ 43 w 63"/>
                    <a:gd name="T5" fmla="*/ 4 h 65"/>
                    <a:gd name="T6" fmla="*/ 49 w 63"/>
                    <a:gd name="T7" fmla="*/ 6 h 65"/>
                    <a:gd name="T8" fmla="*/ 53 w 63"/>
                    <a:gd name="T9" fmla="*/ 10 h 65"/>
                    <a:gd name="T10" fmla="*/ 57 w 63"/>
                    <a:gd name="T11" fmla="*/ 14 h 65"/>
                    <a:gd name="T12" fmla="*/ 61 w 63"/>
                    <a:gd name="T13" fmla="*/ 20 h 65"/>
                    <a:gd name="T14" fmla="*/ 63 w 63"/>
                    <a:gd name="T15" fmla="*/ 26 h 65"/>
                    <a:gd name="T16" fmla="*/ 63 w 63"/>
                    <a:gd name="T17" fmla="*/ 34 h 65"/>
                    <a:gd name="T18" fmla="*/ 63 w 63"/>
                    <a:gd name="T19" fmla="*/ 39 h 65"/>
                    <a:gd name="T20" fmla="*/ 61 w 63"/>
                    <a:gd name="T21" fmla="*/ 45 h 65"/>
                    <a:gd name="T22" fmla="*/ 57 w 63"/>
                    <a:gd name="T23" fmla="*/ 51 h 65"/>
                    <a:gd name="T24" fmla="*/ 53 w 63"/>
                    <a:gd name="T25" fmla="*/ 55 h 65"/>
                    <a:gd name="T26" fmla="*/ 49 w 63"/>
                    <a:gd name="T27" fmla="*/ 59 h 65"/>
                    <a:gd name="T28" fmla="*/ 43 w 63"/>
                    <a:gd name="T29" fmla="*/ 63 h 65"/>
                    <a:gd name="T30" fmla="*/ 38 w 63"/>
                    <a:gd name="T31" fmla="*/ 65 h 65"/>
                    <a:gd name="T32" fmla="*/ 32 w 63"/>
                    <a:gd name="T33" fmla="*/ 65 h 65"/>
                    <a:gd name="T34" fmla="*/ 24 w 63"/>
                    <a:gd name="T35" fmla="*/ 65 h 65"/>
                    <a:gd name="T36" fmla="*/ 20 w 63"/>
                    <a:gd name="T37" fmla="*/ 63 h 65"/>
                    <a:gd name="T38" fmla="*/ 14 w 63"/>
                    <a:gd name="T39" fmla="*/ 59 h 65"/>
                    <a:gd name="T40" fmla="*/ 8 w 63"/>
                    <a:gd name="T41" fmla="*/ 55 h 65"/>
                    <a:gd name="T42" fmla="*/ 4 w 63"/>
                    <a:gd name="T43" fmla="*/ 51 h 65"/>
                    <a:gd name="T44" fmla="*/ 2 w 63"/>
                    <a:gd name="T45" fmla="*/ 45 h 65"/>
                    <a:gd name="T46" fmla="*/ 0 w 63"/>
                    <a:gd name="T47" fmla="*/ 39 h 65"/>
                    <a:gd name="T48" fmla="*/ 0 w 63"/>
                    <a:gd name="T49" fmla="*/ 34 h 65"/>
                    <a:gd name="T50" fmla="*/ 0 w 63"/>
                    <a:gd name="T51" fmla="*/ 26 h 65"/>
                    <a:gd name="T52" fmla="*/ 2 w 63"/>
                    <a:gd name="T53" fmla="*/ 20 h 65"/>
                    <a:gd name="T54" fmla="*/ 4 w 63"/>
                    <a:gd name="T55" fmla="*/ 14 h 65"/>
                    <a:gd name="T56" fmla="*/ 8 w 63"/>
                    <a:gd name="T57" fmla="*/ 10 h 65"/>
                    <a:gd name="T58" fmla="*/ 14 w 63"/>
                    <a:gd name="T59" fmla="*/ 6 h 65"/>
                    <a:gd name="T60" fmla="*/ 20 w 63"/>
                    <a:gd name="T61" fmla="*/ 4 h 65"/>
                    <a:gd name="T62" fmla="*/ 24 w 63"/>
                    <a:gd name="T63" fmla="*/ 2 h 65"/>
                    <a:gd name="T64" fmla="*/ 32 w 63"/>
                    <a:gd name="T65" fmla="*/ 0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32" y="0"/>
                      </a:moveTo>
                      <a:lnTo>
                        <a:pt x="38" y="2"/>
                      </a:lnTo>
                      <a:lnTo>
                        <a:pt x="43" y="4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4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8" y="65"/>
                      </a:lnTo>
                      <a:lnTo>
                        <a:pt x="32" y="65"/>
                      </a:lnTo>
                      <a:lnTo>
                        <a:pt x="24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4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4" name="Freeform 345"/>
                <p:cNvSpPr>
                  <a:spLocks/>
                </p:cNvSpPr>
                <p:nvPr/>
              </p:nvSpPr>
              <p:spPr bwMode="auto">
                <a:xfrm>
                  <a:off x="4453" y="874"/>
                  <a:ext cx="63" cy="65"/>
                </a:xfrm>
                <a:custGeom>
                  <a:avLst/>
                  <a:gdLst>
                    <a:gd name="T0" fmla="*/ 32 w 63"/>
                    <a:gd name="T1" fmla="*/ 0 h 65"/>
                    <a:gd name="T2" fmla="*/ 32 w 63"/>
                    <a:gd name="T3" fmla="*/ 0 h 65"/>
                    <a:gd name="T4" fmla="*/ 38 w 63"/>
                    <a:gd name="T5" fmla="*/ 2 h 65"/>
                    <a:gd name="T6" fmla="*/ 43 w 63"/>
                    <a:gd name="T7" fmla="*/ 4 h 65"/>
                    <a:gd name="T8" fmla="*/ 49 w 63"/>
                    <a:gd name="T9" fmla="*/ 6 h 65"/>
                    <a:gd name="T10" fmla="*/ 53 w 63"/>
                    <a:gd name="T11" fmla="*/ 10 h 65"/>
                    <a:gd name="T12" fmla="*/ 57 w 63"/>
                    <a:gd name="T13" fmla="*/ 14 h 65"/>
                    <a:gd name="T14" fmla="*/ 61 w 63"/>
                    <a:gd name="T15" fmla="*/ 20 h 65"/>
                    <a:gd name="T16" fmla="*/ 63 w 63"/>
                    <a:gd name="T17" fmla="*/ 26 h 65"/>
                    <a:gd name="T18" fmla="*/ 63 w 63"/>
                    <a:gd name="T19" fmla="*/ 34 h 65"/>
                    <a:gd name="T20" fmla="*/ 63 w 63"/>
                    <a:gd name="T21" fmla="*/ 39 h 65"/>
                    <a:gd name="T22" fmla="*/ 61 w 63"/>
                    <a:gd name="T23" fmla="*/ 45 h 65"/>
                    <a:gd name="T24" fmla="*/ 57 w 63"/>
                    <a:gd name="T25" fmla="*/ 51 h 65"/>
                    <a:gd name="T26" fmla="*/ 53 w 63"/>
                    <a:gd name="T27" fmla="*/ 55 h 65"/>
                    <a:gd name="T28" fmla="*/ 49 w 63"/>
                    <a:gd name="T29" fmla="*/ 59 h 65"/>
                    <a:gd name="T30" fmla="*/ 43 w 63"/>
                    <a:gd name="T31" fmla="*/ 63 h 65"/>
                    <a:gd name="T32" fmla="*/ 38 w 63"/>
                    <a:gd name="T33" fmla="*/ 65 h 65"/>
                    <a:gd name="T34" fmla="*/ 32 w 63"/>
                    <a:gd name="T35" fmla="*/ 65 h 65"/>
                    <a:gd name="T36" fmla="*/ 24 w 63"/>
                    <a:gd name="T37" fmla="*/ 65 h 65"/>
                    <a:gd name="T38" fmla="*/ 20 w 63"/>
                    <a:gd name="T39" fmla="*/ 63 h 65"/>
                    <a:gd name="T40" fmla="*/ 14 w 63"/>
                    <a:gd name="T41" fmla="*/ 59 h 65"/>
                    <a:gd name="T42" fmla="*/ 8 w 63"/>
                    <a:gd name="T43" fmla="*/ 55 h 65"/>
                    <a:gd name="T44" fmla="*/ 4 w 63"/>
                    <a:gd name="T45" fmla="*/ 51 h 65"/>
                    <a:gd name="T46" fmla="*/ 2 w 63"/>
                    <a:gd name="T47" fmla="*/ 45 h 65"/>
                    <a:gd name="T48" fmla="*/ 0 w 63"/>
                    <a:gd name="T49" fmla="*/ 39 h 65"/>
                    <a:gd name="T50" fmla="*/ 0 w 63"/>
                    <a:gd name="T51" fmla="*/ 34 h 65"/>
                    <a:gd name="T52" fmla="*/ 0 w 63"/>
                    <a:gd name="T53" fmla="*/ 26 h 65"/>
                    <a:gd name="T54" fmla="*/ 2 w 63"/>
                    <a:gd name="T55" fmla="*/ 20 h 65"/>
                    <a:gd name="T56" fmla="*/ 4 w 63"/>
                    <a:gd name="T57" fmla="*/ 14 h 65"/>
                    <a:gd name="T58" fmla="*/ 8 w 63"/>
                    <a:gd name="T59" fmla="*/ 10 h 65"/>
                    <a:gd name="T60" fmla="*/ 14 w 63"/>
                    <a:gd name="T61" fmla="*/ 6 h 65"/>
                    <a:gd name="T62" fmla="*/ 20 w 63"/>
                    <a:gd name="T63" fmla="*/ 4 h 65"/>
                    <a:gd name="T64" fmla="*/ 24 w 63"/>
                    <a:gd name="T65" fmla="*/ 2 h 65"/>
                    <a:gd name="T66" fmla="*/ 32 w 63"/>
                    <a:gd name="T67" fmla="*/ 0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3" y="4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4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8" y="65"/>
                      </a:lnTo>
                      <a:lnTo>
                        <a:pt x="32" y="65"/>
                      </a:lnTo>
                      <a:lnTo>
                        <a:pt x="24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4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5" name="Freeform 346"/>
                <p:cNvSpPr>
                  <a:spLocks/>
                </p:cNvSpPr>
                <p:nvPr/>
              </p:nvSpPr>
              <p:spPr bwMode="auto">
                <a:xfrm>
                  <a:off x="4469" y="929"/>
                  <a:ext cx="65" cy="65"/>
                </a:xfrm>
                <a:custGeom>
                  <a:avLst/>
                  <a:gdLst>
                    <a:gd name="T0" fmla="*/ 31 w 65"/>
                    <a:gd name="T1" fmla="*/ 65 h 65"/>
                    <a:gd name="T2" fmla="*/ 25 w 65"/>
                    <a:gd name="T3" fmla="*/ 65 h 65"/>
                    <a:gd name="T4" fmla="*/ 20 w 65"/>
                    <a:gd name="T5" fmla="*/ 63 h 65"/>
                    <a:gd name="T6" fmla="*/ 14 w 65"/>
                    <a:gd name="T7" fmla="*/ 59 h 65"/>
                    <a:gd name="T8" fmla="*/ 10 w 65"/>
                    <a:gd name="T9" fmla="*/ 55 h 65"/>
                    <a:gd name="T10" fmla="*/ 6 w 65"/>
                    <a:gd name="T11" fmla="*/ 51 h 65"/>
                    <a:gd name="T12" fmla="*/ 2 w 65"/>
                    <a:gd name="T13" fmla="*/ 45 h 65"/>
                    <a:gd name="T14" fmla="*/ 0 w 65"/>
                    <a:gd name="T15" fmla="*/ 40 h 65"/>
                    <a:gd name="T16" fmla="*/ 0 w 65"/>
                    <a:gd name="T17" fmla="*/ 34 h 65"/>
                    <a:gd name="T18" fmla="*/ 0 w 65"/>
                    <a:gd name="T19" fmla="*/ 26 h 65"/>
                    <a:gd name="T20" fmla="*/ 2 w 65"/>
                    <a:gd name="T21" fmla="*/ 20 h 65"/>
                    <a:gd name="T22" fmla="*/ 6 w 65"/>
                    <a:gd name="T23" fmla="*/ 16 h 65"/>
                    <a:gd name="T24" fmla="*/ 10 w 65"/>
                    <a:gd name="T25" fmla="*/ 10 h 65"/>
                    <a:gd name="T26" fmla="*/ 14 w 65"/>
                    <a:gd name="T27" fmla="*/ 6 h 65"/>
                    <a:gd name="T28" fmla="*/ 20 w 65"/>
                    <a:gd name="T29" fmla="*/ 4 h 65"/>
                    <a:gd name="T30" fmla="*/ 25 w 65"/>
                    <a:gd name="T31" fmla="*/ 2 h 65"/>
                    <a:gd name="T32" fmla="*/ 31 w 65"/>
                    <a:gd name="T33" fmla="*/ 0 h 65"/>
                    <a:gd name="T34" fmla="*/ 39 w 65"/>
                    <a:gd name="T35" fmla="*/ 2 h 65"/>
                    <a:gd name="T36" fmla="*/ 45 w 65"/>
                    <a:gd name="T37" fmla="*/ 4 h 65"/>
                    <a:gd name="T38" fmla="*/ 51 w 65"/>
                    <a:gd name="T39" fmla="*/ 6 h 65"/>
                    <a:gd name="T40" fmla="*/ 55 w 65"/>
                    <a:gd name="T41" fmla="*/ 10 h 65"/>
                    <a:gd name="T42" fmla="*/ 59 w 65"/>
                    <a:gd name="T43" fmla="*/ 16 h 65"/>
                    <a:gd name="T44" fmla="*/ 63 w 65"/>
                    <a:gd name="T45" fmla="*/ 20 h 65"/>
                    <a:gd name="T46" fmla="*/ 63 w 65"/>
                    <a:gd name="T47" fmla="*/ 26 h 65"/>
                    <a:gd name="T48" fmla="*/ 65 w 65"/>
                    <a:gd name="T49" fmla="*/ 34 h 65"/>
                    <a:gd name="T50" fmla="*/ 63 w 65"/>
                    <a:gd name="T51" fmla="*/ 40 h 65"/>
                    <a:gd name="T52" fmla="*/ 63 w 65"/>
                    <a:gd name="T53" fmla="*/ 45 h 65"/>
                    <a:gd name="T54" fmla="*/ 59 w 65"/>
                    <a:gd name="T55" fmla="*/ 51 h 65"/>
                    <a:gd name="T56" fmla="*/ 55 w 65"/>
                    <a:gd name="T57" fmla="*/ 55 h 65"/>
                    <a:gd name="T58" fmla="*/ 51 w 65"/>
                    <a:gd name="T59" fmla="*/ 59 h 65"/>
                    <a:gd name="T60" fmla="*/ 45 w 65"/>
                    <a:gd name="T61" fmla="*/ 63 h 65"/>
                    <a:gd name="T62" fmla="*/ 39 w 65"/>
                    <a:gd name="T63" fmla="*/ 65 h 65"/>
                    <a:gd name="T64" fmla="*/ 31 w 65"/>
                    <a:gd name="T65" fmla="*/ 65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1" y="65"/>
                      </a:moveTo>
                      <a:lnTo>
                        <a:pt x="25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40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4"/>
                      </a:lnTo>
                      <a:lnTo>
                        <a:pt x="63" y="40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1" y="65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6" name="Freeform 347"/>
                <p:cNvSpPr>
                  <a:spLocks/>
                </p:cNvSpPr>
                <p:nvPr/>
              </p:nvSpPr>
              <p:spPr bwMode="auto">
                <a:xfrm>
                  <a:off x="4469" y="929"/>
                  <a:ext cx="65" cy="65"/>
                </a:xfrm>
                <a:custGeom>
                  <a:avLst/>
                  <a:gdLst>
                    <a:gd name="T0" fmla="*/ 31 w 65"/>
                    <a:gd name="T1" fmla="*/ 65 h 65"/>
                    <a:gd name="T2" fmla="*/ 31 w 65"/>
                    <a:gd name="T3" fmla="*/ 65 h 65"/>
                    <a:gd name="T4" fmla="*/ 25 w 65"/>
                    <a:gd name="T5" fmla="*/ 65 h 65"/>
                    <a:gd name="T6" fmla="*/ 20 w 65"/>
                    <a:gd name="T7" fmla="*/ 63 h 65"/>
                    <a:gd name="T8" fmla="*/ 14 w 65"/>
                    <a:gd name="T9" fmla="*/ 59 h 65"/>
                    <a:gd name="T10" fmla="*/ 10 w 65"/>
                    <a:gd name="T11" fmla="*/ 55 h 65"/>
                    <a:gd name="T12" fmla="*/ 6 w 65"/>
                    <a:gd name="T13" fmla="*/ 51 h 65"/>
                    <a:gd name="T14" fmla="*/ 2 w 65"/>
                    <a:gd name="T15" fmla="*/ 45 h 65"/>
                    <a:gd name="T16" fmla="*/ 0 w 65"/>
                    <a:gd name="T17" fmla="*/ 40 h 65"/>
                    <a:gd name="T18" fmla="*/ 0 w 65"/>
                    <a:gd name="T19" fmla="*/ 34 h 65"/>
                    <a:gd name="T20" fmla="*/ 0 w 65"/>
                    <a:gd name="T21" fmla="*/ 26 h 65"/>
                    <a:gd name="T22" fmla="*/ 2 w 65"/>
                    <a:gd name="T23" fmla="*/ 20 h 65"/>
                    <a:gd name="T24" fmla="*/ 6 w 65"/>
                    <a:gd name="T25" fmla="*/ 16 h 65"/>
                    <a:gd name="T26" fmla="*/ 10 w 65"/>
                    <a:gd name="T27" fmla="*/ 10 h 65"/>
                    <a:gd name="T28" fmla="*/ 14 w 65"/>
                    <a:gd name="T29" fmla="*/ 6 h 65"/>
                    <a:gd name="T30" fmla="*/ 20 w 65"/>
                    <a:gd name="T31" fmla="*/ 4 h 65"/>
                    <a:gd name="T32" fmla="*/ 25 w 65"/>
                    <a:gd name="T33" fmla="*/ 2 h 65"/>
                    <a:gd name="T34" fmla="*/ 31 w 65"/>
                    <a:gd name="T35" fmla="*/ 0 h 65"/>
                    <a:gd name="T36" fmla="*/ 39 w 65"/>
                    <a:gd name="T37" fmla="*/ 2 h 65"/>
                    <a:gd name="T38" fmla="*/ 45 w 65"/>
                    <a:gd name="T39" fmla="*/ 4 h 65"/>
                    <a:gd name="T40" fmla="*/ 51 w 65"/>
                    <a:gd name="T41" fmla="*/ 6 h 65"/>
                    <a:gd name="T42" fmla="*/ 55 w 65"/>
                    <a:gd name="T43" fmla="*/ 10 h 65"/>
                    <a:gd name="T44" fmla="*/ 59 w 65"/>
                    <a:gd name="T45" fmla="*/ 16 h 65"/>
                    <a:gd name="T46" fmla="*/ 63 w 65"/>
                    <a:gd name="T47" fmla="*/ 20 h 65"/>
                    <a:gd name="T48" fmla="*/ 63 w 65"/>
                    <a:gd name="T49" fmla="*/ 26 h 65"/>
                    <a:gd name="T50" fmla="*/ 65 w 65"/>
                    <a:gd name="T51" fmla="*/ 34 h 65"/>
                    <a:gd name="T52" fmla="*/ 63 w 65"/>
                    <a:gd name="T53" fmla="*/ 40 h 65"/>
                    <a:gd name="T54" fmla="*/ 63 w 65"/>
                    <a:gd name="T55" fmla="*/ 45 h 65"/>
                    <a:gd name="T56" fmla="*/ 59 w 65"/>
                    <a:gd name="T57" fmla="*/ 51 h 65"/>
                    <a:gd name="T58" fmla="*/ 55 w 65"/>
                    <a:gd name="T59" fmla="*/ 55 h 65"/>
                    <a:gd name="T60" fmla="*/ 51 w 65"/>
                    <a:gd name="T61" fmla="*/ 59 h 65"/>
                    <a:gd name="T62" fmla="*/ 45 w 65"/>
                    <a:gd name="T63" fmla="*/ 63 h 65"/>
                    <a:gd name="T64" fmla="*/ 39 w 65"/>
                    <a:gd name="T65" fmla="*/ 65 h 65"/>
                    <a:gd name="T66" fmla="*/ 31 w 65"/>
                    <a:gd name="T67" fmla="*/ 65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1" y="65"/>
                      </a:move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40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4"/>
                      </a:lnTo>
                      <a:lnTo>
                        <a:pt x="63" y="40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1" y="6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7" name="Freeform 348"/>
                <p:cNvSpPr>
                  <a:spLocks/>
                </p:cNvSpPr>
                <p:nvPr/>
              </p:nvSpPr>
              <p:spPr bwMode="auto">
                <a:xfrm>
                  <a:off x="4467" y="827"/>
                  <a:ext cx="63" cy="63"/>
                </a:xfrm>
                <a:custGeom>
                  <a:avLst/>
                  <a:gdLst>
                    <a:gd name="T0" fmla="*/ 31 w 63"/>
                    <a:gd name="T1" fmla="*/ 63 h 63"/>
                    <a:gd name="T2" fmla="*/ 26 w 63"/>
                    <a:gd name="T3" fmla="*/ 63 h 63"/>
                    <a:gd name="T4" fmla="*/ 20 w 63"/>
                    <a:gd name="T5" fmla="*/ 61 h 63"/>
                    <a:gd name="T6" fmla="*/ 14 w 63"/>
                    <a:gd name="T7" fmla="*/ 57 h 63"/>
                    <a:gd name="T8" fmla="*/ 8 w 63"/>
                    <a:gd name="T9" fmla="*/ 55 h 63"/>
                    <a:gd name="T10" fmla="*/ 6 w 63"/>
                    <a:gd name="T11" fmla="*/ 49 h 63"/>
                    <a:gd name="T12" fmla="*/ 2 w 63"/>
                    <a:gd name="T13" fmla="*/ 43 h 63"/>
                    <a:gd name="T14" fmla="*/ 0 w 63"/>
                    <a:gd name="T15" fmla="*/ 37 h 63"/>
                    <a:gd name="T16" fmla="*/ 0 w 63"/>
                    <a:gd name="T17" fmla="*/ 31 h 63"/>
                    <a:gd name="T18" fmla="*/ 0 w 63"/>
                    <a:gd name="T19" fmla="*/ 25 h 63"/>
                    <a:gd name="T20" fmla="*/ 2 w 63"/>
                    <a:gd name="T21" fmla="*/ 19 h 63"/>
                    <a:gd name="T22" fmla="*/ 6 w 63"/>
                    <a:gd name="T23" fmla="*/ 14 h 63"/>
                    <a:gd name="T24" fmla="*/ 8 w 63"/>
                    <a:gd name="T25" fmla="*/ 8 h 63"/>
                    <a:gd name="T26" fmla="*/ 14 w 63"/>
                    <a:gd name="T27" fmla="*/ 4 h 63"/>
                    <a:gd name="T28" fmla="*/ 20 w 63"/>
                    <a:gd name="T29" fmla="*/ 2 h 63"/>
                    <a:gd name="T30" fmla="*/ 26 w 63"/>
                    <a:gd name="T31" fmla="*/ 0 h 63"/>
                    <a:gd name="T32" fmla="*/ 31 w 63"/>
                    <a:gd name="T33" fmla="*/ 0 h 63"/>
                    <a:gd name="T34" fmla="*/ 37 w 63"/>
                    <a:gd name="T35" fmla="*/ 0 h 63"/>
                    <a:gd name="T36" fmla="*/ 43 w 63"/>
                    <a:gd name="T37" fmla="*/ 2 h 63"/>
                    <a:gd name="T38" fmla="*/ 49 w 63"/>
                    <a:gd name="T39" fmla="*/ 4 h 63"/>
                    <a:gd name="T40" fmla="*/ 55 w 63"/>
                    <a:gd name="T41" fmla="*/ 8 h 63"/>
                    <a:gd name="T42" fmla="*/ 57 w 63"/>
                    <a:gd name="T43" fmla="*/ 14 h 63"/>
                    <a:gd name="T44" fmla="*/ 61 w 63"/>
                    <a:gd name="T45" fmla="*/ 19 h 63"/>
                    <a:gd name="T46" fmla="*/ 63 w 63"/>
                    <a:gd name="T47" fmla="*/ 25 h 63"/>
                    <a:gd name="T48" fmla="*/ 63 w 63"/>
                    <a:gd name="T49" fmla="*/ 31 h 63"/>
                    <a:gd name="T50" fmla="*/ 63 w 63"/>
                    <a:gd name="T51" fmla="*/ 37 h 63"/>
                    <a:gd name="T52" fmla="*/ 61 w 63"/>
                    <a:gd name="T53" fmla="*/ 43 h 63"/>
                    <a:gd name="T54" fmla="*/ 57 w 63"/>
                    <a:gd name="T55" fmla="*/ 49 h 63"/>
                    <a:gd name="T56" fmla="*/ 55 w 63"/>
                    <a:gd name="T57" fmla="*/ 55 h 63"/>
                    <a:gd name="T58" fmla="*/ 49 w 63"/>
                    <a:gd name="T59" fmla="*/ 57 h 63"/>
                    <a:gd name="T60" fmla="*/ 43 w 63"/>
                    <a:gd name="T61" fmla="*/ 61 h 63"/>
                    <a:gd name="T62" fmla="*/ 37 w 63"/>
                    <a:gd name="T63" fmla="*/ 63 h 63"/>
                    <a:gd name="T64" fmla="*/ 31 w 63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31" y="63"/>
                      </a:move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8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8" name="Freeform 349"/>
                <p:cNvSpPr>
                  <a:spLocks/>
                </p:cNvSpPr>
                <p:nvPr/>
              </p:nvSpPr>
              <p:spPr bwMode="auto">
                <a:xfrm>
                  <a:off x="4467" y="827"/>
                  <a:ext cx="63" cy="63"/>
                </a:xfrm>
                <a:custGeom>
                  <a:avLst/>
                  <a:gdLst>
                    <a:gd name="T0" fmla="*/ 31 w 63"/>
                    <a:gd name="T1" fmla="*/ 63 h 63"/>
                    <a:gd name="T2" fmla="*/ 31 w 63"/>
                    <a:gd name="T3" fmla="*/ 63 h 63"/>
                    <a:gd name="T4" fmla="*/ 26 w 63"/>
                    <a:gd name="T5" fmla="*/ 63 h 63"/>
                    <a:gd name="T6" fmla="*/ 20 w 63"/>
                    <a:gd name="T7" fmla="*/ 61 h 63"/>
                    <a:gd name="T8" fmla="*/ 14 w 63"/>
                    <a:gd name="T9" fmla="*/ 57 h 63"/>
                    <a:gd name="T10" fmla="*/ 8 w 63"/>
                    <a:gd name="T11" fmla="*/ 55 h 63"/>
                    <a:gd name="T12" fmla="*/ 6 w 63"/>
                    <a:gd name="T13" fmla="*/ 49 h 63"/>
                    <a:gd name="T14" fmla="*/ 2 w 63"/>
                    <a:gd name="T15" fmla="*/ 43 h 63"/>
                    <a:gd name="T16" fmla="*/ 0 w 63"/>
                    <a:gd name="T17" fmla="*/ 37 h 63"/>
                    <a:gd name="T18" fmla="*/ 0 w 63"/>
                    <a:gd name="T19" fmla="*/ 31 h 63"/>
                    <a:gd name="T20" fmla="*/ 0 w 63"/>
                    <a:gd name="T21" fmla="*/ 25 h 63"/>
                    <a:gd name="T22" fmla="*/ 2 w 63"/>
                    <a:gd name="T23" fmla="*/ 19 h 63"/>
                    <a:gd name="T24" fmla="*/ 6 w 63"/>
                    <a:gd name="T25" fmla="*/ 14 h 63"/>
                    <a:gd name="T26" fmla="*/ 8 w 63"/>
                    <a:gd name="T27" fmla="*/ 8 h 63"/>
                    <a:gd name="T28" fmla="*/ 14 w 63"/>
                    <a:gd name="T29" fmla="*/ 4 h 63"/>
                    <a:gd name="T30" fmla="*/ 20 w 63"/>
                    <a:gd name="T31" fmla="*/ 2 h 63"/>
                    <a:gd name="T32" fmla="*/ 26 w 63"/>
                    <a:gd name="T33" fmla="*/ 0 h 63"/>
                    <a:gd name="T34" fmla="*/ 31 w 63"/>
                    <a:gd name="T35" fmla="*/ 0 h 63"/>
                    <a:gd name="T36" fmla="*/ 37 w 63"/>
                    <a:gd name="T37" fmla="*/ 0 h 63"/>
                    <a:gd name="T38" fmla="*/ 43 w 63"/>
                    <a:gd name="T39" fmla="*/ 2 h 63"/>
                    <a:gd name="T40" fmla="*/ 49 w 63"/>
                    <a:gd name="T41" fmla="*/ 4 h 63"/>
                    <a:gd name="T42" fmla="*/ 55 w 63"/>
                    <a:gd name="T43" fmla="*/ 8 h 63"/>
                    <a:gd name="T44" fmla="*/ 57 w 63"/>
                    <a:gd name="T45" fmla="*/ 14 h 63"/>
                    <a:gd name="T46" fmla="*/ 61 w 63"/>
                    <a:gd name="T47" fmla="*/ 19 h 63"/>
                    <a:gd name="T48" fmla="*/ 63 w 63"/>
                    <a:gd name="T49" fmla="*/ 25 h 63"/>
                    <a:gd name="T50" fmla="*/ 63 w 63"/>
                    <a:gd name="T51" fmla="*/ 31 h 63"/>
                    <a:gd name="T52" fmla="*/ 63 w 63"/>
                    <a:gd name="T53" fmla="*/ 37 h 63"/>
                    <a:gd name="T54" fmla="*/ 61 w 63"/>
                    <a:gd name="T55" fmla="*/ 43 h 63"/>
                    <a:gd name="T56" fmla="*/ 57 w 63"/>
                    <a:gd name="T57" fmla="*/ 49 h 63"/>
                    <a:gd name="T58" fmla="*/ 55 w 63"/>
                    <a:gd name="T59" fmla="*/ 55 h 63"/>
                    <a:gd name="T60" fmla="*/ 49 w 63"/>
                    <a:gd name="T61" fmla="*/ 57 h 63"/>
                    <a:gd name="T62" fmla="*/ 43 w 63"/>
                    <a:gd name="T63" fmla="*/ 61 h 63"/>
                    <a:gd name="T64" fmla="*/ 37 w 63"/>
                    <a:gd name="T65" fmla="*/ 63 h 63"/>
                    <a:gd name="T66" fmla="*/ 31 w 63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31" y="63"/>
                      </a:moveTo>
                      <a:lnTo>
                        <a:pt x="31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8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29" name="Freeform 350"/>
                <p:cNvSpPr>
                  <a:spLocks/>
                </p:cNvSpPr>
                <p:nvPr/>
              </p:nvSpPr>
              <p:spPr bwMode="auto">
                <a:xfrm>
                  <a:off x="4496" y="880"/>
                  <a:ext cx="63" cy="65"/>
                </a:xfrm>
                <a:custGeom>
                  <a:avLst/>
                  <a:gdLst>
                    <a:gd name="T0" fmla="*/ 32 w 63"/>
                    <a:gd name="T1" fmla="*/ 65 h 65"/>
                    <a:gd name="T2" fmla="*/ 26 w 63"/>
                    <a:gd name="T3" fmla="*/ 63 h 65"/>
                    <a:gd name="T4" fmla="*/ 18 w 63"/>
                    <a:gd name="T5" fmla="*/ 63 h 65"/>
                    <a:gd name="T6" fmla="*/ 14 w 63"/>
                    <a:gd name="T7" fmla="*/ 59 h 65"/>
                    <a:gd name="T8" fmla="*/ 8 w 63"/>
                    <a:gd name="T9" fmla="*/ 55 h 65"/>
                    <a:gd name="T10" fmla="*/ 4 w 63"/>
                    <a:gd name="T11" fmla="*/ 51 h 65"/>
                    <a:gd name="T12" fmla="*/ 2 w 63"/>
                    <a:gd name="T13" fmla="*/ 45 h 65"/>
                    <a:gd name="T14" fmla="*/ 0 w 63"/>
                    <a:gd name="T15" fmla="*/ 39 h 65"/>
                    <a:gd name="T16" fmla="*/ 0 w 63"/>
                    <a:gd name="T17" fmla="*/ 31 h 65"/>
                    <a:gd name="T18" fmla="*/ 0 w 63"/>
                    <a:gd name="T19" fmla="*/ 26 h 65"/>
                    <a:gd name="T20" fmla="*/ 2 w 63"/>
                    <a:gd name="T21" fmla="*/ 20 h 65"/>
                    <a:gd name="T22" fmla="*/ 4 w 63"/>
                    <a:gd name="T23" fmla="*/ 14 h 65"/>
                    <a:gd name="T24" fmla="*/ 8 w 63"/>
                    <a:gd name="T25" fmla="*/ 10 h 65"/>
                    <a:gd name="T26" fmla="*/ 14 w 63"/>
                    <a:gd name="T27" fmla="*/ 6 h 65"/>
                    <a:gd name="T28" fmla="*/ 18 w 63"/>
                    <a:gd name="T29" fmla="*/ 2 h 65"/>
                    <a:gd name="T30" fmla="*/ 26 w 63"/>
                    <a:gd name="T31" fmla="*/ 2 h 65"/>
                    <a:gd name="T32" fmla="*/ 32 w 63"/>
                    <a:gd name="T33" fmla="*/ 0 h 65"/>
                    <a:gd name="T34" fmla="*/ 38 w 63"/>
                    <a:gd name="T35" fmla="*/ 2 h 65"/>
                    <a:gd name="T36" fmla="*/ 44 w 63"/>
                    <a:gd name="T37" fmla="*/ 2 h 65"/>
                    <a:gd name="T38" fmla="*/ 50 w 63"/>
                    <a:gd name="T39" fmla="*/ 6 h 65"/>
                    <a:gd name="T40" fmla="*/ 56 w 63"/>
                    <a:gd name="T41" fmla="*/ 10 h 65"/>
                    <a:gd name="T42" fmla="*/ 58 w 63"/>
                    <a:gd name="T43" fmla="*/ 14 h 65"/>
                    <a:gd name="T44" fmla="*/ 61 w 63"/>
                    <a:gd name="T45" fmla="*/ 20 h 65"/>
                    <a:gd name="T46" fmla="*/ 63 w 63"/>
                    <a:gd name="T47" fmla="*/ 26 h 65"/>
                    <a:gd name="T48" fmla="*/ 63 w 63"/>
                    <a:gd name="T49" fmla="*/ 31 h 65"/>
                    <a:gd name="T50" fmla="*/ 63 w 63"/>
                    <a:gd name="T51" fmla="*/ 39 h 65"/>
                    <a:gd name="T52" fmla="*/ 61 w 63"/>
                    <a:gd name="T53" fmla="*/ 45 h 65"/>
                    <a:gd name="T54" fmla="*/ 58 w 63"/>
                    <a:gd name="T55" fmla="*/ 51 h 65"/>
                    <a:gd name="T56" fmla="*/ 56 w 63"/>
                    <a:gd name="T57" fmla="*/ 55 h 65"/>
                    <a:gd name="T58" fmla="*/ 50 w 63"/>
                    <a:gd name="T59" fmla="*/ 59 h 65"/>
                    <a:gd name="T60" fmla="*/ 44 w 63"/>
                    <a:gd name="T61" fmla="*/ 63 h 65"/>
                    <a:gd name="T62" fmla="*/ 38 w 63"/>
                    <a:gd name="T63" fmla="*/ 63 h 65"/>
                    <a:gd name="T64" fmla="*/ 32 w 63"/>
                    <a:gd name="T65" fmla="*/ 65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32" y="65"/>
                      </a:moveTo>
                      <a:lnTo>
                        <a:pt x="26" y="63"/>
                      </a:lnTo>
                      <a:lnTo>
                        <a:pt x="18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18" y="2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58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8" y="51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4" y="63"/>
                      </a:lnTo>
                      <a:lnTo>
                        <a:pt x="38" y="63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0" name="Freeform 351"/>
                <p:cNvSpPr>
                  <a:spLocks/>
                </p:cNvSpPr>
                <p:nvPr/>
              </p:nvSpPr>
              <p:spPr bwMode="auto">
                <a:xfrm>
                  <a:off x="4496" y="880"/>
                  <a:ext cx="63" cy="65"/>
                </a:xfrm>
                <a:custGeom>
                  <a:avLst/>
                  <a:gdLst>
                    <a:gd name="T0" fmla="*/ 32 w 63"/>
                    <a:gd name="T1" fmla="*/ 65 h 65"/>
                    <a:gd name="T2" fmla="*/ 32 w 63"/>
                    <a:gd name="T3" fmla="*/ 65 h 65"/>
                    <a:gd name="T4" fmla="*/ 26 w 63"/>
                    <a:gd name="T5" fmla="*/ 63 h 65"/>
                    <a:gd name="T6" fmla="*/ 18 w 63"/>
                    <a:gd name="T7" fmla="*/ 63 h 65"/>
                    <a:gd name="T8" fmla="*/ 14 w 63"/>
                    <a:gd name="T9" fmla="*/ 59 h 65"/>
                    <a:gd name="T10" fmla="*/ 8 w 63"/>
                    <a:gd name="T11" fmla="*/ 55 h 65"/>
                    <a:gd name="T12" fmla="*/ 4 w 63"/>
                    <a:gd name="T13" fmla="*/ 51 h 65"/>
                    <a:gd name="T14" fmla="*/ 2 w 63"/>
                    <a:gd name="T15" fmla="*/ 45 h 65"/>
                    <a:gd name="T16" fmla="*/ 0 w 63"/>
                    <a:gd name="T17" fmla="*/ 39 h 65"/>
                    <a:gd name="T18" fmla="*/ 0 w 63"/>
                    <a:gd name="T19" fmla="*/ 31 h 65"/>
                    <a:gd name="T20" fmla="*/ 0 w 63"/>
                    <a:gd name="T21" fmla="*/ 26 h 65"/>
                    <a:gd name="T22" fmla="*/ 2 w 63"/>
                    <a:gd name="T23" fmla="*/ 20 h 65"/>
                    <a:gd name="T24" fmla="*/ 4 w 63"/>
                    <a:gd name="T25" fmla="*/ 14 h 65"/>
                    <a:gd name="T26" fmla="*/ 8 w 63"/>
                    <a:gd name="T27" fmla="*/ 10 h 65"/>
                    <a:gd name="T28" fmla="*/ 14 w 63"/>
                    <a:gd name="T29" fmla="*/ 6 h 65"/>
                    <a:gd name="T30" fmla="*/ 18 w 63"/>
                    <a:gd name="T31" fmla="*/ 2 h 65"/>
                    <a:gd name="T32" fmla="*/ 26 w 63"/>
                    <a:gd name="T33" fmla="*/ 2 h 65"/>
                    <a:gd name="T34" fmla="*/ 32 w 63"/>
                    <a:gd name="T35" fmla="*/ 0 h 65"/>
                    <a:gd name="T36" fmla="*/ 38 w 63"/>
                    <a:gd name="T37" fmla="*/ 2 h 65"/>
                    <a:gd name="T38" fmla="*/ 44 w 63"/>
                    <a:gd name="T39" fmla="*/ 2 h 65"/>
                    <a:gd name="T40" fmla="*/ 50 w 63"/>
                    <a:gd name="T41" fmla="*/ 6 h 65"/>
                    <a:gd name="T42" fmla="*/ 56 w 63"/>
                    <a:gd name="T43" fmla="*/ 10 h 65"/>
                    <a:gd name="T44" fmla="*/ 58 w 63"/>
                    <a:gd name="T45" fmla="*/ 14 h 65"/>
                    <a:gd name="T46" fmla="*/ 61 w 63"/>
                    <a:gd name="T47" fmla="*/ 20 h 65"/>
                    <a:gd name="T48" fmla="*/ 63 w 63"/>
                    <a:gd name="T49" fmla="*/ 26 h 65"/>
                    <a:gd name="T50" fmla="*/ 63 w 63"/>
                    <a:gd name="T51" fmla="*/ 31 h 65"/>
                    <a:gd name="T52" fmla="*/ 63 w 63"/>
                    <a:gd name="T53" fmla="*/ 39 h 65"/>
                    <a:gd name="T54" fmla="*/ 61 w 63"/>
                    <a:gd name="T55" fmla="*/ 45 h 65"/>
                    <a:gd name="T56" fmla="*/ 58 w 63"/>
                    <a:gd name="T57" fmla="*/ 51 h 65"/>
                    <a:gd name="T58" fmla="*/ 56 w 63"/>
                    <a:gd name="T59" fmla="*/ 55 h 65"/>
                    <a:gd name="T60" fmla="*/ 50 w 63"/>
                    <a:gd name="T61" fmla="*/ 59 h 65"/>
                    <a:gd name="T62" fmla="*/ 44 w 63"/>
                    <a:gd name="T63" fmla="*/ 63 h 65"/>
                    <a:gd name="T64" fmla="*/ 38 w 63"/>
                    <a:gd name="T65" fmla="*/ 63 h 65"/>
                    <a:gd name="T66" fmla="*/ 32 w 63"/>
                    <a:gd name="T67" fmla="*/ 65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32" y="65"/>
                      </a:move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18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18" y="2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6" y="10"/>
                      </a:lnTo>
                      <a:lnTo>
                        <a:pt x="58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8" y="51"/>
                      </a:lnTo>
                      <a:lnTo>
                        <a:pt x="56" y="55"/>
                      </a:lnTo>
                      <a:lnTo>
                        <a:pt x="50" y="59"/>
                      </a:lnTo>
                      <a:lnTo>
                        <a:pt x="44" y="63"/>
                      </a:lnTo>
                      <a:lnTo>
                        <a:pt x="38" y="63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1" name="Freeform 352"/>
                <p:cNvSpPr>
                  <a:spLocks/>
                </p:cNvSpPr>
                <p:nvPr/>
              </p:nvSpPr>
              <p:spPr bwMode="auto">
                <a:xfrm>
                  <a:off x="4520" y="906"/>
                  <a:ext cx="63" cy="63"/>
                </a:xfrm>
                <a:custGeom>
                  <a:avLst/>
                  <a:gdLst>
                    <a:gd name="T0" fmla="*/ 32 w 63"/>
                    <a:gd name="T1" fmla="*/ 63 h 63"/>
                    <a:gd name="T2" fmla="*/ 26 w 63"/>
                    <a:gd name="T3" fmla="*/ 63 h 63"/>
                    <a:gd name="T4" fmla="*/ 18 w 63"/>
                    <a:gd name="T5" fmla="*/ 61 h 63"/>
                    <a:gd name="T6" fmla="*/ 14 w 63"/>
                    <a:gd name="T7" fmla="*/ 57 h 63"/>
                    <a:gd name="T8" fmla="*/ 8 w 63"/>
                    <a:gd name="T9" fmla="*/ 55 h 63"/>
                    <a:gd name="T10" fmla="*/ 4 w 63"/>
                    <a:gd name="T11" fmla="*/ 49 h 63"/>
                    <a:gd name="T12" fmla="*/ 2 w 63"/>
                    <a:gd name="T13" fmla="*/ 43 h 63"/>
                    <a:gd name="T14" fmla="*/ 0 w 63"/>
                    <a:gd name="T15" fmla="*/ 37 h 63"/>
                    <a:gd name="T16" fmla="*/ 0 w 63"/>
                    <a:gd name="T17" fmla="*/ 31 h 63"/>
                    <a:gd name="T18" fmla="*/ 0 w 63"/>
                    <a:gd name="T19" fmla="*/ 25 h 63"/>
                    <a:gd name="T20" fmla="*/ 2 w 63"/>
                    <a:gd name="T21" fmla="*/ 17 h 63"/>
                    <a:gd name="T22" fmla="*/ 4 w 63"/>
                    <a:gd name="T23" fmla="*/ 13 h 63"/>
                    <a:gd name="T24" fmla="*/ 8 w 63"/>
                    <a:gd name="T25" fmla="*/ 7 h 63"/>
                    <a:gd name="T26" fmla="*/ 14 w 63"/>
                    <a:gd name="T27" fmla="*/ 4 h 63"/>
                    <a:gd name="T28" fmla="*/ 18 w 63"/>
                    <a:gd name="T29" fmla="*/ 2 h 63"/>
                    <a:gd name="T30" fmla="*/ 26 w 63"/>
                    <a:gd name="T31" fmla="*/ 0 h 63"/>
                    <a:gd name="T32" fmla="*/ 32 w 63"/>
                    <a:gd name="T33" fmla="*/ 0 h 63"/>
                    <a:gd name="T34" fmla="*/ 37 w 63"/>
                    <a:gd name="T35" fmla="*/ 0 h 63"/>
                    <a:gd name="T36" fmla="*/ 43 w 63"/>
                    <a:gd name="T37" fmla="*/ 2 h 63"/>
                    <a:gd name="T38" fmla="*/ 49 w 63"/>
                    <a:gd name="T39" fmla="*/ 4 h 63"/>
                    <a:gd name="T40" fmla="*/ 55 w 63"/>
                    <a:gd name="T41" fmla="*/ 7 h 63"/>
                    <a:gd name="T42" fmla="*/ 57 w 63"/>
                    <a:gd name="T43" fmla="*/ 13 h 63"/>
                    <a:gd name="T44" fmla="*/ 61 w 63"/>
                    <a:gd name="T45" fmla="*/ 17 h 63"/>
                    <a:gd name="T46" fmla="*/ 63 w 63"/>
                    <a:gd name="T47" fmla="*/ 25 h 63"/>
                    <a:gd name="T48" fmla="*/ 63 w 63"/>
                    <a:gd name="T49" fmla="*/ 31 h 63"/>
                    <a:gd name="T50" fmla="*/ 63 w 63"/>
                    <a:gd name="T51" fmla="*/ 37 h 63"/>
                    <a:gd name="T52" fmla="*/ 61 w 63"/>
                    <a:gd name="T53" fmla="*/ 43 h 63"/>
                    <a:gd name="T54" fmla="*/ 57 w 63"/>
                    <a:gd name="T55" fmla="*/ 49 h 63"/>
                    <a:gd name="T56" fmla="*/ 55 w 63"/>
                    <a:gd name="T57" fmla="*/ 55 h 63"/>
                    <a:gd name="T58" fmla="*/ 49 w 63"/>
                    <a:gd name="T59" fmla="*/ 57 h 63"/>
                    <a:gd name="T60" fmla="*/ 43 w 63"/>
                    <a:gd name="T61" fmla="*/ 61 h 63"/>
                    <a:gd name="T62" fmla="*/ 37 w 63"/>
                    <a:gd name="T63" fmla="*/ 63 h 63"/>
                    <a:gd name="T64" fmla="*/ 32 w 63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32" y="63"/>
                      </a:moveTo>
                      <a:lnTo>
                        <a:pt x="26" y="63"/>
                      </a:lnTo>
                      <a:lnTo>
                        <a:pt x="18" y="61"/>
                      </a:lnTo>
                      <a:lnTo>
                        <a:pt x="14" y="57"/>
                      </a:lnTo>
                      <a:lnTo>
                        <a:pt x="8" y="55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4" y="13"/>
                      </a:lnTo>
                      <a:lnTo>
                        <a:pt x="8" y="7"/>
                      </a:lnTo>
                      <a:lnTo>
                        <a:pt x="14" y="4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7"/>
                      </a:lnTo>
                      <a:lnTo>
                        <a:pt x="57" y="13"/>
                      </a:lnTo>
                      <a:lnTo>
                        <a:pt x="61" y="17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2" y="6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2" name="Freeform 353"/>
                <p:cNvSpPr>
                  <a:spLocks/>
                </p:cNvSpPr>
                <p:nvPr/>
              </p:nvSpPr>
              <p:spPr bwMode="auto">
                <a:xfrm>
                  <a:off x="4520" y="906"/>
                  <a:ext cx="63" cy="63"/>
                </a:xfrm>
                <a:custGeom>
                  <a:avLst/>
                  <a:gdLst>
                    <a:gd name="T0" fmla="*/ 32 w 63"/>
                    <a:gd name="T1" fmla="*/ 63 h 63"/>
                    <a:gd name="T2" fmla="*/ 32 w 63"/>
                    <a:gd name="T3" fmla="*/ 63 h 63"/>
                    <a:gd name="T4" fmla="*/ 26 w 63"/>
                    <a:gd name="T5" fmla="*/ 63 h 63"/>
                    <a:gd name="T6" fmla="*/ 18 w 63"/>
                    <a:gd name="T7" fmla="*/ 61 h 63"/>
                    <a:gd name="T8" fmla="*/ 14 w 63"/>
                    <a:gd name="T9" fmla="*/ 57 h 63"/>
                    <a:gd name="T10" fmla="*/ 8 w 63"/>
                    <a:gd name="T11" fmla="*/ 55 h 63"/>
                    <a:gd name="T12" fmla="*/ 4 w 63"/>
                    <a:gd name="T13" fmla="*/ 49 h 63"/>
                    <a:gd name="T14" fmla="*/ 2 w 63"/>
                    <a:gd name="T15" fmla="*/ 43 h 63"/>
                    <a:gd name="T16" fmla="*/ 0 w 63"/>
                    <a:gd name="T17" fmla="*/ 37 h 63"/>
                    <a:gd name="T18" fmla="*/ 0 w 63"/>
                    <a:gd name="T19" fmla="*/ 31 h 63"/>
                    <a:gd name="T20" fmla="*/ 0 w 63"/>
                    <a:gd name="T21" fmla="*/ 25 h 63"/>
                    <a:gd name="T22" fmla="*/ 2 w 63"/>
                    <a:gd name="T23" fmla="*/ 17 h 63"/>
                    <a:gd name="T24" fmla="*/ 4 w 63"/>
                    <a:gd name="T25" fmla="*/ 13 h 63"/>
                    <a:gd name="T26" fmla="*/ 8 w 63"/>
                    <a:gd name="T27" fmla="*/ 7 h 63"/>
                    <a:gd name="T28" fmla="*/ 14 w 63"/>
                    <a:gd name="T29" fmla="*/ 4 h 63"/>
                    <a:gd name="T30" fmla="*/ 18 w 63"/>
                    <a:gd name="T31" fmla="*/ 2 h 63"/>
                    <a:gd name="T32" fmla="*/ 26 w 63"/>
                    <a:gd name="T33" fmla="*/ 0 h 63"/>
                    <a:gd name="T34" fmla="*/ 32 w 63"/>
                    <a:gd name="T35" fmla="*/ 0 h 63"/>
                    <a:gd name="T36" fmla="*/ 37 w 63"/>
                    <a:gd name="T37" fmla="*/ 0 h 63"/>
                    <a:gd name="T38" fmla="*/ 43 w 63"/>
                    <a:gd name="T39" fmla="*/ 2 h 63"/>
                    <a:gd name="T40" fmla="*/ 49 w 63"/>
                    <a:gd name="T41" fmla="*/ 4 h 63"/>
                    <a:gd name="T42" fmla="*/ 55 w 63"/>
                    <a:gd name="T43" fmla="*/ 7 h 63"/>
                    <a:gd name="T44" fmla="*/ 57 w 63"/>
                    <a:gd name="T45" fmla="*/ 13 h 63"/>
                    <a:gd name="T46" fmla="*/ 61 w 63"/>
                    <a:gd name="T47" fmla="*/ 17 h 63"/>
                    <a:gd name="T48" fmla="*/ 63 w 63"/>
                    <a:gd name="T49" fmla="*/ 25 h 63"/>
                    <a:gd name="T50" fmla="*/ 63 w 63"/>
                    <a:gd name="T51" fmla="*/ 31 h 63"/>
                    <a:gd name="T52" fmla="*/ 63 w 63"/>
                    <a:gd name="T53" fmla="*/ 37 h 63"/>
                    <a:gd name="T54" fmla="*/ 61 w 63"/>
                    <a:gd name="T55" fmla="*/ 43 h 63"/>
                    <a:gd name="T56" fmla="*/ 57 w 63"/>
                    <a:gd name="T57" fmla="*/ 49 h 63"/>
                    <a:gd name="T58" fmla="*/ 55 w 63"/>
                    <a:gd name="T59" fmla="*/ 55 h 63"/>
                    <a:gd name="T60" fmla="*/ 49 w 63"/>
                    <a:gd name="T61" fmla="*/ 57 h 63"/>
                    <a:gd name="T62" fmla="*/ 43 w 63"/>
                    <a:gd name="T63" fmla="*/ 61 h 63"/>
                    <a:gd name="T64" fmla="*/ 37 w 63"/>
                    <a:gd name="T65" fmla="*/ 63 h 63"/>
                    <a:gd name="T66" fmla="*/ 32 w 63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32" y="63"/>
                      </a:move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18" y="61"/>
                      </a:lnTo>
                      <a:lnTo>
                        <a:pt x="14" y="57"/>
                      </a:lnTo>
                      <a:lnTo>
                        <a:pt x="8" y="55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4" y="13"/>
                      </a:lnTo>
                      <a:lnTo>
                        <a:pt x="8" y="7"/>
                      </a:lnTo>
                      <a:lnTo>
                        <a:pt x="14" y="4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7"/>
                      </a:lnTo>
                      <a:lnTo>
                        <a:pt x="57" y="13"/>
                      </a:lnTo>
                      <a:lnTo>
                        <a:pt x="61" y="17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2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3" name="Freeform 354"/>
                <p:cNvSpPr>
                  <a:spLocks/>
                </p:cNvSpPr>
                <p:nvPr/>
              </p:nvSpPr>
              <p:spPr bwMode="auto">
                <a:xfrm>
                  <a:off x="4650" y="821"/>
                  <a:ext cx="63" cy="65"/>
                </a:xfrm>
                <a:custGeom>
                  <a:avLst/>
                  <a:gdLst>
                    <a:gd name="T0" fmla="*/ 63 w 63"/>
                    <a:gd name="T1" fmla="*/ 31 h 65"/>
                    <a:gd name="T2" fmla="*/ 63 w 63"/>
                    <a:gd name="T3" fmla="*/ 39 h 65"/>
                    <a:gd name="T4" fmla="*/ 61 w 63"/>
                    <a:gd name="T5" fmla="*/ 45 h 65"/>
                    <a:gd name="T6" fmla="*/ 57 w 63"/>
                    <a:gd name="T7" fmla="*/ 51 h 65"/>
                    <a:gd name="T8" fmla="*/ 53 w 63"/>
                    <a:gd name="T9" fmla="*/ 55 h 65"/>
                    <a:gd name="T10" fmla="*/ 49 w 63"/>
                    <a:gd name="T11" fmla="*/ 59 h 65"/>
                    <a:gd name="T12" fmla="*/ 43 w 63"/>
                    <a:gd name="T13" fmla="*/ 61 h 65"/>
                    <a:gd name="T14" fmla="*/ 37 w 63"/>
                    <a:gd name="T15" fmla="*/ 63 h 65"/>
                    <a:gd name="T16" fmla="*/ 32 w 63"/>
                    <a:gd name="T17" fmla="*/ 65 h 65"/>
                    <a:gd name="T18" fmla="*/ 24 w 63"/>
                    <a:gd name="T19" fmla="*/ 63 h 65"/>
                    <a:gd name="T20" fmla="*/ 20 w 63"/>
                    <a:gd name="T21" fmla="*/ 61 h 65"/>
                    <a:gd name="T22" fmla="*/ 14 w 63"/>
                    <a:gd name="T23" fmla="*/ 59 h 65"/>
                    <a:gd name="T24" fmla="*/ 8 w 63"/>
                    <a:gd name="T25" fmla="*/ 55 h 65"/>
                    <a:gd name="T26" fmla="*/ 4 w 63"/>
                    <a:gd name="T27" fmla="*/ 51 h 65"/>
                    <a:gd name="T28" fmla="*/ 2 w 63"/>
                    <a:gd name="T29" fmla="*/ 45 h 65"/>
                    <a:gd name="T30" fmla="*/ 0 w 63"/>
                    <a:gd name="T31" fmla="*/ 39 h 65"/>
                    <a:gd name="T32" fmla="*/ 0 w 63"/>
                    <a:gd name="T33" fmla="*/ 31 h 65"/>
                    <a:gd name="T34" fmla="*/ 0 w 63"/>
                    <a:gd name="T35" fmla="*/ 25 h 65"/>
                    <a:gd name="T36" fmla="*/ 2 w 63"/>
                    <a:gd name="T37" fmla="*/ 20 h 65"/>
                    <a:gd name="T38" fmla="*/ 4 w 63"/>
                    <a:gd name="T39" fmla="*/ 14 h 65"/>
                    <a:gd name="T40" fmla="*/ 8 w 63"/>
                    <a:gd name="T41" fmla="*/ 10 h 65"/>
                    <a:gd name="T42" fmla="*/ 14 w 63"/>
                    <a:gd name="T43" fmla="*/ 6 h 65"/>
                    <a:gd name="T44" fmla="*/ 20 w 63"/>
                    <a:gd name="T45" fmla="*/ 2 h 65"/>
                    <a:gd name="T46" fmla="*/ 24 w 63"/>
                    <a:gd name="T47" fmla="*/ 0 h 65"/>
                    <a:gd name="T48" fmla="*/ 32 w 63"/>
                    <a:gd name="T49" fmla="*/ 0 h 65"/>
                    <a:gd name="T50" fmla="*/ 37 w 63"/>
                    <a:gd name="T51" fmla="*/ 0 h 65"/>
                    <a:gd name="T52" fmla="*/ 43 w 63"/>
                    <a:gd name="T53" fmla="*/ 2 h 65"/>
                    <a:gd name="T54" fmla="*/ 49 w 63"/>
                    <a:gd name="T55" fmla="*/ 6 h 65"/>
                    <a:gd name="T56" fmla="*/ 53 w 63"/>
                    <a:gd name="T57" fmla="*/ 10 h 65"/>
                    <a:gd name="T58" fmla="*/ 57 w 63"/>
                    <a:gd name="T59" fmla="*/ 14 h 65"/>
                    <a:gd name="T60" fmla="*/ 61 w 63"/>
                    <a:gd name="T61" fmla="*/ 20 h 65"/>
                    <a:gd name="T62" fmla="*/ 63 w 63"/>
                    <a:gd name="T63" fmla="*/ 25 h 65"/>
                    <a:gd name="T64" fmla="*/ 63 w 63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63" y="31"/>
                      </a:move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2" y="65"/>
                      </a:lnTo>
                      <a:lnTo>
                        <a:pt x="24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4" name="Freeform 355"/>
                <p:cNvSpPr>
                  <a:spLocks/>
                </p:cNvSpPr>
                <p:nvPr/>
              </p:nvSpPr>
              <p:spPr bwMode="auto">
                <a:xfrm>
                  <a:off x="4650" y="821"/>
                  <a:ext cx="63" cy="65"/>
                </a:xfrm>
                <a:custGeom>
                  <a:avLst/>
                  <a:gdLst>
                    <a:gd name="T0" fmla="*/ 63 w 63"/>
                    <a:gd name="T1" fmla="*/ 31 h 65"/>
                    <a:gd name="T2" fmla="*/ 63 w 63"/>
                    <a:gd name="T3" fmla="*/ 31 h 65"/>
                    <a:gd name="T4" fmla="*/ 63 w 63"/>
                    <a:gd name="T5" fmla="*/ 39 h 65"/>
                    <a:gd name="T6" fmla="*/ 61 w 63"/>
                    <a:gd name="T7" fmla="*/ 45 h 65"/>
                    <a:gd name="T8" fmla="*/ 57 w 63"/>
                    <a:gd name="T9" fmla="*/ 51 h 65"/>
                    <a:gd name="T10" fmla="*/ 53 w 63"/>
                    <a:gd name="T11" fmla="*/ 55 h 65"/>
                    <a:gd name="T12" fmla="*/ 49 w 63"/>
                    <a:gd name="T13" fmla="*/ 59 h 65"/>
                    <a:gd name="T14" fmla="*/ 43 w 63"/>
                    <a:gd name="T15" fmla="*/ 61 h 65"/>
                    <a:gd name="T16" fmla="*/ 37 w 63"/>
                    <a:gd name="T17" fmla="*/ 63 h 65"/>
                    <a:gd name="T18" fmla="*/ 32 w 63"/>
                    <a:gd name="T19" fmla="*/ 65 h 65"/>
                    <a:gd name="T20" fmla="*/ 24 w 63"/>
                    <a:gd name="T21" fmla="*/ 63 h 65"/>
                    <a:gd name="T22" fmla="*/ 20 w 63"/>
                    <a:gd name="T23" fmla="*/ 61 h 65"/>
                    <a:gd name="T24" fmla="*/ 14 w 63"/>
                    <a:gd name="T25" fmla="*/ 59 h 65"/>
                    <a:gd name="T26" fmla="*/ 8 w 63"/>
                    <a:gd name="T27" fmla="*/ 55 h 65"/>
                    <a:gd name="T28" fmla="*/ 4 w 63"/>
                    <a:gd name="T29" fmla="*/ 51 h 65"/>
                    <a:gd name="T30" fmla="*/ 2 w 63"/>
                    <a:gd name="T31" fmla="*/ 45 h 65"/>
                    <a:gd name="T32" fmla="*/ 0 w 63"/>
                    <a:gd name="T33" fmla="*/ 39 h 65"/>
                    <a:gd name="T34" fmla="*/ 0 w 63"/>
                    <a:gd name="T35" fmla="*/ 31 h 65"/>
                    <a:gd name="T36" fmla="*/ 0 w 63"/>
                    <a:gd name="T37" fmla="*/ 25 h 65"/>
                    <a:gd name="T38" fmla="*/ 2 w 63"/>
                    <a:gd name="T39" fmla="*/ 20 h 65"/>
                    <a:gd name="T40" fmla="*/ 4 w 63"/>
                    <a:gd name="T41" fmla="*/ 14 h 65"/>
                    <a:gd name="T42" fmla="*/ 8 w 63"/>
                    <a:gd name="T43" fmla="*/ 10 h 65"/>
                    <a:gd name="T44" fmla="*/ 14 w 63"/>
                    <a:gd name="T45" fmla="*/ 6 h 65"/>
                    <a:gd name="T46" fmla="*/ 20 w 63"/>
                    <a:gd name="T47" fmla="*/ 2 h 65"/>
                    <a:gd name="T48" fmla="*/ 24 w 63"/>
                    <a:gd name="T49" fmla="*/ 0 h 65"/>
                    <a:gd name="T50" fmla="*/ 32 w 63"/>
                    <a:gd name="T51" fmla="*/ 0 h 65"/>
                    <a:gd name="T52" fmla="*/ 37 w 63"/>
                    <a:gd name="T53" fmla="*/ 0 h 65"/>
                    <a:gd name="T54" fmla="*/ 43 w 63"/>
                    <a:gd name="T55" fmla="*/ 2 h 65"/>
                    <a:gd name="T56" fmla="*/ 49 w 63"/>
                    <a:gd name="T57" fmla="*/ 6 h 65"/>
                    <a:gd name="T58" fmla="*/ 53 w 63"/>
                    <a:gd name="T59" fmla="*/ 10 h 65"/>
                    <a:gd name="T60" fmla="*/ 57 w 63"/>
                    <a:gd name="T61" fmla="*/ 14 h 65"/>
                    <a:gd name="T62" fmla="*/ 61 w 63"/>
                    <a:gd name="T63" fmla="*/ 20 h 65"/>
                    <a:gd name="T64" fmla="*/ 63 w 63"/>
                    <a:gd name="T65" fmla="*/ 25 h 65"/>
                    <a:gd name="T66" fmla="*/ 63 w 63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63" y="31"/>
                      </a:move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2" y="65"/>
                      </a:lnTo>
                      <a:lnTo>
                        <a:pt x="24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4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5" name="Freeform 356"/>
                <p:cNvSpPr>
                  <a:spLocks/>
                </p:cNvSpPr>
                <p:nvPr/>
              </p:nvSpPr>
              <p:spPr bwMode="auto">
                <a:xfrm>
                  <a:off x="4636" y="961"/>
                  <a:ext cx="63" cy="65"/>
                </a:xfrm>
                <a:custGeom>
                  <a:avLst/>
                  <a:gdLst>
                    <a:gd name="T0" fmla="*/ 63 w 63"/>
                    <a:gd name="T1" fmla="*/ 31 h 65"/>
                    <a:gd name="T2" fmla="*/ 63 w 63"/>
                    <a:gd name="T3" fmla="*/ 39 h 65"/>
                    <a:gd name="T4" fmla="*/ 61 w 63"/>
                    <a:gd name="T5" fmla="*/ 45 h 65"/>
                    <a:gd name="T6" fmla="*/ 57 w 63"/>
                    <a:gd name="T7" fmla="*/ 51 h 65"/>
                    <a:gd name="T8" fmla="*/ 55 w 63"/>
                    <a:gd name="T9" fmla="*/ 55 h 65"/>
                    <a:gd name="T10" fmla="*/ 49 w 63"/>
                    <a:gd name="T11" fmla="*/ 59 h 65"/>
                    <a:gd name="T12" fmla="*/ 44 w 63"/>
                    <a:gd name="T13" fmla="*/ 63 h 65"/>
                    <a:gd name="T14" fmla="*/ 38 w 63"/>
                    <a:gd name="T15" fmla="*/ 65 h 65"/>
                    <a:gd name="T16" fmla="*/ 32 w 63"/>
                    <a:gd name="T17" fmla="*/ 65 h 65"/>
                    <a:gd name="T18" fmla="*/ 26 w 63"/>
                    <a:gd name="T19" fmla="*/ 65 h 65"/>
                    <a:gd name="T20" fmla="*/ 20 w 63"/>
                    <a:gd name="T21" fmla="*/ 63 h 65"/>
                    <a:gd name="T22" fmla="*/ 14 w 63"/>
                    <a:gd name="T23" fmla="*/ 59 h 65"/>
                    <a:gd name="T24" fmla="*/ 8 w 63"/>
                    <a:gd name="T25" fmla="*/ 55 h 65"/>
                    <a:gd name="T26" fmla="*/ 4 w 63"/>
                    <a:gd name="T27" fmla="*/ 51 h 65"/>
                    <a:gd name="T28" fmla="*/ 2 w 63"/>
                    <a:gd name="T29" fmla="*/ 45 h 65"/>
                    <a:gd name="T30" fmla="*/ 0 w 63"/>
                    <a:gd name="T31" fmla="*/ 39 h 65"/>
                    <a:gd name="T32" fmla="*/ 0 w 63"/>
                    <a:gd name="T33" fmla="*/ 31 h 65"/>
                    <a:gd name="T34" fmla="*/ 0 w 63"/>
                    <a:gd name="T35" fmla="*/ 25 h 65"/>
                    <a:gd name="T36" fmla="*/ 2 w 63"/>
                    <a:gd name="T37" fmla="*/ 19 h 65"/>
                    <a:gd name="T38" fmla="*/ 4 w 63"/>
                    <a:gd name="T39" fmla="*/ 13 h 65"/>
                    <a:gd name="T40" fmla="*/ 8 w 63"/>
                    <a:gd name="T41" fmla="*/ 10 h 65"/>
                    <a:gd name="T42" fmla="*/ 14 w 63"/>
                    <a:gd name="T43" fmla="*/ 6 h 65"/>
                    <a:gd name="T44" fmla="*/ 20 w 63"/>
                    <a:gd name="T45" fmla="*/ 2 h 65"/>
                    <a:gd name="T46" fmla="*/ 26 w 63"/>
                    <a:gd name="T47" fmla="*/ 2 h 65"/>
                    <a:gd name="T48" fmla="*/ 32 w 63"/>
                    <a:gd name="T49" fmla="*/ 0 h 65"/>
                    <a:gd name="T50" fmla="*/ 38 w 63"/>
                    <a:gd name="T51" fmla="*/ 2 h 65"/>
                    <a:gd name="T52" fmla="*/ 44 w 63"/>
                    <a:gd name="T53" fmla="*/ 2 h 65"/>
                    <a:gd name="T54" fmla="*/ 49 w 63"/>
                    <a:gd name="T55" fmla="*/ 6 h 65"/>
                    <a:gd name="T56" fmla="*/ 55 w 63"/>
                    <a:gd name="T57" fmla="*/ 10 h 65"/>
                    <a:gd name="T58" fmla="*/ 57 w 63"/>
                    <a:gd name="T59" fmla="*/ 13 h 65"/>
                    <a:gd name="T60" fmla="*/ 61 w 63"/>
                    <a:gd name="T61" fmla="*/ 19 h 65"/>
                    <a:gd name="T62" fmla="*/ 63 w 63"/>
                    <a:gd name="T63" fmla="*/ 25 h 65"/>
                    <a:gd name="T64" fmla="*/ 63 w 63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63" y="31"/>
                      </a:move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4" y="63"/>
                      </a:lnTo>
                      <a:lnTo>
                        <a:pt x="38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4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6" name="Freeform 357"/>
                <p:cNvSpPr>
                  <a:spLocks/>
                </p:cNvSpPr>
                <p:nvPr/>
              </p:nvSpPr>
              <p:spPr bwMode="auto">
                <a:xfrm>
                  <a:off x="4636" y="961"/>
                  <a:ext cx="63" cy="65"/>
                </a:xfrm>
                <a:custGeom>
                  <a:avLst/>
                  <a:gdLst>
                    <a:gd name="T0" fmla="*/ 63 w 63"/>
                    <a:gd name="T1" fmla="*/ 31 h 65"/>
                    <a:gd name="T2" fmla="*/ 63 w 63"/>
                    <a:gd name="T3" fmla="*/ 31 h 65"/>
                    <a:gd name="T4" fmla="*/ 63 w 63"/>
                    <a:gd name="T5" fmla="*/ 39 h 65"/>
                    <a:gd name="T6" fmla="*/ 61 w 63"/>
                    <a:gd name="T7" fmla="*/ 45 h 65"/>
                    <a:gd name="T8" fmla="*/ 57 w 63"/>
                    <a:gd name="T9" fmla="*/ 51 h 65"/>
                    <a:gd name="T10" fmla="*/ 55 w 63"/>
                    <a:gd name="T11" fmla="*/ 55 h 65"/>
                    <a:gd name="T12" fmla="*/ 49 w 63"/>
                    <a:gd name="T13" fmla="*/ 59 h 65"/>
                    <a:gd name="T14" fmla="*/ 44 w 63"/>
                    <a:gd name="T15" fmla="*/ 63 h 65"/>
                    <a:gd name="T16" fmla="*/ 38 w 63"/>
                    <a:gd name="T17" fmla="*/ 65 h 65"/>
                    <a:gd name="T18" fmla="*/ 32 w 63"/>
                    <a:gd name="T19" fmla="*/ 65 h 65"/>
                    <a:gd name="T20" fmla="*/ 26 w 63"/>
                    <a:gd name="T21" fmla="*/ 65 h 65"/>
                    <a:gd name="T22" fmla="*/ 20 w 63"/>
                    <a:gd name="T23" fmla="*/ 63 h 65"/>
                    <a:gd name="T24" fmla="*/ 14 w 63"/>
                    <a:gd name="T25" fmla="*/ 59 h 65"/>
                    <a:gd name="T26" fmla="*/ 8 w 63"/>
                    <a:gd name="T27" fmla="*/ 55 h 65"/>
                    <a:gd name="T28" fmla="*/ 4 w 63"/>
                    <a:gd name="T29" fmla="*/ 51 h 65"/>
                    <a:gd name="T30" fmla="*/ 2 w 63"/>
                    <a:gd name="T31" fmla="*/ 45 h 65"/>
                    <a:gd name="T32" fmla="*/ 0 w 63"/>
                    <a:gd name="T33" fmla="*/ 39 h 65"/>
                    <a:gd name="T34" fmla="*/ 0 w 63"/>
                    <a:gd name="T35" fmla="*/ 31 h 65"/>
                    <a:gd name="T36" fmla="*/ 0 w 63"/>
                    <a:gd name="T37" fmla="*/ 25 h 65"/>
                    <a:gd name="T38" fmla="*/ 2 w 63"/>
                    <a:gd name="T39" fmla="*/ 19 h 65"/>
                    <a:gd name="T40" fmla="*/ 4 w 63"/>
                    <a:gd name="T41" fmla="*/ 13 h 65"/>
                    <a:gd name="T42" fmla="*/ 8 w 63"/>
                    <a:gd name="T43" fmla="*/ 10 h 65"/>
                    <a:gd name="T44" fmla="*/ 14 w 63"/>
                    <a:gd name="T45" fmla="*/ 6 h 65"/>
                    <a:gd name="T46" fmla="*/ 20 w 63"/>
                    <a:gd name="T47" fmla="*/ 2 h 65"/>
                    <a:gd name="T48" fmla="*/ 26 w 63"/>
                    <a:gd name="T49" fmla="*/ 2 h 65"/>
                    <a:gd name="T50" fmla="*/ 32 w 63"/>
                    <a:gd name="T51" fmla="*/ 0 h 65"/>
                    <a:gd name="T52" fmla="*/ 38 w 63"/>
                    <a:gd name="T53" fmla="*/ 2 h 65"/>
                    <a:gd name="T54" fmla="*/ 44 w 63"/>
                    <a:gd name="T55" fmla="*/ 2 h 65"/>
                    <a:gd name="T56" fmla="*/ 49 w 63"/>
                    <a:gd name="T57" fmla="*/ 6 h 65"/>
                    <a:gd name="T58" fmla="*/ 55 w 63"/>
                    <a:gd name="T59" fmla="*/ 10 h 65"/>
                    <a:gd name="T60" fmla="*/ 57 w 63"/>
                    <a:gd name="T61" fmla="*/ 13 h 65"/>
                    <a:gd name="T62" fmla="*/ 61 w 63"/>
                    <a:gd name="T63" fmla="*/ 19 h 65"/>
                    <a:gd name="T64" fmla="*/ 63 w 63"/>
                    <a:gd name="T65" fmla="*/ 25 h 65"/>
                    <a:gd name="T66" fmla="*/ 63 w 63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63" y="31"/>
                      </a:move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4" y="63"/>
                      </a:lnTo>
                      <a:lnTo>
                        <a:pt x="38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38" y="2"/>
                      </a:lnTo>
                      <a:lnTo>
                        <a:pt x="44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7" name="Freeform 358"/>
                <p:cNvSpPr>
                  <a:spLocks/>
                </p:cNvSpPr>
                <p:nvPr/>
              </p:nvSpPr>
              <p:spPr bwMode="auto">
                <a:xfrm>
                  <a:off x="4565" y="878"/>
                  <a:ext cx="65" cy="65"/>
                </a:xfrm>
                <a:custGeom>
                  <a:avLst/>
                  <a:gdLst>
                    <a:gd name="T0" fmla="*/ 32 w 65"/>
                    <a:gd name="T1" fmla="*/ 65 h 65"/>
                    <a:gd name="T2" fmla="*/ 26 w 65"/>
                    <a:gd name="T3" fmla="*/ 65 h 65"/>
                    <a:gd name="T4" fmla="*/ 20 w 65"/>
                    <a:gd name="T5" fmla="*/ 63 h 65"/>
                    <a:gd name="T6" fmla="*/ 14 w 65"/>
                    <a:gd name="T7" fmla="*/ 59 h 65"/>
                    <a:gd name="T8" fmla="*/ 10 w 65"/>
                    <a:gd name="T9" fmla="*/ 55 h 65"/>
                    <a:gd name="T10" fmla="*/ 6 w 65"/>
                    <a:gd name="T11" fmla="*/ 51 h 65"/>
                    <a:gd name="T12" fmla="*/ 2 w 65"/>
                    <a:gd name="T13" fmla="*/ 45 h 65"/>
                    <a:gd name="T14" fmla="*/ 0 w 65"/>
                    <a:gd name="T15" fmla="*/ 39 h 65"/>
                    <a:gd name="T16" fmla="*/ 0 w 65"/>
                    <a:gd name="T17" fmla="*/ 33 h 65"/>
                    <a:gd name="T18" fmla="*/ 0 w 65"/>
                    <a:gd name="T19" fmla="*/ 26 h 65"/>
                    <a:gd name="T20" fmla="*/ 2 w 65"/>
                    <a:gd name="T21" fmla="*/ 20 h 65"/>
                    <a:gd name="T22" fmla="*/ 6 w 65"/>
                    <a:gd name="T23" fmla="*/ 14 h 65"/>
                    <a:gd name="T24" fmla="*/ 10 w 65"/>
                    <a:gd name="T25" fmla="*/ 10 h 65"/>
                    <a:gd name="T26" fmla="*/ 14 w 65"/>
                    <a:gd name="T27" fmla="*/ 6 h 65"/>
                    <a:gd name="T28" fmla="*/ 20 w 65"/>
                    <a:gd name="T29" fmla="*/ 4 h 65"/>
                    <a:gd name="T30" fmla="*/ 26 w 65"/>
                    <a:gd name="T31" fmla="*/ 2 h 65"/>
                    <a:gd name="T32" fmla="*/ 32 w 65"/>
                    <a:gd name="T33" fmla="*/ 0 h 65"/>
                    <a:gd name="T34" fmla="*/ 40 w 65"/>
                    <a:gd name="T35" fmla="*/ 2 h 65"/>
                    <a:gd name="T36" fmla="*/ 46 w 65"/>
                    <a:gd name="T37" fmla="*/ 4 h 65"/>
                    <a:gd name="T38" fmla="*/ 52 w 65"/>
                    <a:gd name="T39" fmla="*/ 6 h 65"/>
                    <a:gd name="T40" fmla="*/ 56 w 65"/>
                    <a:gd name="T41" fmla="*/ 10 h 65"/>
                    <a:gd name="T42" fmla="*/ 59 w 65"/>
                    <a:gd name="T43" fmla="*/ 14 h 65"/>
                    <a:gd name="T44" fmla="*/ 63 w 65"/>
                    <a:gd name="T45" fmla="*/ 20 h 65"/>
                    <a:gd name="T46" fmla="*/ 63 w 65"/>
                    <a:gd name="T47" fmla="*/ 26 h 65"/>
                    <a:gd name="T48" fmla="*/ 65 w 65"/>
                    <a:gd name="T49" fmla="*/ 33 h 65"/>
                    <a:gd name="T50" fmla="*/ 63 w 65"/>
                    <a:gd name="T51" fmla="*/ 39 h 65"/>
                    <a:gd name="T52" fmla="*/ 63 w 65"/>
                    <a:gd name="T53" fmla="*/ 45 h 65"/>
                    <a:gd name="T54" fmla="*/ 59 w 65"/>
                    <a:gd name="T55" fmla="*/ 51 h 65"/>
                    <a:gd name="T56" fmla="*/ 56 w 65"/>
                    <a:gd name="T57" fmla="*/ 55 h 65"/>
                    <a:gd name="T58" fmla="*/ 52 w 65"/>
                    <a:gd name="T59" fmla="*/ 59 h 65"/>
                    <a:gd name="T60" fmla="*/ 46 w 65"/>
                    <a:gd name="T61" fmla="*/ 63 h 65"/>
                    <a:gd name="T62" fmla="*/ 40 w 65"/>
                    <a:gd name="T63" fmla="*/ 65 h 65"/>
                    <a:gd name="T64" fmla="*/ 32 w 65"/>
                    <a:gd name="T65" fmla="*/ 65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2" y="65"/>
                      </a:move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6" y="4"/>
                      </a:lnTo>
                      <a:lnTo>
                        <a:pt x="52" y="6"/>
                      </a:lnTo>
                      <a:lnTo>
                        <a:pt x="56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6" y="55"/>
                      </a:lnTo>
                      <a:lnTo>
                        <a:pt x="52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8" name="Freeform 359"/>
                <p:cNvSpPr>
                  <a:spLocks/>
                </p:cNvSpPr>
                <p:nvPr/>
              </p:nvSpPr>
              <p:spPr bwMode="auto">
                <a:xfrm>
                  <a:off x="4565" y="878"/>
                  <a:ext cx="65" cy="65"/>
                </a:xfrm>
                <a:custGeom>
                  <a:avLst/>
                  <a:gdLst>
                    <a:gd name="T0" fmla="*/ 32 w 65"/>
                    <a:gd name="T1" fmla="*/ 65 h 65"/>
                    <a:gd name="T2" fmla="*/ 32 w 65"/>
                    <a:gd name="T3" fmla="*/ 65 h 65"/>
                    <a:gd name="T4" fmla="*/ 26 w 65"/>
                    <a:gd name="T5" fmla="*/ 65 h 65"/>
                    <a:gd name="T6" fmla="*/ 20 w 65"/>
                    <a:gd name="T7" fmla="*/ 63 h 65"/>
                    <a:gd name="T8" fmla="*/ 14 w 65"/>
                    <a:gd name="T9" fmla="*/ 59 h 65"/>
                    <a:gd name="T10" fmla="*/ 10 w 65"/>
                    <a:gd name="T11" fmla="*/ 55 h 65"/>
                    <a:gd name="T12" fmla="*/ 6 w 65"/>
                    <a:gd name="T13" fmla="*/ 51 h 65"/>
                    <a:gd name="T14" fmla="*/ 2 w 65"/>
                    <a:gd name="T15" fmla="*/ 45 h 65"/>
                    <a:gd name="T16" fmla="*/ 0 w 65"/>
                    <a:gd name="T17" fmla="*/ 39 h 65"/>
                    <a:gd name="T18" fmla="*/ 0 w 65"/>
                    <a:gd name="T19" fmla="*/ 33 h 65"/>
                    <a:gd name="T20" fmla="*/ 0 w 65"/>
                    <a:gd name="T21" fmla="*/ 26 h 65"/>
                    <a:gd name="T22" fmla="*/ 2 w 65"/>
                    <a:gd name="T23" fmla="*/ 20 h 65"/>
                    <a:gd name="T24" fmla="*/ 6 w 65"/>
                    <a:gd name="T25" fmla="*/ 14 h 65"/>
                    <a:gd name="T26" fmla="*/ 10 w 65"/>
                    <a:gd name="T27" fmla="*/ 10 h 65"/>
                    <a:gd name="T28" fmla="*/ 14 w 65"/>
                    <a:gd name="T29" fmla="*/ 6 h 65"/>
                    <a:gd name="T30" fmla="*/ 20 w 65"/>
                    <a:gd name="T31" fmla="*/ 4 h 65"/>
                    <a:gd name="T32" fmla="*/ 26 w 65"/>
                    <a:gd name="T33" fmla="*/ 2 h 65"/>
                    <a:gd name="T34" fmla="*/ 32 w 65"/>
                    <a:gd name="T35" fmla="*/ 0 h 65"/>
                    <a:gd name="T36" fmla="*/ 40 w 65"/>
                    <a:gd name="T37" fmla="*/ 2 h 65"/>
                    <a:gd name="T38" fmla="*/ 46 w 65"/>
                    <a:gd name="T39" fmla="*/ 4 h 65"/>
                    <a:gd name="T40" fmla="*/ 52 w 65"/>
                    <a:gd name="T41" fmla="*/ 6 h 65"/>
                    <a:gd name="T42" fmla="*/ 56 w 65"/>
                    <a:gd name="T43" fmla="*/ 10 h 65"/>
                    <a:gd name="T44" fmla="*/ 59 w 65"/>
                    <a:gd name="T45" fmla="*/ 14 h 65"/>
                    <a:gd name="T46" fmla="*/ 63 w 65"/>
                    <a:gd name="T47" fmla="*/ 20 h 65"/>
                    <a:gd name="T48" fmla="*/ 63 w 65"/>
                    <a:gd name="T49" fmla="*/ 26 h 65"/>
                    <a:gd name="T50" fmla="*/ 65 w 65"/>
                    <a:gd name="T51" fmla="*/ 33 h 65"/>
                    <a:gd name="T52" fmla="*/ 63 w 65"/>
                    <a:gd name="T53" fmla="*/ 39 h 65"/>
                    <a:gd name="T54" fmla="*/ 63 w 65"/>
                    <a:gd name="T55" fmla="*/ 45 h 65"/>
                    <a:gd name="T56" fmla="*/ 59 w 65"/>
                    <a:gd name="T57" fmla="*/ 51 h 65"/>
                    <a:gd name="T58" fmla="*/ 56 w 65"/>
                    <a:gd name="T59" fmla="*/ 55 h 65"/>
                    <a:gd name="T60" fmla="*/ 52 w 65"/>
                    <a:gd name="T61" fmla="*/ 59 h 65"/>
                    <a:gd name="T62" fmla="*/ 46 w 65"/>
                    <a:gd name="T63" fmla="*/ 63 h 65"/>
                    <a:gd name="T64" fmla="*/ 40 w 65"/>
                    <a:gd name="T65" fmla="*/ 65 h 65"/>
                    <a:gd name="T66" fmla="*/ 32 w 65"/>
                    <a:gd name="T67" fmla="*/ 65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2" y="65"/>
                      </a:move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6" y="4"/>
                      </a:lnTo>
                      <a:lnTo>
                        <a:pt x="52" y="6"/>
                      </a:lnTo>
                      <a:lnTo>
                        <a:pt x="56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6" y="55"/>
                      </a:lnTo>
                      <a:lnTo>
                        <a:pt x="52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39" name="Freeform 360"/>
                <p:cNvSpPr>
                  <a:spLocks/>
                </p:cNvSpPr>
                <p:nvPr/>
              </p:nvSpPr>
              <p:spPr bwMode="auto">
                <a:xfrm>
                  <a:off x="4603" y="965"/>
                  <a:ext cx="63" cy="65"/>
                </a:xfrm>
                <a:custGeom>
                  <a:avLst/>
                  <a:gdLst>
                    <a:gd name="T0" fmla="*/ 0 w 63"/>
                    <a:gd name="T1" fmla="*/ 33 h 65"/>
                    <a:gd name="T2" fmla="*/ 0 w 63"/>
                    <a:gd name="T3" fmla="*/ 25 h 65"/>
                    <a:gd name="T4" fmla="*/ 2 w 63"/>
                    <a:gd name="T5" fmla="*/ 19 h 65"/>
                    <a:gd name="T6" fmla="*/ 4 w 63"/>
                    <a:gd name="T7" fmla="*/ 13 h 65"/>
                    <a:gd name="T8" fmla="*/ 8 w 63"/>
                    <a:gd name="T9" fmla="*/ 9 h 65"/>
                    <a:gd name="T10" fmla="*/ 14 w 63"/>
                    <a:gd name="T11" fmla="*/ 6 h 65"/>
                    <a:gd name="T12" fmla="*/ 19 w 63"/>
                    <a:gd name="T13" fmla="*/ 2 h 65"/>
                    <a:gd name="T14" fmla="*/ 23 w 63"/>
                    <a:gd name="T15" fmla="*/ 2 h 65"/>
                    <a:gd name="T16" fmla="*/ 31 w 63"/>
                    <a:gd name="T17" fmla="*/ 0 h 65"/>
                    <a:gd name="T18" fmla="*/ 37 w 63"/>
                    <a:gd name="T19" fmla="*/ 2 h 65"/>
                    <a:gd name="T20" fmla="*/ 43 w 63"/>
                    <a:gd name="T21" fmla="*/ 2 h 65"/>
                    <a:gd name="T22" fmla="*/ 49 w 63"/>
                    <a:gd name="T23" fmla="*/ 6 h 65"/>
                    <a:gd name="T24" fmla="*/ 53 w 63"/>
                    <a:gd name="T25" fmla="*/ 9 h 65"/>
                    <a:gd name="T26" fmla="*/ 57 w 63"/>
                    <a:gd name="T27" fmla="*/ 13 h 65"/>
                    <a:gd name="T28" fmla="*/ 61 w 63"/>
                    <a:gd name="T29" fmla="*/ 19 h 65"/>
                    <a:gd name="T30" fmla="*/ 63 w 63"/>
                    <a:gd name="T31" fmla="*/ 25 h 65"/>
                    <a:gd name="T32" fmla="*/ 63 w 63"/>
                    <a:gd name="T33" fmla="*/ 33 h 65"/>
                    <a:gd name="T34" fmla="*/ 63 w 63"/>
                    <a:gd name="T35" fmla="*/ 39 h 65"/>
                    <a:gd name="T36" fmla="*/ 61 w 63"/>
                    <a:gd name="T37" fmla="*/ 45 h 65"/>
                    <a:gd name="T38" fmla="*/ 57 w 63"/>
                    <a:gd name="T39" fmla="*/ 51 h 65"/>
                    <a:gd name="T40" fmla="*/ 53 w 63"/>
                    <a:gd name="T41" fmla="*/ 55 h 65"/>
                    <a:gd name="T42" fmla="*/ 49 w 63"/>
                    <a:gd name="T43" fmla="*/ 59 h 65"/>
                    <a:gd name="T44" fmla="*/ 43 w 63"/>
                    <a:gd name="T45" fmla="*/ 63 h 65"/>
                    <a:gd name="T46" fmla="*/ 37 w 63"/>
                    <a:gd name="T47" fmla="*/ 65 h 65"/>
                    <a:gd name="T48" fmla="*/ 31 w 63"/>
                    <a:gd name="T49" fmla="*/ 65 h 65"/>
                    <a:gd name="T50" fmla="*/ 23 w 63"/>
                    <a:gd name="T51" fmla="*/ 65 h 65"/>
                    <a:gd name="T52" fmla="*/ 19 w 63"/>
                    <a:gd name="T53" fmla="*/ 63 h 65"/>
                    <a:gd name="T54" fmla="*/ 14 w 63"/>
                    <a:gd name="T55" fmla="*/ 59 h 65"/>
                    <a:gd name="T56" fmla="*/ 8 w 63"/>
                    <a:gd name="T57" fmla="*/ 55 h 65"/>
                    <a:gd name="T58" fmla="*/ 4 w 63"/>
                    <a:gd name="T59" fmla="*/ 51 h 65"/>
                    <a:gd name="T60" fmla="*/ 2 w 63"/>
                    <a:gd name="T61" fmla="*/ 45 h 65"/>
                    <a:gd name="T62" fmla="*/ 0 w 63"/>
                    <a:gd name="T63" fmla="*/ 39 h 65"/>
                    <a:gd name="T64" fmla="*/ 0 w 63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3"/>
                      </a:move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8" y="9"/>
                      </a:lnTo>
                      <a:lnTo>
                        <a:pt x="14" y="6"/>
                      </a:lnTo>
                      <a:lnTo>
                        <a:pt x="19" y="2"/>
                      </a:lnTo>
                      <a:lnTo>
                        <a:pt x="23" y="2"/>
                      </a:ln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9"/>
                      </a:lnTo>
                      <a:lnTo>
                        <a:pt x="57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7" y="65"/>
                      </a:lnTo>
                      <a:lnTo>
                        <a:pt x="31" y="65"/>
                      </a:lnTo>
                      <a:lnTo>
                        <a:pt x="23" y="65"/>
                      </a:lnTo>
                      <a:lnTo>
                        <a:pt x="19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0" name="Freeform 361"/>
                <p:cNvSpPr>
                  <a:spLocks/>
                </p:cNvSpPr>
                <p:nvPr/>
              </p:nvSpPr>
              <p:spPr bwMode="auto">
                <a:xfrm>
                  <a:off x="4603" y="965"/>
                  <a:ext cx="63" cy="65"/>
                </a:xfrm>
                <a:custGeom>
                  <a:avLst/>
                  <a:gdLst>
                    <a:gd name="T0" fmla="*/ 0 w 63"/>
                    <a:gd name="T1" fmla="*/ 33 h 65"/>
                    <a:gd name="T2" fmla="*/ 0 w 63"/>
                    <a:gd name="T3" fmla="*/ 33 h 65"/>
                    <a:gd name="T4" fmla="*/ 0 w 63"/>
                    <a:gd name="T5" fmla="*/ 25 h 65"/>
                    <a:gd name="T6" fmla="*/ 2 w 63"/>
                    <a:gd name="T7" fmla="*/ 19 h 65"/>
                    <a:gd name="T8" fmla="*/ 4 w 63"/>
                    <a:gd name="T9" fmla="*/ 13 h 65"/>
                    <a:gd name="T10" fmla="*/ 8 w 63"/>
                    <a:gd name="T11" fmla="*/ 9 h 65"/>
                    <a:gd name="T12" fmla="*/ 14 w 63"/>
                    <a:gd name="T13" fmla="*/ 6 h 65"/>
                    <a:gd name="T14" fmla="*/ 19 w 63"/>
                    <a:gd name="T15" fmla="*/ 2 h 65"/>
                    <a:gd name="T16" fmla="*/ 23 w 63"/>
                    <a:gd name="T17" fmla="*/ 2 h 65"/>
                    <a:gd name="T18" fmla="*/ 31 w 63"/>
                    <a:gd name="T19" fmla="*/ 0 h 65"/>
                    <a:gd name="T20" fmla="*/ 37 w 63"/>
                    <a:gd name="T21" fmla="*/ 2 h 65"/>
                    <a:gd name="T22" fmla="*/ 43 w 63"/>
                    <a:gd name="T23" fmla="*/ 2 h 65"/>
                    <a:gd name="T24" fmla="*/ 49 w 63"/>
                    <a:gd name="T25" fmla="*/ 6 h 65"/>
                    <a:gd name="T26" fmla="*/ 53 w 63"/>
                    <a:gd name="T27" fmla="*/ 9 h 65"/>
                    <a:gd name="T28" fmla="*/ 57 w 63"/>
                    <a:gd name="T29" fmla="*/ 13 h 65"/>
                    <a:gd name="T30" fmla="*/ 61 w 63"/>
                    <a:gd name="T31" fmla="*/ 19 h 65"/>
                    <a:gd name="T32" fmla="*/ 63 w 63"/>
                    <a:gd name="T33" fmla="*/ 25 h 65"/>
                    <a:gd name="T34" fmla="*/ 63 w 63"/>
                    <a:gd name="T35" fmla="*/ 33 h 65"/>
                    <a:gd name="T36" fmla="*/ 63 w 63"/>
                    <a:gd name="T37" fmla="*/ 39 h 65"/>
                    <a:gd name="T38" fmla="*/ 61 w 63"/>
                    <a:gd name="T39" fmla="*/ 45 h 65"/>
                    <a:gd name="T40" fmla="*/ 57 w 63"/>
                    <a:gd name="T41" fmla="*/ 51 h 65"/>
                    <a:gd name="T42" fmla="*/ 53 w 63"/>
                    <a:gd name="T43" fmla="*/ 55 h 65"/>
                    <a:gd name="T44" fmla="*/ 49 w 63"/>
                    <a:gd name="T45" fmla="*/ 59 h 65"/>
                    <a:gd name="T46" fmla="*/ 43 w 63"/>
                    <a:gd name="T47" fmla="*/ 63 h 65"/>
                    <a:gd name="T48" fmla="*/ 37 w 63"/>
                    <a:gd name="T49" fmla="*/ 65 h 65"/>
                    <a:gd name="T50" fmla="*/ 31 w 63"/>
                    <a:gd name="T51" fmla="*/ 65 h 65"/>
                    <a:gd name="T52" fmla="*/ 23 w 63"/>
                    <a:gd name="T53" fmla="*/ 65 h 65"/>
                    <a:gd name="T54" fmla="*/ 19 w 63"/>
                    <a:gd name="T55" fmla="*/ 63 h 65"/>
                    <a:gd name="T56" fmla="*/ 14 w 63"/>
                    <a:gd name="T57" fmla="*/ 59 h 65"/>
                    <a:gd name="T58" fmla="*/ 8 w 63"/>
                    <a:gd name="T59" fmla="*/ 55 h 65"/>
                    <a:gd name="T60" fmla="*/ 4 w 63"/>
                    <a:gd name="T61" fmla="*/ 51 h 65"/>
                    <a:gd name="T62" fmla="*/ 2 w 63"/>
                    <a:gd name="T63" fmla="*/ 45 h 65"/>
                    <a:gd name="T64" fmla="*/ 0 w 63"/>
                    <a:gd name="T65" fmla="*/ 39 h 65"/>
                    <a:gd name="T66" fmla="*/ 0 w 63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8" y="9"/>
                      </a:lnTo>
                      <a:lnTo>
                        <a:pt x="14" y="6"/>
                      </a:lnTo>
                      <a:lnTo>
                        <a:pt x="19" y="2"/>
                      </a:lnTo>
                      <a:lnTo>
                        <a:pt x="23" y="2"/>
                      </a:ln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9"/>
                      </a:lnTo>
                      <a:lnTo>
                        <a:pt x="57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3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7" y="65"/>
                      </a:lnTo>
                      <a:lnTo>
                        <a:pt x="31" y="65"/>
                      </a:lnTo>
                      <a:lnTo>
                        <a:pt x="23" y="65"/>
                      </a:lnTo>
                      <a:lnTo>
                        <a:pt x="19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1" name="Freeform 362"/>
                <p:cNvSpPr>
                  <a:spLocks/>
                </p:cNvSpPr>
                <p:nvPr/>
              </p:nvSpPr>
              <p:spPr bwMode="auto">
                <a:xfrm>
                  <a:off x="4741" y="817"/>
                  <a:ext cx="65" cy="65"/>
                </a:xfrm>
                <a:custGeom>
                  <a:avLst/>
                  <a:gdLst>
                    <a:gd name="T0" fmla="*/ 65 w 65"/>
                    <a:gd name="T1" fmla="*/ 31 h 65"/>
                    <a:gd name="T2" fmla="*/ 63 w 65"/>
                    <a:gd name="T3" fmla="*/ 39 h 65"/>
                    <a:gd name="T4" fmla="*/ 61 w 65"/>
                    <a:gd name="T5" fmla="*/ 45 h 65"/>
                    <a:gd name="T6" fmla="*/ 59 w 65"/>
                    <a:gd name="T7" fmla="*/ 51 h 65"/>
                    <a:gd name="T8" fmla="*/ 55 w 65"/>
                    <a:gd name="T9" fmla="*/ 55 h 65"/>
                    <a:gd name="T10" fmla="*/ 51 w 65"/>
                    <a:gd name="T11" fmla="*/ 59 h 65"/>
                    <a:gd name="T12" fmla="*/ 45 w 65"/>
                    <a:gd name="T13" fmla="*/ 61 h 65"/>
                    <a:gd name="T14" fmla="*/ 39 w 65"/>
                    <a:gd name="T15" fmla="*/ 63 h 65"/>
                    <a:gd name="T16" fmla="*/ 31 w 65"/>
                    <a:gd name="T17" fmla="*/ 65 h 65"/>
                    <a:gd name="T18" fmla="*/ 25 w 65"/>
                    <a:gd name="T19" fmla="*/ 63 h 65"/>
                    <a:gd name="T20" fmla="*/ 19 w 65"/>
                    <a:gd name="T21" fmla="*/ 61 h 65"/>
                    <a:gd name="T22" fmla="*/ 13 w 65"/>
                    <a:gd name="T23" fmla="*/ 59 h 65"/>
                    <a:gd name="T24" fmla="*/ 9 w 65"/>
                    <a:gd name="T25" fmla="*/ 55 h 65"/>
                    <a:gd name="T26" fmla="*/ 6 w 65"/>
                    <a:gd name="T27" fmla="*/ 51 h 65"/>
                    <a:gd name="T28" fmla="*/ 2 w 65"/>
                    <a:gd name="T29" fmla="*/ 45 h 65"/>
                    <a:gd name="T30" fmla="*/ 0 w 65"/>
                    <a:gd name="T31" fmla="*/ 39 h 65"/>
                    <a:gd name="T32" fmla="*/ 0 w 65"/>
                    <a:gd name="T33" fmla="*/ 31 h 65"/>
                    <a:gd name="T34" fmla="*/ 0 w 65"/>
                    <a:gd name="T35" fmla="*/ 26 h 65"/>
                    <a:gd name="T36" fmla="*/ 2 w 65"/>
                    <a:gd name="T37" fmla="*/ 20 h 65"/>
                    <a:gd name="T38" fmla="*/ 6 w 65"/>
                    <a:gd name="T39" fmla="*/ 14 h 65"/>
                    <a:gd name="T40" fmla="*/ 9 w 65"/>
                    <a:gd name="T41" fmla="*/ 10 h 65"/>
                    <a:gd name="T42" fmla="*/ 13 w 65"/>
                    <a:gd name="T43" fmla="*/ 6 h 65"/>
                    <a:gd name="T44" fmla="*/ 19 w 65"/>
                    <a:gd name="T45" fmla="*/ 2 h 65"/>
                    <a:gd name="T46" fmla="*/ 25 w 65"/>
                    <a:gd name="T47" fmla="*/ 0 h 65"/>
                    <a:gd name="T48" fmla="*/ 31 w 65"/>
                    <a:gd name="T49" fmla="*/ 0 h 65"/>
                    <a:gd name="T50" fmla="*/ 39 w 65"/>
                    <a:gd name="T51" fmla="*/ 0 h 65"/>
                    <a:gd name="T52" fmla="*/ 45 w 65"/>
                    <a:gd name="T53" fmla="*/ 2 h 65"/>
                    <a:gd name="T54" fmla="*/ 51 w 65"/>
                    <a:gd name="T55" fmla="*/ 6 h 65"/>
                    <a:gd name="T56" fmla="*/ 55 w 65"/>
                    <a:gd name="T57" fmla="*/ 10 h 65"/>
                    <a:gd name="T58" fmla="*/ 59 w 65"/>
                    <a:gd name="T59" fmla="*/ 14 h 65"/>
                    <a:gd name="T60" fmla="*/ 61 w 65"/>
                    <a:gd name="T61" fmla="*/ 20 h 65"/>
                    <a:gd name="T62" fmla="*/ 63 w 65"/>
                    <a:gd name="T63" fmla="*/ 26 h 65"/>
                    <a:gd name="T64" fmla="*/ 65 w 65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1"/>
                      </a:move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2" name="Freeform 363"/>
                <p:cNvSpPr>
                  <a:spLocks/>
                </p:cNvSpPr>
                <p:nvPr/>
              </p:nvSpPr>
              <p:spPr bwMode="auto">
                <a:xfrm>
                  <a:off x="4741" y="817"/>
                  <a:ext cx="65" cy="65"/>
                </a:xfrm>
                <a:custGeom>
                  <a:avLst/>
                  <a:gdLst>
                    <a:gd name="T0" fmla="*/ 65 w 65"/>
                    <a:gd name="T1" fmla="*/ 31 h 65"/>
                    <a:gd name="T2" fmla="*/ 65 w 65"/>
                    <a:gd name="T3" fmla="*/ 31 h 65"/>
                    <a:gd name="T4" fmla="*/ 63 w 65"/>
                    <a:gd name="T5" fmla="*/ 39 h 65"/>
                    <a:gd name="T6" fmla="*/ 61 w 65"/>
                    <a:gd name="T7" fmla="*/ 45 h 65"/>
                    <a:gd name="T8" fmla="*/ 59 w 65"/>
                    <a:gd name="T9" fmla="*/ 51 h 65"/>
                    <a:gd name="T10" fmla="*/ 55 w 65"/>
                    <a:gd name="T11" fmla="*/ 55 h 65"/>
                    <a:gd name="T12" fmla="*/ 51 w 65"/>
                    <a:gd name="T13" fmla="*/ 59 h 65"/>
                    <a:gd name="T14" fmla="*/ 45 w 65"/>
                    <a:gd name="T15" fmla="*/ 61 h 65"/>
                    <a:gd name="T16" fmla="*/ 39 w 65"/>
                    <a:gd name="T17" fmla="*/ 63 h 65"/>
                    <a:gd name="T18" fmla="*/ 31 w 65"/>
                    <a:gd name="T19" fmla="*/ 65 h 65"/>
                    <a:gd name="T20" fmla="*/ 25 w 65"/>
                    <a:gd name="T21" fmla="*/ 63 h 65"/>
                    <a:gd name="T22" fmla="*/ 19 w 65"/>
                    <a:gd name="T23" fmla="*/ 61 h 65"/>
                    <a:gd name="T24" fmla="*/ 13 w 65"/>
                    <a:gd name="T25" fmla="*/ 59 h 65"/>
                    <a:gd name="T26" fmla="*/ 9 w 65"/>
                    <a:gd name="T27" fmla="*/ 55 h 65"/>
                    <a:gd name="T28" fmla="*/ 6 w 65"/>
                    <a:gd name="T29" fmla="*/ 51 h 65"/>
                    <a:gd name="T30" fmla="*/ 2 w 65"/>
                    <a:gd name="T31" fmla="*/ 45 h 65"/>
                    <a:gd name="T32" fmla="*/ 0 w 65"/>
                    <a:gd name="T33" fmla="*/ 39 h 65"/>
                    <a:gd name="T34" fmla="*/ 0 w 65"/>
                    <a:gd name="T35" fmla="*/ 31 h 65"/>
                    <a:gd name="T36" fmla="*/ 0 w 65"/>
                    <a:gd name="T37" fmla="*/ 26 h 65"/>
                    <a:gd name="T38" fmla="*/ 2 w 65"/>
                    <a:gd name="T39" fmla="*/ 20 h 65"/>
                    <a:gd name="T40" fmla="*/ 6 w 65"/>
                    <a:gd name="T41" fmla="*/ 14 h 65"/>
                    <a:gd name="T42" fmla="*/ 9 w 65"/>
                    <a:gd name="T43" fmla="*/ 10 h 65"/>
                    <a:gd name="T44" fmla="*/ 13 w 65"/>
                    <a:gd name="T45" fmla="*/ 6 h 65"/>
                    <a:gd name="T46" fmla="*/ 19 w 65"/>
                    <a:gd name="T47" fmla="*/ 2 h 65"/>
                    <a:gd name="T48" fmla="*/ 25 w 65"/>
                    <a:gd name="T49" fmla="*/ 0 h 65"/>
                    <a:gd name="T50" fmla="*/ 31 w 65"/>
                    <a:gd name="T51" fmla="*/ 0 h 65"/>
                    <a:gd name="T52" fmla="*/ 39 w 65"/>
                    <a:gd name="T53" fmla="*/ 0 h 65"/>
                    <a:gd name="T54" fmla="*/ 45 w 65"/>
                    <a:gd name="T55" fmla="*/ 2 h 65"/>
                    <a:gd name="T56" fmla="*/ 51 w 65"/>
                    <a:gd name="T57" fmla="*/ 6 h 65"/>
                    <a:gd name="T58" fmla="*/ 55 w 65"/>
                    <a:gd name="T59" fmla="*/ 10 h 65"/>
                    <a:gd name="T60" fmla="*/ 59 w 65"/>
                    <a:gd name="T61" fmla="*/ 14 h 65"/>
                    <a:gd name="T62" fmla="*/ 61 w 65"/>
                    <a:gd name="T63" fmla="*/ 20 h 65"/>
                    <a:gd name="T64" fmla="*/ 63 w 65"/>
                    <a:gd name="T65" fmla="*/ 26 h 65"/>
                    <a:gd name="T66" fmla="*/ 65 w 65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1"/>
                      </a:move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3" name="Freeform 364"/>
                <p:cNvSpPr>
                  <a:spLocks/>
                </p:cNvSpPr>
                <p:nvPr/>
              </p:nvSpPr>
              <p:spPr bwMode="auto">
                <a:xfrm>
                  <a:off x="4617" y="908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25 h 63"/>
                    <a:gd name="T4" fmla="*/ 2 w 63"/>
                    <a:gd name="T5" fmla="*/ 19 h 63"/>
                    <a:gd name="T6" fmla="*/ 5 w 63"/>
                    <a:gd name="T7" fmla="*/ 13 h 63"/>
                    <a:gd name="T8" fmla="*/ 7 w 63"/>
                    <a:gd name="T9" fmla="*/ 7 h 63"/>
                    <a:gd name="T10" fmla="*/ 13 w 63"/>
                    <a:gd name="T11" fmla="*/ 3 h 63"/>
                    <a:gd name="T12" fmla="*/ 19 w 63"/>
                    <a:gd name="T13" fmla="*/ 2 h 63"/>
                    <a:gd name="T14" fmla="*/ 25 w 63"/>
                    <a:gd name="T15" fmla="*/ 0 h 63"/>
                    <a:gd name="T16" fmla="*/ 31 w 63"/>
                    <a:gd name="T17" fmla="*/ 0 h 63"/>
                    <a:gd name="T18" fmla="*/ 37 w 63"/>
                    <a:gd name="T19" fmla="*/ 0 h 63"/>
                    <a:gd name="T20" fmla="*/ 43 w 63"/>
                    <a:gd name="T21" fmla="*/ 2 h 63"/>
                    <a:gd name="T22" fmla="*/ 49 w 63"/>
                    <a:gd name="T23" fmla="*/ 3 h 63"/>
                    <a:gd name="T24" fmla="*/ 55 w 63"/>
                    <a:gd name="T25" fmla="*/ 7 h 63"/>
                    <a:gd name="T26" fmla="*/ 57 w 63"/>
                    <a:gd name="T27" fmla="*/ 13 h 63"/>
                    <a:gd name="T28" fmla="*/ 61 w 63"/>
                    <a:gd name="T29" fmla="*/ 19 h 63"/>
                    <a:gd name="T30" fmla="*/ 63 w 63"/>
                    <a:gd name="T31" fmla="*/ 25 h 63"/>
                    <a:gd name="T32" fmla="*/ 63 w 63"/>
                    <a:gd name="T33" fmla="*/ 31 h 63"/>
                    <a:gd name="T34" fmla="*/ 63 w 63"/>
                    <a:gd name="T35" fmla="*/ 37 h 63"/>
                    <a:gd name="T36" fmla="*/ 61 w 63"/>
                    <a:gd name="T37" fmla="*/ 43 h 63"/>
                    <a:gd name="T38" fmla="*/ 57 w 63"/>
                    <a:gd name="T39" fmla="*/ 49 h 63"/>
                    <a:gd name="T40" fmla="*/ 55 w 63"/>
                    <a:gd name="T41" fmla="*/ 53 h 63"/>
                    <a:gd name="T42" fmla="*/ 49 w 63"/>
                    <a:gd name="T43" fmla="*/ 57 h 63"/>
                    <a:gd name="T44" fmla="*/ 43 w 63"/>
                    <a:gd name="T45" fmla="*/ 61 h 63"/>
                    <a:gd name="T46" fmla="*/ 37 w 63"/>
                    <a:gd name="T47" fmla="*/ 63 h 63"/>
                    <a:gd name="T48" fmla="*/ 31 w 63"/>
                    <a:gd name="T49" fmla="*/ 63 h 63"/>
                    <a:gd name="T50" fmla="*/ 25 w 63"/>
                    <a:gd name="T51" fmla="*/ 63 h 63"/>
                    <a:gd name="T52" fmla="*/ 19 w 63"/>
                    <a:gd name="T53" fmla="*/ 61 h 63"/>
                    <a:gd name="T54" fmla="*/ 13 w 63"/>
                    <a:gd name="T55" fmla="*/ 57 h 63"/>
                    <a:gd name="T56" fmla="*/ 7 w 63"/>
                    <a:gd name="T57" fmla="*/ 53 h 63"/>
                    <a:gd name="T58" fmla="*/ 5 w 63"/>
                    <a:gd name="T59" fmla="*/ 49 h 63"/>
                    <a:gd name="T60" fmla="*/ 2 w 63"/>
                    <a:gd name="T61" fmla="*/ 43 h 63"/>
                    <a:gd name="T62" fmla="*/ 0 w 63"/>
                    <a:gd name="T63" fmla="*/ 37 h 63"/>
                    <a:gd name="T64" fmla="*/ 0 w 63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5" y="13"/>
                      </a:lnTo>
                      <a:lnTo>
                        <a:pt x="7" y="7"/>
                      </a:lnTo>
                      <a:lnTo>
                        <a:pt x="13" y="3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3"/>
                      </a:lnTo>
                      <a:lnTo>
                        <a:pt x="55" y="7"/>
                      </a:lnTo>
                      <a:lnTo>
                        <a:pt x="57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7" y="53"/>
                      </a:lnTo>
                      <a:lnTo>
                        <a:pt x="5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4" name="Freeform 365"/>
                <p:cNvSpPr>
                  <a:spLocks/>
                </p:cNvSpPr>
                <p:nvPr/>
              </p:nvSpPr>
              <p:spPr bwMode="auto">
                <a:xfrm>
                  <a:off x="4617" y="908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31 h 63"/>
                    <a:gd name="T4" fmla="*/ 0 w 63"/>
                    <a:gd name="T5" fmla="*/ 25 h 63"/>
                    <a:gd name="T6" fmla="*/ 2 w 63"/>
                    <a:gd name="T7" fmla="*/ 19 h 63"/>
                    <a:gd name="T8" fmla="*/ 5 w 63"/>
                    <a:gd name="T9" fmla="*/ 13 h 63"/>
                    <a:gd name="T10" fmla="*/ 7 w 63"/>
                    <a:gd name="T11" fmla="*/ 7 h 63"/>
                    <a:gd name="T12" fmla="*/ 13 w 63"/>
                    <a:gd name="T13" fmla="*/ 3 h 63"/>
                    <a:gd name="T14" fmla="*/ 19 w 63"/>
                    <a:gd name="T15" fmla="*/ 2 h 63"/>
                    <a:gd name="T16" fmla="*/ 25 w 63"/>
                    <a:gd name="T17" fmla="*/ 0 h 63"/>
                    <a:gd name="T18" fmla="*/ 31 w 63"/>
                    <a:gd name="T19" fmla="*/ 0 h 63"/>
                    <a:gd name="T20" fmla="*/ 37 w 63"/>
                    <a:gd name="T21" fmla="*/ 0 h 63"/>
                    <a:gd name="T22" fmla="*/ 43 w 63"/>
                    <a:gd name="T23" fmla="*/ 2 h 63"/>
                    <a:gd name="T24" fmla="*/ 49 w 63"/>
                    <a:gd name="T25" fmla="*/ 3 h 63"/>
                    <a:gd name="T26" fmla="*/ 55 w 63"/>
                    <a:gd name="T27" fmla="*/ 7 h 63"/>
                    <a:gd name="T28" fmla="*/ 57 w 63"/>
                    <a:gd name="T29" fmla="*/ 13 h 63"/>
                    <a:gd name="T30" fmla="*/ 61 w 63"/>
                    <a:gd name="T31" fmla="*/ 19 h 63"/>
                    <a:gd name="T32" fmla="*/ 63 w 63"/>
                    <a:gd name="T33" fmla="*/ 25 h 63"/>
                    <a:gd name="T34" fmla="*/ 63 w 63"/>
                    <a:gd name="T35" fmla="*/ 31 h 63"/>
                    <a:gd name="T36" fmla="*/ 63 w 63"/>
                    <a:gd name="T37" fmla="*/ 37 h 63"/>
                    <a:gd name="T38" fmla="*/ 61 w 63"/>
                    <a:gd name="T39" fmla="*/ 43 h 63"/>
                    <a:gd name="T40" fmla="*/ 57 w 63"/>
                    <a:gd name="T41" fmla="*/ 49 h 63"/>
                    <a:gd name="T42" fmla="*/ 55 w 63"/>
                    <a:gd name="T43" fmla="*/ 53 h 63"/>
                    <a:gd name="T44" fmla="*/ 49 w 63"/>
                    <a:gd name="T45" fmla="*/ 57 h 63"/>
                    <a:gd name="T46" fmla="*/ 43 w 63"/>
                    <a:gd name="T47" fmla="*/ 61 h 63"/>
                    <a:gd name="T48" fmla="*/ 37 w 63"/>
                    <a:gd name="T49" fmla="*/ 63 h 63"/>
                    <a:gd name="T50" fmla="*/ 31 w 63"/>
                    <a:gd name="T51" fmla="*/ 63 h 63"/>
                    <a:gd name="T52" fmla="*/ 25 w 63"/>
                    <a:gd name="T53" fmla="*/ 63 h 63"/>
                    <a:gd name="T54" fmla="*/ 19 w 63"/>
                    <a:gd name="T55" fmla="*/ 61 h 63"/>
                    <a:gd name="T56" fmla="*/ 13 w 63"/>
                    <a:gd name="T57" fmla="*/ 57 h 63"/>
                    <a:gd name="T58" fmla="*/ 7 w 63"/>
                    <a:gd name="T59" fmla="*/ 53 h 63"/>
                    <a:gd name="T60" fmla="*/ 5 w 63"/>
                    <a:gd name="T61" fmla="*/ 49 h 63"/>
                    <a:gd name="T62" fmla="*/ 2 w 63"/>
                    <a:gd name="T63" fmla="*/ 43 h 63"/>
                    <a:gd name="T64" fmla="*/ 0 w 63"/>
                    <a:gd name="T65" fmla="*/ 37 h 63"/>
                    <a:gd name="T66" fmla="*/ 0 w 63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5" y="13"/>
                      </a:lnTo>
                      <a:lnTo>
                        <a:pt x="7" y="7"/>
                      </a:lnTo>
                      <a:lnTo>
                        <a:pt x="13" y="3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3"/>
                      </a:lnTo>
                      <a:lnTo>
                        <a:pt x="55" y="7"/>
                      </a:lnTo>
                      <a:lnTo>
                        <a:pt x="57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7" y="53"/>
                      </a:lnTo>
                      <a:lnTo>
                        <a:pt x="5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5" name="Freeform 366"/>
                <p:cNvSpPr>
                  <a:spLocks/>
                </p:cNvSpPr>
                <p:nvPr/>
              </p:nvSpPr>
              <p:spPr bwMode="auto">
                <a:xfrm>
                  <a:off x="4605" y="939"/>
                  <a:ext cx="65" cy="65"/>
                </a:xfrm>
                <a:custGeom>
                  <a:avLst/>
                  <a:gdLst>
                    <a:gd name="T0" fmla="*/ 65 w 65"/>
                    <a:gd name="T1" fmla="*/ 34 h 65"/>
                    <a:gd name="T2" fmla="*/ 63 w 65"/>
                    <a:gd name="T3" fmla="*/ 39 h 65"/>
                    <a:gd name="T4" fmla="*/ 61 w 65"/>
                    <a:gd name="T5" fmla="*/ 45 h 65"/>
                    <a:gd name="T6" fmla="*/ 59 w 65"/>
                    <a:gd name="T7" fmla="*/ 51 h 65"/>
                    <a:gd name="T8" fmla="*/ 55 w 65"/>
                    <a:gd name="T9" fmla="*/ 55 h 65"/>
                    <a:gd name="T10" fmla="*/ 49 w 65"/>
                    <a:gd name="T11" fmla="*/ 59 h 65"/>
                    <a:gd name="T12" fmla="*/ 45 w 65"/>
                    <a:gd name="T13" fmla="*/ 63 h 65"/>
                    <a:gd name="T14" fmla="*/ 39 w 65"/>
                    <a:gd name="T15" fmla="*/ 65 h 65"/>
                    <a:gd name="T16" fmla="*/ 31 w 65"/>
                    <a:gd name="T17" fmla="*/ 65 h 65"/>
                    <a:gd name="T18" fmla="*/ 25 w 65"/>
                    <a:gd name="T19" fmla="*/ 65 h 65"/>
                    <a:gd name="T20" fmla="*/ 19 w 65"/>
                    <a:gd name="T21" fmla="*/ 63 h 65"/>
                    <a:gd name="T22" fmla="*/ 14 w 65"/>
                    <a:gd name="T23" fmla="*/ 59 h 65"/>
                    <a:gd name="T24" fmla="*/ 10 w 65"/>
                    <a:gd name="T25" fmla="*/ 55 h 65"/>
                    <a:gd name="T26" fmla="*/ 6 w 65"/>
                    <a:gd name="T27" fmla="*/ 51 h 65"/>
                    <a:gd name="T28" fmla="*/ 2 w 65"/>
                    <a:gd name="T29" fmla="*/ 45 h 65"/>
                    <a:gd name="T30" fmla="*/ 0 w 65"/>
                    <a:gd name="T31" fmla="*/ 39 h 65"/>
                    <a:gd name="T32" fmla="*/ 0 w 65"/>
                    <a:gd name="T33" fmla="*/ 34 h 65"/>
                    <a:gd name="T34" fmla="*/ 0 w 65"/>
                    <a:gd name="T35" fmla="*/ 26 h 65"/>
                    <a:gd name="T36" fmla="*/ 2 w 65"/>
                    <a:gd name="T37" fmla="*/ 20 h 65"/>
                    <a:gd name="T38" fmla="*/ 6 w 65"/>
                    <a:gd name="T39" fmla="*/ 16 h 65"/>
                    <a:gd name="T40" fmla="*/ 10 w 65"/>
                    <a:gd name="T41" fmla="*/ 10 h 65"/>
                    <a:gd name="T42" fmla="*/ 14 w 65"/>
                    <a:gd name="T43" fmla="*/ 6 h 65"/>
                    <a:gd name="T44" fmla="*/ 19 w 65"/>
                    <a:gd name="T45" fmla="*/ 4 h 65"/>
                    <a:gd name="T46" fmla="*/ 25 w 65"/>
                    <a:gd name="T47" fmla="*/ 2 h 65"/>
                    <a:gd name="T48" fmla="*/ 31 w 65"/>
                    <a:gd name="T49" fmla="*/ 0 h 65"/>
                    <a:gd name="T50" fmla="*/ 39 w 65"/>
                    <a:gd name="T51" fmla="*/ 2 h 65"/>
                    <a:gd name="T52" fmla="*/ 45 w 65"/>
                    <a:gd name="T53" fmla="*/ 4 h 65"/>
                    <a:gd name="T54" fmla="*/ 49 w 65"/>
                    <a:gd name="T55" fmla="*/ 6 h 65"/>
                    <a:gd name="T56" fmla="*/ 55 w 65"/>
                    <a:gd name="T57" fmla="*/ 10 h 65"/>
                    <a:gd name="T58" fmla="*/ 59 w 65"/>
                    <a:gd name="T59" fmla="*/ 16 h 65"/>
                    <a:gd name="T60" fmla="*/ 61 w 65"/>
                    <a:gd name="T61" fmla="*/ 20 h 65"/>
                    <a:gd name="T62" fmla="*/ 63 w 65"/>
                    <a:gd name="T63" fmla="*/ 26 h 65"/>
                    <a:gd name="T64" fmla="*/ 65 w 65"/>
                    <a:gd name="T65" fmla="*/ 34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4"/>
                      </a:move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4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6" name="Freeform 367"/>
                <p:cNvSpPr>
                  <a:spLocks/>
                </p:cNvSpPr>
                <p:nvPr/>
              </p:nvSpPr>
              <p:spPr bwMode="auto">
                <a:xfrm>
                  <a:off x="4605" y="939"/>
                  <a:ext cx="65" cy="65"/>
                </a:xfrm>
                <a:custGeom>
                  <a:avLst/>
                  <a:gdLst>
                    <a:gd name="T0" fmla="*/ 65 w 65"/>
                    <a:gd name="T1" fmla="*/ 34 h 65"/>
                    <a:gd name="T2" fmla="*/ 65 w 65"/>
                    <a:gd name="T3" fmla="*/ 34 h 65"/>
                    <a:gd name="T4" fmla="*/ 63 w 65"/>
                    <a:gd name="T5" fmla="*/ 39 h 65"/>
                    <a:gd name="T6" fmla="*/ 61 w 65"/>
                    <a:gd name="T7" fmla="*/ 45 h 65"/>
                    <a:gd name="T8" fmla="*/ 59 w 65"/>
                    <a:gd name="T9" fmla="*/ 51 h 65"/>
                    <a:gd name="T10" fmla="*/ 55 w 65"/>
                    <a:gd name="T11" fmla="*/ 55 h 65"/>
                    <a:gd name="T12" fmla="*/ 49 w 65"/>
                    <a:gd name="T13" fmla="*/ 59 h 65"/>
                    <a:gd name="T14" fmla="*/ 45 w 65"/>
                    <a:gd name="T15" fmla="*/ 63 h 65"/>
                    <a:gd name="T16" fmla="*/ 39 w 65"/>
                    <a:gd name="T17" fmla="*/ 65 h 65"/>
                    <a:gd name="T18" fmla="*/ 31 w 65"/>
                    <a:gd name="T19" fmla="*/ 65 h 65"/>
                    <a:gd name="T20" fmla="*/ 25 w 65"/>
                    <a:gd name="T21" fmla="*/ 65 h 65"/>
                    <a:gd name="T22" fmla="*/ 19 w 65"/>
                    <a:gd name="T23" fmla="*/ 63 h 65"/>
                    <a:gd name="T24" fmla="*/ 14 w 65"/>
                    <a:gd name="T25" fmla="*/ 59 h 65"/>
                    <a:gd name="T26" fmla="*/ 10 w 65"/>
                    <a:gd name="T27" fmla="*/ 55 h 65"/>
                    <a:gd name="T28" fmla="*/ 6 w 65"/>
                    <a:gd name="T29" fmla="*/ 51 h 65"/>
                    <a:gd name="T30" fmla="*/ 2 w 65"/>
                    <a:gd name="T31" fmla="*/ 45 h 65"/>
                    <a:gd name="T32" fmla="*/ 0 w 65"/>
                    <a:gd name="T33" fmla="*/ 39 h 65"/>
                    <a:gd name="T34" fmla="*/ 0 w 65"/>
                    <a:gd name="T35" fmla="*/ 34 h 65"/>
                    <a:gd name="T36" fmla="*/ 0 w 65"/>
                    <a:gd name="T37" fmla="*/ 26 h 65"/>
                    <a:gd name="T38" fmla="*/ 2 w 65"/>
                    <a:gd name="T39" fmla="*/ 20 h 65"/>
                    <a:gd name="T40" fmla="*/ 6 w 65"/>
                    <a:gd name="T41" fmla="*/ 16 h 65"/>
                    <a:gd name="T42" fmla="*/ 10 w 65"/>
                    <a:gd name="T43" fmla="*/ 10 h 65"/>
                    <a:gd name="T44" fmla="*/ 14 w 65"/>
                    <a:gd name="T45" fmla="*/ 6 h 65"/>
                    <a:gd name="T46" fmla="*/ 19 w 65"/>
                    <a:gd name="T47" fmla="*/ 4 h 65"/>
                    <a:gd name="T48" fmla="*/ 25 w 65"/>
                    <a:gd name="T49" fmla="*/ 2 h 65"/>
                    <a:gd name="T50" fmla="*/ 31 w 65"/>
                    <a:gd name="T51" fmla="*/ 0 h 65"/>
                    <a:gd name="T52" fmla="*/ 39 w 65"/>
                    <a:gd name="T53" fmla="*/ 2 h 65"/>
                    <a:gd name="T54" fmla="*/ 45 w 65"/>
                    <a:gd name="T55" fmla="*/ 4 h 65"/>
                    <a:gd name="T56" fmla="*/ 49 w 65"/>
                    <a:gd name="T57" fmla="*/ 6 h 65"/>
                    <a:gd name="T58" fmla="*/ 55 w 65"/>
                    <a:gd name="T59" fmla="*/ 10 h 65"/>
                    <a:gd name="T60" fmla="*/ 59 w 65"/>
                    <a:gd name="T61" fmla="*/ 16 h 65"/>
                    <a:gd name="T62" fmla="*/ 61 w 65"/>
                    <a:gd name="T63" fmla="*/ 20 h 65"/>
                    <a:gd name="T64" fmla="*/ 63 w 65"/>
                    <a:gd name="T65" fmla="*/ 26 h 65"/>
                    <a:gd name="T66" fmla="*/ 65 w 65"/>
                    <a:gd name="T67" fmla="*/ 34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4"/>
                      </a:moveTo>
                      <a:lnTo>
                        <a:pt x="65" y="34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7" name="Freeform 368"/>
                <p:cNvSpPr>
                  <a:spLocks/>
                </p:cNvSpPr>
                <p:nvPr/>
              </p:nvSpPr>
              <p:spPr bwMode="auto">
                <a:xfrm>
                  <a:off x="4729" y="860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2 w 65"/>
                    <a:gd name="T3" fmla="*/ 26 h 63"/>
                    <a:gd name="T4" fmla="*/ 4 w 65"/>
                    <a:gd name="T5" fmla="*/ 20 h 63"/>
                    <a:gd name="T6" fmla="*/ 6 w 65"/>
                    <a:gd name="T7" fmla="*/ 14 h 63"/>
                    <a:gd name="T8" fmla="*/ 10 w 65"/>
                    <a:gd name="T9" fmla="*/ 10 h 63"/>
                    <a:gd name="T10" fmla="*/ 14 w 65"/>
                    <a:gd name="T11" fmla="*/ 6 h 63"/>
                    <a:gd name="T12" fmla="*/ 19 w 65"/>
                    <a:gd name="T13" fmla="*/ 2 h 63"/>
                    <a:gd name="T14" fmla="*/ 27 w 65"/>
                    <a:gd name="T15" fmla="*/ 0 h 63"/>
                    <a:gd name="T16" fmla="*/ 33 w 65"/>
                    <a:gd name="T17" fmla="*/ 0 h 63"/>
                    <a:gd name="T18" fmla="*/ 39 w 65"/>
                    <a:gd name="T19" fmla="*/ 0 h 63"/>
                    <a:gd name="T20" fmla="*/ 45 w 65"/>
                    <a:gd name="T21" fmla="*/ 2 h 63"/>
                    <a:gd name="T22" fmla="*/ 51 w 65"/>
                    <a:gd name="T23" fmla="*/ 6 h 63"/>
                    <a:gd name="T24" fmla="*/ 55 w 65"/>
                    <a:gd name="T25" fmla="*/ 10 h 63"/>
                    <a:gd name="T26" fmla="*/ 59 w 65"/>
                    <a:gd name="T27" fmla="*/ 14 h 63"/>
                    <a:gd name="T28" fmla="*/ 63 w 65"/>
                    <a:gd name="T29" fmla="*/ 20 h 63"/>
                    <a:gd name="T30" fmla="*/ 65 w 65"/>
                    <a:gd name="T31" fmla="*/ 26 h 63"/>
                    <a:gd name="T32" fmla="*/ 65 w 65"/>
                    <a:gd name="T33" fmla="*/ 32 h 63"/>
                    <a:gd name="T34" fmla="*/ 65 w 65"/>
                    <a:gd name="T35" fmla="*/ 38 h 63"/>
                    <a:gd name="T36" fmla="*/ 63 w 65"/>
                    <a:gd name="T37" fmla="*/ 44 h 63"/>
                    <a:gd name="T38" fmla="*/ 59 w 65"/>
                    <a:gd name="T39" fmla="*/ 50 h 63"/>
                    <a:gd name="T40" fmla="*/ 55 w 65"/>
                    <a:gd name="T41" fmla="*/ 55 h 63"/>
                    <a:gd name="T42" fmla="*/ 51 w 65"/>
                    <a:gd name="T43" fmla="*/ 59 h 63"/>
                    <a:gd name="T44" fmla="*/ 45 w 65"/>
                    <a:gd name="T45" fmla="*/ 61 h 63"/>
                    <a:gd name="T46" fmla="*/ 39 w 65"/>
                    <a:gd name="T47" fmla="*/ 63 h 63"/>
                    <a:gd name="T48" fmla="*/ 33 w 65"/>
                    <a:gd name="T49" fmla="*/ 63 h 63"/>
                    <a:gd name="T50" fmla="*/ 27 w 65"/>
                    <a:gd name="T51" fmla="*/ 63 h 63"/>
                    <a:gd name="T52" fmla="*/ 19 w 65"/>
                    <a:gd name="T53" fmla="*/ 61 h 63"/>
                    <a:gd name="T54" fmla="*/ 14 w 65"/>
                    <a:gd name="T55" fmla="*/ 59 h 63"/>
                    <a:gd name="T56" fmla="*/ 10 w 65"/>
                    <a:gd name="T57" fmla="*/ 55 h 63"/>
                    <a:gd name="T58" fmla="*/ 6 w 65"/>
                    <a:gd name="T59" fmla="*/ 50 h 63"/>
                    <a:gd name="T60" fmla="*/ 4 w 65"/>
                    <a:gd name="T61" fmla="*/ 44 h 63"/>
                    <a:gd name="T62" fmla="*/ 2 w 65"/>
                    <a:gd name="T63" fmla="*/ 38 h 63"/>
                    <a:gd name="T64" fmla="*/ 0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2"/>
                      </a:move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2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7" y="63"/>
                      </a:lnTo>
                      <a:lnTo>
                        <a:pt x="19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4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8" name="Freeform 369"/>
                <p:cNvSpPr>
                  <a:spLocks/>
                </p:cNvSpPr>
                <p:nvPr/>
              </p:nvSpPr>
              <p:spPr bwMode="auto">
                <a:xfrm>
                  <a:off x="4729" y="860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32 h 63"/>
                    <a:gd name="T4" fmla="*/ 2 w 65"/>
                    <a:gd name="T5" fmla="*/ 26 h 63"/>
                    <a:gd name="T6" fmla="*/ 4 w 65"/>
                    <a:gd name="T7" fmla="*/ 20 h 63"/>
                    <a:gd name="T8" fmla="*/ 6 w 65"/>
                    <a:gd name="T9" fmla="*/ 14 h 63"/>
                    <a:gd name="T10" fmla="*/ 10 w 65"/>
                    <a:gd name="T11" fmla="*/ 10 h 63"/>
                    <a:gd name="T12" fmla="*/ 14 w 65"/>
                    <a:gd name="T13" fmla="*/ 6 h 63"/>
                    <a:gd name="T14" fmla="*/ 19 w 65"/>
                    <a:gd name="T15" fmla="*/ 2 h 63"/>
                    <a:gd name="T16" fmla="*/ 27 w 65"/>
                    <a:gd name="T17" fmla="*/ 0 h 63"/>
                    <a:gd name="T18" fmla="*/ 33 w 65"/>
                    <a:gd name="T19" fmla="*/ 0 h 63"/>
                    <a:gd name="T20" fmla="*/ 39 w 65"/>
                    <a:gd name="T21" fmla="*/ 0 h 63"/>
                    <a:gd name="T22" fmla="*/ 45 w 65"/>
                    <a:gd name="T23" fmla="*/ 2 h 63"/>
                    <a:gd name="T24" fmla="*/ 51 w 65"/>
                    <a:gd name="T25" fmla="*/ 6 h 63"/>
                    <a:gd name="T26" fmla="*/ 55 w 65"/>
                    <a:gd name="T27" fmla="*/ 10 h 63"/>
                    <a:gd name="T28" fmla="*/ 59 w 65"/>
                    <a:gd name="T29" fmla="*/ 14 h 63"/>
                    <a:gd name="T30" fmla="*/ 63 w 65"/>
                    <a:gd name="T31" fmla="*/ 20 h 63"/>
                    <a:gd name="T32" fmla="*/ 65 w 65"/>
                    <a:gd name="T33" fmla="*/ 26 h 63"/>
                    <a:gd name="T34" fmla="*/ 65 w 65"/>
                    <a:gd name="T35" fmla="*/ 32 h 63"/>
                    <a:gd name="T36" fmla="*/ 65 w 65"/>
                    <a:gd name="T37" fmla="*/ 38 h 63"/>
                    <a:gd name="T38" fmla="*/ 63 w 65"/>
                    <a:gd name="T39" fmla="*/ 44 h 63"/>
                    <a:gd name="T40" fmla="*/ 59 w 65"/>
                    <a:gd name="T41" fmla="*/ 50 h 63"/>
                    <a:gd name="T42" fmla="*/ 55 w 65"/>
                    <a:gd name="T43" fmla="*/ 55 h 63"/>
                    <a:gd name="T44" fmla="*/ 51 w 65"/>
                    <a:gd name="T45" fmla="*/ 59 h 63"/>
                    <a:gd name="T46" fmla="*/ 45 w 65"/>
                    <a:gd name="T47" fmla="*/ 61 h 63"/>
                    <a:gd name="T48" fmla="*/ 39 w 65"/>
                    <a:gd name="T49" fmla="*/ 63 h 63"/>
                    <a:gd name="T50" fmla="*/ 33 w 65"/>
                    <a:gd name="T51" fmla="*/ 63 h 63"/>
                    <a:gd name="T52" fmla="*/ 27 w 65"/>
                    <a:gd name="T53" fmla="*/ 63 h 63"/>
                    <a:gd name="T54" fmla="*/ 19 w 65"/>
                    <a:gd name="T55" fmla="*/ 61 h 63"/>
                    <a:gd name="T56" fmla="*/ 14 w 65"/>
                    <a:gd name="T57" fmla="*/ 59 h 63"/>
                    <a:gd name="T58" fmla="*/ 10 w 65"/>
                    <a:gd name="T59" fmla="*/ 55 h 63"/>
                    <a:gd name="T60" fmla="*/ 6 w 65"/>
                    <a:gd name="T61" fmla="*/ 50 h 63"/>
                    <a:gd name="T62" fmla="*/ 4 w 65"/>
                    <a:gd name="T63" fmla="*/ 44 h 63"/>
                    <a:gd name="T64" fmla="*/ 2 w 65"/>
                    <a:gd name="T65" fmla="*/ 38 h 63"/>
                    <a:gd name="T66" fmla="*/ 0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2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7" y="63"/>
                      </a:lnTo>
                      <a:lnTo>
                        <a:pt x="19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4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49" name="Freeform 370"/>
                <p:cNvSpPr>
                  <a:spLocks/>
                </p:cNvSpPr>
                <p:nvPr/>
              </p:nvSpPr>
              <p:spPr bwMode="auto">
                <a:xfrm>
                  <a:off x="4674" y="935"/>
                  <a:ext cx="63" cy="65"/>
                </a:xfrm>
                <a:custGeom>
                  <a:avLst/>
                  <a:gdLst>
                    <a:gd name="T0" fmla="*/ 63 w 63"/>
                    <a:gd name="T1" fmla="*/ 32 h 65"/>
                    <a:gd name="T2" fmla="*/ 63 w 63"/>
                    <a:gd name="T3" fmla="*/ 39 h 65"/>
                    <a:gd name="T4" fmla="*/ 61 w 63"/>
                    <a:gd name="T5" fmla="*/ 45 h 65"/>
                    <a:gd name="T6" fmla="*/ 57 w 63"/>
                    <a:gd name="T7" fmla="*/ 51 h 65"/>
                    <a:gd name="T8" fmla="*/ 55 w 63"/>
                    <a:gd name="T9" fmla="*/ 55 h 65"/>
                    <a:gd name="T10" fmla="*/ 49 w 63"/>
                    <a:gd name="T11" fmla="*/ 59 h 65"/>
                    <a:gd name="T12" fmla="*/ 43 w 63"/>
                    <a:gd name="T13" fmla="*/ 63 h 65"/>
                    <a:gd name="T14" fmla="*/ 37 w 63"/>
                    <a:gd name="T15" fmla="*/ 63 h 65"/>
                    <a:gd name="T16" fmla="*/ 31 w 63"/>
                    <a:gd name="T17" fmla="*/ 65 h 65"/>
                    <a:gd name="T18" fmla="*/ 25 w 63"/>
                    <a:gd name="T19" fmla="*/ 63 h 65"/>
                    <a:gd name="T20" fmla="*/ 19 w 63"/>
                    <a:gd name="T21" fmla="*/ 63 h 65"/>
                    <a:gd name="T22" fmla="*/ 13 w 63"/>
                    <a:gd name="T23" fmla="*/ 59 h 65"/>
                    <a:gd name="T24" fmla="*/ 8 w 63"/>
                    <a:gd name="T25" fmla="*/ 55 h 65"/>
                    <a:gd name="T26" fmla="*/ 6 w 63"/>
                    <a:gd name="T27" fmla="*/ 51 h 65"/>
                    <a:gd name="T28" fmla="*/ 2 w 63"/>
                    <a:gd name="T29" fmla="*/ 45 h 65"/>
                    <a:gd name="T30" fmla="*/ 0 w 63"/>
                    <a:gd name="T31" fmla="*/ 39 h 65"/>
                    <a:gd name="T32" fmla="*/ 0 w 63"/>
                    <a:gd name="T33" fmla="*/ 32 h 65"/>
                    <a:gd name="T34" fmla="*/ 0 w 63"/>
                    <a:gd name="T35" fmla="*/ 26 h 65"/>
                    <a:gd name="T36" fmla="*/ 2 w 63"/>
                    <a:gd name="T37" fmla="*/ 20 h 65"/>
                    <a:gd name="T38" fmla="*/ 6 w 63"/>
                    <a:gd name="T39" fmla="*/ 14 h 65"/>
                    <a:gd name="T40" fmla="*/ 8 w 63"/>
                    <a:gd name="T41" fmla="*/ 10 h 65"/>
                    <a:gd name="T42" fmla="*/ 13 w 63"/>
                    <a:gd name="T43" fmla="*/ 6 h 65"/>
                    <a:gd name="T44" fmla="*/ 19 w 63"/>
                    <a:gd name="T45" fmla="*/ 2 h 65"/>
                    <a:gd name="T46" fmla="*/ 25 w 63"/>
                    <a:gd name="T47" fmla="*/ 2 h 65"/>
                    <a:gd name="T48" fmla="*/ 31 w 63"/>
                    <a:gd name="T49" fmla="*/ 0 h 65"/>
                    <a:gd name="T50" fmla="*/ 37 w 63"/>
                    <a:gd name="T51" fmla="*/ 2 h 65"/>
                    <a:gd name="T52" fmla="*/ 43 w 63"/>
                    <a:gd name="T53" fmla="*/ 2 h 65"/>
                    <a:gd name="T54" fmla="*/ 49 w 63"/>
                    <a:gd name="T55" fmla="*/ 6 h 65"/>
                    <a:gd name="T56" fmla="*/ 55 w 63"/>
                    <a:gd name="T57" fmla="*/ 10 h 65"/>
                    <a:gd name="T58" fmla="*/ 57 w 63"/>
                    <a:gd name="T59" fmla="*/ 14 h 65"/>
                    <a:gd name="T60" fmla="*/ 61 w 63"/>
                    <a:gd name="T61" fmla="*/ 20 h 65"/>
                    <a:gd name="T62" fmla="*/ 63 w 63"/>
                    <a:gd name="T63" fmla="*/ 26 h 65"/>
                    <a:gd name="T64" fmla="*/ 63 w 63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63" y="32"/>
                      </a:move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8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0" name="Freeform 371"/>
                <p:cNvSpPr>
                  <a:spLocks/>
                </p:cNvSpPr>
                <p:nvPr/>
              </p:nvSpPr>
              <p:spPr bwMode="auto">
                <a:xfrm>
                  <a:off x="4674" y="935"/>
                  <a:ext cx="63" cy="65"/>
                </a:xfrm>
                <a:custGeom>
                  <a:avLst/>
                  <a:gdLst>
                    <a:gd name="T0" fmla="*/ 63 w 63"/>
                    <a:gd name="T1" fmla="*/ 32 h 65"/>
                    <a:gd name="T2" fmla="*/ 63 w 63"/>
                    <a:gd name="T3" fmla="*/ 32 h 65"/>
                    <a:gd name="T4" fmla="*/ 63 w 63"/>
                    <a:gd name="T5" fmla="*/ 39 h 65"/>
                    <a:gd name="T6" fmla="*/ 61 w 63"/>
                    <a:gd name="T7" fmla="*/ 45 h 65"/>
                    <a:gd name="T8" fmla="*/ 57 w 63"/>
                    <a:gd name="T9" fmla="*/ 51 h 65"/>
                    <a:gd name="T10" fmla="*/ 55 w 63"/>
                    <a:gd name="T11" fmla="*/ 55 h 65"/>
                    <a:gd name="T12" fmla="*/ 49 w 63"/>
                    <a:gd name="T13" fmla="*/ 59 h 65"/>
                    <a:gd name="T14" fmla="*/ 43 w 63"/>
                    <a:gd name="T15" fmla="*/ 63 h 65"/>
                    <a:gd name="T16" fmla="*/ 37 w 63"/>
                    <a:gd name="T17" fmla="*/ 63 h 65"/>
                    <a:gd name="T18" fmla="*/ 31 w 63"/>
                    <a:gd name="T19" fmla="*/ 65 h 65"/>
                    <a:gd name="T20" fmla="*/ 25 w 63"/>
                    <a:gd name="T21" fmla="*/ 63 h 65"/>
                    <a:gd name="T22" fmla="*/ 19 w 63"/>
                    <a:gd name="T23" fmla="*/ 63 h 65"/>
                    <a:gd name="T24" fmla="*/ 13 w 63"/>
                    <a:gd name="T25" fmla="*/ 59 h 65"/>
                    <a:gd name="T26" fmla="*/ 8 w 63"/>
                    <a:gd name="T27" fmla="*/ 55 h 65"/>
                    <a:gd name="T28" fmla="*/ 6 w 63"/>
                    <a:gd name="T29" fmla="*/ 51 h 65"/>
                    <a:gd name="T30" fmla="*/ 2 w 63"/>
                    <a:gd name="T31" fmla="*/ 45 h 65"/>
                    <a:gd name="T32" fmla="*/ 0 w 63"/>
                    <a:gd name="T33" fmla="*/ 39 h 65"/>
                    <a:gd name="T34" fmla="*/ 0 w 63"/>
                    <a:gd name="T35" fmla="*/ 32 h 65"/>
                    <a:gd name="T36" fmla="*/ 0 w 63"/>
                    <a:gd name="T37" fmla="*/ 26 h 65"/>
                    <a:gd name="T38" fmla="*/ 2 w 63"/>
                    <a:gd name="T39" fmla="*/ 20 h 65"/>
                    <a:gd name="T40" fmla="*/ 6 w 63"/>
                    <a:gd name="T41" fmla="*/ 14 h 65"/>
                    <a:gd name="T42" fmla="*/ 8 w 63"/>
                    <a:gd name="T43" fmla="*/ 10 h 65"/>
                    <a:gd name="T44" fmla="*/ 13 w 63"/>
                    <a:gd name="T45" fmla="*/ 6 h 65"/>
                    <a:gd name="T46" fmla="*/ 19 w 63"/>
                    <a:gd name="T47" fmla="*/ 2 h 65"/>
                    <a:gd name="T48" fmla="*/ 25 w 63"/>
                    <a:gd name="T49" fmla="*/ 2 h 65"/>
                    <a:gd name="T50" fmla="*/ 31 w 63"/>
                    <a:gd name="T51" fmla="*/ 0 h 65"/>
                    <a:gd name="T52" fmla="*/ 37 w 63"/>
                    <a:gd name="T53" fmla="*/ 2 h 65"/>
                    <a:gd name="T54" fmla="*/ 43 w 63"/>
                    <a:gd name="T55" fmla="*/ 2 h 65"/>
                    <a:gd name="T56" fmla="*/ 49 w 63"/>
                    <a:gd name="T57" fmla="*/ 6 h 65"/>
                    <a:gd name="T58" fmla="*/ 55 w 63"/>
                    <a:gd name="T59" fmla="*/ 10 h 65"/>
                    <a:gd name="T60" fmla="*/ 57 w 63"/>
                    <a:gd name="T61" fmla="*/ 14 h 65"/>
                    <a:gd name="T62" fmla="*/ 61 w 63"/>
                    <a:gd name="T63" fmla="*/ 20 h 65"/>
                    <a:gd name="T64" fmla="*/ 63 w 63"/>
                    <a:gd name="T65" fmla="*/ 26 h 65"/>
                    <a:gd name="T66" fmla="*/ 63 w 63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63" y="32"/>
                      </a:moveTo>
                      <a:lnTo>
                        <a:pt x="63" y="32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8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1" name="Freeform 372"/>
                <p:cNvSpPr>
                  <a:spLocks/>
                </p:cNvSpPr>
                <p:nvPr/>
              </p:nvSpPr>
              <p:spPr bwMode="auto">
                <a:xfrm>
                  <a:off x="4654" y="921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26 h 63"/>
                    <a:gd name="T4" fmla="*/ 2 w 65"/>
                    <a:gd name="T5" fmla="*/ 20 h 63"/>
                    <a:gd name="T6" fmla="*/ 6 w 65"/>
                    <a:gd name="T7" fmla="*/ 14 h 63"/>
                    <a:gd name="T8" fmla="*/ 10 w 65"/>
                    <a:gd name="T9" fmla="*/ 8 h 63"/>
                    <a:gd name="T10" fmla="*/ 14 w 65"/>
                    <a:gd name="T11" fmla="*/ 6 h 63"/>
                    <a:gd name="T12" fmla="*/ 20 w 65"/>
                    <a:gd name="T13" fmla="*/ 2 h 63"/>
                    <a:gd name="T14" fmla="*/ 26 w 65"/>
                    <a:gd name="T15" fmla="*/ 0 h 63"/>
                    <a:gd name="T16" fmla="*/ 31 w 65"/>
                    <a:gd name="T17" fmla="*/ 0 h 63"/>
                    <a:gd name="T18" fmla="*/ 37 w 65"/>
                    <a:gd name="T19" fmla="*/ 0 h 63"/>
                    <a:gd name="T20" fmla="*/ 43 w 65"/>
                    <a:gd name="T21" fmla="*/ 2 h 63"/>
                    <a:gd name="T22" fmla="*/ 49 w 65"/>
                    <a:gd name="T23" fmla="*/ 6 h 63"/>
                    <a:gd name="T24" fmla="*/ 55 w 65"/>
                    <a:gd name="T25" fmla="*/ 8 h 63"/>
                    <a:gd name="T26" fmla="*/ 59 w 65"/>
                    <a:gd name="T27" fmla="*/ 14 h 63"/>
                    <a:gd name="T28" fmla="*/ 61 w 65"/>
                    <a:gd name="T29" fmla="*/ 20 h 63"/>
                    <a:gd name="T30" fmla="*/ 63 w 65"/>
                    <a:gd name="T31" fmla="*/ 26 h 63"/>
                    <a:gd name="T32" fmla="*/ 65 w 65"/>
                    <a:gd name="T33" fmla="*/ 32 h 63"/>
                    <a:gd name="T34" fmla="*/ 63 w 65"/>
                    <a:gd name="T35" fmla="*/ 38 h 63"/>
                    <a:gd name="T36" fmla="*/ 61 w 65"/>
                    <a:gd name="T37" fmla="*/ 44 h 63"/>
                    <a:gd name="T38" fmla="*/ 59 w 65"/>
                    <a:gd name="T39" fmla="*/ 50 h 63"/>
                    <a:gd name="T40" fmla="*/ 55 w 65"/>
                    <a:gd name="T41" fmla="*/ 55 h 63"/>
                    <a:gd name="T42" fmla="*/ 49 w 65"/>
                    <a:gd name="T43" fmla="*/ 57 h 63"/>
                    <a:gd name="T44" fmla="*/ 43 w 65"/>
                    <a:gd name="T45" fmla="*/ 61 h 63"/>
                    <a:gd name="T46" fmla="*/ 37 w 65"/>
                    <a:gd name="T47" fmla="*/ 63 h 63"/>
                    <a:gd name="T48" fmla="*/ 31 w 65"/>
                    <a:gd name="T49" fmla="*/ 63 h 63"/>
                    <a:gd name="T50" fmla="*/ 26 w 65"/>
                    <a:gd name="T51" fmla="*/ 63 h 63"/>
                    <a:gd name="T52" fmla="*/ 20 w 65"/>
                    <a:gd name="T53" fmla="*/ 61 h 63"/>
                    <a:gd name="T54" fmla="*/ 14 w 65"/>
                    <a:gd name="T55" fmla="*/ 57 h 63"/>
                    <a:gd name="T56" fmla="*/ 10 w 65"/>
                    <a:gd name="T57" fmla="*/ 55 h 63"/>
                    <a:gd name="T58" fmla="*/ 6 w 65"/>
                    <a:gd name="T59" fmla="*/ 50 h 63"/>
                    <a:gd name="T60" fmla="*/ 2 w 65"/>
                    <a:gd name="T61" fmla="*/ 44 h 63"/>
                    <a:gd name="T62" fmla="*/ 0 w 65"/>
                    <a:gd name="T63" fmla="*/ 38 h 63"/>
                    <a:gd name="T64" fmla="*/ 0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2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2" name="Freeform 373"/>
                <p:cNvSpPr>
                  <a:spLocks/>
                </p:cNvSpPr>
                <p:nvPr/>
              </p:nvSpPr>
              <p:spPr bwMode="auto">
                <a:xfrm>
                  <a:off x="4654" y="921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32 h 63"/>
                    <a:gd name="T4" fmla="*/ 0 w 65"/>
                    <a:gd name="T5" fmla="*/ 26 h 63"/>
                    <a:gd name="T6" fmla="*/ 2 w 65"/>
                    <a:gd name="T7" fmla="*/ 20 h 63"/>
                    <a:gd name="T8" fmla="*/ 6 w 65"/>
                    <a:gd name="T9" fmla="*/ 14 h 63"/>
                    <a:gd name="T10" fmla="*/ 10 w 65"/>
                    <a:gd name="T11" fmla="*/ 8 h 63"/>
                    <a:gd name="T12" fmla="*/ 14 w 65"/>
                    <a:gd name="T13" fmla="*/ 6 h 63"/>
                    <a:gd name="T14" fmla="*/ 20 w 65"/>
                    <a:gd name="T15" fmla="*/ 2 h 63"/>
                    <a:gd name="T16" fmla="*/ 26 w 65"/>
                    <a:gd name="T17" fmla="*/ 0 h 63"/>
                    <a:gd name="T18" fmla="*/ 31 w 65"/>
                    <a:gd name="T19" fmla="*/ 0 h 63"/>
                    <a:gd name="T20" fmla="*/ 37 w 65"/>
                    <a:gd name="T21" fmla="*/ 0 h 63"/>
                    <a:gd name="T22" fmla="*/ 43 w 65"/>
                    <a:gd name="T23" fmla="*/ 2 h 63"/>
                    <a:gd name="T24" fmla="*/ 49 w 65"/>
                    <a:gd name="T25" fmla="*/ 6 h 63"/>
                    <a:gd name="T26" fmla="*/ 55 w 65"/>
                    <a:gd name="T27" fmla="*/ 8 h 63"/>
                    <a:gd name="T28" fmla="*/ 59 w 65"/>
                    <a:gd name="T29" fmla="*/ 14 h 63"/>
                    <a:gd name="T30" fmla="*/ 61 w 65"/>
                    <a:gd name="T31" fmla="*/ 20 h 63"/>
                    <a:gd name="T32" fmla="*/ 63 w 65"/>
                    <a:gd name="T33" fmla="*/ 26 h 63"/>
                    <a:gd name="T34" fmla="*/ 65 w 65"/>
                    <a:gd name="T35" fmla="*/ 32 h 63"/>
                    <a:gd name="T36" fmla="*/ 63 w 65"/>
                    <a:gd name="T37" fmla="*/ 38 h 63"/>
                    <a:gd name="T38" fmla="*/ 61 w 65"/>
                    <a:gd name="T39" fmla="*/ 44 h 63"/>
                    <a:gd name="T40" fmla="*/ 59 w 65"/>
                    <a:gd name="T41" fmla="*/ 50 h 63"/>
                    <a:gd name="T42" fmla="*/ 55 w 65"/>
                    <a:gd name="T43" fmla="*/ 55 h 63"/>
                    <a:gd name="T44" fmla="*/ 49 w 65"/>
                    <a:gd name="T45" fmla="*/ 57 h 63"/>
                    <a:gd name="T46" fmla="*/ 43 w 65"/>
                    <a:gd name="T47" fmla="*/ 61 h 63"/>
                    <a:gd name="T48" fmla="*/ 37 w 65"/>
                    <a:gd name="T49" fmla="*/ 63 h 63"/>
                    <a:gd name="T50" fmla="*/ 31 w 65"/>
                    <a:gd name="T51" fmla="*/ 63 h 63"/>
                    <a:gd name="T52" fmla="*/ 26 w 65"/>
                    <a:gd name="T53" fmla="*/ 63 h 63"/>
                    <a:gd name="T54" fmla="*/ 20 w 65"/>
                    <a:gd name="T55" fmla="*/ 61 h 63"/>
                    <a:gd name="T56" fmla="*/ 14 w 65"/>
                    <a:gd name="T57" fmla="*/ 57 h 63"/>
                    <a:gd name="T58" fmla="*/ 10 w 65"/>
                    <a:gd name="T59" fmla="*/ 55 h 63"/>
                    <a:gd name="T60" fmla="*/ 6 w 65"/>
                    <a:gd name="T61" fmla="*/ 50 h 63"/>
                    <a:gd name="T62" fmla="*/ 2 w 65"/>
                    <a:gd name="T63" fmla="*/ 44 h 63"/>
                    <a:gd name="T64" fmla="*/ 0 w 65"/>
                    <a:gd name="T65" fmla="*/ 38 h 63"/>
                    <a:gd name="T66" fmla="*/ 0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5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3" name="Freeform 374"/>
                <p:cNvSpPr>
                  <a:spLocks/>
                </p:cNvSpPr>
                <p:nvPr/>
              </p:nvSpPr>
              <p:spPr bwMode="auto">
                <a:xfrm>
                  <a:off x="4707" y="902"/>
                  <a:ext cx="65" cy="65"/>
                </a:xfrm>
                <a:custGeom>
                  <a:avLst/>
                  <a:gdLst>
                    <a:gd name="T0" fmla="*/ 65 w 65"/>
                    <a:gd name="T1" fmla="*/ 31 h 65"/>
                    <a:gd name="T2" fmla="*/ 65 w 65"/>
                    <a:gd name="T3" fmla="*/ 39 h 65"/>
                    <a:gd name="T4" fmla="*/ 63 w 65"/>
                    <a:gd name="T5" fmla="*/ 45 h 65"/>
                    <a:gd name="T6" fmla="*/ 59 w 65"/>
                    <a:gd name="T7" fmla="*/ 51 h 65"/>
                    <a:gd name="T8" fmla="*/ 55 w 65"/>
                    <a:gd name="T9" fmla="*/ 55 h 65"/>
                    <a:gd name="T10" fmla="*/ 51 w 65"/>
                    <a:gd name="T11" fmla="*/ 59 h 65"/>
                    <a:gd name="T12" fmla="*/ 45 w 65"/>
                    <a:gd name="T13" fmla="*/ 63 h 65"/>
                    <a:gd name="T14" fmla="*/ 40 w 65"/>
                    <a:gd name="T15" fmla="*/ 63 h 65"/>
                    <a:gd name="T16" fmla="*/ 34 w 65"/>
                    <a:gd name="T17" fmla="*/ 65 h 65"/>
                    <a:gd name="T18" fmla="*/ 26 w 65"/>
                    <a:gd name="T19" fmla="*/ 63 h 65"/>
                    <a:gd name="T20" fmla="*/ 20 w 65"/>
                    <a:gd name="T21" fmla="*/ 63 h 65"/>
                    <a:gd name="T22" fmla="*/ 14 w 65"/>
                    <a:gd name="T23" fmla="*/ 59 h 65"/>
                    <a:gd name="T24" fmla="*/ 10 w 65"/>
                    <a:gd name="T25" fmla="*/ 55 h 65"/>
                    <a:gd name="T26" fmla="*/ 6 w 65"/>
                    <a:gd name="T27" fmla="*/ 51 h 65"/>
                    <a:gd name="T28" fmla="*/ 2 w 65"/>
                    <a:gd name="T29" fmla="*/ 45 h 65"/>
                    <a:gd name="T30" fmla="*/ 2 w 65"/>
                    <a:gd name="T31" fmla="*/ 39 h 65"/>
                    <a:gd name="T32" fmla="*/ 0 w 65"/>
                    <a:gd name="T33" fmla="*/ 31 h 65"/>
                    <a:gd name="T34" fmla="*/ 2 w 65"/>
                    <a:gd name="T35" fmla="*/ 25 h 65"/>
                    <a:gd name="T36" fmla="*/ 2 w 65"/>
                    <a:gd name="T37" fmla="*/ 19 h 65"/>
                    <a:gd name="T38" fmla="*/ 6 w 65"/>
                    <a:gd name="T39" fmla="*/ 13 h 65"/>
                    <a:gd name="T40" fmla="*/ 10 w 65"/>
                    <a:gd name="T41" fmla="*/ 9 h 65"/>
                    <a:gd name="T42" fmla="*/ 14 w 65"/>
                    <a:gd name="T43" fmla="*/ 6 h 65"/>
                    <a:gd name="T44" fmla="*/ 20 w 65"/>
                    <a:gd name="T45" fmla="*/ 2 h 65"/>
                    <a:gd name="T46" fmla="*/ 26 w 65"/>
                    <a:gd name="T47" fmla="*/ 0 h 65"/>
                    <a:gd name="T48" fmla="*/ 34 w 65"/>
                    <a:gd name="T49" fmla="*/ 0 h 65"/>
                    <a:gd name="T50" fmla="*/ 40 w 65"/>
                    <a:gd name="T51" fmla="*/ 0 h 65"/>
                    <a:gd name="T52" fmla="*/ 45 w 65"/>
                    <a:gd name="T53" fmla="*/ 2 h 65"/>
                    <a:gd name="T54" fmla="*/ 51 w 65"/>
                    <a:gd name="T55" fmla="*/ 6 h 65"/>
                    <a:gd name="T56" fmla="*/ 55 w 65"/>
                    <a:gd name="T57" fmla="*/ 9 h 65"/>
                    <a:gd name="T58" fmla="*/ 59 w 65"/>
                    <a:gd name="T59" fmla="*/ 13 h 65"/>
                    <a:gd name="T60" fmla="*/ 63 w 65"/>
                    <a:gd name="T61" fmla="*/ 19 h 65"/>
                    <a:gd name="T62" fmla="*/ 65 w 65"/>
                    <a:gd name="T63" fmla="*/ 25 h 65"/>
                    <a:gd name="T64" fmla="*/ 65 w 65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1"/>
                      </a:move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40" y="63"/>
                      </a:lnTo>
                      <a:lnTo>
                        <a:pt x="34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4" name="Freeform 375"/>
                <p:cNvSpPr>
                  <a:spLocks/>
                </p:cNvSpPr>
                <p:nvPr/>
              </p:nvSpPr>
              <p:spPr bwMode="auto">
                <a:xfrm>
                  <a:off x="4707" y="902"/>
                  <a:ext cx="65" cy="65"/>
                </a:xfrm>
                <a:custGeom>
                  <a:avLst/>
                  <a:gdLst>
                    <a:gd name="T0" fmla="*/ 65 w 65"/>
                    <a:gd name="T1" fmla="*/ 31 h 65"/>
                    <a:gd name="T2" fmla="*/ 65 w 65"/>
                    <a:gd name="T3" fmla="*/ 31 h 65"/>
                    <a:gd name="T4" fmla="*/ 65 w 65"/>
                    <a:gd name="T5" fmla="*/ 39 h 65"/>
                    <a:gd name="T6" fmla="*/ 63 w 65"/>
                    <a:gd name="T7" fmla="*/ 45 h 65"/>
                    <a:gd name="T8" fmla="*/ 59 w 65"/>
                    <a:gd name="T9" fmla="*/ 51 h 65"/>
                    <a:gd name="T10" fmla="*/ 55 w 65"/>
                    <a:gd name="T11" fmla="*/ 55 h 65"/>
                    <a:gd name="T12" fmla="*/ 51 w 65"/>
                    <a:gd name="T13" fmla="*/ 59 h 65"/>
                    <a:gd name="T14" fmla="*/ 45 w 65"/>
                    <a:gd name="T15" fmla="*/ 63 h 65"/>
                    <a:gd name="T16" fmla="*/ 40 w 65"/>
                    <a:gd name="T17" fmla="*/ 63 h 65"/>
                    <a:gd name="T18" fmla="*/ 34 w 65"/>
                    <a:gd name="T19" fmla="*/ 65 h 65"/>
                    <a:gd name="T20" fmla="*/ 26 w 65"/>
                    <a:gd name="T21" fmla="*/ 63 h 65"/>
                    <a:gd name="T22" fmla="*/ 20 w 65"/>
                    <a:gd name="T23" fmla="*/ 63 h 65"/>
                    <a:gd name="T24" fmla="*/ 14 w 65"/>
                    <a:gd name="T25" fmla="*/ 59 h 65"/>
                    <a:gd name="T26" fmla="*/ 10 w 65"/>
                    <a:gd name="T27" fmla="*/ 55 h 65"/>
                    <a:gd name="T28" fmla="*/ 6 w 65"/>
                    <a:gd name="T29" fmla="*/ 51 h 65"/>
                    <a:gd name="T30" fmla="*/ 2 w 65"/>
                    <a:gd name="T31" fmla="*/ 45 h 65"/>
                    <a:gd name="T32" fmla="*/ 2 w 65"/>
                    <a:gd name="T33" fmla="*/ 39 h 65"/>
                    <a:gd name="T34" fmla="*/ 0 w 65"/>
                    <a:gd name="T35" fmla="*/ 31 h 65"/>
                    <a:gd name="T36" fmla="*/ 2 w 65"/>
                    <a:gd name="T37" fmla="*/ 25 h 65"/>
                    <a:gd name="T38" fmla="*/ 2 w 65"/>
                    <a:gd name="T39" fmla="*/ 19 h 65"/>
                    <a:gd name="T40" fmla="*/ 6 w 65"/>
                    <a:gd name="T41" fmla="*/ 13 h 65"/>
                    <a:gd name="T42" fmla="*/ 10 w 65"/>
                    <a:gd name="T43" fmla="*/ 9 h 65"/>
                    <a:gd name="T44" fmla="*/ 14 w 65"/>
                    <a:gd name="T45" fmla="*/ 6 h 65"/>
                    <a:gd name="T46" fmla="*/ 20 w 65"/>
                    <a:gd name="T47" fmla="*/ 2 h 65"/>
                    <a:gd name="T48" fmla="*/ 26 w 65"/>
                    <a:gd name="T49" fmla="*/ 0 h 65"/>
                    <a:gd name="T50" fmla="*/ 34 w 65"/>
                    <a:gd name="T51" fmla="*/ 0 h 65"/>
                    <a:gd name="T52" fmla="*/ 40 w 65"/>
                    <a:gd name="T53" fmla="*/ 0 h 65"/>
                    <a:gd name="T54" fmla="*/ 45 w 65"/>
                    <a:gd name="T55" fmla="*/ 2 h 65"/>
                    <a:gd name="T56" fmla="*/ 51 w 65"/>
                    <a:gd name="T57" fmla="*/ 6 h 65"/>
                    <a:gd name="T58" fmla="*/ 55 w 65"/>
                    <a:gd name="T59" fmla="*/ 9 h 65"/>
                    <a:gd name="T60" fmla="*/ 59 w 65"/>
                    <a:gd name="T61" fmla="*/ 13 h 65"/>
                    <a:gd name="T62" fmla="*/ 63 w 65"/>
                    <a:gd name="T63" fmla="*/ 19 h 65"/>
                    <a:gd name="T64" fmla="*/ 65 w 65"/>
                    <a:gd name="T65" fmla="*/ 25 h 65"/>
                    <a:gd name="T66" fmla="*/ 65 w 65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1"/>
                      </a:move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40" y="63"/>
                      </a:lnTo>
                      <a:lnTo>
                        <a:pt x="34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5" name="Freeform 376"/>
                <p:cNvSpPr>
                  <a:spLocks/>
                </p:cNvSpPr>
                <p:nvPr/>
              </p:nvSpPr>
              <p:spPr bwMode="auto">
                <a:xfrm>
                  <a:off x="4556" y="923"/>
                  <a:ext cx="65" cy="63"/>
                </a:xfrm>
                <a:custGeom>
                  <a:avLst/>
                  <a:gdLst>
                    <a:gd name="T0" fmla="*/ 31 w 65"/>
                    <a:gd name="T1" fmla="*/ 63 h 63"/>
                    <a:gd name="T2" fmla="*/ 25 w 65"/>
                    <a:gd name="T3" fmla="*/ 63 h 63"/>
                    <a:gd name="T4" fmla="*/ 19 w 65"/>
                    <a:gd name="T5" fmla="*/ 61 h 63"/>
                    <a:gd name="T6" fmla="*/ 13 w 65"/>
                    <a:gd name="T7" fmla="*/ 57 h 63"/>
                    <a:gd name="T8" fmla="*/ 9 w 65"/>
                    <a:gd name="T9" fmla="*/ 55 h 63"/>
                    <a:gd name="T10" fmla="*/ 5 w 65"/>
                    <a:gd name="T11" fmla="*/ 50 h 63"/>
                    <a:gd name="T12" fmla="*/ 1 w 65"/>
                    <a:gd name="T13" fmla="*/ 44 h 63"/>
                    <a:gd name="T14" fmla="*/ 0 w 65"/>
                    <a:gd name="T15" fmla="*/ 38 h 63"/>
                    <a:gd name="T16" fmla="*/ 0 w 65"/>
                    <a:gd name="T17" fmla="*/ 32 h 63"/>
                    <a:gd name="T18" fmla="*/ 0 w 65"/>
                    <a:gd name="T19" fmla="*/ 26 h 63"/>
                    <a:gd name="T20" fmla="*/ 1 w 65"/>
                    <a:gd name="T21" fmla="*/ 20 h 63"/>
                    <a:gd name="T22" fmla="*/ 5 w 65"/>
                    <a:gd name="T23" fmla="*/ 14 h 63"/>
                    <a:gd name="T24" fmla="*/ 9 w 65"/>
                    <a:gd name="T25" fmla="*/ 8 h 63"/>
                    <a:gd name="T26" fmla="*/ 13 w 65"/>
                    <a:gd name="T27" fmla="*/ 6 h 63"/>
                    <a:gd name="T28" fmla="*/ 19 w 65"/>
                    <a:gd name="T29" fmla="*/ 2 h 63"/>
                    <a:gd name="T30" fmla="*/ 25 w 65"/>
                    <a:gd name="T31" fmla="*/ 0 h 63"/>
                    <a:gd name="T32" fmla="*/ 31 w 65"/>
                    <a:gd name="T33" fmla="*/ 0 h 63"/>
                    <a:gd name="T34" fmla="*/ 39 w 65"/>
                    <a:gd name="T35" fmla="*/ 0 h 63"/>
                    <a:gd name="T36" fmla="*/ 45 w 65"/>
                    <a:gd name="T37" fmla="*/ 2 h 63"/>
                    <a:gd name="T38" fmla="*/ 51 w 65"/>
                    <a:gd name="T39" fmla="*/ 6 h 63"/>
                    <a:gd name="T40" fmla="*/ 55 w 65"/>
                    <a:gd name="T41" fmla="*/ 8 h 63"/>
                    <a:gd name="T42" fmla="*/ 59 w 65"/>
                    <a:gd name="T43" fmla="*/ 14 h 63"/>
                    <a:gd name="T44" fmla="*/ 63 w 65"/>
                    <a:gd name="T45" fmla="*/ 20 h 63"/>
                    <a:gd name="T46" fmla="*/ 65 w 65"/>
                    <a:gd name="T47" fmla="*/ 26 h 63"/>
                    <a:gd name="T48" fmla="*/ 65 w 65"/>
                    <a:gd name="T49" fmla="*/ 32 h 63"/>
                    <a:gd name="T50" fmla="*/ 65 w 65"/>
                    <a:gd name="T51" fmla="*/ 38 h 63"/>
                    <a:gd name="T52" fmla="*/ 63 w 65"/>
                    <a:gd name="T53" fmla="*/ 44 h 63"/>
                    <a:gd name="T54" fmla="*/ 59 w 65"/>
                    <a:gd name="T55" fmla="*/ 50 h 63"/>
                    <a:gd name="T56" fmla="*/ 55 w 65"/>
                    <a:gd name="T57" fmla="*/ 55 h 63"/>
                    <a:gd name="T58" fmla="*/ 51 w 65"/>
                    <a:gd name="T59" fmla="*/ 57 h 63"/>
                    <a:gd name="T60" fmla="*/ 45 w 65"/>
                    <a:gd name="T61" fmla="*/ 61 h 63"/>
                    <a:gd name="T62" fmla="*/ 39 w 65"/>
                    <a:gd name="T63" fmla="*/ 63 h 63"/>
                    <a:gd name="T64" fmla="*/ 31 w 65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1" y="63"/>
                      </a:move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9" y="55"/>
                      </a:lnTo>
                      <a:lnTo>
                        <a:pt x="5" y="50"/>
                      </a:lnTo>
                      <a:lnTo>
                        <a:pt x="1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1" y="20"/>
                      </a:lnTo>
                      <a:lnTo>
                        <a:pt x="5" y="14"/>
                      </a:lnTo>
                      <a:lnTo>
                        <a:pt x="9" y="8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6" name="Freeform 377"/>
                <p:cNvSpPr>
                  <a:spLocks/>
                </p:cNvSpPr>
                <p:nvPr/>
              </p:nvSpPr>
              <p:spPr bwMode="auto">
                <a:xfrm>
                  <a:off x="4556" y="923"/>
                  <a:ext cx="65" cy="63"/>
                </a:xfrm>
                <a:custGeom>
                  <a:avLst/>
                  <a:gdLst>
                    <a:gd name="T0" fmla="*/ 31 w 65"/>
                    <a:gd name="T1" fmla="*/ 63 h 63"/>
                    <a:gd name="T2" fmla="*/ 31 w 65"/>
                    <a:gd name="T3" fmla="*/ 63 h 63"/>
                    <a:gd name="T4" fmla="*/ 25 w 65"/>
                    <a:gd name="T5" fmla="*/ 63 h 63"/>
                    <a:gd name="T6" fmla="*/ 19 w 65"/>
                    <a:gd name="T7" fmla="*/ 61 h 63"/>
                    <a:gd name="T8" fmla="*/ 13 w 65"/>
                    <a:gd name="T9" fmla="*/ 57 h 63"/>
                    <a:gd name="T10" fmla="*/ 9 w 65"/>
                    <a:gd name="T11" fmla="*/ 55 h 63"/>
                    <a:gd name="T12" fmla="*/ 5 w 65"/>
                    <a:gd name="T13" fmla="*/ 50 h 63"/>
                    <a:gd name="T14" fmla="*/ 1 w 65"/>
                    <a:gd name="T15" fmla="*/ 44 h 63"/>
                    <a:gd name="T16" fmla="*/ 0 w 65"/>
                    <a:gd name="T17" fmla="*/ 38 h 63"/>
                    <a:gd name="T18" fmla="*/ 0 w 65"/>
                    <a:gd name="T19" fmla="*/ 32 h 63"/>
                    <a:gd name="T20" fmla="*/ 0 w 65"/>
                    <a:gd name="T21" fmla="*/ 26 h 63"/>
                    <a:gd name="T22" fmla="*/ 1 w 65"/>
                    <a:gd name="T23" fmla="*/ 20 h 63"/>
                    <a:gd name="T24" fmla="*/ 5 w 65"/>
                    <a:gd name="T25" fmla="*/ 14 h 63"/>
                    <a:gd name="T26" fmla="*/ 9 w 65"/>
                    <a:gd name="T27" fmla="*/ 8 h 63"/>
                    <a:gd name="T28" fmla="*/ 13 w 65"/>
                    <a:gd name="T29" fmla="*/ 6 h 63"/>
                    <a:gd name="T30" fmla="*/ 19 w 65"/>
                    <a:gd name="T31" fmla="*/ 2 h 63"/>
                    <a:gd name="T32" fmla="*/ 25 w 65"/>
                    <a:gd name="T33" fmla="*/ 0 h 63"/>
                    <a:gd name="T34" fmla="*/ 31 w 65"/>
                    <a:gd name="T35" fmla="*/ 0 h 63"/>
                    <a:gd name="T36" fmla="*/ 39 w 65"/>
                    <a:gd name="T37" fmla="*/ 0 h 63"/>
                    <a:gd name="T38" fmla="*/ 45 w 65"/>
                    <a:gd name="T39" fmla="*/ 2 h 63"/>
                    <a:gd name="T40" fmla="*/ 51 w 65"/>
                    <a:gd name="T41" fmla="*/ 6 h 63"/>
                    <a:gd name="T42" fmla="*/ 55 w 65"/>
                    <a:gd name="T43" fmla="*/ 8 h 63"/>
                    <a:gd name="T44" fmla="*/ 59 w 65"/>
                    <a:gd name="T45" fmla="*/ 14 h 63"/>
                    <a:gd name="T46" fmla="*/ 63 w 65"/>
                    <a:gd name="T47" fmla="*/ 20 h 63"/>
                    <a:gd name="T48" fmla="*/ 65 w 65"/>
                    <a:gd name="T49" fmla="*/ 26 h 63"/>
                    <a:gd name="T50" fmla="*/ 65 w 65"/>
                    <a:gd name="T51" fmla="*/ 32 h 63"/>
                    <a:gd name="T52" fmla="*/ 65 w 65"/>
                    <a:gd name="T53" fmla="*/ 38 h 63"/>
                    <a:gd name="T54" fmla="*/ 63 w 65"/>
                    <a:gd name="T55" fmla="*/ 44 h 63"/>
                    <a:gd name="T56" fmla="*/ 59 w 65"/>
                    <a:gd name="T57" fmla="*/ 50 h 63"/>
                    <a:gd name="T58" fmla="*/ 55 w 65"/>
                    <a:gd name="T59" fmla="*/ 55 h 63"/>
                    <a:gd name="T60" fmla="*/ 51 w 65"/>
                    <a:gd name="T61" fmla="*/ 57 h 63"/>
                    <a:gd name="T62" fmla="*/ 45 w 65"/>
                    <a:gd name="T63" fmla="*/ 61 h 63"/>
                    <a:gd name="T64" fmla="*/ 39 w 65"/>
                    <a:gd name="T65" fmla="*/ 63 h 63"/>
                    <a:gd name="T66" fmla="*/ 31 w 65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1" y="63"/>
                      </a:move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9" y="55"/>
                      </a:lnTo>
                      <a:lnTo>
                        <a:pt x="5" y="50"/>
                      </a:lnTo>
                      <a:lnTo>
                        <a:pt x="1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1" y="20"/>
                      </a:lnTo>
                      <a:lnTo>
                        <a:pt x="5" y="14"/>
                      </a:lnTo>
                      <a:lnTo>
                        <a:pt x="9" y="8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7" name="Freeform 378"/>
                <p:cNvSpPr>
                  <a:spLocks/>
                </p:cNvSpPr>
                <p:nvPr/>
              </p:nvSpPr>
              <p:spPr bwMode="auto">
                <a:xfrm>
                  <a:off x="4603" y="906"/>
                  <a:ext cx="65" cy="63"/>
                </a:xfrm>
                <a:custGeom>
                  <a:avLst/>
                  <a:gdLst>
                    <a:gd name="T0" fmla="*/ 65 w 65"/>
                    <a:gd name="T1" fmla="*/ 31 h 63"/>
                    <a:gd name="T2" fmla="*/ 65 w 65"/>
                    <a:gd name="T3" fmla="*/ 37 h 63"/>
                    <a:gd name="T4" fmla="*/ 63 w 65"/>
                    <a:gd name="T5" fmla="*/ 43 h 63"/>
                    <a:gd name="T6" fmla="*/ 59 w 65"/>
                    <a:gd name="T7" fmla="*/ 49 h 63"/>
                    <a:gd name="T8" fmla="*/ 55 w 65"/>
                    <a:gd name="T9" fmla="*/ 55 h 63"/>
                    <a:gd name="T10" fmla="*/ 51 w 65"/>
                    <a:gd name="T11" fmla="*/ 57 h 63"/>
                    <a:gd name="T12" fmla="*/ 45 w 65"/>
                    <a:gd name="T13" fmla="*/ 61 h 63"/>
                    <a:gd name="T14" fmla="*/ 39 w 65"/>
                    <a:gd name="T15" fmla="*/ 63 h 63"/>
                    <a:gd name="T16" fmla="*/ 33 w 65"/>
                    <a:gd name="T17" fmla="*/ 63 h 63"/>
                    <a:gd name="T18" fmla="*/ 27 w 65"/>
                    <a:gd name="T19" fmla="*/ 63 h 63"/>
                    <a:gd name="T20" fmla="*/ 21 w 65"/>
                    <a:gd name="T21" fmla="*/ 61 h 63"/>
                    <a:gd name="T22" fmla="*/ 16 w 65"/>
                    <a:gd name="T23" fmla="*/ 57 h 63"/>
                    <a:gd name="T24" fmla="*/ 10 w 65"/>
                    <a:gd name="T25" fmla="*/ 55 h 63"/>
                    <a:gd name="T26" fmla="*/ 6 w 65"/>
                    <a:gd name="T27" fmla="*/ 49 h 63"/>
                    <a:gd name="T28" fmla="*/ 4 w 65"/>
                    <a:gd name="T29" fmla="*/ 43 h 63"/>
                    <a:gd name="T30" fmla="*/ 2 w 65"/>
                    <a:gd name="T31" fmla="*/ 37 h 63"/>
                    <a:gd name="T32" fmla="*/ 0 w 65"/>
                    <a:gd name="T33" fmla="*/ 31 h 63"/>
                    <a:gd name="T34" fmla="*/ 2 w 65"/>
                    <a:gd name="T35" fmla="*/ 25 h 63"/>
                    <a:gd name="T36" fmla="*/ 4 w 65"/>
                    <a:gd name="T37" fmla="*/ 19 h 63"/>
                    <a:gd name="T38" fmla="*/ 6 w 65"/>
                    <a:gd name="T39" fmla="*/ 13 h 63"/>
                    <a:gd name="T40" fmla="*/ 10 w 65"/>
                    <a:gd name="T41" fmla="*/ 7 h 63"/>
                    <a:gd name="T42" fmla="*/ 16 w 65"/>
                    <a:gd name="T43" fmla="*/ 4 h 63"/>
                    <a:gd name="T44" fmla="*/ 21 w 65"/>
                    <a:gd name="T45" fmla="*/ 2 h 63"/>
                    <a:gd name="T46" fmla="*/ 27 w 65"/>
                    <a:gd name="T47" fmla="*/ 0 h 63"/>
                    <a:gd name="T48" fmla="*/ 33 w 65"/>
                    <a:gd name="T49" fmla="*/ 0 h 63"/>
                    <a:gd name="T50" fmla="*/ 39 w 65"/>
                    <a:gd name="T51" fmla="*/ 0 h 63"/>
                    <a:gd name="T52" fmla="*/ 45 w 65"/>
                    <a:gd name="T53" fmla="*/ 2 h 63"/>
                    <a:gd name="T54" fmla="*/ 51 w 65"/>
                    <a:gd name="T55" fmla="*/ 4 h 63"/>
                    <a:gd name="T56" fmla="*/ 55 w 65"/>
                    <a:gd name="T57" fmla="*/ 7 h 63"/>
                    <a:gd name="T58" fmla="*/ 59 w 65"/>
                    <a:gd name="T59" fmla="*/ 13 h 63"/>
                    <a:gd name="T60" fmla="*/ 63 w 65"/>
                    <a:gd name="T61" fmla="*/ 19 h 63"/>
                    <a:gd name="T62" fmla="*/ 65 w 65"/>
                    <a:gd name="T63" fmla="*/ 25 h 63"/>
                    <a:gd name="T64" fmla="*/ 65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65" y="31"/>
                      </a:move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7" y="63"/>
                      </a:lnTo>
                      <a:lnTo>
                        <a:pt x="21" y="61"/>
                      </a:lnTo>
                      <a:lnTo>
                        <a:pt x="16" y="57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10" y="7"/>
                      </a:lnTo>
                      <a:lnTo>
                        <a:pt x="16" y="4"/>
                      </a:lnTo>
                      <a:lnTo>
                        <a:pt x="21" y="2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7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8" name="Freeform 379"/>
                <p:cNvSpPr>
                  <a:spLocks/>
                </p:cNvSpPr>
                <p:nvPr/>
              </p:nvSpPr>
              <p:spPr bwMode="auto">
                <a:xfrm>
                  <a:off x="4603" y="906"/>
                  <a:ext cx="65" cy="63"/>
                </a:xfrm>
                <a:custGeom>
                  <a:avLst/>
                  <a:gdLst>
                    <a:gd name="T0" fmla="*/ 65 w 65"/>
                    <a:gd name="T1" fmla="*/ 31 h 63"/>
                    <a:gd name="T2" fmla="*/ 65 w 65"/>
                    <a:gd name="T3" fmla="*/ 31 h 63"/>
                    <a:gd name="T4" fmla="*/ 65 w 65"/>
                    <a:gd name="T5" fmla="*/ 37 h 63"/>
                    <a:gd name="T6" fmla="*/ 63 w 65"/>
                    <a:gd name="T7" fmla="*/ 43 h 63"/>
                    <a:gd name="T8" fmla="*/ 59 w 65"/>
                    <a:gd name="T9" fmla="*/ 49 h 63"/>
                    <a:gd name="T10" fmla="*/ 55 w 65"/>
                    <a:gd name="T11" fmla="*/ 55 h 63"/>
                    <a:gd name="T12" fmla="*/ 51 w 65"/>
                    <a:gd name="T13" fmla="*/ 57 h 63"/>
                    <a:gd name="T14" fmla="*/ 45 w 65"/>
                    <a:gd name="T15" fmla="*/ 61 h 63"/>
                    <a:gd name="T16" fmla="*/ 39 w 65"/>
                    <a:gd name="T17" fmla="*/ 63 h 63"/>
                    <a:gd name="T18" fmla="*/ 33 w 65"/>
                    <a:gd name="T19" fmla="*/ 63 h 63"/>
                    <a:gd name="T20" fmla="*/ 27 w 65"/>
                    <a:gd name="T21" fmla="*/ 63 h 63"/>
                    <a:gd name="T22" fmla="*/ 21 w 65"/>
                    <a:gd name="T23" fmla="*/ 61 h 63"/>
                    <a:gd name="T24" fmla="*/ 16 w 65"/>
                    <a:gd name="T25" fmla="*/ 57 h 63"/>
                    <a:gd name="T26" fmla="*/ 10 w 65"/>
                    <a:gd name="T27" fmla="*/ 55 h 63"/>
                    <a:gd name="T28" fmla="*/ 6 w 65"/>
                    <a:gd name="T29" fmla="*/ 49 h 63"/>
                    <a:gd name="T30" fmla="*/ 4 w 65"/>
                    <a:gd name="T31" fmla="*/ 43 h 63"/>
                    <a:gd name="T32" fmla="*/ 2 w 65"/>
                    <a:gd name="T33" fmla="*/ 37 h 63"/>
                    <a:gd name="T34" fmla="*/ 0 w 65"/>
                    <a:gd name="T35" fmla="*/ 31 h 63"/>
                    <a:gd name="T36" fmla="*/ 2 w 65"/>
                    <a:gd name="T37" fmla="*/ 25 h 63"/>
                    <a:gd name="T38" fmla="*/ 4 w 65"/>
                    <a:gd name="T39" fmla="*/ 19 h 63"/>
                    <a:gd name="T40" fmla="*/ 6 w 65"/>
                    <a:gd name="T41" fmla="*/ 13 h 63"/>
                    <a:gd name="T42" fmla="*/ 10 w 65"/>
                    <a:gd name="T43" fmla="*/ 7 h 63"/>
                    <a:gd name="T44" fmla="*/ 16 w 65"/>
                    <a:gd name="T45" fmla="*/ 4 h 63"/>
                    <a:gd name="T46" fmla="*/ 21 w 65"/>
                    <a:gd name="T47" fmla="*/ 2 h 63"/>
                    <a:gd name="T48" fmla="*/ 27 w 65"/>
                    <a:gd name="T49" fmla="*/ 0 h 63"/>
                    <a:gd name="T50" fmla="*/ 33 w 65"/>
                    <a:gd name="T51" fmla="*/ 0 h 63"/>
                    <a:gd name="T52" fmla="*/ 39 w 65"/>
                    <a:gd name="T53" fmla="*/ 0 h 63"/>
                    <a:gd name="T54" fmla="*/ 45 w 65"/>
                    <a:gd name="T55" fmla="*/ 2 h 63"/>
                    <a:gd name="T56" fmla="*/ 51 w 65"/>
                    <a:gd name="T57" fmla="*/ 4 h 63"/>
                    <a:gd name="T58" fmla="*/ 55 w 65"/>
                    <a:gd name="T59" fmla="*/ 7 h 63"/>
                    <a:gd name="T60" fmla="*/ 59 w 65"/>
                    <a:gd name="T61" fmla="*/ 13 h 63"/>
                    <a:gd name="T62" fmla="*/ 63 w 65"/>
                    <a:gd name="T63" fmla="*/ 19 h 63"/>
                    <a:gd name="T64" fmla="*/ 65 w 65"/>
                    <a:gd name="T65" fmla="*/ 25 h 63"/>
                    <a:gd name="T66" fmla="*/ 65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65" y="31"/>
                      </a:move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7" y="63"/>
                      </a:lnTo>
                      <a:lnTo>
                        <a:pt x="21" y="61"/>
                      </a:lnTo>
                      <a:lnTo>
                        <a:pt x="16" y="57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10" y="7"/>
                      </a:lnTo>
                      <a:lnTo>
                        <a:pt x="16" y="4"/>
                      </a:lnTo>
                      <a:lnTo>
                        <a:pt x="21" y="2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7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59" name="Freeform 380"/>
                <p:cNvSpPr>
                  <a:spLocks/>
                </p:cNvSpPr>
                <p:nvPr/>
              </p:nvSpPr>
              <p:spPr bwMode="auto">
                <a:xfrm>
                  <a:off x="4644" y="890"/>
                  <a:ext cx="65" cy="63"/>
                </a:xfrm>
                <a:custGeom>
                  <a:avLst/>
                  <a:gdLst>
                    <a:gd name="T0" fmla="*/ 65 w 65"/>
                    <a:gd name="T1" fmla="*/ 31 h 63"/>
                    <a:gd name="T2" fmla="*/ 63 w 65"/>
                    <a:gd name="T3" fmla="*/ 39 h 63"/>
                    <a:gd name="T4" fmla="*/ 63 w 65"/>
                    <a:gd name="T5" fmla="*/ 43 h 63"/>
                    <a:gd name="T6" fmla="*/ 59 w 65"/>
                    <a:gd name="T7" fmla="*/ 49 h 63"/>
                    <a:gd name="T8" fmla="*/ 55 w 65"/>
                    <a:gd name="T9" fmla="*/ 55 h 63"/>
                    <a:gd name="T10" fmla="*/ 51 w 65"/>
                    <a:gd name="T11" fmla="*/ 59 h 63"/>
                    <a:gd name="T12" fmla="*/ 45 w 65"/>
                    <a:gd name="T13" fmla="*/ 61 h 63"/>
                    <a:gd name="T14" fmla="*/ 40 w 65"/>
                    <a:gd name="T15" fmla="*/ 63 h 63"/>
                    <a:gd name="T16" fmla="*/ 32 w 65"/>
                    <a:gd name="T17" fmla="*/ 63 h 63"/>
                    <a:gd name="T18" fmla="*/ 26 w 65"/>
                    <a:gd name="T19" fmla="*/ 63 h 63"/>
                    <a:gd name="T20" fmla="*/ 20 w 65"/>
                    <a:gd name="T21" fmla="*/ 61 h 63"/>
                    <a:gd name="T22" fmla="*/ 14 w 65"/>
                    <a:gd name="T23" fmla="*/ 59 h 63"/>
                    <a:gd name="T24" fmla="*/ 10 w 65"/>
                    <a:gd name="T25" fmla="*/ 55 h 63"/>
                    <a:gd name="T26" fmla="*/ 6 w 65"/>
                    <a:gd name="T27" fmla="*/ 49 h 63"/>
                    <a:gd name="T28" fmla="*/ 2 w 65"/>
                    <a:gd name="T29" fmla="*/ 43 h 63"/>
                    <a:gd name="T30" fmla="*/ 0 w 65"/>
                    <a:gd name="T31" fmla="*/ 39 h 63"/>
                    <a:gd name="T32" fmla="*/ 0 w 65"/>
                    <a:gd name="T33" fmla="*/ 31 h 63"/>
                    <a:gd name="T34" fmla="*/ 0 w 65"/>
                    <a:gd name="T35" fmla="*/ 25 h 63"/>
                    <a:gd name="T36" fmla="*/ 2 w 65"/>
                    <a:gd name="T37" fmla="*/ 20 h 63"/>
                    <a:gd name="T38" fmla="*/ 6 w 65"/>
                    <a:gd name="T39" fmla="*/ 14 h 63"/>
                    <a:gd name="T40" fmla="*/ 10 w 65"/>
                    <a:gd name="T41" fmla="*/ 10 h 63"/>
                    <a:gd name="T42" fmla="*/ 14 w 65"/>
                    <a:gd name="T43" fmla="*/ 6 h 63"/>
                    <a:gd name="T44" fmla="*/ 20 w 65"/>
                    <a:gd name="T45" fmla="*/ 2 h 63"/>
                    <a:gd name="T46" fmla="*/ 26 w 65"/>
                    <a:gd name="T47" fmla="*/ 0 h 63"/>
                    <a:gd name="T48" fmla="*/ 32 w 65"/>
                    <a:gd name="T49" fmla="*/ 0 h 63"/>
                    <a:gd name="T50" fmla="*/ 40 w 65"/>
                    <a:gd name="T51" fmla="*/ 0 h 63"/>
                    <a:gd name="T52" fmla="*/ 45 w 65"/>
                    <a:gd name="T53" fmla="*/ 2 h 63"/>
                    <a:gd name="T54" fmla="*/ 51 w 65"/>
                    <a:gd name="T55" fmla="*/ 6 h 63"/>
                    <a:gd name="T56" fmla="*/ 55 w 65"/>
                    <a:gd name="T57" fmla="*/ 10 h 63"/>
                    <a:gd name="T58" fmla="*/ 59 w 65"/>
                    <a:gd name="T59" fmla="*/ 14 h 63"/>
                    <a:gd name="T60" fmla="*/ 63 w 65"/>
                    <a:gd name="T61" fmla="*/ 20 h 63"/>
                    <a:gd name="T62" fmla="*/ 63 w 65"/>
                    <a:gd name="T63" fmla="*/ 25 h 63"/>
                    <a:gd name="T64" fmla="*/ 65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65" y="31"/>
                      </a:moveTo>
                      <a:lnTo>
                        <a:pt x="63" y="39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40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0" name="Freeform 381"/>
                <p:cNvSpPr>
                  <a:spLocks/>
                </p:cNvSpPr>
                <p:nvPr/>
              </p:nvSpPr>
              <p:spPr bwMode="auto">
                <a:xfrm>
                  <a:off x="4644" y="890"/>
                  <a:ext cx="65" cy="63"/>
                </a:xfrm>
                <a:custGeom>
                  <a:avLst/>
                  <a:gdLst>
                    <a:gd name="T0" fmla="*/ 65 w 65"/>
                    <a:gd name="T1" fmla="*/ 31 h 63"/>
                    <a:gd name="T2" fmla="*/ 65 w 65"/>
                    <a:gd name="T3" fmla="*/ 31 h 63"/>
                    <a:gd name="T4" fmla="*/ 63 w 65"/>
                    <a:gd name="T5" fmla="*/ 39 h 63"/>
                    <a:gd name="T6" fmla="*/ 63 w 65"/>
                    <a:gd name="T7" fmla="*/ 43 h 63"/>
                    <a:gd name="T8" fmla="*/ 59 w 65"/>
                    <a:gd name="T9" fmla="*/ 49 h 63"/>
                    <a:gd name="T10" fmla="*/ 55 w 65"/>
                    <a:gd name="T11" fmla="*/ 55 h 63"/>
                    <a:gd name="T12" fmla="*/ 51 w 65"/>
                    <a:gd name="T13" fmla="*/ 59 h 63"/>
                    <a:gd name="T14" fmla="*/ 45 w 65"/>
                    <a:gd name="T15" fmla="*/ 61 h 63"/>
                    <a:gd name="T16" fmla="*/ 40 w 65"/>
                    <a:gd name="T17" fmla="*/ 63 h 63"/>
                    <a:gd name="T18" fmla="*/ 32 w 65"/>
                    <a:gd name="T19" fmla="*/ 63 h 63"/>
                    <a:gd name="T20" fmla="*/ 26 w 65"/>
                    <a:gd name="T21" fmla="*/ 63 h 63"/>
                    <a:gd name="T22" fmla="*/ 20 w 65"/>
                    <a:gd name="T23" fmla="*/ 61 h 63"/>
                    <a:gd name="T24" fmla="*/ 14 w 65"/>
                    <a:gd name="T25" fmla="*/ 59 h 63"/>
                    <a:gd name="T26" fmla="*/ 10 w 65"/>
                    <a:gd name="T27" fmla="*/ 55 h 63"/>
                    <a:gd name="T28" fmla="*/ 6 w 65"/>
                    <a:gd name="T29" fmla="*/ 49 h 63"/>
                    <a:gd name="T30" fmla="*/ 2 w 65"/>
                    <a:gd name="T31" fmla="*/ 43 h 63"/>
                    <a:gd name="T32" fmla="*/ 0 w 65"/>
                    <a:gd name="T33" fmla="*/ 39 h 63"/>
                    <a:gd name="T34" fmla="*/ 0 w 65"/>
                    <a:gd name="T35" fmla="*/ 31 h 63"/>
                    <a:gd name="T36" fmla="*/ 0 w 65"/>
                    <a:gd name="T37" fmla="*/ 25 h 63"/>
                    <a:gd name="T38" fmla="*/ 2 w 65"/>
                    <a:gd name="T39" fmla="*/ 20 h 63"/>
                    <a:gd name="T40" fmla="*/ 6 w 65"/>
                    <a:gd name="T41" fmla="*/ 14 h 63"/>
                    <a:gd name="T42" fmla="*/ 10 w 65"/>
                    <a:gd name="T43" fmla="*/ 10 h 63"/>
                    <a:gd name="T44" fmla="*/ 14 w 65"/>
                    <a:gd name="T45" fmla="*/ 6 h 63"/>
                    <a:gd name="T46" fmla="*/ 20 w 65"/>
                    <a:gd name="T47" fmla="*/ 2 h 63"/>
                    <a:gd name="T48" fmla="*/ 26 w 65"/>
                    <a:gd name="T49" fmla="*/ 0 h 63"/>
                    <a:gd name="T50" fmla="*/ 32 w 65"/>
                    <a:gd name="T51" fmla="*/ 0 h 63"/>
                    <a:gd name="T52" fmla="*/ 40 w 65"/>
                    <a:gd name="T53" fmla="*/ 0 h 63"/>
                    <a:gd name="T54" fmla="*/ 45 w 65"/>
                    <a:gd name="T55" fmla="*/ 2 h 63"/>
                    <a:gd name="T56" fmla="*/ 51 w 65"/>
                    <a:gd name="T57" fmla="*/ 6 h 63"/>
                    <a:gd name="T58" fmla="*/ 55 w 65"/>
                    <a:gd name="T59" fmla="*/ 10 h 63"/>
                    <a:gd name="T60" fmla="*/ 59 w 65"/>
                    <a:gd name="T61" fmla="*/ 14 h 63"/>
                    <a:gd name="T62" fmla="*/ 63 w 65"/>
                    <a:gd name="T63" fmla="*/ 20 h 63"/>
                    <a:gd name="T64" fmla="*/ 63 w 65"/>
                    <a:gd name="T65" fmla="*/ 25 h 63"/>
                    <a:gd name="T66" fmla="*/ 65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65" y="31"/>
                      </a:move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40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40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5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1" name="Freeform 382"/>
                <p:cNvSpPr>
                  <a:spLocks/>
                </p:cNvSpPr>
                <p:nvPr/>
              </p:nvSpPr>
              <p:spPr bwMode="auto">
                <a:xfrm>
                  <a:off x="4524" y="850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24 h 63"/>
                    <a:gd name="T4" fmla="*/ 2 w 65"/>
                    <a:gd name="T5" fmla="*/ 20 h 63"/>
                    <a:gd name="T6" fmla="*/ 6 w 65"/>
                    <a:gd name="T7" fmla="*/ 14 h 63"/>
                    <a:gd name="T8" fmla="*/ 10 w 65"/>
                    <a:gd name="T9" fmla="*/ 8 h 63"/>
                    <a:gd name="T10" fmla="*/ 14 w 65"/>
                    <a:gd name="T11" fmla="*/ 4 h 63"/>
                    <a:gd name="T12" fmla="*/ 20 w 65"/>
                    <a:gd name="T13" fmla="*/ 2 h 63"/>
                    <a:gd name="T14" fmla="*/ 26 w 65"/>
                    <a:gd name="T15" fmla="*/ 0 h 63"/>
                    <a:gd name="T16" fmla="*/ 32 w 65"/>
                    <a:gd name="T17" fmla="*/ 0 h 63"/>
                    <a:gd name="T18" fmla="*/ 39 w 65"/>
                    <a:gd name="T19" fmla="*/ 0 h 63"/>
                    <a:gd name="T20" fmla="*/ 45 w 65"/>
                    <a:gd name="T21" fmla="*/ 2 h 63"/>
                    <a:gd name="T22" fmla="*/ 51 w 65"/>
                    <a:gd name="T23" fmla="*/ 4 h 63"/>
                    <a:gd name="T24" fmla="*/ 55 w 65"/>
                    <a:gd name="T25" fmla="*/ 8 h 63"/>
                    <a:gd name="T26" fmla="*/ 59 w 65"/>
                    <a:gd name="T27" fmla="*/ 14 h 63"/>
                    <a:gd name="T28" fmla="*/ 63 w 65"/>
                    <a:gd name="T29" fmla="*/ 20 h 63"/>
                    <a:gd name="T30" fmla="*/ 63 w 65"/>
                    <a:gd name="T31" fmla="*/ 24 h 63"/>
                    <a:gd name="T32" fmla="*/ 65 w 65"/>
                    <a:gd name="T33" fmla="*/ 32 h 63"/>
                    <a:gd name="T34" fmla="*/ 63 w 65"/>
                    <a:gd name="T35" fmla="*/ 38 h 63"/>
                    <a:gd name="T36" fmla="*/ 63 w 65"/>
                    <a:gd name="T37" fmla="*/ 44 h 63"/>
                    <a:gd name="T38" fmla="*/ 59 w 65"/>
                    <a:gd name="T39" fmla="*/ 50 h 63"/>
                    <a:gd name="T40" fmla="*/ 55 w 65"/>
                    <a:gd name="T41" fmla="*/ 54 h 63"/>
                    <a:gd name="T42" fmla="*/ 51 w 65"/>
                    <a:gd name="T43" fmla="*/ 58 h 63"/>
                    <a:gd name="T44" fmla="*/ 45 w 65"/>
                    <a:gd name="T45" fmla="*/ 61 h 63"/>
                    <a:gd name="T46" fmla="*/ 39 w 65"/>
                    <a:gd name="T47" fmla="*/ 63 h 63"/>
                    <a:gd name="T48" fmla="*/ 32 w 65"/>
                    <a:gd name="T49" fmla="*/ 63 h 63"/>
                    <a:gd name="T50" fmla="*/ 26 w 65"/>
                    <a:gd name="T51" fmla="*/ 63 h 63"/>
                    <a:gd name="T52" fmla="*/ 20 w 65"/>
                    <a:gd name="T53" fmla="*/ 61 h 63"/>
                    <a:gd name="T54" fmla="*/ 14 w 65"/>
                    <a:gd name="T55" fmla="*/ 58 h 63"/>
                    <a:gd name="T56" fmla="*/ 10 w 65"/>
                    <a:gd name="T57" fmla="*/ 54 h 63"/>
                    <a:gd name="T58" fmla="*/ 6 w 65"/>
                    <a:gd name="T59" fmla="*/ 50 h 63"/>
                    <a:gd name="T60" fmla="*/ 2 w 65"/>
                    <a:gd name="T61" fmla="*/ 44 h 63"/>
                    <a:gd name="T62" fmla="*/ 0 w 65"/>
                    <a:gd name="T63" fmla="*/ 38 h 63"/>
                    <a:gd name="T64" fmla="*/ 0 w 65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2"/>
                      </a:moveTo>
                      <a:lnTo>
                        <a:pt x="0" y="24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4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4"/>
                      </a:lnTo>
                      <a:lnTo>
                        <a:pt x="51" y="58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8"/>
                      </a:lnTo>
                      <a:lnTo>
                        <a:pt x="10" y="54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2" name="Freeform 383"/>
                <p:cNvSpPr>
                  <a:spLocks/>
                </p:cNvSpPr>
                <p:nvPr/>
              </p:nvSpPr>
              <p:spPr bwMode="auto">
                <a:xfrm>
                  <a:off x="4524" y="850"/>
                  <a:ext cx="65" cy="63"/>
                </a:xfrm>
                <a:custGeom>
                  <a:avLst/>
                  <a:gdLst>
                    <a:gd name="T0" fmla="*/ 0 w 65"/>
                    <a:gd name="T1" fmla="*/ 32 h 63"/>
                    <a:gd name="T2" fmla="*/ 0 w 65"/>
                    <a:gd name="T3" fmla="*/ 32 h 63"/>
                    <a:gd name="T4" fmla="*/ 0 w 65"/>
                    <a:gd name="T5" fmla="*/ 24 h 63"/>
                    <a:gd name="T6" fmla="*/ 2 w 65"/>
                    <a:gd name="T7" fmla="*/ 20 h 63"/>
                    <a:gd name="T8" fmla="*/ 6 w 65"/>
                    <a:gd name="T9" fmla="*/ 14 h 63"/>
                    <a:gd name="T10" fmla="*/ 10 w 65"/>
                    <a:gd name="T11" fmla="*/ 8 h 63"/>
                    <a:gd name="T12" fmla="*/ 14 w 65"/>
                    <a:gd name="T13" fmla="*/ 4 h 63"/>
                    <a:gd name="T14" fmla="*/ 20 w 65"/>
                    <a:gd name="T15" fmla="*/ 2 h 63"/>
                    <a:gd name="T16" fmla="*/ 26 w 65"/>
                    <a:gd name="T17" fmla="*/ 0 h 63"/>
                    <a:gd name="T18" fmla="*/ 32 w 65"/>
                    <a:gd name="T19" fmla="*/ 0 h 63"/>
                    <a:gd name="T20" fmla="*/ 39 w 65"/>
                    <a:gd name="T21" fmla="*/ 0 h 63"/>
                    <a:gd name="T22" fmla="*/ 45 w 65"/>
                    <a:gd name="T23" fmla="*/ 2 h 63"/>
                    <a:gd name="T24" fmla="*/ 51 w 65"/>
                    <a:gd name="T25" fmla="*/ 4 h 63"/>
                    <a:gd name="T26" fmla="*/ 55 w 65"/>
                    <a:gd name="T27" fmla="*/ 8 h 63"/>
                    <a:gd name="T28" fmla="*/ 59 w 65"/>
                    <a:gd name="T29" fmla="*/ 14 h 63"/>
                    <a:gd name="T30" fmla="*/ 63 w 65"/>
                    <a:gd name="T31" fmla="*/ 20 h 63"/>
                    <a:gd name="T32" fmla="*/ 63 w 65"/>
                    <a:gd name="T33" fmla="*/ 24 h 63"/>
                    <a:gd name="T34" fmla="*/ 65 w 65"/>
                    <a:gd name="T35" fmla="*/ 32 h 63"/>
                    <a:gd name="T36" fmla="*/ 63 w 65"/>
                    <a:gd name="T37" fmla="*/ 38 h 63"/>
                    <a:gd name="T38" fmla="*/ 63 w 65"/>
                    <a:gd name="T39" fmla="*/ 44 h 63"/>
                    <a:gd name="T40" fmla="*/ 59 w 65"/>
                    <a:gd name="T41" fmla="*/ 50 h 63"/>
                    <a:gd name="T42" fmla="*/ 55 w 65"/>
                    <a:gd name="T43" fmla="*/ 54 h 63"/>
                    <a:gd name="T44" fmla="*/ 51 w 65"/>
                    <a:gd name="T45" fmla="*/ 58 h 63"/>
                    <a:gd name="T46" fmla="*/ 45 w 65"/>
                    <a:gd name="T47" fmla="*/ 61 h 63"/>
                    <a:gd name="T48" fmla="*/ 39 w 65"/>
                    <a:gd name="T49" fmla="*/ 63 h 63"/>
                    <a:gd name="T50" fmla="*/ 32 w 65"/>
                    <a:gd name="T51" fmla="*/ 63 h 63"/>
                    <a:gd name="T52" fmla="*/ 26 w 65"/>
                    <a:gd name="T53" fmla="*/ 63 h 63"/>
                    <a:gd name="T54" fmla="*/ 20 w 65"/>
                    <a:gd name="T55" fmla="*/ 61 h 63"/>
                    <a:gd name="T56" fmla="*/ 14 w 65"/>
                    <a:gd name="T57" fmla="*/ 58 h 63"/>
                    <a:gd name="T58" fmla="*/ 10 w 65"/>
                    <a:gd name="T59" fmla="*/ 54 h 63"/>
                    <a:gd name="T60" fmla="*/ 6 w 65"/>
                    <a:gd name="T61" fmla="*/ 50 h 63"/>
                    <a:gd name="T62" fmla="*/ 2 w 65"/>
                    <a:gd name="T63" fmla="*/ 44 h 63"/>
                    <a:gd name="T64" fmla="*/ 0 w 65"/>
                    <a:gd name="T65" fmla="*/ 38 h 63"/>
                    <a:gd name="T66" fmla="*/ 0 w 65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4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4"/>
                      </a:lnTo>
                      <a:lnTo>
                        <a:pt x="51" y="58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8"/>
                      </a:lnTo>
                      <a:lnTo>
                        <a:pt x="10" y="54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3" name="Freeform 384"/>
                <p:cNvSpPr>
                  <a:spLocks/>
                </p:cNvSpPr>
                <p:nvPr/>
              </p:nvSpPr>
              <p:spPr bwMode="auto">
                <a:xfrm>
                  <a:off x="4676" y="862"/>
                  <a:ext cx="65" cy="65"/>
                </a:xfrm>
                <a:custGeom>
                  <a:avLst/>
                  <a:gdLst>
                    <a:gd name="T0" fmla="*/ 65 w 65"/>
                    <a:gd name="T1" fmla="*/ 34 h 65"/>
                    <a:gd name="T2" fmla="*/ 65 w 65"/>
                    <a:gd name="T3" fmla="*/ 40 h 65"/>
                    <a:gd name="T4" fmla="*/ 63 w 65"/>
                    <a:gd name="T5" fmla="*/ 46 h 65"/>
                    <a:gd name="T6" fmla="*/ 59 w 65"/>
                    <a:gd name="T7" fmla="*/ 51 h 65"/>
                    <a:gd name="T8" fmla="*/ 55 w 65"/>
                    <a:gd name="T9" fmla="*/ 55 h 65"/>
                    <a:gd name="T10" fmla="*/ 51 w 65"/>
                    <a:gd name="T11" fmla="*/ 59 h 65"/>
                    <a:gd name="T12" fmla="*/ 45 w 65"/>
                    <a:gd name="T13" fmla="*/ 63 h 65"/>
                    <a:gd name="T14" fmla="*/ 39 w 65"/>
                    <a:gd name="T15" fmla="*/ 65 h 65"/>
                    <a:gd name="T16" fmla="*/ 33 w 65"/>
                    <a:gd name="T17" fmla="*/ 65 h 65"/>
                    <a:gd name="T18" fmla="*/ 25 w 65"/>
                    <a:gd name="T19" fmla="*/ 65 h 65"/>
                    <a:gd name="T20" fmla="*/ 19 w 65"/>
                    <a:gd name="T21" fmla="*/ 63 h 65"/>
                    <a:gd name="T22" fmla="*/ 15 w 65"/>
                    <a:gd name="T23" fmla="*/ 59 h 65"/>
                    <a:gd name="T24" fmla="*/ 9 w 65"/>
                    <a:gd name="T25" fmla="*/ 55 h 65"/>
                    <a:gd name="T26" fmla="*/ 6 w 65"/>
                    <a:gd name="T27" fmla="*/ 51 h 65"/>
                    <a:gd name="T28" fmla="*/ 4 w 65"/>
                    <a:gd name="T29" fmla="*/ 46 h 65"/>
                    <a:gd name="T30" fmla="*/ 2 w 65"/>
                    <a:gd name="T31" fmla="*/ 40 h 65"/>
                    <a:gd name="T32" fmla="*/ 0 w 65"/>
                    <a:gd name="T33" fmla="*/ 34 h 65"/>
                    <a:gd name="T34" fmla="*/ 2 w 65"/>
                    <a:gd name="T35" fmla="*/ 26 h 65"/>
                    <a:gd name="T36" fmla="*/ 4 w 65"/>
                    <a:gd name="T37" fmla="*/ 20 h 65"/>
                    <a:gd name="T38" fmla="*/ 6 w 65"/>
                    <a:gd name="T39" fmla="*/ 16 h 65"/>
                    <a:gd name="T40" fmla="*/ 9 w 65"/>
                    <a:gd name="T41" fmla="*/ 10 h 65"/>
                    <a:gd name="T42" fmla="*/ 15 w 65"/>
                    <a:gd name="T43" fmla="*/ 6 h 65"/>
                    <a:gd name="T44" fmla="*/ 19 w 65"/>
                    <a:gd name="T45" fmla="*/ 4 h 65"/>
                    <a:gd name="T46" fmla="*/ 25 w 65"/>
                    <a:gd name="T47" fmla="*/ 2 h 65"/>
                    <a:gd name="T48" fmla="*/ 33 w 65"/>
                    <a:gd name="T49" fmla="*/ 0 h 65"/>
                    <a:gd name="T50" fmla="*/ 39 w 65"/>
                    <a:gd name="T51" fmla="*/ 2 h 65"/>
                    <a:gd name="T52" fmla="*/ 45 w 65"/>
                    <a:gd name="T53" fmla="*/ 4 h 65"/>
                    <a:gd name="T54" fmla="*/ 51 w 65"/>
                    <a:gd name="T55" fmla="*/ 6 h 65"/>
                    <a:gd name="T56" fmla="*/ 55 w 65"/>
                    <a:gd name="T57" fmla="*/ 10 h 65"/>
                    <a:gd name="T58" fmla="*/ 59 w 65"/>
                    <a:gd name="T59" fmla="*/ 16 h 65"/>
                    <a:gd name="T60" fmla="*/ 63 w 65"/>
                    <a:gd name="T61" fmla="*/ 20 h 65"/>
                    <a:gd name="T62" fmla="*/ 65 w 65"/>
                    <a:gd name="T63" fmla="*/ 26 h 65"/>
                    <a:gd name="T64" fmla="*/ 65 w 65"/>
                    <a:gd name="T65" fmla="*/ 34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4"/>
                      </a:moveTo>
                      <a:lnTo>
                        <a:pt x="65" y="40"/>
                      </a:lnTo>
                      <a:lnTo>
                        <a:pt x="63" y="46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5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4" y="46"/>
                      </a:lnTo>
                      <a:lnTo>
                        <a:pt x="2" y="40"/>
                      </a:ln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6"/>
                      </a:lnTo>
                      <a:lnTo>
                        <a:pt x="9" y="10"/>
                      </a:lnTo>
                      <a:lnTo>
                        <a:pt x="15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4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4" name="Freeform 385"/>
                <p:cNvSpPr>
                  <a:spLocks/>
                </p:cNvSpPr>
                <p:nvPr/>
              </p:nvSpPr>
              <p:spPr bwMode="auto">
                <a:xfrm>
                  <a:off x="4676" y="862"/>
                  <a:ext cx="65" cy="65"/>
                </a:xfrm>
                <a:custGeom>
                  <a:avLst/>
                  <a:gdLst>
                    <a:gd name="T0" fmla="*/ 65 w 65"/>
                    <a:gd name="T1" fmla="*/ 34 h 65"/>
                    <a:gd name="T2" fmla="*/ 65 w 65"/>
                    <a:gd name="T3" fmla="*/ 34 h 65"/>
                    <a:gd name="T4" fmla="*/ 65 w 65"/>
                    <a:gd name="T5" fmla="*/ 40 h 65"/>
                    <a:gd name="T6" fmla="*/ 63 w 65"/>
                    <a:gd name="T7" fmla="*/ 46 h 65"/>
                    <a:gd name="T8" fmla="*/ 59 w 65"/>
                    <a:gd name="T9" fmla="*/ 51 h 65"/>
                    <a:gd name="T10" fmla="*/ 55 w 65"/>
                    <a:gd name="T11" fmla="*/ 55 h 65"/>
                    <a:gd name="T12" fmla="*/ 51 w 65"/>
                    <a:gd name="T13" fmla="*/ 59 h 65"/>
                    <a:gd name="T14" fmla="*/ 45 w 65"/>
                    <a:gd name="T15" fmla="*/ 63 h 65"/>
                    <a:gd name="T16" fmla="*/ 39 w 65"/>
                    <a:gd name="T17" fmla="*/ 65 h 65"/>
                    <a:gd name="T18" fmla="*/ 33 w 65"/>
                    <a:gd name="T19" fmla="*/ 65 h 65"/>
                    <a:gd name="T20" fmla="*/ 25 w 65"/>
                    <a:gd name="T21" fmla="*/ 65 h 65"/>
                    <a:gd name="T22" fmla="*/ 19 w 65"/>
                    <a:gd name="T23" fmla="*/ 63 h 65"/>
                    <a:gd name="T24" fmla="*/ 15 w 65"/>
                    <a:gd name="T25" fmla="*/ 59 h 65"/>
                    <a:gd name="T26" fmla="*/ 9 w 65"/>
                    <a:gd name="T27" fmla="*/ 55 h 65"/>
                    <a:gd name="T28" fmla="*/ 6 w 65"/>
                    <a:gd name="T29" fmla="*/ 51 h 65"/>
                    <a:gd name="T30" fmla="*/ 4 w 65"/>
                    <a:gd name="T31" fmla="*/ 46 h 65"/>
                    <a:gd name="T32" fmla="*/ 2 w 65"/>
                    <a:gd name="T33" fmla="*/ 40 h 65"/>
                    <a:gd name="T34" fmla="*/ 0 w 65"/>
                    <a:gd name="T35" fmla="*/ 34 h 65"/>
                    <a:gd name="T36" fmla="*/ 2 w 65"/>
                    <a:gd name="T37" fmla="*/ 26 h 65"/>
                    <a:gd name="T38" fmla="*/ 4 w 65"/>
                    <a:gd name="T39" fmla="*/ 20 h 65"/>
                    <a:gd name="T40" fmla="*/ 6 w 65"/>
                    <a:gd name="T41" fmla="*/ 16 h 65"/>
                    <a:gd name="T42" fmla="*/ 9 w 65"/>
                    <a:gd name="T43" fmla="*/ 10 h 65"/>
                    <a:gd name="T44" fmla="*/ 15 w 65"/>
                    <a:gd name="T45" fmla="*/ 6 h 65"/>
                    <a:gd name="T46" fmla="*/ 19 w 65"/>
                    <a:gd name="T47" fmla="*/ 4 h 65"/>
                    <a:gd name="T48" fmla="*/ 25 w 65"/>
                    <a:gd name="T49" fmla="*/ 2 h 65"/>
                    <a:gd name="T50" fmla="*/ 33 w 65"/>
                    <a:gd name="T51" fmla="*/ 0 h 65"/>
                    <a:gd name="T52" fmla="*/ 39 w 65"/>
                    <a:gd name="T53" fmla="*/ 2 h 65"/>
                    <a:gd name="T54" fmla="*/ 45 w 65"/>
                    <a:gd name="T55" fmla="*/ 4 h 65"/>
                    <a:gd name="T56" fmla="*/ 51 w 65"/>
                    <a:gd name="T57" fmla="*/ 6 h 65"/>
                    <a:gd name="T58" fmla="*/ 55 w 65"/>
                    <a:gd name="T59" fmla="*/ 10 h 65"/>
                    <a:gd name="T60" fmla="*/ 59 w 65"/>
                    <a:gd name="T61" fmla="*/ 16 h 65"/>
                    <a:gd name="T62" fmla="*/ 63 w 65"/>
                    <a:gd name="T63" fmla="*/ 20 h 65"/>
                    <a:gd name="T64" fmla="*/ 65 w 65"/>
                    <a:gd name="T65" fmla="*/ 26 h 65"/>
                    <a:gd name="T66" fmla="*/ 65 w 65"/>
                    <a:gd name="T67" fmla="*/ 34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4"/>
                      </a:moveTo>
                      <a:lnTo>
                        <a:pt x="65" y="34"/>
                      </a:lnTo>
                      <a:lnTo>
                        <a:pt x="65" y="40"/>
                      </a:lnTo>
                      <a:lnTo>
                        <a:pt x="63" y="46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5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4" y="46"/>
                      </a:lnTo>
                      <a:lnTo>
                        <a:pt x="2" y="40"/>
                      </a:ln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6"/>
                      </a:lnTo>
                      <a:lnTo>
                        <a:pt x="9" y="10"/>
                      </a:lnTo>
                      <a:lnTo>
                        <a:pt x="15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5" name="Freeform 386"/>
                <p:cNvSpPr>
                  <a:spLocks/>
                </p:cNvSpPr>
                <p:nvPr/>
              </p:nvSpPr>
              <p:spPr bwMode="auto">
                <a:xfrm>
                  <a:off x="4597" y="862"/>
                  <a:ext cx="63" cy="65"/>
                </a:xfrm>
                <a:custGeom>
                  <a:avLst/>
                  <a:gdLst>
                    <a:gd name="T0" fmla="*/ 63 w 63"/>
                    <a:gd name="T1" fmla="*/ 32 h 65"/>
                    <a:gd name="T2" fmla="*/ 63 w 63"/>
                    <a:gd name="T3" fmla="*/ 40 h 65"/>
                    <a:gd name="T4" fmla="*/ 61 w 63"/>
                    <a:gd name="T5" fmla="*/ 46 h 65"/>
                    <a:gd name="T6" fmla="*/ 59 w 63"/>
                    <a:gd name="T7" fmla="*/ 51 h 65"/>
                    <a:gd name="T8" fmla="*/ 55 w 63"/>
                    <a:gd name="T9" fmla="*/ 55 h 65"/>
                    <a:gd name="T10" fmla="*/ 49 w 63"/>
                    <a:gd name="T11" fmla="*/ 59 h 65"/>
                    <a:gd name="T12" fmla="*/ 43 w 63"/>
                    <a:gd name="T13" fmla="*/ 61 h 65"/>
                    <a:gd name="T14" fmla="*/ 37 w 63"/>
                    <a:gd name="T15" fmla="*/ 65 h 65"/>
                    <a:gd name="T16" fmla="*/ 31 w 63"/>
                    <a:gd name="T17" fmla="*/ 65 h 65"/>
                    <a:gd name="T18" fmla="*/ 25 w 63"/>
                    <a:gd name="T19" fmla="*/ 65 h 65"/>
                    <a:gd name="T20" fmla="*/ 20 w 63"/>
                    <a:gd name="T21" fmla="*/ 61 h 65"/>
                    <a:gd name="T22" fmla="*/ 14 w 63"/>
                    <a:gd name="T23" fmla="*/ 59 h 65"/>
                    <a:gd name="T24" fmla="*/ 8 w 63"/>
                    <a:gd name="T25" fmla="*/ 55 h 65"/>
                    <a:gd name="T26" fmla="*/ 6 w 63"/>
                    <a:gd name="T27" fmla="*/ 51 h 65"/>
                    <a:gd name="T28" fmla="*/ 2 w 63"/>
                    <a:gd name="T29" fmla="*/ 46 h 65"/>
                    <a:gd name="T30" fmla="*/ 0 w 63"/>
                    <a:gd name="T31" fmla="*/ 40 h 65"/>
                    <a:gd name="T32" fmla="*/ 0 w 63"/>
                    <a:gd name="T33" fmla="*/ 32 h 65"/>
                    <a:gd name="T34" fmla="*/ 0 w 63"/>
                    <a:gd name="T35" fmla="*/ 26 h 65"/>
                    <a:gd name="T36" fmla="*/ 2 w 63"/>
                    <a:gd name="T37" fmla="*/ 20 h 65"/>
                    <a:gd name="T38" fmla="*/ 6 w 63"/>
                    <a:gd name="T39" fmla="*/ 14 h 65"/>
                    <a:gd name="T40" fmla="*/ 8 w 63"/>
                    <a:gd name="T41" fmla="*/ 10 h 65"/>
                    <a:gd name="T42" fmla="*/ 14 w 63"/>
                    <a:gd name="T43" fmla="*/ 6 h 65"/>
                    <a:gd name="T44" fmla="*/ 20 w 63"/>
                    <a:gd name="T45" fmla="*/ 2 h 65"/>
                    <a:gd name="T46" fmla="*/ 25 w 63"/>
                    <a:gd name="T47" fmla="*/ 0 h 65"/>
                    <a:gd name="T48" fmla="*/ 31 w 63"/>
                    <a:gd name="T49" fmla="*/ 0 h 65"/>
                    <a:gd name="T50" fmla="*/ 37 w 63"/>
                    <a:gd name="T51" fmla="*/ 0 h 65"/>
                    <a:gd name="T52" fmla="*/ 43 w 63"/>
                    <a:gd name="T53" fmla="*/ 2 h 65"/>
                    <a:gd name="T54" fmla="*/ 49 w 63"/>
                    <a:gd name="T55" fmla="*/ 6 h 65"/>
                    <a:gd name="T56" fmla="*/ 55 w 63"/>
                    <a:gd name="T57" fmla="*/ 10 h 65"/>
                    <a:gd name="T58" fmla="*/ 59 w 63"/>
                    <a:gd name="T59" fmla="*/ 14 h 65"/>
                    <a:gd name="T60" fmla="*/ 61 w 63"/>
                    <a:gd name="T61" fmla="*/ 20 h 65"/>
                    <a:gd name="T62" fmla="*/ 63 w 63"/>
                    <a:gd name="T63" fmla="*/ 26 h 65"/>
                    <a:gd name="T64" fmla="*/ 63 w 63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63" y="32"/>
                      </a:move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51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6" name="Freeform 387"/>
                <p:cNvSpPr>
                  <a:spLocks/>
                </p:cNvSpPr>
                <p:nvPr/>
              </p:nvSpPr>
              <p:spPr bwMode="auto">
                <a:xfrm>
                  <a:off x="4597" y="862"/>
                  <a:ext cx="63" cy="65"/>
                </a:xfrm>
                <a:custGeom>
                  <a:avLst/>
                  <a:gdLst>
                    <a:gd name="T0" fmla="*/ 63 w 63"/>
                    <a:gd name="T1" fmla="*/ 32 h 65"/>
                    <a:gd name="T2" fmla="*/ 63 w 63"/>
                    <a:gd name="T3" fmla="*/ 32 h 65"/>
                    <a:gd name="T4" fmla="*/ 63 w 63"/>
                    <a:gd name="T5" fmla="*/ 40 h 65"/>
                    <a:gd name="T6" fmla="*/ 61 w 63"/>
                    <a:gd name="T7" fmla="*/ 46 h 65"/>
                    <a:gd name="T8" fmla="*/ 59 w 63"/>
                    <a:gd name="T9" fmla="*/ 51 h 65"/>
                    <a:gd name="T10" fmla="*/ 55 w 63"/>
                    <a:gd name="T11" fmla="*/ 55 h 65"/>
                    <a:gd name="T12" fmla="*/ 49 w 63"/>
                    <a:gd name="T13" fmla="*/ 59 h 65"/>
                    <a:gd name="T14" fmla="*/ 43 w 63"/>
                    <a:gd name="T15" fmla="*/ 61 h 65"/>
                    <a:gd name="T16" fmla="*/ 37 w 63"/>
                    <a:gd name="T17" fmla="*/ 65 h 65"/>
                    <a:gd name="T18" fmla="*/ 31 w 63"/>
                    <a:gd name="T19" fmla="*/ 65 h 65"/>
                    <a:gd name="T20" fmla="*/ 25 w 63"/>
                    <a:gd name="T21" fmla="*/ 65 h 65"/>
                    <a:gd name="T22" fmla="*/ 20 w 63"/>
                    <a:gd name="T23" fmla="*/ 61 h 65"/>
                    <a:gd name="T24" fmla="*/ 14 w 63"/>
                    <a:gd name="T25" fmla="*/ 59 h 65"/>
                    <a:gd name="T26" fmla="*/ 8 w 63"/>
                    <a:gd name="T27" fmla="*/ 55 h 65"/>
                    <a:gd name="T28" fmla="*/ 6 w 63"/>
                    <a:gd name="T29" fmla="*/ 51 h 65"/>
                    <a:gd name="T30" fmla="*/ 2 w 63"/>
                    <a:gd name="T31" fmla="*/ 46 h 65"/>
                    <a:gd name="T32" fmla="*/ 0 w 63"/>
                    <a:gd name="T33" fmla="*/ 40 h 65"/>
                    <a:gd name="T34" fmla="*/ 0 w 63"/>
                    <a:gd name="T35" fmla="*/ 32 h 65"/>
                    <a:gd name="T36" fmla="*/ 0 w 63"/>
                    <a:gd name="T37" fmla="*/ 26 h 65"/>
                    <a:gd name="T38" fmla="*/ 2 w 63"/>
                    <a:gd name="T39" fmla="*/ 20 h 65"/>
                    <a:gd name="T40" fmla="*/ 6 w 63"/>
                    <a:gd name="T41" fmla="*/ 14 h 65"/>
                    <a:gd name="T42" fmla="*/ 8 w 63"/>
                    <a:gd name="T43" fmla="*/ 10 h 65"/>
                    <a:gd name="T44" fmla="*/ 14 w 63"/>
                    <a:gd name="T45" fmla="*/ 6 h 65"/>
                    <a:gd name="T46" fmla="*/ 20 w 63"/>
                    <a:gd name="T47" fmla="*/ 2 h 65"/>
                    <a:gd name="T48" fmla="*/ 25 w 63"/>
                    <a:gd name="T49" fmla="*/ 0 h 65"/>
                    <a:gd name="T50" fmla="*/ 31 w 63"/>
                    <a:gd name="T51" fmla="*/ 0 h 65"/>
                    <a:gd name="T52" fmla="*/ 37 w 63"/>
                    <a:gd name="T53" fmla="*/ 0 h 65"/>
                    <a:gd name="T54" fmla="*/ 43 w 63"/>
                    <a:gd name="T55" fmla="*/ 2 h 65"/>
                    <a:gd name="T56" fmla="*/ 49 w 63"/>
                    <a:gd name="T57" fmla="*/ 6 h 65"/>
                    <a:gd name="T58" fmla="*/ 55 w 63"/>
                    <a:gd name="T59" fmla="*/ 10 h 65"/>
                    <a:gd name="T60" fmla="*/ 59 w 63"/>
                    <a:gd name="T61" fmla="*/ 14 h 65"/>
                    <a:gd name="T62" fmla="*/ 61 w 63"/>
                    <a:gd name="T63" fmla="*/ 20 h 65"/>
                    <a:gd name="T64" fmla="*/ 63 w 63"/>
                    <a:gd name="T65" fmla="*/ 26 h 65"/>
                    <a:gd name="T66" fmla="*/ 63 w 63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63" y="32"/>
                      </a:moveTo>
                      <a:lnTo>
                        <a:pt x="63" y="32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51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7" name="Freeform 388"/>
                <p:cNvSpPr>
                  <a:spLocks/>
                </p:cNvSpPr>
                <p:nvPr/>
              </p:nvSpPr>
              <p:spPr bwMode="auto">
                <a:xfrm>
                  <a:off x="4697" y="815"/>
                  <a:ext cx="63" cy="65"/>
                </a:xfrm>
                <a:custGeom>
                  <a:avLst/>
                  <a:gdLst>
                    <a:gd name="T0" fmla="*/ 63 w 63"/>
                    <a:gd name="T1" fmla="*/ 33 h 65"/>
                    <a:gd name="T2" fmla="*/ 63 w 63"/>
                    <a:gd name="T3" fmla="*/ 39 h 65"/>
                    <a:gd name="T4" fmla="*/ 61 w 63"/>
                    <a:gd name="T5" fmla="*/ 45 h 65"/>
                    <a:gd name="T6" fmla="*/ 57 w 63"/>
                    <a:gd name="T7" fmla="*/ 51 h 65"/>
                    <a:gd name="T8" fmla="*/ 55 w 63"/>
                    <a:gd name="T9" fmla="*/ 55 h 65"/>
                    <a:gd name="T10" fmla="*/ 50 w 63"/>
                    <a:gd name="T11" fmla="*/ 59 h 65"/>
                    <a:gd name="T12" fmla="*/ 44 w 63"/>
                    <a:gd name="T13" fmla="*/ 63 h 65"/>
                    <a:gd name="T14" fmla="*/ 38 w 63"/>
                    <a:gd name="T15" fmla="*/ 65 h 65"/>
                    <a:gd name="T16" fmla="*/ 32 w 63"/>
                    <a:gd name="T17" fmla="*/ 65 h 65"/>
                    <a:gd name="T18" fmla="*/ 26 w 63"/>
                    <a:gd name="T19" fmla="*/ 65 h 65"/>
                    <a:gd name="T20" fmla="*/ 20 w 63"/>
                    <a:gd name="T21" fmla="*/ 63 h 65"/>
                    <a:gd name="T22" fmla="*/ 14 w 63"/>
                    <a:gd name="T23" fmla="*/ 59 h 65"/>
                    <a:gd name="T24" fmla="*/ 8 w 63"/>
                    <a:gd name="T25" fmla="*/ 55 h 65"/>
                    <a:gd name="T26" fmla="*/ 6 w 63"/>
                    <a:gd name="T27" fmla="*/ 51 h 65"/>
                    <a:gd name="T28" fmla="*/ 2 w 63"/>
                    <a:gd name="T29" fmla="*/ 45 h 65"/>
                    <a:gd name="T30" fmla="*/ 0 w 63"/>
                    <a:gd name="T31" fmla="*/ 39 h 65"/>
                    <a:gd name="T32" fmla="*/ 0 w 63"/>
                    <a:gd name="T33" fmla="*/ 33 h 65"/>
                    <a:gd name="T34" fmla="*/ 0 w 63"/>
                    <a:gd name="T35" fmla="*/ 26 h 65"/>
                    <a:gd name="T36" fmla="*/ 2 w 63"/>
                    <a:gd name="T37" fmla="*/ 20 h 65"/>
                    <a:gd name="T38" fmla="*/ 6 w 63"/>
                    <a:gd name="T39" fmla="*/ 14 h 65"/>
                    <a:gd name="T40" fmla="*/ 8 w 63"/>
                    <a:gd name="T41" fmla="*/ 10 h 65"/>
                    <a:gd name="T42" fmla="*/ 14 w 63"/>
                    <a:gd name="T43" fmla="*/ 6 h 65"/>
                    <a:gd name="T44" fmla="*/ 20 w 63"/>
                    <a:gd name="T45" fmla="*/ 2 h 65"/>
                    <a:gd name="T46" fmla="*/ 26 w 63"/>
                    <a:gd name="T47" fmla="*/ 0 h 65"/>
                    <a:gd name="T48" fmla="*/ 32 w 63"/>
                    <a:gd name="T49" fmla="*/ 0 h 65"/>
                    <a:gd name="T50" fmla="*/ 38 w 63"/>
                    <a:gd name="T51" fmla="*/ 0 h 65"/>
                    <a:gd name="T52" fmla="*/ 44 w 63"/>
                    <a:gd name="T53" fmla="*/ 2 h 65"/>
                    <a:gd name="T54" fmla="*/ 50 w 63"/>
                    <a:gd name="T55" fmla="*/ 6 h 65"/>
                    <a:gd name="T56" fmla="*/ 55 w 63"/>
                    <a:gd name="T57" fmla="*/ 10 h 65"/>
                    <a:gd name="T58" fmla="*/ 57 w 63"/>
                    <a:gd name="T59" fmla="*/ 14 h 65"/>
                    <a:gd name="T60" fmla="*/ 61 w 63"/>
                    <a:gd name="T61" fmla="*/ 20 h 65"/>
                    <a:gd name="T62" fmla="*/ 63 w 63"/>
                    <a:gd name="T63" fmla="*/ 26 h 65"/>
                    <a:gd name="T64" fmla="*/ 63 w 63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63" y="33"/>
                      </a:move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50" y="59"/>
                      </a:lnTo>
                      <a:lnTo>
                        <a:pt x="44" y="63"/>
                      </a:lnTo>
                      <a:lnTo>
                        <a:pt x="38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5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8" name="Freeform 389"/>
                <p:cNvSpPr>
                  <a:spLocks/>
                </p:cNvSpPr>
                <p:nvPr/>
              </p:nvSpPr>
              <p:spPr bwMode="auto">
                <a:xfrm>
                  <a:off x="4697" y="815"/>
                  <a:ext cx="63" cy="65"/>
                </a:xfrm>
                <a:custGeom>
                  <a:avLst/>
                  <a:gdLst>
                    <a:gd name="T0" fmla="*/ 63 w 63"/>
                    <a:gd name="T1" fmla="*/ 33 h 65"/>
                    <a:gd name="T2" fmla="*/ 63 w 63"/>
                    <a:gd name="T3" fmla="*/ 33 h 65"/>
                    <a:gd name="T4" fmla="*/ 63 w 63"/>
                    <a:gd name="T5" fmla="*/ 39 h 65"/>
                    <a:gd name="T6" fmla="*/ 61 w 63"/>
                    <a:gd name="T7" fmla="*/ 45 h 65"/>
                    <a:gd name="T8" fmla="*/ 57 w 63"/>
                    <a:gd name="T9" fmla="*/ 51 h 65"/>
                    <a:gd name="T10" fmla="*/ 55 w 63"/>
                    <a:gd name="T11" fmla="*/ 55 h 65"/>
                    <a:gd name="T12" fmla="*/ 50 w 63"/>
                    <a:gd name="T13" fmla="*/ 59 h 65"/>
                    <a:gd name="T14" fmla="*/ 44 w 63"/>
                    <a:gd name="T15" fmla="*/ 63 h 65"/>
                    <a:gd name="T16" fmla="*/ 38 w 63"/>
                    <a:gd name="T17" fmla="*/ 65 h 65"/>
                    <a:gd name="T18" fmla="*/ 32 w 63"/>
                    <a:gd name="T19" fmla="*/ 65 h 65"/>
                    <a:gd name="T20" fmla="*/ 26 w 63"/>
                    <a:gd name="T21" fmla="*/ 65 h 65"/>
                    <a:gd name="T22" fmla="*/ 20 w 63"/>
                    <a:gd name="T23" fmla="*/ 63 h 65"/>
                    <a:gd name="T24" fmla="*/ 14 w 63"/>
                    <a:gd name="T25" fmla="*/ 59 h 65"/>
                    <a:gd name="T26" fmla="*/ 8 w 63"/>
                    <a:gd name="T27" fmla="*/ 55 h 65"/>
                    <a:gd name="T28" fmla="*/ 6 w 63"/>
                    <a:gd name="T29" fmla="*/ 51 h 65"/>
                    <a:gd name="T30" fmla="*/ 2 w 63"/>
                    <a:gd name="T31" fmla="*/ 45 h 65"/>
                    <a:gd name="T32" fmla="*/ 0 w 63"/>
                    <a:gd name="T33" fmla="*/ 39 h 65"/>
                    <a:gd name="T34" fmla="*/ 0 w 63"/>
                    <a:gd name="T35" fmla="*/ 33 h 65"/>
                    <a:gd name="T36" fmla="*/ 0 w 63"/>
                    <a:gd name="T37" fmla="*/ 26 h 65"/>
                    <a:gd name="T38" fmla="*/ 2 w 63"/>
                    <a:gd name="T39" fmla="*/ 20 h 65"/>
                    <a:gd name="T40" fmla="*/ 6 w 63"/>
                    <a:gd name="T41" fmla="*/ 14 h 65"/>
                    <a:gd name="T42" fmla="*/ 8 w 63"/>
                    <a:gd name="T43" fmla="*/ 10 h 65"/>
                    <a:gd name="T44" fmla="*/ 14 w 63"/>
                    <a:gd name="T45" fmla="*/ 6 h 65"/>
                    <a:gd name="T46" fmla="*/ 20 w 63"/>
                    <a:gd name="T47" fmla="*/ 2 h 65"/>
                    <a:gd name="T48" fmla="*/ 26 w 63"/>
                    <a:gd name="T49" fmla="*/ 0 h 65"/>
                    <a:gd name="T50" fmla="*/ 32 w 63"/>
                    <a:gd name="T51" fmla="*/ 0 h 65"/>
                    <a:gd name="T52" fmla="*/ 38 w 63"/>
                    <a:gd name="T53" fmla="*/ 0 h 65"/>
                    <a:gd name="T54" fmla="*/ 44 w 63"/>
                    <a:gd name="T55" fmla="*/ 2 h 65"/>
                    <a:gd name="T56" fmla="*/ 50 w 63"/>
                    <a:gd name="T57" fmla="*/ 6 h 65"/>
                    <a:gd name="T58" fmla="*/ 55 w 63"/>
                    <a:gd name="T59" fmla="*/ 10 h 65"/>
                    <a:gd name="T60" fmla="*/ 57 w 63"/>
                    <a:gd name="T61" fmla="*/ 14 h 65"/>
                    <a:gd name="T62" fmla="*/ 61 w 63"/>
                    <a:gd name="T63" fmla="*/ 20 h 65"/>
                    <a:gd name="T64" fmla="*/ 63 w 63"/>
                    <a:gd name="T65" fmla="*/ 26 h 65"/>
                    <a:gd name="T66" fmla="*/ 63 w 63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63" y="33"/>
                      </a:moveTo>
                      <a:lnTo>
                        <a:pt x="63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50" y="59"/>
                      </a:lnTo>
                      <a:lnTo>
                        <a:pt x="44" y="63"/>
                      </a:lnTo>
                      <a:lnTo>
                        <a:pt x="38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2"/>
                      </a:lnTo>
                      <a:lnTo>
                        <a:pt x="50" y="6"/>
                      </a:lnTo>
                      <a:lnTo>
                        <a:pt x="55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69" name="Freeform 390"/>
                <p:cNvSpPr>
                  <a:spLocks/>
                </p:cNvSpPr>
                <p:nvPr/>
              </p:nvSpPr>
              <p:spPr bwMode="auto">
                <a:xfrm>
                  <a:off x="4599" y="722"/>
                  <a:ext cx="63" cy="63"/>
                </a:xfrm>
                <a:custGeom>
                  <a:avLst/>
                  <a:gdLst>
                    <a:gd name="T0" fmla="*/ 31 w 63"/>
                    <a:gd name="T1" fmla="*/ 0 h 63"/>
                    <a:gd name="T2" fmla="*/ 37 w 63"/>
                    <a:gd name="T3" fmla="*/ 0 h 63"/>
                    <a:gd name="T4" fmla="*/ 43 w 63"/>
                    <a:gd name="T5" fmla="*/ 2 h 63"/>
                    <a:gd name="T6" fmla="*/ 49 w 63"/>
                    <a:gd name="T7" fmla="*/ 6 h 63"/>
                    <a:gd name="T8" fmla="*/ 53 w 63"/>
                    <a:gd name="T9" fmla="*/ 10 h 63"/>
                    <a:gd name="T10" fmla="*/ 57 w 63"/>
                    <a:gd name="T11" fmla="*/ 14 h 63"/>
                    <a:gd name="T12" fmla="*/ 61 w 63"/>
                    <a:gd name="T13" fmla="*/ 20 h 63"/>
                    <a:gd name="T14" fmla="*/ 63 w 63"/>
                    <a:gd name="T15" fmla="*/ 26 h 63"/>
                    <a:gd name="T16" fmla="*/ 63 w 63"/>
                    <a:gd name="T17" fmla="*/ 32 h 63"/>
                    <a:gd name="T18" fmla="*/ 63 w 63"/>
                    <a:gd name="T19" fmla="*/ 38 h 63"/>
                    <a:gd name="T20" fmla="*/ 61 w 63"/>
                    <a:gd name="T21" fmla="*/ 44 h 63"/>
                    <a:gd name="T22" fmla="*/ 57 w 63"/>
                    <a:gd name="T23" fmla="*/ 50 h 63"/>
                    <a:gd name="T24" fmla="*/ 53 w 63"/>
                    <a:gd name="T25" fmla="*/ 56 h 63"/>
                    <a:gd name="T26" fmla="*/ 49 w 63"/>
                    <a:gd name="T27" fmla="*/ 60 h 63"/>
                    <a:gd name="T28" fmla="*/ 43 w 63"/>
                    <a:gd name="T29" fmla="*/ 61 h 63"/>
                    <a:gd name="T30" fmla="*/ 37 w 63"/>
                    <a:gd name="T31" fmla="*/ 63 h 63"/>
                    <a:gd name="T32" fmla="*/ 31 w 63"/>
                    <a:gd name="T33" fmla="*/ 63 h 63"/>
                    <a:gd name="T34" fmla="*/ 25 w 63"/>
                    <a:gd name="T35" fmla="*/ 63 h 63"/>
                    <a:gd name="T36" fmla="*/ 20 w 63"/>
                    <a:gd name="T37" fmla="*/ 61 h 63"/>
                    <a:gd name="T38" fmla="*/ 14 w 63"/>
                    <a:gd name="T39" fmla="*/ 60 h 63"/>
                    <a:gd name="T40" fmla="*/ 8 w 63"/>
                    <a:gd name="T41" fmla="*/ 56 h 63"/>
                    <a:gd name="T42" fmla="*/ 4 w 63"/>
                    <a:gd name="T43" fmla="*/ 50 h 63"/>
                    <a:gd name="T44" fmla="*/ 2 w 63"/>
                    <a:gd name="T45" fmla="*/ 44 h 63"/>
                    <a:gd name="T46" fmla="*/ 0 w 63"/>
                    <a:gd name="T47" fmla="*/ 38 h 63"/>
                    <a:gd name="T48" fmla="*/ 0 w 63"/>
                    <a:gd name="T49" fmla="*/ 32 h 63"/>
                    <a:gd name="T50" fmla="*/ 0 w 63"/>
                    <a:gd name="T51" fmla="*/ 26 h 63"/>
                    <a:gd name="T52" fmla="*/ 2 w 63"/>
                    <a:gd name="T53" fmla="*/ 20 h 63"/>
                    <a:gd name="T54" fmla="*/ 4 w 63"/>
                    <a:gd name="T55" fmla="*/ 14 h 63"/>
                    <a:gd name="T56" fmla="*/ 8 w 63"/>
                    <a:gd name="T57" fmla="*/ 10 h 63"/>
                    <a:gd name="T58" fmla="*/ 14 w 63"/>
                    <a:gd name="T59" fmla="*/ 6 h 63"/>
                    <a:gd name="T60" fmla="*/ 20 w 63"/>
                    <a:gd name="T61" fmla="*/ 2 h 63"/>
                    <a:gd name="T62" fmla="*/ 25 w 63"/>
                    <a:gd name="T63" fmla="*/ 0 h 63"/>
                    <a:gd name="T64" fmla="*/ 31 w 63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31" y="0"/>
                      </a:move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7" y="50"/>
                      </a:lnTo>
                      <a:lnTo>
                        <a:pt x="53" y="56"/>
                      </a:lnTo>
                      <a:lnTo>
                        <a:pt x="49" y="60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60"/>
                      </a:lnTo>
                      <a:lnTo>
                        <a:pt x="8" y="56"/>
                      </a:lnTo>
                      <a:lnTo>
                        <a:pt x="4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0" name="Freeform 391"/>
                <p:cNvSpPr>
                  <a:spLocks/>
                </p:cNvSpPr>
                <p:nvPr/>
              </p:nvSpPr>
              <p:spPr bwMode="auto">
                <a:xfrm>
                  <a:off x="4599" y="722"/>
                  <a:ext cx="63" cy="63"/>
                </a:xfrm>
                <a:custGeom>
                  <a:avLst/>
                  <a:gdLst>
                    <a:gd name="T0" fmla="*/ 31 w 63"/>
                    <a:gd name="T1" fmla="*/ 0 h 63"/>
                    <a:gd name="T2" fmla="*/ 31 w 63"/>
                    <a:gd name="T3" fmla="*/ 0 h 63"/>
                    <a:gd name="T4" fmla="*/ 37 w 63"/>
                    <a:gd name="T5" fmla="*/ 0 h 63"/>
                    <a:gd name="T6" fmla="*/ 43 w 63"/>
                    <a:gd name="T7" fmla="*/ 2 h 63"/>
                    <a:gd name="T8" fmla="*/ 49 w 63"/>
                    <a:gd name="T9" fmla="*/ 6 h 63"/>
                    <a:gd name="T10" fmla="*/ 53 w 63"/>
                    <a:gd name="T11" fmla="*/ 10 h 63"/>
                    <a:gd name="T12" fmla="*/ 57 w 63"/>
                    <a:gd name="T13" fmla="*/ 14 h 63"/>
                    <a:gd name="T14" fmla="*/ 61 w 63"/>
                    <a:gd name="T15" fmla="*/ 20 h 63"/>
                    <a:gd name="T16" fmla="*/ 63 w 63"/>
                    <a:gd name="T17" fmla="*/ 26 h 63"/>
                    <a:gd name="T18" fmla="*/ 63 w 63"/>
                    <a:gd name="T19" fmla="*/ 32 h 63"/>
                    <a:gd name="T20" fmla="*/ 63 w 63"/>
                    <a:gd name="T21" fmla="*/ 38 h 63"/>
                    <a:gd name="T22" fmla="*/ 61 w 63"/>
                    <a:gd name="T23" fmla="*/ 44 h 63"/>
                    <a:gd name="T24" fmla="*/ 57 w 63"/>
                    <a:gd name="T25" fmla="*/ 50 h 63"/>
                    <a:gd name="T26" fmla="*/ 53 w 63"/>
                    <a:gd name="T27" fmla="*/ 56 h 63"/>
                    <a:gd name="T28" fmla="*/ 49 w 63"/>
                    <a:gd name="T29" fmla="*/ 60 h 63"/>
                    <a:gd name="T30" fmla="*/ 43 w 63"/>
                    <a:gd name="T31" fmla="*/ 61 h 63"/>
                    <a:gd name="T32" fmla="*/ 37 w 63"/>
                    <a:gd name="T33" fmla="*/ 63 h 63"/>
                    <a:gd name="T34" fmla="*/ 31 w 63"/>
                    <a:gd name="T35" fmla="*/ 63 h 63"/>
                    <a:gd name="T36" fmla="*/ 25 w 63"/>
                    <a:gd name="T37" fmla="*/ 63 h 63"/>
                    <a:gd name="T38" fmla="*/ 20 w 63"/>
                    <a:gd name="T39" fmla="*/ 61 h 63"/>
                    <a:gd name="T40" fmla="*/ 14 w 63"/>
                    <a:gd name="T41" fmla="*/ 60 h 63"/>
                    <a:gd name="T42" fmla="*/ 8 w 63"/>
                    <a:gd name="T43" fmla="*/ 56 h 63"/>
                    <a:gd name="T44" fmla="*/ 4 w 63"/>
                    <a:gd name="T45" fmla="*/ 50 h 63"/>
                    <a:gd name="T46" fmla="*/ 2 w 63"/>
                    <a:gd name="T47" fmla="*/ 44 h 63"/>
                    <a:gd name="T48" fmla="*/ 0 w 63"/>
                    <a:gd name="T49" fmla="*/ 38 h 63"/>
                    <a:gd name="T50" fmla="*/ 0 w 63"/>
                    <a:gd name="T51" fmla="*/ 32 h 63"/>
                    <a:gd name="T52" fmla="*/ 0 w 63"/>
                    <a:gd name="T53" fmla="*/ 26 h 63"/>
                    <a:gd name="T54" fmla="*/ 2 w 63"/>
                    <a:gd name="T55" fmla="*/ 20 h 63"/>
                    <a:gd name="T56" fmla="*/ 4 w 63"/>
                    <a:gd name="T57" fmla="*/ 14 h 63"/>
                    <a:gd name="T58" fmla="*/ 8 w 63"/>
                    <a:gd name="T59" fmla="*/ 10 h 63"/>
                    <a:gd name="T60" fmla="*/ 14 w 63"/>
                    <a:gd name="T61" fmla="*/ 6 h 63"/>
                    <a:gd name="T62" fmla="*/ 20 w 63"/>
                    <a:gd name="T63" fmla="*/ 2 h 63"/>
                    <a:gd name="T64" fmla="*/ 25 w 63"/>
                    <a:gd name="T65" fmla="*/ 0 h 63"/>
                    <a:gd name="T66" fmla="*/ 31 w 63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7" y="50"/>
                      </a:lnTo>
                      <a:lnTo>
                        <a:pt x="53" y="56"/>
                      </a:lnTo>
                      <a:lnTo>
                        <a:pt x="49" y="60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60"/>
                      </a:lnTo>
                      <a:lnTo>
                        <a:pt x="8" y="56"/>
                      </a:lnTo>
                      <a:lnTo>
                        <a:pt x="4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1" name="Freeform 392"/>
                <p:cNvSpPr>
                  <a:spLocks/>
                </p:cNvSpPr>
                <p:nvPr/>
              </p:nvSpPr>
              <p:spPr bwMode="auto">
                <a:xfrm>
                  <a:off x="4591" y="774"/>
                  <a:ext cx="63" cy="65"/>
                </a:xfrm>
                <a:custGeom>
                  <a:avLst/>
                  <a:gdLst>
                    <a:gd name="T0" fmla="*/ 31 w 63"/>
                    <a:gd name="T1" fmla="*/ 65 h 65"/>
                    <a:gd name="T2" fmla="*/ 26 w 63"/>
                    <a:gd name="T3" fmla="*/ 63 h 65"/>
                    <a:gd name="T4" fmla="*/ 20 w 63"/>
                    <a:gd name="T5" fmla="*/ 61 h 65"/>
                    <a:gd name="T6" fmla="*/ 14 w 63"/>
                    <a:gd name="T7" fmla="*/ 59 h 65"/>
                    <a:gd name="T8" fmla="*/ 10 w 63"/>
                    <a:gd name="T9" fmla="*/ 55 h 65"/>
                    <a:gd name="T10" fmla="*/ 4 w 63"/>
                    <a:gd name="T11" fmla="*/ 49 h 65"/>
                    <a:gd name="T12" fmla="*/ 2 w 63"/>
                    <a:gd name="T13" fmla="*/ 45 h 65"/>
                    <a:gd name="T14" fmla="*/ 0 w 63"/>
                    <a:gd name="T15" fmla="*/ 39 h 65"/>
                    <a:gd name="T16" fmla="*/ 0 w 63"/>
                    <a:gd name="T17" fmla="*/ 31 h 65"/>
                    <a:gd name="T18" fmla="*/ 0 w 63"/>
                    <a:gd name="T19" fmla="*/ 25 h 65"/>
                    <a:gd name="T20" fmla="*/ 2 w 63"/>
                    <a:gd name="T21" fmla="*/ 19 h 65"/>
                    <a:gd name="T22" fmla="*/ 4 w 63"/>
                    <a:gd name="T23" fmla="*/ 13 h 65"/>
                    <a:gd name="T24" fmla="*/ 10 w 63"/>
                    <a:gd name="T25" fmla="*/ 9 h 65"/>
                    <a:gd name="T26" fmla="*/ 14 w 63"/>
                    <a:gd name="T27" fmla="*/ 6 h 65"/>
                    <a:gd name="T28" fmla="*/ 20 w 63"/>
                    <a:gd name="T29" fmla="*/ 2 h 65"/>
                    <a:gd name="T30" fmla="*/ 26 w 63"/>
                    <a:gd name="T31" fmla="*/ 0 h 65"/>
                    <a:gd name="T32" fmla="*/ 31 w 63"/>
                    <a:gd name="T33" fmla="*/ 0 h 65"/>
                    <a:gd name="T34" fmla="*/ 37 w 63"/>
                    <a:gd name="T35" fmla="*/ 0 h 65"/>
                    <a:gd name="T36" fmla="*/ 43 w 63"/>
                    <a:gd name="T37" fmla="*/ 2 h 65"/>
                    <a:gd name="T38" fmla="*/ 49 w 63"/>
                    <a:gd name="T39" fmla="*/ 6 h 65"/>
                    <a:gd name="T40" fmla="*/ 55 w 63"/>
                    <a:gd name="T41" fmla="*/ 9 h 65"/>
                    <a:gd name="T42" fmla="*/ 59 w 63"/>
                    <a:gd name="T43" fmla="*/ 13 h 65"/>
                    <a:gd name="T44" fmla="*/ 61 w 63"/>
                    <a:gd name="T45" fmla="*/ 19 h 65"/>
                    <a:gd name="T46" fmla="*/ 63 w 63"/>
                    <a:gd name="T47" fmla="*/ 25 h 65"/>
                    <a:gd name="T48" fmla="*/ 63 w 63"/>
                    <a:gd name="T49" fmla="*/ 31 h 65"/>
                    <a:gd name="T50" fmla="*/ 63 w 63"/>
                    <a:gd name="T51" fmla="*/ 39 h 65"/>
                    <a:gd name="T52" fmla="*/ 61 w 63"/>
                    <a:gd name="T53" fmla="*/ 45 h 65"/>
                    <a:gd name="T54" fmla="*/ 59 w 63"/>
                    <a:gd name="T55" fmla="*/ 49 h 65"/>
                    <a:gd name="T56" fmla="*/ 55 w 63"/>
                    <a:gd name="T57" fmla="*/ 55 h 65"/>
                    <a:gd name="T58" fmla="*/ 49 w 63"/>
                    <a:gd name="T59" fmla="*/ 59 h 65"/>
                    <a:gd name="T60" fmla="*/ 43 w 63"/>
                    <a:gd name="T61" fmla="*/ 61 h 65"/>
                    <a:gd name="T62" fmla="*/ 37 w 63"/>
                    <a:gd name="T63" fmla="*/ 63 h 65"/>
                    <a:gd name="T64" fmla="*/ 31 w 63"/>
                    <a:gd name="T65" fmla="*/ 65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31" y="65"/>
                      </a:move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4" y="49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5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2" name="Freeform 393"/>
                <p:cNvSpPr>
                  <a:spLocks/>
                </p:cNvSpPr>
                <p:nvPr/>
              </p:nvSpPr>
              <p:spPr bwMode="auto">
                <a:xfrm>
                  <a:off x="4591" y="774"/>
                  <a:ext cx="63" cy="65"/>
                </a:xfrm>
                <a:custGeom>
                  <a:avLst/>
                  <a:gdLst>
                    <a:gd name="T0" fmla="*/ 31 w 63"/>
                    <a:gd name="T1" fmla="*/ 65 h 65"/>
                    <a:gd name="T2" fmla="*/ 31 w 63"/>
                    <a:gd name="T3" fmla="*/ 65 h 65"/>
                    <a:gd name="T4" fmla="*/ 26 w 63"/>
                    <a:gd name="T5" fmla="*/ 63 h 65"/>
                    <a:gd name="T6" fmla="*/ 20 w 63"/>
                    <a:gd name="T7" fmla="*/ 61 h 65"/>
                    <a:gd name="T8" fmla="*/ 14 w 63"/>
                    <a:gd name="T9" fmla="*/ 59 h 65"/>
                    <a:gd name="T10" fmla="*/ 10 w 63"/>
                    <a:gd name="T11" fmla="*/ 55 h 65"/>
                    <a:gd name="T12" fmla="*/ 4 w 63"/>
                    <a:gd name="T13" fmla="*/ 49 h 65"/>
                    <a:gd name="T14" fmla="*/ 2 w 63"/>
                    <a:gd name="T15" fmla="*/ 45 h 65"/>
                    <a:gd name="T16" fmla="*/ 0 w 63"/>
                    <a:gd name="T17" fmla="*/ 39 h 65"/>
                    <a:gd name="T18" fmla="*/ 0 w 63"/>
                    <a:gd name="T19" fmla="*/ 31 h 65"/>
                    <a:gd name="T20" fmla="*/ 0 w 63"/>
                    <a:gd name="T21" fmla="*/ 25 h 65"/>
                    <a:gd name="T22" fmla="*/ 2 w 63"/>
                    <a:gd name="T23" fmla="*/ 19 h 65"/>
                    <a:gd name="T24" fmla="*/ 4 w 63"/>
                    <a:gd name="T25" fmla="*/ 13 h 65"/>
                    <a:gd name="T26" fmla="*/ 10 w 63"/>
                    <a:gd name="T27" fmla="*/ 9 h 65"/>
                    <a:gd name="T28" fmla="*/ 14 w 63"/>
                    <a:gd name="T29" fmla="*/ 6 h 65"/>
                    <a:gd name="T30" fmla="*/ 20 w 63"/>
                    <a:gd name="T31" fmla="*/ 2 h 65"/>
                    <a:gd name="T32" fmla="*/ 26 w 63"/>
                    <a:gd name="T33" fmla="*/ 0 h 65"/>
                    <a:gd name="T34" fmla="*/ 31 w 63"/>
                    <a:gd name="T35" fmla="*/ 0 h 65"/>
                    <a:gd name="T36" fmla="*/ 37 w 63"/>
                    <a:gd name="T37" fmla="*/ 0 h 65"/>
                    <a:gd name="T38" fmla="*/ 43 w 63"/>
                    <a:gd name="T39" fmla="*/ 2 h 65"/>
                    <a:gd name="T40" fmla="*/ 49 w 63"/>
                    <a:gd name="T41" fmla="*/ 6 h 65"/>
                    <a:gd name="T42" fmla="*/ 55 w 63"/>
                    <a:gd name="T43" fmla="*/ 9 h 65"/>
                    <a:gd name="T44" fmla="*/ 59 w 63"/>
                    <a:gd name="T45" fmla="*/ 13 h 65"/>
                    <a:gd name="T46" fmla="*/ 61 w 63"/>
                    <a:gd name="T47" fmla="*/ 19 h 65"/>
                    <a:gd name="T48" fmla="*/ 63 w 63"/>
                    <a:gd name="T49" fmla="*/ 25 h 65"/>
                    <a:gd name="T50" fmla="*/ 63 w 63"/>
                    <a:gd name="T51" fmla="*/ 31 h 65"/>
                    <a:gd name="T52" fmla="*/ 63 w 63"/>
                    <a:gd name="T53" fmla="*/ 39 h 65"/>
                    <a:gd name="T54" fmla="*/ 61 w 63"/>
                    <a:gd name="T55" fmla="*/ 45 h 65"/>
                    <a:gd name="T56" fmla="*/ 59 w 63"/>
                    <a:gd name="T57" fmla="*/ 49 h 65"/>
                    <a:gd name="T58" fmla="*/ 55 w 63"/>
                    <a:gd name="T59" fmla="*/ 55 h 65"/>
                    <a:gd name="T60" fmla="*/ 49 w 63"/>
                    <a:gd name="T61" fmla="*/ 59 h 65"/>
                    <a:gd name="T62" fmla="*/ 43 w 63"/>
                    <a:gd name="T63" fmla="*/ 61 h 65"/>
                    <a:gd name="T64" fmla="*/ 37 w 63"/>
                    <a:gd name="T65" fmla="*/ 63 h 65"/>
                    <a:gd name="T66" fmla="*/ 31 w 63"/>
                    <a:gd name="T67" fmla="*/ 65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31" y="65"/>
                      </a:move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4" y="49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3" name="Freeform 394"/>
                <p:cNvSpPr>
                  <a:spLocks/>
                </p:cNvSpPr>
                <p:nvPr/>
              </p:nvSpPr>
              <p:spPr bwMode="auto">
                <a:xfrm>
                  <a:off x="4739" y="736"/>
                  <a:ext cx="65" cy="63"/>
                </a:xfrm>
                <a:custGeom>
                  <a:avLst/>
                  <a:gdLst>
                    <a:gd name="T0" fmla="*/ 31 w 65"/>
                    <a:gd name="T1" fmla="*/ 0 h 63"/>
                    <a:gd name="T2" fmla="*/ 39 w 65"/>
                    <a:gd name="T3" fmla="*/ 0 h 63"/>
                    <a:gd name="T4" fmla="*/ 45 w 65"/>
                    <a:gd name="T5" fmla="*/ 2 h 63"/>
                    <a:gd name="T6" fmla="*/ 51 w 65"/>
                    <a:gd name="T7" fmla="*/ 6 h 63"/>
                    <a:gd name="T8" fmla="*/ 55 w 65"/>
                    <a:gd name="T9" fmla="*/ 10 h 63"/>
                    <a:gd name="T10" fmla="*/ 59 w 65"/>
                    <a:gd name="T11" fmla="*/ 14 h 63"/>
                    <a:gd name="T12" fmla="*/ 61 w 65"/>
                    <a:gd name="T13" fmla="*/ 20 h 63"/>
                    <a:gd name="T14" fmla="*/ 63 w 65"/>
                    <a:gd name="T15" fmla="*/ 26 h 63"/>
                    <a:gd name="T16" fmla="*/ 65 w 65"/>
                    <a:gd name="T17" fmla="*/ 32 h 63"/>
                    <a:gd name="T18" fmla="*/ 63 w 65"/>
                    <a:gd name="T19" fmla="*/ 38 h 63"/>
                    <a:gd name="T20" fmla="*/ 61 w 65"/>
                    <a:gd name="T21" fmla="*/ 44 h 63"/>
                    <a:gd name="T22" fmla="*/ 59 w 65"/>
                    <a:gd name="T23" fmla="*/ 49 h 63"/>
                    <a:gd name="T24" fmla="*/ 55 w 65"/>
                    <a:gd name="T25" fmla="*/ 55 h 63"/>
                    <a:gd name="T26" fmla="*/ 51 w 65"/>
                    <a:gd name="T27" fmla="*/ 57 h 63"/>
                    <a:gd name="T28" fmla="*/ 45 w 65"/>
                    <a:gd name="T29" fmla="*/ 61 h 63"/>
                    <a:gd name="T30" fmla="*/ 39 w 65"/>
                    <a:gd name="T31" fmla="*/ 63 h 63"/>
                    <a:gd name="T32" fmla="*/ 31 w 65"/>
                    <a:gd name="T33" fmla="*/ 63 h 63"/>
                    <a:gd name="T34" fmla="*/ 25 w 65"/>
                    <a:gd name="T35" fmla="*/ 63 h 63"/>
                    <a:gd name="T36" fmla="*/ 19 w 65"/>
                    <a:gd name="T37" fmla="*/ 61 h 63"/>
                    <a:gd name="T38" fmla="*/ 13 w 65"/>
                    <a:gd name="T39" fmla="*/ 57 h 63"/>
                    <a:gd name="T40" fmla="*/ 9 w 65"/>
                    <a:gd name="T41" fmla="*/ 55 h 63"/>
                    <a:gd name="T42" fmla="*/ 6 w 65"/>
                    <a:gd name="T43" fmla="*/ 49 h 63"/>
                    <a:gd name="T44" fmla="*/ 2 w 65"/>
                    <a:gd name="T45" fmla="*/ 44 h 63"/>
                    <a:gd name="T46" fmla="*/ 0 w 65"/>
                    <a:gd name="T47" fmla="*/ 38 h 63"/>
                    <a:gd name="T48" fmla="*/ 0 w 65"/>
                    <a:gd name="T49" fmla="*/ 32 h 63"/>
                    <a:gd name="T50" fmla="*/ 0 w 65"/>
                    <a:gd name="T51" fmla="*/ 26 h 63"/>
                    <a:gd name="T52" fmla="*/ 2 w 65"/>
                    <a:gd name="T53" fmla="*/ 20 h 63"/>
                    <a:gd name="T54" fmla="*/ 6 w 65"/>
                    <a:gd name="T55" fmla="*/ 14 h 63"/>
                    <a:gd name="T56" fmla="*/ 9 w 65"/>
                    <a:gd name="T57" fmla="*/ 10 h 63"/>
                    <a:gd name="T58" fmla="*/ 13 w 65"/>
                    <a:gd name="T59" fmla="*/ 6 h 63"/>
                    <a:gd name="T60" fmla="*/ 19 w 65"/>
                    <a:gd name="T61" fmla="*/ 2 h 63"/>
                    <a:gd name="T62" fmla="*/ 25 w 65"/>
                    <a:gd name="T63" fmla="*/ 0 h 63"/>
                    <a:gd name="T64" fmla="*/ 31 w 65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1" y="0"/>
                      </a:move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9" y="55"/>
                      </a:lnTo>
                      <a:lnTo>
                        <a:pt x="6" y="49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4" name="Freeform 395"/>
                <p:cNvSpPr>
                  <a:spLocks/>
                </p:cNvSpPr>
                <p:nvPr/>
              </p:nvSpPr>
              <p:spPr bwMode="auto">
                <a:xfrm>
                  <a:off x="4739" y="736"/>
                  <a:ext cx="65" cy="63"/>
                </a:xfrm>
                <a:custGeom>
                  <a:avLst/>
                  <a:gdLst>
                    <a:gd name="T0" fmla="*/ 31 w 65"/>
                    <a:gd name="T1" fmla="*/ 0 h 63"/>
                    <a:gd name="T2" fmla="*/ 31 w 65"/>
                    <a:gd name="T3" fmla="*/ 0 h 63"/>
                    <a:gd name="T4" fmla="*/ 39 w 65"/>
                    <a:gd name="T5" fmla="*/ 0 h 63"/>
                    <a:gd name="T6" fmla="*/ 45 w 65"/>
                    <a:gd name="T7" fmla="*/ 2 h 63"/>
                    <a:gd name="T8" fmla="*/ 51 w 65"/>
                    <a:gd name="T9" fmla="*/ 6 h 63"/>
                    <a:gd name="T10" fmla="*/ 55 w 65"/>
                    <a:gd name="T11" fmla="*/ 10 h 63"/>
                    <a:gd name="T12" fmla="*/ 59 w 65"/>
                    <a:gd name="T13" fmla="*/ 14 h 63"/>
                    <a:gd name="T14" fmla="*/ 61 w 65"/>
                    <a:gd name="T15" fmla="*/ 20 h 63"/>
                    <a:gd name="T16" fmla="*/ 63 w 65"/>
                    <a:gd name="T17" fmla="*/ 26 h 63"/>
                    <a:gd name="T18" fmla="*/ 65 w 65"/>
                    <a:gd name="T19" fmla="*/ 32 h 63"/>
                    <a:gd name="T20" fmla="*/ 63 w 65"/>
                    <a:gd name="T21" fmla="*/ 38 h 63"/>
                    <a:gd name="T22" fmla="*/ 61 w 65"/>
                    <a:gd name="T23" fmla="*/ 44 h 63"/>
                    <a:gd name="T24" fmla="*/ 59 w 65"/>
                    <a:gd name="T25" fmla="*/ 49 h 63"/>
                    <a:gd name="T26" fmla="*/ 55 w 65"/>
                    <a:gd name="T27" fmla="*/ 55 h 63"/>
                    <a:gd name="T28" fmla="*/ 51 w 65"/>
                    <a:gd name="T29" fmla="*/ 57 h 63"/>
                    <a:gd name="T30" fmla="*/ 45 w 65"/>
                    <a:gd name="T31" fmla="*/ 61 h 63"/>
                    <a:gd name="T32" fmla="*/ 39 w 65"/>
                    <a:gd name="T33" fmla="*/ 63 h 63"/>
                    <a:gd name="T34" fmla="*/ 31 w 65"/>
                    <a:gd name="T35" fmla="*/ 63 h 63"/>
                    <a:gd name="T36" fmla="*/ 25 w 65"/>
                    <a:gd name="T37" fmla="*/ 63 h 63"/>
                    <a:gd name="T38" fmla="*/ 19 w 65"/>
                    <a:gd name="T39" fmla="*/ 61 h 63"/>
                    <a:gd name="T40" fmla="*/ 13 w 65"/>
                    <a:gd name="T41" fmla="*/ 57 h 63"/>
                    <a:gd name="T42" fmla="*/ 9 w 65"/>
                    <a:gd name="T43" fmla="*/ 55 h 63"/>
                    <a:gd name="T44" fmla="*/ 6 w 65"/>
                    <a:gd name="T45" fmla="*/ 49 h 63"/>
                    <a:gd name="T46" fmla="*/ 2 w 65"/>
                    <a:gd name="T47" fmla="*/ 44 h 63"/>
                    <a:gd name="T48" fmla="*/ 0 w 65"/>
                    <a:gd name="T49" fmla="*/ 38 h 63"/>
                    <a:gd name="T50" fmla="*/ 0 w 65"/>
                    <a:gd name="T51" fmla="*/ 32 h 63"/>
                    <a:gd name="T52" fmla="*/ 0 w 65"/>
                    <a:gd name="T53" fmla="*/ 26 h 63"/>
                    <a:gd name="T54" fmla="*/ 2 w 65"/>
                    <a:gd name="T55" fmla="*/ 20 h 63"/>
                    <a:gd name="T56" fmla="*/ 6 w 65"/>
                    <a:gd name="T57" fmla="*/ 14 h 63"/>
                    <a:gd name="T58" fmla="*/ 9 w 65"/>
                    <a:gd name="T59" fmla="*/ 10 h 63"/>
                    <a:gd name="T60" fmla="*/ 13 w 65"/>
                    <a:gd name="T61" fmla="*/ 6 h 63"/>
                    <a:gd name="T62" fmla="*/ 19 w 65"/>
                    <a:gd name="T63" fmla="*/ 2 h 63"/>
                    <a:gd name="T64" fmla="*/ 25 w 65"/>
                    <a:gd name="T65" fmla="*/ 0 h 63"/>
                    <a:gd name="T66" fmla="*/ 31 w 65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9" y="55"/>
                      </a:lnTo>
                      <a:lnTo>
                        <a:pt x="6" y="49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5" name="Freeform 396"/>
                <p:cNvSpPr>
                  <a:spLocks/>
                </p:cNvSpPr>
                <p:nvPr/>
              </p:nvSpPr>
              <p:spPr bwMode="auto">
                <a:xfrm>
                  <a:off x="4743" y="770"/>
                  <a:ext cx="65" cy="63"/>
                </a:xfrm>
                <a:custGeom>
                  <a:avLst/>
                  <a:gdLst>
                    <a:gd name="T0" fmla="*/ 31 w 65"/>
                    <a:gd name="T1" fmla="*/ 63 h 63"/>
                    <a:gd name="T2" fmla="*/ 25 w 65"/>
                    <a:gd name="T3" fmla="*/ 63 h 63"/>
                    <a:gd name="T4" fmla="*/ 19 w 65"/>
                    <a:gd name="T5" fmla="*/ 61 h 63"/>
                    <a:gd name="T6" fmla="*/ 13 w 65"/>
                    <a:gd name="T7" fmla="*/ 59 h 63"/>
                    <a:gd name="T8" fmla="*/ 9 w 65"/>
                    <a:gd name="T9" fmla="*/ 55 h 63"/>
                    <a:gd name="T10" fmla="*/ 5 w 65"/>
                    <a:gd name="T11" fmla="*/ 49 h 63"/>
                    <a:gd name="T12" fmla="*/ 2 w 65"/>
                    <a:gd name="T13" fmla="*/ 43 h 63"/>
                    <a:gd name="T14" fmla="*/ 0 w 65"/>
                    <a:gd name="T15" fmla="*/ 37 h 63"/>
                    <a:gd name="T16" fmla="*/ 0 w 65"/>
                    <a:gd name="T17" fmla="*/ 31 h 63"/>
                    <a:gd name="T18" fmla="*/ 0 w 65"/>
                    <a:gd name="T19" fmla="*/ 25 h 63"/>
                    <a:gd name="T20" fmla="*/ 2 w 65"/>
                    <a:gd name="T21" fmla="*/ 19 h 63"/>
                    <a:gd name="T22" fmla="*/ 5 w 65"/>
                    <a:gd name="T23" fmla="*/ 13 h 63"/>
                    <a:gd name="T24" fmla="*/ 9 w 65"/>
                    <a:gd name="T25" fmla="*/ 10 h 63"/>
                    <a:gd name="T26" fmla="*/ 13 w 65"/>
                    <a:gd name="T27" fmla="*/ 4 h 63"/>
                    <a:gd name="T28" fmla="*/ 19 w 65"/>
                    <a:gd name="T29" fmla="*/ 2 h 63"/>
                    <a:gd name="T30" fmla="*/ 25 w 65"/>
                    <a:gd name="T31" fmla="*/ 0 h 63"/>
                    <a:gd name="T32" fmla="*/ 31 w 65"/>
                    <a:gd name="T33" fmla="*/ 0 h 63"/>
                    <a:gd name="T34" fmla="*/ 39 w 65"/>
                    <a:gd name="T35" fmla="*/ 0 h 63"/>
                    <a:gd name="T36" fmla="*/ 45 w 65"/>
                    <a:gd name="T37" fmla="*/ 2 h 63"/>
                    <a:gd name="T38" fmla="*/ 49 w 65"/>
                    <a:gd name="T39" fmla="*/ 4 h 63"/>
                    <a:gd name="T40" fmla="*/ 55 w 65"/>
                    <a:gd name="T41" fmla="*/ 10 h 63"/>
                    <a:gd name="T42" fmla="*/ 59 w 65"/>
                    <a:gd name="T43" fmla="*/ 13 h 63"/>
                    <a:gd name="T44" fmla="*/ 61 w 65"/>
                    <a:gd name="T45" fmla="*/ 19 h 63"/>
                    <a:gd name="T46" fmla="*/ 63 w 65"/>
                    <a:gd name="T47" fmla="*/ 25 h 63"/>
                    <a:gd name="T48" fmla="*/ 65 w 65"/>
                    <a:gd name="T49" fmla="*/ 31 h 63"/>
                    <a:gd name="T50" fmla="*/ 63 w 65"/>
                    <a:gd name="T51" fmla="*/ 37 h 63"/>
                    <a:gd name="T52" fmla="*/ 61 w 65"/>
                    <a:gd name="T53" fmla="*/ 43 h 63"/>
                    <a:gd name="T54" fmla="*/ 59 w 65"/>
                    <a:gd name="T55" fmla="*/ 49 h 63"/>
                    <a:gd name="T56" fmla="*/ 55 w 65"/>
                    <a:gd name="T57" fmla="*/ 55 h 63"/>
                    <a:gd name="T58" fmla="*/ 49 w 65"/>
                    <a:gd name="T59" fmla="*/ 59 h 63"/>
                    <a:gd name="T60" fmla="*/ 45 w 65"/>
                    <a:gd name="T61" fmla="*/ 61 h 63"/>
                    <a:gd name="T62" fmla="*/ 39 w 65"/>
                    <a:gd name="T63" fmla="*/ 63 h 63"/>
                    <a:gd name="T64" fmla="*/ 31 w 65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1" y="63"/>
                      </a:move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5" y="13"/>
                      </a:lnTo>
                      <a:lnTo>
                        <a:pt x="9" y="10"/>
                      </a:lnTo>
                      <a:lnTo>
                        <a:pt x="13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49" y="4"/>
                      </a:lnTo>
                      <a:lnTo>
                        <a:pt x="55" y="10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6" name="Freeform 397"/>
                <p:cNvSpPr>
                  <a:spLocks/>
                </p:cNvSpPr>
                <p:nvPr/>
              </p:nvSpPr>
              <p:spPr bwMode="auto">
                <a:xfrm>
                  <a:off x="4743" y="770"/>
                  <a:ext cx="65" cy="63"/>
                </a:xfrm>
                <a:custGeom>
                  <a:avLst/>
                  <a:gdLst>
                    <a:gd name="T0" fmla="*/ 31 w 65"/>
                    <a:gd name="T1" fmla="*/ 63 h 63"/>
                    <a:gd name="T2" fmla="*/ 31 w 65"/>
                    <a:gd name="T3" fmla="*/ 63 h 63"/>
                    <a:gd name="T4" fmla="*/ 25 w 65"/>
                    <a:gd name="T5" fmla="*/ 63 h 63"/>
                    <a:gd name="T6" fmla="*/ 19 w 65"/>
                    <a:gd name="T7" fmla="*/ 61 h 63"/>
                    <a:gd name="T8" fmla="*/ 13 w 65"/>
                    <a:gd name="T9" fmla="*/ 59 h 63"/>
                    <a:gd name="T10" fmla="*/ 9 w 65"/>
                    <a:gd name="T11" fmla="*/ 55 h 63"/>
                    <a:gd name="T12" fmla="*/ 5 w 65"/>
                    <a:gd name="T13" fmla="*/ 49 h 63"/>
                    <a:gd name="T14" fmla="*/ 2 w 65"/>
                    <a:gd name="T15" fmla="*/ 43 h 63"/>
                    <a:gd name="T16" fmla="*/ 0 w 65"/>
                    <a:gd name="T17" fmla="*/ 37 h 63"/>
                    <a:gd name="T18" fmla="*/ 0 w 65"/>
                    <a:gd name="T19" fmla="*/ 31 h 63"/>
                    <a:gd name="T20" fmla="*/ 0 w 65"/>
                    <a:gd name="T21" fmla="*/ 25 h 63"/>
                    <a:gd name="T22" fmla="*/ 2 w 65"/>
                    <a:gd name="T23" fmla="*/ 19 h 63"/>
                    <a:gd name="T24" fmla="*/ 5 w 65"/>
                    <a:gd name="T25" fmla="*/ 13 h 63"/>
                    <a:gd name="T26" fmla="*/ 9 w 65"/>
                    <a:gd name="T27" fmla="*/ 10 h 63"/>
                    <a:gd name="T28" fmla="*/ 13 w 65"/>
                    <a:gd name="T29" fmla="*/ 4 h 63"/>
                    <a:gd name="T30" fmla="*/ 19 w 65"/>
                    <a:gd name="T31" fmla="*/ 2 h 63"/>
                    <a:gd name="T32" fmla="*/ 25 w 65"/>
                    <a:gd name="T33" fmla="*/ 0 h 63"/>
                    <a:gd name="T34" fmla="*/ 31 w 65"/>
                    <a:gd name="T35" fmla="*/ 0 h 63"/>
                    <a:gd name="T36" fmla="*/ 39 w 65"/>
                    <a:gd name="T37" fmla="*/ 0 h 63"/>
                    <a:gd name="T38" fmla="*/ 45 w 65"/>
                    <a:gd name="T39" fmla="*/ 2 h 63"/>
                    <a:gd name="T40" fmla="*/ 49 w 65"/>
                    <a:gd name="T41" fmla="*/ 4 h 63"/>
                    <a:gd name="T42" fmla="*/ 55 w 65"/>
                    <a:gd name="T43" fmla="*/ 10 h 63"/>
                    <a:gd name="T44" fmla="*/ 59 w 65"/>
                    <a:gd name="T45" fmla="*/ 13 h 63"/>
                    <a:gd name="T46" fmla="*/ 61 w 65"/>
                    <a:gd name="T47" fmla="*/ 19 h 63"/>
                    <a:gd name="T48" fmla="*/ 63 w 65"/>
                    <a:gd name="T49" fmla="*/ 25 h 63"/>
                    <a:gd name="T50" fmla="*/ 65 w 65"/>
                    <a:gd name="T51" fmla="*/ 31 h 63"/>
                    <a:gd name="T52" fmla="*/ 63 w 65"/>
                    <a:gd name="T53" fmla="*/ 37 h 63"/>
                    <a:gd name="T54" fmla="*/ 61 w 65"/>
                    <a:gd name="T55" fmla="*/ 43 h 63"/>
                    <a:gd name="T56" fmla="*/ 59 w 65"/>
                    <a:gd name="T57" fmla="*/ 49 h 63"/>
                    <a:gd name="T58" fmla="*/ 55 w 65"/>
                    <a:gd name="T59" fmla="*/ 55 h 63"/>
                    <a:gd name="T60" fmla="*/ 49 w 65"/>
                    <a:gd name="T61" fmla="*/ 59 h 63"/>
                    <a:gd name="T62" fmla="*/ 45 w 65"/>
                    <a:gd name="T63" fmla="*/ 61 h 63"/>
                    <a:gd name="T64" fmla="*/ 39 w 65"/>
                    <a:gd name="T65" fmla="*/ 63 h 63"/>
                    <a:gd name="T66" fmla="*/ 31 w 65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1" y="63"/>
                      </a:move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5" y="13"/>
                      </a:lnTo>
                      <a:lnTo>
                        <a:pt x="9" y="10"/>
                      </a:lnTo>
                      <a:lnTo>
                        <a:pt x="13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49" y="4"/>
                      </a:lnTo>
                      <a:lnTo>
                        <a:pt x="55" y="10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7" name="Freeform 398"/>
                <p:cNvSpPr>
                  <a:spLocks/>
                </p:cNvSpPr>
                <p:nvPr/>
              </p:nvSpPr>
              <p:spPr bwMode="auto">
                <a:xfrm>
                  <a:off x="4595" y="630"/>
                  <a:ext cx="63" cy="65"/>
                </a:xfrm>
                <a:custGeom>
                  <a:avLst/>
                  <a:gdLst>
                    <a:gd name="T0" fmla="*/ 31 w 63"/>
                    <a:gd name="T1" fmla="*/ 0 h 65"/>
                    <a:gd name="T2" fmla="*/ 37 w 63"/>
                    <a:gd name="T3" fmla="*/ 2 h 65"/>
                    <a:gd name="T4" fmla="*/ 43 w 63"/>
                    <a:gd name="T5" fmla="*/ 2 h 65"/>
                    <a:gd name="T6" fmla="*/ 49 w 63"/>
                    <a:gd name="T7" fmla="*/ 6 h 65"/>
                    <a:gd name="T8" fmla="*/ 55 w 63"/>
                    <a:gd name="T9" fmla="*/ 10 h 65"/>
                    <a:gd name="T10" fmla="*/ 57 w 63"/>
                    <a:gd name="T11" fmla="*/ 14 h 65"/>
                    <a:gd name="T12" fmla="*/ 61 w 63"/>
                    <a:gd name="T13" fmla="*/ 20 h 65"/>
                    <a:gd name="T14" fmla="*/ 63 w 63"/>
                    <a:gd name="T15" fmla="*/ 26 h 65"/>
                    <a:gd name="T16" fmla="*/ 63 w 63"/>
                    <a:gd name="T17" fmla="*/ 33 h 65"/>
                    <a:gd name="T18" fmla="*/ 63 w 63"/>
                    <a:gd name="T19" fmla="*/ 39 h 65"/>
                    <a:gd name="T20" fmla="*/ 61 w 63"/>
                    <a:gd name="T21" fmla="*/ 45 h 65"/>
                    <a:gd name="T22" fmla="*/ 57 w 63"/>
                    <a:gd name="T23" fmla="*/ 51 h 65"/>
                    <a:gd name="T24" fmla="*/ 55 w 63"/>
                    <a:gd name="T25" fmla="*/ 55 h 65"/>
                    <a:gd name="T26" fmla="*/ 49 w 63"/>
                    <a:gd name="T27" fmla="*/ 59 h 65"/>
                    <a:gd name="T28" fmla="*/ 43 w 63"/>
                    <a:gd name="T29" fmla="*/ 63 h 65"/>
                    <a:gd name="T30" fmla="*/ 37 w 63"/>
                    <a:gd name="T31" fmla="*/ 63 h 65"/>
                    <a:gd name="T32" fmla="*/ 31 w 63"/>
                    <a:gd name="T33" fmla="*/ 65 h 65"/>
                    <a:gd name="T34" fmla="*/ 26 w 63"/>
                    <a:gd name="T35" fmla="*/ 63 h 65"/>
                    <a:gd name="T36" fmla="*/ 20 w 63"/>
                    <a:gd name="T37" fmla="*/ 63 h 65"/>
                    <a:gd name="T38" fmla="*/ 14 w 63"/>
                    <a:gd name="T39" fmla="*/ 59 h 65"/>
                    <a:gd name="T40" fmla="*/ 8 w 63"/>
                    <a:gd name="T41" fmla="*/ 55 h 65"/>
                    <a:gd name="T42" fmla="*/ 6 w 63"/>
                    <a:gd name="T43" fmla="*/ 51 h 65"/>
                    <a:gd name="T44" fmla="*/ 2 w 63"/>
                    <a:gd name="T45" fmla="*/ 45 h 65"/>
                    <a:gd name="T46" fmla="*/ 0 w 63"/>
                    <a:gd name="T47" fmla="*/ 39 h 65"/>
                    <a:gd name="T48" fmla="*/ 0 w 63"/>
                    <a:gd name="T49" fmla="*/ 33 h 65"/>
                    <a:gd name="T50" fmla="*/ 0 w 63"/>
                    <a:gd name="T51" fmla="*/ 26 h 65"/>
                    <a:gd name="T52" fmla="*/ 2 w 63"/>
                    <a:gd name="T53" fmla="*/ 20 h 65"/>
                    <a:gd name="T54" fmla="*/ 6 w 63"/>
                    <a:gd name="T55" fmla="*/ 14 h 65"/>
                    <a:gd name="T56" fmla="*/ 8 w 63"/>
                    <a:gd name="T57" fmla="*/ 10 h 65"/>
                    <a:gd name="T58" fmla="*/ 14 w 63"/>
                    <a:gd name="T59" fmla="*/ 6 h 65"/>
                    <a:gd name="T60" fmla="*/ 20 w 63"/>
                    <a:gd name="T61" fmla="*/ 2 h 65"/>
                    <a:gd name="T62" fmla="*/ 26 w 63"/>
                    <a:gd name="T63" fmla="*/ 2 h 65"/>
                    <a:gd name="T64" fmla="*/ 31 w 63"/>
                    <a:gd name="T65" fmla="*/ 0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31" y="0"/>
                      </a:moveTo>
                      <a:lnTo>
                        <a:pt x="37" y="2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8" name="Freeform 399"/>
                <p:cNvSpPr>
                  <a:spLocks/>
                </p:cNvSpPr>
                <p:nvPr/>
              </p:nvSpPr>
              <p:spPr bwMode="auto">
                <a:xfrm>
                  <a:off x="4595" y="630"/>
                  <a:ext cx="63" cy="65"/>
                </a:xfrm>
                <a:custGeom>
                  <a:avLst/>
                  <a:gdLst>
                    <a:gd name="T0" fmla="*/ 31 w 63"/>
                    <a:gd name="T1" fmla="*/ 0 h 65"/>
                    <a:gd name="T2" fmla="*/ 31 w 63"/>
                    <a:gd name="T3" fmla="*/ 0 h 65"/>
                    <a:gd name="T4" fmla="*/ 37 w 63"/>
                    <a:gd name="T5" fmla="*/ 2 h 65"/>
                    <a:gd name="T6" fmla="*/ 43 w 63"/>
                    <a:gd name="T7" fmla="*/ 2 h 65"/>
                    <a:gd name="T8" fmla="*/ 49 w 63"/>
                    <a:gd name="T9" fmla="*/ 6 h 65"/>
                    <a:gd name="T10" fmla="*/ 55 w 63"/>
                    <a:gd name="T11" fmla="*/ 10 h 65"/>
                    <a:gd name="T12" fmla="*/ 57 w 63"/>
                    <a:gd name="T13" fmla="*/ 14 h 65"/>
                    <a:gd name="T14" fmla="*/ 61 w 63"/>
                    <a:gd name="T15" fmla="*/ 20 h 65"/>
                    <a:gd name="T16" fmla="*/ 63 w 63"/>
                    <a:gd name="T17" fmla="*/ 26 h 65"/>
                    <a:gd name="T18" fmla="*/ 63 w 63"/>
                    <a:gd name="T19" fmla="*/ 33 h 65"/>
                    <a:gd name="T20" fmla="*/ 63 w 63"/>
                    <a:gd name="T21" fmla="*/ 39 h 65"/>
                    <a:gd name="T22" fmla="*/ 61 w 63"/>
                    <a:gd name="T23" fmla="*/ 45 h 65"/>
                    <a:gd name="T24" fmla="*/ 57 w 63"/>
                    <a:gd name="T25" fmla="*/ 51 h 65"/>
                    <a:gd name="T26" fmla="*/ 55 w 63"/>
                    <a:gd name="T27" fmla="*/ 55 h 65"/>
                    <a:gd name="T28" fmla="*/ 49 w 63"/>
                    <a:gd name="T29" fmla="*/ 59 h 65"/>
                    <a:gd name="T30" fmla="*/ 43 w 63"/>
                    <a:gd name="T31" fmla="*/ 63 h 65"/>
                    <a:gd name="T32" fmla="*/ 37 w 63"/>
                    <a:gd name="T33" fmla="*/ 63 h 65"/>
                    <a:gd name="T34" fmla="*/ 31 w 63"/>
                    <a:gd name="T35" fmla="*/ 65 h 65"/>
                    <a:gd name="T36" fmla="*/ 26 w 63"/>
                    <a:gd name="T37" fmla="*/ 63 h 65"/>
                    <a:gd name="T38" fmla="*/ 20 w 63"/>
                    <a:gd name="T39" fmla="*/ 63 h 65"/>
                    <a:gd name="T40" fmla="*/ 14 w 63"/>
                    <a:gd name="T41" fmla="*/ 59 h 65"/>
                    <a:gd name="T42" fmla="*/ 8 w 63"/>
                    <a:gd name="T43" fmla="*/ 55 h 65"/>
                    <a:gd name="T44" fmla="*/ 6 w 63"/>
                    <a:gd name="T45" fmla="*/ 51 h 65"/>
                    <a:gd name="T46" fmla="*/ 2 w 63"/>
                    <a:gd name="T47" fmla="*/ 45 h 65"/>
                    <a:gd name="T48" fmla="*/ 0 w 63"/>
                    <a:gd name="T49" fmla="*/ 39 h 65"/>
                    <a:gd name="T50" fmla="*/ 0 w 63"/>
                    <a:gd name="T51" fmla="*/ 33 h 65"/>
                    <a:gd name="T52" fmla="*/ 0 w 63"/>
                    <a:gd name="T53" fmla="*/ 26 h 65"/>
                    <a:gd name="T54" fmla="*/ 2 w 63"/>
                    <a:gd name="T55" fmla="*/ 20 h 65"/>
                    <a:gd name="T56" fmla="*/ 6 w 63"/>
                    <a:gd name="T57" fmla="*/ 14 h 65"/>
                    <a:gd name="T58" fmla="*/ 8 w 63"/>
                    <a:gd name="T59" fmla="*/ 10 h 65"/>
                    <a:gd name="T60" fmla="*/ 14 w 63"/>
                    <a:gd name="T61" fmla="*/ 6 h 65"/>
                    <a:gd name="T62" fmla="*/ 20 w 63"/>
                    <a:gd name="T63" fmla="*/ 2 h 65"/>
                    <a:gd name="T64" fmla="*/ 26 w 63"/>
                    <a:gd name="T65" fmla="*/ 2 h 65"/>
                    <a:gd name="T66" fmla="*/ 31 w 63"/>
                    <a:gd name="T67" fmla="*/ 0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7" y="63"/>
                      </a:lnTo>
                      <a:lnTo>
                        <a:pt x="31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79" name="Freeform 400"/>
                <p:cNvSpPr>
                  <a:spLocks/>
                </p:cNvSpPr>
                <p:nvPr/>
              </p:nvSpPr>
              <p:spPr bwMode="auto">
                <a:xfrm>
                  <a:off x="4717" y="766"/>
                  <a:ext cx="65" cy="65"/>
                </a:xfrm>
                <a:custGeom>
                  <a:avLst/>
                  <a:gdLst>
                    <a:gd name="T0" fmla="*/ 33 w 65"/>
                    <a:gd name="T1" fmla="*/ 0 h 65"/>
                    <a:gd name="T2" fmla="*/ 39 w 65"/>
                    <a:gd name="T3" fmla="*/ 2 h 65"/>
                    <a:gd name="T4" fmla="*/ 45 w 65"/>
                    <a:gd name="T5" fmla="*/ 4 h 65"/>
                    <a:gd name="T6" fmla="*/ 51 w 65"/>
                    <a:gd name="T7" fmla="*/ 6 h 65"/>
                    <a:gd name="T8" fmla="*/ 55 w 65"/>
                    <a:gd name="T9" fmla="*/ 10 h 65"/>
                    <a:gd name="T10" fmla="*/ 59 w 65"/>
                    <a:gd name="T11" fmla="*/ 14 h 65"/>
                    <a:gd name="T12" fmla="*/ 63 w 65"/>
                    <a:gd name="T13" fmla="*/ 19 h 65"/>
                    <a:gd name="T14" fmla="*/ 63 w 65"/>
                    <a:gd name="T15" fmla="*/ 25 h 65"/>
                    <a:gd name="T16" fmla="*/ 65 w 65"/>
                    <a:gd name="T17" fmla="*/ 33 h 65"/>
                    <a:gd name="T18" fmla="*/ 63 w 65"/>
                    <a:gd name="T19" fmla="*/ 39 h 65"/>
                    <a:gd name="T20" fmla="*/ 63 w 65"/>
                    <a:gd name="T21" fmla="*/ 45 h 65"/>
                    <a:gd name="T22" fmla="*/ 59 w 65"/>
                    <a:gd name="T23" fmla="*/ 51 h 65"/>
                    <a:gd name="T24" fmla="*/ 55 w 65"/>
                    <a:gd name="T25" fmla="*/ 55 h 65"/>
                    <a:gd name="T26" fmla="*/ 51 w 65"/>
                    <a:gd name="T27" fmla="*/ 59 h 65"/>
                    <a:gd name="T28" fmla="*/ 45 w 65"/>
                    <a:gd name="T29" fmla="*/ 63 h 65"/>
                    <a:gd name="T30" fmla="*/ 39 w 65"/>
                    <a:gd name="T31" fmla="*/ 65 h 65"/>
                    <a:gd name="T32" fmla="*/ 33 w 65"/>
                    <a:gd name="T33" fmla="*/ 65 h 65"/>
                    <a:gd name="T34" fmla="*/ 26 w 65"/>
                    <a:gd name="T35" fmla="*/ 65 h 65"/>
                    <a:gd name="T36" fmla="*/ 20 w 65"/>
                    <a:gd name="T37" fmla="*/ 63 h 65"/>
                    <a:gd name="T38" fmla="*/ 14 w 65"/>
                    <a:gd name="T39" fmla="*/ 59 h 65"/>
                    <a:gd name="T40" fmla="*/ 10 w 65"/>
                    <a:gd name="T41" fmla="*/ 55 h 65"/>
                    <a:gd name="T42" fmla="*/ 6 w 65"/>
                    <a:gd name="T43" fmla="*/ 51 h 65"/>
                    <a:gd name="T44" fmla="*/ 2 w 65"/>
                    <a:gd name="T45" fmla="*/ 45 h 65"/>
                    <a:gd name="T46" fmla="*/ 0 w 65"/>
                    <a:gd name="T47" fmla="*/ 39 h 65"/>
                    <a:gd name="T48" fmla="*/ 0 w 65"/>
                    <a:gd name="T49" fmla="*/ 33 h 65"/>
                    <a:gd name="T50" fmla="*/ 0 w 65"/>
                    <a:gd name="T51" fmla="*/ 25 h 65"/>
                    <a:gd name="T52" fmla="*/ 2 w 65"/>
                    <a:gd name="T53" fmla="*/ 19 h 65"/>
                    <a:gd name="T54" fmla="*/ 6 w 65"/>
                    <a:gd name="T55" fmla="*/ 14 h 65"/>
                    <a:gd name="T56" fmla="*/ 10 w 65"/>
                    <a:gd name="T57" fmla="*/ 10 h 65"/>
                    <a:gd name="T58" fmla="*/ 14 w 65"/>
                    <a:gd name="T59" fmla="*/ 6 h 65"/>
                    <a:gd name="T60" fmla="*/ 20 w 65"/>
                    <a:gd name="T61" fmla="*/ 4 h 65"/>
                    <a:gd name="T62" fmla="*/ 26 w 65"/>
                    <a:gd name="T63" fmla="*/ 2 h 65"/>
                    <a:gd name="T64" fmla="*/ 33 w 65"/>
                    <a:gd name="T65" fmla="*/ 0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3" y="0"/>
                      </a:move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0" name="Freeform 401"/>
                <p:cNvSpPr>
                  <a:spLocks/>
                </p:cNvSpPr>
                <p:nvPr/>
              </p:nvSpPr>
              <p:spPr bwMode="auto">
                <a:xfrm>
                  <a:off x="4717" y="766"/>
                  <a:ext cx="65" cy="65"/>
                </a:xfrm>
                <a:custGeom>
                  <a:avLst/>
                  <a:gdLst>
                    <a:gd name="T0" fmla="*/ 33 w 65"/>
                    <a:gd name="T1" fmla="*/ 0 h 65"/>
                    <a:gd name="T2" fmla="*/ 33 w 65"/>
                    <a:gd name="T3" fmla="*/ 0 h 65"/>
                    <a:gd name="T4" fmla="*/ 39 w 65"/>
                    <a:gd name="T5" fmla="*/ 2 h 65"/>
                    <a:gd name="T6" fmla="*/ 45 w 65"/>
                    <a:gd name="T7" fmla="*/ 4 h 65"/>
                    <a:gd name="T8" fmla="*/ 51 w 65"/>
                    <a:gd name="T9" fmla="*/ 6 h 65"/>
                    <a:gd name="T10" fmla="*/ 55 w 65"/>
                    <a:gd name="T11" fmla="*/ 10 h 65"/>
                    <a:gd name="T12" fmla="*/ 59 w 65"/>
                    <a:gd name="T13" fmla="*/ 14 h 65"/>
                    <a:gd name="T14" fmla="*/ 63 w 65"/>
                    <a:gd name="T15" fmla="*/ 19 h 65"/>
                    <a:gd name="T16" fmla="*/ 63 w 65"/>
                    <a:gd name="T17" fmla="*/ 25 h 65"/>
                    <a:gd name="T18" fmla="*/ 65 w 65"/>
                    <a:gd name="T19" fmla="*/ 33 h 65"/>
                    <a:gd name="T20" fmla="*/ 63 w 65"/>
                    <a:gd name="T21" fmla="*/ 39 h 65"/>
                    <a:gd name="T22" fmla="*/ 63 w 65"/>
                    <a:gd name="T23" fmla="*/ 45 h 65"/>
                    <a:gd name="T24" fmla="*/ 59 w 65"/>
                    <a:gd name="T25" fmla="*/ 51 h 65"/>
                    <a:gd name="T26" fmla="*/ 55 w 65"/>
                    <a:gd name="T27" fmla="*/ 55 h 65"/>
                    <a:gd name="T28" fmla="*/ 51 w 65"/>
                    <a:gd name="T29" fmla="*/ 59 h 65"/>
                    <a:gd name="T30" fmla="*/ 45 w 65"/>
                    <a:gd name="T31" fmla="*/ 63 h 65"/>
                    <a:gd name="T32" fmla="*/ 39 w 65"/>
                    <a:gd name="T33" fmla="*/ 65 h 65"/>
                    <a:gd name="T34" fmla="*/ 33 w 65"/>
                    <a:gd name="T35" fmla="*/ 65 h 65"/>
                    <a:gd name="T36" fmla="*/ 26 w 65"/>
                    <a:gd name="T37" fmla="*/ 65 h 65"/>
                    <a:gd name="T38" fmla="*/ 20 w 65"/>
                    <a:gd name="T39" fmla="*/ 63 h 65"/>
                    <a:gd name="T40" fmla="*/ 14 w 65"/>
                    <a:gd name="T41" fmla="*/ 59 h 65"/>
                    <a:gd name="T42" fmla="*/ 10 w 65"/>
                    <a:gd name="T43" fmla="*/ 55 h 65"/>
                    <a:gd name="T44" fmla="*/ 6 w 65"/>
                    <a:gd name="T45" fmla="*/ 51 h 65"/>
                    <a:gd name="T46" fmla="*/ 2 w 65"/>
                    <a:gd name="T47" fmla="*/ 45 h 65"/>
                    <a:gd name="T48" fmla="*/ 0 w 65"/>
                    <a:gd name="T49" fmla="*/ 39 h 65"/>
                    <a:gd name="T50" fmla="*/ 0 w 65"/>
                    <a:gd name="T51" fmla="*/ 33 h 65"/>
                    <a:gd name="T52" fmla="*/ 0 w 65"/>
                    <a:gd name="T53" fmla="*/ 25 h 65"/>
                    <a:gd name="T54" fmla="*/ 2 w 65"/>
                    <a:gd name="T55" fmla="*/ 19 h 65"/>
                    <a:gd name="T56" fmla="*/ 6 w 65"/>
                    <a:gd name="T57" fmla="*/ 14 h 65"/>
                    <a:gd name="T58" fmla="*/ 10 w 65"/>
                    <a:gd name="T59" fmla="*/ 10 h 65"/>
                    <a:gd name="T60" fmla="*/ 14 w 65"/>
                    <a:gd name="T61" fmla="*/ 6 h 65"/>
                    <a:gd name="T62" fmla="*/ 20 w 65"/>
                    <a:gd name="T63" fmla="*/ 4 h 65"/>
                    <a:gd name="T64" fmla="*/ 26 w 65"/>
                    <a:gd name="T65" fmla="*/ 2 h 65"/>
                    <a:gd name="T66" fmla="*/ 33 w 65"/>
                    <a:gd name="T67" fmla="*/ 0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3" y="0"/>
                      </a:move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1" name="Freeform 402"/>
                <p:cNvSpPr>
                  <a:spLocks/>
                </p:cNvSpPr>
                <p:nvPr/>
              </p:nvSpPr>
              <p:spPr bwMode="auto">
                <a:xfrm>
                  <a:off x="4636" y="642"/>
                  <a:ext cx="65" cy="63"/>
                </a:xfrm>
                <a:custGeom>
                  <a:avLst/>
                  <a:gdLst>
                    <a:gd name="T0" fmla="*/ 34 w 65"/>
                    <a:gd name="T1" fmla="*/ 63 h 63"/>
                    <a:gd name="T2" fmla="*/ 26 w 65"/>
                    <a:gd name="T3" fmla="*/ 63 h 63"/>
                    <a:gd name="T4" fmla="*/ 20 w 65"/>
                    <a:gd name="T5" fmla="*/ 61 h 63"/>
                    <a:gd name="T6" fmla="*/ 14 w 65"/>
                    <a:gd name="T7" fmla="*/ 59 h 63"/>
                    <a:gd name="T8" fmla="*/ 10 w 65"/>
                    <a:gd name="T9" fmla="*/ 55 h 63"/>
                    <a:gd name="T10" fmla="*/ 6 w 65"/>
                    <a:gd name="T11" fmla="*/ 49 h 63"/>
                    <a:gd name="T12" fmla="*/ 4 w 65"/>
                    <a:gd name="T13" fmla="*/ 43 h 63"/>
                    <a:gd name="T14" fmla="*/ 2 w 65"/>
                    <a:gd name="T15" fmla="*/ 37 h 63"/>
                    <a:gd name="T16" fmla="*/ 0 w 65"/>
                    <a:gd name="T17" fmla="*/ 31 h 63"/>
                    <a:gd name="T18" fmla="*/ 2 w 65"/>
                    <a:gd name="T19" fmla="*/ 25 h 63"/>
                    <a:gd name="T20" fmla="*/ 4 w 65"/>
                    <a:gd name="T21" fmla="*/ 19 h 63"/>
                    <a:gd name="T22" fmla="*/ 6 w 65"/>
                    <a:gd name="T23" fmla="*/ 14 h 63"/>
                    <a:gd name="T24" fmla="*/ 10 w 65"/>
                    <a:gd name="T25" fmla="*/ 10 h 63"/>
                    <a:gd name="T26" fmla="*/ 14 w 65"/>
                    <a:gd name="T27" fmla="*/ 6 h 63"/>
                    <a:gd name="T28" fmla="*/ 20 w 65"/>
                    <a:gd name="T29" fmla="*/ 2 h 63"/>
                    <a:gd name="T30" fmla="*/ 26 w 65"/>
                    <a:gd name="T31" fmla="*/ 0 h 63"/>
                    <a:gd name="T32" fmla="*/ 34 w 65"/>
                    <a:gd name="T33" fmla="*/ 0 h 63"/>
                    <a:gd name="T34" fmla="*/ 40 w 65"/>
                    <a:gd name="T35" fmla="*/ 0 h 63"/>
                    <a:gd name="T36" fmla="*/ 46 w 65"/>
                    <a:gd name="T37" fmla="*/ 2 h 63"/>
                    <a:gd name="T38" fmla="*/ 51 w 65"/>
                    <a:gd name="T39" fmla="*/ 6 h 63"/>
                    <a:gd name="T40" fmla="*/ 55 w 65"/>
                    <a:gd name="T41" fmla="*/ 10 h 63"/>
                    <a:gd name="T42" fmla="*/ 59 w 65"/>
                    <a:gd name="T43" fmla="*/ 14 h 63"/>
                    <a:gd name="T44" fmla="*/ 63 w 65"/>
                    <a:gd name="T45" fmla="*/ 19 h 63"/>
                    <a:gd name="T46" fmla="*/ 65 w 65"/>
                    <a:gd name="T47" fmla="*/ 25 h 63"/>
                    <a:gd name="T48" fmla="*/ 65 w 65"/>
                    <a:gd name="T49" fmla="*/ 31 h 63"/>
                    <a:gd name="T50" fmla="*/ 65 w 65"/>
                    <a:gd name="T51" fmla="*/ 37 h 63"/>
                    <a:gd name="T52" fmla="*/ 63 w 65"/>
                    <a:gd name="T53" fmla="*/ 43 h 63"/>
                    <a:gd name="T54" fmla="*/ 59 w 65"/>
                    <a:gd name="T55" fmla="*/ 49 h 63"/>
                    <a:gd name="T56" fmla="*/ 55 w 65"/>
                    <a:gd name="T57" fmla="*/ 55 h 63"/>
                    <a:gd name="T58" fmla="*/ 51 w 65"/>
                    <a:gd name="T59" fmla="*/ 59 h 63"/>
                    <a:gd name="T60" fmla="*/ 46 w 65"/>
                    <a:gd name="T61" fmla="*/ 61 h 63"/>
                    <a:gd name="T62" fmla="*/ 40 w 65"/>
                    <a:gd name="T63" fmla="*/ 63 h 63"/>
                    <a:gd name="T64" fmla="*/ 34 w 65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4" y="63"/>
                      </a:move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2" name="Freeform 403"/>
                <p:cNvSpPr>
                  <a:spLocks/>
                </p:cNvSpPr>
                <p:nvPr/>
              </p:nvSpPr>
              <p:spPr bwMode="auto">
                <a:xfrm>
                  <a:off x="4636" y="642"/>
                  <a:ext cx="65" cy="63"/>
                </a:xfrm>
                <a:custGeom>
                  <a:avLst/>
                  <a:gdLst>
                    <a:gd name="T0" fmla="*/ 34 w 65"/>
                    <a:gd name="T1" fmla="*/ 63 h 63"/>
                    <a:gd name="T2" fmla="*/ 34 w 65"/>
                    <a:gd name="T3" fmla="*/ 63 h 63"/>
                    <a:gd name="T4" fmla="*/ 26 w 65"/>
                    <a:gd name="T5" fmla="*/ 63 h 63"/>
                    <a:gd name="T6" fmla="*/ 20 w 65"/>
                    <a:gd name="T7" fmla="*/ 61 h 63"/>
                    <a:gd name="T8" fmla="*/ 14 w 65"/>
                    <a:gd name="T9" fmla="*/ 59 h 63"/>
                    <a:gd name="T10" fmla="*/ 10 w 65"/>
                    <a:gd name="T11" fmla="*/ 55 h 63"/>
                    <a:gd name="T12" fmla="*/ 6 w 65"/>
                    <a:gd name="T13" fmla="*/ 49 h 63"/>
                    <a:gd name="T14" fmla="*/ 4 w 65"/>
                    <a:gd name="T15" fmla="*/ 43 h 63"/>
                    <a:gd name="T16" fmla="*/ 2 w 65"/>
                    <a:gd name="T17" fmla="*/ 37 h 63"/>
                    <a:gd name="T18" fmla="*/ 0 w 65"/>
                    <a:gd name="T19" fmla="*/ 31 h 63"/>
                    <a:gd name="T20" fmla="*/ 2 w 65"/>
                    <a:gd name="T21" fmla="*/ 25 h 63"/>
                    <a:gd name="T22" fmla="*/ 4 w 65"/>
                    <a:gd name="T23" fmla="*/ 19 h 63"/>
                    <a:gd name="T24" fmla="*/ 6 w 65"/>
                    <a:gd name="T25" fmla="*/ 14 h 63"/>
                    <a:gd name="T26" fmla="*/ 10 w 65"/>
                    <a:gd name="T27" fmla="*/ 10 h 63"/>
                    <a:gd name="T28" fmla="*/ 14 w 65"/>
                    <a:gd name="T29" fmla="*/ 6 h 63"/>
                    <a:gd name="T30" fmla="*/ 20 w 65"/>
                    <a:gd name="T31" fmla="*/ 2 h 63"/>
                    <a:gd name="T32" fmla="*/ 26 w 65"/>
                    <a:gd name="T33" fmla="*/ 0 h 63"/>
                    <a:gd name="T34" fmla="*/ 34 w 65"/>
                    <a:gd name="T35" fmla="*/ 0 h 63"/>
                    <a:gd name="T36" fmla="*/ 40 w 65"/>
                    <a:gd name="T37" fmla="*/ 0 h 63"/>
                    <a:gd name="T38" fmla="*/ 46 w 65"/>
                    <a:gd name="T39" fmla="*/ 2 h 63"/>
                    <a:gd name="T40" fmla="*/ 51 w 65"/>
                    <a:gd name="T41" fmla="*/ 6 h 63"/>
                    <a:gd name="T42" fmla="*/ 55 w 65"/>
                    <a:gd name="T43" fmla="*/ 10 h 63"/>
                    <a:gd name="T44" fmla="*/ 59 w 65"/>
                    <a:gd name="T45" fmla="*/ 14 h 63"/>
                    <a:gd name="T46" fmla="*/ 63 w 65"/>
                    <a:gd name="T47" fmla="*/ 19 h 63"/>
                    <a:gd name="T48" fmla="*/ 65 w 65"/>
                    <a:gd name="T49" fmla="*/ 25 h 63"/>
                    <a:gd name="T50" fmla="*/ 65 w 65"/>
                    <a:gd name="T51" fmla="*/ 31 h 63"/>
                    <a:gd name="T52" fmla="*/ 65 w 65"/>
                    <a:gd name="T53" fmla="*/ 37 h 63"/>
                    <a:gd name="T54" fmla="*/ 63 w 65"/>
                    <a:gd name="T55" fmla="*/ 43 h 63"/>
                    <a:gd name="T56" fmla="*/ 59 w 65"/>
                    <a:gd name="T57" fmla="*/ 49 h 63"/>
                    <a:gd name="T58" fmla="*/ 55 w 65"/>
                    <a:gd name="T59" fmla="*/ 55 h 63"/>
                    <a:gd name="T60" fmla="*/ 51 w 65"/>
                    <a:gd name="T61" fmla="*/ 59 h 63"/>
                    <a:gd name="T62" fmla="*/ 46 w 65"/>
                    <a:gd name="T63" fmla="*/ 61 h 63"/>
                    <a:gd name="T64" fmla="*/ 40 w 65"/>
                    <a:gd name="T65" fmla="*/ 63 h 63"/>
                    <a:gd name="T66" fmla="*/ 34 w 65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4" y="63"/>
                      </a:moveTo>
                      <a:lnTo>
                        <a:pt x="34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3" name="Freeform 404"/>
                <p:cNvSpPr>
                  <a:spLocks/>
                </p:cNvSpPr>
                <p:nvPr/>
              </p:nvSpPr>
              <p:spPr bwMode="auto">
                <a:xfrm>
                  <a:off x="4713" y="697"/>
                  <a:ext cx="65" cy="65"/>
                </a:xfrm>
                <a:custGeom>
                  <a:avLst/>
                  <a:gdLst>
                    <a:gd name="T0" fmla="*/ 32 w 65"/>
                    <a:gd name="T1" fmla="*/ 0 h 65"/>
                    <a:gd name="T2" fmla="*/ 39 w 65"/>
                    <a:gd name="T3" fmla="*/ 2 h 65"/>
                    <a:gd name="T4" fmla="*/ 45 w 65"/>
                    <a:gd name="T5" fmla="*/ 4 h 65"/>
                    <a:gd name="T6" fmla="*/ 49 w 65"/>
                    <a:gd name="T7" fmla="*/ 6 h 65"/>
                    <a:gd name="T8" fmla="*/ 55 w 65"/>
                    <a:gd name="T9" fmla="*/ 10 h 65"/>
                    <a:gd name="T10" fmla="*/ 59 w 65"/>
                    <a:gd name="T11" fmla="*/ 16 h 65"/>
                    <a:gd name="T12" fmla="*/ 61 w 65"/>
                    <a:gd name="T13" fmla="*/ 22 h 65"/>
                    <a:gd name="T14" fmla="*/ 63 w 65"/>
                    <a:gd name="T15" fmla="*/ 25 h 65"/>
                    <a:gd name="T16" fmla="*/ 65 w 65"/>
                    <a:gd name="T17" fmla="*/ 33 h 65"/>
                    <a:gd name="T18" fmla="*/ 63 w 65"/>
                    <a:gd name="T19" fmla="*/ 39 h 65"/>
                    <a:gd name="T20" fmla="*/ 61 w 65"/>
                    <a:gd name="T21" fmla="*/ 45 h 65"/>
                    <a:gd name="T22" fmla="*/ 59 w 65"/>
                    <a:gd name="T23" fmla="*/ 51 h 65"/>
                    <a:gd name="T24" fmla="*/ 55 w 65"/>
                    <a:gd name="T25" fmla="*/ 55 h 65"/>
                    <a:gd name="T26" fmla="*/ 49 w 65"/>
                    <a:gd name="T27" fmla="*/ 59 h 65"/>
                    <a:gd name="T28" fmla="*/ 45 w 65"/>
                    <a:gd name="T29" fmla="*/ 63 h 65"/>
                    <a:gd name="T30" fmla="*/ 39 w 65"/>
                    <a:gd name="T31" fmla="*/ 65 h 65"/>
                    <a:gd name="T32" fmla="*/ 32 w 65"/>
                    <a:gd name="T33" fmla="*/ 65 h 65"/>
                    <a:gd name="T34" fmla="*/ 26 w 65"/>
                    <a:gd name="T35" fmla="*/ 65 h 65"/>
                    <a:gd name="T36" fmla="*/ 20 w 65"/>
                    <a:gd name="T37" fmla="*/ 63 h 65"/>
                    <a:gd name="T38" fmla="*/ 14 w 65"/>
                    <a:gd name="T39" fmla="*/ 59 h 65"/>
                    <a:gd name="T40" fmla="*/ 10 w 65"/>
                    <a:gd name="T41" fmla="*/ 55 h 65"/>
                    <a:gd name="T42" fmla="*/ 6 w 65"/>
                    <a:gd name="T43" fmla="*/ 51 h 65"/>
                    <a:gd name="T44" fmla="*/ 2 w 65"/>
                    <a:gd name="T45" fmla="*/ 45 h 65"/>
                    <a:gd name="T46" fmla="*/ 0 w 65"/>
                    <a:gd name="T47" fmla="*/ 39 h 65"/>
                    <a:gd name="T48" fmla="*/ 0 w 65"/>
                    <a:gd name="T49" fmla="*/ 33 h 65"/>
                    <a:gd name="T50" fmla="*/ 0 w 65"/>
                    <a:gd name="T51" fmla="*/ 25 h 65"/>
                    <a:gd name="T52" fmla="*/ 2 w 65"/>
                    <a:gd name="T53" fmla="*/ 22 h 65"/>
                    <a:gd name="T54" fmla="*/ 6 w 65"/>
                    <a:gd name="T55" fmla="*/ 16 h 65"/>
                    <a:gd name="T56" fmla="*/ 10 w 65"/>
                    <a:gd name="T57" fmla="*/ 10 h 65"/>
                    <a:gd name="T58" fmla="*/ 14 w 65"/>
                    <a:gd name="T59" fmla="*/ 6 h 65"/>
                    <a:gd name="T60" fmla="*/ 20 w 65"/>
                    <a:gd name="T61" fmla="*/ 4 h 65"/>
                    <a:gd name="T62" fmla="*/ 26 w 65"/>
                    <a:gd name="T63" fmla="*/ 2 h 65"/>
                    <a:gd name="T64" fmla="*/ 32 w 65"/>
                    <a:gd name="T65" fmla="*/ 0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2" y="0"/>
                      </a:move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1" y="22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22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4" name="Freeform 405"/>
                <p:cNvSpPr>
                  <a:spLocks/>
                </p:cNvSpPr>
                <p:nvPr/>
              </p:nvSpPr>
              <p:spPr bwMode="auto">
                <a:xfrm>
                  <a:off x="4713" y="697"/>
                  <a:ext cx="65" cy="65"/>
                </a:xfrm>
                <a:custGeom>
                  <a:avLst/>
                  <a:gdLst>
                    <a:gd name="T0" fmla="*/ 32 w 65"/>
                    <a:gd name="T1" fmla="*/ 0 h 65"/>
                    <a:gd name="T2" fmla="*/ 32 w 65"/>
                    <a:gd name="T3" fmla="*/ 0 h 65"/>
                    <a:gd name="T4" fmla="*/ 39 w 65"/>
                    <a:gd name="T5" fmla="*/ 2 h 65"/>
                    <a:gd name="T6" fmla="*/ 45 w 65"/>
                    <a:gd name="T7" fmla="*/ 4 h 65"/>
                    <a:gd name="T8" fmla="*/ 49 w 65"/>
                    <a:gd name="T9" fmla="*/ 6 h 65"/>
                    <a:gd name="T10" fmla="*/ 55 w 65"/>
                    <a:gd name="T11" fmla="*/ 10 h 65"/>
                    <a:gd name="T12" fmla="*/ 59 w 65"/>
                    <a:gd name="T13" fmla="*/ 16 h 65"/>
                    <a:gd name="T14" fmla="*/ 61 w 65"/>
                    <a:gd name="T15" fmla="*/ 22 h 65"/>
                    <a:gd name="T16" fmla="*/ 63 w 65"/>
                    <a:gd name="T17" fmla="*/ 25 h 65"/>
                    <a:gd name="T18" fmla="*/ 65 w 65"/>
                    <a:gd name="T19" fmla="*/ 33 h 65"/>
                    <a:gd name="T20" fmla="*/ 63 w 65"/>
                    <a:gd name="T21" fmla="*/ 39 h 65"/>
                    <a:gd name="T22" fmla="*/ 61 w 65"/>
                    <a:gd name="T23" fmla="*/ 45 h 65"/>
                    <a:gd name="T24" fmla="*/ 59 w 65"/>
                    <a:gd name="T25" fmla="*/ 51 h 65"/>
                    <a:gd name="T26" fmla="*/ 55 w 65"/>
                    <a:gd name="T27" fmla="*/ 55 h 65"/>
                    <a:gd name="T28" fmla="*/ 49 w 65"/>
                    <a:gd name="T29" fmla="*/ 59 h 65"/>
                    <a:gd name="T30" fmla="*/ 45 w 65"/>
                    <a:gd name="T31" fmla="*/ 63 h 65"/>
                    <a:gd name="T32" fmla="*/ 39 w 65"/>
                    <a:gd name="T33" fmla="*/ 65 h 65"/>
                    <a:gd name="T34" fmla="*/ 32 w 65"/>
                    <a:gd name="T35" fmla="*/ 65 h 65"/>
                    <a:gd name="T36" fmla="*/ 26 w 65"/>
                    <a:gd name="T37" fmla="*/ 65 h 65"/>
                    <a:gd name="T38" fmla="*/ 20 w 65"/>
                    <a:gd name="T39" fmla="*/ 63 h 65"/>
                    <a:gd name="T40" fmla="*/ 14 w 65"/>
                    <a:gd name="T41" fmla="*/ 59 h 65"/>
                    <a:gd name="T42" fmla="*/ 10 w 65"/>
                    <a:gd name="T43" fmla="*/ 55 h 65"/>
                    <a:gd name="T44" fmla="*/ 6 w 65"/>
                    <a:gd name="T45" fmla="*/ 51 h 65"/>
                    <a:gd name="T46" fmla="*/ 2 w 65"/>
                    <a:gd name="T47" fmla="*/ 45 h 65"/>
                    <a:gd name="T48" fmla="*/ 0 w 65"/>
                    <a:gd name="T49" fmla="*/ 39 h 65"/>
                    <a:gd name="T50" fmla="*/ 0 w 65"/>
                    <a:gd name="T51" fmla="*/ 33 h 65"/>
                    <a:gd name="T52" fmla="*/ 0 w 65"/>
                    <a:gd name="T53" fmla="*/ 25 h 65"/>
                    <a:gd name="T54" fmla="*/ 2 w 65"/>
                    <a:gd name="T55" fmla="*/ 22 h 65"/>
                    <a:gd name="T56" fmla="*/ 6 w 65"/>
                    <a:gd name="T57" fmla="*/ 16 h 65"/>
                    <a:gd name="T58" fmla="*/ 10 w 65"/>
                    <a:gd name="T59" fmla="*/ 10 h 65"/>
                    <a:gd name="T60" fmla="*/ 14 w 65"/>
                    <a:gd name="T61" fmla="*/ 6 h 65"/>
                    <a:gd name="T62" fmla="*/ 20 w 65"/>
                    <a:gd name="T63" fmla="*/ 4 h 65"/>
                    <a:gd name="T64" fmla="*/ 26 w 65"/>
                    <a:gd name="T65" fmla="*/ 2 h 65"/>
                    <a:gd name="T66" fmla="*/ 32 w 65"/>
                    <a:gd name="T67" fmla="*/ 0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1" y="22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22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5" name="Freeform 406"/>
                <p:cNvSpPr>
                  <a:spLocks/>
                </p:cNvSpPr>
                <p:nvPr/>
              </p:nvSpPr>
              <p:spPr bwMode="auto">
                <a:xfrm>
                  <a:off x="4599" y="679"/>
                  <a:ext cx="63" cy="63"/>
                </a:xfrm>
                <a:custGeom>
                  <a:avLst/>
                  <a:gdLst>
                    <a:gd name="T0" fmla="*/ 31 w 63"/>
                    <a:gd name="T1" fmla="*/ 0 h 63"/>
                    <a:gd name="T2" fmla="*/ 37 w 63"/>
                    <a:gd name="T3" fmla="*/ 0 h 63"/>
                    <a:gd name="T4" fmla="*/ 45 w 63"/>
                    <a:gd name="T5" fmla="*/ 2 h 63"/>
                    <a:gd name="T6" fmla="*/ 49 w 63"/>
                    <a:gd name="T7" fmla="*/ 6 h 63"/>
                    <a:gd name="T8" fmla="*/ 55 w 63"/>
                    <a:gd name="T9" fmla="*/ 8 h 63"/>
                    <a:gd name="T10" fmla="*/ 59 w 63"/>
                    <a:gd name="T11" fmla="*/ 14 h 63"/>
                    <a:gd name="T12" fmla="*/ 61 w 63"/>
                    <a:gd name="T13" fmla="*/ 20 h 63"/>
                    <a:gd name="T14" fmla="*/ 63 w 63"/>
                    <a:gd name="T15" fmla="*/ 26 h 63"/>
                    <a:gd name="T16" fmla="*/ 63 w 63"/>
                    <a:gd name="T17" fmla="*/ 32 h 63"/>
                    <a:gd name="T18" fmla="*/ 63 w 63"/>
                    <a:gd name="T19" fmla="*/ 38 h 63"/>
                    <a:gd name="T20" fmla="*/ 61 w 63"/>
                    <a:gd name="T21" fmla="*/ 43 h 63"/>
                    <a:gd name="T22" fmla="*/ 59 w 63"/>
                    <a:gd name="T23" fmla="*/ 49 h 63"/>
                    <a:gd name="T24" fmla="*/ 55 w 63"/>
                    <a:gd name="T25" fmla="*/ 55 h 63"/>
                    <a:gd name="T26" fmla="*/ 49 w 63"/>
                    <a:gd name="T27" fmla="*/ 57 h 63"/>
                    <a:gd name="T28" fmla="*/ 45 w 63"/>
                    <a:gd name="T29" fmla="*/ 61 h 63"/>
                    <a:gd name="T30" fmla="*/ 37 w 63"/>
                    <a:gd name="T31" fmla="*/ 63 h 63"/>
                    <a:gd name="T32" fmla="*/ 31 w 63"/>
                    <a:gd name="T33" fmla="*/ 63 h 63"/>
                    <a:gd name="T34" fmla="*/ 25 w 63"/>
                    <a:gd name="T35" fmla="*/ 63 h 63"/>
                    <a:gd name="T36" fmla="*/ 20 w 63"/>
                    <a:gd name="T37" fmla="*/ 61 h 63"/>
                    <a:gd name="T38" fmla="*/ 14 w 63"/>
                    <a:gd name="T39" fmla="*/ 57 h 63"/>
                    <a:gd name="T40" fmla="*/ 8 w 63"/>
                    <a:gd name="T41" fmla="*/ 55 h 63"/>
                    <a:gd name="T42" fmla="*/ 6 w 63"/>
                    <a:gd name="T43" fmla="*/ 49 h 63"/>
                    <a:gd name="T44" fmla="*/ 2 w 63"/>
                    <a:gd name="T45" fmla="*/ 43 h 63"/>
                    <a:gd name="T46" fmla="*/ 0 w 63"/>
                    <a:gd name="T47" fmla="*/ 38 h 63"/>
                    <a:gd name="T48" fmla="*/ 0 w 63"/>
                    <a:gd name="T49" fmla="*/ 32 h 63"/>
                    <a:gd name="T50" fmla="*/ 0 w 63"/>
                    <a:gd name="T51" fmla="*/ 26 h 63"/>
                    <a:gd name="T52" fmla="*/ 2 w 63"/>
                    <a:gd name="T53" fmla="*/ 20 h 63"/>
                    <a:gd name="T54" fmla="*/ 6 w 63"/>
                    <a:gd name="T55" fmla="*/ 14 h 63"/>
                    <a:gd name="T56" fmla="*/ 8 w 63"/>
                    <a:gd name="T57" fmla="*/ 8 h 63"/>
                    <a:gd name="T58" fmla="*/ 14 w 63"/>
                    <a:gd name="T59" fmla="*/ 6 h 63"/>
                    <a:gd name="T60" fmla="*/ 20 w 63"/>
                    <a:gd name="T61" fmla="*/ 2 h 63"/>
                    <a:gd name="T62" fmla="*/ 25 w 63"/>
                    <a:gd name="T63" fmla="*/ 0 h 63"/>
                    <a:gd name="T64" fmla="*/ 31 w 63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31" y="0"/>
                      </a:moveTo>
                      <a:lnTo>
                        <a:pt x="37" y="0"/>
                      </a:lnTo>
                      <a:lnTo>
                        <a:pt x="45" y="2"/>
                      </a:lnTo>
                      <a:lnTo>
                        <a:pt x="49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5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8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6" name="Freeform 407"/>
                <p:cNvSpPr>
                  <a:spLocks/>
                </p:cNvSpPr>
                <p:nvPr/>
              </p:nvSpPr>
              <p:spPr bwMode="auto">
                <a:xfrm>
                  <a:off x="4599" y="679"/>
                  <a:ext cx="63" cy="63"/>
                </a:xfrm>
                <a:custGeom>
                  <a:avLst/>
                  <a:gdLst>
                    <a:gd name="T0" fmla="*/ 31 w 63"/>
                    <a:gd name="T1" fmla="*/ 0 h 63"/>
                    <a:gd name="T2" fmla="*/ 31 w 63"/>
                    <a:gd name="T3" fmla="*/ 0 h 63"/>
                    <a:gd name="T4" fmla="*/ 37 w 63"/>
                    <a:gd name="T5" fmla="*/ 0 h 63"/>
                    <a:gd name="T6" fmla="*/ 45 w 63"/>
                    <a:gd name="T7" fmla="*/ 2 h 63"/>
                    <a:gd name="T8" fmla="*/ 49 w 63"/>
                    <a:gd name="T9" fmla="*/ 6 h 63"/>
                    <a:gd name="T10" fmla="*/ 55 w 63"/>
                    <a:gd name="T11" fmla="*/ 8 h 63"/>
                    <a:gd name="T12" fmla="*/ 59 w 63"/>
                    <a:gd name="T13" fmla="*/ 14 h 63"/>
                    <a:gd name="T14" fmla="*/ 61 w 63"/>
                    <a:gd name="T15" fmla="*/ 20 h 63"/>
                    <a:gd name="T16" fmla="*/ 63 w 63"/>
                    <a:gd name="T17" fmla="*/ 26 h 63"/>
                    <a:gd name="T18" fmla="*/ 63 w 63"/>
                    <a:gd name="T19" fmla="*/ 32 h 63"/>
                    <a:gd name="T20" fmla="*/ 63 w 63"/>
                    <a:gd name="T21" fmla="*/ 38 h 63"/>
                    <a:gd name="T22" fmla="*/ 61 w 63"/>
                    <a:gd name="T23" fmla="*/ 43 h 63"/>
                    <a:gd name="T24" fmla="*/ 59 w 63"/>
                    <a:gd name="T25" fmla="*/ 49 h 63"/>
                    <a:gd name="T26" fmla="*/ 55 w 63"/>
                    <a:gd name="T27" fmla="*/ 55 h 63"/>
                    <a:gd name="T28" fmla="*/ 49 w 63"/>
                    <a:gd name="T29" fmla="*/ 57 h 63"/>
                    <a:gd name="T30" fmla="*/ 45 w 63"/>
                    <a:gd name="T31" fmla="*/ 61 h 63"/>
                    <a:gd name="T32" fmla="*/ 37 w 63"/>
                    <a:gd name="T33" fmla="*/ 63 h 63"/>
                    <a:gd name="T34" fmla="*/ 31 w 63"/>
                    <a:gd name="T35" fmla="*/ 63 h 63"/>
                    <a:gd name="T36" fmla="*/ 25 w 63"/>
                    <a:gd name="T37" fmla="*/ 63 h 63"/>
                    <a:gd name="T38" fmla="*/ 20 w 63"/>
                    <a:gd name="T39" fmla="*/ 61 h 63"/>
                    <a:gd name="T40" fmla="*/ 14 w 63"/>
                    <a:gd name="T41" fmla="*/ 57 h 63"/>
                    <a:gd name="T42" fmla="*/ 8 w 63"/>
                    <a:gd name="T43" fmla="*/ 55 h 63"/>
                    <a:gd name="T44" fmla="*/ 6 w 63"/>
                    <a:gd name="T45" fmla="*/ 49 h 63"/>
                    <a:gd name="T46" fmla="*/ 2 w 63"/>
                    <a:gd name="T47" fmla="*/ 43 h 63"/>
                    <a:gd name="T48" fmla="*/ 0 w 63"/>
                    <a:gd name="T49" fmla="*/ 38 h 63"/>
                    <a:gd name="T50" fmla="*/ 0 w 63"/>
                    <a:gd name="T51" fmla="*/ 32 h 63"/>
                    <a:gd name="T52" fmla="*/ 0 w 63"/>
                    <a:gd name="T53" fmla="*/ 26 h 63"/>
                    <a:gd name="T54" fmla="*/ 2 w 63"/>
                    <a:gd name="T55" fmla="*/ 20 h 63"/>
                    <a:gd name="T56" fmla="*/ 6 w 63"/>
                    <a:gd name="T57" fmla="*/ 14 h 63"/>
                    <a:gd name="T58" fmla="*/ 8 w 63"/>
                    <a:gd name="T59" fmla="*/ 8 h 63"/>
                    <a:gd name="T60" fmla="*/ 14 w 63"/>
                    <a:gd name="T61" fmla="*/ 6 h 63"/>
                    <a:gd name="T62" fmla="*/ 20 w 63"/>
                    <a:gd name="T63" fmla="*/ 2 h 63"/>
                    <a:gd name="T64" fmla="*/ 25 w 63"/>
                    <a:gd name="T65" fmla="*/ 0 h 63"/>
                    <a:gd name="T66" fmla="*/ 31 w 63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5" y="2"/>
                      </a:lnTo>
                      <a:lnTo>
                        <a:pt x="49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5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8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7" name="Freeform 408"/>
                <p:cNvSpPr>
                  <a:spLocks/>
                </p:cNvSpPr>
                <p:nvPr/>
              </p:nvSpPr>
              <p:spPr bwMode="auto">
                <a:xfrm>
                  <a:off x="4705" y="726"/>
                  <a:ext cx="65" cy="63"/>
                </a:xfrm>
                <a:custGeom>
                  <a:avLst/>
                  <a:gdLst>
                    <a:gd name="T0" fmla="*/ 32 w 65"/>
                    <a:gd name="T1" fmla="*/ 63 h 63"/>
                    <a:gd name="T2" fmla="*/ 26 w 65"/>
                    <a:gd name="T3" fmla="*/ 63 h 63"/>
                    <a:gd name="T4" fmla="*/ 20 w 65"/>
                    <a:gd name="T5" fmla="*/ 61 h 63"/>
                    <a:gd name="T6" fmla="*/ 14 w 65"/>
                    <a:gd name="T7" fmla="*/ 57 h 63"/>
                    <a:gd name="T8" fmla="*/ 10 w 65"/>
                    <a:gd name="T9" fmla="*/ 56 h 63"/>
                    <a:gd name="T10" fmla="*/ 6 w 65"/>
                    <a:gd name="T11" fmla="*/ 50 h 63"/>
                    <a:gd name="T12" fmla="*/ 2 w 65"/>
                    <a:gd name="T13" fmla="*/ 44 h 63"/>
                    <a:gd name="T14" fmla="*/ 0 w 65"/>
                    <a:gd name="T15" fmla="*/ 38 h 63"/>
                    <a:gd name="T16" fmla="*/ 0 w 65"/>
                    <a:gd name="T17" fmla="*/ 32 h 63"/>
                    <a:gd name="T18" fmla="*/ 0 w 65"/>
                    <a:gd name="T19" fmla="*/ 26 h 63"/>
                    <a:gd name="T20" fmla="*/ 2 w 65"/>
                    <a:gd name="T21" fmla="*/ 20 h 63"/>
                    <a:gd name="T22" fmla="*/ 6 w 65"/>
                    <a:gd name="T23" fmla="*/ 14 h 63"/>
                    <a:gd name="T24" fmla="*/ 10 w 65"/>
                    <a:gd name="T25" fmla="*/ 8 h 63"/>
                    <a:gd name="T26" fmla="*/ 14 w 65"/>
                    <a:gd name="T27" fmla="*/ 6 h 63"/>
                    <a:gd name="T28" fmla="*/ 20 w 65"/>
                    <a:gd name="T29" fmla="*/ 2 h 63"/>
                    <a:gd name="T30" fmla="*/ 26 w 65"/>
                    <a:gd name="T31" fmla="*/ 0 h 63"/>
                    <a:gd name="T32" fmla="*/ 32 w 65"/>
                    <a:gd name="T33" fmla="*/ 0 h 63"/>
                    <a:gd name="T34" fmla="*/ 38 w 65"/>
                    <a:gd name="T35" fmla="*/ 0 h 63"/>
                    <a:gd name="T36" fmla="*/ 45 w 65"/>
                    <a:gd name="T37" fmla="*/ 2 h 63"/>
                    <a:gd name="T38" fmla="*/ 49 w 65"/>
                    <a:gd name="T39" fmla="*/ 6 h 63"/>
                    <a:gd name="T40" fmla="*/ 55 w 65"/>
                    <a:gd name="T41" fmla="*/ 8 h 63"/>
                    <a:gd name="T42" fmla="*/ 59 w 65"/>
                    <a:gd name="T43" fmla="*/ 14 h 63"/>
                    <a:gd name="T44" fmla="*/ 63 w 65"/>
                    <a:gd name="T45" fmla="*/ 20 h 63"/>
                    <a:gd name="T46" fmla="*/ 63 w 65"/>
                    <a:gd name="T47" fmla="*/ 26 h 63"/>
                    <a:gd name="T48" fmla="*/ 65 w 65"/>
                    <a:gd name="T49" fmla="*/ 32 h 63"/>
                    <a:gd name="T50" fmla="*/ 63 w 65"/>
                    <a:gd name="T51" fmla="*/ 38 h 63"/>
                    <a:gd name="T52" fmla="*/ 63 w 65"/>
                    <a:gd name="T53" fmla="*/ 44 h 63"/>
                    <a:gd name="T54" fmla="*/ 59 w 65"/>
                    <a:gd name="T55" fmla="*/ 50 h 63"/>
                    <a:gd name="T56" fmla="*/ 55 w 65"/>
                    <a:gd name="T57" fmla="*/ 56 h 63"/>
                    <a:gd name="T58" fmla="*/ 49 w 65"/>
                    <a:gd name="T59" fmla="*/ 57 h 63"/>
                    <a:gd name="T60" fmla="*/ 45 w 65"/>
                    <a:gd name="T61" fmla="*/ 61 h 63"/>
                    <a:gd name="T62" fmla="*/ 38 w 65"/>
                    <a:gd name="T63" fmla="*/ 63 h 63"/>
                    <a:gd name="T64" fmla="*/ 32 w 65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2" y="63"/>
                      </a:move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6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5" y="2"/>
                      </a:lnTo>
                      <a:lnTo>
                        <a:pt x="49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6"/>
                      </a:lnTo>
                      <a:lnTo>
                        <a:pt x="49" y="57"/>
                      </a:lnTo>
                      <a:lnTo>
                        <a:pt x="45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8" name="Freeform 409"/>
                <p:cNvSpPr>
                  <a:spLocks/>
                </p:cNvSpPr>
                <p:nvPr/>
              </p:nvSpPr>
              <p:spPr bwMode="auto">
                <a:xfrm>
                  <a:off x="4705" y="726"/>
                  <a:ext cx="65" cy="63"/>
                </a:xfrm>
                <a:custGeom>
                  <a:avLst/>
                  <a:gdLst>
                    <a:gd name="T0" fmla="*/ 32 w 65"/>
                    <a:gd name="T1" fmla="*/ 63 h 63"/>
                    <a:gd name="T2" fmla="*/ 32 w 65"/>
                    <a:gd name="T3" fmla="*/ 63 h 63"/>
                    <a:gd name="T4" fmla="*/ 26 w 65"/>
                    <a:gd name="T5" fmla="*/ 63 h 63"/>
                    <a:gd name="T6" fmla="*/ 20 w 65"/>
                    <a:gd name="T7" fmla="*/ 61 h 63"/>
                    <a:gd name="T8" fmla="*/ 14 w 65"/>
                    <a:gd name="T9" fmla="*/ 57 h 63"/>
                    <a:gd name="T10" fmla="*/ 10 w 65"/>
                    <a:gd name="T11" fmla="*/ 56 h 63"/>
                    <a:gd name="T12" fmla="*/ 6 w 65"/>
                    <a:gd name="T13" fmla="*/ 50 h 63"/>
                    <a:gd name="T14" fmla="*/ 2 w 65"/>
                    <a:gd name="T15" fmla="*/ 44 h 63"/>
                    <a:gd name="T16" fmla="*/ 0 w 65"/>
                    <a:gd name="T17" fmla="*/ 38 h 63"/>
                    <a:gd name="T18" fmla="*/ 0 w 65"/>
                    <a:gd name="T19" fmla="*/ 32 h 63"/>
                    <a:gd name="T20" fmla="*/ 0 w 65"/>
                    <a:gd name="T21" fmla="*/ 26 h 63"/>
                    <a:gd name="T22" fmla="*/ 2 w 65"/>
                    <a:gd name="T23" fmla="*/ 20 h 63"/>
                    <a:gd name="T24" fmla="*/ 6 w 65"/>
                    <a:gd name="T25" fmla="*/ 14 h 63"/>
                    <a:gd name="T26" fmla="*/ 10 w 65"/>
                    <a:gd name="T27" fmla="*/ 8 h 63"/>
                    <a:gd name="T28" fmla="*/ 14 w 65"/>
                    <a:gd name="T29" fmla="*/ 6 h 63"/>
                    <a:gd name="T30" fmla="*/ 20 w 65"/>
                    <a:gd name="T31" fmla="*/ 2 h 63"/>
                    <a:gd name="T32" fmla="*/ 26 w 65"/>
                    <a:gd name="T33" fmla="*/ 0 h 63"/>
                    <a:gd name="T34" fmla="*/ 32 w 65"/>
                    <a:gd name="T35" fmla="*/ 0 h 63"/>
                    <a:gd name="T36" fmla="*/ 38 w 65"/>
                    <a:gd name="T37" fmla="*/ 0 h 63"/>
                    <a:gd name="T38" fmla="*/ 45 w 65"/>
                    <a:gd name="T39" fmla="*/ 2 h 63"/>
                    <a:gd name="T40" fmla="*/ 49 w 65"/>
                    <a:gd name="T41" fmla="*/ 6 h 63"/>
                    <a:gd name="T42" fmla="*/ 55 w 65"/>
                    <a:gd name="T43" fmla="*/ 8 h 63"/>
                    <a:gd name="T44" fmla="*/ 59 w 65"/>
                    <a:gd name="T45" fmla="*/ 14 h 63"/>
                    <a:gd name="T46" fmla="*/ 63 w 65"/>
                    <a:gd name="T47" fmla="*/ 20 h 63"/>
                    <a:gd name="T48" fmla="*/ 63 w 65"/>
                    <a:gd name="T49" fmla="*/ 26 h 63"/>
                    <a:gd name="T50" fmla="*/ 65 w 65"/>
                    <a:gd name="T51" fmla="*/ 32 h 63"/>
                    <a:gd name="T52" fmla="*/ 63 w 65"/>
                    <a:gd name="T53" fmla="*/ 38 h 63"/>
                    <a:gd name="T54" fmla="*/ 63 w 65"/>
                    <a:gd name="T55" fmla="*/ 44 h 63"/>
                    <a:gd name="T56" fmla="*/ 59 w 65"/>
                    <a:gd name="T57" fmla="*/ 50 h 63"/>
                    <a:gd name="T58" fmla="*/ 55 w 65"/>
                    <a:gd name="T59" fmla="*/ 56 h 63"/>
                    <a:gd name="T60" fmla="*/ 49 w 65"/>
                    <a:gd name="T61" fmla="*/ 57 h 63"/>
                    <a:gd name="T62" fmla="*/ 45 w 65"/>
                    <a:gd name="T63" fmla="*/ 61 h 63"/>
                    <a:gd name="T64" fmla="*/ 38 w 65"/>
                    <a:gd name="T65" fmla="*/ 63 h 63"/>
                    <a:gd name="T66" fmla="*/ 32 w 65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2" y="63"/>
                      </a:move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7"/>
                      </a:lnTo>
                      <a:lnTo>
                        <a:pt x="10" y="56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5" y="2"/>
                      </a:lnTo>
                      <a:lnTo>
                        <a:pt x="49" y="6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38"/>
                      </a:lnTo>
                      <a:lnTo>
                        <a:pt x="63" y="44"/>
                      </a:lnTo>
                      <a:lnTo>
                        <a:pt x="59" y="50"/>
                      </a:lnTo>
                      <a:lnTo>
                        <a:pt x="55" y="56"/>
                      </a:lnTo>
                      <a:lnTo>
                        <a:pt x="49" y="57"/>
                      </a:lnTo>
                      <a:lnTo>
                        <a:pt x="45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89" name="Freeform 410"/>
                <p:cNvSpPr>
                  <a:spLocks/>
                </p:cNvSpPr>
                <p:nvPr/>
              </p:nvSpPr>
              <p:spPr bwMode="auto">
                <a:xfrm>
                  <a:off x="4680" y="669"/>
                  <a:ext cx="65" cy="65"/>
                </a:xfrm>
                <a:custGeom>
                  <a:avLst/>
                  <a:gdLst>
                    <a:gd name="T0" fmla="*/ 33 w 65"/>
                    <a:gd name="T1" fmla="*/ 0 h 65"/>
                    <a:gd name="T2" fmla="*/ 39 w 65"/>
                    <a:gd name="T3" fmla="*/ 0 h 65"/>
                    <a:gd name="T4" fmla="*/ 45 w 65"/>
                    <a:gd name="T5" fmla="*/ 2 h 65"/>
                    <a:gd name="T6" fmla="*/ 51 w 65"/>
                    <a:gd name="T7" fmla="*/ 6 h 65"/>
                    <a:gd name="T8" fmla="*/ 55 w 65"/>
                    <a:gd name="T9" fmla="*/ 10 h 65"/>
                    <a:gd name="T10" fmla="*/ 59 w 65"/>
                    <a:gd name="T11" fmla="*/ 14 h 65"/>
                    <a:gd name="T12" fmla="*/ 63 w 65"/>
                    <a:gd name="T13" fmla="*/ 20 h 65"/>
                    <a:gd name="T14" fmla="*/ 63 w 65"/>
                    <a:gd name="T15" fmla="*/ 26 h 65"/>
                    <a:gd name="T16" fmla="*/ 65 w 65"/>
                    <a:gd name="T17" fmla="*/ 32 h 65"/>
                    <a:gd name="T18" fmla="*/ 63 w 65"/>
                    <a:gd name="T19" fmla="*/ 40 h 65"/>
                    <a:gd name="T20" fmla="*/ 63 w 65"/>
                    <a:gd name="T21" fmla="*/ 46 h 65"/>
                    <a:gd name="T22" fmla="*/ 59 w 65"/>
                    <a:gd name="T23" fmla="*/ 51 h 65"/>
                    <a:gd name="T24" fmla="*/ 55 w 65"/>
                    <a:gd name="T25" fmla="*/ 55 h 65"/>
                    <a:gd name="T26" fmla="*/ 51 w 65"/>
                    <a:gd name="T27" fmla="*/ 59 h 65"/>
                    <a:gd name="T28" fmla="*/ 45 w 65"/>
                    <a:gd name="T29" fmla="*/ 63 h 65"/>
                    <a:gd name="T30" fmla="*/ 39 w 65"/>
                    <a:gd name="T31" fmla="*/ 63 h 65"/>
                    <a:gd name="T32" fmla="*/ 33 w 65"/>
                    <a:gd name="T33" fmla="*/ 65 h 65"/>
                    <a:gd name="T34" fmla="*/ 25 w 65"/>
                    <a:gd name="T35" fmla="*/ 63 h 65"/>
                    <a:gd name="T36" fmla="*/ 19 w 65"/>
                    <a:gd name="T37" fmla="*/ 63 h 65"/>
                    <a:gd name="T38" fmla="*/ 13 w 65"/>
                    <a:gd name="T39" fmla="*/ 59 h 65"/>
                    <a:gd name="T40" fmla="*/ 9 w 65"/>
                    <a:gd name="T41" fmla="*/ 55 h 65"/>
                    <a:gd name="T42" fmla="*/ 5 w 65"/>
                    <a:gd name="T43" fmla="*/ 51 h 65"/>
                    <a:gd name="T44" fmla="*/ 2 w 65"/>
                    <a:gd name="T45" fmla="*/ 46 h 65"/>
                    <a:gd name="T46" fmla="*/ 2 w 65"/>
                    <a:gd name="T47" fmla="*/ 40 h 65"/>
                    <a:gd name="T48" fmla="*/ 0 w 65"/>
                    <a:gd name="T49" fmla="*/ 32 h 65"/>
                    <a:gd name="T50" fmla="*/ 2 w 65"/>
                    <a:gd name="T51" fmla="*/ 26 h 65"/>
                    <a:gd name="T52" fmla="*/ 2 w 65"/>
                    <a:gd name="T53" fmla="*/ 20 h 65"/>
                    <a:gd name="T54" fmla="*/ 5 w 65"/>
                    <a:gd name="T55" fmla="*/ 14 h 65"/>
                    <a:gd name="T56" fmla="*/ 9 w 65"/>
                    <a:gd name="T57" fmla="*/ 10 h 65"/>
                    <a:gd name="T58" fmla="*/ 13 w 65"/>
                    <a:gd name="T59" fmla="*/ 6 h 65"/>
                    <a:gd name="T60" fmla="*/ 19 w 65"/>
                    <a:gd name="T61" fmla="*/ 2 h 65"/>
                    <a:gd name="T62" fmla="*/ 25 w 65"/>
                    <a:gd name="T63" fmla="*/ 0 h 65"/>
                    <a:gd name="T64" fmla="*/ 33 w 65"/>
                    <a:gd name="T65" fmla="*/ 0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3" y="0"/>
                      </a:move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40"/>
                      </a:lnTo>
                      <a:lnTo>
                        <a:pt x="63" y="46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3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5" y="51"/>
                      </a:lnTo>
                      <a:lnTo>
                        <a:pt x="2" y="46"/>
                      </a:lnTo>
                      <a:lnTo>
                        <a:pt x="2" y="40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0" name="Freeform 411"/>
                <p:cNvSpPr>
                  <a:spLocks/>
                </p:cNvSpPr>
                <p:nvPr/>
              </p:nvSpPr>
              <p:spPr bwMode="auto">
                <a:xfrm>
                  <a:off x="4680" y="669"/>
                  <a:ext cx="65" cy="65"/>
                </a:xfrm>
                <a:custGeom>
                  <a:avLst/>
                  <a:gdLst>
                    <a:gd name="T0" fmla="*/ 33 w 65"/>
                    <a:gd name="T1" fmla="*/ 0 h 65"/>
                    <a:gd name="T2" fmla="*/ 33 w 65"/>
                    <a:gd name="T3" fmla="*/ 0 h 65"/>
                    <a:gd name="T4" fmla="*/ 39 w 65"/>
                    <a:gd name="T5" fmla="*/ 0 h 65"/>
                    <a:gd name="T6" fmla="*/ 45 w 65"/>
                    <a:gd name="T7" fmla="*/ 2 h 65"/>
                    <a:gd name="T8" fmla="*/ 51 w 65"/>
                    <a:gd name="T9" fmla="*/ 6 h 65"/>
                    <a:gd name="T10" fmla="*/ 55 w 65"/>
                    <a:gd name="T11" fmla="*/ 10 h 65"/>
                    <a:gd name="T12" fmla="*/ 59 w 65"/>
                    <a:gd name="T13" fmla="*/ 14 h 65"/>
                    <a:gd name="T14" fmla="*/ 63 w 65"/>
                    <a:gd name="T15" fmla="*/ 20 h 65"/>
                    <a:gd name="T16" fmla="*/ 63 w 65"/>
                    <a:gd name="T17" fmla="*/ 26 h 65"/>
                    <a:gd name="T18" fmla="*/ 65 w 65"/>
                    <a:gd name="T19" fmla="*/ 32 h 65"/>
                    <a:gd name="T20" fmla="*/ 63 w 65"/>
                    <a:gd name="T21" fmla="*/ 40 h 65"/>
                    <a:gd name="T22" fmla="*/ 63 w 65"/>
                    <a:gd name="T23" fmla="*/ 46 h 65"/>
                    <a:gd name="T24" fmla="*/ 59 w 65"/>
                    <a:gd name="T25" fmla="*/ 51 h 65"/>
                    <a:gd name="T26" fmla="*/ 55 w 65"/>
                    <a:gd name="T27" fmla="*/ 55 h 65"/>
                    <a:gd name="T28" fmla="*/ 51 w 65"/>
                    <a:gd name="T29" fmla="*/ 59 h 65"/>
                    <a:gd name="T30" fmla="*/ 45 w 65"/>
                    <a:gd name="T31" fmla="*/ 63 h 65"/>
                    <a:gd name="T32" fmla="*/ 39 w 65"/>
                    <a:gd name="T33" fmla="*/ 63 h 65"/>
                    <a:gd name="T34" fmla="*/ 33 w 65"/>
                    <a:gd name="T35" fmla="*/ 65 h 65"/>
                    <a:gd name="T36" fmla="*/ 25 w 65"/>
                    <a:gd name="T37" fmla="*/ 63 h 65"/>
                    <a:gd name="T38" fmla="*/ 19 w 65"/>
                    <a:gd name="T39" fmla="*/ 63 h 65"/>
                    <a:gd name="T40" fmla="*/ 13 w 65"/>
                    <a:gd name="T41" fmla="*/ 59 h 65"/>
                    <a:gd name="T42" fmla="*/ 9 w 65"/>
                    <a:gd name="T43" fmla="*/ 55 h 65"/>
                    <a:gd name="T44" fmla="*/ 5 w 65"/>
                    <a:gd name="T45" fmla="*/ 51 h 65"/>
                    <a:gd name="T46" fmla="*/ 2 w 65"/>
                    <a:gd name="T47" fmla="*/ 46 h 65"/>
                    <a:gd name="T48" fmla="*/ 2 w 65"/>
                    <a:gd name="T49" fmla="*/ 40 h 65"/>
                    <a:gd name="T50" fmla="*/ 0 w 65"/>
                    <a:gd name="T51" fmla="*/ 32 h 65"/>
                    <a:gd name="T52" fmla="*/ 2 w 65"/>
                    <a:gd name="T53" fmla="*/ 26 h 65"/>
                    <a:gd name="T54" fmla="*/ 2 w 65"/>
                    <a:gd name="T55" fmla="*/ 20 h 65"/>
                    <a:gd name="T56" fmla="*/ 5 w 65"/>
                    <a:gd name="T57" fmla="*/ 14 h 65"/>
                    <a:gd name="T58" fmla="*/ 9 w 65"/>
                    <a:gd name="T59" fmla="*/ 10 h 65"/>
                    <a:gd name="T60" fmla="*/ 13 w 65"/>
                    <a:gd name="T61" fmla="*/ 6 h 65"/>
                    <a:gd name="T62" fmla="*/ 19 w 65"/>
                    <a:gd name="T63" fmla="*/ 2 h 65"/>
                    <a:gd name="T64" fmla="*/ 25 w 65"/>
                    <a:gd name="T65" fmla="*/ 0 h 65"/>
                    <a:gd name="T66" fmla="*/ 33 w 65"/>
                    <a:gd name="T67" fmla="*/ 0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3" y="0"/>
                      </a:move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lnTo>
                        <a:pt x="63" y="40"/>
                      </a:lnTo>
                      <a:lnTo>
                        <a:pt x="63" y="46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3"/>
                      </a:lnTo>
                      <a:lnTo>
                        <a:pt x="33" y="65"/>
                      </a:lnTo>
                      <a:lnTo>
                        <a:pt x="25" y="63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5" y="51"/>
                      </a:lnTo>
                      <a:lnTo>
                        <a:pt x="2" y="46"/>
                      </a:lnTo>
                      <a:lnTo>
                        <a:pt x="2" y="40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1" name="Freeform 412"/>
                <p:cNvSpPr>
                  <a:spLocks/>
                </p:cNvSpPr>
                <p:nvPr/>
              </p:nvSpPr>
              <p:spPr bwMode="auto">
                <a:xfrm>
                  <a:off x="4670" y="726"/>
                  <a:ext cx="63" cy="65"/>
                </a:xfrm>
                <a:custGeom>
                  <a:avLst/>
                  <a:gdLst>
                    <a:gd name="T0" fmla="*/ 31 w 63"/>
                    <a:gd name="T1" fmla="*/ 0 h 65"/>
                    <a:gd name="T2" fmla="*/ 37 w 63"/>
                    <a:gd name="T3" fmla="*/ 2 h 65"/>
                    <a:gd name="T4" fmla="*/ 43 w 63"/>
                    <a:gd name="T5" fmla="*/ 4 h 65"/>
                    <a:gd name="T6" fmla="*/ 49 w 63"/>
                    <a:gd name="T7" fmla="*/ 6 h 65"/>
                    <a:gd name="T8" fmla="*/ 55 w 63"/>
                    <a:gd name="T9" fmla="*/ 10 h 65"/>
                    <a:gd name="T10" fmla="*/ 59 w 63"/>
                    <a:gd name="T11" fmla="*/ 14 h 65"/>
                    <a:gd name="T12" fmla="*/ 61 w 63"/>
                    <a:gd name="T13" fmla="*/ 20 h 65"/>
                    <a:gd name="T14" fmla="*/ 63 w 63"/>
                    <a:gd name="T15" fmla="*/ 26 h 65"/>
                    <a:gd name="T16" fmla="*/ 63 w 63"/>
                    <a:gd name="T17" fmla="*/ 34 h 65"/>
                    <a:gd name="T18" fmla="*/ 63 w 63"/>
                    <a:gd name="T19" fmla="*/ 40 h 65"/>
                    <a:gd name="T20" fmla="*/ 61 w 63"/>
                    <a:gd name="T21" fmla="*/ 46 h 65"/>
                    <a:gd name="T22" fmla="*/ 59 w 63"/>
                    <a:gd name="T23" fmla="*/ 52 h 65"/>
                    <a:gd name="T24" fmla="*/ 55 w 63"/>
                    <a:gd name="T25" fmla="*/ 56 h 65"/>
                    <a:gd name="T26" fmla="*/ 49 w 63"/>
                    <a:gd name="T27" fmla="*/ 59 h 65"/>
                    <a:gd name="T28" fmla="*/ 43 w 63"/>
                    <a:gd name="T29" fmla="*/ 63 h 65"/>
                    <a:gd name="T30" fmla="*/ 37 w 63"/>
                    <a:gd name="T31" fmla="*/ 65 h 65"/>
                    <a:gd name="T32" fmla="*/ 31 w 63"/>
                    <a:gd name="T33" fmla="*/ 65 h 65"/>
                    <a:gd name="T34" fmla="*/ 25 w 63"/>
                    <a:gd name="T35" fmla="*/ 65 h 65"/>
                    <a:gd name="T36" fmla="*/ 19 w 63"/>
                    <a:gd name="T37" fmla="*/ 63 h 65"/>
                    <a:gd name="T38" fmla="*/ 14 w 63"/>
                    <a:gd name="T39" fmla="*/ 59 h 65"/>
                    <a:gd name="T40" fmla="*/ 10 w 63"/>
                    <a:gd name="T41" fmla="*/ 56 h 65"/>
                    <a:gd name="T42" fmla="*/ 4 w 63"/>
                    <a:gd name="T43" fmla="*/ 52 h 65"/>
                    <a:gd name="T44" fmla="*/ 2 w 63"/>
                    <a:gd name="T45" fmla="*/ 46 h 65"/>
                    <a:gd name="T46" fmla="*/ 0 w 63"/>
                    <a:gd name="T47" fmla="*/ 40 h 65"/>
                    <a:gd name="T48" fmla="*/ 0 w 63"/>
                    <a:gd name="T49" fmla="*/ 34 h 65"/>
                    <a:gd name="T50" fmla="*/ 0 w 63"/>
                    <a:gd name="T51" fmla="*/ 26 h 65"/>
                    <a:gd name="T52" fmla="*/ 2 w 63"/>
                    <a:gd name="T53" fmla="*/ 20 h 65"/>
                    <a:gd name="T54" fmla="*/ 4 w 63"/>
                    <a:gd name="T55" fmla="*/ 14 h 65"/>
                    <a:gd name="T56" fmla="*/ 10 w 63"/>
                    <a:gd name="T57" fmla="*/ 10 h 65"/>
                    <a:gd name="T58" fmla="*/ 14 w 63"/>
                    <a:gd name="T59" fmla="*/ 6 h 65"/>
                    <a:gd name="T60" fmla="*/ 19 w 63"/>
                    <a:gd name="T61" fmla="*/ 4 h 65"/>
                    <a:gd name="T62" fmla="*/ 25 w 63"/>
                    <a:gd name="T63" fmla="*/ 2 h 65"/>
                    <a:gd name="T64" fmla="*/ 31 w 63"/>
                    <a:gd name="T65" fmla="*/ 0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31" y="0"/>
                      </a:moveTo>
                      <a:lnTo>
                        <a:pt x="37" y="2"/>
                      </a:lnTo>
                      <a:lnTo>
                        <a:pt x="43" y="4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4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52"/>
                      </a:lnTo>
                      <a:lnTo>
                        <a:pt x="55" y="56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7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4" y="59"/>
                      </a:lnTo>
                      <a:lnTo>
                        <a:pt x="10" y="56"/>
                      </a:lnTo>
                      <a:lnTo>
                        <a:pt x="4" y="52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2" name="Freeform 413"/>
                <p:cNvSpPr>
                  <a:spLocks/>
                </p:cNvSpPr>
                <p:nvPr/>
              </p:nvSpPr>
              <p:spPr bwMode="auto">
                <a:xfrm>
                  <a:off x="4670" y="726"/>
                  <a:ext cx="63" cy="65"/>
                </a:xfrm>
                <a:custGeom>
                  <a:avLst/>
                  <a:gdLst>
                    <a:gd name="T0" fmla="*/ 31 w 63"/>
                    <a:gd name="T1" fmla="*/ 0 h 65"/>
                    <a:gd name="T2" fmla="*/ 31 w 63"/>
                    <a:gd name="T3" fmla="*/ 0 h 65"/>
                    <a:gd name="T4" fmla="*/ 37 w 63"/>
                    <a:gd name="T5" fmla="*/ 2 h 65"/>
                    <a:gd name="T6" fmla="*/ 43 w 63"/>
                    <a:gd name="T7" fmla="*/ 4 h 65"/>
                    <a:gd name="T8" fmla="*/ 49 w 63"/>
                    <a:gd name="T9" fmla="*/ 6 h 65"/>
                    <a:gd name="T10" fmla="*/ 55 w 63"/>
                    <a:gd name="T11" fmla="*/ 10 h 65"/>
                    <a:gd name="T12" fmla="*/ 59 w 63"/>
                    <a:gd name="T13" fmla="*/ 14 h 65"/>
                    <a:gd name="T14" fmla="*/ 61 w 63"/>
                    <a:gd name="T15" fmla="*/ 20 h 65"/>
                    <a:gd name="T16" fmla="*/ 63 w 63"/>
                    <a:gd name="T17" fmla="*/ 26 h 65"/>
                    <a:gd name="T18" fmla="*/ 63 w 63"/>
                    <a:gd name="T19" fmla="*/ 34 h 65"/>
                    <a:gd name="T20" fmla="*/ 63 w 63"/>
                    <a:gd name="T21" fmla="*/ 40 h 65"/>
                    <a:gd name="T22" fmla="*/ 61 w 63"/>
                    <a:gd name="T23" fmla="*/ 46 h 65"/>
                    <a:gd name="T24" fmla="*/ 59 w 63"/>
                    <a:gd name="T25" fmla="*/ 52 h 65"/>
                    <a:gd name="T26" fmla="*/ 55 w 63"/>
                    <a:gd name="T27" fmla="*/ 56 h 65"/>
                    <a:gd name="T28" fmla="*/ 49 w 63"/>
                    <a:gd name="T29" fmla="*/ 59 h 65"/>
                    <a:gd name="T30" fmla="*/ 43 w 63"/>
                    <a:gd name="T31" fmla="*/ 63 h 65"/>
                    <a:gd name="T32" fmla="*/ 37 w 63"/>
                    <a:gd name="T33" fmla="*/ 65 h 65"/>
                    <a:gd name="T34" fmla="*/ 31 w 63"/>
                    <a:gd name="T35" fmla="*/ 65 h 65"/>
                    <a:gd name="T36" fmla="*/ 25 w 63"/>
                    <a:gd name="T37" fmla="*/ 65 h 65"/>
                    <a:gd name="T38" fmla="*/ 19 w 63"/>
                    <a:gd name="T39" fmla="*/ 63 h 65"/>
                    <a:gd name="T40" fmla="*/ 14 w 63"/>
                    <a:gd name="T41" fmla="*/ 59 h 65"/>
                    <a:gd name="T42" fmla="*/ 10 w 63"/>
                    <a:gd name="T43" fmla="*/ 56 h 65"/>
                    <a:gd name="T44" fmla="*/ 4 w 63"/>
                    <a:gd name="T45" fmla="*/ 52 h 65"/>
                    <a:gd name="T46" fmla="*/ 2 w 63"/>
                    <a:gd name="T47" fmla="*/ 46 h 65"/>
                    <a:gd name="T48" fmla="*/ 0 w 63"/>
                    <a:gd name="T49" fmla="*/ 40 h 65"/>
                    <a:gd name="T50" fmla="*/ 0 w 63"/>
                    <a:gd name="T51" fmla="*/ 34 h 65"/>
                    <a:gd name="T52" fmla="*/ 0 w 63"/>
                    <a:gd name="T53" fmla="*/ 26 h 65"/>
                    <a:gd name="T54" fmla="*/ 2 w 63"/>
                    <a:gd name="T55" fmla="*/ 20 h 65"/>
                    <a:gd name="T56" fmla="*/ 4 w 63"/>
                    <a:gd name="T57" fmla="*/ 14 h 65"/>
                    <a:gd name="T58" fmla="*/ 10 w 63"/>
                    <a:gd name="T59" fmla="*/ 10 h 65"/>
                    <a:gd name="T60" fmla="*/ 14 w 63"/>
                    <a:gd name="T61" fmla="*/ 6 h 65"/>
                    <a:gd name="T62" fmla="*/ 19 w 63"/>
                    <a:gd name="T63" fmla="*/ 4 h 65"/>
                    <a:gd name="T64" fmla="*/ 25 w 63"/>
                    <a:gd name="T65" fmla="*/ 2 h 65"/>
                    <a:gd name="T66" fmla="*/ 31 w 63"/>
                    <a:gd name="T67" fmla="*/ 0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7" y="2"/>
                      </a:lnTo>
                      <a:lnTo>
                        <a:pt x="43" y="4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4"/>
                      </a:lnTo>
                      <a:lnTo>
                        <a:pt x="63" y="40"/>
                      </a:lnTo>
                      <a:lnTo>
                        <a:pt x="61" y="46"/>
                      </a:lnTo>
                      <a:lnTo>
                        <a:pt x="59" y="52"/>
                      </a:lnTo>
                      <a:lnTo>
                        <a:pt x="55" y="56"/>
                      </a:lnTo>
                      <a:lnTo>
                        <a:pt x="49" y="59"/>
                      </a:lnTo>
                      <a:lnTo>
                        <a:pt x="43" y="63"/>
                      </a:lnTo>
                      <a:lnTo>
                        <a:pt x="37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4" y="59"/>
                      </a:lnTo>
                      <a:lnTo>
                        <a:pt x="10" y="56"/>
                      </a:lnTo>
                      <a:lnTo>
                        <a:pt x="4" y="52"/>
                      </a:lnTo>
                      <a:lnTo>
                        <a:pt x="2" y="46"/>
                      </a:lnTo>
                      <a:lnTo>
                        <a:pt x="0" y="40"/>
                      </a:ln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3" name="Freeform 414"/>
                <p:cNvSpPr>
                  <a:spLocks/>
                </p:cNvSpPr>
                <p:nvPr/>
              </p:nvSpPr>
              <p:spPr bwMode="auto">
                <a:xfrm>
                  <a:off x="4682" y="768"/>
                  <a:ext cx="65" cy="63"/>
                </a:xfrm>
                <a:custGeom>
                  <a:avLst/>
                  <a:gdLst>
                    <a:gd name="T0" fmla="*/ 33 w 65"/>
                    <a:gd name="T1" fmla="*/ 0 h 63"/>
                    <a:gd name="T2" fmla="*/ 39 w 65"/>
                    <a:gd name="T3" fmla="*/ 0 h 63"/>
                    <a:gd name="T4" fmla="*/ 45 w 65"/>
                    <a:gd name="T5" fmla="*/ 2 h 63"/>
                    <a:gd name="T6" fmla="*/ 51 w 65"/>
                    <a:gd name="T7" fmla="*/ 6 h 63"/>
                    <a:gd name="T8" fmla="*/ 55 w 65"/>
                    <a:gd name="T9" fmla="*/ 10 h 63"/>
                    <a:gd name="T10" fmla="*/ 59 w 65"/>
                    <a:gd name="T11" fmla="*/ 14 h 63"/>
                    <a:gd name="T12" fmla="*/ 63 w 65"/>
                    <a:gd name="T13" fmla="*/ 19 h 63"/>
                    <a:gd name="T14" fmla="*/ 65 w 65"/>
                    <a:gd name="T15" fmla="*/ 25 h 63"/>
                    <a:gd name="T16" fmla="*/ 65 w 65"/>
                    <a:gd name="T17" fmla="*/ 31 h 63"/>
                    <a:gd name="T18" fmla="*/ 65 w 65"/>
                    <a:gd name="T19" fmla="*/ 39 h 63"/>
                    <a:gd name="T20" fmla="*/ 63 w 65"/>
                    <a:gd name="T21" fmla="*/ 45 h 63"/>
                    <a:gd name="T22" fmla="*/ 59 w 65"/>
                    <a:gd name="T23" fmla="*/ 49 h 63"/>
                    <a:gd name="T24" fmla="*/ 55 w 65"/>
                    <a:gd name="T25" fmla="*/ 55 h 63"/>
                    <a:gd name="T26" fmla="*/ 51 w 65"/>
                    <a:gd name="T27" fmla="*/ 59 h 63"/>
                    <a:gd name="T28" fmla="*/ 45 w 65"/>
                    <a:gd name="T29" fmla="*/ 61 h 63"/>
                    <a:gd name="T30" fmla="*/ 39 w 65"/>
                    <a:gd name="T31" fmla="*/ 63 h 63"/>
                    <a:gd name="T32" fmla="*/ 33 w 65"/>
                    <a:gd name="T33" fmla="*/ 63 h 63"/>
                    <a:gd name="T34" fmla="*/ 25 w 65"/>
                    <a:gd name="T35" fmla="*/ 63 h 63"/>
                    <a:gd name="T36" fmla="*/ 19 w 65"/>
                    <a:gd name="T37" fmla="*/ 61 h 63"/>
                    <a:gd name="T38" fmla="*/ 15 w 65"/>
                    <a:gd name="T39" fmla="*/ 59 h 63"/>
                    <a:gd name="T40" fmla="*/ 9 w 65"/>
                    <a:gd name="T41" fmla="*/ 55 h 63"/>
                    <a:gd name="T42" fmla="*/ 5 w 65"/>
                    <a:gd name="T43" fmla="*/ 49 h 63"/>
                    <a:gd name="T44" fmla="*/ 3 w 65"/>
                    <a:gd name="T45" fmla="*/ 45 h 63"/>
                    <a:gd name="T46" fmla="*/ 2 w 65"/>
                    <a:gd name="T47" fmla="*/ 39 h 63"/>
                    <a:gd name="T48" fmla="*/ 0 w 65"/>
                    <a:gd name="T49" fmla="*/ 31 h 63"/>
                    <a:gd name="T50" fmla="*/ 2 w 65"/>
                    <a:gd name="T51" fmla="*/ 25 h 63"/>
                    <a:gd name="T52" fmla="*/ 3 w 65"/>
                    <a:gd name="T53" fmla="*/ 19 h 63"/>
                    <a:gd name="T54" fmla="*/ 5 w 65"/>
                    <a:gd name="T55" fmla="*/ 14 h 63"/>
                    <a:gd name="T56" fmla="*/ 9 w 65"/>
                    <a:gd name="T57" fmla="*/ 10 h 63"/>
                    <a:gd name="T58" fmla="*/ 15 w 65"/>
                    <a:gd name="T59" fmla="*/ 6 h 63"/>
                    <a:gd name="T60" fmla="*/ 19 w 65"/>
                    <a:gd name="T61" fmla="*/ 2 h 63"/>
                    <a:gd name="T62" fmla="*/ 25 w 65"/>
                    <a:gd name="T63" fmla="*/ 0 h 63"/>
                    <a:gd name="T64" fmla="*/ 33 w 65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3" y="0"/>
                      </a:move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5" y="59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3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3" y="19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5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4" name="Freeform 415"/>
                <p:cNvSpPr>
                  <a:spLocks/>
                </p:cNvSpPr>
                <p:nvPr/>
              </p:nvSpPr>
              <p:spPr bwMode="auto">
                <a:xfrm>
                  <a:off x="4682" y="768"/>
                  <a:ext cx="65" cy="63"/>
                </a:xfrm>
                <a:custGeom>
                  <a:avLst/>
                  <a:gdLst>
                    <a:gd name="T0" fmla="*/ 33 w 65"/>
                    <a:gd name="T1" fmla="*/ 0 h 63"/>
                    <a:gd name="T2" fmla="*/ 33 w 65"/>
                    <a:gd name="T3" fmla="*/ 0 h 63"/>
                    <a:gd name="T4" fmla="*/ 39 w 65"/>
                    <a:gd name="T5" fmla="*/ 0 h 63"/>
                    <a:gd name="T6" fmla="*/ 45 w 65"/>
                    <a:gd name="T7" fmla="*/ 2 h 63"/>
                    <a:gd name="T8" fmla="*/ 51 w 65"/>
                    <a:gd name="T9" fmla="*/ 6 h 63"/>
                    <a:gd name="T10" fmla="*/ 55 w 65"/>
                    <a:gd name="T11" fmla="*/ 10 h 63"/>
                    <a:gd name="T12" fmla="*/ 59 w 65"/>
                    <a:gd name="T13" fmla="*/ 14 h 63"/>
                    <a:gd name="T14" fmla="*/ 63 w 65"/>
                    <a:gd name="T15" fmla="*/ 19 h 63"/>
                    <a:gd name="T16" fmla="*/ 65 w 65"/>
                    <a:gd name="T17" fmla="*/ 25 h 63"/>
                    <a:gd name="T18" fmla="*/ 65 w 65"/>
                    <a:gd name="T19" fmla="*/ 31 h 63"/>
                    <a:gd name="T20" fmla="*/ 65 w 65"/>
                    <a:gd name="T21" fmla="*/ 39 h 63"/>
                    <a:gd name="T22" fmla="*/ 63 w 65"/>
                    <a:gd name="T23" fmla="*/ 45 h 63"/>
                    <a:gd name="T24" fmla="*/ 59 w 65"/>
                    <a:gd name="T25" fmla="*/ 49 h 63"/>
                    <a:gd name="T26" fmla="*/ 55 w 65"/>
                    <a:gd name="T27" fmla="*/ 55 h 63"/>
                    <a:gd name="T28" fmla="*/ 51 w 65"/>
                    <a:gd name="T29" fmla="*/ 59 h 63"/>
                    <a:gd name="T30" fmla="*/ 45 w 65"/>
                    <a:gd name="T31" fmla="*/ 61 h 63"/>
                    <a:gd name="T32" fmla="*/ 39 w 65"/>
                    <a:gd name="T33" fmla="*/ 63 h 63"/>
                    <a:gd name="T34" fmla="*/ 33 w 65"/>
                    <a:gd name="T35" fmla="*/ 63 h 63"/>
                    <a:gd name="T36" fmla="*/ 25 w 65"/>
                    <a:gd name="T37" fmla="*/ 63 h 63"/>
                    <a:gd name="T38" fmla="*/ 19 w 65"/>
                    <a:gd name="T39" fmla="*/ 61 h 63"/>
                    <a:gd name="T40" fmla="*/ 15 w 65"/>
                    <a:gd name="T41" fmla="*/ 59 h 63"/>
                    <a:gd name="T42" fmla="*/ 9 w 65"/>
                    <a:gd name="T43" fmla="*/ 55 h 63"/>
                    <a:gd name="T44" fmla="*/ 5 w 65"/>
                    <a:gd name="T45" fmla="*/ 49 h 63"/>
                    <a:gd name="T46" fmla="*/ 3 w 65"/>
                    <a:gd name="T47" fmla="*/ 45 h 63"/>
                    <a:gd name="T48" fmla="*/ 2 w 65"/>
                    <a:gd name="T49" fmla="*/ 39 h 63"/>
                    <a:gd name="T50" fmla="*/ 0 w 65"/>
                    <a:gd name="T51" fmla="*/ 31 h 63"/>
                    <a:gd name="T52" fmla="*/ 2 w 65"/>
                    <a:gd name="T53" fmla="*/ 25 h 63"/>
                    <a:gd name="T54" fmla="*/ 3 w 65"/>
                    <a:gd name="T55" fmla="*/ 19 h 63"/>
                    <a:gd name="T56" fmla="*/ 5 w 65"/>
                    <a:gd name="T57" fmla="*/ 14 h 63"/>
                    <a:gd name="T58" fmla="*/ 9 w 65"/>
                    <a:gd name="T59" fmla="*/ 10 h 63"/>
                    <a:gd name="T60" fmla="*/ 15 w 65"/>
                    <a:gd name="T61" fmla="*/ 6 h 63"/>
                    <a:gd name="T62" fmla="*/ 19 w 65"/>
                    <a:gd name="T63" fmla="*/ 2 h 63"/>
                    <a:gd name="T64" fmla="*/ 25 w 65"/>
                    <a:gd name="T65" fmla="*/ 0 h 63"/>
                    <a:gd name="T66" fmla="*/ 33 w 65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3" y="0"/>
                      </a:move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5" y="59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3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3" y="19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5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5" name="Freeform 416"/>
                <p:cNvSpPr>
                  <a:spLocks/>
                </p:cNvSpPr>
                <p:nvPr/>
              </p:nvSpPr>
              <p:spPr bwMode="auto">
                <a:xfrm>
                  <a:off x="4605" y="738"/>
                  <a:ext cx="65" cy="63"/>
                </a:xfrm>
                <a:custGeom>
                  <a:avLst/>
                  <a:gdLst>
                    <a:gd name="T0" fmla="*/ 33 w 65"/>
                    <a:gd name="T1" fmla="*/ 63 h 63"/>
                    <a:gd name="T2" fmla="*/ 27 w 65"/>
                    <a:gd name="T3" fmla="*/ 63 h 63"/>
                    <a:gd name="T4" fmla="*/ 19 w 65"/>
                    <a:gd name="T5" fmla="*/ 61 h 63"/>
                    <a:gd name="T6" fmla="*/ 16 w 65"/>
                    <a:gd name="T7" fmla="*/ 57 h 63"/>
                    <a:gd name="T8" fmla="*/ 10 w 65"/>
                    <a:gd name="T9" fmla="*/ 55 h 63"/>
                    <a:gd name="T10" fmla="*/ 6 w 65"/>
                    <a:gd name="T11" fmla="*/ 49 h 63"/>
                    <a:gd name="T12" fmla="*/ 4 w 65"/>
                    <a:gd name="T13" fmla="*/ 44 h 63"/>
                    <a:gd name="T14" fmla="*/ 2 w 65"/>
                    <a:gd name="T15" fmla="*/ 40 h 63"/>
                    <a:gd name="T16" fmla="*/ 0 w 65"/>
                    <a:gd name="T17" fmla="*/ 32 h 63"/>
                    <a:gd name="T18" fmla="*/ 2 w 65"/>
                    <a:gd name="T19" fmla="*/ 26 h 63"/>
                    <a:gd name="T20" fmla="*/ 4 w 65"/>
                    <a:gd name="T21" fmla="*/ 20 h 63"/>
                    <a:gd name="T22" fmla="*/ 6 w 65"/>
                    <a:gd name="T23" fmla="*/ 14 h 63"/>
                    <a:gd name="T24" fmla="*/ 10 w 65"/>
                    <a:gd name="T25" fmla="*/ 10 h 63"/>
                    <a:gd name="T26" fmla="*/ 16 w 65"/>
                    <a:gd name="T27" fmla="*/ 6 h 63"/>
                    <a:gd name="T28" fmla="*/ 19 w 65"/>
                    <a:gd name="T29" fmla="*/ 2 h 63"/>
                    <a:gd name="T30" fmla="*/ 27 w 65"/>
                    <a:gd name="T31" fmla="*/ 0 h 63"/>
                    <a:gd name="T32" fmla="*/ 33 w 65"/>
                    <a:gd name="T33" fmla="*/ 0 h 63"/>
                    <a:gd name="T34" fmla="*/ 39 w 65"/>
                    <a:gd name="T35" fmla="*/ 0 h 63"/>
                    <a:gd name="T36" fmla="*/ 45 w 65"/>
                    <a:gd name="T37" fmla="*/ 2 h 63"/>
                    <a:gd name="T38" fmla="*/ 51 w 65"/>
                    <a:gd name="T39" fmla="*/ 6 h 63"/>
                    <a:gd name="T40" fmla="*/ 55 w 65"/>
                    <a:gd name="T41" fmla="*/ 10 h 63"/>
                    <a:gd name="T42" fmla="*/ 59 w 65"/>
                    <a:gd name="T43" fmla="*/ 14 h 63"/>
                    <a:gd name="T44" fmla="*/ 63 w 65"/>
                    <a:gd name="T45" fmla="*/ 20 h 63"/>
                    <a:gd name="T46" fmla="*/ 65 w 65"/>
                    <a:gd name="T47" fmla="*/ 26 h 63"/>
                    <a:gd name="T48" fmla="*/ 65 w 65"/>
                    <a:gd name="T49" fmla="*/ 32 h 63"/>
                    <a:gd name="T50" fmla="*/ 65 w 65"/>
                    <a:gd name="T51" fmla="*/ 40 h 63"/>
                    <a:gd name="T52" fmla="*/ 63 w 65"/>
                    <a:gd name="T53" fmla="*/ 44 h 63"/>
                    <a:gd name="T54" fmla="*/ 59 w 65"/>
                    <a:gd name="T55" fmla="*/ 49 h 63"/>
                    <a:gd name="T56" fmla="*/ 55 w 65"/>
                    <a:gd name="T57" fmla="*/ 55 h 63"/>
                    <a:gd name="T58" fmla="*/ 51 w 65"/>
                    <a:gd name="T59" fmla="*/ 57 h 63"/>
                    <a:gd name="T60" fmla="*/ 45 w 65"/>
                    <a:gd name="T61" fmla="*/ 61 h 63"/>
                    <a:gd name="T62" fmla="*/ 39 w 65"/>
                    <a:gd name="T63" fmla="*/ 63 h 63"/>
                    <a:gd name="T64" fmla="*/ 33 w 65"/>
                    <a:gd name="T65" fmla="*/ 63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33" y="63"/>
                      </a:moveTo>
                      <a:lnTo>
                        <a:pt x="27" y="63"/>
                      </a:lnTo>
                      <a:lnTo>
                        <a:pt x="19" y="61"/>
                      </a:lnTo>
                      <a:lnTo>
                        <a:pt x="16" y="57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4"/>
                      </a:lnTo>
                      <a:lnTo>
                        <a:pt x="2" y="40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19" y="2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40"/>
                      </a:lnTo>
                      <a:lnTo>
                        <a:pt x="63" y="44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6" name="Freeform 417"/>
                <p:cNvSpPr>
                  <a:spLocks/>
                </p:cNvSpPr>
                <p:nvPr/>
              </p:nvSpPr>
              <p:spPr bwMode="auto">
                <a:xfrm>
                  <a:off x="4605" y="738"/>
                  <a:ext cx="65" cy="63"/>
                </a:xfrm>
                <a:custGeom>
                  <a:avLst/>
                  <a:gdLst>
                    <a:gd name="T0" fmla="*/ 33 w 65"/>
                    <a:gd name="T1" fmla="*/ 63 h 63"/>
                    <a:gd name="T2" fmla="*/ 33 w 65"/>
                    <a:gd name="T3" fmla="*/ 63 h 63"/>
                    <a:gd name="T4" fmla="*/ 27 w 65"/>
                    <a:gd name="T5" fmla="*/ 63 h 63"/>
                    <a:gd name="T6" fmla="*/ 19 w 65"/>
                    <a:gd name="T7" fmla="*/ 61 h 63"/>
                    <a:gd name="T8" fmla="*/ 16 w 65"/>
                    <a:gd name="T9" fmla="*/ 57 h 63"/>
                    <a:gd name="T10" fmla="*/ 10 w 65"/>
                    <a:gd name="T11" fmla="*/ 55 h 63"/>
                    <a:gd name="T12" fmla="*/ 6 w 65"/>
                    <a:gd name="T13" fmla="*/ 49 h 63"/>
                    <a:gd name="T14" fmla="*/ 4 w 65"/>
                    <a:gd name="T15" fmla="*/ 44 h 63"/>
                    <a:gd name="T16" fmla="*/ 2 w 65"/>
                    <a:gd name="T17" fmla="*/ 40 h 63"/>
                    <a:gd name="T18" fmla="*/ 0 w 65"/>
                    <a:gd name="T19" fmla="*/ 32 h 63"/>
                    <a:gd name="T20" fmla="*/ 2 w 65"/>
                    <a:gd name="T21" fmla="*/ 26 h 63"/>
                    <a:gd name="T22" fmla="*/ 4 w 65"/>
                    <a:gd name="T23" fmla="*/ 20 h 63"/>
                    <a:gd name="T24" fmla="*/ 6 w 65"/>
                    <a:gd name="T25" fmla="*/ 14 h 63"/>
                    <a:gd name="T26" fmla="*/ 10 w 65"/>
                    <a:gd name="T27" fmla="*/ 10 h 63"/>
                    <a:gd name="T28" fmla="*/ 16 w 65"/>
                    <a:gd name="T29" fmla="*/ 6 h 63"/>
                    <a:gd name="T30" fmla="*/ 19 w 65"/>
                    <a:gd name="T31" fmla="*/ 2 h 63"/>
                    <a:gd name="T32" fmla="*/ 27 w 65"/>
                    <a:gd name="T33" fmla="*/ 0 h 63"/>
                    <a:gd name="T34" fmla="*/ 33 w 65"/>
                    <a:gd name="T35" fmla="*/ 0 h 63"/>
                    <a:gd name="T36" fmla="*/ 39 w 65"/>
                    <a:gd name="T37" fmla="*/ 0 h 63"/>
                    <a:gd name="T38" fmla="*/ 45 w 65"/>
                    <a:gd name="T39" fmla="*/ 2 h 63"/>
                    <a:gd name="T40" fmla="*/ 51 w 65"/>
                    <a:gd name="T41" fmla="*/ 6 h 63"/>
                    <a:gd name="T42" fmla="*/ 55 w 65"/>
                    <a:gd name="T43" fmla="*/ 10 h 63"/>
                    <a:gd name="T44" fmla="*/ 59 w 65"/>
                    <a:gd name="T45" fmla="*/ 14 h 63"/>
                    <a:gd name="T46" fmla="*/ 63 w 65"/>
                    <a:gd name="T47" fmla="*/ 20 h 63"/>
                    <a:gd name="T48" fmla="*/ 65 w 65"/>
                    <a:gd name="T49" fmla="*/ 26 h 63"/>
                    <a:gd name="T50" fmla="*/ 65 w 65"/>
                    <a:gd name="T51" fmla="*/ 32 h 63"/>
                    <a:gd name="T52" fmla="*/ 65 w 65"/>
                    <a:gd name="T53" fmla="*/ 40 h 63"/>
                    <a:gd name="T54" fmla="*/ 63 w 65"/>
                    <a:gd name="T55" fmla="*/ 44 h 63"/>
                    <a:gd name="T56" fmla="*/ 59 w 65"/>
                    <a:gd name="T57" fmla="*/ 49 h 63"/>
                    <a:gd name="T58" fmla="*/ 55 w 65"/>
                    <a:gd name="T59" fmla="*/ 55 h 63"/>
                    <a:gd name="T60" fmla="*/ 51 w 65"/>
                    <a:gd name="T61" fmla="*/ 57 h 63"/>
                    <a:gd name="T62" fmla="*/ 45 w 65"/>
                    <a:gd name="T63" fmla="*/ 61 h 63"/>
                    <a:gd name="T64" fmla="*/ 39 w 65"/>
                    <a:gd name="T65" fmla="*/ 63 h 63"/>
                    <a:gd name="T66" fmla="*/ 33 w 65"/>
                    <a:gd name="T67" fmla="*/ 63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33" y="63"/>
                      </a:moveTo>
                      <a:lnTo>
                        <a:pt x="33" y="63"/>
                      </a:lnTo>
                      <a:lnTo>
                        <a:pt x="27" y="63"/>
                      </a:lnTo>
                      <a:lnTo>
                        <a:pt x="19" y="61"/>
                      </a:lnTo>
                      <a:lnTo>
                        <a:pt x="16" y="57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4"/>
                      </a:lnTo>
                      <a:lnTo>
                        <a:pt x="2" y="40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19" y="2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40"/>
                      </a:lnTo>
                      <a:lnTo>
                        <a:pt x="63" y="44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7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7" name="Freeform 418"/>
                <p:cNvSpPr>
                  <a:spLocks/>
                </p:cNvSpPr>
                <p:nvPr/>
              </p:nvSpPr>
              <p:spPr bwMode="auto">
                <a:xfrm>
                  <a:off x="4646" y="703"/>
                  <a:ext cx="63" cy="63"/>
                </a:xfrm>
                <a:custGeom>
                  <a:avLst/>
                  <a:gdLst>
                    <a:gd name="T0" fmla="*/ 32 w 63"/>
                    <a:gd name="T1" fmla="*/ 0 h 63"/>
                    <a:gd name="T2" fmla="*/ 38 w 63"/>
                    <a:gd name="T3" fmla="*/ 0 h 63"/>
                    <a:gd name="T4" fmla="*/ 43 w 63"/>
                    <a:gd name="T5" fmla="*/ 2 h 63"/>
                    <a:gd name="T6" fmla="*/ 49 w 63"/>
                    <a:gd name="T7" fmla="*/ 4 h 63"/>
                    <a:gd name="T8" fmla="*/ 55 w 63"/>
                    <a:gd name="T9" fmla="*/ 8 h 63"/>
                    <a:gd name="T10" fmla="*/ 57 w 63"/>
                    <a:gd name="T11" fmla="*/ 14 h 63"/>
                    <a:gd name="T12" fmla="*/ 61 w 63"/>
                    <a:gd name="T13" fmla="*/ 19 h 63"/>
                    <a:gd name="T14" fmla="*/ 63 w 63"/>
                    <a:gd name="T15" fmla="*/ 23 h 63"/>
                    <a:gd name="T16" fmla="*/ 63 w 63"/>
                    <a:gd name="T17" fmla="*/ 31 h 63"/>
                    <a:gd name="T18" fmla="*/ 63 w 63"/>
                    <a:gd name="T19" fmla="*/ 37 h 63"/>
                    <a:gd name="T20" fmla="*/ 61 w 63"/>
                    <a:gd name="T21" fmla="*/ 43 h 63"/>
                    <a:gd name="T22" fmla="*/ 57 w 63"/>
                    <a:gd name="T23" fmla="*/ 49 h 63"/>
                    <a:gd name="T24" fmla="*/ 55 w 63"/>
                    <a:gd name="T25" fmla="*/ 53 h 63"/>
                    <a:gd name="T26" fmla="*/ 49 w 63"/>
                    <a:gd name="T27" fmla="*/ 57 h 63"/>
                    <a:gd name="T28" fmla="*/ 43 w 63"/>
                    <a:gd name="T29" fmla="*/ 61 h 63"/>
                    <a:gd name="T30" fmla="*/ 38 w 63"/>
                    <a:gd name="T31" fmla="*/ 63 h 63"/>
                    <a:gd name="T32" fmla="*/ 32 w 63"/>
                    <a:gd name="T33" fmla="*/ 63 h 63"/>
                    <a:gd name="T34" fmla="*/ 26 w 63"/>
                    <a:gd name="T35" fmla="*/ 63 h 63"/>
                    <a:gd name="T36" fmla="*/ 18 w 63"/>
                    <a:gd name="T37" fmla="*/ 61 h 63"/>
                    <a:gd name="T38" fmla="*/ 14 w 63"/>
                    <a:gd name="T39" fmla="*/ 57 h 63"/>
                    <a:gd name="T40" fmla="*/ 8 w 63"/>
                    <a:gd name="T41" fmla="*/ 53 h 63"/>
                    <a:gd name="T42" fmla="*/ 4 w 63"/>
                    <a:gd name="T43" fmla="*/ 49 h 63"/>
                    <a:gd name="T44" fmla="*/ 2 w 63"/>
                    <a:gd name="T45" fmla="*/ 43 h 63"/>
                    <a:gd name="T46" fmla="*/ 0 w 63"/>
                    <a:gd name="T47" fmla="*/ 37 h 63"/>
                    <a:gd name="T48" fmla="*/ 0 w 63"/>
                    <a:gd name="T49" fmla="*/ 31 h 63"/>
                    <a:gd name="T50" fmla="*/ 0 w 63"/>
                    <a:gd name="T51" fmla="*/ 23 h 63"/>
                    <a:gd name="T52" fmla="*/ 2 w 63"/>
                    <a:gd name="T53" fmla="*/ 19 h 63"/>
                    <a:gd name="T54" fmla="*/ 4 w 63"/>
                    <a:gd name="T55" fmla="*/ 14 h 63"/>
                    <a:gd name="T56" fmla="*/ 8 w 63"/>
                    <a:gd name="T57" fmla="*/ 8 h 63"/>
                    <a:gd name="T58" fmla="*/ 14 w 63"/>
                    <a:gd name="T59" fmla="*/ 4 h 63"/>
                    <a:gd name="T60" fmla="*/ 18 w 63"/>
                    <a:gd name="T61" fmla="*/ 2 h 63"/>
                    <a:gd name="T62" fmla="*/ 26 w 63"/>
                    <a:gd name="T63" fmla="*/ 0 h 63"/>
                    <a:gd name="T64" fmla="*/ 32 w 63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32" y="0"/>
                      </a:moveTo>
                      <a:lnTo>
                        <a:pt x="38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19"/>
                      </a:lnTo>
                      <a:lnTo>
                        <a:pt x="63" y="23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18" y="61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4" y="14"/>
                      </a:lnTo>
                      <a:lnTo>
                        <a:pt x="8" y="8"/>
                      </a:lnTo>
                      <a:lnTo>
                        <a:pt x="14" y="4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8" name="Freeform 419"/>
                <p:cNvSpPr>
                  <a:spLocks/>
                </p:cNvSpPr>
                <p:nvPr/>
              </p:nvSpPr>
              <p:spPr bwMode="auto">
                <a:xfrm>
                  <a:off x="4646" y="703"/>
                  <a:ext cx="63" cy="63"/>
                </a:xfrm>
                <a:custGeom>
                  <a:avLst/>
                  <a:gdLst>
                    <a:gd name="T0" fmla="*/ 32 w 63"/>
                    <a:gd name="T1" fmla="*/ 0 h 63"/>
                    <a:gd name="T2" fmla="*/ 32 w 63"/>
                    <a:gd name="T3" fmla="*/ 0 h 63"/>
                    <a:gd name="T4" fmla="*/ 38 w 63"/>
                    <a:gd name="T5" fmla="*/ 0 h 63"/>
                    <a:gd name="T6" fmla="*/ 43 w 63"/>
                    <a:gd name="T7" fmla="*/ 2 h 63"/>
                    <a:gd name="T8" fmla="*/ 49 w 63"/>
                    <a:gd name="T9" fmla="*/ 4 h 63"/>
                    <a:gd name="T10" fmla="*/ 55 w 63"/>
                    <a:gd name="T11" fmla="*/ 8 h 63"/>
                    <a:gd name="T12" fmla="*/ 57 w 63"/>
                    <a:gd name="T13" fmla="*/ 14 h 63"/>
                    <a:gd name="T14" fmla="*/ 61 w 63"/>
                    <a:gd name="T15" fmla="*/ 19 h 63"/>
                    <a:gd name="T16" fmla="*/ 63 w 63"/>
                    <a:gd name="T17" fmla="*/ 23 h 63"/>
                    <a:gd name="T18" fmla="*/ 63 w 63"/>
                    <a:gd name="T19" fmla="*/ 31 h 63"/>
                    <a:gd name="T20" fmla="*/ 63 w 63"/>
                    <a:gd name="T21" fmla="*/ 37 h 63"/>
                    <a:gd name="T22" fmla="*/ 61 w 63"/>
                    <a:gd name="T23" fmla="*/ 43 h 63"/>
                    <a:gd name="T24" fmla="*/ 57 w 63"/>
                    <a:gd name="T25" fmla="*/ 49 h 63"/>
                    <a:gd name="T26" fmla="*/ 55 w 63"/>
                    <a:gd name="T27" fmla="*/ 53 h 63"/>
                    <a:gd name="T28" fmla="*/ 49 w 63"/>
                    <a:gd name="T29" fmla="*/ 57 h 63"/>
                    <a:gd name="T30" fmla="*/ 43 w 63"/>
                    <a:gd name="T31" fmla="*/ 61 h 63"/>
                    <a:gd name="T32" fmla="*/ 38 w 63"/>
                    <a:gd name="T33" fmla="*/ 63 h 63"/>
                    <a:gd name="T34" fmla="*/ 32 w 63"/>
                    <a:gd name="T35" fmla="*/ 63 h 63"/>
                    <a:gd name="T36" fmla="*/ 26 w 63"/>
                    <a:gd name="T37" fmla="*/ 63 h 63"/>
                    <a:gd name="T38" fmla="*/ 18 w 63"/>
                    <a:gd name="T39" fmla="*/ 61 h 63"/>
                    <a:gd name="T40" fmla="*/ 14 w 63"/>
                    <a:gd name="T41" fmla="*/ 57 h 63"/>
                    <a:gd name="T42" fmla="*/ 8 w 63"/>
                    <a:gd name="T43" fmla="*/ 53 h 63"/>
                    <a:gd name="T44" fmla="*/ 4 w 63"/>
                    <a:gd name="T45" fmla="*/ 49 h 63"/>
                    <a:gd name="T46" fmla="*/ 2 w 63"/>
                    <a:gd name="T47" fmla="*/ 43 h 63"/>
                    <a:gd name="T48" fmla="*/ 0 w 63"/>
                    <a:gd name="T49" fmla="*/ 37 h 63"/>
                    <a:gd name="T50" fmla="*/ 0 w 63"/>
                    <a:gd name="T51" fmla="*/ 31 h 63"/>
                    <a:gd name="T52" fmla="*/ 0 w 63"/>
                    <a:gd name="T53" fmla="*/ 23 h 63"/>
                    <a:gd name="T54" fmla="*/ 2 w 63"/>
                    <a:gd name="T55" fmla="*/ 19 h 63"/>
                    <a:gd name="T56" fmla="*/ 4 w 63"/>
                    <a:gd name="T57" fmla="*/ 14 h 63"/>
                    <a:gd name="T58" fmla="*/ 8 w 63"/>
                    <a:gd name="T59" fmla="*/ 8 h 63"/>
                    <a:gd name="T60" fmla="*/ 14 w 63"/>
                    <a:gd name="T61" fmla="*/ 4 h 63"/>
                    <a:gd name="T62" fmla="*/ 18 w 63"/>
                    <a:gd name="T63" fmla="*/ 2 h 63"/>
                    <a:gd name="T64" fmla="*/ 26 w 63"/>
                    <a:gd name="T65" fmla="*/ 0 h 63"/>
                    <a:gd name="T66" fmla="*/ 32 w 63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19"/>
                      </a:lnTo>
                      <a:lnTo>
                        <a:pt x="63" y="23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8" y="63"/>
                      </a:lnTo>
                      <a:lnTo>
                        <a:pt x="32" y="63"/>
                      </a:lnTo>
                      <a:lnTo>
                        <a:pt x="26" y="63"/>
                      </a:lnTo>
                      <a:lnTo>
                        <a:pt x="18" y="61"/>
                      </a:lnTo>
                      <a:lnTo>
                        <a:pt x="14" y="57"/>
                      </a:lnTo>
                      <a:lnTo>
                        <a:pt x="8" y="53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3"/>
                      </a:lnTo>
                      <a:lnTo>
                        <a:pt x="2" y="19"/>
                      </a:lnTo>
                      <a:lnTo>
                        <a:pt x="4" y="14"/>
                      </a:lnTo>
                      <a:lnTo>
                        <a:pt x="8" y="8"/>
                      </a:lnTo>
                      <a:lnTo>
                        <a:pt x="14" y="4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899" name="Freeform 420"/>
                <p:cNvSpPr>
                  <a:spLocks/>
                </p:cNvSpPr>
                <p:nvPr/>
              </p:nvSpPr>
              <p:spPr bwMode="auto">
                <a:xfrm>
                  <a:off x="4611" y="734"/>
                  <a:ext cx="63" cy="63"/>
                </a:xfrm>
                <a:custGeom>
                  <a:avLst/>
                  <a:gdLst>
                    <a:gd name="T0" fmla="*/ 31 w 63"/>
                    <a:gd name="T1" fmla="*/ 0 h 63"/>
                    <a:gd name="T2" fmla="*/ 37 w 63"/>
                    <a:gd name="T3" fmla="*/ 0 h 63"/>
                    <a:gd name="T4" fmla="*/ 43 w 63"/>
                    <a:gd name="T5" fmla="*/ 2 h 63"/>
                    <a:gd name="T6" fmla="*/ 49 w 63"/>
                    <a:gd name="T7" fmla="*/ 4 h 63"/>
                    <a:gd name="T8" fmla="*/ 53 w 63"/>
                    <a:gd name="T9" fmla="*/ 8 h 63"/>
                    <a:gd name="T10" fmla="*/ 57 w 63"/>
                    <a:gd name="T11" fmla="*/ 14 h 63"/>
                    <a:gd name="T12" fmla="*/ 61 w 63"/>
                    <a:gd name="T13" fmla="*/ 20 h 63"/>
                    <a:gd name="T14" fmla="*/ 63 w 63"/>
                    <a:gd name="T15" fmla="*/ 26 h 63"/>
                    <a:gd name="T16" fmla="*/ 63 w 63"/>
                    <a:gd name="T17" fmla="*/ 32 h 63"/>
                    <a:gd name="T18" fmla="*/ 63 w 63"/>
                    <a:gd name="T19" fmla="*/ 38 h 63"/>
                    <a:gd name="T20" fmla="*/ 61 w 63"/>
                    <a:gd name="T21" fmla="*/ 44 h 63"/>
                    <a:gd name="T22" fmla="*/ 57 w 63"/>
                    <a:gd name="T23" fmla="*/ 49 h 63"/>
                    <a:gd name="T24" fmla="*/ 53 w 63"/>
                    <a:gd name="T25" fmla="*/ 55 h 63"/>
                    <a:gd name="T26" fmla="*/ 49 w 63"/>
                    <a:gd name="T27" fmla="*/ 57 h 63"/>
                    <a:gd name="T28" fmla="*/ 43 w 63"/>
                    <a:gd name="T29" fmla="*/ 61 h 63"/>
                    <a:gd name="T30" fmla="*/ 37 w 63"/>
                    <a:gd name="T31" fmla="*/ 63 h 63"/>
                    <a:gd name="T32" fmla="*/ 31 w 63"/>
                    <a:gd name="T33" fmla="*/ 63 h 63"/>
                    <a:gd name="T34" fmla="*/ 23 w 63"/>
                    <a:gd name="T35" fmla="*/ 63 h 63"/>
                    <a:gd name="T36" fmla="*/ 17 w 63"/>
                    <a:gd name="T37" fmla="*/ 61 h 63"/>
                    <a:gd name="T38" fmla="*/ 13 w 63"/>
                    <a:gd name="T39" fmla="*/ 57 h 63"/>
                    <a:gd name="T40" fmla="*/ 8 w 63"/>
                    <a:gd name="T41" fmla="*/ 55 h 63"/>
                    <a:gd name="T42" fmla="*/ 4 w 63"/>
                    <a:gd name="T43" fmla="*/ 49 h 63"/>
                    <a:gd name="T44" fmla="*/ 2 w 63"/>
                    <a:gd name="T45" fmla="*/ 44 h 63"/>
                    <a:gd name="T46" fmla="*/ 0 w 63"/>
                    <a:gd name="T47" fmla="*/ 38 h 63"/>
                    <a:gd name="T48" fmla="*/ 0 w 63"/>
                    <a:gd name="T49" fmla="*/ 32 h 63"/>
                    <a:gd name="T50" fmla="*/ 0 w 63"/>
                    <a:gd name="T51" fmla="*/ 26 h 63"/>
                    <a:gd name="T52" fmla="*/ 2 w 63"/>
                    <a:gd name="T53" fmla="*/ 20 h 63"/>
                    <a:gd name="T54" fmla="*/ 4 w 63"/>
                    <a:gd name="T55" fmla="*/ 14 h 63"/>
                    <a:gd name="T56" fmla="*/ 8 w 63"/>
                    <a:gd name="T57" fmla="*/ 8 h 63"/>
                    <a:gd name="T58" fmla="*/ 13 w 63"/>
                    <a:gd name="T59" fmla="*/ 4 h 63"/>
                    <a:gd name="T60" fmla="*/ 17 w 63"/>
                    <a:gd name="T61" fmla="*/ 2 h 63"/>
                    <a:gd name="T62" fmla="*/ 23 w 63"/>
                    <a:gd name="T63" fmla="*/ 0 h 63"/>
                    <a:gd name="T64" fmla="*/ 31 w 63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31" y="0"/>
                      </a:move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3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7" y="49"/>
                      </a:lnTo>
                      <a:lnTo>
                        <a:pt x="53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3" y="63"/>
                      </a:lnTo>
                      <a:lnTo>
                        <a:pt x="17" y="61"/>
                      </a:lnTo>
                      <a:lnTo>
                        <a:pt x="13" y="57"/>
                      </a:lnTo>
                      <a:lnTo>
                        <a:pt x="8" y="55"/>
                      </a:lnTo>
                      <a:lnTo>
                        <a:pt x="4" y="49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8"/>
                      </a:lnTo>
                      <a:lnTo>
                        <a:pt x="13" y="4"/>
                      </a:lnTo>
                      <a:lnTo>
                        <a:pt x="17" y="2"/>
                      </a:lnTo>
                      <a:lnTo>
                        <a:pt x="2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0" name="Freeform 421"/>
                <p:cNvSpPr>
                  <a:spLocks/>
                </p:cNvSpPr>
                <p:nvPr/>
              </p:nvSpPr>
              <p:spPr bwMode="auto">
                <a:xfrm>
                  <a:off x="4611" y="734"/>
                  <a:ext cx="63" cy="63"/>
                </a:xfrm>
                <a:custGeom>
                  <a:avLst/>
                  <a:gdLst>
                    <a:gd name="T0" fmla="*/ 31 w 63"/>
                    <a:gd name="T1" fmla="*/ 0 h 63"/>
                    <a:gd name="T2" fmla="*/ 31 w 63"/>
                    <a:gd name="T3" fmla="*/ 0 h 63"/>
                    <a:gd name="T4" fmla="*/ 37 w 63"/>
                    <a:gd name="T5" fmla="*/ 0 h 63"/>
                    <a:gd name="T6" fmla="*/ 43 w 63"/>
                    <a:gd name="T7" fmla="*/ 2 h 63"/>
                    <a:gd name="T8" fmla="*/ 49 w 63"/>
                    <a:gd name="T9" fmla="*/ 4 h 63"/>
                    <a:gd name="T10" fmla="*/ 53 w 63"/>
                    <a:gd name="T11" fmla="*/ 8 h 63"/>
                    <a:gd name="T12" fmla="*/ 57 w 63"/>
                    <a:gd name="T13" fmla="*/ 14 h 63"/>
                    <a:gd name="T14" fmla="*/ 61 w 63"/>
                    <a:gd name="T15" fmla="*/ 20 h 63"/>
                    <a:gd name="T16" fmla="*/ 63 w 63"/>
                    <a:gd name="T17" fmla="*/ 26 h 63"/>
                    <a:gd name="T18" fmla="*/ 63 w 63"/>
                    <a:gd name="T19" fmla="*/ 32 h 63"/>
                    <a:gd name="T20" fmla="*/ 63 w 63"/>
                    <a:gd name="T21" fmla="*/ 38 h 63"/>
                    <a:gd name="T22" fmla="*/ 61 w 63"/>
                    <a:gd name="T23" fmla="*/ 44 h 63"/>
                    <a:gd name="T24" fmla="*/ 57 w 63"/>
                    <a:gd name="T25" fmla="*/ 49 h 63"/>
                    <a:gd name="T26" fmla="*/ 53 w 63"/>
                    <a:gd name="T27" fmla="*/ 55 h 63"/>
                    <a:gd name="T28" fmla="*/ 49 w 63"/>
                    <a:gd name="T29" fmla="*/ 57 h 63"/>
                    <a:gd name="T30" fmla="*/ 43 w 63"/>
                    <a:gd name="T31" fmla="*/ 61 h 63"/>
                    <a:gd name="T32" fmla="*/ 37 w 63"/>
                    <a:gd name="T33" fmla="*/ 63 h 63"/>
                    <a:gd name="T34" fmla="*/ 31 w 63"/>
                    <a:gd name="T35" fmla="*/ 63 h 63"/>
                    <a:gd name="T36" fmla="*/ 23 w 63"/>
                    <a:gd name="T37" fmla="*/ 63 h 63"/>
                    <a:gd name="T38" fmla="*/ 17 w 63"/>
                    <a:gd name="T39" fmla="*/ 61 h 63"/>
                    <a:gd name="T40" fmla="*/ 13 w 63"/>
                    <a:gd name="T41" fmla="*/ 57 h 63"/>
                    <a:gd name="T42" fmla="*/ 8 w 63"/>
                    <a:gd name="T43" fmla="*/ 55 h 63"/>
                    <a:gd name="T44" fmla="*/ 4 w 63"/>
                    <a:gd name="T45" fmla="*/ 49 h 63"/>
                    <a:gd name="T46" fmla="*/ 2 w 63"/>
                    <a:gd name="T47" fmla="*/ 44 h 63"/>
                    <a:gd name="T48" fmla="*/ 0 w 63"/>
                    <a:gd name="T49" fmla="*/ 38 h 63"/>
                    <a:gd name="T50" fmla="*/ 0 w 63"/>
                    <a:gd name="T51" fmla="*/ 32 h 63"/>
                    <a:gd name="T52" fmla="*/ 0 w 63"/>
                    <a:gd name="T53" fmla="*/ 26 h 63"/>
                    <a:gd name="T54" fmla="*/ 2 w 63"/>
                    <a:gd name="T55" fmla="*/ 20 h 63"/>
                    <a:gd name="T56" fmla="*/ 4 w 63"/>
                    <a:gd name="T57" fmla="*/ 14 h 63"/>
                    <a:gd name="T58" fmla="*/ 8 w 63"/>
                    <a:gd name="T59" fmla="*/ 8 h 63"/>
                    <a:gd name="T60" fmla="*/ 13 w 63"/>
                    <a:gd name="T61" fmla="*/ 4 h 63"/>
                    <a:gd name="T62" fmla="*/ 17 w 63"/>
                    <a:gd name="T63" fmla="*/ 2 h 63"/>
                    <a:gd name="T64" fmla="*/ 23 w 63"/>
                    <a:gd name="T65" fmla="*/ 0 h 63"/>
                    <a:gd name="T66" fmla="*/ 31 w 63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3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7" y="49"/>
                      </a:lnTo>
                      <a:lnTo>
                        <a:pt x="53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3" y="63"/>
                      </a:lnTo>
                      <a:lnTo>
                        <a:pt x="17" y="61"/>
                      </a:lnTo>
                      <a:lnTo>
                        <a:pt x="13" y="57"/>
                      </a:lnTo>
                      <a:lnTo>
                        <a:pt x="8" y="55"/>
                      </a:lnTo>
                      <a:lnTo>
                        <a:pt x="4" y="49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8" y="8"/>
                      </a:lnTo>
                      <a:lnTo>
                        <a:pt x="13" y="4"/>
                      </a:lnTo>
                      <a:lnTo>
                        <a:pt x="17" y="2"/>
                      </a:lnTo>
                      <a:lnTo>
                        <a:pt x="23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1" name="Freeform 422"/>
                <p:cNvSpPr>
                  <a:spLocks/>
                </p:cNvSpPr>
                <p:nvPr/>
              </p:nvSpPr>
              <p:spPr bwMode="auto">
                <a:xfrm>
                  <a:off x="4640" y="774"/>
                  <a:ext cx="65" cy="65"/>
                </a:xfrm>
                <a:custGeom>
                  <a:avLst/>
                  <a:gdLst>
                    <a:gd name="T0" fmla="*/ 32 w 65"/>
                    <a:gd name="T1" fmla="*/ 0 h 65"/>
                    <a:gd name="T2" fmla="*/ 40 w 65"/>
                    <a:gd name="T3" fmla="*/ 2 h 65"/>
                    <a:gd name="T4" fmla="*/ 45 w 65"/>
                    <a:gd name="T5" fmla="*/ 4 h 65"/>
                    <a:gd name="T6" fmla="*/ 51 w 65"/>
                    <a:gd name="T7" fmla="*/ 6 h 65"/>
                    <a:gd name="T8" fmla="*/ 55 w 65"/>
                    <a:gd name="T9" fmla="*/ 9 h 65"/>
                    <a:gd name="T10" fmla="*/ 59 w 65"/>
                    <a:gd name="T11" fmla="*/ 15 h 65"/>
                    <a:gd name="T12" fmla="*/ 61 w 65"/>
                    <a:gd name="T13" fmla="*/ 19 h 65"/>
                    <a:gd name="T14" fmla="*/ 63 w 65"/>
                    <a:gd name="T15" fmla="*/ 27 h 65"/>
                    <a:gd name="T16" fmla="*/ 65 w 65"/>
                    <a:gd name="T17" fmla="*/ 33 h 65"/>
                    <a:gd name="T18" fmla="*/ 63 w 65"/>
                    <a:gd name="T19" fmla="*/ 39 h 65"/>
                    <a:gd name="T20" fmla="*/ 61 w 65"/>
                    <a:gd name="T21" fmla="*/ 45 h 65"/>
                    <a:gd name="T22" fmla="*/ 59 w 65"/>
                    <a:gd name="T23" fmla="*/ 51 h 65"/>
                    <a:gd name="T24" fmla="*/ 55 w 65"/>
                    <a:gd name="T25" fmla="*/ 55 h 65"/>
                    <a:gd name="T26" fmla="*/ 51 w 65"/>
                    <a:gd name="T27" fmla="*/ 59 h 65"/>
                    <a:gd name="T28" fmla="*/ 45 w 65"/>
                    <a:gd name="T29" fmla="*/ 63 h 65"/>
                    <a:gd name="T30" fmla="*/ 40 w 65"/>
                    <a:gd name="T31" fmla="*/ 65 h 65"/>
                    <a:gd name="T32" fmla="*/ 32 w 65"/>
                    <a:gd name="T33" fmla="*/ 65 h 65"/>
                    <a:gd name="T34" fmla="*/ 26 w 65"/>
                    <a:gd name="T35" fmla="*/ 65 h 65"/>
                    <a:gd name="T36" fmla="*/ 20 w 65"/>
                    <a:gd name="T37" fmla="*/ 63 h 65"/>
                    <a:gd name="T38" fmla="*/ 14 w 65"/>
                    <a:gd name="T39" fmla="*/ 59 h 65"/>
                    <a:gd name="T40" fmla="*/ 10 w 65"/>
                    <a:gd name="T41" fmla="*/ 55 h 65"/>
                    <a:gd name="T42" fmla="*/ 6 w 65"/>
                    <a:gd name="T43" fmla="*/ 51 h 65"/>
                    <a:gd name="T44" fmla="*/ 2 w 65"/>
                    <a:gd name="T45" fmla="*/ 45 h 65"/>
                    <a:gd name="T46" fmla="*/ 0 w 65"/>
                    <a:gd name="T47" fmla="*/ 39 h 65"/>
                    <a:gd name="T48" fmla="*/ 0 w 65"/>
                    <a:gd name="T49" fmla="*/ 33 h 65"/>
                    <a:gd name="T50" fmla="*/ 0 w 65"/>
                    <a:gd name="T51" fmla="*/ 27 h 65"/>
                    <a:gd name="T52" fmla="*/ 2 w 65"/>
                    <a:gd name="T53" fmla="*/ 19 h 65"/>
                    <a:gd name="T54" fmla="*/ 6 w 65"/>
                    <a:gd name="T55" fmla="*/ 15 h 65"/>
                    <a:gd name="T56" fmla="*/ 10 w 65"/>
                    <a:gd name="T57" fmla="*/ 9 h 65"/>
                    <a:gd name="T58" fmla="*/ 14 w 65"/>
                    <a:gd name="T59" fmla="*/ 6 h 65"/>
                    <a:gd name="T60" fmla="*/ 20 w 65"/>
                    <a:gd name="T61" fmla="*/ 4 h 65"/>
                    <a:gd name="T62" fmla="*/ 26 w 65"/>
                    <a:gd name="T63" fmla="*/ 2 h 65"/>
                    <a:gd name="T64" fmla="*/ 32 w 65"/>
                    <a:gd name="T65" fmla="*/ 0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2" y="0"/>
                      </a:moveTo>
                      <a:lnTo>
                        <a:pt x="40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9"/>
                      </a:lnTo>
                      <a:lnTo>
                        <a:pt x="59" y="15"/>
                      </a:lnTo>
                      <a:lnTo>
                        <a:pt x="61" y="19"/>
                      </a:lnTo>
                      <a:lnTo>
                        <a:pt x="63" y="27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40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7"/>
                      </a:lnTo>
                      <a:lnTo>
                        <a:pt x="2" y="19"/>
                      </a:lnTo>
                      <a:lnTo>
                        <a:pt x="6" y="15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2" name="Freeform 423"/>
                <p:cNvSpPr>
                  <a:spLocks/>
                </p:cNvSpPr>
                <p:nvPr/>
              </p:nvSpPr>
              <p:spPr bwMode="auto">
                <a:xfrm>
                  <a:off x="4640" y="774"/>
                  <a:ext cx="65" cy="65"/>
                </a:xfrm>
                <a:custGeom>
                  <a:avLst/>
                  <a:gdLst>
                    <a:gd name="T0" fmla="*/ 32 w 65"/>
                    <a:gd name="T1" fmla="*/ 0 h 65"/>
                    <a:gd name="T2" fmla="*/ 32 w 65"/>
                    <a:gd name="T3" fmla="*/ 0 h 65"/>
                    <a:gd name="T4" fmla="*/ 40 w 65"/>
                    <a:gd name="T5" fmla="*/ 2 h 65"/>
                    <a:gd name="T6" fmla="*/ 45 w 65"/>
                    <a:gd name="T7" fmla="*/ 4 h 65"/>
                    <a:gd name="T8" fmla="*/ 51 w 65"/>
                    <a:gd name="T9" fmla="*/ 6 h 65"/>
                    <a:gd name="T10" fmla="*/ 55 w 65"/>
                    <a:gd name="T11" fmla="*/ 9 h 65"/>
                    <a:gd name="T12" fmla="*/ 59 w 65"/>
                    <a:gd name="T13" fmla="*/ 15 h 65"/>
                    <a:gd name="T14" fmla="*/ 61 w 65"/>
                    <a:gd name="T15" fmla="*/ 19 h 65"/>
                    <a:gd name="T16" fmla="*/ 63 w 65"/>
                    <a:gd name="T17" fmla="*/ 27 h 65"/>
                    <a:gd name="T18" fmla="*/ 65 w 65"/>
                    <a:gd name="T19" fmla="*/ 33 h 65"/>
                    <a:gd name="T20" fmla="*/ 63 w 65"/>
                    <a:gd name="T21" fmla="*/ 39 h 65"/>
                    <a:gd name="T22" fmla="*/ 61 w 65"/>
                    <a:gd name="T23" fmla="*/ 45 h 65"/>
                    <a:gd name="T24" fmla="*/ 59 w 65"/>
                    <a:gd name="T25" fmla="*/ 51 h 65"/>
                    <a:gd name="T26" fmla="*/ 55 w 65"/>
                    <a:gd name="T27" fmla="*/ 55 h 65"/>
                    <a:gd name="T28" fmla="*/ 51 w 65"/>
                    <a:gd name="T29" fmla="*/ 59 h 65"/>
                    <a:gd name="T30" fmla="*/ 45 w 65"/>
                    <a:gd name="T31" fmla="*/ 63 h 65"/>
                    <a:gd name="T32" fmla="*/ 40 w 65"/>
                    <a:gd name="T33" fmla="*/ 65 h 65"/>
                    <a:gd name="T34" fmla="*/ 32 w 65"/>
                    <a:gd name="T35" fmla="*/ 65 h 65"/>
                    <a:gd name="T36" fmla="*/ 26 w 65"/>
                    <a:gd name="T37" fmla="*/ 65 h 65"/>
                    <a:gd name="T38" fmla="*/ 20 w 65"/>
                    <a:gd name="T39" fmla="*/ 63 h 65"/>
                    <a:gd name="T40" fmla="*/ 14 w 65"/>
                    <a:gd name="T41" fmla="*/ 59 h 65"/>
                    <a:gd name="T42" fmla="*/ 10 w 65"/>
                    <a:gd name="T43" fmla="*/ 55 h 65"/>
                    <a:gd name="T44" fmla="*/ 6 w 65"/>
                    <a:gd name="T45" fmla="*/ 51 h 65"/>
                    <a:gd name="T46" fmla="*/ 2 w 65"/>
                    <a:gd name="T47" fmla="*/ 45 h 65"/>
                    <a:gd name="T48" fmla="*/ 0 w 65"/>
                    <a:gd name="T49" fmla="*/ 39 h 65"/>
                    <a:gd name="T50" fmla="*/ 0 w 65"/>
                    <a:gd name="T51" fmla="*/ 33 h 65"/>
                    <a:gd name="T52" fmla="*/ 0 w 65"/>
                    <a:gd name="T53" fmla="*/ 27 h 65"/>
                    <a:gd name="T54" fmla="*/ 2 w 65"/>
                    <a:gd name="T55" fmla="*/ 19 h 65"/>
                    <a:gd name="T56" fmla="*/ 6 w 65"/>
                    <a:gd name="T57" fmla="*/ 15 h 65"/>
                    <a:gd name="T58" fmla="*/ 10 w 65"/>
                    <a:gd name="T59" fmla="*/ 9 h 65"/>
                    <a:gd name="T60" fmla="*/ 14 w 65"/>
                    <a:gd name="T61" fmla="*/ 6 h 65"/>
                    <a:gd name="T62" fmla="*/ 20 w 65"/>
                    <a:gd name="T63" fmla="*/ 4 h 65"/>
                    <a:gd name="T64" fmla="*/ 26 w 65"/>
                    <a:gd name="T65" fmla="*/ 2 h 65"/>
                    <a:gd name="T66" fmla="*/ 32 w 65"/>
                    <a:gd name="T67" fmla="*/ 0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9"/>
                      </a:lnTo>
                      <a:lnTo>
                        <a:pt x="59" y="15"/>
                      </a:lnTo>
                      <a:lnTo>
                        <a:pt x="61" y="19"/>
                      </a:lnTo>
                      <a:lnTo>
                        <a:pt x="63" y="27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40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7"/>
                      </a:lnTo>
                      <a:lnTo>
                        <a:pt x="2" y="19"/>
                      </a:lnTo>
                      <a:lnTo>
                        <a:pt x="6" y="15"/>
                      </a:lnTo>
                      <a:lnTo>
                        <a:pt x="10" y="9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3" name="Freeform 424"/>
                <p:cNvSpPr>
                  <a:spLocks/>
                </p:cNvSpPr>
                <p:nvPr/>
              </p:nvSpPr>
              <p:spPr bwMode="auto">
                <a:xfrm>
                  <a:off x="4512" y="632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2 w 65"/>
                    <a:gd name="T3" fmla="*/ 25 h 65"/>
                    <a:gd name="T4" fmla="*/ 4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2 h 65"/>
                    <a:gd name="T14" fmla="*/ 28 w 65"/>
                    <a:gd name="T15" fmla="*/ 2 h 65"/>
                    <a:gd name="T16" fmla="*/ 34 w 65"/>
                    <a:gd name="T17" fmla="*/ 0 h 65"/>
                    <a:gd name="T18" fmla="*/ 40 w 65"/>
                    <a:gd name="T19" fmla="*/ 2 h 65"/>
                    <a:gd name="T20" fmla="*/ 45 w 65"/>
                    <a:gd name="T21" fmla="*/ 2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3 w 65"/>
                    <a:gd name="T29" fmla="*/ 20 h 65"/>
                    <a:gd name="T30" fmla="*/ 65 w 65"/>
                    <a:gd name="T31" fmla="*/ 25 h 65"/>
                    <a:gd name="T32" fmla="*/ 65 w 65"/>
                    <a:gd name="T33" fmla="*/ 31 h 65"/>
                    <a:gd name="T34" fmla="*/ 65 w 65"/>
                    <a:gd name="T35" fmla="*/ 39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5 w 65"/>
                    <a:gd name="T45" fmla="*/ 61 h 65"/>
                    <a:gd name="T46" fmla="*/ 40 w 65"/>
                    <a:gd name="T47" fmla="*/ 63 h 65"/>
                    <a:gd name="T48" fmla="*/ 34 w 65"/>
                    <a:gd name="T49" fmla="*/ 65 h 65"/>
                    <a:gd name="T50" fmla="*/ 28 w 65"/>
                    <a:gd name="T51" fmla="*/ 63 h 65"/>
                    <a:gd name="T52" fmla="*/ 20 w 65"/>
                    <a:gd name="T53" fmla="*/ 61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4 w 65"/>
                    <a:gd name="T61" fmla="*/ 45 h 65"/>
                    <a:gd name="T62" fmla="*/ 2 w 65"/>
                    <a:gd name="T63" fmla="*/ 39 h 65"/>
                    <a:gd name="T64" fmla="*/ 0 w 65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1"/>
                      </a:move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8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40" y="63"/>
                      </a:lnTo>
                      <a:lnTo>
                        <a:pt x="34" y="65"/>
                      </a:lnTo>
                      <a:lnTo>
                        <a:pt x="28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4" name="Freeform 425"/>
                <p:cNvSpPr>
                  <a:spLocks/>
                </p:cNvSpPr>
                <p:nvPr/>
              </p:nvSpPr>
              <p:spPr bwMode="auto">
                <a:xfrm>
                  <a:off x="4512" y="632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0 w 65"/>
                    <a:gd name="T3" fmla="*/ 31 h 65"/>
                    <a:gd name="T4" fmla="*/ 2 w 65"/>
                    <a:gd name="T5" fmla="*/ 25 h 65"/>
                    <a:gd name="T6" fmla="*/ 4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2 h 65"/>
                    <a:gd name="T16" fmla="*/ 28 w 65"/>
                    <a:gd name="T17" fmla="*/ 2 h 65"/>
                    <a:gd name="T18" fmla="*/ 34 w 65"/>
                    <a:gd name="T19" fmla="*/ 0 h 65"/>
                    <a:gd name="T20" fmla="*/ 40 w 65"/>
                    <a:gd name="T21" fmla="*/ 2 h 65"/>
                    <a:gd name="T22" fmla="*/ 45 w 65"/>
                    <a:gd name="T23" fmla="*/ 2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3 w 65"/>
                    <a:gd name="T31" fmla="*/ 20 h 65"/>
                    <a:gd name="T32" fmla="*/ 65 w 65"/>
                    <a:gd name="T33" fmla="*/ 25 h 65"/>
                    <a:gd name="T34" fmla="*/ 65 w 65"/>
                    <a:gd name="T35" fmla="*/ 31 h 65"/>
                    <a:gd name="T36" fmla="*/ 65 w 65"/>
                    <a:gd name="T37" fmla="*/ 39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5 w 65"/>
                    <a:gd name="T47" fmla="*/ 61 h 65"/>
                    <a:gd name="T48" fmla="*/ 40 w 65"/>
                    <a:gd name="T49" fmla="*/ 63 h 65"/>
                    <a:gd name="T50" fmla="*/ 34 w 65"/>
                    <a:gd name="T51" fmla="*/ 65 h 65"/>
                    <a:gd name="T52" fmla="*/ 28 w 65"/>
                    <a:gd name="T53" fmla="*/ 63 h 65"/>
                    <a:gd name="T54" fmla="*/ 20 w 65"/>
                    <a:gd name="T55" fmla="*/ 61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4 w 65"/>
                    <a:gd name="T63" fmla="*/ 45 h 65"/>
                    <a:gd name="T64" fmla="*/ 2 w 65"/>
                    <a:gd name="T65" fmla="*/ 39 h 65"/>
                    <a:gd name="T66" fmla="*/ 0 w 65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8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40" y="63"/>
                      </a:lnTo>
                      <a:lnTo>
                        <a:pt x="34" y="65"/>
                      </a:lnTo>
                      <a:lnTo>
                        <a:pt x="28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5" name="Freeform 426"/>
                <p:cNvSpPr>
                  <a:spLocks/>
                </p:cNvSpPr>
                <p:nvPr/>
              </p:nvSpPr>
              <p:spPr bwMode="auto">
                <a:xfrm>
                  <a:off x="4546" y="628"/>
                  <a:ext cx="65" cy="65"/>
                </a:xfrm>
                <a:custGeom>
                  <a:avLst/>
                  <a:gdLst>
                    <a:gd name="T0" fmla="*/ 65 w 65"/>
                    <a:gd name="T1" fmla="*/ 33 h 65"/>
                    <a:gd name="T2" fmla="*/ 65 w 65"/>
                    <a:gd name="T3" fmla="*/ 39 h 65"/>
                    <a:gd name="T4" fmla="*/ 63 w 65"/>
                    <a:gd name="T5" fmla="*/ 45 h 65"/>
                    <a:gd name="T6" fmla="*/ 59 w 65"/>
                    <a:gd name="T7" fmla="*/ 51 h 65"/>
                    <a:gd name="T8" fmla="*/ 55 w 65"/>
                    <a:gd name="T9" fmla="*/ 55 h 65"/>
                    <a:gd name="T10" fmla="*/ 51 w 65"/>
                    <a:gd name="T11" fmla="*/ 59 h 65"/>
                    <a:gd name="T12" fmla="*/ 45 w 65"/>
                    <a:gd name="T13" fmla="*/ 63 h 65"/>
                    <a:gd name="T14" fmla="*/ 39 w 65"/>
                    <a:gd name="T15" fmla="*/ 65 h 65"/>
                    <a:gd name="T16" fmla="*/ 33 w 65"/>
                    <a:gd name="T17" fmla="*/ 65 h 65"/>
                    <a:gd name="T18" fmla="*/ 25 w 65"/>
                    <a:gd name="T19" fmla="*/ 65 h 65"/>
                    <a:gd name="T20" fmla="*/ 19 w 65"/>
                    <a:gd name="T21" fmla="*/ 63 h 65"/>
                    <a:gd name="T22" fmla="*/ 15 w 65"/>
                    <a:gd name="T23" fmla="*/ 59 h 65"/>
                    <a:gd name="T24" fmla="*/ 10 w 65"/>
                    <a:gd name="T25" fmla="*/ 55 h 65"/>
                    <a:gd name="T26" fmla="*/ 6 w 65"/>
                    <a:gd name="T27" fmla="*/ 51 h 65"/>
                    <a:gd name="T28" fmla="*/ 4 w 65"/>
                    <a:gd name="T29" fmla="*/ 45 h 65"/>
                    <a:gd name="T30" fmla="*/ 2 w 65"/>
                    <a:gd name="T31" fmla="*/ 39 h 65"/>
                    <a:gd name="T32" fmla="*/ 0 w 65"/>
                    <a:gd name="T33" fmla="*/ 33 h 65"/>
                    <a:gd name="T34" fmla="*/ 2 w 65"/>
                    <a:gd name="T35" fmla="*/ 26 h 65"/>
                    <a:gd name="T36" fmla="*/ 4 w 65"/>
                    <a:gd name="T37" fmla="*/ 20 h 65"/>
                    <a:gd name="T38" fmla="*/ 6 w 65"/>
                    <a:gd name="T39" fmla="*/ 14 h 65"/>
                    <a:gd name="T40" fmla="*/ 10 w 65"/>
                    <a:gd name="T41" fmla="*/ 10 h 65"/>
                    <a:gd name="T42" fmla="*/ 15 w 65"/>
                    <a:gd name="T43" fmla="*/ 6 h 65"/>
                    <a:gd name="T44" fmla="*/ 19 w 65"/>
                    <a:gd name="T45" fmla="*/ 4 h 65"/>
                    <a:gd name="T46" fmla="*/ 25 w 65"/>
                    <a:gd name="T47" fmla="*/ 2 h 65"/>
                    <a:gd name="T48" fmla="*/ 33 w 65"/>
                    <a:gd name="T49" fmla="*/ 0 h 65"/>
                    <a:gd name="T50" fmla="*/ 39 w 65"/>
                    <a:gd name="T51" fmla="*/ 2 h 65"/>
                    <a:gd name="T52" fmla="*/ 45 w 65"/>
                    <a:gd name="T53" fmla="*/ 4 h 65"/>
                    <a:gd name="T54" fmla="*/ 51 w 65"/>
                    <a:gd name="T55" fmla="*/ 6 h 65"/>
                    <a:gd name="T56" fmla="*/ 55 w 65"/>
                    <a:gd name="T57" fmla="*/ 10 h 65"/>
                    <a:gd name="T58" fmla="*/ 59 w 65"/>
                    <a:gd name="T59" fmla="*/ 14 h 65"/>
                    <a:gd name="T60" fmla="*/ 63 w 65"/>
                    <a:gd name="T61" fmla="*/ 20 h 65"/>
                    <a:gd name="T62" fmla="*/ 65 w 65"/>
                    <a:gd name="T63" fmla="*/ 26 h 65"/>
                    <a:gd name="T64" fmla="*/ 65 w 65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3"/>
                      </a:move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5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5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6" name="Freeform 427"/>
                <p:cNvSpPr>
                  <a:spLocks/>
                </p:cNvSpPr>
                <p:nvPr/>
              </p:nvSpPr>
              <p:spPr bwMode="auto">
                <a:xfrm>
                  <a:off x="4546" y="628"/>
                  <a:ext cx="65" cy="65"/>
                </a:xfrm>
                <a:custGeom>
                  <a:avLst/>
                  <a:gdLst>
                    <a:gd name="T0" fmla="*/ 65 w 65"/>
                    <a:gd name="T1" fmla="*/ 33 h 65"/>
                    <a:gd name="T2" fmla="*/ 65 w 65"/>
                    <a:gd name="T3" fmla="*/ 33 h 65"/>
                    <a:gd name="T4" fmla="*/ 65 w 65"/>
                    <a:gd name="T5" fmla="*/ 39 h 65"/>
                    <a:gd name="T6" fmla="*/ 63 w 65"/>
                    <a:gd name="T7" fmla="*/ 45 h 65"/>
                    <a:gd name="T8" fmla="*/ 59 w 65"/>
                    <a:gd name="T9" fmla="*/ 51 h 65"/>
                    <a:gd name="T10" fmla="*/ 55 w 65"/>
                    <a:gd name="T11" fmla="*/ 55 h 65"/>
                    <a:gd name="T12" fmla="*/ 51 w 65"/>
                    <a:gd name="T13" fmla="*/ 59 h 65"/>
                    <a:gd name="T14" fmla="*/ 45 w 65"/>
                    <a:gd name="T15" fmla="*/ 63 h 65"/>
                    <a:gd name="T16" fmla="*/ 39 w 65"/>
                    <a:gd name="T17" fmla="*/ 65 h 65"/>
                    <a:gd name="T18" fmla="*/ 33 w 65"/>
                    <a:gd name="T19" fmla="*/ 65 h 65"/>
                    <a:gd name="T20" fmla="*/ 25 w 65"/>
                    <a:gd name="T21" fmla="*/ 65 h 65"/>
                    <a:gd name="T22" fmla="*/ 19 w 65"/>
                    <a:gd name="T23" fmla="*/ 63 h 65"/>
                    <a:gd name="T24" fmla="*/ 15 w 65"/>
                    <a:gd name="T25" fmla="*/ 59 h 65"/>
                    <a:gd name="T26" fmla="*/ 10 w 65"/>
                    <a:gd name="T27" fmla="*/ 55 h 65"/>
                    <a:gd name="T28" fmla="*/ 6 w 65"/>
                    <a:gd name="T29" fmla="*/ 51 h 65"/>
                    <a:gd name="T30" fmla="*/ 4 w 65"/>
                    <a:gd name="T31" fmla="*/ 45 h 65"/>
                    <a:gd name="T32" fmla="*/ 2 w 65"/>
                    <a:gd name="T33" fmla="*/ 39 h 65"/>
                    <a:gd name="T34" fmla="*/ 0 w 65"/>
                    <a:gd name="T35" fmla="*/ 33 h 65"/>
                    <a:gd name="T36" fmla="*/ 2 w 65"/>
                    <a:gd name="T37" fmla="*/ 26 h 65"/>
                    <a:gd name="T38" fmla="*/ 4 w 65"/>
                    <a:gd name="T39" fmla="*/ 20 h 65"/>
                    <a:gd name="T40" fmla="*/ 6 w 65"/>
                    <a:gd name="T41" fmla="*/ 14 h 65"/>
                    <a:gd name="T42" fmla="*/ 10 w 65"/>
                    <a:gd name="T43" fmla="*/ 10 h 65"/>
                    <a:gd name="T44" fmla="*/ 15 w 65"/>
                    <a:gd name="T45" fmla="*/ 6 h 65"/>
                    <a:gd name="T46" fmla="*/ 19 w 65"/>
                    <a:gd name="T47" fmla="*/ 4 h 65"/>
                    <a:gd name="T48" fmla="*/ 25 w 65"/>
                    <a:gd name="T49" fmla="*/ 2 h 65"/>
                    <a:gd name="T50" fmla="*/ 33 w 65"/>
                    <a:gd name="T51" fmla="*/ 0 h 65"/>
                    <a:gd name="T52" fmla="*/ 39 w 65"/>
                    <a:gd name="T53" fmla="*/ 2 h 65"/>
                    <a:gd name="T54" fmla="*/ 45 w 65"/>
                    <a:gd name="T55" fmla="*/ 4 h 65"/>
                    <a:gd name="T56" fmla="*/ 51 w 65"/>
                    <a:gd name="T57" fmla="*/ 6 h 65"/>
                    <a:gd name="T58" fmla="*/ 55 w 65"/>
                    <a:gd name="T59" fmla="*/ 10 h 65"/>
                    <a:gd name="T60" fmla="*/ 59 w 65"/>
                    <a:gd name="T61" fmla="*/ 14 h 65"/>
                    <a:gd name="T62" fmla="*/ 63 w 65"/>
                    <a:gd name="T63" fmla="*/ 20 h 65"/>
                    <a:gd name="T64" fmla="*/ 65 w 65"/>
                    <a:gd name="T65" fmla="*/ 26 h 65"/>
                    <a:gd name="T66" fmla="*/ 65 w 65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3"/>
                      </a:moveTo>
                      <a:lnTo>
                        <a:pt x="65" y="33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5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5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7" name="Freeform 428"/>
                <p:cNvSpPr>
                  <a:spLocks/>
                </p:cNvSpPr>
                <p:nvPr/>
              </p:nvSpPr>
              <p:spPr bwMode="auto">
                <a:xfrm>
                  <a:off x="4408" y="778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25 h 63"/>
                    <a:gd name="T4" fmla="*/ 2 w 65"/>
                    <a:gd name="T5" fmla="*/ 17 h 63"/>
                    <a:gd name="T6" fmla="*/ 6 w 65"/>
                    <a:gd name="T7" fmla="*/ 13 h 63"/>
                    <a:gd name="T8" fmla="*/ 10 w 65"/>
                    <a:gd name="T9" fmla="*/ 9 h 63"/>
                    <a:gd name="T10" fmla="*/ 14 w 65"/>
                    <a:gd name="T11" fmla="*/ 4 h 63"/>
                    <a:gd name="T12" fmla="*/ 20 w 65"/>
                    <a:gd name="T13" fmla="*/ 2 h 63"/>
                    <a:gd name="T14" fmla="*/ 25 w 65"/>
                    <a:gd name="T15" fmla="*/ 0 h 63"/>
                    <a:gd name="T16" fmla="*/ 31 w 65"/>
                    <a:gd name="T17" fmla="*/ 0 h 63"/>
                    <a:gd name="T18" fmla="*/ 39 w 65"/>
                    <a:gd name="T19" fmla="*/ 0 h 63"/>
                    <a:gd name="T20" fmla="*/ 45 w 65"/>
                    <a:gd name="T21" fmla="*/ 2 h 63"/>
                    <a:gd name="T22" fmla="*/ 51 w 65"/>
                    <a:gd name="T23" fmla="*/ 4 h 63"/>
                    <a:gd name="T24" fmla="*/ 55 w 65"/>
                    <a:gd name="T25" fmla="*/ 9 h 63"/>
                    <a:gd name="T26" fmla="*/ 59 w 65"/>
                    <a:gd name="T27" fmla="*/ 13 h 63"/>
                    <a:gd name="T28" fmla="*/ 63 w 65"/>
                    <a:gd name="T29" fmla="*/ 17 h 63"/>
                    <a:gd name="T30" fmla="*/ 65 w 65"/>
                    <a:gd name="T31" fmla="*/ 25 h 63"/>
                    <a:gd name="T32" fmla="*/ 65 w 65"/>
                    <a:gd name="T33" fmla="*/ 31 h 63"/>
                    <a:gd name="T34" fmla="*/ 65 w 65"/>
                    <a:gd name="T35" fmla="*/ 37 h 63"/>
                    <a:gd name="T36" fmla="*/ 63 w 65"/>
                    <a:gd name="T37" fmla="*/ 43 h 63"/>
                    <a:gd name="T38" fmla="*/ 59 w 65"/>
                    <a:gd name="T39" fmla="*/ 49 h 63"/>
                    <a:gd name="T40" fmla="*/ 55 w 65"/>
                    <a:gd name="T41" fmla="*/ 53 h 63"/>
                    <a:gd name="T42" fmla="*/ 51 w 65"/>
                    <a:gd name="T43" fmla="*/ 59 h 63"/>
                    <a:gd name="T44" fmla="*/ 45 w 65"/>
                    <a:gd name="T45" fmla="*/ 61 h 63"/>
                    <a:gd name="T46" fmla="*/ 39 w 65"/>
                    <a:gd name="T47" fmla="*/ 63 h 63"/>
                    <a:gd name="T48" fmla="*/ 31 w 65"/>
                    <a:gd name="T49" fmla="*/ 63 h 63"/>
                    <a:gd name="T50" fmla="*/ 25 w 65"/>
                    <a:gd name="T51" fmla="*/ 63 h 63"/>
                    <a:gd name="T52" fmla="*/ 20 w 65"/>
                    <a:gd name="T53" fmla="*/ 61 h 63"/>
                    <a:gd name="T54" fmla="*/ 14 w 65"/>
                    <a:gd name="T55" fmla="*/ 59 h 63"/>
                    <a:gd name="T56" fmla="*/ 10 w 65"/>
                    <a:gd name="T57" fmla="*/ 53 h 63"/>
                    <a:gd name="T58" fmla="*/ 6 w 65"/>
                    <a:gd name="T59" fmla="*/ 49 h 63"/>
                    <a:gd name="T60" fmla="*/ 2 w 65"/>
                    <a:gd name="T61" fmla="*/ 43 h 63"/>
                    <a:gd name="T62" fmla="*/ 0 w 65"/>
                    <a:gd name="T63" fmla="*/ 37 h 63"/>
                    <a:gd name="T64" fmla="*/ 0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7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3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8" name="Freeform 429"/>
                <p:cNvSpPr>
                  <a:spLocks/>
                </p:cNvSpPr>
                <p:nvPr/>
              </p:nvSpPr>
              <p:spPr bwMode="auto">
                <a:xfrm>
                  <a:off x="4408" y="778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31 h 63"/>
                    <a:gd name="T4" fmla="*/ 0 w 65"/>
                    <a:gd name="T5" fmla="*/ 25 h 63"/>
                    <a:gd name="T6" fmla="*/ 2 w 65"/>
                    <a:gd name="T7" fmla="*/ 17 h 63"/>
                    <a:gd name="T8" fmla="*/ 6 w 65"/>
                    <a:gd name="T9" fmla="*/ 13 h 63"/>
                    <a:gd name="T10" fmla="*/ 10 w 65"/>
                    <a:gd name="T11" fmla="*/ 9 h 63"/>
                    <a:gd name="T12" fmla="*/ 14 w 65"/>
                    <a:gd name="T13" fmla="*/ 4 h 63"/>
                    <a:gd name="T14" fmla="*/ 20 w 65"/>
                    <a:gd name="T15" fmla="*/ 2 h 63"/>
                    <a:gd name="T16" fmla="*/ 25 w 65"/>
                    <a:gd name="T17" fmla="*/ 0 h 63"/>
                    <a:gd name="T18" fmla="*/ 31 w 65"/>
                    <a:gd name="T19" fmla="*/ 0 h 63"/>
                    <a:gd name="T20" fmla="*/ 39 w 65"/>
                    <a:gd name="T21" fmla="*/ 0 h 63"/>
                    <a:gd name="T22" fmla="*/ 45 w 65"/>
                    <a:gd name="T23" fmla="*/ 2 h 63"/>
                    <a:gd name="T24" fmla="*/ 51 w 65"/>
                    <a:gd name="T25" fmla="*/ 4 h 63"/>
                    <a:gd name="T26" fmla="*/ 55 w 65"/>
                    <a:gd name="T27" fmla="*/ 9 h 63"/>
                    <a:gd name="T28" fmla="*/ 59 w 65"/>
                    <a:gd name="T29" fmla="*/ 13 h 63"/>
                    <a:gd name="T30" fmla="*/ 63 w 65"/>
                    <a:gd name="T31" fmla="*/ 17 h 63"/>
                    <a:gd name="T32" fmla="*/ 65 w 65"/>
                    <a:gd name="T33" fmla="*/ 25 h 63"/>
                    <a:gd name="T34" fmla="*/ 65 w 65"/>
                    <a:gd name="T35" fmla="*/ 31 h 63"/>
                    <a:gd name="T36" fmla="*/ 65 w 65"/>
                    <a:gd name="T37" fmla="*/ 37 h 63"/>
                    <a:gd name="T38" fmla="*/ 63 w 65"/>
                    <a:gd name="T39" fmla="*/ 43 h 63"/>
                    <a:gd name="T40" fmla="*/ 59 w 65"/>
                    <a:gd name="T41" fmla="*/ 49 h 63"/>
                    <a:gd name="T42" fmla="*/ 55 w 65"/>
                    <a:gd name="T43" fmla="*/ 53 h 63"/>
                    <a:gd name="T44" fmla="*/ 51 w 65"/>
                    <a:gd name="T45" fmla="*/ 59 h 63"/>
                    <a:gd name="T46" fmla="*/ 45 w 65"/>
                    <a:gd name="T47" fmla="*/ 61 h 63"/>
                    <a:gd name="T48" fmla="*/ 39 w 65"/>
                    <a:gd name="T49" fmla="*/ 63 h 63"/>
                    <a:gd name="T50" fmla="*/ 31 w 65"/>
                    <a:gd name="T51" fmla="*/ 63 h 63"/>
                    <a:gd name="T52" fmla="*/ 25 w 65"/>
                    <a:gd name="T53" fmla="*/ 63 h 63"/>
                    <a:gd name="T54" fmla="*/ 20 w 65"/>
                    <a:gd name="T55" fmla="*/ 61 h 63"/>
                    <a:gd name="T56" fmla="*/ 14 w 65"/>
                    <a:gd name="T57" fmla="*/ 59 h 63"/>
                    <a:gd name="T58" fmla="*/ 10 w 65"/>
                    <a:gd name="T59" fmla="*/ 53 h 63"/>
                    <a:gd name="T60" fmla="*/ 6 w 65"/>
                    <a:gd name="T61" fmla="*/ 49 h 63"/>
                    <a:gd name="T62" fmla="*/ 2 w 65"/>
                    <a:gd name="T63" fmla="*/ 43 h 63"/>
                    <a:gd name="T64" fmla="*/ 0 w 65"/>
                    <a:gd name="T65" fmla="*/ 37 h 63"/>
                    <a:gd name="T66" fmla="*/ 0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7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4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4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7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7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3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3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09" name="Freeform 430"/>
                <p:cNvSpPr>
                  <a:spLocks/>
                </p:cNvSpPr>
                <p:nvPr/>
              </p:nvSpPr>
              <p:spPr bwMode="auto">
                <a:xfrm>
                  <a:off x="4532" y="687"/>
                  <a:ext cx="65" cy="65"/>
                </a:xfrm>
                <a:custGeom>
                  <a:avLst/>
                  <a:gdLst>
                    <a:gd name="T0" fmla="*/ 65 w 65"/>
                    <a:gd name="T1" fmla="*/ 32 h 65"/>
                    <a:gd name="T2" fmla="*/ 63 w 65"/>
                    <a:gd name="T3" fmla="*/ 39 h 65"/>
                    <a:gd name="T4" fmla="*/ 63 w 65"/>
                    <a:gd name="T5" fmla="*/ 45 h 65"/>
                    <a:gd name="T6" fmla="*/ 59 w 65"/>
                    <a:gd name="T7" fmla="*/ 51 h 65"/>
                    <a:gd name="T8" fmla="*/ 55 w 65"/>
                    <a:gd name="T9" fmla="*/ 55 h 65"/>
                    <a:gd name="T10" fmla="*/ 51 w 65"/>
                    <a:gd name="T11" fmla="*/ 59 h 65"/>
                    <a:gd name="T12" fmla="*/ 45 w 65"/>
                    <a:gd name="T13" fmla="*/ 61 h 65"/>
                    <a:gd name="T14" fmla="*/ 39 w 65"/>
                    <a:gd name="T15" fmla="*/ 63 h 65"/>
                    <a:gd name="T16" fmla="*/ 33 w 65"/>
                    <a:gd name="T17" fmla="*/ 65 h 65"/>
                    <a:gd name="T18" fmla="*/ 25 w 65"/>
                    <a:gd name="T19" fmla="*/ 63 h 65"/>
                    <a:gd name="T20" fmla="*/ 20 w 65"/>
                    <a:gd name="T21" fmla="*/ 61 h 65"/>
                    <a:gd name="T22" fmla="*/ 14 w 65"/>
                    <a:gd name="T23" fmla="*/ 59 h 65"/>
                    <a:gd name="T24" fmla="*/ 10 w 65"/>
                    <a:gd name="T25" fmla="*/ 55 h 65"/>
                    <a:gd name="T26" fmla="*/ 6 w 65"/>
                    <a:gd name="T27" fmla="*/ 51 h 65"/>
                    <a:gd name="T28" fmla="*/ 2 w 65"/>
                    <a:gd name="T29" fmla="*/ 45 h 65"/>
                    <a:gd name="T30" fmla="*/ 2 w 65"/>
                    <a:gd name="T31" fmla="*/ 39 h 65"/>
                    <a:gd name="T32" fmla="*/ 0 w 65"/>
                    <a:gd name="T33" fmla="*/ 32 h 65"/>
                    <a:gd name="T34" fmla="*/ 2 w 65"/>
                    <a:gd name="T35" fmla="*/ 26 h 65"/>
                    <a:gd name="T36" fmla="*/ 2 w 65"/>
                    <a:gd name="T37" fmla="*/ 20 h 65"/>
                    <a:gd name="T38" fmla="*/ 6 w 65"/>
                    <a:gd name="T39" fmla="*/ 14 h 65"/>
                    <a:gd name="T40" fmla="*/ 10 w 65"/>
                    <a:gd name="T41" fmla="*/ 10 h 65"/>
                    <a:gd name="T42" fmla="*/ 14 w 65"/>
                    <a:gd name="T43" fmla="*/ 6 h 65"/>
                    <a:gd name="T44" fmla="*/ 20 w 65"/>
                    <a:gd name="T45" fmla="*/ 2 h 65"/>
                    <a:gd name="T46" fmla="*/ 25 w 65"/>
                    <a:gd name="T47" fmla="*/ 0 h 65"/>
                    <a:gd name="T48" fmla="*/ 33 w 65"/>
                    <a:gd name="T49" fmla="*/ 0 h 65"/>
                    <a:gd name="T50" fmla="*/ 39 w 65"/>
                    <a:gd name="T51" fmla="*/ 0 h 65"/>
                    <a:gd name="T52" fmla="*/ 45 w 65"/>
                    <a:gd name="T53" fmla="*/ 2 h 65"/>
                    <a:gd name="T54" fmla="*/ 51 w 65"/>
                    <a:gd name="T55" fmla="*/ 6 h 65"/>
                    <a:gd name="T56" fmla="*/ 55 w 65"/>
                    <a:gd name="T57" fmla="*/ 10 h 65"/>
                    <a:gd name="T58" fmla="*/ 59 w 65"/>
                    <a:gd name="T59" fmla="*/ 14 h 65"/>
                    <a:gd name="T60" fmla="*/ 63 w 65"/>
                    <a:gd name="T61" fmla="*/ 20 h 65"/>
                    <a:gd name="T62" fmla="*/ 63 w 65"/>
                    <a:gd name="T63" fmla="*/ 26 h 65"/>
                    <a:gd name="T64" fmla="*/ 65 w 65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2"/>
                      </a:move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5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0" name="Freeform 431"/>
                <p:cNvSpPr>
                  <a:spLocks/>
                </p:cNvSpPr>
                <p:nvPr/>
              </p:nvSpPr>
              <p:spPr bwMode="auto">
                <a:xfrm>
                  <a:off x="4532" y="687"/>
                  <a:ext cx="65" cy="65"/>
                </a:xfrm>
                <a:custGeom>
                  <a:avLst/>
                  <a:gdLst>
                    <a:gd name="T0" fmla="*/ 65 w 65"/>
                    <a:gd name="T1" fmla="*/ 32 h 65"/>
                    <a:gd name="T2" fmla="*/ 65 w 65"/>
                    <a:gd name="T3" fmla="*/ 32 h 65"/>
                    <a:gd name="T4" fmla="*/ 63 w 65"/>
                    <a:gd name="T5" fmla="*/ 39 h 65"/>
                    <a:gd name="T6" fmla="*/ 63 w 65"/>
                    <a:gd name="T7" fmla="*/ 45 h 65"/>
                    <a:gd name="T8" fmla="*/ 59 w 65"/>
                    <a:gd name="T9" fmla="*/ 51 h 65"/>
                    <a:gd name="T10" fmla="*/ 55 w 65"/>
                    <a:gd name="T11" fmla="*/ 55 h 65"/>
                    <a:gd name="T12" fmla="*/ 51 w 65"/>
                    <a:gd name="T13" fmla="*/ 59 h 65"/>
                    <a:gd name="T14" fmla="*/ 45 w 65"/>
                    <a:gd name="T15" fmla="*/ 61 h 65"/>
                    <a:gd name="T16" fmla="*/ 39 w 65"/>
                    <a:gd name="T17" fmla="*/ 63 h 65"/>
                    <a:gd name="T18" fmla="*/ 33 w 65"/>
                    <a:gd name="T19" fmla="*/ 65 h 65"/>
                    <a:gd name="T20" fmla="*/ 25 w 65"/>
                    <a:gd name="T21" fmla="*/ 63 h 65"/>
                    <a:gd name="T22" fmla="*/ 20 w 65"/>
                    <a:gd name="T23" fmla="*/ 61 h 65"/>
                    <a:gd name="T24" fmla="*/ 14 w 65"/>
                    <a:gd name="T25" fmla="*/ 59 h 65"/>
                    <a:gd name="T26" fmla="*/ 10 w 65"/>
                    <a:gd name="T27" fmla="*/ 55 h 65"/>
                    <a:gd name="T28" fmla="*/ 6 w 65"/>
                    <a:gd name="T29" fmla="*/ 51 h 65"/>
                    <a:gd name="T30" fmla="*/ 2 w 65"/>
                    <a:gd name="T31" fmla="*/ 45 h 65"/>
                    <a:gd name="T32" fmla="*/ 2 w 65"/>
                    <a:gd name="T33" fmla="*/ 39 h 65"/>
                    <a:gd name="T34" fmla="*/ 0 w 65"/>
                    <a:gd name="T35" fmla="*/ 32 h 65"/>
                    <a:gd name="T36" fmla="*/ 2 w 65"/>
                    <a:gd name="T37" fmla="*/ 26 h 65"/>
                    <a:gd name="T38" fmla="*/ 2 w 65"/>
                    <a:gd name="T39" fmla="*/ 20 h 65"/>
                    <a:gd name="T40" fmla="*/ 6 w 65"/>
                    <a:gd name="T41" fmla="*/ 14 h 65"/>
                    <a:gd name="T42" fmla="*/ 10 w 65"/>
                    <a:gd name="T43" fmla="*/ 10 h 65"/>
                    <a:gd name="T44" fmla="*/ 14 w 65"/>
                    <a:gd name="T45" fmla="*/ 6 h 65"/>
                    <a:gd name="T46" fmla="*/ 20 w 65"/>
                    <a:gd name="T47" fmla="*/ 2 h 65"/>
                    <a:gd name="T48" fmla="*/ 25 w 65"/>
                    <a:gd name="T49" fmla="*/ 0 h 65"/>
                    <a:gd name="T50" fmla="*/ 33 w 65"/>
                    <a:gd name="T51" fmla="*/ 0 h 65"/>
                    <a:gd name="T52" fmla="*/ 39 w 65"/>
                    <a:gd name="T53" fmla="*/ 0 h 65"/>
                    <a:gd name="T54" fmla="*/ 45 w 65"/>
                    <a:gd name="T55" fmla="*/ 2 h 65"/>
                    <a:gd name="T56" fmla="*/ 51 w 65"/>
                    <a:gd name="T57" fmla="*/ 6 h 65"/>
                    <a:gd name="T58" fmla="*/ 55 w 65"/>
                    <a:gd name="T59" fmla="*/ 10 h 65"/>
                    <a:gd name="T60" fmla="*/ 59 w 65"/>
                    <a:gd name="T61" fmla="*/ 14 h 65"/>
                    <a:gd name="T62" fmla="*/ 63 w 65"/>
                    <a:gd name="T63" fmla="*/ 20 h 65"/>
                    <a:gd name="T64" fmla="*/ 63 w 65"/>
                    <a:gd name="T65" fmla="*/ 26 h 65"/>
                    <a:gd name="T66" fmla="*/ 65 w 65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2"/>
                      </a:moveTo>
                      <a:lnTo>
                        <a:pt x="65" y="32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5"/>
                      </a:lnTo>
                      <a:lnTo>
                        <a:pt x="25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1" name="Freeform 432"/>
                <p:cNvSpPr>
                  <a:spLocks/>
                </p:cNvSpPr>
                <p:nvPr/>
              </p:nvSpPr>
              <p:spPr bwMode="auto">
                <a:xfrm>
                  <a:off x="4544" y="654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2 w 65"/>
                    <a:gd name="T3" fmla="*/ 25 h 65"/>
                    <a:gd name="T4" fmla="*/ 2 w 65"/>
                    <a:gd name="T5" fmla="*/ 19 h 65"/>
                    <a:gd name="T6" fmla="*/ 6 w 65"/>
                    <a:gd name="T7" fmla="*/ 13 h 65"/>
                    <a:gd name="T8" fmla="*/ 10 w 65"/>
                    <a:gd name="T9" fmla="*/ 9 h 65"/>
                    <a:gd name="T10" fmla="*/ 13 w 65"/>
                    <a:gd name="T11" fmla="*/ 5 h 65"/>
                    <a:gd name="T12" fmla="*/ 19 w 65"/>
                    <a:gd name="T13" fmla="*/ 2 h 65"/>
                    <a:gd name="T14" fmla="*/ 25 w 65"/>
                    <a:gd name="T15" fmla="*/ 0 h 65"/>
                    <a:gd name="T16" fmla="*/ 33 w 65"/>
                    <a:gd name="T17" fmla="*/ 0 h 65"/>
                    <a:gd name="T18" fmla="*/ 39 w 65"/>
                    <a:gd name="T19" fmla="*/ 0 h 65"/>
                    <a:gd name="T20" fmla="*/ 45 w 65"/>
                    <a:gd name="T21" fmla="*/ 2 h 65"/>
                    <a:gd name="T22" fmla="*/ 51 w 65"/>
                    <a:gd name="T23" fmla="*/ 5 h 65"/>
                    <a:gd name="T24" fmla="*/ 55 w 65"/>
                    <a:gd name="T25" fmla="*/ 9 h 65"/>
                    <a:gd name="T26" fmla="*/ 59 w 65"/>
                    <a:gd name="T27" fmla="*/ 13 h 65"/>
                    <a:gd name="T28" fmla="*/ 63 w 65"/>
                    <a:gd name="T29" fmla="*/ 19 h 65"/>
                    <a:gd name="T30" fmla="*/ 63 w 65"/>
                    <a:gd name="T31" fmla="*/ 25 h 65"/>
                    <a:gd name="T32" fmla="*/ 65 w 65"/>
                    <a:gd name="T33" fmla="*/ 31 h 65"/>
                    <a:gd name="T34" fmla="*/ 63 w 65"/>
                    <a:gd name="T35" fmla="*/ 39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5 w 65"/>
                    <a:gd name="T45" fmla="*/ 61 h 65"/>
                    <a:gd name="T46" fmla="*/ 39 w 65"/>
                    <a:gd name="T47" fmla="*/ 65 h 65"/>
                    <a:gd name="T48" fmla="*/ 33 w 65"/>
                    <a:gd name="T49" fmla="*/ 65 h 65"/>
                    <a:gd name="T50" fmla="*/ 25 w 65"/>
                    <a:gd name="T51" fmla="*/ 65 h 65"/>
                    <a:gd name="T52" fmla="*/ 19 w 65"/>
                    <a:gd name="T53" fmla="*/ 61 h 65"/>
                    <a:gd name="T54" fmla="*/ 13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2 w 65"/>
                    <a:gd name="T61" fmla="*/ 45 h 65"/>
                    <a:gd name="T62" fmla="*/ 2 w 65"/>
                    <a:gd name="T63" fmla="*/ 39 h 65"/>
                    <a:gd name="T64" fmla="*/ 0 w 65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1"/>
                      </a:move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3" y="5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2" name="Freeform 433"/>
                <p:cNvSpPr>
                  <a:spLocks/>
                </p:cNvSpPr>
                <p:nvPr/>
              </p:nvSpPr>
              <p:spPr bwMode="auto">
                <a:xfrm>
                  <a:off x="4544" y="654"/>
                  <a:ext cx="65" cy="65"/>
                </a:xfrm>
                <a:custGeom>
                  <a:avLst/>
                  <a:gdLst>
                    <a:gd name="T0" fmla="*/ 0 w 65"/>
                    <a:gd name="T1" fmla="*/ 31 h 65"/>
                    <a:gd name="T2" fmla="*/ 0 w 65"/>
                    <a:gd name="T3" fmla="*/ 31 h 65"/>
                    <a:gd name="T4" fmla="*/ 2 w 65"/>
                    <a:gd name="T5" fmla="*/ 25 h 65"/>
                    <a:gd name="T6" fmla="*/ 2 w 65"/>
                    <a:gd name="T7" fmla="*/ 19 h 65"/>
                    <a:gd name="T8" fmla="*/ 6 w 65"/>
                    <a:gd name="T9" fmla="*/ 13 h 65"/>
                    <a:gd name="T10" fmla="*/ 10 w 65"/>
                    <a:gd name="T11" fmla="*/ 9 h 65"/>
                    <a:gd name="T12" fmla="*/ 13 w 65"/>
                    <a:gd name="T13" fmla="*/ 5 h 65"/>
                    <a:gd name="T14" fmla="*/ 19 w 65"/>
                    <a:gd name="T15" fmla="*/ 2 h 65"/>
                    <a:gd name="T16" fmla="*/ 25 w 65"/>
                    <a:gd name="T17" fmla="*/ 0 h 65"/>
                    <a:gd name="T18" fmla="*/ 33 w 65"/>
                    <a:gd name="T19" fmla="*/ 0 h 65"/>
                    <a:gd name="T20" fmla="*/ 39 w 65"/>
                    <a:gd name="T21" fmla="*/ 0 h 65"/>
                    <a:gd name="T22" fmla="*/ 45 w 65"/>
                    <a:gd name="T23" fmla="*/ 2 h 65"/>
                    <a:gd name="T24" fmla="*/ 51 w 65"/>
                    <a:gd name="T25" fmla="*/ 5 h 65"/>
                    <a:gd name="T26" fmla="*/ 55 w 65"/>
                    <a:gd name="T27" fmla="*/ 9 h 65"/>
                    <a:gd name="T28" fmla="*/ 59 w 65"/>
                    <a:gd name="T29" fmla="*/ 13 h 65"/>
                    <a:gd name="T30" fmla="*/ 63 w 65"/>
                    <a:gd name="T31" fmla="*/ 19 h 65"/>
                    <a:gd name="T32" fmla="*/ 63 w 65"/>
                    <a:gd name="T33" fmla="*/ 25 h 65"/>
                    <a:gd name="T34" fmla="*/ 65 w 65"/>
                    <a:gd name="T35" fmla="*/ 31 h 65"/>
                    <a:gd name="T36" fmla="*/ 63 w 65"/>
                    <a:gd name="T37" fmla="*/ 39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5 w 65"/>
                    <a:gd name="T47" fmla="*/ 61 h 65"/>
                    <a:gd name="T48" fmla="*/ 39 w 65"/>
                    <a:gd name="T49" fmla="*/ 65 h 65"/>
                    <a:gd name="T50" fmla="*/ 33 w 65"/>
                    <a:gd name="T51" fmla="*/ 65 h 65"/>
                    <a:gd name="T52" fmla="*/ 25 w 65"/>
                    <a:gd name="T53" fmla="*/ 65 h 65"/>
                    <a:gd name="T54" fmla="*/ 19 w 65"/>
                    <a:gd name="T55" fmla="*/ 61 h 65"/>
                    <a:gd name="T56" fmla="*/ 13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2 w 65"/>
                    <a:gd name="T63" fmla="*/ 45 h 65"/>
                    <a:gd name="T64" fmla="*/ 2 w 65"/>
                    <a:gd name="T65" fmla="*/ 39 h 65"/>
                    <a:gd name="T66" fmla="*/ 0 w 65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3" y="5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3" y="25"/>
                      </a:lnTo>
                      <a:lnTo>
                        <a:pt x="65" y="31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3" name="Freeform 434"/>
                <p:cNvSpPr>
                  <a:spLocks/>
                </p:cNvSpPr>
                <p:nvPr/>
              </p:nvSpPr>
              <p:spPr bwMode="auto">
                <a:xfrm>
                  <a:off x="4542" y="722"/>
                  <a:ext cx="63" cy="63"/>
                </a:xfrm>
                <a:custGeom>
                  <a:avLst/>
                  <a:gdLst>
                    <a:gd name="T0" fmla="*/ 0 w 63"/>
                    <a:gd name="T1" fmla="*/ 32 h 63"/>
                    <a:gd name="T2" fmla="*/ 0 w 63"/>
                    <a:gd name="T3" fmla="*/ 24 h 63"/>
                    <a:gd name="T4" fmla="*/ 2 w 63"/>
                    <a:gd name="T5" fmla="*/ 20 h 63"/>
                    <a:gd name="T6" fmla="*/ 6 w 63"/>
                    <a:gd name="T7" fmla="*/ 14 h 63"/>
                    <a:gd name="T8" fmla="*/ 10 w 63"/>
                    <a:gd name="T9" fmla="*/ 8 h 63"/>
                    <a:gd name="T10" fmla="*/ 14 w 63"/>
                    <a:gd name="T11" fmla="*/ 4 h 63"/>
                    <a:gd name="T12" fmla="*/ 19 w 63"/>
                    <a:gd name="T13" fmla="*/ 2 h 63"/>
                    <a:gd name="T14" fmla="*/ 25 w 63"/>
                    <a:gd name="T15" fmla="*/ 0 h 63"/>
                    <a:gd name="T16" fmla="*/ 31 w 63"/>
                    <a:gd name="T17" fmla="*/ 0 h 63"/>
                    <a:gd name="T18" fmla="*/ 37 w 63"/>
                    <a:gd name="T19" fmla="*/ 0 h 63"/>
                    <a:gd name="T20" fmla="*/ 43 w 63"/>
                    <a:gd name="T21" fmla="*/ 2 h 63"/>
                    <a:gd name="T22" fmla="*/ 49 w 63"/>
                    <a:gd name="T23" fmla="*/ 4 h 63"/>
                    <a:gd name="T24" fmla="*/ 55 w 63"/>
                    <a:gd name="T25" fmla="*/ 8 h 63"/>
                    <a:gd name="T26" fmla="*/ 59 w 63"/>
                    <a:gd name="T27" fmla="*/ 14 h 63"/>
                    <a:gd name="T28" fmla="*/ 61 w 63"/>
                    <a:gd name="T29" fmla="*/ 20 h 63"/>
                    <a:gd name="T30" fmla="*/ 63 w 63"/>
                    <a:gd name="T31" fmla="*/ 24 h 63"/>
                    <a:gd name="T32" fmla="*/ 63 w 63"/>
                    <a:gd name="T33" fmla="*/ 32 h 63"/>
                    <a:gd name="T34" fmla="*/ 63 w 63"/>
                    <a:gd name="T35" fmla="*/ 38 h 63"/>
                    <a:gd name="T36" fmla="*/ 61 w 63"/>
                    <a:gd name="T37" fmla="*/ 44 h 63"/>
                    <a:gd name="T38" fmla="*/ 59 w 63"/>
                    <a:gd name="T39" fmla="*/ 50 h 63"/>
                    <a:gd name="T40" fmla="*/ 55 w 63"/>
                    <a:gd name="T41" fmla="*/ 54 h 63"/>
                    <a:gd name="T42" fmla="*/ 49 w 63"/>
                    <a:gd name="T43" fmla="*/ 58 h 63"/>
                    <a:gd name="T44" fmla="*/ 43 w 63"/>
                    <a:gd name="T45" fmla="*/ 61 h 63"/>
                    <a:gd name="T46" fmla="*/ 37 w 63"/>
                    <a:gd name="T47" fmla="*/ 63 h 63"/>
                    <a:gd name="T48" fmla="*/ 31 w 63"/>
                    <a:gd name="T49" fmla="*/ 63 h 63"/>
                    <a:gd name="T50" fmla="*/ 25 w 63"/>
                    <a:gd name="T51" fmla="*/ 63 h 63"/>
                    <a:gd name="T52" fmla="*/ 19 w 63"/>
                    <a:gd name="T53" fmla="*/ 61 h 63"/>
                    <a:gd name="T54" fmla="*/ 14 w 63"/>
                    <a:gd name="T55" fmla="*/ 58 h 63"/>
                    <a:gd name="T56" fmla="*/ 10 w 63"/>
                    <a:gd name="T57" fmla="*/ 54 h 63"/>
                    <a:gd name="T58" fmla="*/ 6 w 63"/>
                    <a:gd name="T59" fmla="*/ 50 h 63"/>
                    <a:gd name="T60" fmla="*/ 2 w 63"/>
                    <a:gd name="T61" fmla="*/ 44 h 63"/>
                    <a:gd name="T62" fmla="*/ 0 w 63"/>
                    <a:gd name="T63" fmla="*/ 38 h 63"/>
                    <a:gd name="T64" fmla="*/ 0 w 63"/>
                    <a:gd name="T65" fmla="*/ 32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0" y="32"/>
                      </a:moveTo>
                      <a:lnTo>
                        <a:pt x="0" y="24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4"/>
                      </a:ln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50"/>
                      </a:lnTo>
                      <a:lnTo>
                        <a:pt x="55" y="54"/>
                      </a:lnTo>
                      <a:lnTo>
                        <a:pt x="49" y="58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4" y="58"/>
                      </a:lnTo>
                      <a:lnTo>
                        <a:pt x="10" y="54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4" name="Freeform 435"/>
                <p:cNvSpPr>
                  <a:spLocks/>
                </p:cNvSpPr>
                <p:nvPr/>
              </p:nvSpPr>
              <p:spPr bwMode="auto">
                <a:xfrm>
                  <a:off x="4542" y="722"/>
                  <a:ext cx="63" cy="63"/>
                </a:xfrm>
                <a:custGeom>
                  <a:avLst/>
                  <a:gdLst>
                    <a:gd name="T0" fmla="*/ 0 w 63"/>
                    <a:gd name="T1" fmla="*/ 32 h 63"/>
                    <a:gd name="T2" fmla="*/ 0 w 63"/>
                    <a:gd name="T3" fmla="*/ 32 h 63"/>
                    <a:gd name="T4" fmla="*/ 0 w 63"/>
                    <a:gd name="T5" fmla="*/ 24 h 63"/>
                    <a:gd name="T6" fmla="*/ 2 w 63"/>
                    <a:gd name="T7" fmla="*/ 20 h 63"/>
                    <a:gd name="T8" fmla="*/ 6 w 63"/>
                    <a:gd name="T9" fmla="*/ 14 h 63"/>
                    <a:gd name="T10" fmla="*/ 10 w 63"/>
                    <a:gd name="T11" fmla="*/ 8 h 63"/>
                    <a:gd name="T12" fmla="*/ 14 w 63"/>
                    <a:gd name="T13" fmla="*/ 4 h 63"/>
                    <a:gd name="T14" fmla="*/ 19 w 63"/>
                    <a:gd name="T15" fmla="*/ 2 h 63"/>
                    <a:gd name="T16" fmla="*/ 25 w 63"/>
                    <a:gd name="T17" fmla="*/ 0 h 63"/>
                    <a:gd name="T18" fmla="*/ 31 w 63"/>
                    <a:gd name="T19" fmla="*/ 0 h 63"/>
                    <a:gd name="T20" fmla="*/ 37 w 63"/>
                    <a:gd name="T21" fmla="*/ 0 h 63"/>
                    <a:gd name="T22" fmla="*/ 43 w 63"/>
                    <a:gd name="T23" fmla="*/ 2 h 63"/>
                    <a:gd name="T24" fmla="*/ 49 w 63"/>
                    <a:gd name="T25" fmla="*/ 4 h 63"/>
                    <a:gd name="T26" fmla="*/ 55 w 63"/>
                    <a:gd name="T27" fmla="*/ 8 h 63"/>
                    <a:gd name="T28" fmla="*/ 59 w 63"/>
                    <a:gd name="T29" fmla="*/ 14 h 63"/>
                    <a:gd name="T30" fmla="*/ 61 w 63"/>
                    <a:gd name="T31" fmla="*/ 20 h 63"/>
                    <a:gd name="T32" fmla="*/ 63 w 63"/>
                    <a:gd name="T33" fmla="*/ 24 h 63"/>
                    <a:gd name="T34" fmla="*/ 63 w 63"/>
                    <a:gd name="T35" fmla="*/ 32 h 63"/>
                    <a:gd name="T36" fmla="*/ 63 w 63"/>
                    <a:gd name="T37" fmla="*/ 38 h 63"/>
                    <a:gd name="T38" fmla="*/ 61 w 63"/>
                    <a:gd name="T39" fmla="*/ 44 h 63"/>
                    <a:gd name="T40" fmla="*/ 59 w 63"/>
                    <a:gd name="T41" fmla="*/ 50 h 63"/>
                    <a:gd name="T42" fmla="*/ 55 w 63"/>
                    <a:gd name="T43" fmla="*/ 54 h 63"/>
                    <a:gd name="T44" fmla="*/ 49 w 63"/>
                    <a:gd name="T45" fmla="*/ 58 h 63"/>
                    <a:gd name="T46" fmla="*/ 43 w 63"/>
                    <a:gd name="T47" fmla="*/ 61 h 63"/>
                    <a:gd name="T48" fmla="*/ 37 w 63"/>
                    <a:gd name="T49" fmla="*/ 63 h 63"/>
                    <a:gd name="T50" fmla="*/ 31 w 63"/>
                    <a:gd name="T51" fmla="*/ 63 h 63"/>
                    <a:gd name="T52" fmla="*/ 25 w 63"/>
                    <a:gd name="T53" fmla="*/ 63 h 63"/>
                    <a:gd name="T54" fmla="*/ 19 w 63"/>
                    <a:gd name="T55" fmla="*/ 61 h 63"/>
                    <a:gd name="T56" fmla="*/ 14 w 63"/>
                    <a:gd name="T57" fmla="*/ 58 h 63"/>
                    <a:gd name="T58" fmla="*/ 10 w 63"/>
                    <a:gd name="T59" fmla="*/ 54 h 63"/>
                    <a:gd name="T60" fmla="*/ 6 w 63"/>
                    <a:gd name="T61" fmla="*/ 50 h 63"/>
                    <a:gd name="T62" fmla="*/ 2 w 63"/>
                    <a:gd name="T63" fmla="*/ 44 h 63"/>
                    <a:gd name="T64" fmla="*/ 0 w 63"/>
                    <a:gd name="T65" fmla="*/ 38 h 63"/>
                    <a:gd name="T66" fmla="*/ 0 w 63"/>
                    <a:gd name="T67" fmla="*/ 32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0" y="24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8"/>
                      </a:lnTo>
                      <a:lnTo>
                        <a:pt x="14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4"/>
                      </a:lnTo>
                      <a:lnTo>
                        <a:pt x="63" y="32"/>
                      </a:lnTo>
                      <a:lnTo>
                        <a:pt x="63" y="38"/>
                      </a:lnTo>
                      <a:lnTo>
                        <a:pt x="61" y="44"/>
                      </a:lnTo>
                      <a:lnTo>
                        <a:pt x="59" y="50"/>
                      </a:lnTo>
                      <a:lnTo>
                        <a:pt x="55" y="54"/>
                      </a:lnTo>
                      <a:lnTo>
                        <a:pt x="49" y="58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4" y="58"/>
                      </a:lnTo>
                      <a:lnTo>
                        <a:pt x="10" y="54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5" name="Freeform 436"/>
                <p:cNvSpPr>
                  <a:spLocks/>
                </p:cNvSpPr>
                <p:nvPr/>
              </p:nvSpPr>
              <p:spPr bwMode="auto">
                <a:xfrm>
                  <a:off x="4418" y="734"/>
                  <a:ext cx="65" cy="65"/>
                </a:xfrm>
                <a:custGeom>
                  <a:avLst/>
                  <a:gdLst>
                    <a:gd name="T0" fmla="*/ 65 w 65"/>
                    <a:gd name="T1" fmla="*/ 32 h 65"/>
                    <a:gd name="T2" fmla="*/ 65 w 65"/>
                    <a:gd name="T3" fmla="*/ 38 h 65"/>
                    <a:gd name="T4" fmla="*/ 63 w 65"/>
                    <a:gd name="T5" fmla="*/ 46 h 65"/>
                    <a:gd name="T6" fmla="*/ 59 w 65"/>
                    <a:gd name="T7" fmla="*/ 49 h 65"/>
                    <a:gd name="T8" fmla="*/ 55 w 65"/>
                    <a:gd name="T9" fmla="*/ 55 h 65"/>
                    <a:gd name="T10" fmla="*/ 51 w 65"/>
                    <a:gd name="T11" fmla="*/ 59 h 65"/>
                    <a:gd name="T12" fmla="*/ 45 w 65"/>
                    <a:gd name="T13" fmla="*/ 61 h 65"/>
                    <a:gd name="T14" fmla="*/ 39 w 65"/>
                    <a:gd name="T15" fmla="*/ 63 h 65"/>
                    <a:gd name="T16" fmla="*/ 33 w 65"/>
                    <a:gd name="T17" fmla="*/ 65 h 65"/>
                    <a:gd name="T18" fmla="*/ 27 w 65"/>
                    <a:gd name="T19" fmla="*/ 63 h 65"/>
                    <a:gd name="T20" fmla="*/ 21 w 65"/>
                    <a:gd name="T21" fmla="*/ 61 h 65"/>
                    <a:gd name="T22" fmla="*/ 15 w 65"/>
                    <a:gd name="T23" fmla="*/ 59 h 65"/>
                    <a:gd name="T24" fmla="*/ 10 w 65"/>
                    <a:gd name="T25" fmla="*/ 55 h 65"/>
                    <a:gd name="T26" fmla="*/ 6 w 65"/>
                    <a:gd name="T27" fmla="*/ 49 h 65"/>
                    <a:gd name="T28" fmla="*/ 4 w 65"/>
                    <a:gd name="T29" fmla="*/ 46 h 65"/>
                    <a:gd name="T30" fmla="*/ 2 w 65"/>
                    <a:gd name="T31" fmla="*/ 38 h 65"/>
                    <a:gd name="T32" fmla="*/ 0 w 65"/>
                    <a:gd name="T33" fmla="*/ 32 h 65"/>
                    <a:gd name="T34" fmla="*/ 2 w 65"/>
                    <a:gd name="T35" fmla="*/ 26 h 65"/>
                    <a:gd name="T36" fmla="*/ 4 w 65"/>
                    <a:gd name="T37" fmla="*/ 20 h 65"/>
                    <a:gd name="T38" fmla="*/ 6 w 65"/>
                    <a:gd name="T39" fmla="*/ 14 h 65"/>
                    <a:gd name="T40" fmla="*/ 10 w 65"/>
                    <a:gd name="T41" fmla="*/ 10 h 65"/>
                    <a:gd name="T42" fmla="*/ 15 w 65"/>
                    <a:gd name="T43" fmla="*/ 6 h 65"/>
                    <a:gd name="T44" fmla="*/ 21 w 65"/>
                    <a:gd name="T45" fmla="*/ 2 h 65"/>
                    <a:gd name="T46" fmla="*/ 27 w 65"/>
                    <a:gd name="T47" fmla="*/ 0 h 65"/>
                    <a:gd name="T48" fmla="*/ 33 w 65"/>
                    <a:gd name="T49" fmla="*/ 0 h 65"/>
                    <a:gd name="T50" fmla="*/ 39 w 65"/>
                    <a:gd name="T51" fmla="*/ 0 h 65"/>
                    <a:gd name="T52" fmla="*/ 45 w 65"/>
                    <a:gd name="T53" fmla="*/ 2 h 65"/>
                    <a:gd name="T54" fmla="*/ 51 w 65"/>
                    <a:gd name="T55" fmla="*/ 6 h 65"/>
                    <a:gd name="T56" fmla="*/ 55 w 65"/>
                    <a:gd name="T57" fmla="*/ 10 h 65"/>
                    <a:gd name="T58" fmla="*/ 59 w 65"/>
                    <a:gd name="T59" fmla="*/ 14 h 65"/>
                    <a:gd name="T60" fmla="*/ 63 w 65"/>
                    <a:gd name="T61" fmla="*/ 20 h 65"/>
                    <a:gd name="T62" fmla="*/ 65 w 65"/>
                    <a:gd name="T63" fmla="*/ 26 h 65"/>
                    <a:gd name="T64" fmla="*/ 65 w 65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2"/>
                      </a:moveTo>
                      <a:lnTo>
                        <a:pt x="65" y="38"/>
                      </a:lnTo>
                      <a:lnTo>
                        <a:pt x="63" y="46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5"/>
                      </a:lnTo>
                      <a:lnTo>
                        <a:pt x="27" y="63"/>
                      </a:lnTo>
                      <a:lnTo>
                        <a:pt x="21" y="61"/>
                      </a:lnTo>
                      <a:lnTo>
                        <a:pt x="15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6"/>
                      </a:lnTo>
                      <a:lnTo>
                        <a:pt x="2" y="38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5" y="6"/>
                      </a:lnTo>
                      <a:lnTo>
                        <a:pt x="21" y="2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6" name="Freeform 437"/>
                <p:cNvSpPr>
                  <a:spLocks/>
                </p:cNvSpPr>
                <p:nvPr/>
              </p:nvSpPr>
              <p:spPr bwMode="auto">
                <a:xfrm>
                  <a:off x="4418" y="734"/>
                  <a:ext cx="65" cy="65"/>
                </a:xfrm>
                <a:custGeom>
                  <a:avLst/>
                  <a:gdLst>
                    <a:gd name="T0" fmla="*/ 65 w 65"/>
                    <a:gd name="T1" fmla="*/ 32 h 65"/>
                    <a:gd name="T2" fmla="*/ 65 w 65"/>
                    <a:gd name="T3" fmla="*/ 32 h 65"/>
                    <a:gd name="T4" fmla="*/ 65 w 65"/>
                    <a:gd name="T5" fmla="*/ 38 h 65"/>
                    <a:gd name="T6" fmla="*/ 63 w 65"/>
                    <a:gd name="T7" fmla="*/ 46 h 65"/>
                    <a:gd name="T8" fmla="*/ 59 w 65"/>
                    <a:gd name="T9" fmla="*/ 49 h 65"/>
                    <a:gd name="T10" fmla="*/ 55 w 65"/>
                    <a:gd name="T11" fmla="*/ 55 h 65"/>
                    <a:gd name="T12" fmla="*/ 51 w 65"/>
                    <a:gd name="T13" fmla="*/ 59 h 65"/>
                    <a:gd name="T14" fmla="*/ 45 w 65"/>
                    <a:gd name="T15" fmla="*/ 61 h 65"/>
                    <a:gd name="T16" fmla="*/ 39 w 65"/>
                    <a:gd name="T17" fmla="*/ 63 h 65"/>
                    <a:gd name="T18" fmla="*/ 33 w 65"/>
                    <a:gd name="T19" fmla="*/ 65 h 65"/>
                    <a:gd name="T20" fmla="*/ 27 w 65"/>
                    <a:gd name="T21" fmla="*/ 63 h 65"/>
                    <a:gd name="T22" fmla="*/ 21 w 65"/>
                    <a:gd name="T23" fmla="*/ 61 h 65"/>
                    <a:gd name="T24" fmla="*/ 15 w 65"/>
                    <a:gd name="T25" fmla="*/ 59 h 65"/>
                    <a:gd name="T26" fmla="*/ 10 w 65"/>
                    <a:gd name="T27" fmla="*/ 55 h 65"/>
                    <a:gd name="T28" fmla="*/ 6 w 65"/>
                    <a:gd name="T29" fmla="*/ 49 h 65"/>
                    <a:gd name="T30" fmla="*/ 4 w 65"/>
                    <a:gd name="T31" fmla="*/ 46 h 65"/>
                    <a:gd name="T32" fmla="*/ 2 w 65"/>
                    <a:gd name="T33" fmla="*/ 38 h 65"/>
                    <a:gd name="T34" fmla="*/ 0 w 65"/>
                    <a:gd name="T35" fmla="*/ 32 h 65"/>
                    <a:gd name="T36" fmla="*/ 2 w 65"/>
                    <a:gd name="T37" fmla="*/ 26 h 65"/>
                    <a:gd name="T38" fmla="*/ 4 w 65"/>
                    <a:gd name="T39" fmla="*/ 20 h 65"/>
                    <a:gd name="T40" fmla="*/ 6 w 65"/>
                    <a:gd name="T41" fmla="*/ 14 h 65"/>
                    <a:gd name="T42" fmla="*/ 10 w 65"/>
                    <a:gd name="T43" fmla="*/ 10 h 65"/>
                    <a:gd name="T44" fmla="*/ 15 w 65"/>
                    <a:gd name="T45" fmla="*/ 6 h 65"/>
                    <a:gd name="T46" fmla="*/ 21 w 65"/>
                    <a:gd name="T47" fmla="*/ 2 h 65"/>
                    <a:gd name="T48" fmla="*/ 27 w 65"/>
                    <a:gd name="T49" fmla="*/ 0 h 65"/>
                    <a:gd name="T50" fmla="*/ 33 w 65"/>
                    <a:gd name="T51" fmla="*/ 0 h 65"/>
                    <a:gd name="T52" fmla="*/ 39 w 65"/>
                    <a:gd name="T53" fmla="*/ 0 h 65"/>
                    <a:gd name="T54" fmla="*/ 45 w 65"/>
                    <a:gd name="T55" fmla="*/ 2 h 65"/>
                    <a:gd name="T56" fmla="*/ 51 w 65"/>
                    <a:gd name="T57" fmla="*/ 6 h 65"/>
                    <a:gd name="T58" fmla="*/ 55 w 65"/>
                    <a:gd name="T59" fmla="*/ 10 h 65"/>
                    <a:gd name="T60" fmla="*/ 59 w 65"/>
                    <a:gd name="T61" fmla="*/ 14 h 65"/>
                    <a:gd name="T62" fmla="*/ 63 w 65"/>
                    <a:gd name="T63" fmla="*/ 20 h 65"/>
                    <a:gd name="T64" fmla="*/ 65 w 65"/>
                    <a:gd name="T65" fmla="*/ 26 h 65"/>
                    <a:gd name="T66" fmla="*/ 65 w 65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2"/>
                      </a:move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6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5"/>
                      </a:lnTo>
                      <a:lnTo>
                        <a:pt x="27" y="63"/>
                      </a:lnTo>
                      <a:lnTo>
                        <a:pt x="21" y="61"/>
                      </a:lnTo>
                      <a:lnTo>
                        <a:pt x="15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6"/>
                      </a:lnTo>
                      <a:lnTo>
                        <a:pt x="2" y="38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5" y="6"/>
                      </a:lnTo>
                      <a:lnTo>
                        <a:pt x="21" y="2"/>
                      </a:lnTo>
                      <a:lnTo>
                        <a:pt x="27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7" name="Freeform 438"/>
                <p:cNvSpPr>
                  <a:spLocks/>
                </p:cNvSpPr>
                <p:nvPr/>
              </p:nvSpPr>
              <p:spPr bwMode="auto">
                <a:xfrm>
                  <a:off x="4465" y="782"/>
                  <a:ext cx="65" cy="64"/>
                </a:xfrm>
                <a:custGeom>
                  <a:avLst/>
                  <a:gdLst>
                    <a:gd name="T0" fmla="*/ 0 w 65"/>
                    <a:gd name="T1" fmla="*/ 31 h 64"/>
                    <a:gd name="T2" fmla="*/ 2 w 65"/>
                    <a:gd name="T3" fmla="*/ 25 h 64"/>
                    <a:gd name="T4" fmla="*/ 4 w 65"/>
                    <a:gd name="T5" fmla="*/ 19 h 64"/>
                    <a:gd name="T6" fmla="*/ 6 w 65"/>
                    <a:gd name="T7" fmla="*/ 13 h 64"/>
                    <a:gd name="T8" fmla="*/ 10 w 65"/>
                    <a:gd name="T9" fmla="*/ 9 h 64"/>
                    <a:gd name="T10" fmla="*/ 16 w 65"/>
                    <a:gd name="T11" fmla="*/ 5 h 64"/>
                    <a:gd name="T12" fmla="*/ 22 w 65"/>
                    <a:gd name="T13" fmla="*/ 1 h 64"/>
                    <a:gd name="T14" fmla="*/ 28 w 65"/>
                    <a:gd name="T15" fmla="*/ 0 h 64"/>
                    <a:gd name="T16" fmla="*/ 33 w 65"/>
                    <a:gd name="T17" fmla="*/ 0 h 64"/>
                    <a:gd name="T18" fmla="*/ 39 w 65"/>
                    <a:gd name="T19" fmla="*/ 0 h 64"/>
                    <a:gd name="T20" fmla="*/ 45 w 65"/>
                    <a:gd name="T21" fmla="*/ 1 h 64"/>
                    <a:gd name="T22" fmla="*/ 51 w 65"/>
                    <a:gd name="T23" fmla="*/ 5 h 64"/>
                    <a:gd name="T24" fmla="*/ 55 w 65"/>
                    <a:gd name="T25" fmla="*/ 9 h 64"/>
                    <a:gd name="T26" fmla="*/ 59 w 65"/>
                    <a:gd name="T27" fmla="*/ 13 h 64"/>
                    <a:gd name="T28" fmla="*/ 63 w 65"/>
                    <a:gd name="T29" fmla="*/ 19 h 64"/>
                    <a:gd name="T30" fmla="*/ 65 w 65"/>
                    <a:gd name="T31" fmla="*/ 25 h 64"/>
                    <a:gd name="T32" fmla="*/ 65 w 65"/>
                    <a:gd name="T33" fmla="*/ 31 h 64"/>
                    <a:gd name="T34" fmla="*/ 65 w 65"/>
                    <a:gd name="T35" fmla="*/ 39 h 64"/>
                    <a:gd name="T36" fmla="*/ 63 w 65"/>
                    <a:gd name="T37" fmla="*/ 45 h 64"/>
                    <a:gd name="T38" fmla="*/ 59 w 65"/>
                    <a:gd name="T39" fmla="*/ 49 h 64"/>
                    <a:gd name="T40" fmla="*/ 55 w 65"/>
                    <a:gd name="T41" fmla="*/ 55 h 64"/>
                    <a:gd name="T42" fmla="*/ 51 w 65"/>
                    <a:gd name="T43" fmla="*/ 59 h 64"/>
                    <a:gd name="T44" fmla="*/ 45 w 65"/>
                    <a:gd name="T45" fmla="*/ 61 h 64"/>
                    <a:gd name="T46" fmla="*/ 39 w 65"/>
                    <a:gd name="T47" fmla="*/ 63 h 64"/>
                    <a:gd name="T48" fmla="*/ 33 w 65"/>
                    <a:gd name="T49" fmla="*/ 64 h 64"/>
                    <a:gd name="T50" fmla="*/ 28 w 65"/>
                    <a:gd name="T51" fmla="*/ 63 h 64"/>
                    <a:gd name="T52" fmla="*/ 22 w 65"/>
                    <a:gd name="T53" fmla="*/ 61 h 64"/>
                    <a:gd name="T54" fmla="*/ 16 w 65"/>
                    <a:gd name="T55" fmla="*/ 59 h 64"/>
                    <a:gd name="T56" fmla="*/ 10 w 65"/>
                    <a:gd name="T57" fmla="*/ 55 h 64"/>
                    <a:gd name="T58" fmla="*/ 6 w 65"/>
                    <a:gd name="T59" fmla="*/ 49 h 64"/>
                    <a:gd name="T60" fmla="*/ 4 w 65"/>
                    <a:gd name="T61" fmla="*/ 45 h 64"/>
                    <a:gd name="T62" fmla="*/ 2 w 65"/>
                    <a:gd name="T63" fmla="*/ 39 h 64"/>
                    <a:gd name="T64" fmla="*/ 0 w 65"/>
                    <a:gd name="T65" fmla="*/ 31 h 6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4"/>
                    <a:gd name="T101" fmla="*/ 65 w 65"/>
                    <a:gd name="T102" fmla="*/ 64 h 6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4">
                      <a:moveTo>
                        <a:pt x="0" y="31"/>
                      </a:move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6" y="5"/>
                      </a:lnTo>
                      <a:lnTo>
                        <a:pt x="22" y="1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1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4"/>
                      </a:lnTo>
                      <a:lnTo>
                        <a:pt x="28" y="63"/>
                      </a:lnTo>
                      <a:lnTo>
                        <a:pt x="22" y="61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8" name="Freeform 439"/>
                <p:cNvSpPr>
                  <a:spLocks/>
                </p:cNvSpPr>
                <p:nvPr/>
              </p:nvSpPr>
              <p:spPr bwMode="auto">
                <a:xfrm>
                  <a:off x="4465" y="782"/>
                  <a:ext cx="65" cy="64"/>
                </a:xfrm>
                <a:custGeom>
                  <a:avLst/>
                  <a:gdLst>
                    <a:gd name="T0" fmla="*/ 0 w 65"/>
                    <a:gd name="T1" fmla="*/ 31 h 64"/>
                    <a:gd name="T2" fmla="*/ 0 w 65"/>
                    <a:gd name="T3" fmla="*/ 31 h 64"/>
                    <a:gd name="T4" fmla="*/ 2 w 65"/>
                    <a:gd name="T5" fmla="*/ 25 h 64"/>
                    <a:gd name="T6" fmla="*/ 4 w 65"/>
                    <a:gd name="T7" fmla="*/ 19 h 64"/>
                    <a:gd name="T8" fmla="*/ 6 w 65"/>
                    <a:gd name="T9" fmla="*/ 13 h 64"/>
                    <a:gd name="T10" fmla="*/ 10 w 65"/>
                    <a:gd name="T11" fmla="*/ 9 h 64"/>
                    <a:gd name="T12" fmla="*/ 16 w 65"/>
                    <a:gd name="T13" fmla="*/ 5 h 64"/>
                    <a:gd name="T14" fmla="*/ 22 w 65"/>
                    <a:gd name="T15" fmla="*/ 1 h 64"/>
                    <a:gd name="T16" fmla="*/ 28 w 65"/>
                    <a:gd name="T17" fmla="*/ 0 h 64"/>
                    <a:gd name="T18" fmla="*/ 33 w 65"/>
                    <a:gd name="T19" fmla="*/ 0 h 64"/>
                    <a:gd name="T20" fmla="*/ 39 w 65"/>
                    <a:gd name="T21" fmla="*/ 0 h 64"/>
                    <a:gd name="T22" fmla="*/ 45 w 65"/>
                    <a:gd name="T23" fmla="*/ 1 h 64"/>
                    <a:gd name="T24" fmla="*/ 51 w 65"/>
                    <a:gd name="T25" fmla="*/ 5 h 64"/>
                    <a:gd name="T26" fmla="*/ 55 w 65"/>
                    <a:gd name="T27" fmla="*/ 9 h 64"/>
                    <a:gd name="T28" fmla="*/ 59 w 65"/>
                    <a:gd name="T29" fmla="*/ 13 h 64"/>
                    <a:gd name="T30" fmla="*/ 63 w 65"/>
                    <a:gd name="T31" fmla="*/ 19 h 64"/>
                    <a:gd name="T32" fmla="*/ 65 w 65"/>
                    <a:gd name="T33" fmla="*/ 25 h 64"/>
                    <a:gd name="T34" fmla="*/ 65 w 65"/>
                    <a:gd name="T35" fmla="*/ 31 h 64"/>
                    <a:gd name="T36" fmla="*/ 65 w 65"/>
                    <a:gd name="T37" fmla="*/ 39 h 64"/>
                    <a:gd name="T38" fmla="*/ 63 w 65"/>
                    <a:gd name="T39" fmla="*/ 45 h 64"/>
                    <a:gd name="T40" fmla="*/ 59 w 65"/>
                    <a:gd name="T41" fmla="*/ 49 h 64"/>
                    <a:gd name="T42" fmla="*/ 55 w 65"/>
                    <a:gd name="T43" fmla="*/ 55 h 64"/>
                    <a:gd name="T44" fmla="*/ 51 w 65"/>
                    <a:gd name="T45" fmla="*/ 59 h 64"/>
                    <a:gd name="T46" fmla="*/ 45 w 65"/>
                    <a:gd name="T47" fmla="*/ 61 h 64"/>
                    <a:gd name="T48" fmla="*/ 39 w 65"/>
                    <a:gd name="T49" fmla="*/ 63 h 64"/>
                    <a:gd name="T50" fmla="*/ 33 w 65"/>
                    <a:gd name="T51" fmla="*/ 64 h 64"/>
                    <a:gd name="T52" fmla="*/ 28 w 65"/>
                    <a:gd name="T53" fmla="*/ 63 h 64"/>
                    <a:gd name="T54" fmla="*/ 22 w 65"/>
                    <a:gd name="T55" fmla="*/ 61 h 64"/>
                    <a:gd name="T56" fmla="*/ 16 w 65"/>
                    <a:gd name="T57" fmla="*/ 59 h 64"/>
                    <a:gd name="T58" fmla="*/ 10 w 65"/>
                    <a:gd name="T59" fmla="*/ 55 h 64"/>
                    <a:gd name="T60" fmla="*/ 6 w 65"/>
                    <a:gd name="T61" fmla="*/ 49 h 64"/>
                    <a:gd name="T62" fmla="*/ 4 w 65"/>
                    <a:gd name="T63" fmla="*/ 45 h 64"/>
                    <a:gd name="T64" fmla="*/ 2 w 65"/>
                    <a:gd name="T65" fmla="*/ 39 h 64"/>
                    <a:gd name="T66" fmla="*/ 0 w 65"/>
                    <a:gd name="T67" fmla="*/ 31 h 6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4"/>
                    <a:gd name="T104" fmla="*/ 65 w 65"/>
                    <a:gd name="T105" fmla="*/ 64 h 6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4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6" y="5"/>
                      </a:lnTo>
                      <a:lnTo>
                        <a:pt x="22" y="1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9" y="0"/>
                      </a:lnTo>
                      <a:lnTo>
                        <a:pt x="45" y="1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3" y="64"/>
                      </a:lnTo>
                      <a:lnTo>
                        <a:pt x="28" y="63"/>
                      </a:lnTo>
                      <a:lnTo>
                        <a:pt x="22" y="61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19" name="Freeform 440"/>
                <p:cNvSpPr>
                  <a:spLocks/>
                </p:cNvSpPr>
                <p:nvPr/>
              </p:nvSpPr>
              <p:spPr bwMode="auto">
                <a:xfrm>
                  <a:off x="4475" y="657"/>
                  <a:ext cx="65" cy="65"/>
                </a:xfrm>
                <a:custGeom>
                  <a:avLst/>
                  <a:gdLst>
                    <a:gd name="T0" fmla="*/ 0 w 65"/>
                    <a:gd name="T1" fmla="*/ 34 h 65"/>
                    <a:gd name="T2" fmla="*/ 2 w 65"/>
                    <a:gd name="T3" fmla="*/ 26 h 65"/>
                    <a:gd name="T4" fmla="*/ 4 w 65"/>
                    <a:gd name="T5" fmla="*/ 20 h 65"/>
                    <a:gd name="T6" fmla="*/ 6 w 65"/>
                    <a:gd name="T7" fmla="*/ 16 h 65"/>
                    <a:gd name="T8" fmla="*/ 10 w 65"/>
                    <a:gd name="T9" fmla="*/ 10 h 65"/>
                    <a:gd name="T10" fmla="*/ 16 w 65"/>
                    <a:gd name="T11" fmla="*/ 6 h 65"/>
                    <a:gd name="T12" fmla="*/ 19 w 65"/>
                    <a:gd name="T13" fmla="*/ 4 h 65"/>
                    <a:gd name="T14" fmla="*/ 25 w 65"/>
                    <a:gd name="T15" fmla="*/ 2 h 65"/>
                    <a:gd name="T16" fmla="*/ 33 w 65"/>
                    <a:gd name="T17" fmla="*/ 0 h 65"/>
                    <a:gd name="T18" fmla="*/ 39 w 65"/>
                    <a:gd name="T19" fmla="*/ 2 h 65"/>
                    <a:gd name="T20" fmla="*/ 45 w 65"/>
                    <a:gd name="T21" fmla="*/ 4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6 h 65"/>
                    <a:gd name="T28" fmla="*/ 63 w 65"/>
                    <a:gd name="T29" fmla="*/ 20 h 65"/>
                    <a:gd name="T30" fmla="*/ 65 w 65"/>
                    <a:gd name="T31" fmla="*/ 26 h 65"/>
                    <a:gd name="T32" fmla="*/ 65 w 65"/>
                    <a:gd name="T33" fmla="*/ 34 h 65"/>
                    <a:gd name="T34" fmla="*/ 65 w 65"/>
                    <a:gd name="T35" fmla="*/ 40 h 65"/>
                    <a:gd name="T36" fmla="*/ 63 w 65"/>
                    <a:gd name="T37" fmla="*/ 46 h 65"/>
                    <a:gd name="T38" fmla="*/ 59 w 65"/>
                    <a:gd name="T39" fmla="*/ 52 h 65"/>
                    <a:gd name="T40" fmla="*/ 55 w 65"/>
                    <a:gd name="T41" fmla="*/ 56 h 65"/>
                    <a:gd name="T42" fmla="*/ 51 w 65"/>
                    <a:gd name="T43" fmla="*/ 60 h 65"/>
                    <a:gd name="T44" fmla="*/ 45 w 65"/>
                    <a:gd name="T45" fmla="*/ 63 h 65"/>
                    <a:gd name="T46" fmla="*/ 39 w 65"/>
                    <a:gd name="T47" fmla="*/ 65 h 65"/>
                    <a:gd name="T48" fmla="*/ 33 w 65"/>
                    <a:gd name="T49" fmla="*/ 65 h 65"/>
                    <a:gd name="T50" fmla="*/ 25 w 65"/>
                    <a:gd name="T51" fmla="*/ 65 h 65"/>
                    <a:gd name="T52" fmla="*/ 19 w 65"/>
                    <a:gd name="T53" fmla="*/ 63 h 65"/>
                    <a:gd name="T54" fmla="*/ 16 w 65"/>
                    <a:gd name="T55" fmla="*/ 60 h 65"/>
                    <a:gd name="T56" fmla="*/ 10 w 65"/>
                    <a:gd name="T57" fmla="*/ 56 h 65"/>
                    <a:gd name="T58" fmla="*/ 6 w 65"/>
                    <a:gd name="T59" fmla="*/ 52 h 65"/>
                    <a:gd name="T60" fmla="*/ 4 w 65"/>
                    <a:gd name="T61" fmla="*/ 46 h 65"/>
                    <a:gd name="T62" fmla="*/ 2 w 65"/>
                    <a:gd name="T63" fmla="*/ 40 h 65"/>
                    <a:gd name="T64" fmla="*/ 0 w 65"/>
                    <a:gd name="T65" fmla="*/ 34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4"/>
                      </a:move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4"/>
                      </a:lnTo>
                      <a:lnTo>
                        <a:pt x="65" y="40"/>
                      </a:lnTo>
                      <a:lnTo>
                        <a:pt x="63" y="46"/>
                      </a:lnTo>
                      <a:lnTo>
                        <a:pt x="59" y="52"/>
                      </a:lnTo>
                      <a:lnTo>
                        <a:pt x="55" y="56"/>
                      </a:lnTo>
                      <a:lnTo>
                        <a:pt x="51" y="60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6" y="60"/>
                      </a:lnTo>
                      <a:lnTo>
                        <a:pt x="10" y="56"/>
                      </a:lnTo>
                      <a:lnTo>
                        <a:pt x="6" y="52"/>
                      </a:lnTo>
                      <a:lnTo>
                        <a:pt x="4" y="46"/>
                      </a:lnTo>
                      <a:lnTo>
                        <a:pt x="2" y="4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0" name="Freeform 441"/>
                <p:cNvSpPr>
                  <a:spLocks/>
                </p:cNvSpPr>
                <p:nvPr/>
              </p:nvSpPr>
              <p:spPr bwMode="auto">
                <a:xfrm>
                  <a:off x="4475" y="657"/>
                  <a:ext cx="65" cy="65"/>
                </a:xfrm>
                <a:custGeom>
                  <a:avLst/>
                  <a:gdLst>
                    <a:gd name="T0" fmla="*/ 0 w 65"/>
                    <a:gd name="T1" fmla="*/ 34 h 65"/>
                    <a:gd name="T2" fmla="*/ 0 w 65"/>
                    <a:gd name="T3" fmla="*/ 34 h 65"/>
                    <a:gd name="T4" fmla="*/ 2 w 65"/>
                    <a:gd name="T5" fmla="*/ 26 h 65"/>
                    <a:gd name="T6" fmla="*/ 4 w 65"/>
                    <a:gd name="T7" fmla="*/ 20 h 65"/>
                    <a:gd name="T8" fmla="*/ 6 w 65"/>
                    <a:gd name="T9" fmla="*/ 16 h 65"/>
                    <a:gd name="T10" fmla="*/ 10 w 65"/>
                    <a:gd name="T11" fmla="*/ 10 h 65"/>
                    <a:gd name="T12" fmla="*/ 16 w 65"/>
                    <a:gd name="T13" fmla="*/ 6 h 65"/>
                    <a:gd name="T14" fmla="*/ 19 w 65"/>
                    <a:gd name="T15" fmla="*/ 4 h 65"/>
                    <a:gd name="T16" fmla="*/ 25 w 65"/>
                    <a:gd name="T17" fmla="*/ 2 h 65"/>
                    <a:gd name="T18" fmla="*/ 33 w 65"/>
                    <a:gd name="T19" fmla="*/ 0 h 65"/>
                    <a:gd name="T20" fmla="*/ 39 w 65"/>
                    <a:gd name="T21" fmla="*/ 2 h 65"/>
                    <a:gd name="T22" fmla="*/ 45 w 65"/>
                    <a:gd name="T23" fmla="*/ 4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6 h 65"/>
                    <a:gd name="T30" fmla="*/ 63 w 65"/>
                    <a:gd name="T31" fmla="*/ 20 h 65"/>
                    <a:gd name="T32" fmla="*/ 65 w 65"/>
                    <a:gd name="T33" fmla="*/ 26 h 65"/>
                    <a:gd name="T34" fmla="*/ 65 w 65"/>
                    <a:gd name="T35" fmla="*/ 34 h 65"/>
                    <a:gd name="T36" fmla="*/ 65 w 65"/>
                    <a:gd name="T37" fmla="*/ 40 h 65"/>
                    <a:gd name="T38" fmla="*/ 63 w 65"/>
                    <a:gd name="T39" fmla="*/ 46 h 65"/>
                    <a:gd name="T40" fmla="*/ 59 w 65"/>
                    <a:gd name="T41" fmla="*/ 52 h 65"/>
                    <a:gd name="T42" fmla="*/ 55 w 65"/>
                    <a:gd name="T43" fmla="*/ 56 h 65"/>
                    <a:gd name="T44" fmla="*/ 51 w 65"/>
                    <a:gd name="T45" fmla="*/ 60 h 65"/>
                    <a:gd name="T46" fmla="*/ 45 w 65"/>
                    <a:gd name="T47" fmla="*/ 63 h 65"/>
                    <a:gd name="T48" fmla="*/ 39 w 65"/>
                    <a:gd name="T49" fmla="*/ 65 h 65"/>
                    <a:gd name="T50" fmla="*/ 33 w 65"/>
                    <a:gd name="T51" fmla="*/ 65 h 65"/>
                    <a:gd name="T52" fmla="*/ 25 w 65"/>
                    <a:gd name="T53" fmla="*/ 65 h 65"/>
                    <a:gd name="T54" fmla="*/ 19 w 65"/>
                    <a:gd name="T55" fmla="*/ 63 h 65"/>
                    <a:gd name="T56" fmla="*/ 16 w 65"/>
                    <a:gd name="T57" fmla="*/ 60 h 65"/>
                    <a:gd name="T58" fmla="*/ 10 w 65"/>
                    <a:gd name="T59" fmla="*/ 56 h 65"/>
                    <a:gd name="T60" fmla="*/ 6 w 65"/>
                    <a:gd name="T61" fmla="*/ 52 h 65"/>
                    <a:gd name="T62" fmla="*/ 4 w 65"/>
                    <a:gd name="T63" fmla="*/ 46 h 65"/>
                    <a:gd name="T64" fmla="*/ 2 w 65"/>
                    <a:gd name="T65" fmla="*/ 40 h 65"/>
                    <a:gd name="T66" fmla="*/ 0 w 65"/>
                    <a:gd name="T67" fmla="*/ 34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19" y="4"/>
                      </a:lnTo>
                      <a:lnTo>
                        <a:pt x="25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4"/>
                      </a:lnTo>
                      <a:lnTo>
                        <a:pt x="65" y="40"/>
                      </a:lnTo>
                      <a:lnTo>
                        <a:pt x="63" y="46"/>
                      </a:lnTo>
                      <a:lnTo>
                        <a:pt x="59" y="52"/>
                      </a:lnTo>
                      <a:lnTo>
                        <a:pt x="55" y="56"/>
                      </a:lnTo>
                      <a:lnTo>
                        <a:pt x="51" y="60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6" y="60"/>
                      </a:lnTo>
                      <a:lnTo>
                        <a:pt x="10" y="56"/>
                      </a:lnTo>
                      <a:lnTo>
                        <a:pt x="6" y="52"/>
                      </a:lnTo>
                      <a:lnTo>
                        <a:pt x="4" y="46"/>
                      </a:lnTo>
                      <a:lnTo>
                        <a:pt x="2" y="40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1" name="Freeform 442"/>
                <p:cNvSpPr>
                  <a:spLocks/>
                </p:cNvSpPr>
                <p:nvPr/>
              </p:nvSpPr>
              <p:spPr bwMode="auto">
                <a:xfrm>
                  <a:off x="4502" y="813"/>
                  <a:ext cx="65" cy="65"/>
                </a:xfrm>
                <a:custGeom>
                  <a:avLst/>
                  <a:gdLst>
                    <a:gd name="T0" fmla="*/ 32 w 65"/>
                    <a:gd name="T1" fmla="*/ 65 h 65"/>
                    <a:gd name="T2" fmla="*/ 26 w 65"/>
                    <a:gd name="T3" fmla="*/ 65 h 65"/>
                    <a:gd name="T4" fmla="*/ 20 w 65"/>
                    <a:gd name="T5" fmla="*/ 63 h 65"/>
                    <a:gd name="T6" fmla="*/ 14 w 65"/>
                    <a:gd name="T7" fmla="*/ 59 h 65"/>
                    <a:gd name="T8" fmla="*/ 10 w 65"/>
                    <a:gd name="T9" fmla="*/ 55 h 65"/>
                    <a:gd name="T10" fmla="*/ 6 w 65"/>
                    <a:gd name="T11" fmla="*/ 51 h 65"/>
                    <a:gd name="T12" fmla="*/ 2 w 65"/>
                    <a:gd name="T13" fmla="*/ 45 h 65"/>
                    <a:gd name="T14" fmla="*/ 0 w 65"/>
                    <a:gd name="T15" fmla="*/ 39 h 65"/>
                    <a:gd name="T16" fmla="*/ 0 w 65"/>
                    <a:gd name="T17" fmla="*/ 33 h 65"/>
                    <a:gd name="T18" fmla="*/ 0 w 65"/>
                    <a:gd name="T19" fmla="*/ 26 h 65"/>
                    <a:gd name="T20" fmla="*/ 2 w 65"/>
                    <a:gd name="T21" fmla="*/ 20 h 65"/>
                    <a:gd name="T22" fmla="*/ 6 w 65"/>
                    <a:gd name="T23" fmla="*/ 16 h 65"/>
                    <a:gd name="T24" fmla="*/ 10 w 65"/>
                    <a:gd name="T25" fmla="*/ 10 h 65"/>
                    <a:gd name="T26" fmla="*/ 14 w 65"/>
                    <a:gd name="T27" fmla="*/ 6 h 65"/>
                    <a:gd name="T28" fmla="*/ 20 w 65"/>
                    <a:gd name="T29" fmla="*/ 4 h 65"/>
                    <a:gd name="T30" fmla="*/ 26 w 65"/>
                    <a:gd name="T31" fmla="*/ 2 h 65"/>
                    <a:gd name="T32" fmla="*/ 32 w 65"/>
                    <a:gd name="T33" fmla="*/ 0 h 65"/>
                    <a:gd name="T34" fmla="*/ 40 w 65"/>
                    <a:gd name="T35" fmla="*/ 2 h 65"/>
                    <a:gd name="T36" fmla="*/ 46 w 65"/>
                    <a:gd name="T37" fmla="*/ 4 h 65"/>
                    <a:gd name="T38" fmla="*/ 52 w 65"/>
                    <a:gd name="T39" fmla="*/ 6 h 65"/>
                    <a:gd name="T40" fmla="*/ 55 w 65"/>
                    <a:gd name="T41" fmla="*/ 10 h 65"/>
                    <a:gd name="T42" fmla="*/ 59 w 65"/>
                    <a:gd name="T43" fmla="*/ 16 h 65"/>
                    <a:gd name="T44" fmla="*/ 63 w 65"/>
                    <a:gd name="T45" fmla="*/ 20 h 65"/>
                    <a:gd name="T46" fmla="*/ 63 w 65"/>
                    <a:gd name="T47" fmla="*/ 26 h 65"/>
                    <a:gd name="T48" fmla="*/ 65 w 65"/>
                    <a:gd name="T49" fmla="*/ 33 h 65"/>
                    <a:gd name="T50" fmla="*/ 63 w 65"/>
                    <a:gd name="T51" fmla="*/ 39 h 65"/>
                    <a:gd name="T52" fmla="*/ 63 w 65"/>
                    <a:gd name="T53" fmla="*/ 45 h 65"/>
                    <a:gd name="T54" fmla="*/ 59 w 65"/>
                    <a:gd name="T55" fmla="*/ 51 h 65"/>
                    <a:gd name="T56" fmla="*/ 55 w 65"/>
                    <a:gd name="T57" fmla="*/ 55 h 65"/>
                    <a:gd name="T58" fmla="*/ 52 w 65"/>
                    <a:gd name="T59" fmla="*/ 59 h 65"/>
                    <a:gd name="T60" fmla="*/ 46 w 65"/>
                    <a:gd name="T61" fmla="*/ 63 h 65"/>
                    <a:gd name="T62" fmla="*/ 40 w 65"/>
                    <a:gd name="T63" fmla="*/ 65 h 65"/>
                    <a:gd name="T64" fmla="*/ 32 w 65"/>
                    <a:gd name="T65" fmla="*/ 65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32" y="65"/>
                      </a:move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6" y="4"/>
                      </a:lnTo>
                      <a:lnTo>
                        <a:pt x="52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2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2" name="Freeform 443"/>
                <p:cNvSpPr>
                  <a:spLocks/>
                </p:cNvSpPr>
                <p:nvPr/>
              </p:nvSpPr>
              <p:spPr bwMode="auto">
                <a:xfrm>
                  <a:off x="4502" y="813"/>
                  <a:ext cx="65" cy="65"/>
                </a:xfrm>
                <a:custGeom>
                  <a:avLst/>
                  <a:gdLst>
                    <a:gd name="T0" fmla="*/ 32 w 65"/>
                    <a:gd name="T1" fmla="*/ 65 h 65"/>
                    <a:gd name="T2" fmla="*/ 32 w 65"/>
                    <a:gd name="T3" fmla="*/ 65 h 65"/>
                    <a:gd name="T4" fmla="*/ 26 w 65"/>
                    <a:gd name="T5" fmla="*/ 65 h 65"/>
                    <a:gd name="T6" fmla="*/ 20 w 65"/>
                    <a:gd name="T7" fmla="*/ 63 h 65"/>
                    <a:gd name="T8" fmla="*/ 14 w 65"/>
                    <a:gd name="T9" fmla="*/ 59 h 65"/>
                    <a:gd name="T10" fmla="*/ 10 w 65"/>
                    <a:gd name="T11" fmla="*/ 55 h 65"/>
                    <a:gd name="T12" fmla="*/ 6 w 65"/>
                    <a:gd name="T13" fmla="*/ 51 h 65"/>
                    <a:gd name="T14" fmla="*/ 2 w 65"/>
                    <a:gd name="T15" fmla="*/ 45 h 65"/>
                    <a:gd name="T16" fmla="*/ 0 w 65"/>
                    <a:gd name="T17" fmla="*/ 39 h 65"/>
                    <a:gd name="T18" fmla="*/ 0 w 65"/>
                    <a:gd name="T19" fmla="*/ 33 h 65"/>
                    <a:gd name="T20" fmla="*/ 0 w 65"/>
                    <a:gd name="T21" fmla="*/ 26 h 65"/>
                    <a:gd name="T22" fmla="*/ 2 w 65"/>
                    <a:gd name="T23" fmla="*/ 20 h 65"/>
                    <a:gd name="T24" fmla="*/ 6 w 65"/>
                    <a:gd name="T25" fmla="*/ 16 h 65"/>
                    <a:gd name="T26" fmla="*/ 10 w 65"/>
                    <a:gd name="T27" fmla="*/ 10 h 65"/>
                    <a:gd name="T28" fmla="*/ 14 w 65"/>
                    <a:gd name="T29" fmla="*/ 6 h 65"/>
                    <a:gd name="T30" fmla="*/ 20 w 65"/>
                    <a:gd name="T31" fmla="*/ 4 h 65"/>
                    <a:gd name="T32" fmla="*/ 26 w 65"/>
                    <a:gd name="T33" fmla="*/ 2 h 65"/>
                    <a:gd name="T34" fmla="*/ 32 w 65"/>
                    <a:gd name="T35" fmla="*/ 0 h 65"/>
                    <a:gd name="T36" fmla="*/ 40 w 65"/>
                    <a:gd name="T37" fmla="*/ 2 h 65"/>
                    <a:gd name="T38" fmla="*/ 46 w 65"/>
                    <a:gd name="T39" fmla="*/ 4 h 65"/>
                    <a:gd name="T40" fmla="*/ 52 w 65"/>
                    <a:gd name="T41" fmla="*/ 6 h 65"/>
                    <a:gd name="T42" fmla="*/ 55 w 65"/>
                    <a:gd name="T43" fmla="*/ 10 h 65"/>
                    <a:gd name="T44" fmla="*/ 59 w 65"/>
                    <a:gd name="T45" fmla="*/ 16 h 65"/>
                    <a:gd name="T46" fmla="*/ 63 w 65"/>
                    <a:gd name="T47" fmla="*/ 20 h 65"/>
                    <a:gd name="T48" fmla="*/ 63 w 65"/>
                    <a:gd name="T49" fmla="*/ 26 h 65"/>
                    <a:gd name="T50" fmla="*/ 65 w 65"/>
                    <a:gd name="T51" fmla="*/ 33 h 65"/>
                    <a:gd name="T52" fmla="*/ 63 w 65"/>
                    <a:gd name="T53" fmla="*/ 39 h 65"/>
                    <a:gd name="T54" fmla="*/ 63 w 65"/>
                    <a:gd name="T55" fmla="*/ 45 h 65"/>
                    <a:gd name="T56" fmla="*/ 59 w 65"/>
                    <a:gd name="T57" fmla="*/ 51 h 65"/>
                    <a:gd name="T58" fmla="*/ 55 w 65"/>
                    <a:gd name="T59" fmla="*/ 55 h 65"/>
                    <a:gd name="T60" fmla="*/ 52 w 65"/>
                    <a:gd name="T61" fmla="*/ 59 h 65"/>
                    <a:gd name="T62" fmla="*/ 46 w 65"/>
                    <a:gd name="T63" fmla="*/ 63 h 65"/>
                    <a:gd name="T64" fmla="*/ 40 w 65"/>
                    <a:gd name="T65" fmla="*/ 65 h 65"/>
                    <a:gd name="T66" fmla="*/ 32 w 65"/>
                    <a:gd name="T67" fmla="*/ 65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32" y="65"/>
                      </a:move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6" y="4"/>
                      </a:lnTo>
                      <a:lnTo>
                        <a:pt x="52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3" y="20"/>
                      </a:lnTo>
                      <a:lnTo>
                        <a:pt x="63" y="26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2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2" y="6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3" name="Freeform 444"/>
                <p:cNvSpPr>
                  <a:spLocks/>
                </p:cNvSpPr>
                <p:nvPr/>
              </p:nvSpPr>
              <p:spPr bwMode="auto">
                <a:xfrm>
                  <a:off x="4473" y="744"/>
                  <a:ext cx="65" cy="65"/>
                </a:xfrm>
                <a:custGeom>
                  <a:avLst/>
                  <a:gdLst>
                    <a:gd name="T0" fmla="*/ 0 w 65"/>
                    <a:gd name="T1" fmla="*/ 34 h 65"/>
                    <a:gd name="T2" fmla="*/ 0 w 65"/>
                    <a:gd name="T3" fmla="*/ 26 h 65"/>
                    <a:gd name="T4" fmla="*/ 2 w 65"/>
                    <a:gd name="T5" fmla="*/ 20 h 65"/>
                    <a:gd name="T6" fmla="*/ 6 w 65"/>
                    <a:gd name="T7" fmla="*/ 16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4 h 65"/>
                    <a:gd name="T14" fmla="*/ 25 w 65"/>
                    <a:gd name="T15" fmla="*/ 2 h 65"/>
                    <a:gd name="T16" fmla="*/ 33 w 65"/>
                    <a:gd name="T17" fmla="*/ 0 h 65"/>
                    <a:gd name="T18" fmla="*/ 39 w 65"/>
                    <a:gd name="T19" fmla="*/ 2 h 65"/>
                    <a:gd name="T20" fmla="*/ 45 w 65"/>
                    <a:gd name="T21" fmla="*/ 4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6 h 65"/>
                    <a:gd name="T28" fmla="*/ 61 w 65"/>
                    <a:gd name="T29" fmla="*/ 20 h 65"/>
                    <a:gd name="T30" fmla="*/ 63 w 65"/>
                    <a:gd name="T31" fmla="*/ 26 h 65"/>
                    <a:gd name="T32" fmla="*/ 65 w 65"/>
                    <a:gd name="T33" fmla="*/ 34 h 65"/>
                    <a:gd name="T34" fmla="*/ 63 w 65"/>
                    <a:gd name="T35" fmla="*/ 39 h 65"/>
                    <a:gd name="T36" fmla="*/ 61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5 w 65"/>
                    <a:gd name="T45" fmla="*/ 63 h 65"/>
                    <a:gd name="T46" fmla="*/ 39 w 65"/>
                    <a:gd name="T47" fmla="*/ 65 h 65"/>
                    <a:gd name="T48" fmla="*/ 33 w 65"/>
                    <a:gd name="T49" fmla="*/ 65 h 65"/>
                    <a:gd name="T50" fmla="*/ 25 w 65"/>
                    <a:gd name="T51" fmla="*/ 65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2 w 65"/>
                    <a:gd name="T61" fmla="*/ 45 h 65"/>
                    <a:gd name="T62" fmla="*/ 0 w 65"/>
                    <a:gd name="T63" fmla="*/ 39 h 65"/>
                    <a:gd name="T64" fmla="*/ 0 w 65"/>
                    <a:gd name="T65" fmla="*/ 34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4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5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4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4" name="Freeform 445"/>
                <p:cNvSpPr>
                  <a:spLocks/>
                </p:cNvSpPr>
                <p:nvPr/>
              </p:nvSpPr>
              <p:spPr bwMode="auto">
                <a:xfrm>
                  <a:off x="4473" y="744"/>
                  <a:ext cx="65" cy="65"/>
                </a:xfrm>
                <a:custGeom>
                  <a:avLst/>
                  <a:gdLst>
                    <a:gd name="T0" fmla="*/ 0 w 65"/>
                    <a:gd name="T1" fmla="*/ 34 h 65"/>
                    <a:gd name="T2" fmla="*/ 0 w 65"/>
                    <a:gd name="T3" fmla="*/ 34 h 65"/>
                    <a:gd name="T4" fmla="*/ 0 w 65"/>
                    <a:gd name="T5" fmla="*/ 26 h 65"/>
                    <a:gd name="T6" fmla="*/ 2 w 65"/>
                    <a:gd name="T7" fmla="*/ 20 h 65"/>
                    <a:gd name="T8" fmla="*/ 6 w 65"/>
                    <a:gd name="T9" fmla="*/ 16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4 h 65"/>
                    <a:gd name="T16" fmla="*/ 25 w 65"/>
                    <a:gd name="T17" fmla="*/ 2 h 65"/>
                    <a:gd name="T18" fmla="*/ 33 w 65"/>
                    <a:gd name="T19" fmla="*/ 0 h 65"/>
                    <a:gd name="T20" fmla="*/ 39 w 65"/>
                    <a:gd name="T21" fmla="*/ 2 h 65"/>
                    <a:gd name="T22" fmla="*/ 45 w 65"/>
                    <a:gd name="T23" fmla="*/ 4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6 h 65"/>
                    <a:gd name="T30" fmla="*/ 61 w 65"/>
                    <a:gd name="T31" fmla="*/ 20 h 65"/>
                    <a:gd name="T32" fmla="*/ 63 w 65"/>
                    <a:gd name="T33" fmla="*/ 26 h 65"/>
                    <a:gd name="T34" fmla="*/ 65 w 65"/>
                    <a:gd name="T35" fmla="*/ 34 h 65"/>
                    <a:gd name="T36" fmla="*/ 63 w 65"/>
                    <a:gd name="T37" fmla="*/ 39 h 65"/>
                    <a:gd name="T38" fmla="*/ 61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5 w 65"/>
                    <a:gd name="T47" fmla="*/ 63 h 65"/>
                    <a:gd name="T48" fmla="*/ 39 w 65"/>
                    <a:gd name="T49" fmla="*/ 65 h 65"/>
                    <a:gd name="T50" fmla="*/ 33 w 65"/>
                    <a:gd name="T51" fmla="*/ 65 h 65"/>
                    <a:gd name="T52" fmla="*/ 25 w 65"/>
                    <a:gd name="T53" fmla="*/ 65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2 w 65"/>
                    <a:gd name="T63" fmla="*/ 45 h 65"/>
                    <a:gd name="T64" fmla="*/ 0 w 65"/>
                    <a:gd name="T65" fmla="*/ 39 h 65"/>
                    <a:gd name="T66" fmla="*/ 0 w 65"/>
                    <a:gd name="T67" fmla="*/ 34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6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5" y="2"/>
                      </a:lnTo>
                      <a:lnTo>
                        <a:pt x="33" y="0"/>
                      </a:lnTo>
                      <a:lnTo>
                        <a:pt x="39" y="2"/>
                      </a:lnTo>
                      <a:lnTo>
                        <a:pt x="45" y="4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6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4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3" y="65"/>
                      </a:lnTo>
                      <a:lnTo>
                        <a:pt x="25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5" name="Freeform 446"/>
                <p:cNvSpPr>
                  <a:spLocks/>
                </p:cNvSpPr>
                <p:nvPr/>
              </p:nvSpPr>
              <p:spPr bwMode="auto">
                <a:xfrm>
                  <a:off x="4552" y="821"/>
                  <a:ext cx="63" cy="63"/>
                </a:xfrm>
                <a:custGeom>
                  <a:avLst/>
                  <a:gdLst>
                    <a:gd name="T0" fmla="*/ 63 w 63"/>
                    <a:gd name="T1" fmla="*/ 31 h 63"/>
                    <a:gd name="T2" fmla="*/ 63 w 63"/>
                    <a:gd name="T3" fmla="*/ 39 h 63"/>
                    <a:gd name="T4" fmla="*/ 61 w 63"/>
                    <a:gd name="T5" fmla="*/ 43 h 63"/>
                    <a:gd name="T6" fmla="*/ 59 w 63"/>
                    <a:gd name="T7" fmla="*/ 49 h 63"/>
                    <a:gd name="T8" fmla="*/ 55 w 63"/>
                    <a:gd name="T9" fmla="*/ 55 h 63"/>
                    <a:gd name="T10" fmla="*/ 49 w 63"/>
                    <a:gd name="T11" fmla="*/ 59 h 63"/>
                    <a:gd name="T12" fmla="*/ 43 w 63"/>
                    <a:gd name="T13" fmla="*/ 61 h 63"/>
                    <a:gd name="T14" fmla="*/ 39 w 63"/>
                    <a:gd name="T15" fmla="*/ 63 h 63"/>
                    <a:gd name="T16" fmla="*/ 31 w 63"/>
                    <a:gd name="T17" fmla="*/ 63 h 63"/>
                    <a:gd name="T18" fmla="*/ 25 w 63"/>
                    <a:gd name="T19" fmla="*/ 63 h 63"/>
                    <a:gd name="T20" fmla="*/ 19 w 63"/>
                    <a:gd name="T21" fmla="*/ 61 h 63"/>
                    <a:gd name="T22" fmla="*/ 13 w 63"/>
                    <a:gd name="T23" fmla="*/ 59 h 63"/>
                    <a:gd name="T24" fmla="*/ 9 w 63"/>
                    <a:gd name="T25" fmla="*/ 55 h 63"/>
                    <a:gd name="T26" fmla="*/ 5 w 63"/>
                    <a:gd name="T27" fmla="*/ 49 h 63"/>
                    <a:gd name="T28" fmla="*/ 2 w 63"/>
                    <a:gd name="T29" fmla="*/ 43 h 63"/>
                    <a:gd name="T30" fmla="*/ 0 w 63"/>
                    <a:gd name="T31" fmla="*/ 39 h 63"/>
                    <a:gd name="T32" fmla="*/ 0 w 63"/>
                    <a:gd name="T33" fmla="*/ 31 h 63"/>
                    <a:gd name="T34" fmla="*/ 0 w 63"/>
                    <a:gd name="T35" fmla="*/ 25 h 63"/>
                    <a:gd name="T36" fmla="*/ 2 w 63"/>
                    <a:gd name="T37" fmla="*/ 20 h 63"/>
                    <a:gd name="T38" fmla="*/ 5 w 63"/>
                    <a:gd name="T39" fmla="*/ 14 h 63"/>
                    <a:gd name="T40" fmla="*/ 9 w 63"/>
                    <a:gd name="T41" fmla="*/ 10 h 63"/>
                    <a:gd name="T42" fmla="*/ 13 w 63"/>
                    <a:gd name="T43" fmla="*/ 6 h 63"/>
                    <a:gd name="T44" fmla="*/ 19 w 63"/>
                    <a:gd name="T45" fmla="*/ 2 h 63"/>
                    <a:gd name="T46" fmla="*/ 25 w 63"/>
                    <a:gd name="T47" fmla="*/ 0 h 63"/>
                    <a:gd name="T48" fmla="*/ 31 w 63"/>
                    <a:gd name="T49" fmla="*/ 0 h 63"/>
                    <a:gd name="T50" fmla="*/ 39 w 63"/>
                    <a:gd name="T51" fmla="*/ 0 h 63"/>
                    <a:gd name="T52" fmla="*/ 43 w 63"/>
                    <a:gd name="T53" fmla="*/ 2 h 63"/>
                    <a:gd name="T54" fmla="*/ 49 w 63"/>
                    <a:gd name="T55" fmla="*/ 6 h 63"/>
                    <a:gd name="T56" fmla="*/ 55 w 63"/>
                    <a:gd name="T57" fmla="*/ 10 h 63"/>
                    <a:gd name="T58" fmla="*/ 59 w 63"/>
                    <a:gd name="T59" fmla="*/ 14 h 63"/>
                    <a:gd name="T60" fmla="*/ 61 w 63"/>
                    <a:gd name="T61" fmla="*/ 20 h 63"/>
                    <a:gd name="T62" fmla="*/ 63 w 63"/>
                    <a:gd name="T63" fmla="*/ 25 h 63"/>
                    <a:gd name="T64" fmla="*/ 63 w 63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63" y="31"/>
                      </a:moveTo>
                      <a:lnTo>
                        <a:pt x="63" y="39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2" y="43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6" name="Freeform 447"/>
                <p:cNvSpPr>
                  <a:spLocks/>
                </p:cNvSpPr>
                <p:nvPr/>
              </p:nvSpPr>
              <p:spPr bwMode="auto">
                <a:xfrm>
                  <a:off x="4552" y="821"/>
                  <a:ext cx="63" cy="63"/>
                </a:xfrm>
                <a:custGeom>
                  <a:avLst/>
                  <a:gdLst>
                    <a:gd name="T0" fmla="*/ 63 w 63"/>
                    <a:gd name="T1" fmla="*/ 31 h 63"/>
                    <a:gd name="T2" fmla="*/ 63 w 63"/>
                    <a:gd name="T3" fmla="*/ 31 h 63"/>
                    <a:gd name="T4" fmla="*/ 63 w 63"/>
                    <a:gd name="T5" fmla="*/ 39 h 63"/>
                    <a:gd name="T6" fmla="*/ 61 w 63"/>
                    <a:gd name="T7" fmla="*/ 43 h 63"/>
                    <a:gd name="T8" fmla="*/ 59 w 63"/>
                    <a:gd name="T9" fmla="*/ 49 h 63"/>
                    <a:gd name="T10" fmla="*/ 55 w 63"/>
                    <a:gd name="T11" fmla="*/ 55 h 63"/>
                    <a:gd name="T12" fmla="*/ 49 w 63"/>
                    <a:gd name="T13" fmla="*/ 59 h 63"/>
                    <a:gd name="T14" fmla="*/ 43 w 63"/>
                    <a:gd name="T15" fmla="*/ 61 h 63"/>
                    <a:gd name="T16" fmla="*/ 39 w 63"/>
                    <a:gd name="T17" fmla="*/ 63 h 63"/>
                    <a:gd name="T18" fmla="*/ 31 w 63"/>
                    <a:gd name="T19" fmla="*/ 63 h 63"/>
                    <a:gd name="T20" fmla="*/ 25 w 63"/>
                    <a:gd name="T21" fmla="*/ 63 h 63"/>
                    <a:gd name="T22" fmla="*/ 19 w 63"/>
                    <a:gd name="T23" fmla="*/ 61 h 63"/>
                    <a:gd name="T24" fmla="*/ 13 w 63"/>
                    <a:gd name="T25" fmla="*/ 59 h 63"/>
                    <a:gd name="T26" fmla="*/ 9 w 63"/>
                    <a:gd name="T27" fmla="*/ 55 h 63"/>
                    <a:gd name="T28" fmla="*/ 5 w 63"/>
                    <a:gd name="T29" fmla="*/ 49 h 63"/>
                    <a:gd name="T30" fmla="*/ 2 w 63"/>
                    <a:gd name="T31" fmla="*/ 43 h 63"/>
                    <a:gd name="T32" fmla="*/ 0 w 63"/>
                    <a:gd name="T33" fmla="*/ 39 h 63"/>
                    <a:gd name="T34" fmla="*/ 0 w 63"/>
                    <a:gd name="T35" fmla="*/ 31 h 63"/>
                    <a:gd name="T36" fmla="*/ 0 w 63"/>
                    <a:gd name="T37" fmla="*/ 25 h 63"/>
                    <a:gd name="T38" fmla="*/ 2 w 63"/>
                    <a:gd name="T39" fmla="*/ 20 h 63"/>
                    <a:gd name="T40" fmla="*/ 5 w 63"/>
                    <a:gd name="T41" fmla="*/ 14 h 63"/>
                    <a:gd name="T42" fmla="*/ 9 w 63"/>
                    <a:gd name="T43" fmla="*/ 10 h 63"/>
                    <a:gd name="T44" fmla="*/ 13 w 63"/>
                    <a:gd name="T45" fmla="*/ 6 h 63"/>
                    <a:gd name="T46" fmla="*/ 19 w 63"/>
                    <a:gd name="T47" fmla="*/ 2 h 63"/>
                    <a:gd name="T48" fmla="*/ 25 w 63"/>
                    <a:gd name="T49" fmla="*/ 0 h 63"/>
                    <a:gd name="T50" fmla="*/ 31 w 63"/>
                    <a:gd name="T51" fmla="*/ 0 h 63"/>
                    <a:gd name="T52" fmla="*/ 39 w 63"/>
                    <a:gd name="T53" fmla="*/ 0 h 63"/>
                    <a:gd name="T54" fmla="*/ 43 w 63"/>
                    <a:gd name="T55" fmla="*/ 2 h 63"/>
                    <a:gd name="T56" fmla="*/ 49 w 63"/>
                    <a:gd name="T57" fmla="*/ 6 h 63"/>
                    <a:gd name="T58" fmla="*/ 55 w 63"/>
                    <a:gd name="T59" fmla="*/ 10 h 63"/>
                    <a:gd name="T60" fmla="*/ 59 w 63"/>
                    <a:gd name="T61" fmla="*/ 14 h 63"/>
                    <a:gd name="T62" fmla="*/ 61 w 63"/>
                    <a:gd name="T63" fmla="*/ 20 h 63"/>
                    <a:gd name="T64" fmla="*/ 63 w 63"/>
                    <a:gd name="T65" fmla="*/ 25 h 63"/>
                    <a:gd name="T66" fmla="*/ 63 w 63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63" y="31"/>
                      </a:move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9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5" y="49"/>
                      </a:lnTo>
                      <a:lnTo>
                        <a:pt x="2" y="43"/>
                      </a:lnTo>
                      <a:lnTo>
                        <a:pt x="0" y="39"/>
                      </a:ln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20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5"/>
                      </a:lnTo>
                      <a:lnTo>
                        <a:pt x="63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7" name="Freeform 448"/>
                <p:cNvSpPr>
                  <a:spLocks/>
                </p:cNvSpPr>
                <p:nvPr/>
              </p:nvSpPr>
              <p:spPr bwMode="auto">
                <a:xfrm>
                  <a:off x="4632" y="829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2 w 65"/>
                    <a:gd name="T3" fmla="*/ 25 h 63"/>
                    <a:gd name="T4" fmla="*/ 4 w 65"/>
                    <a:gd name="T5" fmla="*/ 19 h 63"/>
                    <a:gd name="T6" fmla="*/ 6 w 65"/>
                    <a:gd name="T7" fmla="*/ 14 h 63"/>
                    <a:gd name="T8" fmla="*/ 10 w 65"/>
                    <a:gd name="T9" fmla="*/ 10 h 63"/>
                    <a:gd name="T10" fmla="*/ 16 w 65"/>
                    <a:gd name="T11" fmla="*/ 6 h 63"/>
                    <a:gd name="T12" fmla="*/ 20 w 65"/>
                    <a:gd name="T13" fmla="*/ 2 h 63"/>
                    <a:gd name="T14" fmla="*/ 26 w 65"/>
                    <a:gd name="T15" fmla="*/ 0 h 63"/>
                    <a:gd name="T16" fmla="*/ 34 w 65"/>
                    <a:gd name="T17" fmla="*/ 0 h 63"/>
                    <a:gd name="T18" fmla="*/ 40 w 65"/>
                    <a:gd name="T19" fmla="*/ 0 h 63"/>
                    <a:gd name="T20" fmla="*/ 46 w 65"/>
                    <a:gd name="T21" fmla="*/ 2 h 63"/>
                    <a:gd name="T22" fmla="*/ 52 w 65"/>
                    <a:gd name="T23" fmla="*/ 6 h 63"/>
                    <a:gd name="T24" fmla="*/ 55 w 65"/>
                    <a:gd name="T25" fmla="*/ 10 h 63"/>
                    <a:gd name="T26" fmla="*/ 59 w 65"/>
                    <a:gd name="T27" fmla="*/ 14 h 63"/>
                    <a:gd name="T28" fmla="*/ 63 w 65"/>
                    <a:gd name="T29" fmla="*/ 19 h 63"/>
                    <a:gd name="T30" fmla="*/ 65 w 65"/>
                    <a:gd name="T31" fmla="*/ 25 h 63"/>
                    <a:gd name="T32" fmla="*/ 65 w 65"/>
                    <a:gd name="T33" fmla="*/ 31 h 63"/>
                    <a:gd name="T34" fmla="*/ 65 w 65"/>
                    <a:gd name="T35" fmla="*/ 39 h 63"/>
                    <a:gd name="T36" fmla="*/ 63 w 65"/>
                    <a:gd name="T37" fmla="*/ 43 h 63"/>
                    <a:gd name="T38" fmla="*/ 59 w 65"/>
                    <a:gd name="T39" fmla="*/ 49 h 63"/>
                    <a:gd name="T40" fmla="*/ 55 w 65"/>
                    <a:gd name="T41" fmla="*/ 55 h 63"/>
                    <a:gd name="T42" fmla="*/ 52 w 65"/>
                    <a:gd name="T43" fmla="*/ 59 h 63"/>
                    <a:gd name="T44" fmla="*/ 46 w 65"/>
                    <a:gd name="T45" fmla="*/ 61 h 63"/>
                    <a:gd name="T46" fmla="*/ 40 w 65"/>
                    <a:gd name="T47" fmla="*/ 63 h 63"/>
                    <a:gd name="T48" fmla="*/ 34 w 65"/>
                    <a:gd name="T49" fmla="*/ 63 h 63"/>
                    <a:gd name="T50" fmla="*/ 26 w 65"/>
                    <a:gd name="T51" fmla="*/ 63 h 63"/>
                    <a:gd name="T52" fmla="*/ 20 w 65"/>
                    <a:gd name="T53" fmla="*/ 61 h 63"/>
                    <a:gd name="T54" fmla="*/ 16 w 65"/>
                    <a:gd name="T55" fmla="*/ 59 h 63"/>
                    <a:gd name="T56" fmla="*/ 10 w 65"/>
                    <a:gd name="T57" fmla="*/ 55 h 63"/>
                    <a:gd name="T58" fmla="*/ 6 w 65"/>
                    <a:gd name="T59" fmla="*/ 49 h 63"/>
                    <a:gd name="T60" fmla="*/ 4 w 65"/>
                    <a:gd name="T61" fmla="*/ 43 h 63"/>
                    <a:gd name="T62" fmla="*/ 2 w 65"/>
                    <a:gd name="T63" fmla="*/ 39 h 63"/>
                    <a:gd name="T64" fmla="*/ 0 w 65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3"/>
                    <a:gd name="T101" fmla="*/ 65 w 65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3">
                      <a:moveTo>
                        <a:pt x="0" y="31"/>
                      </a:move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2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8" name="Freeform 449"/>
                <p:cNvSpPr>
                  <a:spLocks/>
                </p:cNvSpPr>
                <p:nvPr/>
              </p:nvSpPr>
              <p:spPr bwMode="auto">
                <a:xfrm>
                  <a:off x="4632" y="829"/>
                  <a:ext cx="65" cy="63"/>
                </a:xfrm>
                <a:custGeom>
                  <a:avLst/>
                  <a:gdLst>
                    <a:gd name="T0" fmla="*/ 0 w 65"/>
                    <a:gd name="T1" fmla="*/ 31 h 63"/>
                    <a:gd name="T2" fmla="*/ 0 w 65"/>
                    <a:gd name="T3" fmla="*/ 31 h 63"/>
                    <a:gd name="T4" fmla="*/ 2 w 65"/>
                    <a:gd name="T5" fmla="*/ 25 h 63"/>
                    <a:gd name="T6" fmla="*/ 4 w 65"/>
                    <a:gd name="T7" fmla="*/ 19 h 63"/>
                    <a:gd name="T8" fmla="*/ 6 w 65"/>
                    <a:gd name="T9" fmla="*/ 14 h 63"/>
                    <a:gd name="T10" fmla="*/ 10 w 65"/>
                    <a:gd name="T11" fmla="*/ 10 h 63"/>
                    <a:gd name="T12" fmla="*/ 16 w 65"/>
                    <a:gd name="T13" fmla="*/ 6 h 63"/>
                    <a:gd name="T14" fmla="*/ 20 w 65"/>
                    <a:gd name="T15" fmla="*/ 2 h 63"/>
                    <a:gd name="T16" fmla="*/ 26 w 65"/>
                    <a:gd name="T17" fmla="*/ 0 h 63"/>
                    <a:gd name="T18" fmla="*/ 34 w 65"/>
                    <a:gd name="T19" fmla="*/ 0 h 63"/>
                    <a:gd name="T20" fmla="*/ 40 w 65"/>
                    <a:gd name="T21" fmla="*/ 0 h 63"/>
                    <a:gd name="T22" fmla="*/ 46 w 65"/>
                    <a:gd name="T23" fmla="*/ 2 h 63"/>
                    <a:gd name="T24" fmla="*/ 52 w 65"/>
                    <a:gd name="T25" fmla="*/ 6 h 63"/>
                    <a:gd name="T26" fmla="*/ 55 w 65"/>
                    <a:gd name="T27" fmla="*/ 10 h 63"/>
                    <a:gd name="T28" fmla="*/ 59 w 65"/>
                    <a:gd name="T29" fmla="*/ 14 h 63"/>
                    <a:gd name="T30" fmla="*/ 63 w 65"/>
                    <a:gd name="T31" fmla="*/ 19 h 63"/>
                    <a:gd name="T32" fmla="*/ 65 w 65"/>
                    <a:gd name="T33" fmla="*/ 25 h 63"/>
                    <a:gd name="T34" fmla="*/ 65 w 65"/>
                    <a:gd name="T35" fmla="*/ 31 h 63"/>
                    <a:gd name="T36" fmla="*/ 65 w 65"/>
                    <a:gd name="T37" fmla="*/ 39 h 63"/>
                    <a:gd name="T38" fmla="*/ 63 w 65"/>
                    <a:gd name="T39" fmla="*/ 43 h 63"/>
                    <a:gd name="T40" fmla="*/ 59 w 65"/>
                    <a:gd name="T41" fmla="*/ 49 h 63"/>
                    <a:gd name="T42" fmla="*/ 55 w 65"/>
                    <a:gd name="T43" fmla="*/ 55 h 63"/>
                    <a:gd name="T44" fmla="*/ 52 w 65"/>
                    <a:gd name="T45" fmla="*/ 59 h 63"/>
                    <a:gd name="T46" fmla="*/ 46 w 65"/>
                    <a:gd name="T47" fmla="*/ 61 h 63"/>
                    <a:gd name="T48" fmla="*/ 40 w 65"/>
                    <a:gd name="T49" fmla="*/ 63 h 63"/>
                    <a:gd name="T50" fmla="*/ 34 w 65"/>
                    <a:gd name="T51" fmla="*/ 63 h 63"/>
                    <a:gd name="T52" fmla="*/ 26 w 65"/>
                    <a:gd name="T53" fmla="*/ 63 h 63"/>
                    <a:gd name="T54" fmla="*/ 20 w 65"/>
                    <a:gd name="T55" fmla="*/ 61 h 63"/>
                    <a:gd name="T56" fmla="*/ 16 w 65"/>
                    <a:gd name="T57" fmla="*/ 59 h 63"/>
                    <a:gd name="T58" fmla="*/ 10 w 65"/>
                    <a:gd name="T59" fmla="*/ 55 h 63"/>
                    <a:gd name="T60" fmla="*/ 6 w 65"/>
                    <a:gd name="T61" fmla="*/ 49 h 63"/>
                    <a:gd name="T62" fmla="*/ 4 w 65"/>
                    <a:gd name="T63" fmla="*/ 43 h 63"/>
                    <a:gd name="T64" fmla="*/ 2 w 65"/>
                    <a:gd name="T65" fmla="*/ 39 h 63"/>
                    <a:gd name="T66" fmla="*/ 0 w 65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3"/>
                    <a:gd name="T104" fmla="*/ 65 w 65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1"/>
                      </a:lnTo>
                      <a:lnTo>
                        <a:pt x="65" y="39"/>
                      </a:lnTo>
                      <a:lnTo>
                        <a:pt x="63" y="43"/>
                      </a:lnTo>
                      <a:lnTo>
                        <a:pt x="59" y="49"/>
                      </a:lnTo>
                      <a:lnTo>
                        <a:pt x="55" y="55"/>
                      </a:lnTo>
                      <a:lnTo>
                        <a:pt x="52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3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49"/>
                      </a:lnTo>
                      <a:lnTo>
                        <a:pt x="4" y="43"/>
                      </a:lnTo>
                      <a:lnTo>
                        <a:pt x="2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29" name="Freeform 450"/>
                <p:cNvSpPr>
                  <a:spLocks/>
                </p:cNvSpPr>
                <p:nvPr/>
              </p:nvSpPr>
              <p:spPr bwMode="auto">
                <a:xfrm>
                  <a:off x="4496" y="681"/>
                  <a:ext cx="65" cy="65"/>
                </a:xfrm>
                <a:custGeom>
                  <a:avLst/>
                  <a:gdLst>
                    <a:gd name="T0" fmla="*/ 65 w 65"/>
                    <a:gd name="T1" fmla="*/ 32 h 65"/>
                    <a:gd name="T2" fmla="*/ 65 w 65"/>
                    <a:gd name="T3" fmla="*/ 39 h 65"/>
                    <a:gd name="T4" fmla="*/ 63 w 65"/>
                    <a:gd name="T5" fmla="*/ 45 h 65"/>
                    <a:gd name="T6" fmla="*/ 60 w 65"/>
                    <a:gd name="T7" fmla="*/ 51 h 65"/>
                    <a:gd name="T8" fmla="*/ 56 w 65"/>
                    <a:gd name="T9" fmla="*/ 55 h 65"/>
                    <a:gd name="T10" fmla="*/ 52 w 65"/>
                    <a:gd name="T11" fmla="*/ 59 h 65"/>
                    <a:gd name="T12" fmla="*/ 46 w 65"/>
                    <a:gd name="T13" fmla="*/ 63 h 65"/>
                    <a:gd name="T14" fmla="*/ 40 w 65"/>
                    <a:gd name="T15" fmla="*/ 63 h 65"/>
                    <a:gd name="T16" fmla="*/ 34 w 65"/>
                    <a:gd name="T17" fmla="*/ 65 h 65"/>
                    <a:gd name="T18" fmla="*/ 26 w 65"/>
                    <a:gd name="T19" fmla="*/ 63 h 65"/>
                    <a:gd name="T20" fmla="*/ 20 w 65"/>
                    <a:gd name="T21" fmla="*/ 63 h 65"/>
                    <a:gd name="T22" fmla="*/ 16 w 65"/>
                    <a:gd name="T23" fmla="*/ 59 h 65"/>
                    <a:gd name="T24" fmla="*/ 10 w 65"/>
                    <a:gd name="T25" fmla="*/ 55 h 65"/>
                    <a:gd name="T26" fmla="*/ 6 w 65"/>
                    <a:gd name="T27" fmla="*/ 51 h 65"/>
                    <a:gd name="T28" fmla="*/ 4 w 65"/>
                    <a:gd name="T29" fmla="*/ 45 h 65"/>
                    <a:gd name="T30" fmla="*/ 2 w 65"/>
                    <a:gd name="T31" fmla="*/ 39 h 65"/>
                    <a:gd name="T32" fmla="*/ 0 w 65"/>
                    <a:gd name="T33" fmla="*/ 32 h 65"/>
                    <a:gd name="T34" fmla="*/ 2 w 65"/>
                    <a:gd name="T35" fmla="*/ 26 h 65"/>
                    <a:gd name="T36" fmla="*/ 4 w 65"/>
                    <a:gd name="T37" fmla="*/ 20 h 65"/>
                    <a:gd name="T38" fmla="*/ 6 w 65"/>
                    <a:gd name="T39" fmla="*/ 14 h 65"/>
                    <a:gd name="T40" fmla="*/ 10 w 65"/>
                    <a:gd name="T41" fmla="*/ 10 h 65"/>
                    <a:gd name="T42" fmla="*/ 16 w 65"/>
                    <a:gd name="T43" fmla="*/ 6 h 65"/>
                    <a:gd name="T44" fmla="*/ 20 w 65"/>
                    <a:gd name="T45" fmla="*/ 2 h 65"/>
                    <a:gd name="T46" fmla="*/ 26 w 65"/>
                    <a:gd name="T47" fmla="*/ 0 h 65"/>
                    <a:gd name="T48" fmla="*/ 34 w 65"/>
                    <a:gd name="T49" fmla="*/ 0 h 65"/>
                    <a:gd name="T50" fmla="*/ 40 w 65"/>
                    <a:gd name="T51" fmla="*/ 0 h 65"/>
                    <a:gd name="T52" fmla="*/ 46 w 65"/>
                    <a:gd name="T53" fmla="*/ 2 h 65"/>
                    <a:gd name="T54" fmla="*/ 52 w 65"/>
                    <a:gd name="T55" fmla="*/ 6 h 65"/>
                    <a:gd name="T56" fmla="*/ 56 w 65"/>
                    <a:gd name="T57" fmla="*/ 10 h 65"/>
                    <a:gd name="T58" fmla="*/ 60 w 65"/>
                    <a:gd name="T59" fmla="*/ 14 h 65"/>
                    <a:gd name="T60" fmla="*/ 63 w 65"/>
                    <a:gd name="T61" fmla="*/ 20 h 65"/>
                    <a:gd name="T62" fmla="*/ 65 w 65"/>
                    <a:gd name="T63" fmla="*/ 26 h 65"/>
                    <a:gd name="T64" fmla="*/ 65 w 65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65" y="32"/>
                      </a:move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60" y="51"/>
                      </a:lnTo>
                      <a:lnTo>
                        <a:pt x="56" y="55"/>
                      </a:lnTo>
                      <a:lnTo>
                        <a:pt x="52" y="59"/>
                      </a:lnTo>
                      <a:lnTo>
                        <a:pt x="46" y="63"/>
                      </a:lnTo>
                      <a:lnTo>
                        <a:pt x="40" y="63"/>
                      </a:lnTo>
                      <a:lnTo>
                        <a:pt x="34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0" name="Freeform 451"/>
                <p:cNvSpPr>
                  <a:spLocks/>
                </p:cNvSpPr>
                <p:nvPr/>
              </p:nvSpPr>
              <p:spPr bwMode="auto">
                <a:xfrm>
                  <a:off x="4496" y="681"/>
                  <a:ext cx="65" cy="65"/>
                </a:xfrm>
                <a:custGeom>
                  <a:avLst/>
                  <a:gdLst>
                    <a:gd name="T0" fmla="*/ 65 w 65"/>
                    <a:gd name="T1" fmla="*/ 32 h 65"/>
                    <a:gd name="T2" fmla="*/ 65 w 65"/>
                    <a:gd name="T3" fmla="*/ 32 h 65"/>
                    <a:gd name="T4" fmla="*/ 65 w 65"/>
                    <a:gd name="T5" fmla="*/ 39 h 65"/>
                    <a:gd name="T6" fmla="*/ 63 w 65"/>
                    <a:gd name="T7" fmla="*/ 45 h 65"/>
                    <a:gd name="T8" fmla="*/ 60 w 65"/>
                    <a:gd name="T9" fmla="*/ 51 h 65"/>
                    <a:gd name="T10" fmla="*/ 56 w 65"/>
                    <a:gd name="T11" fmla="*/ 55 h 65"/>
                    <a:gd name="T12" fmla="*/ 52 w 65"/>
                    <a:gd name="T13" fmla="*/ 59 h 65"/>
                    <a:gd name="T14" fmla="*/ 46 w 65"/>
                    <a:gd name="T15" fmla="*/ 63 h 65"/>
                    <a:gd name="T16" fmla="*/ 40 w 65"/>
                    <a:gd name="T17" fmla="*/ 63 h 65"/>
                    <a:gd name="T18" fmla="*/ 34 w 65"/>
                    <a:gd name="T19" fmla="*/ 65 h 65"/>
                    <a:gd name="T20" fmla="*/ 26 w 65"/>
                    <a:gd name="T21" fmla="*/ 63 h 65"/>
                    <a:gd name="T22" fmla="*/ 20 w 65"/>
                    <a:gd name="T23" fmla="*/ 63 h 65"/>
                    <a:gd name="T24" fmla="*/ 16 w 65"/>
                    <a:gd name="T25" fmla="*/ 59 h 65"/>
                    <a:gd name="T26" fmla="*/ 10 w 65"/>
                    <a:gd name="T27" fmla="*/ 55 h 65"/>
                    <a:gd name="T28" fmla="*/ 6 w 65"/>
                    <a:gd name="T29" fmla="*/ 51 h 65"/>
                    <a:gd name="T30" fmla="*/ 4 w 65"/>
                    <a:gd name="T31" fmla="*/ 45 h 65"/>
                    <a:gd name="T32" fmla="*/ 2 w 65"/>
                    <a:gd name="T33" fmla="*/ 39 h 65"/>
                    <a:gd name="T34" fmla="*/ 0 w 65"/>
                    <a:gd name="T35" fmla="*/ 32 h 65"/>
                    <a:gd name="T36" fmla="*/ 2 w 65"/>
                    <a:gd name="T37" fmla="*/ 26 h 65"/>
                    <a:gd name="T38" fmla="*/ 4 w 65"/>
                    <a:gd name="T39" fmla="*/ 20 h 65"/>
                    <a:gd name="T40" fmla="*/ 6 w 65"/>
                    <a:gd name="T41" fmla="*/ 14 h 65"/>
                    <a:gd name="T42" fmla="*/ 10 w 65"/>
                    <a:gd name="T43" fmla="*/ 10 h 65"/>
                    <a:gd name="T44" fmla="*/ 16 w 65"/>
                    <a:gd name="T45" fmla="*/ 6 h 65"/>
                    <a:gd name="T46" fmla="*/ 20 w 65"/>
                    <a:gd name="T47" fmla="*/ 2 h 65"/>
                    <a:gd name="T48" fmla="*/ 26 w 65"/>
                    <a:gd name="T49" fmla="*/ 0 h 65"/>
                    <a:gd name="T50" fmla="*/ 34 w 65"/>
                    <a:gd name="T51" fmla="*/ 0 h 65"/>
                    <a:gd name="T52" fmla="*/ 40 w 65"/>
                    <a:gd name="T53" fmla="*/ 0 h 65"/>
                    <a:gd name="T54" fmla="*/ 46 w 65"/>
                    <a:gd name="T55" fmla="*/ 2 h 65"/>
                    <a:gd name="T56" fmla="*/ 52 w 65"/>
                    <a:gd name="T57" fmla="*/ 6 h 65"/>
                    <a:gd name="T58" fmla="*/ 56 w 65"/>
                    <a:gd name="T59" fmla="*/ 10 h 65"/>
                    <a:gd name="T60" fmla="*/ 60 w 65"/>
                    <a:gd name="T61" fmla="*/ 14 h 65"/>
                    <a:gd name="T62" fmla="*/ 63 w 65"/>
                    <a:gd name="T63" fmla="*/ 20 h 65"/>
                    <a:gd name="T64" fmla="*/ 65 w 65"/>
                    <a:gd name="T65" fmla="*/ 26 h 65"/>
                    <a:gd name="T66" fmla="*/ 65 w 65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65" y="32"/>
                      </a:moveTo>
                      <a:lnTo>
                        <a:pt x="65" y="32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60" y="51"/>
                      </a:lnTo>
                      <a:lnTo>
                        <a:pt x="56" y="55"/>
                      </a:lnTo>
                      <a:lnTo>
                        <a:pt x="52" y="59"/>
                      </a:lnTo>
                      <a:lnTo>
                        <a:pt x="46" y="63"/>
                      </a:lnTo>
                      <a:lnTo>
                        <a:pt x="40" y="63"/>
                      </a:lnTo>
                      <a:lnTo>
                        <a:pt x="34" y="65"/>
                      </a:lnTo>
                      <a:lnTo>
                        <a:pt x="26" y="63"/>
                      </a:lnTo>
                      <a:lnTo>
                        <a:pt x="20" y="63"/>
                      </a:lnTo>
                      <a:lnTo>
                        <a:pt x="16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1" name="Freeform 452"/>
                <p:cNvSpPr>
                  <a:spLocks/>
                </p:cNvSpPr>
                <p:nvPr/>
              </p:nvSpPr>
              <p:spPr bwMode="auto">
                <a:xfrm>
                  <a:off x="4441" y="691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0 w 65"/>
                    <a:gd name="T3" fmla="*/ 26 h 65"/>
                    <a:gd name="T4" fmla="*/ 2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4 h 65"/>
                    <a:gd name="T14" fmla="*/ 26 w 65"/>
                    <a:gd name="T15" fmla="*/ 2 h 65"/>
                    <a:gd name="T16" fmla="*/ 32 w 65"/>
                    <a:gd name="T17" fmla="*/ 0 h 65"/>
                    <a:gd name="T18" fmla="*/ 40 w 65"/>
                    <a:gd name="T19" fmla="*/ 2 h 65"/>
                    <a:gd name="T20" fmla="*/ 46 w 65"/>
                    <a:gd name="T21" fmla="*/ 4 h 65"/>
                    <a:gd name="T22" fmla="*/ 50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1 w 65"/>
                    <a:gd name="T29" fmla="*/ 20 h 65"/>
                    <a:gd name="T30" fmla="*/ 63 w 65"/>
                    <a:gd name="T31" fmla="*/ 26 h 65"/>
                    <a:gd name="T32" fmla="*/ 65 w 65"/>
                    <a:gd name="T33" fmla="*/ 33 h 65"/>
                    <a:gd name="T34" fmla="*/ 63 w 65"/>
                    <a:gd name="T35" fmla="*/ 39 h 65"/>
                    <a:gd name="T36" fmla="*/ 61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0 w 65"/>
                    <a:gd name="T43" fmla="*/ 59 h 65"/>
                    <a:gd name="T44" fmla="*/ 46 w 65"/>
                    <a:gd name="T45" fmla="*/ 63 h 65"/>
                    <a:gd name="T46" fmla="*/ 40 w 65"/>
                    <a:gd name="T47" fmla="*/ 65 h 65"/>
                    <a:gd name="T48" fmla="*/ 32 w 65"/>
                    <a:gd name="T49" fmla="*/ 65 h 65"/>
                    <a:gd name="T50" fmla="*/ 26 w 65"/>
                    <a:gd name="T51" fmla="*/ 65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2 w 65"/>
                    <a:gd name="T61" fmla="*/ 45 h 65"/>
                    <a:gd name="T62" fmla="*/ 0 w 65"/>
                    <a:gd name="T63" fmla="*/ 39 h 65"/>
                    <a:gd name="T64" fmla="*/ 0 w 65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3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6" y="4"/>
                      </a:lnTo>
                      <a:lnTo>
                        <a:pt x="50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0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2" name="Freeform 453"/>
                <p:cNvSpPr>
                  <a:spLocks/>
                </p:cNvSpPr>
                <p:nvPr/>
              </p:nvSpPr>
              <p:spPr bwMode="auto">
                <a:xfrm>
                  <a:off x="4441" y="691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0 w 65"/>
                    <a:gd name="T3" fmla="*/ 33 h 65"/>
                    <a:gd name="T4" fmla="*/ 0 w 65"/>
                    <a:gd name="T5" fmla="*/ 26 h 65"/>
                    <a:gd name="T6" fmla="*/ 2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4 h 65"/>
                    <a:gd name="T16" fmla="*/ 26 w 65"/>
                    <a:gd name="T17" fmla="*/ 2 h 65"/>
                    <a:gd name="T18" fmla="*/ 32 w 65"/>
                    <a:gd name="T19" fmla="*/ 0 h 65"/>
                    <a:gd name="T20" fmla="*/ 40 w 65"/>
                    <a:gd name="T21" fmla="*/ 2 h 65"/>
                    <a:gd name="T22" fmla="*/ 46 w 65"/>
                    <a:gd name="T23" fmla="*/ 4 h 65"/>
                    <a:gd name="T24" fmla="*/ 50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1 w 65"/>
                    <a:gd name="T31" fmla="*/ 20 h 65"/>
                    <a:gd name="T32" fmla="*/ 63 w 65"/>
                    <a:gd name="T33" fmla="*/ 26 h 65"/>
                    <a:gd name="T34" fmla="*/ 65 w 65"/>
                    <a:gd name="T35" fmla="*/ 33 h 65"/>
                    <a:gd name="T36" fmla="*/ 63 w 65"/>
                    <a:gd name="T37" fmla="*/ 39 h 65"/>
                    <a:gd name="T38" fmla="*/ 61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0 w 65"/>
                    <a:gd name="T45" fmla="*/ 59 h 65"/>
                    <a:gd name="T46" fmla="*/ 46 w 65"/>
                    <a:gd name="T47" fmla="*/ 63 h 65"/>
                    <a:gd name="T48" fmla="*/ 40 w 65"/>
                    <a:gd name="T49" fmla="*/ 65 h 65"/>
                    <a:gd name="T50" fmla="*/ 32 w 65"/>
                    <a:gd name="T51" fmla="*/ 65 h 65"/>
                    <a:gd name="T52" fmla="*/ 26 w 65"/>
                    <a:gd name="T53" fmla="*/ 65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2 w 65"/>
                    <a:gd name="T63" fmla="*/ 45 h 65"/>
                    <a:gd name="T64" fmla="*/ 0 w 65"/>
                    <a:gd name="T65" fmla="*/ 39 h 65"/>
                    <a:gd name="T66" fmla="*/ 0 w 65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4"/>
                      </a:lnTo>
                      <a:lnTo>
                        <a:pt x="26" y="2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46" y="4"/>
                      </a:lnTo>
                      <a:lnTo>
                        <a:pt x="50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0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2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3" name="Freeform 454"/>
                <p:cNvSpPr>
                  <a:spLocks/>
                </p:cNvSpPr>
                <p:nvPr/>
              </p:nvSpPr>
              <p:spPr bwMode="auto">
                <a:xfrm>
                  <a:off x="4546" y="689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26 h 63"/>
                    <a:gd name="T4" fmla="*/ 2 w 63"/>
                    <a:gd name="T5" fmla="*/ 20 h 63"/>
                    <a:gd name="T6" fmla="*/ 6 w 63"/>
                    <a:gd name="T7" fmla="*/ 14 h 63"/>
                    <a:gd name="T8" fmla="*/ 8 w 63"/>
                    <a:gd name="T9" fmla="*/ 8 h 63"/>
                    <a:gd name="T10" fmla="*/ 13 w 63"/>
                    <a:gd name="T11" fmla="*/ 4 h 63"/>
                    <a:gd name="T12" fmla="*/ 19 w 63"/>
                    <a:gd name="T13" fmla="*/ 2 h 63"/>
                    <a:gd name="T14" fmla="*/ 25 w 63"/>
                    <a:gd name="T15" fmla="*/ 0 h 63"/>
                    <a:gd name="T16" fmla="*/ 31 w 63"/>
                    <a:gd name="T17" fmla="*/ 0 h 63"/>
                    <a:gd name="T18" fmla="*/ 37 w 63"/>
                    <a:gd name="T19" fmla="*/ 0 h 63"/>
                    <a:gd name="T20" fmla="*/ 43 w 63"/>
                    <a:gd name="T21" fmla="*/ 2 h 63"/>
                    <a:gd name="T22" fmla="*/ 49 w 63"/>
                    <a:gd name="T23" fmla="*/ 4 h 63"/>
                    <a:gd name="T24" fmla="*/ 55 w 63"/>
                    <a:gd name="T25" fmla="*/ 8 h 63"/>
                    <a:gd name="T26" fmla="*/ 57 w 63"/>
                    <a:gd name="T27" fmla="*/ 14 h 63"/>
                    <a:gd name="T28" fmla="*/ 61 w 63"/>
                    <a:gd name="T29" fmla="*/ 20 h 63"/>
                    <a:gd name="T30" fmla="*/ 63 w 63"/>
                    <a:gd name="T31" fmla="*/ 26 h 63"/>
                    <a:gd name="T32" fmla="*/ 63 w 63"/>
                    <a:gd name="T33" fmla="*/ 31 h 63"/>
                    <a:gd name="T34" fmla="*/ 63 w 63"/>
                    <a:gd name="T35" fmla="*/ 37 h 63"/>
                    <a:gd name="T36" fmla="*/ 61 w 63"/>
                    <a:gd name="T37" fmla="*/ 43 h 63"/>
                    <a:gd name="T38" fmla="*/ 57 w 63"/>
                    <a:gd name="T39" fmla="*/ 49 h 63"/>
                    <a:gd name="T40" fmla="*/ 55 w 63"/>
                    <a:gd name="T41" fmla="*/ 55 h 63"/>
                    <a:gd name="T42" fmla="*/ 49 w 63"/>
                    <a:gd name="T43" fmla="*/ 57 h 63"/>
                    <a:gd name="T44" fmla="*/ 43 w 63"/>
                    <a:gd name="T45" fmla="*/ 61 h 63"/>
                    <a:gd name="T46" fmla="*/ 37 w 63"/>
                    <a:gd name="T47" fmla="*/ 63 h 63"/>
                    <a:gd name="T48" fmla="*/ 31 w 63"/>
                    <a:gd name="T49" fmla="*/ 63 h 63"/>
                    <a:gd name="T50" fmla="*/ 25 w 63"/>
                    <a:gd name="T51" fmla="*/ 63 h 63"/>
                    <a:gd name="T52" fmla="*/ 19 w 63"/>
                    <a:gd name="T53" fmla="*/ 61 h 63"/>
                    <a:gd name="T54" fmla="*/ 13 w 63"/>
                    <a:gd name="T55" fmla="*/ 57 h 63"/>
                    <a:gd name="T56" fmla="*/ 8 w 63"/>
                    <a:gd name="T57" fmla="*/ 55 h 63"/>
                    <a:gd name="T58" fmla="*/ 6 w 63"/>
                    <a:gd name="T59" fmla="*/ 49 h 63"/>
                    <a:gd name="T60" fmla="*/ 2 w 63"/>
                    <a:gd name="T61" fmla="*/ 43 h 63"/>
                    <a:gd name="T62" fmla="*/ 0 w 63"/>
                    <a:gd name="T63" fmla="*/ 37 h 63"/>
                    <a:gd name="T64" fmla="*/ 0 w 63"/>
                    <a:gd name="T65" fmla="*/ 31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0" y="31"/>
                      </a:move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8"/>
                      </a:lnTo>
                      <a:lnTo>
                        <a:pt x="13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4" name="Freeform 455"/>
                <p:cNvSpPr>
                  <a:spLocks/>
                </p:cNvSpPr>
                <p:nvPr/>
              </p:nvSpPr>
              <p:spPr bwMode="auto">
                <a:xfrm>
                  <a:off x="4546" y="689"/>
                  <a:ext cx="63" cy="63"/>
                </a:xfrm>
                <a:custGeom>
                  <a:avLst/>
                  <a:gdLst>
                    <a:gd name="T0" fmla="*/ 0 w 63"/>
                    <a:gd name="T1" fmla="*/ 31 h 63"/>
                    <a:gd name="T2" fmla="*/ 0 w 63"/>
                    <a:gd name="T3" fmla="*/ 31 h 63"/>
                    <a:gd name="T4" fmla="*/ 0 w 63"/>
                    <a:gd name="T5" fmla="*/ 26 h 63"/>
                    <a:gd name="T6" fmla="*/ 2 w 63"/>
                    <a:gd name="T7" fmla="*/ 20 h 63"/>
                    <a:gd name="T8" fmla="*/ 6 w 63"/>
                    <a:gd name="T9" fmla="*/ 14 h 63"/>
                    <a:gd name="T10" fmla="*/ 8 w 63"/>
                    <a:gd name="T11" fmla="*/ 8 h 63"/>
                    <a:gd name="T12" fmla="*/ 13 w 63"/>
                    <a:gd name="T13" fmla="*/ 4 h 63"/>
                    <a:gd name="T14" fmla="*/ 19 w 63"/>
                    <a:gd name="T15" fmla="*/ 2 h 63"/>
                    <a:gd name="T16" fmla="*/ 25 w 63"/>
                    <a:gd name="T17" fmla="*/ 0 h 63"/>
                    <a:gd name="T18" fmla="*/ 31 w 63"/>
                    <a:gd name="T19" fmla="*/ 0 h 63"/>
                    <a:gd name="T20" fmla="*/ 37 w 63"/>
                    <a:gd name="T21" fmla="*/ 0 h 63"/>
                    <a:gd name="T22" fmla="*/ 43 w 63"/>
                    <a:gd name="T23" fmla="*/ 2 h 63"/>
                    <a:gd name="T24" fmla="*/ 49 w 63"/>
                    <a:gd name="T25" fmla="*/ 4 h 63"/>
                    <a:gd name="T26" fmla="*/ 55 w 63"/>
                    <a:gd name="T27" fmla="*/ 8 h 63"/>
                    <a:gd name="T28" fmla="*/ 57 w 63"/>
                    <a:gd name="T29" fmla="*/ 14 h 63"/>
                    <a:gd name="T30" fmla="*/ 61 w 63"/>
                    <a:gd name="T31" fmla="*/ 20 h 63"/>
                    <a:gd name="T32" fmla="*/ 63 w 63"/>
                    <a:gd name="T33" fmla="*/ 26 h 63"/>
                    <a:gd name="T34" fmla="*/ 63 w 63"/>
                    <a:gd name="T35" fmla="*/ 31 h 63"/>
                    <a:gd name="T36" fmla="*/ 63 w 63"/>
                    <a:gd name="T37" fmla="*/ 37 h 63"/>
                    <a:gd name="T38" fmla="*/ 61 w 63"/>
                    <a:gd name="T39" fmla="*/ 43 h 63"/>
                    <a:gd name="T40" fmla="*/ 57 w 63"/>
                    <a:gd name="T41" fmla="*/ 49 h 63"/>
                    <a:gd name="T42" fmla="*/ 55 w 63"/>
                    <a:gd name="T43" fmla="*/ 55 h 63"/>
                    <a:gd name="T44" fmla="*/ 49 w 63"/>
                    <a:gd name="T45" fmla="*/ 57 h 63"/>
                    <a:gd name="T46" fmla="*/ 43 w 63"/>
                    <a:gd name="T47" fmla="*/ 61 h 63"/>
                    <a:gd name="T48" fmla="*/ 37 w 63"/>
                    <a:gd name="T49" fmla="*/ 63 h 63"/>
                    <a:gd name="T50" fmla="*/ 31 w 63"/>
                    <a:gd name="T51" fmla="*/ 63 h 63"/>
                    <a:gd name="T52" fmla="*/ 25 w 63"/>
                    <a:gd name="T53" fmla="*/ 63 h 63"/>
                    <a:gd name="T54" fmla="*/ 19 w 63"/>
                    <a:gd name="T55" fmla="*/ 61 h 63"/>
                    <a:gd name="T56" fmla="*/ 13 w 63"/>
                    <a:gd name="T57" fmla="*/ 57 h 63"/>
                    <a:gd name="T58" fmla="*/ 8 w 63"/>
                    <a:gd name="T59" fmla="*/ 55 h 63"/>
                    <a:gd name="T60" fmla="*/ 6 w 63"/>
                    <a:gd name="T61" fmla="*/ 49 h 63"/>
                    <a:gd name="T62" fmla="*/ 2 w 63"/>
                    <a:gd name="T63" fmla="*/ 43 h 63"/>
                    <a:gd name="T64" fmla="*/ 0 w 63"/>
                    <a:gd name="T65" fmla="*/ 37 h 63"/>
                    <a:gd name="T66" fmla="*/ 0 w 63"/>
                    <a:gd name="T67" fmla="*/ 31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8" y="8"/>
                      </a:lnTo>
                      <a:lnTo>
                        <a:pt x="13" y="4"/>
                      </a:lnTo>
                      <a:lnTo>
                        <a:pt x="19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4"/>
                      </a:lnTo>
                      <a:lnTo>
                        <a:pt x="55" y="8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5" y="55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9" y="61"/>
                      </a:lnTo>
                      <a:lnTo>
                        <a:pt x="13" y="57"/>
                      </a:lnTo>
                      <a:lnTo>
                        <a:pt x="8" y="55"/>
                      </a:lnTo>
                      <a:lnTo>
                        <a:pt x="6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5" name="Freeform 456"/>
                <p:cNvSpPr>
                  <a:spLocks/>
                </p:cNvSpPr>
                <p:nvPr/>
              </p:nvSpPr>
              <p:spPr bwMode="auto">
                <a:xfrm>
                  <a:off x="4498" y="717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2 w 65"/>
                    <a:gd name="T3" fmla="*/ 25 h 65"/>
                    <a:gd name="T4" fmla="*/ 4 w 65"/>
                    <a:gd name="T5" fmla="*/ 19 h 65"/>
                    <a:gd name="T6" fmla="*/ 6 w 65"/>
                    <a:gd name="T7" fmla="*/ 15 h 65"/>
                    <a:gd name="T8" fmla="*/ 10 w 65"/>
                    <a:gd name="T9" fmla="*/ 9 h 65"/>
                    <a:gd name="T10" fmla="*/ 14 w 65"/>
                    <a:gd name="T11" fmla="*/ 5 h 65"/>
                    <a:gd name="T12" fmla="*/ 20 w 65"/>
                    <a:gd name="T13" fmla="*/ 3 h 65"/>
                    <a:gd name="T14" fmla="*/ 26 w 65"/>
                    <a:gd name="T15" fmla="*/ 2 h 65"/>
                    <a:gd name="T16" fmla="*/ 34 w 65"/>
                    <a:gd name="T17" fmla="*/ 0 h 65"/>
                    <a:gd name="T18" fmla="*/ 40 w 65"/>
                    <a:gd name="T19" fmla="*/ 2 h 65"/>
                    <a:gd name="T20" fmla="*/ 46 w 65"/>
                    <a:gd name="T21" fmla="*/ 3 h 65"/>
                    <a:gd name="T22" fmla="*/ 52 w 65"/>
                    <a:gd name="T23" fmla="*/ 5 h 65"/>
                    <a:gd name="T24" fmla="*/ 56 w 65"/>
                    <a:gd name="T25" fmla="*/ 9 h 65"/>
                    <a:gd name="T26" fmla="*/ 59 w 65"/>
                    <a:gd name="T27" fmla="*/ 15 h 65"/>
                    <a:gd name="T28" fmla="*/ 63 w 65"/>
                    <a:gd name="T29" fmla="*/ 19 h 65"/>
                    <a:gd name="T30" fmla="*/ 65 w 65"/>
                    <a:gd name="T31" fmla="*/ 25 h 65"/>
                    <a:gd name="T32" fmla="*/ 65 w 65"/>
                    <a:gd name="T33" fmla="*/ 33 h 65"/>
                    <a:gd name="T34" fmla="*/ 65 w 65"/>
                    <a:gd name="T35" fmla="*/ 39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6 w 65"/>
                    <a:gd name="T41" fmla="*/ 55 h 65"/>
                    <a:gd name="T42" fmla="*/ 52 w 65"/>
                    <a:gd name="T43" fmla="*/ 59 h 65"/>
                    <a:gd name="T44" fmla="*/ 46 w 65"/>
                    <a:gd name="T45" fmla="*/ 63 h 65"/>
                    <a:gd name="T46" fmla="*/ 40 w 65"/>
                    <a:gd name="T47" fmla="*/ 65 h 65"/>
                    <a:gd name="T48" fmla="*/ 34 w 65"/>
                    <a:gd name="T49" fmla="*/ 65 h 65"/>
                    <a:gd name="T50" fmla="*/ 26 w 65"/>
                    <a:gd name="T51" fmla="*/ 65 h 65"/>
                    <a:gd name="T52" fmla="*/ 20 w 65"/>
                    <a:gd name="T53" fmla="*/ 63 h 65"/>
                    <a:gd name="T54" fmla="*/ 14 w 65"/>
                    <a:gd name="T55" fmla="*/ 59 h 65"/>
                    <a:gd name="T56" fmla="*/ 10 w 65"/>
                    <a:gd name="T57" fmla="*/ 55 h 65"/>
                    <a:gd name="T58" fmla="*/ 6 w 65"/>
                    <a:gd name="T59" fmla="*/ 51 h 65"/>
                    <a:gd name="T60" fmla="*/ 4 w 65"/>
                    <a:gd name="T61" fmla="*/ 45 h 65"/>
                    <a:gd name="T62" fmla="*/ 2 w 65"/>
                    <a:gd name="T63" fmla="*/ 39 h 65"/>
                    <a:gd name="T64" fmla="*/ 0 w 65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3"/>
                      </a:move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5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20" y="3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6" y="3"/>
                      </a:lnTo>
                      <a:lnTo>
                        <a:pt x="52" y="5"/>
                      </a:lnTo>
                      <a:lnTo>
                        <a:pt x="56" y="9"/>
                      </a:lnTo>
                      <a:lnTo>
                        <a:pt x="59" y="15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3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6" y="55"/>
                      </a:lnTo>
                      <a:lnTo>
                        <a:pt x="52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4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6" name="Freeform 457"/>
                <p:cNvSpPr>
                  <a:spLocks/>
                </p:cNvSpPr>
                <p:nvPr/>
              </p:nvSpPr>
              <p:spPr bwMode="auto">
                <a:xfrm>
                  <a:off x="4498" y="717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0 w 65"/>
                    <a:gd name="T3" fmla="*/ 33 h 65"/>
                    <a:gd name="T4" fmla="*/ 2 w 65"/>
                    <a:gd name="T5" fmla="*/ 25 h 65"/>
                    <a:gd name="T6" fmla="*/ 4 w 65"/>
                    <a:gd name="T7" fmla="*/ 19 h 65"/>
                    <a:gd name="T8" fmla="*/ 6 w 65"/>
                    <a:gd name="T9" fmla="*/ 15 h 65"/>
                    <a:gd name="T10" fmla="*/ 10 w 65"/>
                    <a:gd name="T11" fmla="*/ 9 h 65"/>
                    <a:gd name="T12" fmla="*/ 14 w 65"/>
                    <a:gd name="T13" fmla="*/ 5 h 65"/>
                    <a:gd name="T14" fmla="*/ 20 w 65"/>
                    <a:gd name="T15" fmla="*/ 3 h 65"/>
                    <a:gd name="T16" fmla="*/ 26 w 65"/>
                    <a:gd name="T17" fmla="*/ 2 h 65"/>
                    <a:gd name="T18" fmla="*/ 34 w 65"/>
                    <a:gd name="T19" fmla="*/ 0 h 65"/>
                    <a:gd name="T20" fmla="*/ 40 w 65"/>
                    <a:gd name="T21" fmla="*/ 2 h 65"/>
                    <a:gd name="T22" fmla="*/ 46 w 65"/>
                    <a:gd name="T23" fmla="*/ 3 h 65"/>
                    <a:gd name="T24" fmla="*/ 52 w 65"/>
                    <a:gd name="T25" fmla="*/ 5 h 65"/>
                    <a:gd name="T26" fmla="*/ 56 w 65"/>
                    <a:gd name="T27" fmla="*/ 9 h 65"/>
                    <a:gd name="T28" fmla="*/ 59 w 65"/>
                    <a:gd name="T29" fmla="*/ 15 h 65"/>
                    <a:gd name="T30" fmla="*/ 63 w 65"/>
                    <a:gd name="T31" fmla="*/ 19 h 65"/>
                    <a:gd name="T32" fmla="*/ 65 w 65"/>
                    <a:gd name="T33" fmla="*/ 25 h 65"/>
                    <a:gd name="T34" fmla="*/ 65 w 65"/>
                    <a:gd name="T35" fmla="*/ 33 h 65"/>
                    <a:gd name="T36" fmla="*/ 65 w 65"/>
                    <a:gd name="T37" fmla="*/ 39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6 w 65"/>
                    <a:gd name="T43" fmla="*/ 55 h 65"/>
                    <a:gd name="T44" fmla="*/ 52 w 65"/>
                    <a:gd name="T45" fmla="*/ 59 h 65"/>
                    <a:gd name="T46" fmla="*/ 46 w 65"/>
                    <a:gd name="T47" fmla="*/ 63 h 65"/>
                    <a:gd name="T48" fmla="*/ 40 w 65"/>
                    <a:gd name="T49" fmla="*/ 65 h 65"/>
                    <a:gd name="T50" fmla="*/ 34 w 65"/>
                    <a:gd name="T51" fmla="*/ 65 h 65"/>
                    <a:gd name="T52" fmla="*/ 26 w 65"/>
                    <a:gd name="T53" fmla="*/ 65 h 65"/>
                    <a:gd name="T54" fmla="*/ 20 w 65"/>
                    <a:gd name="T55" fmla="*/ 63 h 65"/>
                    <a:gd name="T56" fmla="*/ 14 w 65"/>
                    <a:gd name="T57" fmla="*/ 59 h 65"/>
                    <a:gd name="T58" fmla="*/ 10 w 65"/>
                    <a:gd name="T59" fmla="*/ 55 h 65"/>
                    <a:gd name="T60" fmla="*/ 6 w 65"/>
                    <a:gd name="T61" fmla="*/ 51 h 65"/>
                    <a:gd name="T62" fmla="*/ 4 w 65"/>
                    <a:gd name="T63" fmla="*/ 45 h 65"/>
                    <a:gd name="T64" fmla="*/ 2 w 65"/>
                    <a:gd name="T65" fmla="*/ 39 h 65"/>
                    <a:gd name="T66" fmla="*/ 0 w 65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2" y="25"/>
                      </a:lnTo>
                      <a:lnTo>
                        <a:pt x="4" y="19"/>
                      </a:lnTo>
                      <a:lnTo>
                        <a:pt x="6" y="15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20" y="3"/>
                      </a:lnTo>
                      <a:lnTo>
                        <a:pt x="26" y="2"/>
                      </a:lnTo>
                      <a:lnTo>
                        <a:pt x="34" y="0"/>
                      </a:lnTo>
                      <a:lnTo>
                        <a:pt x="40" y="2"/>
                      </a:lnTo>
                      <a:lnTo>
                        <a:pt x="46" y="3"/>
                      </a:lnTo>
                      <a:lnTo>
                        <a:pt x="52" y="5"/>
                      </a:lnTo>
                      <a:lnTo>
                        <a:pt x="56" y="9"/>
                      </a:lnTo>
                      <a:lnTo>
                        <a:pt x="59" y="15"/>
                      </a:lnTo>
                      <a:lnTo>
                        <a:pt x="63" y="19"/>
                      </a:lnTo>
                      <a:lnTo>
                        <a:pt x="65" y="25"/>
                      </a:lnTo>
                      <a:lnTo>
                        <a:pt x="65" y="33"/>
                      </a:lnTo>
                      <a:lnTo>
                        <a:pt x="65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6" y="55"/>
                      </a:lnTo>
                      <a:lnTo>
                        <a:pt x="52" y="59"/>
                      </a:lnTo>
                      <a:lnTo>
                        <a:pt x="46" y="63"/>
                      </a:lnTo>
                      <a:lnTo>
                        <a:pt x="40" y="65"/>
                      </a:lnTo>
                      <a:lnTo>
                        <a:pt x="34" y="65"/>
                      </a:lnTo>
                      <a:lnTo>
                        <a:pt x="26" y="65"/>
                      </a:lnTo>
                      <a:lnTo>
                        <a:pt x="20" y="63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4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7" name="Freeform 458"/>
                <p:cNvSpPr>
                  <a:spLocks/>
                </p:cNvSpPr>
                <p:nvPr/>
              </p:nvSpPr>
              <p:spPr bwMode="auto">
                <a:xfrm>
                  <a:off x="4520" y="770"/>
                  <a:ext cx="63" cy="65"/>
                </a:xfrm>
                <a:custGeom>
                  <a:avLst/>
                  <a:gdLst>
                    <a:gd name="T0" fmla="*/ 0 w 63"/>
                    <a:gd name="T1" fmla="*/ 31 h 65"/>
                    <a:gd name="T2" fmla="*/ 0 w 63"/>
                    <a:gd name="T3" fmla="*/ 25 h 65"/>
                    <a:gd name="T4" fmla="*/ 2 w 63"/>
                    <a:gd name="T5" fmla="*/ 19 h 65"/>
                    <a:gd name="T6" fmla="*/ 4 w 63"/>
                    <a:gd name="T7" fmla="*/ 13 h 65"/>
                    <a:gd name="T8" fmla="*/ 8 w 63"/>
                    <a:gd name="T9" fmla="*/ 10 h 65"/>
                    <a:gd name="T10" fmla="*/ 14 w 63"/>
                    <a:gd name="T11" fmla="*/ 6 h 65"/>
                    <a:gd name="T12" fmla="*/ 18 w 63"/>
                    <a:gd name="T13" fmla="*/ 2 h 65"/>
                    <a:gd name="T14" fmla="*/ 26 w 63"/>
                    <a:gd name="T15" fmla="*/ 0 h 65"/>
                    <a:gd name="T16" fmla="*/ 32 w 63"/>
                    <a:gd name="T17" fmla="*/ 0 h 65"/>
                    <a:gd name="T18" fmla="*/ 37 w 63"/>
                    <a:gd name="T19" fmla="*/ 0 h 65"/>
                    <a:gd name="T20" fmla="*/ 43 w 63"/>
                    <a:gd name="T21" fmla="*/ 2 h 65"/>
                    <a:gd name="T22" fmla="*/ 49 w 63"/>
                    <a:gd name="T23" fmla="*/ 6 h 65"/>
                    <a:gd name="T24" fmla="*/ 55 w 63"/>
                    <a:gd name="T25" fmla="*/ 10 h 65"/>
                    <a:gd name="T26" fmla="*/ 57 w 63"/>
                    <a:gd name="T27" fmla="*/ 13 h 65"/>
                    <a:gd name="T28" fmla="*/ 61 w 63"/>
                    <a:gd name="T29" fmla="*/ 19 h 65"/>
                    <a:gd name="T30" fmla="*/ 63 w 63"/>
                    <a:gd name="T31" fmla="*/ 25 h 65"/>
                    <a:gd name="T32" fmla="*/ 63 w 63"/>
                    <a:gd name="T33" fmla="*/ 31 h 65"/>
                    <a:gd name="T34" fmla="*/ 63 w 63"/>
                    <a:gd name="T35" fmla="*/ 39 h 65"/>
                    <a:gd name="T36" fmla="*/ 61 w 63"/>
                    <a:gd name="T37" fmla="*/ 45 h 65"/>
                    <a:gd name="T38" fmla="*/ 57 w 63"/>
                    <a:gd name="T39" fmla="*/ 51 h 65"/>
                    <a:gd name="T40" fmla="*/ 55 w 63"/>
                    <a:gd name="T41" fmla="*/ 55 h 65"/>
                    <a:gd name="T42" fmla="*/ 49 w 63"/>
                    <a:gd name="T43" fmla="*/ 59 h 65"/>
                    <a:gd name="T44" fmla="*/ 43 w 63"/>
                    <a:gd name="T45" fmla="*/ 61 h 65"/>
                    <a:gd name="T46" fmla="*/ 37 w 63"/>
                    <a:gd name="T47" fmla="*/ 63 h 65"/>
                    <a:gd name="T48" fmla="*/ 32 w 63"/>
                    <a:gd name="T49" fmla="*/ 65 h 65"/>
                    <a:gd name="T50" fmla="*/ 26 w 63"/>
                    <a:gd name="T51" fmla="*/ 63 h 65"/>
                    <a:gd name="T52" fmla="*/ 18 w 63"/>
                    <a:gd name="T53" fmla="*/ 61 h 65"/>
                    <a:gd name="T54" fmla="*/ 14 w 63"/>
                    <a:gd name="T55" fmla="*/ 59 h 65"/>
                    <a:gd name="T56" fmla="*/ 8 w 63"/>
                    <a:gd name="T57" fmla="*/ 55 h 65"/>
                    <a:gd name="T58" fmla="*/ 4 w 63"/>
                    <a:gd name="T59" fmla="*/ 51 h 65"/>
                    <a:gd name="T60" fmla="*/ 2 w 63"/>
                    <a:gd name="T61" fmla="*/ 45 h 65"/>
                    <a:gd name="T62" fmla="*/ 0 w 63"/>
                    <a:gd name="T63" fmla="*/ 39 h 65"/>
                    <a:gd name="T64" fmla="*/ 0 w 63"/>
                    <a:gd name="T65" fmla="*/ 31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5"/>
                    <a:gd name="T101" fmla="*/ 63 w 63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5">
                      <a:moveTo>
                        <a:pt x="0" y="31"/>
                      </a:move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18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8" name="Freeform 459"/>
                <p:cNvSpPr>
                  <a:spLocks/>
                </p:cNvSpPr>
                <p:nvPr/>
              </p:nvSpPr>
              <p:spPr bwMode="auto">
                <a:xfrm>
                  <a:off x="4520" y="770"/>
                  <a:ext cx="63" cy="65"/>
                </a:xfrm>
                <a:custGeom>
                  <a:avLst/>
                  <a:gdLst>
                    <a:gd name="T0" fmla="*/ 0 w 63"/>
                    <a:gd name="T1" fmla="*/ 31 h 65"/>
                    <a:gd name="T2" fmla="*/ 0 w 63"/>
                    <a:gd name="T3" fmla="*/ 31 h 65"/>
                    <a:gd name="T4" fmla="*/ 0 w 63"/>
                    <a:gd name="T5" fmla="*/ 25 h 65"/>
                    <a:gd name="T6" fmla="*/ 2 w 63"/>
                    <a:gd name="T7" fmla="*/ 19 h 65"/>
                    <a:gd name="T8" fmla="*/ 4 w 63"/>
                    <a:gd name="T9" fmla="*/ 13 h 65"/>
                    <a:gd name="T10" fmla="*/ 8 w 63"/>
                    <a:gd name="T11" fmla="*/ 10 h 65"/>
                    <a:gd name="T12" fmla="*/ 14 w 63"/>
                    <a:gd name="T13" fmla="*/ 6 h 65"/>
                    <a:gd name="T14" fmla="*/ 18 w 63"/>
                    <a:gd name="T15" fmla="*/ 2 h 65"/>
                    <a:gd name="T16" fmla="*/ 26 w 63"/>
                    <a:gd name="T17" fmla="*/ 0 h 65"/>
                    <a:gd name="T18" fmla="*/ 32 w 63"/>
                    <a:gd name="T19" fmla="*/ 0 h 65"/>
                    <a:gd name="T20" fmla="*/ 37 w 63"/>
                    <a:gd name="T21" fmla="*/ 0 h 65"/>
                    <a:gd name="T22" fmla="*/ 43 w 63"/>
                    <a:gd name="T23" fmla="*/ 2 h 65"/>
                    <a:gd name="T24" fmla="*/ 49 w 63"/>
                    <a:gd name="T25" fmla="*/ 6 h 65"/>
                    <a:gd name="T26" fmla="*/ 55 w 63"/>
                    <a:gd name="T27" fmla="*/ 10 h 65"/>
                    <a:gd name="T28" fmla="*/ 57 w 63"/>
                    <a:gd name="T29" fmla="*/ 13 h 65"/>
                    <a:gd name="T30" fmla="*/ 61 w 63"/>
                    <a:gd name="T31" fmla="*/ 19 h 65"/>
                    <a:gd name="T32" fmla="*/ 63 w 63"/>
                    <a:gd name="T33" fmla="*/ 25 h 65"/>
                    <a:gd name="T34" fmla="*/ 63 w 63"/>
                    <a:gd name="T35" fmla="*/ 31 h 65"/>
                    <a:gd name="T36" fmla="*/ 63 w 63"/>
                    <a:gd name="T37" fmla="*/ 39 h 65"/>
                    <a:gd name="T38" fmla="*/ 61 w 63"/>
                    <a:gd name="T39" fmla="*/ 45 h 65"/>
                    <a:gd name="T40" fmla="*/ 57 w 63"/>
                    <a:gd name="T41" fmla="*/ 51 h 65"/>
                    <a:gd name="T42" fmla="*/ 55 w 63"/>
                    <a:gd name="T43" fmla="*/ 55 h 65"/>
                    <a:gd name="T44" fmla="*/ 49 w 63"/>
                    <a:gd name="T45" fmla="*/ 59 h 65"/>
                    <a:gd name="T46" fmla="*/ 43 w 63"/>
                    <a:gd name="T47" fmla="*/ 61 h 65"/>
                    <a:gd name="T48" fmla="*/ 37 w 63"/>
                    <a:gd name="T49" fmla="*/ 63 h 65"/>
                    <a:gd name="T50" fmla="*/ 32 w 63"/>
                    <a:gd name="T51" fmla="*/ 65 h 65"/>
                    <a:gd name="T52" fmla="*/ 26 w 63"/>
                    <a:gd name="T53" fmla="*/ 63 h 65"/>
                    <a:gd name="T54" fmla="*/ 18 w 63"/>
                    <a:gd name="T55" fmla="*/ 61 h 65"/>
                    <a:gd name="T56" fmla="*/ 14 w 63"/>
                    <a:gd name="T57" fmla="*/ 59 h 65"/>
                    <a:gd name="T58" fmla="*/ 8 w 63"/>
                    <a:gd name="T59" fmla="*/ 55 h 65"/>
                    <a:gd name="T60" fmla="*/ 4 w 63"/>
                    <a:gd name="T61" fmla="*/ 51 h 65"/>
                    <a:gd name="T62" fmla="*/ 2 w 63"/>
                    <a:gd name="T63" fmla="*/ 45 h 65"/>
                    <a:gd name="T64" fmla="*/ 0 w 63"/>
                    <a:gd name="T65" fmla="*/ 39 h 65"/>
                    <a:gd name="T66" fmla="*/ 0 w 63"/>
                    <a:gd name="T67" fmla="*/ 31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5"/>
                    <a:gd name="T104" fmla="*/ 63 w 63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5">
                      <a:moveTo>
                        <a:pt x="0" y="31"/>
                      </a:moveTo>
                      <a:lnTo>
                        <a:pt x="0" y="31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4" y="13"/>
                      </a:lnTo>
                      <a:lnTo>
                        <a:pt x="8" y="10"/>
                      </a:lnTo>
                      <a:lnTo>
                        <a:pt x="14" y="6"/>
                      </a:lnTo>
                      <a:lnTo>
                        <a:pt x="18" y="2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5" y="10"/>
                      </a:lnTo>
                      <a:lnTo>
                        <a:pt x="57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3" y="31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7" y="51"/>
                      </a:lnTo>
                      <a:lnTo>
                        <a:pt x="55" y="55"/>
                      </a:lnTo>
                      <a:lnTo>
                        <a:pt x="49" y="59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2" y="65"/>
                      </a:lnTo>
                      <a:lnTo>
                        <a:pt x="26" y="63"/>
                      </a:lnTo>
                      <a:lnTo>
                        <a:pt x="18" y="61"/>
                      </a:lnTo>
                      <a:lnTo>
                        <a:pt x="14" y="59"/>
                      </a:lnTo>
                      <a:lnTo>
                        <a:pt x="8" y="55"/>
                      </a:lnTo>
                      <a:lnTo>
                        <a:pt x="4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39" name="Freeform 460"/>
                <p:cNvSpPr>
                  <a:spLocks/>
                </p:cNvSpPr>
                <p:nvPr/>
              </p:nvSpPr>
              <p:spPr bwMode="auto">
                <a:xfrm>
                  <a:off x="4559" y="724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2 w 65"/>
                    <a:gd name="T3" fmla="*/ 26 h 65"/>
                    <a:gd name="T4" fmla="*/ 4 w 65"/>
                    <a:gd name="T5" fmla="*/ 20 h 65"/>
                    <a:gd name="T6" fmla="*/ 6 w 65"/>
                    <a:gd name="T7" fmla="*/ 14 h 65"/>
                    <a:gd name="T8" fmla="*/ 10 w 65"/>
                    <a:gd name="T9" fmla="*/ 10 h 65"/>
                    <a:gd name="T10" fmla="*/ 14 w 65"/>
                    <a:gd name="T11" fmla="*/ 6 h 65"/>
                    <a:gd name="T12" fmla="*/ 20 w 65"/>
                    <a:gd name="T13" fmla="*/ 2 h 65"/>
                    <a:gd name="T14" fmla="*/ 26 w 65"/>
                    <a:gd name="T15" fmla="*/ 0 h 65"/>
                    <a:gd name="T16" fmla="*/ 34 w 65"/>
                    <a:gd name="T17" fmla="*/ 0 h 65"/>
                    <a:gd name="T18" fmla="*/ 40 w 65"/>
                    <a:gd name="T19" fmla="*/ 0 h 65"/>
                    <a:gd name="T20" fmla="*/ 46 w 65"/>
                    <a:gd name="T21" fmla="*/ 2 h 65"/>
                    <a:gd name="T22" fmla="*/ 52 w 65"/>
                    <a:gd name="T23" fmla="*/ 6 h 65"/>
                    <a:gd name="T24" fmla="*/ 56 w 65"/>
                    <a:gd name="T25" fmla="*/ 10 h 65"/>
                    <a:gd name="T26" fmla="*/ 60 w 65"/>
                    <a:gd name="T27" fmla="*/ 14 h 65"/>
                    <a:gd name="T28" fmla="*/ 63 w 65"/>
                    <a:gd name="T29" fmla="*/ 20 h 65"/>
                    <a:gd name="T30" fmla="*/ 65 w 65"/>
                    <a:gd name="T31" fmla="*/ 26 h 65"/>
                    <a:gd name="T32" fmla="*/ 65 w 65"/>
                    <a:gd name="T33" fmla="*/ 32 h 65"/>
                    <a:gd name="T34" fmla="*/ 65 w 65"/>
                    <a:gd name="T35" fmla="*/ 38 h 65"/>
                    <a:gd name="T36" fmla="*/ 63 w 65"/>
                    <a:gd name="T37" fmla="*/ 44 h 65"/>
                    <a:gd name="T38" fmla="*/ 60 w 65"/>
                    <a:gd name="T39" fmla="*/ 50 h 65"/>
                    <a:gd name="T40" fmla="*/ 56 w 65"/>
                    <a:gd name="T41" fmla="*/ 56 h 65"/>
                    <a:gd name="T42" fmla="*/ 52 w 65"/>
                    <a:gd name="T43" fmla="*/ 59 h 65"/>
                    <a:gd name="T44" fmla="*/ 46 w 65"/>
                    <a:gd name="T45" fmla="*/ 61 h 65"/>
                    <a:gd name="T46" fmla="*/ 40 w 65"/>
                    <a:gd name="T47" fmla="*/ 63 h 65"/>
                    <a:gd name="T48" fmla="*/ 34 w 65"/>
                    <a:gd name="T49" fmla="*/ 65 h 65"/>
                    <a:gd name="T50" fmla="*/ 26 w 65"/>
                    <a:gd name="T51" fmla="*/ 63 h 65"/>
                    <a:gd name="T52" fmla="*/ 20 w 65"/>
                    <a:gd name="T53" fmla="*/ 61 h 65"/>
                    <a:gd name="T54" fmla="*/ 14 w 65"/>
                    <a:gd name="T55" fmla="*/ 59 h 65"/>
                    <a:gd name="T56" fmla="*/ 10 w 65"/>
                    <a:gd name="T57" fmla="*/ 56 h 65"/>
                    <a:gd name="T58" fmla="*/ 6 w 65"/>
                    <a:gd name="T59" fmla="*/ 50 h 65"/>
                    <a:gd name="T60" fmla="*/ 4 w 65"/>
                    <a:gd name="T61" fmla="*/ 44 h 65"/>
                    <a:gd name="T62" fmla="*/ 2 w 65"/>
                    <a:gd name="T63" fmla="*/ 38 h 65"/>
                    <a:gd name="T64" fmla="*/ 0 w 65"/>
                    <a:gd name="T65" fmla="*/ 32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2"/>
                      </a:move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4"/>
                      </a:lnTo>
                      <a:lnTo>
                        <a:pt x="60" y="50"/>
                      </a:lnTo>
                      <a:lnTo>
                        <a:pt x="56" y="56"/>
                      </a:lnTo>
                      <a:lnTo>
                        <a:pt x="52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6"/>
                      </a:lnTo>
                      <a:lnTo>
                        <a:pt x="6" y="50"/>
                      </a:lnTo>
                      <a:lnTo>
                        <a:pt x="4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40" name="Freeform 461"/>
                <p:cNvSpPr>
                  <a:spLocks/>
                </p:cNvSpPr>
                <p:nvPr/>
              </p:nvSpPr>
              <p:spPr bwMode="auto">
                <a:xfrm>
                  <a:off x="4559" y="724"/>
                  <a:ext cx="65" cy="65"/>
                </a:xfrm>
                <a:custGeom>
                  <a:avLst/>
                  <a:gdLst>
                    <a:gd name="T0" fmla="*/ 0 w 65"/>
                    <a:gd name="T1" fmla="*/ 32 h 65"/>
                    <a:gd name="T2" fmla="*/ 0 w 65"/>
                    <a:gd name="T3" fmla="*/ 32 h 65"/>
                    <a:gd name="T4" fmla="*/ 2 w 65"/>
                    <a:gd name="T5" fmla="*/ 26 h 65"/>
                    <a:gd name="T6" fmla="*/ 4 w 65"/>
                    <a:gd name="T7" fmla="*/ 20 h 65"/>
                    <a:gd name="T8" fmla="*/ 6 w 65"/>
                    <a:gd name="T9" fmla="*/ 14 h 65"/>
                    <a:gd name="T10" fmla="*/ 10 w 65"/>
                    <a:gd name="T11" fmla="*/ 10 h 65"/>
                    <a:gd name="T12" fmla="*/ 14 w 65"/>
                    <a:gd name="T13" fmla="*/ 6 h 65"/>
                    <a:gd name="T14" fmla="*/ 20 w 65"/>
                    <a:gd name="T15" fmla="*/ 2 h 65"/>
                    <a:gd name="T16" fmla="*/ 26 w 65"/>
                    <a:gd name="T17" fmla="*/ 0 h 65"/>
                    <a:gd name="T18" fmla="*/ 34 w 65"/>
                    <a:gd name="T19" fmla="*/ 0 h 65"/>
                    <a:gd name="T20" fmla="*/ 40 w 65"/>
                    <a:gd name="T21" fmla="*/ 0 h 65"/>
                    <a:gd name="T22" fmla="*/ 46 w 65"/>
                    <a:gd name="T23" fmla="*/ 2 h 65"/>
                    <a:gd name="T24" fmla="*/ 52 w 65"/>
                    <a:gd name="T25" fmla="*/ 6 h 65"/>
                    <a:gd name="T26" fmla="*/ 56 w 65"/>
                    <a:gd name="T27" fmla="*/ 10 h 65"/>
                    <a:gd name="T28" fmla="*/ 60 w 65"/>
                    <a:gd name="T29" fmla="*/ 14 h 65"/>
                    <a:gd name="T30" fmla="*/ 63 w 65"/>
                    <a:gd name="T31" fmla="*/ 20 h 65"/>
                    <a:gd name="T32" fmla="*/ 65 w 65"/>
                    <a:gd name="T33" fmla="*/ 26 h 65"/>
                    <a:gd name="T34" fmla="*/ 65 w 65"/>
                    <a:gd name="T35" fmla="*/ 32 h 65"/>
                    <a:gd name="T36" fmla="*/ 65 w 65"/>
                    <a:gd name="T37" fmla="*/ 38 h 65"/>
                    <a:gd name="T38" fmla="*/ 63 w 65"/>
                    <a:gd name="T39" fmla="*/ 44 h 65"/>
                    <a:gd name="T40" fmla="*/ 60 w 65"/>
                    <a:gd name="T41" fmla="*/ 50 h 65"/>
                    <a:gd name="T42" fmla="*/ 56 w 65"/>
                    <a:gd name="T43" fmla="*/ 56 h 65"/>
                    <a:gd name="T44" fmla="*/ 52 w 65"/>
                    <a:gd name="T45" fmla="*/ 59 h 65"/>
                    <a:gd name="T46" fmla="*/ 46 w 65"/>
                    <a:gd name="T47" fmla="*/ 61 h 65"/>
                    <a:gd name="T48" fmla="*/ 40 w 65"/>
                    <a:gd name="T49" fmla="*/ 63 h 65"/>
                    <a:gd name="T50" fmla="*/ 34 w 65"/>
                    <a:gd name="T51" fmla="*/ 65 h 65"/>
                    <a:gd name="T52" fmla="*/ 26 w 65"/>
                    <a:gd name="T53" fmla="*/ 63 h 65"/>
                    <a:gd name="T54" fmla="*/ 20 w 65"/>
                    <a:gd name="T55" fmla="*/ 61 h 65"/>
                    <a:gd name="T56" fmla="*/ 14 w 65"/>
                    <a:gd name="T57" fmla="*/ 59 h 65"/>
                    <a:gd name="T58" fmla="*/ 10 w 65"/>
                    <a:gd name="T59" fmla="*/ 56 h 65"/>
                    <a:gd name="T60" fmla="*/ 6 w 65"/>
                    <a:gd name="T61" fmla="*/ 50 h 65"/>
                    <a:gd name="T62" fmla="*/ 4 w 65"/>
                    <a:gd name="T63" fmla="*/ 44 h 65"/>
                    <a:gd name="T64" fmla="*/ 2 w 65"/>
                    <a:gd name="T65" fmla="*/ 38 h 65"/>
                    <a:gd name="T66" fmla="*/ 0 w 65"/>
                    <a:gd name="T67" fmla="*/ 32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2"/>
                      </a:moveTo>
                      <a:lnTo>
                        <a:pt x="0" y="32"/>
                      </a:lnTo>
                      <a:lnTo>
                        <a:pt x="2" y="26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20" y="2"/>
                      </a:lnTo>
                      <a:lnTo>
                        <a:pt x="26" y="0"/>
                      </a:lnTo>
                      <a:lnTo>
                        <a:pt x="34" y="0"/>
                      </a:lnTo>
                      <a:lnTo>
                        <a:pt x="40" y="0"/>
                      </a:lnTo>
                      <a:lnTo>
                        <a:pt x="46" y="2"/>
                      </a:lnTo>
                      <a:lnTo>
                        <a:pt x="52" y="6"/>
                      </a:lnTo>
                      <a:lnTo>
                        <a:pt x="56" y="10"/>
                      </a:lnTo>
                      <a:lnTo>
                        <a:pt x="60" y="14"/>
                      </a:lnTo>
                      <a:lnTo>
                        <a:pt x="63" y="20"/>
                      </a:lnTo>
                      <a:lnTo>
                        <a:pt x="65" y="26"/>
                      </a:lnTo>
                      <a:lnTo>
                        <a:pt x="65" y="32"/>
                      </a:lnTo>
                      <a:lnTo>
                        <a:pt x="65" y="38"/>
                      </a:lnTo>
                      <a:lnTo>
                        <a:pt x="63" y="44"/>
                      </a:lnTo>
                      <a:lnTo>
                        <a:pt x="60" y="50"/>
                      </a:lnTo>
                      <a:lnTo>
                        <a:pt x="56" y="56"/>
                      </a:lnTo>
                      <a:lnTo>
                        <a:pt x="52" y="59"/>
                      </a:lnTo>
                      <a:lnTo>
                        <a:pt x="46" y="61"/>
                      </a:lnTo>
                      <a:lnTo>
                        <a:pt x="40" y="63"/>
                      </a:lnTo>
                      <a:lnTo>
                        <a:pt x="34" y="65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6"/>
                      </a:lnTo>
                      <a:lnTo>
                        <a:pt x="6" y="50"/>
                      </a:lnTo>
                      <a:lnTo>
                        <a:pt x="4" y="44"/>
                      </a:lnTo>
                      <a:lnTo>
                        <a:pt x="2" y="38"/>
                      </a:lnTo>
                      <a:lnTo>
                        <a:pt x="0" y="32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41" name="Freeform 462"/>
                <p:cNvSpPr>
                  <a:spLocks/>
                </p:cNvSpPr>
                <p:nvPr/>
              </p:nvSpPr>
              <p:spPr bwMode="auto">
                <a:xfrm>
                  <a:off x="4599" y="819"/>
                  <a:ext cx="63" cy="63"/>
                </a:xfrm>
                <a:custGeom>
                  <a:avLst/>
                  <a:gdLst>
                    <a:gd name="T0" fmla="*/ 31 w 63"/>
                    <a:gd name="T1" fmla="*/ 0 h 63"/>
                    <a:gd name="T2" fmla="*/ 37 w 63"/>
                    <a:gd name="T3" fmla="*/ 0 h 63"/>
                    <a:gd name="T4" fmla="*/ 43 w 63"/>
                    <a:gd name="T5" fmla="*/ 2 h 63"/>
                    <a:gd name="T6" fmla="*/ 49 w 63"/>
                    <a:gd name="T7" fmla="*/ 6 h 63"/>
                    <a:gd name="T8" fmla="*/ 53 w 63"/>
                    <a:gd name="T9" fmla="*/ 10 h 63"/>
                    <a:gd name="T10" fmla="*/ 57 w 63"/>
                    <a:gd name="T11" fmla="*/ 14 h 63"/>
                    <a:gd name="T12" fmla="*/ 61 w 63"/>
                    <a:gd name="T13" fmla="*/ 20 h 63"/>
                    <a:gd name="T14" fmla="*/ 63 w 63"/>
                    <a:gd name="T15" fmla="*/ 26 h 63"/>
                    <a:gd name="T16" fmla="*/ 63 w 63"/>
                    <a:gd name="T17" fmla="*/ 31 h 63"/>
                    <a:gd name="T18" fmla="*/ 63 w 63"/>
                    <a:gd name="T19" fmla="*/ 37 h 63"/>
                    <a:gd name="T20" fmla="*/ 61 w 63"/>
                    <a:gd name="T21" fmla="*/ 43 h 63"/>
                    <a:gd name="T22" fmla="*/ 57 w 63"/>
                    <a:gd name="T23" fmla="*/ 49 h 63"/>
                    <a:gd name="T24" fmla="*/ 53 w 63"/>
                    <a:gd name="T25" fmla="*/ 53 h 63"/>
                    <a:gd name="T26" fmla="*/ 49 w 63"/>
                    <a:gd name="T27" fmla="*/ 57 h 63"/>
                    <a:gd name="T28" fmla="*/ 43 w 63"/>
                    <a:gd name="T29" fmla="*/ 61 h 63"/>
                    <a:gd name="T30" fmla="*/ 37 w 63"/>
                    <a:gd name="T31" fmla="*/ 63 h 63"/>
                    <a:gd name="T32" fmla="*/ 31 w 63"/>
                    <a:gd name="T33" fmla="*/ 63 h 63"/>
                    <a:gd name="T34" fmla="*/ 25 w 63"/>
                    <a:gd name="T35" fmla="*/ 63 h 63"/>
                    <a:gd name="T36" fmla="*/ 18 w 63"/>
                    <a:gd name="T37" fmla="*/ 61 h 63"/>
                    <a:gd name="T38" fmla="*/ 14 w 63"/>
                    <a:gd name="T39" fmla="*/ 57 h 63"/>
                    <a:gd name="T40" fmla="*/ 10 w 63"/>
                    <a:gd name="T41" fmla="*/ 53 h 63"/>
                    <a:gd name="T42" fmla="*/ 4 w 63"/>
                    <a:gd name="T43" fmla="*/ 49 h 63"/>
                    <a:gd name="T44" fmla="*/ 2 w 63"/>
                    <a:gd name="T45" fmla="*/ 43 h 63"/>
                    <a:gd name="T46" fmla="*/ 0 w 63"/>
                    <a:gd name="T47" fmla="*/ 37 h 63"/>
                    <a:gd name="T48" fmla="*/ 0 w 63"/>
                    <a:gd name="T49" fmla="*/ 31 h 63"/>
                    <a:gd name="T50" fmla="*/ 0 w 63"/>
                    <a:gd name="T51" fmla="*/ 26 h 63"/>
                    <a:gd name="T52" fmla="*/ 2 w 63"/>
                    <a:gd name="T53" fmla="*/ 20 h 63"/>
                    <a:gd name="T54" fmla="*/ 4 w 63"/>
                    <a:gd name="T55" fmla="*/ 14 h 63"/>
                    <a:gd name="T56" fmla="*/ 10 w 63"/>
                    <a:gd name="T57" fmla="*/ 10 h 63"/>
                    <a:gd name="T58" fmla="*/ 14 w 63"/>
                    <a:gd name="T59" fmla="*/ 6 h 63"/>
                    <a:gd name="T60" fmla="*/ 18 w 63"/>
                    <a:gd name="T61" fmla="*/ 2 h 63"/>
                    <a:gd name="T62" fmla="*/ 25 w 63"/>
                    <a:gd name="T63" fmla="*/ 0 h 63"/>
                    <a:gd name="T64" fmla="*/ 31 w 63"/>
                    <a:gd name="T65" fmla="*/ 0 h 6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3"/>
                    <a:gd name="T100" fmla="*/ 0 h 63"/>
                    <a:gd name="T101" fmla="*/ 63 w 63"/>
                    <a:gd name="T102" fmla="*/ 63 h 6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3" h="63">
                      <a:moveTo>
                        <a:pt x="31" y="0"/>
                      </a:move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3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8" y="61"/>
                      </a:lnTo>
                      <a:lnTo>
                        <a:pt x="14" y="57"/>
                      </a:lnTo>
                      <a:lnTo>
                        <a:pt x="10" y="53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8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42" name="Freeform 463"/>
                <p:cNvSpPr>
                  <a:spLocks/>
                </p:cNvSpPr>
                <p:nvPr/>
              </p:nvSpPr>
              <p:spPr bwMode="auto">
                <a:xfrm>
                  <a:off x="4599" y="819"/>
                  <a:ext cx="63" cy="63"/>
                </a:xfrm>
                <a:custGeom>
                  <a:avLst/>
                  <a:gdLst>
                    <a:gd name="T0" fmla="*/ 31 w 63"/>
                    <a:gd name="T1" fmla="*/ 0 h 63"/>
                    <a:gd name="T2" fmla="*/ 31 w 63"/>
                    <a:gd name="T3" fmla="*/ 0 h 63"/>
                    <a:gd name="T4" fmla="*/ 37 w 63"/>
                    <a:gd name="T5" fmla="*/ 0 h 63"/>
                    <a:gd name="T6" fmla="*/ 43 w 63"/>
                    <a:gd name="T7" fmla="*/ 2 h 63"/>
                    <a:gd name="T8" fmla="*/ 49 w 63"/>
                    <a:gd name="T9" fmla="*/ 6 h 63"/>
                    <a:gd name="T10" fmla="*/ 53 w 63"/>
                    <a:gd name="T11" fmla="*/ 10 h 63"/>
                    <a:gd name="T12" fmla="*/ 57 w 63"/>
                    <a:gd name="T13" fmla="*/ 14 h 63"/>
                    <a:gd name="T14" fmla="*/ 61 w 63"/>
                    <a:gd name="T15" fmla="*/ 20 h 63"/>
                    <a:gd name="T16" fmla="*/ 63 w 63"/>
                    <a:gd name="T17" fmla="*/ 26 h 63"/>
                    <a:gd name="T18" fmla="*/ 63 w 63"/>
                    <a:gd name="T19" fmla="*/ 31 h 63"/>
                    <a:gd name="T20" fmla="*/ 63 w 63"/>
                    <a:gd name="T21" fmla="*/ 37 h 63"/>
                    <a:gd name="T22" fmla="*/ 61 w 63"/>
                    <a:gd name="T23" fmla="*/ 43 h 63"/>
                    <a:gd name="T24" fmla="*/ 57 w 63"/>
                    <a:gd name="T25" fmla="*/ 49 h 63"/>
                    <a:gd name="T26" fmla="*/ 53 w 63"/>
                    <a:gd name="T27" fmla="*/ 53 h 63"/>
                    <a:gd name="T28" fmla="*/ 49 w 63"/>
                    <a:gd name="T29" fmla="*/ 57 h 63"/>
                    <a:gd name="T30" fmla="*/ 43 w 63"/>
                    <a:gd name="T31" fmla="*/ 61 h 63"/>
                    <a:gd name="T32" fmla="*/ 37 w 63"/>
                    <a:gd name="T33" fmla="*/ 63 h 63"/>
                    <a:gd name="T34" fmla="*/ 31 w 63"/>
                    <a:gd name="T35" fmla="*/ 63 h 63"/>
                    <a:gd name="T36" fmla="*/ 25 w 63"/>
                    <a:gd name="T37" fmla="*/ 63 h 63"/>
                    <a:gd name="T38" fmla="*/ 18 w 63"/>
                    <a:gd name="T39" fmla="*/ 61 h 63"/>
                    <a:gd name="T40" fmla="*/ 14 w 63"/>
                    <a:gd name="T41" fmla="*/ 57 h 63"/>
                    <a:gd name="T42" fmla="*/ 10 w 63"/>
                    <a:gd name="T43" fmla="*/ 53 h 63"/>
                    <a:gd name="T44" fmla="*/ 4 w 63"/>
                    <a:gd name="T45" fmla="*/ 49 h 63"/>
                    <a:gd name="T46" fmla="*/ 2 w 63"/>
                    <a:gd name="T47" fmla="*/ 43 h 63"/>
                    <a:gd name="T48" fmla="*/ 0 w 63"/>
                    <a:gd name="T49" fmla="*/ 37 h 63"/>
                    <a:gd name="T50" fmla="*/ 0 w 63"/>
                    <a:gd name="T51" fmla="*/ 31 h 63"/>
                    <a:gd name="T52" fmla="*/ 0 w 63"/>
                    <a:gd name="T53" fmla="*/ 26 h 63"/>
                    <a:gd name="T54" fmla="*/ 2 w 63"/>
                    <a:gd name="T55" fmla="*/ 20 h 63"/>
                    <a:gd name="T56" fmla="*/ 4 w 63"/>
                    <a:gd name="T57" fmla="*/ 14 h 63"/>
                    <a:gd name="T58" fmla="*/ 10 w 63"/>
                    <a:gd name="T59" fmla="*/ 10 h 63"/>
                    <a:gd name="T60" fmla="*/ 14 w 63"/>
                    <a:gd name="T61" fmla="*/ 6 h 63"/>
                    <a:gd name="T62" fmla="*/ 18 w 63"/>
                    <a:gd name="T63" fmla="*/ 2 h 63"/>
                    <a:gd name="T64" fmla="*/ 25 w 63"/>
                    <a:gd name="T65" fmla="*/ 0 h 63"/>
                    <a:gd name="T66" fmla="*/ 31 w 63"/>
                    <a:gd name="T67" fmla="*/ 0 h 63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63"/>
                    <a:gd name="T104" fmla="*/ 63 w 63"/>
                    <a:gd name="T105" fmla="*/ 63 h 63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63">
                      <a:moveTo>
                        <a:pt x="31" y="0"/>
                      </a:moveTo>
                      <a:lnTo>
                        <a:pt x="31" y="0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49" y="6"/>
                      </a:lnTo>
                      <a:lnTo>
                        <a:pt x="53" y="10"/>
                      </a:lnTo>
                      <a:lnTo>
                        <a:pt x="57" y="14"/>
                      </a:lnTo>
                      <a:lnTo>
                        <a:pt x="61" y="20"/>
                      </a:lnTo>
                      <a:lnTo>
                        <a:pt x="63" y="26"/>
                      </a:lnTo>
                      <a:lnTo>
                        <a:pt x="63" y="31"/>
                      </a:lnTo>
                      <a:lnTo>
                        <a:pt x="63" y="37"/>
                      </a:lnTo>
                      <a:lnTo>
                        <a:pt x="61" y="43"/>
                      </a:lnTo>
                      <a:lnTo>
                        <a:pt x="57" y="49"/>
                      </a:lnTo>
                      <a:lnTo>
                        <a:pt x="53" y="53"/>
                      </a:lnTo>
                      <a:lnTo>
                        <a:pt x="49" y="57"/>
                      </a:lnTo>
                      <a:lnTo>
                        <a:pt x="43" y="61"/>
                      </a:lnTo>
                      <a:lnTo>
                        <a:pt x="37" y="63"/>
                      </a:lnTo>
                      <a:lnTo>
                        <a:pt x="31" y="63"/>
                      </a:lnTo>
                      <a:lnTo>
                        <a:pt x="25" y="63"/>
                      </a:lnTo>
                      <a:lnTo>
                        <a:pt x="18" y="61"/>
                      </a:lnTo>
                      <a:lnTo>
                        <a:pt x="14" y="57"/>
                      </a:lnTo>
                      <a:lnTo>
                        <a:pt x="10" y="53"/>
                      </a:lnTo>
                      <a:lnTo>
                        <a:pt x="4" y="49"/>
                      </a:lnTo>
                      <a:lnTo>
                        <a:pt x="2" y="43"/>
                      </a:lnTo>
                      <a:lnTo>
                        <a:pt x="0" y="37"/>
                      </a:lnTo>
                      <a:lnTo>
                        <a:pt x="0" y="31"/>
                      </a:lnTo>
                      <a:lnTo>
                        <a:pt x="0" y="26"/>
                      </a:lnTo>
                      <a:lnTo>
                        <a:pt x="2" y="20"/>
                      </a:lnTo>
                      <a:lnTo>
                        <a:pt x="4" y="14"/>
                      </a:lnTo>
                      <a:lnTo>
                        <a:pt x="10" y="10"/>
                      </a:lnTo>
                      <a:lnTo>
                        <a:pt x="14" y="6"/>
                      </a:lnTo>
                      <a:lnTo>
                        <a:pt x="18" y="2"/>
                      </a:lnTo>
                      <a:lnTo>
                        <a:pt x="25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43" name="Freeform 464"/>
                <p:cNvSpPr>
                  <a:spLocks/>
                </p:cNvSpPr>
                <p:nvPr/>
              </p:nvSpPr>
              <p:spPr bwMode="auto">
                <a:xfrm>
                  <a:off x="4550" y="758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2 w 65"/>
                    <a:gd name="T3" fmla="*/ 25 h 65"/>
                    <a:gd name="T4" fmla="*/ 2 w 65"/>
                    <a:gd name="T5" fmla="*/ 20 h 65"/>
                    <a:gd name="T6" fmla="*/ 6 w 65"/>
                    <a:gd name="T7" fmla="*/ 14 h 65"/>
                    <a:gd name="T8" fmla="*/ 9 w 65"/>
                    <a:gd name="T9" fmla="*/ 10 h 65"/>
                    <a:gd name="T10" fmla="*/ 13 w 65"/>
                    <a:gd name="T11" fmla="*/ 6 h 65"/>
                    <a:gd name="T12" fmla="*/ 19 w 65"/>
                    <a:gd name="T13" fmla="*/ 2 h 65"/>
                    <a:gd name="T14" fmla="*/ 25 w 65"/>
                    <a:gd name="T15" fmla="*/ 2 h 65"/>
                    <a:gd name="T16" fmla="*/ 31 w 65"/>
                    <a:gd name="T17" fmla="*/ 0 h 65"/>
                    <a:gd name="T18" fmla="*/ 39 w 65"/>
                    <a:gd name="T19" fmla="*/ 2 h 65"/>
                    <a:gd name="T20" fmla="*/ 45 w 65"/>
                    <a:gd name="T21" fmla="*/ 2 h 65"/>
                    <a:gd name="T22" fmla="*/ 51 w 65"/>
                    <a:gd name="T23" fmla="*/ 6 h 65"/>
                    <a:gd name="T24" fmla="*/ 55 w 65"/>
                    <a:gd name="T25" fmla="*/ 10 h 65"/>
                    <a:gd name="T26" fmla="*/ 59 w 65"/>
                    <a:gd name="T27" fmla="*/ 14 h 65"/>
                    <a:gd name="T28" fmla="*/ 63 w 65"/>
                    <a:gd name="T29" fmla="*/ 20 h 65"/>
                    <a:gd name="T30" fmla="*/ 63 w 65"/>
                    <a:gd name="T31" fmla="*/ 25 h 65"/>
                    <a:gd name="T32" fmla="*/ 65 w 65"/>
                    <a:gd name="T33" fmla="*/ 33 h 65"/>
                    <a:gd name="T34" fmla="*/ 63 w 65"/>
                    <a:gd name="T35" fmla="*/ 39 h 65"/>
                    <a:gd name="T36" fmla="*/ 63 w 65"/>
                    <a:gd name="T37" fmla="*/ 45 h 65"/>
                    <a:gd name="T38" fmla="*/ 59 w 65"/>
                    <a:gd name="T39" fmla="*/ 51 h 65"/>
                    <a:gd name="T40" fmla="*/ 55 w 65"/>
                    <a:gd name="T41" fmla="*/ 55 h 65"/>
                    <a:gd name="T42" fmla="*/ 51 w 65"/>
                    <a:gd name="T43" fmla="*/ 59 h 65"/>
                    <a:gd name="T44" fmla="*/ 45 w 65"/>
                    <a:gd name="T45" fmla="*/ 63 h 65"/>
                    <a:gd name="T46" fmla="*/ 39 w 65"/>
                    <a:gd name="T47" fmla="*/ 65 h 65"/>
                    <a:gd name="T48" fmla="*/ 31 w 65"/>
                    <a:gd name="T49" fmla="*/ 65 h 65"/>
                    <a:gd name="T50" fmla="*/ 25 w 65"/>
                    <a:gd name="T51" fmla="*/ 65 h 65"/>
                    <a:gd name="T52" fmla="*/ 19 w 65"/>
                    <a:gd name="T53" fmla="*/ 63 h 65"/>
                    <a:gd name="T54" fmla="*/ 13 w 65"/>
                    <a:gd name="T55" fmla="*/ 59 h 65"/>
                    <a:gd name="T56" fmla="*/ 9 w 65"/>
                    <a:gd name="T57" fmla="*/ 55 h 65"/>
                    <a:gd name="T58" fmla="*/ 6 w 65"/>
                    <a:gd name="T59" fmla="*/ 51 h 65"/>
                    <a:gd name="T60" fmla="*/ 2 w 65"/>
                    <a:gd name="T61" fmla="*/ 45 h 65"/>
                    <a:gd name="T62" fmla="*/ 2 w 65"/>
                    <a:gd name="T63" fmla="*/ 39 h 65"/>
                    <a:gd name="T64" fmla="*/ 0 w 65"/>
                    <a:gd name="T65" fmla="*/ 33 h 6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5"/>
                    <a:gd name="T101" fmla="*/ 65 w 65"/>
                    <a:gd name="T102" fmla="*/ 65 h 6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5">
                      <a:moveTo>
                        <a:pt x="0" y="33"/>
                      </a:moveTo>
                      <a:lnTo>
                        <a:pt x="2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9" y="2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44" name="Freeform 465"/>
                <p:cNvSpPr>
                  <a:spLocks/>
                </p:cNvSpPr>
                <p:nvPr/>
              </p:nvSpPr>
              <p:spPr bwMode="auto">
                <a:xfrm>
                  <a:off x="4550" y="758"/>
                  <a:ext cx="65" cy="65"/>
                </a:xfrm>
                <a:custGeom>
                  <a:avLst/>
                  <a:gdLst>
                    <a:gd name="T0" fmla="*/ 0 w 65"/>
                    <a:gd name="T1" fmla="*/ 33 h 65"/>
                    <a:gd name="T2" fmla="*/ 0 w 65"/>
                    <a:gd name="T3" fmla="*/ 33 h 65"/>
                    <a:gd name="T4" fmla="*/ 2 w 65"/>
                    <a:gd name="T5" fmla="*/ 25 h 65"/>
                    <a:gd name="T6" fmla="*/ 2 w 65"/>
                    <a:gd name="T7" fmla="*/ 20 h 65"/>
                    <a:gd name="T8" fmla="*/ 6 w 65"/>
                    <a:gd name="T9" fmla="*/ 14 h 65"/>
                    <a:gd name="T10" fmla="*/ 9 w 65"/>
                    <a:gd name="T11" fmla="*/ 10 h 65"/>
                    <a:gd name="T12" fmla="*/ 13 w 65"/>
                    <a:gd name="T13" fmla="*/ 6 h 65"/>
                    <a:gd name="T14" fmla="*/ 19 w 65"/>
                    <a:gd name="T15" fmla="*/ 2 h 65"/>
                    <a:gd name="T16" fmla="*/ 25 w 65"/>
                    <a:gd name="T17" fmla="*/ 2 h 65"/>
                    <a:gd name="T18" fmla="*/ 31 w 65"/>
                    <a:gd name="T19" fmla="*/ 0 h 65"/>
                    <a:gd name="T20" fmla="*/ 39 w 65"/>
                    <a:gd name="T21" fmla="*/ 2 h 65"/>
                    <a:gd name="T22" fmla="*/ 45 w 65"/>
                    <a:gd name="T23" fmla="*/ 2 h 65"/>
                    <a:gd name="T24" fmla="*/ 51 w 65"/>
                    <a:gd name="T25" fmla="*/ 6 h 65"/>
                    <a:gd name="T26" fmla="*/ 55 w 65"/>
                    <a:gd name="T27" fmla="*/ 10 h 65"/>
                    <a:gd name="T28" fmla="*/ 59 w 65"/>
                    <a:gd name="T29" fmla="*/ 14 h 65"/>
                    <a:gd name="T30" fmla="*/ 63 w 65"/>
                    <a:gd name="T31" fmla="*/ 20 h 65"/>
                    <a:gd name="T32" fmla="*/ 63 w 65"/>
                    <a:gd name="T33" fmla="*/ 25 h 65"/>
                    <a:gd name="T34" fmla="*/ 65 w 65"/>
                    <a:gd name="T35" fmla="*/ 33 h 65"/>
                    <a:gd name="T36" fmla="*/ 63 w 65"/>
                    <a:gd name="T37" fmla="*/ 39 h 65"/>
                    <a:gd name="T38" fmla="*/ 63 w 65"/>
                    <a:gd name="T39" fmla="*/ 45 h 65"/>
                    <a:gd name="T40" fmla="*/ 59 w 65"/>
                    <a:gd name="T41" fmla="*/ 51 h 65"/>
                    <a:gd name="T42" fmla="*/ 55 w 65"/>
                    <a:gd name="T43" fmla="*/ 55 h 65"/>
                    <a:gd name="T44" fmla="*/ 51 w 65"/>
                    <a:gd name="T45" fmla="*/ 59 h 65"/>
                    <a:gd name="T46" fmla="*/ 45 w 65"/>
                    <a:gd name="T47" fmla="*/ 63 h 65"/>
                    <a:gd name="T48" fmla="*/ 39 w 65"/>
                    <a:gd name="T49" fmla="*/ 65 h 65"/>
                    <a:gd name="T50" fmla="*/ 31 w 65"/>
                    <a:gd name="T51" fmla="*/ 65 h 65"/>
                    <a:gd name="T52" fmla="*/ 25 w 65"/>
                    <a:gd name="T53" fmla="*/ 65 h 65"/>
                    <a:gd name="T54" fmla="*/ 19 w 65"/>
                    <a:gd name="T55" fmla="*/ 63 h 65"/>
                    <a:gd name="T56" fmla="*/ 13 w 65"/>
                    <a:gd name="T57" fmla="*/ 59 h 65"/>
                    <a:gd name="T58" fmla="*/ 9 w 65"/>
                    <a:gd name="T59" fmla="*/ 55 h 65"/>
                    <a:gd name="T60" fmla="*/ 6 w 65"/>
                    <a:gd name="T61" fmla="*/ 51 h 65"/>
                    <a:gd name="T62" fmla="*/ 2 w 65"/>
                    <a:gd name="T63" fmla="*/ 45 h 65"/>
                    <a:gd name="T64" fmla="*/ 2 w 65"/>
                    <a:gd name="T65" fmla="*/ 39 h 65"/>
                    <a:gd name="T66" fmla="*/ 0 w 65"/>
                    <a:gd name="T67" fmla="*/ 33 h 65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5"/>
                    <a:gd name="T104" fmla="*/ 65 w 65"/>
                    <a:gd name="T105" fmla="*/ 65 h 65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5">
                      <a:moveTo>
                        <a:pt x="0" y="33"/>
                      </a:moveTo>
                      <a:lnTo>
                        <a:pt x="0" y="33"/>
                      </a:lnTo>
                      <a:lnTo>
                        <a:pt x="2" y="25"/>
                      </a:lnTo>
                      <a:lnTo>
                        <a:pt x="2" y="20"/>
                      </a:lnTo>
                      <a:lnTo>
                        <a:pt x="6" y="14"/>
                      </a:lnTo>
                      <a:lnTo>
                        <a:pt x="9" y="10"/>
                      </a:lnTo>
                      <a:lnTo>
                        <a:pt x="13" y="6"/>
                      </a:lnTo>
                      <a:lnTo>
                        <a:pt x="19" y="2"/>
                      </a:lnTo>
                      <a:lnTo>
                        <a:pt x="25" y="2"/>
                      </a:lnTo>
                      <a:lnTo>
                        <a:pt x="31" y="0"/>
                      </a:lnTo>
                      <a:lnTo>
                        <a:pt x="39" y="2"/>
                      </a:lnTo>
                      <a:lnTo>
                        <a:pt x="45" y="2"/>
                      </a:lnTo>
                      <a:lnTo>
                        <a:pt x="51" y="6"/>
                      </a:lnTo>
                      <a:lnTo>
                        <a:pt x="55" y="10"/>
                      </a:lnTo>
                      <a:lnTo>
                        <a:pt x="59" y="14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3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3"/>
                      </a:lnTo>
                      <a:lnTo>
                        <a:pt x="39" y="65"/>
                      </a:lnTo>
                      <a:lnTo>
                        <a:pt x="31" y="65"/>
                      </a:lnTo>
                      <a:lnTo>
                        <a:pt x="25" y="65"/>
                      </a:lnTo>
                      <a:lnTo>
                        <a:pt x="19" y="63"/>
                      </a:lnTo>
                      <a:lnTo>
                        <a:pt x="13" y="59"/>
                      </a:lnTo>
                      <a:lnTo>
                        <a:pt x="9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2" y="39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45" name="Freeform 466"/>
                <p:cNvSpPr>
                  <a:spLocks/>
                </p:cNvSpPr>
                <p:nvPr/>
              </p:nvSpPr>
              <p:spPr bwMode="auto">
                <a:xfrm>
                  <a:off x="4583" y="782"/>
                  <a:ext cx="65" cy="64"/>
                </a:xfrm>
                <a:custGeom>
                  <a:avLst/>
                  <a:gdLst>
                    <a:gd name="T0" fmla="*/ 32 w 65"/>
                    <a:gd name="T1" fmla="*/ 0 h 64"/>
                    <a:gd name="T2" fmla="*/ 39 w 65"/>
                    <a:gd name="T3" fmla="*/ 1 h 64"/>
                    <a:gd name="T4" fmla="*/ 45 w 65"/>
                    <a:gd name="T5" fmla="*/ 1 h 64"/>
                    <a:gd name="T6" fmla="*/ 51 w 65"/>
                    <a:gd name="T7" fmla="*/ 5 h 64"/>
                    <a:gd name="T8" fmla="*/ 55 w 65"/>
                    <a:gd name="T9" fmla="*/ 9 h 64"/>
                    <a:gd name="T10" fmla="*/ 59 w 65"/>
                    <a:gd name="T11" fmla="*/ 13 h 64"/>
                    <a:gd name="T12" fmla="*/ 61 w 65"/>
                    <a:gd name="T13" fmla="*/ 19 h 64"/>
                    <a:gd name="T14" fmla="*/ 63 w 65"/>
                    <a:gd name="T15" fmla="*/ 25 h 64"/>
                    <a:gd name="T16" fmla="*/ 65 w 65"/>
                    <a:gd name="T17" fmla="*/ 33 h 64"/>
                    <a:gd name="T18" fmla="*/ 63 w 65"/>
                    <a:gd name="T19" fmla="*/ 39 h 64"/>
                    <a:gd name="T20" fmla="*/ 61 w 65"/>
                    <a:gd name="T21" fmla="*/ 45 h 64"/>
                    <a:gd name="T22" fmla="*/ 59 w 65"/>
                    <a:gd name="T23" fmla="*/ 51 h 64"/>
                    <a:gd name="T24" fmla="*/ 55 w 65"/>
                    <a:gd name="T25" fmla="*/ 55 h 64"/>
                    <a:gd name="T26" fmla="*/ 51 w 65"/>
                    <a:gd name="T27" fmla="*/ 59 h 64"/>
                    <a:gd name="T28" fmla="*/ 45 w 65"/>
                    <a:gd name="T29" fmla="*/ 61 h 64"/>
                    <a:gd name="T30" fmla="*/ 39 w 65"/>
                    <a:gd name="T31" fmla="*/ 63 h 64"/>
                    <a:gd name="T32" fmla="*/ 32 w 65"/>
                    <a:gd name="T33" fmla="*/ 64 h 64"/>
                    <a:gd name="T34" fmla="*/ 26 w 65"/>
                    <a:gd name="T35" fmla="*/ 63 h 64"/>
                    <a:gd name="T36" fmla="*/ 20 w 65"/>
                    <a:gd name="T37" fmla="*/ 61 h 64"/>
                    <a:gd name="T38" fmla="*/ 14 w 65"/>
                    <a:gd name="T39" fmla="*/ 59 h 64"/>
                    <a:gd name="T40" fmla="*/ 10 w 65"/>
                    <a:gd name="T41" fmla="*/ 55 h 64"/>
                    <a:gd name="T42" fmla="*/ 6 w 65"/>
                    <a:gd name="T43" fmla="*/ 51 h 64"/>
                    <a:gd name="T44" fmla="*/ 2 w 65"/>
                    <a:gd name="T45" fmla="*/ 45 h 64"/>
                    <a:gd name="T46" fmla="*/ 0 w 65"/>
                    <a:gd name="T47" fmla="*/ 39 h 64"/>
                    <a:gd name="T48" fmla="*/ 0 w 65"/>
                    <a:gd name="T49" fmla="*/ 33 h 64"/>
                    <a:gd name="T50" fmla="*/ 0 w 65"/>
                    <a:gd name="T51" fmla="*/ 25 h 64"/>
                    <a:gd name="T52" fmla="*/ 2 w 65"/>
                    <a:gd name="T53" fmla="*/ 19 h 64"/>
                    <a:gd name="T54" fmla="*/ 6 w 65"/>
                    <a:gd name="T55" fmla="*/ 13 h 64"/>
                    <a:gd name="T56" fmla="*/ 10 w 65"/>
                    <a:gd name="T57" fmla="*/ 9 h 64"/>
                    <a:gd name="T58" fmla="*/ 14 w 65"/>
                    <a:gd name="T59" fmla="*/ 5 h 64"/>
                    <a:gd name="T60" fmla="*/ 20 w 65"/>
                    <a:gd name="T61" fmla="*/ 1 h 64"/>
                    <a:gd name="T62" fmla="*/ 26 w 65"/>
                    <a:gd name="T63" fmla="*/ 1 h 64"/>
                    <a:gd name="T64" fmla="*/ 32 w 65"/>
                    <a:gd name="T65" fmla="*/ 0 h 6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5"/>
                    <a:gd name="T100" fmla="*/ 0 h 64"/>
                    <a:gd name="T101" fmla="*/ 65 w 65"/>
                    <a:gd name="T102" fmla="*/ 64 h 6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5" h="64">
                      <a:moveTo>
                        <a:pt x="32" y="0"/>
                      </a:moveTo>
                      <a:lnTo>
                        <a:pt x="39" y="1"/>
                      </a:lnTo>
                      <a:lnTo>
                        <a:pt x="45" y="1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2" y="64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20" y="1"/>
                      </a:lnTo>
                      <a:lnTo>
                        <a:pt x="26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33CC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19946" name="Freeform 467"/>
                <p:cNvSpPr>
                  <a:spLocks/>
                </p:cNvSpPr>
                <p:nvPr/>
              </p:nvSpPr>
              <p:spPr bwMode="auto">
                <a:xfrm>
                  <a:off x="4583" y="782"/>
                  <a:ext cx="65" cy="64"/>
                </a:xfrm>
                <a:custGeom>
                  <a:avLst/>
                  <a:gdLst>
                    <a:gd name="T0" fmla="*/ 32 w 65"/>
                    <a:gd name="T1" fmla="*/ 0 h 64"/>
                    <a:gd name="T2" fmla="*/ 32 w 65"/>
                    <a:gd name="T3" fmla="*/ 0 h 64"/>
                    <a:gd name="T4" fmla="*/ 39 w 65"/>
                    <a:gd name="T5" fmla="*/ 1 h 64"/>
                    <a:gd name="T6" fmla="*/ 45 w 65"/>
                    <a:gd name="T7" fmla="*/ 1 h 64"/>
                    <a:gd name="T8" fmla="*/ 51 w 65"/>
                    <a:gd name="T9" fmla="*/ 5 h 64"/>
                    <a:gd name="T10" fmla="*/ 55 w 65"/>
                    <a:gd name="T11" fmla="*/ 9 h 64"/>
                    <a:gd name="T12" fmla="*/ 59 w 65"/>
                    <a:gd name="T13" fmla="*/ 13 h 64"/>
                    <a:gd name="T14" fmla="*/ 61 w 65"/>
                    <a:gd name="T15" fmla="*/ 19 h 64"/>
                    <a:gd name="T16" fmla="*/ 63 w 65"/>
                    <a:gd name="T17" fmla="*/ 25 h 64"/>
                    <a:gd name="T18" fmla="*/ 65 w 65"/>
                    <a:gd name="T19" fmla="*/ 33 h 64"/>
                    <a:gd name="T20" fmla="*/ 63 w 65"/>
                    <a:gd name="T21" fmla="*/ 39 h 64"/>
                    <a:gd name="T22" fmla="*/ 61 w 65"/>
                    <a:gd name="T23" fmla="*/ 45 h 64"/>
                    <a:gd name="T24" fmla="*/ 59 w 65"/>
                    <a:gd name="T25" fmla="*/ 51 h 64"/>
                    <a:gd name="T26" fmla="*/ 55 w 65"/>
                    <a:gd name="T27" fmla="*/ 55 h 64"/>
                    <a:gd name="T28" fmla="*/ 51 w 65"/>
                    <a:gd name="T29" fmla="*/ 59 h 64"/>
                    <a:gd name="T30" fmla="*/ 45 w 65"/>
                    <a:gd name="T31" fmla="*/ 61 h 64"/>
                    <a:gd name="T32" fmla="*/ 39 w 65"/>
                    <a:gd name="T33" fmla="*/ 63 h 64"/>
                    <a:gd name="T34" fmla="*/ 32 w 65"/>
                    <a:gd name="T35" fmla="*/ 64 h 64"/>
                    <a:gd name="T36" fmla="*/ 26 w 65"/>
                    <a:gd name="T37" fmla="*/ 63 h 64"/>
                    <a:gd name="T38" fmla="*/ 20 w 65"/>
                    <a:gd name="T39" fmla="*/ 61 h 64"/>
                    <a:gd name="T40" fmla="*/ 14 w 65"/>
                    <a:gd name="T41" fmla="*/ 59 h 64"/>
                    <a:gd name="T42" fmla="*/ 10 w 65"/>
                    <a:gd name="T43" fmla="*/ 55 h 64"/>
                    <a:gd name="T44" fmla="*/ 6 w 65"/>
                    <a:gd name="T45" fmla="*/ 51 h 64"/>
                    <a:gd name="T46" fmla="*/ 2 w 65"/>
                    <a:gd name="T47" fmla="*/ 45 h 64"/>
                    <a:gd name="T48" fmla="*/ 0 w 65"/>
                    <a:gd name="T49" fmla="*/ 39 h 64"/>
                    <a:gd name="T50" fmla="*/ 0 w 65"/>
                    <a:gd name="T51" fmla="*/ 33 h 64"/>
                    <a:gd name="T52" fmla="*/ 0 w 65"/>
                    <a:gd name="T53" fmla="*/ 25 h 64"/>
                    <a:gd name="T54" fmla="*/ 2 w 65"/>
                    <a:gd name="T55" fmla="*/ 19 h 64"/>
                    <a:gd name="T56" fmla="*/ 6 w 65"/>
                    <a:gd name="T57" fmla="*/ 13 h 64"/>
                    <a:gd name="T58" fmla="*/ 10 w 65"/>
                    <a:gd name="T59" fmla="*/ 9 h 64"/>
                    <a:gd name="T60" fmla="*/ 14 w 65"/>
                    <a:gd name="T61" fmla="*/ 5 h 64"/>
                    <a:gd name="T62" fmla="*/ 20 w 65"/>
                    <a:gd name="T63" fmla="*/ 1 h 64"/>
                    <a:gd name="T64" fmla="*/ 26 w 65"/>
                    <a:gd name="T65" fmla="*/ 1 h 64"/>
                    <a:gd name="T66" fmla="*/ 32 w 65"/>
                    <a:gd name="T67" fmla="*/ 0 h 6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5"/>
                    <a:gd name="T103" fmla="*/ 0 h 64"/>
                    <a:gd name="T104" fmla="*/ 65 w 65"/>
                    <a:gd name="T105" fmla="*/ 64 h 6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5" h="64">
                      <a:moveTo>
                        <a:pt x="32" y="0"/>
                      </a:moveTo>
                      <a:lnTo>
                        <a:pt x="32" y="0"/>
                      </a:lnTo>
                      <a:lnTo>
                        <a:pt x="39" y="1"/>
                      </a:lnTo>
                      <a:lnTo>
                        <a:pt x="45" y="1"/>
                      </a:lnTo>
                      <a:lnTo>
                        <a:pt x="51" y="5"/>
                      </a:lnTo>
                      <a:lnTo>
                        <a:pt x="55" y="9"/>
                      </a:lnTo>
                      <a:lnTo>
                        <a:pt x="59" y="13"/>
                      </a:lnTo>
                      <a:lnTo>
                        <a:pt x="61" y="19"/>
                      </a:lnTo>
                      <a:lnTo>
                        <a:pt x="63" y="25"/>
                      </a:lnTo>
                      <a:lnTo>
                        <a:pt x="65" y="33"/>
                      </a:lnTo>
                      <a:lnTo>
                        <a:pt x="63" y="39"/>
                      </a:lnTo>
                      <a:lnTo>
                        <a:pt x="61" y="45"/>
                      </a:lnTo>
                      <a:lnTo>
                        <a:pt x="59" y="51"/>
                      </a:lnTo>
                      <a:lnTo>
                        <a:pt x="55" y="55"/>
                      </a:lnTo>
                      <a:lnTo>
                        <a:pt x="51" y="59"/>
                      </a:lnTo>
                      <a:lnTo>
                        <a:pt x="45" y="61"/>
                      </a:lnTo>
                      <a:lnTo>
                        <a:pt x="39" y="63"/>
                      </a:lnTo>
                      <a:lnTo>
                        <a:pt x="32" y="64"/>
                      </a:lnTo>
                      <a:lnTo>
                        <a:pt x="26" y="63"/>
                      </a:lnTo>
                      <a:lnTo>
                        <a:pt x="20" y="61"/>
                      </a:lnTo>
                      <a:lnTo>
                        <a:pt x="14" y="59"/>
                      </a:lnTo>
                      <a:lnTo>
                        <a:pt x="10" y="55"/>
                      </a:lnTo>
                      <a:lnTo>
                        <a:pt x="6" y="51"/>
                      </a:lnTo>
                      <a:lnTo>
                        <a:pt x="2" y="45"/>
                      </a:lnTo>
                      <a:lnTo>
                        <a:pt x="0" y="39"/>
                      </a:lnTo>
                      <a:lnTo>
                        <a:pt x="0" y="33"/>
                      </a:lnTo>
                      <a:lnTo>
                        <a:pt x="0" y="25"/>
                      </a:lnTo>
                      <a:lnTo>
                        <a:pt x="2" y="19"/>
                      </a:lnTo>
                      <a:lnTo>
                        <a:pt x="6" y="13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20" y="1"/>
                      </a:lnTo>
                      <a:lnTo>
                        <a:pt x="26" y="1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</p:grpSp>
          <p:sp>
            <p:nvSpPr>
              <p:cNvPr id="19711" name="Rectangle 468"/>
              <p:cNvSpPr>
                <a:spLocks noChangeArrowheads="1"/>
              </p:cNvSpPr>
              <p:nvPr/>
            </p:nvSpPr>
            <p:spPr bwMode="auto">
              <a:xfrm>
                <a:off x="3839" y="787"/>
                <a:ext cx="1427" cy="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 sz="1300" b="1">
                    <a:solidFill>
                      <a:srgbClr val="0000FF"/>
                    </a:solidFill>
                    <a:latin typeface="Arial" pitchFamily="34" charset="0"/>
                  </a:rPr>
                  <a:t>spallation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712" name="Freeform 469"/>
              <p:cNvSpPr>
                <a:spLocks/>
              </p:cNvSpPr>
              <p:nvPr/>
            </p:nvSpPr>
            <p:spPr bwMode="auto">
              <a:xfrm>
                <a:off x="3896" y="1118"/>
                <a:ext cx="140" cy="130"/>
              </a:xfrm>
              <a:custGeom>
                <a:avLst/>
                <a:gdLst>
                  <a:gd name="T0" fmla="*/ 140 w 140"/>
                  <a:gd name="T1" fmla="*/ 0 h 130"/>
                  <a:gd name="T2" fmla="*/ 140 w 140"/>
                  <a:gd name="T3" fmla="*/ 0 h 130"/>
                  <a:gd name="T4" fmla="*/ 0 w 140"/>
                  <a:gd name="T5" fmla="*/ 28 h 130"/>
                  <a:gd name="T6" fmla="*/ 79 w 140"/>
                  <a:gd name="T7" fmla="*/ 130 h 130"/>
                  <a:gd name="T8" fmla="*/ 140 w 140"/>
                  <a:gd name="T9" fmla="*/ 0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0"/>
                  <a:gd name="T16" fmla="*/ 0 h 130"/>
                  <a:gd name="T17" fmla="*/ 140 w 140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0" h="130">
                    <a:moveTo>
                      <a:pt x="140" y="0"/>
                    </a:moveTo>
                    <a:lnTo>
                      <a:pt x="140" y="0"/>
                    </a:lnTo>
                    <a:lnTo>
                      <a:pt x="0" y="28"/>
                    </a:lnTo>
                    <a:lnTo>
                      <a:pt x="79" y="130"/>
                    </a:lnTo>
                    <a:lnTo>
                      <a:pt x="140" y="0"/>
                    </a:lnTo>
                    <a:close/>
                  </a:path>
                </a:pathLst>
              </a:custGeom>
              <a:solidFill>
                <a:srgbClr val="99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16400" name="Freeform 472"/>
          <p:cNvSpPr>
            <a:spLocks/>
          </p:cNvSpPr>
          <p:nvPr/>
        </p:nvSpPr>
        <p:spPr bwMode="auto">
          <a:xfrm>
            <a:off x="8418513" y="2816225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0 h 65"/>
              <a:gd name="T18" fmla="*/ 2147483647 w 65"/>
              <a:gd name="T19" fmla="*/ 0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0 w 65"/>
              <a:gd name="T63" fmla="*/ 2147483647 h 65"/>
              <a:gd name="T64" fmla="*/ 0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0" y="31"/>
                </a:moveTo>
                <a:lnTo>
                  <a:pt x="0" y="25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5"/>
                </a:lnTo>
                <a:lnTo>
                  <a:pt x="65" y="31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52" y="59"/>
                </a:lnTo>
                <a:lnTo>
                  <a:pt x="46" y="61"/>
                </a:lnTo>
                <a:lnTo>
                  <a:pt x="40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51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1" name="Freeform 473"/>
          <p:cNvSpPr>
            <a:spLocks/>
          </p:cNvSpPr>
          <p:nvPr/>
        </p:nvSpPr>
        <p:spPr bwMode="auto">
          <a:xfrm>
            <a:off x="8418513" y="2816225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0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0 h 65"/>
              <a:gd name="T18" fmla="*/ 2147483647 w 65"/>
              <a:gd name="T19" fmla="*/ 0 h 65"/>
              <a:gd name="T20" fmla="*/ 2147483647 w 65"/>
              <a:gd name="T21" fmla="*/ 0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0 w 65"/>
              <a:gd name="T65" fmla="*/ 2147483647 h 65"/>
              <a:gd name="T66" fmla="*/ 0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0" y="31"/>
                </a:moveTo>
                <a:lnTo>
                  <a:pt x="0" y="31"/>
                </a:lnTo>
                <a:lnTo>
                  <a:pt x="0" y="25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5"/>
                </a:lnTo>
                <a:lnTo>
                  <a:pt x="65" y="31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52" y="59"/>
                </a:lnTo>
                <a:lnTo>
                  <a:pt x="46" y="61"/>
                </a:lnTo>
                <a:lnTo>
                  <a:pt x="40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51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2" name="Freeform 474"/>
          <p:cNvSpPr>
            <a:spLocks/>
          </p:cNvSpPr>
          <p:nvPr/>
        </p:nvSpPr>
        <p:spPr bwMode="auto">
          <a:xfrm>
            <a:off x="8739188" y="3051175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0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0 w 65"/>
              <a:gd name="T63" fmla="*/ 2147483647 h 65"/>
              <a:gd name="T64" fmla="*/ 0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0" y="33"/>
                </a:move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4" y="5"/>
                </a:lnTo>
                <a:lnTo>
                  <a:pt x="20" y="3"/>
                </a:lnTo>
                <a:lnTo>
                  <a:pt x="25" y="2"/>
                </a:lnTo>
                <a:lnTo>
                  <a:pt x="31" y="0"/>
                </a:lnTo>
                <a:lnTo>
                  <a:pt x="39" y="2"/>
                </a:lnTo>
                <a:lnTo>
                  <a:pt x="45" y="3"/>
                </a:lnTo>
                <a:lnTo>
                  <a:pt x="51" y="5"/>
                </a:lnTo>
                <a:lnTo>
                  <a:pt x="55" y="9"/>
                </a:lnTo>
                <a:lnTo>
                  <a:pt x="59" y="13"/>
                </a:lnTo>
                <a:lnTo>
                  <a:pt x="63" y="19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1" y="65"/>
                </a:lnTo>
                <a:lnTo>
                  <a:pt x="25" y="65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51"/>
                </a:lnTo>
                <a:lnTo>
                  <a:pt x="2" y="45"/>
                </a:lnTo>
                <a:lnTo>
                  <a:pt x="0" y="39"/>
                </a:lnTo>
                <a:lnTo>
                  <a:pt x="0" y="3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3" name="Freeform 475"/>
          <p:cNvSpPr>
            <a:spLocks/>
          </p:cNvSpPr>
          <p:nvPr/>
        </p:nvSpPr>
        <p:spPr bwMode="auto">
          <a:xfrm>
            <a:off x="8739188" y="3051175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0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0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0 w 65"/>
              <a:gd name="T65" fmla="*/ 2147483647 h 65"/>
              <a:gd name="T66" fmla="*/ 0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0" y="33"/>
                </a:moveTo>
                <a:lnTo>
                  <a:pt x="0" y="33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4" y="5"/>
                </a:lnTo>
                <a:lnTo>
                  <a:pt x="20" y="3"/>
                </a:lnTo>
                <a:lnTo>
                  <a:pt x="25" y="2"/>
                </a:lnTo>
                <a:lnTo>
                  <a:pt x="31" y="0"/>
                </a:lnTo>
                <a:lnTo>
                  <a:pt x="39" y="2"/>
                </a:lnTo>
                <a:lnTo>
                  <a:pt x="45" y="3"/>
                </a:lnTo>
                <a:lnTo>
                  <a:pt x="51" y="5"/>
                </a:lnTo>
                <a:lnTo>
                  <a:pt x="55" y="9"/>
                </a:lnTo>
                <a:lnTo>
                  <a:pt x="59" y="13"/>
                </a:lnTo>
                <a:lnTo>
                  <a:pt x="63" y="19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1" y="65"/>
                </a:lnTo>
                <a:lnTo>
                  <a:pt x="25" y="65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51"/>
                </a:lnTo>
                <a:lnTo>
                  <a:pt x="2" y="45"/>
                </a:lnTo>
                <a:lnTo>
                  <a:pt x="0" y="39"/>
                </a:lnTo>
                <a:lnTo>
                  <a:pt x="0" y="3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4" name="Freeform 476"/>
          <p:cNvSpPr>
            <a:spLocks/>
          </p:cNvSpPr>
          <p:nvPr/>
        </p:nvSpPr>
        <p:spPr bwMode="auto">
          <a:xfrm>
            <a:off x="8805863" y="2879725"/>
            <a:ext cx="92075" cy="103188"/>
          </a:xfrm>
          <a:custGeom>
            <a:avLst/>
            <a:gdLst>
              <a:gd name="T0" fmla="*/ 0 w 63"/>
              <a:gd name="T1" fmla="*/ 2147483647 h 63"/>
              <a:gd name="T2" fmla="*/ 0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0 h 63"/>
              <a:gd name="T16" fmla="*/ 2147483647 w 63"/>
              <a:gd name="T17" fmla="*/ 0 h 63"/>
              <a:gd name="T18" fmla="*/ 2147483647 w 63"/>
              <a:gd name="T19" fmla="*/ 0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0 w 63"/>
              <a:gd name="T63" fmla="*/ 2147483647 h 63"/>
              <a:gd name="T64" fmla="*/ 0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0" y="32"/>
                </a:move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8" y="8"/>
                </a:lnTo>
                <a:lnTo>
                  <a:pt x="14" y="4"/>
                </a:lnTo>
                <a:lnTo>
                  <a:pt x="20" y="2"/>
                </a:lnTo>
                <a:lnTo>
                  <a:pt x="24" y="0"/>
                </a:lnTo>
                <a:lnTo>
                  <a:pt x="32" y="0"/>
                </a:lnTo>
                <a:lnTo>
                  <a:pt x="38" y="0"/>
                </a:lnTo>
                <a:lnTo>
                  <a:pt x="43" y="2"/>
                </a:lnTo>
                <a:lnTo>
                  <a:pt x="49" y="4"/>
                </a:lnTo>
                <a:lnTo>
                  <a:pt x="53" y="8"/>
                </a:lnTo>
                <a:lnTo>
                  <a:pt x="57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4"/>
                </a:lnTo>
                <a:lnTo>
                  <a:pt x="57" y="49"/>
                </a:lnTo>
                <a:lnTo>
                  <a:pt x="53" y="53"/>
                </a:lnTo>
                <a:lnTo>
                  <a:pt x="49" y="59"/>
                </a:lnTo>
                <a:lnTo>
                  <a:pt x="43" y="61"/>
                </a:lnTo>
                <a:lnTo>
                  <a:pt x="38" y="63"/>
                </a:lnTo>
                <a:lnTo>
                  <a:pt x="32" y="63"/>
                </a:lnTo>
                <a:lnTo>
                  <a:pt x="24" y="63"/>
                </a:lnTo>
                <a:lnTo>
                  <a:pt x="20" y="61"/>
                </a:lnTo>
                <a:lnTo>
                  <a:pt x="14" y="59"/>
                </a:lnTo>
                <a:lnTo>
                  <a:pt x="8" y="53"/>
                </a:lnTo>
                <a:lnTo>
                  <a:pt x="4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5" name="Freeform 477"/>
          <p:cNvSpPr>
            <a:spLocks/>
          </p:cNvSpPr>
          <p:nvPr/>
        </p:nvSpPr>
        <p:spPr bwMode="auto">
          <a:xfrm>
            <a:off x="8805863" y="2879725"/>
            <a:ext cx="92075" cy="103188"/>
          </a:xfrm>
          <a:custGeom>
            <a:avLst/>
            <a:gdLst>
              <a:gd name="T0" fmla="*/ 0 w 63"/>
              <a:gd name="T1" fmla="*/ 2147483647 h 63"/>
              <a:gd name="T2" fmla="*/ 0 w 63"/>
              <a:gd name="T3" fmla="*/ 2147483647 h 63"/>
              <a:gd name="T4" fmla="*/ 0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0 h 63"/>
              <a:gd name="T18" fmla="*/ 2147483647 w 63"/>
              <a:gd name="T19" fmla="*/ 0 h 63"/>
              <a:gd name="T20" fmla="*/ 2147483647 w 63"/>
              <a:gd name="T21" fmla="*/ 0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0 w 63"/>
              <a:gd name="T65" fmla="*/ 2147483647 h 63"/>
              <a:gd name="T66" fmla="*/ 0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0" y="32"/>
                </a:move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8" y="8"/>
                </a:lnTo>
                <a:lnTo>
                  <a:pt x="14" y="4"/>
                </a:lnTo>
                <a:lnTo>
                  <a:pt x="20" y="2"/>
                </a:lnTo>
                <a:lnTo>
                  <a:pt x="24" y="0"/>
                </a:lnTo>
                <a:lnTo>
                  <a:pt x="32" y="0"/>
                </a:lnTo>
                <a:lnTo>
                  <a:pt x="38" y="0"/>
                </a:lnTo>
                <a:lnTo>
                  <a:pt x="43" y="2"/>
                </a:lnTo>
                <a:lnTo>
                  <a:pt x="49" y="4"/>
                </a:lnTo>
                <a:lnTo>
                  <a:pt x="53" y="8"/>
                </a:lnTo>
                <a:lnTo>
                  <a:pt x="57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4"/>
                </a:lnTo>
                <a:lnTo>
                  <a:pt x="57" y="49"/>
                </a:lnTo>
                <a:lnTo>
                  <a:pt x="53" y="53"/>
                </a:lnTo>
                <a:lnTo>
                  <a:pt x="49" y="59"/>
                </a:lnTo>
                <a:lnTo>
                  <a:pt x="43" y="61"/>
                </a:lnTo>
                <a:lnTo>
                  <a:pt x="38" y="63"/>
                </a:lnTo>
                <a:lnTo>
                  <a:pt x="32" y="63"/>
                </a:lnTo>
                <a:lnTo>
                  <a:pt x="24" y="63"/>
                </a:lnTo>
                <a:lnTo>
                  <a:pt x="20" y="61"/>
                </a:lnTo>
                <a:lnTo>
                  <a:pt x="14" y="59"/>
                </a:lnTo>
                <a:lnTo>
                  <a:pt x="8" y="53"/>
                </a:lnTo>
                <a:lnTo>
                  <a:pt x="4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6" name="Freeform 478"/>
          <p:cNvSpPr>
            <a:spLocks/>
          </p:cNvSpPr>
          <p:nvPr/>
        </p:nvSpPr>
        <p:spPr bwMode="auto">
          <a:xfrm>
            <a:off x="8316913" y="3141663"/>
            <a:ext cx="95250" cy="106362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0 h 65"/>
              <a:gd name="T18" fmla="*/ 2147483647 w 65"/>
              <a:gd name="T19" fmla="*/ 0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0 w 65"/>
              <a:gd name="T63" fmla="*/ 2147483647 h 65"/>
              <a:gd name="T64" fmla="*/ 0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0" y="31"/>
                </a:move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59" y="13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lnTo>
                  <a:pt x="63" y="39"/>
                </a:lnTo>
                <a:lnTo>
                  <a:pt x="63" y="45"/>
                </a:lnTo>
                <a:lnTo>
                  <a:pt x="59" y="49"/>
                </a:lnTo>
                <a:lnTo>
                  <a:pt x="56" y="55"/>
                </a:lnTo>
                <a:lnTo>
                  <a:pt x="52" y="59"/>
                </a:lnTo>
                <a:lnTo>
                  <a:pt x="46" y="63"/>
                </a:lnTo>
                <a:lnTo>
                  <a:pt x="40" y="63"/>
                </a:lnTo>
                <a:lnTo>
                  <a:pt x="32" y="65"/>
                </a:lnTo>
                <a:lnTo>
                  <a:pt x="26" y="63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7" name="Freeform 479"/>
          <p:cNvSpPr>
            <a:spLocks/>
          </p:cNvSpPr>
          <p:nvPr/>
        </p:nvSpPr>
        <p:spPr bwMode="auto">
          <a:xfrm>
            <a:off x="8316913" y="3141663"/>
            <a:ext cx="95250" cy="106362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0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0 h 65"/>
              <a:gd name="T18" fmla="*/ 2147483647 w 65"/>
              <a:gd name="T19" fmla="*/ 0 h 65"/>
              <a:gd name="T20" fmla="*/ 2147483647 w 65"/>
              <a:gd name="T21" fmla="*/ 0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0 w 65"/>
              <a:gd name="T65" fmla="*/ 2147483647 h 65"/>
              <a:gd name="T66" fmla="*/ 0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0" y="31"/>
                </a:move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59" y="13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lnTo>
                  <a:pt x="63" y="39"/>
                </a:lnTo>
                <a:lnTo>
                  <a:pt x="63" y="45"/>
                </a:lnTo>
                <a:lnTo>
                  <a:pt x="59" y="49"/>
                </a:lnTo>
                <a:lnTo>
                  <a:pt x="56" y="55"/>
                </a:lnTo>
                <a:lnTo>
                  <a:pt x="52" y="59"/>
                </a:lnTo>
                <a:lnTo>
                  <a:pt x="46" y="63"/>
                </a:lnTo>
                <a:lnTo>
                  <a:pt x="40" y="63"/>
                </a:lnTo>
                <a:lnTo>
                  <a:pt x="32" y="65"/>
                </a:lnTo>
                <a:lnTo>
                  <a:pt x="26" y="63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8" name="Freeform 480"/>
          <p:cNvSpPr>
            <a:spLocks/>
          </p:cNvSpPr>
          <p:nvPr/>
        </p:nvSpPr>
        <p:spPr bwMode="auto">
          <a:xfrm>
            <a:off x="8632825" y="3011488"/>
            <a:ext cx="92075" cy="106362"/>
          </a:xfrm>
          <a:custGeom>
            <a:avLst/>
            <a:gdLst>
              <a:gd name="T0" fmla="*/ 0 w 63"/>
              <a:gd name="T1" fmla="*/ 2147483647 h 65"/>
              <a:gd name="T2" fmla="*/ 0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0 h 65"/>
              <a:gd name="T16" fmla="*/ 2147483647 w 63"/>
              <a:gd name="T17" fmla="*/ 0 h 65"/>
              <a:gd name="T18" fmla="*/ 2147483647 w 63"/>
              <a:gd name="T19" fmla="*/ 0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0 w 63"/>
              <a:gd name="T63" fmla="*/ 2147483647 h 65"/>
              <a:gd name="T64" fmla="*/ 0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0" y="31"/>
                </a:move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8" y="10"/>
                </a:lnTo>
                <a:lnTo>
                  <a:pt x="14" y="6"/>
                </a:lnTo>
                <a:lnTo>
                  <a:pt x="20" y="2"/>
                </a:lnTo>
                <a:lnTo>
                  <a:pt x="24" y="0"/>
                </a:lnTo>
                <a:lnTo>
                  <a:pt x="32" y="0"/>
                </a:lnTo>
                <a:lnTo>
                  <a:pt x="37" y="0"/>
                </a:lnTo>
                <a:lnTo>
                  <a:pt x="43" y="2"/>
                </a:lnTo>
                <a:lnTo>
                  <a:pt x="49" y="6"/>
                </a:lnTo>
                <a:lnTo>
                  <a:pt x="53" y="10"/>
                </a:lnTo>
                <a:lnTo>
                  <a:pt x="57" y="14"/>
                </a:lnTo>
                <a:lnTo>
                  <a:pt x="61" y="20"/>
                </a:lnTo>
                <a:lnTo>
                  <a:pt x="63" y="26"/>
                </a:lnTo>
                <a:lnTo>
                  <a:pt x="63" y="31"/>
                </a:lnTo>
                <a:lnTo>
                  <a:pt x="63" y="39"/>
                </a:lnTo>
                <a:lnTo>
                  <a:pt x="61" y="45"/>
                </a:lnTo>
                <a:lnTo>
                  <a:pt x="57" y="49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2" y="65"/>
                </a:lnTo>
                <a:lnTo>
                  <a:pt x="24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09" name="Freeform 481"/>
          <p:cNvSpPr>
            <a:spLocks/>
          </p:cNvSpPr>
          <p:nvPr/>
        </p:nvSpPr>
        <p:spPr bwMode="auto">
          <a:xfrm>
            <a:off x="8632825" y="3011488"/>
            <a:ext cx="92075" cy="106362"/>
          </a:xfrm>
          <a:custGeom>
            <a:avLst/>
            <a:gdLst>
              <a:gd name="T0" fmla="*/ 0 w 63"/>
              <a:gd name="T1" fmla="*/ 2147483647 h 65"/>
              <a:gd name="T2" fmla="*/ 0 w 63"/>
              <a:gd name="T3" fmla="*/ 2147483647 h 65"/>
              <a:gd name="T4" fmla="*/ 0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0 h 65"/>
              <a:gd name="T18" fmla="*/ 2147483647 w 63"/>
              <a:gd name="T19" fmla="*/ 0 h 65"/>
              <a:gd name="T20" fmla="*/ 2147483647 w 63"/>
              <a:gd name="T21" fmla="*/ 0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0 w 63"/>
              <a:gd name="T65" fmla="*/ 2147483647 h 65"/>
              <a:gd name="T66" fmla="*/ 0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0" y="31"/>
                </a:moveTo>
                <a:lnTo>
                  <a:pt x="0" y="31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8" y="10"/>
                </a:lnTo>
                <a:lnTo>
                  <a:pt x="14" y="6"/>
                </a:lnTo>
                <a:lnTo>
                  <a:pt x="20" y="2"/>
                </a:lnTo>
                <a:lnTo>
                  <a:pt x="24" y="0"/>
                </a:lnTo>
                <a:lnTo>
                  <a:pt x="32" y="0"/>
                </a:lnTo>
                <a:lnTo>
                  <a:pt x="37" y="0"/>
                </a:lnTo>
                <a:lnTo>
                  <a:pt x="43" y="2"/>
                </a:lnTo>
                <a:lnTo>
                  <a:pt x="49" y="6"/>
                </a:lnTo>
                <a:lnTo>
                  <a:pt x="53" y="10"/>
                </a:lnTo>
                <a:lnTo>
                  <a:pt x="57" y="14"/>
                </a:lnTo>
                <a:lnTo>
                  <a:pt x="61" y="20"/>
                </a:lnTo>
                <a:lnTo>
                  <a:pt x="63" y="26"/>
                </a:lnTo>
                <a:lnTo>
                  <a:pt x="63" y="31"/>
                </a:lnTo>
                <a:lnTo>
                  <a:pt x="63" y="39"/>
                </a:lnTo>
                <a:lnTo>
                  <a:pt x="61" y="45"/>
                </a:lnTo>
                <a:lnTo>
                  <a:pt x="57" y="49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2" y="65"/>
                </a:lnTo>
                <a:lnTo>
                  <a:pt x="24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0" name="Freeform 482"/>
          <p:cNvSpPr>
            <a:spLocks/>
          </p:cNvSpPr>
          <p:nvPr/>
        </p:nvSpPr>
        <p:spPr bwMode="auto">
          <a:xfrm>
            <a:off x="8540750" y="2898775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0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0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0" y="33"/>
                </a:moveTo>
                <a:lnTo>
                  <a:pt x="2" y="26"/>
                </a:lnTo>
                <a:lnTo>
                  <a:pt x="4" y="20"/>
                </a:lnTo>
                <a:lnTo>
                  <a:pt x="6" y="16"/>
                </a:lnTo>
                <a:lnTo>
                  <a:pt x="10" y="10"/>
                </a:lnTo>
                <a:lnTo>
                  <a:pt x="16" y="6"/>
                </a:lnTo>
                <a:lnTo>
                  <a:pt x="22" y="4"/>
                </a:lnTo>
                <a:lnTo>
                  <a:pt x="28" y="2"/>
                </a:lnTo>
                <a:lnTo>
                  <a:pt x="34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5" y="26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4" y="65"/>
                </a:lnTo>
                <a:lnTo>
                  <a:pt x="28" y="65"/>
                </a:lnTo>
                <a:lnTo>
                  <a:pt x="22" y="63"/>
                </a:lnTo>
                <a:lnTo>
                  <a:pt x="16" y="59"/>
                </a:lnTo>
                <a:lnTo>
                  <a:pt x="10" y="55"/>
                </a:lnTo>
                <a:lnTo>
                  <a:pt x="6" y="51"/>
                </a:lnTo>
                <a:lnTo>
                  <a:pt x="4" y="45"/>
                </a:lnTo>
                <a:lnTo>
                  <a:pt x="2" y="39"/>
                </a:lnTo>
                <a:lnTo>
                  <a:pt x="0" y="3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1" name="Freeform 483"/>
          <p:cNvSpPr>
            <a:spLocks/>
          </p:cNvSpPr>
          <p:nvPr/>
        </p:nvSpPr>
        <p:spPr bwMode="auto">
          <a:xfrm>
            <a:off x="8540750" y="2898775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0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0" y="33"/>
                </a:moveTo>
                <a:lnTo>
                  <a:pt x="0" y="33"/>
                </a:lnTo>
                <a:lnTo>
                  <a:pt x="2" y="26"/>
                </a:lnTo>
                <a:lnTo>
                  <a:pt x="4" y="20"/>
                </a:lnTo>
                <a:lnTo>
                  <a:pt x="6" y="16"/>
                </a:lnTo>
                <a:lnTo>
                  <a:pt x="10" y="10"/>
                </a:lnTo>
                <a:lnTo>
                  <a:pt x="16" y="6"/>
                </a:lnTo>
                <a:lnTo>
                  <a:pt x="22" y="4"/>
                </a:lnTo>
                <a:lnTo>
                  <a:pt x="28" y="2"/>
                </a:lnTo>
                <a:lnTo>
                  <a:pt x="34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5" y="26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4" y="65"/>
                </a:lnTo>
                <a:lnTo>
                  <a:pt x="28" y="65"/>
                </a:lnTo>
                <a:lnTo>
                  <a:pt x="22" y="63"/>
                </a:lnTo>
                <a:lnTo>
                  <a:pt x="16" y="59"/>
                </a:lnTo>
                <a:lnTo>
                  <a:pt x="10" y="55"/>
                </a:lnTo>
                <a:lnTo>
                  <a:pt x="6" y="51"/>
                </a:lnTo>
                <a:lnTo>
                  <a:pt x="4" y="45"/>
                </a:lnTo>
                <a:lnTo>
                  <a:pt x="2" y="39"/>
                </a:lnTo>
                <a:lnTo>
                  <a:pt x="0" y="3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2" name="Freeform 484"/>
          <p:cNvSpPr>
            <a:spLocks/>
          </p:cNvSpPr>
          <p:nvPr/>
        </p:nvSpPr>
        <p:spPr bwMode="auto">
          <a:xfrm>
            <a:off x="8385175" y="2965450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0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0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0" y="34"/>
                </a:move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3" y="6"/>
                </a:lnTo>
                <a:lnTo>
                  <a:pt x="19" y="4"/>
                </a:lnTo>
                <a:lnTo>
                  <a:pt x="25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2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5" y="65"/>
                </a:lnTo>
                <a:lnTo>
                  <a:pt x="19" y="63"/>
                </a:lnTo>
                <a:lnTo>
                  <a:pt x="13" y="59"/>
                </a:lnTo>
                <a:lnTo>
                  <a:pt x="10" y="55"/>
                </a:lnTo>
                <a:lnTo>
                  <a:pt x="6" y="52"/>
                </a:lnTo>
                <a:lnTo>
                  <a:pt x="4" y="46"/>
                </a:lnTo>
                <a:lnTo>
                  <a:pt x="2" y="40"/>
                </a:lnTo>
                <a:lnTo>
                  <a:pt x="0" y="3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3" name="Freeform 485"/>
          <p:cNvSpPr>
            <a:spLocks/>
          </p:cNvSpPr>
          <p:nvPr/>
        </p:nvSpPr>
        <p:spPr bwMode="auto">
          <a:xfrm>
            <a:off x="8385175" y="2965450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0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0" y="34"/>
                </a:moveTo>
                <a:lnTo>
                  <a:pt x="0" y="34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3" y="6"/>
                </a:lnTo>
                <a:lnTo>
                  <a:pt x="19" y="4"/>
                </a:lnTo>
                <a:lnTo>
                  <a:pt x="25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2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5" y="65"/>
                </a:lnTo>
                <a:lnTo>
                  <a:pt x="19" y="63"/>
                </a:lnTo>
                <a:lnTo>
                  <a:pt x="13" y="59"/>
                </a:lnTo>
                <a:lnTo>
                  <a:pt x="10" y="55"/>
                </a:lnTo>
                <a:lnTo>
                  <a:pt x="6" y="52"/>
                </a:lnTo>
                <a:lnTo>
                  <a:pt x="4" y="46"/>
                </a:lnTo>
                <a:lnTo>
                  <a:pt x="2" y="40"/>
                </a:lnTo>
                <a:lnTo>
                  <a:pt x="0" y="3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4" name="Freeform 486"/>
          <p:cNvSpPr>
            <a:spLocks/>
          </p:cNvSpPr>
          <p:nvPr/>
        </p:nvSpPr>
        <p:spPr bwMode="auto">
          <a:xfrm>
            <a:off x="8594725" y="3198813"/>
            <a:ext cx="92075" cy="103187"/>
          </a:xfrm>
          <a:custGeom>
            <a:avLst/>
            <a:gdLst>
              <a:gd name="T0" fmla="*/ 0 w 63"/>
              <a:gd name="T1" fmla="*/ 2147483647 h 63"/>
              <a:gd name="T2" fmla="*/ 0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0 h 63"/>
              <a:gd name="T16" fmla="*/ 2147483647 w 63"/>
              <a:gd name="T17" fmla="*/ 0 h 63"/>
              <a:gd name="T18" fmla="*/ 2147483647 w 63"/>
              <a:gd name="T19" fmla="*/ 0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0 w 63"/>
              <a:gd name="T63" fmla="*/ 2147483647 h 63"/>
              <a:gd name="T64" fmla="*/ 0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0" y="32"/>
                </a:moveTo>
                <a:lnTo>
                  <a:pt x="0" y="24"/>
                </a:lnTo>
                <a:lnTo>
                  <a:pt x="2" y="18"/>
                </a:lnTo>
                <a:lnTo>
                  <a:pt x="6" y="14"/>
                </a:lnTo>
                <a:lnTo>
                  <a:pt x="8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6" y="2"/>
                </a:lnTo>
                <a:lnTo>
                  <a:pt x="50" y="4"/>
                </a:lnTo>
                <a:lnTo>
                  <a:pt x="56" y="8"/>
                </a:lnTo>
                <a:lnTo>
                  <a:pt x="60" y="14"/>
                </a:lnTo>
                <a:lnTo>
                  <a:pt x="61" y="18"/>
                </a:lnTo>
                <a:lnTo>
                  <a:pt x="63" y="24"/>
                </a:lnTo>
                <a:lnTo>
                  <a:pt x="63" y="32"/>
                </a:lnTo>
                <a:lnTo>
                  <a:pt x="63" y="38"/>
                </a:lnTo>
                <a:lnTo>
                  <a:pt x="61" y="43"/>
                </a:lnTo>
                <a:lnTo>
                  <a:pt x="60" y="49"/>
                </a:lnTo>
                <a:lnTo>
                  <a:pt x="56" y="53"/>
                </a:lnTo>
                <a:lnTo>
                  <a:pt x="50" y="57"/>
                </a:lnTo>
                <a:lnTo>
                  <a:pt x="46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5" name="Freeform 487"/>
          <p:cNvSpPr>
            <a:spLocks/>
          </p:cNvSpPr>
          <p:nvPr/>
        </p:nvSpPr>
        <p:spPr bwMode="auto">
          <a:xfrm>
            <a:off x="8594725" y="3198813"/>
            <a:ext cx="92075" cy="103187"/>
          </a:xfrm>
          <a:custGeom>
            <a:avLst/>
            <a:gdLst>
              <a:gd name="T0" fmla="*/ 0 w 63"/>
              <a:gd name="T1" fmla="*/ 2147483647 h 63"/>
              <a:gd name="T2" fmla="*/ 0 w 63"/>
              <a:gd name="T3" fmla="*/ 2147483647 h 63"/>
              <a:gd name="T4" fmla="*/ 0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0 h 63"/>
              <a:gd name="T18" fmla="*/ 2147483647 w 63"/>
              <a:gd name="T19" fmla="*/ 0 h 63"/>
              <a:gd name="T20" fmla="*/ 2147483647 w 63"/>
              <a:gd name="T21" fmla="*/ 0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0 w 63"/>
              <a:gd name="T65" fmla="*/ 2147483647 h 63"/>
              <a:gd name="T66" fmla="*/ 0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0" y="32"/>
                </a:moveTo>
                <a:lnTo>
                  <a:pt x="0" y="32"/>
                </a:lnTo>
                <a:lnTo>
                  <a:pt x="0" y="24"/>
                </a:lnTo>
                <a:lnTo>
                  <a:pt x="2" y="18"/>
                </a:lnTo>
                <a:lnTo>
                  <a:pt x="6" y="14"/>
                </a:lnTo>
                <a:lnTo>
                  <a:pt x="8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6" y="2"/>
                </a:lnTo>
                <a:lnTo>
                  <a:pt x="50" y="4"/>
                </a:lnTo>
                <a:lnTo>
                  <a:pt x="56" y="8"/>
                </a:lnTo>
                <a:lnTo>
                  <a:pt x="60" y="14"/>
                </a:lnTo>
                <a:lnTo>
                  <a:pt x="61" y="18"/>
                </a:lnTo>
                <a:lnTo>
                  <a:pt x="63" y="24"/>
                </a:lnTo>
                <a:lnTo>
                  <a:pt x="63" y="32"/>
                </a:lnTo>
                <a:lnTo>
                  <a:pt x="63" y="38"/>
                </a:lnTo>
                <a:lnTo>
                  <a:pt x="61" y="43"/>
                </a:lnTo>
                <a:lnTo>
                  <a:pt x="60" y="49"/>
                </a:lnTo>
                <a:lnTo>
                  <a:pt x="56" y="53"/>
                </a:lnTo>
                <a:lnTo>
                  <a:pt x="50" y="57"/>
                </a:lnTo>
                <a:lnTo>
                  <a:pt x="46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6" name="Freeform 488"/>
          <p:cNvSpPr>
            <a:spLocks/>
          </p:cNvSpPr>
          <p:nvPr/>
        </p:nvSpPr>
        <p:spPr bwMode="auto">
          <a:xfrm>
            <a:off x="8358188" y="3327400"/>
            <a:ext cx="92075" cy="106363"/>
          </a:xfrm>
          <a:custGeom>
            <a:avLst/>
            <a:gdLst>
              <a:gd name="T0" fmla="*/ 0 w 63"/>
              <a:gd name="T1" fmla="*/ 2147483647 h 65"/>
              <a:gd name="T2" fmla="*/ 0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0 h 65"/>
              <a:gd name="T16" fmla="*/ 2147483647 w 63"/>
              <a:gd name="T17" fmla="*/ 0 h 65"/>
              <a:gd name="T18" fmla="*/ 2147483647 w 63"/>
              <a:gd name="T19" fmla="*/ 0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0 w 63"/>
              <a:gd name="T63" fmla="*/ 2147483647 h 65"/>
              <a:gd name="T64" fmla="*/ 0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0" y="31"/>
                </a:moveTo>
                <a:lnTo>
                  <a:pt x="0" y="25"/>
                </a:lnTo>
                <a:lnTo>
                  <a:pt x="2" y="20"/>
                </a:lnTo>
                <a:lnTo>
                  <a:pt x="4" y="14"/>
                </a:lnTo>
                <a:lnTo>
                  <a:pt x="8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7" y="0"/>
                </a:lnTo>
                <a:lnTo>
                  <a:pt x="43" y="2"/>
                </a:lnTo>
                <a:lnTo>
                  <a:pt x="49" y="6"/>
                </a:lnTo>
                <a:lnTo>
                  <a:pt x="53" y="10"/>
                </a:lnTo>
                <a:lnTo>
                  <a:pt x="59" y="14"/>
                </a:lnTo>
                <a:lnTo>
                  <a:pt x="61" y="20"/>
                </a:lnTo>
                <a:lnTo>
                  <a:pt x="63" y="25"/>
                </a:lnTo>
                <a:lnTo>
                  <a:pt x="63" y="31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51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7" name="Freeform 489"/>
          <p:cNvSpPr>
            <a:spLocks/>
          </p:cNvSpPr>
          <p:nvPr/>
        </p:nvSpPr>
        <p:spPr bwMode="auto">
          <a:xfrm>
            <a:off x="8358188" y="3327400"/>
            <a:ext cx="92075" cy="106363"/>
          </a:xfrm>
          <a:custGeom>
            <a:avLst/>
            <a:gdLst>
              <a:gd name="T0" fmla="*/ 0 w 63"/>
              <a:gd name="T1" fmla="*/ 2147483647 h 65"/>
              <a:gd name="T2" fmla="*/ 0 w 63"/>
              <a:gd name="T3" fmla="*/ 2147483647 h 65"/>
              <a:gd name="T4" fmla="*/ 0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0 h 65"/>
              <a:gd name="T18" fmla="*/ 2147483647 w 63"/>
              <a:gd name="T19" fmla="*/ 0 h 65"/>
              <a:gd name="T20" fmla="*/ 2147483647 w 63"/>
              <a:gd name="T21" fmla="*/ 0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0 w 63"/>
              <a:gd name="T65" fmla="*/ 2147483647 h 65"/>
              <a:gd name="T66" fmla="*/ 0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0" y="31"/>
                </a:moveTo>
                <a:lnTo>
                  <a:pt x="0" y="31"/>
                </a:lnTo>
                <a:lnTo>
                  <a:pt x="0" y="25"/>
                </a:lnTo>
                <a:lnTo>
                  <a:pt x="2" y="20"/>
                </a:lnTo>
                <a:lnTo>
                  <a:pt x="4" y="14"/>
                </a:lnTo>
                <a:lnTo>
                  <a:pt x="8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7" y="0"/>
                </a:lnTo>
                <a:lnTo>
                  <a:pt x="43" y="2"/>
                </a:lnTo>
                <a:lnTo>
                  <a:pt x="49" y="6"/>
                </a:lnTo>
                <a:lnTo>
                  <a:pt x="53" y="10"/>
                </a:lnTo>
                <a:lnTo>
                  <a:pt x="59" y="14"/>
                </a:lnTo>
                <a:lnTo>
                  <a:pt x="61" y="20"/>
                </a:lnTo>
                <a:lnTo>
                  <a:pt x="63" y="25"/>
                </a:lnTo>
                <a:lnTo>
                  <a:pt x="63" y="31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51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8" name="Freeform 490"/>
          <p:cNvSpPr>
            <a:spLocks/>
          </p:cNvSpPr>
          <p:nvPr/>
        </p:nvSpPr>
        <p:spPr bwMode="auto">
          <a:xfrm>
            <a:off x="8466138" y="3417888"/>
            <a:ext cx="95250" cy="106362"/>
          </a:xfrm>
          <a:custGeom>
            <a:avLst/>
            <a:gdLst>
              <a:gd name="T0" fmla="*/ 0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0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0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0" y="33"/>
                </a:move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4"/>
                </a:lnTo>
                <a:lnTo>
                  <a:pt x="25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5" y="65"/>
                </a:lnTo>
                <a:lnTo>
                  <a:pt x="20" y="63"/>
                </a:lnTo>
                <a:lnTo>
                  <a:pt x="16" y="59"/>
                </a:lnTo>
                <a:lnTo>
                  <a:pt x="10" y="55"/>
                </a:lnTo>
                <a:lnTo>
                  <a:pt x="6" y="51"/>
                </a:lnTo>
                <a:lnTo>
                  <a:pt x="4" y="45"/>
                </a:lnTo>
                <a:lnTo>
                  <a:pt x="2" y="39"/>
                </a:lnTo>
                <a:lnTo>
                  <a:pt x="0" y="3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19" name="Freeform 491"/>
          <p:cNvSpPr>
            <a:spLocks/>
          </p:cNvSpPr>
          <p:nvPr/>
        </p:nvSpPr>
        <p:spPr bwMode="auto">
          <a:xfrm>
            <a:off x="8466138" y="3417888"/>
            <a:ext cx="95250" cy="106362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0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0" y="33"/>
                </a:moveTo>
                <a:lnTo>
                  <a:pt x="0" y="33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4"/>
                </a:lnTo>
                <a:lnTo>
                  <a:pt x="25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5" y="65"/>
                </a:lnTo>
                <a:lnTo>
                  <a:pt x="20" y="63"/>
                </a:lnTo>
                <a:lnTo>
                  <a:pt x="16" y="59"/>
                </a:lnTo>
                <a:lnTo>
                  <a:pt x="10" y="55"/>
                </a:lnTo>
                <a:lnTo>
                  <a:pt x="6" y="51"/>
                </a:lnTo>
                <a:lnTo>
                  <a:pt x="4" y="45"/>
                </a:lnTo>
                <a:lnTo>
                  <a:pt x="2" y="39"/>
                </a:lnTo>
                <a:lnTo>
                  <a:pt x="0" y="3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0" name="Freeform 492"/>
          <p:cNvSpPr>
            <a:spLocks/>
          </p:cNvSpPr>
          <p:nvPr/>
        </p:nvSpPr>
        <p:spPr bwMode="auto">
          <a:xfrm>
            <a:off x="8551863" y="3333750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0 h 65"/>
              <a:gd name="T18" fmla="*/ 2147483647 w 65"/>
              <a:gd name="T19" fmla="*/ 0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0 w 65"/>
              <a:gd name="T63" fmla="*/ 2147483647 h 65"/>
              <a:gd name="T64" fmla="*/ 0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0" y="31"/>
                </a:moveTo>
                <a:lnTo>
                  <a:pt x="0" y="25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9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3" y="25"/>
                </a:lnTo>
                <a:lnTo>
                  <a:pt x="65" y="31"/>
                </a:lnTo>
                <a:lnTo>
                  <a:pt x="63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3"/>
                </a:lnTo>
                <a:lnTo>
                  <a:pt x="39" y="63"/>
                </a:lnTo>
                <a:lnTo>
                  <a:pt x="31" y="65"/>
                </a:lnTo>
                <a:lnTo>
                  <a:pt x="26" y="63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51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1" name="Freeform 493"/>
          <p:cNvSpPr>
            <a:spLocks/>
          </p:cNvSpPr>
          <p:nvPr/>
        </p:nvSpPr>
        <p:spPr bwMode="auto">
          <a:xfrm>
            <a:off x="8551863" y="3333750"/>
            <a:ext cx="95250" cy="106363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0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0 h 65"/>
              <a:gd name="T18" fmla="*/ 2147483647 w 65"/>
              <a:gd name="T19" fmla="*/ 0 h 65"/>
              <a:gd name="T20" fmla="*/ 2147483647 w 65"/>
              <a:gd name="T21" fmla="*/ 0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0 w 65"/>
              <a:gd name="T65" fmla="*/ 2147483647 h 65"/>
              <a:gd name="T66" fmla="*/ 0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0" y="31"/>
                </a:moveTo>
                <a:lnTo>
                  <a:pt x="0" y="31"/>
                </a:lnTo>
                <a:lnTo>
                  <a:pt x="0" y="25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9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3" y="25"/>
                </a:lnTo>
                <a:lnTo>
                  <a:pt x="65" y="31"/>
                </a:lnTo>
                <a:lnTo>
                  <a:pt x="63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3"/>
                </a:lnTo>
                <a:lnTo>
                  <a:pt x="39" y="63"/>
                </a:lnTo>
                <a:lnTo>
                  <a:pt x="31" y="65"/>
                </a:lnTo>
                <a:lnTo>
                  <a:pt x="26" y="63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51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2" name="Freeform 494"/>
          <p:cNvSpPr>
            <a:spLocks/>
          </p:cNvSpPr>
          <p:nvPr/>
        </p:nvSpPr>
        <p:spPr bwMode="auto">
          <a:xfrm>
            <a:off x="8791575" y="3368675"/>
            <a:ext cx="92075" cy="103188"/>
          </a:xfrm>
          <a:custGeom>
            <a:avLst/>
            <a:gdLst>
              <a:gd name="T0" fmla="*/ 0 w 63"/>
              <a:gd name="T1" fmla="*/ 2147483647 h 63"/>
              <a:gd name="T2" fmla="*/ 0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0 h 63"/>
              <a:gd name="T16" fmla="*/ 2147483647 w 63"/>
              <a:gd name="T17" fmla="*/ 0 h 63"/>
              <a:gd name="T18" fmla="*/ 2147483647 w 63"/>
              <a:gd name="T19" fmla="*/ 0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0 w 63"/>
              <a:gd name="T63" fmla="*/ 2147483647 h 63"/>
              <a:gd name="T64" fmla="*/ 0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0" y="32"/>
                </a:moveTo>
                <a:lnTo>
                  <a:pt x="0" y="26"/>
                </a:lnTo>
                <a:lnTo>
                  <a:pt x="2" y="18"/>
                </a:lnTo>
                <a:lnTo>
                  <a:pt x="4" y="14"/>
                </a:lnTo>
                <a:lnTo>
                  <a:pt x="8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4" y="2"/>
                </a:lnTo>
                <a:lnTo>
                  <a:pt x="50" y="4"/>
                </a:lnTo>
                <a:lnTo>
                  <a:pt x="53" y="8"/>
                </a:lnTo>
                <a:lnTo>
                  <a:pt x="57" y="14"/>
                </a:lnTo>
                <a:lnTo>
                  <a:pt x="61" y="18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4"/>
                </a:lnTo>
                <a:lnTo>
                  <a:pt x="57" y="50"/>
                </a:lnTo>
                <a:lnTo>
                  <a:pt x="53" y="54"/>
                </a:lnTo>
                <a:lnTo>
                  <a:pt x="50" y="58"/>
                </a:lnTo>
                <a:lnTo>
                  <a:pt x="44" y="62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2"/>
                </a:lnTo>
                <a:lnTo>
                  <a:pt x="14" y="58"/>
                </a:lnTo>
                <a:lnTo>
                  <a:pt x="8" y="54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3" name="Freeform 495"/>
          <p:cNvSpPr>
            <a:spLocks/>
          </p:cNvSpPr>
          <p:nvPr/>
        </p:nvSpPr>
        <p:spPr bwMode="auto">
          <a:xfrm>
            <a:off x="8791575" y="3368675"/>
            <a:ext cx="92075" cy="103188"/>
          </a:xfrm>
          <a:custGeom>
            <a:avLst/>
            <a:gdLst>
              <a:gd name="T0" fmla="*/ 0 w 63"/>
              <a:gd name="T1" fmla="*/ 2147483647 h 63"/>
              <a:gd name="T2" fmla="*/ 0 w 63"/>
              <a:gd name="T3" fmla="*/ 2147483647 h 63"/>
              <a:gd name="T4" fmla="*/ 0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0 h 63"/>
              <a:gd name="T18" fmla="*/ 2147483647 w 63"/>
              <a:gd name="T19" fmla="*/ 0 h 63"/>
              <a:gd name="T20" fmla="*/ 2147483647 w 63"/>
              <a:gd name="T21" fmla="*/ 0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0 w 63"/>
              <a:gd name="T65" fmla="*/ 2147483647 h 63"/>
              <a:gd name="T66" fmla="*/ 0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0" y="32"/>
                </a:move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lnTo>
                  <a:pt x="4" y="14"/>
                </a:lnTo>
                <a:lnTo>
                  <a:pt x="8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4" y="2"/>
                </a:lnTo>
                <a:lnTo>
                  <a:pt x="50" y="4"/>
                </a:lnTo>
                <a:lnTo>
                  <a:pt x="53" y="8"/>
                </a:lnTo>
                <a:lnTo>
                  <a:pt x="57" y="14"/>
                </a:lnTo>
                <a:lnTo>
                  <a:pt x="61" y="18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4"/>
                </a:lnTo>
                <a:lnTo>
                  <a:pt x="57" y="50"/>
                </a:lnTo>
                <a:lnTo>
                  <a:pt x="53" y="54"/>
                </a:lnTo>
                <a:lnTo>
                  <a:pt x="50" y="58"/>
                </a:lnTo>
                <a:lnTo>
                  <a:pt x="44" y="62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2"/>
                </a:lnTo>
                <a:lnTo>
                  <a:pt x="14" y="58"/>
                </a:lnTo>
                <a:lnTo>
                  <a:pt x="8" y="54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4" name="Freeform 496"/>
          <p:cNvSpPr>
            <a:spLocks/>
          </p:cNvSpPr>
          <p:nvPr/>
        </p:nvSpPr>
        <p:spPr bwMode="auto">
          <a:xfrm>
            <a:off x="8445500" y="3236913"/>
            <a:ext cx="95250" cy="103187"/>
          </a:xfrm>
          <a:custGeom>
            <a:avLst/>
            <a:gdLst>
              <a:gd name="T0" fmla="*/ 0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0 h 63"/>
              <a:gd name="T16" fmla="*/ 2147483647 w 65"/>
              <a:gd name="T17" fmla="*/ 0 h 63"/>
              <a:gd name="T18" fmla="*/ 2147483647 w 65"/>
              <a:gd name="T19" fmla="*/ 0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0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0" y="31"/>
                </a:moveTo>
                <a:lnTo>
                  <a:pt x="2" y="25"/>
                </a:lnTo>
                <a:lnTo>
                  <a:pt x="2" y="17"/>
                </a:lnTo>
                <a:lnTo>
                  <a:pt x="6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4"/>
                </a:lnTo>
                <a:lnTo>
                  <a:pt x="55" y="8"/>
                </a:lnTo>
                <a:lnTo>
                  <a:pt x="59" y="14"/>
                </a:lnTo>
                <a:lnTo>
                  <a:pt x="63" y="17"/>
                </a:lnTo>
                <a:lnTo>
                  <a:pt x="63" y="25"/>
                </a:lnTo>
                <a:lnTo>
                  <a:pt x="65" y="31"/>
                </a:lnTo>
                <a:lnTo>
                  <a:pt x="63" y="37"/>
                </a:lnTo>
                <a:lnTo>
                  <a:pt x="63" y="43"/>
                </a:lnTo>
                <a:lnTo>
                  <a:pt x="59" y="49"/>
                </a:lnTo>
                <a:lnTo>
                  <a:pt x="55" y="53"/>
                </a:lnTo>
                <a:lnTo>
                  <a:pt x="51" y="57"/>
                </a:lnTo>
                <a:lnTo>
                  <a:pt x="45" y="61"/>
                </a:lnTo>
                <a:lnTo>
                  <a:pt x="39" y="63"/>
                </a:lnTo>
                <a:lnTo>
                  <a:pt x="34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5" name="Freeform 497"/>
          <p:cNvSpPr>
            <a:spLocks/>
          </p:cNvSpPr>
          <p:nvPr/>
        </p:nvSpPr>
        <p:spPr bwMode="auto">
          <a:xfrm>
            <a:off x="8445500" y="3236913"/>
            <a:ext cx="95250" cy="103187"/>
          </a:xfrm>
          <a:custGeom>
            <a:avLst/>
            <a:gdLst>
              <a:gd name="T0" fmla="*/ 0 w 65"/>
              <a:gd name="T1" fmla="*/ 2147483647 h 63"/>
              <a:gd name="T2" fmla="*/ 0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0 h 63"/>
              <a:gd name="T18" fmla="*/ 2147483647 w 65"/>
              <a:gd name="T19" fmla="*/ 0 h 63"/>
              <a:gd name="T20" fmla="*/ 2147483647 w 65"/>
              <a:gd name="T21" fmla="*/ 0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0" y="31"/>
                </a:moveTo>
                <a:lnTo>
                  <a:pt x="0" y="31"/>
                </a:lnTo>
                <a:lnTo>
                  <a:pt x="2" y="25"/>
                </a:lnTo>
                <a:lnTo>
                  <a:pt x="2" y="17"/>
                </a:lnTo>
                <a:lnTo>
                  <a:pt x="6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4"/>
                </a:lnTo>
                <a:lnTo>
                  <a:pt x="55" y="8"/>
                </a:lnTo>
                <a:lnTo>
                  <a:pt x="59" y="14"/>
                </a:lnTo>
                <a:lnTo>
                  <a:pt x="63" y="17"/>
                </a:lnTo>
                <a:lnTo>
                  <a:pt x="63" y="25"/>
                </a:lnTo>
                <a:lnTo>
                  <a:pt x="65" y="31"/>
                </a:lnTo>
                <a:lnTo>
                  <a:pt x="63" y="37"/>
                </a:lnTo>
                <a:lnTo>
                  <a:pt x="63" y="43"/>
                </a:lnTo>
                <a:lnTo>
                  <a:pt x="59" y="49"/>
                </a:lnTo>
                <a:lnTo>
                  <a:pt x="55" y="53"/>
                </a:lnTo>
                <a:lnTo>
                  <a:pt x="51" y="57"/>
                </a:lnTo>
                <a:lnTo>
                  <a:pt x="45" y="61"/>
                </a:lnTo>
                <a:lnTo>
                  <a:pt x="39" y="63"/>
                </a:lnTo>
                <a:lnTo>
                  <a:pt x="34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6" name="Freeform 498"/>
          <p:cNvSpPr>
            <a:spLocks/>
          </p:cNvSpPr>
          <p:nvPr/>
        </p:nvSpPr>
        <p:spPr bwMode="auto">
          <a:xfrm>
            <a:off x="8716963" y="3233738"/>
            <a:ext cx="95250" cy="106362"/>
          </a:xfrm>
          <a:custGeom>
            <a:avLst/>
            <a:gdLst>
              <a:gd name="T0" fmla="*/ 0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0 h 65"/>
              <a:gd name="T18" fmla="*/ 2147483647 w 65"/>
              <a:gd name="T19" fmla="*/ 0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0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0" y="31"/>
                </a:moveTo>
                <a:lnTo>
                  <a:pt x="2" y="25"/>
                </a:lnTo>
                <a:lnTo>
                  <a:pt x="2" y="19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lnTo>
                  <a:pt x="40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lnTo>
                  <a:pt x="63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40" y="63"/>
                </a:lnTo>
                <a:lnTo>
                  <a:pt x="34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51"/>
                </a:lnTo>
                <a:lnTo>
                  <a:pt x="2" y="45"/>
                </a:lnTo>
                <a:lnTo>
                  <a:pt x="2" y="39"/>
                </a:lnTo>
                <a:lnTo>
                  <a:pt x="0" y="3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7" name="Freeform 499"/>
          <p:cNvSpPr>
            <a:spLocks/>
          </p:cNvSpPr>
          <p:nvPr/>
        </p:nvSpPr>
        <p:spPr bwMode="auto">
          <a:xfrm>
            <a:off x="8716963" y="3233738"/>
            <a:ext cx="95250" cy="106362"/>
          </a:xfrm>
          <a:custGeom>
            <a:avLst/>
            <a:gdLst>
              <a:gd name="T0" fmla="*/ 0 w 65"/>
              <a:gd name="T1" fmla="*/ 2147483647 h 65"/>
              <a:gd name="T2" fmla="*/ 0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0 h 65"/>
              <a:gd name="T18" fmla="*/ 2147483647 w 65"/>
              <a:gd name="T19" fmla="*/ 0 h 65"/>
              <a:gd name="T20" fmla="*/ 2147483647 w 65"/>
              <a:gd name="T21" fmla="*/ 0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0" y="31"/>
                </a:moveTo>
                <a:lnTo>
                  <a:pt x="0" y="31"/>
                </a:lnTo>
                <a:lnTo>
                  <a:pt x="2" y="25"/>
                </a:lnTo>
                <a:lnTo>
                  <a:pt x="2" y="19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lnTo>
                  <a:pt x="40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lnTo>
                  <a:pt x="63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40" y="63"/>
                </a:lnTo>
                <a:lnTo>
                  <a:pt x="34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51"/>
                </a:lnTo>
                <a:lnTo>
                  <a:pt x="2" y="45"/>
                </a:lnTo>
                <a:lnTo>
                  <a:pt x="2" y="39"/>
                </a:lnTo>
                <a:lnTo>
                  <a:pt x="0" y="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8" name="Freeform 500"/>
          <p:cNvSpPr>
            <a:spLocks/>
          </p:cNvSpPr>
          <p:nvPr/>
        </p:nvSpPr>
        <p:spPr bwMode="auto">
          <a:xfrm>
            <a:off x="8678863" y="3384550"/>
            <a:ext cx="93662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0 w 63"/>
              <a:gd name="T31" fmla="*/ 2147483647 h 63"/>
              <a:gd name="T32" fmla="*/ 0 w 63"/>
              <a:gd name="T33" fmla="*/ 2147483647 h 63"/>
              <a:gd name="T34" fmla="*/ 0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0 h 63"/>
              <a:gd name="T48" fmla="*/ 2147483647 w 63"/>
              <a:gd name="T49" fmla="*/ 0 h 63"/>
              <a:gd name="T50" fmla="*/ 2147483647 w 63"/>
              <a:gd name="T51" fmla="*/ 0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63" y="32"/>
                </a:moveTo>
                <a:lnTo>
                  <a:pt x="63" y="38"/>
                </a:lnTo>
                <a:lnTo>
                  <a:pt x="61" y="44"/>
                </a:lnTo>
                <a:lnTo>
                  <a:pt x="59" y="50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9" y="63"/>
                </a:lnTo>
                <a:lnTo>
                  <a:pt x="31" y="63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9" y="55"/>
                </a:lnTo>
                <a:lnTo>
                  <a:pt x="5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5" y="14"/>
                </a:lnTo>
                <a:lnTo>
                  <a:pt x="9" y="8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9" y="0"/>
                </a:lnTo>
                <a:lnTo>
                  <a:pt x="43" y="2"/>
                </a:lnTo>
                <a:lnTo>
                  <a:pt x="49" y="6"/>
                </a:lnTo>
                <a:lnTo>
                  <a:pt x="55" y="8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29" name="Freeform 501"/>
          <p:cNvSpPr>
            <a:spLocks/>
          </p:cNvSpPr>
          <p:nvPr/>
        </p:nvSpPr>
        <p:spPr bwMode="auto">
          <a:xfrm>
            <a:off x="8678863" y="3384550"/>
            <a:ext cx="93662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0 w 63"/>
              <a:gd name="T33" fmla="*/ 2147483647 h 63"/>
              <a:gd name="T34" fmla="*/ 0 w 63"/>
              <a:gd name="T35" fmla="*/ 2147483647 h 63"/>
              <a:gd name="T36" fmla="*/ 0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0 h 63"/>
              <a:gd name="T50" fmla="*/ 2147483647 w 63"/>
              <a:gd name="T51" fmla="*/ 0 h 63"/>
              <a:gd name="T52" fmla="*/ 2147483647 w 63"/>
              <a:gd name="T53" fmla="*/ 0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63" y="32"/>
                </a:moveTo>
                <a:lnTo>
                  <a:pt x="63" y="32"/>
                </a:lnTo>
                <a:lnTo>
                  <a:pt x="63" y="38"/>
                </a:lnTo>
                <a:lnTo>
                  <a:pt x="61" y="44"/>
                </a:lnTo>
                <a:lnTo>
                  <a:pt x="59" y="50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9" y="63"/>
                </a:lnTo>
                <a:lnTo>
                  <a:pt x="31" y="63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9" y="55"/>
                </a:lnTo>
                <a:lnTo>
                  <a:pt x="5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5" y="14"/>
                </a:lnTo>
                <a:lnTo>
                  <a:pt x="9" y="8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9" y="0"/>
                </a:lnTo>
                <a:lnTo>
                  <a:pt x="43" y="2"/>
                </a:lnTo>
                <a:lnTo>
                  <a:pt x="49" y="6"/>
                </a:lnTo>
                <a:lnTo>
                  <a:pt x="55" y="8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30" name="Freeform 502"/>
          <p:cNvSpPr>
            <a:spLocks/>
          </p:cNvSpPr>
          <p:nvPr/>
        </p:nvSpPr>
        <p:spPr bwMode="auto">
          <a:xfrm>
            <a:off x="8491538" y="3079750"/>
            <a:ext cx="95250" cy="104775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0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0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5" y="34"/>
                </a:moveTo>
                <a:lnTo>
                  <a:pt x="65" y="40"/>
                </a:lnTo>
                <a:lnTo>
                  <a:pt x="63" y="46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1" y="65"/>
                </a:lnTo>
                <a:lnTo>
                  <a:pt x="25" y="65"/>
                </a:lnTo>
                <a:lnTo>
                  <a:pt x="19" y="63"/>
                </a:lnTo>
                <a:lnTo>
                  <a:pt x="15" y="59"/>
                </a:lnTo>
                <a:lnTo>
                  <a:pt x="9" y="55"/>
                </a:lnTo>
                <a:lnTo>
                  <a:pt x="5" y="51"/>
                </a:lnTo>
                <a:lnTo>
                  <a:pt x="3" y="46"/>
                </a:lnTo>
                <a:lnTo>
                  <a:pt x="2" y="40"/>
                </a:lnTo>
                <a:lnTo>
                  <a:pt x="0" y="34"/>
                </a:lnTo>
                <a:lnTo>
                  <a:pt x="2" y="26"/>
                </a:lnTo>
                <a:lnTo>
                  <a:pt x="3" y="20"/>
                </a:lnTo>
                <a:lnTo>
                  <a:pt x="5" y="14"/>
                </a:lnTo>
                <a:lnTo>
                  <a:pt x="9" y="10"/>
                </a:lnTo>
                <a:lnTo>
                  <a:pt x="15" y="6"/>
                </a:lnTo>
                <a:lnTo>
                  <a:pt x="19" y="4"/>
                </a:lnTo>
                <a:lnTo>
                  <a:pt x="25" y="2"/>
                </a:lnTo>
                <a:lnTo>
                  <a:pt x="31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31" name="Freeform 503"/>
          <p:cNvSpPr>
            <a:spLocks/>
          </p:cNvSpPr>
          <p:nvPr/>
        </p:nvSpPr>
        <p:spPr bwMode="auto">
          <a:xfrm>
            <a:off x="8491538" y="3079750"/>
            <a:ext cx="95250" cy="104775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0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0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5" y="34"/>
                </a:move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5"/>
                </a:lnTo>
                <a:lnTo>
                  <a:pt x="31" y="65"/>
                </a:lnTo>
                <a:lnTo>
                  <a:pt x="25" y="65"/>
                </a:lnTo>
                <a:lnTo>
                  <a:pt x="19" y="63"/>
                </a:lnTo>
                <a:lnTo>
                  <a:pt x="15" y="59"/>
                </a:lnTo>
                <a:lnTo>
                  <a:pt x="9" y="55"/>
                </a:lnTo>
                <a:lnTo>
                  <a:pt x="5" y="51"/>
                </a:lnTo>
                <a:lnTo>
                  <a:pt x="3" y="46"/>
                </a:lnTo>
                <a:lnTo>
                  <a:pt x="2" y="40"/>
                </a:lnTo>
                <a:lnTo>
                  <a:pt x="0" y="34"/>
                </a:lnTo>
                <a:lnTo>
                  <a:pt x="2" y="26"/>
                </a:lnTo>
                <a:lnTo>
                  <a:pt x="3" y="20"/>
                </a:lnTo>
                <a:lnTo>
                  <a:pt x="5" y="14"/>
                </a:lnTo>
                <a:lnTo>
                  <a:pt x="9" y="10"/>
                </a:lnTo>
                <a:lnTo>
                  <a:pt x="15" y="6"/>
                </a:lnTo>
                <a:lnTo>
                  <a:pt x="19" y="4"/>
                </a:lnTo>
                <a:lnTo>
                  <a:pt x="25" y="2"/>
                </a:lnTo>
                <a:lnTo>
                  <a:pt x="31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32" name="Freeform 504"/>
          <p:cNvSpPr>
            <a:spLocks/>
          </p:cNvSpPr>
          <p:nvPr/>
        </p:nvSpPr>
        <p:spPr bwMode="auto">
          <a:xfrm>
            <a:off x="8670925" y="28733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0 w 65"/>
              <a:gd name="T31" fmla="*/ 2147483647 h 65"/>
              <a:gd name="T32" fmla="*/ 0 w 65"/>
              <a:gd name="T33" fmla="*/ 2147483647 h 65"/>
              <a:gd name="T34" fmla="*/ 0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0 h 65"/>
              <a:gd name="T48" fmla="*/ 2147483647 w 65"/>
              <a:gd name="T49" fmla="*/ 0 h 65"/>
              <a:gd name="T50" fmla="*/ 2147483647 w 65"/>
              <a:gd name="T51" fmla="*/ 0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5" y="32"/>
                </a:moveTo>
                <a:lnTo>
                  <a:pt x="63" y="40"/>
                </a:lnTo>
                <a:lnTo>
                  <a:pt x="61" y="46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9" y="55"/>
                </a:lnTo>
                <a:lnTo>
                  <a:pt x="6" y="51"/>
                </a:lnTo>
                <a:lnTo>
                  <a:pt x="2" y="46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9" y="10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7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5" y="32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33" name="Freeform 505"/>
          <p:cNvSpPr>
            <a:spLocks/>
          </p:cNvSpPr>
          <p:nvPr/>
        </p:nvSpPr>
        <p:spPr bwMode="auto">
          <a:xfrm>
            <a:off x="8670925" y="28733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0 w 65"/>
              <a:gd name="T33" fmla="*/ 2147483647 h 65"/>
              <a:gd name="T34" fmla="*/ 0 w 65"/>
              <a:gd name="T35" fmla="*/ 2147483647 h 65"/>
              <a:gd name="T36" fmla="*/ 0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0 h 65"/>
              <a:gd name="T50" fmla="*/ 2147483647 w 65"/>
              <a:gd name="T51" fmla="*/ 0 h 65"/>
              <a:gd name="T52" fmla="*/ 2147483647 w 65"/>
              <a:gd name="T53" fmla="*/ 0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5" y="32"/>
                </a:moveTo>
                <a:lnTo>
                  <a:pt x="65" y="32"/>
                </a:lnTo>
                <a:lnTo>
                  <a:pt x="63" y="40"/>
                </a:lnTo>
                <a:lnTo>
                  <a:pt x="61" y="46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9" y="55"/>
                </a:lnTo>
                <a:lnTo>
                  <a:pt x="6" y="51"/>
                </a:lnTo>
                <a:lnTo>
                  <a:pt x="2" y="46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9" y="10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7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5" y="3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34" name="Rectangle 506"/>
          <p:cNvSpPr>
            <a:spLocks noChangeArrowheads="1"/>
          </p:cNvSpPr>
          <p:nvPr/>
        </p:nvSpPr>
        <p:spPr bwMode="auto">
          <a:xfrm>
            <a:off x="6777038" y="3594100"/>
            <a:ext cx="122237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36" name="Rectangle 508"/>
          <p:cNvSpPr>
            <a:spLocks noChangeArrowheads="1"/>
          </p:cNvSpPr>
          <p:nvPr/>
        </p:nvSpPr>
        <p:spPr bwMode="auto">
          <a:xfrm>
            <a:off x="6824663" y="3597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700">
                <a:solidFill>
                  <a:srgbClr val="0000FF"/>
                </a:solidFill>
                <a:latin typeface="Arial" pitchFamily="34" charset="0"/>
              </a:rPr>
              <a:t> 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37" name="Rectangle 509"/>
          <p:cNvSpPr>
            <a:spLocks noChangeArrowheads="1"/>
          </p:cNvSpPr>
          <p:nvPr/>
        </p:nvSpPr>
        <p:spPr bwMode="auto">
          <a:xfrm>
            <a:off x="6815138" y="3594100"/>
            <a:ext cx="117475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39" name="Rectangle 511"/>
          <p:cNvSpPr>
            <a:spLocks noChangeArrowheads="1"/>
          </p:cNvSpPr>
          <p:nvPr/>
        </p:nvSpPr>
        <p:spPr bwMode="auto">
          <a:xfrm>
            <a:off x="6861175" y="3597275"/>
            <a:ext cx="254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700" dirty="0">
                <a:solidFill>
                  <a:srgbClr val="0000FF"/>
                </a:solidFill>
                <a:latin typeface="Arial" pitchFamily="34" charset="0"/>
              </a:rPr>
              <a:t> </a:t>
            </a:r>
            <a:endParaRPr kumimoji="1"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45" name="Rectangle 517"/>
          <p:cNvSpPr>
            <a:spLocks noChangeArrowheads="1"/>
          </p:cNvSpPr>
          <p:nvPr/>
        </p:nvSpPr>
        <p:spPr bwMode="auto">
          <a:xfrm>
            <a:off x="7056438" y="3594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>
                <a:solidFill>
                  <a:srgbClr val="0000FF"/>
                </a:solidFill>
                <a:latin typeface="Arial" pitchFamily="34" charset="0"/>
              </a:rPr>
              <a:t> 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46" name="Rectangle 518"/>
          <p:cNvSpPr>
            <a:spLocks noChangeArrowheads="1"/>
          </p:cNvSpPr>
          <p:nvPr/>
        </p:nvSpPr>
        <p:spPr bwMode="auto">
          <a:xfrm>
            <a:off x="7715250" y="3587750"/>
            <a:ext cx="2921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47" name="Rectangle 519"/>
          <p:cNvSpPr>
            <a:spLocks noChangeArrowheads="1"/>
          </p:cNvSpPr>
          <p:nvPr/>
        </p:nvSpPr>
        <p:spPr bwMode="auto">
          <a:xfrm>
            <a:off x="7726362" y="3533775"/>
            <a:ext cx="152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dirty="0">
                <a:solidFill>
                  <a:srgbClr val="000000"/>
                </a:solidFill>
                <a:latin typeface="Arial" pitchFamily="34" charset="0"/>
              </a:rPr>
              <a:t>X</a:t>
            </a:r>
            <a:endParaRPr kumimoji="1"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48" name="Rectangle 520"/>
          <p:cNvSpPr>
            <a:spLocks noChangeArrowheads="1"/>
          </p:cNvSpPr>
          <p:nvPr/>
        </p:nvSpPr>
        <p:spPr bwMode="auto">
          <a:xfrm>
            <a:off x="7851775" y="3594100"/>
            <a:ext cx="635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dirty="0">
                <a:solidFill>
                  <a:srgbClr val="000000"/>
                </a:solidFill>
                <a:latin typeface="Arial" pitchFamily="34" charset="0"/>
              </a:rPr>
              <a:t> </a:t>
            </a:r>
            <a:endParaRPr kumimoji="1" lang="en-US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49" name="Rectangle 521"/>
          <p:cNvSpPr>
            <a:spLocks noChangeArrowheads="1"/>
          </p:cNvSpPr>
          <p:nvPr/>
        </p:nvSpPr>
        <p:spPr bwMode="auto">
          <a:xfrm>
            <a:off x="7277100" y="2989263"/>
            <a:ext cx="3127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50" name="Rectangle 522"/>
          <p:cNvSpPr>
            <a:spLocks noChangeArrowheads="1"/>
          </p:cNvSpPr>
          <p:nvPr/>
        </p:nvSpPr>
        <p:spPr bwMode="auto">
          <a:xfrm>
            <a:off x="7277100" y="2998788"/>
            <a:ext cx="147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2000">
                <a:solidFill>
                  <a:srgbClr val="000000"/>
                </a:solidFill>
                <a:latin typeface="Arial" pitchFamily="34" charset="0"/>
              </a:rPr>
              <a:t>+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51" name="Rectangle 523"/>
          <p:cNvSpPr>
            <a:spLocks noChangeArrowheads="1"/>
          </p:cNvSpPr>
          <p:nvPr/>
        </p:nvSpPr>
        <p:spPr bwMode="auto">
          <a:xfrm>
            <a:off x="7408863" y="299878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2000">
                <a:solidFill>
                  <a:srgbClr val="000000"/>
                </a:solidFill>
                <a:latin typeface="Arial" pitchFamily="34" charset="0"/>
              </a:rPr>
              <a:t> 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52" name="Rectangle 524"/>
          <p:cNvSpPr>
            <a:spLocks noChangeArrowheads="1"/>
          </p:cNvSpPr>
          <p:nvPr/>
        </p:nvSpPr>
        <p:spPr bwMode="auto">
          <a:xfrm>
            <a:off x="8126413" y="2989263"/>
            <a:ext cx="3127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53" name="Rectangle 525"/>
          <p:cNvSpPr>
            <a:spLocks noChangeArrowheads="1"/>
          </p:cNvSpPr>
          <p:nvPr/>
        </p:nvSpPr>
        <p:spPr bwMode="auto">
          <a:xfrm>
            <a:off x="8124825" y="2998788"/>
            <a:ext cx="147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2000">
                <a:solidFill>
                  <a:srgbClr val="000000"/>
                </a:solidFill>
                <a:latin typeface="Arial" pitchFamily="34" charset="0"/>
              </a:rPr>
              <a:t>+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54" name="Rectangle 526"/>
          <p:cNvSpPr>
            <a:spLocks noChangeArrowheads="1"/>
          </p:cNvSpPr>
          <p:nvPr/>
        </p:nvSpPr>
        <p:spPr bwMode="auto">
          <a:xfrm>
            <a:off x="8258175" y="299878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2000">
                <a:solidFill>
                  <a:srgbClr val="000000"/>
                </a:solidFill>
                <a:latin typeface="Arial" pitchFamily="34" charset="0"/>
              </a:rPr>
              <a:t> 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455" name="Line 527"/>
          <p:cNvSpPr>
            <a:spLocks noChangeShapeType="1"/>
          </p:cNvSpPr>
          <p:nvPr/>
        </p:nvSpPr>
        <p:spPr bwMode="auto">
          <a:xfrm>
            <a:off x="6840538" y="3157538"/>
            <a:ext cx="10318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56" name="Line 528"/>
          <p:cNvSpPr>
            <a:spLocks noChangeShapeType="1"/>
          </p:cNvSpPr>
          <p:nvPr/>
        </p:nvSpPr>
        <p:spPr bwMode="auto">
          <a:xfrm flipV="1">
            <a:off x="6892925" y="3095625"/>
            <a:ext cx="1588" cy="1158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57" name="Freeform 529"/>
          <p:cNvSpPr>
            <a:spLocks/>
          </p:cNvSpPr>
          <p:nvPr/>
        </p:nvSpPr>
        <p:spPr bwMode="auto">
          <a:xfrm>
            <a:off x="6848475" y="3108325"/>
            <a:ext cx="84138" cy="93663"/>
          </a:xfrm>
          <a:custGeom>
            <a:avLst/>
            <a:gdLst>
              <a:gd name="T0" fmla="*/ 2147483647 w 57"/>
              <a:gd name="T1" fmla="*/ 0 h 57"/>
              <a:gd name="T2" fmla="*/ 2147483647 w 57"/>
              <a:gd name="T3" fmla="*/ 0 h 57"/>
              <a:gd name="T4" fmla="*/ 2147483647 w 57"/>
              <a:gd name="T5" fmla="*/ 2147483647 h 57"/>
              <a:gd name="T6" fmla="*/ 2147483647 w 57"/>
              <a:gd name="T7" fmla="*/ 2147483647 h 57"/>
              <a:gd name="T8" fmla="*/ 2147483647 w 57"/>
              <a:gd name="T9" fmla="*/ 2147483647 h 57"/>
              <a:gd name="T10" fmla="*/ 2147483647 w 57"/>
              <a:gd name="T11" fmla="*/ 2147483647 h 57"/>
              <a:gd name="T12" fmla="*/ 2147483647 w 57"/>
              <a:gd name="T13" fmla="*/ 2147483647 h 57"/>
              <a:gd name="T14" fmla="*/ 2147483647 w 57"/>
              <a:gd name="T15" fmla="*/ 2147483647 h 57"/>
              <a:gd name="T16" fmla="*/ 2147483647 w 57"/>
              <a:gd name="T17" fmla="*/ 2147483647 h 57"/>
              <a:gd name="T18" fmla="*/ 2147483647 w 57"/>
              <a:gd name="T19" fmla="*/ 2147483647 h 57"/>
              <a:gd name="T20" fmla="*/ 2147483647 w 57"/>
              <a:gd name="T21" fmla="*/ 2147483647 h 57"/>
              <a:gd name="T22" fmla="*/ 2147483647 w 57"/>
              <a:gd name="T23" fmla="*/ 2147483647 h 57"/>
              <a:gd name="T24" fmla="*/ 2147483647 w 57"/>
              <a:gd name="T25" fmla="*/ 2147483647 h 57"/>
              <a:gd name="T26" fmla="*/ 2147483647 w 57"/>
              <a:gd name="T27" fmla="*/ 2147483647 h 57"/>
              <a:gd name="T28" fmla="*/ 2147483647 w 57"/>
              <a:gd name="T29" fmla="*/ 2147483647 h 57"/>
              <a:gd name="T30" fmla="*/ 2147483647 w 57"/>
              <a:gd name="T31" fmla="*/ 2147483647 h 57"/>
              <a:gd name="T32" fmla="*/ 2147483647 w 57"/>
              <a:gd name="T33" fmla="*/ 2147483647 h 57"/>
              <a:gd name="T34" fmla="*/ 2147483647 w 57"/>
              <a:gd name="T35" fmla="*/ 2147483647 h 57"/>
              <a:gd name="T36" fmla="*/ 2147483647 w 57"/>
              <a:gd name="T37" fmla="*/ 2147483647 h 57"/>
              <a:gd name="T38" fmla="*/ 2147483647 w 57"/>
              <a:gd name="T39" fmla="*/ 2147483647 h 57"/>
              <a:gd name="T40" fmla="*/ 2147483647 w 57"/>
              <a:gd name="T41" fmla="*/ 2147483647 h 57"/>
              <a:gd name="T42" fmla="*/ 2147483647 w 57"/>
              <a:gd name="T43" fmla="*/ 2147483647 h 57"/>
              <a:gd name="T44" fmla="*/ 2147483647 w 57"/>
              <a:gd name="T45" fmla="*/ 2147483647 h 57"/>
              <a:gd name="T46" fmla="*/ 0 w 57"/>
              <a:gd name="T47" fmla="*/ 2147483647 h 57"/>
              <a:gd name="T48" fmla="*/ 0 w 57"/>
              <a:gd name="T49" fmla="*/ 2147483647 h 57"/>
              <a:gd name="T50" fmla="*/ 0 w 57"/>
              <a:gd name="T51" fmla="*/ 2147483647 h 57"/>
              <a:gd name="T52" fmla="*/ 2147483647 w 57"/>
              <a:gd name="T53" fmla="*/ 2147483647 h 57"/>
              <a:gd name="T54" fmla="*/ 2147483647 w 57"/>
              <a:gd name="T55" fmla="*/ 2147483647 h 57"/>
              <a:gd name="T56" fmla="*/ 2147483647 w 57"/>
              <a:gd name="T57" fmla="*/ 2147483647 h 57"/>
              <a:gd name="T58" fmla="*/ 2147483647 w 57"/>
              <a:gd name="T59" fmla="*/ 2147483647 h 57"/>
              <a:gd name="T60" fmla="*/ 2147483647 w 57"/>
              <a:gd name="T61" fmla="*/ 2147483647 h 57"/>
              <a:gd name="T62" fmla="*/ 2147483647 w 57"/>
              <a:gd name="T63" fmla="*/ 0 h 57"/>
              <a:gd name="T64" fmla="*/ 2147483647 w 57"/>
              <a:gd name="T65" fmla="*/ 0 h 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7"/>
              <a:gd name="T100" fmla="*/ 0 h 57"/>
              <a:gd name="T101" fmla="*/ 57 w 57"/>
              <a:gd name="T102" fmla="*/ 57 h 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7" h="57">
                <a:moveTo>
                  <a:pt x="30" y="0"/>
                </a:moveTo>
                <a:lnTo>
                  <a:pt x="36" y="0"/>
                </a:lnTo>
                <a:lnTo>
                  <a:pt x="40" y="2"/>
                </a:lnTo>
                <a:lnTo>
                  <a:pt x="46" y="4"/>
                </a:lnTo>
                <a:lnTo>
                  <a:pt x="49" y="8"/>
                </a:lnTo>
                <a:lnTo>
                  <a:pt x="53" y="12"/>
                </a:lnTo>
                <a:lnTo>
                  <a:pt x="55" y="18"/>
                </a:lnTo>
                <a:lnTo>
                  <a:pt x="57" y="24"/>
                </a:lnTo>
                <a:lnTo>
                  <a:pt x="57" y="28"/>
                </a:lnTo>
                <a:lnTo>
                  <a:pt x="57" y="35"/>
                </a:lnTo>
                <a:lnTo>
                  <a:pt x="55" y="39"/>
                </a:lnTo>
                <a:lnTo>
                  <a:pt x="53" y="45"/>
                </a:lnTo>
                <a:lnTo>
                  <a:pt x="49" y="49"/>
                </a:lnTo>
                <a:lnTo>
                  <a:pt x="46" y="53"/>
                </a:lnTo>
                <a:lnTo>
                  <a:pt x="40" y="55"/>
                </a:lnTo>
                <a:lnTo>
                  <a:pt x="36" y="57"/>
                </a:lnTo>
                <a:lnTo>
                  <a:pt x="30" y="57"/>
                </a:lnTo>
                <a:lnTo>
                  <a:pt x="24" y="57"/>
                </a:lnTo>
                <a:lnTo>
                  <a:pt x="18" y="55"/>
                </a:lnTo>
                <a:lnTo>
                  <a:pt x="14" y="53"/>
                </a:lnTo>
                <a:lnTo>
                  <a:pt x="8" y="49"/>
                </a:lnTo>
                <a:lnTo>
                  <a:pt x="4" y="45"/>
                </a:lnTo>
                <a:lnTo>
                  <a:pt x="2" y="39"/>
                </a:lnTo>
                <a:lnTo>
                  <a:pt x="0" y="35"/>
                </a:lnTo>
                <a:lnTo>
                  <a:pt x="0" y="28"/>
                </a:lnTo>
                <a:lnTo>
                  <a:pt x="0" y="24"/>
                </a:lnTo>
                <a:lnTo>
                  <a:pt x="2" y="18"/>
                </a:lnTo>
                <a:lnTo>
                  <a:pt x="4" y="12"/>
                </a:lnTo>
                <a:lnTo>
                  <a:pt x="8" y="8"/>
                </a:lnTo>
                <a:lnTo>
                  <a:pt x="14" y="4"/>
                </a:lnTo>
                <a:lnTo>
                  <a:pt x="18" y="2"/>
                </a:lnTo>
                <a:lnTo>
                  <a:pt x="24" y="0"/>
                </a:lnTo>
                <a:lnTo>
                  <a:pt x="30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58" name="Freeform 530"/>
          <p:cNvSpPr>
            <a:spLocks/>
          </p:cNvSpPr>
          <p:nvPr/>
        </p:nvSpPr>
        <p:spPr bwMode="auto">
          <a:xfrm>
            <a:off x="6848475" y="3108325"/>
            <a:ext cx="84138" cy="93663"/>
          </a:xfrm>
          <a:custGeom>
            <a:avLst/>
            <a:gdLst>
              <a:gd name="T0" fmla="*/ 2147483647 w 57"/>
              <a:gd name="T1" fmla="*/ 0 h 57"/>
              <a:gd name="T2" fmla="*/ 2147483647 w 57"/>
              <a:gd name="T3" fmla="*/ 0 h 57"/>
              <a:gd name="T4" fmla="*/ 2147483647 w 57"/>
              <a:gd name="T5" fmla="*/ 0 h 57"/>
              <a:gd name="T6" fmla="*/ 2147483647 w 57"/>
              <a:gd name="T7" fmla="*/ 2147483647 h 57"/>
              <a:gd name="T8" fmla="*/ 2147483647 w 57"/>
              <a:gd name="T9" fmla="*/ 2147483647 h 57"/>
              <a:gd name="T10" fmla="*/ 2147483647 w 57"/>
              <a:gd name="T11" fmla="*/ 2147483647 h 57"/>
              <a:gd name="T12" fmla="*/ 2147483647 w 57"/>
              <a:gd name="T13" fmla="*/ 2147483647 h 57"/>
              <a:gd name="T14" fmla="*/ 2147483647 w 57"/>
              <a:gd name="T15" fmla="*/ 2147483647 h 57"/>
              <a:gd name="T16" fmla="*/ 2147483647 w 57"/>
              <a:gd name="T17" fmla="*/ 2147483647 h 57"/>
              <a:gd name="T18" fmla="*/ 2147483647 w 57"/>
              <a:gd name="T19" fmla="*/ 2147483647 h 57"/>
              <a:gd name="T20" fmla="*/ 2147483647 w 57"/>
              <a:gd name="T21" fmla="*/ 2147483647 h 57"/>
              <a:gd name="T22" fmla="*/ 2147483647 w 57"/>
              <a:gd name="T23" fmla="*/ 2147483647 h 57"/>
              <a:gd name="T24" fmla="*/ 2147483647 w 57"/>
              <a:gd name="T25" fmla="*/ 2147483647 h 57"/>
              <a:gd name="T26" fmla="*/ 2147483647 w 57"/>
              <a:gd name="T27" fmla="*/ 2147483647 h 57"/>
              <a:gd name="T28" fmla="*/ 2147483647 w 57"/>
              <a:gd name="T29" fmla="*/ 2147483647 h 57"/>
              <a:gd name="T30" fmla="*/ 2147483647 w 57"/>
              <a:gd name="T31" fmla="*/ 2147483647 h 57"/>
              <a:gd name="T32" fmla="*/ 2147483647 w 57"/>
              <a:gd name="T33" fmla="*/ 2147483647 h 57"/>
              <a:gd name="T34" fmla="*/ 2147483647 w 57"/>
              <a:gd name="T35" fmla="*/ 2147483647 h 57"/>
              <a:gd name="T36" fmla="*/ 2147483647 w 57"/>
              <a:gd name="T37" fmla="*/ 2147483647 h 57"/>
              <a:gd name="T38" fmla="*/ 2147483647 w 57"/>
              <a:gd name="T39" fmla="*/ 2147483647 h 57"/>
              <a:gd name="T40" fmla="*/ 2147483647 w 57"/>
              <a:gd name="T41" fmla="*/ 2147483647 h 57"/>
              <a:gd name="T42" fmla="*/ 2147483647 w 57"/>
              <a:gd name="T43" fmla="*/ 2147483647 h 57"/>
              <a:gd name="T44" fmla="*/ 2147483647 w 57"/>
              <a:gd name="T45" fmla="*/ 2147483647 h 57"/>
              <a:gd name="T46" fmla="*/ 2147483647 w 57"/>
              <a:gd name="T47" fmla="*/ 2147483647 h 57"/>
              <a:gd name="T48" fmla="*/ 0 w 57"/>
              <a:gd name="T49" fmla="*/ 2147483647 h 57"/>
              <a:gd name="T50" fmla="*/ 0 w 57"/>
              <a:gd name="T51" fmla="*/ 2147483647 h 57"/>
              <a:gd name="T52" fmla="*/ 0 w 57"/>
              <a:gd name="T53" fmla="*/ 2147483647 h 57"/>
              <a:gd name="T54" fmla="*/ 2147483647 w 57"/>
              <a:gd name="T55" fmla="*/ 2147483647 h 57"/>
              <a:gd name="T56" fmla="*/ 2147483647 w 57"/>
              <a:gd name="T57" fmla="*/ 2147483647 h 57"/>
              <a:gd name="T58" fmla="*/ 2147483647 w 57"/>
              <a:gd name="T59" fmla="*/ 2147483647 h 57"/>
              <a:gd name="T60" fmla="*/ 2147483647 w 57"/>
              <a:gd name="T61" fmla="*/ 2147483647 h 57"/>
              <a:gd name="T62" fmla="*/ 2147483647 w 57"/>
              <a:gd name="T63" fmla="*/ 2147483647 h 57"/>
              <a:gd name="T64" fmla="*/ 2147483647 w 57"/>
              <a:gd name="T65" fmla="*/ 0 h 57"/>
              <a:gd name="T66" fmla="*/ 2147483647 w 57"/>
              <a:gd name="T67" fmla="*/ 0 h 5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7"/>
              <a:gd name="T103" fmla="*/ 0 h 57"/>
              <a:gd name="T104" fmla="*/ 57 w 57"/>
              <a:gd name="T105" fmla="*/ 57 h 5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7" h="57">
                <a:moveTo>
                  <a:pt x="30" y="0"/>
                </a:moveTo>
                <a:lnTo>
                  <a:pt x="30" y="0"/>
                </a:lnTo>
                <a:lnTo>
                  <a:pt x="36" y="0"/>
                </a:lnTo>
                <a:lnTo>
                  <a:pt x="40" y="2"/>
                </a:lnTo>
                <a:lnTo>
                  <a:pt x="46" y="4"/>
                </a:lnTo>
                <a:lnTo>
                  <a:pt x="49" y="8"/>
                </a:lnTo>
                <a:lnTo>
                  <a:pt x="53" y="12"/>
                </a:lnTo>
                <a:lnTo>
                  <a:pt x="55" y="18"/>
                </a:lnTo>
                <a:lnTo>
                  <a:pt x="57" y="24"/>
                </a:lnTo>
                <a:lnTo>
                  <a:pt x="57" y="28"/>
                </a:lnTo>
                <a:lnTo>
                  <a:pt x="57" y="35"/>
                </a:lnTo>
                <a:lnTo>
                  <a:pt x="55" y="39"/>
                </a:lnTo>
                <a:lnTo>
                  <a:pt x="53" y="45"/>
                </a:lnTo>
                <a:lnTo>
                  <a:pt x="49" y="49"/>
                </a:lnTo>
                <a:lnTo>
                  <a:pt x="46" y="53"/>
                </a:lnTo>
                <a:lnTo>
                  <a:pt x="40" y="55"/>
                </a:lnTo>
                <a:lnTo>
                  <a:pt x="36" y="57"/>
                </a:lnTo>
                <a:lnTo>
                  <a:pt x="30" y="57"/>
                </a:lnTo>
                <a:lnTo>
                  <a:pt x="24" y="57"/>
                </a:lnTo>
                <a:lnTo>
                  <a:pt x="18" y="55"/>
                </a:lnTo>
                <a:lnTo>
                  <a:pt x="14" y="53"/>
                </a:lnTo>
                <a:lnTo>
                  <a:pt x="8" y="49"/>
                </a:lnTo>
                <a:lnTo>
                  <a:pt x="4" y="45"/>
                </a:lnTo>
                <a:lnTo>
                  <a:pt x="2" y="39"/>
                </a:lnTo>
                <a:lnTo>
                  <a:pt x="0" y="35"/>
                </a:lnTo>
                <a:lnTo>
                  <a:pt x="0" y="28"/>
                </a:lnTo>
                <a:lnTo>
                  <a:pt x="0" y="24"/>
                </a:lnTo>
                <a:lnTo>
                  <a:pt x="2" y="18"/>
                </a:lnTo>
                <a:lnTo>
                  <a:pt x="4" y="12"/>
                </a:lnTo>
                <a:lnTo>
                  <a:pt x="8" y="8"/>
                </a:lnTo>
                <a:lnTo>
                  <a:pt x="14" y="4"/>
                </a:lnTo>
                <a:lnTo>
                  <a:pt x="18" y="2"/>
                </a:lnTo>
                <a:lnTo>
                  <a:pt x="24" y="0"/>
                </a:lnTo>
                <a:lnTo>
                  <a:pt x="30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59" name="Freeform 531"/>
          <p:cNvSpPr>
            <a:spLocks/>
          </p:cNvSpPr>
          <p:nvPr/>
        </p:nvSpPr>
        <p:spPr bwMode="auto">
          <a:xfrm>
            <a:off x="6823075" y="3092450"/>
            <a:ext cx="95250" cy="106363"/>
          </a:xfrm>
          <a:custGeom>
            <a:avLst/>
            <a:gdLst>
              <a:gd name="T0" fmla="*/ 2147483647 w 65"/>
              <a:gd name="T1" fmla="*/ 0 h 65"/>
              <a:gd name="T2" fmla="*/ 2147483647 w 65"/>
              <a:gd name="T3" fmla="*/ 0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0 w 65"/>
              <a:gd name="T47" fmla="*/ 2147483647 h 65"/>
              <a:gd name="T48" fmla="*/ 0 w 65"/>
              <a:gd name="T49" fmla="*/ 2147483647 h 65"/>
              <a:gd name="T50" fmla="*/ 0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0 h 65"/>
              <a:gd name="T64" fmla="*/ 2147483647 w 65"/>
              <a:gd name="T65" fmla="*/ 0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34" y="0"/>
                </a:move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4"/>
                </a:lnTo>
                <a:lnTo>
                  <a:pt x="64" y="20"/>
                </a:lnTo>
                <a:lnTo>
                  <a:pt x="65" y="26"/>
                </a:lnTo>
                <a:lnTo>
                  <a:pt x="65" y="32"/>
                </a:lnTo>
                <a:lnTo>
                  <a:pt x="65" y="40"/>
                </a:lnTo>
                <a:lnTo>
                  <a:pt x="64" y="45"/>
                </a:lnTo>
                <a:lnTo>
                  <a:pt x="60" y="49"/>
                </a:lnTo>
                <a:lnTo>
                  <a:pt x="56" y="55"/>
                </a:lnTo>
                <a:lnTo>
                  <a:pt x="52" y="59"/>
                </a:lnTo>
                <a:lnTo>
                  <a:pt x="46" y="63"/>
                </a:lnTo>
                <a:lnTo>
                  <a:pt x="40" y="65"/>
                </a:lnTo>
                <a:lnTo>
                  <a:pt x="34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0" name="Freeform 532"/>
          <p:cNvSpPr>
            <a:spLocks/>
          </p:cNvSpPr>
          <p:nvPr/>
        </p:nvSpPr>
        <p:spPr bwMode="auto">
          <a:xfrm>
            <a:off x="6823075" y="3092450"/>
            <a:ext cx="95250" cy="106363"/>
          </a:xfrm>
          <a:custGeom>
            <a:avLst/>
            <a:gdLst>
              <a:gd name="T0" fmla="*/ 2147483647 w 65"/>
              <a:gd name="T1" fmla="*/ 0 h 65"/>
              <a:gd name="T2" fmla="*/ 2147483647 w 65"/>
              <a:gd name="T3" fmla="*/ 0 h 65"/>
              <a:gd name="T4" fmla="*/ 2147483647 w 65"/>
              <a:gd name="T5" fmla="*/ 0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0 w 65"/>
              <a:gd name="T49" fmla="*/ 2147483647 h 65"/>
              <a:gd name="T50" fmla="*/ 0 w 65"/>
              <a:gd name="T51" fmla="*/ 2147483647 h 65"/>
              <a:gd name="T52" fmla="*/ 0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0 h 65"/>
              <a:gd name="T66" fmla="*/ 2147483647 w 65"/>
              <a:gd name="T67" fmla="*/ 0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34" y="0"/>
                </a:move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4"/>
                </a:lnTo>
                <a:lnTo>
                  <a:pt x="64" y="20"/>
                </a:lnTo>
                <a:lnTo>
                  <a:pt x="65" y="26"/>
                </a:lnTo>
                <a:lnTo>
                  <a:pt x="65" y="32"/>
                </a:lnTo>
                <a:lnTo>
                  <a:pt x="65" y="40"/>
                </a:lnTo>
                <a:lnTo>
                  <a:pt x="64" y="45"/>
                </a:lnTo>
                <a:lnTo>
                  <a:pt x="60" y="49"/>
                </a:lnTo>
                <a:lnTo>
                  <a:pt x="56" y="55"/>
                </a:lnTo>
                <a:lnTo>
                  <a:pt x="52" y="59"/>
                </a:lnTo>
                <a:lnTo>
                  <a:pt x="46" y="63"/>
                </a:lnTo>
                <a:lnTo>
                  <a:pt x="40" y="65"/>
                </a:lnTo>
                <a:lnTo>
                  <a:pt x="34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1" name="Freeform 533"/>
          <p:cNvSpPr>
            <a:spLocks/>
          </p:cNvSpPr>
          <p:nvPr/>
        </p:nvSpPr>
        <p:spPr bwMode="auto">
          <a:xfrm>
            <a:off x="6872288" y="3074988"/>
            <a:ext cx="95250" cy="106362"/>
          </a:xfrm>
          <a:custGeom>
            <a:avLst/>
            <a:gdLst>
              <a:gd name="T0" fmla="*/ 2147483647 w 65"/>
              <a:gd name="T1" fmla="*/ 0 h 65"/>
              <a:gd name="T2" fmla="*/ 2147483647 w 65"/>
              <a:gd name="T3" fmla="*/ 0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0 w 65"/>
              <a:gd name="T47" fmla="*/ 2147483647 h 65"/>
              <a:gd name="T48" fmla="*/ 0 w 65"/>
              <a:gd name="T49" fmla="*/ 2147483647 h 65"/>
              <a:gd name="T50" fmla="*/ 0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0 h 65"/>
              <a:gd name="T64" fmla="*/ 2147483647 w 65"/>
              <a:gd name="T65" fmla="*/ 0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31" y="0"/>
                </a:moveTo>
                <a:lnTo>
                  <a:pt x="39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5" y="32"/>
                </a:lnTo>
                <a:lnTo>
                  <a:pt x="63" y="38"/>
                </a:lnTo>
                <a:lnTo>
                  <a:pt x="61" y="46"/>
                </a:lnTo>
                <a:lnTo>
                  <a:pt x="59" y="50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39" y="63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50"/>
                </a:lnTo>
                <a:lnTo>
                  <a:pt x="2" y="46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2" name="Freeform 534"/>
          <p:cNvSpPr>
            <a:spLocks/>
          </p:cNvSpPr>
          <p:nvPr/>
        </p:nvSpPr>
        <p:spPr bwMode="auto">
          <a:xfrm>
            <a:off x="6872288" y="3074988"/>
            <a:ext cx="95250" cy="106362"/>
          </a:xfrm>
          <a:custGeom>
            <a:avLst/>
            <a:gdLst>
              <a:gd name="T0" fmla="*/ 2147483647 w 65"/>
              <a:gd name="T1" fmla="*/ 0 h 65"/>
              <a:gd name="T2" fmla="*/ 2147483647 w 65"/>
              <a:gd name="T3" fmla="*/ 0 h 65"/>
              <a:gd name="T4" fmla="*/ 2147483647 w 65"/>
              <a:gd name="T5" fmla="*/ 0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0 w 65"/>
              <a:gd name="T49" fmla="*/ 2147483647 h 65"/>
              <a:gd name="T50" fmla="*/ 0 w 65"/>
              <a:gd name="T51" fmla="*/ 2147483647 h 65"/>
              <a:gd name="T52" fmla="*/ 0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0 h 65"/>
              <a:gd name="T66" fmla="*/ 2147483647 w 65"/>
              <a:gd name="T67" fmla="*/ 0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31" y="0"/>
                </a:moveTo>
                <a:lnTo>
                  <a:pt x="31" y="0"/>
                </a:lnTo>
                <a:lnTo>
                  <a:pt x="39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5" y="32"/>
                </a:lnTo>
                <a:lnTo>
                  <a:pt x="63" y="38"/>
                </a:lnTo>
                <a:lnTo>
                  <a:pt x="61" y="46"/>
                </a:lnTo>
                <a:lnTo>
                  <a:pt x="59" y="50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39" y="63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50"/>
                </a:lnTo>
                <a:lnTo>
                  <a:pt x="2" y="46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3" name="Freeform 535"/>
          <p:cNvSpPr>
            <a:spLocks/>
          </p:cNvSpPr>
          <p:nvPr/>
        </p:nvSpPr>
        <p:spPr bwMode="auto">
          <a:xfrm>
            <a:off x="6869113" y="3105150"/>
            <a:ext cx="92075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0 w 63"/>
              <a:gd name="T15" fmla="*/ 2147483647 h 63"/>
              <a:gd name="T16" fmla="*/ 0 w 63"/>
              <a:gd name="T17" fmla="*/ 2147483647 h 63"/>
              <a:gd name="T18" fmla="*/ 0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0 h 63"/>
              <a:gd name="T32" fmla="*/ 2147483647 w 63"/>
              <a:gd name="T33" fmla="*/ 0 h 63"/>
              <a:gd name="T34" fmla="*/ 2147483647 w 63"/>
              <a:gd name="T35" fmla="*/ 0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32" y="63"/>
                </a:moveTo>
                <a:lnTo>
                  <a:pt x="26" y="63"/>
                </a:lnTo>
                <a:lnTo>
                  <a:pt x="18" y="61"/>
                </a:lnTo>
                <a:lnTo>
                  <a:pt x="14" y="59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8" y="8"/>
                </a:lnTo>
                <a:lnTo>
                  <a:pt x="14" y="4"/>
                </a:lnTo>
                <a:lnTo>
                  <a:pt x="18" y="2"/>
                </a:lnTo>
                <a:lnTo>
                  <a:pt x="26" y="0"/>
                </a:lnTo>
                <a:lnTo>
                  <a:pt x="32" y="0"/>
                </a:lnTo>
                <a:lnTo>
                  <a:pt x="37" y="0"/>
                </a:lnTo>
                <a:lnTo>
                  <a:pt x="43" y="2"/>
                </a:lnTo>
                <a:lnTo>
                  <a:pt x="49" y="4"/>
                </a:lnTo>
                <a:lnTo>
                  <a:pt x="55" y="8"/>
                </a:lnTo>
                <a:lnTo>
                  <a:pt x="57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7"/>
                </a:lnTo>
                <a:lnTo>
                  <a:pt x="61" y="43"/>
                </a:lnTo>
                <a:lnTo>
                  <a:pt x="57" y="49"/>
                </a:lnTo>
                <a:lnTo>
                  <a:pt x="55" y="53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2" y="63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4" name="Freeform 536"/>
          <p:cNvSpPr>
            <a:spLocks/>
          </p:cNvSpPr>
          <p:nvPr/>
        </p:nvSpPr>
        <p:spPr bwMode="auto">
          <a:xfrm>
            <a:off x="6869113" y="3105150"/>
            <a:ext cx="92075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0 w 63"/>
              <a:gd name="T17" fmla="*/ 2147483647 h 63"/>
              <a:gd name="T18" fmla="*/ 0 w 63"/>
              <a:gd name="T19" fmla="*/ 2147483647 h 63"/>
              <a:gd name="T20" fmla="*/ 0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0 h 63"/>
              <a:gd name="T34" fmla="*/ 2147483647 w 63"/>
              <a:gd name="T35" fmla="*/ 0 h 63"/>
              <a:gd name="T36" fmla="*/ 2147483647 w 63"/>
              <a:gd name="T37" fmla="*/ 0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32" y="63"/>
                </a:moveTo>
                <a:lnTo>
                  <a:pt x="32" y="63"/>
                </a:lnTo>
                <a:lnTo>
                  <a:pt x="26" y="63"/>
                </a:lnTo>
                <a:lnTo>
                  <a:pt x="18" y="61"/>
                </a:lnTo>
                <a:lnTo>
                  <a:pt x="14" y="59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8" y="8"/>
                </a:lnTo>
                <a:lnTo>
                  <a:pt x="14" y="4"/>
                </a:lnTo>
                <a:lnTo>
                  <a:pt x="18" y="2"/>
                </a:lnTo>
                <a:lnTo>
                  <a:pt x="26" y="0"/>
                </a:lnTo>
                <a:lnTo>
                  <a:pt x="32" y="0"/>
                </a:lnTo>
                <a:lnTo>
                  <a:pt x="37" y="0"/>
                </a:lnTo>
                <a:lnTo>
                  <a:pt x="43" y="2"/>
                </a:lnTo>
                <a:lnTo>
                  <a:pt x="49" y="4"/>
                </a:lnTo>
                <a:lnTo>
                  <a:pt x="55" y="8"/>
                </a:lnTo>
                <a:lnTo>
                  <a:pt x="57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7"/>
                </a:lnTo>
                <a:lnTo>
                  <a:pt x="61" y="43"/>
                </a:lnTo>
                <a:lnTo>
                  <a:pt x="57" y="49"/>
                </a:lnTo>
                <a:lnTo>
                  <a:pt x="55" y="53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2" y="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5" name="Freeform 537"/>
          <p:cNvSpPr>
            <a:spLocks/>
          </p:cNvSpPr>
          <p:nvPr/>
        </p:nvSpPr>
        <p:spPr bwMode="auto">
          <a:xfrm>
            <a:off x="6840538" y="3121025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0 w 63"/>
              <a:gd name="T15" fmla="*/ 2147483647 h 65"/>
              <a:gd name="T16" fmla="*/ 0 w 63"/>
              <a:gd name="T17" fmla="*/ 2147483647 h 65"/>
              <a:gd name="T18" fmla="*/ 0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0 h 65"/>
              <a:gd name="T32" fmla="*/ 2147483647 w 63"/>
              <a:gd name="T33" fmla="*/ 0 h 65"/>
              <a:gd name="T34" fmla="*/ 2147483647 w 63"/>
              <a:gd name="T35" fmla="*/ 0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32" y="65"/>
                </a:move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20"/>
                </a:lnTo>
                <a:lnTo>
                  <a:pt x="6" y="14"/>
                </a:lnTo>
                <a:lnTo>
                  <a:pt x="8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4" y="2"/>
                </a:lnTo>
                <a:lnTo>
                  <a:pt x="50" y="6"/>
                </a:lnTo>
                <a:lnTo>
                  <a:pt x="55" y="10"/>
                </a:lnTo>
                <a:lnTo>
                  <a:pt x="57" y="14"/>
                </a:lnTo>
                <a:lnTo>
                  <a:pt x="61" y="20"/>
                </a:lnTo>
                <a:lnTo>
                  <a:pt x="63" y="25"/>
                </a:lnTo>
                <a:lnTo>
                  <a:pt x="63" y="31"/>
                </a:lnTo>
                <a:lnTo>
                  <a:pt x="63" y="39"/>
                </a:lnTo>
                <a:lnTo>
                  <a:pt x="61" y="45"/>
                </a:lnTo>
                <a:lnTo>
                  <a:pt x="57" y="49"/>
                </a:lnTo>
                <a:lnTo>
                  <a:pt x="55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6" name="Freeform 538"/>
          <p:cNvSpPr>
            <a:spLocks/>
          </p:cNvSpPr>
          <p:nvPr/>
        </p:nvSpPr>
        <p:spPr bwMode="auto">
          <a:xfrm>
            <a:off x="6840538" y="3121025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0 w 63"/>
              <a:gd name="T17" fmla="*/ 2147483647 h 65"/>
              <a:gd name="T18" fmla="*/ 0 w 63"/>
              <a:gd name="T19" fmla="*/ 2147483647 h 65"/>
              <a:gd name="T20" fmla="*/ 0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0 h 65"/>
              <a:gd name="T34" fmla="*/ 2147483647 w 63"/>
              <a:gd name="T35" fmla="*/ 0 h 65"/>
              <a:gd name="T36" fmla="*/ 2147483647 w 63"/>
              <a:gd name="T37" fmla="*/ 0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32" y="65"/>
                </a:move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20"/>
                </a:lnTo>
                <a:lnTo>
                  <a:pt x="6" y="14"/>
                </a:lnTo>
                <a:lnTo>
                  <a:pt x="8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4" y="2"/>
                </a:lnTo>
                <a:lnTo>
                  <a:pt x="50" y="6"/>
                </a:lnTo>
                <a:lnTo>
                  <a:pt x="55" y="10"/>
                </a:lnTo>
                <a:lnTo>
                  <a:pt x="57" y="14"/>
                </a:lnTo>
                <a:lnTo>
                  <a:pt x="61" y="20"/>
                </a:lnTo>
                <a:lnTo>
                  <a:pt x="63" y="25"/>
                </a:lnTo>
                <a:lnTo>
                  <a:pt x="63" y="31"/>
                </a:lnTo>
                <a:lnTo>
                  <a:pt x="63" y="39"/>
                </a:lnTo>
                <a:lnTo>
                  <a:pt x="61" y="45"/>
                </a:lnTo>
                <a:lnTo>
                  <a:pt x="57" y="49"/>
                </a:lnTo>
                <a:lnTo>
                  <a:pt x="55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7" name="Freeform 539"/>
          <p:cNvSpPr>
            <a:spLocks/>
          </p:cNvSpPr>
          <p:nvPr/>
        </p:nvSpPr>
        <p:spPr bwMode="auto">
          <a:xfrm>
            <a:off x="6823075" y="3068638"/>
            <a:ext cx="95250" cy="106362"/>
          </a:xfrm>
          <a:custGeom>
            <a:avLst/>
            <a:gdLst>
              <a:gd name="T0" fmla="*/ 2147483647 w 65"/>
              <a:gd name="T1" fmla="*/ 0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0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0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34" y="0"/>
                </a:moveTo>
                <a:lnTo>
                  <a:pt x="40" y="2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4"/>
                </a:lnTo>
                <a:lnTo>
                  <a:pt x="64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4" y="46"/>
                </a:lnTo>
                <a:lnTo>
                  <a:pt x="60" y="52"/>
                </a:lnTo>
                <a:lnTo>
                  <a:pt x="56" y="55"/>
                </a:lnTo>
                <a:lnTo>
                  <a:pt x="52" y="59"/>
                </a:lnTo>
                <a:lnTo>
                  <a:pt x="46" y="63"/>
                </a:lnTo>
                <a:lnTo>
                  <a:pt x="40" y="63"/>
                </a:lnTo>
                <a:lnTo>
                  <a:pt x="34" y="65"/>
                </a:lnTo>
                <a:lnTo>
                  <a:pt x="26" y="63"/>
                </a:lnTo>
                <a:lnTo>
                  <a:pt x="22" y="63"/>
                </a:lnTo>
                <a:lnTo>
                  <a:pt x="16" y="59"/>
                </a:lnTo>
                <a:lnTo>
                  <a:pt x="10" y="55"/>
                </a:lnTo>
                <a:lnTo>
                  <a:pt x="6" y="52"/>
                </a:lnTo>
                <a:lnTo>
                  <a:pt x="4" y="46"/>
                </a:lnTo>
                <a:lnTo>
                  <a:pt x="2" y="40"/>
                </a:lnTo>
                <a:lnTo>
                  <a:pt x="0" y="34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6" y="2"/>
                </a:lnTo>
                <a:lnTo>
                  <a:pt x="34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8" name="Freeform 540"/>
          <p:cNvSpPr>
            <a:spLocks/>
          </p:cNvSpPr>
          <p:nvPr/>
        </p:nvSpPr>
        <p:spPr bwMode="auto">
          <a:xfrm>
            <a:off x="6823075" y="3068638"/>
            <a:ext cx="95250" cy="106362"/>
          </a:xfrm>
          <a:custGeom>
            <a:avLst/>
            <a:gdLst>
              <a:gd name="T0" fmla="*/ 2147483647 w 65"/>
              <a:gd name="T1" fmla="*/ 0 h 65"/>
              <a:gd name="T2" fmla="*/ 2147483647 w 65"/>
              <a:gd name="T3" fmla="*/ 0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0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0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34" y="0"/>
                </a:moveTo>
                <a:lnTo>
                  <a:pt x="34" y="0"/>
                </a:lnTo>
                <a:lnTo>
                  <a:pt x="40" y="2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4"/>
                </a:lnTo>
                <a:lnTo>
                  <a:pt x="64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4" y="46"/>
                </a:lnTo>
                <a:lnTo>
                  <a:pt x="60" y="52"/>
                </a:lnTo>
                <a:lnTo>
                  <a:pt x="56" y="55"/>
                </a:lnTo>
                <a:lnTo>
                  <a:pt x="52" y="59"/>
                </a:lnTo>
                <a:lnTo>
                  <a:pt x="46" y="63"/>
                </a:lnTo>
                <a:lnTo>
                  <a:pt x="40" y="63"/>
                </a:lnTo>
                <a:lnTo>
                  <a:pt x="34" y="65"/>
                </a:lnTo>
                <a:lnTo>
                  <a:pt x="26" y="63"/>
                </a:lnTo>
                <a:lnTo>
                  <a:pt x="22" y="63"/>
                </a:lnTo>
                <a:lnTo>
                  <a:pt x="16" y="59"/>
                </a:lnTo>
                <a:lnTo>
                  <a:pt x="10" y="55"/>
                </a:lnTo>
                <a:lnTo>
                  <a:pt x="6" y="52"/>
                </a:lnTo>
                <a:lnTo>
                  <a:pt x="4" y="46"/>
                </a:lnTo>
                <a:lnTo>
                  <a:pt x="2" y="40"/>
                </a:lnTo>
                <a:lnTo>
                  <a:pt x="0" y="34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6" y="2"/>
                </a:lnTo>
                <a:lnTo>
                  <a:pt x="3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69" name="Freeform 541"/>
          <p:cNvSpPr>
            <a:spLocks/>
          </p:cNvSpPr>
          <p:nvPr/>
        </p:nvSpPr>
        <p:spPr bwMode="auto">
          <a:xfrm>
            <a:off x="6865938" y="3055938"/>
            <a:ext cx="95250" cy="106362"/>
          </a:xfrm>
          <a:custGeom>
            <a:avLst/>
            <a:gdLst>
              <a:gd name="T0" fmla="*/ 2147483647 w 65"/>
              <a:gd name="T1" fmla="*/ 0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0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0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34" y="0"/>
                </a:moveTo>
                <a:lnTo>
                  <a:pt x="39" y="2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2"/>
                </a:lnTo>
                <a:lnTo>
                  <a:pt x="55" y="56"/>
                </a:lnTo>
                <a:lnTo>
                  <a:pt x="51" y="60"/>
                </a:lnTo>
                <a:lnTo>
                  <a:pt x="45" y="63"/>
                </a:lnTo>
                <a:lnTo>
                  <a:pt x="39" y="65"/>
                </a:lnTo>
                <a:lnTo>
                  <a:pt x="34" y="65"/>
                </a:lnTo>
                <a:lnTo>
                  <a:pt x="26" y="65"/>
                </a:lnTo>
                <a:lnTo>
                  <a:pt x="20" y="63"/>
                </a:lnTo>
                <a:lnTo>
                  <a:pt x="14" y="60"/>
                </a:lnTo>
                <a:lnTo>
                  <a:pt x="10" y="56"/>
                </a:lnTo>
                <a:lnTo>
                  <a:pt x="6" y="52"/>
                </a:lnTo>
                <a:lnTo>
                  <a:pt x="4" y="46"/>
                </a:lnTo>
                <a:lnTo>
                  <a:pt x="2" y="40"/>
                </a:lnTo>
                <a:lnTo>
                  <a:pt x="0" y="34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2"/>
                </a:lnTo>
                <a:lnTo>
                  <a:pt x="34" y="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0" name="Freeform 542"/>
          <p:cNvSpPr>
            <a:spLocks/>
          </p:cNvSpPr>
          <p:nvPr/>
        </p:nvSpPr>
        <p:spPr bwMode="auto">
          <a:xfrm>
            <a:off x="6865938" y="3055938"/>
            <a:ext cx="95250" cy="106362"/>
          </a:xfrm>
          <a:custGeom>
            <a:avLst/>
            <a:gdLst>
              <a:gd name="T0" fmla="*/ 2147483647 w 65"/>
              <a:gd name="T1" fmla="*/ 0 h 65"/>
              <a:gd name="T2" fmla="*/ 2147483647 w 65"/>
              <a:gd name="T3" fmla="*/ 0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0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0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34" y="0"/>
                </a:moveTo>
                <a:lnTo>
                  <a:pt x="34" y="0"/>
                </a:lnTo>
                <a:lnTo>
                  <a:pt x="39" y="2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2"/>
                </a:lnTo>
                <a:lnTo>
                  <a:pt x="55" y="56"/>
                </a:lnTo>
                <a:lnTo>
                  <a:pt x="51" y="60"/>
                </a:lnTo>
                <a:lnTo>
                  <a:pt x="45" y="63"/>
                </a:lnTo>
                <a:lnTo>
                  <a:pt x="39" y="65"/>
                </a:lnTo>
                <a:lnTo>
                  <a:pt x="34" y="65"/>
                </a:lnTo>
                <a:lnTo>
                  <a:pt x="26" y="65"/>
                </a:lnTo>
                <a:lnTo>
                  <a:pt x="20" y="63"/>
                </a:lnTo>
                <a:lnTo>
                  <a:pt x="14" y="60"/>
                </a:lnTo>
                <a:lnTo>
                  <a:pt x="10" y="56"/>
                </a:lnTo>
                <a:lnTo>
                  <a:pt x="6" y="52"/>
                </a:lnTo>
                <a:lnTo>
                  <a:pt x="4" y="46"/>
                </a:lnTo>
                <a:lnTo>
                  <a:pt x="2" y="40"/>
                </a:lnTo>
                <a:lnTo>
                  <a:pt x="0" y="34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2"/>
                </a:lnTo>
                <a:lnTo>
                  <a:pt x="34" y="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1" name="Freeform 543"/>
          <p:cNvSpPr>
            <a:spLocks/>
          </p:cNvSpPr>
          <p:nvPr/>
        </p:nvSpPr>
        <p:spPr bwMode="auto">
          <a:xfrm>
            <a:off x="6840538" y="3054350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0 w 65"/>
              <a:gd name="T31" fmla="*/ 2147483647 h 63"/>
              <a:gd name="T32" fmla="*/ 0 w 65"/>
              <a:gd name="T33" fmla="*/ 2147483647 h 63"/>
              <a:gd name="T34" fmla="*/ 0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0 h 63"/>
              <a:gd name="T48" fmla="*/ 2147483647 w 65"/>
              <a:gd name="T49" fmla="*/ 0 h 63"/>
              <a:gd name="T50" fmla="*/ 2147483647 w 65"/>
              <a:gd name="T51" fmla="*/ 0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65" y="31"/>
                </a:moveTo>
                <a:lnTo>
                  <a:pt x="63" y="37"/>
                </a:lnTo>
                <a:lnTo>
                  <a:pt x="63" y="43"/>
                </a:lnTo>
                <a:lnTo>
                  <a:pt x="59" y="49"/>
                </a:lnTo>
                <a:lnTo>
                  <a:pt x="55" y="55"/>
                </a:lnTo>
                <a:lnTo>
                  <a:pt x="52" y="59"/>
                </a:lnTo>
                <a:lnTo>
                  <a:pt x="46" y="61"/>
                </a:lnTo>
                <a:lnTo>
                  <a:pt x="40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4" y="3"/>
                </a:lnTo>
                <a:lnTo>
                  <a:pt x="20" y="1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1"/>
                </a:lnTo>
                <a:lnTo>
                  <a:pt x="52" y="3"/>
                </a:lnTo>
                <a:lnTo>
                  <a:pt x="55" y="9"/>
                </a:lnTo>
                <a:lnTo>
                  <a:pt x="59" y="13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2" name="Freeform 544"/>
          <p:cNvSpPr>
            <a:spLocks/>
          </p:cNvSpPr>
          <p:nvPr/>
        </p:nvSpPr>
        <p:spPr bwMode="auto">
          <a:xfrm>
            <a:off x="6840538" y="3054350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0 w 65"/>
              <a:gd name="T33" fmla="*/ 2147483647 h 63"/>
              <a:gd name="T34" fmla="*/ 0 w 65"/>
              <a:gd name="T35" fmla="*/ 2147483647 h 63"/>
              <a:gd name="T36" fmla="*/ 0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0 h 63"/>
              <a:gd name="T50" fmla="*/ 2147483647 w 65"/>
              <a:gd name="T51" fmla="*/ 0 h 63"/>
              <a:gd name="T52" fmla="*/ 2147483647 w 65"/>
              <a:gd name="T53" fmla="*/ 0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65" y="31"/>
                </a:moveTo>
                <a:lnTo>
                  <a:pt x="65" y="31"/>
                </a:lnTo>
                <a:lnTo>
                  <a:pt x="63" y="37"/>
                </a:lnTo>
                <a:lnTo>
                  <a:pt x="63" y="43"/>
                </a:lnTo>
                <a:lnTo>
                  <a:pt x="59" y="49"/>
                </a:lnTo>
                <a:lnTo>
                  <a:pt x="55" y="55"/>
                </a:lnTo>
                <a:lnTo>
                  <a:pt x="52" y="59"/>
                </a:lnTo>
                <a:lnTo>
                  <a:pt x="46" y="61"/>
                </a:lnTo>
                <a:lnTo>
                  <a:pt x="40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4" y="3"/>
                </a:lnTo>
                <a:lnTo>
                  <a:pt x="20" y="1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1"/>
                </a:lnTo>
                <a:lnTo>
                  <a:pt x="52" y="3"/>
                </a:lnTo>
                <a:lnTo>
                  <a:pt x="55" y="9"/>
                </a:lnTo>
                <a:lnTo>
                  <a:pt x="59" y="13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3" name="Freeform 545"/>
          <p:cNvSpPr>
            <a:spLocks/>
          </p:cNvSpPr>
          <p:nvPr/>
        </p:nvSpPr>
        <p:spPr bwMode="auto">
          <a:xfrm>
            <a:off x="6854825" y="30924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0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0 h 65"/>
              <a:gd name="T32" fmla="*/ 2147483647 w 65"/>
              <a:gd name="T33" fmla="*/ 0 h 65"/>
              <a:gd name="T34" fmla="*/ 2147483647 w 65"/>
              <a:gd name="T35" fmla="*/ 0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34" y="65"/>
                </a:move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lnTo>
                  <a:pt x="40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38"/>
                </a:lnTo>
                <a:lnTo>
                  <a:pt x="63" y="45"/>
                </a:lnTo>
                <a:lnTo>
                  <a:pt x="59" y="49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40" y="63"/>
                </a:lnTo>
                <a:lnTo>
                  <a:pt x="34" y="6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4" name="Freeform 546"/>
          <p:cNvSpPr>
            <a:spLocks/>
          </p:cNvSpPr>
          <p:nvPr/>
        </p:nvSpPr>
        <p:spPr bwMode="auto">
          <a:xfrm>
            <a:off x="6854825" y="30924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0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0 h 65"/>
              <a:gd name="T34" fmla="*/ 2147483647 w 65"/>
              <a:gd name="T35" fmla="*/ 0 h 65"/>
              <a:gd name="T36" fmla="*/ 2147483647 w 65"/>
              <a:gd name="T37" fmla="*/ 0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34" y="65"/>
                </a:moveTo>
                <a:lnTo>
                  <a:pt x="34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lnTo>
                  <a:pt x="40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38"/>
                </a:lnTo>
                <a:lnTo>
                  <a:pt x="63" y="45"/>
                </a:lnTo>
                <a:lnTo>
                  <a:pt x="59" y="49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40" y="63"/>
                </a:lnTo>
                <a:lnTo>
                  <a:pt x="34" y="6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5" name="Freeform 547"/>
          <p:cNvSpPr>
            <a:spLocks/>
          </p:cNvSpPr>
          <p:nvPr/>
        </p:nvSpPr>
        <p:spPr bwMode="auto">
          <a:xfrm>
            <a:off x="7831138" y="2928938"/>
            <a:ext cx="92075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0 w 63"/>
              <a:gd name="T43" fmla="*/ 2147483647 h 65"/>
              <a:gd name="T44" fmla="*/ 0 w 63"/>
              <a:gd name="T45" fmla="*/ 2147483647 h 65"/>
              <a:gd name="T46" fmla="*/ 0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0 h 65"/>
              <a:gd name="T60" fmla="*/ 2147483647 w 63"/>
              <a:gd name="T61" fmla="*/ 0 h 65"/>
              <a:gd name="T62" fmla="*/ 2147483647 w 63"/>
              <a:gd name="T63" fmla="*/ 0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45" y="2"/>
                </a:moveTo>
                <a:lnTo>
                  <a:pt x="49" y="6"/>
                </a:lnTo>
                <a:lnTo>
                  <a:pt x="55" y="10"/>
                </a:lnTo>
                <a:lnTo>
                  <a:pt x="59" y="15"/>
                </a:lnTo>
                <a:lnTo>
                  <a:pt x="61" y="21"/>
                </a:lnTo>
                <a:lnTo>
                  <a:pt x="63" y="27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7" y="61"/>
                </a:lnTo>
                <a:lnTo>
                  <a:pt x="11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10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7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6" name="Freeform 548"/>
          <p:cNvSpPr>
            <a:spLocks/>
          </p:cNvSpPr>
          <p:nvPr/>
        </p:nvSpPr>
        <p:spPr bwMode="auto">
          <a:xfrm>
            <a:off x="7831138" y="2928938"/>
            <a:ext cx="92075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0 w 63"/>
              <a:gd name="T45" fmla="*/ 2147483647 h 65"/>
              <a:gd name="T46" fmla="*/ 0 w 63"/>
              <a:gd name="T47" fmla="*/ 2147483647 h 65"/>
              <a:gd name="T48" fmla="*/ 0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0 h 65"/>
              <a:gd name="T62" fmla="*/ 2147483647 w 63"/>
              <a:gd name="T63" fmla="*/ 0 h 65"/>
              <a:gd name="T64" fmla="*/ 2147483647 w 63"/>
              <a:gd name="T65" fmla="*/ 0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45" y="2"/>
                </a:move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5"/>
                </a:lnTo>
                <a:lnTo>
                  <a:pt x="61" y="21"/>
                </a:lnTo>
                <a:lnTo>
                  <a:pt x="63" y="27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7" y="61"/>
                </a:lnTo>
                <a:lnTo>
                  <a:pt x="11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10"/>
                </a:lnTo>
                <a:lnTo>
                  <a:pt x="13" y="6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7" y="0"/>
                </a:lnTo>
                <a:lnTo>
                  <a:pt x="45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7" name="Freeform 549"/>
          <p:cNvSpPr>
            <a:spLocks/>
          </p:cNvSpPr>
          <p:nvPr/>
        </p:nvSpPr>
        <p:spPr bwMode="auto">
          <a:xfrm>
            <a:off x="7986713" y="3082925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0 w 63"/>
              <a:gd name="T43" fmla="*/ 2147483647 h 65"/>
              <a:gd name="T44" fmla="*/ 0 w 63"/>
              <a:gd name="T45" fmla="*/ 2147483647 h 65"/>
              <a:gd name="T46" fmla="*/ 0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0 h 65"/>
              <a:gd name="T60" fmla="*/ 2147483647 w 63"/>
              <a:gd name="T61" fmla="*/ 0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45" y="4"/>
                </a:move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1" y="22"/>
                </a:lnTo>
                <a:lnTo>
                  <a:pt x="63" y="28"/>
                </a:lnTo>
                <a:lnTo>
                  <a:pt x="63" y="34"/>
                </a:lnTo>
                <a:lnTo>
                  <a:pt x="63" y="40"/>
                </a:lnTo>
                <a:lnTo>
                  <a:pt x="61" y="46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7" y="63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6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9" y="2"/>
                </a:lnTo>
                <a:lnTo>
                  <a:pt x="45" y="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8" name="Freeform 550"/>
          <p:cNvSpPr>
            <a:spLocks/>
          </p:cNvSpPr>
          <p:nvPr/>
        </p:nvSpPr>
        <p:spPr bwMode="auto">
          <a:xfrm>
            <a:off x="7986713" y="3082925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0 w 63"/>
              <a:gd name="T45" fmla="*/ 2147483647 h 65"/>
              <a:gd name="T46" fmla="*/ 0 w 63"/>
              <a:gd name="T47" fmla="*/ 2147483647 h 65"/>
              <a:gd name="T48" fmla="*/ 0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0 h 65"/>
              <a:gd name="T62" fmla="*/ 2147483647 w 63"/>
              <a:gd name="T63" fmla="*/ 0 h 65"/>
              <a:gd name="T64" fmla="*/ 2147483647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45" y="4"/>
                </a:move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1" y="22"/>
                </a:lnTo>
                <a:lnTo>
                  <a:pt x="63" y="28"/>
                </a:lnTo>
                <a:lnTo>
                  <a:pt x="63" y="34"/>
                </a:lnTo>
                <a:lnTo>
                  <a:pt x="63" y="40"/>
                </a:lnTo>
                <a:lnTo>
                  <a:pt x="61" y="46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7" y="63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6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9" y="2"/>
                </a:lnTo>
                <a:lnTo>
                  <a:pt x="45" y="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79" name="Freeform 551"/>
          <p:cNvSpPr>
            <a:spLocks/>
          </p:cNvSpPr>
          <p:nvPr/>
        </p:nvSpPr>
        <p:spPr bwMode="auto">
          <a:xfrm>
            <a:off x="7970838" y="3135313"/>
            <a:ext cx="93662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0 w 63"/>
              <a:gd name="T11" fmla="*/ 2147483647 h 65"/>
              <a:gd name="T12" fmla="*/ 0 w 63"/>
              <a:gd name="T13" fmla="*/ 2147483647 h 65"/>
              <a:gd name="T14" fmla="*/ 0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0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18" y="63"/>
                </a:move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2"/>
                </a:lnTo>
                <a:lnTo>
                  <a:pt x="32" y="0"/>
                </a:lnTo>
                <a:lnTo>
                  <a:pt x="38" y="2"/>
                </a:lnTo>
                <a:lnTo>
                  <a:pt x="43" y="4"/>
                </a:lnTo>
                <a:lnTo>
                  <a:pt x="49" y="6"/>
                </a:lnTo>
                <a:lnTo>
                  <a:pt x="55" y="10"/>
                </a:lnTo>
                <a:lnTo>
                  <a:pt x="59" y="15"/>
                </a:lnTo>
                <a:lnTo>
                  <a:pt x="61" y="21"/>
                </a:lnTo>
                <a:lnTo>
                  <a:pt x="63" y="27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8" y="65"/>
                </a:lnTo>
                <a:lnTo>
                  <a:pt x="32" y="65"/>
                </a:lnTo>
                <a:lnTo>
                  <a:pt x="24" y="65"/>
                </a:lnTo>
                <a:lnTo>
                  <a:pt x="18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0" name="Freeform 552"/>
          <p:cNvSpPr>
            <a:spLocks/>
          </p:cNvSpPr>
          <p:nvPr/>
        </p:nvSpPr>
        <p:spPr bwMode="auto">
          <a:xfrm>
            <a:off x="7970838" y="3135313"/>
            <a:ext cx="93662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0 w 63"/>
              <a:gd name="T13" fmla="*/ 2147483647 h 65"/>
              <a:gd name="T14" fmla="*/ 0 w 63"/>
              <a:gd name="T15" fmla="*/ 2147483647 h 65"/>
              <a:gd name="T16" fmla="*/ 0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0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18" y="63"/>
                </a:moveTo>
                <a:lnTo>
                  <a:pt x="18" y="63"/>
                </a:ln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2"/>
                </a:lnTo>
                <a:lnTo>
                  <a:pt x="32" y="0"/>
                </a:lnTo>
                <a:lnTo>
                  <a:pt x="38" y="2"/>
                </a:lnTo>
                <a:lnTo>
                  <a:pt x="43" y="4"/>
                </a:lnTo>
                <a:lnTo>
                  <a:pt x="49" y="6"/>
                </a:lnTo>
                <a:lnTo>
                  <a:pt x="55" y="10"/>
                </a:lnTo>
                <a:lnTo>
                  <a:pt x="59" y="15"/>
                </a:lnTo>
                <a:lnTo>
                  <a:pt x="61" y="21"/>
                </a:lnTo>
                <a:lnTo>
                  <a:pt x="63" y="27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8" y="65"/>
                </a:lnTo>
                <a:lnTo>
                  <a:pt x="32" y="65"/>
                </a:lnTo>
                <a:lnTo>
                  <a:pt x="24" y="65"/>
                </a:lnTo>
                <a:lnTo>
                  <a:pt x="18" y="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1" name="Freeform 553"/>
          <p:cNvSpPr>
            <a:spLocks/>
          </p:cNvSpPr>
          <p:nvPr/>
        </p:nvSpPr>
        <p:spPr bwMode="auto">
          <a:xfrm>
            <a:off x="7856538" y="2828925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0 w 63"/>
              <a:gd name="T43" fmla="*/ 2147483647 h 65"/>
              <a:gd name="T44" fmla="*/ 0 w 63"/>
              <a:gd name="T45" fmla="*/ 2147483647 h 65"/>
              <a:gd name="T46" fmla="*/ 0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0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44" y="4"/>
                </a:moveTo>
                <a:lnTo>
                  <a:pt x="50" y="8"/>
                </a:lnTo>
                <a:lnTo>
                  <a:pt x="56" y="12"/>
                </a:lnTo>
                <a:lnTo>
                  <a:pt x="59" y="15"/>
                </a:lnTo>
                <a:lnTo>
                  <a:pt x="61" y="21"/>
                </a:lnTo>
                <a:lnTo>
                  <a:pt x="63" y="27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4" y="57"/>
                </a:lnTo>
                <a:lnTo>
                  <a:pt x="50" y="61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4" y="65"/>
                </a:lnTo>
                <a:lnTo>
                  <a:pt x="18" y="63"/>
                </a:ln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4" y="13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2"/>
                </a:lnTo>
                <a:lnTo>
                  <a:pt x="32" y="0"/>
                </a:lnTo>
                <a:lnTo>
                  <a:pt x="38" y="2"/>
                </a:lnTo>
                <a:lnTo>
                  <a:pt x="44" y="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2" name="Freeform 554"/>
          <p:cNvSpPr>
            <a:spLocks/>
          </p:cNvSpPr>
          <p:nvPr/>
        </p:nvSpPr>
        <p:spPr bwMode="auto">
          <a:xfrm>
            <a:off x="7856538" y="2828925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0 w 63"/>
              <a:gd name="T45" fmla="*/ 2147483647 h 65"/>
              <a:gd name="T46" fmla="*/ 0 w 63"/>
              <a:gd name="T47" fmla="*/ 2147483647 h 65"/>
              <a:gd name="T48" fmla="*/ 0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0 h 65"/>
              <a:gd name="T64" fmla="*/ 2147483647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44" y="4"/>
                </a:moveTo>
                <a:lnTo>
                  <a:pt x="44" y="4"/>
                </a:lnTo>
                <a:lnTo>
                  <a:pt x="50" y="8"/>
                </a:lnTo>
                <a:lnTo>
                  <a:pt x="56" y="12"/>
                </a:lnTo>
                <a:lnTo>
                  <a:pt x="59" y="15"/>
                </a:lnTo>
                <a:lnTo>
                  <a:pt x="61" y="21"/>
                </a:lnTo>
                <a:lnTo>
                  <a:pt x="63" y="27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4" y="57"/>
                </a:lnTo>
                <a:lnTo>
                  <a:pt x="50" y="61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4" y="65"/>
                </a:lnTo>
                <a:lnTo>
                  <a:pt x="18" y="63"/>
                </a:ln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4" y="13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2"/>
                </a:lnTo>
                <a:lnTo>
                  <a:pt x="32" y="0"/>
                </a:lnTo>
                <a:lnTo>
                  <a:pt x="38" y="2"/>
                </a:lnTo>
                <a:lnTo>
                  <a:pt x="44" y="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3" name="Freeform 555"/>
          <p:cNvSpPr>
            <a:spLocks/>
          </p:cNvSpPr>
          <p:nvPr/>
        </p:nvSpPr>
        <p:spPr bwMode="auto">
          <a:xfrm>
            <a:off x="7899400" y="307498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0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0 h 65"/>
              <a:gd name="T28" fmla="*/ 2147483647 w 65"/>
              <a:gd name="T29" fmla="*/ 0 h 65"/>
              <a:gd name="T30" fmla="*/ 2147483647 w 65"/>
              <a:gd name="T31" fmla="*/ 0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0" y="61"/>
                </a:moveTo>
                <a:lnTo>
                  <a:pt x="14" y="57"/>
                </a:lnTo>
                <a:lnTo>
                  <a:pt x="10" y="53"/>
                </a:lnTo>
                <a:lnTo>
                  <a:pt x="6" y="50"/>
                </a:lnTo>
                <a:lnTo>
                  <a:pt x="2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18"/>
                </a:lnTo>
                <a:lnTo>
                  <a:pt x="8" y="14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61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38"/>
                </a:lnTo>
                <a:lnTo>
                  <a:pt x="63" y="46"/>
                </a:lnTo>
                <a:lnTo>
                  <a:pt x="59" y="50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3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4" name="Freeform 556"/>
          <p:cNvSpPr>
            <a:spLocks/>
          </p:cNvSpPr>
          <p:nvPr/>
        </p:nvSpPr>
        <p:spPr bwMode="auto">
          <a:xfrm>
            <a:off x="7899400" y="307498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0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0 h 65"/>
              <a:gd name="T30" fmla="*/ 2147483647 w 65"/>
              <a:gd name="T31" fmla="*/ 0 h 65"/>
              <a:gd name="T32" fmla="*/ 2147483647 w 65"/>
              <a:gd name="T33" fmla="*/ 0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0" y="61"/>
                </a:move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50"/>
                </a:lnTo>
                <a:lnTo>
                  <a:pt x="2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18"/>
                </a:lnTo>
                <a:lnTo>
                  <a:pt x="8" y="14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61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38"/>
                </a:lnTo>
                <a:lnTo>
                  <a:pt x="63" y="46"/>
                </a:lnTo>
                <a:lnTo>
                  <a:pt x="59" y="50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3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5" name="Freeform 557"/>
          <p:cNvSpPr>
            <a:spLocks/>
          </p:cNvSpPr>
          <p:nvPr/>
        </p:nvSpPr>
        <p:spPr bwMode="auto">
          <a:xfrm>
            <a:off x="7939088" y="3114675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0 w 63"/>
              <a:gd name="T43" fmla="*/ 2147483647 h 65"/>
              <a:gd name="T44" fmla="*/ 0 w 63"/>
              <a:gd name="T45" fmla="*/ 2147483647 h 65"/>
              <a:gd name="T46" fmla="*/ 0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0 h 65"/>
              <a:gd name="T60" fmla="*/ 2147483647 w 63"/>
              <a:gd name="T61" fmla="*/ 0 h 65"/>
              <a:gd name="T62" fmla="*/ 2147483647 w 63"/>
              <a:gd name="T63" fmla="*/ 0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44" y="2"/>
                </a:moveTo>
                <a:lnTo>
                  <a:pt x="50" y="6"/>
                </a:lnTo>
                <a:lnTo>
                  <a:pt x="56" y="10"/>
                </a:lnTo>
                <a:lnTo>
                  <a:pt x="60" y="16"/>
                </a:lnTo>
                <a:lnTo>
                  <a:pt x="62" y="22"/>
                </a:lnTo>
                <a:lnTo>
                  <a:pt x="63" y="26"/>
                </a:lnTo>
                <a:lnTo>
                  <a:pt x="63" y="33"/>
                </a:lnTo>
                <a:lnTo>
                  <a:pt x="63" y="39"/>
                </a:lnTo>
                <a:lnTo>
                  <a:pt x="62" y="45"/>
                </a:lnTo>
                <a:lnTo>
                  <a:pt x="58" y="51"/>
                </a:lnTo>
                <a:lnTo>
                  <a:pt x="54" y="55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0" y="65"/>
                </a:lnTo>
                <a:lnTo>
                  <a:pt x="24" y="63"/>
                </a:lnTo>
                <a:lnTo>
                  <a:pt x="18" y="61"/>
                </a:ln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4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6" name="Freeform 558"/>
          <p:cNvSpPr>
            <a:spLocks/>
          </p:cNvSpPr>
          <p:nvPr/>
        </p:nvSpPr>
        <p:spPr bwMode="auto">
          <a:xfrm>
            <a:off x="7939088" y="3114675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0 w 63"/>
              <a:gd name="T45" fmla="*/ 2147483647 h 65"/>
              <a:gd name="T46" fmla="*/ 0 w 63"/>
              <a:gd name="T47" fmla="*/ 2147483647 h 65"/>
              <a:gd name="T48" fmla="*/ 0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0 h 65"/>
              <a:gd name="T62" fmla="*/ 2147483647 w 63"/>
              <a:gd name="T63" fmla="*/ 0 h 65"/>
              <a:gd name="T64" fmla="*/ 2147483647 w 63"/>
              <a:gd name="T65" fmla="*/ 0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44" y="2"/>
                </a:moveTo>
                <a:lnTo>
                  <a:pt x="44" y="2"/>
                </a:lnTo>
                <a:lnTo>
                  <a:pt x="50" y="6"/>
                </a:lnTo>
                <a:lnTo>
                  <a:pt x="56" y="10"/>
                </a:lnTo>
                <a:lnTo>
                  <a:pt x="60" y="16"/>
                </a:lnTo>
                <a:lnTo>
                  <a:pt x="62" y="22"/>
                </a:lnTo>
                <a:lnTo>
                  <a:pt x="63" y="26"/>
                </a:lnTo>
                <a:lnTo>
                  <a:pt x="63" y="33"/>
                </a:lnTo>
                <a:lnTo>
                  <a:pt x="63" y="39"/>
                </a:lnTo>
                <a:lnTo>
                  <a:pt x="62" y="45"/>
                </a:lnTo>
                <a:lnTo>
                  <a:pt x="58" y="51"/>
                </a:lnTo>
                <a:lnTo>
                  <a:pt x="54" y="55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0" y="65"/>
                </a:lnTo>
                <a:lnTo>
                  <a:pt x="24" y="63"/>
                </a:lnTo>
                <a:lnTo>
                  <a:pt x="18" y="61"/>
                </a:ln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4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7" name="Freeform 559"/>
          <p:cNvSpPr>
            <a:spLocks/>
          </p:cNvSpPr>
          <p:nvPr/>
        </p:nvSpPr>
        <p:spPr bwMode="auto">
          <a:xfrm>
            <a:off x="7847013" y="306546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0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0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48" y="2"/>
                </a:moveTo>
                <a:lnTo>
                  <a:pt x="54" y="6"/>
                </a:lnTo>
                <a:lnTo>
                  <a:pt x="58" y="10"/>
                </a:lnTo>
                <a:lnTo>
                  <a:pt x="62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38"/>
                </a:lnTo>
                <a:lnTo>
                  <a:pt x="63" y="46"/>
                </a:lnTo>
                <a:lnTo>
                  <a:pt x="60" y="52"/>
                </a:lnTo>
                <a:lnTo>
                  <a:pt x="56" y="56"/>
                </a:lnTo>
                <a:lnTo>
                  <a:pt x="52" y="59"/>
                </a:lnTo>
                <a:lnTo>
                  <a:pt x="46" y="61"/>
                </a:lnTo>
                <a:lnTo>
                  <a:pt x="40" y="63"/>
                </a:lnTo>
                <a:lnTo>
                  <a:pt x="34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10" y="54"/>
                </a:lnTo>
                <a:lnTo>
                  <a:pt x="6" y="50"/>
                </a:lnTo>
                <a:lnTo>
                  <a:pt x="4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18"/>
                </a:lnTo>
                <a:lnTo>
                  <a:pt x="8" y="14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2" y="0"/>
                </a:lnTo>
                <a:lnTo>
                  <a:pt x="48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8" name="Freeform 560"/>
          <p:cNvSpPr>
            <a:spLocks/>
          </p:cNvSpPr>
          <p:nvPr/>
        </p:nvSpPr>
        <p:spPr bwMode="auto">
          <a:xfrm>
            <a:off x="7847013" y="306546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0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0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48" y="2"/>
                </a:moveTo>
                <a:lnTo>
                  <a:pt x="48" y="2"/>
                </a:lnTo>
                <a:lnTo>
                  <a:pt x="54" y="6"/>
                </a:lnTo>
                <a:lnTo>
                  <a:pt x="58" y="10"/>
                </a:lnTo>
                <a:lnTo>
                  <a:pt x="62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38"/>
                </a:lnTo>
                <a:lnTo>
                  <a:pt x="63" y="46"/>
                </a:lnTo>
                <a:lnTo>
                  <a:pt x="60" y="52"/>
                </a:lnTo>
                <a:lnTo>
                  <a:pt x="56" y="56"/>
                </a:lnTo>
                <a:lnTo>
                  <a:pt x="52" y="59"/>
                </a:lnTo>
                <a:lnTo>
                  <a:pt x="46" y="61"/>
                </a:lnTo>
                <a:lnTo>
                  <a:pt x="40" y="63"/>
                </a:lnTo>
                <a:lnTo>
                  <a:pt x="34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10" y="54"/>
                </a:lnTo>
                <a:lnTo>
                  <a:pt x="6" y="50"/>
                </a:lnTo>
                <a:lnTo>
                  <a:pt x="4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18"/>
                </a:lnTo>
                <a:lnTo>
                  <a:pt x="8" y="14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2" y="0"/>
                </a:lnTo>
                <a:lnTo>
                  <a:pt x="48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89" name="Freeform 561"/>
          <p:cNvSpPr>
            <a:spLocks/>
          </p:cNvSpPr>
          <p:nvPr/>
        </p:nvSpPr>
        <p:spPr bwMode="auto">
          <a:xfrm>
            <a:off x="7966075" y="301148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0 h 65"/>
              <a:gd name="T60" fmla="*/ 2147483647 w 65"/>
              <a:gd name="T61" fmla="*/ 0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5" y="4"/>
                </a:move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0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7"/>
                </a:lnTo>
                <a:lnTo>
                  <a:pt x="51" y="59"/>
                </a:lnTo>
                <a:lnTo>
                  <a:pt x="45" y="63"/>
                </a:lnTo>
                <a:lnTo>
                  <a:pt x="40" y="65"/>
                </a:lnTo>
                <a:lnTo>
                  <a:pt x="34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4" y="43"/>
                </a:lnTo>
                <a:lnTo>
                  <a:pt x="2" y="37"/>
                </a:lnTo>
                <a:lnTo>
                  <a:pt x="0" y="31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2" y="8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2"/>
                </a:lnTo>
                <a:lnTo>
                  <a:pt x="45" y="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0" name="Freeform 562"/>
          <p:cNvSpPr>
            <a:spLocks/>
          </p:cNvSpPr>
          <p:nvPr/>
        </p:nvSpPr>
        <p:spPr bwMode="auto">
          <a:xfrm>
            <a:off x="7966075" y="301148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5" y="4"/>
                </a:moveTo>
                <a:lnTo>
                  <a:pt x="45" y="4"/>
                </a:ln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0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7"/>
                </a:lnTo>
                <a:lnTo>
                  <a:pt x="51" y="59"/>
                </a:lnTo>
                <a:lnTo>
                  <a:pt x="45" y="63"/>
                </a:lnTo>
                <a:lnTo>
                  <a:pt x="40" y="65"/>
                </a:lnTo>
                <a:lnTo>
                  <a:pt x="34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4" y="43"/>
                </a:lnTo>
                <a:lnTo>
                  <a:pt x="2" y="37"/>
                </a:lnTo>
                <a:lnTo>
                  <a:pt x="0" y="31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2" y="8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2"/>
                </a:lnTo>
                <a:lnTo>
                  <a:pt x="45" y="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1" name="Freeform 563"/>
          <p:cNvSpPr>
            <a:spLocks/>
          </p:cNvSpPr>
          <p:nvPr/>
        </p:nvSpPr>
        <p:spPr bwMode="auto">
          <a:xfrm>
            <a:off x="7945438" y="30448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0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0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0" y="63"/>
                </a:move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6" y="6"/>
                </a:lnTo>
                <a:lnTo>
                  <a:pt x="22" y="4"/>
                </a:lnTo>
                <a:lnTo>
                  <a:pt x="28" y="2"/>
                </a:lnTo>
                <a:lnTo>
                  <a:pt x="34" y="0"/>
                </a:lnTo>
                <a:lnTo>
                  <a:pt x="40" y="2"/>
                </a:lnTo>
                <a:lnTo>
                  <a:pt x="46" y="4"/>
                </a:lnTo>
                <a:lnTo>
                  <a:pt x="52" y="6"/>
                </a:lnTo>
                <a:lnTo>
                  <a:pt x="58" y="9"/>
                </a:lnTo>
                <a:lnTo>
                  <a:pt x="59" y="15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6" y="57"/>
                </a:lnTo>
                <a:lnTo>
                  <a:pt x="50" y="61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2" name="Freeform 564"/>
          <p:cNvSpPr>
            <a:spLocks/>
          </p:cNvSpPr>
          <p:nvPr/>
        </p:nvSpPr>
        <p:spPr bwMode="auto">
          <a:xfrm>
            <a:off x="7945438" y="30448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0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0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0" y="63"/>
                </a:move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6" y="6"/>
                </a:lnTo>
                <a:lnTo>
                  <a:pt x="22" y="4"/>
                </a:lnTo>
                <a:lnTo>
                  <a:pt x="28" y="2"/>
                </a:lnTo>
                <a:lnTo>
                  <a:pt x="34" y="0"/>
                </a:lnTo>
                <a:lnTo>
                  <a:pt x="40" y="2"/>
                </a:lnTo>
                <a:lnTo>
                  <a:pt x="46" y="4"/>
                </a:lnTo>
                <a:lnTo>
                  <a:pt x="52" y="6"/>
                </a:lnTo>
                <a:lnTo>
                  <a:pt x="58" y="9"/>
                </a:lnTo>
                <a:lnTo>
                  <a:pt x="59" y="15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6" y="57"/>
                </a:lnTo>
                <a:lnTo>
                  <a:pt x="50" y="61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3" name="Freeform 565"/>
          <p:cNvSpPr>
            <a:spLocks/>
          </p:cNvSpPr>
          <p:nvPr/>
        </p:nvSpPr>
        <p:spPr bwMode="auto">
          <a:xfrm>
            <a:off x="7942263" y="29416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0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0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6" y="2"/>
                </a:moveTo>
                <a:lnTo>
                  <a:pt x="52" y="6"/>
                </a:lnTo>
                <a:lnTo>
                  <a:pt x="58" y="9"/>
                </a:lnTo>
                <a:lnTo>
                  <a:pt x="60" y="15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lnTo>
                  <a:pt x="60" y="51"/>
                </a:lnTo>
                <a:lnTo>
                  <a:pt x="56" y="55"/>
                </a:lnTo>
                <a:lnTo>
                  <a:pt x="50" y="59"/>
                </a:lnTo>
                <a:lnTo>
                  <a:pt x="44" y="63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4" name="Freeform 566"/>
          <p:cNvSpPr>
            <a:spLocks/>
          </p:cNvSpPr>
          <p:nvPr/>
        </p:nvSpPr>
        <p:spPr bwMode="auto">
          <a:xfrm>
            <a:off x="7942263" y="29416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0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0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6" y="2"/>
                </a:moveTo>
                <a:lnTo>
                  <a:pt x="46" y="2"/>
                </a:lnTo>
                <a:lnTo>
                  <a:pt x="52" y="6"/>
                </a:lnTo>
                <a:lnTo>
                  <a:pt x="58" y="9"/>
                </a:lnTo>
                <a:lnTo>
                  <a:pt x="60" y="15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lnTo>
                  <a:pt x="60" y="51"/>
                </a:lnTo>
                <a:lnTo>
                  <a:pt x="56" y="55"/>
                </a:lnTo>
                <a:lnTo>
                  <a:pt x="50" y="59"/>
                </a:lnTo>
                <a:lnTo>
                  <a:pt x="44" y="63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5" name="Freeform 567"/>
          <p:cNvSpPr>
            <a:spLocks/>
          </p:cNvSpPr>
          <p:nvPr/>
        </p:nvSpPr>
        <p:spPr bwMode="auto">
          <a:xfrm>
            <a:off x="7902575" y="2879725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0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0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47" y="2"/>
                </a:moveTo>
                <a:lnTo>
                  <a:pt x="53" y="6"/>
                </a:lnTo>
                <a:lnTo>
                  <a:pt x="57" y="10"/>
                </a:lnTo>
                <a:lnTo>
                  <a:pt x="61" y="16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40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39" y="63"/>
                </a:lnTo>
                <a:lnTo>
                  <a:pt x="33" y="63"/>
                </a:lnTo>
                <a:lnTo>
                  <a:pt x="27" y="63"/>
                </a:lnTo>
                <a:lnTo>
                  <a:pt x="20" y="61"/>
                </a:lnTo>
                <a:lnTo>
                  <a:pt x="16" y="59"/>
                </a:lnTo>
                <a:lnTo>
                  <a:pt x="10" y="53"/>
                </a:lnTo>
                <a:lnTo>
                  <a:pt x="6" y="49"/>
                </a:lnTo>
                <a:lnTo>
                  <a:pt x="4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8" y="14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7" y="2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6" name="Freeform 568"/>
          <p:cNvSpPr>
            <a:spLocks/>
          </p:cNvSpPr>
          <p:nvPr/>
        </p:nvSpPr>
        <p:spPr bwMode="auto">
          <a:xfrm>
            <a:off x="7902575" y="2879725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0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0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47" y="2"/>
                </a:moveTo>
                <a:lnTo>
                  <a:pt x="47" y="2"/>
                </a:lnTo>
                <a:lnTo>
                  <a:pt x="53" y="6"/>
                </a:lnTo>
                <a:lnTo>
                  <a:pt x="57" y="10"/>
                </a:lnTo>
                <a:lnTo>
                  <a:pt x="61" y="16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40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39" y="63"/>
                </a:lnTo>
                <a:lnTo>
                  <a:pt x="33" y="63"/>
                </a:lnTo>
                <a:lnTo>
                  <a:pt x="27" y="63"/>
                </a:lnTo>
                <a:lnTo>
                  <a:pt x="20" y="61"/>
                </a:lnTo>
                <a:lnTo>
                  <a:pt x="16" y="59"/>
                </a:lnTo>
                <a:lnTo>
                  <a:pt x="10" y="53"/>
                </a:lnTo>
                <a:lnTo>
                  <a:pt x="6" y="49"/>
                </a:lnTo>
                <a:lnTo>
                  <a:pt x="4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8" y="14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7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7" name="Freeform 569"/>
          <p:cNvSpPr>
            <a:spLocks/>
          </p:cNvSpPr>
          <p:nvPr/>
        </p:nvSpPr>
        <p:spPr bwMode="auto">
          <a:xfrm>
            <a:off x="7891463" y="30924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0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0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5" y="2"/>
                </a:move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3" y="40"/>
                </a:lnTo>
                <a:lnTo>
                  <a:pt x="61" y="45"/>
                </a:ln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2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2"/>
                </a:lnTo>
                <a:lnTo>
                  <a:pt x="28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8" name="Freeform 570"/>
          <p:cNvSpPr>
            <a:spLocks/>
          </p:cNvSpPr>
          <p:nvPr/>
        </p:nvSpPr>
        <p:spPr bwMode="auto">
          <a:xfrm>
            <a:off x="7891463" y="30924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0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0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5" y="2"/>
                </a:move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3" y="40"/>
                </a:lnTo>
                <a:lnTo>
                  <a:pt x="61" y="45"/>
                </a:ln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2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2"/>
                </a:lnTo>
                <a:lnTo>
                  <a:pt x="28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499" name="Freeform 571"/>
          <p:cNvSpPr>
            <a:spLocks/>
          </p:cNvSpPr>
          <p:nvPr/>
        </p:nvSpPr>
        <p:spPr bwMode="auto">
          <a:xfrm>
            <a:off x="7827963" y="2919413"/>
            <a:ext cx="95250" cy="101600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0 w 65"/>
              <a:gd name="T43" fmla="*/ 2147483647 h 63"/>
              <a:gd name="T44" fmla="*/ 0 w 65"/>
              <a:gd name="T45" fmla="*/ 2147483647 h 63"/>
              <a:gd name="T46" fmla="*/ 0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0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45" y="2"/>
                </a:moveTo>
                <a:lnTo>
                  <a:pt x="51" y="6"/>
                </a:lnTo>
                <a:lnTo>
                  <a:pt x="57" y="10"/>
                </a:lnTo>
                <a:lnTo>
                  <a:pt x="59" y="14"/>
                </a:lnTo>
                <a:lnTo>
                  <a:pt x="63" y="20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19" y="61"/>
                </a:lnTo>
                <a:lnTo>
                  <a:pt x="13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8"/>
                </a:lnTo>
                <a:lnTo>
                  <a:pt x="6" y="14"/>
                </a:lnTo>
                <a:lnTo>
                  <a:pt x="10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0" name="Freeform 572"/>
          <p:cNvSpPr>
            <a:spLocks/>
          </p:cNvSpPr>
          <p:nvPr/>
        </p:nvSpPr>
        <p:spPr bwMode="auto">
          <a:xfrm>
            <a:off x="7827963" y="2919413"/>
            <a:ext cx="95250" cy="101600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0 w 65"/>
              <a:gd name="T45" fmla="*/ 2147483647 h 63"/>
              <a:gd name="T46" fmla="*/ 0 w 65"/>
              <a:gd name="T47" fmla="*/ 2147483647 h 63"/>
              <a:gd name="T48" fmla="*/ 0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0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45" y="2"/>
                </a:move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4"/>
                </a:lnTo>
                <a:lnTo>
                  <a:pt x="63" y="20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19" y="61"/>
                </a:lnTo>
                <a:lnTo>
                  <a:pt x="13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8"/>
                </a:lnTo>
                <a:lnTo>
                  <a:pt x="6" y="14"/>
                </a:lnTo>
                <a:lnTo>
                  <a:pt x="10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1" name="Freeform 573"/>
          <p:cNvSpPr>
            <a:spLocks/>
          </p:cNvSpPr>
          <p:nvPr/>
        </p:nvSpPr>
        <p:spPr bwMode="auto">
          <a:xfrm>
            <a:off x="7875588" y="2959100"/>
            <a:ext cx="93662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0 w 63"/>
              <a:gd name="T11" fmla="*/ 2147483647 h 63"/>
              <a:gd name="T12" fmla="*/ 0 w 63"/>
              <a:gd name="T13" fmla="*/ 2147483647 h 63"/>
              <a:gd name="T14" fmla="*/ 0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0 h 63"/>
              <a:gd name="T28" fmla="*/ 2147483647 w 63"/>
              <a:gd name="T29" fmla="*/ 0 h 63"/>
              <a:gd name="T30" fmla="*/ 2147483647 w 63"/>
              <a:gd name="T31" fmla="*/ 0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18" y="61"/>
                </a:moveTo>
                <a:lnTo>
                  <a:pt x="12" y="58"/>
                </a:lnTo>
                <a:lnTo>
                  <a:pt x="8" y="54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6"/>
                </a:lnTo>
                <a:lnTo>
                  <a:pt x="57" y="50"/>
                </a:lnTo>
                <a:lnTo>
                  <a:pt x="53" y="56"/>
                </a:lnTo>
                <a:lnTo>
                  <a:pt x="49" y="59"/>
                </a:lnTo>
                <a:lnTo>
                  <a:pt x="43" y="61"/>
                </a:lnTo>
                <a:lnTo>
                  <a:pt x="38" y="63"/>
                </a:lnTo>
                <a:lnTo>
                  <a:pt x="30" y="63"/>
                </a:lnTo>
                <a:lnTo>
                  <a:pt x="24" y="63"/>
                </a:lnTo>
                <a:lnTo>
                  <a:pt x="18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2" name="Freeform 574"/>
          <p:cNvSpPr>
            <a:spLocks/>
          </p:cNvSpPr>
          <p:nvPr/>
        </p:nvSpPr>
        <p:spPr bwMode="auto">
          <a:xfrm>
            <a:off x="7875588" y="2959100"/>
            <a:ext cx="93662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0 w 63"/>
              <a:gd name="T13" fmla="*/ 2147483647 h 63"/>
              <a:gd name="T14" fmla="*/ 0 w 63"/>
              <a:gd name="T15" fmla="*/ 2147483647 h 63"/>
              <a:gd name="T16" fmla="*/ 0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0 h 63"/>
              <a:gd name="T30" fmla="*/ 2147483647 w 63"/>
              <a:gd name="T31" fmla="*/ 0 h 63"/>
              <a:gd name="T32" fmla="*/ 2147483647 w 63"/>
              <a:gd name="T33" fmla="*/ 0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18" y="61"/>
                </a:moveTo>
                <a:lnTo>
                  <a:pt x="18" y="61"/>
                </a:lnTo>
                <a:lnTo>
                  <a:pt x="12" y="58"/>
                </a:lnTo>
                <a:lnTo>
                  <a:pt x="8" y="54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6"/>
                </a:lnTo>
                <a:lnTo>
                  <a:pt x="57" y="50"/>
                </a:lnTo>
                <a:lnTo>
                  <a:pt x="53" y="56"/>
                </a:lnTo>
                <a:lnTo>
                  <a:pt x="49" y="59"/>
                </a:lnTo>
                <a:lnTo>
                  <a:pt x="43" y="61"/>
                </a:lnTo>
                <a:lnTo>
                  <a:pt x="38" y="63"/>
                </a:lnTo>
                <a:lnTo>
                  <a:pt x="30" y="63"/>
                </a:lnTo>
                <a:lnTo>
                  <a:pt x="24" y="63"/>
                </a:lnTo>
                <a:lnTo>
                  <a:pt x="18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3" name="Freeform 575"/>
          <p:cNvSpPr>
            <a:spLocks/>
          </p:cNvSpPr>
          <p:nvPr/>
        </p:nvSpPr>
        <p:spPr bwMode="auto">
          <a:xfrm>
            <a:off x="7807325" y="2998788"/>
            <a:ext cx="92075" cy="103187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0 w 63"/>
              <a:gd name="T11" fmla="*/ 2147483647 h 63"/>
              <a:gd name="T12" fmla="*/ 0 w 63"/>
              <a:gd name="T13" fmla="*/ 2147483647 h 63"/>
              <a:gd name="T14" fmla="*/ 0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0 h 63"/>
              <a:gd name="T28" fmla="*/ 2147483647 w 63"/>
              <a:gd name="T29" fmla="*/ 0 h 63"/>
              <a:gd name="T30" fmla="*/ 2147483647 w 63"/>
              <a:gd name="T31" fmla="*/ 0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18" y="61"/>
                </a:moveTo>
                <a:lnTo>
                  <a:pt x="12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lnTo>
                  <a:pt x="6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7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7"/>
                </a:lnTo>
                <a:lnTo>
                  <a:pt x="61" y="45"/>
                </a:lnTo>
                <a:lnTo>
                  <a:pt x="57" y="49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4" y="63"/>
                </a:lnTo>
                <a:lnTo>
                  <a:pt x="18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4" name="Freeform 576"/>
          <p:cNvSpPr>
            <a:spLocks/>
          </p:cNvSpPr>
          <p:nvPr/>
        </p:nvSpPr>
        <p:spPr bwMode="auto">
          <a:xfrm>
            <a:off x="7807325" y="2998788"/>
            <a:ext cx="92075" cy="103187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0 w 63"/>
              <a:gd name="T13" fmla="*/ 2147483647 h 63"/>
              <a:gd name="T14" fmla="*/ 0 w 63"/>
              <a:gd name="T15" fmla="*/ 2147483647 h 63"/>
              <a:gd name="T16" fmla="*/ 0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0 h 63"/>
              <a:gd name="T30" fmla="*/ 2147483647 w 63"/>
              <a:gd name="T31" fmla="*/ 0 h 63"/>
              <a:gd name="T32" fmla="*/ 2147483647 w 63"/>
              <a:gd name="T33" fmla="*/ 0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18" y="61"/>
                </a:moveTo>
                <a:lnTo>
                  <a:pt x="18" y="61"/>
                </a:lnTo>
                <a:lnTo>
                  <a:pt x="12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lnTo>
                  <a:pt x="6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7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7"/>
                </a:lnTo>
                <a:lnTo>
                  <a:pt x="61" y="45"/>
                </a:lnTo>
                <a:lnTo>
                  <a:pt x="57" y="49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4" y="63"/>
                </a:lnTo>
                <a:lnTo>
                  <a:pt x="18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5" name="Freeform 577"/>
          <p:cNvSpPr>
            <a:spLocks/>
          </p:cNvSpPr>
          <p:nvPr/>
        </p:nvSpPr>
        <p:spPr bwMode="auto">
          <a:xfrm>
            <a:off x="7875588" y="301148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0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0 h 65"/>
              <a:gd name="T60" fmla="*/ 2147483647 w 65"/>
              <a:gd name="T61" fmla="*/ 0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5" y="4"/>
                </a:move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2"/>
                </a:lnTo>
                <a:lnTo>
                  <a:pt x="65" y="27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2"/>
                </a:lnTo>
                <a:lnTo>
                  <a:pt x="45" y="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6" name="Freeform 578"/>
          <p:cNvSpPr>
            <a:spLocks/>
          </p:cNvSpPr>
          <p:nvPr/>
        </p:nvSpPr>
        <p:spPr bwMode="auto">
          <a:xfrm>
            <a:off x="7875588" y="301148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0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5" y="4"/>
                </a:moveTo>
                <a:lnTo>
                  <a:pt x="45" y="4"/>
                </a:ln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2"/>
                </a:lnTo>
                <a:lnTo>
                  <a:pt x="65" y="27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2"/>
                </a:lnTo>
                <a:lnTo>
                  <a:pt x="45" y="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7" name="Freeform 579"/>
          <p:cNvSpPr>
            <a:spLocks/>
          </p:cNvSpPr>
          <p:nvPr/>
        </p:nvSpPr>
        <p:spPr bwMode="auto">
          <a:xfrm>
            <a:off x="7800975" y="29924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7" y="4"/>
                </a:moveTo>
                <a:lnTo>
                  <a:pt x="53" y="6"/>
                </a:lnTo>
                <a:lnTo>
                  <a:pt x="57" y="12"/>
                </a:lnTo>
                <a:lnTo>
                  <a:pt x="61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39"/>
                </a:lnTo>
                <a:lnTo>
                  <a:pt x="63" y="47"/>
                </a:lnTo>
                <a:lnTo>
                  <a:pt x="59" y="51"/>
                </a:lnTo>
                <a:lnTo>
                  <a:pt x="55" y="57"/>
                </a:lnTo>
                <a:lnTo>
                  <a:pt x="51" y="61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8" y="65"/>
                </a:lnTo>
                <a:lnTo>
                  <a:pt x="20" y="63"/>
                </a:lnTo>
                <a:lnTo>
                  <a:pt x="16" y="59"/>
                </a:lnTo>
                <a:lnTo>
                  <a:pt x="10" y="55"/>
                </a:lnTo>
                <a:lnTo>
                  <a:pt x="6" y="49"/>
                </a:lnTo>
                <a:lnTo>
                  <a:pt x="4" y="45"/>
                </a:lnTo>
                <a:lnTo>
                  <a:pt x="2" y="39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8" y="14"/>
                </a:lnTo>
                <a:lnTo>
                  <a:pt x="12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3" y="0"/>
                </a:lnTo>
                <a:lnTo>
                  <a:pt x="39" y="2"/>
                </a:lnTo>
                <a:lnTo>
                  <a:pt x="47" y="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8" name="Freeform 580"/>
          <p:cNvSpPr>
            <a:spLocks/>
          </p:cNvSpPr>
          <p:nvPr/>
        </p:nvSpPr>
        <p:spPr bwMode="auto">
          <a:xfrm>
            <a:off x="7800975" y="29924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0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7" y="4"/>
                </a:moveTo>
                <a:lnTo>
                  <a:pt x="47" y="4"/>
                </a:lnTo>
                <a:lnTo>
                  <a:pt x="53" y="6"/>
                </a:lnTo>
                <a:lnTo>
                  <a:pt x="57" y="12"/>
                </a:lnTo>
                <a:lnTo>
                  <a:pt x="61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39"/>
                </a:lnTo>
                <a:lnTo>
                  <a:pt x="63" y="47"/>
                </a:lnTo>
                <a:lnTo>
                  <a:pt x="59" y="51"/>
                </a:lnTo>
                <a:lnTo>
                  <a:pt x="55" y="57"/>
                </a:lnTo>
                <a:lnTo>
                  <a:pt x="51" y="61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8" y="65"/>
                </a:lnTo>
                <a:lnTo>
                  <a:pt x="20" y="63"/>
                </a:lnTo>
                <a:lnTo>
                  <a:pt x="16" y="59"/>
                </a:lnTo>
                <a:lnTo>
                  <a:pt x="10" y="55"/>
                </a:lnTo>
                <a:lnTo>
                  <a:pt x="6" y="49"/>
                </a:lnTo>
                <a:lnTo>
                  <a:pt x="4" y="45"/>
                </a:lnTo>
                <a:lnTo>
                  <a:pt x="2" y="39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8" y="14"/>
                </a:lnTo>
                <a:lnTo>
                  <a:pt x="12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3" y="0"/>
                </a:lnTo>
                <a:lnTo>
                  <a:pt x="39" y="2"/>
                </a:lnTo>
                <a:lnTo>
                  <a:pt x="47" y="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09" name="Freeform 581"/>
          <p:cNvSpPr>
            <a:spLocks/>
          </p:cNvSpPr>
          <p:nvPr/>
        </p:nvSpPr>
        <p:spPr bwMode="auto">
          <a:xfrm>
            <a:off x="7818438" y="307181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0 w 65"/>
              <a:gd name="T43" fmla="*/ 2147483647 h 65"/>
              <a:gd name="T44" fmla="*/ 0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0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5" y="2"/>
                </a:move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2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39" y="65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4" y="59"/>
                </a:lnTo>
                <a:lnTo>
                  <a:pt x="10" y="53"/>
                </a:lnTo>
                <a:lnTo>
                  <a:pt x="6" y="50"/>
                </a:lnTo>
                <a:lnTo>
                  <a:pt x="4" y="44"/>
                </a:lnTo>
                <a:lnTo>
                  <a:pt x="0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2" y="8"/>
                </a:lnTo>
                <a:lnTo>
                  <a:pt x="16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0" name="Freeform 582"/>
          <p:cNvSpPr>
            <a:spLocks/>
          </p:cNvSpPr>
          <p:nvPr/>
        </p:nvSpPr>
        <p:spPr bwMode="auto">
          <a:xfrm>
            <a:off x="7818438" y="307181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0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5" y="2"/>
                </a:move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2"/>
                </a:lnTo>
                <a:lnTo>
                  <a:pt x="55" y="55"/>
                </a:lnTo>
                <a:lnTo>
                  <a:pt x="51" y="59"/>
                </a:lnTo>
                <a:lnTo>
                  <a:pt x="45" y="61"/>
                </a:lnTo>
                <a:lnTo>
                  <a:pt x="39" y="65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4" y="59"/>
                </a:lnTo>
                <a:lnTo>
                  <a:pt x="10" y="53"/>
                </a:lnTo>
                <a:lnTo>
                  <a:pt x="6" y="50"/>
                </a:lnTo>
                <a:lnTo>
                  <a:pt x="4" y="44"/>
                </a:lnTo>
                <a:lnTo>
                  <a:pt x="0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2" y="8"/>
                </a:lnTo>
                <a:lnTo>
                  <a:pt x="16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1" name="Freeform 583"/>
          <p:cNvSpPr>
            <a:spLocks/>
          </p:cNvSpPr>
          <p:nvPr/>
        </p:nvSpPr>
        <p:spPr bwMode="auto">
          <a:xfrm>
            <a:off x="7608888" y="2952750"/>
            <a:ext cx="92075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0 h 63"/>
              <a:gd name="T12" fmla="*/ 2147483647 w 63"/>
              <a:gd name="T13" fmla="*/ 0 h 63"/>
              <a:gd name="T14" fmla="*/ 2147483647 w 63"/>
              <a:gd name="T15" fmla="*/ 0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0 w 63"/>
              <a:gd name="T59" fmla="*/ 2147483647 h 63"/>
              <a:gd name="T60" fmla="*/ 0 w 63"/>
              <a:gd name="T61" fmla="*/ 2147483647 h 63"/>
              <a:gd name="T62" fmla="*/ 0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2" y="18"/>
                </a:moveTo>
                <a:lnTo>
                  <a:pt x="4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7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6"/>
                </a:lnTo>
                <a:lnTo>
                  <a:pt x="57" y="52"/>
                </a:lnTo>
                <a:lnTo>
                  <a:pt x="53" y="56"/>
                </a:lnTo>
                <a:lnTo>
                  <a:pt x="49" y="60"/>
                </a:lnTo>
                <a:lnTo>
                  <a:pt x="43" y="62"/>
                </a:lnTo>
                <a:lnTo>
                  <a:pt x="37" y="63"/>
                </a:lnTo>
                <a:lnTo>
                  <a:pt x="32" y="63"/>
                </a:lnTo>
                <a:lnTo>
                  <a:pt x="24" y="63"/>
                </a:lnTo>
                <a:lnTo>
                  <a:pt x="18" y="62"/>
                </a:lnTo>
                <a:lnTo>
                  <a:pt x="12" y="58"/>
                </a:lnTo>
                <a:lnTo>
                  <a:pt x="8" y="54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2" name="Freeform 584"/>
          <p:cNvSpPr>
            <a:spLocks/>
          </p:cNvSpPr>
          <p:nvPr/>
        </p:nvSpPr>
        <p:spPr bwMode="auto">
          <a:xfrm>
            <a:off x="7608888" y="2952750"/>
            <a:ext cx="92075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0 h 63"/>
              <a:gd name="T14" fmla="*/ 2147483647 w 63"/>
              <a:gd name="T15" fmla="*/ 0 h 63"/>
              <a:gd name="T16" fmla="*/ 2147483647 w 63"/>
              <a:gd name="T17" fmla="*/ 0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0 w 63"/>
              <a:gd name="T61" fmla="*/ 2147483647 h 63"/>
              <a:gd name="T62" fmla="*/ 0 w 63"/>
              <a:gd name="T63" fmla="*/ 2147483647 h 63"/>
              <a:gd name="T64" fmla="*/ 0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2" y="18"/>
                </a:moveTo>
                <a:lnTo>
                  <a:pt x="2" y="18"/>
                </a:lnTo>
                <a:lnTo>
                  <a:pt x="4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7" y="0"/>
                </a:lnTo>
                <a:lnTo>
                  <a:pt x="45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6"/>
                </a:lnTo>
                <a:lnTo>
                  <a:pt x="57" y="52"/>
                </a:lnTo>
                <a:lnTo>
                  <a:pt x="53" y="56"/>
                </a:lnTo>
                <a:lnTo>
                  <a:pt x="49" y="60"/>
                </a:lnTo>
                <a:lnTo>
                  <a:pt x="43" y="62"/>
                </a:lnTo>
                <a:lnTo>
                  <a:pt x="37" y="63"/>
                </a:lnTo>
                <a:lnTo>
                  <a:pt x="32" y="63"/>
                </a:lnTo>
                <a:lnTo>
                  <a:pt x="24" y="63"/>
                </a:lnTo>
                <a:lnTo>
                  <a:pt x="18" y="62"/>
                </a:lnTo>
                <a:lnTo>
                  <a:pt x="12" y="58"/>
                </a:lnTo>
                <a:lnTo>
                  <a:pt x="8" y="54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3" name="Freeform 585"/>
          <p:cNvSpPr>
            <a:spLocks/>
          </p:cNvSpPr>
          <p:nvPr/>
        </p:nvSpPr>
        <p:spPr bwMode="auto">
          <a:xfrm>
            <a:off x="7643813" y="29797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0 h 65"/>
              <a:gd name="T12" fmla="*/ 2147483647 w 65"/>
              <a:gd name="T13" fmla="*/ 0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0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" y="20"/>
                </a:moveTo>
                <a:lnTo>
                  <a:pt x="6" y="14"/>
                </a:lnTo>
                <a:lnTo>
                  <a:pt x="10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38"/>
                </a:lnTo>
                <a:lnTo>
                  <a:pt x="61" y="46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7"/>
                </a:lnTo>
                <a:lnTo>
                  <a:pt x="10" y="53"/>
                </a:lnTo>
                <a:lnTo>
                  <a:pt x="6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4" name="Freeform 586"/>
          <p:cNvSpPr>
            <a:spLocks/>
          </p:cNvSpPr>
          <p:nvPr/>
        </p:nvSpPr>
        <p:spPr bwMode="auto">
          <a:xfrm>
            <a:off x="7643813" y="29797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0 h 65"/>
              <a:gd name="T16" fmla="*/ 2147483647 w 65"/>
              <a:gd name="T17" fmla="*/ 0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0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" y="20"/>
                </a:move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38"/>
                </a:lnTo>
                <a:lnTo>
                  <a:pt x="61" y="46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7"/>
                </a:lnTo>
                <a:lnTo>
                  <a:pt x="10" y="53"/>
                </a:lnTo>
                <a:lnTo>
                  <a:pt x="6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5" name="Freeform 587"/>
          <p:cNvSpPr>
            <a:spLocks/>
          </p:cNvSpPr>
          <p:nvPr/>
        </p:nvSpPr>
        <p:spPr bwMode="auto">
          <a:xfrm>
            <a:off x="7743825" y="27765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" y="20"/>
                </a:moveTo>
                <a:lnTo>
                  <a:pt x="7" y="14"/>
                </a:lnTo>
                <a:lnTo>
                  <a:pt x="11" y="10"/>
                </a:lnTo>
                <a:lnTo>
                  <a:pt x="15" y="6"/>
                </a:lnTo>
                <a:lnTo>
                  <a:pt x="21" y="2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7" y="4"/>
                </a:lnTo>
                <a:lnTo>
                  <a:pt x="53" y="6"/>
                </a:lnTo>
                <a:lnTo>
                  <a:pt x="57" y="12"/>
                </a:lnTo>
                <a:lnTo>
                  <a:pt x="61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3" y="45"/>
                </a:lnTo>
                <a:lnTo>
                  <a:pt x="59" y="51"/>
                </a:lnTo>
                <a:lnTo>
                  <a:pt x="55" y="57"/>
                </a:lnTo>
                <a:lnTo>
                  <a:pt x="49" y="61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5" y="65"/>
                </a:lnTo>
                <a:lnTo>
                  <a:pt x="19" y="63"/>
                </a:lnTo>
                <a:lnTo>
                  <a:pt x="13" y="59"/>
                </a:lnTo>
                <a:lnTo>
                  <a:pt x="9" y="55"/>
                </a:lnTo>
                <a:lnTo>
                  <a:pt x="6" y="51"/>
                </a:lnTo>
                <a:lnTo>
                  <a:pt x="4" y="45"/>
                </a:lnTo>
                <a:lnTo>
                  <a:pt x="2" y="40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6" name="Freeform 588"/>
          <p:cNvSpPr>
            <a:spLocks/>
          </p:cNvSpPr>
          <p:nvPr/>
        </p:nvSpPr>
        <p:spPr bwMode="auto">
          <a:xfrm>
            <a:off x="7743825" y="27765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" y="20"/>
                </a:moveTo>
                <a:lnTo>
                  <a:pt x="4" y="20"/>
                </a:lnTo>
                <a:lnTo>
                  <a:pt x="7" y="14"/>
                </a:lnTo>
                <a:lnTo>
                  <a:pt x="11" y="10"/>
                </a:lnTo>
                <a:lnTo>
                  <a:pt x="15" y="6"/>
                </a:lnTo>
                <a:lnTo>
                  <a:pt x="21" y="2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7" y="4"/>
                </a:lnTo>
                <a:lnTo>
                  <a:pt x="53" y="6"/>
                </a:lnTo>
                <a:lnTo>
                  <a:pt x="57" y="12"/>
                </a:lnTo>
                <a:lnTo>
                  <a:pt x="61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3" y="45"/>
                </a:lnTo>
                <a:lnTo>
                  <a:pt x="59" y="51"/>
                </a:lnTo>
                <a:lnTo>
                  <a:pt x="55" y="57"/>
                </a:lnTo>
                <a:lnTo>
                  <a:pt x="49" y="61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5" y="65"/>
                </a:lnTo>
                <a:lnTo>
                  <a:pt x="19" y="63"/>
                </a:lnTo>
                <a:lnTo>
                  <a:pt x="13" y="59"/>
                </a:lnTo>
                <a:lnTo>
                  <a:pt x="9" y="55"/>
                </a:lnTo>
                <a:lnTo>
                  <a:pt x="6" y="51"/>
                </a:lnTo>
                <a:lnTo>
                  <a:pt x="4" y="45"/>
                </a:lnTo>
                <a:lnTo>
                  <a:pt x="2" y="40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7" name="Freeform 589"/>
          <p:cNvSpPr>
            <a:spLocks/>
          </p:cNvSpPr>
          <p:nvPr/>
        </p:nvSpPr>
        <p:spPr bwMode="auto">
          <a:xfrm>
            <a:off x="7793038" y="2795588"/>
            <a:ext cx="92075" cy="103187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0 w 63"/>
              <a:gd name="T27" fmla="*/ 2147483647 h 63"/>
              <a:gd name="T28" fmla="*/ 0 w 63"/>
              <a:gd name="T29" fmla="*/ 2147483647 h 63"/>
              <a:gd name="T30" fmla="*/ 0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0 h 63"/>
              <a:gd name="T44" fmla="*/ 2147483647 w 63"/>
              <a:gd name="T45" fmla="*/ 0 h 63"/>
              <a:gd name="T46" fmla="*/ 2147483647 w 63"/>
              <a:gd name="T47" fmla="*/ 0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61" y="45"/>
                </a:move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9"/>
                </a:lnTo>
                <a:lnTo>
                  <a:pt x="61" y="45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8" name="Freeform 590"/>
          <p:cNvSpPr>
            <a:spLocks/>
          </p:cNvSpPr>
          <p:nvPr/>
        </p:nvSpPr>
        <p:spPr bwMode="auto">
          <a:xfrm>
            <a:off x="7793038" y="2795588"/>
            <a:ext cx="92075" cy="103187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0 w 63"/>
              <a:gd name="T29" fmla="*/ 2147483647 h 63"/>
              <a:gd name="T30" fmla="*/ 0 w 63"/>
              <a:gd name="T31" fmla="*/ 2147483647 h 63"/>
              <a:gd name="T32" fmla="*/ 0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0 h 63"/>
              <a:gd name="T46" fmla="*/ 2147483647 w 63"/>
              <a:gd name="T47" fmla="*/ 0 h 63"/>
              <a:gd name="T48" fmla="*/ 2147483647 w 63"/>
              <a:gd name="T49" fmla="*/ 0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61" y="45"/>
                </a:move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9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19" name="Freeform 591"/>
          <p:cNvSpPr>
            <a:spLocks/>
          </p:cNvSpPr>
          <p:nvPr/>
        </p:nvSpPr>
        <p:spPr bwMode="auto">
          <a:xfrm>
            <a:off x="7524750" y="2928938"/>
            <a:ext cx="92075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0 h 65"/>
              <a:gd name="T12" fmla="*/ 2147483647 w 63"/>
              <a:gd name="T13" fmla="*/ 0 h 65"/>
              <a:gd name="T14" fmla="*/ 2147483647 w 63"/>
              <a:gd name="T15" fmla="*/ 0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0 w 63"/>
              <a:gd name="T59" fmla="*/ 2147483647 h 65"/>
              <a:gd name="T60" fmla="*/ 0 w 63"/>
              <a:gd name="T61" fmla="*/ 2147483647 h 65"/>
              <a:gd name="T62" fmla="*/ 0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2" y="19"/>
                </a:moveTo>
                <a:lnTo>
                  <a:pt x="4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7" y="0"/>
                </a:lnTo>
                <a:lnTo>
                  <a:pt x="43" y="2"/>
                </a:lnTo>
                <a:lnTo>
                  <a:pt x="49" y="6"/>
                </a:lnTo>
                <a:lnTo>
                  <a:pt x="55" y="10"/>
                </a:lnTo>
                <a:lnTo>
                  <a:pt x="59" y="15"/>
                </a:lnTo>
                <a:lnTo>
                  <a:pt x="61" y="19"/>
                </a:lnTo>
                <a:lnTo>
                  <a:pt x="63" y="27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4" y="63"/>
                </a:lnTo>
                <a:lnTo>
                  <a:pt x="18" y="61"/>
                </a:ln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0" name="Freeform 592"/>
          <p:cNvSpPr>
            <a:spLocks/>
          </p:cNvSpPr>
          <p:nvPr/>
        </p:nvSpPr>
        <p:spPr bwMode="auto">
          <a:xfrm>
            <a:off x="7524750" y="2928938"/>
            <a:ext cx="92075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0 h 65"/>
              <a:gd name="T14" fmla="*/ 2147483647 w 63"/>
              <a:gd name="T15" fmla="*/ 0 h 65"/>
              <a:gd name="T16" fmla="*/ 2147483647 w 63"/>
              <a:gd name="T17" fmla="*/ 0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0 w 63"/>
              <a:gd name="T61" fmla="*/ 2147483647 h 65"/>
              <a:gd name="T62" fmla="*/ 0 w 63"/>
              <a:gd name="T63" fmla="*/ 2147483647 h 65"/>
              <a:gd name="T64" fmla="*/ 0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2" y="19"/>
                </a:moveTo>
                <a:lnTo>
                  <a:pt x="2" y="19"/>
                </a:lnTo>
                <a:lnTo>
                  <a:pt x="4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1" y="0"/>
                </a:lnTo>
                <a:lnTo>
                  <a:pt x="37" y="0"/>
                </a:lnTo>
                <a:lnTo>
                  <a:pt x="43" y="2"/>
                </a:lnTo>
                <a:lnTo>
                  <a:pt x="49" y="6"/>
                </a:lnTo>
                <a:lnTo>
                  <a:pt x="55" y="10"/>
                </a:lnTo>
                <a:lnTo>
                  <a:pt x="59" y="15"/>
                </a:lnTo>
                <a:lnTo>
                  <a:pt x="61" y="19"/>
                </a:lnTo>
                <a:lnTo>
                  <a:pt x="63" y="27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4" y="63"/>
                </a:lnTo>
                <a:lnTo>
                  <a:pt x="18" y="61"/>
                </a:ln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1" name="Freeform 593"/>
          <p:cNvSpPr>
            <a:spLocks/>
          </p:cNvSpPr>
          <p:nvPr/>
        </p:nvSpPr>
        <p:spPr bwMode="auto">
          <a:xfrm>
            <a:off x="7739063" y="28733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6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10" y="53"/>
                </a:lnTo>
                <a:lnTo>
                  <a:pt x="6" y="49"/>
                </a:lnTo>
                <a:lnTo>
                  <a:pt x="2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3" y="40"/>
                </a:lnTo>
                <a:lnTo>
                  <a:pt x="61" y="46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2" name="Freeform 594"/>
          <p:cNvSpPr>
            <a:spLocks/>
          </p:cNvSpPr>
          <p:nvPr/>
        </p:nvSpPr>
        <p:spPr bwMode="auto">
          <a:xfrm>
            <a:off x="7739063" y="28733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0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6"/>
                </a:moveTo>
                <a:lnTo>
                  <a:pt x="61" y="46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10" y="53"/>
                </a:lnTo>
                <a:lnTo>
                  <a:pt x="6" y="49"/>
                </a:lnTo>
                <a:lnTo>
                  <a:pt x="2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3" y="40"/>
                </a:lnTo>
                <a:lnTo>
                  <a:pt x="61" y="4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3" name="Freeform 595"/>
          <p:cNvSpPr>
            <a:spLocks/>
          </p:cNvSpPr>
          <p:nvPr/>
        </p:nvSpPr>
        <p:spPr bwMode="auto">
          <a:xfrm>
            <a:off x="7783513" y="28416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0 h 65"/>
              <a:gd name="T12" fmla="*/ 2147483647 w 65"/>
              <a:gd name="T13" fmla="*/ 0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0 w 65"/>
              <a:gd name="T59" fmla="*/ 2147483647 h 65"/>
              <a:gd name="T60" fmla="*/ 0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" y="19"/>
                </a:moveTo>
                <a:lnTo>
                  <a:pt x="6" y="13"/>
                </a:lnTo>
                <a:lnTo>
                  <a:pt x="10" y="7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5" y="2"/>
                </a:lnTo>
                <a:lnTo>
                  <a:pt x="51" y="5"/>
                </a:lnTo>
                <a:lnTo>
                  <a:pt x="57" y="9"/>
                </a:lnTo>
                <a:lnTo>
                  <a:pt x="61" y="15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40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4" name="Freeform 596"/>
          <p:cNvSpPr>
            <a:spLocks/>
          </p:cNvSpPr>
          <p:nvPr/>
        </p:nvSpPr>
        <p:spPr bwMode="auto">
          <a:xfrm>
            <a:off x="7783513" y="28416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0 h 65"/>
              <a:gd name="T16" fmla="*/ 2147483647 w 65"/>
              <a:gd name="T17" fmla="*/ 0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" y="19"/>
                </a:moveTo>
                <a:lnTo>
                  <a:pt x="4" y="19"/>
                </a:lnTo>
                <a:lnTo>
                  <a:pt x="6" y="13"/>
                </a:lnTo>
                <a:lnTo>
                  <a:pt x="10" y="7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5" y="2"/>
                </a:lnTo>
                <a:lnTo>
                  <a:pt x="51" y="5"/>
                </a:lnTo>
                <a:lnTo>
                  <a:pt x="57" y="9"/>
                </a:lnTo>
                <a:lnTo>
                  <a:pt x="61" y="15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40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5" name="Freeform 597"/>
          <p:cNvSpPr>
            <a:spLocks/>
          </p:cNvSpPr>
          <p:nvPr/>
        </p:nvSpPr>
        <p:spPr bwMode="auto">
          <a:xfrm>
            <a:off x="7729538" y="293211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0 h 63"/>
              <a:gd name="T12" fmla="*/ 2147483647 w 65"/>
              <a:gd name="T13" fmla="*/ 0 h 63"/>
              <a:gd name="T14" fmla="*/ 2147483647 w 65"/>
              <a:gd name="T15" fmla="*/ 0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0 w 65"/>
              <a:gd name="T59" fmla="*/ 2147483647 h 63"/>
              <a:gd name="T60" fmla="*/ 0 w 65"/>
              <a:gd name="T61" fmla="*/ 2147483647 h 63"/>
              <a:gd name="T62" fmla="*/ 0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2" y="17"/>
                </a:move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3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5" y="37"/>
                </a:lnTo>
                <a:lnTo>
                  <a:pt x="63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19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7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6" name="Freeform 598"/>
          <p:cNvSpPr>
            <a:spLocks/>
          </p:cNvSpPr>
          <p:nvPr/>
        </p:nvSpPr>
        <p:spPr bwMode="auto">
          <a:xfrm>
            <a:off x="7729538" y="293211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0 h 63"/>
              <a:gd name="T14" fmla="*/ 2147483647 w 65"/>
              <a:gd name="T15" fmla="*/ 0 h 63"/>
              <a:gd name="T16" fmla="*/ 2147483647 w 65"/>
              <a:gd name="T17" fmla="*/ 0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0 w 65"/>
              <a:gd name="T61" fmla="*/ 2147483647 h 63"/>
              <a:gd name="T62" fmla="*/ 0 w 65"/>
              <a:gd name="T63" fmla="*/ 2147483647 h 63"/>
              <a:gd name="T64" fmla="*/ 0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2" y="17"/>
                </a:moveTo>
                <a:lnTo>
                  <a:pt x="2" y="17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3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5" y="37"/>
                </a:lnTo>
                <a:lnTo>
                  <a:pt x="63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19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7" name="Freeform 599"/>
          <p:cNvSpPr>
            <a:spLocks/>
          </p:cNvSpPr>
          <p:nvPr/>
        </p:nvSpPr>
        <p:spPr bwMode="auto">
          <a:xfrm>
            <a:off x="7680325" y="2792413"/>
            <a:ext cx="92075" cy="103187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0 h 63"/>
              <a:gd name="T12" fmla="*/ 2147483647 w 63"/>
              <a:gd name="T13" fmla="*/ 0 h 63"/>
              <a:gd name="T14" fmla="*/ 2147483647 w 63"/>
              <a:gd name="T15" fmla="*/ 0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0 w 63"/>
              <a:gd name="T59" fmla="*/ 2147483647 h 63"/>
              <a:gd name="T60" fmla="*/ 0 w 63"/>
              <a:gd name="T61" fmla="*/ 2147483647 h 63"/>
              <a:gd name="T62" fmla="*/ 0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2" y="18"/>
                </a:moveTo>
                <a:lnTo>
                  <a:pt x="6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7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3"/>
                </a:lnTo>
                <a:lnTo>
                  <a:pt x="24" y="63"/>
                </a:lnTo>
                <a:lnTo>
                  <a:pt x="18" y="61"/>
                </a:lnTo>
                <a:lnTo>
                  <a:pt x="12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8" name="Freeform 600"/>
          <p:cNvSpPr>
            <a:spLocks/>
          </p:cNvSpPr>
          <p:nvPr/>
        </p:nvSpPr>
        <p:spPr bwMode="auto">
          <a:xfrm>
            <a:off x="7680325" y="2792413"/>
            <a:ext cx="92075" cy="103187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0 h 63"/>
              <a:gd name="T14" fmla="*/ 2147483647 w 63"/>
              <a:gd name="T15" fmla="*/ 0 h 63"/>
              <a:gd name="T16" fmla="*/ 2147483647 w 63"/>
              <a:gd name="T17" fmla="*/ 0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0 w 63"/>
              <a:gd name="T61" fmla="*/ 2147483647 h 63"/>
              <a:gd name="T62" fmla="*/ 0 w 63"/>
              <a:gd name="T63" fmla="*/ 2147483647 h 63"/>
              <a:gd name="T64" fmla="*/ 0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2" y="18"/>
                </a:moveTo>
                <a:lnTo>
                  <a:pt x="2" y="18"/>
                </a:lnTo>
                <a:lnTo>
                  <a:pt x="6" y="14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7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3"/>
                </a:lnTo>
                <a:lnTo>
                  <a:pt x="24" y="63"/>
                </a:lnTo>
                <a:lnTo>
                  <a:pt x="18" y="61"/>
                </a:lnTo>
                <a:lnTo>
                  <a:pt x="12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29" name="Freeform 601"/>
          <p:cNvSpPr>
            <a:spLocks/>
          </p:cNvSpPr>
          <p:nvPr/>
        </p:nvSpPr>
        <p:spPr bwMode="auto">
          <a:xfrm>
            <a:off x="7712075" y="28225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0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8"/>
                </a:lnTo>
                <a:lnTo>
                  <a:pt x="16" y="6"/>
                </a:lnTo>
                <a:lnTo>
                  <a:pt x="20" y="2"/>
                </a:lnTo>
                <a:lnTo>
                  <a:pt x="26" y="0"/>
                </a:lnTo>
                <a:lnTo>
                  <a:pt x="33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1" y="19"/>
                </a:lnTo>
                <a:lnTo>
                  <a:pt x="65" y="27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0" name="Freeform 602"/>
          <p:cNvSpPr>
            <a:spLocks/>
          </p:cNvSpPr>
          <p:nvPr/>
        </p:nvSpPr>
        <p:spPr bwMode="auto">
          <a:xfrm>
            <a:off x="7712075" y="28225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0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0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8"/>
                </a:lnTo>
                <a:lnTo>
                  <a:pt x="16" y="6"/>
                </a:lnTo>
                <a:lnTo>
                  <a:pt x="20" y="2"/>
                </a:lnTo>
                <a:lnTo>
                  <a:pt x="26" y="0"/>
                </a:lnTo>
                <a:lnTo>
                  <a:pt x="33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1" y="19"/>
                </a:lnTo>
                <a:lnTo>
                  <a:pt x="65" y="27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1" name="Freeform 603"/>
          <p:cNvSpPr>
            <a:spLocks/>
          </p:cNvSpPr>
          <p:nvPr/>
        </p:nvSpPr>
        <p:spPr bwMode="auto">
          <a:xfrm>
            <a:off x="7569200" y="2870200"/>
            <a:ext cx="93663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0 h 65"/>
              <a:gd name="T12" fmla="*/ 2147483647 w 63"/>
              <a:gd name="T13" fmla="*/ 0 h 65"/>
              <a:gd name="T14" fmla="*/ 2147483647 w 63"/>
              <a:gd name="T15" fmla="*/ 0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0 w 63"/>
              <a:gd name="T59" fmla="*/ 2147483647 h 65"/>
              <a:gd name="T60" fmla="*/ 0 w 63"/>
              <a:gd name="T61" fmla="*/ 2147483647 h 65"/>
              <a:gd name="T62" fmla="*/ 0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2" y="20"/>
                </a:moveTo>
                <a:lnTo>
                  <a:pt x="6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6"/>
                </a:lnTo>
                <a:lnTo>
                  <a:pt x="61" y="20"/>
                </a:lnTo>
                <a:lnTo>
                  <a:pt x="63" y="26"/>
                </a:lnTo>
                <a:lnTo>
                  <a:pt x="63" y="34"/>
                </a:lnTo>
                <a:lnTo>
                  <a:pt x="63" y="40"/>
                </a:lnTo>
                <a:lnTo>
                  <a:pt x="61" y="46"/>
                </a:lnTo>
                <a:lnTo>
                  <a:pt x="58" y="51"/>
                </a:lnTo>
                <a:lnTo>
                  <a:pt x="54" y="55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3"/>
                </a:lnTo>
                <a:lnTo>
                  <a:pt x="18" y="61"/>
                </a:lnTo>
                <a:lnTo>
                  <a:pt x="14" y="59"/>
                </a:lnTo>
                <a:lnTo>
                  <a:pt x="8" y="55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2" name="Freeform 604"/>
          <p:cNvSpPr>
            <a:spLocks/>
          </p:cNvSpPr>
          <p:nvPr/>
        </p:nvSpPr>
        <p:spPr bwMode="auto">
          <a:xfrm>
            <a:off x="7569200" y="2870200"/>
            <a:ext cx="93663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0 h 65"/>
              <a:gd name="T14" fmla="*/ 2147483647 w 63"/>
              <a:gd name="T15" fmla="*/ 0 h 65"/>
              <a:gd name="T16" fmla="*/ 2147483647 w 63"/>
              <a:gd name="T17" fmla="*/ 0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0 w 63"/>
              <a:gd name="T61" fmla="*/ 2147483647 h 65"/>
              <a:gd name="T62" fmla="*/ 0 w 63"/>
              <a:gd name="T63" fmla="*/ 2147483647 h 65"/>
              <a:gd name="T64" fmla="*/ 0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2" y="20"/>
                </a:move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6"/>
                </a:lnTo>
                <a:lnTo>
                  <a:pt x="61" y="20"/>
                </a:lnTo>
                <a:lnTo>
                  <a:pt x="63" y="26"/>
                </a:lnTo>
                <a:lnTo>
                  <a:pt x="63" y="34"/>
                </a:lnTo>
                <a:lnTo>
                  <a:pt x="63" y="40"/>
                </a:lnTo>
                <a:lnTo>
                  <a:pt x="61" y="46"/>
                </a:lnTo>
                <a:lnTo>
                  <a:pt x="58" y="51"/>
                </a:lnTo>
                <a:lnTo>
                  <a:pt x="54" y="55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3"/>
                </a:lnTo>
                <a:lnTo>
                  <a:pt x="18" y="61"/>
                </a:lnTo>
                <a:lnTo>
                  <a:pt x="14" y="59"/>
                </a:lnTo>
                <a:lnTo>
                  <a:pt x="8" y="55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3" name="Freeform 605"/>
          <p:cNvSpPr>
            <a:spLocks/>
          </p:cNvSpPr>
          <p:nvPr/>
        </p:nvSpPr>
        <p:spPr bwMode="auto">
          <a:xfrm>
            <a:off x="7623175" y="2819400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0 h 63"/>
              <a:gd name="T12" fmla="*/ 2147483647 w 65"/>
              <a:gd name="T13" fmla="*/ 0 h 63"/>
              <a:gd name="T14" fmla="*/ 2147483647 w 65"/>
              <a:gd name="T15" fmla="*/ 0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0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4" y="18"/>
                </a:moveTo>
                <a:lnTo>
                  <a:pt x="6" y="12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4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5" y="37"/>
                </a:lnTo>
                <a:lnTo>
                  <a:pt x="63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8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4" name="Freeform 606"/>
          <p:cNvSpPr>
            <a:spLocks/>
          </p:cNvSpPr>
          <p:nvPr/>
        </p:nvSpPr>
        <p:spPr bwMode="auto">
          <a:xfrm>
            <a:off x="7623175" y="2819400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0 h 63"/>
              <a:gd name="T14" fmla="*/ 2147483647 w 65"/>
              <a:gd name="T15" fmla="*/ 0 h 63"/>
              <a:gd name="T16" fmla="*/ 2147483647 w 65"/>
              <a:gd name="T17" fmla="*/ 0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0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4" y="18"/>
                </a:moveTo>
                <a:lnTo>
                  <a:pt x="4" y="18"/>
                </a:lnTo>
                <a:lnTo>
                  <a:pt x="6" y="12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4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5" y="37"/>
                </a:lnTo>
                <a:lnTo>
                  <a:pt x="63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5" name="Freeform 607"/>
          <p:cNvSpPr>
            <a:spLocks/>
          </p:cNvSpPr>
          <p:nvPr/>
        </p:nvSpPr>
        <p:spPr bwMode="auto">
          <a:xfrm>
            <a:off x="7754938" y="2882900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0 h 65"/>
              <a:gd name="T12" fmla="*/ 2147483647 w 63"/>
              <a:gd name="T13" fmla="*/ 0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0 w 63"/>
              <a:gd name="T59" fmla="*/ 2147483647 h 65"/>
              <a:gd name="T60" fmla="*/ 0 w 63"/>
              <a:gd name="T61" fmla="*/ 2147483647 h 65"/>
              <a:gd name="T62" fmla="*/ 0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2" y="20"/>
                </a:move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2"/>
                </a:lnTo>
                <a:lnTo>
                  <a:pt x="44" y="4"/>
                </a:lnTo>
                <a:lnTo>
                  <a:pt x="50" y="6"/>
                </a:lnTo>
                <a:lnTo>
                  <a:pt x="56" y="10"/>
                </a:lnTo>
                <a:lnTo>
                  <a:pt x="60" y="16"/>
                </a:lnTo>
                <a:lnTo>
                  <a:pt x="62" y="22"/>
                </a:lnTo>
                <a:lnTo>
                  <a:pt x="63" y="28"/>
                </a:lnTo>
                <a:lnTo>
                  <a:pt x="63" y="34"/>
                </a:lnTo>
                <a:lnTo>
                  <a:pt x="63" y="40"/>
                </a:lnTo>
                <a:lnTo>
                  <a:pt x="62" y="45"/>
                </a:lnTo>
                <a:lnTo>
                  <a:pt x="58" y="51"/>
                </a:lnTo>
                <a:lnTo>
                  <a:pt x="54" y="57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18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6" name="Freeform 608"/>
          <p:cNvSpPr>
            <a:spLocks/>
          </p:cNvSpPr>
          <p:nvPr/>
        </p:nvSpPr>
        <p:spPr bwMode="auto">
          <a:xfrm>
            <a:off x="7754938" y="2882900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0 h 65"/>
              <a:gd name="T14" fmla="*/ 2147483647 w 63"/>
              <a:gd name="T15" fmla="*/ 0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0 w 63"/>
              <a:gd name="T61" fmla="*/ 2147483647 h 65"/>
              <a:gd name="T62" fmla="*/ 0 w 63"/>
              <a:gd name="T63" fmla="*/ 2147483647 h 65"/>
              <a:gd name="T64" fmla="*/ 0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2" y="20"/>
                </a:move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2"/>
                </a:lnTo>
                <a:lnTo>
                  <a:pt x="44" y="4"/>
                </a:lnTo>
                <a:lnTo>
                  <a:pt x="50" y="6"/>
                </a:lnTo>
                <a:lnTo>
                  <a:pt x="56" y="10"/>
                </a:lnTo>
                <a:lnTo>
                  <a:pt x="60" y="16"/>
                </a:lnTo>
                <a:lnTo>
                  <a:pt x="62" y="22"/>
                </a:lnTo>
                <a:lnTo>
                  <a:pt x="63" y="28"/>
                </a:lnTo>
                <a:lnTo>
                  <a:pt x="63" y="34"/>
                </a:lnTo>
                <a:lnTo>
                  <a:pt x="63" y="40"/>
                </a:lnTo>
                <a:lnTo>
                  <a:pt x="62" y="45"/>
                </a:lnTo>
                <a:lnTo>
                  <a:pt x="58" y="51"/>
                </a:lnTo>
                <a:lnTo>
                  <a:pt x="54" y="57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18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7" name="Freeform 609"/>
          <p:cNvSpPr>
            <a:spLocks/>
          </p:cNvSpPr>
          <p:nvPr/>
        </p:nvSpPr>
        <p:spPr bwMode="auto">
          <a:xfrm>
            <a:off x="7667625" y="29797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0 w 65"/>
              <a:gd name="T27" fmla="*/ 2147483647 h 65"/>
              <a:gd name="T28" fmla="*/ 0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6"/>
                </a:moveTo>
                <a:lnTo>
                  <a:pt x="59" y="49"/>
                </a:lnTo>
                <a:lnTo>
                  <a:pt x="56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3" y="38"/>
                </a:lnTo>
                <a:lnTo>
                  <a:pt x="61" y="46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8" name="Freeform 610"/>
          <p:cNvSpPr>
            <a:spLocks/>
          </p:cNvSpPr>
          <p:nvPr/>
        </p:nvSpPr>
        <p:spPr bwMode="auto">
          <a:xfrm>
            <a:off x="7667625" y="297973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0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6"/>
                </a:moveTo>
                <a:lnTo>
                  <a:pt x="61" y="46"/>
                </a:lnTo>
                <a:lnTo>
                  <a:pt x="59" y="49"/>
                </a:lnTo>
                <a:lnTo>
                  <a:pt x="56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3" y="38"/>
                </a:lnTo>
                <a:lnTo>
                  <a:pt x="61" y="4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39" name="Freeform 611"/>
          <p:cNvSpPr>
            <a:spLocks/>
          </p:cNvSpPr>
          <p:nvPr/>
        </p:nvSpPr>
        <p:spPr bwMode="auto">
          <a:xfrm>
            <a:off x="7670800" y="289560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" y="20"/>
                </a:move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4" y="0"/>
                </a:lnTo>
                <a:lnTo>
                  <a:pt x="40" y="2"/>
                </a:lnTo>
                <a:lnTo>
                  <a:pt x="46" y="4"/>
                </a:lnTo>
                <a:lnTo>
                  <a:pt x="52" y="6"/>
                </a:lnTo>
                <a:lnTo>
                  <a:pt x="57" y="10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39"/>
                </a:lnTo>
                <a:lnTo>
                  <a:pt x="61" y="45"/>
                </a:lnTo>
                <a:lnTo>
                  <a:pt x="59" y="51"/>
                </a:lnTo>
                <a:lnTo>
                  <a:pt x="56" y="57"/>
                </a:lnTo>
                <a:lnTo>
                  <a:pt x="50" y="61"/>
                </a:lnTo>
                <a:lnTo>
                  <a:pt x="46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2" y="39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0" name="Freeform 612"/>
          <p:cNvSpPr>
            <a:spLocks/>
          </p:cNvSpPr>
          <p:nvPr/>
        </p:nvSpPr>
        <p:spPr bwMode="auto">
          <a:xfrm>
            <a:off x="7670800" y="289560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" y="20"/>
                </a:move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4" y="0"/>
                </a:lnTo>
                <a:lnTo>
                  <a:pt x="40" y="2"/>
                </a:lnTo>
                <a:lnTo>
                  <a:pt x="46" y="4"/>
                </a:lnTo>
                <a:lnTo>
                  <a:pt x="52" y="6"/>
                </a:lnTo>
                <a:lnTo>
                  <a:pt x="57" y="10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39"/>
                </a:lnTo>
                <a:lnTo>
                  <a:pt x="61" y="45"/>
                </a:lnTo>
                <a:lnTo>
                  <a:pt x="59" y="51"/>
                </a:lnTo>
                <a:lnTo>
                  <a:pt x="56" y="57"/>
                </a:lnTo>
                <a:lnTo>
                  <a:pt x="50" y="61"/>
                </a:lnTo>
                <a:lnTo>
                  <a:pt x="46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2" y="39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1" name="Freeform 613"/>
          <p:cNvSpPr>
            <a:spLocks/>
          </p:cNvSpPr>
          <p:nvPr/>
        </p:nvSpPr>
        <p:spPr bwMode="auto">
          <a:xfrm>
            <a:off x="7620000" y="2922588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0 w 65"/>
              <a:gd name="T27" fmla="*/ 2147483647 h 63"/>
              <a:gd name="T28" fmla="*/ 0 w 65"/>
              <a:gd name="T29" fmla="*/ 2147483647 h 63"/>
              <a:gd name="T30" fmla="*/ 0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0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61" y="45"/>
                </a:moveTo>
                <a:lnTo>
                  <a:pt x="59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8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0" y="2"/>
                </a:lnTo>
                <a:lnTo>
                  <a:pt x="26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lnTo>
                  <a:pt x="63" y="37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2" name="Freeform 614"/>
          <p:cNvSpPr>
            <a:spLocks/>
          </p:cNvSpPr>
          <p:nvPr/>
        </p:nvSpPr>
        <p:spPr bwMode="auto">
          <a:xfrm>
            <a:off x="7620000" y="2922588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0 w 65"/>
              <a:gd name="T29" fmla="*/ 2147483647 h 63"/>
              <a:gd name="T30" fmla="*/ 0 w 65"/>
              <a:gd name="T31" fmla="*/ 2147483647 h 63"/>
              <a:gd name="T32" fmla="*/ 0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0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8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0" y="2"/>
                </a:lnTo>
                <a:lnTo>
                  <a:pt x="26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lnTo>
                  <a:pt x="63" y="37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3" name="Freeform 615"/>
          <p:cNvSpPr>
            <a:spLocks/>
          </p:cNvSpPr>
          <p:nvPr/>
        </p:nvSpPr>
        <p:spPr bwMode="auto">
          <a:xfrm>
            <a:off x="7667625" y="297656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0 w 65"/>
              <a:gd name="T59" fmla="*/ 2147483647 h 65"/>
              <a:gd name="T60" fmla="*/ 0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" y="20"/>
                </a:move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4" y="0"/>
                </a:lnTo>
                <a:lnTo>
                  <a:pt x="40" y="2"/>
                </a:lnTo>
                <a:lnTo>
                  <a:pt x="46" y="4"/>
                </a:lnTo>
                <a:lnTo>
                  <a:pt x="52" y="6"/>
                </a:lnTo>
                <a:lnTo>
                  <a:pt x="56" y="12"/>
                </a:lnTo>
                <a:lnTo>
                  <a:pt x="59" y="16"/>
                </a:lnTo>
                <a:lnTo>
                  <a:pt x="63" y="22"/>
                </a:lnTo>
                <a:lnTo>
                  <a:pt x="63" y="28"/>
                </a:lnTo>
                <a:lnTo>
                  <a:pt x="65" y="34"/>
                </a:lnTo>
                <a:lnTo>
                  <a:pt x="63" y="40"/>
                </a:lnTo>
                <a:lnTo>
                  <a:pt x="61" y="46"/>
                </a:lnTo>
                <a:lnTo>
                  <a:pt x="59" y="51"/>
                </a:lnTo>
                <a:lnTo>
                  <a:pt x="56" y="57"/>
                </a:lnTo>
                <a:lnTo>
                  <a:pt x="50" y="61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6"/>
                </a:lnTo>
                <a:lnTo>
                  <a:pt x="0" y="40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4" name="Freeform 616"/>
          <p:cNvSpPr>
            <a:spLocks/>
          </p:cNvSpPr>
          <p:nvPr/>
        </p:nvSpPr>
        <p:spPr bwMode="auto">
          <a:xfrm>
            <a:off x="7667625" y="297656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" y="20"/>
                </a:move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4" y="0"/>
                </a:lnTo>
                <a:lnTo>
                  <a:pt x="40" y="2"/>
                </a:lnTo>
                <a:lnTo>
                  <a:pt x="46" y="4"/>
                </a:lnTo>
                <a:lnTo>
                  <a:pt x="52" y="6"/>
                </a:lnTo>
                <a:lnTo>
                  <a:pt x="56" y="12"/>
                </a:lnTo>
                <a:lnTo>
                  <a:pt x="59" y="16"/>
                </a:lnTo>
                <a:lnTo>
                  <a:pt x="63" y="22"/>
                </a:lnTo>
                <a:lnTo>
                  <a:pt x="63" y="28"/>
                </a:lnTo>
                <a:lnTo>
                  <a:pt x="65" y="34"/>
                </a:lnTo>
                <a:lnTo>
                  <a:pt x="63" y="40"/>
                </a:lnTo>
                <a:lnTo>
                  <a:pt x="61" y="46"/>
                </a:lnTo>
                <a:lnTo>
                  <a:pt x="59" y="51"/>
                </a:lnTo>
                <a:lnTo>
                  <a:pt x="56" y="57"/>
                </a:lnTo>
                <a:lnTo>
                  <a:pt x="50" y="61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6"/>
                </a:lnTo>
                <a:lnTo>
                  <a:pt x="0" y="40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5" name="Freeform 617"/>
          <p:cNvSpPr>
            <a:spLocks/>
          </p:cNvSpPr>
          <p:nvPr/>
        </p:nvSpPr>
        <p:spPr bwMode="auto">
          <a:xfrm>
            <a:off x="7743825" y="295910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0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" y="20"/>
                </a:moveTo>
                <a:lnTo>
                  <a:pt x="6" y="14"/>
                </a:lnTo>
                <a:lnTo>
                  <a:pt x="9" y="10"/>
                </a:lnTo>
                <a:lnTo>
                  <a:pt x="15" y="6"/>
                </a:lnTo>
                <a:lnTo>
                  <a:pt x="21" y="2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8"/>
                </a:lnTo>
                <a:lnTo>
                  <a:pt x="57" y="12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1" y="46"/>
                </a:lnTo>
                <a:lnTo>
                  <a:pt x="59" y="52"/>
                </a:lnTo>
                <a:lnTo>
                  <a:pt x="55" y="58"/>
                </a:lnTo>
                <a:lnTo>
                  <a:pt x="49" y="61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19" y="63"/>
                </a:lnTo>
                <a:lnTo>
                  <a:pt x="13" y="59"/>
                </a:lnTo>
                <a:lnTo>
                  <a:pt x="9" y="56"/>
                </a:lnTo>
                <a:lnTo>
                  <a:pt x="6" y="50"/>
                </a:lnTo>
                <a:lnTo>
                  <a:pt x="2" y="46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6" name="Freeform 618"/>
          <p:cNvSpPr>
            <a:spLocks/>
          </p:cNvSpPr>
          <p:nvPr/>
        </p:nvSpPr>
        <p:spPr bwMode="auto">
          <a:xfrm>
            <a:off x="7743825" y="295910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0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" y="20"/>
                </a:moveTo>
                <a:lnTo>
                  <a:pt x="2" y="20"/>
                </a:lnTo>
                <a:lnTo>
                  <a:pt x="6" y="14"/>
                </a:lnTo>
                <a:lnTo>
                  <a:pt x="9" y="10"/>
                </a:lnTo>
                <a:lnTo>
                  <a:pt x="15" y="6"/>
                </a:lnTo>
                <a:lnTo>
                  <a:pt x="21" y="2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8"/>
                </a:lnTo>
                <a:lnTo>
                  <a:pt x="57" y="12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1" y="46"/>
                </a:lnTo>
                <a:lnTo>
                  <a:pt x="59" y="52"/>
                </a:lnTo>
                <a:lnTo>
                  <a:pt x="55" y="58"/>
                </a:lnTo>
                <a:lnTo>
                  <a:pt x="49" y="61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19" y="63"/>
                </a:lnTo>
                <a:lnTo>
                  <a:pt x="13" y="59"/>
                </a:lnTo>
                <a:lnTo>
                  <a:pt x="9" y="56"/>
                </a:lnTo>
                <a:lnTo>
                  <a:pt x="6" y="50"/>
                </a:lnTo>
                <a:lnTo>
                  <a:pt x="2" y="46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7" name="Freeform 619"/>
          <p:cNvSpPr>
            <a:spLocks/>
          </p:cNvSpPr>
          <p:nvPr/>
        </p:nvSpPr>
        <p:spPr bwMode="auto">
          <a:xfrm>
            <a:off x="7596188" y="2979738"/>
            <a:ext cx="92075" cy="103187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0 h 63"/>
              <a:gd name="T12" fmla="*/ 2147483647 w 63"/>
              <a:gd name="T13" fmla="*/ 0 h 63"/>
              <a:gd name="T14" fmla="*/ 2147483647 w 63"/>
              <a:gd name="T15" fmla="*/ 0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0 w 63"/>
              <a:gd name="T59" fmla="*/ 2147483647 h 63"/>
              <a:gd name="T60" fmla="*/ 0 w 63"/>
              <a:gd name="T61" fmla="*/ 2147483647 h 63"/>
              <a:gd name="T62" fmla="*/ 0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2" y="18"/>
                </a:moveTo>
                <a:lnTo>
                  <a:pt x="6" y="12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3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6"/>
                </a:lnTo>
                <a:lnTo>
                  <a:pt x="57" y="49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8" y="63"/>
                </a:lnTo>
                <a:lnTo>
                  <a:pt x="32" y="63"/>
                </a:lnTo>
                <a:lnTo>
                  <a:pt x="24" y="63"/>
                </a:lnTo>
                <a:lnTo>
                  <a:pt x="18" y="61"/>
                </a:lnTo>
                <a:lnTo>
                  <a:pt x="12" y="57"/>
                </a:lnTo>
                <a:lnTo>
                  <a:pt x="8" y="53"/>
                </a:lnTo>
                <a:lnTo>
                  <a:pt x="4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4"/>
                </a:lnTo>
                <a:lnTo>
                  <a:pt x="2" y="18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8" name="Freeform 620"/>
          <p:cNvSpPr>
            <a:spLocks/>
          </p:cNvSpPr>
          <p:nvPr/>
        </p:nvSpPr>
        <p:spPr bwMode="auto">
          <a:xfrm>
            <a:off x="7596188" y="2979738"/>
            <a:ext cx="92075" cy="103187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0 h 63"/>
              <a:gd name="T14" fmla="*/ 2147483647 w 63"/>
              <a:gd name="T15" fmla="*/ 0 h 63"/>
              <a:gd name="T16" fmla="*/ 2147483647 w 63"/>
              <a:gd name="T17" fmla="*/ 0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0 w 63"/>
              <a:gd name="T61" fmla="*/ 2147483647 h 63"/>
              <a:gd name="T62" fmla="*/ 0 w 63"/>
              <a:gd name="T63" fmla="*/ 2147483647 h 63"/>
              <a:gd name="T64" fmla="*/ 0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2" y="18"/>
                </a:move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4" y="4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8" y="0"/>
                </a:lnTo>
                <a:lnTo>
                  <a:pt x="43" y="2"/>
                </a:lnTo>
                <a:lnTo>
                  <a:pt x="49" y="6"/>
                </a:lnTo>
                <a:lnTo>
                  <a:pt x="55" y="10"/>
                </a:lnTo>
                <a:lnTo>
                  <a:pt x="59" y="14"/>
                </a:lnTo>
                <a:lnTo>
                  <a:pt x="61" y="20"/>
                </a:lnTo>
                <a:lnTo>
                  <a:pt x="63" y="26"/>
                </a:lnTo>
                <a:lnTo>
                  <a:pt x="63" y="32"/>
                </a:lnTo>
                <a:lnTo>
                  <a:pt x="63" y="38"/>
                </a:lnTo>
                <a:lnTo>
                  <a:pt x="61" y="46"/>
                </a:lnTo>
                <a:lnTo>
                  <a:pt x="57" y="49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8" y="63"/>
                </a:lnTo>
                <a:lnTo>
                  <a:pt x="32" y="63"/>
                </a:lnTo>
                <a:lnTo>
                  <a:pt x="24" y="63"/>
                </a:lnTo>
                <a:lnTo>
                  <a:pt x="18" y="61"/>
                </a:lnTo>
                <a:lnTo>
                  <a:pt x="12" y="57"/>
                </a:lnTo>
                <a:lnTo>
                  <a:pt x="8" y="53"/>
                </a:lnTo>
                <a:lnTo>
                  <a:pt x="4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4"/>
                </a:lnTo>
                <a:lnTo>
                  <a:pt x="2" y="18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49" name="Freeform 621"/>
          <p:cNvSpPr>
            <a:spLocks/>
          </p:cNvSpPr>
          <p:nvPr/>
        </p:nvSpPr>
        <p:spPr bwMode="auto">
          <a:xfrm>
            <a:off x="7627938" y="3201988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0 w 65"/>
              <a:gd name="T11" fmla="*/ 2147483647 h 63"/>
              <a:gd name="T12" fmla="*/ 0 w 65"/>
              <a:gd name="T13" fmla="*/ 2147483647 h 63"/>
              <a:gd name="T14" fmla="*/ 0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0 h 63"/>
              <a:gd name="T28" fmla="*/ 2147483647 w 65"/>
              <a:gd name="T29" fmla="*/ 0 h 63"/>
              <a:gd name="T30" fmla="*/ 2147483647 w 65"/>
              <a:gd name="T31" fmla="*/ 0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20" y="61"/>
                </a:move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38"/>
                </a:lnTo>
                <a:lnTo>
                  <a:pt x="63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20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0" name="Freeform 622"/>
          <p:cNvSpPr>
            <a:spLocks/>
          </p:cNvSpPr>
          <p:nvPr/>
        </p:nvSpPr>
        <p:spPr bwMode="auto">
          <a:xfrm>
            <a:off x="7627938" y="3201988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0 w 65"/>
              <a:gd name="T13" fmla="*/ 2147483647 h 63"/>
              <a:gd name="T14" fmla="*/ 0 w 65"/>
              <a:gd name="T15" fmla="*/ 2147483647 h 63"/>
              <a:gd name="T16" fmla="*/ 0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0 h 63"/>
              <a:gd name="T30" fmla="*/ 2147483647 w 65"/>
              <a:gd name="T31" fmla="*/ 0 h 63"/>
              <a:gd name="T32" fmla="*/ 2147483647 w 65"/>
              <a:gd name="T33" fmla="*/ 0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20" y="61"/>
                </a:move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5" y="38"/>
                </a:lnTo>
                <a:lnTo>
                  <a:pt x="63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20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1" name="Freeform 623"/>
          <p:cNvSpPr>
            <a:spLocks/>
          </p:cNvSpPr>
          <p:nvPr/>
        </p:nvSpPr>
        <p:spPr bwMode="auto">
          <a:xfrm>
            <a:off x="7651750" y="31591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0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0 h 65"/>
              <a:gd name="T28" fmla="*/ 2147483647 w 65"/>
              <a:gd name="T29" fmla="*/ 0 h 65"/>
              <a:gd name="T30" fmla="*/ 2147483647 w 65"/>
              <a:gd name="T31" fmla="*/ 0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19" y="62"/>
                </a:moveTo>
                <a:lnTo>
                  <a:pt x="13" y="60"/>
                </a:lnTo>
                <a:lnTo>
                  <a:pt x="9" y="56"/>
                </a:lnTo>
                <a:lnTo>
                  <a:pt x="5" y="50"/>
                </a:lnTo>
                <a:lnTo>
                  <a:pt x="2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5" y="14"/>
                </a:lnTo>
                <a:lnTo>
                  <a:pt x="9" y="8"/>
                </a:lnTo>
                <a:lnTo>
                  <a:pt x="15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5" y="28"/>
                </a:lnTo>
                <a:lnTo>
                  <a:pt x="65" y="34"/>
                </a:lnTo>
                <a:lnTo>
                  <a:pt x="63" y="40"/>
                </a:lnTo>
                <a:lnTo>
                  <a:pt x="61" y="46"/>
                </a:lnTo>
                <a:lnTo>
                  <a:pt x="59" y="52"/>
                </a:lnTo>
                <a:lnTo>
                  <a:pt x="55" y="56"/>
                </a:lnTo>
                <a:lnTo>
                  <a:pt x="49" y="60"/>
                </a:lnTo>
                <a:lnTo>
                  <a:pt x="43" y="64"/>
                </a:lnTo>
                <a:lnTo>
                  <a:pt x="37" y="65"/>
                </a:lnTo>
                <a:lnTo>
                  <a:pt x="31" y="65"/>
                </a:lnTo>
                <a:lnTo>
                  <a:pt x="25" y="64"/>
                </a:lnTo>
                <a:lnTo>
                  <a:pt x="19" y="6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2" name="Freeform 624"/>
          <p:cNvSpPr>
            <a:spLocks/>
          </p:cNvSpPr>
          <p:nvPr/>
        </p:nvSpPr>
        <p:spPr bwMode="auto">
          <a:xfrm>
            <a:off x="7651750" y="31591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0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0 h 65"/>
              <a:gd name="T30" fmla="*/ 2147483647 w 65"/>
              <a:gd name="T31" fmla="*/ 0 h 65"/>
              <a:gd name="T32" fmla="*/ 2147483647 w 65"/>
              <a:gd name="T33" fmla="*/ 0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19" y="62"/>
                </a:moveTo>
                <a:lnTo>
                  <a:pt x="19" y="62"/>
                </a:lnTo>
                <a:lnTo>
                  <a:pt x="13" y="60"/>
                </a:lnTo>
                <a:lnTo>
                  <a:pt x="9" y="56"/>
                </a:lnTo>
                <a:lnTo>
                  <a:pt x="5" y="50"/>
                </a:lnTo>
                <a:lnTo>
                  <a:pt x="2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5" y="14"/>
                </a:lnTo>
                <a:lnTo>
                  <a:pt x="9" y="8"/>
                </a:lnTo>
                <a:lnTo>
                  <a:pt x="15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5" y="28"/>
                </a:lnTo>
                <a:lnTo>
                  <a:pt x="65" y="34"/>
                </a:lnTo>
                <a:lnTo>
                  <a:pt x="63" y="40"/>
                </a:lnTo>
                <a:lnTo>
                  <a:pt x="61" y="46"/>
                </a:lnTo>
                <a:lnTo>
                  <a:pt x="59" y="52"/>
                </a:lnTo>
                <a:lnTo>
                  <a:pt x="55" y="56"/>
                </a:lnTo>
                <a:lnTo>
                  <a:pt x="49" y="60"/>
                </a:lnTo>
                <a:lnTo>
                  <a:pt x="43" y="64"/>
                </a:lnTo>
                <a:lnTo>
                  <a:pt x="37" y="65"/>
                </a:lnTo>
                <a:lnTo>
                  <a:pt x="31" y="65"/>
                </a:lnTo>
                <a:lnTo>
                  <a:pt x="25" y="64"/>
                </a:lnTo>
                <a:lnTo>
                  <a:pt x="19" y="6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3" name="Freeform 625"/>
          <p:cNvSpPr>
            <a:spLocks/>
          </p:cNvSpPr>
          <p:nvPr/>
        </p:nvSpPr>
        <p:spPr bwMode="auto">
          <a:xfrm>
            <a:off x="7691438" y="30892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0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5" y="2"/>
                </a:move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40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3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2" y="8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4" name="Freeform 626"/>
          <p:cNvSpPr>
            <a:spLocks/>
          </p:cNvSpPr>
          <p:nvPr/>
        </p:nvSpPr>
        <p:spPr bwMode="auto">
          <a:xfrm>
            <a:off x="7691438" y="30892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0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5" y="2"/>
                </a:move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40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3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2" y="8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5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5" name="Freeform 627"/>
          <p:cNvSpPr>
            <a:spLocks/>
          </p:cNvSpPr>
          <p:nvPr/>
        </p:nvSpPr>
        <p:spPr bwMode="auto">
          <a:xfrm>
            <a:off x="7473950" y="3048000"/>
            <a:ext cx="92075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0 w 63"/>
              <a:gd name="T11" fmla="*/ 2147483647 h 63"/>
              <a:gd name="T12" fmla="*/ 0 w 63"/>
              <a:gd name="T13" fmla="*/ 2147483647 h 63"/>
              <a:gd name="T14" fmla="*/ 0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0 h 63"/>
              <a:gd name="T28" fmla="*/ 2147483647 w 63"/>
              <a:gd name="T29" fmla="*/ 0 h 63"/>
              <a:gd name="T30" fmla="*/ 2147483647 w 63"/>
              <a:gd name="T31" fmla="*/ 0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17" y="61"/>
                </a:moveTo>
                <a:lnTo>
                  <a:pt x="13" y="57"/>
                </a:lnTo>
                <a:lnTo>
                  <a:pt x="7" y="53"/>
                </a:lnTo>
                <a:lnTo>
                  <a:pt x="3" y="49"/>
                </a:lnTo>
                <a:lnTo>
                  <a:pt x="1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1" y="17"/>
                </a:lnTo>
                <a:lnTo>
                  <a:pt x="5" y="13"/>
                </a:lnTo>
                <a:lnTo>
                  <a:pt x="9" y="7"/>
                </a:lnTo>
                <a:lnTo>
                  <a:pt x="13" y="4"/>
                </a:lnTo>
                <a:lnTo>
                  <a:pt x="19" y="2"/>
                </a:lnTo>
                <a:lnTo>
                  <a:pt x="25" y="0"/>
                </a:lnTo>
                <a:lnTo>
                  <a:pt x="33" y="0"/>
                </a:lnTo>
                <a:lnTo>
                  <a:pt x="37" y="0"/>
                </a:lnTo>
                <a:lnTo>
                  <a:pt x="45" y="2"/>
                </a:lnTo>
                <a:lnTo>
                  <a:pt x="51" y="5"/>
                </a:lnTo>
                <a:lnTo>
                  <a:pt x="55" y="9"/>
                </a:lnTo>
                <a:lnTo>
                  <a:pt x="59" y="13"/>
                </a:lnTo>
                <a:lnTo>
                  <a:pt x="61" y="19"/>
                </a:lnTo>
                <a:lnTo>
                  <a:pt x="63" y="25"/>
                </a:lnTo>
                <a:lnTo>
                  <a:pt x="63" y="31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17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6" name="Freeform 628"/>
          <p:cNvSpPr>
            <a:spLocks/>
          </p:cNvSpPr>
          <p:nvPr/>
        </p:nvSpPr>
        <p:spPr bwMode="auto">
          <a:xfrm>
            <a:off x="7473950" y="3048000"/>
            <a:ext cx="92075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0 w 63"/>
              <a:gd name="T13" fmla="*/ 2147483647 h 63"/>
              <a:gd name="T14" fmla="*/ 0 w 63"/>
              <a:gd name="T15" fmla="*/ 2147483647 h 63"/>
              <a:gd name="T16" fmla="*/ 0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0 h 63"/>
              <a:gd name="T30" fmla="*/ 2147483647 w 63"/>
              <a:gd name="T31" fmla="*/ 0 h 63"/>
              <a:gd name="T32" fmla="*/ 2147483647 w 63"/>
              <a:gd name="T33" fmla="*/ 0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2147483647 w 63"/>
              <a:gd name="T45" fmla="*/ 2147483647 h 63"/>
              <a:gd name="T46" fmla="*/ 2147483647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2147483647 h 63"/>
              <a:gd name="T62" fmla="*/ 2147483647 w 63"/>
              <a:gd name="T63" fmla="*/ 2147483647 h 63"/>
              <a:gd name="T64" fmla="*/ 2147483647 w 63"/>
              <a:gd name="T65" fmla="*/ 2147483647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17" y="61"/>
                </a:moveTo>
                <a:lnTo>
                  <a:pt x="17" y="61"/>
                </a:lnTo>
                <a:lnTo>
                  <a:pt x="13" y="57"/>
                </a:lnTo>
                <a:lnTo>
                  <a:pt x="7" y="53"/>
                </a:lnTo>
                <a:lnTo>
                  <a:pt x="3" y="49"/>
                </a:lnTo>
                <a:lnTo>
                  <a:pt x="1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1" y="17"/>
                </a:lnTo>
                <a:lnTo>
                  <a:pt x="5" y="13"/>
                </a:lnTo>
                <a:lnTo>
                  <a:pt x="9" y="7"/>
                </a:lnTo>
                <a:lnTo>
                  <a:pt x="13" y="4"/>
                </a:lnTo>
                <a:lnTo>
                  <a:pt x="19" y="2"/>
                </a:lnTo>
                <a:lnTo>
                  <a:pt x="25" y="0"/>
                </a:lnTo>
                <a:lnTo>
                  <a:pt x="33" y="0"/>
                </a:lnTo>
                <a:lnTo>
                  <a:pt x="37" y="0"/>
                </a:lnTo>
                <a:lnTo>
                  <a:pt x="45" y="2"/>
                </a:lnTo>
                <a:lnTo>
                  <a:pt x="51" y="5"/>
                </a:lnTo>
                <a:lnTo>
                  <a:pt x="55" y="9"/>
                </a:lnTo>
                <a:lnTo>
                  <a:pt x="59" y="13"/>
                </a:lnTo>
                <a:lnTo>
                  <a:pt x="61" y="19"/>
                </a:lnTo>
                <a:lnTo>
                  <a:pt x="63" y="25"/>
                </a:lnTo>
                <a:lnTo>
                  <a:pt x="63" y="31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17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7" name="Freeform 629"/>
          <p:cNvSpPr>
            <a:spLocks/>
          </p:cNvSpPr>
          <p:nvPr/>
        </p:nvSpPr>
        <p:spPr bwMode="auto">
          <a:xfrm>
            <a:off x="7486650" y="299561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0 w 65"/>
              <a:gd name="T43" fmla="*/ 2147483647 h 63"/>
              <a:gd name="T44" fmla="*/ 0 w 65"/>
              <a:gd name="T45" fmla="*/ 2147483647 h 63"/>
              <a:gd name="T46" fmla="*/ 0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0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46" y="2"/>
                </a:moveTo>
                <a:lnTo>
                  <a:pt x="52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3" y="26"/>
                </a:lnTo>
                <a:lnTo>
                  <a:pt x="65" y="32"/>
                </a:lnTo>
                <a:lnTo>
                  <a:pt x="63" y="37"/>
                </a:lnTo>
                <a:lnTo>
                  <a:pt x="61" y="45"/>
                </a:lnTo>
                <a:lnTo>
                  <a:pt x="59" y="49"/>
                </a:lnTo>
                <a:lnTo>
                  <a:pt x="55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0"/>
                </a:lnTo>
                <a:lnTo>
                  <a:pt x="0" y="26"/>
                </a:lnTo>
                <a:lnTo>
                  <a:pt x="4" y="18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0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8" name="Freeform 630"/>
          <p:cNvSpPr>
            <a:spLocks/>
          </p:cNvSpPr>
          <p:nvPr/>
        </p:nvSpPr>
        <p:spPr bwMode="auto">
          <a:xfrm>
            <a:off x="7486650" y="299561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0 w 65"/>
              <a:gd name="T45" fmla="*/ 2147483647 h 63"/>
              <a:gd name="T46" fmla="*/ 0 w 65"/>
              <a:gd name="T47" fmla="*/ 2147483647 h 63"/>
              <a:gd name="T48" fmla="*/ 0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0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46" y="2"/>
                </a:moveTo>
                <a:lnTo>
                  <a:pt x="46" y="2"/>
                </a:lnTo>
                <a:lnTo>
                  <a:pt x="52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3" y="26"/>
                </a:lnTo>
                <a:lnTo>
                  <a:pt x="65" y="32"/>
                </a:lnTo>
                <a:lnTo>
                  <a:pt x="63" y="37"/>
                </a:lnTo>
                <a:lnTo>
                  <a:pt x="61" y="45"/>
                </a:lnTo>
                <a:lnTo>
                  <a:pt x="59" y="49"/>
                </a:lnTo>
                <a:lnTo>
                  <a:pt x="55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0"/>
                </a:lnTo>
                <a:lnTo>
                  <a:pt x="0" y="26"/>
                </a:lnTo>
                <a:lnTo>
                  <a:pt x="4" y="18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0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59" name="Freeform 631"/>
          <p:cNvSpPr>
            <a:spLocks/>
          </p:cNvSpPr>
          <p:nvPr/>
        </p:nvSpPr>
        <p:spPr bwMode="auto">
          <a:xfrm>
            <a:off x="7602538" y="3298825"/>
            <a:ext cx="95250" cy="104775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0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0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0" y="63"/>
                </a:move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5"/>
                </a:lnTo>
                <a:lnTo>
                  <a:pt x="2" y="40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2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4" y="0"/>
                </a:lnTo>
                <a:lnTo>
                  <a:pt x="39" y="2"/>
                </a:lnTo>
                <a:lnTo>
                  <a:pt x="45" y="4"/>
                </a:lnTo>
                <a:lnTo>
                  <a:pt x="51" y="8"/>
                </a:lnTo>
                <a:lnTo>
                  <a:pt x="55" y="12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3" y="45"/>
                </a:ln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0" name="Freeform 632"/>
          <p:cNvSpPr>
            <a:spLocks/>
          </p:cNvSpPr>
          <p:nvPr/>
        </p:nvSpPr>
        <p:spPr bwMode="auto">
          <a:xfrm>
            <a:off x="7602538" y="3298825"/>
            <a:ext cx="95250" cy="104775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0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0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0" y="63"/>
                </a:moveTo>
                <a:lnTo>
                  <a:pt x="20" y="63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5"/>
                </a:lnTo>
                <a:lnTo>
                  <a:pt x="2" y="40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2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4" y="0"/>
                </a:lnTo>
                <a:lnTo>
                  <a:pt x="39" y="2"/>
                </a:lnTo>
                <a:lnTo>
                  <a:pt x="45" y="4"/>
                </a:lnTo>
                <a:lnTo>
                  <a:pt x="51" y="8"/>
                </a:lnTo>
                <a:lnTo>
                  <a:pt x="55" y="12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3" y="45"/>
                </a:ln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1" name="Freeform 633"/>
          <p:cNvSpPr>
            <a:spLocks/>
          </p:cNvSpPr>
          <p:nvPr/>
        </p:nvSpPr>
        <p:spPr bwMode="auto">
          <a:xfrm>
            <a:off x="7556500" y="3054350"/>
            <a:ext cx="95250" cy="104775"/>
          </a:xfrm>
          <a:custGeom>
            <a:avLst/>
            <a:gdLst>
              <a:gd name="T0" fmla="*/ 2147483647 w 65"/>
              <a:gd name="T1" fmla="*/ 2147483647 h 64"/>
              <a:gd name="T2" fmla="*/ 2147483647 w 65"/>
              <a:gd name="T3" fmla="*/ 2147483647 h 64"/>
              <a:gd name="T4" fmla="*/ 2147483647 w 65"/>
              <a:gd name="T5" fmla="*/ 2147483647 h 64"/>
              <a:gd name="T6" fmla="*/ 2147483647 w 65"/>
              <a:gd name="T7" fmla="*/ 2147483647 h 64"/>
              <a:gd name="T8" fmla="*/ 2147483647 w 65"/>
              <a:gd name="T9" fmla="*/ 2147483647 h 64"/>
              <a:gd name="T10" fmla="*/ 2147483647 w 65"/>
              <a:gd name="T11" fmla="*/ 2147483647 h 64"/>
              <a:gd name="T12" fmla="*/ 2147483647 w 65"/>
              <a:gd name="T13" fmla="*/ 2147483647 h 64"/>
              <a:gd name="T14" fmla="*/ 2147483647 w 65"/>
              <a:gd name="T15" fmla="*/ 2147483647 h 64"/>
              <a:gd name="T16" fmla="*/ 2147483647 w 65"/>
              <a:gd name="T17" fmla="*/ 2147483647 h 64"/>
              <a:gd name="T18" fmla="*/ 2147483647 w 65"/>
              <a:gd name="T19" fmla="*/ 2147483647 h 64"/>
              <a:gd name="T20" fmla="*/ 2147483647 w 65"/>
              <a:gd name="T21" fmla="*/ 2147483647 h 64"/>
              <a:gd name="T22" fmla="*/ 2147483647 w 65"/>
              <a:gd name="T23" fmla="*/ 2147483647 h 64"/>
              <a:gd name="T24" fmla="*/ 2147483647 w 65"/>
              <a:gd name="T25" fmla="*/ 2147483647 h 64"/>
              <a:gd name="T26" fmla="*/ 2147483647 w 65"/>
              <a:gd name="T27" fmla="*/ 2147483647 h 64"/>
              <a:gd name="T28" fmla="*/ 2147483647 w 65"/>
              <a:gd name="T29" fmla="*/ 2147483647 h 64"/>
              <a:gd name="T30" fmla="*/ 2147483647 w 65"/>
              <a:gd name="T31" fmla="*/ 2147483647 h 64"/>
              <a:gd name="T32" fmla="*/ 2147483647 w 65"/>
              <a:gd name="T33" fmla="*/ 2147483647 h 64"/>
              <a:gd name="T34" fmla="*/ 2147483647 w 65"/>
              <a:gd name="T35" fmla="*/ 2147483647 h 64"/>
              <a:gd name="T36" fmla="*/ 2147483647 w 65"/>
              <a:gd name="T37" fmla="*/ 2147483647 h 64"/>
              <a:gd name="T38" fmla="*/ 2147483647 w 65"/>
              <a:gd name="T39" fmla="*/ 2147483647 h 64"/>
              <a:gd name="T40" fmla="*/ 2147483647 w 65"/>
              <a:gd name="T41" fmla="*/ 2147483647 h 64"/>
              <a:gd name="T42" fmla="*/ 0 w 65"/>
              <a:gd name="T43" fmla="*/ 2147483647 h 64"/>
              <a:gd name="T44" fmla="*/ 0 w 65"/>
              <a:gd name="T45" fmla="*/ 2147483647 h 64"/>
              <a:gd name="T46" fmla="*/ 2147483647 w 65"/>
              <a:gd name="T47" fmla="*/ 2147483647 h 64"/>
              <a:gd name="T48" fmla="*/ 2147483647 w 65"/>
              <a:gd name="T49" fmla="*/ 2147483647 h 64"/>
              <a:gd name="T50" fmla="*/ 2147483647 w 65"/>
              <a:gd name="T51" fmla="*/ 2147483647 h 64"/>
              <a:gd name="T52" fmla="*/ 2147483647 w 65"/>
              <a:gd name="T53" fmla="*/ 2147483647 h 64"/>
              <a:gd name="T54" fmla="*/ 2147483647 w 65"/>
              <a:gd name="T55" fmla="*/ 2147483647 h 64"/>
              <a:gd name="T56" fmla="*/ 2147483647 w 65"/>
              <a:gd name="T57" fmla="*/ 2147483647 h 64"/>
              <a:gd name="T58" fmla="*/ 2147483647 w 65"/>
              <a:gd name="T59" fmla="*/ 0 h 64"/>
              <a:gd name="T60" fmla="*/ 2147483647 w 65"/>
              <a:gd name="T61" fmla="*/ 0 h 64"/>
              <a:gd name="T62" fmla="*/ 2147483647 w 65"/>
              <a:gd name="T63" fmla="*/ 2147483647 h 64"/>
              <a:gd name="T64" fmla="*/ 2147483647 w 65"/>
              <a:gd name="T65" fmla="*/ 2147483647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4"/>
              <a:gd name="T101" fmla="*/ 65 w 65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4">
                <a:moveTo>
                  <a:pt x="45" y="3"/>
                </a:moveTo>
                <a:lnTo>
                  <a:pt x="51" y="5"/>
                </a:lnTo>
                <a:lnTo>
                  <a:pt x="57" y="9"/>
                </a:lnTo>
                <a:lnTo>
                  <a:pt x="59" y="15"/>
                </a:lnTo>
                <a:lnTo>
                  <a:pt x="63" y="21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3"/>
                </a:lnTo>
                <a:lnTo>
                  <a:pt x="37" y="63"/>
                </a:lnTo>
                <a:lnTo>
                  <a:pt x="31" y="64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9" y="55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lnTo>
                  <a:pt x="6" y="13"/>
                </a:lnTo>
                <a:lnTo>
                  <a:pt x="9" y="9"/>
                </a:lnTo>
                <a:lnTo>
                  <a:pt x="15" y="5"/>
                </a:lnTo>
                <a:lnTo>
                  <a:pt x="21" y="1"/>
                </a:lnTo>
                <a:lnTo>
                  <a:pt x="27" y="0"/>
                </a:lnTo>
                <a:lnTo>
                  <a:pt x="33" y="0"/>
                </a:lnTo>
                <a:lnTo>
                  <a:pt x="39" y="1"/>
                </a:lnTo>
                <a:lnTo>
                  <a:pt x="45" y="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2" name="Freeform 634"/>
          <p:cNvSpPr>
            <a:spLocks/>
          </p:cNvSpPr>
          <p:nvPr/>
        </p:nvSpPr>
        <p:spPr bwMode="auto">
          <a:xfrm>
            <a:off x="7556500" y="3054350"/>
            <a:ext cx="95250" cy="104775"/>
          </a:xfrm>
          <a:custGeom>
            <a:avLst/>
            <a:gdLst>
              <a:gd name="T0" fmla="*/ 2147483647 w 65"/>
              <a:gd name="T1" fmla="*/ 2147483647 h 64"/>
              <a:gd name="T2" fmla="*/ 2147483647 w 65"/>
              <a:gd name="T3" fmla="*/ 2147483647 h 64"/>
              <a:gd name="T4" fmla="*/ 2147483647 w 65"/>
              <a:gd name="T5" fmla="*/ 2147483647 h 64"/>
              <a:gd name="T6" fmla="*/ 2147483647 w 65"/>
              <a:gd name="T7" fmla="*/ 2147483647 h 64"/>
              <a:gd name="T8" fmla="*/ 2147483647 w 65"/>
              <a:gd name="T9" fmla="*/ 2147483647 h 64"/>
              <a:gd name="T10" fmla="*/ 2147483647 w 65"/>
              <a:gd name="T11" fmla="*/ 2147483647 h 64"/>
              <a:gd name="T12" fmla="*/ 2147483647 w 65"/>
              <a:gd name="T13" fmla="*/ 2147483647 h 64"/>
              <a:gd name="T14" fmla="*/ 2147483647 w 65"/>
              <a:gd name="T15" fmla="*/ 2147483647 h 64"/>
              <a:gd name="T16" fmla="*/ 2147483647 w 65"/>
              <a:gd name="T17" fmla="*/ 2147483647 h 64"/>
              <a:gd name="T18" fmla="*/ 2147483647 w 65"/>
              <a:gd name="T19" fmla="*/ 2147483647 h 64"/>
              <a:gd name="T20" fmla="*/ 2147483647 w 65"/>
              <a:gd name="T21" fmla="*/ 2147483647 h 64"/>
              <a:gd name="T22" fmla="*/ 2147483647 w 65"/>
              <a:gd name="T23" fmla="*/ 2147483647 h 64"/>
              <a:gd name="T24" fmla="*/ 2147483647 w 65"/>
              <a:gd name="T25" fmla="*/ 2147483647 h 64"/>
              <a:gd name="T26" fmla="*/ 2147483647 w 65"/>
              <a:gd name="T27" fmla="*/ 2147483647 h 64"/>
              <a:gd name="T28" fmla="*/ 2147483647 w 65"/>
              <a:gd name="T29" fmla="*/ 2147483647 h 64"/>
              <a:gd name="T30" fmla="*/ 2147483647 w 65"/>
              <a:gd name="T31" fmla="*/ 2147483647 h 64"/>
              <a:gd name="T32" fmla="*/ 2147483647 w 65"/>
              <a:gd name="T33" fmla="*/ 2147483647 h 64"/>
              <a:gd name="T34" fmla="*/ 2147483647 w 65"/>
              <a:gd name="T35" fmla="*/ 2147483647 h 64"/>
              <a:gd name="T36" fmla="*/ 2147483647 w 65"/>
              <a:gd name="T37" fmla="*/ 2147483647 h 64"/>
              <a:gd name="T38" fmla="*/ 2147483647 w 65"/>
              <a:gd name="T39" fmla="*/ 2147483647 h 64"/>
              <a:gd name="T40" fmla="*/ 2147483647 w 65"/>
              <a:gd name="T41" fmla="*/ 2147483647 h 64"/>
              <a:gd name="T42" fmla="*/ 2147483647 w 65"/>
              <a:gd name="T43" fmla="*/ 2147483647 h 64"/>
              <a:gd name="T44" fmla="*/ 0 w 65"/>
              <a:gd name="T45" fmla="*/ 2147483647 h 64"/>
              <a:gd name="T46" fmla="*/ 0 w 65"/>
              <a:gd name="T47" fmla="*/ 2147483647 h 64"/>
              <a:gd name="T48" fmla="*/ 2147483647 w 65"/>
              <a:gd name="T49" fmla="*/ 2147483647 h 64"/>
              <a:gd name="T50" fmla="*/ 2147483647 w 65"/>
              <a:gd name="T51" fmla="*/ 2147483647 h 64"/>
              <a:gd name="T52" fmla="*/ 2147483647 w 65"/>
              <a:gd name="T53" fmla="*/ 2147483647 h 64"/>
              <a:gd name="T54" fmla="*/ 2147483647 w 65"/>
              <a:gd name="T55" fmla="*/ 2147483647 h 64"/>
              <a:gd name="T56" fmla="*/ 2147483647 w 65"/>
              <a:gd name="T57" fmla="*/ 2147483647 h 64"/>
              <a:gd name="T58" fmla="*/ 2147483647 w 65"/>
              <a:gd name="T59" fmla="*/ 2147483647 h 64"/>
              <a:gd name="T60" fmla="*/ 2147483647 w 65"/>
              <a:gd name="T61" fmla="*/ 0 h 64"/>
              <a:gd name="T62" fmla="*/ 2147483647 w 65"/>
              <a:gd name="T63" fmla="*/ 0 h 64"/>
              <a:gd name="T64" fmla="*/ 2147483647 w 65"/>
              <a:gd name="T65" fmla="*/ 2147483647 h 64"/>
              <a:gd name="T66" fmla="*/ 2147483647 w 65"/>
              <a:gd name="T67" fmla="*/ 2147483647 h 6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4"/>
              <a:gd name="T104" fmla="*/ 65 w 65"/>
              <a:gd name="T105" fmla="*/ 64 h 6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4">
                <a:moveTo>
                  <a:pt x="45" y="3"/>
                </a:moveTo>
                <a:lnTo>
                  <a:pt x="45" y="3"/>
                </a:lnTo>
                <a:lnTo>
                  <a:pt x="51" y="5"/>
                </a:lnTo>
                <a:lnTo>
                  <a:pt x="57" y="9"/>
                </a:lnTo>
                <a:lnTo>
                  <a:pt x="59" y="15"/>
                </a:lnTo>
                <a:lnTo>
                  <a:pt x="63" y="21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3"/>
                </a:lnTo>
                <a:lnTo>
                  <a:pt x="37" y="63"/>
                </a:lnTo>
                <a:lnTo>
                  <a:pt x="31" y="64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9" y="55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lnTo>
                  <a:pt x="6" y="13"/>
                </a:lnTo>
                <a:lnTo>
                  <a:pt x="9" y="9"/>
                </a:lnTo>
                <a:lnTo>
                  <a:pt x="15" y="5"/>
                </a:lnTo>
                <a:lnTo>
                  <a:pt x="21" y="1"/>
                </a:lnTo>
                <a:lnTo>
                  <a:pt x="27" y="0"/>
                </a:lnTo>
                <a:lnTo>
                  <a:pt x="33" y="0"/>
                </a:lnTo>
                <a:lnTo>
                  <a:pt x="39" y="1"/>
                </a:lnTo>
                <a:lnTo>
                  <a:pt x="45" y="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3" name="Freeform 635"/>
          <p:cNvSpPr>
            <a:spLocks/>
          </p:cNvSpPr>
          <p:nvPr/>
        </p:nvSpPr>
        <p:spPr bwMode="auto">
          <a:xfrm>
            <a:off x="7518400" y="301466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0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0 h 63"/>
              <a:gd name="T28" fmla="*/ 2147483647 w 65"/>
              <a:gd name="T29" fmla="*/ 0 h 63"/>
              <a:gd name="T30" fmla="*/ 2147483647 w 65"/>
              <a:gd name="T31" fmla="*/ 0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20" y="61"/>
                </a:move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8"/>
                </a:lnTo>
                <a:lnTo>
                  <a:pt x="6" y="14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5"/>
                </a:lnTo>
                <a:lnTo>
                  <a:pt x="65" y="33"/>
                </a:lnTo>
                <a:lnTo>
                  <a:pt x="65" y="37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9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4" name="Freeform 636"/>
          <p:cNvSpPr>
            <a:spLocks/>
          </p:cNvSpPr>
          <p:nvPr/>
        </p:nvSpPr>
        <p:spPr bwMode="auto">
          <a:xfrm>
            <a:off x="7518400" y="301466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0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0 h 63"/>
              <a:gd name="T30" fmla="*/ 2147483647 w 65"/>
              <a:gd name="T31" fmla="*/ 0 h 63"/>
              <a:gd name="T32" fmla="*/ 2147483647 w 65"/>
              <a:gd name="T33" fmla="*/ 0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20" y="61"/>
                </a:move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8"/>
                </a:lnTo>
                <a:lnTo>
                  <a:pt x="6" y="14"/>
                </a:lnTo>
                <a:lnTo>
                  <a:pt x="12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20"/>
                </a:lnTo>
                <a:lnTo>
                  <a:pt x="65" y="25"/>
                </a:lnTo>
                <a:lnTo>
                  <a:pt x="65" y="33"/>
                </a:lnTo>
                <a:lnTo>
                  <a:pt x="65" y="37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9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5" name="Freeform 637"/>
          <p:cNvSpPr>
            <a:spLocks/>
          </p:cNvSpPr>
          <p:nvPr/>
        </p:nvSpPr>
        <p:spPr bwMode="auto">
          <a:xfrm>
            <a:off x="7608888" y="306228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0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0 h 65"/>
              <a:gd name="T28" fmla="*/ 2147483647 w 65"/>
              <a:gd name="T29" fmla="*/ 0 h 65"/>
              <a:gd name="T30" fmla="*/ 2147483647 w 65"/>
              <a:gd name="T31" fmla="*/ 0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0" y="61"/>
                </a:moveTo>
                <a:lnTo>
                  <a:pt x="14" y="59"/>
                </a:lnTo>
                <a:lnTo>
                  <a:pt x="10" y="56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2"/>
                </a:lnTo>
                <a:lnTo>
                  <a:pt x="63" y="28"/>
                </a:lnTo>
                <a:lnTo>
                  <a:pt x="65" y="34"/>
                </a:lnTo>
                <a:lnTo>
                  <a:pt x="63" y="40"/>
                </a:lnTo>
                <a:lnTo>
                  <a:pt x="61" y="46"/>
                </a:lnTo>
                <a:lnTo>
                  <a:pt x="59" y="52"/>
                </a:lnTo>
                <a:lnTo>
                  <a:pt x="55" y="56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6" name="Freeform 638"/>
          <p:cNvSpPr>
            <a:spLocks/>
          </p:cNvSpPr>
          <p:nvPr/>
        </p:nvSpPr>
        <p:spPr bwMode="auto">
          <a:xfrm>
            <a:off x="7608888" y="3062288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0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0 h 65"/>
              <a:gd name="T30" fmla="*/ 2147483647 w 65"/>
              <a:gd name="T31" fmla="*/ 0 h 65"/>
              <a:gd name="T32" fmla="*/ 2147483647 w 65"/>
              <a:gd name="T33" fmla="*/ 0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0" y="61"/>
                </a:moveTo>
                <a:lnTo>
                  <a:pt x="20" y="61"/>
                </a:lnTo>
                <a:lnTo>
                  <a:pt x="14" y="59"/>
                </a:lnTo>
                <a:lnTo>
                  <a:pt x="10" y="56"/>
                </a:lnTo>
                <a:lnTo>
                  <a:pt x="4" y="50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2"/>
                </a:lnTo>
                <a:lnTo>
                  <a:pt x="63" y="28"/>
                </a:lnTo>
                <a:lnTo>
                  <a:pt x="65" y="34"/>
                </a:lnTo>
                <a:lnTo>
                  <a:pt x="63" y="40"/>
                </a:lnTo>
                <a:lnTo>
                  <a:pt x="61" y="46"/>
                </a:lnTo>
                <a:lnTo>
                  <a:pt x="59" y="52"/>
                </a:lnTo>
                <a:lnTo>
                  <a:pt x="55" y="56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7" name="Freeform 639"/>
          <p:cNvSpPr>
            <a:spLocks/>
          </p:cNvSpPr>
          <p:nvPr/>
        </p:nvSpPr>
        <p:spPr bwMode="auto">
          <a:xfrm>
            <a:off x="7553325" y="3257550"/>
            <a:ext cx="93663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0 w 63"/>
              <a:gd name="T43" fmla="*/ 2147483647 h 63"/>
              <a:gd name="T44" fmla="*/ 0 w 63"/>
              <a:gd name="T45" fmla="*/ 2147483647 h 63"/>
              <a:gd name="T46" fmla="*/ 0 w 63"/>
              <a:gd name="T47" fmla="*/ 2147483647 h 63"/>
              <a:gd name="T48" fmla="*/ 2147483647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0 h 63"/>
              <a:gd name="T60" fmla="*/ 2147483647 w 63"/>
              <a:gd name="T61" fmla="*/ 0 h 63"/>
              <a:gd name="T62" fmla="*/ 2147483647 w 63"/>
              <a:gd name="T63" fmla="*/ 0 h 63"/>
              <a:gd name="T64" fmla="*/ 2147483647 w 63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3"/>
              <a:gd name="T101" fmla="*/ 63 w 63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3">
                <a:moveTo>
                  <a:pt x="45" y="2"/>
                </a:moveTo>
                <a:lnTo>
                  <a:pt x="49" y="5"/>
                </a:lnTo>
                <a:lnTo>
                  <a:pt x="55" y="9"/>
                </a:lnTo>
                <a:lnTo>
                  <a:pt x="59" y="13"/>
                </a:lnTo>
                <a:lnTo>
                  <a:pt x="61" y="19"/>
                </a:lnTo>
                <a:lnTo>
                  <a:pt x="63" y="25"/>
                </a:lnTo>
                <a:lnTo>
                  <a:pt x="63" y="31"/>
                </a:lnTo>
                <a:lnTo>
                  <a:pt x="63" y="37"/>
                </a:lnTo>
                <a:lnTo>
                  <a:pt x="61" y="45"/>
                </a:lnTo>
                <a:lnTo>
                  <a:pt x="57" y="49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3" y="63"/>
                </a:lnTo>
                <a:lnTo>
                  <a:pt x="17" y="61"/>
                </a:lnTo>
                <a:lnTo>
                  <a:pt x="11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29"/>
                </a:lnTo>
                <a:lnTo>
                  <a:pt x="0" y="25"/>
                </a:lnTo>
                <a:lnTo>
                  <a:pt x="2" y="17"/>
                </a:lnTo>
                <a:lnTo>
                  <a:pt x="4" y="13"/>
                </a:lnTo>
                <a:lnTo>
                  <a:pt x="9" y="7"/>
                </a:lnTo>
                <a:lnTo>
                  <a:pt x="13" y="4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7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8" name="Freeform 640"/>
          <p:cNvSpPr>
            <a:spLocks/>
          </p:cNvSpPr>
          <p:nvPr/>
        </p:nvSpPr>
        <p:spPr bwMode="auto">
          <a:xfrm>
            <a:off x="7553325" y="3257550"/>
            <a:ext cx="93663" cy="103188"/>
          </a:xfrm>
          <a:custGeom>
            <a:avLst/>
            <a:gdLst>
              <a:gd name="T0" fmla="*/ 2147483647 w 63"/>
              <a:gd name="T1" fmla="*/ 2147483647 h 63"/>
              <a:gd name="T2" fmla="*/ 2147483647 w 63"/>
              <a:gd name="T3" fmla="*/ 2147483647 h 63"/>
              <a:gd name="T4" fmla="*/ 2147483647 w 63"/>
              <a:gd name="T5" fmla="*/ 2147483647 h 63"/>
              <a:gd name="T6" fmla="*/ 2147483647 w 63"/>
              <a:gd name="T7" fmla="*/ 2147483647 h 63"/>
              <a:gd name="T8" fmla="*/ 2147483647 w 63"/>
              <a:gd name="T9" fmla="*/ 2147483647 h 63"/>
              <a:gd name="T10" fmla="*/ 2147483647 w 63"/>
              <a:gd name="T11" fmla="*/ 2147483647 h 63"/>
              <a:gd name="T12" fmla="*/ 2147483647 w 63"/>
              <a:gd name="T13" fmla="*/ 2147483647 h 63"/>
              <a:gd name="T14" fmla="*/ 2147483647 w 63"/>
              <a:gd name="T15" fmla="*/ 2147483647 h 63"/>
              <a:gd name="T16" fmla="*/ 2147483647 w 63"/>
              <a:gd name="T17" fmla="*/ 2147483647 h 63"/>
              <a:gd name="T18" fmla="*/ 2147483647 w 63"/>
              <a:gd name="T19" fmla="*/ 2147483647 h 63"/>
              <a:gd name="T20" fmla="*/ 2147483647 w 63"/>
              <a:gd name="T21" fmla="*/ 2147483647 h 63"/>
              <a:gd name="T22" fmla="*/ 2147483647 w 63"/>
              <a:gd name="T23" fmla="*/ 2147483647 h 63"/>
              <a:gd name="T24" fmla="*/ 2147483647 w 63"/>
              <a:gd name="T25" fmla="*/ 2147483647 h 63"/>
              <a:gd name="T26" fmla="*/ 2147483647 w 63"/>
              <a:gd name="T27" fmla="*/ 2147483647 h 63"/>
              <a:gd name="T28" fmla="*/ 2147483647 w 63"/>
              <a:gd name="T29" fmla="*/ 2147483647 h 63"/>
              <a:gd name="T30" fmla="*/ 2147483647 w 63"/>
              <a:gd name="T31" fmla="*/ 2147483647 h 63"/>
              <a:gd name="T32" fmla="*/ 2147483647 w 63"/>
              <a:gd name="T33" fmla="*/ 2147483647 h 63"/>
              <a:gd name="T34" fmla="*/ 2147483647 w 63"/>
              <a:gd name="T35" fmla="*/ 2147483647 h 63"/>
              <a:gd name="T36" fmla="*/ 2147483647 w 63"/>
              <a:gd name="T37" fmla="*/ 2147483647 h 63"/>
              <a:gd name="T38" fmla="*/ 2147483647 w 63"/>
              <a:gd name="T39" fmla="*/ 2147483647 h 63"/>
              <a:gd name="T40" fmla="*/ 2147483647 w 63"/>
              <a:gd name="T41" fmla="*/ 2147483647 h 63"/>
              <a:gd name="T42" fmla="*/ 2147483647 w 63"/>
              <a:gd name="T43" fmla="*/ 2147483647 h 63"/>
              <a:gd name="T44" fmla="*/ 0 w 63"/>
              <a:gd name="T45" fmla="*/ 2147483647 h 63"/>
              <a:gd name="T46" fmla="*/ 0 w 63"/>
              <a:gd name="T47" fmla="*/ 2147483647 h 63"/>
              <a:gd name="T48" fmla="*/ 0 w 63"/>
              <a:gd name="T49" fmla="*/ 2147483647 h 63"/>
              <a:gd name="T50" fmla="*/ 2147483647 w 63"/>
              <a:gd name="T51" fmla="*/ 2147483647 h 63"/>
              <a:gd name="T52" fmla="*/ 2147483647 w 63"/>
              <a:gd name="T53" fmla="*/ 2147483647 h 63"/>
              <a:gd name="T54" fmla="*/ 2147483647 w 63"/>
              <a:gd name="T55" fmla="*/ 2147483647 h 63"/>
              <a:gd name="T56" fmla="*/ 2147483647 w 63"/>
              <a:gd name="T57" fmla="*/ 2147483647 h 63"/>
              <a:gd name="T58" fmla="*/ 2147483647 w 63"/>
              <a:gd name="T59" fmla="*/ 2147483647 h 63"/>
              <a:gd name="T60" fmla="*/ 2147483647 w 63"/>
              <a:gd name="T61" fmla="*/ 0 h 63"/>
              <a:gd name="T62" fmla="*/ 2147483647 w 63"/>
              <a:gd name="T63" fmla="*/ 0 h 63"/>
              <a:gd name="T64" fmla="*/ 2147483647 w 63"/>
              <a:gd name="T65" fmla="*/ 0 h 63"/>
              <a:gd name="T66" fmla="*/ 2147483647 w 63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3"/>
              <a:gd name="T104" fmla="*/ 63 w 63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3">
                <a:moveTo>
                  <a:pt x="45" y="2"/>
                </a:moveTo>
                <a:lnTo>
                  <a:pt x="45" y="2"/>
                </a:lnTo>
                <a:lnTo>
                  <a:pt x="49" y="5"/>
                </a:lnTo>
                <a:lnTo>
                  <a:pt x="55" y="9"/>
                </a:lnTo>
                <a:lnTo>
                  <a:pt x="59" y="13"/>
                </a:lnTo>
                <a:lnTo>
                  <a:pt x="61" y="19"/>
                </a:lnTo>
                <a:lnTo>
                  <a:pt x="63" y="25"/>
                </a:lnTo>
                <a:lnTo>
                  <a:pt x="63" y="31"/>
                </a:lnTo>
                <a:lnTo>
                  <a:pt x="63" y="37"/>
                </a:lnTo>
                <a:lnTo>
                  <a:pt x="61" y="45"/>
                </a:lnTo>
                <a:lnTo>
                  <a:pt x="57" y="49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3" y="63"/>
                </a:lnTo>
                <a:lnTo>
                  <a:pt x="17" y="61"/>
                </a:lnTo>
                <a:lnTo>
                  <a:pt x="11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29"/>
                </a:lnTo>
                <a:lnTo>
                  <a:pt x="0" y="25"/>
                </a:lnTo>
                <a:lnTo>
                  <a:pt x="2" y="17"/>
                </a:lnTo>
                <a:lnTo>
                  <a:pt x="4" y="13"/>
                </a:lnTo>
                <a:lnTo>
                  <a:pt x="9" y="7"/>
                </a:lnTo>
                <a:lnTo>
                  <a:pt x="13" y="4"/>
                </a:lnTo>
                <a:lnTo>
                  <a:pt x="19" y="2"/>
                </a:lnTo>
                <a:lnTo>
                  <a:pt x="25" y="0"/>
                </a:lnTo>
                <a:lnTo>
                  <a:pt x="31" y="0"/>
                </a:lnTo>
                <a:lnTo>
                  <a:pt x="37" y="0"/>
                </a:lnTo>
                <a:lnTo>
                  <a:pt x="45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69" name="Freeform 641"/>
          <p:cNvSpPr>
            <a:spLocks/>
          </p:cNvSpPr>
          <p:nvPr/>
        </p:nvSpPr>
        <p:spPr bwMode="auto">
          <a:xfrm>
            <a:off x="7483475" y="3121025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0 w 65"/>
              <a:gd name="T11" fmla="*/ 2147483647 h 63"/>
              <a:gd name="T12" fmla="*/ 0 w 65"/>
              <a:gd name="T13" fmla="*/ 2147483647 h 63"/>
              <a:gd name="T14" fmla="*/ 0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0 h 63"/>
              <a:gd name="T28" fmla="*/ 2147483647 w 65"/>
              <a:gd name="T29" fmla="*/ 0 h 63"/>
              <a:gd name="T30" fmla="*/ 2147483647 w 65"/>
              <a:gd name="T31" fmla="*/ 0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20" y="61"/>
                </a:move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3"/>
                </a:ln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0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59" y="14"/>
                </a:lnTo>
                <a:lnTo>
                  <a:pt x="63" y="20"/>
                </a:lnTo>
                <a:lnTo>
                  <a:pt x="65" y="25"/>
                </a:lnTo>
                <a:lnTo>
                  <a:pt x="65" y="31"/>
                </a:lnTo>
                <a:lnTo>
                  <a:pt x="63" y="37"/>
                </a:lnTo>
                <a:lnTo>
                  <a:pt x="61" y="43"/>
                </a:lnTo>
                <a:lnTo>
                  <a:pt x="59" y="49"/>
                </a:lnTo>
                <a:lnTo>
                  <a:pt x="56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0" name="Freeform 642"/>
          <p:cNvSpPr>
            <a:spLocks/>
          </p:cNvSpPr>
          <p:nvPr/>
        </p:nvSpPr>
        <p:spPr bwMode="auto">
          <a:xfrm>
            <a:off x="7483475" y="3121025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0 w 65"/>
              <a:gd name="T13" fmla="*/ 2147483647 h 63"/>
              <a:gd name="T14" fmla="*/ 0 w 65"/>
              <a:gd name="T15" fmla="*/ 2147483647 h 63"/>
              <a:gd name="T16" fmla="*/ 0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0 h 63"/>
              <a:gd name="T30" fmla="*/ 2147483647 w 65"/>
              <a:gd name="T31" fmla="*/ 0 h 63"/>
              <a:gd name="T32" fmla="*/ 2147483647 w 65"/>
              <a:gd name="T33" fmla="*/ 0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20" y="61"/>
                </a:move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3"/>
                </a:lnTo>
                <a:lnTo>
                  <a:pt x="2" y="18"/>
                </a:lnTo>
                <a:lnTo>
                  <a:pt x="6" y="12"/>
                </a:lnTo>
                <a:lnTo>
                  <a:pt x="10" y="8"/>
                </a:lnTo>
                <a:lnTo>
                  <a:pt x="16" y="4"/>
                </a:lnTo>
                <a:lnTo>
                  <a:pt x="20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59" y="14"/>
                </a:lnTo>
                <a:lnTo>
                  <a:pt x="63" y="20"/>
                </a:lnTo>
                <a:lnTo>
                  <a:pt x="65" y="25"/>
                </a:lnTo>
                <a:lnTo>
                  <a:pt x="65" y="31"/>
                </a:lnTo>
                <a:lnTo>
                  <a:pt x="63" y="37"/>
                </a:lnTo>
                <a:lnTo>
                  <a:pt x="61" y="43"/>
                </a:lnTo>
                <a:lnTo>
                  <a:pt x="59" y="49"/>
                </a:lnTo>
                <a:lnTo>
                  <a:pt x="56" y="55"/>
                </a:lnTo>
                <a:lnTo>
                  <a:pt x="50" y="59"/>
                </a:lnTo>
                <a:lnTo>
                  <a:pt x="44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1" name="Freeform 643"/>
          <p:cNvSpPr>
            <a:spLocks/>
          </p:cNvSpPr>
          <p:nvPr/>
        </p:nvSpPr>
        <p:spPr bwMode="auto">
          <a:xfrm>
            <a:off x="7527925" y="309880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0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5" y="4"/>
                </a:moveTo>
                <a:lnTo>
                  <a:pt x="51" y="6"/>
                </a:lnTo>
                <a:lnTo>
                  <a:pt x="55" y="12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5" y="57"/>
                </a:lnTo>
                <a:lnTo>
                  <a:pt x="49" y="61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8" y="55"/>
                </a:lnTo>
                <a:lnTo>
                  <a:pt x="6" y="51"/>
                </a:lnTo>
                <a:lnTo>
                  <a:pt x="2" y="45"/>
                </a:lnTo>
                <a:lnTo>
                  <a:pt x="0" y="39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4"/>
                </a:lnTo>
                <a:lnTo>
                  <a:pt x="26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2" name="Freeform 644"/>
          <p:cNvSpPr>
            <a:spLocks/>
          </p:cNvSpPr>
          <p:nvPr/>
        </p:nvSpPr>
        <p:spPr bwMode="auto">
          <a:xfrm>
            <a:off x="7527925" y="309880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0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0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5" y="4"/>
                </a:moveTo>
                <a:lnTo>
                  <a:pt x="45" y="4"/>
                </a:lnTo>
                <a:lnTo>
                  <a:pt x="51" y="6"/>
                </a:lnTo>
                <a:lnTo>
                  <a:pt x="55" y="12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5" y="57"/>
                </a:lnTo>
                <a:lnTo>
                  <a:pt x="49" y="61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8" y="55"/>
                </a:lnTo>
                <a:lnTo>
                  <a:pt x="6" y="51"/>
                </a:lnTo>
                <a:lnTo>
                  <a:pt x="2" y="45"/>
                </a:lnTo>
                <a:lnTo>
                  <a:pt x="0" y="39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4"/>
                </a:lnTo>
                <a:lnTo>
                  <a:pt x="26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3" name="Freeform 645"/>
          <p:cNvSpPr>
            <a:spLocks/>
          </p:cNvSpPr>
          <p:nvPr/>
        </p:nvSpPr>
        <p:spPr bwMode="auto">
          <a:xfrm>
            <a:off x="7510463" y="3192463"/>
            <a:ext cx="92075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0 w 63"/>
              <a:gd name="T11" fmla="*/ 2147483647 h 65"/>
              <a:gd name="T12" fmla="*/ 0 w 63"/>
              <a:gd name="T13" fmla="*/ 2147483647 h 65"/>
              <a:gd name="T14" fmla="*/ 0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0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18" y="63"/>
                </a:move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5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10" y="10"/>
                </a:lnTo>
                <a:lnTo>
                  <a:pt x="14" y="6"/>
                </a:lnTo>
                <a:lnTo>
                  <a:pt x="20" y="4"/>
                </a:lnTo>
                <a:lnTo>
                  <a:pt x="26" y="2"/>
                </a:lnTo>
                <a:lnTo>
                  <a:pt x="32" y="0"/>
                </a:lnTo>
                <a:lnTo>
                  <a:pt x="38" y="2"/>
                </a:lnTo>
                <a:lnTo>
                  <a:pt x="43" y="4"/>
                </a:lnTo>
                <a:lnTo>
                  <a:pt x="49" y="6"/>
                </a:lnTo>
                <a:lnTo>
                  <a:pt x="55" y="12"/>
                </a:lnTo>
                <a:lnTo>
                  <a:pt x="59" y="16"/>
                </a:lnTo>
                <a:lnTo>
                  <a:pt x="61" y="22"/>
                </a:lnTo>
                <a:lnTo>
                  <a:pt x="63" y="28"/>
                </a:lnTo>
                <a:lnTo>
                  <a:pt x="63" y="34"/>
                </a:lnTo>
                <a:lnTo>
                  <a:pt x="63" y="40"/>
                </a:lnTo>
                <a:lnTo>
                  <a:pt x="61" y="45"/>
                </a:lnTo>
                <a:lnTo>
                  <a:pt x="57" y="51"/>
                </a:lnTo>
                <a:lnTo>
                  <a:pt x="53" y="57"/>
                </a:lnTo>
                <a:lnTo>
                  <a:pt x="49" y="59"/>
                </a:lnTo>
                <a:lnTo>
                  <a:pt x="43" y="63"/>
                </a:lnTo>
                <a:lnTo>
                  <a:pt x="38" y="65"/>
                </a:lnTo>
                <a:lnTo>
                  <a:pt x="32" y="65"/>
                </a:lnTo>
                <a:lnTo>
                  <a:pt x="24" y="65"/>
                </a:lnTo>
                <a:lnTo>
                  <a:pt x="18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4" name="Freeform 646"/>
          <p:cNvSpPr>
            <a:spLocks/>
          </p:cNvSpPr>
          <p:nvPr/>
        </p:nvSpPr>
        <p:spPr bwMode="auto">
          <a:xfrm>
            <a:off x="7510463" y="3192463"/>
            <a:ext cx="92075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0 w 63"/>
              <a:gd name="T13" fmla="*/ 2147483647 h 65"/>
              <a:gd name="T14" fmla="*/ 0 w 63"/>
              <a:gd name="T15" fmla="*/ 2147483647 h 65"/>
              <a:gd name="T16" fmla="*/ 0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0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18" y="63"/>
                </a:moveTo>
                <a:lnTo>
                  <a:pt x="18" y="63"/>
                </a:lnTo>
                <a:lnTo>
                  <a:pt x="12" y="59"/>
                </a:lnTo>
                <a:lnTo>
                  <a:pt x="8" y="55"/>
                </a:lnTo>
                <a:lnTo>
                  <a:pt x="4" y="49"/>
                </a:lnTo>
                <a:lnTo>
                  <a:pt x="2" y="45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4" y="14"/>
                </a:lnTo>
                <a:lnTo>
                  <a:pt x="10" y="10"/>
                </a:lnTo>
                <a:lnTo>
                  <a:pt x="14" y="6"/>
                </a:lnTo>
                <a:lnTo>
                  <a:pt x="20" y="4"/>
                </a:lnTo>
                <a:lnTo>
                  <a:pt x="26" y="2"/>
                </a:lnTo>
                <a:lnTo>
                  <a:pt x="32" y="0"/>
                </a:lnTo>
                <a:lnTo>
                  <a:pt x="38" y="2"/>
                </a:lnTo>
                <a:lnTo>
                  <a:pt x="43" y="4"/>
                </a:lnTo>
                <a:lnTo>
                  <a:pt x="49" y="6"/>
                </a:lnTo>
                <a:lnTo>
                  <a:pt x="55" y="12"/>
                </a:lnTo>
                <a:lnTo>
                  <a:pt x="59" y="16"/>
                </a:lnTo>
                <a:lnTo>
                  <a:pt x="61" y="22"/>
                </a:lnTo>
                <a:lnTo>
                  <a:pt x="63" y="28"/>
                </a:lnTo>
                <a:lnTo>
                  <a:pt x="63" y="34"/>
                </a:lnTo>
                <a:lnTo>
                  <a:pt x="63" y="40"/>
                </a:lnTo>
                <a:lnTo>
                  <a:pt x="61" y="45"/>
                </a:lnTo>
                <a:lnTo>
                  <a:pt x="57" y="51"/>
                </a:lnTo>
                <a:lnTo>
                  <a:pt x="53" y="57"/>
                </a:lnTo>
                <a:lnTo>
                  <a:pt x="49" y="59"/>
                </a:lnTo>
                <a:lnTo>
                  <a:pt x="43" y="63"/>
                </a:lnTo>
                <a:lnTo>
                  <a:pt x="38" y="65"/>
                </a:lnTo>
                <a:lnTo>
                  <a:pt x="32" y="65"/>
                </a:lnTo>
                <a:lnTo>
                  <a:pt x="24" y="65"/>
                </a:lnTo>
                <a:lnTo>
                  <a:pt x="18" y="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5" name="Freeform 647"/>
          <p:cNvSpPr>
            <a:spLocks/>
          </p:cNvSpPr>
          <p:nvPr/>
        </p:nvSpPr>
        <p:spPr bwMode="auto">
          <a:xfrm>
            <a:off x="7589838" y="3038475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0 w 65"/>
              <a:gd name="T11" fmla="*/ 2147483647 h 63"/>
              <a:gd name="T12" fmla="*/ 0 w 65"/>
              <a:gd name="T13" fmla="*/ 2147483647 h 63"/>
              <a:gd name="T14" fmla="*/ 0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0 h 63"/>
              <a:gd name="T28" fmla="*/ 2147483647 w 65"/>
              <a:gd name="T29" fmla="*/ 0 h 63"/>
              <a:gd name="T30" fmla="*/ 2147483647 w 65"/>
              <a:gd name="T31" fmla="*/ 0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20" y="61"/>
                </a:moveTo>
                <a:lnTo>
                  <a:pt x="14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3"/>
                </a:lnTo>
                <a:lnTo>
                  <a:pt x="2" y="17"/>
                </a:lnTo>
                <a:lnTo>
                  <a:pt x="6" y="11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6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5" y="10"/>
                </a:lnTo>
                <a:lnTo>
                  <a:pt x="59" y="13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lnTo>
                  <a:pt x="63" y="37"/>
                </a:lnTo>
                <a:lnTo>
                  <a:pt x="61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4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6" name="Freeform 648"/>
          <p:cNvSpPr>
            <a:spLocks/>
          </p:cNvSpPr>
          <p:nvPr/>
        </p:nvSpPr>
        <p:spPr bwMode="auto">
          <a:xfrm>
            <a:off x="7589838" y="3038475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0 w 65"/>
              <a:gd name="T13" fmla="*/ 2147483647 h 63"/>
              <a:gd name="T14" fmla="*/ 0 w 65"/>
              <a:gd name="T15" fmla="*/ 2147483647 h 63"/>
              <a:gd name="T16" fmla="*/ 0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0 h 63"/>
              <a:gd name="T30" fmla="*/ 2147483647 w 65"/>
              <a:gd name="T31" fmla="*/ 0 h 63"/>
              <a:gd name="T32" fmla="*/ 2147483647 w 65"/>
              <a:gd name="T33" fmla="*/ 0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20" y="61"/>
                </a:move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3"/>
                </a:lnTo>
                <a:lnTo>
                  <a:pt x="2" y="17"/>
                </a:lnTo>
                <a:lnTo>
                  <a:pt x="6" y="11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6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5" y="10"/>
                </a:lnTo>
                <a:lnTo>
                  <a:pt x="59" y="13"/>
                </a:lnTo>
                <a:lnTo>
                  <a:pt x="63" y="19"/>
                </a:lnTo>
                <a:lnTo>
                  <a:pt x="63" y="25"/>
                </a:lnTo>
                <a:lnTo>
                  <a:pt x="65" y="31"/>
                </a:lnTo>
                <a:lnTo>
                  <a:pt x="63" y="37"/>
                </a:lnTo>
                <a:lnTo>
                  <a:pt x="61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4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7" name="Freeform 649"/>
          <p:cNvSpPr>
            <a:spLocks/>
          </p:cNvSpPr>
          <p:nvPr/>
        </p:nvSpPr>
        <p:spPr bwMode="auto">
          <a:xfrm>
            <a:off x="7651750" y="31305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0 w 65"/>
              <a:gd name="T43" fmla="*/ 2147483647 h 65"/>
              <a:gd name="T44" fmla="*/ 0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0 h 65"/>
              <a:gd name="T60" fmla="*/ 2147483647 w 65"/>
              <a:gd name="T61" fmla="*/ 0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5" y="4"/>
                </a:move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1"/>
                </a:lnTo>
                <a:lnTo>
                  <a:pt x="63" y="27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19" y="61"/>
                </a:lnTo>
                <a:lnTo>
                  <a:pt x="13" y="59"/>
                </a:lnTo>
                <a:lnTo>
                  <a:pt x="7" y="55"/>
                </a:lnTo>
                <a:lnTo>
                  <a:pt x="5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lnTo>
                  <a:pt x="5" y="14"/>
                </a:lnTo>
                <a:lnTo>
                  <a:pt x="9" y="10"/>
                </a:lnTo>
                <a:lnTo>
                  <a:pt x="15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8" name="Freeform 650"/>
          <p:cNvSpPr>
            <a:spLocks/>
          </p:cNvSpPr>
          <p:nvPr/>
        </p:nvSpPr>
        <p:spPr bwMode="auto">
          <a:xfrm>
            <a:off x="7651750" y="31305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0 w 65"/>
              <a:gd name="T45" fmla="*/ 2147483647 h 65"/>
              <a:gd name="T46" fmla="*/ 0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0 h 65"/>
              <a:gd name="T62" fmla="*/ 2147483647 w 65"/>
              <a:gd name="T63" fmla="*/ 0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5" y="4"/>
                </a:move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1"/>
                </a:lnTo>
                <a:lnTo>
                  <a:pt x="63" y="27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19" y="61"/>
                </a:lnTo>
                <a:lnTo>
                  <a:pt x="13" y="59"/>
                </a:lnTo>
                <a:lnTo>
                  <a:pt x="7" y="55"/>
                </a:lnTo>
                <a:lnTo>
                  <a:pt x="5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lnTo>
                  <a:pt x="5" y="14"/>
                </a:lnTo>
                <a:lnTo>
                  <a:pt x="9" y="10"/>
                </a:lnTo>
                <a:lnTo>
                  <a:pt x="15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79" name="Freeform 651"/>
          <p:cNvSpPr>
            <a:spLocks/>
          </p:cNvSpPr>
          <p:nvPr/>
        </p:nvSpPr>
        <p:spPr bwMode="auto">
          <a:xfrm>
            <a:off x="7602538" y="31273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0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0 h 65"/>
              <a:gd name="T28" fmla="*/ 2147483647 w 65"/>
              <a:gd name="T29" fmla="*/ 0 h 65"/>
              <a:gd name="T30" fmla="*/ 2147483647 w 65"/>
              <a:gd name="T31" fmla="*/ 0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18" y="61"/>
                </a:move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1" y="21"/>
                </a:lnTo>
                <a:lnTo>
                  <a:pt x="63" y="25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18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0" name="Freeform 652"/>
          <p:cNvSpPr>
            <a:spLocks/>
          </p:cNvSpPr>
          <p:nvPr/>
        </p:nvSpPr>
        <p:spPr bwMode="auto">
          <a:xfrm>
            <a:off x="7602538" y="31273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0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0 h 65"/>
              <a:gd name="T30" fmla="*/ 2147483647 w 65"/>
              <a:gd name="T31" fmla="*/ 0 h 65"/>
              <a:gd name="T32" fmla="*/ 2147483647 w 65"/>
              <a:gd name="T33" fmla="*/ 0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18" y="61"/>
                </a:moveTo>
                <a:lnTo>
                  <a:pt x="18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1" y="21"/>
                </a:lnTo>
                <a:lnTo>
                  <a:pt x="63" y="25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lnTo>
                  <a:pt x="59" y="51"/>
                </a:lnTo>
                <a:lnTo>
                  <a:pt x="53" y="55"/>
                </a:lnTo>
                <a:lnTo>
                  <a:pt x="49" y="59"/>
                </a:lnTo>
                <a:lnTo>
                  <a:pt x="43" y="63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18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1" name="Freeform 653"/>
          <p:cNvSpPr>
            <a:spLocks/>
          </p:cNvSpPr>
          <p:nvPr/>
        </p:nvSpPr>
        <p:spPr bwMode="auto">
          <a:xfrm>
            <a:off x="7662863" y="315436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0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0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0" y="63"/>
                </a:move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4" y="5"/>
                </a:lnTo>
                <a:lnTo>
                  <a:pt x="20" y="2"/>
                </a:lnTo>
                <a:lnTo>
                  <a:pt x="26" y="2"/>
                </a:lnTo>
                <a:lnTo>
                  <a:pt x="34" y="0"/>
                </a:lnTo>
                <a:lnTo>
                  <a:pt x="40" y="2"/>
                </a:lnTo>
                <a:lnTo>
                  <a:pt x="46" y="3"/>
                </a:lnTo>
                <a:lnTo>
                  <a:pt x="52" y="5"/>
                </a:lnTo>
                <a:lnTo>
                  <a:pt x="56" y="9"/>
                </a:lnTo>
                <a:lnTo>
                  <a:pt x="60" y="15"/>
                </a:lnTo>
                <a:lnTo>
                  <a:pt x="63" y="21"/>
                </a:lnTo>
                <a:lnTo>
                  <a:pt x="63" y="27"/>
                </a:lnTo>
                <a:lnTo>
                  <a:pt x="65" y="33"/>
                </a:lnTo>
                <a:lnTo>
                  <a:pt x="63" y="39"/>
                </a:lnTo>
                <a:lnTo>
                  <a:pt x="62" y="45"/>
                </a:lnTo>
                <a:lnTo>
                  <a:pt x="60" y="51"/>
                </a:lnTo>
                <a:lnTo>
                  <a:pt x="54" y="57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2" name="Freeform 654"/>
          <p:cNvSpPr>
            <a:spLocks/>
          </p:cNvSpPr>
          <p:nvPr/>
        </p:nvSpPr>
        <p:spPr bwMode="auto">
          <a:xfrm>
            <a:off x="7662863" y="315436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0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0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0" y="63"/>
                </a:moveTo>
                <a:lnTo>
                  <a:pt x="20" y="63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9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9"/>
                </a:lnTo>
                <a:lnTo>
                  <a:pt x="14" y="5"/>
                </a:lnTo>
                <a:lnTo>
                  <a:pt x="20" y="2"/>
                </a:lnTo>
                <a:lnTo>
                  <a:pt x="26" y="2"/>
                </a:lnTo>
                <a:lnTo>
                  <a:pt x="34" y="0"/>
                </a:lnTo>
                <a:lnTo>
                  <a:pt x="40" y="2"/>
                </a:lnTo>
                <a:lnTo>
                  <a:pt x="46" y="3"/>
                </a:lnTo>
                <a:lnTo>
                  <a:pt x="52" y="5"/>
                </a:lnTo>
                <a:lnTo>
                  <a:pt x="56" y="9"/>
                </a:lnTo>
                <a:lnTo>
                  <a:pt x="60" y="15"/>
                </a:lnTo>
                <a:lnTo>
                  <a:pt x="63" y="21"/>
                </a:lnTo>
                <a:lnTo>
                  <a:pt x="63" y="27"/>
                </a:lnTo>
                <a:lnTo>
                  <a:pt x="65" y="33"/>
                </a:lnTo>
                <a:lnTo>
                  <a:pt x="63" y="39"/>
                </a:lnTo>
                <a:lnTo>
                  <a:pt x="62" y="45"/>
                </a:lnTo>
                <a:lnTo>
                  <a:pt x="60" y="51"/>
                </a:lnTo>
                <a:lnTo>
                  <a:pt x="54" y="57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3" name="Freeform 655"/>
          <p:cNvSpPr>
            <a:spLocks/>
          </p:cNvSpPr>
          <p:nvPr/>
        </p:nvSpPr>
        <p:spPr bwMode="auto">
          <a:xfrm>
            <a:off x="7569200" y="3171825"/>
            <a:ext cx="96838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0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6"/>
                </a:moveTo>
                <a:lnTo>
                  <a:pt x="60" y="52"/>
                </a:lnTo>
                <a:lnTo>
                  <a:pt x="56" y="57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8" y="56"/>
                </a:lnTo>
                <a:lnTo>
                  <a:pt x="6" y="50"/>
                </a:lnTo>
                <a:lnTo>
                  <a:pt x="2" y="46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4"/>
                </a:lnTo>
                <a:lnTo>
                  <a:pt x="28" y="0"/>
                </a:lnTo>
                <a:lnTo>
                  <a:pt x="34" y="0"/>
                </a:lnTo>
                <a:lnTo>
                  <a:pt x="40" y="2"/>
                </a:lnTo>
                <a:lnTo>
                  <a:pt x="46" y="4"/>
                </a:lnTo>
                <a:lnTo>
                  <a:pt x="52" y="6"/>
                </a:lnTo>
                <a:lnTo>
                  <a:pt x="56" y="10"/>
                </a:lnTo>
                <a:lnTo>
                  <a:pt x="60" y="16"/>
                </a:lnTo>
                <a:lnTo>
                  <a:pt x="63" y="22"/>
                </a:lnTo>
                <a:lnTo>
                  <a:pt x="63" y="28"/>
                </a:lnTo>
                <a:lnTo>
                  <a:pt x="65" y="34"/>
                </a:lnTo>
                <a:lnTo>
                  <a:pt x="63" y="40"/>
                </a:lnTo>
                <a:lnTo>
                  <a:pt x="61" y="46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4" name="Freeform 656"/>
          <p:cNvSpPr>
            <a:spLocks/>
          </p:cNvSpPr>
          <p:nvPr/>
        </p:nvSpPr>
        <p:spPr bwMode="auto">
          <a:xfrm>
            <a:off x="7569200" y="3171825"/>
            <a:ext cx="96838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0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6"/>
                </a:moveTo>
                <a:lnTo>
                  <a:pt x="61" y="46"/>
                </a:lnTo>
                <a:lnTo>
                  <a:pt x="60" y="52"/>
                </a:lnTo>
                <a:lnTo>
                  <a:pt x="56" y="57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8" y="56"/>
                </a:lnTo>
                <a:lnTo>
                  <a:pt x="6" y="50"/>
                </a:lnTo>
                <a:lnTo>
                  <a:pt x="2" y="46"/>
                </a:lnTo>
                <a:lnTo>
                  <a:pt x="0" y="40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4"/>
                </a:lnTo>
                <a:lnTo>
                  <a:pt x="28" y="0"/>
                </a:lnTo>
                <a:lnTo>
                  <a:pt x="34" y="0"/>
                </a:lnTo>
                <a:lnTo>
                  <a:pt x="40" y="2"/>
                </a:lnTo>
                <a:lnTo>
                  <a:pt x="46" y="4"/>
                </a:lnTo>
                <a:lnTo>
                  <a:pt x="52" y="6"/>
                </a:lnTo>
                <a:lnTo>
                  <a:pt x="56" y="10"/>
                </a:lnTo>
                <a:lnTo>
                  <a:pt x="60" y="16"/>
                </a:lnTo>
                <a:lnTo>
                  <a:pt x="63" y="22"/>
                </a:lnTo>
                <a:lnTo>
                  <a:pt x="63" y="28"/>
                </a:lnTo>
                <a:lnTo>
                  <a:pt x="65" y="34"/>
                </a:lnTo>
                <a:lnTo>
                  <a:pt x="63" y="40"/>
                </a:lnTo>
                <a:lnTo>
                  <a:pt x="61" y="4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5" name="Freeform 657"/>
          <p:cNvSpPr>
            <a:spLocks/>
          </p:cNvSpPr>
          <p:nvPr/>
        </p:nvSpPr>
        <p:spPr bwMode="auto">
          <a:xfrm>
            <a:off x="7658100" y="305911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0 w 65"/>
              <a:gd name="T11" fmla="*/ 2147483647 h 65"/>
              <a:gd name="T12" fmla="*/ 0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0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19" y="63"/>
                </a:moveTo>
                <a:lnTo>
                  <a:pt x="13" y="60"/>
                </a:lnTo>
                <a:lnTo>
                  <a:pt x="9" y="56"/>
                </a:lnTo>
                <a:lnTo>
                  <a:pt x="5" y="50"/>
                </a:lnTo>
                <a:lnTo>
                  <a:pt x="1" y="46"/>
                </a:lnTo>
                <a:lnTo>
                  <a:pt x="0" y="40"/>
                </a:lnTo>
                <a:lnTo>
                  <a:pt x="0" y="34"/>
                </a:lnTo>
                <a:lnTo>
                  <a:pt x="1" y="26"/>
                </a:lnTo>
                <a:lnTo>
                  <a:pt x="3" y="20"/>
                </a:lnTo>
                <a:lnTo>
                  <a:pt x="5" y="14"/>
                </a:lnTo>
                <a:lnTo>
                  <a:pt x="9" y="10"/>
                </a:lnTo>
                <a:lnTo>
                  <a:pt x="15" y="6"/>
                </a:lnTo>
                <a:lnTo>
                  <a:pt x="21" y="4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1" y="46"/>
                </a:lnTo>
                <a:lnTo>
                  <a:pt x="59" y="52"/>
                </a:lnTo>
                <a:lnTo>
                  <a:pt x="55" y="58"/>
                </a:lnTo>
                <a:lnTo>
                  <a:pt x="49" y="60"/>
                </a:lnTo>
                <a:lnTo>
                  <a:pt x="45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19" y="63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6" name="Freeform 658"/>
          <p:cNvSpPr>
            <a:spLocks/>
          </p:cNvSpPr>
          <p:nvPr/>
        </p:nvSpPr>
        <p:spPr bwMode="auto">
          <a:xfrm>
            <a:off x="7658100" y="305911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0 w 65"/>
              <a:gd name="T13" fmla="*/ 2147483647 h 65"/>
              <a:gd name="T14" fmla="*/ 0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0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19" y="63"/>
                </a:moveTo>
                <a:lnTo>
                  <a:pt x="19" y="63"/>
                </a:lnTo>
                <a:lnTo>
                  <a:pt x="13" y="60"/>
                </a:lnTo>
                <a:lnTo>
                  <a:pt x="9" y="56"/>
                </a:lnTo>
                <a:lnTo>
                  <a:pt x="5" y="50"/>
                </a:lnTo>
                <a:lnTo>
                  <a:pt x="1" y="46"/>
                </a:lnTo>
                <a:lnTo>
                  <a:pt x="0" y="40"/>
                </a:lnTo>
                <a:lnTo>
                  <a:pt x="0" y="34"/>
                </a:lnTo>
                <a:lnTo>
                  <a:pt x="1" y="26"/>
                </a:lnTo>
                <a:lnTo>
                  <a:pt x="3" y="20"/>
                </a:lnTo>
                <a:lnTo>
                  <a:pt x="5" y="14"/>
                </a:lnTo>
                <a:lnTo>
                  <a:pt x="9" y="10"/>
                </a:lnTo>
                <a:lnTo>
                  <a:pt x="15" y="6"/>
                </a:lnTo>
                <a:lnTo>
                  <a:pt x="21" y="4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1" y="46"/>
                </a:lnTo>
                <a:lnTo>
                  <a:pt x="59" y="52"/>
                </a:lnTo>
                <a:lnTo>
                  <a:pt x="55" y="58"/>
                </a:lnTo>
                <a:lnTo>
                  <a:pt x="49" y="60"/>
                </a:lnTo>
                <a:lnTo>
                  <a:pt x="45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19" y="63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7" name="Freeform 659"/>
          <p:cNvSpPr>
            <a:spLocks/>
          </p:cNvSpPr>
          <p:nvPr/>
        </p:nvSpPr>
        <p:spPr bwMode="auto">
          <a:xfrm>
            <a:off x="7623175" y="3241675"/>
            <a:ext cx="95250" cy="101600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0 w 65"/>
              <a:gd name="T27" fmla="*/ 2147483647 h 63"/>
              <a:gd name="T28" fmla="*/ 0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0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61" y="45"/>
                </a:move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29"/>
                </a:lnTo>
                <a:lnTo>
                  <a:pt x="2" y="25"/>
                </a:lnTo>
                <a:lnTo>
                  <a:pt x="4" y="17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3" y="37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8" name="Freeform 660"/>
          <p:cNvSpPr>
            <a:spLocks/>
          </p:cNvSpPr>
          <p:nvPr/>
        </p:nvSpPr>
        <p:spPr bwMode="auto">
          <a:xfrm>
            <a:off x="7623175" y="3241675"/>
            <a:ext cx="95250" cy="101600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0 w 65"/>
              <a:gd name="T29" fmla="*/ 2147483647 h 63"/>
              <a:gd name="T30" fmla="*/ 0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0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61" y="45"/>
                </a:moveTo>
                <a:lnTo>
                  <a:pt x="61" y="45"/>
                </a:lnTo>
                <a:lnTo>
                  <a:pt x="59" y="49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3"/>
                </a:lnTo>
                <a:lnTo>
                  <a:pt x="25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29"/>
                </a:lnTo>
                <a:lnTo>
                  <a:pt x="2" y="25"/>
                </a:lnTo>
                <a:lnTo>
                  <a:pt x="4" y="17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4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3" y="37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89" name="Freeform 661"/>
          <p:cNvSpPr>
            <a:spLocks/>
          </p:cNvSpPr>
          <p:nvPr/>
        </p:nvSpPr>
        <p:spPr bwMode="auto">
          <a:xfrm>
            <a:off x="7867650" y="31718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3" y="46"/>
                </a:moveTo>
                <a:lnTo>
                  <a:pt x="59" y="52"/>
                </a:lnTo>
                <a:lnTo>
                  <a:pt x="55" y="57"/>
                </a:lnTo>
                <a:lnTo>
                  <a:pt x="49" y="59"/>
                </a:lnTo>
                <a:lnTo>
                  <a:pt x="44" y="63"/>
                </a:lnTo>
                <a:lnTo>
                  <a:pt x="40" y="65"/>
                </a:lnTo>
                <a:lnTo>
                  <a:pt x="32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10" y="56"/>
                </a:lnTo>
                <a:lnTo>
                  <a:pt x="6" y="50"/>
                </a:lnTo>
                <a:lnTo>
                  <a:pt x="2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0" name="Freeform 662"/>
          <p:cNvSpPr>
            <a:spLocks/>
          </p:cNvSpPr>
          <p:nvPr/>
        </p:nvSpPr>
        <p:spPr bwMode="auto">
          <a:xfrm>
            <a:off x="7867650" y="31718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0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3" y="46"/>
                </a:moveTo>
                <a:lnTo>
                  <a:pt x="63" y="46"/>
                </a:lnTo>
                <a:lnTo>
                  <a:pt x="59" y="52"/>
                </a:lnTo>
                <a:lnTo>
                  <a:pt x="55" y="57"/>
                </a:lnTo>
                <a:lnTo>
                  <a:pt x="49" y="59"/>
                </a:lnTo>
                <a:lnTo>
                  <a:pt x="44" y="63"/>
                </a:lnTo>
                <a:lnTo>
                  <a:pt x="40" y="65"/>
                </a:lnTo>
                <a:lnTo>
                  <a:pt x="32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10" y="56"/>
                </a:lnTo>
                <a:lnTo>
                  <a:pt x="6" y="50"/>
                </a:lnTo>
                <a:lnTo>
                  <a:pt x="2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1" name="Freeform 663"/>
          <p:cNvSpPr>
            <a:spLocks/>
          </p:cNvSpPr>
          <p:nvPr/>
        </p:nvSpPr>
        <p:spPr bwMode="auto">
          <a:xfrm>
            <a:off x="7648575" y="3162300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0 w 65"/>
              <a:gd name="T45" fmla="*/ 2147483647 h 63"/>
              <a:gd name="T46" fmla="*/ 2147483647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0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45" y="2"/>
                </a:moveTo>
                <a:lnTo>
                  <a:pt x="51" y="6"/>
                </a:lnTo>
                <a:lnTo>
                  <a:pt x="57" y="10"/>
                </a:lnTo>
                <a:lnTo>
                  <a:pt x="61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2"/>
                </a:lnTo>
                <a:lnTo>
                  <a:pt x="55" y="56"/>
                </a:lnTo>
                <a:lnTo>
                  <a:pt x="51" y="60"/>
                </a:lnTo>
                <a:lnTo>
                  <a:pt x="45" y="62"/>
                </a:lnTo>
                <a:lnTo>
                  <a:pt x="39" y="63"/>
                </a:lnTo>
                <a:lnTo>
                  <a:pt x="31" y="63"/>
                </a:lnTo>
                <a:lnTo>
                  <a:pt x="25" y="63"/>
                </a:lnTo>
                <a:lnTo>
                  <a:pt x="19" y="62"/>
                </a:lnTo>
                <a:lnTo>
                  <a:pt x="13" y="58"/>
                </a:lnTo>
                <a:lnTo>
                  <a:pt x="9" y="54"/>
                </a:lnTo>
                <a:lnTo>
                  <a:pt x="6" y="50"/>
                </a:lnTo>
                <a:lnTo>
                  <a:pt x="4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18"/>
                </a:lnTo>
                <a:lnTo>
                  <a:pt x="6" y="14"/>
                </a:lnTo>
                <a:lnTo>
                  <a:pt x="11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2" name="Freeform 664"/>
          <p:cNvSpPr>
            <a:spLocks/>
          </p:cNvSpPr>
          <p:nvPr/>
        </p:nvSpPr>
        <p:spPr bwMode="auto">
          <a:xfrm>
            <a:off x="7648575" y="3162300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2147483647 h 63"/>
              <a:gd name="T46" fmla="*/ 0 w 65"/>
              <a:gd name="T47" fmla="*/ 2147483647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0 h 63"/>
              <a:gd name="T62" fmla="*/ 2147483647 w 65"/>
              <a:gd name="T63" fmla="*/ 0 h 63"/>
              <a:gd name="T64" fmla="*/ 2147483647 w 65"/>
              <a:gd name="T65" fmla="*/ 0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45" y="2"/>
                </a:move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61" y="14"/>
                </a:lnTo>
                <a:lnTo>
                  <a:pt x="63" y="20"/>
                </a:lnTo>
                <a:lnTo>
                  <a:pt x="65" y="26"/>
                </a:lnTo>
                <a:lnTo>
                  <a:pt x="65" y="34"/>
                </a:lnTo>
                <a:lnTo>
                  <a:pt x="65" y="40"/>
                </a:lnTo>
                <a:lnTo>
                  <a:pt x="63" y="46"/>
                </a:lnTo>
                <a:lnTo>
                  <a:pt x="59" y="52"/>
                </a:lnTo>
                <a:lnTo>
                  <a:pt x="55" y="56"/>
                </a:lnTo>
                <a:lnTo>
                  <a:pt x="51" y="60"/>
                </a:lnTo>
                <a:lnTo>
                  <a:pt x="45" y="62"/>
                </a:lnTo>
                <a:lnTo>
                  <a:pt x="39" y="63"/>
                </a:lnTo>
                <a:lnTo>
                  <a:pt x="31" y="63"/>
                </a:lnTo>
                <a:lnTo>
                  <a:pt x="25" y="63"/>
                </a:lnTo>
                <a:lnTo>
                  <a:pt x="19" y="62"/>
                </a:lnTo>
                <a:lnTo>
                  <a:pt x="13" y="58"/>
                </a:lnTo>
                <a:lnTo>
                  <a:pt x="9" y="54"/>
                </a:lnTo>
                <a:lnTo>
                  <a:pt x="6" y="50"/>
                </a:lnTo>
                <a:lnTo>
                  <a:pt x="4" y="44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18"/>
                </a:lnTo>
                <a:lnTo>
                  <a:pt x="6" y="14"/>
                </a:lnTo>
                <a:lnTo>
                  <a:pt x="11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3" name="Freeform 665"/>
          <p:cNvSpPr>
            <a:spLocks/>
          </p:cNvSpPr>
          <p:nvPr/>
        </p:nvSpPr>
        <p:spPr bwMode="auto">
          <a:xfrm>
            <a:off x="7712075" y="3351213"/>
            <a:ext cx="95250" cy="104775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0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5"/>
                </a:move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7" y="10"/>
                </a:lnTo>
                <a:lnTo>
                  <a:pt x="59" y="15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4" name="Freeform 666"/>
          <p:cNvSpPr>
            <a:spLocks/>
          </p:cNvSpPr>
          <p:nvPr/>
        </p:nvSpPr>
        <p:spPr bwMode="auto">
          <a:xfrm>
            <a:off x="7712075" y="3351213"/>
            <a:ext cx="95250" cy="104775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0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2" y="45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3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8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7" y="10"/>
                </a:lnTo>
                <a:lnTo>
                  <a:pt x="59" y="15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5" name="Freeform 667"/>
          <p:cNvSpPr>
            <a:spLocks/>
          </p:cNvSpPr>
          <p:nvPr/>
        </p:nvSpPr>
        <p:spPr bwMode="auto">
          <a:xfrm>
            <a:off x="7666038" y="33337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0 h 65"/>
              <a:gd name="T12" fmla="*/ 2147483647 w 65"/>
              <a:gd name="T13" fmla="*/ 0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0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" y="20"/>
                </a:moveTo>
                <a:lnTo>
                  <a:pt x="6" y="14"/>
                </a:lnTo>
                <a:lnTo>
                  <a:pt x="10" y="8"/>
                </a:lnTo>
                <a:lnTo>
                  <a:pt x="16" y="6"/>
                </a:lnTo>
                <a:lnTo>
                  <a:pt x="20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6"/>
                </a:lnTo>
                <a:lnTo>
                  <a:pt x="63" y="21"/>
                </a:lnTo>
                <a:lnTo>
                  <a:pt x="63" y="27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lnTo>
                  <a:pt x="60" y="51"/>
                </a:lnTo>
                <a:lnTo>
                  <a:pt x="54" y="55"/>
                </a:lnTo>
                <a:lnTo>
                  <a:pt x="50" y="59"/>
                </a:lnTo>
                <a:lnTo>
                  <a:pt x="44" y="63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6" name="Freeform 668"/>
          <p:cNvSpPr>
            <a:spLocks/>
          </p:cNvSpPr>
          <p:nvPr/>
        </p:nvSpPr>
        <p:spPr bwMode="auto">
          <a:xfrm>
            <a:off x="7666038" y="33337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0 h 65"/>
              <a:gd name="T16" fmla="*/ 2147483647 w 65"/>
              <a:gd name="T17" fmla="*/ 0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0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" y="20"/>
                </a:move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6" y="6"/>
                </a:lnTo>
                <a:lnTo>
                  <a:pt x="20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6"/>
                </a:lnTo>
                <a:lnTo>
                  <a:pt x="63" y="21"/>
                </a:lnTo>
                <a:lnTo>
                  <a:pt x="63" y="27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lnTo>
                  <a:pt x="60" y="51"/>
                </a:lnTo>
                <a:lnTo>
                  <a:pt x="54" y="55"/>
                </a:lnTo>
                <a:lnTo>
                  <a:pt x="50" y="59"/>
                </a:lnTo>
                <a:lnTo>
                  <a:pt x="44" y="63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7" name="Freeform 669"/>
          <p:cNvSpPr>
            <a:spLocks/>
          </p:cNvSpPr>
          <p:nvPr/>
        </p:nvSpPr>
        <p:spPr bwMode="auto">
          <a:xfrm>
            <a:off x="7939088" y="3205163"/>
            <a:ext cx="92075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0 w 63"/>
              <a:gd name="T27" fmla="*/ 2147483647 h 65"/>
              <a:gd name="T28" fmla="*/ 0 w 63"/>
              <a:gd name="T29" fmla="*/ 2147483647 h 65"/>
              <a:gd name="T30" fmla="*/ 0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0 h 65"/>
              <a:gd name="T44" fmla="*/ 2147483647 w 63"/>
              <a:gd name="T45" fmla="*/ 0 h 65"/>
              <a:gd name="T46" fmla="*/ 2147483647 w 63"/>
              <a:gd name="T47" fmla="*/ 0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62" y="45"/>
                </a:moveTo>
                <a:lnTo>
                  <a:pt x="60" y="51"/>
                </a:lnTo>
                <a:lnTo>
                  <a:pt x="54" y="55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6"/>
                </a:lnTo>
                <a:lnTo>
                  <a:pt x="62" y="22"/>
                </a:lnTo>
                <a:lnTo>
                  <a:pt x="63" y="28"/>
                </a:lnTo>
                <a:lnTo>
                  <a:pt x="63" y="34"/>
                </a:lnTo>
                <a:lnTo>
                  <a:pt x="63" y="39"/>
                </a:lnTo>
                <a:lnTo>
                  <a:pt x="62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8" name="Freeform 670"/>
          <p:cNvSpPr>
            <a:spLocks/>
          </p:cNvSpPr>
          <p:nvPr/>
        </p:nvSpPr>
        <p:spPr bwMode="auto">
          <a:xfrm>
            <a:off x="7939088" y="3205163"/>
            <a:ext cx="92075" cy="106362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0 w 63"/>
              <a:gd name="T29" fmla="*/ 2147483647 h 65"/>
              <a:gd name="T30" fmla="*/ 0 w 63"/>
              <a:gd name="T31" fmla="*/ 2147483647 h 65"/>
              <a:gd name="T32" fmla="*/ 0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0 h 65"/>
              <a:gd name="T46" fmla="*/ 2147483647 w 63"/>
              <a:gd name="T47" fmla="*/ 0 h 65"/>
              <a:gd name="T48" fmla="*/ 2147483647 w 63"/>
              <a:gd name="T49" fmla="*/ 0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2147483647 w 63"/>
              <a:gd name="T61" fmla="*/ 2147483647 h 65"/>
              <a:gd name="T62" fmla="*/ 2147483647 w 63"/>
              <a:gd name="T63" fmla="*/ 2147483647 h 65"/>
              <a:gd name="T64" fmla="*/ 2147483647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62" y="45"/>
                </a:moveTo>
                <a:lnTo>
                  <a:pt x="62" y="45"/>
                </a:lnTo>
                <a:lnTo>
                  <a:pt x="60" y="51"/>
                </a:lnTo>
                <a:lnTo>
                  <a:pt x="54" y="55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6" y="14"/>
                </a:lnTo>
                <a:lnTo>
                  <a:pt x="10" y="8"/>
                </a:lnTo>
                <a:lnTo>
                  <a:pt x="14" y="6"/>
                </a:lnTo>
                <a:lnTo>
                  <a:pt x="20" y="2"/>
                </a:lnTo>
                <a:lnTo>
                  <a:pt x="26" y="0"/>
                </a:lnTo>
                <a:lnTo>
                  <a:pt x="32" y="0"/>
                </a:lnTo>
                <a:lnTo>
                  <a:pt x="40" y="0"/>
                </a:lnTo>
                <a:lnTo>
                  <a:pt x="46" y="2"/>
                </a:lnTo>
                <a:lnTo>
                  <a:pt x="52" y="6"/>
                </a:lnTo>
                <a:lnTo>
                  <a:pt x="56" y="10"/>
                </a:lnTo>
                <a:lnTo>
                  <a:pt x="60" y="16"/>
                </a:lnTo>
                <a:lnTo>
                  <a:pt x="62" y="22"/>
                </a:lnTo>
                <a:lnTo>
                  <a:pt x="63" y="28"/>
                </a:lnTo>
                <a:lnTo>
                  <a:pt x="63" y="34"/>
                </a:lnTo>
                <a:lnTo>
                  <a:pt x="63" y="39"/>
                </a:lnTo>
                <a:lnTo>
                  <a:pt x="62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599" name="Freeform 671"/>
          <p:cNvSpPr>
            <a:spLocks/>
          </p:cNvSpPr>
          <p:nvPr/>
        </p:nvSpPr>
        <p:spPr bwMode="auto">
          <a:xfrm>
            <a:off x="7718425" y="32575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0 h 65"/>
              <a:gd name="T12" fmla="*/ 2147483647 w 65"/>
              <a:gd name="T13" fmla="*/ 0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4" y="17"/>
                </a:moveTo>
                <a:lnTo>
                  <a:pt x="6" y="13"/>
                </a:lnTo>
                <a:lnTo>
                  <a:pt x="12" y="7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5"/>
                </a:lnTo>
                <a:lnTo>
                  <a:pt x="57" y="9"/>
                </a:lnTo>
                <a:lnTo>
                  <a:pt x="61" y="15"/>
                </a:lnTo>
                <a:lnTo>
                  <a:pt x="63" y="21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3"/>
                </a:lnTo>
                <a:lnTo>
                  <a:pt x="33" y="65"/>
                </a:lnTo>
                <a:lnTo>
                  <a:pt x="25" y="63"/>
                </a:lnTo>
                <a:lnTo>
                  <a:pt x="20" y="61"/>
                </a:lnTo>
                <a:lnTo>
                  <a:pt x="14" y="59"/>
                </a:lnTo>
                <a:lnTo>
                  <a:pt x="10" y="53"/>
                </a:lnTo>
                <a:lnTo>
                  <a:pt x="6" y="49"/>
                </a:lnTo>
                <a:lnTo>
                  <a:pt x="4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7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0" name="Freeform 672"/>
          <p:cNvSpPr>
            <a:spLocks/>
          </p:cNvSpPr>
          <p:nvPr/>
        </p:nvSpPr>
        <p:spPr bwMode="auto">
          <a:xfrm>
            <a:off x="7718425" y="32575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0 h 65"/>
              <a:gd name="T16" fmla="*/ 2147483647 w 65"/>
              <a:gd name="T17" fmla="*/ 0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4" y="17"/>
                </a:moveTo>
                <a:lnTo>
                  <a:pt x="4" y="17"/>
                </a:lnTo>
                <a:lnTo>
                  <a:pt x="6" y="13"/>
                </a:lnTo>
                <a:lnTo>
                  <a:pt x="12" y="7"/>
                </a:lnTo>
                <a:lnTo>
                  <a:pt x="16" y="4"/>
                </a:lnTo>
                <a:lnTo>
                  <a:pt x="22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5"/>
                </a:lnTo>
                <a:lnTo>
                  <a:pt x="57" y="9"/>
                </a:lnTo>
                <a:lnTo>
                  <a:pt x="61" y="15"/>
                </a:lnTo>
                <a:lnTo>
                  <a:pt x="63" y="21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51" y="59"/>
                </a:lnTo>
                <a:lnTo>
                  <a:pt x="45" y="63"/>
                </a:lnTo>
                <a:lnTo>
                  <a:pt x="39" y="63"/>
                </a:lnTo>
                <a:lnTo>
                  <a:pt x="33" y="65"/>
                </a:lnTo>
                <a:lnTo>
                  <a:pt x="25" y="63"/>
                </a:lnTo>
                <a:lnTo>
                  <a:pt x="20" y="61"/>
                </a:lnTo>
                <a:lnTo>
                  <a:pt x="14" y="59"/>
                </a:lnTo>
                <a:lnTo>
                  <a:pt x="10" y="53"/>
                </a:lnTo>
                <a:lnTo>
                  <a:pt x="6" y="49"/>
                </a:lnTo>
                <a:lnTo>
                  <a:pt x="4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1" name="Freeform 673"/>
          <p:cNvSpPr>
            <a:spLocks/>
          </p:cNvSpPr>
          <p:nvPr/>
        </p:nvSpPr>
        <p:spPr bwMode="auto">
          <a:xfrm>
            <a:off x="7683500" y="3298825"/>
            <a:ext cx="95250" cy="104775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0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4" y="61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4" y="20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3" y="40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2" name="Freeform 674"/>
          <p:cNvSpPr>
            <a:spLocks/>
          </p:cNvSpPr>
          <p:nvPr/>
        </p:nvSpPr>
        <p:spPr bwMode="auto">
          <a:xfrm>
            <a:off x="7683500" y="3298825"/>
            <a:ext cx="95250" cy="104775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0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0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4" y="61"/>
                </a:lnTo>
                <a:lnTo>
                  <a:pt x="38" y="63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4" y="20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5" y="26"/>
                </a:lnTo>
                <a:lnTo>
                  <a:pt x="65" y="32"/>
                </a:lnTo>
                <a:lnTo>
                  <a:pt x="63" y="40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3" name="Freeform 675"/>
          <p:cNvSpPr>
            <a:spLocks/>
          </p:cNvSpPr>
          <p:nvPr/>
        </p:nvSpPr>
        <p:spPr bwMode="auto">
          <a:xfrm>
            <a:off x="7896225" y="3263900"/>
            <a:ext cx="93663" cy="104775"/>
          </a:xfrm>
          <a:custGeom>
            <a:avLst/>
            <a:gdLst>
              <a:gd name="T0" fmla="*/ 2147483647 w 63"/>
              <a:gd name="T1" fmla="*/ 2147483647 h 64"/>
              <a:gd name="T2" fmla="*/ 2147483647 w 63"/>
              <a:gd name="T3" fmla="*/ 2147483647 h 64"/>
              <a:gd name="T4" fmla="*/ 2147483647 w 63"/>
              <a:gd name="T5" fmla="*/ 2147483647 h 64"/>
              <a:gd name="T6" fmla="*/ 2147483647 w 63"/>
              <a:gd name="T7" fmla="*/ 2147483647 h 64"/>
              <a:gd name="T8" fmla="*/ 2147483647 w 63"/>
              <a:gd name="T9" fmla="*/ 2147483647 h 64"/>
              <a:gd name="T10" fmla="*/ 2147483647 w 63"/>
              <a:gd name="T11" fmla="*/ 0 h 64"/>
              <a:gd name="T12" fmla="*/ 2147483647 w 63"/>
              <a:gd name="T13" fmla="*/ 0 h 64"/>
              <a:gd name="T14" fmla="*/ 2147483647 w 63"/>
              <a:gd name="T15" fmla="*/ 0 h 64"/>
              <a:gd name="T16" fmla="*/ 2147483647 w 63"/>
              <a:gd name="T17" fmla="*/ 2147483647 h 64"/>
              <a:gd name="T18" fmla="*/ 2147483647 w 63"/>
              <a:gd name="T19" fmla="*/ 2147483647 h 64"/>
              <a:gd name="T20" fmla="*/ 2147483647 w 63"/>
              <a:gd name="T21" fmla="*/ 2147483647 h 64"/>
              <a:gd name="T22" fmla="*/ 2147483647 w 63"/>
              <a:gd name="T23" fmla="*/ 2147483647 h 64"/>
              <a:gd name="T24" fmla="*/ 2147483647 w 63"/>
              <a:gd name="T25" fmla="*/ 2147483647 h 64"/>
              <a:gd name="T26" fmla="*/ 2147483647 w 63"/>
              <a:gd name="T27" fmla="*/ 2147483647 h 64"/>
              <a:gd name="T28" fmla="*/ 2147483647 w 63"/>
              <a:gd name="T29" fmla="*/ 2147483647 h 64"/>
              <a:gd name="T30" fmla="*/ 2147483647 w 63"/>
              <a:gd name="T31" fmla="*/ 2147483647 h 64"/>
              <a:gd name="T32" fmla="*/ 2147483647 w 63"/>
              <a:gd name="T33" fmla="*/ 2147483647 h 64"/>
              <a:gd name="T34" fmla="*/ 2147483647 w 63"/>
              <a:gd name="T35" fmla="*/ 2147483647 h 64"/>
              <a:gd name="T36" fmla="*/ 2147483647 w 63"/>
              <a:gd name="T37" fmla="*/ 2147483647 h 64"/>
              <a:gd name="T38" fmla="*/ 2147483647 w 63"/>
              <a:gd name="T39" fmla="*/ 2147483647 h 64"/>
              <a:gd name="T40" fmla="*/ 2147483647 w 63"/>
              <a:gd name="T41" fmla="*/ 2147483647 h 64"/>
              <a:gd name="T42" fmla="*/ 2147483647 w 63"/>
              <a:gd name="T43" fmla="*/ 2147483647 h 64"/>
              <a:gd name="T44" fmla="*/ 2147483647 w 63"/>
              <a:gd name="T45" fmla="*/ 2147483647 h 64"/>
              <a:gd name="T46" fmla="*/ 2147483647 w 63"/>
              <a:gd name="T47" fmla="*/ 2147483647 h 64"/>
              <a:gd name="T48" fmla="*/ 2147483647 w 63"/>
              <a:gd name="T49" fmla="*/ 2147483647 h 64"/>
              <a:gd name="T50" fmla="*/ 2147483647 w 63"/>
              <a:gd name="T51" fmla="*/ 2147483647 h 64"/>
              <a:gd name="T52" fmla="*/ 2147483647 w 63"/>
              <a:gd name="T53" fmla="*/ 2147483647 h 64"/>
              <a:gd name="T54" fmla="*/ 2147483647 w 63"/>
              <a:gd name="T55" fmla="*/ 2147483647 h 64"/>
              <a:gd name="T56" fmla="*/ 2147483647 w 63"/>
              <a:gd name="T57" fmla="*/ 2147483647 h 64"/>
              <a:gd name="T58" fmla="*/ 0 w 63"/>
              <a:gd name="T59" fmla="*/ 2147483647 h 64"/>
              <a:gd name="T60" fmla="*/ 0 w 63"/>
              <a:gd name="T61" fmla="*/ 2147483647 h 64"/>
              <a:gd name="T62" fmla="*/ 0 w 63"/>
              <a:gd name="T63" fmla="*/ 2147483647 h 64"/>
              <a:gd name="T64" fmla="*/ 2147483647 w 63"/>
              <a:gd name="T65" fmla="*/ 2147483647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4"/>
              <a:gd name="T101" fmla="*/ 63 w 63"/>
              <a:gd name="T102" fmla="*/ 64 h 6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4">
                <a:moveTo>
                  <a:pt x="2" y="19"/>
                </a:moveTo>
                <a:lnTo>
                  <a:pt x="6" y="13"/>
                </a:lnTo>
                <a:lnTo>
                  <a:pt x="10" y="7"/>
                </a:lnTo>
                <a:lnTo>
                  <a:pt x="14" y="3"/>
                </a:lnTo>
                <a:lnTo>
                  <a:pt x="20" y="1"/>
                </a:lnTo>
                <a:lnTo>
                  <a:pt x="26" y="0"/>
                </a:lnTo>
                <a:lnTo>
                  <a:pt x="31" y="0"/>
                </a:lnTo>
                <a:lnTo>
                  <a:pt x="37" y="0"/>
                </a:lnTo>
                <a:lnTo>
                  <a:pt x="45" y="1"/>
                </a:lnTo>
                <a:lnTo>
                  <a:pt x="49" y="5"/>
                </a:lnTo>
                <a:lnTo>
                  <a:pt x="55" y="9"/>
                </a:lnTo>
                <a:lnTo>
                  <a:pt x="59" y="13"/>
                </a:lnTo>
                <a:lnTo>
                  <a:pt x="61" y="19"/>
                </a:lnTo>
                <a:lnTo>
                  <a:pt x="63" y="25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4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4" name="Freeform 676"/>
          <p:cNvSpPr>
            <a:spLocks/>
          </p:cNvSpPr>
          <p:nvPr/>
        </p:nvSpPr>
        <p:spPr bwMode="auto">
          <a:xfrm>
            <a:off x="7896225" y="3263900"/>
            <a:ext cx="93663" cy="104775"/>
          </a:xfrm>
          <a:custGeom>
            <a:avLst/>
            <a:gdLst>
              <a:gd name="T0" fmla="*/ 2147483647 w 63"/>
              <a:gd name="T1" fmla="*/ 2147483647 h 64"/>
              <a:gd name="T2" fmla="*/ 2147483647 w 63"/>
              <a:gd name="T3" fmla="*/ 2147483647 h 64"/>
              <a:gd name="T4" fmla="*/ 2147483647 w 63"/>
              <a:gd name="T5" fmla="*/ 2147483647 h 64"/>
              <a:gd name="T6" fmla="*/ 2147483647 w 63"/>
              <a:gd name="T7" fmla="*/ 2147483647 h 64"/>
              <a:gd name="T8" fmla="*/ 2147483647 w 63"/>
              <a:gd name="T9" fmla="*/ 2147483647 h 64"/>
              <a:gd name="T10" fmla="*/ 2147483647 w 63"/>
              <a:gd name="T11" fmla="*/ 2147483647 h 64"/>
              <a:gd name="T12" fmla="*/ 2147483647 w 63"/>
              <a:gd name="T13" fmla="*/ 0 h 64"/>
              <a:gd name="T14" fmla="*/ 2147483647 w 63"/>
              <a:gd name="T15" fmla="*/ 0 h 64"/>
              <a:gd name="T16" fmla="*/ 2147483647 w 63"/>
              <a:gd name="T17" fmla="*/ 0 h 64"/>
              <a:gd name="T18" fmla="*/ 2147483647 w 63"/>
              <a:gd name="T19" fmla="*/ 2147483647 h 64"/>
              <a:gd name="T20" fmla="*/ 2147483647 w 63"/>
              <a:gd name="T21" fmla="*/ 2147483647 h 64"/>
              <a:gd name="T22" fmla="*/ 2147483647 w 63"/>
              <a:gd name="T23" fmla="*/ 2147483647 h 64"/>
              <a:gd name="T24" fmla="*/ 2147483647 w 63"/>
              <a:gd name="T25" fmla="*/ 2147483647 h 64"/>
              <a:gd name="T26" fmla="*/ 2147483647 w 63"/>
              <a:gd name="T27" fmla="*/ 2147483647 h 64"/>
              <a:gd name="T28" fmla="*/ 2147483647 w 63"/>
              <a:gd name="T29" fmla="*/ 2147483647 h 64"/>
              <a:gd name="T30" fmla="*/ 2147483647 w 63"/>
              <a:gd name="T31" fmla="*/ 2147483647 h 64"/>
              <a:gd name="T32" fmla="*/ 2147483647 w 63"/>
              <a:gd name="T33" fmla="*/ 2147483647 h 64"/>
              <a:gd name="T34" fmla="*/ 2147483647 w 63"/>
              <a:gd name="T35" fmla="*/ 2147483647 h 64"/>
              <a:gd name="T36" fmla="*/ 2147483647 w 63"/>
              <a:gd name="T37" fmla="*/ 2147483647 h 64"/>
              <a:gd name="T38" fmla="*/ 2147483647 w 63"/>
              <a:gd name="T39" fmla="*/ 2147483647 h 64"/>
              <a:gd name="T40" fmla="*/ 2147483647 w 63"/>
              <a:gd name="T41" fmla="*/ 2147483647 h 64"/>
              <a:gd name="T42" fmla="*/ 2147483647 w 63"/>
              <a:gd name="T43" fmla="*/ 2147483647 h 64"/>
              <a:gd name="T44" fmla="*/ 2147483647 w 63"/>
              <a:gd name="T45" fmla="*/ 2147483647 h 64"/>
              <a:gd name="T46" fmla="*/ 2147483647 w 63"/>
              <a:gd name="T47" fmla="*/ 2147483647 h 64"/>
              <a:gd name="T48" fmla="*/ 2147483647 w 63"/>
              <a:gd name="T49" fmla="*/ 2147483647 h 64"/>
              <a:gd name="T50" fmla="*/ 2147483647 w 63"/>
              <a:gd name="T51" fmla="*/ 2147483647 h 64"/>
              <a:gd name="T52" fmla="*/ 2147483647 w 63"/>
              <a:gd name="T53" fmla="*/ 2147483647 h 64"/>
              <a:gd name="T54" fmla="*/ 2147483647 w 63"/>
              <a:gd name="T55" fmla="*/ 2147483647 h 64"/>
              <a:gd name="T56" fmla="*/ 2147483647 w 63"/>
              <a:gd name="T57" fmla="*/ 2147483647 h 64"/>
              <a:gd name="T58" fmla="*/ 2147483647 w 63"/>
              <a:gd name="T59" fmla="*/ 2147483647 h 64"/>
              <a:gd name="T60" fmla="*/ 0 w 63"/>
              <a:gd name="T61" fmla="*/ 2147483647 h 64"/>
              <a:gd name="T62" fmla="*/ 0 w 63"/>
              <a:gd name="T63" fmla="*/ 2147483647 h 64"/>
              <a:gd name="T64" fmla="*/ 0 w 63"/>
              <a:gd name="T65" fmla="*/ 2147483647 h 64"/>
              <a:gd name="T66" fmla="*/ 2147483647 w 63"/>
              <a:gd name="T67" fmla="*/ 2147483647 h 6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4"/>
              <a:gd name="T104" fmla="*/ 63 w 63"/>
              <a:gd name="T105" fmla="*/ 64 h 6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4">
                <a:moveTo>
                  <a:pt x="2" y="19"/>
                </a:moveTo>
                <a:lnTo>
                  <a:pt x="2" y="19"/>
                </a:lnTo>
                <a:lnTo>
                  <a:pt x="6" y="13"/>
                </a:lnTo>
                <a:lnTo>
                  <a:pt x="10" y="7"/>
                </a:lnTo>
                <a:lnTo>
                  <a:pt x="14" y="3"/>
                </a:lnTo>
                <a:lnTo>
                  <a:pt x="20" y="1"/>
                </a:lnTo>
                <a:lnTo>
                  <a:pt x="26" y="0"/>
                </a:lnTo>
                <a:lnTo>
                  <a:pt x="31" y="0"/>
                </a:lnTo>
                <a:lnTo>
                  <a:pt x="37" y="0"/>
                </a:lnTo>
                <a:lnTo>
                  <a:pt x="45" y="1"/>
                </a:lnTo>
                <a:lnTo>
                  <a:pt x="49" y="5"/>
                </a:lnTo>
                <a:lnTo>
                  <a:pt x="55" y="9"/>
                </a:lnTo>
                <a:lnTo>
                  <a:pt x="59" y="13"/>
                </a:lnTo>
                <a:lnTo>
                  <a:pt x="61" y="19"/>
                </a:lnTo>
                <a:lnTo>
                  <a:pt x="63" y="25"/>
                </a:lnTo>
                <a:lnTo>
                  <a:pt x="63" y="33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1" y="64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3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5" name="Freeform 677"/>
          <p:cNvSpPr>
            <a:spLocks/>
          </p:cNvSpPr>
          <p:nvPr/>
        </p:nvSpPr>
        <p:spPr bwMode="auto">
          <a:xfrm>
            <a:off x="7778750" y="33369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0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6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19"/>
                </a:lnTo>
                <a:lnTo>
                  <a:pt x="65" y="25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6" name="Freeform 678"/>
          <p:cNvSpPr>
            <a:spLocks/>
          </p:cNvSpPr>
          <p:nvPr/>
        </p:nvSpPr>
        <p:spPr bwMode="auto">
          <a:xfrm>
            <a:off x="7778750" y="333692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0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0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3"/>
                </a:lnTo>
                <a:lnTo>
                  <a:pt x="20" y="61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5"/>
                </a:lnTo>
                <a:lnTo>
                  <a:pt x="2" y="19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6" y="0"/>
                </a:lnTo>
                <a:lnTo>
                  <a:pt x="34" y="0"/>
                </a:lnTo>
                <a:lnTo>
                  <a:pt x="40" y="0"/>
                </a:lnTo>
                <a:lnTo>
                  <a:pt x="46" y="2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19"/>
                </a:lnTo>
                <a:lnTo>
                  <a:pt x="65" y="25"/>
                </a:lnTo>
                <a:lnTo>
                  <a:pt x="65" y="33"/>
                </a:lnTo>
                <a:lnTo>
                  <a:pt x="63" y="39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7" name="Freeform 679"/>
          <p:cNvSpPr>
            <a:spLocks/>
          </p:cNvSpPr>
          <p:nvPr/>
        </p:nvSpPr>
        <p:spPr bwMode="auto">
          <a:xfrm>
            <a:off x="7747000" y="33051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0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0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2" y="20"/>
                </a:moveTo>
                <a:lnTo>
                  <a:pt x="5" y="14"/>
                </a:lnTo>
                <a:lnTo>
                  <a:pt x="9" y="10"/>
                </a:lnTo>
                <a:lnTo>
                  <a:pt x="13" y="6"/>
                </a:lnTo>
                <a:lnTo>
                  <a:pt x="19" y="4"/>
                </a:lnTo>
                <a:lnTo>
                  <a:pt x="25" y="2"/>
                </a:lnTo>
                <a:lnTo>
                  <a:pt x="33" y="0"/>
                </a:lnTo>
                <a:lnTo>
                  <a:pt x="37" y="2"/>
                </a:lnTo>
                <a:lnTo>
                  <a:pt x="45" y="4"/>
                </a:lnTo>
                <a:lnTo>
                  <a:pt x="51" y="8"/>
                </a:lnTo>
                <a:lnTo>
                  <a:pt x="55" y="12"/>
                </a:lnTo>
                <a:lnTo>
                  <a:pt x="59" y="16"/>
                </a:lnTo>
                <a:lnTo>
                  <a:pt x="61" y="22"/>
                </a:lnTo>
                <a:lnTo>
                  <a:pt x="63" y="28"/>
                </a:lnTo>
                <a:lnTo>
                  <a:pt x="65" y="34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7"/>
                </a:lnTo>
                <a:lnTo>
                  <a:pt x="49" y="61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17" y="63"/>
                </a:lnTo>
                <a:lnTo>
                  <a:pt x="13" y="59"/>
                </a:lnTo>
                <a:lnTo>
                  <a:pt x="7" y="55"/>
                </a:lnTo>
                <a:lnTo>
                  <a:pt x="4" y="51"/>
                </a:lnTo>
                <a:lnTo>
                  <a:pt x="2" y="45"/>
                </a:lnTo>
                <a:lnTo>
                  <a:pt x="0" y="39"/>
                </a:lnTo>
                <a:lnTo>
                  <a:pt x="0" y="34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8" name="Freeform 680"/>
          <p:cNvSpPr>
            <a:spLocks/>
          </p:cNvSpPr>
          <p:nvPr/>
        </p:nvSpPr>
        <p:spPr bwMode="auto">
          <a:xfrm>
            <a:off x="7747000" y="3305175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0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0 w 65"/>
              <a:gd name="T61" fmla="*/ 2147483647 h 65"/>
              <a:gd name="T62" fmla="*/ 0 w 65"/>
              <a:gd name="T63" fmla="*/ 2147483647 h 65"/>
              <a:gd name="T64" fmla="*/ 0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2" y="20"/>
                </a:moveTo>
                <a:lnTo>
                  <a:pt x="2" y="20"/>
                </a:lnTo>
                <a:lnTo>
                  <a:pt x="5" y="14"/>
                </a:lnTo>
                <a:lnTo>
                  <a:pt x="9" y="10"/>
                </a:lnTo>
                <a:lnTo>
                  <a:pt x="13" y="6"/>
                </a:lnTo>
                <a:lnTo>
                  <a:pt x="19" y="4"/>
                </a:lnTo>
                <a:lnTo>
                  <a:pt x="25" y="2"/>
                </a:lnTo>
                <a:lnTo>
                  <a:pt x="33" y="0"/>
                </a:lnTo>
                <a:lnTo>
                  <a:pt x="37" y="2"/>
                </a:lnTo>
                <a:lnTo>
                  <a:pt x="45" y="4"/>
                </a:lnTo>
                <a:lnTo>
                  <a:pt x="51" y="8"/>
                </a:lnTo>
                <a:lnTo>
                  <a:pt x="55" y="12"/>
                </a:lnTo>
                <a:lnTo>
                  <a:pt x="59" y="16"/>
                </a:lnTo>
                <a:lnTo>
                  <a:pt x="61" y="22"/>
                </a:lnTo>
                <a:lnTo>
                  <a:pt x="63" y="28"/>
                </a:lnTo>
                <a:lnTo>
                  <a:pt x="65" y="34"/>
                </a:lnTo>
                <a:lnTo>
                  <a:pt x="63" y="39"/>
                </a:lnTo>
                <a:lnTo>
                  <a:pt x="61" y="45"/>
                </a:lnTo>
                <a:lnTo>
                  <a:pt x="57" y="51"/>
                </a:lnTo>
                <a:lnTo>
                  <a:pt x="53" y="57"/>
                </a:lnTo>
                <a:lnTo>
                  <a:pt x="49" y="61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17" y="63"/>
                </a:lnTo>
                <a:lnTo>
                  <a:pt x="13" y="59"/>
                </a:lnTo>
                <a:lnTo>
                  <a:pt x="7" y="55"/>
                </a:lnTo>
                <a:lnTo>
                  <a:pt x="4" y="51"/>
                </a:lnTo>
                <a:lnTo>
                  <a:pt x="2" y="45"/>
                </a:lnTo>
                <a:lnTo>
                  <a:pt x="0" y="39"/>
                </a:lnTo>
                <a:lnTo>
                  <a:pt x="0" y="34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09" name="Freeform 681"/>
          <p:cNvSpPr>
            <a:spLocks/>
          </p:cNvSpPr>
          <p:nvPr/>
        </p:nvSpPr>
        <p:spPr bwMode="auto">
          <a:xfrm>
            <a:off x="7845425" y="3305175"/>
            <a:ext cx="93663" cy="106363"/>
          </a:xfrm>
          <a:custGeom>
            <a:avLst/>
            <a:gdLst>
              <a:gd name="T0" fmla="*/ 2147483647 w 64"/>
              <a:gd name="T1" fmla="*/ 2147483647 h 65"/>
              <a:gd name="T2" fmla="*/ 2147483647 w 64"/>
              <a:gd name="T3" fmla="*/ 2147483647 h 65"/>
              <a:gd name="T4" fmla="*/ 2147483647 w 64"/>
              <a:gd name="T5" fmla="*/ 2147483647 h 65"/>
              <a:gd name="T6" fmla="*/ 2147483647 w 64"/>
              <a:gd name="T7" fmla="*/ 2147483647 h 65"/>
              <a:gd name="T8" fmla="*/ 2147483647 w 64"/>
              <a:gd name="T9" fmla="*/ 2147483647 h 65"/>
              <a:gd name="T10" fmla="*/ 2147483647 w 64"/>
              <a:gd name="T11" fmla="*/ 2147483647 h 65"/>
              <a:gd name="T12" fmla="*/ 2147483647 w 64"/>
              <a:gd name="T13" fmla="*/ 2147483647 h 65"/>
              <a:gd name="T14" fmla="*/ 2147483647 w 64"/>
              <a:gd name="T15" fmla="*/ 2147483647 h 65"/>
              <a:gd name="T16" fmla="*/ 2147483647 w 64"/>
              <a:gd name="T17" fmla="*/ 2147483647 h 65"/>
              <a:gd name="T18" fmla="*/ 2147483647 w 64"/>
              <a:gd name="T19" fmla="*/ 2147483647 h 65"/>
              <a:gd name="T20" fmla="*/ 2147483647 w 64"/>
              <a:gd name="T21" fmla="*/ 2147483647 h 65"/>
              <a:gd name="T22" fmla="*/ 2147483647 w 64"/>
              <a:gd name="T23" fmla="*/ 2147483647 h 65"/>
              <a:gd name="T24" fmla="*/ 2147483647 w 64"/>
              <a:gd name="T25" fmla="*/ 2147483647 h 65"/>
              <a:gd name="T26" fmla="*/ 0 w 64"/>
              <a:gd name="T27" fmla="*/ 2147483647 h 65"/>
              <a:gd name="T28" fmla="*/ 0 w 64"/>
              <a:gd name="T29" fmla="*/ 2147483647 h 65"/>
              <a:gd name="T30" fmla="*/ 2147483647 w 64"/>
              <a:gd name="T31" fmla="*/ 2147483647 h 65"/>
              <a:gd name="T32" fmla="*/ 2147483647 w 64"/>
              <a:gd name="T33" fmla="*/ 2147483647 h 65"/>
              <a:gd name="T34" fmla="*/ 2147483647 w 64"/>
              <a:gd name="T35" fmla="*/ 2147483647 h 65"/>
              <a:gd name="T36" fmla="*/ 2147483647 w 64"/>
              <a:gd name="T37" fmla="*/ 2147483647 h 65"/>
              <a:gd name="T38" fmla="*/ 2147483647 w 64"/>
              <a:gd name="T39" fmla="*/ 2147483647 h 65"/>
              <a:gd name="T40" fmla="*/ 2147483647 w 64"/>
              <a:gd name="T41" fmla="*/ 2147483647 h 65"/>
              <a:gd name="T42" fmla="*/ 2147483647 w 64"/>
              <a:gd name="T43" fmla="*/ 0 h 65"/>
              <a:gd name="T44" fmla="*/ 2147483647 w 64"/>
              <a:gd name="T45" fmla="*/ 0 h 65"/>
              <a:gd name="T46" fmla="*/ 2147483647 w 64"/>
              <a:gd name="T47" fmla="*/ 0 h 65"/>
              <a:gd name="T48" fmla="*/ 2147483647 w 64"/>
              <a:gd name="T49" fmla="*/ 2147483647 h 65"/>
              <a:gd name="T50" fmla="*/ 2147483647 w 64"/>
              <a:gd name="T51" fmla="*/ 2147483647 h 65"/>
              <a:gd name="T52" fmla="*/ 2147483647 w 64"/>
              <a:gd name="T53" fmla="*/ 2147483647 h 65"/>
              <a:gd name="T54" fmla="*/ 2147483647 w 64"/>
              <a:gd name="T55" fmla="*/ 2147483647 h 65"/>
              <a:gd name="T56" fmla="*/ 2147483647 w 64"/>
              <a:gd name="T57" fmla="*/ 2147483647 h 65"/>
              <a:gd name="T58" fmla="*/ 2147483647 w 64"/>
              <a:gd name="T59" fmla="*/ 2147483647 h 65"/>
              <a:gd name="T60" fmla="*/ 2147483647 w 64"/>
              <a:gd name="T61" fmla="*/ 2147483647 h 65"/>
              <a:gd name="T62" fmla="*/ 2147483647 w 64"/>
              <a:gd name="T63" fmla="*/ 2147483647 h 65"/>
              <a:gd name="T64" fmla="*/ 2147483647 w 64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65"/>
              <a:gd name="T101" fmla="*/ 64 w 64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65">
                <a:moveTo>
                  <a:pt x="61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3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7"/>
                </a:lnTo>
                <a:lnTo>
                  <a:pt x="9" y="53"/>
                </a:lnTo>
                <a:lnTo>
                  <a:pt x="5" y="49"/>
                </a:lnTo>
                <a:lnTo>
                  <a:pt x="1" y="43"/>
                </a:lnTo>
                <a:lnTo>
                  <a:pt x="0" y="38"/>
                </a:lnTo>
                <a:lnTo>
                  <a:pt x="0" y="32"/>
                </a:lnTo>
                <a:lnTo>
                  <a:pt x="1" y="26"/>
                </a:lnTo>
                <a:lnTo>
                  <a:pt x="3" y="20"/>
                </a:lnTo>
                <a:lnTo>
                  <a:pt x="5" y="14"/>
                </a:lnTo>
                <a:lnTo>
                  <a:pt x="9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0"/>
                </a:lnTo>
                <a:lnTo>
                  <a:pt x="64" y="26"/>
                </a:lnTo>
                <a:lnTo>
                  <a:pt x="64" y="34"/>
                </a:lnTo>
                <a:lnTo>
                  <a:pt x="64" y="39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0" name="Freeform 682"/>
          <p:cNvSpPr>
            <a:spLocks/>
          </p:cNvSpPr>
          <p:nvPr/>
        </p:nvSpPr>
        <p:spPr bwMode="auto">
          <a:xfrm>
            <a:off x="7845425" y="3305175"/>
            <a:ext cx="93663" cy="106363"/>
          </a:xfrm>
          <a:custGeom>
            <a:avLst/>
            <a:gdLst>
              <a:gd name="T0" fmla="*/ 2147483647 w 64"/>
              <a:gd name="T1" fmla="*/ 2147483647 h 65"/>
              <a:gd name="T2" fmla="*/ 2147483647 w 64"/>
              <a:gd name="T3" fmla="*/ 2147483647 h 65"/>
              <a:gd name="T4" fmla="*/ 2147483647 w 64"/>
              <a:gd name="T5" fmla="*/ 2147483647 h 65"/>
              <a:gd name="T6" fmla="*/ 2147483647 w 64"/>
              <a:gd name="T7" fmla="*/ 2147483647 h 65"/>
              <a:gd name="T8" fmla="*/ 2147483647 w 64"/>
              <a:gd name="T9" fmla="*/ 2147483647 h 65"/>
              <a:gd name="T10" fmla="*/ 2147483647 w 64"/>
              <a:gd name="T11" fmla="*/ 2147483647 h 65"/>
              <a:gd name="T12" fmla="*/ 2147483647 w 64"/>
              <a:gd name="T13" fmla="*/ 2147483647 h 65"/>
              <a:gd name="T14" fmla="*/ 2147483647 w 64"/>
              <a:gd name="T15" fmla="*/ 2147483647 h 65"/>
              <a:gd name="T16" fmla="*/ 2147483647 w 64"/>
              <a:gd name="T17" fmla="*/ 2147483647 h 65"/>
              <a:gd name="T18" fmla="*/ 2147483647 w 64"/>
              <a:gd name="T19" fmla="*/ 2147483647 h 65"/>
              <a:gd name="T20" fmla="*/ 2147483647 w 64"/>
              <a:gd name="T21" fmla="*/ 2147483647 h 65"/>
              <a:gd name="T22" fmla="*/ 2147483647 w 64"/>
              <a:gd name="T23" fmla="*/ 2147483647 h 65"/>
              <a:gd name="T24" fmla="*/ 2147483647 w 64"/>
              <a:gd name="T25" fmla="*/ 2147483647 h 65"/>
              <a:gd name="T26" fmla="*/ 2147483647 w 64"/>
              <a:gd name="T27" fmla="*/ 2147483647 h 65"/>
              <a:gd name="T28" fmla="*/ 0 w 64"/>
              <a:gd name="T29" fmla="*/ 2147483647 h 65"/>
              <a:gd name="T30" fmla="*/ 0 w 64"/>
              <a:gd name="T31" fmla="*/ 2147483647 h 65"/>
              <a:gd name="T32" fmla="*/ 2147483647 w 64"/>
              <a:gd name="T33" fmla="*/ 2147483647 h 65"/>
              <a:gd name="T34" fmla="*/ 2147483647 w 64"/>
              <a:gd name="T35" fmla="*/ 2147483647 h 65"/>
              <a:gd name="T36" fmla="*/ 2147483647 w 64"/>
              <a:gd name="T37" fmla="*/ 2147483647 h 65"/>
              <a:gd name="T38" fmla="*/ 2147483647 w 64"/>
              <a:gd name="T39" fmla="*/ 2147483647 h 65"/>
              <a:gd name="T40" fmla="*/ 2147483647 w 64"/>
              <a:gd name="T41" fmla="*/ 2147483647 h 65"/>
              <a:gd name="T42" fmla="*/ 2147483647 w 64"/>
              <a:gd name="T43" fmla="*/ 2147483647 h 65"/>
              <a:gd name="T44" fmla="*/ 2147483647 w 64"/>
              <a:gd name="T45" fmla="*/ 0 h 65"/>
              <a:gd name="T46" fmla="*/ 2147483647 w 64"/>
              <a:gd name="T47" fmla="*/ 0 h 65"/>
              <a:gd name="T48" fmla="*/ 2147483647 w 64"/>
              <a:gd name="T49" fmla="*/ 0 h 65"/>
              <a:gd name="T50" fmla="*/ 2147483647 w 64"/>
              <a:gd name="T51" fmla="*/ 2147483647 h 65"/>
              <a:gd name="T52" fmla="*/ 2147483647 w 64"/>
              <a:gd name="T53" fmla="*/ 2147483647 h 65"/>
              <a:gd name="T54" fmla="*/ 2147483647 w 64"/>
              <a:gd name="T55" fmla="*/ 2147483647 h 65"/>
              <a:gd name="T56" fmla="*/ 2147483647 w 64"/>
              <a:gd name="T57" fmla="*/ 2147483647 h 65"/>
              <a:gd name="T58" fmla="*/ 2147483647 w 64"/>
              <a:gd name="T59" fmla="*/ 2147483647 h 65"/>
              <a:gd name="T60" fmla="*/ 2147483647 w 64"/>
              <a:gd name="T61" fmla="*/ 2147483647 h 65"/>
              <a:gd name="T62" fmla="*/ 2147483647 w 64"/>
              <a:gd name="T63" fmla="*/ 2147483647 h 65"/>
              <a:gd name="T64" fmla="*/ 2147483647 w 64"/>
              <a:gd name="T65" fmla="*/ 2147483647 h 65"/>
              <a:gd name="T66" fmla="*/ 2147483647 w 64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4"/>
              <a:gd name="T103" fmla="*/ 0 h 65"/>
              <a:gd name="T104" fmla="*/ 64 w 64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4" h="65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3"/>
                </a:lnTo>
                <a:lnTo>
                  <a:pt x="37" y="63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7"/>
                </a:lnTo>
                <a:lnTo>
                  <a:pt x="9" y="53"/>
                </a:lnTo>
                <a:lnTo>
                  <a:pt x="5" y="49"/>
                </a:lnTo>
                <a:lnTo>
                  <a:pt x="1" y="43"/>
                </a:lnTo>
                <a:lnTo>
                  <a:pt x="0" y="38"/>
                </a:lnTo>
                <a:lnTo>
                  <a:pt x="0" y="32"/>
                </a:lnTo>
                <a:lnTo>
                  <a:pt x="1" y="26"/>
                </a:lnTo>
                <a:lnTo>
                  <a:pt x="3" y="20"/>
                </a:lnTo>
                <a:lnTo>
                  <a:pt x="5" y="14"/>
                </a:lnTo>
                <a:lnTo>
                  <a:pt x="9" y="8"/>
                </a:lnTo>
                <a:lnTo>
                  <a:pt x="15" y="4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0"/>
                </a:lnTo>
                <a:lnTo>
                  <a:pt x="64" y="26"/>
                </a:lnTo>
                <a:lnTo>
                  <a:pt x="64" y="34"/>
                </a:lnTo>
                <a:lnTo>
                  <a:pt x="64" y="39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1" name="Freeform 683"/>
          <p:cNvSpPr>
            <a:spLocks/>
          </p:cNvSpPr>
          <p:nvPr/>
        </p:nvSpPr>
        <p:spPr bwMode="auto">
          <a:xfrm>
            <a:off x="7704138" y="3248025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0 w 65"/>
              <a:gd name="T27" fmla="*/ 2147483647 h 63"/>
              <a:gd name="T28" fmla="*/ 0 w 65"/>
              <a:gd name="T29" fmla="*/ 2147483647 h 63"/>
              <a:gd name="T30" fmla="*/ 0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0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61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3"/>
                </a:lnTo>
                <a:lnTo>
                  <a:pt x="4" y="17"/>
                </a:lnTo>
                <a:lnTo>
                  <a:pt x="6" y="11"/>
                </a:lnTo>
                <a:lnTo>
                  <a:pt x="10" y="8"/>
                </a:lnTo>
                <a:lnTo>
                  <a:pt x="16" y="4"/>
                </a:lnTo>
                <a:lnTo>
                  <a:pt x="20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3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3" y="39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2" name="Freeform 684"/>
          <p:cNvSpPr>
            <a:spLocks/>
          </p:cNvSpPr>
          <p:nvPr/>
        </p:nvSpPr>
        <p:spPr bwMode="auto">
          <a:xfrm>
            <a:off x="7704138" y="3248025"/>
            <a:ext cx="95250" cy="103188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0 w 65"/>
              <a:gd name="T29" fmla="*/ 2147483647 h 63"/>
              <a:gd name="T30" fmla="*/ 0 w 65"/>
              <a:gd name="T31" fmla="*/ 2147483647 h 63"/>
              <a:gd name="T32" fmla="*/ 0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0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1"/>
                </a:lnTo>
                <a:lnTo>
                  <a:pt x="37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8" y="53"/>
                </a:lnTo>
                <a:lnTo>
                  <a:pt x="6" y="49"/>
                </a:lnTo>
                <a:lnTo>
                  <a:pt x="2" y="43"/>
                </a:lnTo>
                <a:lnTo>
                  <a:pt x="0" y="37"/>
                </a:lnTo>
                <a:lnTo>
                  <a:pt x="0" y="31"/>
                </a:lnTo>
                <a:lnTo>
                  <a:pt x="0" y="23"/>
                </a:lnTo>
                <a:lnTo>
                  <a:pt x="4" y="17"/>
                </a:lnTo>
                <a:lnTo>
                  <a:pt x="6" y="11"/>
                </a:lnTo>
                <a:lnTo>
                  <a:pt x="10" y="8"/>
                </a:lnTo>
                <a:lnTo>
                  <a:pt x="16" y="4"/>
                </a:lnTo>
                <a:lnTo>
                  <a:pt x="20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5" y="10"/>
                </a:lnTo>
                <a:lnTo>
                  <a:pt x="59" y="13"/>
                </a:lnTo>
                <a:lnTo>
                  <a:pt x="63" y="19"/>
                </a:lnTo>
                <a:lnTo>
                  <a:pt x="65" y="25"/>
                </a:lnTo>
                <a:lnTo>
                  <a:pt x="65" y="31"/>
                </a:lnTo>
                <a:lnTo>
                  <a:pt x="63" y="39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3" name="Freeform 685"/>
          <p:cNvSpPr>
            <a:spLocks/>
          </p:cNvSpPr>
          <p:nvPr/>
        </p:nvSpPr>
        <p:spPr bwMode="auto">
          <a:xfrm>
            <a:off x="7847013" y="3111500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0 h 65"/>
              <a:gd name="T14" fmla="*/ 2147483647 w 63"/>
              <a:gd name="T15" fmla="*/ 2147483647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0 w 63"/>
              <a:gd name="T59" fmla="*/ 2147483647 h 65"/>
              <a:gd name="T60" fmla="*/ 0 w 63"/>
              <a:gd name="T61" fmla="*/ 2147483647 h 65"/>
              <a:gd name="T62" fmla="*/ 0 w 63"/>
              <a:gd name="T63" fmla="*/ 2147483647 h 65"/>
              <a:gd name="T64" fmla="*/ 2147483647 w 63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3"/>
              <a:gd name="T100" fmla="*/ 0 h 65"/>
              <a:gd name="T101" fmla="*/ 63 w 63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3" h="65">
                <a:moveTo>
                  <a:pt x="2" y="20"/>
                </a:move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2"/>
                </a:lnTo>
                <a:lnTo>
                  <a:pt x="32" y="0"/>
                </a:lnTo>
                <a:lnTo>
                  <a:pt x="38" y="2"/>
                </a:lnTo>
                <a:lnTo>
                  <a:pt x="46" y="4"/>
                </a:lnTo>
                <a:lnTo>
                  <a:pt x="50" y="6"/>
                </a:lnTo>
                <a:lnTo>
                  <a:pt x="56" y="12"/>
                </a:lnTo>
                <a:lnTo>
                  <a:pt x="60" y="16"/>
                </a:lnTo>
                <a:lnTo>
                  <a:pt x="62" y="22"/>
                </a:lnTo>
                <a:lnTo>
                  <a:pt x="63" y="28"/>
                </a:lnTo>
                <a:lnTo>
                  <a:pt x="63" y="33"/>
                </a:lnTo>
                <a:lnTo>
                  <a:pt x="63" y="39"/>
                </a:lnTo>
                <a:lnTo>
                  <a:pt x="62" y="45"/>
                </a:lnTo>
                <a:lnTo>
                  <a:pt x="58" y="51"/>
                </a:lnTo>
                <a:lnTo>
                  <a:pt x="54" y="57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18" y="63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4" name="Freeform 686"/>
          <p:cNvSpPr>
            <a:spLocks/>
          </p:cNvSpPr>
          <p:nvPr/>
        </p:nvSpPr>
        <p:spPr bwMode="auto">
          <a:xfrm>
            <a:off x="7847013" y="3111500"/>
            <a:ext cx="92075" cy="106363"/>
          </a:xfrm>
          <a:custGeom>
            <a:avLst/>
            <a:gdLst>
              <a:gd name="T0" fmla="*/ 2147483647 w 63"/>
              <a:gd name="T1" fmla="*/ 2147483647 h 65"/>
              <a:gd name="T2" fmla="*/ 2147483647 w 63"/>
              <a:gd name="T3" fmla="*/ 2147483647 h 65"/>
              <a:gd name="T4" fmla="*/ 2147483647 w 63"/>
              <a:gd name="T5" fmla="*/ 2147483647 h 65"/>
              <a:gd name="T6" fmla="*/ 2147483647 w 63"/>
              <a:gd name="T7" fmla="*/ 2147483647 h 65"/>
              <a:gd name="T8" fmla="*/ 2147483647 w 63"/>
              <a:gd name="T9" fmla="*/ 2147483647 h 65"/>
              <a:gd name="T10" fmla="*/ 2147483647 w 63"/>
              <a:gd name="T11" fmla="*/ 2147483647 h 65"/>
              <a:gd name="T12" fmla="*/ 2147483647 w 63"/>
              <a:gd name="T13" fmla="*/ 2147483647 h 65"/>
              <a:gd name="T14" fmla="*/ 2147483647 w 63"/>
              <a:gd name="T15" fmla="*/ 0 h 65"/>
              <a:gd name="T16" fmla="*/ 2147483647 w 63"/>
              <a:gd name="T17" fmla="*/ 2147483647 h 65"/>
              <a:gd name="T18" fmla="*/ 2147483647 w 63"/>
              <a:gd name="T19" fmla="*/ 2147483647 h 65"/>
              <a:gd name="T20" fmla="*/ 2147483647 w 63"/>
              <a:gd name="T21" fmla="*/ 2147483647 h 65"/>
              <a:gd name="T22" fmla="*/ 2147483647 w 63"/>
              <a:gd name="T23" fmla="*/ 2147483647 h 65"/>
              <a:gd name="T24" fmla="*/ 2147483647 w 63"/>
              <a:gd name="T25" fmla="*/ 2147483647 h 65"/>
              <a:gd name="T26" fmla="*/ 2147483647 w 63"/>
              <a:gd name="T27" fmla="*/ 2147483647 h 65"/>
              <a:gd name="T28" fmla="*/ 2147483647 w 63"/>
              <a:gd name="T29" fmla="*/ 2147483647 h 65"/>
              <a:gd name="T30" fmla="*/ 2147483647 w 63"/>
              <a:gd name="T31" fmla="*/ 2147483647 h 65"/>
              <a:gd name="T32" fmla="*/ 2147483647 w 63"/>
              <a:gd name="T33" fmla="*/ 2147483647 h 65"/>
              <a:gd name="T34" fmla="*/ 2147483647 w 63"/>
              <a:gd name="T35" fmla="*/ 2147483647 h 65"/>
              <a:gd name="T36" fmla="*/ 2147483647 w 63"/>
              <a:gd name="T37" fmla="*/ 2147483647 h 65"/>
              <a:gd name="T38" fmla="*/ 2147483647 w 63"/>
              <a:gd name="T39" fmla="*/ 2147483647 h 65"/>
              <a:gd name="T40" fmla="*/ 2147483647 w 63"/>
              <a:gd name="T41" fmla="*/ 2147483647 h 65"/>
              <a:gd name="T42" fmla="*/ 2147483647 w 63"/>
              <a:gd name="T43" fmla="*/ 2147483647 h 65"/>
              <a:gd name="T44" fmla="*/ 2147483647 w 63"/>
              <a:gd name="T45" fmla="*/ 2147483647 h 65"/>
              <a:gd name="T46" fmla="*/ 2147483647 w 63"/>
              <a:gd name="T47" fmla="*/ 2147483647 h 65"/>
              <a:gd name="T48" fmla="*/ 2147483647 w 63"/>
              <a:gd name="T49" fmla="*/ 2147483647 h 65"/>
              <a:gd name="T50" fmla="*/ 2147483647 w 63"/>
              <a:gd name="T51" fmla="*/ 2147483647 h 65"/>
              <a:gd name="T52" fmla="*/ 2147483647 w 63"/>
              <a:gd name="T53" fmla="*/ 2147483647 h 65"/>
              <a:gd name="T54" fmla="*/ 2147483647 w 63"/>
              <a:gd name="T55" fmla="*/ 2147483647 h 65"/>
              <a:gd name="T56" fmla="*/ 2147483647 w 63"/>
              <a:gd name="T57" fmla="*/ 2147483647 h 65"/>
              <a:gd name="T58" fmla="*/ 2147483647 w 63"/>
              <a:gd name="T59" fmla="*/ 2147483647 h 65"/>
              <a:gd name="T60" fmla="*/ 0 w 63"/>
              <a:gd name="T61" fmla="*/ 2147483647 h 65"/>
              <a:gd name="T62" fmla="*/ 0 w 63"/>
              <a:gd name="T63" fmla="*/ 2147483647 h 65"/>
              <a:gd name="T64" fmla="*/ 0 w 63"/>
              <a:gd name="T65" fmla="*/ 2147483647 h 65"/>
              <a:gd name="T66" fmla="*/ 2147483647 w 63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3"/>
              <a:gd name="T103" fmla="*/ 0 h 65"/>
              <a:gd name="T104" fmla="*/ 63 w 63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3" h="65">
                <a:moveTo>
                  <a:pt x="2" y="20"/>
                </a:move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4" y="6"/>
                </a:lnTo>
                <a:lnTo>
                  <a:pt x="20" y="2"/>
                </a:lnTo>
                <a:lnTo>
                  <a:pt x="26" y="2"/>
                </a:lnTo>
                <a:lnTo>
                  <a:pt x="32" y="0"/>
                </a:lnTo>
                <a:lnTo>
                  <a:pt x="38" y="2"/>
                </a:lnTo>
                <a:lnTo>
                  <a:pt x="46" y="4"/>
                </a:lnTo>
                <a:lnTo>
                  <a:pt x="50" y="6"/>
                </a:lnTo>
                <a:lnTo>
                  <a:pt x="56" y="12"/>
                </a:lnTo>
                <a:lnTo>
                  <a:pt x="60" y="16"/>
                </a:lnTo>
                <a:lnTo>
                  <a:pt x="62" y="22"/>
                </a:lnTo>
                <a:lnTo>
                  <a:pt x="63" y="28"/>
                </a:lnTo>
                <a:lnTo>
                  <a:pt x="63" y="33"/>
                </a:lnTo>
                <a:lnTo>
                  <a:pt x="63" y="39"/>
                </a:lnTo>
                <a:lnTo>
                  <a:pt x="62" y="45"/>
                </a:lnTo>
                <a:lnTo>
                  <a:pt x="58" y="51"/>
                </a:lnTo>
                <a:lnTo>
                  <a:pt x="54" y="57"/>
                </a:lnTo>
                <a:lnTo>
                  <a:pt x="50" y="59"/>
                </a:lnTo>
                <a:lnTo>
                  <a:pt x="44" y="63"/>
                </a:lnTo>
                <a:lnTo>
                  <a:pt x="38" y="65"/>
                </a:lnTo>
                <a:lnTo>
                  <a:pt x="32" y="65"/>
                </a:lnTo>
                <a:lnTo>
                  <a:pt x="26" y="65"/>
                </a:lnTo>
                <a:lnTo>
                  <a:pt x="18" y="63"/>
                </a:lnTo>
                <a:lnTo>
                  <a:pt x="14" y="59"/>
                </a:lnTo>
                <a:lnTo>
                  <a:pt x="8" y="55"/>
                </a:lnTo>
                <a:lnTo>
                  <a:pt x="4" y="49"/>
                </a:lnTo>
                <a:lnTo>
                  <a:pt x="2" y="45"/>
                </a:lnTo>
                <a:lnTo>
                  <a:pt x="0" y="37"/>
                </a:lnTo>
                <a:lnTo>
                  <a:pt x="0" y="31"/>
                </a:lnTo>
                <a:lnTo>
                  <a:pt x="0" y="26"/>
                </a:lnTo>
                <a:lnTo>
                  <a:pt x="2" y="20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5" name="Freeform 687"/>
          <p:cNvSpPr>
            <a:spLocks/>
          </p:cNvSpPr>
          <p:nvPr/>
        </p:nvSpPr>
        <p:spPr bwMode="auto">
          <a:xfrm>
            <a:off x="7726363" y="319881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3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5" y="63"/>
                </a:lnTo>
                <a:lnTo>
                  <a:pt x="19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4" y="43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8" y="14"/>
                </a:lnTo>
                <a:lnTo>
                  <a:pt x="12" y="10"/>
                </a:lnTo>
                <a:lnTo>
                  <a:pt x="16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2"/>
                </a:lnTo>
                <a:lnTo>
                  <a:pt x="47" y="4"/>
                </a:ln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3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6" name="Freeform 688"/>
          <p:cNvSpPr>
            <a:spLocks/>
          </p:cNvSpPr>
          <p:nvPr/>
        </p:nvSpPr>
        <p:spPr bwMode="auto">
          <a:xfrm>
            <a:off x="7726363" y="319881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3" y="45"/>
                </a:move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3"/>
                </a:lnTo>
                <a:lnTo>
                  <a:pt x="39" y="65"/>
                </a:lnTo>
                <a:lnTo>
                  <a:pt x="33" y="65"/>
                </a:lnTo>
                <a:lnTo>
                  <a:pt x="25" y="63"/>
                </a:lnTo>
                <a:lnTo>
                  <a:pt x="19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4" y="43"/>
                </a:lnTo>
                <a:lnTo>
                  <a:pt x="2" y="38"/>
                </a:lnTo>
                <a:lnTo>
                  <a:pt x="0" y="32"/>
                </a:lnTo>
                <a:lnTo>
                  <a:pt x="2" y="26"/>
                </a:lnTo>
                <a:lnTo>
                  <a:pt x="4" y="20"/>
                </a:lnTo>
                <a:lnTo>
                  <a:pt x="8" y="14"/>
                </a:lnTo>
                <a:lnTo>
                  <a:pt x="12" y="10"/>
                </a:lnTo>
                <a:lnTo>
                  <a:pt x="16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2"/>
                </a:lnTo>
                <a:lnTo>
                  <a:pt x="47" y="4"/>
                </a:lnTo>
                <a:lnTo>
                  <a:pt x="51" y="6"/>
                </a:lnTo>
                <a:lnTo>
                  <a:pt x="57" y="10"/>
                </a:lnTo>
                <a:lnTo>
                  <a:pt x="61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5" y="40"/>
                </a:lnTo>
                <a:lnTo>
                  <a:pt x="63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7" name="Freeform 689"/>
          <p:cNvSpPr>
            <a:spLocks/>
          </p:cNvSpPr>
          <p:nvPr/>
        </p:nvSpPr>
        <p:spPr bwMode="auto">
          <a:xfrm>
            <a:off x="7842250" y="319246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0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0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7" y="55"/>
                </a:lnTo>
                <a:lnTo>
                  <a:pt x="5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5" y="14"/>
                </a:lnTo>
                <a:lnTo>
                  <a:pt x="9" y="8"/>
                </a:lnTo>
                <a:lnTo>
                  <a:pt x="15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3" y="40"/>
                </a:lnTo>
                <a:lnTo>
                  <a:pt x="61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8" name="Freeform 690"/>
          <p:cNvSpPr>
            <a:spLocks/>
          </p:cNvSpPr>
          <p:nvPr/>
        </p:nvSpPr>
        <p:spPr bwMode="auto">
          <a:xfrm>
            <a:off x="7842250" y="3192463"/>
            <a:ext cx="95250" cy="106362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0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0 h 65"/>
              <a:gd name="T48" fmla="*/ 2147483647 w 65"/>
              <a:gd name="T49" fmla="*/ 0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lnTo>
                  <a:pt x="13" y="59"/>
                </a:lnTo>
                <a:lnTo>
                  <a:pt x="7" y="55"/>
                </a:lnTo>
                <a:lnTo>
                  <a:pt x="5" y="49"/>
                </a:lnTo>
                <a:lnTo>
                  <a:pt x="2" y="44"/>
                </a:lnTo>
                <a:lnTo>
                  <a:pt x="0" y="38"/>
                </a:lnTo>
                <a:lnTo>
                  <a:pt x="0" y="32"/>
                </a:lnTo>
                <a:lnTo>
                  <a:pt x="0" y="26"/>
                </a:lnTo>
                <a:lnTo>
                  <a:pt x="2" y="20"/>
                </a:lnTo>
                <a:lnTo>
                  <a:pt x="5" y="14"/>
                </a:lnTo>
                <a:lnTo>
                  <a:pt x="9" y="8"/>
                </a:lnTo>
                <a:lnTo>
                  <a:pt x="15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2"/>
                </a:lnTo>
                <a:lnTo>
                  <a:pt x="65" y="28"/>
                </a:lnTo>
                <a:lnTo>
                  <a:pt x="65" y="34"/>
                </a:lnTo>
                <a:lnTo>
                  <a:pt x="63" y="40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19" name="Freeform 691"/>
          <p:cNvSpPr>
            <a:spLocks/>
          </p:cNvSpPr>
          <p:nvPr/>
        </p:nvSpPr>
        <p:spPr bwMode="auto">
          <a:xfrm>
            <a:off x="7796213" y="3241675"/>
            <a:ext cx="95250" cy="101600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0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0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61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39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7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4"/>
                </a:lnTo>
                <a:lnTo>
                  <a:pt x="63" y="19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0" name="Freeform 692"/>
          <p:cNvSpPr>
            <a:spLocks/>
          </p:cNvSpPr>
          <p:nvPr/>
        </p:nvSpPr>
        <p:spPr bwMode="auto">
          <a:xfrm>
            <a:off x="7796213" y="3241675"/>
            <a:ext cx="95250" cy="101600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0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0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61" y="45"/>
                </a:moveTo>
                <a:lnTo>
                  <a:pt x="61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39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7"/>
                </a:lnTo>
                <a:lnTo>
                  <a:pt x="6" y="14"/>
                </a:lnTo>
                <a:lnTo>
                  <a:pt x="10" y="8"/>
                </a:lnTo>
                <a:lnTo>
                  <a:pt x="16" y="4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6"/>
                </a:lnTo>
                <a:lnTo>
                  <a:pt x="57" y="10"/>
                </a:lnTo>
                <a:lnTo>
                  <a:pt x="59" y="14"/>
                </a:lnTo>
                <a:lnTo>
                  <a:pt x="63" y="19"/>
                </a:lnTo>
                <a:lnTo>
                  <a:pt x="65" y="25"/>
                </a:lnTo>
                <a:lnTo>
                  <a:pt x="65" y="33"/>
                </a:lnTo>
                <a:lnTo>
                  <a:pt x="65" y="39"/>
                </a:lnTo>
                <a:lnTo>
                  <a:pt x="61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1" name="Freeform 693"/>
          <p:cNvSpPr>
            <a:spLocks/>
          </p:cNvSpPr>
          <p:nvPr/>
        </p:nvSpPr>
        <p:spPr bwMode="auto">
          <a:xfrm>
            <a:off x="7789863" y="315436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0 w 65"/>
              <a:gd name="T29" fmla="*/ 2147483647 h 63"/>
              <a:gd name="T30" fmla="*/ 2147483647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0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2147483647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3"/>
              <a:gd name="T101" fmla="*/ 65 w 65"/>
              <a:gd name="T102" fmla="*/ 63 h 63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3">
                <a:moveTo>
                  <a:pt x="63" y="45"/>
                </a:move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lnTo>
                  <a:pt x="6" y="13"/>
                </a:lnTo>
                <a:lnTo>
                  <a:pt x="12" y="7"/>
                </a:lnTo>
                <a:lnTo>
                  <a:pt x="16" y="5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5"/>
                </a:lnTo>
                <a:lnTo>
                  <a:pt x="57" y="9"/>
                </a:lnTo>
                <a:lnTo>
                  <a:pt x="59" y="15"/>
                </a:lnTo>
                <a:lnTo>
                  <a:pt x="63" y="19"/>
                </a:lnTo>
                <a:lnTo>
                  <a:pt x="65" y="27"/>
                </a:lnTo>
                <a:lnTo>
                  <a:pt x="65" y="31"/>
                </a:lnTo>
                <a:lnTo>
                  <a:pt x="65" y="39"/>
                </a:lnTo>
                <a:lnTo>
                  <a:pt x="63" y="45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2" name="Freeform 694"/>
          <p:cNvSpPr>
            <a:spLocks/>
          </p:cNvSpPr>
          <p:nvPr/>
        </p:nvSpPr>
        <p:spPr bwMode="auto">
          <a:xfrm>
            <a:off x="7789863" y="3154363"/>
            <a:ext cx="95250" cy="103187"/>
          </a:xfrm>
          <a:custGeom>
            <a:avLst/>
            <a:gdLst>
              <a:gd name="T0" fmla="*/ 2147483647 w 65"/>
              <a:gd name="T1" fmla="*/ 2147483647 h 63"/>
              <a:gd name="T2" fmla="*/ 2147483647 w 65"/>
              <a:gd name="T3" fmla="*/ 2147483647 h 63"/>
              <a:gd name="T4" fmla="*/ 2147483647 w 65"/>
              <a:gd name="T5" fmla="*/ 2147483647 h 63"/>
              <a:gd name="T6" fmla="*/ 2147483647 w 65"/>
              <a:gd name="T7" fmla="*/ 2147483647 h 63"/>
              <a:gd name="T8" fmla="*/ 2147483647 w 65"/>
              <a:gd name="T9" fmla="*/ 2147483647 h 63"/>
              <a:gd name="T10" fmla="*/ 2147483647 w 65"/>
              <a:gd name="T11" fmla="*/ 2147483647 h 63"/>
              <a:gd name="T12" fmla="*/ 2147483647 w 65"/>
              <a:gd name="T13" fmla="*/ 2147483647 h 63"/>
              <a:gd name="T14" fmla="*/ 2147483647 w 65"/>
              <a:gd name="T15" fmla="*/ 2147483647 h 63"/>
              <a:gd name="T16" fmla="*/ 2147483647 w 65"/>
              <a:gd name="T17" fmla="*/ 2147483647 h 63"/>
              <a:gd name="T18" fmla="*/ 2147483647 w 65"/>
              <a:gd name="T19" fmla="*/ 2147483647 h 63"/>
              <a:gd name="T20" fmla="*/ 2147483647 w 65"/>
              <a:gd name="T21" fmla="*/ 2147483647 h 63"/>
              <a:gd name="T22" fmla="*/ 2147483647 w 65"/>
              <a:gd name="T23" fmla="*/ 2147483647 h 63"/>
              <a:gd name="T24" fmla="*/ 2147483647 w 65"/>
              <a:gd name="T25" fmla="*/ 2147483647 h 63"/>
              <a:gd name="T26" fmla="*/ 2147483647 w 65"/>
              <a:gd name="T27" fmla="*/ 2147483647 h 63"/>
              <a:gd name="T28" fmla="*/ 2147483647 w 65"/>
              <a:gd name="T29" fmla="*/ 2147483647 h 63"/>
              <a:gd name="T30" fmla="*/ 0 w 65"/>
              <a:gd name="T31" fmla="*/ 2147483647 h 63"/>
              <a:gd name="T32" fmla="*/ 2147483647 w 65"/>
              <a:gd name="T33" fmla="*/ 2147483647 h 63"/>
              <a:gd name="T34" fmla="*/ 2147483647 w 65"/>
              <a:gd name="T35" fmla="*/ 2147483647 h 63"/>
              <a:gd name="T36" fmla="*/ 2147483647 w 65"/>
              <a:gd name="T37" fmla="*/ 2147483647 h 63"/>
              <a:gd name="T38" fmla="*/ 2147483647 w 65"/>
              <a:gd name="T39" fmla="*/ 2147483647 h 63"/>
              <a:gd name="T40" fmla="*/ 2147483647 w 65"/>
              <a:gd name="T41" fmla="*/ 2147483647 h 63"/>
              <a:gd name="T42" fmla="*/ 2147483647 w 65"/>
              <a:gd name="T43" fmla="*/ 2147483647 h 63"/>
              <a:gd name="T44" fmla="*/ 2147483647 w 65"/>
              <a:gd name="T45" fmla="*/ 0 h 63"/>
              <a:gd name="T46" fmla="*/ 2147483647 w 65"/>
              <a:gd name="T47" fmla="*/ 0 h 63"/>
              <a:gd name="T48" fmla="*/ 2147483647 w 65"/>
              <a:gd name="T49" fmla="*/ 0 h 63"/>
              <a:gd name="T50" fmla="*/ 2147483647 w 65"/>
              <a:gd name="T51" fmla="*/ 2147483647 h 63"/>
              <a:gd name="T52" fmla="*/ 2147483647 w 65"/>
              <a:gd name="T53" fmla="*/ 2147483647 h 63"/>
              <a:gd name="T54" fmla="*/ 2147483647 w 65"/>
              <a:gd name="T55" fmla="*/ 2147483647 h 63"/>
              <a:gd name="T56" fmla="*/ 2147483647 w 65"/>
              <a:gd name="T57" fmla="*/ 2147483647 h 63"/>
              <a:gd name="T58" fmla="*/ 2147483647 w 65"/>
              <a:gd name="T59" fmla="*/ 2147483647 h 63"/>
              <a:gd name="T60" fmla="*/ 2147483647 w 65"/>
              <a:gd name="T61" fmla="*/ 2147483647 h 63"/>
              <a:gd name="T62" fmla="*/ 2147483647 w 65"/>
              <a:gd name="T63" fmla="*/ 2147483647 h 63"/>
              <a:gd name="T64" fmla="*/ 2147483647 w 65"/>
              <a:gd name="T65" fmla="*/ 2147483647 h 63"/>
              <a:gd name="T66" fmla="*/ 2147483647 w 65"/>
              <a:gd name="T67" fmla="*/ 2147483647 h 6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3"/>
              <a:gd name="T104" fmla="*/ 65 w 65"/>
              <a:gd name="T105" fmla="*/ 63 h 63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3">
                <a:moveTo>
                  <a:pt x="63" y="45"/>
                </a:moveTo>
                <a:lnTo>
                  <a:pt x="63" y="45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5" y="61"/>
                </a:lnTo>
                <a:lnTo>
                  <a:pt x="38" y="63"/>
                </a:lnTo>
                <a:lnTo>
                  <a:pt x="32" y="63"/>
                </a:lnTo>
                <a:lnTo>
                  <a:pt x="26" y="63"/>
                </a:lnTo>
                <a:lnTo>
                  <a:pt x="20" y="61"/>
                </a:lnTo>
                <a:lnTo>
                  <a:pt x="14" y="57"/>
                </a:lnTo>
                <a:lnTo>
                  <a:pt x="10" y="53"/>
                </a:lnTo>
                <a:lnTo>
                  <a:pt x="6" y="49"/>
                </a:lnTo>
                <a:lnTo>
                  <a:pt x="2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lnTo>
                  <a:pt x="6" y="13"/>
                </a:lnTo>
                <a:lnTo>
                  <a:pt x="12" y="7"/>
                </a:lnTo>
                <a:lnTo>
                  <a:pt x="16" y="5"/>
                </a:lnTo>
                <a:lnTo>
                  <a:pt x="22" y="2"/>
                </a:lnTo>
                <a:lnTo>
                  <a:pt x="28" y="0"/>
                </a:lnTo>
                <a:lnTo>
                  <a:pt x="34" y="0"/>
                </a:lnTo>
                <a:lnTo>
                  <a:pt x="39" y="0"/>
                </a:lnTo>
                <a:lnTo>
                  <a:pt x="45" y="2"/>
                </a:lnTo>
                <a:lnTo>
                  <a:pt x="51" y="5"/>
                </a:lnTo>
                <a:lnTo>
                  <a:pt x="57" y="9"/>
                </a:lnTo>
                <a:lnTo>
                  <a:pt x="59" y="15"/>
                </a:lnTo>
                <a:lnTo>
                  <a:pt x="63" y="19"/>
                </a:lnTo>
                <a:lnTo>
                  <a:pt x="65" y="27"/>
                </a:lnTo>
                <a:lnTo>
                  <a:pt x="65" y="31"/>
                </a:lnTo>
                <a:lnTo>
                  <a:pt x="65" y="39"/>
                </a:lnTo>
                <a:lnTo>
                  <a:pt x="63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3" name="Freeform 695"/>
          <p:cNvSpPr>
            <a:spLocks/>
          </p:cNvSpPr>
          <p:nvPr/>
        </p:nvSpPr>
        <p:spPr bwMode="auto">
          <a:xfrm>
            <a:off x="7715250" y="312420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0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1" y="47"/>
                </a:moveTo>
                <a:lnTo>
                  <a:pt x="59" y="51"/>
                </a:lnTo>
                <a:lnTo>
                  <a:pt x="55" y="57"/>
                </a:lnTo>
                <a:lnTo>
                  <a:pt x="49" y="61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5"/>
                </a:lnTo>
                <a:lnTo>
                  <a:pt x="0" y="39"/>
                </a:lnTo>
                <a:lnTo>
                  <a:pt x="0" y="33"/>
                </a:lnTo>
                <a:lnTo>
                  <a:pt x="0" y="25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4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2"/>
                </a:lnTo>
                <a:lnTo>
                  <a:pt x="59" y="16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3" y="39"/>
                </a:lnTo>
                <a:lnTo>
                  <a:pt x="61" y="47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4" name="Freeform 696"/>
          <p:cNvSpPr>
            <a:spLocks/>
          </p:cNvSpPr>
          <p:nvPr/>
        </p:nvSpPr>
        <p:spPr bwMode="auto">
          <a:xfrm>
            <a:off x="7715250" y="312420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0 w 65"/>
              <a:gd name="T31" fmla="*/ 2147483647 h 65"/>
              <a:gd name="T32" fmla="*/ 0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1" y="47"/>
                </a:moveTo>
                <a:lnTo>
                  <a:pt x="61" y="47"/>
                </a:lnTo>
                <a:lnTo>
                  <a:pt x="59" y="51"/>
                </a:lnTo>
                <a:lnTo>
                  <a:pt x="55" y="57"/>
                </a:lnTo>
                <a:lnTo>
                  <a:pt x="49" y="61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6" y="65"/>
                </a:lnTo>
                <a:lnTo>
                  <a:pt x="20" y="63"/>
                </a:lnTo>
                <a:lnTo>
                  <a:pt x="14" y="59"/>
                </a:lnTo>
                <a:lnTo>
                  <a:pt x="8" y="55"/>
                </a:lnTo>
                <a:lnTo>
                  <a:pt x="6" y="49"/>
                </a:lnTo>
                <a:lnTo>
                  <a:pt x="2" y="45"/>
                </a:lnTo>
                <a:lnTo>
                  <a:pt x="0" y="39"/>
                </a:lnTo>
                <a:lnTo>
                  <a:pt x="0" y="33"/>
                </a:lnTo>
                <a:lnTo>
                  <a:pt x="0" y="25"/>
                </a:lnTo>
                <a:lnTo>
                  <a:pt x="2" y="20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0" y="4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5" y="12"/>
                </a:lnTo>
                <a:lnTo>
                  <a:pt x="59" y="16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3" y="39"/>
                </a:lnTo>
                <a:lnTo>
                  <a:pt x="61" y="47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5" name="Freeform 697"/>
          <p:cNvSpPr>
            <a:spLocks/>
          </p:cNvSpPr>
          <p:nvPr/>
        </p:nvSpPr>
        <p:spPr bwMode="auto">
          <a:xfrm>
            <a:off x="7753350" y="3079750"/>
            <a:ext cx="93663" cy="104775"/>
          </a:xfrm>
          <a:custGeom>
            <a:avLst/>
            <a:gdLst>
              <a:gd name="T0" fmla="*/ 2147483647 w 64"/>
              <a:gd name="T1" fmla="*/ 2147483647 h 65"/>
              <a:gd name="T2" fmla="*/ 2147483647 w 64"/>
              <a:gd name="T3" fmla="*/ 2147483647 h 65"/>
              <a:gd name="T4" fmla="*/ 2147483647 w 64"/>
              <a:gd name="T5" fmla="*/ 2147483647 h 65"/>
              <a:gd name="T6" fmla="*/ 2147483647 w 64"/>
              <a:gd name="T7" fmla="*/ 2147483647 h 65"/>
              <a:gd name="T8" fmla="*/ 2147483647 w 64"/>
              <a:gd name="T9" fmla="*/ 2147483647 h 65"/>
              <a:gd name="T10" fmla="*/ 2147483647 w 64"/>
              <a:gd name="T11" fmla="*/ 2147483647 h 65"/>
              <a:gd name="T12" fmla="*/ 0 w 64"/>
              <a:gd name="T13" fmla="*/ 2147483647 h 65"/>
              <a:gd name="T14" fmla="*/ 2147483647 w 64"/>
              <a:gd name="T15" fmla="*/ 2147483647 h 65"/>
              <a:gd name="T16" fmla="*/ 2147483647 w 64"/>
              <a:gd name="T17" fmla="*/ 2147483647 h 65"/>
              <a:gd name="T18" fmla="*/ 2147483647 w 64"/>
              <a:gd name="T19" fmla="*/ 2147483647 h 65"/>
              <a:gd name="T20" fmla="*/ 2147483647 w 64"/>
              <a:gd name="T21" fmla="*/ 2147483647 h 65"/>
              <a:gd name="T22" fmla="*/ 2147483647 w 64"/>
              <a:gd name="T23" fmla="*/ 2147483647 h 65"/>
              <a:gd name="T24" fmla="*/ 2147483647 w 64"/>
              <a:gd name="T25" fmla="*/ 2147483647 h 65"/>
              <a:gd name="T26" fmla="*/ 2147483647 w 64"/>
              <a:gd name="T27" fmla="*/ 0 h 65"/>
              <a:gd name="T28" fmla="*/ 2147483647 w 64"/>
              <a:gd name="T29" fmla="*/ 0 h 65"/>
              <a:gd name="T30" fmla="*/ 2147483647 w 64"/>
              <a:gd name="T31" fmla="*/ 0 h 65"/>
              <a:gd name="T32" fmla="*/ 2147483647 w 64"/>
              <a:gd name="T33" fmla="*/ 2147483647 h 65"/>
              <a:gd name="T34" fmla="*/ 2147483647 w 64"/>
              <a:gd name="T35" fmla="*/ 2147483647 h 65"/>
              <a:gd name="T36" fmla="*/ 2147483647 w 64"/>
              <a:gd name="T37" fmla="*/ 2147483647 h 65"/>
              <a:gd name="T38" fmla="*/ 2147483647 w 64"/>
              <a:gd name="T39" fmla="*/ 2147483647 h 65"/>
              <a:gd name="T40" fmla="*/ 2147483647 w 64"/>
              <a:gd name="T41" fmla="*/ 2147483647 h 65"/>
              <a:gd name="T42" fmla="*/ 2147483647 w 64"/>
              <a:gd name="T43" fmla="*/ 2147483647 h 65"/>
              <a:gd name="T44" fmla="*/ 2147483647 w 64"/>
              <a:gd name="T45" fmla="*/ 2147483647 h 65"/>
              <a:gd name="T46" fmla="*/ 2147483647 w 64"/>
              <a:gd name="T47" fmla="*/ 2147483647 h 65"/>
              <a:gd name="T48" fmla="*/ 2147483647 w 64"/>
              <a:gd name="T49" fmla="*/ 2147483647 h 65"/>
              <a:gd name="T50" fmla="*/ 2147483647 w 64"/>
              <a:gd name="T51" fmla="*/ 2147483647 h 65"/>
              <a:gd name="T52" fmla="*/ 2147483647 w 64"/>
              <a:gd name="T53" fmla="*/ 2147483647 h 65"/>
              <a:gd name="T54" fmla="*/ 2147483647 w 64"/>
              <a:gd name="T55" fmla="*/ 2147483647 h 65"/>
              <a:gd name="T56" fmla="*/ 2147483647 w 64"/>
              <a:gd name="T57" fmla="*/ 2147483647 h 65"/>
              <a:gd name="T58" fmla="*/ 2147483647 w 64"/>
              <a:gd name="T59" fmla="*/ 2147483647 h 65"/>
              <a:gd name="T60" fmla="*/ 2147483647 w 64"/>
              <a:gd name="T61" fmla="*/ 2147483647 h 65"/>
              <a:gd name="T62" fmla="*/ 2147483647 w 64"/>
              <a:gd name="T63" fmla="*/ 2147483647 h 65"/>
              <a:gd name="T64" fmla="*/ 2147483647 w 64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4"/>
              <a:gd name="T100" fmla="*/ 0 h 65"/>
              <a:gd name="T101" fmla="*/ 64 w 64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4" h="65">
                <a:moveTo>
                  <a:pt x="19" y="61"/>
                </a:moveTo>
                <a:lnTo>
                  <a:pt x="13" y="59"/>
                </a:lnTo>
                <a:lnTo>
                  <a:pt x="9" y="55"/>
                </a:lnTo>
                <a:lnTo>
                  <a:pt x="5" y="49"/>
                </a:lnTo>
                <a:lnTo>
                  <a:pt x="1" y="44"/>
                </a:lnTo>
                <a:lnTo>
                  <a:pt x="1" y="38"/>
                </a:lnTo>
                <a:lnTo>
                  <a:pt x="0" y="32"/>
                </a:lnTo>
                <a:lnTo>
                  <a:pt x="1" y="26"/>
                </a:lnTo>
                <a:lnTo>
                  <a:pt x="3" y="20"/>
                </a:lnTo>
                <a:lnTo>
                  <a:pt x="5" y="14"/>
                </a:lnTo>
                <a:lnTo>
                  <a:pt x="9" y="8"/>
                </a:lnTo>
                <a:lnTo>
                  <a:pt x="15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4" y="28"/>
                </a:lnTo>
                <a:lnTo>
                  <a:pt x="64" y="34"/>
                </a:lnTo>
                <a:lnTo>
                  <a:pt x="63" y="40"/>
                </a:lnTo>
                <a:lnTo>
                  <a:pt x="61" y="46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6" name="Freeform 698"/>
          <p:cNvSpPr>
            <a:spLocks/>
          </p:cNvSpPr>
          <p:nvPr/>
        </p:nvSpPr>
        <p:spPr bwMode="auto">
          <a:xfrm>
            <a:off x="7753350" y="3079750"/>
            <a:ext cx="93663" cy="104775"/>
          </a:xfrm>
          <a:custGeom>
            <a:avLst/>
            <a:gdLst>
              <a:gd name="T0" fmla="*/ 2147483647 w 64"/>
              <a:gd name="T1" fmla="*/ 2147483647 h 65"/>
              <a:gd name="T2" fmla="*/ 2147483647 w 64"/>
              <a:gd name="T3" fmla="*/ 2147483647 h 65"/>
              <a:gd name="T4" fmla="*/ 2147483647 w 64"/>
              <a:gd name="T5" fmla="*/ 2147483647 h 65"/>
              <a:gd name="T6" fmla="*/ 2147483647 w 64"/>
              <a:gd name="T7" fmla="*/ 2147483647 h 65"/>
              <a:gd name="T8" fmla="*/ 2147483647 w 64"/>
              <a:gd name="T9" fmla="*/ 2147483647 h 65"/>
              <a:gd name="T10" fmla="*/ 2147483647 w 64"/>
              <a:gd name="T11" fmla="*/ 2147483647 h 65"/>
              <a:gd name="T12" fmla="*/ 2147483647 w 64"/>
              <a:gd name="T13" fmla="*/ 2147483647 h 65"/>
              <a:gd name="T14" fmla="*/ 0 w 64"/>
              <a:gd name="T15" fmla="*/ 2147483647 h 65"/>
              <a:gd name="T16" fmla="*/ 2147483647 w 64"/>
              <a:gd name="T17" fmla="*/ 2147483647 h 65"/>
              <a:gd name="T18" fmla="*/ 2147483647 w 64"/>
              <a:gd name="T19" fmla="*/ 2147483647 h 65"/>
              <a:gd name="T20" fmla="*/ 2147483647 w 64"/>
              <a:gd name="T21" fmla="*/ 2147483647 h 65"/>
              <a:gd name="T22" fmla="*/ 2147483647 w 64"/>
              <a:gd name="T23" fmla="*/ 2147483647 h 65"/>
              <a:gd name="T24" fmla="*/ 2147483647 w 64"/>
              <a:gd name="T25" fmla="*/ 2147483647 h 65"/>
              <a:gd name="T26" fmla="*/ 2147483647 w 64"/>
              <a:gd name="T27" fmla="*/ 2147483647 h 65"/>
              <a:gd name="T28" fmla="*/ 2147483647 w 64"/>
              <a:gd name="T29" fmla="*/ 0 h 65"/>
              <a:gd name="T30" fmla="*/ 2147483647 w 64"/>
              <a:gd name="T31" fmla="*/ 0 h 65"/>
              <a:gd name="T32" fmla="*/ 2147483647 w 64"/>
              <a:gd name="T33" fmla="*/ 0 h 65"/>
              <a:gd name="T34" fmla="*/ 2147483647 w 64"/>
              <a:gd name="T35" fmla="*/ 2147483647 h 65"/>
              <a:gd name="T36" fmla="*/ 2147483647 w 64"/>
              <a:gd name="T37" fmla="*/ 2147483647 h 65"/>
              <a:gd name="T38" fmla="*/ 2147483647 w 64"/>
              <a:gd name="T39" fmla="*/ 2147483647 h 65"/>
              <a:gd name="T40" fmla="*/ 2147483647 w 64"/>
              <a:gd name="T41" fmla="*/ 2147483647 h 65"/>
              <a:gd name="T42" fmla="*/ 2147483647 w 64"/>
              <a:gd name="T43" fmla="*/ 2147483647 h 65"/>
              <a:gd name="T44" fmla="*/ 2147483647 w 64"/>
              <a:gd name="T45" fmla="*/ 2147483647 h 65"/>
              <a:gd name="T46" fmla="*/ 2147483647 w 64"/>
              <a:gd name="T47" fmla="*/ 2147483647 h 65"/>
              <a:gd name="T48" fmla="*/ 2147483647 w 64"/>
              <a:gd name="T49" fmla="*/ 2147483647 h 65"/>
              <a:gd name="T50" fmla="*/ 2147483647 w 64"/>
              <a:gd name="T51" fmla="*/ 2147483647 h 65"/>
              <a:gd name="T52" fmla="*/ 2147483647 w 64"/>
              <a:gd name="T53" fmla="*/ 2147483647 h 65"/>
              <a:gd name="T54" fmla="*/ 2147483647 w 64"/>
              <a:gd name="T55" fmla="*/ 2147483647 h 65"/>
              <a:gd name="T56" fmla="*/ 2147483647 w 64"/>
              <a:gd name="T57" fmla="*/ 2147483647 h 65"/>
              <a:gd name="T58" fmla="*/ 2147483647 w 64"/>
              <a:gd name="T59" fmla="*/ 2147483647 h 65"/>
              <a:gd name="T60" fmla="*/ 2147483647 w 64"/>
              <a:gd name="T61" fmla="*/ 2147483647 h 65"/>
              <a:gd name="T62" fmla="*/ 2147483647 w 64"/>
              <a:gd name="T63" fmla="*/ 2147483647 h 65"/>
              <a:gd name="T64" fmla="*/ 2147483647 w 64"/>
              <a:gd name="T65" fmla="*/ 2147483647 h 65"/>
              <a:gd name="T66" fmla="*/ 2147483647 w 64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4"/>
              <a:gd name="T103" fmla="*/ 0 h 65"/>
              <a:gd name="T104" fmla="*/ 64 w 64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4" h="65">
                <a:moveTo>
                  <a:pt x="19" y="61"/>
                </a:moveTo>
                <a:lnTo>
                  <a:pt x="19" y="61"/>
                </a:lnTo>
                <a:lnTo>
                  <a:pt x="13" y="59"/>
                </a:lnTo>
                <a:lnTo>
                  <a:pt x="9" y="55"/>
                </a:lnTo>
                <a:lnTo>
                  <a:pt x="5" y="49"/>
                </a:lnTo>
                <a:lnTo>
                  <a:pt x="1" y="44"/>
                </a:lnTo>
                <a:lnTo>
                  <a:pt x="1" y="38"/>
                </a:lnTo>
                <a:lnTo>
                  <a:pt x="0" y="32"/>
                </a:lnTo>
                <a:lnTo>
                  <a:pt x="1" y="26"/>
                </a:lnTo>
                <a:lnTo>
                  <a:pt x="3" y="20"/>
                </a:lnTo>
                <a:lnTo>
                  <a:pt x="5" y="14"/>
                </a:lnTo>
                <a:lnTo>
                  <a:pt x="9" y="8"/>
                </a:lnTo>
                <a:lnTo>
                  <a:pt x="15" y="6"/>
                </a:lnTo>
                <a:lnTo>
                  <a:pt x="21" y="2"/>
                </a:lnTo>
                <a:lnTo>
                  <a:pt x="27" y="0"/>
                </a:lnTo>
                <a:lnTo>
                  <a:pt x="33" y="0"/>
                </a:lnTo>
                <a:lnTo>
                  <a:pt x="39" y="0"/>
                </a:lnTo>
                <a:lnTo>
                  <a:pt x="45" y="4"/>
                </a:lnTo>
                <a:lnTo>
                  <a:pt x="51" y="6"/>
                </a:lnTo>
                <a:lnTo>
                  <a:pt x="55" y="10"/>
                </a:lnTo>
                <a:lnTo>
                  <a:pt x="59" y="16"/>
                </a:lnTo>
                <a:lnTo>
                  <a:pt x="63" y="20"/>
                </a:lnTo>
                <a:lnTo>
                  <a:pt x="64" y="28"/>
                </a:lnTo>
                <a:lnTo>
                  <a:pt x="64" y="34"/>
                </a:lnTo>
                <a:lnTo>
                  <a:pt x="63" y="40"/>
                </a:lnTo>
                <a:lnTo>
                  <a:pt x="61" y="46"/>
                </a:lnTo>
                <a:lnTo>
                  <a:pt x="59" y="51"/>
                </a:lnTo>
                <a:lnTo>
                  <a:pt x="55" y="55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3"/>
                </a:lnTo>
                <a:lnTo>
                  <a:pt x="19" y="61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7" name="Freeform 699"/>
          <p:cNvSpPr>
            <a:spLocks/>
          </p:cNvSpPr>
          <p:nvPr/>
        </p:nvSpPr>
        <p:spPr bwMode="auto">
          <a:xfrm>
            <a:off x="7718425" y="30289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0 w 65"/>
              <a:gd name="T29" fmla="*/ 2147483647 h 65"/>
              <a:gd name="T30" fmla="*/ 2147483647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0 h 65"/>
              <a:gd name="T46" fmla="*/ 2147483647 w 65"/>
              <a:gd name="T47" fmla="*/ 2147483647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65"/>
              <a:gd name="T100" fmla="*/ 0 h 65"/>
              <a:gd name="T101" fmla="*/ 65 w 65"/>
              <a:gd name="T102" fmla="*/ 65 h 6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65" h="65">
                <a:moveTo>
                  <a:pt x="63" y="45"/>
                </a:move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4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close/>
              </a:path>
            </a:pathLst>
          </a:custGeom>
          <a:solidFill>
            <a:srgbClr val="33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8" name="Freeform 700"/>
          <p:cNvSpPr>
            <a:spLocks/>
          </p:cNvSpPr>
          <p:nvPr/>
        </p:nvSpPr>
        <p:spPr bwMode="auto">
          <a:xfrm>
            <a:off x="7718425" y="3028950"/>
            <a:ext cx="95250" cy="106363"/>
          </a:xfrm>
          <a:custGeom>
            <a:avLst/>
            <a:gdLst>
              <a:gd name="T0" fmla="*/ 2147483647 w 65"/>
              <a:gd name="T1" fmla="*/ 2147483647 h 65"/>
              <a:gd name="T2" fmla="*/ 2147483647 w 65"/>
              <a:gd name="T3" fmla="*/ 2147483647 h 65"/>
              <a:gd name="T4" fmla="*/ 2147483647 w 65"/>
              <a:gd name="T5" fmla="*/ 2147483647 h 65"/>
              <a:gd name="T6" fmla="*/ 2147483647 w 65"/>
              <a:gd name="T7" fmla="*/ 2147483647 h 65"/>
              <a:gd name="T8" fmla="*/ 2147483647 w 65"/>
              <a:gd name="T9" fmla="*/ 2147483647 h 65"/>
              <a:gd name="T10" fmla="*/ 2147483647 w 65"/>
              <a:gd name="T11" fmla="*/ 2147483647 h 65"/>
              <a:gd name="T12" fmla="*/ 2147483647 w 65"/>
              <a:gd name="T13" fmla="*/ 2147483647 h 65"/>
              <a:gd name="T14" fmla="*/ 2147483647 w 65"/>
              <a:gd name="T15" fmla="*/ 2147483647 h 65"/>
              <a:gd name="T16" fmla="*/ 2147483647 w 65"/>
              <a:gd name="T17" fmla="*/ 2147483647 h 65"/>
              <a:gd name="T18" fmla="*/ 2147483647 w 65"/>
              <a:gd name="T19" fmla="*/ 2147483647 h 65"/>
              <a:gd name="T20" fmla="*/ 2147483647 w 65"/>
              <a:gd name="T21" fmla="*/ 2147483647 h 65"/>
              <a:gd name="T22" fmla="*/ 2147483647 w 65"/>
              <a:gd name="T23" fmla="*/ 2147483647 h 65"/>
              <a:gd name="T24" fmla="*/ 2147483647 w 65"/>
              <a:gd name="T25" fmla="*/ 2147483647 h 65"/>
              <a:gd name="T26" fmla="*/ 2147483647 w 65"/>
              <a:gd name="T27" fmla="*/ 2147483647 h 65"/>
              <a:gd name="T28" fmla="*/ 2147483647 w 65"/>
              <a:gd name="T29" fmla="*/ 2147483647 h 65"/>
              <a:gd name="T30" fmla="*/ 0 w 65"/>
              <a:gd name="T31" fmla="*/ 2147483647 h 65"/>
              <a:gd name="T32" fmla="*/ 2147483647 w 65"/>
              <a:gd name="T33" fmla="*/ 2147483647 h 65"/>
              <a:gd name="T34" fmla="*/ 2147483647 w 65"/>
              <a:gd name="T35" fmla="*/ 2147483647 h 65"/>
              <a:gd name="T36" fmla="*/ 2147483647 w 65"/>
              <a:gd name="T37" fmla="*/ 2147483647 h 65"/>
              <a:gd name="T38" fmla="*/ 2147483647 w 65"/>
              <a:gd name="T39" fmla="*/ 2147483647 h 65"/>
              <a:gd name="T40" fmla="*/ 2147483647 w 65"/>
              <a:gd name="T41" fmla="*/ 2147483647 h 65"/>
              <a:gd name="T42" fmla="*/ 2147483647 w 65"/>
              <a:gd name="T43" fmla="*/ 2147483647 h 65"/>
              <a:gd name="T44" fmla="*/ 2147483647 w 65"/>
              <a:gd name="T45" fmla="*/ 2147483647 h 65"/>
              <a:gd name="T46" fmla="*/ 2147483647 w 65"/>
              <a:gd name="T47" fmla="*/ 0 h 65"/>
              <a:gd name="T48" fmla="*/ 2147483647 w 65"/>
              <a:gd name="T49" fmla="*/ 2147483647 h 65"/>
              <a:gd name="T50" fmla="*/ 2147483647 w 65"/>
              <a:gd name="T51" fmla="*/ 2147483647 h 65"/>
              <a:gd name="T52" fmla="*/ 2147483647 w 65"/>
              <a:gd name="T53" fmla="*/ 2147483647 h 65"/>
              <a:gd name="T54" fmla="*/ 2147483647 w 65"/>
              <a:gd name="T55" fmla="*/ 2147483647 h 65"/>
              <a:gd name="T56" fmla="*/ 2147483647 w 65"/>
              <a:gd name="T57" fmla="*/ 2147483647 h 65"/>
              <a:gd name="T58" fmla="*/ 2147483647 w 65"/>
              <a:gd name="T59" fmla="*/ 2147483647 h 65"/>
              <a:gd name="T60" fmla="*/ 2147483647 w 65"/>
              <a:gd name="T61" fmla="*/ 2147483647 h 65"/>
              <a:gd name="T62" fmla="*/ 2147483647 w 65"/>
              <a:gd name="T63" fmla="*/ 2147483647 h 65"/>
              <a:gd name="T64" fmla="*/ 2147483647 w 65"/>
              <a:gd name="T65" fmla="*/ 2147483647 h 65"/>
              <a:gd name="T66" fmla="*/ 2147483647 w 65"/>
              <a:gd name="T67" fmla="*/ 2147483647 h 6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65"/>
              <a:gd name="T103" fmla="*/ 0 h 65"/>
              <a:gd name="T104" fmla="*/ 65 w 65"/>
              <a:gd name="T105" fmla="*/ 65 h 6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65" h="65">
                <a:moveTo>
                  <a:pt x="63" y="45"/>
                </a:moveTo>
                <a:lnTo>
                  <a:pt x="63" y="45"/>
                </a:lnTo>
                <a:lnTo>
                  <a:pt x="59" y="51"/>
                </a:lnTo>
                <a:lnTo>
                  <a:pt x="55" y="57"/>
                </a:lnTo>
                <a:lnTo>
                  <a:pt x="49" y="59"/>
                </a:lnTo>
                <a:lnTo>
                  <a:pt x="43" y="63"/>
                </a:lnTo>
                <a:lnTo>
                  <a:pt x="37" y="65"/>
                </a:lnTo>
                <a:lnTo>
                  <a:pt x="31" y="65"/>
                </a:lnTo>
                <a:lnTo>
                  <a:pt x="25" y="65"/>
                </a:lnTo>
                <a:lnTo>
                  <a:pt x="20" y="61"/>
                </a:lnTo>
                <a:lnTo>
                  <a:pt x="14" y="59"/>
                </a:lnTo>
                <a:lnTo>
                  <a:pt x="10" y="55"/>
                </a:lnTo>
                <a:lnTo>
                  <a:pt x="6" y="49"/>
                </a:lnTo>
                <a:lnTo>
                  <a:pt x="4" y="43"/>
                </a:lnTo>
                <a:lnTo>
                  <a:pt x="2" y="37"/>
                </a:lnTo>
                <a:lnTo>
                  <a:pt x="0" y="31"/>
                </a:lnTo>
                <a:lnTo>
                  <a:pt x="2" y="25"/>
                </a:lnTo>
                <a:lnTo>
                  <a:pt x="4" y="19"/>
                </a:lnTo>
                <a:lnTo>
                  <a:pt x="6" y="14"/>
                </a:lnTo>
                <a:lnTo>
                  <a:pt x="10" y="10"/>
                </a:lnTo>
                <a:lnTo>
                  <a:pt x="16" y="6"/>
                </a:lnTo>
                <a:lnTo>
                  <a:pt x="22" y="2"/>
                </a:lnTo>
                <a:lnTo>
                  <a:pt x="27" y="2"/>
                </a:lnTo>
                <a:lnTo>
                  <a:pt x="33" y="0"/>
                </a:lnTo>
                <a:lnTo>
                  <a:pt x="39" y="2"/>
                </a:lnTo>
                <a:lnTo>
                  <a:pt x="45" y="4"/>
                </a:lnTo>
                <a:lnTo>
                  <a:pt x="51" y="6"/>
                </a:lnTo>
                <a:lnTo>
                  <a:pt x="57" y="10"/>
                </a:lnTo>
                <a:lnTo>
                  <a:pt x="59" y="16"/>
                </a:lnTo>
                <a:lnTo>
                  <a:pt x="63" y="21"/>
                </a:lnTo>
                <a:lnTo>
                  <a:pt x="65" y="27"/>
                </a:lnTo>
                <a:lnTo>
                  <a:pt x="65" y="33"/>
                </a:lnTo>
                <a:lnTo>
                  <a:pt x="65" y="39"/>
                </a:lnTo>
                <a:lnTo>
                  <a:pt x="63" y="45"/>
                </a:lnTo>
                <a:close/>
              </a:path>
            </a:pathLst>
          </a:custGeom>
          <a:noFill/>
          <a:ln w="31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29" name="Rectangle 701"/>
          <p:cNvSpPr>
            <a:spLocks noChangeArrowheads="1"/>
          </p:cNvSpPr>
          <p:nvPr/>
        </p:nvSpPr>
        <p:spPr bwMode="auto">
          <a:xfrm>
            <a:off x="5911850" y="2781300"/>
            <a:ext cx="11049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1300" b="1">
                <a:solidFill>
                  <a:srgbClr val="0000FF"/>
                </a:solidFill>
                <a:latin typeface="Arial" pitchFamily="34" charset="0"/>
              </a:rPr>
              <a:t>fragmentation</a:t>
            </a:r>
            <a:endParaRPr kumimoji="1"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630" name="Freeform 702"/>
          <p:cNvSpPr>
            <a:spLocks/>
          </p:cNvSpPr>
          <p:nvPr/>
        </p:nvSpPr>
        <p:spPr bwMode="auto">
          <a:xfrm>
            <a:off x="5616575" y="3117850"/>
            <a:ext cx="565150" cy="36513"/>
          </a:xfrm>
          <a:custGeom>
            <a:avLst/>
            <a:gdLst>
              <a:gd name="T0" fmla="*/ 2147483647 w 386"/>
              <a:gd name="T1" fmla="*/ 2147483647 h 22"/>
              <a:gd name="T2" fmla="*/ 2147483647 w 386"/>
              <a:gd name="T3" fmla="*/ 0 h 22"/>
              <a:gd name="T4" fmla="*/ 0 w 386"/>
              <a:gd name="T5" fmla="*/ 0 h 22"/>
              <a:gd name="T6" fmla="*/ 0 w 386"/>
              <a:gd name="T7" fmla="*/ 2147483647 h 22"/>
              <a:gd name="T8" fmla="*/ 2147483647 w 386"/>
              <a:gd name="T9" fmla="*/ 2147483647 h 22"/>
              <a:gd name="T10" fmla="*/ 2147483647 w 386"/>
              <a:gd name="T11" fmla="*/ 2147483647 h 2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6"/>
              <a:gd name="T19" fmla="*/ 0 h 22"/>
              <a:gd name="T20" fmla="*/ 386 w 386"/>
              <a:gd name="T21" fmla="*/ 22 h 2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6" h="22">
                <a:moveTo>
                  <a:pt x="386" y="12"/>
                </a:moveTo>
                <a:lnTo>
                  <a:pt x="386" y="0"/>
                </a:lnTo>
                <a:lnTo>
                  <a:pt x="0" y="0"/>
                </a:lnTo>
                <a:lnTo>
                  <a:pt x="0" y="22"/>
                </a:lnTo>
                <a:lnTo>
                  <a:pt x="386" y="22"/>
                </a:lnTo>
                <a:lnTo>
                  <a:pt x="386" y="12"/>
                </a:lnTo>
                <a:close/>
              </a:path>
            </a:pathLst>
          </a:custGeom>
          <a:solidFill>
            <a:srgbClr val="99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31" name="Freeform 703"/>
          <p:cNvSpPr>
            <a:spLocks/>
          </p:cNvSpPr>
          <p:nvPr/>
        </p:nvSpPr>
        <p:spPr bwMode="auto">
          <a:xfrm>
            <a:off x="6172200" y="3032125"/>
            <a:ext cx="185738" cy="211138"/>
          </a:xfrm>
          <a:custGeom>
            <a:avLst/>
            <a:gdLst>
              <a:gd name="T0" fmla="*/ 2147483647 w 127"/>
              <a:gd name="T1" fmla="*/ 2147483647 h 130"/>
              <a:gd name="T2" fmla="*/ 2147483647 w 127"/>
              <a:gd name="T3" fmla="*/ 2147483647 h 130"/>
              <a:gd name="T4" fmla="*/ 0 w 127"/>
              <a:gd name="T5" fmla="*/ 0 h 130"/>
              <a:gd name="T6" fmla="*/ 0 w 127"/>
              <a:gd name="T7" fmla="*/ 2147483647 h 130"/>
              <a:gd name="T8" fmla="*/ 2147483647 w 127"/>
              <a:gd name="T9" fmla="*/ 2147483647 h 1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7"/>
              <a:gd name="T16" fmla="*/ 0 h 130"/>
              <a:gd name="T17" fmla="*/ 127 w 127"/>
              <a:gd name="T18" fmla="*/ 130 h 1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7" h="130">
                <a:moveTo>
                  <a:pt x="127" y="65"/>
                </a:moveTo>
                <a:lnTo>
                  <a:pt x="127" y="65"/>
                </a:lnTo>
                <a:lnTo>
                  <a:pt x="0" y="0"/>
                </a:lnTo>
                <a:lnTo>
                  <a:pt x="0" y="130"/>
                </a:lnTo>
                <a:lnTo>
                  <a:pt x="127" y="65"/>
                </a:lnTo>
                <a:close/>
              </a:path>
            </a:pathLst>
          </a:custGeom>
          <a:solidFill>
            <a:srgbClr val="99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6632" name="Group 704"/>
          <p:cNvGrpSpPr>
            <a:grpSpLocks/>
          </p:cNvGrpSpPr>
          <p:nvPr/>
        </p:nvGrpSpPr>
        <p:grpSpPr bwMode="auto">
          <a:xfrm>
            <a:off x="5487988" y="3511551"/>
            <a:ext cx="3173412" cy="1648053"/>
            <a:chOff x="3646" y="1900"/>
            <a:chExt cx="2166" cy="1017"/>
          </a:xfrm>
        </p:grpSpPr>
        <p:grpSp>
          <p:nvGrpSpPr>
            <p:cNvPr id="19504" name="Group 705"/>
            <p:cNvGrpSpPr>
              <a:grpSpLocks/>
            </p:cNvGrpSpPr>
            <p:nvPr/>
          </p:nvGrpSpPr>
          <p:grpSpPr bwMode="auto">
            <a:xfrm>
              <a:off x="4455" y="2337"/>
              <a:ext cx="1357" cy="580"/>
              <a:chOff x="4455" y="2337"/>
              <a:chExt cx="1357" cy="580"/>
            </a:xfrm>
          </p:grpSpPr>
          <p:sp>
            <p:nvSpPr>
              <p:cNvPr id="19508" name="Freeform 706"/>
              <p:cNvSpPr>
                <a:spLocks/>
              </p:cNvSpPr>
              <p:nvPr/>
            </p:nvSpPr>
            <p:spPr bwMode="auto">
              <a:xfrm>
                <a:off x="5623" y="2514"/>
                <a:ext cx="63" cy="65"/>
              </a:xfrm>
              <a:custGeom>
                <a:avLst/>
                <a:gdLst>
                  <a:gd name="T0" fmla="*/ 0 w 63"/>
                  <a:gd name="T1" fmla="*/ 34 h 65"/>
                  <a:gd name="T2" fmla="*/ 0 w 63"/>
                  <a:gd name="T3" fmla="*/ 26 h 65"/>
                  <a:gd name="T4" fmla="*/ 2 w 63"/>
                  <a:gd name="T5" fmla="*/ 20 h 65"/>
                  <a:gd name="T6" fmla="*/ 6 w 63"/>
                  <a:gd name="T7" fmla="*/ 16 h 65"/>
                  <a:gd name="T8" fmla="*/ 8 w 63"/>
                  <a:gd name="T9" fmla="*/ 10 h 65"/>
                  <a:gd name="T10" fmla="*/ 13 w 63"/>
                  <a:gd name="T11" fmla="*/ 6 h 65"/>
                  <a:gd name="T12" fmla="*/ 19 w 63"/>
                  <a:gd name="T13" fmla="*/ 4 h 65"/>
                  <a:gd name="T14" fmla="*/ 25 w 63"/>
                  <a:gd name="T15" fmla="*/ 2 h 65"/>
                  <a:gd name="T16" fmla="*/ 31 w 63"/>
                  <a:gd name="T17" fmla="*/ 0 h 65"/>
                  <a:gd name="T18" fmla="*/ 37 w 63"/>
                  <a:gd name="T19" fmla="*/ 2 h 65"/>
                  <a:gd name="T20" fmla="*/ 43 w 63"/>
                  <a:gd name="T21" fmla="*/ 4 h 65"/>
                  <a:gd name="T22" fmla="*/ 49 w 63"/>
                  <a:gd name="T23" fmla="*/ 6 h 65"/>
                  <a:gd name="T24" fmla="*/ 55 w 63"/>
                  <a:gd name="T25" fmla="*/ 10 h 65"/>
                  <a:gd name="T26" fmla="*/ 57 w 63"/>
                  <a:gd name="T27" fmla="*/ 16 h 65"/>
                  <a:gd name="T28" fmla="*/ 61 w 63"/>
                  <a:gd name="T29" fmla="*/ 20 h 65"/>
                  <a:gd name="T30" fmla="*/ 63 w 63"/>
                  <a:gd name="T31" fmla="*/ 26 h 65"/>
                  <a:gd name="T32" fmla="*/ 63 w 63"/>
                  <a:gd name="T33" fmla="*/ 34 h 65"/>
                  <a:gd name="T34" fmla="*/ 63 w 63"/>
                  <a:gd name="T35" fmla="*/ 40 h 65"/>
                  <a:gd name="T36" fmla="*/ 61 w 63"/>
                  <a:gd name="T37" fmla="*/ 45 h 65"/>
                  <a:gd name="T38" fmla="*/ 57 w 63"/>
                  <a:gd name="T39" fmla="*/ 51 h 65"/>
                  <a:gd name="T40" fmla="*/ 55 w 63"/>
                  <a:gd name="T41" fmla="*/ 55 h 65"/>
                  <a:gd name="T42" fmla="*/ 49 w 63"/>
                  <a:gd name="T43" fmla="*/ 59 h 65"/>
                  <a:gd name="T44" fmla="*/ 43 w 63"/>
                  <a:gd name="T45" fmla="*/ 63 h 65"/>
                  <a:gd name="T46" fmla="*/ 37 w 63"/>
                  <a:gd name="T47" fmla="*/ 65 h 65"/>
                  <a:gd name="T48" fmla="*/ 31 w 63"/>
                  <a:gd name="T49" fmla="*/ 65 h 65"/>
                  <a:gd name="T50" fmla="*/ 25 w 63"/>
                  <a:gd name="T51" fmla="*/ 65 h 65"/>
                  <a:gd name="T52" fmla="*/ 19 w 63"/>
                  <a:gd name="T53" fmla="*/ 63 h 65"/>
                  <a:gd name="T54" fmla="*/ 13 w 63"/>
                  <a:gd name="T55" fmla="*/ 59 h 65"/>
                  <a:gd name="T56" fmla="*/ 8 w 63"/>
                  <a:gd name="T57" fmla="*/ 55 h 65"/>
                  <a:gd name="T58" fmla="*/ 6 w 63"/>
                  <a:gd name="T59" fmla="*/ 51 h 65"/>
                  <a:gd name="T60" fmla="*/ 2 w 63"/>
                  <a:gd name="T61" fmla="*/ 45 h 65"/>
                  <a:gd name="T62" fmla="*/ 0 w 63"/>
                  <a:gd name="T63" fmla="*/ 40 h 65"/>
                  <a:gd name="T64" fmla="*/ 0 w 63"/>
                  <a:gd name="T65" fmla="*/ 34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0" y="34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7" y="16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09" name="Freeform 707"/>
              <p:cNvSpPr>
                <a:spLocks/>
              </p:cNvSpPr>
              <p:nvPr/>
            </p:nvSpPr>
            <p:spPr bwMode="auto">
              <a:xfrm>
                <a:off x="5623" y="2514"/>
                <a:ext cx="63" cy="65"/>
              </a:xfrm>
              <a:custGeom>
                <a:avLst/>
                <a:gdLst>
                  <a:gd name="T0" fmla="*/ 0 w 63"/>
                  <a:gd name="T1" fmla="*/ 34 h 65"/>
                  <a:gd name="T2" fmla="*/ 0 w 63"/>
                  <a:gd name="T3" fmla="*/ 34 h 65"/>
                  <a:gd name="T4" fmla="*/ 0 w 63"/>
                  <a:gd name="T5" fmla="*/ 26 h 65"/>
                  <a:gd name="T6" fmla="*/ 2 w 63"/>
                  <a:gd name="T7" fmla="*/ 20 h 65"/>
                  <a:gd name="T8" fmla="*/ 6 w 63"/>
                  <a:gd name="T9" fmla="*/ 16 h 65"/>
                  <a:gd name="T10" fmla="*/ 8 w 63"/>
                  <a:gd name="T11" fmla="*/ 10 h 65"/>
                  <a:gd name="T12" fmla="*/ 13 w 63"/>
                  <a:gd name="T13" fmla="*/ 6 h 65"/>
                  <a:gd name="T14" fmla="*/ 19 w 63"/>
                  <a:gd name="T15" fmla="*/ 4 h 65"/>
                  <a:gd name="T16" fmla="*/ 25 w 63"/>
                  <a:gd name="T17" fmla="*/ 2 h 65"/>
                  <a:gd name="T18" fmla="*/ 31 w 63"/>
                  <a:gd name="T19" fmla="*/ 0 h 65"/>
                  <a:gd name="T20" fmla="*/ 37 w 63"/>
                  <a:gd name="T21" fmla="*/ 2 h 65"/>
                  <a:gd name="T22" fmla="*/ 43 w 63"/>
                  <a:gd name="T23" fmla="*/ 4 h 65"/>
                  <a:gd name="T24" fmla="*/ 49 w 63"/>
                  <a:gd name="T25" fmla="*/ 6 h 65"/>
                  <a:gd name="T26" fmla="*/ 55 w 63"/>
                  <a:gd name="T27" fmla="*/ 10 h 65"/>
                  <a:gd name="T28" fmla="*/ 57 w 63"/>
                  <a:gd name="T29" fmla="*/ 16 h 65"/>
                  <a:gd name="T30" fmla="*/ 61 w 63"/>
                  <a:gd name="T31" fmla="*/ 20 h 65"/>
                  <a:gd name="T32" fmla="*/ 63 w 63"/>
                  <a:gd name="T33" fmla="*/ 26 h 65"/>
                  <a:gd name="T34" fmla="*/ 63 w 63"/>
                  <a:gd name="T35" fmla="*/ 34 h 65"/>
                  <a:gd name="T36" fmla="*/ 63 w 63"/>
                  <a:gd name="T37" fmla="*/ 40 h 65"/>
                  <a:gd name="T38" fmla="*/ 61 w 63"/>
                  <a:gd name="T39" fmla="*/ 45 h 65"/>
                  <a:gd name="T40" fmla="*/ 57 w 63"/>
                  <a:gd name="T41" fmla="*/ 51 h 65"/>
                  <a:gd name="T42" fmla="*/ 55 w 63"/>
                  <a:gd name="T43" fmla="*/ 55 h 65"/>
                  <a:gd name="T44" fmla="*/ 49 w 63"/>
                  <a:gd name="T45" fmla="*/ 59 h 65"/>
                  <a:gd name="T46" fmla="*/ 43 w 63"/>
                  <a:gd name="T47" fmla="*/ 63 h 65"/>
                  <a:gd name="T48" fmla="*/ 37 w 63"/>
                  <a:gd name="T49" fmla="*/ 65 h 65"/>
                  <a:gd name="T50" fmla="*/ 31 w 63"/>
                  <a:gd name="T51" fmla="*/ 65 h 65"/>
                  <a:gd name="T52" fmla="*/ 25 w 63"/>
                  <a:gd name="T53" fmla="*/ 65 h 65"/>
                  <a:gd name="T54" fmla="*/ 19 w 63"/>
                  <a:gd name="T55" fmla="*/ 63 h 65"/>
                  <a:gd name="T56" fmla="*/ 13 w 63"/>
                  <a:gd name="T57" fmla="*/ 59 h 65"/>
                  <a:gd name="T58" fmla="*/ 8 w 63"/>
                  <a:gd name="T59" fmla="*/ 55 h 65"/>
                  <a:gd name="T60" fmla="*/ 6 w 63"/>
                  <a:gd name="T61" fmla="*/ 51 h 65"/>
                  <a:gd name="T62" fmla="*/ 2 w 63"/>
                  <a:gd name="T63" fmla="*/ 45 h 65"/>
                  <a:gd name="T64" fmla="*/ 0 w 63"/>
                  <a:gd name="T65" fmla="*/ 40 h 65"/>
                  <a:gd name="T66" fmla="*/ 0 w 63"/>
                  <a:gd name="T67" fmla="*/ 34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0" y="34"/>
                    </a:move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8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7" y="16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10" name="Freeform 708"/>
              <p:cNvSpPr>
                <a:spLocks/>
              </p:cNvSpPr>
              <p:nvPr/>
            </p:nvSpPr>
            <p:spPr bwMode="auto">
              <a:xfrm>
                <a:off x="5749" y="2493"/>
                <a:ext cx="63" cy="65"/>
              </a:xfrm>
              <a:custGeom>
                <a:avLst/>
                <a:gdLst>
                  <a:gd name="T0" fmla="*/ 0 w 63"/>
                  <a:gd name="T1" fmla="*/ 33 h 65"/>
                  <a:gd name="T2" fmla="*/ 0 w 63"/>
                  <a:gd name="T3" fmla="*/ 27 h 65"/>
                  <a:gd name="T4" fmla="*/ 2 w 63"/>
                  <a:gd name="T5" fmla="*/ 19 h 65"/>
                  <a:gd name="T6" fmla="*/ 6 w 63"/>
                  <a:gd name="T7" fmla="*/ 13 h 65"/>
                  <a:gd name="T8" fmla="*/ 8 w 63"/>
                  <a:gd name="T9" fmla="*/ 9 h 65"/>
                  <a:gd name="T10" fmla="*/ 14 w 63"/>
                  <a:gd name="T11" fmla="*/ 5 h 65"/>
                  <a:gd name="T12" fmla="*/ 19 w 63"/>
                  <a:gd name="T13" fmla="*/ 3 h 65"/>
                  <a:gd name="T14" fmla="*/ 25 w 63"/>
                  <a:gd name="T15" fmla="*/ 2 h 65"/>
                  <a:gd name="T16" fmla="*/ 31 w 63"/>
                  <a:gd name="T17" fmla="*/ 0 h 65"/>
                  <a:gd name="T18" fmla="*/ 37 w 63"/>
                  <a:gd name="T19" fmla="*/ 2 h 65"/>
                  <a:gd name="T20" fmla="*/ 43 w 63"/>
                  <a:gd name="T21" fmla="*/ 3 h 65"/>
                  <a:gd name="T22" fmla="*/ 49 w 63"/>
                  <a:gd name="T23" fmla="*/ 5 h 65"/>
                  <a:gd name="T24" fmla="*/ 53 w 63"/>
                  <a:gd name="T25" fmla="*/ 9 h 65"/>
                  <a:gd name="T26" fmla="*/ 57 w 63"/>
                  <a:gd name="T27" fmla="*/ 13 h 65"/>
                  <a:gd name="T28" fmla="*/ 61 w 63"/>
                  <a:gd name="T29" fmla="*/ 19 h 65"/>
                  <a:gd name="T30" fmla="*/ 63 w 63"/>
                  <a:gd name="T31" fmla="*/ 27 h 65"/>
                  <a:gd name="T32" fmla="*/ 63 w 63"/>
                  <a:gd name="T33" fmla="*/ 33 h 65"/>
                  <a:gd name="T34" fmla="*/ 63 w 63"/>
                  <a:gd name="T35" fmla="*/ 39 h 65"/>
                  <a:gd name="T36" fmla="*/ 61 w 63"/>
                  <a:gd name="T37" fmla="*/ 45 h 65"/>
                  <a:gd name="T38" fmla="*/ 57 w 63"/>
                  <a:gd name="T39" fmla="*/ 51 h 65"/>
                  <a:gd name="T40" fmla="*/ 53 w 63"/>
                  <a:gd name="T41" fmla="*/ 55 h 65"/>
                  <a:gd name="T42" fmla="*/ 49 w 63"/>
                  <a:gd name="T43" fmla="*/ 59 h 65"/>
                  <a:gd name="T44" fmla="*/ 43 w 63"/>
                  <a:gd name="T45" fmla="*/ 63 h 65"/>
                  <a:gd name="T46" fmla="*/ 37 w 63"/>
                  <a:gd name="T47" fmla="*/ 65 h 65"/>
                  <a:gd name="T48" fmla="*/ 31 w 63"/>
                  <a:gd name="T49" fmla="*/ 65 h 65"/>
                  <a:gd name="T50" fmla="*/ 25 w 63"/>
                  <a:gd name="T51" fmla="*/ 65 h 65"/>
                  <a:gd name="T52" fmla="*/ 19 w 63"/>
                  <a:gd name="T53" fmla="*/ 63 h 65"/>
                  <a:gd name="T54" fmla="*/ 14 w 63"/>
                  <a:gd name="T55" fmla="*/ 59 h 65"/>
                  <a:gd name="T56" fmla="*/ 8 w 63"/>
                  <a:gd name="T57" fmla="*/ 55 h 65"/>
                  <a:gd name="T58" fmla="*/ 6 w 63"/>
                  <a:gd name="T59" fmla="*/ 51 h 65"/>
                  <a:gd name="T60" fmla="*/ 2 w 63"/>
                  <a:gd name="T61" fmla="*/ 45 h 65"/>
                  <a:gd name="T62" fmla="*/ 0 w 63"/>
                  <a:gd name="T63" fmla="*/ 39 h 65"/>
                  <a:gd name="T64" fmla="*/ 0 w 63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0" y="33"/>
                    </a:moveTo>
                    <a:lnTo>
                      <a:pt x="0" y="27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8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3"/>
                    </a:lnTo>
                    <a:lnTo>
                      <a:pt x="49" y="5"/>
                    </a:lnTo>
                    <a:lnTo>
                      <a:pt x="53" y="9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7"/>
                    </a:lnTo>
                    <a:lnTo>
                      <a:pt x="63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11" name="Freeform 709"/>
              <p:cNvSpPr>
                <a:spLocks/>
              </p:cNvSpPr>
              <p:nvPr/>
            </p:nvSpPr>
            <p:spPr bwMode="auto">
              <a:xfrm>
                <a:off x="5749" y="2493"/>
                <a:ext cx="63" cy="65"/>
              </a:xfrm>
              <a:custGeom>
                <a:avLst/>
                <a:gdLst>
                  <a:gd name="T0" fmla="*/ 0 w 63"/>
                  <a:gd name="T1" fmla="*/ 33 h 65"/>
                  <a:gd name="T2" fmla="*/ 0 w 63"/>
                  <a:gd name="T3" fmla="*/ 33 h 65"/>
                  <a:gd name="T4" fmla="*/ 0 w 63"/>
                  <a:gd name="T5" fmla="*/ 27 h 65"/>
                  <a:gd name="T6" fmla="*/ 2 w 63"/>
                  <a:gd name="T7" fmla="*/ 19 h 65"/>
                  <a:gd name="T8" fmla="*/ 6 w 63"/>
                  <a:gd name="T9" fmla="*/ 13 h 65"/>
                  <a:gd name="T10" fmla="*/ 8 w 63"/>
                  <a:gd name="T11" fmla="*/ 9 h 65"/>
                  <a:gd name="T12" fmla="*/ 14 w 63"/>
                  <a:gd name="T13" fmla="*/ 5 h 65"/>
                  <a:gd name="T14" fmla="*/ 19 w 63"/>
                  <a:gd name="T15" fmla="*/ 3 h 65"/>
                  <a:gd name="T16" fmla="*/ 25 w 63"/>
                  <a:gd name="T17" fmla="*/ 2 h 65"/>
                  <a:gd name="T18" fmla="*/ 31 w 63"/>
                  <a:gd name="T19" fmla="*/ 0 h 65"/>
                  <a:gd name="T20" fmla="*/ 37 w 63"/>
                  <a:gd name="T21" fmla="*/ 2 h 65"/>
                  <a:gd name="T22" fmla="*/ 43 w 63"/>
                  <a:gd name="T23" fmla="*/ 3 h 65"/>
                  <a:gd name="T24" fmla="*/ 49 w 63"/>
                  <a:gd name="T25" fmla="*/ 5 h 65"/>
                  <a:gd name="T26" fmla="*/ 53 w 63"/>
                  <a:gd name="T27" fmla="*/ 9 h 65"/>
                  <a:gd name="T28" fmla="*/ 57 w 63"/>
                  <a:gd name="T29" fmla="*/ 13 h 65"/>
                  <a:gd name="T30" fmla="*/ 61 w 63"/>
                  <a:gd name="T31" fmla="*/ 19 h 65"/>
                  <a:gd name="T32" fmla="*/ 63 w 63"/>
                  <a:gd name="T33" fmla="*/ 27 h 65"/>
                  <a:gd name="T34" fmla="*/ 63 w 63"/>
                  <a:gd name="T35" fmla="*/ 33 h 65"/>
                  <a:gd name="T36" fmla="*/ 63 w 63"/>
                  <a:gd name="T37" fmla="*/ 39 h 65"/>
                  <a:gd name="T38" fmla="*/ 61 w 63"/>
                  <a:gd name="T39" fmla="*/ 45 h 65"/>
                  <a:gd name="T40" fmla="*/ 57 w 63"/>
                  <a:gd name="T41" fmla="*/ 51 h 65"/>
                  <a:gd name="T42" fmla="*/ 53 w 63"/>
                  <a:gd name="T43" fmla="*/ 55 h 65"/>
                  <a:gd name="T44" fmla="*/ 49 w 63"/>
                  <a:gd name="T45" fmla="*/ 59 h 65"/>
                  <a:gd name="T46" fmla="*/ 43 w 63"/>
                  <a:gd name="T47" fmla="*/ 63 h 65"/>
                  <a:gd name="T48" fmla="*/ 37 w 63"/>
                  <a:gd name="T49" fmla="*/ 65 h 65"/>
                  <a:gd name="T50" fmla="*/ 31 w 63"/>
                  <a:gd name="T51" fmla="*/ 65 h 65"/>
                  <a:gd name="T52" fmla="*/ 25 w 63"/>
                  <a:gd name="T53" fmla="*/ 65 h 65"/>
                  <a:gd name="T54" fmla="*/ 19 w 63"/>
                  <a:gd name="T55" fmla="*/ 63 h 65"/>
                  <a:gd name="T56" fmla="*/ 14 w 63"/>
                  <a:gd name="T57" fmla="*/ 59 h 65"/>
                  <a:gd name="T58" fmla="*/ 8 w 63"/>
                  <a:gd name="T59" fmla="*/ 55 h 65"/>
                  <a:gd name="T60" fmla="*/ 6 w 63"/>
                  <a:gd name="T61" fmla="*/ 51 h 65"/>
                  <a:gd name="T62" fmla="*/ 2 w 63"/>
                  <a:gd name="T63" fmla="*/ 45 h 65"/>
                  <a:gd name="T64" fmla="*/ 0 w 63"/>
                  <a:gd name="T65" fmla="*/ 39 h 65"/>
                  <a:gd name="T66" fmla="*/ 0 w 63"/>
                  <a:gd name="T67" fmla="*/ 33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0" y="33"/>
                    </a:moveTo>
                    <a:lnTo>
                      <a:pt x="0" y="33"/>
                    </a:lnTo>
                    <a:lnTo>
                      <a:pt x="0" y="27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8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3"/>
                    </a:lnTo>
                    <a:lnTo>
                      <a:pt x="49" y="5"/>
                    </a:lnTo>
                    <a:lnTo>
                      <a:pt x="53" y="9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7"/>
                    </a:lnTo>
                    <a:lnTo>
                      <a:pt x="63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12" name="Freeform 710"/>
              <p:cNvSpPr>
                <a:spLocks/>
              </p:cNvSpPr>
              <p:nvPr/>
            </p:nvSpPr>
            <p:spPr bwMode="auto">
              <a:xfrm>
                <a:off x="5684" y="2432"/>
                <a:ext cx="63" cy="64"/>
              </a:xfrm>
              <a:custGeom>
                <a:avLst/>
                <a:gdLst>
                  <a:gd name="T0" fmla="*/ 0 w 63"/>
                  <a:gd name="T1" fmla="*/ 31 h 64"/>
                  <a:gd name="T2" fmla="*/ 0 w 63"/>
                  <a:gd name="T3" fmla="*/ 25 h 64"/>
                  <a:gd name="T4" fmla="*/ 2 w 63"/>
                  <a:gd name="T5" fmla="*/ 19 h 64"/>
                  <a:gd name="T6" fmla="*/ 6 w 63"/>
                  <a:gd name="T7" fmla="*/ 13 h 64"/>
                  <a:gd name="T8" fmla="*/ 10 w 63"/>
                  <a:gd name="T9" fmla="*/ 9 h 64"/>
                  <a:gd name="T10" fmla="*/ 14 w 63"/>
                  <a:gd name="T11" fmla="*/ 5 h 64"/>
                  <a:gd name="T12" fmla="*/ 19 w 63"/>
                  <a:gd name="T13" fmla="*/ 1 h 64"/>
                  <a:gd name="T14" fmla="*/ 25 w 63"/>
                  <a:gd name="T15" fmla="*/ 0 h 64"/>
                  <a:gd name="T16" fmla="*/ 31 w 63"/>
                  <a:gd name="T17" fmla="*/ 0 h 64"/>
                  <a:gd name="T18" fmla="*/ 39 w 63"/>
                  <a:gd name="T19" fmla="*/ 0 h 64"/>
                  <a:gd name="T20" fmla="*/ 43 w 63"/>
                  <a:gd name="T21" fmla="*/ 1 h 64"/>
                  <a:gd name="T22" fmla="*/ 49 w 63"/>
                  <a:gd name="T23" fmla="*/ 5 h 64"/>
                  <a:gd name="T24" fmla="*/ 55 w 63"/>
                  <a:gd name="T25" fmla="*/ 9 h 64"/>
                  <a:gd name="T26" fmla="*/ 59 w 63"/>
                  <a:gd name="T27" fmla="*/ 13 h 64"/>
                  <a:gd name="T28" fmla="*/ 61 w 63"/>
                  <a:gd name="T29" fmla="*/ 19 h 64"/>
                  <a:gd name="T30" fmla="*/ 63 w 63"/>
                  <a:gd name="T31" fmla="*/ 25 h 64"/>
                  <a:gd name="T32" fmla="*/ 63 w 63"/>
                  <a:gd name="T33" fmla="*/ 31 h 64"/>
                  <a:gd name="T34" fmla="*/ 63 w 63"/>
                  <a:gd name="T35" fmla="*/ 39 h 64"/>
                  <a:gd name="T36" fmla="*/ 61 w 63"/>
                  <a:gd name="T37" fmla="*/ 45 h 64"/>
                  <a:gd name="T38" fmla="*/ 59 w 63"/>
                  <a:gd name="T39" fmla="*/ 51 h 64"/>
                  <a:gd name="T40" fmla="*/ 55 w 63"/>
                  <a:gd name="T41" fmla="*/ 55 h 64"/>
                  <a:gd name="T42" fmla="*/ 49 w 63"/>
                  <a:gd name="T43" fmla="*/ 59 h 64"/>
                  <a:gd name="T44" fmla="*/ 43 w 63"/>
                  <a:gd name="T45" fmla="*/ 61 h 64"/>
                  <a:gd name="T46" fmla="*/ 39 w 63"/>
                  <a:gd name="T47" fmla="*/ 63 h 64"/>
                  <a:gd name="T48" fmla="*/ 31 w 63"/>
                  <a:gd name="T49" fmla="*/ 64 h 64"/>
                  <a:gd name="T50" fmla="*/ 25 w 63"/>
                  <a:gd name="T51" fmla="*/ 63 h 64"/>
                  <a:gd name="T52" fmla="*/ 19 w 63"/>
                  <a:gd name="T53" fmla="*/ 61 h 64"/>
                  <a:gd name="T54" fmla="*/ 14 w 63"/>
                  <a:gd name="T55" fmla="*/ 59 h 64"/>
                  <a:gd name="T56" fmla="*/ 10 w 63"/>
                  <a:gd name="T57" fmla="*/ 55 h 64"/>
                  <a:gd name="T58" fmla="*/ 6 w 63"/>
                  <a:gd name="T59" fmla="*/ 51 h 64"/>
                  <a:gd name="T60" fmla="*/ 2 w 63"/>
                  <a:gd name="T61" fmla="*/ 45 h 64"/>
                  <a:gd name="T62" fmla="*/ 0 w 63"/>
                  <a:gd name="T63" fmla="*/ 39 h 64"/>
                  <a:gd name="T64" fmla="*/ 0 w 63"/>
                  <a:gd name="T65" fmla="*/ 31 h 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4"/>
                  <a:gd name="T101" fmla="*/ 63 w 63"/>
                  <a:gd name="T102" fmla="*/ 64 h 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4">
                    <a:moveTo>
                      <a:pt x="0" y="31"/>
                    </a:move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3" y="1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9" y="63"/>
                    </a:lnTo>
                    <a:lnTo>
                      <a:pt x="31" y="64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13" name="Freeform 711"/>
              <p:cNvSpPr>
                <a:spLocks/>
              </p:cNvSpPr>
              <p:nvPr/>
            </p:nvSpPr>
            <p:spPr bwMode="auto">
              <a:xfrm>
                <a:off x="5684" y="2432"/>
                <a:ext cx="63" cy="64"/>
              </a:xfrm>
              <a:custGeom>
                <a:avLst/>
                <a:gdLst>
                  <a:gd name="T0" fmla="*/ 0 w 63"/>
                  <a:gd name="T1" fmla="*/ 31 h 64"/>
                  <a:gd name="T2" fmla="*/ 0 w 63"/>
                  <a:gd name="T3" fmla="*/ 31 h 64"/>
                  <a:gd name="T4" fmla="*/ 0 w 63"/>
                  <a:gd name="T5" fmla="*/ 25 h 64"/>
                  <a:gd name="T6" fmla="*/ 2 w 63"/>
                  <a:gd name="T7" fmla="*/ 19 h 64"/>
                  <a:gd name="T8" fmla="*/ 6 w 63"/>
                  <a:gd name="T9" fmla="*/ 13 h 64"/>
                  <a:gd name="T10" fmla="*/ 10 w 63"/>
                  <a:gd name="T11" fmla="*/ 9 h 64"/>
                  <a:gd name="T12" fmla="*/ 14 w 63"/>
                  <a:gd name="T13" fmla="*/ 5 h 64"/>
                  <a:gd name="T14" fmla="*/ 19 w 63"/>
                  <a:gd name="T15" fmla="*/ 1 h 64"/>
                  <a:gd name="T16" fmla="*/ 25 w 63"/>
                  <a:gd name="T17" fmla="*/ 0 h 64"/>
                  <a:gd name="T18" fmla="*/ 31 w 63"/>
                  <a:gd name="T19" fmla="*/ 0 h 64"/>
                  <a:gd name="T20" fmla="*/ 39 w 63"/>
                  <a:gd name="T21" fmla="*/ 0 h 64"/>
                  <a:gd name="T22" fmla="*/ 43 w 63"/>
                  <a:gd name="T23" fmla="*/ 1 h 64"/>
                  <a:gd name="T24" fmla="*/ 49 w 63"/>
                  <a:gd name="T25" fmla="*/ 5 h 64"/>
                  <a:gd name="T26" fmla="*/ 55 w 63"/>
                  <a:gd name="T27" fmla="*/ 9 h 64"/>
                  <a:gd name="T28" fmla="*/ 59 w 63"/>
                  <a:gd name="T29" fmla="*/ 13 h 64"/>
                  <a:gd name="T30" fmla="*/ 61 w 63"/>
                  <a:gd name="T31" fmla="*/ 19 h 64"/>
                  <a:gd name="T32" fmla="*/ 63 w 63"/>
                  <a:gd name="T33" fmla="*/ 25 h 64"/>
                  <a:gd name="T34" fmla="*/ 63 w 63"/>
                  <a:gd name="T35" fmla="*/ 31 h 64"/>
                  <a:gd name="T36" fmla="*/ 63 w 63"/>
                  <a:gd name="T37" fmla="*/ 39 h 64"/>
                  <a:gd name="T38" fmla="*/ 61 w 63"/>
                  <a:gd name="T39" fmla="*/ 45 h 64"/>
                  <a:gd name="T40" fmla="*/ 59 w 63"/>
                  <a:gd name="T41" fmla="*/ 51 h 64"/>
                  <a:gd name="T42" fmla="*/ 55 w 63"/>
                  <a:gd name="T43" fmla="*/ 55 h 64"/>
                  <a:gd name="T44" fmla="*/ 49 w 63"/>
                  <a:gd name="T45" fmla="*/ 59 h 64"/>
                  <a:gd name="T46" fmla="*/ 43 w 63"/>
                  <a:gd name="T47" fmla="*/ 61 h 64"/>
                  <a:gd name="T48" fmla="*/ 39 w 63"/>
                  <a:gd name="T49" fmla="*/ 63 h 64"/>
                  <a:gd name="T50" fmla="*/ 31 w 63"/>
                  <a:gd name="T51" fmla="*/ 64 h 64"/>
                  <a:gd name="T52" fmla="*/ 25 w 63"/>
                  <a:gd name="T53" fmla="*/ 63 h 64"/>
                  <a:gd name="T54" fmla="*/ 19 w 63"/>
                  <a:gd name="T55" fmla="*/ 61 h 64"/>
                  <a:gd name="T56" fmla="*/ 14 w 63"/>
                  <a:gd name="T57" fmla="*/ 59 h 64"/>
                  <a:gd name="T58" fmla="*/ 10 w 63"/>
                  <a:gd name="T59" fmla="*/ 55 h 64"/>
                  <a:gd name="T60" fmla="*/ 6 w 63"/>
                  <a:gd name="T61" fmla="*/ 51 h 64"/>
                  <a:gd name="T62" fmla="*/ 2 w 63"/>
                  <a:gd name="T63" fmla="*/ 45 h 64"/>
                  <a:gd name="T64" fmla="*/ 0 w 63"/>
                  <a:gd name="T65" fmla="*/ 39 h 64"/>
                  <a:gd name="T66" fmla="*/ 0 w 63"/>
                  <a:gd name="T67" fmla="*/ 31 h 6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4"/>
                  <a:gd name="T104" fmla="*/ 63 w 63"/>
                  <a:gd name="T105" fmla="*/ 64 h 6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4">
                    <a:moveTo>
                      <a:pt x="0" y="31"/>
                    </a:move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3" y="1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9" y="63"/>
                    </a:lnTo>
                    <a:lnTo>
                      <a:pt x="31" y="64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14" name="Rectangle 712"/>
              <p:cNvSpPr>
                <a:spLocks noChangeArrowheads="1"/>
              </p:cNvSpPr>
              <p:nvPr/>
            </p:nvSpPr>
            <p:spPr bwMode="auto">
              <a:xfrm>
                <a:off x="4467" y="2687"/>
                <a:ext cx="81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15" name="Rectangle 713"/>
              <p:cNvSpPr>
                <a:spLocks noChangeArrowheads="1"/>
              </p:cNvSpPr>
              <p:nvPr/>
            </p:nvSpPr>
            <p:spPr bwMode="auto">
              <a:xfrm>
                <a:off x="4466" y="2689"/>
                <a:ext cx="0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kumimoji="1" lang="en-US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16" name="Rectangle 714"/>
              <p:cNvSpPr>
                <a:spLocks noChangeArrowheads="1"/>
              </p:cNvSpPr>
              <p:nvPr/>
            </p:nvSpPr>
            <p:spPr bwMode="auto">
              <a:xfrm>
                <a:off x="4498" y="2689"/>
                <a:ext cx="0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kumimoji="1" lang="en-US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17" name="Rectangle 715"/>
              <p:cNvSpPr>
                <a:spLocks noChangeArrowheads="1"/>
              </p:cNvSpPr>
              <p:nvPr/>
            </p:nvSpPr>
            <p:spPr bwMode="auto">
              <a:xfrm>
                <a:off x="4496" y="2687"/>
                <a:ext cx="81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18" name="Rectangle 716"/>
              <p:cNvSpPr>
                <a:spLocks noChangeArrowheads="1"/>
              </p:cNvSpPr>
              <p:nvPr/>
            </p:nvSpPr>
            <p:spPr bwMode="auto">
              <a:xfrm>
                <a:off x="4495" y="2689"/>
                <a:ext cx="0" cy="2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endParaRPr kumimoji="1" lang="en-US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19" name="Rectangle 717"/>
              <p:cNvSpPr>
                <a:spLocks noChangeArrowheads="1"/>
              </p:cNvSpPr>
              <p:nvPr/>
            </p:nvSpPr>
            <p:spPr bwMode="auto">
              <a:xfrm>
                <a:off x="4527" y="2689"/>
                <a:ext cx="47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 sz="700">
                    <a:solidFill>
                      <a:srgbClr val="0000FF"/>
                    </a:solidFill>
                    <a:latin typeface="Arial" pitchFamily="34" charset="0"/>
                  </a:rPr>
                  <a:t> 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0" name="Rectangle 718"/>
              <p:cNvSpPr>
                <a:spLocks noChangeArrowheads="1"/>
              </p:cNvSpPr>
              <p:nvPr/>
            </p:nvSpPr>
            <p:spPr bwMode="auto">
              <a:xfrm>
                <a:off x="4526" y="2687"/>
                <a:ext cx="81" cy="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22" name="Rectangle 720"/>
              <p:cNvSpPr>
                <a:spLocks noChangeArrowheads="1"/>
              </p:cNvSpPr>
              <p:nvPr/>
            </p:nvSpPr>
            <p:spPr bwMode="auto">
              <a:xfrm>
                <a:off x="4556" y="2689"/>
                <a:ext cx="47" cy="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 sz="700">
                    <a:solidFill>
                      <a:srgbClr val="0000FF"/>
                    </a:solidFill>
                    <a:latin typeface="Arial" pitchFamily="34" charset="0"/>
                  </a:rPr>
                  <a:t> 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3" name="Rectangle 721"/>
              <p:cNvSpPr>
                <a:spLocks noChangeArrowheads="1"/>
              </p:cNvSpPr>
              <p:nvPr/>
            </p:nvSpPr>
            <p:spPr bwMode="auto">
              <a:xfrm>
                <a:off x="4559" y="2682"/>
                <a:ext cx="20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25" name="Rectangle 723"/>
              <p:cNvSpPr>
                <a:spLocks noChangeArrowheads="1"/>
              </p:cNvSpPr>
              <p:nvPr/>
            </p:nvSpPr>
            <p:spPr bwMode="auto">
              <a:xfrm>
                <a:off x="4659" y="2687"/>
                <a:ext cx="11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>
                    <a:solidFill>
                      <a:srgbClr val="0000FF"/>
                    </a:solidFill>
                    <a:latin typeface="Arial" pitchFamily="34" charset="0"/>
                  </a:rPr>
                  <a:t> 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6" name="Rectangle 724"/>
              <p:cNvSpPr>
                <a:spLocks noChangeArrowheads="1"/>
              </p:cNvSpPr>
              <p:nvPr/>
            </p:nvSpPr>
            <p:spPr bwMode="auto">
              <a:xfrm>
                <a:off x="4682" y="2682"/>
                <a:ext cx="173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28" name="Rectangle 726"/>
              <p:cNvSpPr>
                <a:spLocks noChangeArrowheads="1"/>
              </p:cNvSpPr>
              <p:nvPr/>
            </p:nvSpPr>
            <p:spPr bwMode="auto">
              <a:xfrm>
                <a:off x="4752" y="2687"/>
                <a:ext cx="11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 dirty="0">
                    <a:solidFill>
                      <a:srgbClr val="0000FF"/>
                    </a:solidFill>
                    <a:latin typeface="Arial" pitchFamily="34" charset="0"/>
                  </a:rPr>
                  <a:t> </a:t>
                </a:r>
                <a:endParaRPr kumimoji="1" lang="en-US" sz="2400" dirty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29" name="Rectangle 727"/>
              <p:cNvSpPr>
                <a:spLocks noChangeArrowheads="1"/>
              </p:cNvSpPr>
              <p:nvPr/>
            </p:nvSpPr>
            <p:spPr bwMode="auto">
              <a:xfrm>
                <a:off x="5166" y="2684"/>
                <a:ext cx="195" cy="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30" name="Rectangle 728"/>
              <p:cNvSpPr>
                <a:spLocks noChangeArrowheads="1"/>
              </p:cNvSpPr>
              <p:nvPr/>
            </p:nvSpPr>
            <p:spPr bwMode="auto">
              <a:xfrm>
                <a:off x="5165" y="2689"/>
                <a:ext cx="28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>
                    <a:solidFill>
                      <a:srgbClr val="000000"/>
                    </a:solidFill>
                    <a:latin typeface="Arial" pitchFamily="34" charset="0"/>
                  </a:rPr>
                  <a:t>Y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31" name="Rectangle 729"/>
              <p:cNvSpPr>
                <a:spLocks noChangeArrowheads="1"/>
              </p:cNvSpPr>
              <p:nvPr/>
            </p:nvSpPr>
            <p:spPr bwMode="auto">
              <a:xfrm>
                <a:off x="5259" y="2689"/>
                <a:ext cx="11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32" name="Rectangle 730"/>
              <p:cNvSpPr>
                <a:spLocks noChangeArrowheads="1"/>
              </p:cNvSpPr>
              <p:nvPr/>
            </p:nvSpPr>
            <p:spPr bwMode="auto">
              <a:xfrm>
                <a:off x="4867" y="2392"/>
                <a:ext cx="214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33" name="Rectangle 731"/>
              <p:cNvSpPr>
                <a:spLocks noChangeArrowheads="1"/>
              </p:cNvSpPr>
              <p:nvPr/>
            </p:nvSpPr>
            <p:spPr bwMode="auto">
              <a:xfrm>
                <a:off x="4867" y="2398"/>
                <a:ext cx="27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 sz="2000">
                    <a:solidFill>
                      <a:srgbClr val="000000"/>
                    </a:solidFill>
                    <a:latin typeface="Arial" pitchFamily="34" charset="0"/>
                  </a:rPr>
                  <a:t>+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34" name="Rectangle 732"/>
              <p:cNvSpPr>
                <a:spLocks noChangeArrowheads="1"/>
              </p:cNvSpPr>
              <p:nvPr/>
            </p:nvSpPr>
            <p:spPr bwMode="auto">
              <a:xfrm>
                <a:off x="4957" y="2398"/>
                <a:ext cx="12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 sz="200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35" name="Rectangle 733"/>
              <p:cNvSpPr>
                <a:spLocks noChangeArrowheads="1"/>
              </p:cNvSpPr>
              <p:nvPr/>
            </p:nvSpPr>
            <p:spPr bwMode="auto">
              <a:xfrm>
                <a:off x="5447" y="2392"/>
                <a:ext cx="213" cy="1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36" name="Rectangle 734"/>
              <p:cNvSpPr>
                <a:spLocks noChangeArrowheads="1"/>
              </p:cNvSpPr>
              <p:nvPr/>
            </p:nvSpPr>
            <p:spPr bwMode="auto">
              <a:xfrm>
                <a:off x="5446" y="2398"/>
                <a:ext cx="27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 sz="2000">
                    <a:solidFill>
                      <a:srgbClr val="000000"/>
                    </a:solidFill>
                    <a:latin typeface="Arial" pitchFamily="34" charset="0"/>
                  </a:rPr>
                  <a:t>+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37" name="Rectangle 735"/>
              <p:cNvSpPr>
                <a:spLocks noChangeArrowheads="1"/>
              </p:cNvSpPr>
              <p:nvPr/>
            </p:nvSpPr>
            <p:spPr bwMode="auto">
              <a:xfrm>
                <a:off x="5537" y="2398"/>
                <a:ext cx="129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kumimoji="1" lang="en-US" sz="200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  <a:endParaRPr kumimoji="1"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538" name="Line 736"/>
              <p:cNvSpPr>
                <a:spLocks noChangeShapeType="1"/>
              </p:cNvSpPr>
              <p:nvPr/>
            </p:nvSpPr>
            <p:spPr bwMode="auto">
              <a:xfrm>
                <a:off x="5217" y="2483"/>
                <a:ext cx="3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39" name="Freeform 737"/>
              <p:cNvSpPr>
                <a:spLocks/>
              </p:cNvSpPr>
              <p:nvPr/>
            </p:nvSpPr>
            <p:spPr bwMode="auto">
              <a:xfrm>
                <a:off x="5241" y="2473"/>
                <a:ext cx="19" cy="20"/>
              </a:xfrm>
              <a:custGeom>
                <a:avLst/>
                <a:gdLst>
                  <a:gd name="T0" fmla="*/ 10 w 19"/>
                  <a:gd name="T1" fmla="*/ 10 h 20"/>
                  <a:gd name="T2" fmla="*/ 0 w 19"/>
                  <a:gd name="T3" fmla="*/ 0 h 20"/>
                  <a:gd name="T4" fmla="*/ 10 w 19"/>
                  <a:gd name="T5" fmla="*/ 0 h 20"/>
                  <a:gd name="T6" fmla="*/ 19 w 19"/>
                  <a:gd name="T7" fmla="*/ 10 h 20"/>
                  <a:gd name="T8" fmla="*/ 10 w 19"/>
                  <a:gd name="T9" fmla="*/ 20 h 20"/>
                  <a:gd name="T10" fmla="*/ 0 w 19"/>
                  <a:gd name="T11" fmla="*/ 20 h 20"/>
                  <a:gd name="T12" fmla="*/ 10 w 19"/>
                  <a:gd name="T13" fmla="*/ 10 h 20"/>
                  <a:gd name="T14" fmla="*/ 0 w 19"/>
                  <a:gd name="T15" fmla="*/ 0 h 20"/>
                  <a:gd name="T16" fmla="*/ 10 w 19"/>
                  <a:gd name="T17" fmla="*/ 1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0"/>
                  <a:gd name="T29" fmla="*/ 19 w 19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0">
                    <a:moveTo>
                      <a:pt x="10" y="1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9" y="1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10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0" name="Freeform 738"/>
              <p:cNvSpPr>
                <a:spLocks/>
              </p:cNvSpPr>
              <p:nvPr/>
            </p:nvSpPr>
            <p:spPr bwMode="auto">
              <a:xfrm>
                <a:off x="5166" y="2544"/>
                <a:ext cx="63" cy="63"/>
              </a:xfrm>
              <a:custGeom>
                <a:avLst/>
                <a:gdLst>
                  <a:gd name="T0" fmla="*/ 31 w 63"/>
                  <a:gd name="T1" fmla="*/ 63 h 63"/>
                  <a:gd name="T2" fmla="*/ 26 w 63"/>
                  <a:gd name="T3" fmla="*/ 63 h 63"/>
                  <a:gd name="T4" fmla="*/ 20 w 63"/>
                  <a:gd name="T5" fmla="*/ 61 h 63"/>
                  <a:gd name="T6" fmla="*/ 14 w 63"/>
                  <a:gd name="T7" fmla="*/ 59 h 63"/>
                  <a:gd name="T8" fmla="*/ 8 w 63"/>
                  <a:gd name="T9" fmla="*/ 55 h 63"/>
                  <a:gd name="T10" fmla="*/ 6 w 63"/>
                  <a:gd name="T11" fmla="*/ 49 h 63"/>
                  <a:gd name="T12" fmla="*/ 2 w 63"/>
                  <a:gd name="T13" fmla="*/ 43 h 63"/>
                  <a:gd name="T14" fmla="*/ 0 w 63"/>
                  <a:gd name="T15" fmla="*/ 39 h 63"/>
                  <a:gd name="T16" fmla="*/ 0 w 63"/>
                  <a:gd name="T17" fmla="*/ 31 h 63"/>
                  <a:gd name="T18" fmla="*/ 0 w 63"/>
                  <a:gd name="T19" fmla="*/ 25 h 63"/>
                  <a:gd name="T20" fmla="*/ 2 w 63"/>
                  <a:gd name="T21" fmla="*/ 19 h 63"/>
                  <a:gd name="T22" fmla="*/ 6 w 63"/>
                  <a:gd name="T23" fmla="*/ 14 h 63"/>
                  <a:gd name="T24" fmla="*/ 8 w 63"/>
                  <a:gd name="T25" fmla="*/ 10 h 63"/>
                  <a:gd name="T26" fmla="*/ 14 w 63"/>
                  <a:gd name="T27" fmla="*/ 6 h 63"/>
                  <a:gd name="T28" fmla="*/ 20 w 63"/>
                  <a:gd name="T29" fmla="*/ 2 h 63"/>
                  <a:gd name="T30" fmla="*/ 26 w 63"/>
                  <a:gd name="T31" fmla="*/ 0 h 63"/>
                  <a:gd name="T32" fmla="*/ 31 w 63"/>
                  <a:gd name="T33" fmla="*/ 0 h 63"/>
                  <a:gd name="T34" fmla="*/ 37 w 63"/>
                  <a:gd name="T35" fmla="*/ 0 h 63"/>
                  <a:gd name="T36" fmla="*/ 43 w 63"/>
                  <a:gd name="T37" fmla="*/ 2 h 63"/>
                  <a:gd name="T38" fmla="*/ 49 w 63"/>
                  <a:gd name="T39" fmla="*/ 6 h 63"/>
                  <a:gd name="T40" fmla="*/ 55 w 63"/>
                  <a:gd name="T41" fmla="*/ 10 h 63"/>
                  <a:gd name="T42" fmla="*/ 57 w 63"/>
                  <a:gd name="T43" fmla="*/ 14 h 63"/>
                  <a:gd name="T44" fmla="*/ 61 w 63"/>
                  <a:gd name="T45" fmla="*/ 19 h 63"/>
                  <a:gd name="T46" fmla="*/ 63 w 63"/>
                  <a:gd name="T47" fmla="*/ 25 h 63"/>
                  <a:gd name="T48" fmla="*/ 63 w 63"/>
                  <a:gd name="T49" fmla="*/ 31 h 63"/>
                  <a:gd name="T50" fmla="*/ 63 w 63"/>
                  <a:gd name="T51" fmla="*/ 39 h 63"/>
                  <a:gd name="T52" fmla="*/ 61 w 63"/>
                  <a:gd name="T53" fmla="*/ 43 h 63"/>
                  <a:gd name="T54" fmla="*/ 57 w 63"/>
                  <a:gd name="T55" fmla="*/ 49 h 63"/>
                  <a:gd name="T56" fmla="*/ 55 w 63"/>
                  <a:gd name="T57" fmla="*/ 55 h 63"/>
                  <a:gd name="T58" fmla="*/ 49 w 63"/>
                  <a:gd name="T59" fmla="*/ 59 h 63"/>
                  <a:gd name="T60" fmla="*/ 43 w 63"/>
                  <a:gd name="T61" fmla="*/ 61 h 63"/>
                  <a:gd name="T62" fmla="*/ 37 w 63"/>
                  <a:gd name="T63" fmla="*/ 63 h 63"/>
                  <a:gd name="T64" fmla="*/ 31 w 63"/>
                  <a:gd name="T65" fmla="*/ 63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31" y="63"/>
                    </a:move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7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1" name="Freeform 739"/>
              <p:cNvSpPr>
                <a:spLocks/>
              </p:cNvSpPr>
              <p:nvPr/>
            </p:nvSpPr>
            <p:spPr bwMode="auto">
              <a:xfrm>
                <a:off x="5166" y="2544"/>
                <a:ext cx="63" cy="63"/>
              </a:xfrm>
              <a:custGeom>
                <a:avLst/>
                <a:gdLst>
                  <a:gd name="T0" fmla="*/ 31 w 63"/>
                  <a:gd name="T1" fmla="*/ 63 h 63"/>
                  <a:gd name="T2" fmla="*/ 31 w 63"/>
                  <a:gd name="T3" fmla="*/ 63 h 63"/>
                  <a:gd name="T4" fmla="*/ 26 w 63"/>
                  <a:gd name="T5" fmla="*/ 63 h 63"/>
                  <a:gd name="T6" fmla="*/ 20 w 63"/>
                  <a:gd name="T7" fmla="*/ 61 h 63"/>
                  <a:gd name="T8" fmla="*/ 14 w 63"/>
                  <a:gd name="T9" fmla="*/ 59 h 63"/>
                  <a:gd name="T10" fmla="*/ 8 w 63"/>
                  <a:gd name="T11" fmla="*/ 55 h 63"/>
                  <a:gd name="T12" fmla="*/ 6 w 63"/>
                  <a:gd name="T13" fmla="*/ 49 h 63"/>
                  <a:gd name="T14" fmla="*/ 2 w 63"/>
                  <a:gd name="T15" fmla="*/ 43 h 63"/>
                  <a:gd name="T16" fmla="*/ 0 w 63"/>
                  <a:gd name="T17" fmla="*/ 39 h 63"/>
                  <a:gd name="T18" fmla="*/ 0 w 63"/>
                  <a:gd name="T19" fmla="*/ 31 h 63"/>
                  <a:gd name="T20" fmla="*/ 0 w 63"/>
                  <a:gd name="T21" fmla="*/ 25 h 63"/>
                  <a:gd name="T22" fmla="*/ 2 w 63"/>
                  <a:gd name="T23" fmla="*/ 19 h 63"/>
                  <a:gd name="T24" fmla="*/ 6 w 63"/>
                  <a:gd name="T25" fmla="*/ 14 h 63"/>
                  <a:gd name="T26" fmla="*/ 8 w 63"/>
                  <a:gd name="T27" fmla="*/ 10 h 63"/>
                  <a:gd name="T28" fmla="*/ 14 w 63"/>
                  <a:gd name="T29" fmla="*/ 6 h 63"/>
                  <a:gd name="T30" fmla="*/ 20 w 63"/>
                  <a:gd name="T31" fmla="*/ 2 h 63"/>
                  <a:gd name="T32" fmla="*/ 26 w 63"/>
                  <a:gd name="T33" fmla="*/ 0 h 63"/>
                  <a:gd name="T34" fmla="*/ 31 w 63"/>
                  <a:gd name="T35" fmla="*/ 0 h 63"/>
                  <a:gd name="T36" fmla="*/ 37 w 63"/>
                  <a:gd name="T37" fmla="*/ 0 h 63"/>
                  <a:gd name="T38" fmla="*/ 43 w 63"/>
                  <a:gd name="T39" fmla="*/ 2 h 63"/>
                  <a:gd name="T40" fmla="*/ 49 w 63"/>
                  <a:gd name="T41" fmla="*/ 6 h 63"/>
                  <a:gd name="T42" fmla="*/ 55 w 63"/>
                  <a:gd name="T43" fmla="*/ 10 h 63"/>
                  <a:gd name="T44" fmla="*/ 57 w 63"/>
                  <a:gd name="T45" fmla="*/ 14 h 63"/>
                  <a:gd name="T46" fmla="*/ 61 w 63"/>
                  <a:gd name="T47" fmla="*/ 19 h 63"/>
                  <a:gd name="T48" fmla="*/ 63 w 63"/>
                  <a:gd name="T49" fmla="*/ 25 h 63"/>
                  <a:gd name="T50" fmla="*/ 63 w 63"/>
                  <a:gd name="T51" fmla="*/ 31 h 63"/>
                  <a:gd name="T52" fmla="*/ 63 w 63"/>
                  <a:gd name="T53" fmla="*/ 39 h 63"/>
                  <a:gd name="T54" fmla="*/ 61 w 63"/>
                  <a:gd name="T55" fmla="*/ 43 h 63"/>
                  <a:gd name="T56" fmla="*/ 57 w 63"/>
                  <a:gd name="T57" fmla="*/ 49 h 63"/>
                  <a:gd name="T58" fmla="*/ 55 w 63"/>
                  <a:gd name="T59" fmla="*/ 55 h 63"/>
                  <a:gd name="T60" fmla="*/ 49 w 63"/>
                  <a:gd name="T61" fmla="*/ 59 h 63"/>
                  <a:gd name="T62" fmla="*/ 43 w 63"/>
                  <a:gd name="T63" fmla="*/ 61 h 63"/>
                  <a:gd name="T64" fmla="*/ 37 w 63"/>
                  <a:gd name="T65" fmla="*/ 63 h 63"/>
                  <a:gd name="T66" fmla="*/ 31 w 63"/>
                  <a:gd name="T67" fmla="*/ 63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31" y="63"/>
                    </a:moveTo>
                    <a:lnTo>
                      <a:pt x="31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7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2" name="Freeform 740"/>
              <p:cNvSpPr>
                <a:spLocks/>
              </p:cNvSpPr>
              <p:nvPr/>
            </p:nvSpPr>
            <p:spPr bwMode="auto">
              <a:xfrm>
                <a:off x="5093" y="2479"/>
                <a:ext cx="63" cy="65"/>
              </a:xfrm>
              <a:custGeom>
                <a:avLst/>
                <a:gdLst>
                  <a:gd name="T0" fmla="*/ 32 w 63"/>
                  <a:gd name="T1" fmla="*/ 0 h 65"/>
                  <a:gd name="T2" fmla="*/ 37 w 63"/>
                  <a:gd name="T3" fmla="*/ 0 h 65"/>
                  <a:gd name="T4" fmla="*/ 43 w 63"/>
                  <a:gd name="T5" fmla="*/ 2 h 65"/>
                  <a:gd name="T6" fmla="*/ 49 w 63"/>
                  <a:gd name="T7" fmla="*/ 6 h 65"/>
                  <a:gd name="T8" fmla="*/ 55 w 63"/>
                  <a:gd name="T9" fmla="*/ 10 h 65"/>
                  <a:gd name="T10" fmla="*/ 59 w 63"/>
                  <a:gd name="T11" fmla="*/ 14 h 65"/>
                  <a:gd name="T12" fmla="*/ 61 w 63"/>
                  <a:gd name="T13" fmla="*/ 19 h 65"/>
                  <a:gd name="T14" fmla="*/ 63 w 63"/>
                  <a:gd name="T15" fmla="*/ 25 h 65"/>
                  <a:gd name="T16" fmla="*/ 63 w 63"/>
                  <a:gd name="T17" fmla="*/ 31 h 65"/>
                  <a:gd name="T18" fmla="*/ 63 w 63"/>
                  <a:gd name="T19" fmla="*/ 39 h 65"/>
                  <a:gd name="T20" fmla="*/ 61 w 63"/>
                  <a:gd name="T21" fmla="*/ 45 h 65"/>
                  <a:gd name="T22" fmla="*/ 59 w 63"/>
                  <a:gd name="T23" fmla="*/ 51 h 65"/>
                  <a:gd name="T24" fmla="*/ 55 w 63"/>
                  <a:gd name="T25" fmla="*/ 55 h 65"/>
                  <a:gd name="T26" fmla="*/ 49 w 63"/>
                  <a:gd name="T27" fmla="*/ 59 h 65"/>
                  <a:gd name="T28" fmla="*/ 43 w 63"/>
                  <a:gd name="T29" fmla="*/ 61 h 65"/>
                  <a:gd name="T30" fmla="*/ 37 w 63"/>
                  <a:gd name="T31" fmla="*/ 63 h 65"/>
                  <a:gd name="T32" fmla="*/ 32 w 63"/>
                  <a:gd name="T33" fmla="*/ 65 h 65"/>
                  <a:gd name="T34" fmla="*/ 26 w 63"/>
                  <a:gd name="T35" fmla="*/ 63 h 65"/>
                  <a:gd name="T36" fmla="*/ 20 w 63"/>
                  <a:gd name="T37" fmla="*/ 61 h 65"/>
                  <a:gd name="T38" fmla="*/ 14 w 63"/>
                  <a:gd name="T39" fmla="*/ 59 h 65"/>
                  <a:gd name="T40" fmla="*/ 10 w 63"/>
                  <a:gd name="T41" fmla="*/ 55 h 65"/>
                  <a:gd name="T42" fmla="*/ 6 w 63"/>
                  <a:gd name="T43" fmla="*/ 51 h 65"/>
                  <a:gd name="T44" fmla="*/ 2 w 63"/>
                  <a:gd name="T45" fmla="*/ 45 h 65"/>
                  <a:gd name="T46" fmla="*/ 0 w 63"/>
                  <a:gd name="T47" fmla="*/ 39 h 65"/>
                  <a:gd name="T48" fmla="*/ 0 w 63"/>
                  <a:gd name="T49" fmla="*/ 31 h 65"/>
                  <a:gd name="T50" fmla="*/ 0 w 63"/>
                  <a:gd name="T51" fmla="*/ 25 h 65"/>
                  <a:gd name="T52" fmla="*/ 2 w 63"/>
                  <a:gd name="T53" fmla="*/ 19 h 65"/>
                  <a:gd name="T54" fmla="*/ 6 w 63"/>
                  <a:gd name="T55" fmla="*/ 14 h 65"/>
                  <a:gd name="T56" fmla="*/ 10 w 63"/>
                  <a:gd name="T57" fmla="*/ 10 h 65"/>
                  <a:gd name="T58" fmla="*/ 14 w 63"/>
                  <a:gd name="T59" fmla="*/ 6 h 65"/>
                  <a:gd name="T60" fmla="*/ 20 w 63"/>
                  <a:gd name="T61" fmla="*/ 2 h 65"/>
                  <a:gd name="T62" fmla="*/ 26 w 63"/>
                  <a:gd name="T63" fmla="*/ 0 h 65"/>
                  <a:gd name="T64" fmla="*/ 32 w 63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2" y="0"/>
                    </a:move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3" name="Freeform 741"/>
              <p:cNvSpPr>
                <a:spLocks/>
              </p:cNvSpPr>
              <p:nvPr/>
            </p:nvSpPr>
            <p:spPr bwMode="auto">
              <a:xfrm>
                <a:off x="5093" y="2479"/>
                <a:ext cx="63" cy="65"/>
              </a:xfrm>
              <a:custGeom>
                <a:avLst/>
                <a:gdLst>
                  <a:gd name="T0" fmla="*/ 32 w 63"/>
                  <a:gd name="T1" fmla="*/ 0 h 65"/>
                  <a:gd name="T2" fmla="*/ 32 w 63"/>
                  <a:gd name="T3" fmla="*/ 0 h 65"/>
                  <a:gd name="T4" fmla="*/ 37 w 63"/>
                  <a:gd name="T5" fmla="*/ 0 h 65"/>
                  <a:gd name="T6" fmla="*/ 43 w 63"/>
                  <a:gd name="T7" fmla="*/ 2 h 65"/>
                  <a:gd name="T8" fmla="*/ 49 w 63"/>
                  <a:gd name="T9" fmla="*/ 6 h 65"/>
                  <a:gd name="T10" fmla="*/ 55 w 63"/>
                  <a:gd name="T11" fmla="*/ 10 h 65"/>
                  <a:gd name="T12" fmla="*/ 59 w 63"/>
                  <a:gd name="T13" fmla="*/ 14 h 65"/>
                  <a:gd name="T14" fmla="*/ 61 w 63"/>
                  <a:gd name="T15" fmla="*/ 19 h 65"/>
                  <a:gd name="T16" fmla="*/ 63 w 63"/>
                  <a:gd name="T17" fmla="*/ 25 h 65"/>
                  <a:gd name="T18" fmla="*/ 63 w 63"/>
                  <a:gd name="T19" fmla="*/ 31 h 65"/>
                  <a:gd name="T20" fmla="*/ 63 w 63"/>
                  <a:gd name="T21" fmla="*/ 39 h 65"/>
                  <a:gd name="T22" fmla="*/ 61 w 63"/>
                  <a:gd name="T23" fmla="*/ 45 h 65"/>
                  <a:gd name="T24" fmla="*/ 59 w 63"/>
                  <a:gd name="T25" fmla="*/ 51 h 65"/>
                  <a:gd name="T26" fmla="*/ 55 w 63"/>
                  <a:gd name="T27" fmla="*/ 55 h 65"/>
                  <a:gd name="T28" fmla="*/ 49 w 63"/>
                  <a:gd name="T29" fmla="*/ 59 h 65"/>
                  <a:gd name="T30" fmla="*/ 43 w 63"/>
                  <a:gd name="T31" fmla="*/ 61 h 65"/>
                  <a:gd name="T32" fmla="*/ 37 w 63"/>
                  <a:gd name="T33" fmla="*/ 63 h 65"/>
                  <a:gd name="T34" fmla="*/ 32 w 63"/>
                  <a:gd name="T35" fmla="*/ 65 h 65"/>
                  <a:gd name="T36" fmla="*/ 26 w 63"/>
                  <a:gd name="T37" fmla="*/ 63 h 65"/>
                  <a:gd name="T38" fmla="*/ 20 w 63"/>
                  <a:gd name="T39" fmla="*/ 61 h 65"/>
                  <a:gd name="T40" fmla="*/ 14 w 63"/>
                  <a:gd name="T41" fmla="*/ 59 h 65"/>
                  <a:gd name="T42" fmla="*/ 10 w 63"/>
                  <a:gd name="T43" fmla="*/ 55 h 65"/>
                  <a:gd name="T44" fmla="*/ 6 w 63"/>
                  <a:gd name="T45" fmla="*/ 51 h 65"/>
                  <a:gd name="T46" fmla="*/ 2 w 63"/>
                  <a:gd name="T47" fmla="*/ 45 h 65"/>
                  <a:gd name="T48" fmla="*/ 0 w 63"/>
                  <a:gd name="T49" fmla="*/ 39 h 65"/>
                  <a:gd name="T50" fmla="*/ 0 w 63"/>
                  <a:gd name="T51" fmla="*/ 31 h 65"/>
                  <a:gd name="T52" fmla="*/ 0 w 63"/>
                  <a:gd name="T53" fmla="*/ 25 h 65"/>
                  <a:gd name="T54" fmla="*/ 2 w 63"/>
                  <a:gd name="T55" fmla="*/ 19 h 65"/>
                  <a:gd name="T56" fmla="*/ 6 w 63"/>
                  <a:gd name="T57" fmla="*/ 14 h 65"/>
                  <a:gd name="T58" fmla="*/ 10 w 63"/>
                  <a:gd name="T59" fmla="*/ 10 h 65"/>
                  <a:gd name="T60" fmla="*/ 14 w 63"/>
                  <a:gd name="T61" fmla="*/ 6 h 65"/>
                  <a:gd name="T62" fmla="*/ 20 w 63"/>
                  <a:gd name="T63" fmla="*/ 2 h 65"/>
                  <a:gd name="T64" fmla="*/ 26 w 63"/>
                  <a:gd name="T65" fmla="*/ 0 h 65"/>
                  <a:gd name="T66" fmla="*/ 32 w 63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2" y="0"/>
                    </a:moveTo>
                    <a:lnTo>
                      <a:pt x="32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4" name="Freeform 742"/>
              <p:cNvSpPr>
                <a:spLocks/>
              </p:cNvSpPr>
              <p:nvPr/>
            </p:nvSpPr>
            <p:spPr bwMode="auto">
              <a:xfrm>
                <a:off x="5113" y="2479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25 w 65"/>
                  <a:gd name="T3" fmla="*/ 63 h 65"/>
                  <a:gd name="T4" fmla="*/ 19 w 65"/>
                  <a:gd name="T5" fmla="*/ 61 h 65"/>
                  <a:gd name="T6" fmla="*/ 14 w 65"/>
                  <a:gd name="T7" fmla="*/ 59 h 65"/>
                  <a:gd name="T8" fmla="*/ 10 w 65"/>
                  <a:gd name="T9" fmla="*/ 55 h 65"/>
                  <a:gd name="T10" fmla="*/ 6 w 65"/>
                  <a:gd name="T11" fmla="*/ 51 h 65"/>
                  <a:gd name="T12" fmla="*/ 2 w 65"/>
                  <a:gd name="T13" fmla="*/ 45 h 65"/>
                  <a:gd name="T14" fmla="*/ 2 w 65"/>
                  <a:gd name="T15" fmla="*/ 39 h 65"/>
                  <a:gd name="T16" fmla="*/ 0 w 65"/>
                  <a:gd name="T17" fmla="*/ 31 h 65"/>
                  <a:gd name="T18" fmla="*/ 2 w 65"/>
                  <a:gd name="T19" fmla="*/ 25 h 65"/>
                  <a:gd name="T20" fmla="*/ 2 w 65"/>
                  <a:gd name="T21" fmla="*/ 19 h 65"/>
                  <a:gd name="T22" fmla="*/ 6 w 65"/>
                  <a:gd name="T23" fmla="*/ 14 h 65"/>
                  <a:gd name="T24" fmla="*/ 10 w 65"/>
                  <a:gd name="T25" fmla="*/ 10 h 65"/>
                  <a:gd name="T26" fmla="*/ 14 w 65"/>
                  <a:gd name="T27" fmla="*/ 6 h 65"/>
                  <a:gd name="T28" fmla="*/ 19 w 65"/>
                  <a:gd name="T29" fmla="*/ 2 h 65"/>
                  <a:gd name="T30" fmla="*/ 25 w 65"/>
                  <a:gd name="T31" fmla="*/ 0 h 65"/>
                  <a:gd name="T32" fmla="*/ 31 w 65"/>
                  <a:gd name="T33" fmla="*/ 0 h 65"/>
                  <a:gd name="T34" fmla="*/ 39 w 65"/>
                  <a:gd name="T35" fmla="*/ 0 h 65"/>
                  <a:gd name="T36" fmla="*/ 45 w 65"/>
                  <a:gd name="T37" fmla="*/ 2 h 65"/>
                  <a:gd name="T38" fmla="*/ 51 w 65"/>
                  <a:gd name="T39" fmla="*/ 6 h 65"/>
                  <a:gd name="T40" fmla="*/ 55 w 65"/>
                  <a:gd name="T41" fmla="*/ 10 h 65"/>
                  <a:gd name="T42" fmla="*/ 59 w 65"/>
                  <a:gd name="T43" fmla="*/ 14 h 65"/>
                  <a:gd name="T44" fmla="*/ 63 w 65"/>
                  <a:gd name="T45" fmla="*/ 19 h 65"/>
                  <a:gd name="T46" fmla="*/ 63 w 65"/>
                  <a:gd name="T47" fmla="*/ 25 h 65"/>
                  <a:gd name="T48" fmla="*/ 65 w 65"/>
                  <a:gd name="T49" fmla="*/ 31 h 65"/>
                  <a:gd name="T50" fmla="*/ 63 w 65"/>
                  <a:gd name="T51" fmla="*/ 39 h 65"/>
                  <a:gd name="T52" fmla="*/ 63 w 65"/>
                  <a:gd name="T53" fmla="*/ 45 h 65"/>
                  <a:gd name="T54" fmla="*/ 59 w 65"/>
                  <a:gd name="T55" fmla="*/ 51 h 65"/>
                  <a:gd name="T56" fmla="*/ 55 w 65"/>
                  <a:gd name="T57" fmla="*/ 55 h 65"/>
                  <a:gd name="T58" fmla="*/ 51 w 65"/>
                  <a:gd name="T59" fmla="*/ 59 h 65"/>
                  <a:gd name="T60" fmla="*/ 45 w 65"/>
                  <a:gd name="T61" fmla="*/ 61 h 65"/>
                  <a:gd name="T62" fmla="*/ 39 w 65"/>
                  <a:gd name="T63" fmla="*/ 63 h 65"/>
                  <a:gd name="T64" fmla="*/ 31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1" y="65"/>
                    </a:moveTo>
                    <a:lnTo>
                      <a:pt x="25" y="63"/>
                    </a:lnTo>
                    <a:lnTo>
                      <a:pt x="19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0" y="31"/>
                    </a:lnTo>
                    <a:lnTo>
                      <a:pt x="2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5" name="Freeform 743"/>
              <p:cNvSpPr>
                <a:spLocks/>
              </p:cNvSpPr>
              <p:nvPr/>
            </p:nvSpPr>
            <p:spPr bwMode="auto">
              <a:xfrm>
                <a:off x="5113" y="2479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31 w 65"/>
                  <a:gd name="T3" fmla="*/ 65 h 65"/>
                  <a:gd name="T4" fmla="*/ 25 w 65"/>
                  <a:gd name="T5" fmla="*/ 63 h 65"/>
                  <a:gd name="T6" fmla="*/ 19 w 65"/>
                  <a:gd name="T7" fmla="*/ 61 h 65"/>
                  <a:gd name="T8" fmla="*/ 14 w 65"/>
                  <a:gd name="T9" fmla="*/ 59 h 65"/>
                  <a:gd name="T10" fmla="*/ 10 w 65"/>
                  <a:gd name="T11" fmla="*/ 55 h 65"/>
                  <a:gd name="T12" fmla="*/ 6 w 65"/>
                  <a:gd name="T13" fmla="*/ 51 h 65"/>
                  <a:gd name="T14" fmla="*/ 2 w 65"/>
                  <a:gd name="T15" fmla="*/ 45 h 65"/>
                  <a:gd name="T16" fmla="*/ 2 w 65"/>
                  <a:gd name="T17" fmla="*/ 39 h 65"/>
                  <a:gd name="T18" fmla="*/ 0 w 65"/>
                  <a:gd name="T19" fmla="*/ 31 h 65"/>
                  <a:gd name="T20" fmla="*/ 2 w 65"/>
                  <a:gd name="T21" fmla="*/ 25 h 65"/>
                  <a:gd name="T22" fmla="*/ 2 w 65"/>
                  <a:gd name="T23" fmla="*/ 19 h 65"/>
                  <a:gd name="T24" fmla="*/ 6 w 65"/>
                  <a:gd name="T25" fmla="*/ 14 h 65"/>
                  <a:gd name="T26" fmla="*/ 10 w 65"/>
                  <a:gd name="T27" fmla="*/ 10 h 65"/>
                  <a:gd name="T28" fmla="*/ 14 w 65"/>
                  <a:gd name="T29" fmla="*/ 6 h 65"/>
                  <a:gd name="T30" fmla="*/ 19 w 65"/>
                  <a:gd name="T31" fmla="*/ 2 h 65"/>
                  <a:gd name="T32" fmla="*/ 25 w 65"/>
                  <a:gd name="T33" fmla="*/ 0 h 65"/>
                  <a:gd name="T34" fmla="*/ 31 w 65"/>
                  <a:gd name="T35" fmla="*/ 0 h 65"/>
                  <a:gd name="T36" fmla="*/ 39 w 65"/>
                  <a:gd name="T37" fmla="*/ 0 h 65"/>
                  <a:gd name="T38" fmla="*/ 45 w 65"/>
                  <a:gd name="T39" fmla="*/ 2 h 65"/>
                  <a:gd name="T40" fmla="*/ 51 w 65"/>
                  <a:gd name="T41" fmla="*/ 6 h 65"/>
                  <a:gd name="T42" fmla="*/ 55 w 65"/>
                  <a:gd name="T43" fmla="*/ 10 h 65"/>
                  <a:gd name="T44" fmla="*/ 59 w 65"/>
                  <a:gd name="T45" fmla="*/ 14 h 65"/>
                  <a:gd name="T46" fmla="*/ 63 w 65"/>
                  <a:gd name="T47" fmla="*/ 19 h 65"/>
                  <a:gd name="T48" fmla="*/ 63 w 65"/>
                  <a:gd name="T49" fmla="*/ 25 h 65"/>
                  <a:gd name="T50" fmla="*/ 65 w 65"/>
                  <a:gd name="T51" fmla="*/ 31 h 65"/>
                  <a:gd name="T52" fmla="*/ 63 w 65"/>
                  <a:gd name="T53" fmla="*/ 39 h 65"/>
                  <a:gd name="T54" fmla="*/ 63 w 65"/>
                  <a:gd name="T55" fmla="*/ 45 h 65"/>
                  <a:gd name="T56" fmla="*/ 59 w 65"/>
                  <a:gd name="T57" fmla="*/ 51 h 65"/>
                  <a:gd name="T58" fmla="*/ 55 w 65"/>
                  <a:gd name="T59" fmla="*/ 55 h 65"/>
                  <a:gd name="T60" fmla="*/ 51 w 65"/>
                  <a:gd name="T61" fmla="*/ 59 h 65"/>
                  <a:gd name="T62" fmla="*/ 45 w 65"/>
                  <a:gd name="T63" fmla="*/ 61 h 65"/>
                  <a:gd name="T64" fmla="*/ 39 w 65"/>
                  <a:gd name="T65" fmla="*/ 63 h 65"/>
                  <a:gd name="T66" fmla="*/ 31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1" y="65"/>
                    </a:moveTo>
                    <a:lnTo>
                      <a:pt x="31" y="65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0" y="31"/>
                    </a:lnTo>
                    <a:lnTo>
                      <a:pt x="2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6" name="Freeform 744"/>
              <p:cNvSpPr>
                <a:spLocks/>
              </p:cNvSpPr>
              <p:nvPr/>
            </p:nvSpPr>
            <p:spPr bwMode="auto">
              <a:xfrm>
                <a:off x="5103" y="2504"/>
                <a:ext cx="63" cy="65"/>
              </a:xfrm>
              <a:custGeom>
                <a:avLst/>
                <a:gdLst>
                  <a:gd name="T0" fmla="*/ 31 w 63"/>
                  <a:gd name="T1" fmla="*/ 65 h 65"/>
                  <a:gd name="T2" fmla="*/ 25 w 63"/>
                  <a:gd name="T3" fmla="*/ 63 h 65"/>
                  <a:gd name="T4" fmla="*/ 20 w 63"/>
                  <a:gd name="T5" fmla="*/ 61 h 65"/>
                  <a:gd name="T6" fmla="*/ 14 w 63"/>
                  <a:gd name="T7" fmla="*/ 59 h 65"/>
                  <a:gd name="T8" fmla="*/ 10 w 63"/>
                  <a:gd name="T9" fmla="*/ 55 h 65"/>
                  <a:gd name="T10" fmla="*/ 6 w 63"/>
                  <a:gd name="T11" fmla="*/ 50 h 65"/>
                  <a:gd name="T12" fmla="*/ 2 w 63"/>
                  <a:gd name="T13" fmla="*/ 46 h 65"/>
                  <a:gd name="T14" fmla="*/ 0 w 63"/>
                  <a:gd name="T15" fmla="*/ 40 h 65"/>
                  <a:gd name="T16" fmla="*/ 0 w 63"/>
                  <a:gd name="T17" fmla="*/ 32 h 65"/>
                  <a:gd name="T18" fmla="*/ 0 w 63"/>
                  <a:gd name="T19" fmla="*/ 26 h 65"/>
                  <a:gd name="T20" fmla="*/ 2 w 63"/>
                  <a:gd name="T21" fmla="*/ 20 h 65"/>
                  <a:gd name="T22" fmla="*/ 6 w 63"/>
                  <a:gd name="T23" fmla="*/ 14 h 65"/>
                  <a:gd name="T24" fmla="*/ 10 w 63"/>
                  <a:gd name="T25" fmla="*/ 10 h 65"/>
                  <a:gd name="T26" fmla="*/ 14 w 63"/>
                  <a:gd name="T27" fmla="*/ 6 h 65"/>
                  <a:gd name="T28" fmla="*/ 20 w 63"/>
                  <a:gd name="T29" fmla="*/ 2 h 65"/>
                  <a:gd name="T30" fmla="*/ 25 w 63"/>
                  <a:gd name="T31" fmla="*/ 0 h 65"/>
                  <a:gd name="T32" fmla="*/ 31 w 63"/>
                  <a:gd name="T33" fmla="*/ 0 h 65"/>
                  <a:gd name="T34" fmla="*/ 39 w 63"/>
                  <a:gd name="T35" fmla="*/ 0 h 65"/>
                  <a:gd name="T36" fmla="*/ 45 w 63"/>
                  <a:gd name="T37" fmla="*/ 2 h 65"/>
                  <a:gd name="T38" fmla="*/ 49 w 63"/>
                  <a:gd name="T39" fmla="*/ 6 h 65"/>
                  <a:gd name="T40" fmla="*/ 55 w 63"/>
                  <a:gd name="T41" fmla="*/ 10 h 65"/>
                  <a:gd name="T42" fmla="*/ 59 w 63"/>
                  <a:gd name="T43" fmla="*/ 14 h 65"/>
                  <a:gd name="T44" fmla="*/ 61 w 63"/>
                  <a:gd name="T45" fmla="*/ 20 h 65"/>
                  <a:gd name="T46" fmla="*/ 63 w 63"/>
                  <a:gd name="T47" fmla="*/ 26 h 65"/>
                  <a:gd name="T48" fmla="*/ 63 w 63"/>
                  <a:gd name="T49" fmla="*/ 32 h 65"/>
                  <a:gd name="T50" fmla="*/ 63 w 63"/>
                  <a:gd name="T51" fmla="*/ 40 h 65"/>
                  <a:gd name="T52" fmla="*/ 61 w 63"/>
                  <a:gd name="T53" fmla="*/ 46 h 65"/>
                  <a:gd name="T54" fmla="*/ 59 w 63"/>
                  <a:gd name="T55" fmla="*/ 50 h 65"/>
                  <a:gd name="T56" fmla="*/ 55 w 63"/>
                  <a:gd name="T57" fmla="*/ 55 h 65"/>
                  <a:gd name="T58" fmla="*/ 49 w 63"/>
                  <a:gd name="T59" fmla="*/ 59 h 65"/>
                  <a:gd name="T60" fmla="*/ 45 w 63"/>
                  <a:gd name="T61" fmla="*/ 61 h 65"/>
                  <a:gd name="T62" fmla="*/ 39 w 63"/>
                  <a:gd name="T63" fmla="*/ 63 h 65"/>
                  <a:gd name="T64" fmla="*/ 31 w 63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1" y="65"/>
                    </a:moveTo>
                    <a:lnTo>
                      <a:pt x="25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0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0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7" name="Freeform 745"/>
              <p:cNvSpPr>
                <a:spLocks/>
              </p:cNvSpPr>
              <p:nvPr/>
            </p:nvSpPr>
            <p:spPr bwMode="auto">
              <a:xfrm>
                <a:off x="5103" y="2504"/>
                <a:ext cx="63" cy="65"/>
              </a:xfrm>
              <a:custGeom>
                <a:avLst/>
                <a:gdLst>
                  <a:gd name="T0" fmla="*/ 31 w 63"/>
                  <a:gd name="T1" fmla="*/ 65 h 65"/>
                  <a:gd name="T2" fmla="*/ 31 w 63"/>
                  <a:gd name="T3" fmla="*/ 65 h 65"/>
                  <a:gd name="T4" fmla="*/ 25 w 63"/>
                  <a:gd name="T5" fmla="*/ 63 h 65"/>
                  <a:gd name="T6" fmla="*/ 20 w 63"/>
                  <a:gd name="T7" fmla="*/ 61 h 65"/>
                  <a:gd name="T8" fmla="*/ 14 w 63"/>
                  <a:gd name="T9" fmla="*/ 59 h 65"/>
                  <a:gd name="T10" fmla="*/ 10 w 63"/>
                  <a:gd name="T11" fmla="*/ 55 h 65"/>
                  <a:gd name="T12" fmla="*/ 6 w 63"/>
                  <a:gd name="T13" fmla="*/ 50 h 65"/>
                  <a:gd name="T14" fmla="*/ 2 w 63"/>
                  <a:gd name="T15" fmla="*/ 46 h 65"/>
                  <a:gd name="T16" fmla="*/ 0 w 63"/>
                  <a:gd name="T17" fmla="*/ 40 h 65"/>
                  <a:gd name="T18" fmla="*/ 0 w 63"/>
                  <a:gd name="T19" fmla="*/ 32 h 65"/>
                  <a:gd name="T20" fmla="*/ 0 w 63"/>
                  <a:gd name="T21" fmla="*/ 26 h 65"/>
                  <a:gd name="T22" fmla="*/ 2 w 63"/>
                  <a:gd name="T23" fmla="*/ 20 h 65"/>
                  <a:gd name="T24" fmla="*/ 6 w 63"/>
                  <a:gd name="T25" fmla="*/ 14 h 65"/>
                  <a:gd name="T26" fmla="*/ 10 w 63"/>
                  <a:gd name="T27" fmla="*/ 10 h 65"/>
                  <a:gd name="T28" fmla="*/ 14 w 63"/>
                  <a:gd name="T29" fmla="*/ 6 h 65"/>
                  <a:gd name="T30" fmla="*/ 20 w 63"/>
                  <a:gd name="T31" fmla="*/ 2 h 65"/>
                  <a:gd name="T32" fmla="*/ 25 w 63"/>
                  <a:gd name="T33" fmla="*/ 0 h 65"/>
                  <a:gd name="T34" fmla="*/ 31 w 63"/>
                  <a:gd name="T35" fmla="*/ 0 h 65"/>
                  <a:gd name="T36" fmla="*/ 39 w 63"/>
                  <a:gd name="T37" fmla="*/ 0 h 65"/>
                  <a:gd name="T38" fmla="*/ 45 w 63"/>
                  <a:gd name="T39" fmla="*/ 2 h 65"/>
                  <a:gd name="T40" fmla="*/ 49 w 63"/>
                  <a:gd name="T41" fmla="*/ 6 h 65"/>
                  <a:gd name="T42" fmla="*/ 55 w 63"/>
                  <a:gd name="T43" fmla="*/ 10 h 65"/>
                  <a:gd name="T44" fmla="*/ 59 w 63"/>
                  <a:gd name="T45" fmla="*/ 14 h 65"/>
                  <a:gd name="T46" fmla="*/ 61 w 63"/>
                  <a:gd name="T47" fmla="*/ 20 h 65"/>
                  <a:gd name="T48" fmla="*/ 63 w 63"/>
                  <a:gd name="T49" fmla="*/ 26 h 65"/>
                  <a:gd name="T50" fmla="*/ 63 w 63"/>
                  <a:gd name="T51" fmla="*/ 32 h 65"/>
                  <a:gd name="T52" fmla="*/ 63 w 63"/>
                  <a:gd name="T53" fmla="*/ 40 h 65"/>
                  <a:gd name="T54" fmla="*/ 61 w 63"/>
                  <a:gd name="T55" fmla="*/ 46 h 65"/>
                  <a:gd name="T56" fmla="*/ 59 w 63"/>
                  <a:gd name="T57" fmla="*/ 50 h 65"/>
                  <a:gd name="T58" fmla="*/ 55 w 63"/>
                  <a:gd name="T59" fmla="*/ 55 h 65"/>
                  <a:gd name="T60" fmla="*/ 49 w 63"/>
                  <a:gd name="T61" fmla="*/ 59 h 65"/>
                  <a:gd name="T62" fmla="*/ 45 w 63"/>
                  <a:gd name="T63" fmla="*/ 61 h 65"/>
                  <a:gd name="T64" fmla="*/ 39 w 63"/>
                  <a:gd name="T65" fmla="*/ 63 h 65"/>
                  <a:gd name="T66" fmla="*/ 31 w 63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1" y="65"/>
                    </a:moveTo>
                    <a:lnTo>
                      <a:pt x="31" y="65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0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0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8" name="Freeform 746"/>
              <p:cNvSpPr>
                <a:spLocks/>
              </p:cNvSpPr>
              <p:nvPr/>
            </p:nvSpPr>
            <p:spPr bwMode="auto">
              <a:xfrm>
                <a:off x="5138" y="2540"/>
                <a:ext cx="63" cy="65"/>
              </a:xfrm>
              <a:custGeom>
                <a:avLst/>
                <a:gdLst>
                  <a:gd name="T0" fmla="*/ 32 w 63"/>
                  <a:gd name="T1" fmla="*/ 0 h 65"/>
                  <a:gd name="T2" fmla="*/ 38 w 63"/>
                  <a:gd name="T3" fmla="*/ 2 h 65"/>
                  <a:gd name="T4" fmla="*/ 46 w 63"/>
                  <a:gd name="T5" fmla="*/ 4 h 65"/>
                  <a:gd name="T6" fmla="*/ 50 w 63"/>
                  <a:gd name="T7" fmla="*/ 6 h 65"/>
                  <a:gd name="T8" fmla="*/ 55 w 63"/>
                  <a:gd name="T9" fmla="*/ 10 h 65"/>
                  <a:gd name="T10" fmla="*/ 59 w 63"/>
                  <a:gd name="T11" fmla="*/ 14 h 65"/>
                  <a:gd name="T12" fmla="*/ 61 w 63"/>
                  <a:gd name="T13" fmla="*/ 19 h 65"/>
                  <a:gd name="T14" fmla="*/ 63 w 63"/>
                  <a:gd name="T15" fmla="*/ 25 h 65"/>
                  <a:gd name="T16" fmla="*/ 63 w 63"/>
                  <a:gd name="T17" fmla="*/ 33 h 65"/>
                  <a:gd name="T18" fmla="*/ 63 w 63"/>
                  <a:gd name="T19" fmla="*/ 39 h 65"/>
                  <a:gd name="T20" fmla="*/ 61 w 63"/>
                  <a:gd name="T21" fmla="*/ 45 h 65"/>
                  <a:gd name="T22" fmla="*/ 59 w 63"/>
                  <a:gd name="T23" fmla="*/ 51 h 65"/>
                  <a:gd name="T24" fmla="*/ 55 w 63"/>
                  <a:gd name="T25" fmla="*/ 55 h 65"/>
                  <a:gd name="T26" fmla="*/ 50 w 63"/>
                  <a:gd name="T27" fmla="*/ 59 h 65"/>
                  <a:gd name="T28" fmla="*/ 46 w 63"/>
                  <a:gd name="T29" fmla="*/ 63 h 65"/>
                  <a:gd name="T30" fmla="*/ 38 w 63"/>
                  <a:gd name="T31" fmla="*/ 65 h 65"/>
                  <a:gd name="T32" fmla="*/ 32 w 63"/>
                  <a:gd name="T33" fmla="*/ 65 h 65"/>
                  <a:gd name="T34" fmla="*/ 26 w 63"/>
                  <a:gd name="T35" fmla="*/ 65 h 65"/>
                  <a:gd name="T36" fmla="*/ 20 w 63"/>
                  <a:gd name="T37" fmla="*/ 63 h 65"/>
                  <a:gd name="T38" fmla="*/ 14 w 63"/>
                  <a:gd name="T39" fmla="*/ 59 h 65"/>
                  <a:gd name="T40" fmla="*/ 10 w 63"/>
                  <a:gd name="T41" fmla="*/ 55 h 65"/>
                  <a:gd name="T42" fmla="*/ 6 w 63"/>
                  <a:gd name="T43" fmla="*/ 51 h 65"/>
                  <a:gd name="T44" fmla="*/ 2 w 63"/>
                  <a:gd name="T45" fmla="*/ 45 h 65"/>
                  <a:gd name="T46" fmla="*/ 0 w 63"/>
                  <a:gd name="T47" fmla="*/ 39 h 65"/>
                  <a:gd name="T48" fmla="*/ 0 w 63"/>
                  <a:gd name="T49" fmla="*/ 33 h 65"/>
                  <a:gd name="T50" fmla="*/ 0 w 63"/>
                  <a:gd name="T51" fmla="*/ 25 h 65"/>
                  <a:gd name="T52" fmla="*/ 2 w 63"/>
                  <a:gd name="T53" fmla="*/ 19 h 65"/>
                  <a:gd name="T54" fmla="*/ 6 w 63"/>
                  <a:gd name="T55" fmla="*/ 14 h 65"/>
                  <a:gd name="T56" fmla="*/ 10 w 63"/>
                  <a:gd name="T57" fmla="*/ 10 h 65"/>
                  <a:gd name="T58" fmla="*/ 14 w 63"/>
                  <a:gd name="T59" fmla="*/ 6 h 65"/>
                  <a:gd name="T60" fmla="*/ 20 w 63"/>
                  <a:gd name="T61" fmla="*/ 4 h 65"/>
                  <a:gd name="T62" fmla="*/ 26 w 63"/>
                  <a:gd name="T63" fmla="*/ 2 h 65"/>
                  <a:gd name="T64" fmla="*/ 32 w 63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2" y="0"/>
                    </a:moveTo>
                    <a:lnTo>
                      <a:pt x="38" y="2"/>
                    </a:lnTo>
                    <a:lnTo>
                      <a:pt x="46" y="4"/>
                    </a:lnTo>
                    <a:lnTo>
                      <a:pt x="50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0" y="59"/>
                    </a:lnTo>
                    <a:lnTo>
                      <a:pt x="46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49" name="Freeform 747"/>
              <p:cNvSpPr>
                <a:spLocks/>
              </p:cNvSpPr>
              <p:nvPr/>
            </p:nvSpPr>
            <p:spPr bwMode="auto">
              <a:xfrm>
                <a:off x="5138" y="2540"/>
                <a:ext cx="63" cy="65"/>
              </a:xfrm>
              <a:custGeom>
                <a:avLst/>
                <a:gdLst>
                  <a:gd name="T0" fmla="*/ 32 w 63"/>
                  <a:gd name="T1" fmla="*/ 0 h 65"/>
                  <a:gd name="T2" fmla="*/ 32 w 63"/>
                  <a:gd name="T3" fmla="*/ 0 h 65"/>
                  <a:gd name="T4" fmla="*/ 38 w 63"/>
                  <a:gd name="T5" fmla="*/ 2 h 65"/>
                  <a:gd name="T6" fmla="*/ 46 w 63"/>
                  <a:gd name="T7" fmla="*/ 4 h 65"/>
                  <a:gd name="T8" fmla="*/ 50 w 63"/>
                  <a:gd name="T9" fmla="*/ 6 h 65"/>
                  <a:gd name="T10" fmla="*/ 55 w 63"/>
                  <a:gd name="T11" fmla="*/ 10 h 65"/>
                  <a:gd name="T12" fmla="*/ 59 w 63"/>
                  <a:gd name="T13" fmla="*/ 14 h 65"/>
                  <a:gd name="T14" fmla="*/ 61 w 63"/>
                  <a:gd name="T15" fmla="*/ 19 h 65"/>
                  <a:gd name="T16" fmla="*/ 63 w 63"/>
                  <a:gd name="T17" fmla="*/ 25 h 65"/>
                  <a:gd name="T18" fmla="*/ 63 w 63"/>
                  <a:gd name="T19" fmla="*/ 33 h 65"/>
                  <a:gd name="T20" fmla="*/ 63 w 63"/>
                  <a:gd name="T21" fmla="*/ 39 h 65"/>
                  <a:gd name="T22" fmla="*/ 61 w 63"/>
                  <a:gd name="T23" fmla="*/ 45 h 65"/>
                  <a:gd name="T24" fmla="*/ 59 w 63"/>
                  <a:gd name="T25" fmla="*/ 51 h 65"/>
                  <a:gd name="T26" fmla="*/ 55 w 63"/>
                  <a:gd name="T27" fmla="*/ 55 h 65"/>
                  <a:gd name="T28" fmla="*/ 50 w 63"/>
                  <a:gd name="T29" fmla="*/ 59 h 65"/>
                  <a:gd name="T30" fmla="*/ 46 w 63"/>
                  <a:gd name="T31" fmla="*/ 63 h 65"/>
                  <a:gd name="T32" fmla="*/ 38 w 63"/>
                  <a:gd name="T33" fmla="*/ 65 h 65"/>
                  <a:gd name="T34" fmla="*/ 32 w 63"/>
                  <a:gd name="T35" fmla="*/ 65 h 65"/>
                  <a:gd name="T36" fmla="*/ 26 w 63"/>
                  <a:gd name="T37" fmla="*/ 65 h 65"/>
                  <a:gd name="T38" fmla="*/ 20 w 63"/>
                  <a:gd name="T39" fmla="*/ 63 h 65"/>
                  <a:gd name="T40" fmla="*/ 14 w 63"/>
                  <a:gd name="T41" fmla="*/ 59 h 65"/>
                  <a:gd name="T42" fmla="*/ 10 w 63"/>
                  <a:gd name="T43" fmla="*/ 55 h 65"/>
                  <a:gd name="T44" fmla="*/ 6 w 63"/>
                  <a:gd name="T45" fmla="*/ 51 h 65"/>
                  <a:gd name="T46" fmla="*/ 2 w 63"/>
                  <a:gd name="T47" fmla="*/ 45 h 65"/>
                  <a:gd name="T48" fmla="*/ 0 w 63"/>
                  <a:gd name="T49" fmla="*/ 39 h 65"/>
                  <a:gd name="T50" fmla="*/ 0 w 63"/>
                  <a:gd name="T51" fmla="*/ 33 h 65"/>
                  <a:gd name="T52" fmla="*/ 0 w 63"/>
                  <a:gd name="T53" fmla="*/ 25 h 65"/>
                  <a:gd name="T54" fmla="*/ 2 w 63"/>
                  <a:gd name="T55" fmla="*/ 19 h 65"/>
                  <a:gd name="T56" fmla="*/ 6 w 63"/>
                  <a:gd name="T57" fmla="*/ 14 h 65"/>
                  <a:gd name="T58" fmla="*/ 10 w 63"/>
                  <a:gd name="T59" fmla="*/ 10 h 65"/>
                  <a:gd name="T60" fmla="*/ 14 w 63"/>
                  <a:gd name="T61" fmla="*/ 6 h 65"/>
                  <a:gd name="T62" fmla="*/ 20 w 63"/>
                  <a:gd name="T63" fmla="*/ 4 h 65"/>
                  <a:gd name="T64" fmla="*/ 26 w 63"/>
                  <a:gd name="T65" fmla="*/ 2 h 65"/>
                  <a:gd name="T66" fmla="*/ 32 w 63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2" y="0"/>
                    </a:moveTo>
                    <a:lnTo>
                      <a:pt x="32" y="0"/>
                    </a:lnTo>
                    <a:lnTo>
                      <a:pt x="38" y="2"/>
                    </a:lnTo>
                    <a:lnTo>
                      <a:pt x="46" y="4"/>
                    </a:lnTo>
                    <a:lnTo>
                      <a:pt x="50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0" y="59"/>
                    </a:lnTo>
                    <a:lnTo>
                      <a:pt x="46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0" name="Freeform 748"/>
              <p:cNvSpPr>
                <a:spLocks/>
              </p:cNvSpPr>
              <p:nvPr/>
            </p:nvSpPr>
            <p:spPr bwMode="auto">
              <a:xfrm>
                <a:off x="5162" y="2516"/>
                <a:ext cx="63" cy="65"/>
              </a:xfrm>
              <a:custGeom>
                <a:avLst/>
                <a:gdLst>
                  <a:gd name="T0" fmla="*/ 31 w 63"/>
                  <a:gd name="T1" fmla="*/ 0 h 65"/>
                  <a:gd name="T2" fmla="*/ 37 w 63"/>
                  <a:gd name="T3" fmla="*/ 0 h 65"/>
                  <a:gd name="T4" fmla="*/ 43 w 63"/>
                  <a:gd name="T5" fmla="*/ 2 h 65"/>
                  <a:gd name="T6" fmla="*/ 49 w 63"/>
                  <a:gd name="T7" fmla="*/ 6 h 65"/>
                  <a:gd name="T8" fmla="*/ 55 w 63"/>
                  <a:gd name="T9" fmla="*/ 10 h 65"/>
                  <a:gd name="T10" fmla="*/ 59 w 63"/>
                  <a:gd name="T11" fmla="*/ 14 h 65"/>
                  <a:gd name="T12" fmla="*/ 61 w 63"/>
                  <a:gd name="T13" fmla="*/ 20 h 65"/>
                  <a:gd name="T14" fmla="*/ 63 w 63"/>
                  <a:gd name="T15" fmla="*/ 26 h 65"/>
                  <a:gd name="T16" fmla="*/ 63 w 63"/>
                  <a:gd name="T17" fmla="*/ 32 h 65"/>
                  <a:gd name="T18" fmla="*/ 63 w 63"/>
                  <a:gd name="T19" fmla="*/ 40 h 65"/>
                  <a:gd name="T20" fmla="*/ 61 w 63"/>
                  <a:gd name="T21" fmla="*/ 45 h 65"/>
                  <a:gd name="T22" fmla="*/ 59 w 63"/>
                  <a:gd name="T23" fmla="*/ 49 h 65"/>
                  <a:gd name="T24" fmla="*/ 55 w 63"/>
                  <a:gd name="T25" fmla="*/ 55 h 65"/>
                  <a:gd name="T26" fmla="*/ 49 w 63"/>
                  <a:gd name="T27" fmla="*/ 59 h 65"/>
                  <a:gd name="T28" fmla="*/ 43 w 63"/>
                  <a:gd name="T29" fmla="*/ 63 h 65"/>
                  <a:gd name="T30" fmla="*/ 37 w 63"/>
                  <a:gd name="T31" fmla="*/ 63 h 65"/>
                  <a:gd name="T32" fmla="*/ 31 w 63"/>
                  <a:gd name="T33" fmla="*/ 65 h 65"/>
                  <a:gd name="T34" fmla="*/ 26 w 63"/>
                  <a:gd name="T35" fmla="*/ 63 h 65"/>
                  <a:gd name="T36" fmla="*/ 20 w 63"/>
                  <a:gd name="T37" fmla="*/ 63 h 65"/>
                  <a:gd name="T38" fmla="*/ 14 w 63"/>
                  <a:gd name="T39" fmla="*/ 59 h 65"/>
                  <a:gd name="T40" fmla="*/ 10 w 63"/>
                  <a:gd name="T41" fmla="*/ 55 h 65"/>
                  <a:gd name="T42" fmla="*/ 4 w 63"/>
                  <a:gd name="T43" fmla="*/ 49 h 65"/>
                  <a:gd name="T44" fmla="*/ 2 w 63"/>
                  <a:gd name="T45" fmla="*/ 45 h 65"/>
                  <a:gd name="T46" fmla="*/ 0 w 63"/>
                  <a:gd name="T47" fmla="*/ 40 h 65"/>
                  <a:gd name="T48" fmla="*/ 0 w 63"/>
                  <a:gd name="T49" fmla="*/ 32 h 65"/>
                  <a:gd name="T50" fmla="*/ 0 w 63"/>
                  <a:gd name="T51" fmla="*/ 26 h 65"/>
                  <a:gd name="T52" fmla="*/ 2 w 63"/>
                  <a:gd name="T53" fmla="*/ 20 h 65"/>
                  <a:gd name="T54" fmla="*/ 4 w 63"/>
                  <a:gd name="T55" fmla="*/ 14 h 65"/>
                  <a:gd name="T56" fmla="*/ 10 w 63"/>
                  <a:gd name="T57" fmla="*/ 10 h 65"/>
                  <a:gd name="T58" fmla="*/ 14 w 63"/>
                  <a:gd name="T59" fmla="*/ 6 h 65"/>
                  <a:gd name="T60" fmla="*/ 20 w 63"/>
                  <a:gd name="T61" fmla="*/ 2 h 65"/>
                  <a:gd name="T62" fmla="*/ 26 w 63"/>
                  <a:gd name="T63" fmla="*/ 0 h 65"/>
                  <a:gd name="T64" fmla="*/ 31 w 63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1" y="0"/>
                    </a:move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4" y="49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1" name="Freeform 749"/>
              <p:cNvSpPr>
                <a:spLocks/>
              </p:cNvSpPr>
              <p:nvPr/>
            </p:nvSpPr>
            <p:spPr bwMode="auto">
              <a:xfrm>
                <a:off x="5162" y="2516"/>
                <a:ext cx="63" cy="65"/>
              </a:xfrm>
              <a:custGeom>
                <a:avLst/>
                <a:gdLst>
                  <a:gd name="T0" fmla="*/ 31 w 63"/>
                  <a:gd name="T1" fmla="*/ 0 h 65"/>
                  <a:gd name="T2" fmla="*/ 31 w 63"/>
                  <a:gd name="T3" fmla="*/ 0 h 65"/>
                  <a:gd name="T4" fmla="*/ 37 w 63"/>
                  <a:gd name="T5" fmla="*/ 0 h 65"/>
                  <a:gd name="T6" fmla="*/ 43 w 63"/>
                  <a:gd name="T7" fmla="*/ 2 h 65"/>
                  <a:gd name="T8" fmla="*/ 49 w 63"/>
                  <a:gd name="T9" fmla="*/ 6 h 65"/>
                  <a:gd name="T10" fmla="*/ 55 w 63"/>
                  <a:gd name="T11" fmla="*/ 10 h 65"/>
                  <a:gd name="T12" fmla="*/ 59 w 63"/>
                  <a:gd name="T13" fmla="*/ 14 h 65"/>
                  <a:gd name="T14" fmla="*/ 61 w 63"/>
                  <a:gd name="T15" fmla="*/ 20 h 65"/>
                  <a:gd name="T16" fmla="*/ 63 w 63"/>
                  <a:gd name="T17" fmla="*/ 26 h 65"/>
                  <a:gd name="T18" fmla="*/ 63 w 63"/>
                  <a:gd name="T19" fmla="*/ 32 h 65"/>
                  <a:gd name="T20" fmla="*/ 63 w 63"/>
                  <a:gd name="T21" fmla="*/ 40 h 65"/>
                  <a:gd name="T22" fmla="*/ 61 w 63"/>
                  <a:gd name="T23" fmla="*/ 45 h 65"/>
                  <a:gd name="T24" fmla="*/ 59 w 63"/>
                  <a:gd name="T25" fmla="*/ 49 h 65"/>
                  <a:gd name="T26" fmla="*/ 55 w 63"/>
                  <a:gd name="T27" fmla="*/ 55 h 65"/>
                  <a:gd name="T28" fmla="*/ 49 w 63"/>
                  <a:gd name="T29" fmla="*/ 59 h 65"/>
                  <a:gd name="T30" fmla="*/ 43 w 63"/>
                  <a:gd name="T31" fmla="*/ 63 h 65"/>
                  <a:gd name="T32" fmla="*/ 37 w 63"/>
                  <a:gd name="T33" fmla="*/ 63 h 65"/>
                  <a:gd name="T34" fmla="*/ 31 w 63"/>
                  <a:gd name="T35" fmla="*/ 65 h 65"/>
                  <a:gd name="T36" fmla="*/ 26 w 63"/>
                  <a:gd name="T37" fmla="*/ 63 h 65"/>
                  <a:gd name="T38" fmla="*/ 20 w 63"/>
                  <a:gd name="T39" fmla="*/ 63 h 65"/>
                  <a:gd name="T40" fmla="*/ 14 w 63"/>
                  <a:gd name="T41" fmla="*/ 59 h 65"/>
                  <a:gd name="T42" fmla="*/ 10 w 63"/>
                  <a:gd name="T43" fmla="*/ 55 h 65"/>
                  <a:gd name="T44" fmla="*/ 4 w 63"/>
                  <a:gd name="T45" fmla="*/ 49 h 65"/>
                  <a:gd name="T46" fmla="*/ 2 w 63"/>
                  <a:gd name="T47" fmla="*/ 45 h 65"/>
                  <a:gd name="T48" fmla="*/ 0 w 63"/>
                  <a:gd name="T49" fmla="*/ 40 h 65"/>
                  <a:gd name="T50" fmla="*/ 0 w 63"/>
                  <a:gd name="T51" fmla="*/ 32 h 65"/>
                  <a:gd name="T52" fmla="*/ 0 w 63"/>
                  <a:gd name="T53" fmla="*/ 26 h 65"/>
                  <a:gd name="T54" fmla="*/ 2 w 63"/>
                  <a:gd name="T55" fmla="*/ 20 h 65"/>
                  <a:gd name="T56" fmla="*/ 4 w 63"/>
                  <a:gd name="T57" fmla="*/ 14 h 65"/>
                  <a:gd name="T58" fmla="*/ 10 w 63"/>
                  <a:gd name="T59" fmla="*/ 10 h 65"/>
                  <a:gd name="T60" fmla="*/ 14 w 63"/>
                  <a:gd name="T61" fmla="*/ 6 h 65"/>
                  <a:gd name="T62" fmla="*/ 20 w 63"/>
                  <a:gd name="T63" fmla="*/ 2 h 65"/>
                  <a:gd name="T64" fmla="*/ 26 w 63"/>
                  <a:gd name="T65" fmla="*/ 0 h 65"/>
                  <a:gd name="T66" fmla="*/ 31 w 63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1" y="0"/>
                    </a:move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4" y="49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2" name="Freeform 750"/>
              <p:cNvSpPr>
                <a:spLocks/>
              </p:cNvSpPr>
              <p:nvPr/>
            </p:nvSpPr>
            <p:spPr bwMode="auto">
              <a:xfrm>
                <a:off x="5121" y="2528"/>
                <a:ext cx="65" cy="65"/>
              </a:xfrm>
              <a:custGeom>
                <a:avLst/>
                <a:gdLst>
                  <a:gd name="T0" fmla="*/ 33 w 65"/>
                  <a:gd name="T1" fmla="*/ 65 h 65"/>
                  <a:gd name="T2" fmla="*/ 25 w 65"/>
                  <a:gd name="T3" fmla="*/ 65 h 65"/>
                  <a:gd name="T4" fmla="*/ 19 w 65"/>
                  <a:gd name="T5" fmla="*/ 63 h 65"/>
                  <a:gd name="T6" fmla="*/ 13 w 65"/>
                  <a:gd name="T7" fmla="*/ 61 h 65"/>
                  <a:gd name="T8" fmla="*/ 9 w 65"/>
                  <a:gd name="T9" fmla="*/ 55 h 65"/>
                  <a:gd name="T10" fmla="*/ 6 w 65"/>
                  <a:gd name="T11" fmla="*/ 51 h 65"/>
                  <a:gd name="T12" fmla="*/ 4 w 65"/>
                  <a:gd name="T13" fmla="*/ 45 h 65"/>
                  <a:gd name="T14" fmla="*/ 2 w 65"/>
                  <a:gd name="T15" fmla="*/ 39 h 65"/>
                  <a:gd name="T16" fmla="*/ 0 w 65"/>
                  <a:gd name="T17" fmla="*/ 33 h 65"/>
                  <a:gd name="T18" fmla="*/ 2 w 65"/>
                  <a:gd name="T19" fmla="*/ 26 h 65"/>
                  <a:gd name="T20" fmla="*/ 4 w 65"/>
                  <a:gd name="T21" fmla="*/ 22 h 65"/>
                  <a:gd name="T22" fmla="*/ 6 w 65"/>
                  <a:gd name="T23" fmla="*/ 16 h 65"/>
                  <a:gd name="T24" fmla="*/ 9 w 65"/>
                  <a:gd name="T25" fmla="*/ 10 h 65"/>
                  <a:gd name="T26" fmla="*/ 13 w 65"/>
                  <a:gd name="T27" fmla="*/ 6 h 65"/>
                  <a:gd name="T28" fmla="*/ 19 w 65"/>
                  <a:gd name="T29" fmla="*/ 4 h 65"/>
                  <a:gd name="T30" fmla="*/ 25 w 65"/>
                  <a:gd name="T31" fmla="*/ 2 h 65"/>
                  <a:gd name="T32" fmla="*/ 33 w 65"/>
                  <a:gd name="T33" fmla="*/ 0 h 65"/>
                  <a:gd name="T34" fmla="*/ 39 w 65"/>
                  <a:gd name="T35" fmla="*/ 2 h 65"/>
                  <a:gd name="T36" fmla="*/ 45 w 65"/>
                  <a:gd name="T37" fmla="*/ 4 h 65"/>
                  <a:gd name="T38" fmla="*/ 51 w 65"/>
                  <a:gd name="T39" fmla="*/ 6 h 65"/>
                  <a:gd name="T40" fmla="*/ 55 w 65"/>
                  <a:gd name="T41" fmla="*/ 10 h 65"/>
                  <a:gd name="T42" fmla="*/ 59 w 65"/>
                  <a:gd name="T43" fmla="*/ 16 h 65"/>
                  <a:gd name="T44" fmla="*/ 63 w 65"/>
                  <a:gd name="T45" fmla="*/ 22 h 65"/>
                  <a:gd name="T46" fmla="*/ 65 w 65"/>
                  <a:gd name="T47" fmla="*/ 26 h 65"/>
                  <a:gd name="T48" fmla="*/ 65 w 65"/>
                  <a:gd name="T49" fmla="*/ 33 h 65"/>
                  <a:gd name="T50" fmla="*/ 65 w 65"/>
                  <a:gd name="T51" fmla="*/ 39 h 65"/>
                  <a:gd name="T52" fmla="*/ 63 w 65"/>
                  <a:gd name="T53" fmla="*/ 45 h 65"/>
                  <a:gd name="T54" fmla="*/ 59 w 65"/>
                  <a:gd name="T55" fmla="*/ 51 h 65"/>
                  <a:gd name="T56" fmla="*/ 55 w 65"/>
                  <a:gd name="T57" fmla="*/ 55 h 65"/>
                  <a:gd name="T58" fmla="*/ 51 w 65"/>
                  <a:gd name="T59" fmla="*/ 61 h 65"/>
                  <a:gd name="T60" fmla="*/ 45 w 65"/>
                  <a:gd name="T61" fmla="*/ 63 h 65"/>
                  <a:gd name="T62" fmla="*/ 39 w 65"/>
                  <a:gd name="T63" fmla="*/ 65 h 65"/>
                  <a:gd name="T64" fmla="*/ 33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3" y="65"/>
                    </a:moveTo>
                    <a:lnTo>
                      <a:pt x="25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4" y="22"/>
                    </a:lnTo>
                    <a:lnTo>
                      <a:pt x="6" y="16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3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3" y="22"/>
                    </a:lnTo>
                    <a:lnTo>
                      <a:pt x="65" y="26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61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3" y="65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3" name="Freeform 751"/>
              <p:cNvSpPr>
                <a:spLocks/>
              </p:cNvSpPr>
              <p:nvPr/>
            </p:nvSpPr>
            <p:spPr bwMode="auto">
              <a:xfrm>
                <a:off x="5121" y="2528"/>
                <a:ext cx="65" cy="65"/>
              </a:xfrm>
              <a:custGeom>
                <a:avLst/>
                <a:gdLst>
                  <a:gd name="T0" fmla="*/ 33 w 65"/>
                  <a:gd name="T1" fmla="*/ 65 h 65"/>
                  <a:gd name="T2" fmla="*/ 33 w 65"/>
                  <a:gd name="T3" fmla="*/ 65 h 65"/>
                  <a:gd name="T4" fmla="*/ 25 w 65"/>
                  <a:gd name="T5" fmla="*/ 65 h 65"/>
                  <a:gd name="T6" fmla="*/ 19 w 65"/>
                  <a:gd name="T7" fmla="*/ 63 h 65"/>
                  <a:gd name="T8" fmla="*/ 13 w 65"/>
                  <a:gd name="T9" fmla="*/ 61 h 65"/>
                  <a:gd name="T10" fmla="*/ 9 w 65"/>
                  <a:gd name="T11" fmla="*/ 55 h 65"/>
                  <a:gd name="T12" fmla="*/ 6 w 65"/>
                  <a:gd name="T13" fmla="*/ 51 h 65"/>
                  <a:gd name="T14" fmla="*/ 4 w 65"/>
                  <a:gd name="T15" fmla="*/ 45 h 65"/>
                  <a:gd name="T16" fmla="*/ 2 w 65"/>
                  <a:gd name="T17" fmla="*/ 39 h 65"/>
                  <a:gd name="T18" fmla="*/ 0 w 65"/>
                  <a:gd name="T19" fmla="*/ 33 h 65"/>
                  <a:gd name="T20" fmla="*/ 2 w 65"/>
                  <a:gd name="T21" fmla="*/ 26 h 65"/>
                  <a:gd name="T22" fmla="*/ 4 w 65"/>
                  <a:gd name="T23" fmla="*/ 22 h 65"/>
                  <a:gd name="T24" fmla="*/ 6 w 65"/>
                  <a:gd name="T25" fmla="*/ 16 h 65"/>
                  <a:gd name="T26" fmla="*/ 9 w 65"/>
                  <a:gd name="T27" fmla="*/ 10 h 65"/>
                  <a:gd name="T28" fmla="*/ 13 w 65"/>
                  <a:gd name="T29" fmla="*/ 6 h 65"/>
                  <a:gd name="T30" fmla="*/ 19 w 65"/>
                  <a:gd name="T31" fmla="*/ 4 h 65"/>
                  <a:gd name="T32" fmla="*/ 25 w 65"/>
                  <a:gd name="T33" fmla="*/ 2 h 65"/>
                  <a:gd name="T34" fmla="*/ 33 w 65"/>
                  <a:gd name="T35" fmla="*/ 0 h 65"/>
                  <a:gd name="T36" fmla="*/ 39 w 65"/>
                  <a:gd name="T37" fmla="*/ 2 h 65"/>
                  <a:gd name="T38" fmla="*/ 45 w 65"/>
                  <a:gd name="T39" fmla="*/ 4 h 65"/>
                  <a:gd name="T40" fmla="*/ 51 w 65"/>
                  <a:gd name="T41" fmla="*/ 6 h 65"/>
                  <a:gd name="T42" fmla="*/ 55 w 65"/>
                  <a:gd name="T43" fmla="*/ 10 h 65"/>
                  <a:gd name="T44" fmla="*/ 59 w 65"/>
                  <a:gd name="T45" fmla="*/ 16 h 65"/>
                  <a:gd name="T46" fmla="*/ 63 w 65"/>
                  <a:gd name="T47" fmla="*/ 22 h 65"/>
                  <a:gd name="T48" fmla="*/ 65 w 65"/>
                  <a:gd name="T49" fmla="*/ 26 h 65"/>
                  <a:gd name="T50" fmla="*/ 65 w 65"/>
                  <a:gd name="T51" fmla="*/ 33 h 65"/>
                  <a:gd name="T52" fmla="*/ 65 w 65"/>
                  <a:gd name="T53" fmla="*/ 39 h 65"/>
                  <a:gd name="T54" fmla="*/ 63 w 65"/>
                  <a:gd name="T55" fmla="*/ 45 h 65"/>
                  <a:gd name="T56" fmla="*/ 59 w 65"/>
                  <a:gd name="T57" fmla="*/ 51 h 65"/>
                  <a:gd name="T58" fmla="*/ 55 w 65"/>
                  <a:gd name="T59" fmla="*/ 55 h 65"/>
                  <a:gd name="T60" fmla="*/ 51 w 65"/>
                  <a:gd name="T61" fmla="*/ 61 h 65"/>
                  <a:gd name="T62" fmla="*/ 45 w 65"/>
                  <a:gd name="T63" fmla="*/ 63 h 65"/>
                  <a:gd name="T64" fmla="*/ 39 w 65"/>
                  <a:gd name="T65" fmla="*/ 65 h 65"/>
                  <a:gd name="T66" fmla="*/ 33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3" y="65"/>
                    </a:moveTo>
                    <a:lnTo>
                      <a:pt x="33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4" y="22"/>
                    </a:lnTo>
                    <a:lnTo>
                      <a:pt x="6" y="16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3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3" y="22"/>
                    </a:lnTo>
                    <a:lnTo>
                      <a:pt x="65" y="26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61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3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4" name="Freeform 752"/>
              <p:cNvSpPr>
                <a:spLocks/>
              </p:cNvSpPr>
              <p:nvPr/>
            </p:nvSpPr>
            <p:spPr bwMode="auto">
              <a:xfrm>
                <a:off x="5160" y="2522"/>
                <a:ext cx="65" cy="65"/>
              </a:xfrm>
              <a:custGeom>
                <a:avLst/>
                <a:gdLst>
                  <a:gd name="T0" fmla="*/ 33 w 65"/>
                  <a:gd name="T1" fmla="*/ 65 h 65"/>
                  <a:gd name="T2" fmla="*/ 26 w 65"/>
                  <a:gd name="T3" fmla="*/ 63 h 65"/>
                  <a:gd name="T4" fmla="*/ 20 w 65"/>
                  <a:gd name="T5" fmla="*/ 61 h 65"/>
                  <a:gd name="T6" fmla="*/ 14 w 65"/>
                  <a:gd name="T7" fmla="*/ 59 h 65"/>
                  <a:gd name="T8" fmla="*/ 10 w 65"/>
                  <a:gd name="T9" fmla="*/ 55 h 65"/>
                  <a:gd name="T10" fmla="*/ 6 w 65"/>
                  <a:gd name="T11" fmla="*/ 51 h 65"/>
                  <a:gd name="T12" fmla="*/ 4 w 65"/>
                  <a:gd name="T13" fmla="*/ 45 h 65"/>
                  <a:gd name="T14" fmla="*/ 2 w 65"/>
                  <a:gd name="T15" fmla="*/ 39 h 65"/>
                  <a:gd name="T16" fmla="*/ 0 w 65"/>
                  <a:gd name="T17" fmla="*/ 32 h 65"/>
                  <a:gd name="T18" fmla="*/ 2 w 65"/>
                  <a:gd name="T19" fmla="*/ 26 h 65"/>
                  <a:gd name="T20" fmla="*/ 4 w 65"/>
                  <a:gd name="T21" fmla="*/ 20 h 65"/>
                  <a:gd name="T22" fmla="*/ 6 w 65"/>
                  <a:gd name="T23" fmla="*/ 14 h 65"/>
                  <a:gd name="T24" fmla="*/ 10 w 65"/>
                  <a:gd name="T25" fmla="*/ 10 h 65"/>
                  <a:gd name="T26" fmla="*/ 14 w 65"/>
                  <a:gd name="T27" fmla="*/ 6 h 65"/>
                  <a:gd name="T28" fmla="*/ 20 w 65"/>
                  <a:gd name="T29" fmla="*/ 2 h 65"/>
                  <a:gd name="T30" fmla="*/ 26 w 65"/>
                  <a:gd name="T31" fmla="*/ 0 h 65"/>
                  <a:gd name="T32" fmla="*/ 33 w 65"/>
                  <a:gd name="T33" fmla="*/ 0 h 65"/>
                  <a:gd name="T34" fmla="*/ 39 w 65"/>
                  <a:gd name="T35" fmla="*/ 0 h 65"/>
                  <a:gd name="T36" fmla="*/ 45 w 65"/>
                  <a:gd name="T37" fmla="*/ 2 h 65"/>
                  <a:gd name="T38" fmla="*/ 51 w 65"/>
                  <a:gd name="T39" fmla="*/ 6 h 65"/>
                  <a:gd name="T40" fmla="*/ 55 w 65"/>
                  <a:gd name="T41" fmla="*/ 10 h 65"/>
                  <a:gd name="T42" fmla="*/ 59 w 65"/>
                  <a:gd name="T43" fmla="*/ 14 h 65"/>
                  <a:gd name="T44" fmla="*/ 63 w 65"/>
                  <a:gd name="T45" fmla="*/ 20 h 65"/>
                  <a:gd name="T46" fmla="*/ 65 w 65"/>
                  <a:gd name="T47" fmla="*/ 26 h 65"/>
                  <a:gd name="T48" fmla="*/ 65 w 65"/>
                  <a:gd name="T49" fmla="*/ 32 h 65"/>
                  <a:gd name="T50" fmla="*/ 65 w 65"/>
                  <a:gd name="T51" fmla="*/ 39 h 65"/>
                  <a:gd name="T52" fmla="*/ 63 w 65"/>
                  <a:gd name="T53" fmla="*/ 45 h 65"/>
                  <a:gd name="T54" fmla="*/ 59 w 65"/>
                  <a:gd name="T55" fmla="*/ 51 h 65"/>
                  <a:gd name="T56" fmla="*/ 55 w 65"/>
                  <a:gd name="T57" fmla="*/ 55 h 65"/>
                  <a:gd name="T58" fmla="*/ 51 w 65"/>
                  <a:gd name="T59" fmla="*/ 59 h 65"/>
                  <a:gd name="T60" fmla="*/ 45 w 65"/>
                  <a:gd name="T61" fmla="*/ 61 h 65"/>
                  <a:gd name="T62" fmla="*/ 39 w 65"/>
                  <a:gd name="T63" fmla="*/ 63 h 65"/>
                  <a:gd name="T64" fmla="*/ 33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3" y="65"/>
                    </a:move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5" name="Freeform 753"/>
              <p:cNvSpPr>
                <a:spLocks/>
              </p:cNvSpPr>
              <p:nvPr/>
            </p:nvSpPr>
            <p:spPr bwMode="auto">
              <a:xfrm>
                <a:off x="5160" y="2522"/>
                <a:ext cx="65" cy="65"/>
              </a:xfrm>
              <a:custGeom>
                <a:avLst/>
                <a:gdLst>
                  <a:gd name="T0" fmla="*/ 33 w 65"/>
                  <a:gd name="T1" fmla="*/ 65 h 65"/>
                  <a:gd name="T2" fmla="*/ 33 w 65"/>
                  <a:gd name="T3" fmla="*/ 65 h 65"/>
                  <a:gd name="T4" fmla="*/ 26 w 65"/>
                  <a:gd name="T5" fmla="*/ 63 h 65"/>
                  <a:gd name="T6" fmla="*/ 20 w 65"/>
                  <a:gd name="T7" fmla="*/ 61 h 65"/>
                  <a:gd name="T8" fmla="*/ 14 w 65"/>
                  <a:gd name="T9" fmla="*/ 59 h 65"/>
                  <a:gd name="T10" fmla="*/ 10 w 65"/>
                  <a:gd name="T11" fmla="*/ 55 h 65"/>
                  <a:gd name="T12" fmla="*/ 6 w 65"/>
                  <a:gd name="T13" fmla="*/ 51 h 65"/>
                  <a:gd name="T14" fmla="*/ 4 w 65"/>
                  <a:gd name="T15" fmla="*/ 45 h 65"/>
                  <a:gd name="T16" fmla="*/ 2 w 65"/>
                  <a:gd name="T17" fmla="*/ 39 h 65"/>
                  <a:gd name="T18" fmla="*/ 0 w 65"/>
                  <a:gd name="T19" fmla="*/ 32 h 65"/>
                  <a:gd name="T20" fmla="*/ 2 w 65"/>
                  <a:gd name="T21" fmla="*/ 26 h 65"/>
                  <a:gd name="T22" fmla="*/ 4 w 65"/>
                  <a:gd name="T23" fmla="*/ 20 h 65"/>
                  <a:gd name="T24" fmla="*/ 6 w 65"/>
                  <a:gd name="T25" fmla="*/ 14 h 65"/>
                  <a:gd name="T26" fmla="*/ 10 w 65"/>
                  <a:gd name="T27" fmla="*/ 10 h 65"/>
                  <a:gd name="T28" fmla="*/ 14 w 65"/>
                  <a:gd name="T29" fmla="*/ 6 h 65"/>
                  <a:gd name="T30" fmla="*/ 20 w 65"/>
                  <a:gd name="T31" fmla="*/ 2 h 65"/>
                  <a:gd name="T32" fmla="*/ 26 w 65"/>
                  <a:gd name="T33" fmla="*/ 0 h 65"/>
                  <a:gd name="T34" fmla="*/ 33 w 65"/>
                  <a:gd name="T35" fmla="*/ 0 h 65"/>
                  <a:gd name="T36" fmla="*/ 39 w 65"/>
                  <a:gd name="T37" fmla="*/ 0 h 65"/>
                  <a:gd name="T38" fmla="*/ 45 w 65"/>
                  <a:gd name="T39" fmla="*/ 2 h 65"/>
                  <a:gd name="T40" fmla="*/ 51 w 65"/>
                  <a:gd name="T41" fmla="*/ 6 h 65"/>
                  <a:gd name="T42" fmla="*/ 55 w 65"/>
                  <a:gd name="T43" fmla="*/ 10 h 65"/>
                  <a:gd name="T44" fmla="*/ 59 w 65"/>
                  <a:gd name="T45" fmla="*/ 14 h 65"/>
                  <a:gd name="T46" fmla="*/ 63 w 65"/>
                  <a:gd name="T47" fmla="*/ 20 h 65"/>
                  <a:gd name="T48" fmla="*/ 65 w 65"/>
                  <a:gd name="T49" fmla="*/ 26 h 65"/>
                  <a:gd name="T50" fmla="*/ 65 w 65"/>
                  <a:gd name="T51" fmla="*/ 32 h 65"/>
                  <a:gd name="T52" fmla="*/ 65 w 65"/>
                  <a:gd name="T53" fmla="*/ 39 h 65"/>
                  <a:gd name="T54" fmla="*/ 63 w 65"/>
                  <a:gd name="T55" fmla="*/ 45 h 65"/>
                  <a:gd name="T56" fmla="*/ 59 w 65"/>
                  <a:gd name="T57" fmla="*/ 51 h 65"/>
                  <a:gd name="T58" fmla="*/ 55 w 65"/>
                  <a:gd name="T59" fmla="*/ 55 h 65"/>
                  <a:gd name="T60" fmla="*/ 51 w 65"/>
                  <a:gd name="T61" fmla="*/ 59 h 65"/>
                  <a:gd name="T62" fmla="*/ 45 w 65"/>
                  <a:gd name="T63" fmla="*/ 61 h 65"/>
                  <a:gd name="T64" fmla="*/ 39 w 65"/>
                  <a:gd name="T65" fmla="*/ 63 h 65"/>
                  <a:gd name="T66" fmla="*/ 33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3" y="65"/>
                    </a:moveTo>
                    <a:lnTo>
                      <a:pt x="33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6" name="Freeform 754"/>
              <p:cNvSpPr>
                <a:spLocks/>
              </p:cNvSpPr>
              <p:nvPr/>
            </p:nvSpPr>
            <p:spPr bwMode="auto">
              <a:xfrm>
                <a:off x="5127" y="2487"/>
                <a:ext cx="63" cy="65"/>
              </a:xfrm>
              <a:custGeom>
                <a:avLst/>
                <a:gdLst>
                  <a:gd name="T0" fmla="*/ 31 w 63"/>
                  <a:gd name="T1" fmla="*/ 65 h 65"/>
                  <a:gd name="T2" fmla="*/ 25 w 63"/>
                  <a:gd name="T3" fmla="*/ 63 h 65"/>
                  <a:gd name="T4" fmla="*/ 19 w 63"/>
                  <a:gd name="T5" fmla="*/ 63 h 65"/>
                  <a:gd name="T6" fmla="*/ 13 w 63"/>
                  <a:gd name="T7" fmla="*/ 59 h 65"/>
                  <a:gd name="T8" fmla="*/ 9 w 63"/>
                  <a:gd name="T9" fmla="*/ 55 h 65"/>
                  <a:gd name="T10" fmla="*/ 5 w 63"/>
                  <a:gd name="T11" fmla="*/ 51 h 65"/>
                  <a:gd name="T12" fmla="*/ 1 w 63"/>
                  <a:gd name="T13" fmla="*/ 45 h 65"/>
                  <a:gd name="T14" fmla="*/ 0 w 63"/>
                  <a:gd name="T15" fmla="*/ 39 h 65"/>
                  <a:gd name="T16" fmla="*/ 0 w 63"/>
                  <a:gd name="T17" fmla="*/ 31 h 65"/>
                  <a:gd name="T18" fmla="*/ 0 w 63"/>
                  <a:gd name="T19" fmla="*/ 25 h 65"/>
                  <a:gd name="T20" fmla="*/ 1 w 63"/>
                  <a:gd name="T21" fmla="*/ 19 h 65"/>
                  <a:gd name="T22" fmla="*/ 5 w 63"/>
                  <a:gd name="T23" fmla="*/ 13 h 65"/>
                  <a:gd name="T24" fmla="*/ 9 w 63"/>
                  <a:gd name="T25" fmla="*/ 9 h 65"/>
                  <a:gd name="T26" fmla="*/ 13 w 63"/>
                  <a:gd name="T27" fmla="*/ 6 h 65"/>
                  <a:gd name="T28" fmla="*/ 19 w 63"/>
                  <a:gd name="T29" fmla="*/ 2 h 65"/>
                  <a:gd name="T30" fmla="*/ 25 w 63"/>
                  <a:gd name="T31" fmla="*/ 0 h 65"/>
                  <a:gd name="T32" fmla="*/ 31 w 63"/>
                  <a:gd name="T33" fmla="*/ 0 h 65"/>
                  <a:gd name="T34" fmla="*/ 37 w 63"/>
                  <a:gd name="T35" fmla="*/ 0 h 65"/>
                  <a:gd name="T36" fmla="*/ 43 w 63"/>
                  <a:gd name="T37" fmla="*/ 2 h 65"/>
                  <a:gd name="T38" fmla="*/ 49 w 63"/>
                  <a:gd name="T39" fmla="*/ 6 h 65"/>
                  <a:gd name="T40" fmla="*/ 55 w 63"/>
                  <a:gd name="T41" fmla="*/ 9 h 65"/>
                  <a:gd name="T42" fmla="*/ 57 w 63"/>
                  <a:gd name="T43" fmla="*/ 13 h 65"/>
                  <a:gd name="T44" fmla="*/ 61 w 63"/>
                  <a:gd name="T45" fmla="*/ 19 h 65"/>
                  <a:gd name="T46" fmla="*/ 63 w 63"/>
                  <a:gd name="T47" fmla="*/ 25 h 65"/>
                  <a:gd name="T48" fmla="*/ 63 w 63"/>
                  <a:gd name="T49" fmla="*/ 31 h 65"/>
                  <a:gd name="T50" fmla="*/ 63 w 63"/>
                  <a:gd name="T51" fmla="*/ 39 h 65"/>
                  <a:gd name="T52" fmla="*/ 61 w 63"/>
                  <a:gd name="T53" fmla="*/ 45 h 65"/>
                  <a:gd name="T54" fmla="*/ 57 w 63"/>
                  <a:gd name="T55" fmla="*/ 51 h 65"/>
                  <a:gd name="T56" fmla="*/ 55 w 63"/>
                  <a:gd name="T57" fmla="*/ 55 h 65"/>
                  <a:gd name="T58" fmla="*/ 49 w 63"/>
                  <a:gd name="T59" fmla="*/ 59 h 65"/>
                  <a:gd name="T60" fmla="*/ 43 w 63"/>
                  <a:gd name="T61" fmla="*/ 63 h 65"/>
                  <a:gd name="T62" fmla="*/ 37 w 63"/>
                  <a:gd name="T63" fmla="*/ 63 h 65"/>
                  <a:gd name="T64" fmla="*/ 31 w 63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1" y="65"/>
                    </a:moveTo>
                    <a:lnTo>
                      <a:pt x="25" y="63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1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9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7" name="Freeform 755"/>
              <p:cNvSpPr>
                <a:spLocks/>
              </p:cNvSpPr>
              <p:nvPr/>
            </p:nvSpPr>
            <p:spPr bwMode="auto">
              <a:xfrm>
                <a:off x="5127" y="2487"/>
                <a:ext cx="63" cy="65"/>
              </a:xfrm>
              <a:custGeom>
                <a:avLst/>
                <a:gdLst>
                  <a:gd name="T0" fmla="*/ 31 w 63"/>
                  <a:gd name="T1" fmla="*/ 65 h 65"/>
                  <a:gd name="T2" fmla="*/ 31 w 63"/>
                  <a:gd name="T3" fmla="*/ 65 h 65"/>
                  <a:gd name="T4" fmla="*/ 25 w 63"/>
                  <a:gd name="T5" fmla="*/ 63 h 65"/>
                  <a:gd name="T6" fmla="*/ 19 w 63"/>
                  <a:gd name="T7" fmla="*/ 63 h 65"/>
                  <a:gd name="T8" fmla="*/ 13 w 63"/>
                  <a:gd name="T9" fmla="*/ 59 h 65"/>
                  <a:gd name="T10" fmla="*/ 9 w 63"/>
                  <a:gd name="T11" fmla="*/ 55 h 65"/>
                  <a:gd name="T12" fmla="*/ 5 w 63"/>
                  <a:gd name="T13" fmla="*/ 51 h 65"/>
                  <a:gd name="T14" fmla="*/ 1 w 63"/>
                  <a:gd name="T15" fmla="*/ 45 h 65"/>
                  <a:gd name="T16" fmla="*/ 0 w 63"/>
                  <a:gd name="T17" fmla="*/ 39 h 65"/>
                  <a:gd name="T18" fmla="*/ 0 w 63"/>
                  <a:gd name="T19" fmla="*/ 31 h 65"/>
                  <a:gd name="T20" fmla="*/ 0 w 63"/>
                  <a:gd name="T21" fmla="*/ 25 h 65"/>
                  <a:gd name="T22" fmla="*/ 1 w 63"/>
                  <a:gd name="T23" fmla="*/ 19 h 65"/>
                  <a:gd name="T24" fmla="*/ 5 w 63"/>
                  <a:gd name="T25" fmla="*/ 13 h 65"/>
                  <a:gd name="T26" fmla="*/ 9 w 63"/>
                  <a:gd name="T27" fmla="*/ 9 h 65"/>
                  <a:gd name="T28" fmla="*/ 13 w 63"/>
                  <a:gd name="T29" fmla="*/ 6 h 65"/>
                  <a:gd name="T30" fmla="*/ 19 w 63"/>
                  <a:gd name="T31" fmla="*/ 2 h 65"/>
                  <a:gd name="T32" fmla="*/ 25 w 63"/>
                  <a:gd name="T33" fmla="*/ 0 h 65"/>
                  <a:gd name="T34" fmla="*/ 31 w 63"/>
                  <a:gd name="T35" fmla="*/ 0 h 65"/>
                  <a:gd name="T36" fmla="*/ 37 w 63"/>
                  <a:gd name="T37" fmla="*/ 0 h 65"/>
                  <a:gd name="T38" fmla="*/ 43 w 63"/>
                  <a:gd name="T39" fmla="*/ 2 h 65"/>
                  <a:gd name="T40" fmla="*/ 49 w 63"/>
                  <a:gd name="T41" fmla="*/ 6 h 65"/>
                  <a:gd name="T42" fmla="*/ 55 w 63"/>
                  <a:gd name="T43" fmla="*/ 9 h 65"/>
                  <a:gd name="T44" fmla="*/ 57 w 63"/>
                  <a:gd name="T45" fmla="*/ 13 h 65"/>
                  <a:gd name="T46" fmla="*/ 61 w 63"/>
                  <a:gd name="T47" fmla="*/ 19 h 65"/>
                  <a:gd name="T48" fmla="*/ 63 w 63"/>
                  <a:gd name="T49" fmla="*/ 25 h 65"/>
                  <a:gd name="T50" fmla="*/ 63 w 63"/>
                  <a:gd name="T51" fmla="*/ 31 h 65"/>
                  <a:gd name="T52" fmla="*/ 63 w 63"/>
                  <a:gd name="T53" fmla="*/ 39 h 65"/>
                  <a:gd name="T54" fmla="*/ 61 w 63"/>
                  <a:gd name="T55" fmla="*/ 45 h 65"/>
                  <a:gd name="T56" fmla="*/ 57 w 63"/>
                  <a:gd name="T57" fmla="*/ 51 h 65"/>
                  <a:gd name="T58" fmla="*/ 55 w 63"/>
                  <a:gd name="T59" fmla="*/ 55 h 65"/>
                  <a:gd name="T60" fmla="*/ 49 w 63"/>
                  <a:gd name="T61" fmla="*/ 59 h 65"/>
                  <a:gd name="T62" fmla="*/ 43 w 63"/>
                  <a:gd name="T63" fmla="*/ 63 h 65"/>
                  <a:gd name="T64" fmla="*/ 37 w 63"/>
                  <a:gd name="T65" fmla="*/ 63 h 65"/>
                  <a:gd name="T66" fmla="*/ 31 w 63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1" y="65"/>
                    </a:moveTo>
                    <a:lnTo>
                      <a:pt x="31" y="65"/>
                    </a:lnTo>
                    <a:lnTo>
                      <a:pt x="25" y="63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1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1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9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3"/>
                    </a:lnTo>
                    <a:lnTo>
                      <a:pt x="31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8" name="Freeform 756"/>
              <p:cNvSpPr>
                <a:spLocks/>
              </p:cNvSpPr>
              <p:nvPr/>
            </p:nvSpPr>
            <p:spPr bwMode="auto">
              <a:xfrm>
                <a:off x="5256" y="2473"/>
                <a:ext cx="65" cy="63"/>
              </a:xfrm>
              <a:custGeom>
                <a:avLst/>
                <a:gdLst>
                  <a:gd name="T0" fmla="*/ 65 w 65"/>
                  <a:gd name="T1" fmla="*/ 31 h 63"/>
                  <a:gd name="T2" fmla="*/ 63 w 65"/>
                  <a:gd name="T3" fmla="*/ 39 h 63"/>
                  <a:gd name="T4" fmla="*/ 63 w 65"/>
                  <a:gd name="T5" fmla="*/ 43 h 63"/>
                  <a:gd name="T6" fmla="*/ 60 w 65"/>
                  <a:gd name="T7" fmla="*/ 49 h 63"/>
                  <a:gd name="T8" fmla="*/ 56 w 65"/>
                  <a:gd name="T9" fmla="*/ 55 h 63"/>
                  <a:gd name="T10" fmla="*/ 50 w 65"/>
                  <a:gd name="T11" fmla="*/ 59 h 63"/>
                  <a:gd name="T12" fmla="*/ 46 w 65"/>
                  <a:gd name="T13" fmla="*/ 61 h 63"/>
                  <a:gd name="T14" fmla="*/ 40 w 65"/>
                  <a:gd name="T15" fmla="*/ 63 h 63"/>
                  <a:gd name="T16" fmla="*/ 32 w 65"/>
                  <a:gd name="T17" fmla="*/ 63 h 63"/>
                  <a:gd name="T18" fmla="*/ 26 w 65"/>
                  <a:gd name="T19" fmla="*/ 63 h 63"/>
                  <a:gd name="T20" fmla="*/ 20 w 65"/>
                  <a:gd name="T21" fmla="*/ 61 h 63"/>
                  <a:gd name="T22" fmla="*/ 14 w 65"/>
                  <a:gd name="T23" fmla="*/ 59 h 63"/>
                  <a:gd name="T24" fmla="*/ 10 w 65"/>
                  <a:gd name="T25" fmla="*/ 55 h 63"/>
                  <a:gd name="T26" fmla="*/ 6 w 65"/>
                  <a:gd name="T27" fmla="*/ 49 h 63"/>
                  <a:gd name="T28" fmla="*/ 2 w 65"/>
                  <a:gd name="T29" fmla="*/ 43 h 63"/>
                  <a:gd name="T30" fmla="*/ 0 w 65"/>
                  <a:gd name="T31" fmla="*/ 39 h 63"/>
                  <a:gd name="T32" fmla="*/ 0 w 65"/>
                  <a:gd name="T33" fmla="*/ 31 h 63"/>
                  <a:gd name="T34" fmla="*/ 0 w 65"/>
                  <a:gd name="T35" fmla="*/ 25 h 63"/>
                  <a:gd name="T36" fmla="*/ 2 w 65"/>
                  <a:gd name="T37" fmla="*/ 20 h 63"/>
                  <a:gd name="T38" fmla="*/ 6 w 65"/>
                  <a:gd name="T39" fmla="*/ 14 h 63"/>
                  <a:gd name="T40" fmla="*/ 10 w 65"/>
                  <a:gd name="T41" fmla="*/ 10 h 63"/>
                  <a:gd name="T42" fmla="*/ 14 w 65"/>
                  <a:gd name="T43" fmla="*/ 6 h 63"/>
                  <a:gd name="T44" fmla="*/ 20 w 65"/>
                  <a:gd name="T45" fmla="*/ 2 h 63"/>
                  <a:gd name="T46" fmla="*/ 26 w 65"/>
                  <a:gd name="T47" fmla="*/ 0 h 63"/>
                  <a:gd name="T48" fmla="*/ 32 w 65"/>
                  <a:gd name="T49" fmla="*/ 0 h 63"/>
                  <a:gd name="T50" fmla="*/ 40 w 65"/>
                  <a:gd name="T51" fmla="*/ 0 h 63"/>
                  <a:gd name="T52" fmla="*/ 46 w 65"/>
                  <a:gd name="T53" fmla="*/ 2 h 63"/>
                  <a:gd name="T54" fmla="*/ 50 w 65"/>
                  <a:gd name="T55" fmla="*/ 6 h 63"/>
                  <a:gd name="T56" fmla="*/ 56 w 65"/>
                  <a:gd name="T57" fmla="*/ 10 h 63"/>
                  <a:gd name="T58" fmla="*/ 60 w 65"/>
                  <a:gd name="T59" fmla="*/ 14 h 63"/>
                  <a:gd name="T60" fmla="*/ 63 w 65"/>
                  <a:gd name="T61" fmla="*/ 20 h 63"/>
                  <a:gd name="T62" fmla="*/ 63 w 65"/>
                  <a:gd name="T63" fmla="*/ 25 h 63"/>
                  <a:gd name="T64" fmla="*/ 65 w 65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65" y="31"/>
                    </a:moveTo>
                    <a:lnTo>
                      <a:pt x="63" y="39"/>
                    </a:lnTo>
                    <a:lnTo>
                      <a:pt x="63" y="43"/>
                    </a:lnTo>
                    <a:lnTo>
                      <a:pt x="60" y="49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6" y="61"/>
                    </a:lnTo>
                    <a:lnTo>
                      <a:pt x="40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3" y="20"/>
                    </a:lnTo>
                    <a:lnTo>
                      <a:pt x="63" y="25"/>
                    </a:lnTo>
                    <a:lnTo>
                      <a:pt x="65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59" name="Freeform 757"/>
              <p:cNvSpPr>
                <a:spLocks/>
              </p:cNvSpPr>
              <p:nvPr/>
            </p:nvSpPr>
            <p:spPr bwMode="auto">
              <a:xfrm>
                <a:off x="5256" y="2473"/>
                <a:ext cx="65" cy="63"/>
              </a:xfrm>
              <a:custGeom>
                <a:avLst/>
                <a:gdLst>
                  <a:gd name="T0" fmla="*/ 65 w 65"/>
                  <a:gd name="T1" fmla="*/ 31 h 63"/>
                  <a:gd name="T2" fmla="*/ 65 w 65"/>
                  <a:gd name="T3" fmla="*/ 31 h 63"/>
                  <a:gd name="T4" fmla="*/ 63 w 65"/>
                  <a:gd name="T5" fmla="*/ 39 h 63"/>
                  <a:gd name="T6" fmla="*/ 63 w 65"/>
                  <a:gd name="T7" fmla="*/ 43 h 63"/>
                  <a:gd name="T8" fmla="*/ 60 w 65"/>
                  <a:gd name="T9" fmla="*/ 49 h 63"/>
                  <a:gd name="T10" fmla="*/ 56 w 65"/>
                  <a:gd name="T11" fmla="*/ 55 h 63"/>
                  <a:gd name="T12" fmla="*/ 50 w 65"/>
                  <a:gd name="T13" fmla="*/ 59 h 63"/>
                  <a:gd name="T14" fmla="*/ 46 w 65"/>
                  <a:gd name="T15" fmla="*/ 61 h 63"/>
                  <a:gd name="T16" fmla="*/ 40 w 65"/>
                  <a:gd name="T17" fmla="*/ 63 h 63"/>
                  <a:gd name="T18" fmla="*/ 32 w 65"/>
                  <a:gd name="T19" fmla="*/ 63 h 63"/>
                  <a:gd name="T20" fmla="*/ 26 w 65"/>
                  <a:gd name="T21" fmla="*/ 63 h 63"/>
                  <a:gd name="T22" fmla="*/ 20 w 65"/>
                  <a:gd name="T23" fmla="*/ 61 h 63"/>
                  <a:gd name="T24" fmla="*/ 14 w 65"/>
                  <a:gd name="T25" fmla="*/ 59 h 63"/>
                  <a:gd name="T26" fmla="*/ 10 w 65"/>
                  <a:gd name="T27" fmla="*/ 55 h 63"/>
                  <a:gd name="T28" fmla="*/ 6 w 65"/>
                  <a:gd name="T29" fmla="*/ 49 h 63"/>
                  <a:gd name="T30" fmla="*/ 2 w 65"/>
                  <a:gd name="T31" fmla="*/ 43 h 63"/>
                  <a:gd name="T32" fmla="*/ 0 w 65"/>
                  <a:gd name="T33" fmla="*/ 39 h 63"/>
                  <a:gd name="T34" fmla="*/ 0 w 65"/>
                  <a:gd name="T35" fmla="*/ 31 h 63"/>
                  <a:gd name="T36" fmla="*/ 0 w 65"/>
                  <a:gd name="T37" fmla="*/ 25 h 63"/>
                  <a:gd name="T38" fmla="*/ 2 w 65"/>
                  <a:gd name="T39" fmla="*/ 20 h 63"/>
                  <a:gd name="T40" fmla="*/ 6 w 65"/>
                  <a:gd name="T41" fmla="*/ 14 h 63"/>
                  <a:gd name="T42" fmla="*/ 10 w 65"/>
                  <a:gd name="T43" fmla="*/ 10 h 63"/>
                  <a:gd name="T44" fmla="*/ 14 w 65"/>
                  <a:gd name="T45" fmla="*/ 6 h 63"/>
                  <a:gd name="T46" fmla="*/ 20 w 65"/>
                  <a:gd name="T47" fmla="*/ 2 h 63"/>
                  <a:gd name="T48" fmla="*/ 26 w 65"/>
                  <a:gd name="T49" fmla="*/ 0 h 63"/>
                  <a:gd name="T50" fmla="*/ 32 w 65"/>
                  <a:gd name="T51" fmla="*/ 0 h 63"/>
                  <a:gd name="T52" fmla="*/ 40 w 65"/>
                  <a:gd name="T53" fmla="*/ 0 h 63"/>
                  <a:gd name="T54" fmla="*/ 46 w 65"/>
                  <a:gd name="T55" fmla="*/ 2 h 63"/>
                  <a:gd name="T56" fmla="*/ 50 w 65"/>
                  <a:gd name="T57" fmla="*/ 6 h 63"/>
                  <a:gd name="T58" fmla="*/ 56 w 65"/>
                  <a:gd name="T59" fmla="*/ 10 h 63"/>
                  <a:gd name="T60" fmla="*/ 60 w 65"/>
                  <a:gd name="T61" fmla="*/ 14 h 63"/>
                  <a:gd name="T62" fmla="*/ 63 w 65"/>
                  <a:gd name="T63" fmla="*/ 20 h 63"/>
                  <a:gd name="T64" fmla="*/ 63 w 65"/>
                  <a:gd name="T65" fmla="*/ 25 h 63"/>
                  <a:gd name="T66" fmla="*/ 65 w 65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65" y="31"/>
                    </a:moveTo>
                    <a:lnTo>
                      <a:pt x="65" y="31"/>
                    </a:lnTo>
                    <a:lnTo>
                      <a:pt x="63" y="39"/>
                    </a:lnTo>
                    <a:lnTo>
                      <a:pt x="63" y="43"/>
                    </a:lnTo>
                    <a:lnTo>
                      <a:pt x="60" y="49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6" y="61"/>
                    </a:lnTo>
                    <a:lnTo>
                      <a:pt x="40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3" y="20"/>
                    </a:lnTo>
                    <a:lnTo>
                      <a:pt x="63" y="25"/>
                    </a:lnTo>
                    <a:lnTo>
                      <a:pt x="65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0" name="Freeform 758"/>
              <p:cNvSpPr>
                <a:spLocks/>
              </p:cNvSpPr>
              <p:nvPr/>
            </p:nvSpPr>
            <p:spPr bwMode="auto">
              <a:xfrm>
                <a:off x="5207" y="2544"/>
                <a:ext cx="65" cy="65"/>
              </a:xfrm>
              <a:custGeom>
                <a:avLst/>
                <a:gdLst>
                  <a:gd name="T0" fmla="*/ 65 w 65"/>
                  <a:gd name="T1" fmla="*/ 31 h 65"/>
                  <a:gd name="T2" fmla="*/ 63 w 65"/>
                  <a:gd name="T3" fmla="*/ 39 h 65"/>
                  <a:gd name="T4" fmla="*/ 63 w 65"/>
                  <a:gd name="T5" fmla="*/ 45 h 65"/>
                  <a:gd name="T6" fmla="*/ 59 w 65"/>
                  <a:gd name="T7" fmla="*/ 51 h 65"/>
                  <a:gd name="T8" fmla="*/ 55 w 65"/>
                  <a:gd name="T9" fmla="*/ 55 h 65"/>
                  <a:gd name="T10" fmla="*/ 49 w 65"/>
                  <a:gd name="T11" fmla="*/ 59 h 65"/>
                  <a:gd name="T12" fmla="*/ 46 w 65"/>
                  <a:gd name="T13" fmla="*/ 63 h 65"/>
                  <a:gd name="T14" fmla="*/ 40 w 65"/>
                  <a:gd name="T15" fmla="*/ 63 h 65"/>
                  <a:gd name="T16" fmla="*/ 32 w 65"/>
                  <a:gd name="T17" fmla="*/ 65 h 65"/>
                  <a:gd name="T18" fmla="*/ 26 w 65"/>
                  <a:gd name="T19" fmla="*/ 63 h 65"/>
                  <a:gd name="T20" fmla="*/ 20 w 65"/>
                  <a:gd name="T21" fmla="*/ 63 h 65"/>
                  <a:gd name="T22" fmla="*/ 14 w 65"/>
                  <a:gd name="T23" fmla="*/ 59 h 65"/>
                  <a:gd name="T24" fmla="*/ 10 w 65"/>
                  <a:gd name="T25" fmla="*/ 55 h 65"/>
                  <a:gd name="T26" fmla="*/ 6 w 65"/>
                  <a:gd name="T27" fmla="*/ 51 h 65"/>
                  <a:gd name="T28" fmla="*/ 2 w 65"/>
                  <a:gd name="T29" fmla="*/ 45 h 65"/>
                  <a:gd name="T30" fmla="*/ 0 w 65"/>
                  <a:gd name="T31" fmla="*/ 39 h 65"/>
                  <a:gd name="T32" fmla="*/ 0 w 65"/>
                  <a:gd name="T33" fmla="*/ 31 h 65"/>
                  <a:gd name="T34" fmla="*/ 0 w 65"/>
                  <a:gd name="T35" fmla="*/ 25 h 65"/>
                  <a:gd name="T36" fmla="*/ 2 w 65"/>
                  <a:gd name="T37" fmla="*/ 19 h 65"/>
                  <a:gd name="T38" fmla="*/ 6 w 65"/>
                  <a:gd name="T39" fmla="*/ 14 h 65"/>
                  <a:gd name="T40" fmla="*/ 10 w 65"/>
                  <a:gd name="T41" fmla="*/ 10 h 65"/>
                  <a:gd name="T42" fmla="*/ 14 w 65"/>
                  <a:gd name="T43" fmla="*/ 6 h 65"/>
                  <a:gd name="T44" fmla="*/ 20 w 65"/>
                  <a:gd name="T45" fmla="*/ 2 h 65"/>
                  <a:gd name="T46" fmla="*/ 26 w 65"/>
                  <a:gd name="T47" fmla="*/ 2 h 65"/>
                  <a:gd name="T48" fmla="*/ 32 w 65"/>
                  <a:gd name="T49" fmla="*/ 0 h 65"/>
                  <a:gd name="T50" fmla="*/ 40 w 65"/>
                  <a:gd name="T51" fmla="*/ 2 h 65"/>
                  <a:gd name="T52" fmla="*/ 46 w 65"/>
                  <a:gd name="T53" fmla="*/ 2 h 65"/>
                  <a:gd name="T54" fmla="*/ 49 w 65"/>
                  <a:gd name="T55" fmla="*/ 6 h 65"/>
                  <a:gd name="T56" fmla="*/ 55 w 65"/>
                  <a:gd name="T57" fmla="*/ 10 h 65"/>
                  <a:gd name="T58" fmla="*/ 59 w 65"/>
                  <a:gd name="T59" fmla="*/ 14 h 65"/>
                  <a:gd name="T60" fmla="*/ 63 w 65"/>
                  <a:gd name="T61" fmla="*/ 19 h 65"/>
                  <a:gd name="T62" fmla="*/ 63 w 65"/>
                  <a:gd name="T63" fmla="*/ 25 h 65"/>
                  <a:gd name="T64" fmla="*/ 65 w 65"/>
                  <a:gd name="T65" fmla="*/ 31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65" y="31"/>
                    </a:move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6" y="63"/>
                    </a:lnTo>
                    <a:lnTo>
                      <a:pt x="40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40" y="2"/>
                    </a:lnTo>
                    <a:lnTo>
                      <a:pt x="46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1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1" name="Freeform 759"/>
              <p:cNvSpPr>
                <a:spLocks/>
              </p:cNvSpPr>
              <p:nvPr/>
            </p:nvSpPr>
            <p:spPr bwMode="auto">
              <a:xfrm>
                <a:off x="5207" y="2544"/>
                <a:ext cx="65" cy="65"/>
              </a:xfrm>
              <a:custGeom>
                <a:avLst/>
                <a:gdLst>
                  <a:gd name="T0" fmla="*/ 65 w 65"/>
                  <a:gd name="T1" fmla="*/ 31 h 65"/>
                  <a:gd name="T2" fmla="*/ 65 w 65"/>
                  <a:gd name="T3" fmla="*/ 31 h 65"/>
                  <a:gd name="T4" fmla="*/ 63 w 65"/>
                  <a:gd name="T5" fmla="*/ 39 h 65"/>
                  <a:gd name="T6" fmla="*/ 63 w 65"/>
                  <a:gd name="T7" fmla="*/ 45 h 65"/>
                  <a:gd name="T8" fmla="*/ 59 w 65"/>
                  <a:gd name="T9" fmla="*/ 51 h 65"/>
                  <a:gd name="T10" fmla="*/ 55 w 65"/>
                  <a:gd name="T11" fmla="*/ 55 h 65"/>
                  <a:gd name="T12" fmla="*/ 49 w 65"/>
                  <a:gd name="T13" fmla="*/ 59 h 65"/>
                  <a:gd name="T14" fmla="*/ 46 w 65"/>
                  <a:gd name="T15" fmla="*/ 63 h 65"/>
                  <a:gd name="T16" fmla="*/ 40 w 65"/>
                  <a:gd name="T17" fmla="*/ 63 h 65"/>
                  <a:gd name="T18" fmla="*/ 32 w 65"/>
                  <a:gd name="T19" fmla="*/ 65 h 65"/>
                  <a:gd name="T20" fmla="*/ 26 w 65"/>
                  <a:gd name="T21" fmla="*/ 63 h 65"/>
                  <a:gd name="T22" fmla="*/ 20 w 65"/>
                  <a:gd name="T23" fmla="*/ 63 h 65"/>
                  <a:gd name="T24" fmla="*/ 14 w 65"/>
                  <a:gd name="T25" fmla="*/ 59 h 65"/>
                  <a:gd name="T26" fmla="*/ 10 w 65"/>
                  <a:gd name="T27" fmla="*/ 55 h 65"/>
                  <a:gd name="T28" fmla="*/ 6 w 65"/>
                  <a:gd name="T29" fmla="*/ 51 h 65"/>
                  <a:gd name="T30" fmla="*/ 2 w 65"/>
                  <a:gd name="T31" fmla="*/ 45 h 65"/>
                  <a:gd name="T32" fmla="*/ 0 w 65"/>
                  <a:gd name="T33" fmla="*/ 39 h 65"/>
                  <a:gd name="T34" fmla="*/ 0 w 65"/>
                  <a:gd name="T35" fmla="*/ 31 h 65"/>
                  <a:gd name="T36" fmla="*/ 0 w 65"/>
                  <a:gd name="T37" fmla="*/ 25 h 65"/>
                  <a:gd name="T38" fmla="*/ 2 w 65"/>
                  <a:gd name="T39" fmla="*/ 19 h 65"/>
                  <a:gd name="T40" fmla="*/ 6 w 65"/>
                  <a:gd name="T41" fmla="*/ 14 h 65"/>
                  <a:gd name="T42" fmla="*/ 10 w 65"/>
                  <a:gd name="T43" fmla="*/ 10 h 65"/>
                  <a:gd name="T44" fmla="*/ 14 w 65"/>
                  <a:gd name="T45" fmla="*/ 6 h 65"/>
                  <a:gd name="T46" fmla="*/ 20 w 65"/>
                  <a:gd name="T47" fmla="*/ 2 h 65"/>
                  <a:gd name="T48" fmla="*/ 26 w 65"/>
                  <a:gd name="T49" fmla="*/ 2 h 65"/>
                  <a:gd name="T50" fmla="*/ 32 w 65"/>
                  <a:gd name="T51" fmla="*/ 0 h 65"/>
                  <a:gd name="T52" fmla="*/ 40 w 65"/>
                  <a:gd name="T53" fmla="*/ 2 h 65"/>
                  <a:gd name="T54" fmla="*/ 46 w 65"/>
                  <a:gd name="T55" fmla="*/ 2 h 65"/>
                  <a:gd name="T56" fmla="*/ 49 w 65"/>
                  <a:gd name="T57" fmla="*/ 6 h 65"/>
                  <a:gd name="T58" fmla="*/ 55 w 65"/>
                  <a:gd name="T59" fmla="*/ 10 h 65"/>
                  <a:gd name="T60" fmla="*/ 59 w 65"/>
                  <a:gd name="T61" fmla="*/ 14 h 65"/>
                  <a:gd name="T62" fmla="*/ 63 w 65"/>
                  <a:gd name="T63" fmla="*/ 19 h 65"/>
                  <a:gd name="T64" fmla="*/ 63 w 65"/>
                  <a:gd name="T65" fmla="*/ 25 h 65"/>
                  <a:gd name="T66" fmla="*/ 65 w 65"/>
                  <a:gd name="T67" fmla="*/ 31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65" y="31"/>
                    </a:moveTo>
                    <a:lnTo>
                      <a:pt x="65" y="31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6" y="63"/>
                    </a:lnTo>
                    <a:lnTo>
                      <a:pt x="40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40" y="2"/>
                    </a:lnTo>
                    <a:lnTo>
                      <a:pt x="46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2" name="Freeform 760"/>
              <p:cNvSpPr>
                <a:spLocks/>
              </p:cNvSpPr>
              <p:nvPr/>
            </p:nvSpPr>
            <p:spPr bwMode="auto">
              <a:xfrm>
                <a:off x="5255" y="2500"/>
                <a:ext cx="63" cy="63"/>
              </a:xfrm>
              <a:custGeom>
                <a:avLst/>
                <a:gdLst>
                  <a:gd name="T0" fmla="*/ 0 w 63"/>
                  <a:gd name="T1" fmla="*/ 32 h 63"/>
                  <a:gd name="T2" fmla="*/ 0 w 63"/>
                  <a:gd name="T3" fmla="*/ 26 h 63"/>
                  <a:gd name="T4" fmla="*/ 1 w 63"/>
                  <a:gd name="T5" fmla="*/ 18 h 63"/>
                  <a:gd name="T6" fmla="*/ 3 w 63"/>
                  <a:gd name="T7" fmla="*/ 14 h 63"/>
                  <a:gd name="T8" fmla="*/ 7 w 63"/>
                  <a:gd name="T9" fmla="*/ 8 h 63"/>
                  <a:gd name="T10" fmla="*/ 13 w 63"/>
                  <a:gd name="T11" fmla="*/ 4 h 63"/>
                  <a:gd name="T12" fmla="*/ 19 w 63"/>
                  <a:gd name="T13" fmla="*/ 2 h 63"/>
                  <a:gd name="T14" fmla="*/ 25 w 63"/>
                  <a:gd name="T15" fmla="*/ 0 h 63"/>
                  <a:gd name="T16" fmla="*/ 31 w 63"/>
                  <a:gd name="T17" fmla="*/ 0 h 63"/>
                  <a:gd name="T18" fmla="*/ 37 w 63"/>
                  <a:gd name="T19" fmla="*/ 0 h 63"/>
                  <a:gd name="T20" fmla="*/ 43 w 63"/>
                  <a:gd name="T21" fmla="*/ 2 h 63"/>
                  <a:gd name="T22" fmla="*/ 49 w 63"/>
                  <a:gd name="T23" fmla="*/ 4 h 63"/>
                  <a:gd name="T24" fmla="*/ 55 w 63"/>
                  <a:gd name="T25" fmla="*/ 8 h 63"/>
                  <a:gd name="T26" fmla="*/ 57 w 63"/>
                  <a:gd name="T27" fmla="*/ 14 h 63"/>
                  <a:gd name="T28" fmla="*/ 61 w 63"/>
                  <a:gd name="T29" fmla="*/ 18 h 63"/>
                  <a:gd name="T30" fmla="*/ 63 w 63"/>
                  <a:gd name="T31" fmla="*/ 26 h 63"/>
                  <a:gd name="T32" fmla="*/ 63 w 63"/>
                  <a:gd name="T33" fmla="*/ 32 h 63"/>
                  <a:gd name="T34" fmla="*/ 63 w 63"/>
                  <a:gd name="T35" fmla="*/ 38 h 63"/>
                  <a:gd name="T36" fmla="*/ 61 w 63"/>
                  <a:gd name="T37" fmla="*/ 44 h 63"/>
                  <a:gd name="T38" fmla="*/ 57 w 63"/>
                  <a:gd name="T39" fmla="*/ 50 h 63"/>
                  <a:gd name="T40" fmla="*/ 55 w 63"/>
                  <a:gd name="T41" fmla="*/ 54 h 63"/>
                  <a:gd name="T42" fmla="*/ 49 w 63"/>
                  <a:gd name="T43" fmla="*/ 58 h 63"/>
                  <a:gd name="T44" fmla="*/ 43 w 63"/>
                  <a:gd name="T45" fmla="*/ 61 h 63"/>
                  <a:gd name="T46" fmla="*/ 37 w 63"/>
                  <a:gd name="T47" fmla="*/ 63 h 63"/>
                  <a:gd name="T48" fmla="*/ 31 w 63"/>
                  <a:gd name="T49" fmla="*/ 63 h 63"/>
                  <a:gd name="T50" fmla="*/ 25 w 63"/>
                  <a:gd name="T51" fmla="*/ 63 h 63"/>
                  <a:gd name="T52" fmla="*/ 19 w 63"/>
                  <a:gd name="T53" fmla="*/ 61 h 63"/>
                  <a:gd name="T54" fmla="*/ 13 w 63"/>
                  <a:gd name="T55" fmla="*/ 58 h 63"/>
                  <a:gd name="T56" fmla="*/ 7 w 63"/>
                  <a:gd name="T57" fmla="*/ 54 h 63"/>
                  <a:gd name="T58" fmla="*/ 3 w 63"/>
                  <a:gd name="T59" fmla="*/ 50 h 63"/>
                  <a:gd name="T60" fmla="*/ 1 w 63"/>
                  <a:gd name="T61" fmla="*/ 44 h 63"/>
                  <a:gd name="T62" fmla="*/ 0 w 63"/>
                  <a:gd name="T63" fmla="*/ 38 h 63"/>
                  <a:gd name="T64" fmla="*/ 0 w 63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0" y="32"/>
                    </a:moveTo>
                    <a:lnTo>
                      <a:pt x="0" y="26"/>
                    </a:lnTo>
                    <a:lnTo>
                      <a:pt x="1" y="18"/>
                    </a:lnTo>
                    <a:lnTo>
                      <a:pt x="3" y="14"/>
                    </a:lnTo>
                    <a:lnTo>
                      <a:pt x="7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57" y="14"/>
                    </a:lnTo>
                    <a:lnTo>
                      <a:pt x="61" y="18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38"/>
                    </a:lnTo>
                    <a:lnTo>
                      <a:pt x="61" y="44"/>
                    </a:lnTo>
                    <a:lnTo>
                      <a:pt x="57" y="50"/>
                    </a:lnTo>
                    <a:lnTo>
                      <a:pt x="55" y="54"/>
                    </a:lnTo>
                    <a:lnTo>
                      <a:pt x="49" y="58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3" y="58"/>
                    </a:lnTo>
                    <a:lnTo>
                      <a:pt x="7" y="54"/>
                    </a:lnTo>
                    <a:lnTo>
                      <a:pt x="3" y="50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3" name="Freeform 761"/>
              <p:cNvSpPr>
                <a:spLocks/>
              </p:cNvSpPr>
              <p:nvPr/>
            </p:nvSpPr>
            <p:spPr bwMode="auto">
              <a:xfrm>
                <a:off x="5255" y="2500"/>
                <a:ext cx="63" cy="63"/>
              </a:xfrm>
              <a:custGeom>
                <a:avLst/>
                <a:gdLst>
                  <a:gd name="T0" fmla="*/ 0 w 63"/>
                  <a:gd name="T1" fmla="*/ 32 h 63"/>
                  <a:gd name="T2" fmla="*/ 0 w 63"/>
                  <a:gd name="T3" fmla="*/ 32 h 63"/>
                  <a:gd name="T4" fmla="*/ 0 w 63"/>
                  <a:gd name="T5" fmla="*/ 26 h 63"/>
                  <a:gd name="T6" fmla="*/ 1 w 63"/>
                  <a:gd name="T7" fmla="*/ 18 h 63"/>
                  <a:gd name="T8" fmla="*/ 3 w 63"/>
                  <a:gd name="T9" fmla="*/ 14 h 63"/>
                  <a:gd name="T10" fmla="*/ 7 w 63"/>
                  <a:gd name="T11" fmla="*/ 8 h 63"/>
                  <a:gd name="T12" fmla="*/ 13 w 63"/>
                  <a:gd name="T13" fmla="*/ 4 h 63"/>
                  <a:gd name="T14" fmla="*/ 19 w 63"/>
                  <a:gd name="T15" fmla="*/ 2 h 63"/>
                  <a:gd name="T16" fmla="*/ 25 w 63"/>
                  <a:gd name="T17" fmla="*/ 0 h 63"/>
                  <a:gd name="T18" fmla="*/ 31 w 63"/>
                  <a:gd name="T19" fmla="*/ 0 h 63"/>
                  <a:gd name="T20" fmla="*/ 37 w 63"/>
                  <a:gd name="T21" fmla="*/ 0 h 63"/>
                  <a:gd name="T22" fmla="*/ 43 w 63"/>
                  <a:gd name="T23" fmla="*/ 2 h 63"/>
                  <a:gd name="T24" fmla="*/ 49 w 63"/>
                  <a:gd name="T25" fmla="*/ 4 h 63"/>
                  <a:gd name="T26" fmla="*/ 55 w 63"/>
                  <a:gd name="T27" fmla="*/ 8 h 63"/>
                  <a:gd name="T28" fmla="*/ 57 w 63"/>
                  <a:gd name="T29" fmla="*/ 14 h 63"/>
                  <a:gd name="T30" fmla="*/ 61 w 63"/>
                  <a:gd name="T31" fmla="*/ 18 h 63"/>
                  <a:gd name="T32" fmla="*/ 63 w 63"/>
                  <a:gd name="T33" fmla="*/ 26 h 63"/>
                  <a:gd name="T34" fmla="*/ 63 w 63"/>
                  <a:gd name="T35" fmla="*/ 32 h 63"/>
                  <a:gd name="T36" fmla="*/ 63 w 63"/>
                  <a:gd name="T37" fmla="*/ 38 h 63"/>
                  <a:gd name="T38" fmla="*/ 61 w 63"/>
                  <a:gd name="T39" fmla="*/ 44 h 63"/>
                  <a:gd name="T40" fmla="*/ 57 w 63"/>
                  <a:gd name="T41" fmla="*/ 50 h 63"/>
                  <a:gd name="T42" fmla="*/ 55 w 63"/>
                  <a:gd name="T43" fmla="*/ 54 h 63"/>
                  <a:gd name="T44" fmla="*/ 49 w 63"/>
                  <a:gd name="T45" fmla="*/ 58 h 63"/>
                  <a:gd name="T46" fmla="*/ 43 w 63"/>
                  <a:gd name="T47" fmla="*/ 61 h 63"/>
                  <a:gd name="T48" fmla="*/ 37 w 63"/>
                  <a:gd name="T49" fmla="*/ 63 h 63"/>
                  <a:gd name="T50" fmla="*/ 31 w 63"/>
                  <a:gd name="T51" fmla="*/ 63 h 63"/>
                  <a:gd name="T52" fmla="*/ 25 w 63"/>
                  <a:gd name="T53" fmla="*/ 63 h 63"/>
                  <a:gd name="T54" fmla="*/ 19 w 63"/>
                  <a:gd name="T55" fmla="*/ 61 h 63"/>
                  <a:gd name="T56" fmla="*/ 13 w 63"/>
                  <a:gd name="T57" fmla="*/ 58 h 63"/>
                  <a:gd name="T58" fmla="*/ 7 w 63"/>
                  <a:gd name="T59" fmla="*/ 54 h 63"/>
                  <a:gd name="T60" fmla="*/ 3 w 63"/>
                  <a:gd name="T61" fmla="*/ 50 h 63"/>
                  <a:gd name="T62" fmla="*/ 1 w 63"/>
                  <a:gd name="T63" fmla="*/ 44 h 63"/>
                  <a:gd name="T64" fmla="*/ 0 w 63"/>
                  <a:gd name="T65" fmla="*/ 38 h 63"/>
                  <a:gd name="T66" fmla="*/ 0 w 63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0" y="32"/>
                    </a:moveTo>
                    <a:lnTo>
                      <a:pt x="0" y="32"/>
                    </a:lnTo>
                    <a:lnTo>
                      <a:pt x="0" y="26"/>
                    </a:lnTo>
                    <a:lnTo>
                      <a:pt x="1" y="18"/>
                    </a:lnTo>
                    <a:lnTo>
                      <a:pt x="3" y="14"/>
                    </a:lnTo>
                    <a:lnTo>
                      <a:pt x="7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57" y="14"/>
                    </a:lnTo>
                    <a:lnTo>
                      <a:pt x="61" y="18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38"/>
                    </a:lnTo>
                    <a:lnTo>
                      <a:pt x="61" y="44"/>
                    </a:lnTo>
                    <a:lnTo>
                      <a:pt x="57" y="50"/>
                    </a:lnTo>
                    <a:lnTo>
                      <a:pt x="55" y="54"/>
                    </a:lnTo>
                    <a:lnTo>
                      <a:pt x="49" y="58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3" y="58"/>
                    </a:lnTo>
                    <a:lnTo>
                      <a:pt x="7" y="54"/>
                    </a:lnTo>
                    <a:lnTo>
                      <a:pt x="3" y="50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4" name="Freeform 762"/>
              <p:cNvSpPr>
                <a:spLocks/>
              </p:cNvSpPr>
              <p:nvPr/>
            </p:nvSpPr>
            <p:spPr bwMode="auto">
              <a:xfrm>
                <a:off x="5229" y="2477"/>
                <a:ext cx="65" cy="63"/>
              </a:xfrm>
              <a:custGeom>
                <a:avLst/>
                <a:gdLst>
                  <a:gd name="T0" fmla="*/ 0 w 65"/>
                  <a:gd name="T1" fmla="*/ 31 h 63"/>
                  <a:gd name="T2" fmla="*/ 2 w 65"/>
                  <a:gd name="T3" fmla="*/ 25 h 63"/>
                  <a:gd name="T4" fmla="*/ 2 w 65"/>
                  <a:gd name="T5" fmla="*/ 19 h 63"/>
                  <a:gd name="T6" fmla="*/ 6 w 65"/>
                  <a:gd name="T7" fmla="*/ 14 h 63"/>
                  <a:gd name="T8" fmla="*/ 10 w 65"/>
                  <a:gd name="T9" fmla="*/ 8 h 63"/>
                  <a:gd name="T10" fmla="*/ 14 w 65"/>
                  <a:gd name="T11" fmla="*/ 6 h 63"/>
                  <a:gd name="T12" fmla="*/ 20 w 65"/>
                  <a:gd name="T13" fmla="*/ 2 h 63"/>
                  <a:gd name="T14" fmla="*/ 26 w 65"/>
                  <a:gd name="T15" fmla="*/ 0 h 63"/>
                  <a:gd name="T16" fmla="*/ 33 w 65"/>
                  <a:gd name="T17" fmla="*/ 0 h 63"/>
                  <a:gd name="T18" fmla="*/ 39 w 65"/>
                  <a:gd name="T19" fmla="*/ 0 h 63"/>
                  <a:gd name="T20" fmla="*/ 45 w 65"/>
                  <a:gd name="T21" fmla="*/ 2 h 63"/>
                  <a:gd name="T22" fmla="*/ 51 w 65"/>
                  <a:gd name="T23" fmla="*/ 6 h 63"/>
                  <a:gd name="T24" fmla="*/ 55 w 65"/>
                  <a:gd name="T25" fmla="*/ 8 h 63"/>
                  <a:gd name="T26" fmla="*/ 59 w 65"/>
                  <a:gd name="T27" fmla="*/ 14 h 63"/>
                  <a:gd name="T28" fmla="*/ 63 w 65"/>
                  <a:gd name="T29" fmla="*/ 19 h 63"/>
                  <a:gd name="T30" fmla="*/ 63 w 65"/>
                  <a:gd name="T31" fmla="*/ 25 h 63"/>
                  <a:gd name="T32" fmla="*/ 65 w 65"/>
                  <a:gd name="T33" fmla="*/ 31 h 63"/>
                  <a:gd name="T34" fmla="*/ 63 w 65"/>
                  <a:gd name="T35" fmla="*/ 37 h 63"/>
                  <a:gd name="T36" fmla="*/ 63 w 65"/>
                  <a:gd name="T37" fmla="*/ 45 h 63"/>
                  <a:gd name="T38" fmla="*/ 59 w 65"/>
                  <a:gd name="T39" fmla="*/ 49 h 63"/>
                  <a:gd name="T40" fmla="*/ 55 w 65"/>
                  <a:gd name="T41" fmla="*/ 55 h 63"/>
                  <a:gd name="T42" fmla="*/ 51 w 65"/>
                  <a:gd name="T43" fmla="*/ 59 h 63"/>
                  <a:gd name="T44" fmla="*/ 45 w 65"/>
                  <a:gd name="T45" fmla="*/ 61 h 63"/>
                  <a:gd name="T46" fmla="*/ 39 w 65"/>
                  <a:gd name="T47" fmla="*/ 63 h 63"/>
                  <a:gd name="T48" fmla="*/ 33 w 65"/>
                  <a:gd name="T49" fmla="*/ 63 h 63"/>
                  <a:gd name="T50" fmla="*/ 26 w 65"/>
                  <a:gd name="T51" fmla="*/ 63 h 63"/>
                  <a:gd name="T52" fmla="*/ 20 w 65"/>
                  <a:gd name="T53" fmla="*/ 61 h 63"/>
                  <a:gd name="T54" fmla="*/ 14 w 65"/>
                  <a:gd name="T55" fmla="*/ 59 h 63"/>
                  <a:gd name="T56" fmla="*/ 10 w 65"/>
                  <a:gd name="T57" fmla="*/ 55 h 63"/>
                  <a:gd name="T58" fmla="*/ 6 w 65"/>
                  <a:gd name="T59" fmla="*/ 49 h 63"/>
                  <a:gd name="T60" fmla="*/ 2 w 65"/>
                  <a:gd name="T61" fmla="*/ 45 h 63"/>
                  <a:gd name="T62" fmla="*/ 2 w 65"/>
                  <a:gd name="T63" fmla="*/ 37 h 63"/>
                  <a:gd name="T64" fmla="*/ 0 w 65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0" y="31"/>
                    </a:moveTo>
                    <a:lnTo>
                      <a:pt x="2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2" y="3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5" name="Freeform 763"/>
              <p:cNvSpPr>
                <a:spLocks/>
              </p:cNvSpPr>
              <p:nvPr/>
            </p:nvSpPr>
            <p:spPr bwMode="auto">
              <a:xfrm>
                <a:off x="5229" y="2477"/>
                <a:ext cx="65" cy="63"/>
              </a:xfrm>
              <a:custGeom>
                <a:avLst/>
                <a:gdLst>
                  <a:gd name="T0" fmla="*/ 0 w 65"/>
                  <a:gd name="T1" fmla="*/ 31 h 63"/>
                  <a:gd name="T2" fmla="*/ 0 w 65"/>
                  <a:gd name="T3" fmla="*/ 31 h 63"/>
                  <a:gd name="T4" fmla="*/ 2 w 65"/>
                  <a:gd name="T5" fmla="*/ 25 h 63"/>
                  <a:gd name="T6" fmla="*/ 2 w 65"/>
                  <a:gd name="T7" fmla="*/ 19 h 63"/>
                  <a:gd name="T8" fmla="*/ 6 w 65"/>
                  <a:gd name="T9" fmla="*/ 14 h 63"/>
                  <a:gd name="T10" fmla="*/ 10 w 65"/>
                  <a:gd name="T11" fmla="*/ 8 h 63"/>
                  <a:gd name="T12" fmla="*/ 14 w 65"/>
                  <a:gd name="T13" fmla="*/ 6 h 63"/>
                  <a:gd name="T14" fmla="*/ 20 w 65"/>
                  <a:gd name="T15" fmla="*/ 2 h 63"/>
                  <a:gd name="T16" fmla="*/ 26 w 65"/>
                  <a:gd name="T17" fmla="*/ 0 h 63"/>
                  <a:gd name="T18" fmla="*/ 33 w 65"/>
                  <a:gd name="T19" fmla="*/ 0 h 63"/>
                  <a:gd name="T20" fmla="*/ 39 w 65"/>
                  <a:gd name="T21" fmla="*/ 0 h 63"/>
                  <a:gd name="T22" fmla="*/ 45 w 65"/>
                  <a:gd name="T23" fmla="*/ 2 h 63"/>
                  <a:gd name="T24" fmla="*/ 51 w 65"/>
                  <a:gd name="T25" fmla="*/ 6 h 63"/>
                  <a:gd name="T26" fmla="*/ 55 w 65"/>
                  <a:gd name="T27" fmla="*/ 8 h 63"/>
                  <a:gd name="T28" fmla="*/ 59 w 65"/>
                  <a:gd name="T29" fmla="*/ 14 h 63"/>
                  <a:gd name="T30" fmla="*/ 63 w 65"/>
                  <a:gd name="T31" fmla="*/ 19 h 63"/>
                  <a:gd name="T32" fmla="*/ 63 w 65"/>
                  <a:gd name="T33" fmla="*/ 25 h 63"/>
                  <a:gd name="T34" fmla="*/ 65 w 65"/>
                  <a:gd name="T35" fmla="*/ 31 h 63"/>
                  <a:gd name="T36" fmla="*/ 63 w 65"/>
                  <a:gd name="T37" fmla="*/ 37 h 63"/>
                  <a:gd name="T38" fmla="*/ 63 w 65"/>
                  <a:gd name="T39" fmla="*/ 45 h 63"/>
                  <a:gd name="T40" fmla="*/ 59 w 65"/>
                  <a:gd name="T41" fmla="*/ 49 h 63"/>
                  <a:gd name="T42" fmla="*/ 55 w 65"/>
                  <a:gd name="T43" fmla="*/ 55 h 63"/>
                  <a:gd name="T44" fmla="*/ 51 w 65"/>
                  <a:gd name="T45" fmla="*/ 59 h 63"/>
                  <a:gd name="T46" fmla="*/ 45 w 65"/>
                  <a:gd name="T47" fmla="*/ 61 h 63"/>
                  <a:gd name="T48" fmla="*/ 39 w 65"/>
                  <a:gd name="T49" fmla="*/ 63 h 63"/>
                  <a:gd name="T50" fmla="*/ 33 w 65"/>
                  <a:gd name="T51" fmla="*/ 63 h 63"/>
                  <a:gd name="T52" fmla="*/ 26 w 65"/>
                  <a:gd name="T53" fmla="*/ 63 h 63"/>
                  <a:gd name="T54" fmla="*/ 20 w 65"/>
                  <a:gd name="T55" fmla="*/ 61 h 63"/>
                  <a:gd name="T56" fmla="*/ 14 w 65"/>
                  <a:gd name="T57" fmla="*/ 59 h 63"/>
                  <a:gd name="T58" fmla="*/ 10 w 65"/>
                  <a:gd name="T59" fmla="*/ 55 h 63"/>
                  <a:gd name="T60" fmla="*/ 6 w 65"/>
                  <a:gd name="T61" fmla="*/ 49 h 63"/>
                  <a:gd name="T62" fmla="*/ 2 w 65"/>
                  <a:gd name="T63" fmla="*/ 45 h 63"/>
                  <a:gd name="T64" fmla="*/ 2 w 65"/>
                  <a:gd name="T65" fmla="*/ 37 h 63"/>
                  <a:gd name="T66" fmla="*/ 0 w 65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0" y="31"/>
                    </a:moveTo>
                    <a:lnTo>
                      <a:pt x="0" y="31"/>
                    </a:lnTo>
                    <a:lnTo>
                      <a:pt x="2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2" y="37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6" name="Freeform 764"/>
              <p:cNvSpPr>
                <a:spLocks/>
              </p:cNvSpPr>
              <p:nvPr/>
            </p:nvSpPr>
            <p:spPr bwMode="auto">
              <a:xfrm>
                <a:off x="5229" y="2532"/>
                <a:ext cx="65" cy="63"/>
              </a:xfrm>
              <a:custGeom>
                <a:avLst/>
                <a:gdLst>
                  <a:gd name="T0" fmla="*/ 0 w 65"/>
                  <a:gd name="T1" fmla="*/ 31 h 63"/>
                  <a:gd name="T2" fmla="*/ 0 w 65"/>
                  <a:gd name="T3" fmla="*/ 26 h 63"/>
                  <a:gd name="T4" fmla="*/ 2 w 65"/>
                  <a:gd name="T5" fmla="*/ 20 h 63"/>
                  <a:gd name="T6" fmla="*/ 6 w 65"/>
                  <a:gd name="T7" fmla="*/ 14 h 63"/>
                  <a:gd name="T8" fmla="*/ 10 w 65"/>
                  <a:gd name="T9" fmla="*/ 10 h 63"/>
                  <a:gd name="T10" fmla="*/ 14 w 65"/>
                  <a:gd name="T11" fmla="*/ 6 h 63"/>
                  <a:gd name="T12" fmla="*/ 20 w 65"/>
                  <a:gd name="T13" fmla="*/ 2 h 63"/>
                  <a:gd name="T14" fmla="*/ 26 w 65"/>
                  <a:gd name="T15" fmla="*/ 0 h 63"/>
                  <a:gd name="T16" fmla="*/ 31 w 65"/>
                  <a:gd name="T17" fmla="*/ 0 h 63"/>
                  <a:gd name="T18" fmla="*/ 39 w 65"/>
                  <a:gd name="T19" fmla="*/ 0 h 63"/>
                  <a:gd name="T20" fmla="*/ 45 w 65"/>
                  <a:gd name="T21" fmla="*/ 2 h 63"/>
                  <a:gd name="T22" fmla="*/ 51 w 65"/>
                  <a:gd name="T23" fmla="*/ 6 h 63"/>
                  <a:gd name="T24" fmla="*/ 55 w 65"/>
                  <a:gd name="T25" fmla="*/ 10 h 63"/>
                  <a:gd name="T26" fmla="*/ 59 w 65"/>
                  <a:gd name="T27" fmla="*/ 14 h 63"/>
                  <a:gd name="T28" fmla="*/ 61 w 65"/>
                  <a:gd name="T29" fmla="*/ 20 h 63"/>
                  <a:gd name="T30" fmla="*/ 63 w 65"/>
                  <a:gd name="T31" fmla="*/ 26 h 63"/>
                  <a:gd name="T32" fmla="*/ 65 w 65"/>
                  <a:gd name="T33" fmla="*/ 31 h 63"/>
                  <a:gd name="T34" fmla="*/ 63 w 65"/>
                  <a:gd name="T35" fmla="*/ 37 h 63"/>
                  <a:gd name="T36" fmla="*/ 61 w 65"/>
                  <a:gd name="T37" fmla="*/ 43 h 63"/>
                  <a:gd name="T38" fmla="*/ 59 w 65"/>
                  <a:gd name="T39" fmla="*/ 49 h 63"/>
                  <a:gd name="T40" fmla="*/ 55 w 65"/>
                  <a:gd name="T41" fmla="*/ 55 h 63"/>
                  <a:gd name="T42" fmla="*/ 51 w 65"/>
                  <a:gd name="T43" fmla="*/ 59 h 63"/>
                  <a:gd name="T44" fmla="*/ 45 w 65"/>
                  <a:gd name="T45" fmla="*/ 61 h 63"/>
                  <a:gd name="T46" fmla="*/ 39 w 65"/>
                  <a:gd name="T47" fmla="*/ 63 h 63"/>
                  <a:gd name="T48" fmla="*/ 31 w 65"/>
                  <a:gd name="T49" fmla="*/ 63 h 63"/>
                  <a:gd name="T50" fmla="*/ 26 w 65"/>
                  <a:gd name="T51" fmla="*/ 63 h 63"/>
                  <a:gd name="T52" fmla="*/ 20 w 65"/>
                  <a:gd name="T53" fmla="*/ 61 h 63"/>
                  <a:gd name="T54" fmla="*/ 14 w 65"/>
                  <a:gd name="T55" fmla="*/ 59 h 63"/>
                  <a:gd name="T56" fmla="*/ 10 w 65"/>
                  <a:gd name="T57" fmla="*/ 55 h 63"/>
                  <a:gd name="T58" fmla="*/ 6 w 65"/>
                  <a:gd name="T59" fmla="*/ 49 h 63"/>
                  <a:gd name="T60" fmla="*/ 2 w 65"/>
                  <a:gd name="T61" fmla="*/ 43 h 63"/>
                  <a:gd name="T62" fmla="*/ 0 w 65"/>
                  <a:gd name="T63" fmla="*/ 37 h 63"/>
                  <a:gd name="T64" fmla="*/ 0 w 65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0" y="31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7" name="Freeform 765"/>
              <p:cNvSpPr>
                <a:spLocks/>
              </p:cNvSpPr>
              <p:nvPr/>
            </p:nvSpPr>
            <p:spPr bwMode="auto">
              <a:xfrm>
                <a:off x="5229" y="2532"/>
                <a:ext cx="65" cy="63"/>
              </a:xfrm>
              <a:custGeom>
                <a:avLst/>
                <a:gdLst>
                  <a:gd name="T0" fmla="*/ 0 w 65"/>
                  <a:gd name="T1" fmla="*/ 31 h 63"/>
                  <a:gd name="T2" fmla="*/ 0 w 65"/>
                  <a:gd name="T3" fmla="*/ 31 h 63"/>
                  <a:gd name="T4" fmla="*/ 0 w 65"/>
                  <a:gd name="T5" fmla="*/ 26 h 63"/>
                  <a:gd name="T6" fmla="*/ 2 w 65"/>
                  <a:gd name="T7" fmla="*/ 20 h 63"/>
                  <a:gd name="T8" fmla="*/ 6 w 65"/>
                  <a:gd name="T9" fmla="*/ 14 h 63"/>
                  <a:gd name="T10" fmla="*/ 10 w 65"/>
                  <a:gd name="T11" fmla="*/ 10 h 63"/>
                  <a:gd name="T12" fmla="*/ 14 w 65"/>
                  <a:gd name="T13" fmla="*/ 6 h 63"/>
                  <a:gd name="T14" fmla="*/ 20 w 65"/>
                  <a:gd name="T15" fmla="*/ 2 h 63"/>
                  <a:gd name="T16" fmla="*/ 26 w 65"/>
                  <a:gd name="T17" fmla="*/ 0 h 63"/>
                  <a:gd name="T18" fmla="*/ 31 w 65"/>
                  <a:gd name="T19" fmla="*/ 0 h 63"/>
                  <a:gd name="T20" fmla="*/ 39 w 65"/>
                  <a:gd name="T21" fmla="*/ 0 h 63"/>
                  <a:gd name="T22" fmla="*/ 45 w 65"/>
                  <a:gd name="T23" fmla="*/ 2 h 63"/>
                  <a:gd name="T24" fmla="*/ 51 w 65"/>
                  <a:gd name="T25" fmla="*/ 6 h 63"/>
                  <a:gd name="T26" fmla="*/ 55 w 65"/>
                  <a:gd name="T27" fmla="*/ 10 h 63"/>
                  <a:gd name="T28" fmla="*/ 59 w 65"/>
                  <a:gd name="T29" fmla="*/ 14 h 63"/>
                  <a:gd name="T30" fmla="*/ 61 w 65"/>
                  <a:gd name="T31" fmla="*/ 20 h 63"/>
                  <a:gd name="T32" fmla="*/ 63 w 65"/>
                  <a:gd name="T33" fmla="*/ 26 h 63"/>
                  <a:gd name="T34" fmla="*/ 65 w 65"/>
                  <a:gd name="T35" fmla="*/ 31 h 63"/>
                  <a:gd name="T36" fmla="*/ 63 w 65"/>
                  <a:gd name="T37" fmla="*/ 37 h 63"/>
                  <a:gd name="T38" fmla="*/ 61 w 65"/>
                  <a:gd name="T39" fmla="*/ 43 h 63"/>
                  <a:gd name="T40" fmla="*/ 59 w 65"/>
                  <a:gd name="T41" fmla="*/ 49 h 63"/>
                  <a:gd name="T42" fmla="*/ 55 w 65"/>
                  <a:gd name="T43" fmla="*/ 55 h 63"/>
                  <a:gd name="T44" fmla="*/ 51 w 65"/>
                  <a:gd name="T45" fmla="*/ 59 h 63"/>
                  <a:gd name="T46" fmla="*/ 45 w 65"/>
                  <a:gd name="T47" fmla="*/ 61 h 63"/>
                  <a:gd name="T48" fmla="*/ 39 w 65"/>
                  <a:gd name="T49" fmla="*/ 63 h 63"/>
                  <a:gd name="T50" fmla="*/ 31 w 65"/>
                  <a:gd name="T51" fmla="*/ 63 h 63"/>
                  <a:gd name="T52" fmla="*/ 26 w 65"/>
                  <a:gd name="T53" fmla="*/ 63 h 63"/>
                  <a:gd name="T54" fmla="*/ 20 w 65"/>
                  <a:gd name="T55" fmla="*/ 61 h 63"/>
                  <a:gd name="T56" fmla="*/ 14 w 65"/>
                  <a:gd name="T57" fmla="*/ 59 h 63"/>
                  <a:gd name="T58" fmla="*/ 10 w 65"/>
                  <a:gd name="T59" fmla="*/ 55 h 63"/>
                  <a:gd name="T60" fmla="*/ 6 w 65"/>
                  <a:gd name="T61" fmla="*/ 49 h 63"/>
                  <a:gd name="T62" fmla="*/ 2 w 65"/>
                  <a:gd name="T63" fmla="*/ 43 h 63"/>
                  <a:gd name="T64" fmla="*/ 0 w 65"/>
                  <a:gd name="T65" fmla="*/ 37 h 63"/>
                  <a:gd name="T66" fmla="*/ 0 w 65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0" y="31"/>
                    </a:moveTo>
                    <a:lnTo>
                      <a:pt x="0" y="31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8" name="Freeform 766"/>
              <p:cNvSpPr>
                <a:spLocks/>
              </p:cNvSpPr>
              <p:nvPr/>
            </p:nvSpPr>
            <p:spPr bwMode="auto">
              <a:xfrm>
                <a:off x="5245" y="2487"/>
                <a:ext cx="63" cy="65"/>
              </a:xfrm>
              <a:custGeom>
                <a:avLst/>
                <a:gdLst>
                  <a:gd name="T0" fmla="*/ 63 w 63"/>
                  <a:gd name="T1" fmla="*/ 33 h 65"/>
                  <a:gd name="T2" fmla="*/ 63 w 63"/>
                  <a:gd name="T3" fmla="*/ 39 h 65"/>
                  <a:gd name="T4" fmla="*/ 61 w 63"/>
                  <a:gd name="T5" fmla="*/ 45 h 65"/>
                  <a:gd name="T6" fmla="*/ 57 w 63"/>
                  <a:gd name="T7" fmla="*/ 51 h 65"/>
                  <a:gd name="T8" fmla="*/ 55 w 63"/>
                  <a:gd name="T9" fmla="*/ 55 h 65"/>
                  <a:gd name="T10" fmla="*/ 49 w 63"/>
                  <a:gd name="T11" fmla="*/ 59 h 65"/>
                  <a:gd name="T12" fmla="*/ 43 w 63"/>
                  <a:gd name="T13" fmla="*/ 63 h 65"/>
                  <a:gd name="T14" fmla="*/ 37 w 63"/>
                  <a:gd name="T15" fmla="*/ 65 h 65"/>
                  <a:gd name="T16" fmla="*/ 31 w 63"/>
                  <a:gd name="T17" fmla="*/ 65 h 65"/>
                  <a:gd name="T18" fmla="*/ 25 w 63"/>
                  <a:gd name="T19" fmla="*/ 65 h 65"/>
                  <a:gd name="T20" fmla="*/ 19 w 63"/>
                  <a:gd name="T21" fmla="*/ 63 h 65"/>
                  <a:gd name="T22" fmla="*/ 13 w 63"/>
                  <a:gd name="T23" fmla="*/ 59 h 65"/>
                  <a:gd name="T24" fmla="*/ 8 w 63"/>
                  <a:gd name="T25" fmla="*/ 55 h 65"/>
                  <a:gd name="T26" fmla="*/ 6 w 63"/>
                  <a:gd name="T27" fmla="*/ 51 h 65"/>
                  <a:gd name="T28" fmla="*/ 2 w 63"/>
                  <a:gd name="T29" fmla="*/ 45 h 65"/>
                  <a:gd name="T30" fmla="*/ 0 w 63"/>
                  <a:gd name="T31" fmla="*/ 39 h 65"/>
                  <a:gd name="T32" fmla="*/ 0 w 63"/>
                  <a:gd name="T33" fmla="*/ 33 h 65"/>
                  <a:gd name="T34" fmla="*/ 0 w 63"/>
                  <a:gd name="T35" fmla="*/ 25 h 65"/>
                  <a:gd name="T36" fmla="*/ 2 w 63"/>
                  <a:gd name="T37" fmla="*/ 19 h 65"/>
                  <a:gd name="T38" fmla="*/ 6 w 63"/>
                  <a:gd name="T39" fmla="*/ 15 h 65"/>
                  <a:gd name="T40" fmla="*/ 8 w 63"/>
                  <a:gd name="T41" fmla="*/ 9 h 65"/>
                  <a:gd name="T42" fmla="*/ 13 w 63"/>
                  <a:gd name="T43" fmla="*/ 6 h 65"/>
                  <a:gd name="T44" fmla="*/ 19 w 63"/>
                  <a:gd name="T45" fmla="*/ 4 h 65"/>
                  <a:gd name="T46" fmla="*/ 25 w 63"/>
                  <a:gd name="T47" fmla="*/ 2 h 65"/>
                  <a:gd name="T48" fmla="*/ 31 w 63"/>
                  <a:gd name="T49" fmla="*/ 0 h 65"/>
                  <a:gd name="T50" fmla="*/ 37 w 63"/>
                  <a:gd name="T51" fmla="*/ 2 h 65"/>
                  <a:gd name="T52" fmla="*/ 43 w 63"/>
                  <a:gd name="T53" fmla="*/ 4 h 65"/>
                  <a:gd name="T54" fmla="*/ 49 w 63"/>
                  <a:gd name="T55" fmla="*/ 6 h 65"/>
                  <a:gd name="T56" fmla="*/ 55 w 63"/>
                  <a:gd name="T57" fmla="*/ 9 h 65"/>
                  <a:gd name="T58" fmla="*/ 57 w 63"/>
                  <a:gd name="T59" fmla="*/ 15 h 65"/>
                  <a:gd name="T60" fmla="*/ 61 w 63"/>
                  <a:gd name="T61" fmla="*/ 19 h 65"/>
                  <a:gd name="T62" fmla="*/ 63 w 63"/>
                  <a:gd name="T63" fmla="*/ 25 h 65"/>
                  <a:gd name="T64" fmla="*/ 63 w 63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63" y="33"/>
                    </a:move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5"/>
                    </a:lnTo>
                    <a:lnTo>
                      <a:pt x="8" y="9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5" y="9"/>
                    </a:lnTo>
                    <a:lnTo>
                      <a:pt x="57" y="15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3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69" name="Freeform 767"/>
              <p:cNvSpPr>
                <a:spLocks/>
              </p:cNvSpPr>
              <p:nvPr/>
            </p:nvSpPr>
            <p:spPr bwMode="auto">
              <a:xfrm>
                <a:off x="5245" y="2487"/>
                <a:ext cx="63" cy="65"/>
              </a:xfrm>
              <a:custGeom>
                <a:avLst/>
                <a:gdLst>
                  <a:gd name="T0" fmla="*/ 63 w 63"/>
                  <a:gd name="T1" fmla="*/ 33 h 65"/>
                  <a:gd name="T2" fmla="*/ 63 w 63"/>
                  <a:gd name="T3" fmla="*/ 33 h 65"/>
                  <a:gd name="T4" fmla="*/ 63 w 63"/>
                  <a:gd name="T5" fmla="*/ 39 h 65"/>
                  <a:gd name="T6" fmla="*/ 61 w 63"/>
                  <a:gd name="T7" fmla="*/ 45 h 65"/>
                  <a:gd name="T8" fmla="*/ 57 w 63"/>
                  <a:gd name="T9" fmla="*/ 51 h 65"/>
                  <a:gd name="T10" fmla="*/ 55 w 63"/>
                  <a:gd name="T11" fmla="*/ 55 h 65"/>
                  <a:gd name="T12" fmla="*/ 49 w 63"/>
                  <a:gd name="T13" fmla="*/ 59 h 65"/>
                  <a:gd name="T14" fmla="*/ 43 w 63"/>
                  <a:gd name="T15" fmla="*/ 63 h 65"/>
                  <a:gd name="T16" fmla="*/ 37 w 63"/>
                  <a:gd name="T17" fmla="*/ 65 h 65"/>
                  <a:gd name="T18" fmla="*/ 31 w 63"/>
                  <a:gd name="T19" fmla="*/ 65 h 65"/>
                  <a:gd name="T20" fmla="*/ 25 w 63"/>
                  <a:gd name="T21" fmla="*/ 65 h 65"/>
                  <a:gd name="T22" fmla="*/ 19 w 63"/>
                  <a:gd name="T23" fmla="*/ 63 h 65"/>
                  <a:gd name="T24" fmla="*/ 13 w 63"/>
                  <a:gd name="T25" fmla="*/ 59 h 65"/>
                  <a:gd name="T26" fmla="*/ 8 w 63"/>
                  <a:gd name="T27" fmla="*/ 55 h 65"/>
                  <a:gd name="T28" fmla="*/ 6 w 63"/>
                  <a:gd name="T29" fmla="*/ 51 h 65"/>
                  <a:gd name="T30" fmla="*/ 2 w 63"/>
                  <a:gd name="T31" fmla="*/ 45 h 65"/>
                  <a:gd name="T32" fmla="*/ 0 w 63"/>
                  <a:gd name="T33" fmla="*/ 39 h 65"/>
                  <a:gd name="T34" fmla="*/ 0 w 63"/>
                  <a:gd name="T35" fmla="*/ 33 h 65"/>
                  <a:gd name="T36" fmla="*/ 0 w 63"/>
                  <a:gd name="T37" fmla="*/ 25 h 65"/>
                  <a:gd name="T38" fmla="*/ 2 w 63"/>
                  <a:gd name="T39" fmla="*/ 19 h 65"/>
                  <a:gd name="T40" fmla="*/ 6 w 63"/>
                  <a:gd name="T41" fmla="*/ 15 h 65"/>
                  <a:gd name="T42" fmla="*/ 8 w 63"/>
                  <a:gd name="T43" fmla="*/ 9 h 65"/>
                  <a:gd name="T44" fmla="*/ 13 w 63"/>
                  <a:gd name="T45" fmla="*/ 6 h 65"/>
                  <a:gd name="T46" fmla="*/ 19 w 63"/>
                  <a:gd name="T47" fmla="*/ 4 h 65"/>
                  <a:gd name="T48" fmla="*/ 25 w 63"/>
                  <a:gd name="T49" fmla="*/ 2 h 65"/>
                  <a:gd name="T50" fmla="*/ 31 w 63"/>
                  <a:gd name="T51" fmla="*/ 0 h 65"/>
                  <a:gd name="T52" fmla="*/ 37 w 63"/>
                  <a:gd name="T53" fmla="*/ 2 h 65"/>
                  <a:gd name="T54" fmla="*/ 43 w 63"/>
                  <a:gd name="T55" fmla="*/ 4 h 65"/>
                  <a:gd name="T56" fmla="*/ 49 w 63"/>
                  <a:gd name="T57" fmla="*/ 6 h 65"/>
                  <a:gd name="T58" fmla="*/ 55 w 63"/>
                  <a:gd name="T59" fmla="*/ 9 h 65"/>
                  <a:gd name="T60" fmla="*/ 57 w 63"/>
                  <a:gd name="T61" fmla="*/ 15 h 65"/>
                  <a:gd name="T62" fmla="*/ 61 w 63"/>
                  <a:gd name="T63" fmla="*/ 19 h 65"/>
                  <a:gd name="T64" fmla="*/ 63 w 63"/>
                  <a:gd name="T65" fmla="*/ 25 h 65"/>
                  <a:gd name="T66" fmla="*/ 63 w 63"/>
                  <a:gd name="T67" fmla="*/ 33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63" y="33"/>
                    </a:moveTo>
                    <a:lnTo>
                      <a:pt x="63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5"/>
                    </a:lnTo>
                    <a:lnTo>
                      <a:pt x="8" y="9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5" y="9"/>
                    </a:lnTo>
                    <a:lnTo>
                      <a:pt x="57" y="15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0" name="Freeform 768"/>
              <p:cNvSpPr>
                <a:spLocks/>
              </p:cNvSpPr>
              <p:nvPr/>
            </p:nvSpPr>
            <p:spPr bwMode="auto">
              <a:xfrm>
                <a:off x="5201" y="2500"/>
                <a:ext cx="63" cy="65"/>
              </a:xfrm>
              <a:custGeom>
                <a:avLst/>
                <a:gdLst>
                  <a:gd name="T0" fmla="*/ 63 w 63"/>
                  <a:gd name="T1" fmla="*/ 32 h 65"/>
                  <a:gd name="T2" fmla="*/ 63 w 63"/>
                  <a:gd name="T3" fmla="*/ 40 h 65"/>
                  <a:gd name="T4" fmla="*/ 61 w 63"/>
                  <a:gd name="T5" fmla="*/ 46 h 65"/>
                  <a:gd name="T6" fmla="*/ 59 w 63"/>
                  <a:gd name="T7" fmla="*/ 52 h 65"/>
                  <a:gd name="T8" fmla="*/ 55 w 63"/>
                  <a:gd name="T9" fmla="*/ 56 h 65"/>
                  <a:gd name="T10" fmla="*/ 50 w 63"/>
                  <a:gd name="T11" fmla="*/ 59 h 65"/>
                  <a:gd name="T12" fmla="*/ 44 w 63"/>
                  <a:gd name="T13" fmla="*/ 61 h 65"/>
                  <a:gd name="T14" fmla="*/ 40 w 63"/>
                  <a:gd name="T15" fmla="*/ 63 h 65"/>
                  <a:gd name="T16" fmla="*/ 32 w 63"/>
                  <a:gd name="T17" fmla="*/ 65 h 65"/>
                  <a:gd name="T18" fmla="*/ 26 w 63"/>
                  <a:gd name="T19" fmla="*/ 63 h 65"/>
                  <a:gd name="T20" fmla="*/ 20 w 63"/>
                  <a:gd name="T21" fmla="*/ 61 h 65"/>
                  <a:gd name="T22" fmla="*/ 14 w 63"/>
                  <a:gd name="T23" fmla="*/ 59 h 65"/>
                  <a:gd name="T24" fmla="*/ 10 w 63"/>
                  <a:gd name="T25" fmla="*/ 56 h 65"/>
                  <a:gd name="T26" fmla="*/ 6 w 63"/>
                  <a:gd name="T27" fmla="*/ 52 h 65"/>
                  <a:gd name="T28" fmla="*/ 2 w 63"/>
                  <a:gd name="T29" fmla="*/ 46 h 65"/>
                  <a:gd name="T30" fmla="*/ 0 w 63"/>
                  <a:gd name="T31" fmla="*/ 40 h 65"/>
                  <a:gd name="T32" fmla="*/ 0 w 63"/>
                  <a:gd name="T33" fmla="*/ 32 h 65"/>
                  <a:gd name="T34" fmla="*/ 0 w 63"/>
                  <a:gd name="T35" fmla="*/ 26 h 65"/>
                  <a:gd name="T36" fmla="*/ 2 w 63"/>
                  <a:gd name="T37" fmla="*/ 20 h 65"/>
                  <a:gd name="T38" fmla="*/ 6 w 63"/>
                  <a:gd name="T39" fmla="*/ 14 h 65"/>
                  <a:gd name="T40" fmla="*/ 10 w 63"/>
                  <a:gd name="T41" fmla="*/ 10 h 65"/>
                  <a:gd name="T42" fmla="*/ 14 w 63"/>
                  <a:gd name="T43" fmla="*/ 6 h 65"/>
                  <a:gd name="T44" fmla="*/ 20 w 63"/>
                  <a:gd name="T45" fmla="*/ 2 h 65"/>
                  <a:gd name="T46" fmla="*/ 26 w 63"/>
                  <a:gd name="T47" fmla="*/ 0 h 65"/>
                  <a:gd name="T48" fmla="*/ 32 w 63"/>
                  <a:gd name="T49" fmla="*/ 0 h 65"/>
                  <a:gd name="T50" fmla="*/ 40 w 63"/>
                  <a:gd name="T51" fmla="*/ 0 h 65"/>
                  <a:gd name="T52" fmla="*/ 44 w 63"/>
                  <a:gd name="T53" fmla="*/ 2 h 65"/>
                  <a:gd name="T54" fmla="*/ 50 w 63"/>
                  <a:gd name="T55" fmla="*/ 6 h 65"/>
                  <a:gd name="T56" fmla="*/ 55 w 63"/>
                  <a:gd name="T57" fmla="*/ 10 h 65"/>
                  <a:gd name="T58" fmla="*/ 59 w 63"/>
                  <a:gd name="T59" fmla="*/ 14 h 65"/>
                  <a:gd name="T60" fmla="*/ 61 w 63"/>
                  <a:gd name="T61" fmla="*/ 20 h 65"/>
                  <a:gd name="T62" fmla="*/ 63 w 63"/>
                  <a:gd name="T63" fmla="*/ 26 h 65"/>
                  <a:gd name="T64" fmla="*/ 63 w 63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63" y="32"/>
                    </a:moveTo>
                    <a:lnTo>
                      <a:pt x="63" y="40"/>
                    </a:lnTo>
                    <a:lnTo>
                      <a:pt x="61" y="46"/>
                    </a:lnTo>
                    <a:lnTo>
                      <a:pt x="59" y="52"/>
                    </a:lnTo>
                    <a:lnTo>
                      <a:pt x="55" y="56"/>
                    </a:lnTo>
                    <a:lnTo>
                      <a:pt x="50" y="59"/>
                    </a:lnTo>
                    <a:lnTo>
                      <a:pt x="44" y="61"/>
                    </a:lnTo>
                    <a:lnTo>
                      <a:pt x="40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1" name="Freeform 769"/>
              <p:cNvSpPr>
                <a:spLocks/>
              </p:cNvSpPr>
              <p:nvPr/>
            </p:nvSpPr>
            <p:spPr bwMode="auto">
              <a:xfrm>
                <a:off x="5201" y="2500"/>
                <a:ext cx="63" cy="65"/>
              </a:xfrm>
              <a:custGeom>
                <a:avLst/>
                <a:gdLst>
                  <a:gd name="T0" fmla="*/ 63 w 63"/>
                  <a:gd name="T1" fmla="*/ 32 h 65"/>
                  <a:gd name="T2" fmla="*/ 63 w 63"/>
                  <a:gd name="T3" fmla="*/ 32 h 65"/>
                  <a:gd name="T4" fmla="*/ 63 w 63"/>
                  <a:gd name="T5" fmla="*/ 40 h 65"/>
                  <a:gd name="T6" fmla="*/ 61 w 63"/>
                  <a:gd name="T7" fmla="*/ 46 h 65"/>
                  <a:gd name="T8" fmla="*/ 59 w 63"/>
                  <a:gd name="T9" fmla="*/ 52 h 65"/>
                  <a:gd name="T10" fmla="*/ 55 w 63"/>
                  <a:gd name="T11" fmla="*/ 56 h 65"/>
                  <a:gd name="T12" fmla="*/ 50 w 63"/>
                  <a:gd name="T13" fmla="*/ 59 h 65"/>
                  <a:gd name="T14" fmla="*/ 44 w 63"/>
                  <a:gd name="T15" fmla="*/ 61 h 65"/>
                  <a:gd name="T16" fmla="*/ 40 w 63"/>
                  <a:gd name="T17" fmla="*/ 63 h 65"/>
                  <a:gd name="T18" fmla="*/ 32 w 63"/>
                  <a:gd name="T19" fmla="*/ 65 h 65"/>
                  <a:gd name="T20" fmla="*/ 26 w 63"/>
                  <a:gd name="T21" fmla="*/ 63 h 65"/>
                  <a:gd name="T22" fmla="*/ 20 w 63"/>
                  <a:gd name="T23" fmla="*/ 61 h 65"/>
                  <a:gd name="T24" fmla="*/ 14 w 63"/>
                  <a:gd name="T25" fmla="*/ 59 h 65"/>
                  <a:gd name="T26" fmla="*/ 10 w 63"/>
                  <a:gd name="T27" fmla="*/ 56 h 65"/>
                  <a:gd name="T28" fmla="*/ 6 w 63"/>
                  <a:gd name="T29" fmla="*/ 52 h 65"/>
                  <a:gd name="T30" fmla="*/ 2 w 63"/>
                  <a:gd name="T31" fmla="*/ 46 h 65"/>
                  <a:gd name="T32" fmla="*/ 0 w 63"/>
                  <a:gd name="T33" fmla="*/ 40 h 65"/>
                  <a:gd name="T34" fmla="*/ 0 w 63"/>
                  <a:gd name="T35" fmla="*/ 32 h 65"/>
                  <a:gd name="T36" fmla="*/ 0 w 63"/>
                  <a:gd name="T37" fmla="*/ 26 h 65"/>
                  <a:gd name="T38" fmla="*/ 2 w 63"/>
                  <a:gd name="T39" fmla="*/ 20 h 65"/>
                  <a:gd name="T40" fmla="*/ 6 w 63"/>
                  <a:gd name="T41" fmla="*/ 14 h 65"/>
                  <a:gd name="T42" fmla="*/ 10 w 63"/>
                  <a:gd name="T43" fmla="*/ 10 h 65"/>
                  <a:gd name="T44" fmla="*/ 14 w 63"/>
                  <a:gd name="T45" fmla="*/ 6 h 65"/>
                  <a:gd name="T46" fmla="*/ 20 w 63"/>
                  <a:gd name="T47" fmla="*/ 2 h 65"/>
                  <a:gd name="T48" fmla="*/ 26 w 63"/>
                  <a:gd name="T49" fmla="*/ 0 h 65"/>
                  <a:gd name="T50" fmla="*/ 32 w 63"/>
                  <a:gd name="T51" fmla="*/ 0 h 65"/>
                  <a:gd name="T52" fmla="*/ 40 w 63"/>
                  <a:gd name="T53" fmla="*/ 0 h 65"/>
                  <a:gd name="T54" fmla="*/ 44 w 63"/>
                  <a:gd name="T55" fmla="*/ 2 h 65"/>
                  <a:gd name="T56" fmla="*/ 50 w 63"/>
                  <a:gd name="T57" fmla="*/ 6 h 65"/>
                  <a:gd name="T58" fmla="*/ 55 w 63"/>
                  <a:gd name="T59" fmla="*/ 10 h 65"/>
                  <a:gd name="T60" fmla="*/ 59 w 63"/>
                  <a:gd name="T61" fmla="*/ 14 h 65"/>
                  <a:gd name="T62" fmla="*/ 61 w 63"/>
                  <a:gd name="T63" fmla="*/ 20 h 65"/>
                  <a:gd name="T64" fmla="*/ 63 w 63"/>
                  <a:gd name="T65" fmla="*/ 26 h 65"/>
                  <a:gd name="T66" fmla="*/ 63 w 63"/>
                  <a:gd name="T67" fmla="*/ 32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63" y="32"/>
                    </a:moveTo>
                    <a:lnTo>
                      <a:pt x="63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2"/>
                    </a:lnTo>
                    <a:lnTo>
                      <a:pt x="55" y="56"/>
                    </a:lnTo>
                    <a:lnTo>
                      <a:pt x="50" y="59"/>
                    </a:lnTo>
                    <a:lnTo>
                      <a:pt x="44" y="61"/>
                    </a:lnTo>
                    <a:lnTo>
                      <a:pt x="40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2" name="Freeform 770"/>
              <p:cNvSpPr>
                <a:spLocks/>
              </p:cNvSpPr>
              <p:nvPr/>
            </p:nvSpPr>
            <p:spPr bwMode="auto">
              <a:xfrm>
                <a:off x="5186" y="2380"/>
                <a:ext cx="65" cy="65"/>
              </a:xfrm>
              <a:custGeom>
                <a:avLst/>
                <a:gdLst>
                  <a:gd name="T0" fmla="*/ 31 w 65"/>
                  <a:gd name="T1" fmla="*/ 0 h 65"/>
                  <a:gd name="T2" fmla="*/ 39 w 65"/>
                  <a:gd name="T3" fmla="*/ 2 h 65"/>
                  <a:gd name="T4" fmla="*/ 45 w 65"/>
                  <a:gd name="T5" fmla="*/ 4 h 65"/>
                  <a:gd name="T6" fmla="*/ 49 w 65"/>
                  <a:gd name="T7" fmla="*/ 6 h 65"/>
                  <a:gd name="T8" fmla="*/ 55 w 65"/>
                  <a:gd name="T9" fmla="*/ 10 h 65"/>
                  <a:gd name="T10" fmla="*/ 59 w 65"/>
                  <a:gd name="T11" fmla="*/ 16 h 65"/>
                  <a:gd name="T12" fmla="*/ 61 w 65"/>
                  <a:gd name="T13" fmla="*/ 20 h 65"/>
                  <a:gd name="T14" fmla="*/ 63 w 65"/>
                  <a:gd name="T15" fmla="*/ 26 h 65"/>
                  <a:gd name="T16" fmla="*/ 65 w 65"/>
                  <a:gd name="T17" fmla="*/ 34 h 65"/>
                  <a:gd name="T18" fmla="*/ 63 w 65"/>
                  <a:gd name="T19" fmla="*/ 40 h 65"/>
                  <a:gd name="T20" fmla="*/ 61 w 65"/>
                  <a:gd name="T21" fmla="*/ 46 h 65"/>
                  <a:gd name="T22" fmla="*/ 59 w 65"/>
                  <a:gd name="T23" fmla="*/ 52 h 65"/>
                  <a:gd name="T24" fmla="*/ 55 w 65"/>
                  <a:gd name="T25" fmla="*/ 55 h 65"/>
                  <a:gd name="T26" fmla="*/ 49 w 65"/>
                  <a:gd name="T27" fmla="*/ 59 h 65"/>
                  <a:gd name="T28" fmla="*/ 45 w 65"/>
                  <a:gd name="T29" fmla="*/ 63 h 65"/>
                  <a:gd name="T30" fmla="*/ 39 w 65"/>
                  <a:gd name="T31" fmla="*/ 65 h 65"/>
                  <a:gd name="T32" fmla="*/ 31 w 65"/>
                  <a:gd name="T33" fmla="*/ 65 h 65"/>
                  <a:gd name="T34" fmla="*/ 25 w 65"/>
                  <a:gd name="T35" fmla="*/ 65 h 65"/>
                  <a:gd name="T36" fmla="*/ 19 w 65"/>
                  <a:gd name="T37" fmla="*/ 63 h 65"/>
                  <a:gd name="T38" fmla="*/ 13 w 65"/>
                  <a:gd name="T39" fmla="*/ 59 h 65"/>
                  <a:gd name="T40" fmla="*/ 9 w 65"/>
                  <a:gd name="T41" fmla="*/ 55 h 65"/>
                  <a:gd name="T42" fmla="*/ 6 w 65"/>
                  <a:gd name="T43" fmla="*/ 52 h 65"/>
                  <a:gd name="T44" fmla="*/ 2 w 65"/>
                  <a:gd name="T45" fmla="*/ 46 h 65"/>
                  <a:gd name="T46" fmla="*/ 0 w 65"/>
                  <a:gd name="T47" fmla="*/ 40 h 65"/>
                  <a:gd name="T48" fmla="*/ 0 w 65"/>
                  <a:gd name="T49" fmla="*/ 34 h 65"/>
                  <a:gd name="T50" fmla="*/ 0 w 65"/>
                  <a:gd name="T51" fmla="*/ 26 h 65"/>
                  <a:gd name="T52" fmla="*/ 2 w 65"/>
                  <a:gd name="T53" fmla="*/ 20 h 65"/>
                  <a:gd name="T54" fmla="*/ 6 w 65"/>
                  <a:gd name="T55" fmla="*/ 16 h 65"/>
                  <a:gd name="T56" fmla="*/ 9 w 65"/>
                  <a:gd name="T57" fmla="*/ 10 h 65"/>
                  <a:gd name="T58" fmla="*/ 13 w 65"/>
                  <a:gd name="T59" fmla="*/ 6 h 65"/>
                  <a:gd name="T60" fmla="*/ 19 w 65"/>
                  <a:gd name="T61" fmla="*/ 4 h 65"/>
                  <a:gd name="T62" fmla="*/ 25 w 65"/>
                  <a:gd name="T63" fmla="*/ 2 h 65"/>
                  <a:gd name="T64" fmla="*/ 31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1" y="0"/>
                    </a:moveTo>
                    <a:lnTo>
                      <a:pt x="39" y="2"/>
                    </a:lnTo>
                    <a:lnTo>
                      <a:pt x="45" y="4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2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3" name="Freeform 771"/>
              <p:cNvSpPr>
                <a:spLocks/>
              </p:cNvSpPr>
              <p:nvPr/>
            </p:nvSpPr>
            <p:spPr bwMode="auto">
              <a:xfrm>
                <a:off x="5186" y="2380"/>
                <a:ext cx="65" cy="65"/>
              </a:xfrm>
              <a:custGeom>
                <a:avLst/>
                <a:gdLst>
                  <a:gd name="T0" fmla="*/ 31 w 65"/>
                  <a:gd name="T1" fmla="*/ 0 h 65"/>
                  <a:gd name="T2" fmla="*/ 31 w 65"/>
                  <a:gd name="T3" fmla="*/ 0 h 65"/>
                  <a:gd name="T4" fmla="*/ 39 w 65"/>
                  <a:gd name="T5" fmla="*/ 2 h 65"/>
                  <a:gd name="T6" fmla="*/ 45 w 65"/>
                  <a:gd name="T7" fmla="*/ 4 h 65"/>
                  <a:gd name="T8" fmla="*/ 49 w 65"/>
                  <a:gd name="T9" fmla="*/ 6 h 65"/>
                  <a:gd name="T10" fmla="*/ 55 w 65"/>
                  <a:gd name="T11" fmla="*/ 10 h 65"/>
                  <a:gd name="T12" fmla="*/ 59 w 65"/>
                  <a:gd name="T13" fmla="*/ 16 h 65"/>
                  <a:gd name="T14" fmla="*/ 61 w 65"/>
                  <a:gd name="T15" fmla="*/ 20 h 65"/>
                  <a:gd name="T16" fmla="*/ 63 w 65"/>
                  <a:gd name="T17" fmla="*/ 26 h 65"/>
                  <a:gd name="T18" fmla="*/ 65 w 65"/>
                  <a:gd name="T19" fmla="*/ 34 h 65"/>
                  <a:gd name="T20" fmla="*/ 63 w 65"/>
                  <a:gd name="T21" fmla="*/ 40 h 65"/>
                  <a:gd name="T22" fmla="*/ 61 w 65"/>
                  <a:gd name="T23" fmla="*/ 46 h 65"/>
                  <a:gd name="T24" fmla="*/ 59 w 65"/>
                  <a:gd name="T25" fmla="*/ 52 h 65"/>
                  <a:gd name="T26" fmla="*/ 55 w 65"/>
                  <a:gd name="T27" fmla="*/ 55 h 65"/>
                  <a:gd name="T28" fmla="*/ 49 w 65"/>
                  <a:gd name="T29" fmla="*/ 59 h 65"/>
                  <a:gd name="T30" fmla="*/ 45 w 65"/>
                  <a:gd name="T31" fmla="*/ 63 h 65"/>
                  <a:gd name="T32" fmla="*/ 39 w 65"/>
                  <a:gd name="T33" fmla="*/ 65 h 65"/>
                  <a:gd name="T34" fmla="*/ 31 w 65"/>
                  <a:gd name="T35" fmla="*/ 65 h 65"/>
                  <a:gd name="T36" fmla="*/ 25 w 65"/>
                  <a:gd name="T37" fmla="*/ 65 h 65"/>
                  <a:gd name="T38" fmla="*/ 19 w 65"/>
                  <a:gd name="T39" fmla="*/ 63 h 65"/>
                  <a:gd name="T40" fmla="*/ 13 w 65"/>
                  <a:gd name="T41" fmla="*/ 59 h 65"/>
                  <a:gd name="T42" fmla="*/ 9 w 65"/>
                  <a:gd name="T43" fmla="*/ 55 h 65"/>
                  <a:gd name="T44" fmla="*/ 6 w 65"/>
                  <a:gd name="T45" fmla="*/ 52 h 65"/>
                  <a:gd name="T46" fmla="*/ 2 w 65"/>
                  <a:gd name="T47" fmla="*/ 46 h 65"/>
                  <a:gd name="T48" fmla="*/ 0 w 65"/>
                  <a:gd name="T49" fmla="*/ 40 h 65"/>
                  <a:gd name="T50" fmla="*/ 0 w 65"/>
                  <a:gd name="T51" fmla="*/ 34 h 65"/>
                  <a:gd name="T52" fmla="*/ 0 w 65"/>
                  <a:gd name="T53" fmla="*/ 26 h 65"/>
                  <a:gd name="T54" fmla="*/ 2 w 65"/>
                  <a:gd name="T55" fmla="*/ 20 h 65"/>
                  <a:gd name="T56" fmla="*/ 6 w 65"/>
                  <a:gd name="T57" fmla="*/ 16 h 65"/>
                  <a:gd name="T58" fmla="*/ 9 w 65"/>
                  <a:gd name="T59" fmla="*/ 10 h 65"/>
                  <a:gd name="T60" fmla="*/ 13 w 65"/>
                  <a:gd name="T61" fmla="*/ 6 h 65"/>
                  <a:gd name="T62" fmla="*/ 19 w 65"/>
                  <a:gd name="T63" fmla="*/ 4 h 65"/>
                  <a:gd name="T64" fmla="*/ 25 w 65"/>
                  <a:gd name="T65" fmla="*/ 2 h 65"/>
                  <a:gd name="T66" fmla="*/ 31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1" y="0"/>
                    </a:moveTo>
                    <a:lnTo>
                      <a:pt x="31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2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4" name="Freeform 772"/>
              <p:cNvSpPr>
                <a:spLocks/>
              </p:cNvSpPr>
              <p:nvPr/>
            </p:nvSpPr>
            <p:spPr bwMode="auto">
              <a:xfrm>
                <a:off x="5237" y="2445"/>
                <a:ext cx="65" cy="65"/>
              </a:xfrm>
              <a:custGeom>
                <a:avLst/>
                <a:gdLst>
                  <a:gd name="T0" fmla="*/ 33 w 65"/>
                  <a:gd name="T1" fmla="*/ 0 h 65"/>
                  <a:gd name="T2" fmla="*/ 39 w 65"/>
                  <a:gd name="T3" fmla="*/ 2 h 65"/>
                  <a:gd name="T4" fmla="*/ 45 w 65"/>
                  <a:gd name="T5" fmla="*/ 2 h 65"/>
                  <a:gd name="T6" fmla="*/ 51 w 65"/>
                  <a:gd name="T7" fmla="*/ 6 h 65"/>
                  <a:gd name="T8" fmla="*/ 55 w 65"/>
                  <a:gd name="T9" fmla="*/ 10 h 65"/>
                  <a:gd name="T10" fmla="*/ 59 w 65"/>
                  <a:gd name="T11" fmla="*/ 14 h 65"/>
                  <a:gd name="T12" fmla="*/ 63 w 65"/>
                  <a:gd name="T13" fmla="*/ 20 h 65"/>
                  <a:gd name="T14" fmla="*/ 65 w 65"/>
                  <a:gd name="T15" fmla="*/ 26 h 65"/>
                  <a:gd name="T16" fmla="*/ 65 w 65"/>
                  <a:gd name="T17" fmla="*/ 34 h 65"/>
                  <a:gd name="T18" fmla="*/ 65 w 65"/>
                  <a:gd name="T19" fmla="*/ 40 h 65"/>
                  <a:gd name="T20" fmla="*/ 63 w 65"/>
                  <a:gd name="T21" fmla="*/ 46 h 65"/>
                  <a:gd name="T22" fmla="*/ 59 w 65"/>
                  <a:gd name="T23" fmla="*/ 51 h 65"/>
                  <a:gd name="T24" fmla="*/ 55 w 65"/>
                  <a:gd name="T25" fmla="*/ 55 h 65"/>
                  <a:gd name="T26" fmla="*/ 51 w 65"/>
                  <a:gd name="T27" fmla="*/ 59 h 65"/>
                  <a:gd name="T28" fmla="*/ 45 w 65"/>
                  <a:gd name="T29" fmla="*/ 63 h 65"/>
                  <a:gd name="T30" fmla="*/ 39 w 65"/>
                  <a:gd name="T31" fmla="*/ 63 h 65"/>
                  <a:gd name="T32" fmla="*/ 33 w 65"/>
                  <a:gd name="T33" fmla="*/ 65 h 65"/>
                  <a:gd name="T34" fmla="*/ 27 w 65"/>
                  <a:gd name="T35" fmla="*/ 63 h 65"/>
                  <a:gd name="T36" fmla="*/ 21 w 65"/>
                  <a:gd name="T37" fmla="*/ 63 h 65"/>
                  <a:gd name="T38" fmla="*/ 16 w 65"/>
                  <a:gd name="T39" fmla="*/ 59 h 65"/>
                  <a:gd name="T40" fmla="*/ 10 w 65"/>
                  <a:gd name="T41" fmla="*/ 55 h 65"/>
                  <a:gd name="T42" fmla="*/ 6 w 65"/>
                  <a:gd name="T43" fmla="*/ 51 h 65"/>
                  <a:gd name="T44" fmla="*/ 4 w 65"/>
                  <a:gd name="T45" fmla="*/ 46 h 65"/>
                  <a:gd name="T46" fmla="*/ 2 w 65"/>
                  <a:gd name="T47" fmla="*/ 40 h 65"/>
                  <a:gd name="T48" fmla="*/ 0 w 65"/>
                  <a:gd name="T49" fmla="*/ 34 h 65"/>
                  <a:gd name="T50" fmla="*/ 2 w 65"/>
                  <a:gd name="T51" fmla="*/ 26 h 65"/>
                  <a:gd name="T52" fmla="*/ 4 w 65"/>
                  <a:gd name="T53" fmla="*/ 20 h 65"/>
                  <a:gd name="T54" fmla="*/ 6 w 65"/>
                  <a:gd name="T55" fmla="*/ 14 h 65"/>
                  <a:gd name="T56" fmla="*/ 10 w 65"/>
                  <a:gd name="T57" fmla="*/ 10 h 65"/>
                  <a:gd name="T58" fmla="*/ 16 w 65"/>
                  <a:gd name="T59" fmla="*/ 6 h 65"/>
                  <a:gd name="T60" fmla="*/ 21 w 65"/>
                  <a:gd name="T61" fmla="*/ 2 h 65"/>
                  <a:gd name="T62" fmla="*/ 27 w 65"/>
                  <a:gd name="T63" fmla="*/ 2 h 65"/>
                  <a:gd name="T64" fmla="*/ 33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3" y="0"/>
                    </a:moveTo>
                    <a:lnTo>
                      <a:pt x="39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4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3"/>
                    </a:lnTo>
                    <a:lnTo>
                      <a:pt x="33" y="65"/>
                    </a:lnTo>
                    <a:lnTo>
                      <a:pt x="27" y="63"/>
                    </a:lnTo>
                    <a:lnTo>
                      <a:pt x="21" y="63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6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7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5" name="Freeform 773"/>
              <p:cNvSpPr>
                <a:spLocks/>
              </p:cNvSpPr>
              <p:nvPr/>
            </p:nvSpPr>
            <p:spPr bwMode="auto">
              <a:xfrm>
                <a:off x="5237" y="2445"/>
                <a:ext cx="65" cy="65"/>
              </a:xfrm>
              <a:custGeom>
                <a:avLst/>
                <a:gdLst>
                  <a:gd name="T0" fmla="*/ 33 w 65"/>
                  <a:gd name="T1" fmla="*/ 0 h 65"/>
                  <a:gd name="T2" fmla="*/ 33 w 65"/>
                  <a:gd name="T3" fmla="*/ 0 h 65"/>
                  <a:gd name="T4" fmla="*/ 39 w 65"/>
                  <a:gd name="T5" fmla="*/ 2 h 65"/>
                  <a:gd name="T6" fmla="*/ 45 w 65"/>
                  <a:gd name="T7" fmla="*/ 2 h 65"/>
                  <a:gd name="T8" fmla="*/ 51 w 65"/>
                  <a:gd name="T9" fmla="*/ 6 h 65"/>
                  <a:gd name="T10" fmla="*/ 55 w 65"/>
                  <a:gd name="T11" fmla="*/ 10 h 65"/>
                  <a:gd name="T12" fmla="*/ 59 w 65"/>
                  <a:gd name="T13" fmla="*/ 14 h 65"/>
                  <a:gd name="T14" fmla="*/ 63 w 65"/>
                  <a:gd name="T15" fmla="*/ 20 h 65"/>
                  <a:gd name="T16" fmla="*/ 65 w 65"/>
                  <a:gd name="T17" fmla="*/ 26 h 65"/>
                  <a:gd name="T18" fmla="*/ 65 w 65"/>
                  <a:gd name="T19" fmla="*/ 34 h 65"/>
                  <a:gd name="T20" fmla="*/ 65 w 65"/>
                  <a:gd name="T21" fmla="*/ 40 h 65"/>
                  <a:gd name="T22" fmla="*/ 63 w 65"/>
                  <a:gd name="T23" fmla="*/ 46 h 65"/>
                  <a:gd name="T24" fmla="*/ 59 w 65"/>
                  <a:gd name="T25" fmla="*/ 51 h 65"/>
                  <a:gd name="T26" fmla="*/ 55 w 65"/>
                  <a:gd name="T27" fmla="*/ 55 h 65"/>
                  <a:gd name="T28" fmla="*/ 51 w 65"/>
                  <a:gd name="T29" fmla="*/ 59 h 65"/>
                  <a:gd name="T30" fmla="*/ 45 w 65"/>
                  <a:gd name="T31" fmla="*/ 63 h 65"/>
                  <a:gd name="T32" fmla="*/ 39 w 65"/>
                  <a:gd name="T33" fmla="*/ 63 h 65"/>
                  <a:gd name="T34" fmla="*/ 33 w 65"/>
                  <a:gd name="T35" fmla="*/ 65 h 65"/>
                  <a:gd name="T36" fmla="*/ 27 w 65"/>
                  <a:gd name="T37" fmla="*/ 63 h 65"/>
                  <a:gd name="T38" fmla="*/ 21 w 65"/>
                  <a:gd name="T39" fmla="*/ 63 h 65"/>
                  <a:gd name="T40" fmla="*/ 16 w 65"/>
                  <a:gd name="T41" fmla="*/ 59 h 65"/>
                  <a:gd name="T42" fmla="*/ 10 w 65"/>
                  <a:gd name="T43" fmla="*/ 55 h 65"/>
                  <a:gd name="T44" fmla="*/ 6 w 65"/>
                  <a:gd name="T45" fmla="*/ 51 h 65"/>
                  <a:gd name="T46" fmla="*/ 4 w 65"/>
                  <a:gd name="T47" fmla="*/ 46 h 65"/>
                  <a:gd name="T48" fmla="*/ 2 w 65"/>
                  <a:gd name="T49" fmla="*/ 40 h 65"/>
                  <a:gd name="T50" fmla="*/ 0 w 65"/>
                  <a:gd name="T51" fmla="*/ 34 h 65"/>
                  <a:gd name="T52" fmla="*/ 2 w 65"/>
                  <a:gd name="T53" fmla="*/ 26 h 65"/>
                  <a:gd name="T54" fmla="*/ 4 w 65"/>
                  <a:gd name="T55" fmla="*/ 20 h 65"/>
                  <a:gd name="T56" fmla="*/ 6 w 65"/>
                  <a:gd name="T57" fmla="*/ 14 h 65"/>
                  <a:gd name="T58" fmla="*/ 10 w 65"/>
                  <a:gd name="T59" fmla="*/ 10 h 65"/>
                  <a:gd name="T60" fmla="*/ 16 w 65"/>
                  <a:gd name="T61" fmla="*/ 6 h 65"/>
                  <a:gd name="T62" fmla="*/ 21 w 65"/>
                  <a:gd name="T63" fmla="*/ 2 h 65"/>
                  <a:gd name="T64" fmla="*/ 27 w 65"/>
                  <a:gd name="T65" fmla="*/ 2 h 65"/>
                  <a:gd name="T66" fmla="*/ 33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3" y="0"/>
                    </a:moveTo>
                    <a:lnTo>
                      <a:pt x="33" y="0"/>
                    </a:lnTo>
                    <a:lnTo>
                      <a:pt x="39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4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3"/>
                    </a:lnTo>
                    <a:lnTo>
                      <a:pt x="33" y="65"/>
                    </a:lnTo>
                    <a:lnTo>
                      <a:pt x="27" y="63"/>
                    </a:lnTo>
                    <a:lnTo>
                      <a:pt x="21" y="63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6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7" y="2"/>
                    </a:lnTo>
                    <a:lnTo>
                      <a:pt x="33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6" name="Freeform 774"/>
              <p:cNvSpPr>
                <a:spLocks/>
              </p:cNvSpPr>
              <p:nvPr/>
            </p:nvSpPr>
            <p:spPr bwMode="auto">
              <a:xfrm>
                <a:off x="5258" y="2445"/>
                <a:ext cx="63" cy="65"/>
              </a:xfrm>
              <a:custGeom>
                <a:avLst/>
                <a:gdLst>
                  <a:gd name="T0" fmla="*/ 32 w 63"/>
                  <a:gd name="T1" fmla="*/ 65 h 65"/>
                  <a:gd name="T2" fmla="*/ 26 w 63"/>
                  <a:gd name="T3" fmla="*/ 63 h 65"/>
                  <a:gd name="T4" fmla="*/ 20 w 63"/>
                  <a:gd name="T5" fmla="*/ 63 h 65"/>
                  <a:gd name="T6" fmla="*/ 14 w 63"/>
                  <a:gd name="T7" fmla="*/ 59 h 65"/>
                  <a:gd name="T8" fmla="*/ 8 w 63"/>
                  <a:gd name="T9" fmla="*/ 55 h 65"/>
                  <a:gd name="T10" fmla="*/ 6 w 63"/>
                  <a:gd name="T11" fmla="*/ 51 h 65"/>
                  <a:gd name="T12" fmla="*/ 2 w 63"/>
                  <a:gd name="T13" fmla="*/ 46 h 65"/>
                  <a:gd name="T14" fmla="*/ 0 w 63"/>
                  <a:gd name="T15" fmla="*/ 40 h 65"/>
                  <a:gd name="T16" fmla="*/ 0 w 63"/>
                  <a:gd name="T17" fmla="*/ 34 h 65"/>
                  <a:gd name="T18" fmla="*/ 0 w 63"/>
                  <a:gd name="T19" fmla="*/ 26 h 65"/>
                  <a:gd name="T20" fmla="*/ 2 w 63"/>
                  <a:gd name="T21" fmla="*/ 20 h 65"/>
                  <a:gd name="T22" fmla="*/ 6 w 63"/>
                  <a:gd name="T23" fmla="*/ 14 h 65"/>
                  <a:gd name="T24" fmla="*/ 8 w 63"/>
                  <a:gd name="T25" fmla="*/ 10 h 65"/>
                  <a:gd name="T26" fmla="*/ 14 w 63"/>
                  <a:gd name="T27" fmla="*/ 6 h 65"/>
                  <a:gd name="T28" fmla="*/ 20 w 63"/>
                  <a:gd name="T29" fmla="*/ 2 h 65"/>
                  <a:gd name="T30" fmla="*/ 26 w 63"/>
                  <a:gd name="T31" fmla="*/ 2 h 65"/>
                  <a:gd name="T32" fmla="*/ 32 w 63"/>
                  <a:gd name="T33" fmla="*/ 0 h 65"/>
                  <a:gd name="T34" fmla="*/ 38 w 63"/>
                  <a:gd name="T35" fmla="*/ 2 h 65"/>
                  <a:gd name="T36" fmla="*/ 44 w 63"/>
                  <a:gd name="T37" fmla="*/ 2 h 65"/>
                  <a:gd name="T38" fmla="*/ 50 w 63"/>
                  <a:gd name="T39" fmla="*/ 6 h 65"/>
                  <a:gd name="T40" fmla="*/ 56 w 63"/>
                  <a:gd name="T41" fmla="*/ 10 h 65"/>
                  <a:gd name="T42" fmla="*/ 58 w 63"/>
                  <a:gd name="T43" fmla="*/ 14 h 65"/>
                  <a:gd name="T44" fmla="*/ 61 w 63"/>
                  <a:gd name="T45" fmla="*/ 20 h 65"/>
                  <a:gd name="T46" fmla="*/ 63 w 63"/>
                  <a:gd name="T47" fmla="*/ 26 h 65"/>
                  <a:gd name="T48" fmla="*/ 63 w 63"/>
                  <a:gd name="T49" fmla="*/ 34 h 65"/>
                  <a:gd name="T50" fmla="*/ 63 w 63"/>
                  <a:gd name="T51" fmla="*/ 40 h 65"/>
                  <a:gd name="T52" fmla="*/ 61 w 63"/>
                  <a:gd name="T53" fmla="*/ 46 h 65"/>
                  <a:gd name="T54" fmla="*/ 58 w 63"/>
                  <a:gd name="T55" fmla="*/ 51 h 65"/>
                  <a:gd name="T56" fmla="*/ 56 w 63"/>
                  <a:gd name="T57" fmla="*/ 55 h 65"/>
                  <a:gd name="T58" fmla="*/ 50 w 63"/>
                  <a:gd name="T59" fmla="*/ 59 h 65"/>
                  <a:gd name="T60" fmla="*/ 44 w 63"/>
                  <a:gd name="T61" fmla="*/ 63 h 65"/>
                  <a:gd name="T62" fmla="*/ 38 w 63"/>
                  <a:gd name="T63" fmla="*/ 63 h 65"/>
                  <a:gd name="T64" fmla="*/ 32 w 63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2" y="65"/>
                    </a:move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58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8" y="51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3"/>
                    </a:lnTo>
                    <a:lnTo>
                      <a:pt x="32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7" name="Freeform 775"/>
              <p:cNvSpPr>
                <a:spLocks/>
              </p:cNvSpPr>
              <p:nvPr/>
            </p:nvSpPr>
            <p:spPr bwMode="auto">
              <a:xfrm>
                <a:off x="5258" y="2445"/>
                <a:ext cx="63" cy="65"/>
              </a:xfrm>
              <a:custGeom>
                <a:avLst/>
                <a:gdLst>
                  <a:gd name="T0" fmla="*/ 32 w 63"/>
                  <a:gd name="T1" fmla="*/ 65 h 65"/>
                  <a:gd name="T2" fmla="*/ 32 w 63"/>
                  <a:gd name="T3" fmla="*/ 65 h 65"/>
                  <a:gd name="T4" fmla="*/ 26 w 63"/>
                  <a:gd name="T5" fmla="*/ 63 h 65"/>
                  <a:gd name="T6" fmla="*/ 20 w 63"/>
                  <a:gd name="T7" fmla="*/ 63 h 65"/>
                  <a:gd name="T8" fmla="*/ 14 w 63"/>
                  <a:gd name="T9" fmla="*/ 59 h 65"/>
                  <a:gd name="T10" fmla="*/ 8 w 63"/>
                  <a:gd name="T11" fmla="*/ 55 h 65"/>
                  <a:gd name="T12" fmla="*/ 6 w 63"/>
                  <a:gd name="T13" fmla="*/ 51 h 65"/>
                  <a:gd name="T14" fmla="*/ 2 w 63"/>
                  <a:gd name="T15" fmla="*/ 46 h 65"/>
                  <a:gd name="T16" fmla="*/ 0 w 63"/>
                  <a:gd name="T17" fmla="*/ 40 h 65"/>
                  <a:gd name="T18" fmla="*/ 0 w 63"/>
                  <a:gd name="T19" fmla="*/ 34 h 65"/>
                  <a:gd name="T20" fmla="*/ 0 w 63"/>
                  <a:gd name="T21" fmla="*/ 26 h 65"/>
                  <a:gd name="T22" fmla="*/ 2 w 63"/>
                  <a:gd name="T23" fmla="*/ 20 h 65"/>
                  <a:gd name="T24" fmla="*/ 6 w 63"/>
                  <a:gd name="T25" fmla="*/ 14 h 65"/>
                  <a:gd name="T26" fmla="*/ 8 w 63"/>
                  <a:gd name="T27" fmla="*/ 10 h 65"/>
                  <a:gd name="T28" fmla="*/ 14 w 63"/>
                  <a:gd name="T29" fmla="*/ 6 h 65"/>
                  <a:gd name="T30" fmla="*/ 20 w 63"/>
                  <a:gd name="T31" fmla="*/ 2 h 65"/>
                  <a:gd name="T32" fmla="*/ 26 w 63"/>
                  <a:gd name="T33" fmla="*/ 2 h 65"/>
                  <a:gd name="T34" fmla="*/ 32 w 63"/>
                  <a:gd name="T35" fmla="*/ 0 h 65"/>
                  <a:gd name="T36" fmla="*/ 38 w 63"/>
                  <a:gd name="T37" fmla="*/ 2 h 65"/>
                  <a:gd name="T38" fmla="*/ 44 w 63"/>
                  <a:gd name="T39" fmla="*/ 2 h 65"/>
                  <a:gd name="T40" fmla="*/ 50 w 63"/>
                  <a:gd name="T41" fmla="*/ 6 h 65"/>
                  <a:gd name="T42" fmla="*/ 56 w 63"/>
                  <a:gd name="T43" fmla="*/ 10 h 65"/>
                  <a:gd name="T44" fmla="*/ 58 w 63"/>
                  <a:gd name="T45" fmla="*/ 14 h 65"/>
                  <a:gd name="T46" fmla="*/ 61 w 63"/>
                  <a:gd name="T47" fmla="*/ 20 h 65"/>
                  <a:gd name="T48" fmla="*/ 63 w 63"/>
                  <a:gd name="T49" fmla="*/ 26 h 65"/>
                  <a:gd name="T50" fmla="*/ 63 w 63"/>
                  <a:gd name="T51" fmla="*/ 34 h 65"/>
                  <a:gd name="T52" fmla="*/ 63 w 63"/>
                  <a:gd name="T53" fmla="*/ 40 h 65"/>
                  <a:gd name="T54" fmla="*/ 61 w 63"/>
                  <a:gd name="T55" fmla="*/ 46 h 65"/>
                  <a:gd name="T56" fmla="*/ 58 w 63"/>
                  <a:gd name="T57" fmla="*/ 51 h 65"/>
                  <a:gd name="T58" fmla="*/ 56 w 63"/>
                  <a:gd name="T59" fmla="*/ 55 h 65"/>
                  <a:gd name="T60" fmla="*/ 50 w 63"/>
                  <a:gd name="T61" fmla="*/ 59 h 65"/>
                  <a:gd name="T62" fmla="*/ 44 w 63"/>
                  <a:gd name="T63" fmla="*/ 63 h 65"/>
                  <a:gd name="T64" fmla="*/ 38 w 63"/>
                  <a:gd name="T65" fmla="*/ 63 h 65"/>
                  <a:gd name="T66" fmla="*/ 32 w 63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2" y="65"/>
                    </a:move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58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8" y="51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3"/>
                    </a:lnTo>
                    <a:lnTo>
                      <a:pt x="32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8" name="Freeform 776"/>
              <p:cNvSpPr>
                <a:spLocks/>
              </p:cNvSpPr>
              <p:nvPr/>
            </p:nvSpPr>
            <p:spPr bwMode="auto">
              <a:xfrm>
                <a:off x="5213" y="2384"/>
                <a:ext cx="63" cy="63"/>
              </a:xfrm>
              <a:custGeom>
                <a:avLst/>
                <a:gdLst>
                  <a:gd name="T0" fmla="*/ 32 w 63"/>
                  <a:gd name="T1" fmla="*/ 63 h 63"/>
                  <a:gd name="T2" fmla="*/ 26 w 63"/>
                  <a:gd name="T3" fmla="*/ 63 h 63"/>
                  <a:gd name="T4" fmla="*/ 20 w 63"/>
                  <a:gd name="T5" fmla="*/ 61 h 63"/>
                  <a:gd name="T6" fmla="*/ 14 w 63"/>
                  <a:gd name="T7" fmla="*/ 59 h 63"/>
                  <a:gd name="T8" fmla="*/ 10 w 63"/>
                  <a:gd name="T9" fmla="*/ 55 h 63"/>
                  <a:gd name="T10" fmla="*/ 6 w 63"/>
                  <a:gd name="T11" fmla="*/ 49 h 63"/>
                  <a:gd name="T12" fmla="*/ 2 w 63"/>
                  <a:gd name="T13" fmla="*/ 44 h 63"/>
                  <a:gd name="T14" fmla="*/ 0 w 63"/>
                  <a:gd name="T15" fmla="*/ 40 h 63"/>
                  <a:gd name="T16" fmla="*/ 0 w 63"/>
                  <a:gd name="T17" fmla="*/ 32 h 63"/>
                  <a:gd name="T18" fmla="*/ 0 w 63"/>
                  <a:gd name="T19" fmla="*/ 26 h 63"/>
                  <a:gd name="T20" fmla="*/ 2 w 63"/>
                  <a:gd name="T21" fmla="*/ 20 h 63"/>
                  <a:gd name="T22" fmla="*/ 6 w 63"/>
                  <a:gd name="T23" fmla="*/ 14 h 63"/>
                  <a:gd name="T24" fmla="*/ 10 w 63"/>
                  <a:gd name="T25" fmla="*/ 10 h 63"/>
                  <a:gd name="T26" fmla="*/ 14 w 63"/>
                  <a:gd name="T27" fmla="*/ 6 h 63"/>
                  <a:gd name="T28" fmla="*/ 20 w 63"/>
                  <a:gd name="T29" fmla="*/ 2 h 63"/>
                  <a:gd name="T30" fmla="*/ 26 w 63"/>
                  <a:gd name="T31" fmla="*/ 0 h 63"/>
                  <a:gd name="T32" fmla="*/ 32 w 63"/>
                  <a:gd name="T33" fmla="*/ 0 h 63"/>
                  <a:gd name="T34" fmla="*/ 40 w 63"/>
                  <a:gd name="T35" fmla="*/ 0 h 63"/>
                  <a:gd name="T36" fmla="*/ 43 w 63"/>
                  <a:gd name="T37" fmla="*/ 2 h 63"/>
                  <a:gd name="T38" fmla="*/ 49 w 63"/>
                  <a:gd name="T39" fmla="*/ 6 h 63"/>
                  <a:gd name="T40" fmla="*/ 55 w 63"/>
                  <a:gd name="T41" fmla="*/ 10 h 63"/>
                  <a:gd name="T42" fmla="*/ 59 w 63"/>
                  <a:gd name="T43" fmla="*/ 14 h 63"/>
                  <a:gd name="T44" fmla="*/ 61 w 63"/>
                  <a:gd name="T45" fmla="*/ 20 h 63"/>
                  <a:gd name="T46" fmla="*/ 63 w 63"/>
                  <a:gd name="T47" fmla="*/ 26 h 63"/>
                  <a:gd name="T48" fmla="*/ 63 w 63"/>
                  <a:gd name="T49" fmla="*/ 32 h 63"/>
                  <a:gd name="T50" fmla="*/ 63 w 63"/>
                  <a:gd name="T51" fmla="*/ 40 h 63"/>
                  <a:gd name="T52" fmla="*/ 61 w 63"/>
                  <a:gd name="T53" fmla="*/ 44 h 63"/>
                  <a:gd name="T54" fmla="*/ 59 w 63"/>
                  <a:gd name="T55" fmla="*/ 49 h 63"/>
                  <a:gd name="T56" fmla="*/ 55 w 63"/>
                  <a:gd name="T57" fmla="*/ 55 h 63"/>
                  <a:gd name="T58" fmla="*/ 49 w 63"/>
                  <a:gd name="T59" fmla="*/ 59 h 63"/>
                  <a:gd name="T60" fmla="*/ 43 w 63"/>
                  <a:gd name="T61" fmla="*/ 61 h 63"/>
                  <a:gd name="T62" fmla="*/ 40 w 63"/>
                  <a:gd name="T63" fmla="*/ 63 h 63"/>
                  <a:gd name="T64" fmla="*/ 32 w 63"/>
                  <a:gd name="T65" fmla="*/ 63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32" y="63"/>
                    </a:move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4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4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40" y="63"/>
                    </a:lnTo>
                    <a:lnTo>
                      <a:pt x="32" y="6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79" name="Freeform 777"/>
              <p:cNvSpPr>
                <a:spLocks/>
              </p:cNvSpPr>
              <p:nvPr/>
            </p:nvSpPr>
            <p:spPr bwMode="auto">
              <a:xfrm>
                <a:off x="5213" y="2384"/>
                <a:ext cx="63" cy="63"/>
              </a:xfrm>
              <a:custGeom>
                <a:avLst/>
                <a:gdLst>
                  <a:gd name="T0" fmla="*/ 32 w 63"/>
                  <a:gd name="T1" fmla="*/ 63 h 63"/>
                  <a:gd name="T2" fmla="*/ 32 w 63"/>
                  <a:gd name="T3" fmla="*/ 63 h 63"/>
                  <a:gd name="T4" fmla="*/ 26 w 63"/>
                  <a:gd name="T5" fmla="*/ 63 h 63"/>
                  <a:gd name="T6" fmla="*/ 20 w 63"/>
                  <a:gd name="T7" fmla="*/ 61 h 63"/>
                  <a:gd name="T8" fmla="*/ 14 w 63"/>
                  <a:gd name="T9" fmla="*/ 59 h 63"/>
                  <a:gd name="T10" fmla="*/ 10 w 63"/>
                  <a:gd name="T11" fmla="*/ 55 h 63"/>
                  <a:gd name="T12" fmla="*/ 6 w 63"/>
                  <a:gd name="T13" fmla="*/ 49 h 63"/>
                  <a:gd name="T14" fmla="*/ 2 w 63"/>
                  <a:gd name="T15" fmla="*/ 44 h 63"/>
                  <a:gd name="T16" fmla="*/ 0 w 63"/>
                  <a:gd name="T17" fmla="*/ 40 h 63"/>
                  <a:gd name="T18" fmla="*/ 0 w 63"/>
                  <a:gd name="T19" fmla="*/ 32 h 63"/>
                  <a:gd name="T20" fmla="*/ 0 w 63"/>
                  <a:gd name="T21" fmla="*/ 26 h 63"/>
                  <a:gd name="T22" fmla="*/ 2 w 63"/>
                  <a:gd name="T23" fmla="*/ 20 h 63"/>
                  <a:gd name="T24" fmla="*/ 6 w 63"/>
                  <a:gd name="T25" fmla="*/ 14 h 63"/>
                  <a:gd name="T26" fmla="*/ 10 w 63"/>
                  <a:gd name="T27" fmla="*/ 10 h 63"/>
                  <a:gd name="T28" fmla="*/ 14 w 63"/>
                  <a:gd name="T29" fmla="*/ 6 h 63"/>
                  <a:gd name="T30" fmla="*/ 20 w 63"/>
                  <a:gd name="T31" fmla="*/ 2 h 63"/>
                  <a:gd name="T32" fmla="*/ 26 w 63"/>
                  <a:gd name="T33" fmla="*/ 0 h 63"/>
                  <a:gd name="T34" fmla="*/ 32 w 63"/>
                  <a:gd name="T35" fmla="*/ 0 h 63"/>
                  <a:gd name="T36" fmla="*/ 40 w 63"/>
                  <a:gd name="T37" fmla="*/ 0 h 63"/>
                  <a:gd name="T38" fmla="*/ 43 w 63"/>
                  <a:gd name="T39" fmla="*/ 2 h 63"/>
                  <a:gd name="T40" fmla="*/ 49 w 63"/>
                  <a:gd name="T41" fmla="*/ 6 h 63"/>
                  <a:gd name="T42" fmla="*/ 55 w 63"/>
                  <a:gd name="T43" fmla="*/ 10 h 63"/>
                  <a:gd name="T44" fmla="*/ 59 w 63"/>
                  <a:gd name="T45" fmla="*/ 14 h 63"/>
                  <a:gd name="T46" fmla="*/ 61 w 63"/>
                  <a:gd name="T47" fmla="*/ 20 h 63"/>
                  <a:gd name="T48" fmla="*/ 63 w 63"/>
                  <a:gd name="T49" fmla="*/ 26 h 63"/>
                  <a:gd name="T50" fmla="*/ 63 w 63"/>
                  <a:gd name="T51" fmla="*/ 32 h 63"/>
                  <a:gd name="T52" fmla="*/ 63 w 63"/>
                  <a:gd name="T53" fmla="*/ 40 h 63"/>
                  <a:gd name="T54" fmla="*/ 61 w 63"/>
                  <a:gd name="T55" fmla="*/ 44 h 63"/>
                  <a:gd name="T56" fmla="*/ 59 w 63"/>
                  <a:gd name="T57" fmla="*/ 49 h 63"/>
                  <a:gd name="T58" fmla="*/ 55 w 63"/>
                  <a:gd name="T59" fmla="*/ 55 h 63"/>
                  <a:gd name="T60" fmla="*/ 49 w 63"/>
                  <a:gd name="T61" fmla="*/ 59 h 63"/>
                  <a:gd name="T62" fmla="*/ 43 w 63"/>
                  <a:gd name="T63" fmla="*/ 61 h 63"/>
                  <a:gd name="T64" fmla="*/ 40 w 63"/>
                  <a:gd name="T65" fmla="*/ 63 h 63"/>
                  <a:gd name="T66" fmla="*/ 32 w 63"/>
                  <a:gd name="T67" fmla="*/ 63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32" y="63"/>
                    </a:move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4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4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40" y="63"/>
                    </a:lnTo>
                    <a:lnTo>
                      <a:pt x="32" y="6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0" name="Freeform 778"/>
              <p:cNvSpPr>
                <a:spLocks/>
              </p:cNvSpPr>
              <p:nvPr/>
            </p:nvSpPr>
            <p:spPr bwMode="auto">
              <a:xfrm>
                <a:off x="5190" y="2408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25 w 65"/>
                  <a:gd name="T3" fmla="*/ 65 h 65"/>
                  <a:gd name="T4" fmla="*/ 19 w 65"/>
                  <a:gd name="T5" fmla="*/ 63 h 65"/>
                  <a:gd name="T6" fmla="*/ 13 w 65"/>
                  <a:gd name="T7" fmla="*/ 59 h 65"/>
                  <a:gd name="T8" fmla="*/ 9 w 65"/>
                  <a:gd name="T9" fmla="*/ 55 h 65"/>
                  <a:gd name="T10" fmla="*/ 5 w 65"/>
                  <a:gd name="T11" fmla="*/ 51 h 65"/>
                  <a:gd name="T12" fmla="*/ 2 w 65"/>
                  <a:gd name="T13" fmla="*/ 45 h 65"/>
                  <a:gd name="T14" fmla="*/ 0 w 65"/>
                  <a:gd name="T15" fmla="*/ 39 h 65"/>
                  <a:gd name="T16" fmla="*/ 0 w 65"/>
                  <a:gd name="T17" fmla="*/ 33 h 65"/>
                  <a:gd name="T18" fmla="*/ 0 w 65"/>
                  <a:gd name="T19" fmla="*/ 25 h 65"/>
                  <a:gd name="T20" fmla="*/ 2 w 65"/>
                  <a:gd name="T21" fmla="*/ 20 h 65"/>
                  <a:gd name="T22" fmla="*/ 5 w 65"/>
                  <a:gd name="T23" fmla="*/ 16 h 65"/>
                  <a:gd name="T24" fmla="*/ 9 w 65"/>
                  <a:gd name="T25" fmla="*/ 10 h 65"/>
                  <a:gd name="T26" fmla="*/ 13 w 65"/>
                  <a:gd name="T27" fmla="*/ 6 h 65"/>
                  <a:gd name="T28" fmla="*/ 19 w 65"/>
                  <a:gd name="T29" fmla="*/ 4 h 65"/>
                  <a:gd name="T30" fmla="*/ 25 w 65"/>
                  <a:gd name="T31" fmla="*/ 2 h 65"/>
                  <a:gd name="T32" fmla="*/ 31 w 65"/>
                  <a:gd name="T33" fmla="*/ 0 h 65"/>
                  <a:gd name="T34" fmla="*/ 39 w 65"/>
                  <a:gd name="T35" fmla="*/ 2 h 65"/>
                  <a:gd name="T36" fmla="*/ 45 w 65"/>
                  <a:gd name="T37" fmla="*/ 4 h 65"/>
                  <a:gd name="T38" fmla="*/ 51 w 65"/>
                  <a:gd name="T39" fmla="*/ 6 h 65"/>
                  <a:gd name="T40" fmla="*/ 55 w 65"/>
                  <a:gd name="T41" fmla="*/ 10 h 65"/>
                  <a:gd name="T42" fmla="*/ 59 w 65"/>
                  <a:gd name="T43" fmla="*/ 16 h 65"/>
                  <a:gd name="T44" fmla="*/ 61 w 65"/>
                  <a:gd name="T45" fmla="*/ 20 h 65"/>
                  <a:gd name="T46" fmla="*/ 63 w 65"/>
                  <a:gd name="T47" fmla="*/ 25 h 65"/>
                  <a:gd name="T48" fmla="*/ 65 w 65"/>
                  <a:gd name="T49" fmla="*/ 33 h 65"/>
                  <a:gd name="T50" fmla="*/ 63 w 65"/>
                  <a:gd name="T51" fmla="*/ 39 h 65"/>
                  <a:gd name="T52" fmla="*/ 61 w 65"/>
                  <a:gd name="T53" fmla="*/ 45 h 65"/>
                  <a:gd name="T54" fmla="*/ 59 w 65"/>
                  <a:gd name="T55" fmla="*/ 51 h 65"/>
                  <a:gd name="T56" fmla="*/ 55 w 65"/>
                  <a:gd name="T57" fmla="*/ 55 h 65"/>
                  <a:gd name="T58" fmla="*/ 51 w 65"/>
                  <a:gd name="T59" fmla="*/ 59 h 65"/>
                  <a:gd name="T60" fmla="*/ 45 w 65"/>
                  <a:gd name="T61" fmla="*/ 63 h 65"/>
                  <a:gd name="T62" fmla="*/ 39 w 65"/>
                  <a:gd name="T63" fmla="*/ 65 h 65"/>
                  <a:gd name="T64" fmla="*/ 31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1" y="65"/>
                    </a:move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5" y="16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1" y="20"/>
                    </a:lnTo>
                    <a:lnTo>
                      <a:pt x="63" y="25"/>
                    </a:lnTo>
                    <a:lnTo>
                      <a:pt x="65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1" name="Freeform 779"/>
              <p:cNvSpPr>
                <a:spLocks/>
              </p:cNvSpPr>
              <p:nvPr/>
            </p:nvSpPr>
            <p:spPr bwMode="auto">
              <a:xfrm>
                <a:off x="5190" y="2408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31 w 65"/>
                  <a:gd name="T3" fmla="*/ 65 h 65"/>
                  <a:gd name="T4" fmla="*/ 25 w 65"/>
                  <a:gd name="T5" fmla="*/ 65 h 65"/>
                  <a:gd name="T6" fmla="*/ 19 w 65"/>
                  <a:gd name="T7" fmla="*/ 63 h 65"/>
                  <a:gd name="T8" fmla="*/ 13 w 65"/>
                  <a:gd name="T9" fmla="*/ 59 h 65"/>
                  <a:gd name="T10" fmla="*/ 9 w 65"/>
                  <a:gd name="T11" fmla="*/ 55 h 65"/>
                  <a:gd name="T12" fmla="*/ 5 w 65"/>
                  <a:gd name="T13" fmla="*/ 51 h 65"/>
                  <a:gd name="T14" fmla="*/ 2 w 65"/>
                  <a:gd name="T15" fmla="*/ 45 h 65"/>
                  <a:gd name="T16" fmla="*/ 0 w 65"/>
                  <a:gd name="T17" fmla="*/ 39 h 65"/>
                  <a:gd name="T18" fmla="*/ 0 w 65"/>
                  <a:gd name="T19" fmla="*/ 33 h 65"/>
                  <a:gd name="T20" fmla="*/ 0 w 65"/>
                  <a:gd name="T21" fmla="*/ 25 h 65"/>
                  <a:gd name="T22" fmla="*/ 2 w 65"/>
                  <a:gd name="T23" fmla="*/ 20 h 65"/>
                  <a:gd name="T24" fmla="*/ 5 w 65"/>
                  <a:gd name="T25" fmla="*/ 16 h 65"/>
                  <a:gd name="T26" fmla="*/ 9 w 65"/>
                  <a:gd name="T27" fmla="*/ 10 h 65"/>
                  <a:gd name="T28" fmla="*/ 13 w 65"/>
                  <a:gd name="T29" fmla="*/ 6 h 65"/>
                  <a:gd name="T30" fmla="*/ 19 w 65"/>
                  <a:gd name="T31" fmla="*/ 4 h 65"/>
                  <a:gd name="T32" fmla="*/ 25 w 65"/>
                  <a:gd name="T33" fmla="*/ 2 h 65"/>
                  <a:gd name="T34" fmla="*/ 31 w 65"/>
                  <a:gd name="T35" fmla="*/ 0 h 65"/>
                  <a:gd name="T36" fmla="*/ 39 w 65"/>
                  <a:gd name="T37" fmla="*/ 2 h 65"/>
                  <a:gd name="T38" fmla="*/ 45 w 65"/>
                  <a:gd name="T39" fmla="*/ 4 h 65"/>
                  <a:gd name="T40" fmla="*/ 51 w 65"/>
                  <a:gd name="T41" fmla="*/ 6 h 65"/>
                  <a:gd name="T42" fmla="*/ 55 w 65"/>
                  <a:gd name="T43" fmla="*/ 10 h 65"/>
                  <a:gd name="T44" fmla="*/ 59 w 65"/>
                  <a:gd name="T45" fmla="*/ 16 h 65"/>
                  <a:gd name="T46" fmla="*/ 61 w 65"/>
                  <a:gd name="T47" fmla="*/ 20 h 65"/>
                  <a:gd name="T48" fmla="*/ 63 w 65"/>
                  <a:gd name="T49" fmla="*/ 25 h 65"/>
                  <a:gd name="T50" fmla="*/ 65 w 65"/>
                  <a:gd name="T51" fmla="*/ 33 h 65"/>
                  <a:gd name="T52" fmla="*/ 63 w 65"/>
                  <a:gd name="T53" fmla="*/ 39 h 65"/>
                  <a:gd name="T54" fmla="*/ 61 w 65"/>
                  <a:gd name="T55" fmla="*/ 45 h 65"/>
                  <a:gd name="T56" fmla="*/ 59 w 65"/>
                  <a:gd name="T57" fmla="*/ 51 h 65"/>
                  <a:gd name="T58" fmla="*/ 55 w 65"/>
                  <a:gd name="T59" fmla="*/ 55 h 65"/>
                  <a:gd name="T60" fmla="*/ 51 w 65"/>
                  <a:gd name="T61" fmla="*/ 59 h 65"/>
                  <a:gd name="T62" fmla="*/ 45 w 65"/>
                  <a:gd name="T63" fmla="*/ 63 h 65"/>
                  <a:gd name="T64" fmla="*/ 39 w 65"/>
                  <a:gd name="T65" fmla="*/ 65 h 65"/>
                  <a:gd name="T66" fmla="*/ 31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1" y="65"/>
                    </a:move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5" y="16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1" y="20"/>
                    </a:lnTo>
                    <a:lnTo>
                      <a:pt x="63" y="25"/>
                    </a:lnTo>
                    <a:lnTo>
                      <a:pt x="65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2" name="Freeform 780"/>
              <p:cNvSpPr>
                <a:spLocks/>
              </p:cNvSpPr>
              <p:nvPr/>
            </p:nvSpPr>
            <p:spPr bwMode="auto">
              <a:xfrm>
                <a:off x="5229" y="2396"/>
                <a:ext cx="65" cy="63"/>
              </a:xfrm>
              <a:custGeom>
                <a:avLst/>
                <a:gdLst>
                  <a:gd name="T0" fmla="*/ 33 w 65"/>
                  <a:gd name="T1" fmla="*/ 0 h 63"/>
                  <a:gd name="T2" fmla="*/ 39 w 65"/>
                  <a:gd name="T3" fmla="*/ 0 h 63"/>
                  <a:gd name="T4" fmla="*/ 45 w 65"/>
                  <a:gd name="T5" fmla="*/ 2 h 63"/>
                  <a:gd name="T6" fmla="*/ 51 w 65"/>
                  <a:gd name="T7" fmla="*/ 4 h 63"/>
                  <a:gd name="T8" fmla="*/ 55 w 65"/>
                  <a:gd name="T9" fmla="*/ 8 h 63"/>
                  <a:gd name="T10" fmla="*/ 59 w 65"/>
                  <a:gd name="T11" fmla="*/ 14 h 63"/>
                  <a:gd name="T12" fmla="*/ 63 w 65"/>
                  <a:gd name="T13" fmla="*/ 20 h 63"/>
                  <a:gd name="T14" fmla="*/ 65 w 65"/>
                  <a:gd name="T15" fmla="*/ 26 h 63"/>
                  <a:gd name="T16" fmla="*/ 65 w 65"/>
                  <a:gd name="T17" fmla="*/ 32 h 63"/>
                  <a:gd name="T18" fmla="*/ 65 w 65"/>
                  <a:gd name="T19" fmla="*/ 37 h 63"/>
                  <a:gd name="T20" fmla="*/ 63 w 65"/>
                  <a:gd name="T21" fmla="*/ 43 h 63"/>
                  <a:gd name="T22" fmla="*/ 59 w 65"/>
                  <a:gd name="T23" fmla="*/ 49 h 63"/>
                  <a:gd name="T24" fmla="*/ 55 w 65"/>
                  <a:gd name="T25" fmla="*/ 53 h 63"/>
                  <a:gd name="T26" fmla="*/ 51 w 65"/>
                  <a:gd name="T27" fmla="*/ 59 h 63"/>
                  <a:gd name="T28" fmla="*/ 45 w 65"/>
                  <a:gd name="T29" fmla="*/ 61 h 63"/>
                  <a:gd name="T30" fmla="*/ 39 w 65"/>
                  <a:gd name="T31" fmla="*/ 63 h 63"/>
                  <a:gd name="T32" fmla="*/ 33 w 65"/>
                  <a:gd name="T33" fmla="*/ 63 h 63"/>
                  <a:gd name="T34" fmla="*/ 26 w 65"/>
                  <a:gd name="T35" fmla="*/ 63 h 63"/>
                  <a:gd name="T36" fmla="*/ 20 w 65"/>
                  <a:gd name="T37" fmla="*/ 61 h 63"/>
                  <a:gd name="T38" fmla="*/ 14 w 65"/>
                  <a:gd name="T39" fmla="*/ 59 h 63"/>
                  <a:gd name="T40" fmla="*/ 10 w 65"/>
                  <a:gd name="T41" fmla="*/ 53 h 63"/>
                  <a:gd name="T42" fmla="*/ 6 w 65"/>
                  <a:gd name="T43" fmla="*/ 49 h 63"/>
                  <a:gd name="T44" fmla="*/ 4 w 65"/>
                  <a:gd name="T45" fmla="*/ 43 h 63"/>
                  <a:gd name="T46" fmla="*/ 2 w 65"/>
                  <a:gd name="T47" fmla="*/ 37 h 63"/>
                  <a:gd name="T48" fmla="*/ 0 w 65"/>
                  <a:gd name="T49" fmla="*/ 32 h 63"/>
                  <a:gd name="T50" fmla="*/ 2 w 65"/>
                  <a:gd name="T51" fmla="*/ 26 h 63"/>
                  <a:gd name="T52" fmla="*/ 4 w 65"/>
                  <a:gd name="T53" fmla="*/ 20 h 63"/>
                  <a:gd name="T54" fmla="*/ 6 w 65"/>
                  <a:gd name="T55" fmla="*/ 14 h 63"/>
                  <a:gd name="T56" fmla="*/ 10 w 65"/>
                  <a:gd name="T57" fmla="*/ 8 h 63"/>
                  <a:gd name="T58" fmla="*/ 14 w 65"/>
                  <a:gd name="T59" fmla="*/ 4 h 63"/>
                  <a:gd name="T60" fmla="*/ 20 w 65"/>
                  <a:gd name="T61" fmla="*/ 2 h 63"/>
                  <a:gd name="T62" fmla="*/ 26 w 65"/>
                  <a:gd name="T63" fmla="*/ 0 h 63"/>
                  <a:gd name="T64" fmla="*/ 33 w 65"/>
                  <a:gd name="T65" fmla="*/ 0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33" y="0"/>
                    </a:moveTo>
                    <a:lnTo>
                      <a:pt x="39" y="0"/>
                    </a:lnTo>
                    <a:lnTo>
                      <a:pt x="45" y="2"/>
                    </a:lnTo>
                    <a:lnTo>
                      <a:pt x="51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7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3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3"/>
                    </a:lnTo>
                    <a:lnTo>
                      <a:pt x="6" y="49"/>
                    </a:lnTo>
                    <a:lnTo>
                      <a:pt x="4" y="43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3" name="Freeform 781"/>
              <p:cNvSpPr>
                <a:spLocks/>
              </p:cNvSpPr>
              <p:nvPr/>
            </p:nvSpPr>
            <p:spPr bwMode="auto">
              <a:xfrm>
                <a:off x="5229" y="2396"/>
                <a:ext cx="65" cy="63"/>
              </a:xfrm>
              <a:custGeom>
                <a:avLst/>
                <a:gdLst>
                  <a:gd name="T0" fmla="*/ 33 w 65"/>
                  <a:gd name="T1" fmla="*/ 0 h 63"/>
                  <a:gd name="T2" fmla="*/ 33 w 65"/>
                  <a:gd name="T3" fmla="*/ 0 h 63"/>
                  <a:gd name="T4" fmla="*/ 39 w 65"/>
                  <a:gd name="T5" fmla="*/ 0 h 63"/>
                  <a:gd name="T6" fmla="*/ 45 w 65"/>
                  <a:gd name="T7" fmla="*/ 2 h 63"/>
                  <a:gd name="T8" fmla="*/ 51 w 65"/>
                  <a:gd name="T9" fmla="*/ 4 h 63"/>
                  <a:gd name="T10" fmla="*/ 55 w 65"/>
                  <a:gd name="T11" fmla="*/ 8 h 63"/>
                  <a:gd name="T12" fmla="*/ 59 w 65"/>
                  <a:gd name="T13" fmla="*/ 14 h 63"/>
                  <a:gd name="T14" fmla="*/ 63 w 65"/>
                  <a:gd name="T15" fmla="*/ 20 h 63"/>
                  <a:gd name="T16" fmla="*/ 65 w 65"/>
                  <a:gd name="T17" fmla="*/ 26 h 63"/>
                  <a:gd name="T18" fmla="*/ 65 w 65"/>
                  <a:gd name="T19" fmla="*/ 32 h 63"/>
                  <a:gd name="T20" fmla="*/ 65 w 65"/>
                  <a:gd name="T21" fmla="*/ 37 h 63"/>
                  <a:gd name="T22" fmla="*/ 63 w 65"/>
                  <a:gd name="T23" fmla="*/ 43 h 63"/>
                  <a:gd name="T24" fmla="*/ 59 w 65"/>
                  <a:gd name="T25" fmla="*/ 49 h 63"/>
                  <a:gd name="T26" fmla="*/ 55 w 65"/>
                  <a:gd name="T27" fmla="*/ 53 h 63"/>
                  <a:gd name="T28" fmla="*/ 51 w 65"/>
                  <a:gd name="T29" fmla="*/ 59 h 63"/>
                  <a:gd name="T30" fmla="*/ 45 w 65"/>
                  <a:gd name="T31" fmla="*/ 61 h 63"/>
                  <a:gd name="T32" fmla="*/ 39 w 65"/>
                  <a:gd name="T33" fmla="*/ 63 h 63"/>
                  <a:gd name="T34" fmla="*/ 33 w 65"/>
                  <a:gd name="T35" fmla="*/ 63 h 63"/>
                  <a:gd name="T36" fmla="*/ 26 w 65"/>
                  <a:gd name="T37" fmla="*/ 63 h 63"/>
                  <a:gd name="T38" fmla="*/ 20 w 65"/>
                  <a:gd name="T39" fmla="*/ 61 h 63"/>
                  <a:gd name="T40" fmla="*/ 14 w 65"/>
                  <a:gd name="T41" fmla="*/ 59 h 63"/>
                  <a:gd name="T42" fmla="*/ 10 w 65"/>
                  <a:gd name="T43" fmla="*/ 53 h 63"/>
                  <a:gd name="T44" fmla="*/ 6 w 65"/>
                  <a:gd name="T45" fmla="*/ 49 h 63"/>
                  <a:gd name="T46" fmla="*/ 4 w 65"/>
                  <a:gd name="T47" fmla="*/ 43 h 63"/>
                  <a:gd name="T48" fmla="*/ 2 w 65"/>
                  <a:gd name="T49" fmla="*/ 37 h 63"/>
                  <a:gd name="T50" fmla="*/ 0 w 65"/>
                  <a:gd name="T51" fmla="*/ 32 h 63"/>
                  <a:gd name="T52" fmla="*/ 2 w 65"/>
                  <a:gd name="T53" fmla="*/ 26 h 63"/>
                  <a:gd name="T54" fmla="*/ 4 w 65"/>
                  <a:gd name="T55" fmla="*/ 20 h 63"/>
                  <a:gd name="T56" fmla="*/ 6 w 65"/>
                  <a:gd name="T57" fmla="*/ 14 h 63"/>
                  <a:gd name="T58" fmla="*/ 10 w 65"/>
                  <a:gd name="T59" fmla="*/ 8 h 63"/>
                  <a:gd name="T60" fmla="*/ 14 w 65"/>
                  <a:gd name="T61" fmla="*/ 4 h 63"/>
                  <a:gd name="T62" fmla="*/ 20 w 65"/>
                  <a:gd name="T63" fmla="*/ 2 h 63"/>
                  <a:gd name="T64" fmla="*/ 26 w 65"/>
                  <a:gd name="T65" fmla="*/ 0 h 63"/>
                  <a:gd name="T66" fmla="*/ 33 w 65"/>
                  <a:gd name="T67" fmla="*/ 0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33" y="0"/>
                    </a:move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7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3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3"/>
                    </a:lnTo>
                    <a:lnTo>
                      <a:pt x="6" y="49"/>
                    </a:lnTo>
                    <a:lnTo>
                      <a:pt x="4" y="43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4" name="Freeform 782"/>
              <p:cNvSpPr>
                <a:spLocks/>
              </p:cNvSpPr>
              <p:nvPr/>
            </p:nvSpPr>
            <p:spPr bwMode="auto">
              <a:xfrm>
                <a:off x="5195" y="2402"/>
                <a:ext cx="65" cy="65"/>
              </a:xfrm>
              <a:custGeom>
                <a:avLst/>
                <a:gdLst>
                  <a:gd name="T0" fmla="*/ 34 w 65"/>
                  <a:gd name="T1" fmla="*/ 0 h 65"/>
                  <a:gd name="T2" fmla="*/ 40 w 65"/>
                  <a:gd name="T3" fmla="*/ 2 h 65"/>
                  <a:gd name="T4" fmla="*/ 46 w 65"/>
                  <a:gd name="T5" fmla="*/ 4 h 65"/>
                  <a:gd name="T6" fmla="*/ 52 w 65"/>
                  <a:gd name="T7" fmla="*/ 6 h 65"/>
                  <a:gd name="T8" fmla="*/ 56 w 65"/>
                  <a:gd name="T9" fmla="*/ 10 h 65"/>
                  <a:gd name="T10" fmla="*/ 60 w 65"/>
                  <a:gd name="T11" fmla="*/ 14 h 65"/>
                  <a:gd name="T12" fmla="*/ 63 w 65"/>
                  <a:gd name="T13" fmla="*/ 20 h 65"/>
                  <a:gd name="T14" fmla="*/ 65 w 65"/>
                  <a:gd name="T15" fmla="*/ 26 h 65"/>
                  <a:gd name="T16" fmla="*/ 65 w 65"/>
                  <a:gd name="T17" fmla="*/ 33 h 65"/>
                  <a:gd name="T18" fmla="*/ 65 w 65"/>
                  <a:gd name="T19" fmla="*/ 39 h 65"/>
                  <a:gd name="T20" fmla="*/ 63 w 65"/>
                  <a:gd name="T21" fmla="*/ 45 h 65"/>
                  <a:gd name="T22" fmla="*/ 60 w 65"/>
                  <a:gd name="T23" fmla="*/ 51 h 65"/>
                  <a:gd name="T24" fmla="*/ 56 w 65"/>
                  <a:gd name="T25" fmla="*/ 55 h 65"/>
                  <a:gd name="T26" fmla="*/ 52 w 65"/>
                  <a:gd name="T27" fmla="*/ 59 h 65"/>
                  <a:gd name="T28" fmla="*/ 46 w 65"/>
                  <a:gd name="T29" fmla="*/ 63 h 65"/>
                  <a:gd name="T30" fmla="*/ 40 w 65"/>
                  <a:gd name="T31" fmla="*/ 65 h 65"/>
                  <a:gd name="T32" fmla="*/ 34 w 65"/>
                  <a:gd name="T33" fmla="*/ 65 h 65"/>
                  <a:gd name="T34" fmla="*/ 26 w 65"/>
                  <a:gd name="T35" fmla="*/ 65 h 65"/>
                  <a:gd name="T36" fmla="*/ 20 w 65"/>
                  <a:gd name="T37" fmla="*/ 63 h 65"/>
                  <a:gd name="T38" fmla="*/ 16 w 65"/>
                  <a:gd name="T39" fmla="*/ 59 h 65"/>
                  <a:gd name="T40" fmla="*/ 10 w 65"/>
                  <a:gd name="T41" fmla="*/ 55 h 65"/>
                  <a:gd name="T42" fmla="*/ 6 w 65"/>
                  <a:gd name="T43" fmla="*/ 51 h 65"/>
                  <a:gd name="T44" fmla="*/ 4 w 65"/>
                  <a:gd name="T45" fmla="*/ 45 h 65"/>
                  <a:gd name="T46" fmla="*/ 2 w 65"/>
                  <a:gd name="T47" fmla="*/ 39 h 65"/>
                  <a:gd name="T48" fmla="*/ 0 w 65"/>
                  <a:gd name="T49" fmla="*/ 33 h 65"/>
                  <a:gd name="T50" fmla="*/ 2 w 65"/>
                  <a:gd name="T51" fmla="*/ 26 h 65"/>
                  <a:gd name="T52" fmla="*/ 4 w 65"/>
                  <a:gd name="T53" fmla="*/ 20 h 65"/>
                  <a:gd name="T54" fmla="*/ 6 w 65"/>
                  <a:gd name="T55" fmla="*/ 14 h 65"/>
                  <a:gd name="T56" fmla="*/ 10 w 65"/>
                  <a:gd name="T57" fmla="*/ 10 h 65"/>
                  <a:gd name="T58" fmla="*/ 16 w 65"/>
                  <a:gd name="T59" fmla="*/ 6 h 65"/>
                  <a:gd name="T60" fmla="*/ 20 w 65"/>
                  <a:gd name="T61" fmla="*/ 4 h 65"/>
                  <a:gd name="T62" fmla="*/ 26 w 65"/>
                  <a:gd name="T63" fmla="*/ 2 h 65"/>
                  <a:gd name="T64" fmla="*/ 34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4" y="0"/>
                    </a:moveTo>
                    <a:lnTo>
                      <a:pt x="40" y="2"/>
                    </a:lnTo>
                    <a:lnTo>
                      <a:pt x="46" y="4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60" y="51"/>
                    </a:lnTo>
                    <a:lnTo>
                      <a:pt x="56" y="55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4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5" name="Freeform 783"/>
              <p:cNvSpPr>
                <a:spLocks/>
              </p:cNvSpPr>
              <p:nvPr/>
            </p:nvSpPr>
            <p:spPr bwMode="auto">
              <a:xfrm>
                <a:off x="5195" y="2402"/>
                <a:ext cx="65" cy="65"/>
              </a:xfrm>
              <a:custGeom>
                <a:avLst/>
                <a:gdLst>
                  <a:gd name="T0" fmla="*/ 34 w 65"/>
                  <a:gd name="T1" fmla="*/ 0 h 65"/>
                  <a:gd name="T2" fmla="*/ 34 w 65"/>
                  <a:gd name="T3" fmla="*/ 0 h 65"/>
                  <a:gd name="T4" fmla="*/ 40 w 65"/>
                  <a:gd name="T5" fmla="*/ 2 h 65"/>
                  <a:gd name="T6" fmla="*/ 46 w 65"/>
                  <a:gd name="T7" fmla="*/ 4 h 65"/>
                  <a:gd name="T8" fmla="*/ 52 w 65"/>
                  <a:gd name="T9" fmla="*/ 6 h 65"/>
                  <a:gd name="T10" fmla="*/ 56 w 65"/>
                  <a:gd name="T11" fmla="*/ 10 h 65"/>
                  <a:gd name="T12" fmla="*/ 60 w 65"/>
                  <a:gd name="T13" fmla="*/ 14 h 65"/>
                  <a:gd name="T14" fmla="*/ 63 w 65"/>
                  <a:gd name="T15" fmla="*/ 20 h 65"/>
                  <a:gd name="T16" fmla="*/ 65 w 65"/>
                  <a:gd name="T17" fmla="*/ 26 h 65"/>
                  <a:gd name="T18" fmla="*/ 65 w 65"/>
                  <a:gd name="T19" fmla="*/ 33 h 65"/>
                  <a:gd name="T20" fmla="*/ 65 w 65"/>
                  <a:gd name="T21" fmla="*/ 39 h 65"/>
                  <a:gd name="T22" fmla="*/ 63 w 65"/>
                  <a:gd name="T23" fmla="*/ 45 h 65"/>
                  <a:gd name="T24" fmla="*/ 60 w 65"/>
                  <a:gd name="T25" fmla="*/ 51 h 65"/>
                  <a:gd name="T26" fmla="*/ 56 w 65"/>
                  <a:gd name="T27" fmla="*/ 55 h 65"/>
                  <a:gd name="T28" fmla="*/ 52 w 65"/>
                  <a:gd name="T29" fmla="*/ 59 h 65"/>
                  <a:gd name="T30" fmla="*/ 46 w 65"/>
                  <a:gd name="T31" fmla="*/ 63 h 65"/>
                  <a:gd name="T32" fmla="*/ 40 w 65"/>
                  <a:gd name="T33" fmla="*/ 65 h 65"/>
                  <a:gd name="T34" fmla="*/ 34 w 65"/>
                  <a:gd name="T35" fmla="*/ 65 h 65"/>
                  <a:gd name="T36" fmla="*/ 26 w 65"/>
                  <a:gd name="T37" fmla="*/ 65 h 65"/>
                  <a:gd name="T38" fmla="*/ 20 w 65"/>
                  <a:gd name="T39" fmla="*/ 63 h 65"/>
                  <a:gd name="T40" fmla="*/ 16 w 65"/>
                  <a:gd name="T41" fmla="*/ 59 h 65"/>
                  <a:gd name="T42" fmla="*/ 10 w 65"/>
                  <a:gd name="T43" fmla="*/ 55 h 65"/>
                  <a:gd name="T44" fmla="*/ 6 w 65"/>
                  <a:gd name="T45" fmla="*/ 51 h 65"/>
                  <a:gd name="T46" fmla="*/ 4 w 65"/>
                  <a:gd name="T47" fmla="*/ 45 h 65"/>
                  <a:gd name="T48" fmla="*/ 2 w 65"/>
                  <a:gd name="T49" fmla="*/ 39 h 65"/>
                  <a:gd name="T50" fmla="*/ 0 w 65"/>
                  <a:gd name="T51" fmla="*/ 33 h 65"/>
                  <a:gd name="T52" fmla="*/ 2 w 65"/>
                  <a:gd name="T53" fmla="*/ 26 h 65"/>
                  <a:gd name="T54" fmla="*/ 4 w 65"/>
                  <a:gd name="T55" fmla="*/ 20 h 65"/>
                  <a:gd name="T56" fmla="*/ 6 w 65"/>
                  <a:gd name="T57" fmla="*/ 14 h 65"/>
                  <a:gd name="T58" fmla="*/ 10 w 65"/>
                  <a:gd name="T59" fmla="*/ 10 h 65"/>
                  <a:gd name="T60" fmla="*/ 16 w 65"/>
                  <a:gd name="T61" fmla="*/ 6 h 65"/>
                  <a:gd name="T62" fmla="*/ 20 w 65"/>
                  <a:gd name="T63" fmla="*/ 4 h 65"/>
                  <a:gd name="T64" fmla="*/ 26 w 65"/>
                  <a:gd name="T65" fmla="*/ 2 h 65"/>
                  <a:gd name="T66" fmla="*/ 34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4" y="0"/>
                    </a:moveTo>
                    <a:lnTo>
                      <a:pt x="34" y="0"/>
                    </a:lnTo>
                    <a:lnTo>
                      <a:pt x="40" y="2"/>
                    </a:lnTo>
                    <a:lnTo>
                      <a:pt x="46" y="4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60" y="51"/>
                    </a:lnTo>
                    <a:lnTo>
                      <a:pt x="56" y="55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4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4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6" name="Freeform 784"/>
              <p:cNvSpPr>
                <a:spLocks/>
              </p:cNvSpPr>
              <p:nvPr/>
            </p:nvSpPr>
            <p:spPr bwMode="auto">
              <a:xfrm>
                <a:off x="5164" y="2378"/>
                <a:ext cx="63" cy="63"/>
              </a:xfrm>
              <a:custGeom>
                <a:avLst/>
                <a:gdLst>
                  <a:gd name="T0" fmla="*/ 63 w 63"/>
                  <a:gd name="T1" fmla="*/ 32 h 63"/>
                  <a:gd name="T2" fmla="*/ 63 w 63"/>
                  <a:gd name="T3" fmla="*/ 38 h 63"/>
                  <a:gd name="T4" fmla="*/ 61 w 63"/>
                  <a:gd name="T5" fmla="*/ 44 h 63"/>
                  <a:gd name="T6" fmla="*/ 57 w 63"/>
                  <a:gd name="T7" fmla="*/ 50 h 63"/>
                  <a:gd name="T8" fmla="*/ 53 w 63"/>
                  <a:gd name="T9" fmla="*/ 55 h 63"/>
                  <a:gd name="T10" fmla="*/ 49 w 63"/>
                  <a:gd name="T11" fmla="*/ 57 h 63"/>
                  <a:gd name="T12" fmla="*/ 43 w 63"/>
                  <a:gd name="T13" fmla="*/ 61 h 63"/>
                  <a:gd name="T14" fmla="*/ 37 w 63"/>
                  <a:gd name="T15" fmla="*/ 63 h 63"/>
                  <a:gd name="T16" fmla="*/ 31 w 63"/>
                  <a:gd name="T17" fmla="*/ 63 h 63"/>
                  <a:gd name="T18" fmla="*/ 24 w 63"/>
                  <a:gd name="T19" fmla="*/ 63 h 63"/>
                  <a:gd name="T20" fmla="*/ 20 w 63"/>
                  <a:gd name="T21" fmla="*/ 61 h 63"/>
                  <a:gd name="T22" fmla="*/ 14 w 63"/>
                  <a:gd name="T23" fmla="*/ 57 h 63"/>
                  <a:gd name="T24" fmla="*/ 8 w 63"/>
                  <a:gd name="T25" fmla="*/ 55 h 63"/>
                  <a:gd name="T26" fmla="*/ 4 w 63"/>
                  <a:gd name="T27" fmla="*/ 50 h 63"/>
                  <a:gd name="T28" fmla="*/ 2 w 63"/>
                  <a:gd name="T29" fmla="*/ 44 h 63"/>
                  <a:gd name="T30" fmla="*/ 0 w 63"/>
                  <a:gd name="T31" fmla="*/ 38 h 63"/>
                  <a:gd name="T32" fmla="*/ 0 w 63"/>
                  <a:gd name="T33" fmla="*/ 32 h 63"/>
                  <a:gd name="T34" fmla="*/ 0 w 63"/>
                  <a:gd name="T35" fmla="*/ 26 h 63"/>
                  <a:gd name="T36" fmla="*/ 2 w 63"/>
                  <a:gd name="T37" fmla="*/ 20 h 63"/>
                  <a:gd name="T38" fmla="*/ 4 w 63"/>
                  <a:gd name="T39" fmla="*/ 14 h 63"/>
                  <a:gd name="T40" fmla="*/ 8 w 63"/>
                  <a:gd name="T41" fmla="*/ 10 h 63"/>
                  <a:gd name="T42" fmla="*/ 14 w 63"/>
                  <a:gd name="T43" fmla="*/ 6 h 63"/>
                  <a:gd name="T44" fmla="*/ 20 w 63"/>
                  <a:gd name="T45" fmla="*/ 2 h 63"/>
                  <a:gd name="T46" fmla="*/ 24 w 63"/>
                  <a:gd name="T47" fmla="*/ 0 h 63"/>
                  <a:gd name="T48" fmla="*/ 31 w 63"/>
                  <a:gd name="T49" fmla="*/ 0 h 63"/>
                  <a:gd name="T50" fmla="*/ 37 w 63"/>
                  <a:gd name="T51" fmla="*/ 0 h 63"/>
                  <a:gd name="T52" fmla="*/ 43 w 63"/>
                  <a:gd name="T53" fmla="*/ 2 h 63"/>
                  <a:gd name="T54" fmla="*/ 49 w 63"/>
                  <a:gd name="T55" fmla="*/ 6 h 63"/>
                  <a:gd name="T56" fmla="*/ 53 w 63"/>
                  <a:gd name="T57" fmla="*/ 10 h 63"/>
                  <a:gd name="T58" fmla="*/ 57 w 63"/>
                  <a:gd name="T59" fmla="*/ 14 h 63"/>
                  <a:gd name="T60" fmla="*/ 61 w 63"/>
                  <a:gd name="T61" fmla="*/ 20 h 63"/>
                  <a:gd name="T62" fmla="*/ 63 w 63"/>
                  <a:gd name="T63" fmla="*/ 26 h 63"/>
                  <a:gd name="T64" fmla="*/ 63 w 63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63" y="32"/>
                    </a:moveTo>
                    <a:lnTo>
                      <a:pt x="63" y="38"/>
                    </a:lnTo>
                    <a:lnTo>
                      <a:pt x="61" y="44"/>
                    </a:lnTo>
                    <a:lnTo>
                      <a:pt x="57" y="50"/>
                    </a:lnTo>
                    <a:lnTo>
                      <a:pt x="53" y="55"/>
                    </a:lnTo>
                    <a:lnTo>
                      <a:pt x="49" y="57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3"/>
                    </a:lnTo>
                    <a:lnTo>
                      <a:pt x="24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5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7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7" name="Freeform 785"/>
              <p:cNvSpPr>
                <a:spLocks/>
              </p:cNvSpPr>
              <p:nvPr/>
            </p:nvSpPr>
            <p:spPr bwMode="auto">
              <a:xfrm>
                <a:off x="5164" y="2378"/>
                <a:ext cx="63" cy="63"/>
              </a:xfrm>
              <a:custGeom>
                <a:avLst/>
                <a:gdLst>
                  <a:gd name="T0" fmla="*/ 63 w 63"/>
                  <a:gd name="T1" fmla="*/ 32 h 63"/>
                  <a:gd name="T2" fmla="*/ 63 w 63"/>
                  <a:gd name="T3" fmla="*/ 32 h 63"/>
                  <a:gd name="T4" fmla="*/ 63 w 63"/>
                  <a:gd name="T5" fmla="*/ 38 h 63"/>
                  <a:gd name="T6" fmla="*/ 61 w 63"/>
                  <a:gd name="T7" fmla="*/ 44 h 63"/>
                  <a:gd name="T8" fmla="*/ 57 w 63"/>
                  <a:gd name="T9" fmla="*/ 50 h 63"/>
                  <a:gd name="T10" fmla="*/ 53 w 63"/>
                  <a:gd name="T11" fmla="*/ 55 h 63"/>
                  <a:gd name="T12" fmla="*/ 49 w 63"/>
                  <a:gd name="T13" fmla="*/ 57 h 63"/>
                  <a:gd name="T14" fmla="*/ 43 w 63"/>
                  <a:gd name="T15" fmla="*/ 61 h 63"/>
                  <a:gd name="T16" fmla="*/ 37 w 63"/>
                  <a:gd name="T17" fmla="*/ 63 h 63"/>
                  <a:gd name="T18" fmla="*/ 31 w 63"/>
                  <a:gd name="T19" fmla="*/ 63 h 63"/>
                  <a:gd name="T20" fmla="*/ 24 w 63"/>
                  <a:gd name="T21" fmla="*/ 63 h 63"/>
                  <a:gd name="T22" fmla="*/ 20 w 63"/>
                  <a:gd name="T23" fmla="*/ 61 h 63"/>
                  <a:gd name="T24" fmla="*/ 14 w 63"/>
                  <a:gd name="T25" fmla="*/ 57 h 63"/>
                  <a:gd name="T26" fmla="*/ 8 w 63"/>
                  <a:gd name="T27" fmla="*/ 55 h 63"/>
                  <a:gd name="T28" fmla="*/ 4 w 63"/>
                  <a:gd name="T29" fmla="*/ 50 h 63"/>
                  <a:gd name="T30" fmla="*/ 2 w 63"/>
                  <a:gd name="T31" fmla="*/ 44 h 63"/>
                  <a:gd name="T32" fmla="*/ 0 w 63"/>
                  <a:gd name="T33" fmla="*/ 38 h 63"/>
                  <a:gd name="T34" fmla="*/ 0 w 63"/>
                  <a:gd name="T35" fmla="*/ 32 h 63"/>
                  <a:gd name="T36" fmla="*/ 0 w 63"/>
                  <a:gd name="T37" fmla="*/ 26 h 63"/>
                  <a:gd name="T38" fmla="*/ 2 w 63"/>
                  <a:gd name="T39" fmla="*/ 20 h 63"/>
                  <a:gd name="T40" fmla="*/ 4 w 63"/>
                  <a:gd name="T41" fmla="*/ 14 h 63"/>
                  <a:gd name="T42" fmla="*/ 8 w 63"/>
                  <a:gd name="T43" fmla="*/ 10 h 63"/>
                  <a:gd name="T44" fmla="*/ 14 w 63"/>
                  <a:gd name="T45" fmla="*/ 6 h 63"/>
                  <a:gd name="T46" fmla="*/ 20 w 63"/>
                  <a:gd name="T47" fmla="*/ 2 h 63"/>
                  <a:gd name="T48" fmla="*/ 24 w 63"/>
                  <a:gd name="T49" fmla="*/ 0 h 63"/>
                  <a:gd name="T50" fmla="*/ 31 w 63"/>
                  <a:gd name="T51" fmla="*/ 0 h 63"/>
                  <a:gd name="T52" fmla="*/ 37 w 63"/>
                  <a:gd name="T53" fmla="*/ 0 h 63"/>
                  <a:gd name="T54" fmla="*/ 43 w 63"/>
                  <a:gd name="T55" fmla="*/ 2 h 63"/>
                  <a:gd name="T56" fmla="*/ 49 w 63"/>
                  <a:gd name="T57" fmla="*/ 6 h 63"/>
                  <a:gd name="T58" fmla="*/ 53 w 63"/>
                  <a:gd name="T59" fmla="*/ 10 h 63"/>
                  <a:gd name="T60" fmla="*/ 57 w 63"/>
                  <a:gd name="T61" fmla="*/ 14 h 63"/>
                  <a:gd name="T62" fmla="*/ 61 w 63"/>
                  <a:gd name="T63" fmla="*/ 20 h 63"/>
                  <a:gd name="T64" fmla="*/ 63 w 63"/>
                  <a:gd name="T65" fmla="*/ 26 h 63"/>
                  <a:gd name="T66" fmla="*/ 63 w 63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63" y="32"/>
                    </a:moveTo>
                    <a:lnTo>
                      <a:pt x="63" y="32"/>
                    </a:lnTo>
                    <a:lnTo>
                      <a:pt x="63" y="38"/>
                    </a:lnTo>
                    <a:lnTo>
                      <a:pt x="61" y="44"/>
                    </a:lnTo>
                    <a:lnTo>
                      <a:pt x="57" y="50"/>
                    </a:lnTo>
                    <a:lnTo>
                      <a:pt x="53" y="55"/>
                    </a:lnTo>
                    <a:lnTo>
                      <a:pt x="49" y="57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3"/>
                    </a:lnTo>
                    <a:lnTo>
                      <a:pt x="24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5"/>
                    </a:lnTo>
                    <a:lnTo>
                      <a:pt x="4" y="50"/>
                    </a:lnTo>
                    <a:lnTo>
                      <a:pt x="2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7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8" name="Freeform 786"/>
              <p:cNvSpPr>
                <a:spLocks/>
              </p:cNvSpPr>
              <p:nvPr/>
            </p:nvSpPr>
            <p:spPr bwMode="auto">
              <a:xfrm>
                <a:off x="5128" y="2392"/>
                <a:ext cx="64" cy="65"/>
              </a:xfrm>
              <a:custGeom>
                <a:avLst/>
                <a:gdLst>
                  <a:gd name="T0" fmla="*/ 0 w 64"/>
                  <a:gd name="T1" fmla="*/ 32 h 65"/>
                  <a:gd name="T2" fmla="*/ 0 w 64"/>
                  <a:gd name="T3" fmla="*/ 26 h 65"/>
                  <a:gd name="T4" fmla="*/ 2 w 64"/>
                  <a:gd name="T5" fmla="*/ 20 h 65"/>
                  <a:gd name="T6" fmla="*/ 4 w 64"/>
                  <a:gd name="T7" fmla="*/ 14 h 65"/>
                  <a:gd name="T8" fmla="*/ 8 w 64"/>
                  <a:gd name="T9" fmla="*/ 10 h 65"/>
                  <a:gd name="T10" fmla="*/ 14 w 64"/>
                  <a:gd name="T11" fmla="*/ 6 h 65"/>
                  <a:gd name="T12" fmla="*/ 20 w 64"/>
                  <a:gd name="T13" fmla="*/ 2 h 65"/>
                  <a:gd name="T14" fmla="*/ 26 w 64"/>
                  <a:gd name="T15" fmla="*/ 0 h 65"/>
                  <a:gd name="T16" fmla="*/ 32 w 64"/>
                  <a:gd name="T17" fmla="*/ 0 h 65"/>
                  <a:gd name="T18" fmla="*/ 38 w 64"/>
                  <a:gd name="T19" fmla="*/ 0 h 65"/>
                  <a:gd name="T20" fmla="*/ 44 w 64"/>
                  <a:gd name="T21" fmla="*/ 2 h 65"/>
                  <a:gd name="T22" fmla="*/ 50 w 64"/>
                  <a:gd name="T23" fmla="*/ 6 h 65"/>
                  <a:gd name="T24" fmla="*/ 56 w 64"/>
                  <a:gd name="T25" fmla="*/ 10 h 65"/>
                  <a:gd name="T26" fmla="*/ 58 w 64"/>
                  <a:gd name="T27" fmla="*/ 14 h 65"/>
                  <a:gd name="T28" fmla="*/ 62 w 64"/>
                  <a:gd name="T29" fmla="*/ 20 h 65"/>
                  <a:gd name="T30" fmla="*/ 64 w 64"/>
                  <a:gd name="T31" fmla="*/ 26 h 65"/>
                  <a:gd name="T32" fmla="*/ 64 w 64"/>
                  <a:gd name="T33" fmla="*/ 32 h 65"/>
                  <a:gd name="T34" fmla="*/ 64 w 64"/>
                  <a:gd name="T35" fmla="*/ 40 h 65"/>
                  <a:gd name="T36" fmla="*/ 62 w 64"/>
                  <a:gd name="T37" fmla="*/ 45 h 65"/>
                  <a:gd name="T38" fmla="*/ 58 w 64"/>
                  <a:gd name="T39" fmla="*/ 51 h 65"/>
                  <a:gd name="T40" fmla="*/ 56 w 64"/>
                  <a:gd name="T41" fmla="*/ 55 h 65"/>
                  <a:gd name="T42" fmla="*/ 50 w 64"/>
                  <a:gd name="T43" fmla="*/ 59 h 65"/>
                  <a:gd name="T44" fmla="*/ 44 w 64"/>
                  <a:gd name="T45" fmla="*/ 63 h 65"/>
                  <a:gd name="T46" fmla="*/ 38 w 64"/>
                  <a:gd name="T47" fmla="*/ 63 h 65"/>
                  <a:gd name="T48" fmla="*/ 32 w 64"/>
                  <a:gd name="T49" fmla="*/ 65 h 65"/>
                  <a:gd name="T50" fmla="*/ 26 w 64"/>
                  <a:gd name="T51" fmla="*/ 63 h 65"/>
                  <a:gd name="T52" fmla="*/ 20 w 64"/>
                  <a:gd name="T53" fmla="*/ 63 h 65"/>
                  <a:gd name="T54" fmla="*/ 14 w 64"/>
                  <a:gd name="T55" fmla="*/ 59 h 65"/>
                  <a:gd name="T56" fmla="*/ 8 w 64"/>
                  <a:gd name="T57" fmla="*/ 55 h 65"/>
                  <a:gd name="T58" fmla="*/ 4 w 64"/>
                  <a:gd name="T59" fmla="*/ 51 h 65"/>
                  <a:gd name="T60" fmla="*/ 2 w 64"/>
                  <a:gd name="T61" fmla="*/ 45 h 65"/>
                  <a:gd name="T62" fmla="*/ 0 w 64"/>
                  <a:gd name="T63" fmla="*/ 40 h 65"/>
                  <a:gd name="T64" fmla="*/ 0 w 64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65"/>
                  <a:gd name="T101" fmla="*/ 64 w 6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65">
                    <a:moveTo>
                      <a:pt x="0" y="32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58" y="14"/>
                    </a:lnTo>
                    <a:lnTo>
                      <a:pt x="62" y="20"/>
                    </a:lnTo>
                    <a:lnTo>
                      <a:pt x="64" y="26"/>
                    </a:lnTo>
                    <a:lnTo>
                      <a:pt x="64" y="32"/>
                    </a:lnTo>
                    <a:lnTo>
                      <a:pt x="64" y="40"/>
                    </a:lnTo>
                    <a:lnTo>
                      <a:pt x="62" y="45"/>
                    </a:lnTo>
                    <a:lnTo>
                      <a:pt x="58" y="51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4" y="51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89" name="Freeform 787"/>
              <p:cNvSpPr>
                <a:spLocks/>
              </p:cNvSpPr>
              <p:nvPr/>
            </p:nvSpPr>
            <p:spPr bwMode="auto">
              <a:xfrm>
                <a:off x="5128" y="2392"/>
                <a:ext cx="64" cy="65"/>
              </a:xfrm>
              <a:custGeom>
                <a:avLst/>
                <a:gdLst>
                  <a:gd name="T0" fmla="*/ 0 w 64"/>
                  <a:gd name="T1" fmla="*/ 32 h 65"/>
                  <a:gd name="T2" fmla="*/ 0 w 64"/>
                  <a:gd name="T3" fmla="*/ 32 h 65"/>
                  <a:gd name="T4" fmla="*/ 0 w 64"/>
                  <a:gd name="T5" fmla="*/ 26 h 65"/>
                  <a:gd name="T6" fmla="*/ 2 w 64"/>
                  <a:gd name="T7" fmla="*/ 20 h 65"/>
                  <a:gd name="T8" fmla="*/ 4 w 64"/>
                  <a:gd name="T9" fmla="*/ 14 h 65"/>
                  <a:gd name="T10" fmla="*/ 8 w 64"/>
                  <a:gd name="T11" fmla="*/ 10 h 65"/>
                  <a:gd name="T12" fmla="*/ 14 w 64"/>
                  <a:gd name="T13" fmla="*/ 6 h 65"/>
                  <a:gd name="T14" fmla="*/ 20 w 64"/>
                  <a:gd name="T15" fmla="*/ 2 h 65"/>
                  <a:gd name="T16" fmla="*/ 26 w 64"/>
                  <a:gd name="T17" fmla="*/ 0 h 65"/>
                  <a:gd name="T18" fmla="*/ 32 w 64"/>
                  <a:gd name="T19" fmla="*/ 0 h 65"/>
                  <a:gd name="T20" fmla="*/ 38 w 64"/>
                  <a:gd name="T21" fmla="*/ 0 h 65"/>
                  <a:gd name="T22" fmla="*/ 44 w 64"/>
                  <a:gd name="T23" fmla="*/ 2 h 65"/>
                  <a:gd name="T24" fmla="*/ 50 w 64"/>
                  <a:gd name="T25" fmla="*/ 6 h 65"/>
                  <a:gd name="T26" fmla="*/ 56 w 64"/>
                  <a:gd name="T27" fmla="*/ 10 h 65"/>
                  <a:gd name="T28" fmla="*/ 58 w 64"/>
                  <a:gd name="T29" fmla="*/ 14 h 65"/>
                  <a:gd name="T30" fmla="*/ 62 w 64"/>
                  <a:gd name="T31" fmla="*/ 20 h 65"/>
                  <a:gd name="T32" fmla="*/ 64 w 64"/>
                  <a:gd name="T33" fmla="*/ 26 h 65"/>
                  <a:gd name="T34" fmla="*/ 64 w 64"/>
                  <a:gd name="T35" fmla="*/ 32 h 65"/>
                  <a:gd name="T36" fmla="*/ 64 w 64"/>
                  <a:gd name="T37" fmla="*/ 40 h 65"/>
                  <a:gd name="T38" fmla="*/ 62 w 64"/>
                  <a:gd name="T39" fmla="*/ 45 h 65"/>
                  <a:gd name="T40" fmla="*/ 58 w 64"/>
                  <a:gd name="T41" fmla="*/ 51 h 65"/>
                  <a:gd name="T42" fmla="*/ 56 w 64"/>
                  <a:gd name="T43" fmla="*/ 55 h 65"/>
                  <a:gd name="T44" fmla="*/ 50 w 64"/>
                  <a:gd name="T45" fmla="*/ 59 h 65"/>
                  <a:gd name="T46" fmla="*/ 44 w 64"/>
                  <a:gd name="T47" fmla="*/ 63 h 65"/>
                  <a:gd name="T48" fmla="*/ 38 w 64"/>
                  <a:gd name="T49" fmla="*/ 63 h 65"/>
                  <a:gd name="T50" fmla="*/ 32 w 64"/>
                  <a:gd name="T51" fmla="*/ 65 h 65"/>
                  <a:gd name="T52" fmla="*/ 26 w 64"/>
                  <a:gd name="T53" fmla="*/ 63 h 65"/>
                  <a:gd name="T54" fmla="*/ 20 w 64"/>
                  <a:gd name="T55" fmla="*/ 63 h 65"/>
                  <a:gd name="T56" fmla="*/ 14 w 64"/>
                  <a:gd name="T57" fmla="*/ 59 h 65"/>
                  <a:gd name="T58" fmla="*/ 8 w 64"/>
                  <a:gd name="T59" fmla="*/ 55 h 65"/>
                  <a:gd name="T60" fmla="*/ 4 w 64"/>
                  <a:gd name="T61" fmla="*/ 51 h 65"/>
                  <a:gd name="T62" fmla="*/ 2 w 64"/>
                  <a:gd name="T63" fmla="*/ 45 h 65"/>
                  <a:gd name="T64" fmla="*/ 0 w 64"/>
                  <a:gd name="T65" fmla="*/ 40 h 65"/>
                  <a:gd name="T66" fmla="*/ 0 w 64"/>
                  <a:gd name="T67" fmla="*/ 32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4"/>
                  <a:gd name="T103" fmla="*/ 0 h 65"/>
                  <a:gd name="T104" fmla="*/ 64 w 64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4" h="65">
                    <a:moveTo>
                      <a:pt x="0" y="32"/>
                    </a:move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58" y="14"/>
                    </a:lnTo>
                    <a:lnTo>
                      <a:pt x="62" y="20"/>
                    </a:lnTo>
                    <a:lnTo>
                      <a:pt x="64" y="26"/>
                    </a:lnTo>
                    <a:lnTo>
                      <a:pt x="64" y="32"/>
                    </a:lnTo>
                    <a:lnTo>
                      <a:pt x="64" y="40"/>
                    </a:lnTo>
                    <a:lnTo>
                      <a:pt x="62" y="45"/>
                    </a:lnTo>
                    <a:lnTo>
                      <a:pt x="58" y="51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4" y="51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0" name="Freeform 788"/>
              <p:cNvSpPr>
                <a:spLocks/>
              </p:cNvSpPr>
              <p:nvPr/>
            </p:nvSpPr>
            <p:spPr bwMode="auto">
              <a:xfrm>
                <a:off x="5103" y="2422"/>
                <a:ext cx="63" cy="63"/>
              </a:xfrm>
              <a:custGeom>
                <a:avLst/>
                <a:gdLst>
                  <a:gd name="T0" fmla="*/ 63 w 63"/>
                  <a:gd name="T1" fmla="*/ 31 h 63"/>
                  <a:gd name="T2" fmla="*/ 63 w 63"/>
                  <a:gd name="T3" fmla="*/ 39 h 63"/>
                  <a:gd name="T4" fmla="*/ 61 w 63"/>
                  <a:gd name="T5" fmla="*/ 45 h 63"/>
                  <a:gd name="T6" fmla="*/ 59 w 63"/>
                  <a:gd name="T7" fmla="*/ 49 h 63"/>
                  <a:gd name="T8" fmla="*/ 53 w 63"/>
                  <a:gd name="T9" fmla="*/ 55 h 63"/>
                  <a:gd name="T10" fmla="*/ 49 w 63"/>
                  <a:gd name="T11" fmla="*/ 59 h 63"/>
                  <a:gd name="T12" fmla="*/ 43 w 63"/>
                  <a:gd name="T13" fmla="*/ 61 h 63"/>
                  <a:gd name="T14" fmla="*/ 37 w 63"/>
                  <a:gd name="T15" fmla="*/ 63 h 63"/>
                  <a:gd name="T16" fmla="*/ 31 w 63"/>
                  <a:gd name="T17" fmla="*/ 63 h 63"/>
                  <a:gd name="T18" fmla="*/ 25 w 63"/>
                  <a:gd name="T19" fmla="*/ 63 h 63"/>
                  <a:gd name="T20" fmla="*/ 20 w 63"/>
                  <a:gd name="T21" fmla="*/ 61 h 63"/>
                  <a:gd name="T22" fmla="*/ 14 w 63"/>
                  <a:gd name="T23" fmla="*/ 59 h 63"/>
                  <a:gd name="T24" fmla="*/ 10 w 63"/>
                  <a:gd name="T25" fmla="*/ 55 h 63"/>
                  <a:gd name="T26" fmla="*/ 6 w 63"/>
                  <a:gd name="T27" fmla="*/ 49 h 63"/>
                  <a:gd name="T28" fmla="*/ 2 w 63"/>
                  <a:gd name="T29" fmla="*/ 45 h 63"/>
                  <a:gd name="T30" fmla="*/ 0 w 63"/>
                  <a:gd name="T31" fmla="*/ 39 h 63"/>
                  <a:gd name="T32" fmla="*/ 0 w 63"/>
                  <a:gd name="T33" fmla="*/ 31 h 63"/>
                  <a:gd name="T34" fmla="*/ 0 w 63"/>
                  <a:gd name="T35" fmla="*/ 25 h 63"/>
                  <a:gd name="T36" fmla="*/ 2 w 63"/>
                  <a:gd name="T37" fmla="*/ 19 h 63"/>
                  <a:gd name="T38" fmla="*/ 6 w 63"/>
                  <a:gd name="T39" fmla="*/ 13 h 63"/>
                  <a:gd name="T40" fmla="*/ 10 w 63"/>
                  <a:gd name="T41" fmla="*/ 10 h 63"/>
                  <a:gd name="T42" fmla="*/ 14 w 63"/>
                  <a:gd name="T43" fmla="*/ 6 h 63"/>
                  <a:gd name="T44" fmla="*/ 20 w 63"/>
                  <a:gd name="T45" fmla="*/ 2 h 63"/>
                  <a:gd name="T46" fmla="*/ 25 w 63"/>
                  <a:gd name="T47" fmla="*/ 0 h 63"/>
                  <a:gd name="T48" fmla="*/ 31 w 63"/>
                  <a:gd name="T49" fmla="*/ 0 h 63"/>
                  <a:gd name="T50" fmla="*/ 37 w 63"/>
                  <a:gd name="T51" fmla="*/ 0 h 63"/>
                  <a:gd name="T52" fmla="*/ 43 w 63"/>
                  <a:gd name="T53" fmla="*/ 2 h 63"/>
                  <a:gd name="T54" fmla="*/ 49 w 63"/>
                  <a:gd name="T55" fmla="*/ 6 h 63"/>
                  <a:gd name="T56" fmla="*/ 53 w 63"/>
                  <a:gd name="T57" fmla="*/ 10 h 63"/>
                  <a:gd name="T58" fmla="*/ 59 w 63"/>
                  <a:gd name="T59" fmla="*/ 13 h 63"/>
                  <a:gd name="T60" fmla="*/ 61 w 63"/>
                  <a:gd name="T61" fmla="*/ 19 h 63"/>
                  <a:gd name="T62" fmla="*/ 63 w 63"/>
                  <a:gd name="T63" fmla="*/ 25 h 63"/>
                  <a:gd name="T64" fmla="*/ 63 w 63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63" y="31"/>
                    </a:moveTo>
                    <a:lnTo>
                      <a:pt x="63" y="39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3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1" name="Freeform 789"/>
              <p:cNvSpPr>
                <a:spLocks/>
              </p:cNvSpPr>
              <p:nvPr/>
            </p:nvSpPr>
            <p:spPr bwMode="auto">
              <a:xfrm>
                <a:off x="5103" y="2422"/>
                <a:ext cx="63" cy="63"/>
              </a:xfrm>
              <a:custGeom>
                <a:avLst/>
                <a:gdLst>
                  <a:gd name="T0" fmla="*/ 63 w 63"/>
                  <a:gd name="T1" fmla="*/ 31 h 63"/>
                  <a:gd name="T2" fmla="*/ 63 w 63"/>
                  <a:gd name="T3" fmla="*/ 31 h 63"/>
                  <a:gd name="T4" fmla="*/ 63 w 63"/>
                  <a:gd name="T5" fmla="*/ 39 h 63"/>
                  <a:gd name="T6" fmla="*/ 61 w 63"/>
                  <a:gd name="T7" fmla="*/ 45 h 63"/>
                  <a:gd name="T8" fmla="*/ 59 w 63"/>
                  <a:gd name="T9" fmla="*/ 49 h 63"/>
                  <a:gd name="T10" fmla="*/ 53 w 63"/>
                  <a:gd name="T11" fmla="*/ 55 h 63"/>
                  <a:gd name="T12" fmla="*/ 49 w 63"/>
                  <a:gd name="T13" fmla="*/ 59 h 63"/>
                  <a:gd name="T14" fmla="*/ 43 w 63"/>
                  <a:gd name="T15" fmla="*/ 61 h 63"/>
                  <a:gd name="T16" fmla="*/ 37 w 63"/>
                  <a:gd name="T17" fmla="*/ 63 h 63"/>
                  <a:gd name="T18" fmla="*/ 31 w 63"/>
                  <a:gd name="T19" fmla="*/ 63 h 63"/>
                  <a:gd name="T20" fmla="*/ 25 w 63"/>
                  <a:gd name="T21" fmla="*/ 63 h 63"/>
                  <a:gd name="T22" fmla="*/ 20 w 63"/>
                  <a:gd name="T23" fmla="*/ 61 h 63"/>
                  <a:gd name="T24" fmla="*/ 14 w 63"/>
                  <a:gd name="T25" fmla="*/ 59 h 63"/>
                  <a:gd name="T26" fmla="*/ 10 w 63"/>
                  <a:gd name="T27" fmla="*/ 55 h 63"/>
                  <a:gd name="T28" fmla="*/ 6 w 63"/>
                  <a:gd name="T29" fmla="*/ 49 h 63"/>
                  <a:gd name="T30" fmla="*/ 2 w 63"/>
                  <a:gd name="T31" fmla="*/ 45 h 63"/>
                  <a:gd name="T32" fmla="*/ 0 w 63"/>
                  <a:gd name="T33" fmla="*/ 39 h 63"/>
                  <a:gd name="T34" fmla="*/ 0 w 63"/>
                  <a:gd name="T35" fmla="*/ 31 h 63"/>
                  <a:gd name="T36" fmla="*/ 0 w 63"/>
                  <a:gd name="T37" fmla="*/ 25 h 63"/>
                  <a:gd name="T38" fmla="*/ 2 w 63"/>
                  <a:gd name="T39" fmla="*/ 19 h 63"/>
                  <a:gd name="T40" fmla="*/ 6 w 63"/>
                  <a:gd name="T41" fmla="*/ 13 h 63"/>
                  <a:gd name="T42" fmla="*/ 10 w 63"/>
                  <a:gd name="T43" fmla="*/ 10 h 63"/>
                  <a:gd name="T44" fmla="*/ 14 w 63"/>
                  <a:gd name="T45" fmla="*/ 6 h 63"/>
                  <a:gd name="T46" fmla="*/ 20 w 63"/>
                  <a:gd name="T47" fmla="*/ 2 h 63"/>
                  <a:gd name="T48" fmla="*/ 25 w 63"/>
                  <a:gd name="T49" fmla="*/ 0 h 63"/>
                  <a:gd name="T50" fmla="*/ 31 w 63"/>
                  <a:gd name="T51" fmla="*/ 0 h 63"/>
                  <a:gd name="T52" fmla="*/ 37 w 63"/>
                  <a:gd name="T53" fmla="*/ 0 h 63"/>
                  <a:gd name="T54" fmla="*/ 43 w 63"/>
                  <a:gd name="T55" fmla="*/ 2 h 63"/>
                  <a:gd name="T56" fmla="*/ 49 w 63"/>
                  <a:gd name="T57" fmla="*/ 6 h 63"/>
                  <a:gd name="T58" fmla="*/ 53 w 63"/>
                  <a:gd name="T59" fmla="*/ 10 h 63"/>
                  <a:gd name="T60" fmla="*/ 59 w 63"/>
                  <a:gd name="T61" fmla="*/ 13 h 63"/>
                  <a:gd name="T62" fmla="*/ 61 w 63"/>
                  <a:gd name="T63" fmla="*/ 19 h 63"/>
                  <a:gd name="T64" fmla="*/ 63 w 63"/>
                  <a:gd name="T65" fmla="*/ 25 h 63"/>
                  <a:gd name="T66" fmla="*/ 63 w 63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63" y="31"/>
                    </a:move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3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2" name="Freeform 790"/>
              <p:cNvSpPr>
                <a:spLocks/>
              </p:cNvSpPr>
              <p:nvPr/>
            </p:nvSpPr>
            <p:spPr bwMode="auto">
              <a:xfrm>
                <a:off x="5176" y="2428"/>
                <a:ext cx="65" cy="65"/>
              </a:xfrm>
              <a:custGeom>
                <a:avLst/>
                <a:gdLst>
                  <a:gd name="T0" fmla="*/ 0 w 65"/>
                  <a:gd name="T1" fmla="*/ 33 h 65"/>
                  <a:gd name="T2" fmla="*/ 0 w 65"/>
                  <a:gd name="T3" fmla="*/ 27 h 65"/>
                  <a:gd name="T4" fmla="*/ 2 w 65"/>
                  <a:gd name="T5" fmla="*/ 19 h 65"/>
                  <a:gd name="T6" fmla="*/ 6 w 65"/>
                  <a:gd name="T7" fmla="*/ 15 h 65"/>
                  <a:gd name="T8" fmla="*/ 10 w 65"/>
                  <a:gd name="T9" fmla="*/ 9 h 65"/>
                  <a:gd name="T10" fmla="*/ 14 w 65"/>
                  <a:gd name="T11" fmla="*/ 5 h 65"/>
                  <a:gd name="T12" fmla="*/ 19 w 65"/>
                  <a:gd name="T13" fmla="*/ 4 h 65"/>
                  <a:gd name="T14" fmla="*/ 25 w 65"/>
                  <a:gd name="T15" fmla="*/ 2 h 65"/>
                  <a:gd name="T16" fmla="*/ 31 w 65"/>
                  <a:gd name="T17" fmla="*/ 0 h 65"/>
                  <a:gd name="T18" fmla="*/ 37 w 65"/>
                  <a:gd name="T19" fmla="*/ 2 h 65"/>
                  <a:gd name="T20" fmla="*/ 45 w 65"/>
                  <a:gd name="T21" fmla="*/ 4 h 65"/>
                  <a:gd name="T22" fmla="*/ 49 w 65"/>
                  <a:gd name="T23" fmla="*/ 5 h 65"/>
                  <a:gd name="T24" fmla="*/ 55 w 65"/>
                  <a:gd name="T25" fmla="*/ 9 h 65"/>
                  <a:gd name="T26" fmla="*/ 59 w 65"/>
                  <a:gd name="T27" fmla="*/ 15 h 65"/>
                  <a:gd name="T28" fmla="*/ 61 w 65"/>
                  <a:gd name="T29" fmla="*/ 19 h 65"/>
                  <a:gd name="T30" fmla="*/ 63 w 65"/>
                  <a:gd name="T31" fmla="*/ 27 h 65"/>
                  <a:gd name="T32" fmla="*/ 65 w 65"/>
                  <a:gd name="T33" fmla="*/ 33 h 65"/>
                  <a:gd name="T34" fmla="*/ 63 w 65"/>
                  <a:gd name="T35" fmla="*/ 39 h 65"/>
                  <a:gd name="T36" fmla="*/ 61 w 65"/>
                  <a:gd name="T37" fmla="*/ 45 h 65"/>
                  <a:gd name="T38" fmla="*/ 59 w 65"/>
                  <a:gd name="T39" fmla="*/ 51 h 65"/>
                  <a:gd name="T40" fmla="*/ 55 w 65"/>
                  <a:gd name="T41" fmla="*/ 55 h 65"/>
                  <a:gd name="T42" fmla="*/ 49 w 65"/>
                  <a:gd name="T43" fmla="*/ 59 h 65"/>
                  <a:gd name="T44" fmla="*/ 45 w 65"/>
                  <a:gd name="T45" fmla="*/ 63 h 65"/>
                  <a:gd name="T46" fmla="*/ 37 w 65"/>
                  <a:gd name="T47" fmla="*/ 65 h 65"/>
                  <a:gd name="T48" fmla="*/ 31 w 65"/>
                  <a:gd name="T49" fmla="*/ 65 h 65"/>
                  <a:gd name="T50" fmla="*/ 25 w 65"/>
                  <a:gd name="T51" fmla="*/ 65 h 65"/>
                  <a:gd name="T52" fmla="*/ 19 w 65"/>
                  <a:gd name="T53" fmla="*/ 63 h 65"/>
                  <a:gd name="T54" fmla="*/ 14 w 65"/>
                  <a:gd name="T55" fmla="*/ 59 h 65"/>
                  <a:gd name="T56" fmla="*/ 10 w 65"/>
                  <a:gd name="T57" fmla="*/ 55 h 65"/>
                  <a:gd name="T58" fmla="*/ 6 w 65"/>
                  <a:gd name="T59" fmla="*/ 51 h 65"/>
                  <a:gd name="T60" fmla="*/ 2 w 65"/>
                  <a:gd name="T61" fmla="*/ 45 h 65"/>
                  <a:gd name="T62" fmla="*/ 0 w 65"/>
                  <a:gd name="T63" fmla="*/ 39 h 65"/>
                  <a:gd name="T64" fmla="*/ 0 w 65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0" y="33"/>
                    </a:moveTo>
                    <a:lnTo>
                      <a:pt x="0" y="27"/>
                    </a:lnTo>
                    <a:lnTo>
                      <a:pt x="2" y="19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5" y="4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5"/>
                    </a:lnTo>
                    <a:lnTo>
                      <a:pt x="61" y="19"/>
                    </a:lnTo>
                    <a:lnTo>
                      <a:pt x="63" y="27"/>
                    </a:lnTo>
                    <a:lnTo>
                      <a:pt x="65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3" name="Freeform 791"/>
              <p:cNvSpPr>
                <a:spLocks/>
              </p:cNvSpPr>
              <p:nvPr/>
            </p:nvSpPr>
            <p:spPr bwMode="auto">
              <a:xfrm>
                <a:off x="5176" y="2428"/>
                <a:ext cx="65" cy="65"/>
              </a:xfrm>
              <a:custGeom>
                <a:avLst/>
                <a:gdLst>
                  <a:gd name="T0" fmla="*/ 0 w 65"/>
                  <a:gd name="T1" fmla="*/ 33 h 65"/>
                  <a:gd name="T2" fmla="*/ 0 w 65"/>
                  <a:gd name="T3" fmla="*/ 33 h 65"/>
                  <a:gd name="T4" fmla="*/ 0 w 65"/>
                  <a:gd name="T5" fmla="*/ 27 h 65"/>
                  <a:gd name="T6" fmla="*/ 2 w 65"/>
                  <a:gd name="T7" fmla="*/ 19 h 65"/>
                  <a:gd name="T8" fmla="*/ 6 w 65"/>
                  <a:gd name="T9" fmla="*/ 15 h 65"/>
                  <a:gd name="T10" fmla="*/ 10 w 65"/>
                  <a:gd name="T11" fmla="*/ 9 h 65"/>
                  <a:gd name="T12" fmla="*/ 14 w 65"/>
                  <a:gd name="T13" fmla="*/ 5 h 65"/>
                  <a:gd name="T14" fmla="*/ 19 w 65"/>
                  <a:gd name="T15" fmla="*/ 4 h 65"/>
                  <a:gd name="T16" fmla="*/ 25 w 65"/>
                  <a:gd name="T17" fmla="*/ 2 h 65"/>
                  <a:gd name="T18" fmla="*/ 31 w 65"/>
                  <a:gd name="T19" fmla="*/ 0 h 65"/>
                  <a:gd name="T20" fmla="*/ 37 w 65"/>
                  <a:gd name="T21" fmla="*/ 2 h 65"/>
                  <a:gd name="T22" fmla="*/ 45 w 65"/>
                  <a:gd name="T23" fmla="*/ 4 h 65"/>
                  <a:gd name="T24" fmla="*/ 49 w 65"/>
                  <a:gd name="T25" fmla="*/ 5 h 65"/>
                  <a:gd name="T26" fmla="*/ 55 w 65"/>
                  <a:gd name="T27" fmla="*/ 9 h 65"/>
                  <a:gd name="T28" fmla="*/ 59 w 65"/>
                  <a:gd name="T29" fmla="*/ 15 h 65"/>
                  <a:gd name="T30" fmla="*/ 61 w 65"/>
                  <a:gd name="T31" fmla="*/ 19 h 65"/>
                  <a:gd name="T32" fmla="*/ 63 w 65"/>
                  <a:gd name="T33" fmla="*/ 27 h 65"/>
                  <a:gd name="T34" fmla="*/ 65 w 65"/>
                  <a:gd name="T35" fmla="*/ 33 h 65"/>
                  <a:gd name="T36" fmla="*/ 63 w 65"/>
                  <a:gd name="T37" fmla="*/ 39 h 65"/>
                  <a:gd name="T38" fmla="*/ 61 w 65"/>
                  <a:gd name="T39" fmla="*/ 45 h 65"/>
                  <a:gd name="T40" fmla="*/ 59 w 65"/>
                  <a:gd name="T41" fmla="*/ 51 h 65"/>
                  <a:gd name="T42" fmla="*/ 55 w 65"/>
                  <a:gd name="T43" fmla="*/ 55 h 65"/>
                  <a:gd name="T44" fmla="*/ 49 w 65"/>
                  <a:gd name="T45" fmla="*/ 59 h 65"/>
                  <a:gd name="T46" fmla="*/ 45 w 65"/>
                  <a:gd name="T47" fmla="*/ 63 h 65"/>
                  <a:gd name="T48" fmla="*/ 37 w 65"/>
                  <a:gd name="T49" fmla="*/ 65 h 65"/>
                  <a:gd name="T50" fmla="*/ 31 w 65"/>
                  <a:gd name="T51" fmla="*/ 65 h 65"/>
                  <a:gd name="T52" fmla="*/ 25 w 65"/>
                  <a:gd name="T53" fmla="*/ 65 h 65"/>
                  <a:gd name="T54" fmla="*/ 19 w 65"/>
                  <a:gd name="T55" fmla="*/ 63 h 65"/>
                  <a:gd name="T56" fmla="*/ 14 w 65"/>
                  <a:gd name="T57" fmla="*/ 59 h 65"/>
                  <a:gd name="T58" fmla="*/ 10 w 65"/>
                  <a:gd name="T59" fmla="*/ 55 h 65"/>
                  <a:gd name="T60" fmla="*/ 6 w 65"/>
                  <a:gd name="T61" fmla="*/ 51 h 65"/>
                  <a:gd name="T62" fmla="*/ 2 w 65"/>
                  <a:gd name="T63" fmla="*/ 45 h 65"/>
                  <a:gd name="T64" fmla="*/ 0 w 65"/>
                  <a:gd name="T65" fmla="*/ 39 h 65"/>
                  <a:gd name="T66" fmla="*/ 0 w 65"/>
                  <a:gd name="T67" fmla="*/ 33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0" y="33"/>
                    </a:moveTo>
                    <a:lnTo>
                      <a:pt x="0" y="33"/>
                    </a:lnTo>
                    <a:lnTo>
                      <a:pt x="0" y="27"/>
                    </a:lnTo>
                    <a:lnTo>
                      <a:pt x="2" y="19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5" y="4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5"/>
                    </a:lnTo>
                    <a:lnTo>
                      <a:pt x="61" y="19"/>
                    </a:lnTo>
                    <a:lnTo>
                      <a:pt x="63" y="27"/>
                    </a:lnTo>
                    <a:lnTo>
                      <a:pt x="65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4" name="Freeform 792"/>
              <p:cNvSpPr>
                <a:spLocks/>
              </p:cNvSpPr>
              <p:nvPr/>
            </p:nvSpPr>
            <p:spPr bwMode="auto">
              <a:xfrm>
                <a:off x="5140" y="2443"/>
                <a:ext cx="65" cy="63"/>
              </a:xfrm>
              <a:custGeom>
                <a:avLst/>
                <a:gdLst>
                  <a:gd name="T0" fmla="*/ 0 w 65"/>
                  <a:gd name="T1" fmla="*/ 32 h 63"/>
                  <a:gd name="T2" fmla="*/ 2 w 65"/>
                  <a:gd name="T3" fmla="*/ 24 h 63"/>
                  <a:gd name="T4" fmla="*/ 4 w 65"/>
                  <a:gd name="T5" fmla="*/ 18 h 63"/>
                  <a:gd name="T6" fmla="*/ 6 w 65"/>
                  <a:gd name="T7" fmla="*/ 14 h 63"/>
                  <a:gd name="T8" fmla="*/ 10 w 65"/>
                  <a:gd name="T9" fmla="*/ 8 h 63"/>
                  <a:gd name="T10" fmla="*/ 16 w 65"/>
                  <a:gd name="T11" fmla="*/ 4 h 63"/>
                  <a:gd name="T12" fmla="*/ 22 w 65"/>
                  <a:gd name="T13" fmla="*/ 2 h 63"/>
                  <a:gd name="T14" fmla="*/ 26 w 65"/>
                  <a:gd name="T15" fmla="*/ 0 h 63"/>
                  <a:gd name="T16" fmla="*/ 34 w 65"/>
                  <a:gd name="T17" fmla="*/ 0 h 63"/>
                  <a:gd name="T18" fmla="*/ 40 w 65"/>
                  <a:gd name="T19" fmla="*/ 0 h 63"/>
                  <a:gd name="T20" fmla="*/ 46 w 65"/>
                  <a:gd name="T21" fmla="*/ 2 h 63"/>
                  <a:gd name="T22" fmla="*/ 52 w 65"/>
                  <a:gd name="T23" fmla="*/ 4 h 63"/>
                  <a:gd name="T24" fmla="*/ 55 w 65"/>
                  <a:gd name="T25" fmla="*/ 8 h 63"/>
                  <a:gd name="T26" fmla="*/ 59 w 65"/>
                  <a:gd name="T27" fmla="*/ 14 h 63"/>
                  <a:gd name="T28" fmla="*/ 63 w 65"/>
                  <a:gd name="T29" fmla="*/ 18 h 63"/>
                  <a:gd name="T30" fmla="*/ 65 w 65"/>
                  <a:gd name="T31" fmla="*/ 24 h 63"/>
                  <a:gd name="T32" fmla="*/ 65 w 65"/>
                  <a:gd name="T33" fmla="*/ 32 h 63"/>
                  <a:gd name="T34" fmla="*/ 65 w 65"/>
                  <a:gd name="T35" fmla="*/ 38 h 63"/>
                  <a:gd name="T36" fmla="*/ 63 w 65"/>
                  <a:gd name="T37" fmla="*/ 44 h 63"/>
                  <a:gd name="T38" fmla="*/ 59 w 65"/>
                  <a:gd name="T39" fmla="*/ 50 h 63"/>
                  <a:gd name="T40" fmla="*/ 55 w 65"/>
                  <a:gd name="T41" fmla="*/ 53 h 63"/>
                  <a:gd name="T42" fmla="*/ 52 w 65"/>
                  <a:gd name="T43" fmla="*/ 57 h 63"/>
                  <a:gd name="T44" fmla="*/ 46 w 65"/>
                  <a:gd name="T45" fmla="*/ 61 h 63"/>
                  <a:gd name="T46" fmla="*/ 40 w 65"/>
                  <a:gd name="T47" fmla="*/ 63 h 63"/>
                  <a:gd name="T48" fmla="*/ 34 w 65"/>
                  <a:gd name="T49" fmla="*/ 63 h 63"/>
                  <a:gd name="T50" fmla="*/ 26 w 65"/>
                  <a:gd name="T51" fmla="*/ 63 h 63"/>
                  <a:gd name="T52" fmla="*/ 22 w 65"/>
                  <a:gd name="T53" fmla="*/ 61 h 63"/>
                  <a:gd name="T54" fmla="*/ 16 w 65"/>
                  <a:gd name="T55" fmla="*/ 57 h 63"/>
                  <a:gd name="T56" fmla="*/ 10 w 65"/>
                  <a:gd name="T57" fmla="*/ 53 h 63"/>
                  <a:gd name="T58" fmla="*/ 6 w 65"/>
                  <a:gd name="T59" fmla="*/ 50 h 63"/>
                  <a:gd name="T60" fmla="*/ 4 w 65"/>
                  <a:gd name="T61" fmla="*/ 44 h 63"/>
                  <a:gd name="T62" fmla="*/ 2 w 65"/>
                  <a:gd name="T63" fmla="*/ 38 h 63"/>
                  <a:gd name="T64" fmla="*/ 0 w 65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0" y="32"/>
                    </a:moveTo>
                    <a:lnTo>
                      <a:pt x="2" y="24"/>
                    </a:lnTo>
                    <a:lnTo>
                      <a:pt x="4" y="18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2" y="2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2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18"/>
                    </a:lnTo>
                    <a:lnTo>
                      <a:pt x="65" y="24"/>
                    </a:lnTo>
                    <a:lnTo>
                      <a:pt x="65" y="32"/>
                    </a:lnTo>
                    <a:lnTo>
                      <a:pt x="65" y="38"/>
                    </a:lnTo>
                    <a:lnTo>
                      <a:pt x="63" y="44"/>
                    </a:lnTo>
                    <a:lnTo>
                      <a:pt x="59" y="50"/>
                    </a:lnTo>
                    <a:lnTo>
                      <a:pt x="55" y="53"/>
                    </a:lnTo>
                    <a:lnTo>
                      <a:pt x="52" y="57"/>
                    </a:lnTo>
                    <a:lnTo>
                      <a:pt x="46" y="61"/>
                    </a:lnTo>
                    <a:lnTo>
                      <a:pt x="40" y="63"/>
                    </a:lnTo>
                    <a:lnTo>
                      <a:pt x="34" y="63"/>
                    </a:lnTo>
                    <a:lnTo>
                      <a:pt x="26" y="63"/>
                    </a:lnTo>
                    <a:lnTo>
                      <a:pt x="22" y="61"/>
                    </a:lnTo>
                    <a:lnTo>
                      <a:pt x="16" y="57"/>
                    </a:lnTo>
                    <a:lnTo>
                      <a:pt x="10" y="53"/>
                    </a:lnTo>
                    <a:lnTo>
                      <a:pt x="6" y="50"/>
                    </a:lnTo>
                    <a:lnTo>
                      <a:pt x="4" y="44"/>
                    </a:lnTo>
                    <a:lnTo>
                      <a:pt x="2" y="3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5" name="Freeform 793"/>
              <p:cNvSpPr>
                <a:spLocks/>
              </p:cNvSpPr>
              <p:nvPr/>
            </p:nvSpPr>
            <p:spPr bwMode="auto">
              <a:xfrm>
                <a:off x="5140" y="2443"/>
                <a:ext cx="65" cy="63"/>
              </a:xfrm>
              <a:custGeom>
                <a:avLst/>
                <a:gdLst>
                  <a:gd name="T0" fmla="*/ 0 w 65"/>
                  <a:gd name="T1" fmla="*/ 32 h 63"/>
                  <a:gd name="T2" fmla="*/ 0 w 65"/>
                  <a:gd name="T3" fmla="*/ 32 h 63"/>
                  <a:gd name="T4" fmla="*/ 2 w 65"/>
                  <a:gd name="T5" fmla="*/ 24 h 63"/>
                  <a:gd name="T6" fmla="*/ 4 w 65"/>
                  <a:gd name="T7" fmla="*/ 18 h 63"/>
                  <a:gd name="T8" fmla="*/ 6 w 65"/>
                  <a:gd name="T9" fmla="*/ 14 h 63"/>
                  <a:gd name="T10" fmla="*/ 10 w 65"/>
                  <a:gd name="T11" fmla="*/ 8 h 63"/>
                  <a:gd name="T12" fmla="*/ 16 w 65"/>
                  <a:gd name="T13" fmla="*/ 4 h 63"/>
                  <a:gd name="T14" fmla="*/ 22 w 65"/>
                  <a:gd name="T15" fmla="*/ 2 h 63"/>
                  <a:gd name="T16" fmla="*/ 26 w 65"/>
                  <a:gd name="T17" fmla="*/ 0 h 63"/>
                  <a:gd name="T18" fmla="*/ 34 w 65"/>
                  <a:gd name="T19" fmla="*/ 0 h 63"/>
                  <a:gd name="T20" fmla="*/ 40 w 65"/>
                  <a:gd name="T21" fmla="*/ 0 h 63"/>
                  <a:gd name="T22" fmla="*/ 46 w 65"/>
                  <a:gd name="T23" fmla="*/ 2 h 63"/>
                  <a:gd name="T24" fmla="*/ 52 w 65"/>
                  <a:gd name="T25" fmla="*/ 4 h 63"/>
                  <a:gd name="T26" fmla="*/ 55 w 65"/>
                  <a:gd name="T27" fmla="*/ 8 h 63"/>
                  <a:gd name="T28" fmla="*/ 59 w 65"/>
                  <a:gd name="T29" fmla="*/ 14 h 63"/>
                  <a:gd name="T30" fmla="*/ 63 w 65"/>
                  <a:gd name="T31" fmla="*/ 18 h 63"/>
                  <a:gd name="T32" fmla="*/ 65 w 65"/>
                  <a:gd name="T33" fmla="*/ 24 h 63"/>
                  <a:gd name="T34" fmla="*/ 65 w 65"/>
                  <a:gd name="T35" fmla="*/ 32 h 63"/>
                  <a:gd name="T36" fmla="*/ 65 w 65"/>
                  <a:gd name="T37" fmla="*/ 38 h 63"/>
                  <a:gd name="T38" fmla="*/ 63 w 65"/>
                  <a:gd name="T39" fmla="*/ 44 h 63"/>
                  <a:gd name="T40" fmla="*/ 59 w 65"/>
                  <a:gd name="T41" fmla="*/ 50 h 63"/>
                  <a:gd name="T42" fmla="*/ 55 w 65"/>
                  <a:gd name="T43" fmla="*/ 53 h 63"/>
                  <a:gd name="T44" fmla="*/ 52 w 65"/>
                  <a:gd name="T45" fmla="*/ 57 h 63"/>
                  <a:gd name="T46" fmla="*/ 46 w 65"/>
                  <a:gd name="T47" fmla="*/ 61 h 63"/>
                  <a:gd name="T48" fmla="*/ 40 w 65"/>
                  <a:gd name="T49" fmla="*/ 63 h 63"/>
                  <a:gd name="T50" fmla="*/ 34 w 65"/>
                  <a:gd name="T51" fmla="*/ 63 h 63"/>
                  <a:gd name="T52" fmla="*/ 26 w 65"/>
                  <a:gd name="T53" fmla="*/ 63 h 63"/>
                  <a:gd name="T54" fmla="*/ 22 w 65"/>
                  <a:gd name="T55" fmla="*/ 61 h 63"/>
                  <a:gd name="T56" fmla="*/ 16 w 65"/>
                  <a:gd name="T57" fmla="*/ 57 h 63"/>
                  <a:gd name="T58" fmla="*/ 10 w 65"/>
                  <a:gd name="T59" fmla="*/ 53 h 63"/>
                  <a:gd name="T60" fmla="*/ 6 w 65"/>
                  <a:gd name="T61" fmla="*/ 50 h 63"/>
                  <a:gd name="T62" fmla="*/ 4 w 65"/>
                  <a:gd name="T63" fmla="*/ 44 h 63"/>
                  <a:gd name="T64" fmla="*/ 2 w 65"/>
                  <a:gd name="T65" fmla="*/ 38 h 63"/>
                  <a:gd name="T66" fmla="*/ 0 w 65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0" y="32"/>
                    </a:moveTo>
                    <a:lnTo>
                      <a:pt x="0" y="32"/>
                    </a:lnTo>
                    <a:lnTo>
                      <a:pt x="2" y="24"/>
                    </a:lnTo>
                    <a:lnTo>
                      <a:pt x="4" y="18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2" y="2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2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18"/>
                    </a:lnTo>
                    <a:lnTo>
                      <a:pt x="65" y="24"/>
                    </a:lnTo>
                    <a:lnTo>
                      <a:pt x="65" y="32"/>
                    </a:lnTo>
                    <a:lnTo>
                      <a:pt x="65" y="38"/>
                    </a:lnTo>
                    <a:lnTo>
                      <a:pt x="63" y="44"/>
                    </a:lnTo>
                    <a:lnTo>
                      <a:pt x="59" y="50"/>
                    </a:lnTo>
                    <a:lnTo>
                      <a:pt x="55" y="53"/>
                    </a:lnTo>
                    <a:lnTo>
                      <a:pt x="52" y="57"/>
                    </a:lnTo>
                    <a:lnTo>
                      <a:pt x="46" y="61"/>
                    </a:lnTo>
                    <a:lnTo>
                      <a:pt x="40" y="63"/>
                    </a:lnTo>
                    <a:lnTo>
                      <a:pt x="34" y="63"/>
                    </a:lnTo>
                    <a:lnTo>
                      <a:pt x="26" y="63"/>
                    </a:lnTo>
                    <a:lnTo>
                      <a:pt x="22" y="61"/>
                    </a:lnTo>
                    <a:lnTo>
                      <a:pt x="16" y="57"/>
                    </a:lnTo>
                    <a:lnTo>
                      <a:pt x="10" y="53"/>
                    </a:lnTo>
                    <a:lnTo>
                      <a:pt x="6" y="50"/>
                    </a:lnTo>
                    <a:lnTo>
                      <a:pt x="4" y="44"/>
                    </a:lnTo>
                    <a:lnTo>
                      <a:pt x="2" y="38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6" name="Freeform 794"/>
              <p:cNvSpPr>
                <a:spLocks/>
              </p:cNvSpPr>
              <p:nvPr/>
            </p:nvSpPr>
            <p:spPr bwMode="auto">
              <a:xfrm>
                <a:off x="4559" y="2481"/>
                <a:ext cx="63" cy="63"/>
              </a:xfrm>
              <a:custGeom>
                <a:avLst/>
                <a:gdLst>
                  <a:gd name="T0" fmla="*/ 32 w 63"/>
                  <a:gd name="T1" fmla="*/ 0 h 63"/>
                  <a:gd name="T2" fmla="*/ 38 w 63"/>
                  <a:gd name="T3" fmla="*/ 0 h 63"/>
                  <a:gd name="T4" fmla="*/ 44 w 63"/>
                  <a:gd name="T5" fmla="*/ 2 h 63"/>
                  <a:gd name="T6" fmla="*/ 50 w 63"/>
                  <a:gd name="T7" fmla="*/ 4 h 63"/>
                  <a:gd name="T8" fmla="*/ 56 w 63"/>
                  <a:gd name="T9" fmla="*/ 8 h 63"/>
                  <a:gd name="T10" fmla="*/ 58 w 63"/>
                  <a:gd name="T11" fmla="*/ 14 h 63"/>
                  <a:gd name="T12" fmla="*/ 62 w 63"/>
                  <a:gd name="T13" fmla="*/ 19 h 63"/>
                  <a:gd name="T14" fmla="*/ 63 w 63"/>
                  <a:gd name="T15" fmla="*/ 25 h 63"/>
                  <a:gd name="T16" fmla="*/ 63 w 63"/>
                  <a:gd name="T17" fmla="*/ 31 h 63"/>
                  <a:gd name="T18" fmla="*/ 63 w 63"/>
                  <a:gd name="T19" fmla="*/ 37 h 63"/>
                  <a:gd name="T20" fmla="*/ 62 w 63"/>
                  <a:gd name="T21" fmla="*/ 43 h 63"/>
                  <a:gd name="T22" fmla="*/ 58 w 63"/>
                  <a:gd name="T23" fmla="*/ 49 h 63"/>
                  <a:gd name="T24" fmla="*/ 56 w 63"/>
                  <a:gd name="T25" fmla="*/ 55 h 63"/>
                  <a:gd name="T26" fmla="*/ 50 w 63"/>
                  <a:gd name="T27" fmla="*/ 57 h 63"/>
                  <a:gd name="T28" fmla="*/ 44 w 63"/>
                  <a:gd name="T29" fmla="*/ 61 h 63"/>
                  <a:gd name="T30" fmla="*/ 38 w 63"/>
                  <a:gd name="T31" fmla="*/ 63 h 63"/>
                  <a:gd name="T32" fmla="*/ 32 w 63"/>
                  <a:gd name="T33" fmla="*/ 63 h 63"/>
                  <a:gd name="T34" fmla="*/ 26 w 63"/>
                  <a:gd name="T35" fmla="*/ 63 h 63"/>
                  <a:gd name="T36" fmla="*/ 20 w 63"/>
                  <a:gd name="T37" fmla="*/ 61 h 63"/>
                  <a:gd name="T38" fmla="*/ 14 w 63"/>
                  <a:gd name="T39" fmla="*/ 57 h 63"/>
                  <a:gd name="T40" fmla="*/ 8 w 63"/>
                  <a:gd name="T41" fmla="*/ 55 h 63"/>
                  <a:gd name="T42" fmla="*/ 6 w 63"/>
                  <a:gd name="T43" fmla="*/ 49 h 63"/>
                  <a:gd name="T44" fmla="*/ 2 w 63"/>
                  <a:gd name="T45" fmla="*/ 43 h 63"/>
                  <a:gd name="T46" fmla="*/ 0 w 63"/>
                  <a:gd name="T47" fmla="*/ 37 h 63"/>
                  <a:gd name="T48" fmla="*/ 0 w 63"/>
                  <a:gd name="T49" fmla="*/ 31 h 63"/>
                  <a:gd name="T50" fmla="*/ 0 w 63"/>
                  <a:gd name="T51" fmla="*/ 25 h 63"/>
                  <a:gd name="T52" fmla="*/ 2 w 63"/>
                  <a:gd name="T53" fmla="*/ 19 h 63"/>
                  <a:gd name="T54" fmla="*/ 6 w 63"/>
                  <a:gd name="T55" fmla="*/ 14 h 63"/>
                  <a:gd name="T56" fmla="*/ 8 w 63"/>
                  <a:gd name="T57" fmla="*/ 8 h 63"/>
                  <a:gd name="T58" fmla="*/ 14 w 63"/>
                  <a:gd name="T59" fmla="*/ 4 h 63"/>
                  <a:gd name="T60" fmla="*/ 20 w 63"/>
                  <a:gd name="T61" fmla="*/ 2 h 63"/>
                  <a:gd name="T62" fmla="*/ 26 w 63"/>
                  <a:gd name="T63" fmla="*/ 0 h 63"/>
                  <a:gd name="T64" fmla="*/ 32 w 63"/>
                  <a:gd name="T65" fmla="*/ 0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32" y="0"/>
                    </a:moveTo>
                    <a:lnTo>
                      <a:pt x="38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6" y="8"/>
                    </a:lnTo>
                    <a:lnTo>
                      <a:pt x="58" y="14"/>
                    </a:lnTo>
                    <a:lnTo>
                      <a:pt x="62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7"/>
                    </a:lnTo>
                    <a:lnTo>
                      <a:pt x="62" y="43"/>
                    </a:lnTo>
                    <a:lnTo>
                      <a:pt x="58" y="49"/>
                    </a:lnTo>
                    <a:lnTo>
                      <a:pt x="56" y="55"/>
                    </a:lnTo>
                    <a:lnTo>
                      <a:pt x="50" y="57"/>
                    </a:lnTo>
                    <a:lnTo>
                      <a:pt x="44" y="61"/>
                    </a:lnTo>
                    <a:lnTo>
                      <a:pt x="38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7" name="Freeform 795"/>
              <p:cNvSpPr>
                <a:spLocks/>
              </p:cNvSpPr>
              <p:nvPr/>
            </p:nvSpPr>
            <p:spPr bwMode="auto">
              <a:xfrm>
                <a:off x="4559" y="2481"/>
                <a:ext cx="63" cy="63"/>
              </a:xfrm>
              <a:custGeom>
                <a:avLst/>
                <a:gdLst>
                  <a:gd name="T0" fmla="*/ 32 w 63"/>
                  <a:gd name="T1" fmla="*/ 0 h 63"/>
                  <a:gd name="T2" fmla="*/ 32 w 63"/>
                  <a:gd name="T3" fmla="*/ 0 h 63"/>
                  <a:gd name="T4" fmla="*/ 38 w 63"/>
                  <a:gd name="T5" fmla="*/ 0 h 63"/>
                  <a:gd name="T6" fmla="*/ 44 w 63"/>
                  <a:gd name="T7" fmla="*/ 2 h 63"/>
                  <a:gd name="T8" fmla="*/ 50 w 63"/>
                  <a:gd name="T9" fmla="*/ 4 h 63"/>
                  <a:gd name="T10" fmla="*/ 56 w 63"/>
                  <a:gd name="T11" fmla="*/ 8 h 63"/>
                  <a:gd name="T12" fmla="*/ 58 w 63"/>
                  <a:gd name="T13" fmla="*/ 14 h 63"/>
                  <a:gd name="T14" fmla="*/ 62 w 63"/>
                  <a:gd name="T15" fmla="*/ 19 h 63"/>
                  <a:gd name="T16" fmla="*/ 63 w 63"/>
                  <a:gd name="T17" fmla="*/ 25 h 63"/>
                  <a:gd name="T18" fmla="*/ 63 w 63"/>
                  <a:gd name="T19" fmla="*/ 31 h 63"/>
                  <a:gd name="T20" fmla="*/ 63 w 63"/>
                  <a:gd name="T21" fmla="*/ 37 h 63"/>
                  <a:gd name="T22" fmla="*/ 62 w 63"/>
                  <a:gd name="T23" fmla="*/ 43 h 63"/>
                  <a:gd name="T24" fmla="*/ 58 w 63"/>
                  <a:gd name="T25" fmla="*/ 49 h 63"/>
                  <a:gd name="T26" fmla="*/ 56 w 63"/>
                  <a:gd name="T27" fmla="*/ 55 h 63"/>
                  <a:gd name="T28" fmla="*/ 50 w 63"/>
                  <a:gd name="T29" fmla="*/ 57 h 63"/>
                  <a:gd name="T30" fmla="*/ 44 w 63"/>
                  <a:gd name="T31" fmla="*/ 61 h 63"/>
                  <a:gd name="T32" fmla="*/ 38 w 63"/>
                  <a:gd name="T33" fmla="*/ 63 h 63"/>
                  <a:gd name="T34" fmla="*/ 32 w 63"/>
                  <a:gd name="T35" fmla="*/ 63 h 63"/>
                  <a:gd name="T36" fmla="*/ 26 w 63"/>
                  <a:gd name="T37" fmla="*/ 63 h 63"/>
                  <a:gd name="T38" fmla="*/ 20 w 63"/>
                  <a:gd name="T39" fmla="*/ 61 h 63"/>
                  <a:gd name="T40" fmla="*/ 14 w 63"/>
                  <a:gd name="T41" fmla="*/ 57 h 63"/>
                  <a:gd name="T42" fmla="*/ 8 w 63"/>
                  <a:gd name="T43" fmla="*/ 55 h 63"/>
                  <a:gd name="T44" fmla="*/ 6 w 63"/>
                  <a:gd name="T45" fmla="*/ 49 h 63"/>
                  <a:gd name="T46" fmla="*/ 2 w 63"/>
                  <a:gd name="T47" fmla="*/ 43 h 63"/>
                  <a:gd name="T48" fmla="*/ 0 w 63"/>
                  <a:gd name="T49" fmla="*/ 37 h 63"/>
                  <a:gd name="T50" fmla="*/ 0 w 63"/>
                  <a:gd name="T51" fmla="*/ 31 h 63"/>
                  <a:gd name="T52" fmla="*/ 0 w 63"/>
                  <a:gd name="T53" fmla="*/ 25 h 63"/>
                  <a:gd name="T54" fmla="*/ 2 w 63"/>
                  <a:gd name="T55" fmla="*/ 19 h 63"/>
                  <a:gd name="T56" fmla="*/ 6 w 63"/>
                  <a:gd name="T57" fmla="*/ 14 h 63"/>
                  <a:gd name="T58" fmla="*/ 8 w 63"/>
                  <a:gd name="T59" fmla="*/ 8 h 63"/>
                  <a:gd name="T60" fmla="*/ 14 w 63"/>
                  <a:gd name="T61" fmla="*/ 4 h 63"/>
                  <a:gd name="T62" fmla="*/ 20 w 63"/>
                  <a:gd name="T63" fmla="*/ 2 h 63"/>
                  <a:gd name="T64" fmla="*/ 26 w 63"/>
                  <a:gd name="T65" fmla="*/ 0 h 63"/>
                  <a:gd name="T66" fmla="*/ 32 w 63"/>
                  <a:gd name="T67" fmla="*/ 0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32" y="0"/>
                    </a:move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6" y="8"/>
                    </a:lnTo>
                    <a:lnTo>
                      <a:pt x="58" y="14"/>
                    </a:lnTo>
                    <a:lnTo>
                      <a:pt x="62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7"/>
                    </a:lnTo>
                    <a:lnTo>
                      <a:pt x="62" y="43"/>
                    </a:lnTo>
                    <a:lnTo>
                      <a:pt x="58" y="49"/>
                    </a:lnTo>
                    <a:lnTo>
                      <a:pt x="56" y="55"/>
                    </a:lnTo>
                    <a:lnTo>
                      <a:pt x="50" y="57"/>
                    </a:lnTo>
                    <a:lnTo>
                      <a:pt x="44" y="61"/>
                    </a:lnTo>
                    <a:lnTo>
                      <a:pt x="38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8" name="Freeform 796"/>
              <p:cNvSpPr>
                <a:spLocks/>
              </p:cNvSpPr>
              <p:nvPr/>
            </p:nvSpPr>
            <p:spPr bwMode="auto">
              <a:xfrm>
                <a:off x="4556" y="2577"/>
                <a:ext cx="65" cy="65"/>
              </a:xfrm>
              <a:custGeom>
                <a:avLst/>
                <a:gdLst>
                  <a:gd name="T0" fmla="*/ 31 w 65"/>
                  <a:gd name="T1" fmla="*/ 0 h 65"/>
                  <a:gd name="T2" fmla="*/ 39 w 65"/>
                  <a:gd name="T3" fmla="*/ 0 h 65"/>
                  <a:gd name="T4" fmla="*/ 45 w 65"/>
                  <a:gd name="T5" fmla="*/ 2 h 65"/>
                  <a:gd name="T6" fmla="*/ 51 w 65"/>
                  <a:gd name="T7" fmla="*/ 6 h 65"/>
                  <a:gd name="T8" fmla="*/ 55 w 65"/>
                  <a:gd name="T9" fmla="*/ 10 h 65"/>
                  <a:gd name="T10" fmla="*/ 59 w 65"/>
                  <a:gd name="T11" fmla="*/ 14 h 65"/>
                  <a:gd name="T12" fmla="*/ 63 w 65"/>
                  <a:gd name="T13" fmla="*/ 20 h 65"/>
                  <a:gd name="T14" fmla="*/ 65 w 65"/>
                  <a:gd name="T15" fmla="*/ 26 h 65"/>
                  <a:gd name="T16" fmla="*/ 65 w 65"/>
                  <a:gd name="T17" fmla="*/ 34 h 65"/>
                  <a:gd name="T18" fmla="*/ 65 w 65"/>
                  <a:gd name="T19" fmla="*/ 40 h 65"/>
                  <a:gd name="T20" fmla="*/ 63 w 65"/>
                  <a:gd name="T21" fmla="*/ 46 h 65"/>
                  <a:gd name="T22" fmla="*/ 59 w 65"/>
                  <a:gd name="T23" fmla="*/ 51 h 65"/>
                  <a:gd name="T24" fmla="*/ 55 w 65"/>
                  <a:gd name="T25" fmla="*/ 55 h 65"/>
                  <a:gd name="T26" fmla="*/ 51 w 65"/>
                  <a:gd name="T27" fmla="*/ 59 h 65"/>
                  <a:gd name="T28" fmla="*/ 45 w 65"/>
                  <a:gd name="T29" fmla="*/ 63 h 65"/>
                  <a:gd name="T30" fmla="*/ 39 w 65"/>
                  <a:gd name="T31" fmla="*/ 63 h 65"/>
                  <a:gd name="T32" fmla="*/ 31 w 65"/>
                  <a:gd name="T33" fmla="*/ 65 h 65"/>
                  <a:gd name="T34" fmla="*/ 25 w 65"/>
                  <a:gd name="T35" fmla="*/ 63 h 65"/>
                  <a:gd name="T36" fmla="*/ 19 w 65"/>
                  <a:gd name="T37" fmla="*/ 63 h 65"/>
                  <a:gd name="T38" fmla="*/ 13 w 65"/>
                  <a:gd name="T39" fmla="*/ 59 h 65"/>
                  <a:gd name="T40" fmla="*/ 9 w 65"/>
                  <a:gd name="T41" fmla="*/ 55 h 65"/>
                  <a:gd name="T42" fmla="*/ 5 w 65"/>
                  <a:gd name="T43" fmla="*/ 51 h 65"/>
                  <a:gd name="T44" fmla="*/ 1 w 65"/>
                  <a:gd name="T45" fmla="*/ 46 h 65"/>
                  <a:gd name="T46" fmla="*/ 0 w 65"/>
                  <a:gd name="T47" fmla="*/ 40 h 65"/>
                  <a:gd name="T48" fmla="*/ 0 w 65"/>
                  <a:gd name="T49" fmla="*/ 34 h 65"/>
                  <a:gd name="T50" fmla="*/ 0 w 65"/>
                  <a:gd name="T51" fmla="*/ 26 h 65"/>
                  <a:gd name="T52" fmla="*/ 1 w 65"/>
                  <a:gd name="T53" fmla="*/ 20 h 65"/>
                  <a:gd name="T54" fmla="*/ 5 w 65"/>
                  <a:gd name="T55" fmla="*/ 14 h 65"/>
                  <a:gd name="T56" fmla="*/ 9 w 65"/>
                  <a:gd name="T57" fmla="*/ 10 h 65"/>
                  <a:gd name="T58" fmla="*/ 13 w 65"/>
                  <a:gd name="T59" fmla="*/ 6 h 65"/>
                  <a:gd name="T60" fmla="*/ 19 w 65"/>
                  <a:gd name="T61" fmla="*/ 2 h 65"/>
                  <a:gd name="T62" fmla="*/ 25 w 65"/>
                  <a:gd name="T63" fmla="*/ 0 h 65"/>
                  <a:gd name="T64" fmla="*/ 31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1" y="0"/>
                    </a:move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4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1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1" y="20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599" name="Freeform 797"/>
              <p:cNvSpPr>
                <a:spLocks/>
              </p:cNvSpPr>
              <p:nvPr/>
            </p:nvSpPr>
            <p:spPr bwMode="auto">
              <a:xfrm>
                <a:off x="4556" y="2577"/>
                <a:ext cx="65" cy="65"/>
              </a:xfrm>
              <a:custGeom>
                <a:avLst/>
                <a:gdLst>
                  <a:gd name="T0" fmla="*/ 31 w 65"/>
                  <a:gd name="T1" fmla="*/ 0 h 65"/>
                  <a:gd name="T2" fmla="*/ 31 w 65"/>
                  <a:gd name="T3" fmla="*/ 0 h 65"/>
                  <a:gd name="T4" fmla="*/ 39 w 65"/>
                  <a:gd name="T5" fmla="*/ 0 h 65"/>
                  <a:gd name="T6" fmla="*/ 45 w 65"/>
                  <a:gd name="T7" fmla="*/ 2 h 65"/>
                  <a:gd name="T8" fmla="*/ 51 w 65"/>
                  <a:gd name="T9" fmla="*/ 6 h 65"/>
                  <a:gd name="T10" fmla="*/ 55 w 65"/>
                  <a:gd name="T11" fmla="*/ 10 h 65"/>
                  <a:gd name="T12" fmla="*/ 59 w 65"/>
                  <a:gd name="T13" fmla="*/ 14 h 65"/>
                  <a:gd name="T14" fmla="*/ 63 w 65"/>
                  <a:gd name="T15" fmla="*/ 20 h 65"/>
                  <a:gd name="T16" fmla="*/ 65 w 65"/>
                  <a:gd name="T17" fmla="*/ 26 h 65"/>
                  <a:gd name="T18" fmla="*/ 65 w 65"/>
                  <a:gd name="T19" fmla="*/ 34 h 65"/>
                  <a:gd name="T20" fmla="*/ 65 w 65"/>
                  <a:gd name="T21" fmla="*/ 40 h 65"/>
                  <a:gd name="T22" fmla="*/ 63 w 65"/>
                  <a:gd name="T23" fmla="*/ 46 h 65"/>
                  <a:gd name="T24" fmla="*/ 59 w 65"/>
                  <a:gd name="T25" fmla="*/ 51 h 65"/>
                  <a:gd name="T26" fmla="*/ 55 w 65"/>
                  <a:gd name="T27" fmla="*/ 55 h 65"/>
                  <a:gd name="T28" fmla="*/ 51 w 65"/>
                  <a:gd name="T29" fmla="*/ 59 h 65"/>
                  <a:gd name="T30" fmla="*/ 45 w 65"/>
                  <a:gd name="T31" fmla="*/ 63 h 65"/>
                  <a:gd name="T32" fmla="*/ 39 w 65"/>
                  <a:gd name="T33" fmla="*/ 63 h 65"/>
                  <a:gd name="T34" fmla="*/ 31 w 65"/>
                  <a:gd name="T35" fmla="*/ 65 h 65"/>
                  <a:gd name="T36" fmla="*/ 25 w 65"/>
                  <a:gd name="T37" fmla="*/ 63 h 65"/>
                  <a:gd name="T38" fmla="*/ 19 w 65"/>
                  <a:gd name="T39" fmla="*/ 63 h 65"/>
                  <a:gd name="T40" fmla="*/ 13 w 65"/>
                  <a:gd name="T41" fmla="*/ 59 h 65"/>
                  <a:gd name="T42" fmla="*/ 9 w 65"/>
                  <a:gd name="T43" fmla="*/ 55 h 65"/>
                  <a:gd name="T44" fmla="*/ 5 w 65"/>
                  <a:gd name="T45" fmla="*/ 51 h 65"/>
                  <a:gd name="T46" fmla="*/ 1 w 65"/>
                  <a:gd name="T47" fmla="*/ 46 h 65"/>
                  <a:gd name="T48" fmla="*/ 0 w 65"/>
                  <a:gd name="T49" fmla="*/ 40 h 65"/>
                  <a:gd name="T50" fmla="*/ 0 w 65"/>
                  <a:gd name="T51" fmla="*/ 34 h 65"/>
                  <a:gd name="T52" fmla="*/ 0 w 65"/>
                  <a:gd name="T53" fmla="*/ 26 h 65"/>
                  <a:gd name="T54" fmla="*/ 1 w 65"/>
                  <a:gd name="T55" fmla="*/ 20 h 65"/>
                  <a:gd name="T56" fmla="*/ 5 w 65"/>
                  <a:gd name="T57" fmla="*/ 14 h 65"/>
                  <a:gd name="T58" fmla="*/ 9 w 65"/>
                  <a:gd name="T59" fmla="*/ 10 h 65"/>
                  <a:gd name="T60" fmla="*/ 13 w 65"/>
                  <a:gd name="T61" fmla="*/ 6 h 65"/>
                  <a:gd name="T62" fmla="*/ 19 w 65"/>
                  <a:gd name="T63" fmla="*/ 2 h 65"/>
                  <a:gd name="T64" fmla="*/ 25 w 65"/>
                  <a:gd name="T65" fmla="*/ 0 h 65"/>
                  <a:gd name="T66" fmla="*/ 31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1" y="0"/>
                    </a:move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4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1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1" y="20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0" name="Freeform 798"/>
              <p:cNvSpPr>
                <a:spLocks/>
              </p:cNvSpPr>
              <p:nvPr/>
            </p:nvSpPr>
            <p:spPr bwMode="auto">
              <a:xfrm>
                <a:off x="4554" y="2556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25 w 65"/>
                  <a:gd name="T3" fmla="*/ 65 h 65"/>
                  <a:gd name="T4" fmla="*/ 19 w 65"/>
                  <a:gd name="T5" fmla="*/ 63 h 65"/>
                  <a:gd name="T6" fmla="*/ 13 w 65"/>
                  <a:gd name="T7" fmla="*/ 59 h 65"/>
                  <a:gd name="T8" fmla="*/ 9 w 65"/>
                  <a:gd name="T9" fmla="*/ 55 h 65"/>
                  <a:gd name="T10" fmla="*/ 5 w 65"/>
                  <a:gd name="T11" fmla="*/ 51 h 65"/>
                  <a:gd name="T12" fmla="*/ 2 w 65"/>
                  <a:gd name="T13" fmla="*/ 45 h 65"/>
                  <a:gd name="T14" fmla="*/ 0 w 65"/>
                  <a:gd name="T15" fmla="*/ 39 h 65"/>
                  <a:gd name="T16" fmla="*/ 0 w 65"/>
                  <a:gd name="T17" fmla="*/ 31 h 65"/>
                  <a:gd name="T18" fmla="*/ 0 w 65"/>
                  <a:gd name="T19" fmla="*/ 25 h 65"/>
                  <a:gd name="T20" fmla="*/ 2 w 65"/>
                  <a:gd name="T21" fmla="*/ 19 h 65"/>
                  <a:gd name="T22" fmla="*/ 5 w 65"/>
                  <a:gd name="T23" fmla="*/ 13 h 65"/>
                  <a:gd name="T24" fmla="*/ 9 w 65"/>
                  <a:gd name="T25" fmla="*/ 9 h 65"/>
                  <a:gd name="T26" fmla="*/ 13 w 65"/>
                  <a:gd name="T27" fmla="*/ 5 h 65"/>
                  <a:gd name="T28" fmla="*/ 19 w 65"/>
                  <a:gd name="T29" fmla="*/ 2 h 65"/>
                  <a:gd name="T30" fmla="*/ 25 w 65"/>
                  <a:gd name="T31" fmla="*/ 2 h 65"/>
                  <a:gd name="T32" fmla="*/ 31 w 65"/>
                  <a:gd name="T33" fmla="*/ 0 h 65"/>
                  <a:gd name="T34" fmla="*/ 39 w 65"/>
                  <a:gd name="T35" fmla="*/ 2 h 65"/>
                  <a:gd name="T36" fmla="*/ 45 w 65"/>
                  <a:gd name="T37" fmla="*/ 2 h 65"/>
                  <a:gd name="T38" fmla="*/ 49 w 65"/>
                  <a:gd name="T39" fmla="*/ 5 h 65"/>
                  <a:gd name="T40" fmla="*/ 55 w 65"/>
                  <a:gd name="T41" fmla="*/ 9 h 65"/>
                  <a:gd name="T42" fmla="*/ 59 w 65"/>
                  <a:gd name="T43" fmla="*/ 13 h 65"/>
                  <a:gd name="T44" fmla="*/ 61 w 65"/>
                  <a:gd name="T45" fmla="*/ 19 h 65"/>
                  <a:gd name="T46" fmla="*/ 63 w 65"/>
                  <a:gd name="T47" fmla="*/ 25 h 65"/>
                  <a:gd name="T48" fmla="*/ 65 w 65"/>
                  <a:gd name="T49" fmla="*/ 31 h 65"/>
                  <a:gd name="T50" fmla="*/ 63 w 65"/>
                  <a:gd name="T51" fmla="*/ 39 h 65"/>
                  <a:gd name="T52" fmla="*/ 61 w 65"/>
                  <a:gd name="T53" fmla="*/ 45 h 65"/>
                  <a:gd name="T54" fmla="*/ 59 w 65"/>
                  <a:gd name="T55" fmla="*/ 51 h 65"/>
                  <a:gd name="T56" fmla="*/ 55 w 65"/>
                  <a:gd name="T57" fmla="*/ 55 h 65"/>
                  <a:gd name="T58" fmla="*/ 49 w 65"/>
                  <a:gd name="T59" fmla="*/ 59 h 65"/>
                  <a:gd name="T60" fmla="*/ 45 w 65"/>
                  <a:gd name="T61" fmla="*/ 63 h 65"/>
                  <a:gd name="T62" fmla="*/ 39 w 65"/>
                  <a:gd name="T63" fmla="*/ 65 h 65"/>
                  <a:gd name="T64" fmla="*/ 31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1" y="65"/>
                    </a:move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3" y="5"/>
                    </a:lnTo>
                    <a:lnTo>
                      <a:pt x="19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2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1" name="Freeform 799"/>
              <p:cNvSpPr>
                <a:spLocks/>
              </p:cNvSpPr>
              <p:nvPr/>
            </p:nvSpPr>
            <p:spPr bwMode="auto">
              <a:xfrm>
                <a:off x="4554" y="2556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31 w 65"/>
                  <a:gd name="T3" fmla="*/ 65 h 65"/>
                  <a:gd name="T4" fmla="*/ 25 w 65"/>
                  <a:gd name="T5" fmla="*/ 65 h 65"/>
                  <a:gd name="T6" fmla="*/ 19 w 65"/>
                  <a:gd name="T7" fmla="*/ 63 h 65"/>
                  <a:gd name="T8" fmla="*/ 13 w 65"/>
                  <a:gd name="T9" fmla="*/ 59 h 65"/>
                  <a:gd name="T10" fmla="*/ 9 w 65"/>
                  <a:gd name="T11" fmla="*/ 55 h 65"/>
                  <a:gd name="T12" fmla="*/ 5 w 65"/>
                  <a:gd name="T13" fmla="*/ 51 h 65"/>
                  <a:gd name="T14" fmla="*/ 2 w 65"/>
                  <a:gd name="T15" fmla="*/ 45 h 65"/>
                  <a:gd name="T16" fmla="*/ 0 w 65"/>
                  <a:gd name="T17" fmla="*/ 39 h 65"/>
                  <a:gd name="T18" fmla="*/ 0 w 65"/>
                  <a:gd name="T19" fmla="*/ 31 h 65"/>
                  <a:gd name="T20" fmla="*/ 0 w 65"/>
                  <a:gd name="T21" fmla="*/ 25 h 65"/>
                  <a:gd name="T22" fmla="*/ 2 w 65"/>
                  <a:gd name="T23" fmla="*/ 19 h 65"/>
                  <a:gd name="T24" fmla="*/ 5 w 65"/>
                  <a:gd name="T25" fmla="*/ 13 h 65"/>
                  <a:gd name="T26" fmla="*/ 9 w 65"/>
                  <a:gd name="T27" fmla="*/ 9 h 65"/>
                  <a:gd name="T28" fmla="*/ 13 w 65"/>
                  <a:gd name="T29" fmla="*/ 5 h 65"/>
                  <a:gd name="T30" fmla="*/ 19 w 65"/>
                  <a:gd name="T31" fmla="*/ 2 h 65"/>
                  <a:gd name="T32" fmla="*/ 25 w 65"/>
                  <a:gd name="T33" fmla="*/ 2 h 65"/>
                  <a:gd name="T34" fmla="*/ 31 w 65"/>
                  <a:gd name="T35" fmla="*/ 0 h 65"/>
                  <a:gd name="T36" fmla="*/ 39 w 65"/>
                  <a:gd name="T37" fmla="*/ 2 h 65"/>
                  <a:gd name="T38" fmla="*/ 45 w 65"/>
                  <a:gd name="T39" fmla="*/ 2 h 65"/>
                  <a:gd name="T40" fmla="*/ 49 w 65"/>
                  <a:gd name="T41" fmla="*/ 5 h 65"/>
                  <a:gd name="T42" fmla="*/ 55 w 65"/>
                  <a:gd name="T43" fmla="*/ 9 h 65"/>
                  <a:gd name="T44" fmla="*/ 59 w 65"/>
                  <a:gd name="T45" fmla="*/ 13 h 65"/>
                  <a:gd name="T46" fmla="*/ 61 w 65"/>
                  <a:gd name="T47" fmla="*/ 19 h 65"/>
                  <a:gd name="T48" fmla="*/ 63 w 65"/>
                  <a:gd name="T49" fmla="*/ 25 h 65"/>
                  <a:gd name="T50" fmla="*/ 65 w 65"/>
                  <a:gd name="T51" fmla="*/ 31 h 65"/>
                  <a:gd name="T52" fmla="*/ 63 w 65"/>
                  <a:gd name="T53" fmla="*/ 39 h 65"/>
                  <a:gd name="T54" fmla="*/ 61 w 65"/>
                  <a:gd name="T55" fmla="*/ 45 h 65"/>
                  <a:gd name="T56" fmla="*/ 59 w 65"/>
                  <a:gd name="T57" fmla="*/ 51 h 65"/>
                  <a:gd name="T58" fmla="*/ 55 w 65"/>
                  <a:gd name="T59" fmla="*/ 55 h 65"/>
                  <a:gd name="T60" fmla="*/ 49 w 65"/>
                  <a:gd name="T61" fmla="*/ 59 h 65"/>
                  <a:gd name="T62" fmla="*/ 45 w 65"/>
                  <a:gd name="T63" fmla="*/ 63 h 65"/>
                  <a:gd name="T64" fmla="*/ 39 w 65"/>
                  <a:gd name="T65" fmla="*/ 65 h 65"/>
                  <a:gd name="T66" fmla="*/ 31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1" y="65"/>
                    </a:move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3"/>
                    </a:lnTo>
                    <a:lnTo>
                      <a:pt x="9" y="9"/>
                    </a:lnTo>
                    <a:lnTo>
                      <a:pt x="13" y="5"/>
                    </a:lnTo>
                    <a:lnTo>
                      <a:pt x="19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2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2" name="Freeform 800"/>
              <p:cNvSpPr>
                <a:spLocks/>
              </p:cNvSpPr>
              <p:nvPr/>
            </p:nvSpPr>
            <p:spPr bwMode="auto">
              <a:xfrm>
                <a:off x="4473" y="2524"/>
                <a:ext cx="63" cy="65"/>
              </a:xfrm>
              <a:custGeom>
                <a:avLst/>
                <a:gdLst>
                  <a:gd name="T0" fmla="*/ 31 w 63"/>
                  <a:gd name="T1" fmla="*/ 0 h 65"/>
                  <a:gd name="T2" fmla="*/ 37 w 63"/>
                  <a:gd name="T3" fmla="*/ 2 h 65"/>
                  <a:gd name="T4" fmla="*/ 43 w 63"/>
                  <a:gd name="T5" fmla="*/ 2 h 65"/>
                  <a:gd name="T6" fmla="*/ 49 w 63"/>
                  <a:gd name="T7" fmla="*/ 6 h 65"/>
                  <a:gd name="T8" fmla="*/ 55 w 63"/>
                  <a:gd name="T9" fmla="*/ 10 h 65"/>
                  <a:gd name="T10" fmla="*/ 59 w 63"/>
                  <a:gd name="T11" fmla="*/ 14 h 65"/>
                  <a:gd name="T12" fmla="*/ 61 w 63"/>
                  <a:gd name="T13" fmla="*/ 20 h 65"/>
                  <a:gd name="T14" fmla="*/ 63 w 63"/>
                  <a:gd name="T15" fmla="*/ 26 h 65"/>
                  <a:gd name="T16" fmla="*/ 63 w 63"/>
                  <a:gd name="T17" fmla="*/ 34 h 65"/>
                  <a:gd name="T18" fmla="*/ 63 w 63"/>
                  <a:gd name="T19" fmla="*/ 39 h 65"/>
                  <a:gd name="T20" fmla="*/ 61 w 63"/>
                  <a:gd name="T21" fmla="*/ 45 h 65"/>
                  <a:gd name="T22" fmla="*/ 59 w 63"/>
                  <a:gd name="T23" fmla="*/ 51 h 65"/>
                  <a:gd name="T24" fmla="*/ 55 w 63"/>
                  <a:gd name="T25" fmla="*/ 55 h 65"/>
                  <a:gd name="T26" fmla="*/ 49 w 63"/>
                  <a:gd name="T27" fmla="*/ 59 h 65"/>
                  <a:gd name="T28" fmla="*/ 43 w 63"/>
                  <a:gd name="T29" fmla="*/ 63 h 65"/>
                  <a:gd name="T30" fmla="*/ 37 w 63"/>
                  <a:gd name="T31" fmla="*/ 63 h 65"/>
                  <a:gd name="T32" fmla="*/ 31 w 63"/>
                  <a:gd name="T33" fmla="*/ 65 h 65"/>
                  <a:gd name="T34" fmla="*/ 25 w 63"/>
                  <a:gd name="T35" fmla="*/ 63 h 65"/>
                  <a:gd name="T36" fmla="*/ 20 w 63"/>
                  <a:gd name="T37" fmla="*/ 63 h 65"/>
                  <a:gd name="T38" fmla="*/ 14 w 63"/>
                  <a:gd name="T39" fmla="*/ 59 h 65"/>
                  <a:gd name="T40" fmla="*/ 10 w 63"/>
                  <a:gd name="T41" fmla="*/ 55 h 65"/>
                  <a:gd name="T42" fmla="*/ 6 w 63"/>
                  <a:gd name="T43" fmla="*/ 51 h 65"/>
                  <a:gd name="T44" fmla="*/ 2 w 63"/>
                  <a:gd name="T45" fmla="*/ 45 h 65"/>
                  <a:gd name="T46" fmla="*/ 0 w 63"/>
                  <a:gd name="T47" fmla="*/ 39 h 65"/>
                  <a:gd name="T48" fmla="*/ 0 w 63"/>
                  <a:gd name="T49" fmla="*/ 34 h 65"/>
                  <a:gd name="T50" fmla="*/ 0 w 63"/>
                  <a:gd name="T51" fmla="*/ 26 h 65"/>
                  <a:gd name="T52" fmla="*/ 2 w 63"/>
                  <a:gd name="T53" fmla="*/ 20 h 65"/>
                  <a:gd name="T54" fmla="*/ 6 w 63"/>
                  <a:gd name="T55" fmla="*/ 14 h 65"/>
                  <a:gd name="T56" fmla="*/ 10 w 63"/>
                  <a:gd name="T57" fmla="*/ 10 h 65"/>
                  <a:gd name="T58" fmla="*/ 14 w 63"/>
                  <a:gd name="T59" fmla="*/ 6 h 65"/>
                  <a:gd name="T60" fmla="*/ 20 w 63"/>
                  <a:gd name="T61" fmla="*/ 2 h 65"/>
                  <a:gd name="T62" fmla="*/ 25 w 63"/>
                  <a:gd name="T63" fmla="*/ 2 h 65"/>
                  <a:gd name="T64" fmla="*/ 31 w 63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1" y="0"/>
                    </a:moveTo>
                    <a:lnTo>
                      <a:pt x="37" y="2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3" name="Freeform 801"/>
              <p:cNvSpPr>
                <a:spLocks/>
              </p:cNvSpPr>
              <p:nvPr/>
            </p:nvSpPr>
            <p:spPr bwMode="auto">
              <a:xfrm>
                <a:off x="4473" y="2524"/>
                <a:ext cx="63" cy="65"/>
              </a:xfrm>
              <a:custGeom>
                <a:avLst/>
                <a:gdLst>
                  <a:gd name="T0" fmla="*/ 31 w 63"/>
                  <a:gd name="T1" fmla="*/ 0 h 65"/>
                  <a:gd name="T2" fmla="*/ 31 w 63"/>
                  <a:gd name="T3" fmla="*/ 0 h 65"/>
                  <a:gd name="T4" fmla="*/ 37 w 63"/>
                  <a:gd name="T5" fmla="*/ 2 h 65"/>
                  <a:gd name="T6" fmla="*/ 43 w 63"/>
                  <a:gd name="T7" fmla="*/ 2 h 65"/>
                  <a:gd name="T8" fmla="*/ 49 w 63"/>
                  <a:gd name="T9" fmla="*/ 6 h 65"/>
                  <a:gd name="T10" fmla="*/ 55 w 63"/>
                  <a:gd name="T11" fmla="*/ 10 h 65"/>
                  <a:gd name="T12" fmla="*/ 59 w 63"/>
                  <a:gd name="T13" fmla="*/ 14 h 65"/>
                  <a:gd name="T14" fmla="*/ 61 w 63"/>
                  <a:gd name="T15" fmla="*/ 20 h 65"/>
                  <a:gd name="T16" fmla="*/ 63 w 63"/>
                  <a:gd name="T17" fmla="*/ 26 h 65"/>
                  <a:gd name="T18" fmla="*/ 63 w 63"/>
                  <a:gd name="T19" fmla="*/ 34 h 65"/>
                  <a:gd name="T20" fmla="*/ 63 w 63"/>
                  <a:gd name="T21" fmla="*/ 39 h 65"/>
                  <a:gd name="T22" fmla="*/ 61 w 63"/>
                  <a:gd name="T23" fmla="*/ 45 h 65"/>
                  <a:gd name="T24" fmla="*/ 59 w 63"/>
                  <a:gd name="T25" fmla="*/ 51 h 65"/>
                  <a:gd name="T26" fmla="*/ 55 w 63"/>
                  <a:gd name="T27" fmla="*/ 55 h 65"/>
                  <a:gd name="T28" fmla="*/ 49 w 63"/>
                  <a:gd name="T29" fmla="*/ 59 h 65"/>
                  <a:gd name="T30" fmla="*/ 43 w 63"/>
                  <a:gd name="T31" fmla="*/ 63 h 65"/>
                  <a:gd name="T32" fmla="*/ 37 w 63"/>
                  <a:gd name="T33" fmla="*/ 63 h 65"/>
                  <a:gd name="T34" fmla="*/ 31 w 63"/>
                  <a:gd name="T35" fmla="*/ 65 h 65"/>
                  <a:gd name="T36" fmla="*/ 25 w 63"/>
                  <a:gd name="T37" fmla="*/ 63 h 65"/>
                  <a:gd name="T38" fmla="*/ 20 w 63"/>
                  <a:gd name="T39" fmla="*/ 63 h 65"/>
                  <a:gd name="T40" fmla="*/ 14 w 63"/>
                  <a:gd name="T41" fmla="*/ 59 h 65"/>
                  <a:gd name="T42" fmla="*/ 10 w 63"/>
                  <a:gd name="T43" fmla="*/ 55 h 65"/>
                  <a:gd name="T44" fmla="*/ 6 w 63"/>
                  <a:gd name="T45" fmla="*/ 51 h 65"/>
                  <a:gd name="T46" fmla="*/ 2 w 63"/>
                  <a:gd name="T47" fmla="*/ 45 h 65"/>
                  <a:gd name="T48" fmla="*/ 0 w 63"/>
                  <a:gd name="T49" fmla="*/ 39 h 65"/>
                  <a:gd name="T50" fmla="*/ 0 w 63"/>
                  <a:gd name="T51" fmla="*/ 34 h 65"/>
                  <a:gd name="T52" fmla="*/ 0 w 63"/>
                  <a:gd name="T53" fmla="*/ 26 h 65"/>
                  <a:gd name="T54" fmla="*/ 2 w 63"/>
                  <a:gd name="T55" fmla="*/ 20 h 65"/>
                  <a:gd name="T56" fmla="*/ 6 w 63"/>
                  <a:gd name="T57" fmla="*/ 14 h 65"/>
                  <a:gd name="T58" fmla="*/ 10 w 63"/>
                  <a:gd name="T59" fmla="*/ 10 h 65"/>
                  <a:gd name="T60" fmla="*/ 14 w 63"/>
                  <a:gd name="T61" fmla="*/ 6 h 65"/>
                  <a:gd name="T62" fmla="*/ 20 w 63"/>
                  <a:gd name="T63" fmla="*/ 2 h 65"/>
                  <a:gd name="T64" fmla="*/ 25 w 63"/>
                  <a:gd name="T65" fmla="*/ 2 h 65"/>
                  <a:gd name="T66" fmla="*/ 31 w 63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1" y="0"/>
                    </a:moveTo>
                    <a:lnTo>
                      <a:pt x="31" y="0"/>
                    </a:lnTo>
                    <a:lnTo>
                      <a:pt x="37" y="2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2"/>
                    </a:lnTo>
                    <a:lnTo>
                      <a:pt x="31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4" name="Freeform 802"/>
              <p:cNvSpPr>
                <a:spLocks/>
              </p:cNvSpPr>
              <p:nvPr/>
            </p:nvSpPr>
            <p:spPr bwMode="auto">
              <a:xfrm>
                <a:off x="4557" y="2526"/>
                <a:ext cx="65" cy="65"/>
              </a:xfrm>
              <a:custGeom>
                <a:avLst/>
                <a:gdLst>
                  <a:gd name="T0" fmla="*/ 34 w 65"/>
                  <a:gd name="T1" fmla="*/ 65 h 65"/>
                  <a:gd name="T2" fmla="*/ 26 w 65"/>
                  <a:gd name="T3" fmla="*/ 65 h 65"/>
                  <a:gd name="T4" fmla="*/ 20 w 65"/>
                  <a:gd name="T5" fmla="*/ 63 h 65"/>
                  <a:gd name="T6" fmla="*/ 14 w 65"/>
                  <a:gd name="T7" fmla="*/ 59 h 65"/>
                  <a:gd name="T8" fmla="*/ 10 w 65"/>
                  <a:gd name="T9" fmla="*/ 55 h 65"/>
                  <a:gd name="T10" fmla="*/ 6 w 65"/>
                  <a:gd name="T11" fmla="*/ 51 h 65"/>
                  <a:gd name="T12" fmla="*/ 4 w 65"/>
                  <a:gd name="T13" fmla="*/ 45 h 65"/>
                  <a:gd name="T14" fmla="*/ 2 w 65"/>
                  <a:gd name="T15" fmla="*/ 39 h 65"/>
                  <a:gd name="T16" fmla="*/ 0 w 65"/>
                  <a:gd name="T17" fmla="*/ 33 h 65"/>
                  <a:gd name="T18" fmla="*/ 2 w 65"/>
                  <a:gd name="T19" fmla="*/ 26 h 65"/>
                  <a:gd name="T20" fmla="*/ 4 w 65"/>
                  <a:gd name="T21" fmla="*/ 20 h 65"/>
                  <a:gd name="T22" fmla="*/ 6 w 65"/>
                  <a:gd name="T23" fmla="*/ 16 h 65"/>
                  <a:gd name="T24" fmla="*/ 10 w 65"/>
                  <a:gd name="T25" fmla="*/ 10 h 65"/>
                  <a:gd name="T26" fmla="*/ 14 w 65"/>
                  <a:gd name="T27" fmla="*/ 6 h 65"/>
                  <a:gd name="T28" fmla="*/ 20 w 65"/>
                  <a:gd name="T29" fmla="*/ 4 h 65"/>
                  <a:gd name="T30" fmla="*/ 26 w 65"/>
                  <a:gd name="T31" fmla="*/ 2 h 65"/>
                  <a:gd name="T32" fmla="*/ 34 w 65"/>
                  <a:gd name="T33" fmla="*/ 0 h 65"/>
                  <a:gd name="T34" fmla="*/ 40 w 65"/>
                  <a:gd name="T35" fmla="*/ 2 h 65"/>
                  <a:gd name="T36" fmla="*/ 46 w 65"/>
                  <a:gd name="T37" fmla="*/ 4 h 65"/>
                  <a:gd name="T38" fmla="*/ 52 w 65"/>
                  <a:gd name="T39" fmla="*/ 6 h 65"/>
                  <a:gd name="T40" fmla="*/ 56 w 65"/>
                  <a:gd name="T41" fmla="*/ 10 h 65"/>
                  <a:gd name="T42" fmla="*/ 60 w 65"/>
                  <a:gd name="T43" fmla="*/ 16 h 65"/>
                  <a:gd name="T44" fmla="*/ 64 w 65"/>
                  <a:gd name="T45" fmla="*/ 20 h 65"/>
                  <a:gd name="T46" fmla="*/ 65 w 65"/>
                  <a:gd name="T47" fmla="*/ 26 h 65"/>
                  <a:gd name="T48" fmla="*/ 65 w 65"/>
                  <a:gd name="T49" fmla="*/ 33 h 65"/>
                  <a:gd name="T50" fmla="*/ 65 w 65"/>
                  <a:gd name="T51" fmla="*/ 39 h 65"/>
                  <a:gd name="T52" fmla="*/ 64 w 65"/>
                  <a:gd name="T53" fmla="*/ 45 h 65"/>
                  <a:gd name="T54" fmla="*/ 60 w 65"/>
                  <a:gd name="T55" fmla="*/ 51 h 65"/>
                  <a:gd name="T56" fmla="*/ 56 w 65"/>
                  <a:gd name="T57" fmla="*/ 55 h 65"/>
                  <a:gd name="T58" fmla="*/ 52 w 65"/>
                  <a:gd name="T59" fmla="*/ 59 h 65"/>
                  <a:gd name="T60" fmla="*/ 46 w 65"/>
                  <a:gd name="T61" fmla="*/ 63 h 65"/>
                  <a:gd name="T62" fmla="*/ 40 w 65"/>
                  <a:gd name="T63" fmla="*/ 65 h 65"/>
                  <a:gd name="T64" fmla="*/ 34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4" y="65"/>
                    </a:move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6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6" y="4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60" y="16"/>
                    </a:lnTo>
                    <a:lnTo>
                      <a:pt x="64" y="20"/>
                    </a:lnTo>
                    <a:lnTo>
                      <a:pt x="65" y="26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4" y="45"/>
                    </a:lnTo>
                    <a:lnTo>
                      <a:pt x="60" y="51"/>
                    </a:lnTo>
                    <a:lnTo>
                      <a:pt x="56" y="55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4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5" name="Freeform 803"/>
              <p:cNvSpPr>
                <a:spLocks/>
              </p:cNvSpPr>
              <p:nvPr/>
            </p:nvSpPr>
            <p:spPr bwMode="auto">
              <a:xfrm>
                <a:off x="4557" y="2526"/>
                <a:ext cx="65" cy="65"/>
              </a:xfrm>
              <a:custGeom>
                <a:avLst/>
                <a:gdLst>
                  <a:gd name="T0" fmla="*/ 34 w 65"/>
                  <a:gd name="T1" fmla="*/ 65 h 65"/>
                  <a:gd name="T2" fmla="*/ 34 w 65"/>
                  <a:gd name="T3" fmla="*/ 65 h 65"/>
                  <a:gd name="T4" fmla="*/ 26 w 65"/>
                  <a:gd name="T5" fmla="*/ 65 h 65"/>
                  <a:gd name="T6" fmla="*/ 20 w 65"/>
                  <a:gd name="T7" fmla="*/ 63 h 65"/>
                  <a:gd name="T8" fmla="*/ 14 w 65"/>
                  <a:gd name="T9" fmla="*/ 59 h 65"/>
                  <a:gd name="T10" fmla="*/ 10 w 65"/>
                  <a:gd name="T11" fmla="*/ 55 h 65"/>
                  <a:gd name="T12" fmla="*/ 6 w 65"/>
                  <a:gd name="T13" fmla="*/ 51 h 65"/>
                  <a:gd name="T14" fmla="*/ 4 w 65"/>
                  <a:gd name="T15" fmla="*/ 45 h 65"/>
                  <a:gd name="T16" fmla="*/ 2 w 65"/>
                  <a:gd name="T17" fmla="*/ 39 h 65"/>
                  <a:gd name="T18" fmla="*/ 0 w 65"/>
                  <a:gd name="T19" fmla="*/ 33 h 65"/>
                  <a:gd name="T20" fmla="*/ 2 w 65"/>
                  <a:gd name="T21" fmla="*/ 26 h 65"/>
                  <a:gd name="T22" fmla="*/ 4 w 65"/>
                  <a:gd name="T23" fmla="*/ 20 h 65"/>
                  <a:gd name="T24" fmla="*/ 6 w 65"/>
                  <a:gd name="T25" fmla="*/ 16 h 65"/>
                  <a:gd name="T26" fmla="*/ 10 w 65"/>
                  <a:gd name="T27" fmla="*/ 10 h 65"/>
                  <a:gd name="T28" fmla="*/ 14 w 65"/>
                  <a:gd name="T29" fmla="*/ 6 h 65"/>
                  <a:gd name="T30" fmla="*/ 20 w 65"/>
                  <a:gd name="T31" fmla="*/ 4 h 65"/>
                  <a:gd name="T32" fmla="*/ 26 w 65"/>
                  <a:gd name="T33" fmla="*/ 2 h 65"/>
                  <a:gd name="T34" fmla="*/ 34 w 65"/>
                  <a:gd name="T35" fmla="*/ 0 h 65"/>
                  <a:gd name="T36" fmla="*/ 40 w 65"/>
                  <a:gd name="T37" fmla="*/ 2 h 65"/>
                  <a:gd name="T38" fmla="*/ 46 w 65"/>
                  <a:gd name="T39" fmla="*/ 4 h 65"/>
                  <a:gd name="T40" fmla="*/ 52 w 65"/>
                  <a:gd name="T41" fmla="*/ 6 h 65"/>
                  <a:gd name="T42" fmla="*/ 56 w 65"/>
                  <a:gd name="T43" fmla="*/ 10 h 65"/>
                  <a:gd name="T44" fmla="*/ 60 w 65"/>
                  <a:gd name="T45" fmla="*/ 16 h 65"/>
                  <a:gd name="T46" fmla="*/ 64 w 65"/>
                  <a:gd name="T47" fmla="*/ 20 h 65"/>
                  <a:gd name="T48" fmla="*/ 65 w 65"/>
                  <a:gd name="T49" fmla="*/ 26 h 65"/>
                  <a:gd name="T50" fmla="*/ 65 w 65"/>
                  <a:gd name="T51" fmla="*/ 33 h 65"/>
                  <a:gd name="T52" fmla="*/ 65 w 65"/>
                  <a:gd name="T53" fmla="*/ 39 h 65"/>
                  <a:gd name="T54" fmla="*/ 64 w 65"/>
                  <a:gd name="T55" fmla="*/ 45 h 65"/>
                  <a:gd name="T56" fmla="*/ 60 w 65"/>
                  <a:gd name="T57" fmla="*/ 51 h 65"/>
                  <a:gd name="T58" fmla="*/ 56 w 65"/>
                  <a:gd name="T59" fmla="*/ 55 h 65"/>
                  <a:gd name="T60" fmla="*/ 52 w 65"/>
                  <a:gd name="T61" fmla="*/ 59 h 65"/>
                  <a:gd name="T62" fmla="*/ 46 w 65"/>
                  <a:gd name="T63" fmla="*/ 63 h 65"/>
                  <a:gd name="T64" fmla="*/ 40 w 65"/>
                  <a:gd name="T65" fmla="*/ 65 h 65"/>
                  <a:gd name="T66" fmla="*/ 34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4" y="65"/>
                    </a:moveTo>
                    <a:lnTo>
                      <a:pt x="34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6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6" y="4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60" y="16"/>
                    </a:lnTo>
                    <a:lnTo>
                      <a:pt x="64" y="20"/>
                    </a:lnTo>
                    <a:lnTo>
                      <a:pt x="65" y="26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4" y="45"/>
                    </a:lnTo>
                    <a:lnTo>
                      <a:pt x="60" y="51"/>
                    </a:lnTo>
                    <a:lnTo>
                      <a:pt x="56" y="55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4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6" name="Freeform 804"/>
              <p:cNvSpPr>
                <a:spLocks/>
              </p:cNvSpPr>
              <p:nvPr/>
            </p:nvSpPr>
            <p:spPr bwMode="auto">
              <a:xfrm>
                <a:off x="4506" y="2485"/>
                <a:ext cx="65" cy="65"/>
              </a:xfrm>
              <a:custGeom>
                <a:avLst/>
                <a:gdLst>
                  <a:gd name="T0" fmla="*/ 32 w 65"/>
                  <a:gd name="T1" fmla="*/ 65 h 65"/>
                  <a:gd name="T2" fmla="*/ 26 w 65"/>
                  <a:gd name="T3" fmla="*/ 63 h 65"/>
                  <a:gd name="T4" fmla="*/ 20 w 65"/>
                  <a:gd name="T5" fmla="*/ 63 h 65"/>
                  <a:gd name="T6" fmla="*/ 16 w 65"/>
                  <a:gd name="T7" fmla="*/ 59 h 65"/>
                  <a:gd name="T8" fmla="*/ 10 w 65"/>
                  <a:gd name="T9" fmla="*/ 55 h 65"/>
                  <a:gd name="T10" fmla="*/ 6 w 65"/>
                  <a:gd name="T11" fmla="*/ 51 h 65"/>
                  <a:gd name="T12" fmla="*/ 2 w 65"/>
                  <a:gd name="T13" fmla="*/ 45 h 65"/>
                  <a:gd name="T14" fmla="*/ 2 w 65"/>
                  <a:gd name="T15" fmla="*/ 39 h 65"/>
                  <a:gd name="T16" fmla="*/ 0 w 65"/>
                  <a:gd name="T17" fmla="*/ 31 h 65"/>
                  <a:gd name="T18" fmla="*/ 2 w 65"/>
                  <a:gd name="T19" fmla="*/ 25 h 65"/>
                  <a:gd name="T20" fmla="*/ 2 w 65"/>
                  <a:gd name="T21" fmla="*/ 19 h 65"/>
                  <a:gd name="T22" fmla="*/ 6 w 65"/>
                  <a:gd name="T23" fmla="*/ 13 h 65"/>
                  <a:gd name="T24" fmla="*/ 10 w 65"/>
                  <a:gd name="T25" fmla="*/ 10 h 65"/>
                  <a:gd name="T26" fmla="*/ 16 w 65"/>
                  <a:gd name="T27" fmla="*/ 6 h 65"/>
                  <a:gd name="T28" fmla="*/ 20 w 65"/>
                  <a:gd name="T29" fmla="*/ 2 h 65"/>
                  <a:gd name="T30" fmla="*/ 26 w 65"/>
                  <a:gd name="T31" fmla="*/ 0 h 65"/>
                  <a:gd name="T32" fmla="*/ 32 w 65"/>
                  <a:gd name="T33" fmla="*/ 0 h 65"/>
                  <a:gd name="T34" fmla="*/ 40 w 65"/>
                  <a:gd name="T35" fmla="*/ 0 h 65"/>
                  <a:gd name="T36" fmla="*/ 46 w 65"/>
                  <a:gd name="T37" fmla="*/ 2 h 65"/>
                  <a:gd name="T38" fmla="*/ 51 w 65"/>
                  <a:gd name="T39" fmla="*/ 6 h 65"/>
                  <a:gd name="T40" fmla="*/ 55 w 65"/>
                  <a:gd name="T41" fmla="*/ 10 h 65"/>
                  <a:gd name="T42" fmla="*/ 59 w 65"/>
                  <a:gd name="T43" fmla="*/ 13 h 65"/>
                  <a:gd name="T44" fmla="*/ 63 w 65"/>
                  <a:gd name="T45" fmla="*/ 19 h 65"/>
                  <a:gd name="T46" fmla="*/ 65 w 65"/>
                  <a:gd name="T47" fmla="*/ 25 h 65"/>
                  <a:gd name="T48" fmla="*/ 65 w 65"/>
                  <a:gd name="T49" fmla="*/ 31 h 65"/>
                  <a:gd name="T50" fmla="*/ 65 w 65"/>
                  <a:gd name="T51" fmla="*/ 39 h 65"/>
                  <a:gd name="T52" fmla="*/ 63 w 65"/>
                  <a:gd name="T53" fmla="*/ 45 h 65"/>
                  <a:gd name="T54" fmla="*/ 59 w 65"/>
                  <a:gd name="T55" fmla="*/ 51 h 65"/>
                  <a:gd name="T56" fmla="*/ 55 w 65"/>
                  <a:gd name="T57" fmla="*/ 55 h 65"/>
                  <a:gd name="T58" fmla="*/ 51 w 65"/>
                  <a:gd name="T59" fmla="*/ 59 h 65"/>
                  <a:gd name="T60" fmla="*/ 46 w 65"/>
                  <a:gd name="T61" fmla="*/ 63 h 65"/>
                  <a:gd name="T62" fmla="*/ 40 w 65"/>
                  <a:gd name="T63" fmla="*/ 63 h 65"/>
                  <a:gd name="T64" fmla="*/ 32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2" y="65"/>
                    </a:moveTo>
                    <a:lnTo>
                      <a:pt x="26" y="63"/>
                    </a:lnTo>
                    <a:lnTo>
                      <a:pt x="20" y="63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0" y="31"/>
                    </a:lnTo>
                    <a:lnTo>
                      <a:pt x="2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1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3"/>
                    </a:lnTo>
                    <a:lnTo>
                      <a:pt x="40" y="63"/>
                    </a:lnTo>
                    <a:lnTo>
                      <a:pt x="32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7" name="Freeform 805"/>
              <p:cNvSpPr>
                <a:spLocks/>
              </p:cNvSpPr>
              <p:nvPr/>
            </p:nvSpPr>
            <p:spPr bwMode="auto">
              <a:xfrm>
                <a:off x="4506" y="2485"/>
                <a:ext cx="65" cy="65"/>
              </a:xfrm>
              <a:custGeom>
                <a:avLst/>
                <a:gdLst>
                  <a:gd name="T0" fmla="*/ 32 w 65"/>
                  <a:gd name="T1" fmla="*/ 65 h 65"/>
                  <a:gd name="T2" fmla="*/ 32 w 65"/>
                  <a:gd name="T3" fmla="*/ 65 h 65"/>
                  <a:gd name="T4" fmla="*/ 26 w 65"/>
                  <a:gd name="T5" fmla="*/ 63 h 65"/>
                  <a:gd name="T6" fmla="*/ 20 w 65"/>
                  <a:gd name="T7" fmla="*/ 63 h 65"/>
                  <a:gd name="T8" fmla="*/ 16 w 65"/>
                  <a:gd name="T9" fmla="*/ 59 h 65"/>
                  <a:gd name="T10" fmla="*/ 10 w 65"/>
                  <a:gd name="T11" fmla="*/ 55 h 65"/>
                  <a:gd name="T12" fmla="*/ 6 w 65"/>
                  <a:gd name="T13" fmla="*/ 51 h 65"/>
                  <a:gd name="T14" fmla="*/ 2 w 65"/>
                  <a:gd name="T15" fmla="*/ 45 h 65"/>
                  <a:gd name="T16" fmla="*/ 2 w 65"/>
                  <a:gd name="T17" fmla="*/ 39 h 65"/>
                  <a:gd name="T18" fmla="*/ 0 w 65"/>
                  <a:gd name="T19" fmla="*/ 31 h 65"/>
                  <a:gd name="T20" fmla="*/ 2 w 65"/>
                  <a:gd name="T21" fmla="*/ 25 h 65"/>
                  <a:gd name="T22" fmla="*/ 2 w 65"/>
                  <a:gd name="T23" fmla="*/ 19 h 65"/>
                  <a:gd name="T24" fmla="*/ 6 w 65"/>
                  <a:gd name="T25" fmla="*/ 13 h 65"/>
                  <a:gd name="T26" fmla="*/ 10 w 65"/>
                  <a:gd name="T27" fmla="*/ 10 h 65"/>
                  <a:gd name="T28" fmla="*/ 16 w 65"/>
                  <a:gd name="T29" fmla="*/ 6 h 65"/>
                  <a:gd name="T30" fmla="*/ 20 w 65"/>
                  <a:gd name="T31" fmla="*/ 2 h 65"/>
                  <a:gd name="T32" fmla="*/ 26 w 65"/>
                  <a:gd name="T33" fmla="*/ 0 h 65"/>
                  <a:gd name="T34" fmla="*/ 32 w 65"/>
                  <a:gd name="T35" fmla="*/ 0 h 65"/>
                  <a:gd name="T36" fmla="*/ 40 w 65"/>
                  <a:gd name="T37" fmla="*/ 0 h 65"/>
                  <a:gd name="T38" fmla="*/ 46 w 65"/>
                  <a:gd name="T39" fmla="*/ 2 h 65"/>
                  <a:gd name="T40" fmla="*/ 51 w 65"/>
                  <a:gd name="T41" fmla="*/ 6 h 65"/>
                  <a:gd name="T42" fmla="*/ 55 w 65"/>
                  <a:gd name="T43" fmla="*/ 10 h 65"/>
                  <a:gd name="T44" fmla="*/ 59 w 65"/>
                  <a:gd name="T45" fmla="*/ 13 h 65"/>
                  <a:gd name="T46" fmla="*/ 63 w 65"/>
                  <a:gd name="T47" fmla="*/ 19 h 65"/>
                  <a:gd name="T48" fmla="*/ 65 w 65"/>
                  <a:gd name="T49" fmla="*/ 25 h 65"/>
                  <a:gd name="T50" fmla="*/ 65 w 65"/>
                  <a:gd name="T51" fmla="*/ 31 h 65"/>
                  <a:gd name="T52" fmla="*/ 65 w 65"/>
                  <a:gd name="T53" fmla="*/ 39 h 65"/>
                  <a:gd name="T54" fmla="*/ 63 w 65"/>
                  <a:gd name="T55" fmla="*/ 45 h 65"/>
                  <a:gd name="T56" fmla="*/ 59 w 65"/>
                  <a:gd name="T57" fmla="*/ 51 h 65"/>
                  <a:gd name="T58" fmla="*/ 55 w 65"/>
                  <a:gd name="T59" fmla="*/ 55 h 65"/>
                  <a:gd name="T60" fmla="*/ 51 w 65"/>
                  <a:gd name="T61" fmla="*/ 59 h 65"/>
                  <a:gd name="T62" fmla="*/ 46 w 65"/>
                  <a:gd name="T63" fmla="*/ 63 h 65"/>
                  <a:gd name="T64" fmla="*/ 40 w 65"/>
                  <a:gd name="T65" fmla="*/ 63 h 65"/>
                  <a:gd name="T66" fmla="*/ 32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2" y="65"/>
                    </a:move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0" y="31"/>
                    </a:lnTo>
                    <a:lnTo>
                      <a:pt x="2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1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3"/>
                    </a:lnTo>
                    <a:lnTo>
                      <a:pt x="40" y="63"/>
                    </a:lnTo>
                    <a:lnTo>
                      <a:pt x="32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8" name="Freeform 806"/>
              <p:cNvSpPr>
                <a:spLocks/>
              </p:cNvSpPr>
              <p:nvPr/>
            </p:nvSpPr>
            <p:spPr bwMode="auto">
              <a:xfrm>
                <a:off x="4485" y="2495"/>
                <a:ext cx="63" cy="64"/>
              </a:xfrm>
              <a:custGeom>
                <a:avLst/>
                <a:gdLst>
                  <a:gd name="T0" fmla="*/ 31 w 63"/>
                  <a:gd name="T1" fmla="*/ 64 h 64"/>
                  <a:gd name="T2" fmla="*/ 25 w 63"/>
                  <a:gd name="T3" fmla="*/ 63 h 64"/>
                  <a:gd name="T4" fmla="*/ 19 w 63"/>
                  <a:gd name="T5" fmla="*/ 63 h 64"/>
                  <a:gd name="T6" fmla="*/ 13 w 63"/>
                  <a:gd name="T7" fmla="*/ 59 h 64"/>
                  <a:gd name="T8" fmla="*/ 9 w 63"/>
                  <a:gd name="T9" fmla="*/ 55 h 64"/>
                  <a:gd name="T10" fmla="*/ 4 w 63"/>
                  <a:gd name="T11" fmla="*/ 51 h 64"/>
                  <a:gd name="T12" fmla="*/ 2 w 63"/>
                  <a:gd name="T13" fmla="*/ 45 h 64"/>
                  <a:gd name="T14" fmla="*/ 0 w 63"/>
                  <a:gd name="T15" fmla="*/ 39 h 64"/>
                  <a:gd name="T16" fmla="*/ 0 w 63"/>
                  <a:gd name="T17" fmla="*/ 31 h 64"/>
                  <a:gd name="T18" fmla="*/ 0 w 63"/>
                  <a:gd name="T19" fmla="*/ 25 h 64"/>
                  <a:gd name="T20" fmla="*/ 2 w 63"/>
                  <a:gd name="T21" fmla="*/ 19 h 64"/>
                  <a:gd name="T22" fmla="*/ 4 w 63"/>
                  <a:gd name="T23" fmla="*/ 13 h 64"/>
                  <a:gd name="T24" fmla="*/ 9 w 63"/>
                  <a:gd name="T25" fmla="*/ 9 h 64"/>
                  <a:gd name="T26" fmla="*/ 13 w 63"/>
                  <a:gd name="T27" fmla="*/ 5 h 64"/>
                  <a:gd name="T28" fmla="*/ 19 w 63"/>
                  <a:gd name="T29" fmla="*/ 1 h 64"/>
                  <a:gd name="T30" fmla="*/ 25 w 63"/>
                  <a:gd name="T31" fmla="*/ 0 h 64"/>
                  <a:gd name="T32" fmla="*/ 31 w 63"/>
                  <a:gd name="T33" fmla="*/ 0 h 64"/>
                  <a:gd name="T34" fmla="*/ 37 w 63"/>
                  <a:gd name="T35" fmla="*/ 0 h 64"/>
                  <a:gd name="T36" fmla="*/ 43 w 63"/>
                  <a:gd name="T37" fmla="*/ 1 h 64"/>
                  <a:gd name="T38" fmla="*/ 49 w 63"/>
                  <a:gd name="T39" fmla="*/ 5 h 64"/>
                  <a:gd name="T40" fmla="*/ 55 w 63"/>
                  <a:gd name="T41" fmla="*/ 9 h 64"/>
                  <a:gd name="T42" fmla="*/ 59 w 63"/>
                  <a:gd name="T43" fmla="*/ 13 h 64"/>
                  <a:gd name="T44" fmla="*/ 61 w 63"/>
                  <a:gd name="T45" fmla="*/ 19 h 64"/>
                  <a:gd name="T46" fmla="*/ 63 w 63"/>
                  <a:gd name="T47" fmla="*/ 25 h 64"/>
                  <a:gd name="T48" fmla="*/ 63 w 63"/>
                  <a:gd name="T49" fmla="*/ 31 h 64"/>
                  <a:gd name="T50" fmla="*/ 63 w 63"/>
                  <a:gd name="T51" fmla="*/ 39 h 64"/>
                  <a:gd name="T52" fmla="*/ 61 w 63"/>
                  <a:gd name="T53" fmla="*/ 45 h 64"/>
                  <a:gd name="T54" fmla="*/ 59 w 63"/>
                  <a:gd name="T55" fmla="*/ 51 h 64"/>
                  <a:gd name="T56" fmla="*/ 55 w 63"/>
                  <a:gd name="T57" fmla="*/ 55 h 64"/>
                  <a:gd name="T58" fmla="*/ 49 w 63"/>
                  <a:gd name="T59" fmla="*/ 59 h 64"/>
                  <a:gd name="T60" fmla="*/ 43 w 63"/>
                  <a:gd name="T61" fmla="*/ 63 h 64"/>
                  <a:gd name="T62" fmla="*/ 37 w 63"/>
                  <a:gd name="T63" fmla="*/ 63 h 64"/>
                  <a:gd name="T64" fmla="*/ 31 w 63"/>
                  <a:gd name="T65" fmla="*/ 64 h 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4"/>
                  <a:gd name="T101" fmla="*/ 63 w 63"/>
                  <a:gd name="T102" fmla="*/ 64 h 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4">
                    <a:moveTo>
                      <a:pt x="31" y="64"/>
                    </a:moveTo>
                    <a:lnTo>
                      <a:pt x="25" y="63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4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9" y="9"/>
                    </a:lnTo>
                    <a:lnTo>
                      <a:pt x="13" y="5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1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3"/>
                    </a:lnTo>
                    <a:lnTo>
                      <a:pt x="31" y="6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09" name="Freeform 807"/>
              <p:cNvSpPr>
                <a:spLocks/>
              </p:cNvSpPr>
              <p:nvPr/>
            </p:nvSpPr>
            <p:spPr bwMode="auto">
              <a:xfrm>
                <a:off x="4485" y="2495"/>
                <a:ext cx="63" cy="64"/>
              </a:xfrm>
              <a:custGeom>
                <a:avLst/>
                <a:gdLst>
                  <a:gd name="T0" fmla="*/ 31 w 63"/>
                  <a:gd name="T1" fmla="*/ 64 h 64"/>
                  <a:gd name="T2" fmla="*/ 31 w 63"/>
                  <a:gd name="T3" fmla="*/ 64 h 64"/>
                  <a:gd name="T4" fmla="*/ 25 w 63"/>
                  <a:gd name="T5" fmla="*/ 63 h 64"/>
                  <a:gd name="T6" fmla="*/ 19 w 63"/>
                  <a:gd name="T7" fmla="*/ 63 h 64"/>
                  <a:gd name="T8" fmla="*/ 13 w 63"/>
                  <a:gd name="T9" fmla="*/ 59 h 64"/>
                  <a:gd name="T10" fmla="*/ 9 w 63"/>
                  <a:gd name="T11" fmla="*/ 55 h 64"/>
                  <a:gd name="T12" fmla="*/ 4 w 63"/>
                  <a:gd name="T13" fmla="*/ 51 h 64"/>
                  <a:gd name="T14" fmla="*/ 2 w 63"/>
                  <a:gd name="T15" fmla="*/ 45 h 64"/>
                  <a:gd name="T16" fmla="*/ 0 w 63"/>
                  <a:gd name="T17" fmla="*/ 39 h 64"/>
                  <a:gd name="T18" fmla="*/ 0 w 63"/>
                  <a:gd name="T19" fmla="*/ 31 h 64"/>
                  <a:gd name="T20" fmla="*/ 0 w 63"/>
                  <a:gd name="T21" fmla="*/ 25 h 64"/>
                  <a:gd name="T22" fmla="*/ 2 w 63"/>
                  <a:gd name="T23" fmla="*/ 19 h 64"/>
                  <a:gd name="T24" fmla="*/ 4 w 63"/>
                  <a:gd name="T25" fmla="*/ 13 h 64"/>
                  <a:gd name="T26" fmla="*/ 9 w 63"/>
                  <a:gd name="T27" fmla="*/ 9 h 64"/>
                  <a:gd name="T28" fmla="*/ 13 w 63"/>
                  <a:gd name="T29" fmla="*/ 5 h 64"/>
                  <a:gd name="T30" fmla="*/ 19 w 63"/>
                  <a:gd name="T31" fmla="*/ 1 h 64"/>
                  <a:gd name="T32" fmla="*/ 25 w 63"/>
                  <a:gd name="T33" fmla="*/ 0 h 64"/>
                  <a:gd name="T34" fmla="*/ 31 w 63"/>
                  <a:gd name="T35" fmla="*/ 0 h 64"/>
                  <a:gd name="T36" fmla="*/ 37 w 63"/>
                  <a:gd name="T37" fmla="*/ 0 h 64"/>
                  <a:gd name="T38" fmla="*/ 43 w 63"/>
                  <a:gd name="T39" fmla="*/ 1 h 64"/>
                  <a:gd name="T40" fmla="*/ 49 w 63"/>
                  <a:gd name="T41" fmla="*/ 5 h 64"/>
                  <a:gd name="T42" fmla="*/ 55 w 63"/>
                  <a:gd name="T43" fmla="*/ 9 h 64"/>
                  <a:gd name="T44" fmla="*/ 59 w 63"/>
                  <a:gd name="T45" fmla="*/ 13 h 64"/>
                  <a:gd name="T46" fmla="*/ 61 w 63"/>
                  <a:gd name="T47" fmla="*/ 19 h 64"/>
                  <a:gd name="T48" fmla="*/ 63 w 63"/>
                  <a:gd name="T49" fmla="*/ 25 h 64"/>
                  <a:gd name="T50" fmla="*/ 63 w 63"/>
                  <a:gd name="T51" fmla="*/ 31 h 64"/>
                  <a:gd name="T52" fmla="*/ 63 w 63"/>
                  <a:gd name="T53" fmla="*/ 39 h 64"/>
                  <a:gd name="T54" fmla="*/ 61 w 63"/>
                  <a:gd name="T55" fmla="*/ 45 h 64"/>
                  <a:gd name="T56" fmla="*/ 59 w 63"/>
                  <a:gd name="T57" fmla="*/ 51 h 64"/>
                  <a:gd name="T58" fmla="*/ 55 w 63"/>
                  <a:gd name="T59" fmla="*/ 55 h 64"/>
                  <a:gd name="T60" fmla="*/ 49 w 63"/>
                  <a:gd name="T61" fmla="*/ 59 h 64"/>
                  <a:gd name="T62" fmla="*/ 43 w 63"/>
                  <a:gd name="T63" fmla="*/ 63 h 64"/>
                  <a:gd name="T64" fmla="*/ 37 w 63"/>
                  <a:gd name="T65" fmla="*/ 63 h 64"/>
                  <a:gd name="T66" fmla="*/ 31 w 63"/>
                  <a:gd name="T67" fmla="*/ 64 h 6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4"/>
                  <a:gd name="T104" fmla="*/ 63 w 63"/>
                  <a:gd name="T105" fmla="*/ 64 h 6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4">
                    <a:moveTo>
                      <a:pt x="31" y="64"/>
                    </a:moveTo>
                    <a:lnTo>
                      <a:pt x="31" y="64"/>
                    </a:lnTo>
                    <a:lnTo>
                      <a:pt x="25" y="63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4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9" y="9"/>
                    </a:lnTo>
                    <a:lnTo>
                      <a:pt x="13" y="5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1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3"/>
                    </a:lnTo>
                    <a:lnTo>
                      <a:pt x="31" y="64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0" name="Freeform 808"/>
              <p:cNvSpPr>
                <a:spLocks/>
              </p:cNvSpPr>
              <p:nvPr/>
            </p:nvSpPr>
            <p:spPr bwMode="auto">
              <a:xfrm>
                <a:off x="4508" y="2559"/>
                <a:ext cx="65" cy="65"/>
              </a:xfrm>
              <a:custGeom>
                <a:avLst/>
                <a:gdLst>
                  <a:gd name="T0" fmla="*/ 34 w 65"/>
                  <a:gd name="T1" fmla="*/ 65 h 65"/>
                  <a:gd name="T2" fmla="*/ 26 w 65"/>
                  <a:gd name="T3" fmla="*/ 65 h 65"/>
                  <a:gd name="T4" fmla="*/ 20 w 65"/>
                  <a:gd name="T5" fmla="*/ 64 h 65"/>
                  <a:gd name="T6" fmla="*/ 14 w 65"/>
                  <a:gd name="T7" fmla="*/ 60 h 65"/>
                  <a:gd name="T8" fmla="*/ 10 w 65"/>
                  <a:gd name="T9" fmla="*/ 56 h 65"/>
                  <a:gd name="T10" fmla="*/ 6 w 65"/>
                  <a:gd name="T11" fmla="*/ 52 h 65"/>
                  <a:gd name="T12" fmla="*/ 4 w 65"/>
                  <a:gd name="T13" fmla="*/ 46 h 65"/>
                  <a:gd name="T14" fmla="*/ 2 w 65"/>
                  <a:gd name="T15" fmla="*/ 40 h 65"/>
                  <a:gd name="T16" fmla="*/ 0 w 65"/>
                  <a:gd name="T17" fmla="*/ 34 h 65"/>
                  <a:gd name="T18" fmla="*/ 2 w 65"/>
                  <a:gd name="T19" fmla="*/ 26 h 65"/>
                  <a:gd name="T20" fmla="*/ 4 w 65"/>
                  <a:gd name="T21" fmla="*/ 20 h 65"/>
                  <a:gd name="T22" fmla="*/ 6 w 65"/>
                  <a:gd name="T23" fmla="*/ 14 h 65"/>
                  <a:gd name="T24" fmla="*/ 10 w 65"/>
                  <a:gd name="T25" fmla="*/ 10 h 65"/>
                  <a:gd name="T26" fmla="*/ 14 w 65"/>
                  <a:gd name="T27" fmla="*/ 6 h 65"/>
                  <a:gd name="T28" fmla="*/ 20 w 65"/>
                  <a:gd name="T29" fmla="*/ 4 h 65"/>
                  <a:gd name="T30" fmla="*/ 26 w 65"/>
                  <a:gd name="T31" fmla="*/ 2 h 65"/>
                  <a:gd name="T32" fmla="*/ 34 w 65"/>
                  <a:gd name="T33" fmla="*/ 0 h 65"/>
                  <a:gd name="T34" fmla="*/ 40 w 65"/>
                  <a:gd name="T35" fmla="*/ 2 h 65"/>
                  <a:gd name="T36" fmla="*/ 46 w 65"/>
                  <a:gd name="T37" fmla="*/ 4 h 65"/>
                  <a:gd name="T38" fmla="*/ 51 w 65"/>
                  <a:gd name="T39" fmla="*/ 6 h 65"/>
                  <a:gd name="T40" fmla="*/ 55 w 65"/>
                  <a:gd name="T41" fmla="*/ 10 h 65"/>
                  <a:gd name="T42" fmla="*/ 59 w 65"/>
                  <a:gd name="T43" fmla="*/ 14 h 65"/>
                  <a:gd name="T44" fmla="*/ 63 w 65"/>
                  <a:gd name="T45" fmla="*/ 20 h 65"/>
                  <a:gd name="T46" fmla="*/ 65 w 65"/>
                  <a:gd name="T47" fmla="*/ 26 h 65"/>
                  <a:gd name="T48" fmla="*/ 65 w 65"/>
                  <a:gd name="T49" fmla="*/ 34 h 65"/>
                  <a:gd name="T50" fmla="*/ 65 w 65"/>
                  <a:gd name="T51" fmla="*/ 40 h 65"/>
                  <a:gd name="T52" fmla="*/ 63 w 65"/>
                  <a:gd name="T53" fmla="*/ 46 h 65"/>
                  <a:gd name="T54" fmla="*/ 59 w 65"/>
                  <a:gd name="T55" fmla="*/ 52 h 65"/>
                  <a:gd name="T56" fmla="*/ 55 w 65"/>
                  <a:gd name="T57" fmla="*/ 56 h 65"/>
                  <a:gd name="T58" fmla="*/ 51 w 65"/>
                  <a:gd name="T59" fmla="*/ 60 h 65"/>
                  <a:gd name="T60" fmla="*/ 46 w 65"/>
                  <a:gd name="T61" fmla="*/ 64 h 65"/>
                  <a:gd name="T62" fmla="*/ 40 w 65"/>
                  <a:gd name="T63" fmla="*/ 65 h 65"/>
                  <a:gd name="T64" fmla="*/ 34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4" y="65"/>
                    </a:moveTo>
                    <a:lnTo>
                      <a:pt x="26" y="65"/>
                    </a:lnTo>
                    <a:lnTo>
                      <a:pt x="20" y="64"/>
                    </a:lnTo>
                    <a:lnTo>
                      <a:pt x="14" y="60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4" y="46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6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4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2"/>
                    </a:lnTo>
                    <a:lnTo>
                      <a:pt x="55" y="56"/>
                    </a:lnTo>
                    <a:lnTo>
                      <a:pt x="51" y="60"/>
                    </a:lnTo>
                    <a:lnTo>
                      <a:pt x="46" y="64"/>
                    </a:lnTo>
                    <a:lnTo>
                      <a:pt x="40" y="65"/>
                    </a:lnTo>
                    <a:lnTo>
                      <a:pt x="34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1" name="Freeform 809"/>
              <p:cNvSpPr>
                <a:spLocks/>
              </p:cNvSpPr>
              <p:nvPr/>
            </p:nvSpPr>
            <p:spPr bwMode="auto">
              <a:xfrm>
                <a:off x="4508" y="2559"/>
                <a:ext cx="65" cy="65"/>
              </a:xfrm>
              <a:custGeom>
                <a:avLst/>
                <a:gdLst>
                  <a:gd name="T0" fmla="*/ 34 w 65"/>
                  <a:gd name="T1" fmla="*/ 65 h 65"/>
                  <a:gd name="T2" fmla="*/ 34 w 65"/>
                  <a:gd name="T3" fmla="*/ 65 h 65"/>
                  <a:gd name="T4" fmla="*/ 26 w 65"/>
                  <a:gd name="T5" fmla="*/ 65 h 65"/>
                  <a:gd name="T6" fmla="*/ 20 w 65"/>
                  <a:gd name="T7" fmla="*/ 64 h 65"/>
                  <a:gd name="T8" fmla="*/ 14 w 65"/>
                  <a:gd name="T9" fmla="*/ 60 h 65"/>
                  <a:gd name="T10" fmla="*/ 10 w 65"/>
                  <a:gd name="T11" fmla="*/ 56 h 65"/>
                  <a:gd name="T12" fmla="*/ 6 w 65"/>
                  <a:gd name="T13" fmla="*/ 52 h 65"/>
                  <a:gd name="T14" fmla="*/ 4 w 65"/>
                  <a:gd name="T15" fmla="*/ 46 h 65"/>
                  <a:gd name="T16" fmla="*/ 2 w 65"/>
                  <a:gd name="T17" fmla="*/ 40 h 65"/>
                  <a:gd name="T18" fmla="*/ 0 w 65"/>
                  <a:gd name="T19" fmla="*/ 34 h 65"/>
                  <a:gd name="T20" fmla="*/ 2 w 65"/>
                  <a:gd name="T21" fmla="*/ 26 h 65"/>
                  <a:gd name="T22" fmla="*/ 4 w 65"/>
                  <a:gd name="T23" fmla="*/ 20 h 65"/>
                  <a:gd name="T24" fmla="*/ 6 w 65"/>
                  <a:gd name="T25" fmla="*/ 14 h 65"/>
                  <a:gd name="T26" fmla="*/ 10 w 65"/>
                  <a:gd name="T27" fmla="*/ 10 h 65"/>
                  <a:gd name="T28" fmla="*/ 14 w 65"/>
                  <a:gd name="T29" fmla="*/ 6 h 65"/>
                  <a:gd name="T30" fmla="*/ 20 w 65"/>
                  <a:gd name="T31" fmla="*/ 4 h 65"/>
                  <a:gd name="T32" fmla="*/ 26 w 65"/>
                  <a:gd name="T33" fmla="*/ 2 h 65"/>
                  <a:gd name="T34" fmla="*/ 34 w 65"/>
                  <a:gd name="T35" fmla="*/ 0 h 65"/>
                  <a:gd name="T36" fmla="*/ 40 w 65"/>
                  <a:gd name="T37" fmla="*/ 2 h 65"/>
                  <a:gd name="T38" fmla="*/ 46 w 65"/>
                  <a:gd name="T39" fmla="*/ 4 h 65"/>
                  <a:gd name="T40" fmla="*/ 51 w 65"/>
                  <a:gd name="T41" fmla="*/ 6 h 65"/>
                  <a:gd name="T42" fmla="*/ 55 w 65"/>
                  <a:gd name="T43" fmla="*/ 10 h 65"/>
                  <a:gd name="T44" fmla="*/ 59 w 65"/>
                  <a:gd name="T45" fmla="*/ 14 h 65"/>
                  <a:gd name="T46" fmla="*/ 63 w 65"/>
                  <a:gd name="T47" fmla="*/ 20 h 65"/>
                  <a:gd name="T48" fmla="*/ 65 w 65"/>
                  <a:gd name="T49" fmla="*/ 26 h 65"/>
                  <a:gd name="T50" fmla="*/ 65 w 65"/>
                  <a:gd name="T51" fmla="*/ 34 h 65"/>
                  <a:gd name="T52" fmla="*/ 65 w 65"/>
                  <a:gd name="T53" fmla="*/ 40 h 65"/>
                  <a:gd name="T54" fmla="*/ 63 w 65"/>
                  <a:gd name="T55" fmla="*/ 46 h 65"/>
                  <a:gd name="T56" fmla="*/ 59 w 65"/>
                  <a:gd name="T57" fmla="*/ 52 h 65"/>
                  <a:gd name="T58" fmla="*/ 55 w 65"/>
                  <a:gd name="T59" fmla="*/ 56 h 65"/>
                  <a:gd name="T60" fmla="*/ 51 w 65"/>
                  <a:gd name="T61" fmla="*/ 60 h 65"/>
                  <a:gd name="T62" fmla="*/ 46 w 65"/>
                  <a:gd name="T63" fmla="*/ 64 h 65"/>
                  <a:gd name="T64" fmla="*/ 40 w 65"/>
                  <a:gd name="T65" fmla="*/ 65 h 65"/>
                  <a:gd name="T66" fmla="*/ 34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4" y="65"/>
                    </a:moveTo>
                    <a:lnTo>
                      <a:pt x="34" y="65"/>
                    </a:lnTo>
                    <a:lnTo>
                      <a:pt x="26" y="65"/>
                    </a:lnTo>
                    <a:lnTo>
                      <a:pt x="20" y="64"/>
                    </a:lnTo>
                    <a:lnTo>
                      <a:pt x="14" y="60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4" y="46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6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4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2"/>
                    </a:lnTo>
                    <a:lnTo>
                      <a:pt x="55" y="56"/>
                    </a:lnTo>
                    <a:lnTo>
                      <a:pt x="51" y="60"/>
                    </a:lnTo>
                    <a:lnTo>
                      <a:pt x="46" y="64"/>
                    </a:lnTo>
                    <a:lnTo>
                      <a:pt x="40" y="65"/>
                    </a:lnTo>
                    <a:lnTo>
                      <a:pt x="34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2" name="Freeform 810"/>
              <p:cNvSpPr>
                <a:spLocks/>
              </p:cNvSpPr>
              <p:nvPr/>
            </p:nvSpPr>
            <p:spPr bwMode="auto">
              <a:xfrm>
                <a:off x="4522" y="2532"/>
                <a:ext cx="65" cy="65"/>
              </a:xfrm>
              <a:custGeom>
                <a:avLst/>
                <a:gdLst>
                  <a:gd name="T0" fmla="*/ 34 w 65"/>
                  <a:gd name="T1" fmla="*/ 0 h 65"/>
                  <a:gd name="T2" fmla="*/ 39 w 65"/>
                  <a:gd name="T3" fmla="*/ 0 h 65"/>
                  <a:gd name="T4" fmla="*/ 45 w 65"/>
                  <a:gd name="T5" fmla="*/ 2 h 65"/>
                  <a:gd name="T6" fmla="*/ 51 w 65"/>
                  <a:gd name="T7" fmla="*/ 6 h 65"/>
                  <a:gd name="T8" fmla="*/ 55 w 65"/>
                  <a:gd name="T9" fmla="*/ 10 h 65"/>
                  <a:gd name="T10" fmla="*/ 59 w 65"/>
                  <a:gd name="T11" fmla="*/ 14 h 65"/>
                  <a:gd name="T12" fmla="*/ 63 w 65"/>
                  <a:gd name="T13" fmla="*/ 20 h 65"/>
                  <a:gd name="T14" fmla="*/ 65 w 65"/>
                  <a:gd name="T15" fmla="*/ 26 h 65"/>
                  <a:gd name="T16" fmla="*/ 65 w 65"/>
                  <a:gd name="T17" fmla="*/ 31 h 65"/>
                  <a:gd name="T18" fmla="*/ 65 w 65"/>
                  <a:gd name="T19" fmla="*/ 39 h 65"/>
                  <a:gd name="T20" fmla="*/ 63 w 65"/>
                  <a:gd name="T21" fmla="*/ 45 h 65"/>
                  <a:gd name="T22" fmla="*/ 59 w 65"/>
                  <a:gd name="T23" fmla="*/ 51 h 65"/>
                  <a:gd name="T24" fmla="*/ 55 w 65"/>
                  <a:gd name="T25" fmla="*/ 55 h 65"/>
                  <a:gd name="T26" fmla="*/ 51 w 65"/>
                  <a:gd name="T27" fmla="*/ 59 h 65"/>
                  <a:gd name="T28" fmla="*/ 45 w 65"/>
                  <a:gd name="T29" fmla="*/ 61 h 65"/>
                  <a:gd name="T30" fmla="*/ 39 w 65"/>
                  <a:gd name="T31" fmla="*/ 63 h 65"/>
                  <a:gd name="T32" fmla="*/ 34 w 65"/>
                  <a:gd name="T33" fmla="*/ 65 h 65"/>
                  <a:gd name="T34" fmla="*/ 26 w 65"/>
                  <a:gd name="T35" fmla="*/ 63 h 65"/>
                  <a:gd name="T36" fmla="*/ 20 w 65"/>
                  <a:gd name="T37" fmla="*/ 61 h 65"/>
                  <a:gd name="T38" fmla="*/ 14 w 65"/>
                  <a:gd name="T39" fmla="*/ 59 h 65"/>
                  <a:gd name="T40" fmla="*/ 10 w 65"/>
                  <a:gd name="T41" fmla="*/ 55 h 65"/>
                  <a:gd name="T42" fmla="*/ 6 w 65"/>
                  <a:gd name="T43" fmla="*/ 51 h 65"/>
                  <a:gd name="T44" fmla="*/ 4 w 65"/>
                  <a:gd name="T45" fmla="*/ 45 h 65"/>
                  <a:gd name="T46" fmla="*/ 2 w 65"/>
                  <a:gd name="T47" fmla="*/ 39 h 65"/>
                  <a:gd name="T48" fmla="*/ 0 w 65"/>
                  <a:gd name="T49" fmla="*/ 31 h 65"/>
                  <a:gd name="T50" fmla="*/ 2 w 65"/>
                  <a:gd name="T51" fmla="*/ 26 h 65"/>
                  <a:gd name="T52" fmla="*/ 4 w 65"/>
                  <a:gd name="T53" fmla="*/ 20 h 65"/>
                  <a:gd name="T54" fmla="*/ 6 w 65"/>
                  <a:gd name="T55" fmla="*/ 14 h 65"/>
                  <a:gd name="T56" fmla="*/ 10 w 65"/>
                  <a:gd name="T57" fmla="*/ 10 h 65"/>
                  <a:gd name="T58" fmla="*/ 14 w 65"/>
                  <a:gd name="T59" fmla="*/ 6 h 65"/>
                  <a:gd name="T60" fmla="*/ 20 w 65"/>
                  <a:gd name="T61" fmla="*/ 2 h 65"/>
                  <a:gd name="T62" fmla="*/ 26 w 65"/>
                  <a:gd name="T63" fmla="*/ 0 h 65"/>
                  <a:gd name="T64" fmla="*/ 34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4" y="0"/>
                    </a:move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1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4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3" name="Freeform 811"/>
              <p:cNvSpPr>
                <a:spLocks/>
              </p:cNvSpPr>
              <p:nvPr/>
            </p:nvSpPr>
            <p:spPr bwMode="auto">
              <a:xfrm>
                <a:off x="4522" y="2532"/>
                <a:ext cx="65" cy="65"/>
              </a:xfrm>
              <a:custGeom>
                <a:avLst/>
                <a:gdLst>
                  <a:gd name="T0" fmla="*/ 34 w 65"/>
                  <a:gd name="T1" fmla="*/ 0 h 65"/>
                  <a:gd name="T2" fmla="*/ 34 w 65"/>
                  <a:gd name="T3" fmla="*/ 0 h 65"/>
                  <a:gd name="T4" fmla="*/ 39 w 65"/>
                  <a:gd name="T5" fmla="*/ 0 h 65"/>
                  <a:gd name="T6" fmla="*/ 45 w 65"/>
                  <a:gd name="T7" fmla="*/ 2 h 65"/>
                  <a:gd name="T8" fmla="*/ 51 w 65"/>
                  <a:gd name="T9" fmla="*/ 6 h 65"/>
                  <a:gd name="T10" fmla="*/ 55 w 65"/>
                  <a:gd name="T11" fmla="*/ 10 h 65"/>
                  <a:gd name="T12" fmla="*/ 59 w 65"/>
                  <a:gd name="T13" fmla="*/ 14 h 65"/>
                  <a:gd name="T14" fmla="*/ 63 w 65"/>
                  <a:gd name="T15" fmla="*/ 20 h 65"/>
                  <a:gd name="T16" fmla="*/ 65 w 65"/>
                  <a:gd name="T17" fmla="*/ 26 h 65"/>
                  <a:gd name="T18" fmla="*/ 65 w 65"/>
                  <a:gd name="T19" fmla="*/ 31 h 65"/>
                  <a:gd name="T20" fmla="*/ 65 w 65"/>
                  <a:gd name="T21" fmla="*/ 39 h 65"/>
                  <a:gd name="T22" fmla="*/ 63 w 65"/>
                  <a:gd name="T23" fmla="*/ 45 h 65"/>
                  <a:gd name="T24" fmla="*/ 59 w 65"/>
                  <a:gd name="T25" fmla="*/ 51 h 65"/>
                  <a:gd name="T26" fmla="*/ 55 w 65"/>
                  <a:gd name="T27" fmla="*/ 55 h 65"/>
                  <a:gd name="T28" fmla="*/ 51 w 65"/>
                  <a:gd name="T29" fmla="*/ 59 h 65"/>
                  <a:gd name="T30" fmla="*/ 45 w 65"/>
                  <a:gd name="T31" fmla="*/ 61 h 65"/>
                  <a:gd name="T32" fmla="*/ 39 w 65"/>
                  <a:gd name="T33" fmla="*/ 63 h 65"/>
                  <a:gd name="T34" fmla="*/ 34 w 65"/>
                  <a:gd name="T35" fmla="*/ 65 h 65"/>
                  <a:gd name="T36" fmla="*/ 26 w 65"/>
                  <a:gd name="T37" fmla="*/ 63 h 65"/>
                  <a:gd name="T38" fmla="*/ 20 w 65"/>
                  <a:gd name="T39" fmla="*/ 61 h 65"/>
                  <a:gd name="T40" fmla="*/ 14 w 65"/>
                  <a:gd name="T41" fmla="*/ 59 h 65"/>
                  <a:gd name="T42" fmla="*/ 10 w 65"/>
                  <a:gd name="T43" fmla="*/ 55 h 65"/>
                  <a:gd name="T44" fmla="*/ 6 w 65"/>
                  <a:gd name="T45" fmla="*/ 51 h 65"/>
                  <a:gd name="T46" fmla="*/ 4 w 65"/>
                  <a:gd name="T47" fmla="*/ 45 h 65"/>
                  <a:gd name="T48" fmla="*/ 2 w 65"/>
                  <a:gd name="T49" fmla="*/ 39 h 65"/>
                  <a:gd name="T50" fmla="*/ 0 w 65"/>
                  <a:gd name="T51" fmla="*/ 31 h 65"/>
                  <a:gd name="T52" fmla="*/ 2 w 65"/>
                  <a:gd name="T53" fmla="*/ 26 h 65"/>
                  <a:gd name="T54" fmla="*/ 4 w 65"/>
                  <a:gd name="T55" fmla="*/ 20 h 65"/>
                  <a:gd name="T56" fmla="*/ 6 w 65"/>
                  <a:gd name="T57" fmla="*/ 14 h 65"/>
                  <a:gd name="T58" fmla="*/ 10 w 65"/>
                  <a:gd name="T59" fmla="*/ 10 h 65"/>
                  <a:gd name="T60" fmla="*/ 14 w 65"/>
                  <a:gd name="T61" fmla="*/ 6 h 65"/>
                  <a:gd name="T62" fmla="*/ 20 w 65"/>
                  <a:gd name="T63" fmla="*/ 2 h 65"/>
                  <a:gd name="T64" fmla="*/ 26 w 65"/>
                  <a:gd name="T65" fmla="*/ 0 h 65"/>
                  <a:gd name="T66" fmla="*/ 34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4" y="0"/>
                    </a:moveTo>
                    <a:lnTo>
                      <a:pt x="34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1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4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4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4" name="Freeform 812"/>
              <p:cNvSpPr>
                <a:spLocks/>
              </p:cNvSpPr>
              <p:nvPr/>
            </p:nvSpPr>
            <p:spPr bwMode="auto">
              <a:xfrm>
                <a:off x="4457" y="2475"/>
                <a:ext cx="63" cy="63"/>
              </a:xfrm>
              <a:custGeom>
                <a:avLst/>
                <a:gdLst>
                  <a:gd name="T0" fmla="*/ 32 w 63"/>
                  <a:gd name="T1" fmla="*/ 63 h 63"/>
                  <a:gd name="T2" fmla="*/ 26 w 63"/>
                  <a:gd name="T3" fmla="*/ 63 h 63"/>
                  <a:gd name="T4" fmla="*/ 20 w 63"/>
                  <a:gd name="T5" fmla="*/ 61 h 63"/>
                  <a:gd name="T6" fmla="*/ 14 w 63"/>
                  <a:gd name="T7" fmla="*/ 59 h 63"/>
                  <a:gd name="T8" fmla="*/ 8 w 63"/>
                  <a:gd name="T9" fmla="*/ 53 h 63"/>
                  <a:gd name="T10" fmla="*/ 6 w 63"/>
                  <a:gd name="T11" fmla="*/ 49 h 63"/>
                  <a:gd name="T12" fmla="*/ 2 w 63"/>
                  <a:gd name="T13" fmla="*/ 43 h 63"/>
                  <a:gd name="T14" fmla="*/ 0 w 63"/>
                  <a:gd name="T15" fmla="*/ 37 h 63"/>
                  <a:gd name="T16" fmla="*/ 0 w 63"/>
                  <a:gd name="T17" fmla="*/ 31 h 63"/>
                  <a:gd name="T18" fmla="*/ 0 w 63"/>
                  <a:gd name="T19" fmla="*/ 25 h 63"/>
                  <a:gd name="T20" fmla="*/ 2 w 63"/>
                  <a:gd name="T21" fmla="*/ 20 h 63"/>
                  <a:gd name="T22" fmla="*/ 6 w 63"/>
                  <a:gd name="T23" fmla="*/ 14 h 63"/>
                  <a:gd name="T24" fmla="*/ 8 w 63"/>
                  <a:gd name="T25" fmla="*/ 8 h 63"/>
                  <a:gd name="T26" fmla="*/ 14 w 63"/>
                  <a:gd name="T27" fmla="*/ 4 h 63"/>
                  <a:gd name="T28" fmla="*/ 20 w 63"/>
                  <a:gd name="T29" fmla="*/ 2 h 63"/>
                  <a:gd name="T30" fmla="*/ 26 w 63"/>
                  <a:gd name="T31" fmla="*/ 0 h 63"/>
                  <a:gd name="T32" fmla="*/ 32 w 63"/>
                  <a:gd name="T33" fmla="*/ 0 h 63"/>
                  <a:gd name="T34" fmla="*/ 37 w 63"/>
                  <a:gd name="T35" fmla="*/ 0 h 63"/>
                  <a:gd name="T36" fmla="*/ 43 w 63"/>
                  <a:gd name="T37" fmla="*/ 2 h 63"/>
                  <a:gd name="T38" fmla="*/ 49 w 63"/>
                  <a:gd name="T39" fmla="*/ 4 h 63"/>
                  <a:gd name="T40" fmla="*/ 55 w 63"/>
                  <a:gd name="T41" fmla="*/ 8 h 63"/>
                  <a:gd name="T42" fmla="*/ 57 w 63"/>
                  <a:gd name="T43" fmla="*/ 14 h 63"/>
                  <a:gd name="T44" fmla="*/ 61 w 63"/>
                  <a:gd name="T45" fmla="*/ 20 h 63"/>
                  <a:gd name="T46" fmla="*/ 63 w 63"/>
                  <a:gd name="T47" fmla="*/ 25 h 63"/>
                  <a:gd name="T48" fmla="*/ 63 w 63"/>
                  <a:gd name="T49" fmla="*/ 31 h 63"/>
                  <a:gd name="T50" fmla="*/ 63 w 63"/>
                  <a:gd name="T51" fmla="*/ 37 h 63"/>
                  <a:gd name="T52" fmla="*/ 61 w 63"/>
                  <a:gd name="T53" fmla="*/ 43 h 63"/>
                  <a:gd name="T54" fmla="*/ 57 w 63"/>
                  <a:gd name="T55" fmla="*/ 49 h 63"/>
                  <a:gd name="T56" fmla="*/ 55 w 63"/>
                  <a:gd name="T57" fmla="*/ 53 h 63"/>
                  <a:gd name="T58" fmla="*/ 49 w 63"/>
                  <a:gd name="T59" fmla="*/ 59 h 63"/>
                  <a:gd name="T60" fmla="*/ 43 w 63"/>
                  <a:gd name="T61" fmla="*/ 61 h 63"/>
                  <a:gd name="T62" fmla="*/ 37 w 63"/>
                  <a:gd name="T63" fmla="*/ 63 h 63"/>
                  <a:gd name="T64" fmla="*/ 32 w 63"/>
                  <a:gd name="T65" fmla="*/ 63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32" y="63"/>
                    </a:move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8" y="53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57" y="14"/>
                    </a:lnTo>
                    <a:lnTo>
                      <a:pt x="61" y="20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5" y="53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2" y="63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5" name="Freeform 813"/>
              <p:cNvSpPr>
                <a:spLocks/>
              </p:cNvSpPr>
              <p:nvPr/>
            </p:nvSpPr>
            <p:spPr bwMode="auto">
              <a:xfrm>
                <a:off x="4457" y="2475"/>
                <a:ext cx="63" cy="63"/>
              </a:xfrm>
              <a:custGeom>
                <a:avLst/>
                <a:gdLst>
                  <a:gd name="T0" fmla="*/ 32 w 63"/>
                  <a:gd name="T1" fmla="*/ 63 h 63"/>
                  <a:gd name="T2" fmla="*/ 32 w 63"/>
                  <a:gd name="T3" fmla="*/ 63 h 63"/>
                  <a:gd name="T4" fmla="*/ 26 w 63"/>
                  <a:gd name="T5" fmla="*/ 63 h 63"/>
                  <a:gd name="T6" fmla="*/ 20 w 63"/>
                  <a:gd name="T7" fmla="*/ 61 h 63"/>
                  <a:gd name="T8" fmla="*/ 14 w 63"/>
                  <a:gd name="T9" fmla="*/ 59 h 63"/>
                  <a:gd name="T10" fmla="*/ 8 w 63"/>
                  <a:gd name="T11" fmla="*/ 53 h 63"/>
                  <a:gd name="T12" fmla="*/ 6 w 63"/>
                  <a:gd name="T13" fmla="*/ 49 h 63"/>
                  <a:gd name="T14" fmla="*/ 2 w 63"/>
                  <a:gd name="T15" fmla="*/ 43 h 63"/>
                  <a:gd name="T16" fmla="*/ 0 w 63"/>
                  <a:gd name="T17" fmla="*/ 37 h 63"/>
                  <a:gd name="T18" fmla="*/ 0 w 63"/>
                  <a:gd name="T19" fmla="*/ 31 h 63"/>
                  <a:gd name="T20" fmla="*/ 0 w 63"/>
                  <a:gd name="T21" fmla="*/ 25 h 63"/>
                  <a:gd name="T22" fmla="*/ 2 w 63"/>
                  <a:gd name="T23" fmla="*/ 20 h 63"/>
                  <a:gd name="T24" fmla="*/ 6 w 63"/>
                  <a:gd name="T25" fmla="*/ 14 h 63"/>
                  <a:gd name="T26" fmla="*/ 8 w 63"/>
                  <a:gd name="T27" fmla="*/ 8 h 63"/>
                  <a:gd name="T28" fmla="*/ 14 w 63"/>
                  <a:gd name="T29" fmla="*/ 4 h 63"/>
                  <a:gd name="T30" fmla="*/ 20 w 63"/>
                  <a:gd name="T31" fmla="*/ 2 h 63"/>
                  <a:gd name="T32" fmla="*/ 26 w 63"/>
                  <a:gd name="T33" fmla="*/ 0 h 63"/>
                  <a:gd name="T34" fmla="*/ 32 w 63"/>
                  <a:gd name="T35" fmla="*/ 0 h 63"/>
                  <a:gd name="T36" fmla="*/ 37 w 63"/>
                  <a:gd name="T37" fmla="*/ 0 h 63"/>
                  <a:gd name="T38" fmla="*/ 43 w 63"/>
                  <a:gd name="T39" fmla="*/ 2 h 63"/>
                  <a:gd name="T40" fmla="*/ 49 w 63"/>
                  <a:gd name="T41" fmla="*/ 4 h 63"/>
                  <a:gd name="T42" fmla="*/ 55 w 63"/>
                  <a:gd name="T43" fmla="*/ 8 h 63"/>
                  <a:gd name="T44" fmla="*/ 57 w 63"/>
                  <a:gd name="T45" fmla="*/ 14 h 63"/>
                  <a:gd name="T46" fmla="*/ 61 w 63"/>
                  <a:gd name="T47" fmla="*/ 20 h 63"/>
                  <a:gd name="T48" fmla="*/ 63 w 63"/>
                  <a:gd name="T49" fmla="*/ 25 h 63"/>
                  <a:gd name="T50" fmla="*/ 63 w 63"/>
                  <a:gd name="T51" fmla="*/ 31 h 63"/>
                  <a:gd name="T52" fmla="*/ 63 w 63"/>
                  <a:gd name="T53" fmla="*/ 37 h 63"/>
                  <a:gd name="T54" fmla="*/ 61 w 63"/>
                  <a:gd name="T55" fmla="*/ 43 h 63"/>
                  <a:gd name="T56" fmla="*/ 57 w 63"/>
                  <a:gd name="T57" fmla="*/ 49 h 63"/>
                  <a:gd name="T58" fmla="*/ 55 w 63"/>
                  <a:gd name="T59" fmla="*/ 53 h 63"/>
                  <a:gd name="T60" fmla="*/ 49 w 63"/>
                  <a:gd name="T61" fmla="*/ 59 h 63"/>
                  <a:gd name="T62" fmla="*/ 43 w 63"/>
                  <a:gd name="T63" fmla="*/ 61 h 63"/>
                  <a:gd name="T64" fmla="*/ 37 w 63"/>
                  <a:gd name="T65" fmla="*/ 63 h 63"/>
                  <a:gd name="T66" fmla="*/ 32 w 63"/>
                  <a:gd name="T67" fmla="*/ 63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32" y="63"/>
                    </a:move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8" y="53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57" y="14"/>
                    </a:lnTo>
                    <a:lnTo>
                      <a:pt x="61" y="20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5" y="53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2" y="6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6" name="Freeform 814"/>
              <p:cNvSpPr>
                <a:spLocks/>
              </p:cNvSpPr>
              <p:nvPr/>
            </p:nvSpPr>
            <p:spPr bwMode="auto">
              <a:xfrm>
                <a:off x="4516" y="2475"/>
                <a:ext cx="65" cy="63"/>
              </a:xfrm>
              <a:custGeom>
                <a:avLst/>
                <a:gdLst>
                  <a:gd name="T0" fmla="*/ 32 w 65"/>
                  <a:gd name="T1" fmla="*/ 63 h 63"/>
                  <a:gd name="T2" fmla="*/ 26 w 65"/>
                  <a:gd name="T3" fmla="*/ 63 h 63"/>
                  <a:gd name="T4" fmla="*/ 20 w 65"/>
                  <a:gd name="T5" fmla="*/ 61 h 63"/>
                  <a:gd name="T6" fmla="*/ 14 w 65"/>
                  <a:gd name="T7" fmla="*/ 59 h 63"/>
                  <a:gd name="T8" fmla="*/ 10 w 65"/>
                  <a:gd name="T9" fmla="*/ 53 h 63"/>
                  <a:gd name="T10" fmla="*/ 6 w 65"/>
                  <a:gd name="T11" fmla="*/ 49 h 63"/>
                  <a:gd name="T12" fmla="*/ 2 w 65"/>
                  <a:gd name="T13" fmla="*/ 43 h 63"/>
                  <a:gd name="T14" fmla="*/ 0 w 65"/>
                  <a:gd name="T15" fmla="*/ 37 h 63"/>
                  <a:gd name="T16" fmla="*/ 0 w 65"/>
                  <a:gd name="T17" fmla="*/ 31 h 63"/>
                  <a:gd name="T18" fmla="*/ 0 w 65"/>
                  <a:gd name="T19" fmla="*/ 25 h 63"/>
                  <a:gd name="T20" fmla="*/ 2 w 65"/>
                  <a:gd name="T21" fmla="*/ 20 h 63"/>
                  <a:gd name="T22" fmla="*/ 6 w 65"/>
                  <a:gd name="T23" fmla="*/ 14 h 63"/>
                  <a:gd name="T24" fmla="*/ 10 w 65"/>
                  <a:gd name="T25" fmla="*/ 8 h 63"/>
                  <a:gd name="T26" fmla="*/ 14 w 65"/>
                  <a:gd name="T27" fmla="*/ 4 h 63"/>
                  <a:gd name="T28" fmla="*/ 20 w 65"/>
                  <a:gd name="T29" fmla="*/ 2 h 63"/>
                  <a:gd name="T30" fmla="*/ 26 w 65"/>
                  <a:gd name="T31" fmla="*/ 0 h 63"/>
                  <a:gd name="T32" fmla="*/ 32 w 65"/>
                  <a:gd name="T33" fmla="*/ 0 h 63"/>
                  <a:gd name="T34" fmla="*/ 40 w 65"/>
                  <a:gd name="T35" fmla="*/ 0 h 63"/>
                  <a:gd name="T36" fmla="*/ 45 w 65"/>
                  <a:gd name="T37" fmla="*/ 2 h 63"/>
                  <a:gd name="T38" fmla="*/ 51 w 65"/>
                  <a:gd name="T39" fmla="*/ 4 h 63"/>
                  <a:gd name="T40" fmla="*/ 55 w 65"/>
                  <a:gd name="T41" fmla="*/ 8 h 63"/>
                  <a:gd name="T42" fmla="*/ 59 w 65"/>
                  <a:gd name="T43" fmla="*/ 14 h 63"/>
                  <a:gd name="T44" fmla="*/ 63 w 65"/>
                  <a:gd name="T45" fmla="*/ 20 h 63"/>
                  <a:gd name="T46" fmla="*/ 63 w 65"/>
                  <a:gd name="T47" fmla="*/ 25 h 63"/>
                  <a:gd name="T48" fmla="*/ 65 w 65"/>
                  <a:gd name="T49" fmla="*/ 31 h 63"/>
                  <a:gd name="T50" fmla="*/ 63 w 65"/>
                  <a:gd name="T51" fmla="*/ 37 h 63"/>
                  <a:gd name="T52" fmla="*/ 63 w 65"/>
                  <a:gd name="T53" fmla="*/ 43 h 63"/>
                  <a:gd name="T54" fmla="*/ 59 w 65"/>
                  <a:gd name="T55" fmla="*/ 49 h 63"/>
                  <a:gd name="T56" fmla="*/ 55 w 65"/>
                  <a:gd name="T57" fmla="*/ 53 h 63"/>
                  <a:gd name="T58" fmla="*/ 51 w 65"/>
                  <a:gd name="T59" fmla="*/ 59 h 63"/>
                  <a:gd name="T60" fmla="*/ 45 w 65"/>
                  <a:gd name="T61" fmla="*/ 61 h 63"/>
                  <a:gd name="T62" fmla="*/ 40 w 65"/>
                  <a:gd name="T63" fmla="*/ 63 h 63"/>
                  <a:gd name="T64" fmla="*/ 32 w 65"/>
                  <a:gd name="T65" fmla="*/ 63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32" y="63"/>
                    </a:move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3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5" y="2"/>
                    </a:lnTo>
                    <a:lnTo>
                      <a:pt x="51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3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0" y="63"/>
                    </a:lnTo>
                    <a:lnTo>
                      <a:pt x="32" y="6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7" name="Freeform 815"/>
              <p:cNvSpPr>
                <a:spLocks/>
              </p:cNvSpPr>
              <p:nvPr/>
            </p:nvSpPr>
            <p:spPr bwMode="auto">
              <a:xfrm>
                <a:off x="4516" y="2475"/>
                <a:ext cx="65" cy="63"/>
              </a:xfrm>
              <a:custGeom>
                <a:avLst/>
                <a:gdLst>
                  <a:gd name="T0" fmla="*/ 32 w 65"/>
                  <a:gd name="T1" fmla="*/ 63 h 63"/>
                  <a:gd name="T2" fmla="*/ 32 w 65"/>
                  <a:gd name="T3" fmla="*/ 63 h 63"/>
                  <a:gd name="T4" fmla="*/ 26 w 65"/>
                  <a:gd name="T5" fmla="*/ 63 h 63"/>
                  <a:gd name="T6" fmla="*/ 20 w 65"/>
                  <a:gd name="T7" fmla="*/ 61 h 63"/>
                  <a:gd name="T8" fmla="*/ 14 w 65"/>
                  <a:gd name="T9" fmla="*/ 59 h 63"/>
                  <a:gd name="T10" fmla="*/ 10 w 65"/>
                  <a:gd name="T11" fmla="*/ 53 h 63"/>
                  <a:gd name="T12" fmla="*/ 6 w 65"/>
                  <a:gd name="T13" fmla="*/ 49 h 63"/>
                  <a:gd name="T14" fmla="*/ 2 w 65"/>
                  <a:gd name="T15" fmla="*/ 43 h 63"/>
                  <a:gd name="T16" fmla="*/ 0 w 65"/>
                  <a:gd name="T17" fmla="*/ 37 h 63"/>
                  <a:gd name="T18" fmla="*/ 0 w 65"/>
                  <a:gd name="T19" fmla="*/ 31 h 63"/>
                  <a:gd name="T20" fmla="*/ 0 w 65"/>
                  <a:gd name="T21" fmla="*/ 25 h 63"/>
                  <a:gd name="T22" fmla="*/ 2 w 65"/>
                  <a:gd name="T23" fmla="*/ 20 h 63"/>
                  <a:gd name="T24" fmla="*/ 6 w 65"/>
                  <a:gd name="T25" fmla="*/ 14 h 63"/>
                  <a:gd name="T26" fmla="*/ 10 w 65"/>
                  <a:gd name="T27" fmla="*/ 8 h 63"/>
                  <a:gd name="T28" fmla="*/ 14 w 65"/>
                  <a:gd name="T29" fmla="*/ 4 h 63"/>
                  <a:gd name="T30" fmla="*/ 20 w 65"/>
                  <a:gd name="T31" fmla="*/ 2 h 63"/>
                  <a:gd name="T32" fmla="*/ 26 w 65"/>
                  <a:gd name="T33" fmla="*/ 0 h 63"/>
                  <a:gd name="T34" fmla="*/ 32 w 65"/>
                  <a:gd name="T35" fmla="*/ 0 h 63"/>
                  <a:gd name="T36" fmla="*/ 40 w 65"/>
                  <a:gd name="T37" fmla="*/ 0 h 63"/>
                  <a:gd name="T38" fmla="*/ 45 w 65"/>
                  <a:gd name="T39" fmla="*/ 2 h 63"/>
                  <a:gd name="T40" fmla="*/ 51 w 65"/>
                  <a:gd name="T41" fmla="*/ 4 h 63"/>
                  <a:gd name="T42" fmla="*/ 55 w 65"/>
                  <a:gd name="T43" fmla="*/ 8 h 63"/>
                  <a:gd name="T44" fmla="*/ 59 w 65"/>
                  <a:gd name="T45" fmla="*/ 14 h 63"/>
                  <a:gd name="T46" fmla="*/ 63 w 65"/>
                  <a:gd name="T47" fmla="*/ 20 h 63"/>
                  <a:gd name="T48" fmla="*/ 63 w 65"/>
                  <a:gd name="T49" fmla="*/ 25 h 63"/>
                  <a:gd name="T50" fmla="*/ 65 w 65"/>
                  <a:gd name="T51" fmla="*/ 31 h 63"/>
                  <a:gd name="T52" fmla="*/ 63 w 65"/>
                  <a:gd name="T53" fmla="*/ 37 h 63"/>
                  <a:gd name="T54" fmla="*/ 63 w 65"/>
                  <a:gd name="T55" fmla="*/ 43 h 63"/>
                  <a:gd name="T56" fmla="*/ 59 w 65"/>
                  <a:gd name="T57" fmla="*/ 49 h 63"/>
                  <a:gd name="T58" fmla="*/ 55 w 65"/>
                  <a:gd name="T59" fmla="*/ 53 h 63"/>
                  <a:gd name="T60" fmla="*/ 51 w 65"/>
                  <a:gd name="T61" fmla="*/ 59 h 63"/>
                  <a:gd name="T62" fmla="*/ 45 w 65"/>
                  <a:gd name="T63" fmla="*/ 61 h 63"/>
                  <a:gd name="T64" fmla="*/ 40 w 65"/>
                  <a:gd name="T65" fmla="*/ 63 h 63"/>
                  <a:gd name="T66" fmla="*/ 32 w 65"/>
                  <a:gd name="T67" fmla="*/ 63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32" y="63"/>
                    </a:move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3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5" y="2"/>
                    </a:lnTo>
                    <a:lnTo>
                      <a:pt x="51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3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0" y="63"/>
                    </a:lnTo>
                    <a:lnTo>
                      <a:pt x="32" y="6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8" name="Freeform 816"/>
              <p:cNvSpPr>
                <a:spLocks/>
              </p:cNvSpPr>
              <p:nvPr/>
            </p:nvSpPr>
            <p:spPr bwMode="auto">
              <a:xfrm>
                <a:off x="4548" y="2489"/>
                <a:ext cx="65" cy="63"/>
              </a:xfrm>
              <a:custGeom>
                <a:avLst/>
                <a:gdLst>
                  <a:gd name="T0" fmla="*/ 33 w 65"/>
                  <a:gd name="T1" fmla="*/ 0 h 63"/>
                  <a:gd name="T2" fmla="*/ 39 w 65"/>
                  <a:gd name="T3" fmla="*/ 0 h 63"/>
                  <a:gd name="T4" fmla="*/ 45 w 65"/>
                  <a:gd name="T5" fmla="*/ 2 h 63"/>
                  <a:gd name="T6" fmla="*/ 51 w 65"/>
                  <a:gd name="T7" fmla="*/ 6 h 63"/>
                  <a:gd name="T8" fmla="*/ 55 w 65"/>
                  <a:gd name="T9" fmla="*/ 7 h 63"/>
                  <a:gd name="T10" fmla="*/ 59 w 65"/>
                  <a:gd name="T11" fmla="*/ 13 h 63"/>
                  <a:gd name="T12" fmla="*/ 63 w 65"/>
                  <a:gd name="T13" fmla="*/ 19 h 63"/>
                  <a:gd name="T14" fmla="*/ 63 w 65"/>
                  <a:gd name="T15" fmla="*/ 25 h 63"/>
                  <a:gd name="T16" fmla="*/ 65 w 65"/>
                  <a:gd name="T17" fmla="*/ 31 h 63"/>
                  <a:gd name="T18" fmla="*/ 63 w 65"/>
                  <a:gd name="T19" fmla="*/ 37 h 63"/>
                  <a:gd name="T20" fmla="*/ 63 w 65"/>
                  <a:gd name="T21" fmla="*/ 45 h 63"/>
                  <a:gd name="T22" fmla="*/ 59 w 65"/>
                  <a:gd name="T23" fmla="*/ 49 h 63"/>
                  <a:gd name="T24" fmla="*/ 55 w 65"/>
                  <a:gd name="T25" fmla="*/ 55 h 63"/>
                  <a:gd name="T26" fmla="*/ 51 w 65"/>
                  <a:gd name="T27" fmla="*/ 59 h 63"/>
                  <a:gd name="T28" fmla="*/ 45 w 65"/>
                  <a:gd name="T29" fmla="*/ 61 h 63"/>
                  <a:gd name="T30" fmla="*/ 39 w 65"/>
                  <a:gd name="T31" fmla="*/ 63 h 63"/>
                  <a:gd name="T32" fmla="*/ 33 w 65"/>
                  <a:gd name="T33" fmla="*/ 63 h 63"/>
                  <a:gd name="T34" fmla="*/ 25 w 65"/>
                  <a:gd name="T35" fmla="*/ 63 h 63"/>
                  <a:gd name="T36" fmla="*/ 19 w 65"/>
                  <a:gd name="T37" fmla="*/ 61 h 63"/>
                  <a:gd name="T38" fmla="*/ 13 w 65"/>
                  <a:gd name="T39" fmla="*/ 59 h 63"/>
                  <a:gd name="T40" fmla="*/ 9 w 65"/>
                  <a:gd name="T41" fmla="*/ 55 h 63"/>
                  <a:gd name="T42" fmla="*/ 6 w 65"/>
                  <a:gd name="T43" fmla="*/ 49 h 63"/>
                  <a:gd name="T44" fmla="*/ 2 w 65"/>
                  <a:gd name="T45" fmla="*/ 45 h 63"/>
                  <a:gd name="T46" fmla="*/ 0 w 65"/>
                  <a:gd name="T47" fmla="*/ 37 h 63"/>
                  <a:gd name="T48" fmla="*/ 0 w 65"/>
                  <a:gd name="T49" fmla="*/ 31 h 63"/>
                  <a:gd name="T50" fmla="*/ 0 w 65"/>
                  <a:gd name="T51" fmla="*/ 25 h 63"/>
                  <a:gd name="T52" fmla="*/ 2 w 65"/>
                  <a:gd name="T53" fmla="*/ 19 h 63"/>
                  <a:gd name="T54" fmla="*/ 6 w 65"/>
                  <a:gd name="T55" fmla="*/ 13 h 63"/>
                  <a:gd name="T56" fmla="*/ 9 w 65"/>
                  <a:gd name="T57" fmla="*/ 7 h 63"/>
                  <a:gd name="T58" fmla="*/ 13 w 65"/>
                  <a:gd name="T59" fmla="*/ 6 h 63"/>
                  <a:gd name="T60" fmla="*/ 19 w 65"/>
                  <a:gd name="T61" fmla="*/ 2 h 63"/>
                  <a:gd name="T62" fmla="*/ 25 w 65"/>
                  <a:gd name="T63" fmla="*/ 0 h 63"/>
                  <a:gd name="T64" fmla="*/ 33 w 65"/>
                  <a:gd name="T65" fmla="*/ 0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33" y="0"/>
                    </a:move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7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9" y="7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19" name="Freeform 817"/>
              <p:cNvSpPr>
                <a:spLocks/>
              </p:cNvSpPr>
              <p:nvPr/>
            </p:nvSpPr>
            <p:spPr bwMode="auto">
              <a:xfrm>
                <a:off x="4548" y="2489"/>
                <a:ext cx="65" cy="63"/>
              </a:xfrm>
              <a:custGeom>
                <a:avLst/>
                <a:gdLst>
                  <a:gd name="T0" fmla="*/ 33 w 65"/>
                  <a:gd name="T1" fmla="*/ 0 h 63"/>
                  <a:gd name="T2" fmla="*/ 33 w 65"/>
                  <a:gd name="T3" fmla="*/ 0 h 63"/>
                  <a:gd name="T4" fmla="*/ 39 w 65"/>
                  <a:gd name="T5" fmla="*/ 0 h 63"/>
                  <a:gd name="T6" fmla="*/ 45 w 65"/>
                  <a:gd name="T7" fmla="*/ 2 h 63"/>
                  <a:gd name="T8" fmla="*/ 51 w 65"/>
                  <a:gd name="T9" fmla="*/ 6 h 63"/>
                  <a:gd name="T10" fmla="*/ 55 w 65"/>
                  <a:gd name="T11" fmla="*/ 7 h 63"/>
                  <a:gd name="T12" fmla="*/ 59 w 65"/>
                  <a:gd name="T13" fmla="*/ 13 h 63"/>
                  <a:gd name="T14" fmla="*/ 63 w 65"/>
                  <a:gd name="T15" fmla="*/ 19 h 63"/>
                  <a:gd name="T16" fmla="*/ 63 w 65"/>
                  <a:gd name="T17" fmla="*/ 25 h 63"/>
                  <a:gd name="T18" fmla="*/ 65 w 65"/>
                  <a:gd name="T19" fmla="*/ 31 h 63"/>
                  <a:gd name="T20" fmla="*/ 63 w 65"/>
                  <a:gd name="T21" fmla="*/ 37 h 63"/>
                  <a:gd name="T22" fmla="*/ 63 w 65"/>
                  <a:gd name="T23" fmla="*/ 45 h 63"/>
                  <a:gd name="T24" fmla="*/ 59 w 65"/>
                  <a:gd name="T25" fmla="*/ 49 h 63"/>
                  <a:gd name="T26" fmla="*/ 55 w 65"/>
                  <a:gd name="T27" fmla="*/ 55 h 63"/>
                  <a:gd name="T28" fmla="*/ 51 w 65"/>
                  <a:gd name="T29" fmla="*/ 59 h 63"/>
                  <a:gd name="T30" fmla="*/ 45 w 65"/>
                  <a:gd name="T31" fmla="*/ 61 h 63"/>
                  <a:gd name="T32" fmla="*/ 39 w 65"/>
                  <a:gd name="T33" fmla="*/ 63 h 63"/>
                  <a:gd name="T34" fmla="*/ 33 w 65"/>
                  <a:gd name="T35" fmla="*/ 63 h 63"/>
                  <a:gd name="T36" fmla="*/ 25 w 65"/>
                  <a:gd name="T37" fmla="*/ 63 h 63"/>
                  <a:gd name="T38" fmla="*/ 19 w 65"/>
                  <a:gd name="T39" fmla="*/ 61 h 63"/>
                  <a:gd name="T40" fmla="*/ 13 w 65"/>
                  <a:gd name="T41" fmla="*/ 59 h 63"/>
                  <a:gd name="T42" fmla="*/ 9 w 65"/>
                  <a:gd name="T43" fmla="*/ 55 h 63"/>
                  <a:gd name="T44" fmla="*/ 6 w 65"/>
                  <a:gd name="T45" fmla="*/ 49 h 63"/>
                  <a:gd name="T46" fmla="*/ 2 w 65"/>
                  <a:gd name="T47" fmla="*/ 45 h 63"/>
                  <a:gd name="T48" fmla="*/ 0 w 65"/>
                  <a:gd name="T49" fmla="*/ 37 h 63"/>
                  <a:gd name="T50" fmla="*/ 0 w 65"/>
                  <a:gd name="T51" fmla="*/ 31 h 63"/>
                  <a:gd name="T52" fmla="*/ 0 w 65"/>
                  <a:gd name="T53" fmla="*/ 25 h 63"/>
                  <a:gd name="T54" fmla="*/ 2 w 65"/>
                  <a:gd name="T55" fmla="*/ 19 h 63"/>
                  <a:gd name="T56" fmla="*/ 6 w 65"/>
                  <a:gd name="T57" fmla="*/ 13 h 63"/>
                  <a:gd name="T58" fmla="*/ 9 w 65"/>
                  <a:gd name="T59" fmla="*/ 7 h 63"/>
                  <a:gd name="T60" fmla="*/ 13 w 65"/>
                  <a:gd name="T61" fmla="*/ 6 h 63"/>
                  <a:gd name="T62" fmla="*/ 19 w 65"/>
                  <a:gd name="T63" fmla="*/ 2 h 63"/>
                  <a:gd name="T64" fmla="*/ 25 w 65"/>
                  <a:gd name="T65" fmla="*/ 0 h 63"/>
                  <a:gd name="T66" fmla="*/ 33 w 65"/>
                  <a:gd name="T67" fmla="*/ 0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33" y="0"/>
                    </a:move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7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9" y="7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3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0" name="Freeform 818"/>
              <p:cNvSpPr>
                <a:spLocks/>
              </p:cNvSpPr>
              <p:nvPr/>
            </p:nvSpPr>
            <p:spPr bwMode="auto">
              <a:xfrm>
                <a:off x="4597" y="2473"/>
                <a:ext cx="65" cy="65"/>
              </a:xfrm>
              <a:custGeom>
                <a:avLst/>
                <a:gdLst>
                  <a:gd name="T0" fmla="*/ 0 w 65"/>
                  <a:gd name="T1" fmla="*/ 31 h 65"/>
                  <a:gd name="T2" fmla="*/ 2 w 65"/>
                  <a:gd name="T3" fmla="*/ 25 h 65"/>
                  <a:gd name="T4" fmla="*/ 4 w 65"/>
                  <a:gd name="T5" fmla="*/ 20 h 65"/>
                  <a:gd name="T6" fmla="*/ 6 w 65"/>
                  <a:gd name="T7" fmla="*/ 14 h 65"/>
                  <a:gd name="T8" fmla="*/ 10 w 65"/>
                  <a:gd name="T9" fmla="*/ 10 h 65"/>
                  <a:gd name="T10" fmla="*/ 14 w 65"/>
                  <a:gd name="T11" fmla="*/ 6 h 65"/>
                  <a:gd name="T12" fmla="*/ 20 w 65"/>
                  <a:gd name="T13" fmla="*/ 2 h 65"/>
                  <a:gd name="T14" fmla="*/ 25 w 65"/>
                  <a:gd name="T15" fmla="*/ 0 h 65"/>
                  <a:gd name="T16" fmla="*/ 33 w 65"/>
                  <a:gd name="T17" fmla="*/ 0 h 65"/>
                  <a:gd name="T18" fmla="*/ 39 w 65"/>
                  <a:gd name="T19" fmla="*/ 0 h 65"/>
                  <a:gd name="T20" fmla="*/ 45 w 65"/>
                  <a:gd name="T21" fmla="*/ 2 h 65"/>
                  <a:gd name="T22" fmla="*/ 51 w 65"/>
                  <a:gd name="T23" fmla="*/ 6 h 65"/>
                  <a:gd name="T24" fmla="*/ 55 w 65"/>
                  <a:gd name="T25" fmla="*/ 10 h 65"/>
                  <a:gd name="T26" fmla="*/ 59 w 65"/>
                  <a:gd name="T27" fmla="*/ 14 h 65"/>
                  <a:gd name="T28" fmla="*/ 63 w 65"/>
                  <a:gd name="T29" fmla="*/ 20 h 65"/>
                  <a:gd name="T30" fmla="*/ 65 w 65"/>
                  <a:gd name="T31" fmla="*/ 25 h 65"/>
                  <a:gd name="T32" fmla="*/ 65 w 65"/>
                  <a:gd name="T33" fmla="*/ 31 h 65"/>
                  <a:gd name="T34" fmla="*/ 65 w 65"/>
                  <a:gd name="T35" fmla="*/ 39 h 65"/>
                  <a:gd name="T36" fmla="*/ 63 w 65"/>
                  <a:gd name="T37" fmla="*/ 45 h 65"/>
                  <a:gd name="T38" fmla="*/ 59 w 65"/>
                  <a:gd name="T39" fmla="*/ 51 h 65"/>
                  <a:gd name="T40" fmla="*/ 55 w 65"/>
                  <a:gd name="T41" fmla="*/ 55 h 65"/>
                  <a:gd name="T42" fmla="*/ 51 w 65"/>
                  <a:gd name="T43" fmla="*/ 59 h 65"/>
                  <a:gd name="T44" fmla="*/ 45 w 65"/>
                  <a:gd name="T45" fmla="*/ 61 h 65"/>
                  <a:gd name="T46" fmla="*/ 39 w 65"/>
                  <a:gd name="T47" fmla="*/ 63 h 65"/>
                  <a:gd name="T48" fmla="*/ 33 w 65"/>
                  <a:gd name="T49" fmla="*/ 65 h 65"/>
                  <a:gd name="T50" fmla="*/ 25 w 65"/>
                  <a:gd name="T51" fmla="*/ 63 h 65"/>
                  <a:gd name="T52" fmla="*/ 20 w 65"/>
                  <a:gd name="T53" fmla="*/ 61 h 65"/>
                  <a:gd name="T54" fmla="*/ 14 w 65"/>
                  <a:gd name="T55" fmla="*/ 59 h 65"/>
                  <a:gd name="T56" fmla="*/ 10 w 65"/>
                  <a:gd name="T57" fmla="*/ 55 h 65"/>
                  <a:gd name="T58" fmla="*/ 6 w 65"/>
                  <a:gd name="T59" fmla="*/ 51 h 65"/>
                  <a:gd name="T60" fmla="*/ 4 w 65"/>
                  <a:gd name="T61" fmla="*/ 45 h 65"/>
                  <a:gd name="T62" fmla="*/ 2 w 65"/>
                  <a:gd name="T63" fmla="*/ 39 h 65"/>
                  <a:gd name="T64" fmla="*/ 0 w 65"/>
                  <a:gd name="T65" fmla="*/ 31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0" y="31"/>
                    </a:moveTo>
                    <a:lnTo>
                      <a:pt x="2" y="25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5"/>
                    </a:lnTo>
                    <a:lnTo>
                      <a:pt x="65" y="31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1" name="Freeform 819"/>
              <p:cNvSpPr>
                <a:spLocks/>
              </p:cNvSpPr>
              <p:nvPr/>
            </p:nvSpPr>
            <p:spPr bwMode="auto">
              <a:xfrm>
                <a:off x="4597" y="2473"/>
                <a:ext cx="65" cy="65"/>
              </a:xfrm>
              <a:custGeom>
                <a:avLst/>
                <a:gdLst>
                  <a:gd name="T0" fmla="*/ 0 w 65"/>
                  <a:gd name="T1" fmla="*/ 31 h 65"/>
                  <a:gd name="T2" fmla="*/ 0 w 65"/>
                  <a:gd name="T3" fmla="*/ 31 h 65"/>
                  <a:gd name="T4" fmla="*/ 2 w 65"/>
                  <a:gd name="T5" fmla="*/ 25 h 65"/>
                  <a:gd name="T6" fmla="*/ 4 w 65"/>
                  <a:gd name="T7" fmla="*/ 20 h 65"/>
                  <a:gd name="T8" fmla="*/ 6 w 65"/>
                  <a:gd name="T9" fmla="*/ 14 h 65"/>
                  <a:gd name="T10" fmla="*/ 10 w 65"/>
                  <a:gd name="T11" fmla="*/ 10 h 65"/>
                  <a:gd name="T12" fmla="*/ 14 w 65"/>
                  <a:gd name="T13" fmla="*/ 6 h 65"/>
                  <a:gd name="T14" fmla="*/ 20 w 65"/>
                  <a:gd name="T15" fmla="*/ 2 h 65"/>
                  <a:gd name="T16" fmla="*/ 25 w 65"/>
                  <a:gd name="T17" fmla="*/ 0 h 65"/>
                  <a:gd name="T18" fmla="*/ 33 w 65"/>
                  <a:gd name="T19" fmla="*/ 0 h 65"/>
                  <a:gd name="T20" fmla="*/ 39 w 65"/>
                  <a:gd name="T21" fmla="*/ 0 h 65"/>
                  <a:gd name="T22" fmla="*/ 45 w 65"/>
                  <a:gd name="T23" fmla="*/ 2 h 65"/>
                  <a:gd name="T24" fmla="*/ 51 w 65"/>
                  <a:gd name="T25" fmla="*/ 6 h 65"/>
                  <a:gd name="T26" fmla="*/ 55 w 65"/>
                  <a:gd name="T27" fmla="*/ 10 h 65"/>
                  <a:gd name="T28" fmla="*/ 59 w 65"/>
                  <a:gd name="T29" fmla="*/ 14 h 65"/>
                  <a:gd name="T30" fmla="*/ 63 w 65"/>
                  <a:gd name="T31" fmla="*/ 20 h 65"/>
                  <a:gd name="T32" fmla="*/ 65 w 65"/>
                  <a:gd name="T33" fmla="*/ 25 h 65"/>
                  <a:gd name="T34" fmla="*/ 65 w 65"/>
                  <a:gd name="T35" fmla="*/ 31 h 65"/>
                  <a:gd name="T36" fmla="*/ 65 w 65"/>
                  <a:gd name="T37" fmla="*/ 39 h 65"/>
                  <a:gd name="T38" fmla="*/ 63 w 65"/>
                  <a:gd name="T39" fmla="*/ 45 h 65"/>
                  <a:gd name="T40" fmla="*/ 59 w 65"/>
                  <a:gd name="T41" fmla="*/ 51 h 65"/>
                  <a:gd name="T42" fmla="*/ 55 w 65"/>
                  <a:gd name="T43" fmla="*/ 55 h 65"/>
                  <a:gd name="T44" fmla="*/ 51 w 65"/>
                  <a:gd name="T45" fmla="*/ 59 h 65"/>
                  <a:gd name="T46" fmla="*/ 45 w 65"/>
                  <a:gd name="T47" fmla="*/ 61 h 65"/>
                  <a:gd name="T48" fmla="*/ 39 w 65"/>
                  <a:gd name="T49" fmla="*/ 63 h 65"/>
                  <a:gd name="T50" fmla="*/ 33 w 65"/>
                  <a:gd name="T51" fmla="*/ 65 h 65"/>
                  <a:gd name="T52" fmla="*/ 25 w 65"/>
                  <a:gd name="T53" fmla="*/ 63 h 65"/>
                  <a:gd name="T54" fmla="*/ 20 w 65"/>
                  <a:gd name="T55" fmla="*/ 61 h 65"/>
                  <a:gd name="T56" fmla="*/ 14 w 65"/>
                  <a:gd name="T57" fmla="*/ 59 h 65"/>
                  <a:gd name="T58" fmla="*/ 10 w 65"/>
                  <a:gd name="T59" fmla="*/ 55 h 65"/>
                  <a:gd name="T60" fmla="*/ 6 w 65"/>
                  <a:gd name="T61" fmla="*/ 51 h 65"/>
                  <a:gd name="T62" fmla="*/ 4 w 65"/>
                  <a:gd name="T63" fmla="*/ 45 h 65"/>
                  <a:gd name="T64" fmla="*/ 2 w 65"/>
                  <a:gd name="T65" fmla="*/ 39 h 65"/>
                  <a:gd name="T66" fmla="*/ 0 w 65"/>
                  <a:gd name="T67" fmla="*/ 31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0" y="31"/>
                    </a:moveTo>
                    <a:lnTo>
                      <a:pt x="0" y="31"/>
                    </a:lnTo>
                    <a:lnTo>
                      <a:pt x="2" y="25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5"/>
                    </a:lnTo>
                    <a:lnTo>
                      <a:pt x="65" y="31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2" name="Freeform 820"/>
              <p:cNvSpPr>
                <a:spLocks/>
              </p:cNvSpPr>
              <p:nvPr/>
            </p:nvSpPr>
            <p:spPr bwMode="auto">
              <a:xfrm>
                <a:off x="4695" y="2477"/>
                <a:ext cx="63" cy="63"/>
              </a:xfrm>
              <a:custGeom>
                <a:avLst/>
                <a:gdLst>
                  <a:gd name="T0" fmla="*/ 0 w 63"/>
                  <a:gd name="T1" fmla="*/ 31 h 63"/>
                  <a:gd name="T2" fmla="*/ 0 w 63"/>
                  <a:gd name="T3" fmla="*/ 25 h 63"/>
                  <a:gd name="T4" fmla="*/ 2 w 63"/>
                  <a:gd name="T5" fmla="*/ 18 h 63"/>
                  <a:gd name="T6" fmla="*/ 6 w 63"/>
                  <a:gd name="T7" fmla="*/ 14 h 63"/>
                  <a:gd name="T8" fmla="*/ 8 w 63"/>
                  <a:gd name="T9" fmla="*/ 8 h 63"/>
                  <a:gd name="T10" fmla="*/ 14 w 63"/>
                  <a:gd name="T11" fmla="*/ 4 h 63"/>
                  <a:gd name="T12" fmla="*/ 20 w 63"/>
                  <a:gd name="T13" fmla="*/ 2 h 63"/>
                  <a:gd name="T14" fmla="*/ 26 w 63"/>
                  <a:gd name="T15" fmla="*/ 0 h 63"/>
                  <a:gd name="T16" fmla="*/ 32 w 63"/>
                  <a:gd name="T17" fmla="*/ 0 h 63"/>
                  <a:gd name="T18" fmla="*/ 38 w 63"/>
                  <a:gd name="T19" fmla="*/ 0 h 63"/>
                  <a:gd name="T20" fmla="*/ 44 w 63"/>
                  <a:gd name="T21" fmla="*/ 2 h 63"/>
                  <a:gd name="T22" fmla="*/ 50 w 63"/>
                  <a:gd name="T23" fmla="*/ 4 h 63"/>
                  <a:gd name="T24" fmla="*/ 55 w 63"/>
                  <a:gd name="T25" fmla="*/ 8 h 63"/>
                  <a:gd name="T26" fmla="*/ 57 w 63"/>
                  <a:gd name="T27" fmla="*/ 14 h 63"/>
                  <a:gd name="T28" fmla="*/ 61 w 63"/>
                  <a:gd name="T29" fmla="*/ 18 h 63"/>
                  <a:gd name="T30" fmla="*/ 63 w 63"/>
                  <a:gd name="T31" fmla="*/ 25 h 63"/>
                  <a:gd name="T32" fmla="*/ 63 w 63"/>
                  <a:gd name="T33" fmla="*/ 31 h 63"/>
                  <a:gd name="T34" fmla="*/ 63 w 63"/>
                  <a:gd name="T35" fmla="*/ 37 h 63"/>
                  <a:gd name="T36" fmla="*/ 61 w 63"/>
                  <a:gd name="T37" fmla="*/ 43 h 63"/>
                  <a:gd name="T38" fmla="*/ 57 w 63"/>
                  <a:gd name="T39" fmla="*/ 49 h 63"/>
                  <a:gd name="T40" fmla="*/ 55 w 63"/>
                  <a:gd name="T41" fmla="*/ 53 h 63"/>
                  <a:gd name="T42" fmla="*/ 50 w 63"/>
                  <a:gd name="T43" fmla="*/ 57 h 63"/>
                  <a:gd name="T44" fmla="*/ 44 w 63"/>
                  <a:gd name="T45" fmla="*/ 61 h 63"/>
                  <a:gd name="T46" fmla="*/ 38 w 63"/>
                  <a:gd name="T47" fmla="*/ 63 h 63"/>
                  <a:gd name="T48" fmla="*/ 32 w 63"/>
                  <a:gd name="T49" fmla="*/ 63 h 63"/>
                  <a:gd name="T50" fmla="*/ 26 w 63"/>
                  <a:gd name="T51" fmla="*/ 63 h 63"/>
                  <a:gd name="T52" fmla="*/ 20 w 63"/>
                  <a:gd name="T53" fmla="*/ 61 h 63"/>
                  <a:gd name="T54" fmla="*/ 14 w 63"/>
                  <a:gd name="T55" fmla="*/ 57 h 63"/>
                  <a:gd name="T56" fmla="*/ 8 w 63"/>
                  <a:gd name="T57" fmla="*/ 53 h 63"/>
                  <a:gd name="T58" fmla="*/ 6 w 63"/>
                  <a:gd name="T59" fmla="*/ 49 h 63"/>
                  <a:gd name="T60" fmla="*/ 2 w 63"/>
                  <a:gd name="T61" fmla="*/ 43 h 63"/>
                  <a:gd name="T62" fmla="*/ 0 w 63"/>
                  <a:gd name="T63" fmla="*/ 37 h 63"/>
                  <a:gd name="T64" fmla="*/ 0 w 63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0" y="31"/>
                    </a:moveTo>
                    <a:lnTo>
                      <a:pt x="0" y="25"/>
                    </a:lnTo>
                    <a:lnTo>
                      <a:pt x="2" y="18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5" y="8"/>
                    </a:lnTo>
                    <a:lnTo>
                      <a:pt x="57" y="14"/>
                    </a:lnTo>
                    <a:lnTo>
                      <a:pt x="61" y="18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5" y="53"/>
                    </a:lnTo>
                    <a:lnTo>
                      <a:pt x="50" y="57"/>
                    </a:lnTo>
                    <a:lnTo>
                      <a:pt x="44" y="61"/>
                    </a:lnTo>
                    <a:lnTo>
                      <a:pt x="38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3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3" name="Freeform 821"/>
              <p:cNvSpPr>
                <a:spLocks/>
              </p:cNvSpPr>
              <p:nvPr/>
            </p:nvSpPr>
            <p:spPr bwMode="auto">
              <a:xfrm>
                <a:off x="4695" y="2477"/>
                <a:ext cx="63" cy="63"/>
              </a:xfrm>
              <a:custGeom>
                <a:avLst/>
                <a:gdLst>
                  <a:gd name="T0" fmla="*/ 0 w 63"/>
                  <a:gd name="T1" fmla="*/ 31 h 63"/>
                  <a:gd name="T2" fmla="*/ 0 w 63"/>
                  <a:gd name="T3" fmla="*/ 31 h 63"/>
                  <a:gd name="T4" fmla="*/ 0 w 63"/>
                  <a:gd name="T5" fmla="*/ 25 h 63"/>
                  <a:gd name="T6" fmla="*/ 2 w 63"/>
                  <a:gd name="T7" fmla="*/ 18 h 63"/>
                  <a:gd name="T8" fmla="*/ 6 w 63"/>
                  <a:gd name="T9" fmla="*/ 14 h 63"/>
                  <a:gd name="T10" fmla="*/ 8 w 63"/>
                  <a:gd name="T11" fmla="*/ 8 h 63"/>
                  <a:gd name="T12" fmla="*/ 14 w 63"/>
                  <a:gd name="T13" fmla="*/ 4 h 63"/>
                  <a:gd name="T14" fmla="*/ 20 w 63"/>
                  <a:gd name="T15" fmla="*/ 2 h 63"/>
                  <a:gd name="T16" fmla="*/ 26 w 63"/>
                  <a:gd name="T17" fmla="*/ 0 h 63"/>
                  <a:gd name="T18" fmla="*/ 32 w 63"/>
                  <a:gd name="T19" fmla="*/ 0 h 63"/>
                  <a:gd name="T20" fmla="*/ 38 w 63"/>
                  <a:gd name="T21" fmla="*/ 0 h 63"/>
                  <a:gd name="T22" fmla="*/ 44 w 63"/>
                  <a:gd name="T23" fmla="*/ 2 h 63"/>
                  <a:gd name="T24" fmla="*/ 50 w 63"/>
                  <a:gd name="T25" fmla="*/ 4 h 63"/>
                  <a:gd name="T26" fmla="*/ 55 w 63"/>
                  <a:gd name="T27" fmla="*/ 8 h 63"/>
                  <a:gd name="T28" fmla="*/ 57 w 63"/>
                  <a:gd name="T29" fmla="*/ 14 h 63"/>
                  <a:gd name="T30" fmla="*/ 61 w 63"/>
                  <a:gd name="T31" fmla="*/ 18 h 63"/>
                  <a:gd name="T32" fmla="*/ 63 w 63"/>
                  <a:gd name="T33" fmla="*/ 25 h 63"/>
                  <a:gd name="T34" fmla="*/ 63 w 63"/>
                  <a:gd name="T35" fmla="*/ 31 h 63"/>
                  <a:gd name="T36" fmla="*/ 63 w 63"/>
                  <a:gd name="T37" fmla="*/ 37 h 63"/>
                  <a:gd name="T38" fmla="*/ 61 w 63"/>
                  <a:gd name="T39" fmla="*/ 43 h 63"/>
                  <a:gd name="T40" fmla="*/ 57 w 63"/>
                  <a:gd name="T41" fmla="*/ 49 h 63"/>
                  <a:gd name="T42" fmla="*/ 55 w 63"/>
                  <a:gd name="T43" fmla="*/ 53 h 63"/>
                  <a:gd name="T44" fmla="*/ 50 w 63"/>
                  <a:gd name="T45" fmla="*/ 57 h 63"/>
                  <a:gd name="T46" fmla="*/ 44 w 63"/>
                  <a:gd name="T47" fmla="*/ 61 h 63"/>
                  <a:gd name="T48" fmla="*/ 38 w 63"/>
                  <a:gd name="T49" fmla="*/ 63 h 63"/>
                  <a:gd name="T50" fmla="*/ 32 w 63"/>
                  <a:gd name="T51" fmla="*/ 63 h 63"/>
                  <a:gd name="T52" fmla="*/ 26 w 63"/>
                  <a:gd name="T53" fmla="*/ 63 h 63"/>
                  <a:gd name="T54" fmla="*/ 20 w 63"/>
                  <a:gd name="T55" fmla="*/ 61 h 63"/>
                  <a:gd name="T56" fmla="*/ 14 w 63"/>
                  <a:gd name="T57" fmla="*/ 57 h 63"/>
                  <a:gd name="T58" fmla="*/ 8 w 63"/>
                  <a:gd name="T59" fmla="*/ 53 h 63"/>
                  <a:gd name="T60" fmla="*/ 6 w 63"/>
                  <a:gd name="T61" fmla="*/ 49 h 63"/>
                  <a:gd name="T62" fmla="*/ 2 w 63"/>
                  <a:gd name="T63" fmla="*/ 43 h 63"/>
                  <a:gd name="T64" fmla="*/ 0 w 63"/>
                  <a:gd name="T65" fmla="*/ 37 h 63"/>
                  <a:gd name="T66" fmla="*/ 0 w 63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0" y="31"/>
                    </a:moveTo>
                    <a:lnTo>
                      <a:pt x="0" y="31"/>
                    </a:lnTo>
                    <a:lnTo>
                      <a:pt x="0" y="25"/>
                    </a:lnTo>
                    <a:lnTo>
                      <a:pt x="2" y="18"/>
                    </a:lnTo>
                    <a:lnTo>
                      <a:pt x="6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4"/>
                    </a:lnTo>
                    <a:lnTo>
                      <a:pt x="55" y="8"/>
                    </a:lnTo>
                    <a:lnTo>
                      <a:pt x="57" y="14"/>
                    </a:lnTo>
                    <a:lnTo>
                      <a:pt x="61" y="18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5" y="53"/>
                    </a:lnTo>
                    <a:lnTo>
                      <a:pt x="50" y="57"/>
                    </a:lnTo>
                    <a:lnTo>
                      <a:pt x="44" y="61"/>
                    </a:lnTo>
                    <a:lnTo>
                      <a:pt x="38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3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4" name="Freeform 822"/>
              <p:cNvSpPr>
                <a:spLocks/>
              </p:cNvSpPr>
              <p:nvPr/>
            </p:nvSpPr>
            <p:spPr bwMode="auto">
              <a:xfrm>
                <a:off x="4674" y="2479"/>
                <a:ext cx="65" cy="63"/>
              </a:xfrm>
              <a:custGeom>
                <a:avLst/>
                <a:gdLst>
                  <a:gd name="T0" fmla="*/ 65 w 65"/>
                  <a:gd name="T1" fmla="*/ 31 h 63"/>
                  <a:gd name="T2" fmla="*/ 63 w 65"/>
                  <a:gd name="T3" fmla="*/ 37 h 63"/>
                  <a:gd name="T4" fmla="*/ 61 w 65"/>
                  <a:gd name="T5" fmla="*/ 43 h 63"/>
                  <a:gd name="T6" fmla="*/ 59 w 65"/>
                  <a:gd name="T7" fmla="*/ 49 h 63"/>
                  <a:gd name="T8" fmla="*/ 55 w 65"/>
                  <a:gd name="T9" fmla="*/ 55 h 63"/>
                  <a:gd name="T10" fmla="*/ 49 w 65"/>
                  <a:gd name="T11" fmla="*/ 57 h 63"/>
                  <a:gd name="T12" fmla="*/ 45 w 65"/>
                  <a:gd name="T13" fmla="*/ 61 h 63"/>
                  <a:gd name="T14" fmla="*/ 39 w 65"/>
                  <a:gd name="T15" fmla="*/ 63 h 63"/>
                  <a:gd name="T16" fmla="*/ 31 w 65"/>
                  <a:gd name="T17" fmla="*/ 63 h 63"/>
                  <a:gd name="T18" fmla="*/ 25 w 65"/>
                  <a:gd name="T19" fmla="*/ 63 h 63"/>
                  <a:gd name="T20" fmla="*/ 19 w 65"/>
                  <a:gd name="T21" fmla="*/ 61 h 63"/>
                  <a:gd name="T22" fmla="*/ 13 w 65"/>
                  <a:gd name="T23" fmla="*/ 57 h 63"/>
                  <a:gd name="T24" fmla="*/ 10 w 65"/>
                  <a:gd name="T25" fmla="*/ 55 h 63"/>
                  <a:gd name="T26" fmla="*/ 6 w 65"/>
                  <a:gd name="T27" fmla="*/ 49 h 63"/>
                  <a:gd name="T28" fmla="*/ 2 w 65"/>
                  <a:gd name="T29" fmla="*/ 43 h 63"/>
                  <a:gd name="T30" fmla="*/ 0 w 65"/>
                  <a:gd name="T31" fmla="*/ 37 h 63"/>
                  <a:gd name="T32" fmla="*/ 0 w 65"/>
                  <a:gd name="T33" fmla="*/ 31 h 63"/>
                  <a:gd name="T34" fmla="*/ 0 w 65"/>
                  <a:gd name="T35" fmla="*/ 25 h 63"/>
                  <a:gd name="T36" fmla="*/ 2 w 65"/>
                  <a:gd name="T37" fmla="*/ 19 h 63"/>
                  <a:gd name="T38" fmla="*/ 6 w 65"/>
                  <a:gd name="T39" fmla="*/ 14 h 63"/>
                  <a:gd name="T40" fmla="*/ 10 w 65"/>
                  <a:gd name="T41" fmla="*/ 8 h 63"/>
                  <a:gd name="T42" fmla="*/ 13 w 65"/>
                  <a:gd name="T43" fmla="*/ 4 h 63"/>
                  <a:gd name="T44" fmla="*/ 19 w 65"/>
                  <a:gd name="T45" fmla="*/ 2 h 63"/>
                  <a:gd name="T46" fmla="*/ 25 w 65"/>
                  <a:gd name="T47" fmla="*/ 0 h 63"/>
                  <a:gd name="T48" fmla="*/ 31 w 65"/>
                  <a:gd name="T49" fmla="*/ 0 h 63"/>
                  <a:gd name="T50" fmla="*/ 39 w 65"/>
                  <a:gd name="T51" fmla="*/ 0 h 63"/>
                  <a:gd name="T52" fmla="*/ 45 w 65"/>
                  <a:gd name="T53" fmla="*/ 2 h 63"/>
                  <a:gd name="T54" fmla="*/ 49 w 65"/>
                  <a:gd name="T55" fmla="*/ 4 h 63"/>
                  <a:gd name="T56" fmla="*/ 55 w 65"/>
                  <a:gd name="T57" fmla="*/ 8 h 63"/>
                  <a:gd name="T58" fmla="*/ 59 w 65"/>
                  <a:gd name="T59" fmla="*/ 14 h 63"/>
                  <a:gd name="T60" fmla="*/ 61 w 65"/>
                  <a:gd name="T61" fmla="*/ 19 h 63"/>
                  <a:gd name="T62" fmla="*/ 63 w 65"/>
                  <a:gd name="T63" fmla="*/ 25 h 63"/>
                  <a:gd name="T64" fmla="*/ 65 w 65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65" y="31"/>
                    </a:moveTo>
                    <a:lnTo>
                      <a:pt x="63" y="37"/>
                    </a:lnTo>
                    <a:lnTo>
                      <a:pt x="61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49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3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5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5" name="Freeform 823"/>
              <p:cNvSpPr>
                <a:spLocks/>
              </p:cNvSpPr>
              <p:nvPr/>
            </p:nvSpPr>
            <p:spPr bwMode="auto">
              <a:xfrm>
                <a:off x="4674" y="2479"/>
                <a:ext cx="65" cy="63"/>
              </a:xfrm>
              <a:custGeom>
                <a:avLst/>
                <a:gdLst>
                  <a:gd name="T0" fmla="*/ 65 w 65"/>
                  <a:gd name="T1" fmla="*/ 31 h 63"/>
                  <a:gd name="T2" fmla="*/ 65 w 65"/>
                  <a:gd name="T3" fmla="*/ 31 h 63"/>
                  <a:gd name="T4" fmla="*/ 63 w 65"/>
                  <a:gd name="T5" fmla="*/ 37 h 63"/>
                  <a:gd name="T6" fmla="*/ 61 w 65"/>
                  <a:gd name="T7" fmla="*/ 43 h 63"/>
                  <a:gd name="T8" fmla="*/ 59 w 65"/>
                  <a:gd name="T9" fmla="*/ 49 h 63"/>
                  <a:gd name="T10" fmla="*/ 55 w 65"/>
                  <a:gd name="T11" fmla="*/ 55 h 63"/>
                  <a:gd name="T12" fmla="*/ 49 w 65"/>
                  <a:gd name="T13" fmla="*/ 57 h 63"/>
                  <a:gd name="T14" fmla="*/ 45 w 65"/>
                  <a:gd name="T15" fmla="*/ 61 h 63"/>
                  <a:gd name="T16" fmla="*/ 39 w 65"/>
                  <a:gd name="T17" fmla="*/ 63 h 63"/>
                  <a:gd name="T18" fmla="*/ 31 w 65"/>
                  <a:gd name="T19" fmla="*/ 63 h 63"/>
                  <a:gd name="T20" fmla="*/ 25 w 65"/>
                  <a:gd name="T21" fmla="*/ 63 h 63"/>
                  <a:gd name="T22" fmla="*/ 19 w 65"/>
                  <a:gd name="T23" fmla="*/ 61 h 63"/>
                  <a:gd name="T24" fmla="*/ 13 w 65"/>
                  <a:gd name="T25" fmla="*/ 57 h 63"/>
                  <a:gd name="T26" fmla="*/ 10 w 65"/>
                  <a:gd name="T27" fmla="*/ 55 h 63"/>
                  <a:gd name="T28" fmla="*/ 6 w 65"/>
                  <a:gd name="T29" fmla="*/ 49 h 63"/>
                  <a:gd name="T30" fmla="*/ 2 w 65"/>
                  <a:gd name="T31" fmla="*/ 43 h 63"/>
                  <a:gd name="T32" fmla="*/ 0 w 65"/>
                  <a:gd name="T33" fmla="*/ 37 h 63"/>
                  <a:gd name="T34" fmla="*/ 0 w 65"/>
                  <a:gd name="T35" fmla="*/ 31 h 63"/>
                  <a:gd name="T36" fmla="*/ 0 w 65"/>
                  <a:gd name="T37" fmla="*/ 25 h 63"/>
                  <a:gd name="T38" fmla="*/ 2 w 65"/>
                  <a:gd name="T39" fmla="*/ 19 h 63"/>
                  <a:gd name="T40" fmla="*/ 6 w 65"/>
                  <a:gd name="T41" fmla="*/ 14 h 63"/>
                  <a:gd name="T42" fmla="*/ 10 w 65"/>
                  <a:gd name="T43" fmla="*/ 8 h 63"/>
                  <a:gd name="T44" fmla="*/ 13 w 65"/>
                  <a:gd name="T45" fmla="*/ 4 h 63"/>
                  <a:gd name="T46" fmla="*/ 19 w 65"/>
                  <a:gd name="T47" fmla="*/ 2 h 63"/>
                  <a:gd name="T48" fmla="*/ 25 w 65"/>
                  <a:gd name="T49" fmla="*/ 0 h 63"/>
                  <a:gd name="T50" fmla="*/ 31 w 65"/>
                  <a:gd name="T51" fmla="*/ 0 h 63"/>
                  <a:gd name="T52" fmla="*/ 39 w 65"/>
                  <a:gd name="T53" fmla="*/ 0 h 63"/>
                  <a:gd name="T54" fmla="*/ 45 w 65"/>
                  <a:gd name="T55" fmla="*/ 2 h 63"/>
                  <a:gd name="T56" fmla="*/ 49 w 65"/>
                  <a:gd name="T57" fmla="*/ 4 h 63"/>
                  <a:gd name="T58" fmla="*/ 55 w 65"/>
                  <a:gd name="T59" fmla="*/ 8 h 63"/>
                  <a:gd name="T60" fmla="*/ 59 w 65"/>
                  <a:gd name="T61" fmla="*/ 14 h 63"/>
                  <a:gd name="T62" fmla="*/ 61 w 65"/>
                  <a:gd name="T63" fmla="*/ 19 h 63"/>
                  <a:gd name="T64" fmla="*/ 63 w 65"/>
                  <a:gd name="T65" fmla="*/ 25 h 63"/>
                  <a:gd name="T66" fmla="*/ 65 w 65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65" y="31"/>
                    </a:moveTo>
                    <a:lnTo>
                      <a:pt x="65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49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3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3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5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6" name="Freeform 824"/>
              <p:cNvSpPr>
                <a:spLocks/>
              </p:cNvSpPr>
              <p:nvPr/>
            </p:nvSpPr>
            <p:spPr bwMode="auto">
              <a:xfrm>
                <a:off x="4642" y="2559"/>
                <a:ext cx="63" cy="64"/>
              </a:xfrm>
              <a:custGeom>
                <a:avLst/>
                <a:gdLst>
                  <a:gd name="T0" fmla="*/ 0 w 63"/>
                  <a:gd name="T1" fmla="*/ 32 h 64"/>
                  <a:gd name="T2" fmla="*/ 0 w 63"/>
                  <a:gd name="T3" fmla="*/ 26 h 64"/>
                  <a:gd name="T4" fmla="*/ 2 w 63"/>
                  <a:gd name="T5" fmla="*/ 20 h 64"/>
                  <a:gd name="T6" fmla="*/ 6 w 63"/>
                  <a:gd name="T7" fmla="*/ 14 h 64"/>
                  <a:gd name="T8" fmla="*/ 10 w 63"/>
                  <a:gd name="T9" fmla="*/ 10 h 64"/>
                  <a:gd name="T10" fmla="*/ 14 w 63"/>
                  <a:gd name="T11" fmla="*/ 6 h 64"/>
                  <a:gd name="T12" fmla="*/ 20 w 63"/>
                  <a:gd name="T13" fmla="*/ 2 h 64"/>
                  <a:gd name="T14" fmla="*/ 26 w 63"/>
                  <a:gd name="T15" fmla="*/ 0 h 64"/>
                  <a:gd name="T16" fmla="*/ 32 w 63"/>
                  <a:gd name="T17" fmla="*/ 0 h 64"/>
                  <a:gd name="T18" fmla="*/ 40 w 63"/>
                  <a:gd name="T19" fmla="*/ 0 h 64"/>
                  <a:gd name="T20" fmla="*/ 43 w 63"/>
                  <a:gd name="T21" fmla="*/ 2 h 64"/>
                  <a:gd name="T22" fmla="*/ 49 w 63"/>
                  <a:gd name="T23" fmla="*/ 6 h 64"/>
                  <a:gd name="T24" fmla="*/ 55 w 63"/>
                  <a:gd name="T25" fmla="*/ 10 h 64"/>
                  <a:gd name="T26" fmla="*/ 59 w 63"/>
                  <a:gd name="T27" fmla="*/ 14 h 64"/>
                  <a:gd name="T28" fmla="*/ 61 w 63"/>
                  <a:gd name="T29" fmla="*/ 20 h 64"/>
                  <a:gd name="T30" fmla="*/ 63 w 63"/>
                  <a:gd name="T31" fmla="*/ 26 h 64"/>
                  <a:gd name="T32" fmla="*/ 63 w 63"/>
                  <a:gd name="T33" fmla="*/ 32 h 64"/>
                  <a:gd name="T34" fmla="*/ 63 w 63"/>
                  <a:gd name="T35" fmla="*/ 40 h 64"/>
                  <a:gd name="T36" fmla="*/ 61 w 63"/>
                  <a:gd name="T37" fmla="*/ 46 h 64"/>
                  <a:gd name="T38" fmla="*/ 59 w 63"/>
                  <a:gd name="T39" fmla="*/ 50 h 64"/>
                  <a:gd name="T40" fmla="*/ 55 w 63"/>
                  <a:gd name="T41" fmla="*/ 56 h 64"/>
                  <a:gd name="T42" fmla="*/ 49 w 63"/>
                  <a:gd name="T43" fmla="*/ 60 h 64"/>
                  <a:gd name="T44" fmla="*/ 43 w 63"/>
                  <a:gd name="T45" fmla="*/ 62 h 64"/>
                  <a:gd name="T46" fmla="*/ 40 w 63"/>
                  <a:gd name="T47" fmla="*/ 64 h 64"/>
                  <a:gd name="T48" fmla="*/ 32 w 63"/>
                  <a:gd name="T49" fmla="*/ 64 h 64"/>
                  <a:gd name="T50" fmla="*/ 26 w 63"/>
                  <a:gd name="T51" fmla="*/ 64 h 64"/>
                  <a:gd name="T52" fmla="*/ 20 w 63"/>
                  <a:gd name="T53" fmla="*/ 62 h 64"/>
                  <a:gd name="T54" fmla="*/ 14 w 63"/>
                  <a:gd name="T55" fmla="*/ 60 h 64"/>
                  <a:gd name="T56" fmla="*/ 10 w 63"/>
                  <a:gd name="T57" fmla="*/ 56 h 64"/>
                  <a:gd name="T58" fmla="*/ 6 w 63"/>
                  <a:gd name="T59" fmla="*/ 50 h 64"/>
                  <a:gd name="T60" fmla="*/ 2 w 63"/>
                  <a:gd name="T61" fmla="*/ 46 h 64"/>
                  <a:gd name="T62" fmla="*/ 0 w 63"/>
                  <a:gd name="T63" fmla="*/ 40 h 64"/>
                  <a:gd name="T64" fmla="*/ 0 w 63"/>
                  <a:gd name="T65" fmla="*/ 32 h 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4"/>
                  <a:gd name="T101" fmla="*/ 63 w 63"/>
                  <a:gd name="T102" fmla="*/ 64 h 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4">
                    <a:moveTo>
                      <a:pt x="0" y="32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0"/>
                    </a:lnTo>
                    <a:lnTo>
                      <a:pt x="55" y="56"/>
                    </a:lnTo>
                    <a:lnTo>
                      <a:pt x="49" y="60"/>
                    </a:lnTo>
                    <a:lnTo>
                      <a:pt x="43" y="62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6" y="64"/>
                    </a:lnTo>
                    <a:lnTo>
                      <a:pt x="20" y="62"/>
                    </a:lnTo>
                    <a:lnTo>
                      <a:pt x="14" y="60"/>
                    </a:lnTo>
                    <a:lnTo>
                      <a:pt x="10" y="56"/>
                    </a:lnTo>
                    <a:lnTo>
                      <a:pt x="6" y="50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7" name="Freeform 825"/>
              <p:cNvSpPr>
                <a:spLocks/>
              </p:cNvSpPr>
              <p:nvPr/>
            </p:nvSpPr>
            <p:spPr bwMode="auto">
              <a:xfrm>
                <a:off x="4642" y="2559"/>
                <a:ext cx="63" cy="64"/>
              </a:xfrm>
              <a:custGeom>
                <a:avLst/>
                <a:gdLst>
                  <a:gd name="T0" fmla="*/ 0 w 63"/>
                  <a:gd name="T1" fmla="*/ 32 h 64"/>
                  <a:gd name="T2" fmla="*/ 0 w 63"/>
                  <a:gd name="T3" fmla="*/ 32 h 64"/>
                  <a:gd name="T4" fmla="*/ 0 w 63"/>
                  <a:gd name="T5" fmla="*/ 26 h 64"/>
                  <a:gd name="T6" fmla="*/ 2 w 63"/>
                  <a:gd name="T7" fmla="*/ 20 h 64"/>
                  <a:gd name="T8" fmla="*/ 6 w 63"/>
                  <a:gd name="T9" fmla="*/ 14 h 64"/>
                  <a:gd name="T10" fmla="*/ 10 w 63"/>
                  <a:gd name="T11" fmla="*/ 10 h 64"/>
                  <a:gd name="T12" fmla="*/ 14 w 63"/>
                  <a:gd name="T13" fmla="*/ 6 h 64"/>
                  <a:gd name="T14" fmla="*/ 20 w 63"/>
                  <a:gd name="T15" fmla="*/ 2 h 64"/>
                  <a:gd name="T16" fmla="*/ 26 w 63"/>
                  <a:gd name="T17" fmla="*/ 0 h 64"/>
                  <a:gd name="T18" fmla="*/ 32 w 63"/>
                  <a:gd name="T19" fmla="*/ 0 h 64"/>
                  <a:gd name="T20" fmla="*/ 40 w 63"/>
                  <a:gd name="T21" fmla="*/ 0 h 64"/>
                  <a:gd name="T22" fmla="*/ 43 w 63"/>
                  <a:gd name="T23" fmla="*/ 2 h 64"/>
                  <a:gd name="T24" fmla="*/ 49 w 63"/>
                  <a:gd name="T25" fmla="*/ 6 h 64"/>
                  <a:gd name="T26" fmla="*/ 55 w 63"/>
                  <a:gd name="T27" fmla="*/ 10 h 64"/>
                  <a:gd name="T28" fmla="*/ 59 w 63"/>
                  <a:gd name="T29" fmla="*/ 14 h 64"/>
                  <a:gd name="T30" fmla="*/ 61 w 63"/>
                  <a:gd name="T31" fmla="*/ 20 h 64"/>
                  <a:gd name="T32" fmla="*/ 63 w 63"/>
                  <a:gd name="T33" fmla="*/ 26 h 64"/>
                  <a:gd name="T34" fmla="*/ 63 w 63"/>
                  <a:gd name="T35" fmla="*/ 32 h 64"/>
                  <a:gd name="T36" fmla="*/ 63 w 63"/>
                  <a:gd name="T37" fmla="*/ 40 h 64"/>
                  <a:gd name="T38" fmla="*/ 61 w 63"/>
                  <a:gd name="T39" fmla="*/ 46 h 64"/>
                  <a:gd name="T40" fmla="*/ 59 w 63"/>
                  <a:gd name="T41" fmla="*/ 50 h 64"/>
                  <a:gd name="T42" fmla="*/ 55 w 63"/>
                  <a:gd name="T43" fmla="*/ 56 h 64"/>
                  <a:gd name="T44" fmla="*/ 49 w 63"/>
                  <a:gd name="T45" fmla="*/ 60 h 64"/>
                  <a:gd name="T46" fmla="*/ 43 w 63"/>
                  <a:gd name="T47" fmla="*/ 62 h 64"/>
                  <a:gd name="T48" fmla="*/ 40 w 63"/>
                  <a:gd name="T49" fmla="*/ 64 h 64"/>
                  <a:gd name="T50" fmla="*/ 32 w 63"/>
                  <a:gd name="T51" fmla="*/ 64 h 64"/>
                  <a:gd name="T52" fmla="*/ 26 w 63"/>
                  <a:gd name="T53" fmla="*/ 64 h 64"/>
                  <a:gd name="T54" fmla="*/ 20 w 63"/>
                  <a:gd name="T55" fmla="*/ 62 h 64"/>
                  <a:gd name="T56" fmla="*/ 14 w 63"/>
                  <a:gd name="T57" fmla="*/ 60 h 64"/>
                  <a:gd name="T58" fmla="*/ 10 w 63"/>
                  <a:gd name="T59" fmla="*/ 56 h 64"/>
                  <a:gd name="T60" fmla="*/ 6 w 63"/>
                  <a:gd name="T61" fmla="*/ 50 h 64"/>
                  <a:gd name="T62" fmla="*/ 2 w 63"/>
                  <a:gd name="T63" fmla="*/ 46 h 64"/>
                  <a:gd name="T64" fmla="*/ 0 w 63"/>
                  <a:gd name="T65" fmla="*/ 40 h 64"/>
                  <a:gd name="T66" fmla="*/ 0 w 63"/>
                  <a:gd name="T67" fmla="*/ 32 h 6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4"/>
                  <a:gd name="T104" fmla="*/ 63 w 63"/>
                  <a:gd name="T105" fmla="*/ 64 h 6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4">
                    <a:moveTo>
                      <a:pt x="0" y="32"/>
                    </a:move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40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0"/>
                    </a:lnTo>
                    <a:lnTo>
                      <a:pt x="55" y="56"/>
                    </a:lnTo>
                    <a:lnTo>
                      <a:pt x="49" y="60"/>
                    </a:lnTo>
                    <a:lnTo>
                      <a:pt x="43" y="62"/>
                    </a:lnTo>
                    <a:lnTo>
                      <a:pt x="40" y="64"/>
                    </a:lnTo>
                    <a:lnTo>
                      <a:pt x="32" y="64"/>
                    </a:lnTo>
                    <a:lnTo>
                      <a:pt x="26" y="64"/>
                    </a:lnTo>
                    <a:lnTo>
                      <a:pt x="20" y="62"/>
                    </a:lnTo>
                    <a:lnTo>
                      <a:pt x="14" y="60"/>
                    </a:lnTo>
                    <a:lnTo>
                      <a:pt x="10" y="56"/>
                    </a:lnTo>
                    <a:lnTo>
                      <a:pt x="6" y="50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8" name="Freeform 826"/>
              <p:cNvSpPr>
                <a:spLocks/>
              </p:cNvSpPr>
              <p:nvPr/>
            </p:nvSpPr>
            <p:spPr bwMode="auto">
              <a:xfrm>
                <a:off x="4644" y="2473"/>
                <a:ext cx="65" cy="65"/>
              </a:xfrm>
              <a:custGeom>
                <a:avLst/>
                <a:gdLst>
                  <a:gd name="T0" fmla="*/ 65 w 65"/>
                  <a:gd name="T1" fmla="*/ 33 h 65"/>
                  <a:gd name="T2" fmla="*/ 63 w 65"/>
                  <a:gd name="T3" fmla="*/ 39 h 65"/>
                  <a:gd name="T4" fmla="*/ 63 w 65"/>
                  <a:gd name="T5" fmla="*/ 45 h 65"/>
                  <a:gd name="T6" fmla="*/ 59 w 65"/>
                  <a:gd name="T7" fmla="*/ 51 h 65"/>
                  <a:gd name="T8" fmla="*/ 55 w 65"/>
                  <a:gd name="T9" fmla="*/ 55 h 65"/>
                  <a:gd name="T10" fmla="*/ 51 w 65"/>
                  <a:gd name="T11" fmla="*/ 59 h 65"/>
                  <a:gd name="T12" fmla="*/ 45 w 65"/>
                  <a:gd name="T13" fmla="*/ 63 h 65"/>
                  <a:gd name="T14" fmla="*/ 40 w 65"/>
                  <a:gd name="T15" fmla="*/ 65 h 65"/>
                  <a:gd name="T16" fmla="*/ 32 w 65"/>
                  <a:gd name="T17" fmla="*/ 65 h 65"/>
                  <a:gd name="T18" fmla="*/ 26 w 65"/>
                  <a:gd name="T19" fmla="*/ 65 h 65"/>
                  <a:gd name="T20" fmla="*/ 20 w 65"/>
                  <a:gd name="T21" fmla="*/ 63 h 65"/>
                  <a:gd name="T22" fmla="*/ 14 w 65"/>
                  <a:gd name="T23" fmla="*/ 59 h 65"/>
                  <a:gd name="T24" fmla="*/ 10 w 65"/>
                  <a:gd name="T25" fmla="*/ 55 h 65"/>
                  <a:gd name="T26" fmla="*/ 6 w 65"/>
                  <a:gd name="T27" fmla="*/ 51 h 65"/>
                  <a:gd name="T28" fmla="*/ 2 w 65"/>
                  <a:gd name="T29" fmla="*/ 45 h 65"/>
                  <a:gd name="T30" fmla="*/ 0 w 65"/>
                  <a:gd name="T31" fmla="*/ 39 h 65"/>
                  <a:gd name="T32" fmla="*/ 0 w 65"/>
                  <a:gd name="T33" fmla="*/ 33 h 65"/>
                  <a:gd name="T34" fmla="*/ 0 w 65"/>
                  <a:gd name="T35" fmla="*/ 25 h 65"/>
                  <a:gd name="T36" fmla="*/ 2 w 65"/>
                  <a:gd name="T37" fmla="*/ 20 h 65"/>
                  <a:gd name="T38" fmla="*/ 6 w 65"/>
                  <a:gd name="T39" fmla="*/ 14 h 65"/>
                  <a:gd name="T40" fmla="*/ 10 w 65"/>
                  <a:gd name="T41" fmla="*/ 10 h 65"/>
                  <a:gd name="T42" fmla="*/ 14 w 65"/>
                  <a:gd name="T43" fmla="*/ 6 h 65"/>
                  <a:gd name="T44" fmla="*/ 20 w 65"/>
                  <a:gd name="T45" fmla="*/ 4 h 65"/>
                  <a:gd name="T46" fmla="*/ 26 w 65"/>
                  <a:gd name="T47" fmla="*/ 2 h 65"/>
                  <a:gd name="T48" fmla="*/ 32 w 65"/>
                  <a:gd name="T49" fmla="*/ 0 h 65"/>
                  <a:gd name="T50" fmla="*/ 40 w 65"/>
                  <a:gd name="T51" fmla="*/ 2 h 65"/>
                  <a:gd name="T52" fmla="*/ 45 w 65"/>
                  <a:gd name="T53" fmla="*/ 4 h 65"/>
                  <a:gd name="T54" fmla="*/ 51 w 65"/>
                  <a:gd name="T55" fmla="*/ 6 h 65"/>
                  <a:gd name="T56" fmla="*/ 55 w 65"/>
                  <a:gd name="T57" fmla="*/ 10 h 65"/>
                  <a:gd name="T58" fmla="*/ 59 w 65"/>
                  <a:gd name="T59" fmla="*/ 14 h 65"/>
                  <a:gd name="T60" fmla="*/ 63 w 65"/>
                  <a:gd name="T61" fmla="*/ 20 h 65"/>
                  <a:gd name="T62" fmla="*/ 63 w 65"/>
                  <a:gd name="T63" fmla="*/ 25 h 65"/>
                  <a:gd name="T64" fmla="*/ 65 w 65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65" y="33"/>
                    </a:move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40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5"/>
                    </a:lnTo>
                    <a:lnTo>
                      <a:pt x="65" y="3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29" name="Freeform 827"/>
              <p:cNvSpPr>
                <a:spLocks/>
              </p:cNvSpPr>
              <p:nvPr/>
            </p:nvSpPr>
            <p:spPr bwMode="auto">
              <a:xfrm>
                <a:off x="4644" y="2473"/>
                <a:ext cx="65" cy="65"/>
              </a:xfrm>
              <a:custGeom>
                <a:avLst/>
                <a:gdLst>
                  <a:gd name="T0" fmla="*/ 65 w 65"/>
                  <a:gd name="T1" fmla="*/ 33 h 65"/>
                  <a:gd name="T2" fmla="*/ 65 w 65"/>
                  <a:gd name="T3" fmla="*/ 33 h 65"/>
                  <a:gd name="T4" fmla="*/ 63 w 65"/>
                  <a:gd name="T5" fmla="*/ 39 h 65"/>
                  <a:gd name="T6" fmla="*/ 63 w 65"/>
                  <a:gd name="T7" fmla="*/ 45 h 65"/>
                  <a:gd name="T8" fmla="*/ 59 w 65"/>
                  <a:gd name="T9" fmla="*/ 51 h 65"/>
                  <a:gd name="T10" fmla="*/ 55 w 65"/>
                  <a:gd name="T11" fmla="*/ 55 h 65"/>
                  <a:gd name="T12" fmla="*/ 51 w 65"/>
                  <a:gd name="T13" fmla="*/ 59 h 65"/>
                  <a:gd name="T14" fmla="*/ 45 w 65"/>
                  <a:gd name="T15" fmla="*/ 63 h 65"/>
                  <a:gd name="T16" fmla="*/ 40 w 65"/>
                  <a:gd name="T17" fmla="*/ 65 h 65"/>
                  <a:gd name="T18" fmla="*/ 32 w 65"/>
                  <a:gd name="T19" fmla="*/ 65 h 65"/>
                  <a:gd name="T20" fmla="*/ 26 w 65"/>
                  <a:gd name="T21" fmla="*/ 65 h 65"/>
                  <a:gd name="T22" fmla="*/ 20 w 65"/>
                  <a:gd name="T23" fmla="*/ 63 h 65"/>
                  <a:gd name="T24" fmla="*/ 14 w 65"/>
                  <a:gd name="T25" fmla="*/ 59 h 65"/>
                  <a:gd name="T26" fmla="*/ 10 w 65"/>
                  <a:gd name="T27" fmla="*/ 55 h 65"/>
                  <a:gd name="T28" fmla="*/ 6 w 65"/>
                  <a:gd name="T29" fmla="*/ 51 h 65"/>
                  <a:gd name="T30" fmla="*/ 2 w 65"/>
                  <a:gd name="T31" fmla="*/ 45 h 65"/>
                  <a:gd name="T32" fmla="*/ 0 w 65"/>
                  <a:gd name="T33" fmla="*/ 39 h 65"/>
                  <a:gd name="T34" fmla="*/ 0 w 65"/>
                  <a:gd name="T35" fmla="*/ 33 h 65"/>
                  <a:gd name="T36" fmla="*/ 0 w 65"/>
                  <a:gd name="T37" fmla="*/ 25 h 65"/>
                  <a:gd name="T38" fmla="*/ 2 w 65"/>
                  <a:gd name="T39" fmla="*/ 20 h 65"/>
                  <a:gd name="T40" fmla="*/ 6 w 65"/>
                  <a:gd name="T41" fmla="*/ 14 h 65"/>
                  <a:gd name="T42" fmla="*/ 10 w 65"/>
                  <a:gd name="T43" fmla="*/ 10 h 65"/>
                  <a:gd name="T44" fmla="*/ 14 w 65"/>
                  <a:gd name="T45" fmla="*/ 6 h 65"/>
                  <a:gd name="T46" fmla="*/ 20 w 65"/>
                  <a:gd name="T47" fmla="*/ 4 h 65"/>
                  <a:gd name="T48" fmla="*/ 26 w 65"/>
                  <a:gd name="T49" fmla="*/ 2 h 65"/>
                  <a:gd name="T50" fmla="*/ 32 w 65"/>
                  <a:gd name="T51" fmla="*/ 0 h 65"/>
                  <a:gd name="T52" fmla="*/ 40 w 65"/>
                  <a:gd name="T53" fmla="*/ 2 h 65"/>
                  <a:gd name="T54" fmla="*/ 45 w 65"/>
                  <a:gd name="T55" fmla="*/ 4 h 65"/>
                  <a:gd name="T56" fmla="*/ 51 w 65"/>
                  <a:gd name="T57" fmla="*/ 6 h 65"/>
                  <a:gd name="T58" fmla="*/ 55 w 65"/>
                  <a:gd name="T59" fmla="*/ 10 h 65"/>
                  <a:gd name="T60" fmla="*/ 59 w 65"/>
                  <a:gd name="T61" fmla="*/ 14 h 65"/>
                  <a:gd name="T62" fmla="*/ 63 w 65"/>
                  <a:gd name="T63" fmla="*/ 20 h 65"/>
                  <a:gd name="T64" fmla="*/ 63 w 65"/>
                  <a:gd name="T65" fmla="*/ 25 h 65"/>
                  <a:gd name="T66" fmla="*/ 65 w 65"/>
                  <a:gd name="T67" fmla="*/ 33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65" y="33"/>
                    </a:moveTo>
                    <a:lnTo>
                      <a:pt x="65" y="33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40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5"/>
                    </a:lnTo>
                    <a:lnTo>
                      <a:pt x="65" y="3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0" name="Freeform 828"/>
              <p:cNvSpPr>
                <a:spLocks/>
              </p:cNvSpPr>
              <p:nvPr/>
            </p:nvSpPr>
            <p:spPr bwMode="auto">
              <a:xfrm>
                <a:off x="4603" y="2524"/>
                <a:ext cx="63" cy="65"/>
              </a:xfrm>
              <a:custGeom>
                <a:avLst/>
                <a:gdLst>
                  <a:gd name="T0" fmla="*/ 63 w 63"/>
                  <a:gd name="T1" fmla="*/ 34 h 65"/>
                  <a:gd name="T2" fmla="*/ 63 w 63"/>
                  <a:gd name="T3" fmla="*/ 39 h 65"/>
                  <a:gd name="T4" fmla="*/ 61 w 63"/>
                  <a:gd name="T5" fmla="*/ 45 h 65"/>
                  <a:gd name="T6" fmla="*/ 59 w 63"/>
                  <a:gd name="T7" fmla="*/ 51 h 65"/>
                  <a:gd name="T8" fmla="*/ 55 w 63"/>
                  <a:gd name="T9" fmla="*/ 55 h 65"/>
                  <a:gd name="T10" fmla="*/ 49 w 63"/>
                  <a:gd name="T11" fmla="*/ 59 h 65"/>
                  <a:gd name="T12" fmla="*/ 43 w 63"/>
                  <a:gd name="T13" fmla="*/ 63 h 65"/>
                  <a:gd name="T14" fmla="*/ 37 w 63"/>
                  <a:gd name="T15" fmla="*/ 65 h 65"/>
                  <a:gd name="T16" fmla="*/ 31 w 63"/>
                  <a:gd name="T17" fmla="*/ 65 h 65"/>
                  <a:gd name="T18" fmla="*/ 25 w 63"/>
                  <a:gd name="T19" fmla="*/ 65 h 65"/>
                  <a:gd name="T20" fmla="*/ 19 w 63"/>
                  <a:gd name="T21" fmla="*/ 63 h 65"/>
                  <a:gd name="T22" fmla="*/ 14 w 63"/>
                  <a:gd name="T23" fmla="*/ 59 h 65"/>
                  <a:gd name="T24" fmla="*/ 10 w 63"/>
                  <a:gd name="T25" fmla="*/ 55 h 65"/>
                  <a:gd name="T26" fmla="*/ 6 w 63"/>
                  <a:gd name="T27" fmla="*/ 51 h 65"/>
                  <a:gd name="T28" fmla="*/ 2 w 63"/>
                  <a:gd name="T29" fmla="*/ 45 h 65"/>
                  <a:gd name="T30" fmla="*/ 0 w 63"/>
                  <a:gd name="T31" fmla="*/ 39 h 65"/>
                  <a:gd name="T32" fmla="*/ 0 w 63"/>
                  <a:gd name="T33" fmla="*/ 34 h 65"/>
                  <a:gd name="T34" fmla="*/ 0 w 63"/>
                  <a:gd name="T35" fmla="*/ 26 h 65"/>
                  <a:gd name="T36" fmla="*/ 2 w 63"/>
                  <a:gd name="T37" fmla="*/ 20 h 65"/>
                  <a:gd name="T38" fmla="*/ 6 w 63"/>
                  <a:gd name="T39" fmla="*/ 16 h 65"/>
                  <a:gd name="T40" fmla="*/ 10 w 63"/>
                  <a:gd name="T41" fmla="*/ 10 h 65"/>
                  <a:gd name="T42" fmla="*/ 14 w 63"/>
                  <a:gd name="T43" fmla="*/ 6 h 65"/>
                  <a:gd name="T44" fmla="*/ 19 w 63"/>
                  <a:gd name="T45" fmla="*/ 4 h 65"/>
                  <a:gd name="T46" fmla="*/ 25 w 63"/>
                  <a:gd name="T47" fmla="*/ 2 h 65"/>
                  <a:gd name="T48" fmla="*/ 31 w 63"/>
                  <a:gd name="T49" fmla="*/ 0 h 65"/>
                  <a:gd name="T50" fmla="*/ 37 w 63"/>
                  <a:gd name="T51" fmla="*/ 2 h 65"/>
                  <a:gd name="T52" fmla="*/ 43 w 63"/>
                  <a:gd name="T53" fmla="*/ 4 h 65"/>
                  <a:gd name="T54" fmla="*/ 49 w 63"/>
                  <a:gd name="T55" fmla="*/ 6 h 65"/>
                  <a:gd name="T56" fmla="*/ 55 w 63"/>
                  <a:gd name="T57" fmla="*/ 10 h 65"/>
                  <a:gd name="T58" fmla="*/ 59 w 63"/>
                  <a:gd name="T59" fmla="*/ 16 h 65"/>
                  <a:gd name="T60" fmla="*/ 61 w 63"/>
                  <a:gd name="T61" fmla="*/ 20 h 65"/>
                  <a:gd name="T62" fmla="*/ 63 w 63"/>
                  <a:gd name="T63" fmla="*/ 26 h 65"/>
                  <a:gd name="T64" fmla="*/ 63 w 63"/>
                  <a:gd name="T65" fmla="*/ 34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63" y="34"/>
                    </a:move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1" name="Freeform 829"/>
              <p:cNvSpPr>
                <a:spLocks/>
              </p:cNvSpPr>
              <p:nvPr/>
            </p:nvSpPr>
            <p:spPr bwMode="auto">
              <a:xfrm>
                <a:off x="4603" y="2524"/>
                <a:ext cx="63" cy="65"/>
              </a:xfrm>
              <a:custGeom>
                <a:avLst/>
                <a:gdLst>
                  <a:gd name="T0" fmla="*/ 63 w 63"/>
                  <a:gd name="T1" fmla="*/ 34 h 65"/>
                  <a:gd name="T2" fmla="*/ 63 w 63"/>
                  <a:gd name="T3" fmla="*/ 34 h 65"/>
                  <a:gd name="T4" fmla="*/ 63 w 63"/>
                  <a:gd name="T5" fmla="*/ 39 h 65"/>
                  <a:gd name="T6" fmla="*/ 61 w 63"/>
                  <a:gd name="T7" fmla="*/ 45 h 65"/>
                  <a:gd name="T8" fmla="*/ 59 w 63"/>
                  <a:gd name="T9" fmla="*/ 51 h 65"/>
                  <a:gd name="T10" fmla="*/ 55 w 63"/>
                  <a:gd name="T11" fmla="*/ 55 h 65"/>
                  <a:gd name="T12" fmla="*/ 49 w 63"/>
                  <a:gd name="T13" fmla="*/ 59 h 65"/>
                  <a:gd name="T14" fmla="*/ 43 w 63"/>
                  <a:gd name="T15" fmla="*/ 63 h 65"/>
                  <a:gd name="T16" fmla="*/ 37 w 63"/>
                  <a:gd name="T17" fmla="*/ 65 h 65"/>
                  <a:gd name="T18" fmla="*/ 31 w 63"/>
                  <a:gd name="T19" fmla="*/ 65 h 65"/>
                  <a:gd name="T20" fmla="*/ 25 w 63"/>
                  <a:gd name="T21" fmla="*/ 65 h 65"/>
                  <a:gd name="T22" fmla="*/ 19 w 63"/>
                  <a:gd name="T23" fmla="*/ 63 h 65"/>
                  <a:gd name="T24" fmla="*/ 14 w 63"/>
                  <a:gd name="T25" fmla="*/ 59 h 65"/>
                  <a:gd name="T26" fmla="*/ 10 w 63"/>
                  <a:gd name="T27" fmla="*/ 55 h 65"/>
                  <a:gd name="T28" fmla="*/ 6 w 63"/>
                  <a:gd name="T29" fmla="*/ 51 h 65"/>
                  <a:gd name="T30" fmla="*/ 2 w 63"/>
                  <a:gd name="T31" fmla="*/ 45 h 65"/>
                  <a:gd name="T32" fmla="*/ 0 w 63"/>
                  <a:gd name="T33" fmla="*/ 39 h 65"/>
                  <a:gd name="T34" fmla="*/ 0 w 63"/>
                  <a:gd name="T35" fmla="*/ 34 h 65"/>
                  <a:gd name="T36" fmla="*/ 0 w 63"/>
                  <a:gd name="T37" fmla="*/ 26 h 65"/>
                  <a:gd name="T38" fmla="*/ 2 w 63"/>
                  <a:gd name="T39" fmla="*/ 20 h 65"/>
                  <a:gd name="T40" fmla="*/ 6 w 63"/>
                  <a:gd name="T41" fmla="*/ 16 h 65"/>
                  <a:gd name="T42" fmla="*/ 10 w 63"/>
                  <a:gd name="T43" fmla="*/ 10 h 65"/>
                  <a:gd name="T44" fmla="*/ 14 w 63"/>
                  <a:gd name="T45" fmla="*/ 6 h 65"/>
                  <a:gd name="T46" fmla="*/ 19 w 63"/>
                  <a:gd name="T47" fmla="*/ 4 h 65"/>
                  <a:gd name="T48" fmla="*/ 25 w 63"/>
                  <a:gd name="T49" fmla="*/ 2 h 65"/>
                  <a:gd name="T50" fmla="*/ 31 w 63"/>
                  <a:gd name="T51" fmla="*/ 0 h 65"/>
                  <a:gd name="T52" fmla="*/ 37 w 63"/>
                  <a:gd name="T53" fmla="*/ 2 h 65"/>
                  <a:gd name="T54" fmla="*/ 43 w 63"/>
                  <a:gd name="T55" fmla="*/ 4 h 65"/>
                  <a:gd name="T56" fmla="*/ 49 w 63"/>
                  <a:gd name="T57" fmla="*/ 6 h 65"/>
                  <a:gd name="T58" fmla="*/ 55 w 63"/>
                  <a:gd name="T59" fmla="*/ 10 h 65"/>
                  <a:gd name="T60" fmla="*/ 59 w 63"/>
                  <a:gd name="T61" fmla="*/ 16 h 65"/>
                  <a:gd name="T62" fmla="*/ 61 w 63"/>
                  <a:gd name="T63" fmla="*/ 20 h 65"/>
                  <a:gd name="T64" fmla="*/ 63 w 63"/>
                  <a:gd name="T65" fmla="*/ 26 h 65"/>
                  <a:gd name="T66" fmla="*/ 63 w 63"/>
                  <a:gd name="T67" fmla="*/ 34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63" y="34"/>
                    </a:moveTo>
                    <a:lnTo>
                      <a:pt x="63" y="34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2" name="Freeform 830"/>
              <p:cNvSpPr>
                <a:spLocks/>
              </p:cNvSpPr>
              <p:nvPr/>
            </p:nvSpPr>
            <p:spPr bwMode="auto">
              <a:xfrm>
                <a:off x="4613" y="2548"/>
                <a:ext cx="63" cy="65"/>
              </a:xfrm>
              <a:custGeom>
                <a:avLst/>
                <a:gdLst>
                  <a:gd name="T0" fmla="*/ 63 w 63"/>
                  <a:gd name="T1" fmla="*/ 33 h 65"/>
                  <a:gd name="T2" fmla="*/ 63 w 63"/>
                  <a:gd name="T3" fmla="*/ 39 h 65"/>
                  <a:gd name="T4" fmla="*/ 61 w 63"/>
                  <a:gd name="T5" fmla="*/ 45 h 65"/>
                  <a:gd name="T6" fmla="*/ 57 w 63"/>
                  <a:gd name="T7" fmla="*/ 51 h 65"/>
                  <a:gd name="T8" fmla="*/ 55 w 63"/>
                  <a:gd name="T9" fmla="*/ 55 h 65"/>
                  <a:gd name="T10" fmla="*/ 49 w 63"/>
                  <a:gd name="T11" fmla="*/ 59 h 65"/>
                  <a:gd name="T12" fmla="*/ 43 w 63"/>
                  <a:gd name="T13" fmla="*/ 61 h 65"/>
                  <a:gd name="T14" fmla="*/ 37 w 63"/>
                  <a:gd name="T15" fmla="*/ 63 h 65"/>
                  <a:gd name="T16" fmla="*/ 31 w 63"/>
                  <a:gd name="T17" fmla="*/ 65 h 65"/>
                  <a:gd name="T18" fmla="*/ 25 w 63"/>
                  <a:gd name="T19" fmla="*/ 63 h 65"/>
                  <a:gd name="T20" fmla="*/ 19 w 63"/>
                  <a:gd name="T21" fmla="*/ 61 h 65"/>
                  <a:gd name="T22" fmla="*/ 13 w 63"/>
                  <a:gd name="T23" fmla="*/ 59 h 65"/>
                  <a:gd name="T24" fmla="*/ 9 w 63"/>
                  <a:gd name="T25" fmla="*/ 55 h 65"/>
                  <a:gd name="T26" fmla="*/ 4 w 63"/>
                  <a:gd name="T27" fmla="*/ 51 h 65"/>
                  <a:gd name="T28" fmla="*/ 2 w 63"/>
                  <a:gd name="T29" fmla="*/ 45 h 65"/>
                  <a:gd name="T30" fmla="*/ 0 w 63"/>
                  <a:gd name="T31" fmla="*/ 39 h 65"/>
                  <a:gd name="T32" fmla="*/ 0 w 63"/>
                  <a:gd name="T33" fmla="*/ 33 h 65"/>
                  <a:gd name="T34" fmla="*/ 0 w 63"/>
                  <a:gd name="T35" fmla="*/ 25 h 65"/>
                  <a:gd name="T36" fmla="*/ 2 w 63"/>
                  <a:gd name="T37" fmla="*/ 19 h 65"/>
                  <a:gd name="T38" fmla="*/ 4 w 63"/>
                  <a:gd name="T39" fmla="*/ 13 h 65"/>
                  <a:gd name="T40" fmla="*/ 9 w 63"/>
                  <a:gd name="T41" fmla="*/ 10 h 65"/>
                  <a:gd name="T42" fmla="*/ 13 w 63"/>
                  <a:gd name="T43" fmla="*/ 6 h 65"/>
                  <a:gd name="T44" fmla="*/ 19 w 63"/>
                  <a:gd name="T45" fmla="*/ 2 h 65"/>
                  <a:gd name="T46" fmla="*/ 25 w 63"/>
                  <a:gd name="T47" fmla="*/ 0 h 65"/>
                  <a:gd name="T48" fmla="*/ 31 w 63"/>
                  <a:gd name="T49" fmla="*/ 0 h 65"/>
                  <a:gd name="T50" fmla="*/ 37 w 63"/>
                  <a:gd name="T51" fmla="*/ 0 h 65"/>
                  <a:gd name="T52" fmla="*/ 43 w 63"/>
                  <a:gd name="T53" fmla="*/ 2 h 65"/>
                  <a:gd name="T54" fmla="*/ 49 w 63"/>
                  <a:gd name="T55" fmla="*/ 6 h 65"/>
                  <a:gd name="T56" fmla="*/ 55 w 63"/>
                  <a:gd name="T57" fmla="*/ 10 h 65"/>
                  <a:gd name="T58" fmla="*/ 57 w 63"/>
                  <a:gd name="T59" fmla="*/ 13 h 65"/>
                  <a:gd name="T60" fmla="*/ 61 w 63"/>
                  <a:gd name="T61" fmla="*/ 19 h 65"/>
                  <a:gd name="T62" fmla="*/ 63 w 63"/>
                  <a:gd name="T63" fmla="*/ 25 h 65"/>
                  <a:gd name="T64" fmla="*/ 63 w 63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63" y="33"/>
                    </a:move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4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3" name="Freeform 831"/>
              <p:cNvSpPr>
                <a:spLocks/>
              </p:cNvSpPr>
              <p:nvPr/>
            </p:nvSpPr>
            <p:spPr bwMode="auto">
              <a:xfrm>
                <a:off x="4613" y="2548"/>
                <a:ext cx="63" cy="65"/>
              </a:xfrm>
              <a:custGeom>
                <a:avLst/>
                <a:gdLst>
                  <a:gd name="T0" fmla="*/ 63 w 63"/>
                  <a:gd name="T1" fmla="*/ 33 h 65"/>
                  <a:gd name="T2" fmla="*/ 63 w 63"/>
                  <a:gd name="T3" fmla="*/ 33 h 65"/>
                  <a:gd name="T4" fmla="*/ 63 w 63"/>
                  <a:gd name="T5" fmla="*/ 39 h 65"/>
                  <a:gd name="T6" fmla="*/ 61 w 63"/>
                  <a:gd name="T7" fmla="*/ 45 h 65"/>
                  <a:gd name="T8" fmla="*/ 57 w 63"/>
                  <a:gd name="T9" fmla="*/ 51 h 65"/>
                  <a:gd name="T10" fmla="*/ 55 w 63"/>
                  <a:gd name="T11" fmla="*/ 55 h 65"/>
                  <a:gd name="T12" fmla="*/ 49 w 63"/>
                  <a:gd name="T13" fmla="*/ 59 h 65"/>
                  <a:gd name="T14" fmla="*/ 43 w 63"/>
                  <a:gd name="T15" fmla="*/ 61 h 65"/>
                  <a:gd name="T16" fmla="*/ 37 w 63"/>
                  <a:gd name="T17" fmla="*/ 63 h 65"/>
                  <a:gd name="T18" fmla="*/ 31 w 63"/>
                  <a:gd name="T19" fmla="*/ 65 h 65"/>
                  <a:gd name="T20" fmla="*/ 25 w 63"/>
                  <a:gd name="T21" fmla="*/ 63 h 65"/>
                  <a:gd name="T22" fmla="*/ 19 w 63"/>
                  <a:gd name="T23" fmla="*/ 61 h 65"/>
                  <a:gd name="T24" fmla="*/ 13 w 63"/>
                  <a:gd name="T25" fmla="*/ 59 h 65"/>
                  <a:gd name="T26" fmla="*/ 9 w 63"/>
                  <a:gd name="T27" fmla="*/ 55 h 65"/>
                  <a:gd name="T28" fmla="*/ 4 w 63"/>
                  <a:gd name="T29" fmla="*/ 51 h 65"/>
                  <a:gd name="T30" fmla="*/ 2 w 63"/>
                  <a:gd name="T31" fmla="*/ 45 h 65"/>
                  <a:gd name="T32" fmla="*/ 0 w 63"/>
                  <a:gd name="T33" fmla="*/ 39 h 65"/>
                  <a:gd name="T34" fmla="*/ 0 w 63"/>
                  <a:gd name="T35" fmla="*/ 33 h 65"/>
                  <a:gd name="T36" fmla="*/ 0 w 63"/>
                  <a:gd name="T37" fmla="*/ 25 h 65"/>
                  <a:gd name="T38" fmla="*/ 2 w 63"/>
                  <a:gd name="T39" fmla="*/ 19 h 65"/>
                  <a:gd name="T40" fmla="*/ 4 w 63"/>
                  <a:gd name="T41" fmla="*/ 13 h 65"/>
                  <a:gd name="T42" fmla="*/ 9 w 63"/>
                  <a:gd name="T43" fmla="*/ 10 h 65"/>
                  <a:gd name="T44" fmla="*/ 13 w 63"/>
                  <a:gd name="T45" fmla="*/ 6 h 65"/>
                  <a:gd name="T46" fmla="*/ 19 w 63"/>
                  <a:gd name="T47" fmla="*/ 2 h 65"/>
                  <a:gd name="T48" fmla="*/ 25 w 63"/>
                  <a:gd name="T49" fmla="*/ 0 h 65"/>
                  <a:gd name="T50" fmla="*/ 31 w 63"/>
                  <a:gd name="T51" fmla="*/ 0 h 65"/>
                  <a:gd name="T52" fmla="*/ 37 w 63"/>
                  <a:gd name="T53" fmla="*/ 0 h 65"/>
                  <a:gd name="T54" fmla="*/ 43 w 63"/>
                  <a:gd name="T55" fmla="*/ 2 h 65"/>
                  <a:gd name="T56" fmla="*/ 49 w 63"/>
                  <a:gd name="T57" fmla="*/ 6 h 65"/>
                  <a:gd name="T58" fmla="*/ 55 w 63"/>
                  <a:gd name="T59" fmla="*/ 10 h 65"/>
                  <a:gd name="T60" fmla="*/ 57 w 63"/>
                  <a:gd name="T61" fmla="*/ 13 h 65"/>
                  <a:gd name="T62" fmla="*/ 61 w 63"/>
                  <a:gd name="T63" fmla="*/ 19 h 65"/>
                  <a:gd name="T64" fmla="*/ 63 w 63"/>
                  <a:gd name="T65" fmla="*/ 25 h 65"/>
                  <a:gd name="T66" fmla="*/ 63 w 63"/>
                  <a:gd name="T67" fmla="*/ 33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63" y="33"/>
                    </a:moveTo>
                    <a:lnTo>
                      <a:pt x="63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4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4" y="13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4" name="Freeform 832"/>
              <p:cNvSpPr>
                <a:spLocks/>
              </p:cNvSpPr>
              <p:nvPr/>
            </p:nvSpPr>
            <p:spPr bwMode="auto">
              <a:xfrm>
                <a:off x="4678" y="2522"/>
                <a:ext cx="65" cy="65"/>
              </a:xfrm>
              <a:custGeom>
                <a:avLst/>
                <a:gdLst>
                  <a:gd name="T0" fmla="*/ 65 w 65"/>
                  <a:gd name="T1" fmla="*/ 34 h 65"/>
                  <a:gd name="T2" fmla="*/ 63 w 65"/>
                  <a:gd name="T3" fmla="*/ 39 h 65"/>
                  <a:gd name="T4" fmla="*/ 61 w 65"/>
                  <a:gd name="T5" fmla="*/ 45 h 65"/>
                  <a:gd name="T6" fmla="*/ 59 w 65"/>
                  <a:gd name="T7" fmla="*/ 51 h 65"/>
                  <a:gd name="T8" fmla="*/ 55 w 65"/>
                  <a:gd name="T9" fmla="*/ 55 h 65"/>
                  <a:gd name="T10" fmla="*/ 51 w 65"/>
                  <a:gd name="T11" fmla="*/ 59 h 65"/>
                  <a:gd name="T12" fmla="*/ 45 w 65"/>
                  <a:gd name="T13" fmla="*/ 63 h 65"/>
                  <a:gd name="T14" fmla="*/ 39 w 65"/>
                  <a:gd name="T15" fmla="*/ 65 h 65"/>
                  <a:gd name="T16" fmla="*/ 31 w 65"/>
                  <a:gd name="T17" fmla="*/ 65 h 65"/>
                  <a:gd name="T18" fmla="*/ 25 w 65"/>
                  <a:gd name="T19" fmla="*/ 65 h 65"/>
                  <a:gd name="T20" fmla="*/ 19 w 65"/>
                  <a:gd name="T21" fmla="*/ 63 h 65"/>
                  <a:gd name="T22" fmla="*/ 13 w 65"/>
                  <a:gd name="T23" fmla="*/ 59 h 65"/>
                  <a:gd name="T24" fmla="*/ 9 w 65"/>
                  <a:gd name="T25" fmla="*/ 55 h 65"/>
                  <a:gd name="T26" fmla="*/ 6 w 65"/>
                  <a:gd name="T27" fmla="*/ 51 h 65"/>
                  <a:gd name="T28" fmla="*/ 2 w 65"/>
                  <a:gd name="T29" fmla="*/ 45 h 65"/>
                  <a:gd name="T30" fmla="*/ 0 w 65"/>
                  <a:gd name="T31" fmla="*/ 39 h 65"/>
                  <a:gd name="T32" fmla="*/ 0 w 65"/>
                  <a:gd name="T33" fmla="*/ 34 h 65"/>
                  <a:gd name="T34" fmla="*/ 0 w 65"/>
                  <a:gd name="T35" fmla="*/ 28 h 65"/>
                  <a:gd name="T36" fmla="*/ 2 w 65"/>
                  <a:gd name="T37" fmla="*/ 20 h 65"/>
                  <a:gd name="T38" fmla="*/ 6 w 65"/>
                  <a:gd name="T39" fmla="*/ 16 h 65"/>
                  <a:gd name="T40" fmla="*/ 9 w 65"/>
                  <a:gd name="T41" fmla="*/ 10 h 65"/>
                  <a:gd name="T42" fmla="*/ 13 w 65"/>
                  <a:gd name="T43" fmla="*/ 6 h 65"/>
                  <a:gd name="T44" fmla="*/ 19 w 65"/>
                  <a:gd name="T45" fmla="*/ 4 h 65"/>
                  <a:gd name="T46" fmla="*/ 25 w 65"/>
                  <a:gd name="T47" fmla="*/ 2 h 65"/>
                  <a:gd name="T48" fmla="*/ 31 w 65"/>
                  <a:gd name="T49" fmla="*/ 0 h 65"/>
                  <a:gd name="T50" fmla="*/ 39 w 65"/>
                  <a:gd name="T51" fmla="*/ 2 h 65"/>
                  <a:gd name="T52" fmla="*/ 45 w 65"/>
                  <a:gd name="T53" fmla="*/ 4 h 65"/>
                  <a:gd name="T54" fmla="*/ 51 w 65"/>
                  <a:gd name="T55" fmla="*/ 6 h 65"/>
                  <a:gd name="T56" fmla="*/ 55 w 65"/>
                  <a:gd name="T57" fmla="*/ 10 h 65"/>
                  <a:gd name="T58" fmla="*/ 59 w 65"/>
                  <a:gd name="T59" fmla="*/ 16 h 65"/>
                  <a:gd name="T60" fmla="*/ 61 w 65"/>
                  <a:gd name="T61" fmla="*/ 20 h 65"/>
                  <a:gd name="T62" fmla="*/ 63 w 65"/>
                  <a:gd name="T63" fmla="*/ 28 h 65"/>
                  <a:gd name="T64" fmla="*/ 65 w 65"/>
                  <a:gd name="T65" fmla="*/ 34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65" y="34"/>
                    </a:move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1" y="20"/>
                    </a:lnTo>
                    <a:lnTo>
                      <a:pt x="63" y="28"/>
                    </a:lnTo>
                    <a:lnTo>
                      <a:pt x="65" y="34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5" name="Freeform 833"/>
              <p:cNvSpPr>
                <a:spLocks/>
              </p:cNvSpPr>
              <p:nvPr/>
            </p:nvSpPr>
            <p:spPr bwMode="auto">
              <a:xfrm>
                <a:off x="4678" y="2522"/>
                <a:ext cx="65" cy="65"/>
              </a:xfrm>
              <a:custGeom>
                <a:avLst/>
                <a:gdLst>
                  <a:gd name="T0" fmla="*/ 65 w 65"/>
                  <a:gd name="T1" fmla="*/ 34 h 65"/>
                  <a:gd name="T2" fmla="*/ 65 w 65"/>
                  <a:gd name="T3" fmla="*/ 34 h 65"/>
                  <a:gd name="T4" fmla="*/ 63 w 65"/>
                  <a:gd name="T5" fmla="*/ 39 h 65"/>
                  <a:gd name="T6" fmla="*/ 61 w 65"/>
                  <a:gd name="T7" fmla="*/ 45 h 65"/>
                  <a:gd name="T8" fmla="*/ 59 w 65"/>
                  <a:gd name="T9" fmla="*/ 51 h 65"/>
                  <a:gd name="T10" fmla="*/ 55 w 65"/>
                  <a:gd name="T11" fmla="*/ 55 h 65"/>
                  <a:gd name="T12" fmla="*/ 51 w 65"/>
                  <a:gd name="T13" fmla="*/ 59 h 65"/>
                  <a:gd name="T14" fmla="*/ 45 w 65"/>
                  <a:gd name="T15" fmla="*/ 63 h 65"/>
                  <a:gd name="T16" fmla="*/ 39 w 65"/>
                  <a:gd name="T17" fmla="*/ 65 h 65"/>
                  <a:gd name="T18" fmla="*/ 31 w 65"/>
                  <a:gd name="T19" fmla="*/ 65 h 65"/>
                  <a:gd name="T20" fmla="*/ 25 w 65"/>
                  <a:gd name="T21" fmla="*/ 65 h 65"/>
                  <a:gd name="T22" fmla="*/ 19 w 65"/>
                  <a:gd name="T23" fmla="*/ 63 h 65"/>
                  <a:gd name="T24" fmla="*/ 13 w 65"/>
                  <a:gd name="T25" fmla="*/ 59 h 65"/>
                  <a:gd name="T26" fmla="*/ 9 w 65"/>
                  <a:gd name="T27" fmla="*/ 55 h 65"/>
                  <a:gd name="T28" fmla="*/ 6 w 65"/>
                  <a:gd name="T29" fmla="*/ 51 h 65"/>
                  <a:gd name="T30" fmla="*/ 2 w 65"/>
                  <a:gd name="T31" fmla="*/ 45 h 65"/>
                  <a:gd name="T32" fmla="*/ 0 w 65"/>
                  <a:gd name="T33" fmla="*/ 39 h 65"/>
                  <a:gd name="T34" fmla="*/ 0 w 65"/>
                  <a:gd name="T35" fmla="*/ 34 h 65"/>
                  <a:gd name="T36" fmla="*/ 0 w 65"/>
                  <a:gd name="T37" fmla="*/ 28 h 65"/>
                  <a:gd name="T38" fmla="*/ 2 w 65"/>
                  <a:gd name="T39" fmla="*/ 20 h 65"/>
                  <a:gd name="T40" fmla="*/ 6 w 65"/>
                  <a:gd name="T41" fmla="*/ 16 h 65"/>
                  <a:gd name="T42" fmla="*/ 9 w 65"/>
                  <a:gd name="T43" fmla="*/ 10 h 65"/>
                  <a:gd name="T44" fmla="*/ 13 w 65"/>
                  <a:gd name="T45" fmla="*/ 6 h 65"/>
                  <a:gd name="T46" fmla="*/ 19 w 65"/>
                  <a:gd name="T47" fmla="*/ 4 h 65"/>
                  <a:gd name="T48" fmla="*/ 25 w 65"/>
                  <a:gd name="T49" fmla="*/ 2 h 65"/>
                  <a:gd name="T50" fmla="*/ 31 w 65"/>
                  <a:gd name="T51" fmla="*/ 0 h 65"/>
                  <a:gd name="T52" fmla="*/ 39 w 65"/>
                  <a:gd name="T53" fmla="*/ 2 h 65"/>
                  <a:gd name="T54" fmla="*/ 45 w 65"/>
                  <a:gd name="T55" fmla="*/ 4 h 65"/>
                  <a:gd name="T56" fmla="*/ 51 w 65"/>
                  <a:gd name="T57" fmla="*/ 6 h 65"/>
                  <a:gd name="T58" fmla="*/ 55 w 65"/>
                  <a:gd name="T59" fmla="*/ 10 h 65"/>
                  <a:gd name="T60" fmla="*/ 59 w 65"/>
                  <a:gd name="T61" fmla="*/ 16 h 65"/>
                  <a:gd name="T62" fmla="*/ 61 w 65"/>
                  <a:gd name="T63" fmla="*/ 20 h 65"/>
                  <a:gd name="T64" fmla="*/ 63 w 65"/>
                  <a:gd name="T65" fmla="*/ 28 h 65"/>
                  <a:gd name="T66" fmla="*/ 65 w 65"/>
                  <a:gd name="T67" fmla="*/ 34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65" y="34"/>
                    </a:moveTo>
                    <a:lnTo>
                      <a:pt x="65" y="34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6" y="16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1" y="20"/>
                    </a:lnTo>
                    <a:lnTo>
                      <a:pt x="63" y="28"/>
                    </a:lnTo>
                    <a:lnTo>
                      <a:pt x="65" y="34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6" name="Freeform 834"/>
              <p:cNvSpPr>
                <a:spLocks/>
              </p:cNvSpPr>
              <p:nvPr/>
            </p:nvSpPr>
            <p:spPr bwMode="auto">
              <a:xfrm>
                <a:off x="4650" y="2508"/>
                <a:ext cx="63" cy="65"/>
              </a:xfrm>
              <a:custGeom>
                <a:avLst/>
                <a:gdLst>
                  <a:gd name="T0" fmla="*/ 0 w 63"/>
                  <a:gd name="T1" fmla="*/ 34 h 65"/>
                  <a:gd name="T2" fmla="*/ 0 w 63"/>
                  <a:gd name="T3" fmla="*/ 26 h 65"/>
                  <a:gd name="T4" fmla="*/ 2 w 63"/>
                  <a:gd name="T5" fmla="*/ 20 h 65"/>
                  <a:gd name="T6" fmla="*/ 4 w 63"/>
                  <a:gd name="T7" fmla="*/ 16 h 65"/>
                  <a:gd name="T8" fmla="*/ 8 w 63"/>
                  <a:gd name="T9" fmla="*/ 10 h 65"/>
                  <a:gd name="T10" fmla="*/ 14 w 63"/>
                  <a:gd name="T11" fmla="*/ 6 h 65"/>
                  <a:gd name="T12" fmla="*/ 20 w 63"/>
                  <a:gd name="T13" fmla="*/ 4 h 65"/>
                  <a:gd name="T14" fmla="*/ 26 w 63"/>
                  <a:gd name="T15" fmla="*/ 2 h 65"/>
                  <a:gd name="T16" fmla="*/ 32 w 63"/>
                  <a:gd name="T17" fmla="*/ 0 h 65"/>
                  <a:gd name="T18" fmla="*/ 37 w 63"/>
                  <a:gd name="T19" fmla="*/ 2 h 65"/>
                  <a:gd name="T20" fmla="*/ 43 w 63"/>
                  <a:gd name="T21" fmla="*/ 4 h 65"/>
                  <a:gd name="T22" fmla="*/ 49 w 63"/>
                  <a:gd name="T23" fmla="*/ 6 h 65"/>
                  <a:gd name="T24" fmla="*/ 53 w 63"/>
                  <a:gd name="T25" fmla="*/ 10 h 65"/>
                  <a:gd name="T26" fmla="*/ 57 w 63"/>
                  <a:gd name="T27" fmla="*/ 16 h 65"/>
                  <a:gd name="T28" fmla="*/ 61 w 63"/>
                  <a:gd name="T29" fmla="*/ 20 h 65"/>
                  <a:gd name="T30" fmla="*/ 63 w 63"/>
                  <a:gd name="T31" fmla="*/ 26 h 65"/>
                  <a:gd name="T32" fmla="*/ 63 w 63"/>
                  <a:gd name="T33" fmla="*/ 34 h 65"/>
                  <a:gd name="T34" fmla="*/ 63 w 63"/>
                  <a:gd name="T35" fmla="*/ 40 h 65"/>
                  <a:gd name="T36" fmla="*/ 61 w 63"/>
                  <a:gd name="T37" fmla="*/ 46 h 65"/>
                  <a:gd name="T38" fmla="*/ 57 w 63"/>
                  <a:gd name="T39" fmla="*/ 51 h 65"/>
                  <a:gd name="T40" fmla="*/ 53 w 63"/>
                  <a:gd name="T41" fmla="*/ 55 h 65"/>
                  <a:gd name="T42" fmla="*/ 49 w 63"/>
                  <a:gd name="T43" fmla="*/ 59 h 65"/>
                  <a:gd name="T44" fmla="*/ 43 w 63"/>
                  <a:gd name="T45" fmla="*/ 63 h 65"/>
                  <a:gd name="T46" fmla="*/ 37 w 63"/>
                  <a:gd name="T47" fmla="*/ 65 h 65"/>
                  <a:gd name="T48" fmla="*/ 32 w 63"/>
                  <a:gd name="T49" fmla="*/ 65 h 65"/>
                  <a:gd name="T50" fmla="*/ 26 w 63"/>
                  <a:gd name="T51" fmla="*/ 65 h 65"/>
                  <a:gd name="T52" fmla="*/ 20 w 63"/>
                  <a:gd name="T53" fmla="*/ 63 h 65"/>
                  <a:gd name="T54" fmla="*/ 14 w 63"/>
                  <a:gd name="T55" fmla="*/ 59 h 65"/>
                  <a:gd name="T56" fmla="*/ 8 w 63"/>
                  <a:gd name="T57" fmla="*/ 55 h 65"/>
                  <a:gd name="T58" fmla="*/ 4 w 63"/>
                  <a:gd name="T59" fmla="*/ 51 h 65"/>
                  <a:gd name="T60" fmla="*/ 2 w 63"/>
                  <a:gd name="T61" fmla="*/ 46 h 65"/>
                  <a:gd name="T62" fmla="*/ 0 w 63"/>
                  <a:gd name="T63" fmla="*/ 40 h 65"/>
                  <a:gd name="T64" fmla="*/ 0 w 63"/>
                  <a:gd name="T65" fmla="*/ 34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0" y="34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4" y="16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7" y="16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7" y="51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7" name="Freeform 835"/>
              <p:cNvSpPr>
                <a:spLocks/>
              </p:cNvSpPr>
              <p:nvPr/>
            </p:nvSpPr>
            <p:spPr bwMode="auto">
              <a:xfrm>
                <a:off x="4650" y="2508"/>
                <a:ext cx="63" cy="65"/>
              </a:xfrm>
              <a:custGeom>
                <a:avLst/>
                <a:gdLst>
                  <a:gd name="T0" fmla="*/ 0 w 63"/>
                  <a:gd name="T1" fmla="*/ 34 h 65"/>
                  <a:gd name="T2" fmla="*/ 0 w 63"/>
                  <a:gd name="T3" fmla="*/ 34 h 65"/>
                  <a:gd name="T4" fmla="*/ 0 w 63"/>
                  <a:gd name="T5" fmla="*/ 26 h 65"/>
                  <a:gd name="T6" fmla="*/ 2 w 63"/>
                  <a:gd name="T7" fmla="*/ 20 h 65"/>
                  <a:gd name="T8" fmla="*/ 4 w 63"/>
                  <a:gd name="T9" fmla="*/ 16 h 65"/>
                  <a:gd name="T10" fmla="*/ 8 w 63"/>
                  <a:gd name="T11" fmla="*/ 10 h 65"/>
                  <a:gd name="T12" fmla="*/ 14 w 63"/>
                  <a:gd name="T13" fmla="*/ 6 h 65"/>
                  <a:gd name="T14" fmla="*/ 20 w 63"/>
                  <a:gd name="T15" fmla="*/ 4 h 65"/>
                  <a:gd name="T16" fmla="*/ 26 w 63"/>
                  <a:gd name="T17" fmla="*/ 2 h 65"/>
                  <a:gd name="T18" fmla="*/ 32 w 63"/>
                  <a:gd name="T19" fmla="*/ 0 h 65"/>
                  <a:gd name="T20" fmla="*/ 37 w 63"/>
                  <a:gd name="T21" fmla="*/ 2 h 65"/>
                  <a:gd name="T22" fmla="*/ 43 w 63"/>
                  <a:gd name="T23" fmla="*/ 4 h 65"/>
                  <a:gd name="T24" fmla="*/ 49 w 63"/>
                  <a:gd name="T25" fmla="*/ 6 h 65"/>
                  <a:gd name="T26" fmla="*/ 53 w 63"/>
                  <a:gd name="T27" fmla="*/ 10 h 65"/>
                  <a:gd name="T28" fmla="*/ 57 w 63"/>
                  <a:gd name="T29" fmla="*/ 16 h 65"/>
                  <a:gd name="T30" fmla="*/ 61 w 63"/>
                  <a:gd name="T31" fmla="*/ 20 h 65"/>
                  <a:gd name="T32" fmla="*/ 63 w 63"/>
                  <a:gd name="T33" fmla="*/ 26 h 65"/>
                  <a:gd name="T34" fmla="*/ 63 w 63"/>
                  <a:gd name="T35" fmla="*/ 34 h 65"/>
                  <a:gd name="T36" fmla="*/ 63 w 63"/>
                  <a:gd name="T37" fmla="*/ 40 h 65"/>
                  <a:gd name="T38" fmla="*/ 61 w 63"/>
                  <a:gd name="T39" fmla="*/ 46 h 65"/>
                  <a:gd name="T40" fmla="*/ 57 w 63"/>
                  <a:gd name="T41" fmla="*/ 51 h 65"/>
                  <a:gd name="T42" fmla="*/ 53 w 63"/>
                  <a:gd name="T43" fmla="*/ 55 h 65"/>
                  <a:gd name="T44" fmla="*/ 49 w 63"/>
                  <a:gd name="T45" fmla="*/ 59 h 65"/>
                  <a:gd name="T46" fmla="*/ 43 w 63"/>
                  <a:gd name="T47" fmla="*/ 63 h 65"/>
                  <a:gd name="T48" fmla="*/ 37 w 63"/>
                  <a:gd name="T49" fmla="*/ 65 h 65"/>
                  <a:gd name="T50" fmla="*/ 32 w 63"/>
                  <a:gd name="T51" fmla="*/ 65 h 65"/>
                  <a:gd name="T52" fmla="*/ 26 w 63"/>
                  <a:gd name="T53" fmla="*/ 65 h 65"/>
                  <a:gd name="T54" fmla="*/ 20 w 63"/>
                  <a:gd name="T55" fmla="*/ 63 h 65"/>
                  <a:gd name="T56" fmla="*/ 14 w 63"/>
                  <a:gd name="T57" fmla="*/ 59 h 65"/>
                  <a:gd name="T58" fmla="*/ 8 w 63"/>
                  <a:gd name="T59" fmla="*/ 55 h 65"/>
                  <a:gd name="T60" fmla="*/ 4 w 63"/>
                  <a:gd name="T61" fmla="*/ 51 h 65"/>
                  <a:gd name="T62" fmla="*/ 2 w 63"/>
                  <a:gd name="T63" fmla="*/ 46 h 65"/>
                  <a:gd name="T64" fmla="*/ 0 w 63"/>
                  <a:gd name="T65" fmla="*/ 40 h 65"/>
                  <a:gd name="T66" fmla="*/ 0 w 63"/>
                  <a:gd name="T67" fmla="*/ 34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0" y="34"/>
                    </a:move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6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7" y="16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7" y="51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8" name="Freeform 836"/>
              <p:cNvSpPr>
                <a:spLocks/>
              </p:cNvSpPr>
              <p:nvPr/>
            </p:nvSpPr>
            <p:spPr bwMode="auto">
              <a:xfrm>
                <a:off x="4591" y="2575"/>
                <a:ext cx="65" cy="65"/>
              </a:xfrm>
              <a:custGeom>
                <a:avLst/>
                <a:gdLst>
                  <a:gd name="T0" fmla="*/ 65 w 65"/>
                  <a:gd name="T1" fmla="*/ 32 h 65"/>
                  <a:gd name="T2" fmla="*/ 65 w 65"/>
                  <a:gd name="T3" fmla="*/ 40 h 65"/>
                  <a:gd name="T4" fmla="*/ 63 w 65"/>
                  <a:gd name="T5" fmla="*/ 46 h 65"/>
                  <a:gd name="T6" fmla="*/ 59 w 65"/>
                  <a:gd name="T7" fmla="*/ 51 h 65"/>
                  <a:gd name="T8" fmla="*/ 55 w 65"/>
                  <a:gd name="T9" fmla="*/ 55 h 65"/>
                  <a:gd name="T10" fmla="*/ 51 w 65"/>
                  <a:gd name="T11" fmla="*/ 59 h 65"/>
                  <a:gd name="T12" fmla="*/ 45 w 65"/>
                  <a:gd name="T13" fmla="*/ 63 h 65"/>
                  <a:gd name="T14" fmla="*/ 39 w 65"/>
                  <a:gd name="T15" fmla="*/ 63 h 65"/>
                  <a:gd name="T16" fmla="*/ 31 w 65"/>
                  <a:gd name="T17" fmla="*/ 65 h 65"/>
                  <a:gd name="T18" fmla="*/ 26 w 65"/>
                  <a:gd name="T19" fmla="*/ 63 h 65"/>
                  <a:gd name="T20" fmla="*/ 20 w 65"/>
                  <a:gd name="T21" fmla="*/ 63 h 65"/>
                  <a:gd name="T22" fmla="*/ 14 w 65"/>
                  <a:gd name="T23" fmla="*/ 59 h 65"/>
                  <a:gd name="T24" fmla="*/ 10 w 65"/>
                  <a:gd name="T25" fmla="*/ 55 h 65"/>
                  <a:gd name="T26" fmla="*/ 6 w 65"/>
                  <a:gd name="T27" fmla="*/ 51 h 65"/>
                  <a:gd name="T28" fmla="*/ 2 w 65"/>
                  <a:gd name="T29" fmla="*/ 46 h 65"/>
                  <a:gd name="T30" fmla="*/ 2 w 65"/>
                  <a:gd name="T31" fmla="*/ 40 h 65"/>
                  <a:gd name="T32" fmla="*/ 0 w 65"/>
                  <a:gd name="T33" fmla="*/ 32 h 65"/>
                  <a:gd name="T34" fmla="*/ 2 w 65"/>
                  <a:gd name="T35" fmla="*/ 26 h 65"/>
                  <a:gd name="T36" fmla="*/ 2 w 65"/>
                  <a:gd name="T37" fmla="*/ 20 h 65"/>
                  <a:gd name="T38" fmla="*/ 6 w 65"/>
                  <a:gd name="T39" fmla="*/ 14 h 65"/>
                  <a:gd name="T40" fmla="*/ 10 w 65"/>
                  <a:gd name="T41" fmla="*/ 10 h 65"/>
                  <a:gd name="T42" fmla="*/ 14 w 65"/>
                  <a:gd name="T43" fmla="*/ 6 h 65"/>
                  <a:gd name="T44" fmla="*/ 20 w 65"/>
                  <a:gd name="T45" fmla="*/ 2 h 65"/>
                  <a:gd name="T46" fmla="*/ 26 w 65"/>
                  <a:gd name="T47" fmla="*/ 0 h 65"/>
                  <a:gd name="T48" fmla="*/ 31 w 65"/>
                  <a:gd name="T49" fmla="*/ 0 h 65"/>
                  <a:gd name="T50" fmla="*/ 39 w 65"/>
                  <a:gd name="T51" fmla="*/ 0 h 65"/>
                  <a:gd name="T52" fmla="*/ 45 w 65"/>
                  <a:gd name="T53" fmla="*/ 2 h 65"/>
                  <a:gd name="T54" fmla="*/ 51 w 65"/>
                  <a:gd name="T55" fmla="*/ 6 h 65"/>
                  <a:gd name="T56" fmla="*/ 55 w 65"/>
                  <a:gd name="T57" fmla="*/ 10 h 65"/>
                  <a:gd name="T58" fmla="*/ 59 w 65"/>
                  <a:gd name="T59" fmla="*/ 14 h 65"/>
                  <a:gd name="T60" fmla="*/ 63 w 65"/>
                  <a:gd name="T61" fmla="*/ 20 h 65"/>
                  <a:gd name="T62" fmla="*/ 65 w 65"/>
                  <a:gd name="T63" fmla="*/ 26 h 65"/>
                  <a:gd name="T64" fmla="*/ 65 w 65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65" y="32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3"/>
                    </a:lnTo>
                    <a:lnTo>
                      <a:pt x="31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39" name="Freeform 837"/>
              <p:cNvSpPr>
                <a:spLocks/>
              </p:cNvSpPr>
              <p:nvPr/>
            </p:nvSpPr>
            <p:spPr bwMode="auto">
              <a:xfrm>
                <a:off x="4591" y="2575"/>
                <a:ext cx="65" cy="65"/>
              </a:xfrm>
              <a:custGeom>
                <a:avLst/>
                <a:gdLst>
                  <a:gd name="T0" fmla="*/ 65 w 65"/>
                  <a:gd name="T1" fmla="*/ 32 h 65"/>
                  <a:gd name="T2" fmla="*/ 65 w 65"/>
                  <a:gd name="T3" fmla="*/ 32 h 65"/>
                  <a:gd name="T4" fmla="*/ 65 w 65"/>
                  <a:gd name="T5" fmla="*/ 40 h 65"/>
                  <a:gd name="T6" fmla="*/ 63 w 65"/>
                  <a:gd name="T7" fmla="*/ 46 h 65"/>
                  <a:gd name="T8" fmla="*/ 59 w 65"/>
                  <a:gd name="T9" fmla="*/ 51 h 65"/>
                  <a:gd name="T10" fmla="*/ 55 w 65"/>
                  <a:gd name="T11" fmla="*/ 55 h 65"/>
                  <a:gd name="T12" fmla="*/ 51 w 65"/>
                  <a:gd name="T13" fmla="*/ 59 h 65"/>
                  <a:gd name="T14" fmla="*/ 45 w 65"/>
                  <a:gd name="T15" fmla="*/ 63 h 65"/>
                  <a:gd name="T16" fmla="*/ 39 w 65"/>
                  <a:gd name="T17" fmla="*/ 63 h 65"/>
                  <a:gd name="T18" fmla="*/ 31 w 65"/>
                  <a:gd name="T19" fmla="*/ 65 h 65"/>
                  <a:gd name="T20" fmla="*/ 26 w 65"/>
                  <a:gd name="T21" fmla="*/ 63 h 65"/>
                  <a:gd name="T22" fmla="*/ 20 w 65"/>
                  <a:gd name="T23" fmla="*/ 63 h 65"/>
                  <a:gd name="T24" fmla="*/ 14 w 65"/>
                  <a:gd name="T25" fmla="*/ 59 h 65"/>
                  <a:gd name="T26" fmla="*/ 10 w 65"/>
                  <a:gd name="T27" fmla="*/ 55 h 65"/>
                  <a:gd name="T28" fmla="*/ 6 w 65"/>
                  <a:gd name="T29" fmla="*/ 51 h 65"/>
                  <a:gd name="T30" fmla="*/ 2 w 65"/>
                  <a:gd name="T31" fmla="*/ 46 h 65"/>
                  <a:gd name="T32" fmla="*/ 2 w 65"/>
                  <a:gd name="T33" fmla="*/ 40 h 65"/>
                  <a:gd name="T34" fmla="*/ 0 w 65"/>
                  <a:gd name="T35" fmla="*/ 32 h 65"/>
                  <a:gd name="T36" fmla="*/ 2 w 65"/>
                  <a:gd name="T37" fmla="*/ 26 h 65"/>
                  <a:gd name="T38" fmla="*/ 2 w 65"/>
                  <a:gd name="T39" fmla="*/ 20 h 65"/>
                  <a:gd name="T40" fmla="*/ 6 w 65"/>
                  <a:gd name="T41" fmla="*/ 14 h 65"/>
                  <a:gd name="T42" fmla="*/ 10 w 65"/>
                  <a:gd name="T43" fmla="*/ 10 h 65"/>
                  <a:gd name="T44" fmla="*/ 14 w 65"/>
                  <a:gd name="T45" fmla="*/ 6 h 65"/>
                  <a:gd name="T46" fmla="*/ 20 w 65"/>
                  <a:gd name="T47" fmla="*/ 2 h 65"/>
                  <a:gd name="T48" fmla="*/ 26 w 65"/>
                  <a:gd name="T49" fmla="*/ 0 h 65"/>
                  <a:gd name="T50" fmla="*/ 31 w 65"/>
                  <a:gd name="T51" fmla="*/ 0 h 65"/>
                  <a:gd name="T52" fmla="*/ 39 w 65"/>
                  <a:gd name="T53" fmla="*/ 0 h 65"/>
                  <a:gd name="T54" fmla="*/ 45 w 65"/>
                  <a:gd name="T55" fmla="*/ 2 h 65"/>
                  <a:gd name="T56" fmla="*/ 51 w 65"/>
                  <a:gd name="T57" fmla="*/ 6 h 65"/>
                  <a:gd name="T58" fmla="*/ 55 w 65"/>
                  <a:gd name="T59" fmla="*/ 10 h 65"/>
                  <a:gd name="T60" fmla="*/ 59 w 65"/>
                  <a:gd name="T61" fmla="*/ 14 h 65"/>
                  <a:gd name="T62" fmla="*/ 63 w 65"/>
                  <a:gd name="T63" fmla="*/ 20 h 65"/>
                  <a:gd name="T64" fmla="*/ 65 w 65"/>
                  <a:gd name="T65" fmla="*/ 26 h 65"/>
                  <a:gd name="T66" fmla="*/ 65 w 65"/>
                  <a:gd name="T67" fmla="*/ 32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65" y="32"/>
                    </a:moveTo>
                    <a:lnTo>
                      <a:pt x="65" y="32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3"/>
                    </a:lnTo>
                    <a:lnTo>
                      <a:pt x="31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0" name="Freeform 838"/>
              <p:cNvSpPr>
                <a:spLocks/>
              </p:cNvSpPr>
              <p:nvPr/>
            </p:nvSpPr>
            <p:spPr bwMode="auto">
              <a:xfrm>
                <a:off x="4591" y="2516"/>
                <a:ext cx="65" cy="63"/>
              </a:xfrm>
              <a:custGeom>
                <a:avLst/>
                <a:gdLst>
                  <a:gd name="T0" fmla="*/ 65 w 65"/>
                  <a:gd name="T1" fmla="*/ 32 h 63"/>
                  <a:gd name="T2" fmla="*/ 65 w 65"/>
                  <a:gd name="T3" fmla="*/ 38 h 63"/>
                  <a:gd name="T4" fmla="*/ 63 w 65"/>
                  <a:gd name="T5" fmla="*/ 43 h 63"/>
                  <a:gd name="T6" fmla="*/ 59 w 65"/>
                  <a:gd name="T7" fmla="*/ 49 h 63"/>
                  <a:gd name="T8" fmla="*/ 55 w 65"/>
                  <a:gd name="T9" fmla="*/ 55 h 63"/>
                  <a:gd name="T10" fmla="*/ 51 w 65"/>
                  <a:gd name="T11" fmla="*/ 57 h 63"/>
                  <a:gd name="T12" fmla="*/ 45 w 65"/>
                  <a:gd name="T13" fmla="*/ 61 h 63"/>
                  <a:gd name="T14" fmla="*/ 39 w 65"/>
                  <a:gd name="T15" fmla="*/ 63 h 63"/>
                  <a:gd name="T16" fmla="*/ 31 w 65"/>
                  <a:gd name="T17" fmla="*/ 63 h 63"/>
                  <a:gd name="T18" fmla="*/ 26 w 65"/>
                  <a:gd name="T19" fmla="*/ 63 h 63"/>
                  <a:gd name="T20" fmla="*/ 20 w 65"/>
                  <a:gd name="T21" fmla="*/ 61 h 63"/>
                  <a:gd name="T22" fmla="*/ 14 w 65"/>
                  <a:gd name="T23" fmla="*/ 57 h 63"/>
                  <a:gd name="T24" fmla="*/ 10 w 65"/>
                  <a:gd name="T25" fmla="*/ 55 h 63"/>
                  <a:gd name="T26" fmla="*/ 6 w 65"/>
                  <a:gd name="T27" fmla="*/ 49 h 63"/>
                  <a:gd name="T28" fmla="*/ 2 w 65"/>
                  <a:gd name="T29" fmla="*/ 43 h 63"/>
                  <a:gd name="T30" fmla="*/ 2 w 65"/>
                  <a:gd name="T31" fmla="*/ 38 h 63"/>
                  <a:gd name="T32" fmla="*/ 0 w 65"/>
                  <a:gd name="T33" fmla="*/ 32 h 63"/>
                  <a:gd name="T34" fmla="*/ 2 w 65"/>
                  <a:gd name="T35" fmla="*/ 26 h 63"/>
                  <a:gd name="T36" fmla="*/ 2 w 65"/>
                  <a:gd name="T37" fmla="*/ 20 h 63"/>
                  <a:gd name="T38" fmla="*/ 6 w 65"/>
                  <a:gd name="T39" fmla="*/ 14 h 63"/>
                  <a:gd name="T40" fmla="*/ 10 w 65"/>
                  <a:gd name="T41" fmla="*/ 8 h 63"/>
                  <a:gd name="T42" fmla="*/ 14 w 65"/>
                  <a:gd name="T43" fmla="*/ 6 h 63"/>
                  <a:gd name="T44" fmla="*/ 20 w 65"/>
                  <a:gd name="T45" fmla="*/ 2 h 63"/>
                  <a:gd name="T46" fmla="*/ 26 w 65"/>
                  <a:gd name="T47" fmla="*/ 0 h 63"/>
                  <a:gd name="T48" fmla="*/ 31 w 65"/>
                  <a:gd name="T49" fmla="*/ 0 h 63"/>
                  <a:gd name="T50" fmla="*/ 39 w 65"/>
                  <a:gd name="T51" fmla="*/ 0 h 63"/>
                  <a:gd name="T52" fmla="*/ 45 w 65"/>
                  <a:gd name="T53" fmla="*/ 2 h 63"/>
                  <a:gd name="T54" fmla="*/ 51 w 65"/>
                  <a:gd name="T55" fmla="*/ 6 h 63"/>
                  <a:gd name="T56" fmla="*/ 55 w 65"/>
                  <a:gd name="T57" fmla="*/ 8 h 63"/>
                  <a:gd name="T58" fmla="*/ 59 w 65"/>
                  <a:gd name="T59" fmla="*/ 14 h 63"/>
                  <a:gd name="T60" fmla="*/ 63 w 65"/>
                  <a:gd name="T61" fmla="*/ 20 h 63"/>
                  <a:gd name="T62" fmla="*/ 65 w 65"/>
                  <a:gd name="T63" fmla="*/ 26 h 63"/>
                  <a:gd name="T64" fmla="*/ 65 w 65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65" y="32"/>
                    </a:moveTo>
                    <a:lnTo>
                      <a:pt x="65" y="38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2" y="38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1" name="Freeform 839"/>
              <p:cNvSpPr>
                <a:spLocks/>
              </p:cNvSpPr>
              <p:nvPr/>
            </p:nvSpPr>
            <p:spPr bwMode="auto">
              <a:xfrm>
                <a:off x="4591" y="2516"/>
                <a:ext cx="65" cy="63"/>
              </a:xfrm>
              <a:custGeom>
                <a:avLst/>
                <a:gdLst>
                  <a:gd name="T0" fmla="*/ 65 w 65"/>
                  <a:gd name="T1" fmla="*/ 32 h 63"/>
                  <a:gd name="T2" fmla="*/ 65 w 65"/>
                  <a:gd name="T3" fmla="*/ 32 h 63"/>
                  <a:gd name="T4" fmla="*/ 65 w 65"/>
                  <a:gd name="T5" fmla="*/ 38 h 63"/>
                  <a:gd name="T6" fmla="*/ 63 w 65"/>
                  <a:gd name="T7" fmla="*/ 43 h 63"/>
                  <a:gd name="T8" fmla="*/ 59 w 65"/>
                  <a:gd name="T9" fmla="*/ 49 h 63"/>
                  <a:gd name="T10" fmla="*/ 55 w 65"/>
                  <a:gd name="T11" fmla="*/ 55 h 63"/>
                  <a:gd name="T12" fmla="*/ 51 w 65"/>
                  <a:gd name="T13" fmla="*/ 57 h 63"/>
                  <a:gd name="T14" fmla="*/ 45 w 65"/>
                  <a:gd name="T15" fmla="*/ 61 h 63"/>
                  <a:gd name="T16" fmla="*/ 39 w 65"/>
                  <a:gd name="T17" fmla="*/ 63 h 63"/>
                  <a:gd name="T18" fmla="*/ 31 w 65"/>
                  <a:gd name="T19" fmla="*/ 63 h 63"/>
                  <a:gd name="T20" fmla="*/ 26 w 65"/>
                  <a:gd name="T21" fmla="*/ 63 h 63"/>
                  <a:gd name="T22" fmla="*/ 20 w 65"/>
                  <a:gd name="T23" fmla="*/ 61 h 63"/>
                  <a:gd name="T24" fmla="*/ 14 w 65"/>
                  <a:gd name="T25" fmla="*/ 57 h 63"/>
                  <a:gd name="T26" fmla="*/ 10 w 65"/>
                  <a:gd name="T27" fmla="*/ 55 h 63"/>
                  <a:gd name="T28" fmla="*/ 6 w 65"/>
                  <a:gd name="T29" fmla="*/ 49 h 63"/>
                  <a:gd name="T30" fmla="*/ 2 w 65"/>
                  <a:gd name="T31" fmla="*/ 43 h 63"/>
                  <a:gd name="T32" fmla="*/ 2 w 65"/>
                  <a:gd name="T33" fmla="*/ 38 h 63"/>
                  <a:gd name="T34" fmla="*/ 0 w 65"/>
                  <a:gd name="T35" fmla="*/ 32 h 63"/>
                  <a:gd name="T36" fmla="*/ 2 w 65"/>
                  <a:gd name="T37" fmla="*/ 26 h 63"/>
                  <a:gd name="T38" fmla="*/ 2 w 65"/>
                  <a:gd name="T39" fmla="*/ 20 h 63"/>
                  <a:gd name="T40" fmla="*/ 6 w 65"/>
                  <a:gd name="T41" fmla="*/ 14 h 63"/>
                  <a:gd name="T42" fmla="*/ 10 w 65"/>
                  <a:gd name="T43" fmla="*/ 8 h 63"/>
                  <a:gd name="T44" fmla="*/ 14 w 65"/>
                  <a:gd name="T45" fmla="*/ 6 h 63"/>
                  <a:gd name="T46" fmla="*/ 20 w 65"/>
                  <a:gd name="T47" fmla="*/ 2 h 63"/>
                  <a:gd name="T48" fmla="*/ 26 w 65"/>
                  <a:gd name="T49" fmla="*/ 0 h 63"/>
                  <a:gd name="T50" fmla="*/ 31 w 65"/>
                  <a:gd name="T51" fmla="*/ 0 h 63"/>
                  <a:gd name="T52" fmla="*/ 39 w 65"/>
                  <a:gd name="T53" fmla="*/ 0 h 63"/>
                  <a:gd name="T54" fmla="*/ 45 w 65"/>
                  <a:gd name="T55" fmla="*/ 2 h 63"/>
                  <a:gd name="T56" fmla="*/ 51 w 65"/>
                  <a:gd name="T57" fmla="*/ 6 h 63"/>
                  <a:gd name="T58" fmla="*/ 55 w 65"/>
                  <a:gd name="T59" fmla="*/ 8 h 63"/>
                  <a:gd name="T60" fmla="*/ 59 w 65"/>
                  <a:gd name="T61" fmla="*/ 14 h 63"/>
                  <a:gd name="T62" fmla="*/ 63 w 65"/>
                  <a:gd name="T63" fmla="*/ 20 h 63"/>
                  <a:gd name="T64" fmla="*/ 65 w 65"/>
                  <a:gd name="T65" fmla="*/ 26 h 63"/>
                  <a:gd name="T66" fmla="*/ 65 w 65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65" y="32"/>
                    </a:moveTo>
                    <a:lnTo>
                      <a:pt x="65" y="32"/>
                    </a:lnTo>
                    <a:lnTo>
                      <a:pt x="65" y="38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2" y="38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2" name="Freeform 840"/>
              <p:cNvSpPr>
                <a:spLocks/>
              </p:cNvSpPr>
              <p:nvPr/>
            </p:nvSpPr>
            <p:spPr bwMode="auto">
              <a:xfrm>
                <a:off x="4605" y="2485"/>
                <a:ext cx="65" cy="63"/>
              </a:xfrm>
              <a:custGeom>
                <a:avLst/>
                <a:gdLst>
                  <a:gd name="T0" fmla="*/ 0 w 65"/>
                  <a:gd name="T1" fmla="*/ 31 h 63"/>
                  <a:gd name="T2" fmla="*/ 2 w 65"/>
                  <a:gd name="T3" fmla="*/ 23 h 63"/>
                  <a:gd name="T4" fmla="*/ 2 w 65"/>
                  <a:gd name="T5" fmla="*/ 19 h 63"/>
                  <a:gd name="T6" fmla="*/ 6 w 65"/>
                  <a:gd name="T7" fmla="*/ 13 h 63"/>
                  <a:gd name="T8" fmla="*/ 10 w 65"/>
                  <a:gd name="T9" fmla="*/ 8 h 63"/>
                  <a:gd name="T10" fmla="*/ 16 w 65"/>
                  <a:gd name="T11" fmla="*/ 4 h 63"/>
                  <a:gd name="T12" fmla="*/ 19 w 65"/>
                  <a:gd name="T13" fmla="*/ 2 h 63"/>
                  <a:gd name="T14" fmla="*/ 25 w 65"/>
                  <a:gd name="T15" fmla="*/ 0 h 63"/>
                  <a:gd name="T16" fmla="*/ 33 w 65"/>
                  <a:gd name="T17" fmla="*/ 0 h 63"/>
                  <a:gd name="T18" fmla="*/ 39 w 65"/>
                  <a:gd name="T19" fmla="*/ 0 h 63"/>
                  <a:gd name="T20" fmla="*/ 45 w 65"/>
                  <a:gd name="T21" fmla="*/ 2 h 63"/>
                  <a:gd name="T22" fmla="*/ 51 w 65"/>
                  <a:gd name="T23" fmla="*/ 4 h 63"/>
                  <a:gd name="T24" fmla="*/ 55 w 65"/>
                  <a:gd name="T25" fmla="*/ 8 h 63"/>
                  <a:gd name="T26" fmla="*/ 59 w 65"/>
                  <a:gd name="T27" fmla="*/ 13 h 63"/>
                  <a:gd name="T28" fmla="*/ 63 w 65"/>
                  <a:gd name="T29" fmla="*/ 19 h 63"/>
                  <a:gd name="T30" fmla="*/ 65 w 65"/>
                  <a:gd name="T31" fmla="*/ 23 h 63"/>
                  <a:gd name="T32" fmla="*/ 65 w 65"/>
                  <a:gd name="T33" fmla="*/ 31 h 63"/>
                  <a:gd name="T34" fmla="*/ 65 w 65"/>
                  <a:gd name="T35" fmla="*/ 37 h 63"/>
                  <a:gd name="T36" fmla="*/ 63 w 65"/>
                  <a:gd name="T37" fmla="*/ 43 h 63"/>
                  <a:gd name="T38" fmla="*/ 59 w 65"/>
                  <a:gd name="T39" fmla="*/ 49 h 63"/>
                  <a:gd name="T40" fmla="*/ 55 w 65"/>
                  <a:gd name="T41" fmla="*/ 53 h 63"/>
                  <a:gd name="T42" fmla="*/ 51 w 65"/>
                  <a:gd name="T43" fmla="*/ 57 h 63"/>
                  <a:gd name="T44" fmla="*/ 45 w 65"/>
                  <a:gd name="T45" fmla="*/ 61 h 63"/>
                  <a:gd name="T46" fmla="*/ 39 w 65"/>
                  <a:gd name="T47" fmla="*/ 63 h 63"/>
                  <a:gd name="T48" fmla="*/ 33 w 65"/>
                  <a:gd name="T49" fmla="*/ 63 h 63"/>
                  <a:gd name="T50" fmla="*/ 25 w 65"/>
                  <a:gd name="T51" fmla="*/ 63 h 63"/>
                  <a:gd name="T52" fmla="*/ 19 w 65"/>
                  <a:gd name="T53" fmla="*/ 61 h 63"/>
                  <a:gd name="T54" fmla="*/ 16 w 65"/>
                  <a:gd name="T55" fmla="*/ 57 h 63"/>
                  <a:gd name="T56" fmla="*/ 10 w 65"/>
                  <a:gd name="T57" fmla="*/ 53 h 63"/>
                  <a:gd name="T58" fmla="*/ 6 w 65"/>
                  <a:gd name="T59" fmla="*/ 49 h 63"/>
                  <a:gd name="T60" fmla="*/ 2 w 65"/>
                  <a:gd name="T61" fmla="*/ 43 h 63"/>
                  <a:gd name="T62" fmla="*/ 2 w 65"/>
                  <a:gd name="T63" fmla="*/ 37 h 63"/>
                  <a:gd name="T64" fmla="*/ 0 w 65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0" y="31"/>
                    </a:moveTo>
                    <a:lnTo>
                      <a:pt x="2" y="23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4"/>
                    </a:lnTo>
                    <a:lnTo>
                      <a:pt x="55" y="8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5" y="23"/>
                    </a:lnTo>
                    <a:lnTo>
                      <a:pt x="65" y="31"/>
                    </a:lnTo>
                    <a:lnTo>
                      <a:pt x="65" y="37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3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6" y="57"/>
                    </a:lnTo>
                    <a:lnTo>
                      <a:pt x="10" y="53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2" y="3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3" name="Freeform 841"/>
              <p:cNvSpPr>
                <a:spLocks/>
              </p:cNvSpPr>
              <p:nvPr/>
            </p:nvSpPr>
            <p:spPr bwMode="auto">
              <a:xfrm>
                <a:off x="4605" y="2485"/>
                <a:ext cx="65" cy="63"/>
              </a:xfrm>
              <a:custGeom>
                <a:avLst/>
                <a:gdLst>
                  <a:gd name="T0" fmla="*/ 0 w 65"/>
                  <a:gd name="T1" fmla="*/ 31 h 63"/>
                  <a:gd name="T2" fmla="*/ 0 w 65"/>
                  <a:gd name="T3" fmla="*/ 31 h 63"/>
                  <a:gd name="T4" fmla="*/ 2 w 65"/>
                  <a:gd name="T5" fmla="*/ 23 h 63"/>
                  <a:gd name="T6" fmla="*/ 2 w 65"/>
                  <a:gd name="T7" fmla="*/ 19 h 63"/>
                  <a:gd name="T8" fmla="*/ 6 w 65"/>
                  <a:gd name="T9" fmla="*/ 13 h 63"/>
                  <a:gd name="T10" fmla="*/ 10 w 65"/>
                  <a:gd name="T11" fmla="*/ 8 h 63"/>
                  <a:gd name="T12" fmla="*/ 16 w 65"/>
                  <a:gd name="T13" fmla="*/ 4 h 63"/>
                  <a:gd name="T14" fmla="*/ 19 w 65"/>
                  <a:gd name="T15" fmla="*/ 2 h 63"/>
                  <a:gd name="T16" fmla="*/ 25 w 65"/>
                  <a:gd name="T17" fmla="*/ 0 h 63"/>
                  <a:gd name="T18" fmla="*/ 33 w 65"/>
                  <a:gd name="T19" fmla="*/ 0 h 63"/>
                  <a:gd name="T20" fmla="*/ 39 w 65"/>
                  <a:gd name="T21" fmla="*/ 0 h 63"/>
                  <a:gd name="T22" fmla="*/ 45 w 65"/>
                  <a:gd name="T23" fmla="*/ 2 h 63"/>
                  <a:gd name="T24" fmla="*/ 51 w 65"/>
                  <a:gd name="T25" fmla="*/ 4 h 63"/>
                  <a:gd name="T26" fmla="*/ 55 w 65"/>
                  <a:gd name="T27" fmla="*/ 8 h 63"/>
                  <a:gd name="T28" fmla="*/ 59 w 65"/>
                  <a:gd name="T29" fmla="*/ 13 h 63"/>
                  <a:gd name="T30" fmla="*/ 63 w 65"/>
                  <a:gd name="T31" fmla="*/ 19 h 63"/>
                  <a:gd name="T32" fmla="*/ 65 w 65"/>
                  <a:gd name="T33" fmla="*/ 23 h 63"/>
                  <a:gd name="T34" fmla="*/ 65 w 65"/>
                  <a:gd name="T35" fmla="*/ 31 h 63"/>
                  <a:gd name="T36" fmla="*/ 65 w 65"/>
                  <a:gd name="T37" fmla="*/ 37 h 63"/>
                  <a:gd name="T38" fmla="*/ 63 w 65"/>
                  <a:gd name="T39" fmla="*/ 43 h 63"/>
                  <a:gd name="T40" fmla="*/ 59 w 65"/>
                  <a:gd name="T41" fmla="*/ 49 h 63"/>
                  <a:gd name="T42" fmla="*/ 55 w 65"/>
                  <a:gd name="T43" fmla="*/ 53 h 63"/>
                  <a:gd name="T44" fmla="*/ 51 w 65"/>
                  <a:gd name="T45" fmla="*/ 57 h 63"/>
                  <a:gd name="T46" fmla="*/ 45 w 65"/>
                  <a:gd name="T47" fmla="*/ 61 h 63"/>
                  <a:gd name="T48" fmla="*/ 39 w 65"/>
                  <a:gd name="T49" fmla="*/ 63 h 63"/>
                  <a:gd name="T50" fmla="*/ 33 w 65"/>
                  <a:gd name="T51" fmla="*/ 63 h 63"/>
                  <a:gd name="T52" fmla="*/ 25 w 65"/>
                  <a:gd name="T53" fmla="*/ 63 h 63"/>
                  <a:gd name="T54" fmla="*/ 19 w 65"/>
                  <a:gd name="T55" fmla="*/ 61 h 63"/>
                  <a:gd name="T56" fmla="*/ 16 w 65"/>
                  <a:gd name="T57" fmla="*/ 57 h 63"/>
                  <a:gd name="T58" fmla="*/ 10 w 65"/>
                  <a:gd name="T59" fmla="*/ 53 h 63"/>
                  <a:gd name="T60" fmla="*/ 6 w 65"/>
                  <a:gd name="T61" fmla="*/ 49 h 63"/>
                  <a:gd name="T62" fmla="*/ 2 w 65"/>
                  <a:gd name="T63" fmla="*/ 43 h 63"/>
                  <a:gd name="T64" fmla="*/ 2 w 65"/>
                  <a:gd name="T65" fmla="*/ 37 h 63"/>
                  <a:gd name="T66" fmla="*/ 0 w 65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0" y="31"/>
                    </a:moveTo>
                    <a:lnTo>
                      <a:pt x="0" y="31"/>
                    </a:lnTo>
                    <a:lnTo>
                      <a:pt x="2" y="23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4"/>
                    </a:lnTo>
                    <a:lnTo>
                      <a:pt x="55" y="8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5" y="23"/>
                    </a:lnTo>
                    <a:lnTo>
                      <a:pt x="65" y="31"/>
                    </a:lnTo>
                    <a:lnTo>
                      <a:pt x="65" y="37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3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6" y="57"/>
                    </a:lnTo>
                    <a:lnTo>
                      <a:pt x="10" y="53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2" y="37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4" name="Freeform 842"/>
              <p:cNvSpPr>
                <a:spLocks/>
              </p:cNvSpPr>
              <p:nvPr/>
            </p:nvSpPr>
            <p:spPr bwMode="auto">
              <a:xfrm>
                <a:off x="4591" y="2433"/>
                <a:ext cx="63" cy="65"/>
              </a:xfrm>
              <a:custGeom>
                <a:avLst/>
                <a:gdLst>
                  <a:gd name="T0" fmla="*/ 31 w 63"/>
                  <a:gd name="T1" fmla="*/ 65 h 65"/>
                  <a:gd name="T2" fmla="*/ 24 w 63"/>
                  <a:gd name="T3" fmla="*/ 65 h 65"/>
                  <a:gd name="T4" fmla="*/ 20 w 63"/>
                  <a:gd name="T5" fmla="*/ 63 h 65"/>
                  <a:gd name="T6" fmla="*/ 14 w 63"/>
                  <a:gd name="T7" fmla="*/ 60 h 65"/>
                  <a:gd name="T8" fmla="*/ 8 w 63"/>
                  <a:gd name="T9" fmla="*/ 56 h 65"/>
                  <a:gd name="T10" fmla="*/ 4 w 63"/>
                  <a:gd name="T11" fmla="*/ 52 h 65"/>
                  <a:gd name="T12" fmla="*/ 2 w 63"/>
                  <a:gd name="T13" fmla="*/ 46 h 65"/>
                  <a:gd name="T14" fmla="*/ 0 w 63"/>
                  <a:gd name="T15" fmla="*/ 40 h 65"/>
                  <a:gd name="T16" fmla="*/ 0 w 63"/>
                  <a:gd name="T17" fmla="*/ 34 h 65"/>
                  <a:gd name="T18" fmla="*/ 0 w 63"/>
                  <a:gd name="T19" fmla="*/ 28 h 65"/>
                  <a:gd name="T20" fmla="*/ 2 w 63"/>
                  <a:gd name="T21" fmla="*/ 22 h 65"/>
                  <a:gd name="T22" fmla="*/ 4 w 63"/>
                  <a:gd name="T23" fmla="*/ 16 h 65"/>
                  <a:gd name="T24" fmla="*/ 8 w 63"/>
                  <a:gd name="T25" fmla="*/ 10 h 65"/>
                  <a:gd name="T26" fmla="*/ 14 w 63"/>
                  <a:gd name="T27" fmla="*/ 6 h 65"/>
                  <a:gd name="T28" fmla="*/ 20 w 63"/>
                  <a:gd name="T29" fmla="*/ 4 h 65"/>
                  <a:gd name="T30" fmla="*/ 24 w 63"/>
                  <a:gd name="T31" fmla="*/ 2 h 65"/>
                  <a:gd name="T32" fmla="*/ 31 w 63"/>
                  <a:gd name="T33" fmla="*/ 0 h 65"/>
                  <a:gd name="T34" fmla="*/ 37 w 63"/>
                  <a:gd name="T35" fmla="*/ 2 h 65"/>
                  <a:gd name="T36" fmla="*/ 43 w 63"/>
                  <a:gd name="T37" fmla="*/ 4 h 65"/>
                  <a:gd name="T38" fmla="*/ 49 w 63"/>
                  <a:gd name="T39" fmla="*/ 6 h 65"/>
                  <a:gd name="T40" fmla="*/ 53 w 63"/>
                  <a:gd name="T41" fmla="*/ 10 h 65"/>
                  <a:gd name="T42" fmla="*/ 57 w 63"/>
                  <a:gd name="T43" fmla="*/ 16 h 65"/>
                  <a:gd name="T44" fmla="*/ 61 w 63"/>
                  <a:gd name="T45" fmla="*/ 22 h 65"/>
                  <a:gd name="T46" fmla="*/ 63 w 63"/>
                  <a:gd name="T47" fmla="*/ 28 h 65"/>
                  <a:gd name="T48" fmla="*/ 63 w 63"/>
                  <a:gd name="T49" fmla="*/ 34 h 65"/>
                  <a:gd name="T50" fmla="*/ 63 w 63"/>
                  <a:gd name="T51" fmla="*/ 40 h 65"/>
                  <a:gd name="T52" fmla="*/ 61 w 63"/>
                  <a:gd name="T53" fmla="*/ 46 h 65"/>
                  <a:gd name="T54" fmla="*/ 57 w 63"/>
                  <a:gd name="T55" fmla="*/ 52 h 65"/>
                  <a:gd name="T56" fmla="*/ 53 w 63"/>
                  <a:gd name="T57" fmla="*/ 56 h 65"/>
                  <a:gd name="T58" fmla="*/ 49 w 63"/>
                  <a:gd name="T59" fmla="*/ 60 h 65"/>
                  <a:gd name="T60" fmla="*/ 43 w 63"/>
                  <a:gd name="T61" fmla="*/ 63 h 65"/>
                  <a:gd name="T62" fmla="*/ 37 w 63"/>
                  <a:gd name="T63" fmla="*/ 65 h 65"/>
                  <a:gd name="T64" fmla="*/ 31 w 63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1" y="65"/>
                    </a:moveTo>
                    <a:lnTo>
                      <a:pt x="24" y="65"/>
                    </a:lnTo>
                    <a:lnTo>
                      <a:pt x="20" y="63"/>
                    </a:lnTo>
                    <a:lnTo>
                      <a:pt x="14" y="60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7" y="16"/>
                    </a:lnTo>
                    <a:lnTo>
                      <a:pt x="61" y="22"/>
                    </a:lnTo>
                    <a:lnTo>
                      <a:pt x="63" y="28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7" y="52"/>
                    </a:lnTo>
                    <a:lnTo>
                      <a:pt x="53" y="56"/>
                    </a:lnTo>
                    <a:lnTo>
                      <a:pt x="49" y="60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5" name="Freeform 843"/>
              <p:cNvSpPr>
                <a:spLocks/>
              </p:cNvSpPr>
              <p:nvPr/>
            </p:nvSpPr>
            <p:spPr bwMode="auto">
              <a:xfrm>
                <a:off x="4591" y="2433"/>
                <a:ext cx="63" cy="65"/>
              </a:xfrm>
              <a:custGeom>
                <a:avLst/>
                <a:gdLst>
                  <a:gd name="T0" fmla="*/ 31 w 63"/>
                  <a:gd name="T1" fmla="*/ 65 h 65"/>
                  <a:gd name="T2" fmla="*/ 31 w 63"/>
                  <a:gd name="T3" fmla="*/ 65 h 65"/>
                  <a:gd name="T4" fmla="*/ 24 w 63"/>
                  <a:gd name="T5" fmla="*/ 65 h 65"/>
                  <a:gd name="T6" fmla="*/ 20 w 63"/>
                  <a:gd name="T7" fmla="*/ 63 h 65"/>
                  <a:gd name="T8" fmla="*/ 14 w 63"/>
                  <a:gd name="T9" fmla="*/ 60 h 65"/>
                  <a:gd name="T10" fmla="*/ 8 w 63"/>
                  <a:gd name="T11" fmla="*/ 56 h 65"/>
                  <a:gd name="T12" fmla="*/ 4 w 63"/>
                  <a:gd name="T13" fmla="*/ 52 h 65"/>
                  <a:gd name="T14" fmla="*/ 2 w 63"/>
                  <a:gd name="T15" fmla="*/ 46 h 65"/>
                  <a:gd name="T16" fmla="*/ 0 w 63"/>
                  <a:gd name="T17" fmla="*/ 40 h 65"/>
                  <a:gd name="T18" fmla="*/ 0 w 63"/>
                  <a:gd name="T19" fmla="*/ 34 h 65"/>
                  <a:gd name="T20" fmla="*/ 0 w 63"/>
                  <a:gd name="T21" fmla="*/ 28 h 65"/>
                  <a:gd name="T22" fmla="*/ 2 w 63"/>
                  <a:gd name="T23" fmla="*/ 22 h 65"/>
                  <a:gd name="T24" fmla="*/ 4 w 63"/>
                  <a:gd name="T25" fmla="*/ 16 h 65"/>
                  <a:gd name="T26" fmla="*/ 8 w 63"/>
                  <a:gd name="T27" fmla="*/ 10 h 65"/>
                  <a:gd name="T28" fmla="*/ 14 w 63"/>
                  <a:gd name="T29" fmla="*/ 6 h 65"/>
                  <a:gd name="T30" fmla="*/ 20 w 63"/>
                  <a:gd name="T31" fmla="*/ 4 h 65"/>
                  <a:gd name="T32" fmla="*/ 24 w 63"/>
                  <a:gd name="T33" fmla="*/ 2 h 65"/>
                  <a:gd name="T34" fmla="*/ 31 w 63"/>
                  <a:gd name="T35" fmla="*/ 0 h 65"/>
                  <a:gd name="T36" fmla="*/ 37 w 63"/>
                  <a:gd name="T37" fmla="*/ 2 h 65"/>
                  <a:gd name="T38" fmla="*/ 43 w 63"/>
                  <a:gd name="T39" fmla="*/ 4 h 65"/>
                  <a:gd name="T40" fmla="*/ 49 w 63"/>
                  <a:gd name="T41" fmla="*/ 6 h 65"/>
                  <a:gd name="T42" fmla="*/ 53 w 63"/>
                  <a:gd name="T43" fmla="*/ 10 h 65"/>
                  <a:gd name="T44" fmla="*/ 57 w 63"/>
                  <a:gd name="T45" fmla="*/ 16 h 65"/>
                  <a:gd name="T46" fmla="*/ 61 w 63"/>
                  <a:gd name="T47" fmla="*/ 22 h 65"/>
                  <a:gd name="T48" fmla="*/ 63 w 63"/>
                  <a:gd name="T49" fmla="*/ 28 h 65"/>
                  <a:gd name="T50" fmla="*/ 63 w 63"/>
                  <a:gd name="T51" fmla="*/ 34 h 65"/>
                  <a:gd name="T52" fmla="*/ 63 w 63"/>
                  <a:gd name="T53" fmla="*/ 40 h 65"/>
                  <a:gd name="T54" fmla="*/ 61 w 63"/>
                  <a:gd name="T55" fmla="*/ 46 h 65"/>
                  <a:gd name="T56" fmla="*/ 57 w 63"/>
                  <a:gd name="T57" fmla="*/ 52 h 65"/>
                  <a:gd name="T58" fmla="*/ 53 w 63"/>
                  <a:gd name="T59" fmla="*/ 56 h 65"/>
                  <a:gd name="T60" fmla="*/ 49 w 63"/>
                  <a:gd name="T61" fmla="*/ 60 h 65"/>
                  <a:gd name="T62" fmla="*/ 43 w 63"/>
                  <a:gd name="T63" fmla="*/ 63 h 65"/>
                  <a:gd name="T64" fmla="*/ 37 w 63"/>
                  <a:gd name="T65" fmla="*/ 65 h 65"/>
                  <a:gd name="T66" fmla="*/ 31 w 63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1" y="65"/>
                    </a:moveTo>
                    <a:lnTo>
                      <a:pt x="31" y="65"/>
                    </a:lnTo>
                    <a:lnTo>
                      <a:pt x="24" y="65"/>
                    </a:lnTo>
                    <a:lnTo>
                      <a:pt x="20" y="63"/>
                    </a:lnTo>
                    <a:lnTo>
                      <a:pt x="14" y="60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4" y="2"/>
                    </a:ln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7" y="16"/>
                    </a:lnTo>
                    <a:lnTo>
                      <a:pt x="61" y="22"/>
                    </a:lnTo>
                    <a:lnTo>
                      <a:pt x="63" y="28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7" y="52"/>
                    </a:lnTo>
                    <a:lnTo>
                      <a:pt x="53" y="56"/>
                    </a:lnTo>
                    <a:lnTo>
                      <a:pt x="49" y="60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6" name="Freeform 844"/>
              <p:cNvSpPr>
                <a:spLocks/>
              </p:cNvSpPr>
              <p:nvPr/>
            </p:nvSpPr>
            <p:spPr bwMode="auto">
              <a:xfrm>
                <a:off x="4593" y="2337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26 w 65"/>
                  <a:gd name="T3" fmla="*/ 63 h 65"/>
                  <a:gd name="T4" fmla="*/ 20 w 65"/>
                  <a:gd name="T5" fmla="*/ 61 h 65"/>
                  <a:gd name="T6" fmla="*/ 14 w 65"/>
                  <a:gd name="T7" fmla="*/ 59 h 65"/>
                  <a:gd name="T8" fmla="*/ 10 w 65"/>
                  <a:gd name="T9" fmla="*/ 55 h 65"/>
                  <a:gd name="T10" fmla="*/ 6 w 65"/>
                  <a:gd name="T11" fmla="*/ 49 h 65"/>
                  <a:gd name="T12" fmla="*/ 2 w 65"/>
                  <a:gd name="T13" fmla="*/ 45 h 65"/>
                  <a:gd name="T14" fmla="*/ 0 w 65"/>
                  <a:gd name="T15" fmla="*/ 39 h 65"/>
                  <a:gd name="T16" fmla="*/ 0 w 65"/>
                  <a:gd name="T17" fmla="*/ 32 h 65"/>
                  <a:gd name="T18" fmla="*/ 0 w 65"/>
                  <a:gd name="T19" fmla="*/ 26 h 65"/>
                  <a:gd name="T20" fmla="*/ 2 w 65"/>
                  <a:gd name="T21" fmla="*/ 20 h 65"/>
                  <a:gd name="T22" fmla="*/ 6 w 65"/>
                  <a:gd name="T23" fmla="*/ 14 h 65"/>
                  <a:gd name="T24" fmla="*/ 10 w 65"/>
                  <a:gd name="T25" fmla="*/ 10 h 65"/>
                  <a:gd name="T26" fmla="*/ 14 w 65"/>
                  <a:gd name="T27" fmla="*/ 6 h 65"/>
                  <a:gd name="T28" fmla="*/ 20 w 65"/>
                  <a:gd name="T29" fmla="*/ 2 h 65"/>
                  <a:gd name="T30" fmla="*/ 26 w 65"/>
                  <a:gd name="T31" fmla="*/ 0 h 65"/>
                  <a:gd name="T32" fmla="*/ 31 w 65"/>
                  <a:gd name="T33" fmla="*/ 0 h 65"/>
                  <a:gd name="T34" fmla="*/ 39 w 65"/>
                  <a:gd name="T35" fmla="*/ 0 h 65"/>
                  <a:gd name="T36" fmla="*/ 45 w 65"/>
                  <a:gd name="T37" fmla="*/ 2 h 65"/>
                  <a:gd name="T38" fmla="*/ 51 w 65"/>
                  <a:gd name="T39" fmla="*/ 6 h 65"/>
                  <a:gd name="T40" fmla="*/ 55 w 65"/>
                  <a:gd name="T41" fmla="*/ 10 h 65"/>
                  <a:gd name="T42" fmla="*/ 59 w 65"/>
                  <a:gd name="T43" fmla="*/ 14 h 65"/>
                  <a:gd name="T44" fmla="*/ 63 w 65"/>
                  <a:gd name="T45" fmla="*/ 20 h 65"/>
                  <a:gd name="T46" fmla="*/ 63 w 65"/>
                  <a:gd name="T47" fmla="*/ 26 h 65"/>
                  <a:gd name="T48" fmla="*/ 65 w 65"/>
                  <a:gd name="T49" fmla="*/ 32 h 65"/>
                  <a:gd name="T50" fmla="*/ 63 w 65"/>
                  <a:gd name="T51" fmla="*/ 39 h 65"/>
                  <a:gd name="T52" fmla="*/ 63 w 65"/>
                  <a:gd name="T53" fmla="*/ 45 h 65"/>
                  <a:gd name="T54" fmla="*/ 59 w 65"/>
                  <a:gd name="T55" fmla="*/ 49 h 65"/>
                  <a:gd name="T56" fmla="*/ 55 w 65"/>
                  <a:gd name="T57" fmla="*/ 55 h 65"/>
                  <a:gd name="T58" fmla="*/ 51 w 65"/>
                  <a:gd name="T59" fmla="*/ 59 h 65"/>
                  <a:gd name="T60" fmla="*/ 45 w 65"/>
                  <a:gd name="T61" fmla="*/ 61 h 65"/>
                  <a:gd name="T62" fmla="*/ 39 w 65"/>
                  <a:gd name="T63" fmla="*/ 63 h 65"/>
                  <a:gd name="T64" fmla="*/ 31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1" y="65"/>
                    </a:move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6"/>
                    </a:lnTo>
                    <a:lnTo>
                      <a:pt x="65" y="32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7" name="Freeform 845"/>
              <p:cNvSpPr>
                <a:spLocks/>
              </p:cNvSpPr>
              <p:nvPr/>
            </p:nvSpPr>
            <p:spPr bwMode="auto">
              <a:xfrm>
                <a:off x="4593" y="2337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31 w 65"/>
                  <a:gd name="T3" fmla="*/ 65 h 65"/>
                  <a:gd name="T4" fmla="*/ 26 w 65"/>
                  <a:gd name="T5" fmla="*/ 63 h 65"/>
                  <a:gd name="T6" fmla="*/ 20 w 65"/>
                  <a:gd name="T7" fmla="*/ 61 h 65"/>
                  <a:gd name="T8" fmla="*/ 14 w 65"/>
                  <a:gd name="T9" fmla="*/ 59 h 65"/>
                  <a:gd name="T10" fmla="*/ 10 w 65"/>
                  <a:gd name="T11" fmla="*/ 55 h 65"/>
                  <a:gd name="T12" fmla="*/ 6 w 65"/>
                  <a:gd name="T13" fmla="*/ 49 h 65"/>
                  <a:gd name="T14" fmla="*/ 2 w 65"/>
                  <a:gd name="T15" fmla="*/ 45 h 65"/>
                  <a:gd name="T16" fmla="*/ 0 w 65"/>
                  <a:gd name="T17" fmla="*/ 39 h 65"/>
                  <a:gd name="T18" fmla="*/ 0 w 65"/>
                  <a:gd name="T19" fmla="*/ 32 h 65"/>
                  <a:gd name="T20" fmla="*/ 0 w 65"/>
                  <a:gd name="T21" fmla="*/ 26 h 65"/>
                  <a:gd name="T22" fmla="*/ 2 w 65"/>
                  <a:gd name="T23" fmla="*/ 20 h 65"/>
                  <a:gd name="T24" fmla="*/ 6 w 65"/>
                  <a:gd name="T25" fmla="*/ 14 h 65"/>
                  <a:gd name="T26" fmla="*/ 10 w 65"/>
                  <a:gd name="T27" fmla="*/ 10 h 65"/>
                  <a:gd name="T28" fmla="*/ 14 w 65"/>
                  <a:gd name="T29" fmla="*/ 6 h 65"/>
                  <a:gd name="T30" fmla="*/ 20 w 65"/>
                  <a:gd name="T31" fmla="*/ 2 h 65"/>
                  <a:gd name="T32" fmla="*/ 26 w 65"/>
                  <a:gd name="T33" fmla="*/ 0 h 65"/>
                  <a:gd name="T34" fmla="*/ 31 w 65"/>
                  <a:gd name="T35" fmla="*/ 0 h 65"/>
                  <a:gd name="T36" fmla="*/ 39 w 65"/>
                  <a:gd name="T37" fmla="*/ 0 h 65"/>
                  <a:gd name="T38" fmla="*/ 45 w 65"/>
                  <a:gd name="T39" fmla="*/ 2 h 65"/>
                  <a:gd name="T40" fmla="*/ 51 w 65"/>
                  <a:gd name="T41" fmla="*/ 6 h 65"/>
                  <a:gd name="T42" fmla="*/ 55 w 65"/>
                  <a:gd name="T43" fmla="*/ 10 h 65"/>
                  <a:gd name="T44" fmla="*/ 59 w 65"/>
                  <a:gd name="T45" fmla="*/ 14 h 65"/>
                  <a:gd name="T46" fmla="*/ 63 w 65"/>
                  <a:gd name="T47" fmla="*/ 20 h 65"/>
                  <a:gd name="T48" fmla="*/ 63 w 65"/>
                  <a:gd name="T49" fmla="*/ 26 h 65"/>
                  <a:gd name="T50" fmla="*/ 65 w 65"/>
                  <a:gd name="T51" fmla="*/ 32 h 65"/>
                  <a:gd name="T52" fmla="*/ 63 w 65"/>
                  <a:gd name="T53" fmla="*/ 39 h 65"/>
                  <a:gd name="T54" fmla="*/ 63 w 65"/>
                  <a:gd name="T55" fmla="*/ 45 h 65"/>
                  <a:gd name="T56" fmla="*/ 59 w 65"/>
                  <a:gd name="T57" fmla="*/ 49 h 65"/>
                  <a:gd name="T58" fmla="*/ 55 w 65"/>
                  <a:gd name="T59" fmla="*/ 55 h 65"/>
                  <a:gd name="T60" fmla="*/ 51 w 65"/>
                  <a:gd name="T61" fmla="*/ 59 h 65"/>
                  <a:gd name="T62" fmla="*/ 45 w 65"/>
                  <a:gd name="T63" fmla="*/ 61 h 65"/>
                  <a:gd name="T64" fmla="*/ 39 w 65"/>
                  <a:gd name="T65" fmla="*/ 63 h 65"/>
                  <a:gd name="T66" fmla="*/ 31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1" y="65"/>
                    </a:moveTo>
                    <a:lnTo>
                      <a:pt x="31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6"/>
                    </a:lnTo>
                    <a:lnTo>
                      <a:pt x="65" y="32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8" name="Freeform 846"/>
              <p:cNvSpPr>
                <a:spLocks/>
              </p:cNvSpPr>
              <p:nvPr/>
            </p:nvSpPr>
            <p:spPr bwMode="auto">
              <a:xfrm>
                <a:off x="4595" y="2359"/>
                <a:ext cx="65" cy="65"/>
              </a:xfrm>
              <a:custGeom>
                <a:avLst/>
                <a:gdLst>
                  <a:gd name="T0" fmla="*/ 33 w 65"/>
                  <a:gd name="T1" fmla="*/ 0 h 65"/>
                  <a:gd name="T2" fmla="*/ 39 w 65"/>
                  <a:gd name="T3" fmla="*/ 0 h 65"/>
                  <a:gd name="T4" fmla="*/ 45 w 65"/>
                  <a:gd name="T5" fmla="*/ 2 h 65"/>
                  <a:gd name="T6" fmla="*/ 51 w 65"/>
                  <a:gd name="T7" fmla="*/ 6 h 65"/>
                  <a:gd name="T8" fmla="*/ 55 w 65"/>
                  <a:gd name="T9" fmla="*/ 10 h 65"/>
                  <a:gd name="T10" fmla="*/ 59 w 65"/>
                  <a:gd name="T11" fmla="*/ 13 h 65"/>
                  <a:gd name="T12" fmla="*/ 63 w 65"/>
                  <a:gd name="T13" fmla="*/ 19 h 65"/>
                  <a:gd name="T14" fmla="*/ 65 w 65"/>
                  <a:gd name="T15" fmla="*/ 25 h 65"/>
                  <a:gd name="T16" fmla="*/ 65 w 65"/>
                  <a:gd name="T17" fmla="*/ 31 h 65"/>
                  <a:gd name="T18" fmla="*/ 65 w 65"/>
                  <a:gd name="T19" fmla="*/ 39 h 65"/>
                  <a:gd name="T20" fmla="*/ 63 w 65"/>
                  <a:gd name="T21" fmla="*/ 45 h 65"/>
                  <a:gd name="T22" fmla="*/ 59 w 65"/>
                  <a:gd name="T23" fmla="*/ 49 h 65"/>
                  <a:gd name="T24" fmla="*/ 55 w 65"/>
                  <a:gd name="T25" fmla="*/ 55 h 65"/>
                  <a:gd name="T26" fmla="*/ 51 w 65"/>
                  <a:gd name="T27" fmla="*/ 59 h 65"/>
                  <a:gd name="T28" fmla="*/ 45 w 65"/>
                  <a:gd name="T29" fmla="*/ 61 h 65"/>
                  <a:gd name="T30" fmla="*/ 39 w 65"/>
                  <a:gd name="T31" fmla="*/ 63 h 65"/>
                  <a:gd name="T32" fmla="*/ 33 w 65"/>
                  <a:gd name="T33" fmla="*/ 65 h 65"/>
                  <a:gd name="T34" fmla="*/ 26 w 65"/>
                  <a:gd name="T35" fmla="*/ 63 h 65"/>
                  <a:gd name="T36" fmla="*/ 20 w 65"/>
                  <a:gd name="T37" fmla="*/ 61 h 65"/>
                  <a:gd name="T38" fmla="*/ 16 w 65"/>
                  <a:gd name="T39" fmla="*/ 59 h 65"/>
                  <a:gd name="T40" fmla="*/ 10 w 65"/>
                  <a:gd name="T41" fmla="*/ 55 h 65"/>
                  <a:gd name="T42" fmla="*/ 6 w 65"/>
                  <a:gd name="T43" fmla="*/ 49 h 65"/>
                  <a:gd name="T44" fmla="*/ 2 w 65"/>
                  <a:gd name="T45" fmla="*/ 45 h 65"/>
                  <a:gd name="T46" fmla="*/ 0 w 65"/>
                  <a:gd name="T47" fmla="*/ 39 h 65"/>
                  <a:gd name="T48" fmla="*/ 0 w 65"/>
                  <a:gd name="T49" fmla="*/ 31 h 65"/>
                  <a:gd name="T50" fmla="*/ 0 w 65"/>
                  <a:gd name="T51" fmla="*/ 25 h 65"/>
                  <a:gd name="T52" fmla="*/ 2 w 65"/>
                  <a:gd name="T53" fmla="*/ 19 h 65"/>
                  <a:gd name="T54" fmla="*/ 6 w 65"/>
                  <a:gd name="T55" fmla="*/ 13 h 65"/>
                  <a:gd name="T56" fmla="*/ 10 w 65"/>
                  <a:gd name="T57" fmla="*/ 10 h 65"/>
                  <a:gd name="T58" fmla="*/ 16 w 65"/>
                  <a:gd name="T59" fmla="*/ 6 h 65"/>
                  <a:gd name="T60" fmla="*/ 20 w 65"/>
                  <a:gd name="T61" fmla="*/ 2 h 65"/>
                  <a:gd name="T62" fmla="*/ 26 w 65"/>
                  <a:gd name="T63" fmla="*/ 0 h 65"/>
                  <a:gd name="T64" fmla="*/ 33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3" y="0"/>
                    </a:move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1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49" name="Freeform 847"/>
              <p:cNvSpPr>
                <a:spLocks/>
              </p:cNvSpPr>
              <p:nvPr/>
            </p:nvSpPr>
            <p:spPr bwMode="auto">
              <a:xfrm>
                <a:off x="4595" y="2359"/>
                <a:ext cx="65" cy="65"/>
              </a:xfrm>
              <a:custGeom>
                <a:avLst/>
                <a:gdLst>
                  <a:gd name="T0" fmla="*/ 33 w 65"/>
                  <a:gd name="T1" fmla="*/ 0 h 65"/>
                  <a:gd name="T2" fmla="*/ 33 w 65"/>
                  <a:gd name="T3" fmla="*/ 0 h 65"/>
                  <a:gd name="T4" fmla="*/ 39 w 65"/>
                  <a:gd name="T5" fmla="*/ 0 h 65"/>
                  <a:gd name="T6" fmla="*/ 45 w 65"/>
                  <a:gd name="T7" fmla="*/ 2 h 65"/>
                  <a:gd name="T8" fmla="*/ 51 w 65"/>
                  <a:gd name="T9" fmla="*/ 6 h 65"/>
                  <a:gd name="T10" fmla="*/ 55 w 65"/>
                  <a:gd name="T11" fmla="*/ 10 h 65"/>
                  <a:gd name="T12" fmla="*/ 59 w 65"/>
                  <a:gd name="T13" fmla="*/ 13 h 65"/>
                  <a:gd name="T14" fmla="*/ 63 w 65"/>
                  <a:gd name="T15" fmla="*/ 19 h 65"/>
                  <a:gd name="T16" fmla="*/ 65 w 65"/>
                  <a:gd name="T17" fmla="*/ 25 h 65"/>
                  <a:gd name="T18" fmla="*/ 65 w 65"/>
                  <a:gd name="T19" fmla="*/ 31 h 65"/>
                  <a:gd name="T20" fmla="*/ 65 w 65"/>
                  <a:gd name="T21" fmla="*/ 39 h 65"/>
                  <a:gd name="T22" fmla="*/ 63 w 65"/>
                  <a:gd name="T23" fmla="*/ 45 h 65"/>
                  <a:gd name="T24" fmla="*/ 59 w 65"/>
                  <a:gd name="T25" fmla="*/ 49 h 65"/>
                  <a:gd name="T26" fmla="*/ 55 w 65"/>
                  <a:gd name="T27" fmla="*/ 55 h 65"/>
                  <a:gd name="T28" fmla="*/ 51 w 65"/>
                  <a:gd name="T29" fmla="*/ 59 h 65"/>
                  <a:gd name="T30" fmla="*/ 45 w 65"/>
                  <a:gd name="T31" fmla="*/ 61 h 65"/>
                  <a:gd name="T32" fmla="*/ 39 w 65"/>
                  <a:gd name="T33" fmla="*/ 63 h 65"/>
                  <a:gd name="T34" fmla="*/ 33 w 65"/>
                  <a:gd name="T35" fmla="*/ 65 h 65"/>
                  <a:gd name="T36" fmla="*/ 26 w 65"/>
                  <a:gd name="T37" fmla="*/ 63 h 65"/>
                  <a:gd name="T38" fmla="*/ 20 w 65"/>
                  <a:gd name="T39" fmla="*/ 61 h 65"/>
                  <a:gd name="T40" fmla="*/ 16 w 65"/>
                  <a:gd name="T41" fmla="*/ 59 h 65"/>
                  <a:gd name="T42" fmla="*/ 10 w 65"/>
                  <a:gd name="T43" fmla="*/ 55 h 65"/>
                  <a:gd name="T44" fmla="*/ 6 w 65"/>
                  <a:gd name="T45" fmla="*/ 49 h 65"/>
                  <a:gd name="T46" fmla="*/ 2 w 65"/>
                  <a:gd name="T47" fmla="*/ 45 h 65"/>
                  <a:gd name="T48" fmla="*/ 0 w 65"/>
                  <a:gd name="T49" fmla="*/ 39 h 65"/>
                  <a:gd name="T50" fmla="*/ 0 w 65"/>
                  <a:gd name="T51" fmla="*/ 31 h 65"/>
                  <a:gd name="T52" fmla="*/ 0 w 65"/>
                  <a:gd name="T53" fmla="*/ 25 h 65"/>
                  <a:gd name="T54" fmla="*/ 2 w 65"/>
                  <a:gd name="T55" fmla="*/ 19 h 65"/>
                  <a:gd name="T56" fmla="*/ 6 w 65"/>
                  <a:gd name="T57" fmla="*/ 13 h 65"/>
                  <a:gd name="T58" fmla="*/ 10 w 65"/>
                  <a:gd name="T59" fmla="*/ 10 h 65"/>
                  <a:gd name="T60" fmla="*/ 16 w 65"/>
                  <a:gd name="T61" fmla="*/ 6 h 65"/>
                  <a:gd name="T62" fmla="*/ 20 w 65"/>
                  <a:gd name="T63" fmla="*/ 2 h 65"/>
                  <a:gd name="T64" fmla="*/ 26 w 65"/>
                  <a:gd name="T65" fmla="*/ 0 h 65"/>
                  <a:gd name="T66" fmla="*/ 33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3" y="0"/>
                    </a:move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1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3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0" name="Freeform 848"/>
              <p:cNvSpPr>
                <a:spLocks/>
              </p:cNvSpPr>
              <p:nvPr/>
            </p:nvSpPr>
            <p:spPr bwMode="auto">
              <a:xfrm>
                <a:off x="4676" y="2390"/>
                <a:ext cx="65" cy="65"/>
              </a:xfrm>
              <a:custGeom>
                <a:avLst/>
                <a:gdLst>
                  <a:gd name="T0" fmla="*/ 33 w 65"/>
                  <a:gd name="T1" fmla="*/ 65 h 65"/>
                  <a:gd name="T2" fmla="*/ 27 w 65"/>
                  <a:gd name="T3" fmla="*/ 63 h 65"/>
                  <a:gd name="T4" fmla="*/ 21 w 65"/>
                  <a:gd name="T5" fmla="*/ 61 h 65"/>
                  <a:gd name="T6" fmla="*/ 15 w 65"/>
                  <a:gd name="T7" fmla="*/ 59 h 65"/>
                  <a:gd name="T8" fmla="*/ 9 w 65"/>
                  <a:gd name="T9" fmla="*/ 55 h 65"/>
                  <a:gd name="T10" fmla="*/ 6 w 65"/>
                  <a:gd name="T11" fmla="*/ 51 h 65"/>
                  <a:gd name="T12" fmla="*/ 4 w 65"/>
                  <a:gd name="T13" fmla="*/ 45 h 65"/>
                  <a:gd name="T14" fmla="*/ 2 w 65"/>
                  <a:gd name="T15" fmla="*/ 38 h 65"/>
                  <a:gd name="T16" fmla="*/ 0 w 65"/>
                  <a:gd name="T17" fmla="*/ 32 h 65"/>
                  <a:gd name="T18" fmla="*/ 2 w 65"/>
                  <a:gd name="T19" fmla="*/ 26 h 65"/>
                  <a:gd name="T20" fmla="*/ 4 w 65"/>
                  <a:gd name="T21" fmla="*/ 20 h 65"/>
                  <a:gd name="T22" fmla="*/ 6 w 65"/>
                  <a:gd name="T23" fmla="*/ 14 h 65"/>
                  <a:gd name="T24" fmla="*/ 9 w 65"/>
                  <a:gd name="T25" fmla="*/ 10 h 65"/>
                  <a:gd name="T26" fmla="*/ 15 w 65"/>
                  <a:gd name="T27" fmla="*/ 6 h 65"/>
                  <a:gd name="T28" fmla="*/ 21 w 65"/>
                  <a:gd name="T29" fmla="*/ 2 h 65"/>
                  <a:gd name="T30" fmla="*/ 27 w 65"/>
                  <a:gd name="T31" fmla="*/ 0 h 65"/>
                  <a:gd name="T32" fmla="*/ 33 w 65"/>
                  <a:gd name="T33" fmla="*/ 0 h 65"/>
                  <a:gd name="T34" fmla="*/ 39 w 65"/>
                  <a:gd name="T35" fmla="*/ 0 h 65"/>
                  <a:gd name="T36" fmla="*/ 45 w 65"/>
                  <a:gd name="T37" fmla="*/ 2 h 65"/>
                  <a:gd name="T38" fmla="*/ 51 w 65"/>
                  <a:gd name="T39" fmla="*/ 6 h 65"/>
                  <a:gd name="T40" fmla="*/ 55 w 65"/>
                  <a:gd name="T41" fmla="*/ 10 h 65"/>
                  <a:gd name="T42" fmla="*/ 59 w 65"/>
                  <a:gd name="T43" fmla="*/ 14 h 65"/>
                  <a:gd name="T44" fmla="*/ 63 w 65"/>
                  <a:gd name="T45" fmla="*/ 20 h 65"/>
                  <a:gd name="T46" fmla="*/ 65 w 65"/>
                  <a:gd name="T47" fmla="*/ 26 h 65"/>
                  <a:gd name="T48" fmla="*/ 65 w 65"/>
                  <a:gd name="T49" fmla="*/ 32 h 65"/>
                  <a:gd name="T50" fmla="*/ 65 w 65"/>
                  <a:gd name="T51" fmla="*/ 38 h 65"/>
                  <a:gd name="T52" fmla="*/ 63 w 65"/>
                  <a:gd name="T53" fmla="*/ 45 h 65"/>
                  <a:gd name="T54" fmla="*/ 59 w 65"/>
                  <a:gd name="T55" fmla="*/ 51 h 65"/>
                  <a:gd name="T56" fmla="*/ 55 w 65"/>
                  <a:gd name="T57" fmla="*/ 55 h 65"/>
                  <a:gd name="T58" fmla="*/ 51 w 65"/>
                  <a:gd name="T59" fmla="*/ 59 h 65"/>
                  <a:gd name="T60" fmla="*/ 45 w 65"/>
                  <a:gd name="T61" fmla="*/ 61 h 65"/>
                  <a:gd name="T62" fmla="*/ 39 w 65"/>
                  <a:gd name="T63" fmla="*/ 63 h 65"/>
                  <a:gd name="T64" fmla="*/ 33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3" y="65"/>
                    </a:moveTo>
                    <a:lnTo>
                      <a:pt x="27" y="63"/>
                    </a:lnTo>
                    <a:lnTo>
                      <a:pt x="21" y="61"/>
                    </a:lnTo>
                    <a:lnTo>
                      <a:pt x="15" y="59"/>
                    </a:lnTo>
                    <a:lnTo>
                      <a:pt x="9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8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9" y="10"/>
                    </a:lnTo>
                    <a:lnTo>
                      <a:pt x="15" y="6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8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1" name="Freeform 849"/>
              <p:cNvSpPr>
                <a:spLocks/>
              </p:cNvSpPr>
              <p:nvPr/>
            </p:nvSpPr>
            <p:spPr bwMode="auto">
              <a:xfrm>
                <a:off x="4676" y="2390"/>
                <a:ext cx="65" cy="65"/>
              </a:xfrm>
              <a:custGeom>
                <a:avLst/>
                <a:gdLst>
                  <a:gd name="T0" fmla="*/ 33 w 65"/>
                  <a:gd name="T1" fmla="*/ 65 h 65"/>
                  <a:gd name="T2" fmla="*/ 33 w 65"/>
                  <a:gd name="T3" fmla="*/ 65 h 65"/>
                  <a:gd name="T4" fmla="*/ 27 w 65"/>
                  <a:gd name="T5" fmla="*/ 63 h 65"/>
                  <a:gd name="T6" fmla="*/ 21 w 65"/>
                  <a:gd name="T7" fmla="*/ 61 h 65"/>
                  <a:gd name="T8" fmla="*/ 15 w 65"/>
                  <a:gd name="T9" fmla="*/ 59 h 65"/>
                  <a:gd name="T10" fmla="*/ 9 w 65"/>
                  <a:gd name="T11" fmla="*/ 55 h 65"/>
                  <a:gd name="T12" fmla="*/ 6 w 65"/>
                  <a:gd name="T13" fmla="*/ 51 h 65"/>
                  <a:gd name="T14" fmla="*/ 4 w 65"/>
                  <a:gd name="T15" fmla="*/ 45 h 65"/>
                  <a:gd name="T16" fmla="*/ 2 w 65"/>
                  <a:gd name="T17" fmla="*/ 38 h 65"/>
                  <a:gd name="T18" fmla="*/ 0 w 65"/>
                  <a:gd name="T19" fmla="*/ 32 h 65"/>
                  <a:gd name="T20" fmla="*/ 2 w 65"/>
                  <a:gd name="T21" fmla="*/ 26 h 65"/>
                  <a:gd name="T22" fmla="*/ 4 w 65"/>
                  <a:gd name="T23" fmla="*/ 20 h 65"/>
                  <a:gd name="T24" fmla="*/ 6 w 65"/>
                  <a:gd name="T25" fmla="*/ 14 h 65"/>
                  <a:gd name="T26" fmla="*/ 9 w 65"/>
                  <a:gd name="T27" fmla="*/ 10 h 65"/>
                  <a:gd name="T28" fmla="*/ 15 w 65"/>
                  <a:gd name="T29" fmla="*/ 6 h 65"/>
                  <a:gd name="T30" fmla="*/ 21 w 65"/>
                  <a:gd name="T31" fmla="*/ 2 h 65"/>
                  <a:gd name="T32" fmla="*/ 27 w 65"/>
                  <a:gd name="T33" fmla="*/ 0 h 65"/>
                  <a:gd name="T34" fmla="*/ 33 w 65"/>
                  <a:gd name="T35" fmla="*/ 0 h 65"/>
                  <a:gd name="T36" fmla="*/ 39 w 65"/>
                  <a:gd name="T37" fmla="*/ 0 h 65"/>
                  <a:gd name="T38" fmla="*/ 45 w 65"/>
                  <a:gd name="T39" fmla="*/ 2 h 65"/>
                  <a:gd name="T40" fmla="*/ 51 w 65"/>
                  <a:gd name="T41" fmla="*/ 6 h 65"/>
                  <a:gd name="T42" fmla="*/ 55 w 65"/>
                  <a:gd name="T43" fmla="*/ 10 h 65"/>
                  <a:gd name="T44" fmla="*/ 59 w 65"/>
                  <a:gd name="T45" fmla="*/ 14 h 65"/>
                  <a:gd name="T46" fmla="*/ 63 w 65"/>
                  <a:gd name="T47" fmla="*/ 20 h 65"/>
                  <a:gd name="T48" fmla="*/ 65 w 65"/>
                  <a:gd name="T49" fmla="*/ 26 h 65"/>
                  <a:gd name="T50" fmla="*/ 65 w 65"/>
                  <a:gd name="T51" fmla="*/ 32 h 65"/>
                  <a:gd name="T52" fmla="*/ 65 w 65"/>
                  <a:gd name="T53" fmla="*/ 38 h 65"/>
                  <a:gd name="T54" fmla="*/ 63 w 65"/>
                  <a:gd name="T55" fmla="*/ 45 h 65"/>
                  <a:gd name="T56" fmla="*/ 59 w 65"/>
                  <a:gd name="T57" fmla="*/ 51 h 65"/>
                  <a:gd name="T58" fmla="*/ 55 w 65"/>
                  <a:gd name="T59" fmla="*/ 55 h 65"/>
                  <a:gd name="T60" fmla="*/ 51 w 65"/>
                  <a:gd name="T61" fmla="*/ 59 h 65"/>
                  <a:gd name="T62" fmla="*/ 45 w 65"/>
                  <a:gd name="T63" fmla="*/ 61 h 65"/>
                  <a:gd name="T64" fmla="*/ 39 w 65"/>
                  <a:gd name="T65" fmla="*/ 63 h 65"/>
                  <a:gd name="T66" fmla="*/ 33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3" y="65"/>
                    </a:moveTo>
                    <a:lnTo>
                      <a:pt x="33" y="65"/>
                    </a:lnTo>
                    <a:lnTo>
                      <a:pt x="27" y="63"/>
                    </a:lnTo>
                    <a:lnTo>
                      <a:pt x="21" y="61"/>
                    </a:lnTo>
                    <a:lnTo>
                      <a:pt x="15" y="59"/>
                    </a:lnTo>
                    <a:lnTo>
                      <a:pt x="9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8"/>
                    </a:lnTo>
                    <a:lnTo>
                      <a:pt x="0" y="32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9" y="10"/>
                    </a:lnTo>
                    <a:lnTo>
                      <a:pt x="15" y="6"/>
                    </a:lnTo>
                    <a:lnTo>
                      <a:pt x="21" y="2"/>
                    </a:lnTo>
                    <a:lnTo>
                      <a:pt x="27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8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2" name="Freeform 850"/>
              <p:cNvSpPr>
                <a:spLocks/>
              </p:cNvSpPr>
              <p:nvPr/>
            </p:nvSpPr>
            <p:spPr bwMode="auto">
              <a:xfrm>
                <a:off x="4591" y="2388"/>
                <a:ext cx="65" cy="63"/>
              </a:xfrm>
              <a:custGeom>
                <a:avLst/>
                <a:gdLst>
                  <a:gd name="T0" fmla="*/ 31 w 65"/>
                  <a:gd name="T1" fmla="*/ 0 h 63"/>
                  <a:gd name="T2" fmla="*/ 39 w 65"/>
                  <a:gd name="T3" fmla="*/ 0 h 63"/>
                  <a:gd name="T4" fmla="*/ 45 w 65"/>
                  <a:gd name="T5" fmla="*/ 2 h 63"/>
                  <a:gd name="T6" fmla="*/ 49 w 65"/>
                  <a:gd name="T7" fmla="*/ 4 h 63"/>
                  <a:gd name="T8" fmla="*/ 55 w 65"/>
                  <a:gd name="T9" fmla="*/ 8 h 63"/>
                  <a:gd name="T10" fmla="*/ 59 w 65"/>
                  <a:gd name="T11" fmla="*/ 14 h 63"/>
                  <a:gd name="T12" fmla="*/ 61 w 65"/>
                  <a:gd name="T13" fmla="*/ 20 h 63"/>
                  <a:gd name="T14" fmla="*/ 63 w 65"/>
                  <a:gd name="T15" fmla="*/ 26 h 63"/>
                  <a:gd name="T16" fmla="*/ 65 w 65"/>
                  <a:gd name="T17" fmla="*/ 32 h 63"/>
                  <a:gd name="T18" fmla="*/ 63 w 65"/>
                  <a:gd name="T19" fmla="*/ 38 h 63"/>
                  <a:gd name="T20" fmla="*/ 61 w 65"/>
                  <a:gd name="T21" fmla="*/ 44 h 63"/>
                  <a:gd name="T22" fmla="*/ 59 w 65"/>
                  <a:gd name="T23" fmla="*/ 49 h 63"/>
                  <a:gd name="T24" fmla="*/ 55 w 65"/>
                  <a:gd name="T25" fmla="*/ 55 h 63"/>
                  <a:gd name="T26" fmla="*/ 49 w 65"/>
                  <a:gd name="T27" fmla="*/ 57 h 63"/>
                  <a:gd name="T28" fmla="*/ 45 w 65"/>
                  <a:gd name="T29" fmla="*/ 61 h 63"/>
                  <a:gd name="T30" fmla="*/ 39 w 65"/>
                  <a:gd name="T31" fmla="*/ 63 h 63"/>
                  <a:gd name="T32" fmla="*/ 31 w 65"/>
                  <a:gd name="T33" fmla="*/ 63 h 63"/>
                  <a:gd name="T34" fmla="*/ 26 w 65"/>
                  <a:gd name="T35" fmla="*/ 63 h 63"/>
                  <a:gd name="T36" fmla="*/ 20 w 65"/>
                  <a:gd name="T37" fmla="*/ 61 h 63"/>
                  <a:gd name="T38" fmla="*/ 14 w 65"/>
                  <a:gd name="T39" fmla="*/ 57 h 63"/>
                  <a:gd name="T40" fmla="*/ 10 w 65"/>
                  <a:gd name="T41" fmla="*/ 55 h 63"/>
                  <a:gd name="T42" fmla="*/ 6 w 65"/>
                  <a:gd name="T43" fmla="*/ 49 h 63"/>
                  <a:gd name="T44" fmla="*/ 2 w 65"/>
                  <a:gd name="T45" fmla="*/ 44 h 63"/>
                  <a:gd name="T46" fmla="*/ 0 w 65"/>
                  <a:gd name="T47" fmla="*/ 38 h 63"/>
                  <a:gd name="T48" fmla="*/ 0 w 65"/>
                  <a:gd name="T49" fmla="*/ 32 h 63"/>
                  <a:gd name="T50" fmla="*/ 0 w 65"/>
                  <a:gd name="T51" fmla="*/ 26 h 63"/>
                  <a:gd name="T52" fmla="*/ 2 w 65"/>
                  <a:gd name="T53" fmla="*/ 20 h 63"/>
                  <a:gd name="T54" fmla="*/ 6 w 65"/>
                  <a:gd name="T55" fmla="*/ 14 h 63"/>
                  <a:gd name="T56" fmla="*/ 10 w 65"/>
                  <a:gd name="T57" fmla="*/ 8 h 63"/>
                  <a:gd name="T58" fmla="*/ 14 w 65"/>
                  <a:gd name="T59" fmla="*/ 4 h 63"/>
                  <a:gd name="T60" fmla="*/ 20 w 65"/>
                  <a:gd name="T61" fmla="*/ 2 h 63"/>
                  <a:gd name="T62" fmla="*/ 26 w 65"/>
                  <a:gd name="T63" fmla="*/ 0 h 63"/>
                  <a:gd name="T64" fmla="*/ 31 w 65"/>
                  <a:gd name="T65" fmla="*/ 0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31" y="0"/>
                    </a:moveTo>
                    <a:lnTo>
                      <a:pt x="39" y="0"/>
                    </a:lnTo>
                    <a:lnTo>
                      <a:pt x="45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2"/>
                    </a:lnTo>
                    <a:lnTo>
                      <a:pt x="63" y="38"/>
                    </a:lnTo>
                    <a:lnTo>
                      <a:pt x="61" y="44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49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3" name="Freeform 851"/>
              <p:cNvSpPr>
                <a:spLocks/>
              </p:cNvSpPr>
              <p:nvPr/>
            </p:nvSpPr>
            <p:spPr bwMode="auto">
              <a:xfrm>
                <a:off x="4591" y="2388"/>
                <a:ext cx="65" cy="63"/>
              </a:xfrm>
              <a:custGeom>
                <a:avLst/>
                <a:gdLst>
                  <a:gd name="T0" fmla="*/ 31 w 65"/>
                  <a:gd name="T1" fmla="*/ 0 h 63"/>
                  <a:gd name="T2" fmla="*/ 31 w 65"/>
                  <a:gd name="T3" fmla="*/ 0 h 63"/>
                  <a:gd name="T4" fmla="*/ 39 w 65"/>
                  <a:gd name="T5" fmla="*/ 0 h 63"/>
                  <a:gd name="T6" fmla="*/ 45 w 65"/>
                  <a:gd name="T7" fmla="*/ 2 h 63"/>
                  <a:gd name="T8" fmla="*/ 49 w 65"/>
                  <a:gd name="T9" fmla="*/ 4 h 63"/>
                  <a:gd name="T10" fmla="*/ 55 w 65"/>
                  <a:gd name="T11" fmla="*/ 8 h 63"/>
                  <a:gd name="T12" fmla="*/ 59 w 65"/>
                  <a:gd name="T13" fmla="*/ 14 h 63"/>
                  <a:gd name="T14" fmla="*/ 61 w 65"/>
                  <a:gd name="T15" fmla="*/ 20 h 63"/>
                  <a:gd name="T16" fmla="*/ 63 w 65"/>
                  <a:gd name="T17" fmla="*/ 26 h 63"/>
                  <a:gd name="T18" fmla="*/ 65 w 65"/>
                  <a:gd name="T19" fmla="*/ 32 h 63"/>
                  <a:gd name="T20" fmla="*/ 63 w 65"/>
                  <a:gd name="T21" fmla="*/ 38 h 63"/>
                  <a:gd name="T22" fmla="*/ 61 w 65"/>
                  <a:gd name="T23" fmla="*/ 44 h 63"/>
                  <a:gd name="T24" fmla="*/ 59 w 65"/>
                  <a:gd name="T25" fmla="*/ 49 h 63"/>
                  <a:gd name="T26" fmla="*/ 55 w 65"/>
                  <a:gd name="T27" fmla="*/ 55 h 63"/>
                  <a:gd name="T28" fmla="*/ 49 w 65"/>
                  <a:gd name="T29" fmla="*/ 57 h 63"/>
                  <a:gd name="T30" fmla="*/ 45 w 65"/>
                  <a:gd name="T31" fmla="*/ 61 h 63"/>
                  <a:gd name="T32" fmla="*/ 39 w 65"/>
                  <a:gd name="T33" fmla="*/ 63 h 63"/>
                  <a:gd name="T34" fmla="*/ 31 w 65"/>
                  <a:gd name="T35" fmla="*/ 63 h 63"/>
                  <a:gd name="T36" fmla="*/ 26 w 65"/>
                  <a:gd name="T37" fmla="*/ 63 h 63"/>
                  <a:gd name="T38" fmla="*/ 20 w 65"/>
                  <a:gd name="T39" fmla="*/ 61 h 63"/>
                  <a:gd name="T40" fmla="*/ 14 w 65"/>
                  <a:gd name="T41" fmla="*/ 57 h 63"/>
                  <a:gd name="T42" fmla="*/ 10 w 65"/>
                  <a:gd name="T43" fmla="*/ 55 h 63"/>
                  <a:gd name="T44" fmla="*/ 6 w 65"/>
                  <a:gd name="T45" fmla="*/ 49 h 63"/>
                  <a:gd name="T46" fmla="*/ 2 w 65"/>
                  <a:gd name="T47" fmla="*/ 44 h 63"/>
                  <a:gd name="T48" fmla="*/ 0 w 65"/>
                  <a:gd name="T49" fmla="*/ 38 h 63"/>
                  <a:gd name="T50" fmla="*/ 0 w 65"/>
                  <a:gd name="T51" fmla="*/ 32 h 63"/>
                  <a:gd name="T52" fmla="*/ 0 w 65"/>
                  <a:gd name="T53" fmla="*/ 26 h 63"/>
                  <a:gd name="T54" fmla="*/ 2 w 65"/>
                  <a:gd name="T55" fmla="*/ 20 h 63"/>
                  <a:gd name="T56" fmla="*/ 6 w 65"/>
                  <a:gd name="T57" fmla="*/ 14 h 63"/>
                  <a:gd name="T58" fmla="*/ 10 w 65"/>
                  <a:gd name="T59" fmla="*/ 8 h 63"/>
                  <a:gd name="T60" fmla="*/ 14 w 65"/>
                  <a:gd name="T61" fmla="*/ 4 h 63"/>
                  <a:gd name="T62" fmla="*/ 20 w 65"/>
                  <a:gd name="T63" fmla="*/ 2 h 63"/>
                  <a:gd name="T64" fmla="*/ 26 w 65"/>
                  <a:gd name="T65" fmla="*/ 0 h 63"/>
                  <a:gd name="T66" fmla="*/ 31 w 65"/>
                  <a:gd name="T67" fmla="*/ 0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31" y="0"/>
                    </a:move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49" y="4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2"/>
                    </a:lnTo>
                    <a:lnTo>
                      <a:pt x="63" y="38"/>
                    </a:lnTo>
                    <a:lnTo>
                      <a:pt x="61" y="44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49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1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4" name="Freeform 852"/>
              <p:cNvSpPr>
                <a:spLocks/>
              </p:cNvSpPr>
              <p:nvPr/>
            </p:nvSpPr>
            <p:spPr bwMode="auto">
              <a:xfrm>
                <a:off x="4642" y="2430"/>
                <a:ext cx="65" cy="65"/>
              </a:xfrm>
              <a:custGeom>
                <a:avLst/>
                <a:gdLst>
                  <a:gd name="T0" fmla="*/ 32 w 65"/>
                  <a:gd name="T1" fmla="*/ 0 h 65"/>
                  <a:gd name="T2" fmla="*/ 40 w 65"/>
                  <a:gd name="T3" fmla="*/ 0 h 65"/>
                  <a:gd name="T4" fmla="*/ 45 w 65"/>
                  <a:gd name="T5" fmla="*/ 2 h 65"/>
                  <a:gd name="T6" fmla="*/ 49 w 65"/>
                  <a:gd name="T7" fmla="*/ 5 h 65"/>
                  <a:gd name="T8" fmla="*/ 55 w 65"/>
                  <a:gd name="T9" fmla="*/ 9 h 65"/>
                  <a:gd name="T10" fmla="*/ 59 w 65"/>
                  <a:gd name="T11" fmla="*/ 13 h 65"/>
                  <a:gd name="T12" fmla="*/ 61 w 65"/>
                  <a:gd name="T13" fmla="*/ 19 h 65"/>
                  <a:gd name="T14" fmla="*/ 63 w 65"/>
                  <a:gd name="T15" fmla="*/ 25 h 65"/>
                  <a:gd name="T16" fmla="*/ 65 w 65"/>
                  <a:gd name="T17" fmla="*/ 31 h 65"/>
                  <a:gd name="T18" fmla="*/ 63 w 65"/>
                  <a:gd name="T19" fmla="*/ 39 h 65"/>
                  <a:gd name="T20" fmla="*/ 61 w 65"/>
                  <a:gd name="T21" fmla="*/ 45 h 65"/>
                  <a:gd name="T22" fmla="*/ 59 w 65"/>
                  <a:gd name="T23" fmla="*/ 51 h 65"/>
                  <a:gd name="T24" fmla="*/ 55 w 65"/>
                  <a:gd name="T25" fmla="*/ 55 h 65"/>
                  <a:gd name="T26" fmla="*/ 49 w 65"/>
                  <a:gd name="T27" fmla="*/ 59 h 65"/>
                  <a:gd name="T28" fmla="*/ 45 w 65"/>
                  <a:gd name="T29" fmla="*/ 61 h 65"/>
                  <a:gd name="T30" fmla="*/ 40 w 65"/>
                  <a:gd name="T31" fmla="*/ 63 h 65"/>
                  <a:gd name="T32" fmla="*/ 32 w 65"/>
                  <a:gd name="T33" fmla="*/ 65 h 65"/>
                  <a:gd name="T34" fmla="*/ 26 w 65"/>
                  <a:gd name="T35" fmla="*/ 63 h 65"/>
                  <a:gd name="T36" fmla="*/ 20 w 65"/>
                  <a:gd name="T37" fmla="*/ 61 h 65"/>
                  <a:gd name="T38" fmla="*/ 14 w 65"/>
                  <a:gd name="T39" fmla="*/ 59 h 65"/>
                  <a:gd name="T40" fmla="*/ 10 w 65"/>
                  <a:gd name="T41" fmla="*/ 55 h 65"/>
                  <a:gd name="T42" fmla="*/ 6 w 65"/>
                  <a:gd name="T43" fmla="*/ 51 h 65"/>
                  <a:gd name="T44" fmla="*/ 2 w 65"/>
                  <a:gd name="T45" fmla="*/ 45 h 65"/>
                  <a:gd name="T46" fmla="*/ 0 w 65"/>
                  <a:gd name="T47" fmla="*/ 39 h 65"/>
                  <a:gd name="T48" fmla="*/ 0 w 65"/>
                  <a:gd name="T49" fmla="*/ 31 h 65"/>
                  <a:gd name="T50" fmla="*/ 0 w 65"/>
                  <a:gd name="T51" fmla="*/ 25 h 65"/>
                  <a:gd name="T52" fmla="*/ 2 w 65"/>
                  <a:gd name="T53" fmla="*/ 19 h 65"/>
                  <a:gd name="T54" fmla="*/ 6 w 65"/>
                  <a:gd name="T55" fmla="*/ 13 h 65"/>
                  <a:gd name="T56" fmla="*/ 10 w 65"/>
                  <a:gd name="T57" fmla="*/ 9 h 65"/>
                  <a:gd name="T58" fmla="*/ 14 w 65"/>
                  <a:gd name="T59" fmla="*/ 5 h 65"/>
                  <a:gd name="T60" fmla="*/ 20 w 65"/>
                  <a:gd name="T61" fmla="*/ 2 h 65"/>
                  <a:gd name="T62" fmla="*/ 26 w 65"/>
                  <a:gd name="T63" fmla="*/ 0 h 65"/>
                  <a:gd name="T64" fmla="*/ 32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2" y="0"/>
                    </a:moveTo>
                    <a:lnTo>
                      <a:pt x="40" y="0"/>
                    </a:lnTo>
                    <a:lnTo>
                      <a:pt x="45" y="2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1"/>
                    </a:lnTo>
                    <a:lnTo>
                      <a:pt x="40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5" name="Freeform 853"/>
              <p:cNvSpPr>
                <a:spLocks/>
              </p:cNvSpPr>
              <p:nvPr/>
            </p:nvSpPr>
            <p:spPr bwMode="auto">
              <a:xfrm>
                <a:off x="4642" y="2430"/>
                <a:ext cx="65" cy="65"/>
              </a:xfrm>
              <a:custGeom>
                <a:avLst/>
                <a:gdLst>
                  <a:gd name="T0" fmla="*/ 32 w 65"/>
                  <a:gd name="T1" fmla="*/ 0 h 65"/>
                  <a:gd name="T2" fmla="*/ 32 w 65"/>
                  <a:gd name="T3" fmla="*/ 0 h 65"/>
                  <a:gd name="T4" fmla="*/ 40 w 65"/>
                  <a:gd name="T5" fmla="*/ 0 h 65"/>
                  <a:gd name="T6" fmla="*/ 45 w 65"/>
                  <a:gd name="T7" fmla="*/ 2 h 65"/>
                  <a:gd name="T8" fmla="*/ 49 w 65"/>
                  <a:gd name="T9" fmla="*/ 5 h 65"/>
                  <a:gd name="T10" fmla="*/ 55 w 65"/>
                  <a:gd name="T11" fmla="*/ 9 h 65"/>
                  <a:gd name="T12" fmla="*/ 59 w 65"/>
                  <a:gd name="T13" fmla="*/ 13 h 65"/>
                  <a:gd name="T14" fmla="*/ 61 w 65"/>
                  <a:gd name="T15" fmla="*/ 19 h 65"/>
                  <a:gd name="T16" fmla="*/ 63 w 65"/>
                  <a:gd name="T17" fmla="*/ 25 h 65"/>
                  <a:gd name="T18" fmla="*/ 65 w 65"/>
                  <a:gd name="T19" fmla="*/ 31 h 65"/>
                  <a:gd name="T20" fmla="*/ 63 w 65"/>
                  <a:gd name="T21" fmla="*/ 39 h 65"/>
                  <a:gd name="T22" fmla="*/ 61 w 65"/>
                  <a:gd name="T23" fmla="*/ 45 h 65"/>
                  <a:gd name="T24" fmla="*/ 59 w 65"/>
                  <a:gd name="T25" fmla="*/ 51 h 65"/>
                  <a:gd name="T26" fmla="*/ 55 w 65"/>
                  <a:gd name="T27" fmla="*/ 55 h 65"/>
                  <a:gd name="T28" fmla="*/ 49 w 65"/>
                  <a:gd name="T29" fmla="*/ 59 h 65"/>
                  <a:gd name="T30" fmla="*/ 45 w 65"/>
                  <a:gd name="T31" fmla="*/ 61 h 65"/>
                  <a:gd name="T32" fmla="*/ 40 w 65"/>
                  <a:gd name="T33" fmla="*/ 63 h 65"/>
                  <a:gd name="T34" fmla="*/ 32 w 65"/>
                  <a:gd name="T35" fmla="*/ 65 h 65"/>
                  <a:gd name="T36" fmla="*/ 26 w 65"/>
                  <a:gd name="T37" fmla="*/ 63 h 65"/>
                  <a:gd name="T38" fmla="*/ 20 w 65"/>
                  <a:gd name="T39" fmla="*/ 61 h 65"/>
                  <a:gd name="T40" fmla="*/ 14 w 65"/>
                  <a:gd name="T41" fmla="*/ 59 h 65"/>
                  <a:gd name="T42" fmla="*/ 10 w 65"/>
                  <a:gd name="T43" fmla="*/ 55 h 65"/>
                  <a:gd name="T44" fmla="*/ 6 w 65"/>
                  <a:gd name="T45" fmla="*/ 51 h 65"/>
                  <a:gd name="T46" fmla="*/ 2 w 65"/>
                  <a:gd name="T47" fmla="*/ 45 h 65"/>
                  <a:gd name="T48" fmla="*/ 0 w 65"/>
                  <a:gd name="T49" fmla="*/ 39 h 65"/>
                  <a:gd name="T50" fmla="*/ 0 w 65"/>
                  <a:gd name="T51" fmla="*/ 31 h 65"/>
                  <a:gd name="T52" fmla="*/ 0 w 65"/>
                  <a:gd name="T53" fmla="*/ 25 h 65"/>
                  <a:gd name="T54" fmla="*/ 2 w 65"/>
                  <a:gd name="T55" fmla="*/ 19 h 65"/>
                  <a:gd name="T56" fmla="*/ 6 w 65"/>
                  <a:gd name="T57" fmla="*/ 13 h 65"/>
                  <a:gd name="T58" fmla="*/ 10 w 65"/>
                  <a:gd name="T59" fmla="*/ 9 h 65"/>
                  <a:gd name="T60" fmla="*/ 14 w 65"/>
                  <a:gd name="T61" fmla="*/ 5 h 65"/>
                  <a:gd name="T62" fmla="*/ 20 w 65"/>
                  <a:gd name="T63" fmla="*/ 2 h 65"/>
                  <a:gd name="T64" fmla="*/ 26 w 65"/>
                  <a:gd name="T65" fmla="*/ 0 h 65"/>
                  <a:gd name="T66" fmla="*/ 32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2" y="0"/>
                    </a:moveTo>
                    <a:lnTo>
                      <a:pt x="32" y="0"/>
                    </a:lnTo>
                    <a:lnTo>
                      <a:pt x="40" y="0"/>
                    </a:lnTo>
                    <a:lnTo>
                      <a:pt x="45" y="2"/>
                    </a:lnTo>
                    <a:lnTo>
                      <a:pt x="49" y="5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5" y="61"/>
                    </a:lnTo>
                    <a:lnTo>
                      <a:pt x="40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6" name="Freeform 854"/>
              <p:cNvSpPr>
                <a:spLocks/>
              </p:cNvSpPr>
              <p:nvPr/>
            </p:nvSpPr>
            <p:spPr bwMode="auto">
              <a:xfrm>
                <a:off x="4664" y="2420"/>
                <a:ext cx="65" cy="65"/>
              </a:xfrm>
              <a:custGeom>
                <a:avLst/>
                <a:gdLst>
                  <a:gd name="T0" fmla="*/ 33 w 65"/>
                  <a:gd name="T1" fmla="*/ 0 h 65"/>
                  <a:gd name="T2" fmla="*/ 39 w 65"/>
                  <a:gd name="T3" fmla="*/ 2 h 65"/>
                  <a:gd name="T4" fmla="*/ 45 w 65"/>
                  <a:gd name="T5" fmla="*/ 2 h 65"/>
                  <a:gd name="T6" fmla="*/ 51 w 65"/>
                  <a:gd name="T7" fmla="*/ 6 h 65"/>
                  <a:gd name="T8" fmla="*/ 55 w 65"/>
                  <a:gd name="T9" fmla="*/ 10 h 65"/>
                  <a:gd name="T10" fmla="*/ 59 w 65"/>
                  <a:gd name="T11" fmla="*/ 13 h 65"/>
                  <a:gd name="T12" fmla="*/ 63 w 65"/>
                  <a:gd name="T13" fmla="*/ 19 h 65"/>
                  <a:gd name="T14" fmla="*/ 65 w 65"/>
                  <a:gd name="T15" fmla="*/ 25 h 65"/>
                  <a:gd name="T16" fmla="*/ 65 w 65"/>
                  <a:gd name="T17" fmla="*/ 33 h 65"/>
                  <a:gd name="T18" fmla="*/ 65 w 65"/>
                  <a:gd name="T19" fmla="*/ 39 h 65"/>
                  <a:gd name="T20" fmla="*/ 63 w 65"/>
                  <a:gd name="T21" fmla="*/ 45 h 65"/>
                  <a:gd name="T22" fmla="*/ 59 w 65"/>
                  <a:gd name="T23" fmla="*/ 49 h 65"/>
                  <a:gd name="T24" fmla="*/ 55 w 65"/>
                  <a:gd name="T25" fmla="*/ 55 h 65"/>
                  <a:gd name="T26" fmla="*/ 51 w 65"/>
                  <a:gd name="T27" fmla="*/ 59 h 65"/>
                  <a:gd name="T28" fmla="*/ 45 w 65"/>
                  <a:gd name="T29" fmla="*/ 61 h 65"/>
                  <a:gd name="T30" fmla="*/ 39 w 65"/>
                  <a:gd name="T31" fmla="*/ 63 h 65"/>
                  <a:gd name="T32" fmla="*/ 33 w 65"/>
                  <a:gd name="T33" fmla="*/ 65 h 65"/>
                  <a:gd name="T34" fmla="*/ 27 w 65"/>
                  <a:gd name="T35" fmla="*/ 63 h 65"/>
                  <a:gd name="T36" fmla="*/ 21 w 65"/>
                  <a:gd name="T37" fmla="*/ 61 h 65"/>
                  <a:gd name="T38" fmla="*/ 16 w 65"/>
                  <a:gd name="T39" fmla="*/ 59 h 65"/>
                  <a:gd name="T40" fmla="*/ 10 w 65"/>
                  <a:gd name="T41" fmla="*/ 55 h 65"/>
                  <a:gd name="T42" fmla="*/ 6 w 65"/>
                  <a:gd name="T43" fmla="*/ 49 h 65"/>
                  <a:gd name="T44" fmla="*/ 4 w 65"/>
                  <a:gd name="T45" fmla="*/ 45 h 65"/>
                  <a:gd name="T46" fmla="*/ 2 w 65"/>
                  <a:gd name="T47" fmla="*/ 39 h 65"/>
                  <a:gd name="T48" fmla="*/ 0 w 65"/>
                  <a:gd name="T49" fmla="*/ 33 h 65"/>
                  <a:gd name="T50" fmla="*/ 2 w 65"/>
                  <a:gd name="T51" fmla="*/ 25 h 65"/>
                  <a:gd name="T52" fmla="*/ 4 w 65"/>
                  <a:gd name="T53" fmla="*/ 19 h 65"/>
                  <a:gd name="T54" fmla="*/ 6 w 65"/>
                  <a:gd name="T55" fmla="*/ 13 h 65"/>
                  <a:gd name="T56" fmla="*/ 10 w 65"/>
                  <a:gd name="T57" fmla="*/ 10 h 65"/>
                  <a:gd name="T58" fmla="*/ 16 w 65"/>
                  <a:gd name="T59" fmla="*/ 6 h 65"/>
                  <a:gd name="T60" fmla="*/ 21 w 65"/>
                  <a:gd name="T61" fmla="*/ 2 h 65"/>
                  <a:gd name="T62" fmla="*/ 27 w 65"/>
                  <a:gd name="T63" fmla="*/ 2 h 65"/>
                  <a:gd name="T64" fmla="*/ 33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3" y="0"/>
                    </a:moveTo>
                    <a:lnTo>
                      <a:pt x="39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lnTo>
                      <a:pt x="27" y="63"/>
                    </a:lnTo>
                    <a:lnTo>
                      <a:pt x="21" y="61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7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7" name="Freeform 855"/>
              <p:cNvSpPr>
                <a:spLocks/>
              </p:cNvSpPr>
              <p:nvPr/>
            </p:nvSpPr>
            <p:spPr bwMode="auto">
              <a:xfrm>
                <a:off x="4664" y="2420"/>
                <a:ext cx="65" cy="65"/>
              </a:xfrm>
              <a:custGeom>
                <a:avLst/>
                <a:gdLst>
                  <a:gd name="T0" fmla="*/ 33 w 65"/>
                  <a:gd name="T1" fmla="*/ 0 h 65"/>
                  <a:gd name="T2" fmla="*/ 33 w 65"/>
                  <a:gd name="T3" fmla="*/ 0 h 65"/>
                  <a:gd name="T4" fmla="*/ 39 w 65"/>
                  <a:gd name="T5" fmla="*/ 2 h 65"/>
                  <a:gd name="T6" fmla="*/ 45 w 65"/>
                  <a:gd name="T7" fmla="*/ 2 h 65"/>
                  <a:gd name="T8" fmla="*/ 51 w 65"/>
                  <a:gd name="T9" fmla="*/ 6 h 65"/>
                  <a:gd name="T10" fmla="*/ 55 w 65"/>
                  <a:gd name="T11" fmla="*/ 10 h 65"/>
                  <a:gd name="T12" fmla="*/ 59 w 65"/>
                  <a:gd name="T13" fmla="*/ 13 h 65"/>
                  <a:gd name="T14" fmla="*/ 63 w 65"/>
                  <a:gd name="T15" fmla="*/ 19 h 65"/>
                  <a:gd name="T16" fmla="*/ 65 w 65"/>
                  <a:gd name="T17" fmla="*/ 25 h 65"/>
                  <a:gd name="T18" fmla="*/ 65 w 65"/>
                  <a:gd name="T19" fmla="*/ 33 h 65"/>
                  <a:gd name="T20" fmla="*/ 65 w 65"/>
                  <a:gd name="T21" fmla="*/ 39 h 65"/>
                  <a:gd name="T22" fmla="*/ 63 w 65"/>
                  <a:gd name="T23" fmla="*/ 45 h 65"/>
                  <a:gd name="T24" fmla="*/ 59 w 65"/>
                  <a:gd name="T25" fmla="*/ 49 h 65"/>
                  <a:gd name="T26" fmla="*/ 55 w 65"/>
                  <a:gd name="T27" fmla="*/ 55 h 65"/>
                  <a:gd name="T28" fmla="*/ 51 w 65"/>
                  <a:gd name="T29" fmla="*/ 59 h 65"/>
                  <a:gd name="T30" fmla="*/ 45 w 65"/>
                  <a:gd name="T31" fmla="*/ 61 h 65"/>
                  <a:gd name="T32" fmla="*/ 39 w 65"/>
                  <a:gd name="T33" fmla="*/ 63 h 65"/>
                  <a:gd name="T34" fmla="*/ 33 w 65"/>
                  <a:gd name="T35" fmla="*/ 65 h 65"/>
                  <a:gd name="T36" fmla="*/ 27 w 65"/>
                  <a:gd name="T37" fmla="*/ 63 h 65"/>
                  <a:gd name="T38" fmla="*/ 21 w 65"/>
                  <a:gd name="T39" fmla="*/ 61 h 65"/>
                  <a:gd name="T40" fmla="*/ 16 w 65"/>
                  <a:gd name="T41" fmla="*/ 59 h 65"/>
                  <a:gd name="T42" fmla="*/ 10 w 65"/>
                  <a:gd name="T43" fmla="*/ 55 h 65"/>
                  <a:gd name="T44" fmla="*/ 6 w 65"/>
                  <a:gd name="T45" fmla="*/ 49 h 65"/>
                  <a:gd name="T46" fmla="*/ 4 w 65"/>
                  <a:gd name="T47" fmla="*/ 45 h 65"/>
                  <a:gd name="T48" fmla="*/ 2 w 65"/>
                  <a:gd name="T49" fmla="*/ 39 h 65"/>
                  <a:gd name="T50" fmla="*/ 0 w 65"/>
                  <a:gd name="T51" fmla="*/ 33 h 65"/>
                  <a:gd name="T52" fmla="*/ 2 w 65"/>
                  <a:gd name="T53" fmla="*/ 25 h 65"/>
                  <a:gd name="T54" fmla="*/ 4 w 65"/>
                  <a:gd name="T55" fmla="*/ 19 h 65"/>
                  <a:gd name="T56" fmla="*/ 6 w 65"/>
                  <a:gd name="T57" fmla="*/ 13 h 65"/>
                  <a:gd name="T58" fmla="*/ 10 w 65"/>
                  <a:gd name="T59" fmla="*/ 10 h 65"/>
                  <a:gd name="T60" fmla="*/ 16 w 65"/>
                  <a:gd name="T61" fmla="*/ 6 h 65"/>
                  <a:gd name="T62" fmla="*/ 21 w 65"/>
                  <a:gd name="T63" fmla="*/ 2 h 65"/>
                  <a:gd name="T64" fmla="*/ 27 w 65"/>
                  <a:gd name="T65" fmla="*/ 2 h 65"/>
                  <a:gd name="T66" fmla="*/ 33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3" y="0"/>
                    </a:moveTo>
                    <a:lnTo>
                      <a:pt x="33" y="0"/>
                    </a:lnTo>
                    <a:lnTo>
                      <a:pt x="39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5"/>
                    </a:lnTo>
                    <a:lnTo>
                      <a:pt x="27" y="63"/>
                    </a:lnTo>
                    <a:lnTo>
                      <a:pt x="21" y="61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1" y="2"/>
                    </a:lnTo>
                    <a:lnTo>
                      <a:pt x="27" y="2"/>
                    </a:lnTo>
                    <a:lnTo>
                      <a:pt x="33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8" name="Freeform 856"/>
              <p:cNvSpPr>
                <a:spLocks/>
              </p:cNvSpPr>
              <p:nvPr/>
            </p:nvSpPr>
            <p:spPr bwMode="auto">
              <a:xfrm>
                <a:off x="4640" y="2355"/>
                <a:ext cx="65" cy="63"/>
              </a:xfrm>
              <a:custGeom>
                <a:avLst/>
                <a:gdLst>
                  <a:gd name="T0" fmla="*/ 32 w 65"/>
                  <a:gd name="T1" fmla="*/ 0 h 63"/>
                  <a:gd name="T2" fmla="*/ 40 w 65"/>
                  <a:gd name="T3" fmla="*/ 0 h 63"/>
                  <a:gd name="T4" fmla="*/ 45 w 65"/>
                  <a:gd name="T5" fmla="*/ 2 h 63"/>
                  <a:gd name="T6" fmla="*/ 51 w 65"/>
                  <a:gd name="T7" fmla="*/ 4 h 63"/>
                  <a:gd name="T8" fmla="*/ 55 w 65"/>
                  <a:gd name="T9" fmla="*/ 10 h 63"/>
                  <a:gd name="T10" fmla="*/ 59 w 65"/>
                  <a:gd name="T11" fmla="*/ 14 h 63"/>
                  <a:gd name="T12" fmla="*/ 61 w 65"/>
                  <a:gd name="T13" fmla="*/ 19 h 63"/>
                  <a:gd name="T14" fmla="*/ 63 w 65"/>
                  <a:gd name="T15" fmla="*/ 25 h 63"/>
                  <a:gd name="T16" fmla="*/ 65 w 65"/>
                  <a:gd name="T17" fmla="*/ 31 h 63"/>
                  <a:gd name="T18" fmla="*/ 63 w 65"/>
                  <a:gd name="T19" fmla="*/ 37 h 63"/>
                  <a:gd name="T20" fmla="*/ 61 w 65"/>
                  <a:gd name="T21" fmla="*/ 43 h 63"/>
                  <a:gd name="T22" fmla="*/ 59 w 65"/>
                  <a:gd name="T23" fmla="*/ 49 h 63"/>
                  <a:gd name="T24" fmla="*/ 55 w 65"/>
                  <a:gd name="T25" fmla="*/ 55 h 63"/>
                  <a:gd name="T26" fmla="*/ 51 w 65"/>
                  <a:gd name="T27" fmla="*/ 59 h 63"/>
                  <a:gd name="T28" fmla="*/ 45 w 65"/>
                  <a:gd name="T29" fmla="*/ 61 h 63"/>
                  <a:gd name="T30" fmla="*/ 40 w 65"/>
                  <a:gd name="T31" fmla="*/ 63 h 63"/>
                  <a:gd name="T32" fmla="*/ 32 w 65"/>
                  <a:gd name="T33" fmla="*/ 63 h 63"/>
                  <a:gd name="T34" fmla="*/ 26 w 65"/>
                  <a:gd name="T35" fmla="*/ 63 h 63"/>
                  <a:gd name="T36" fmla="*/ 20 w 65"/>
                  <a:gd name="T37" fmla="*/ 61 h 63"/>
                  <a:gd name="T38" fmla="*/ 14 w 65"/>
                  <a:gd name="T39" fmla="*/ 59 h 63"/>
                  <a:gd name="T40" fmla="*/ 10 w 65"/>
                  <a:gd name="T41" fmla="*/ 55 h 63"/>
                  <a:gd name="T42" fmla="*/ 6 w 65"/>
                  <a:gd name="T43" fmla="*/ 49 h 63"/>
                  <a:gd name="T44" fmla="*/ 2 w 65"/>
                  <a:gd name="T45" fmla="*/ 43 h 63"/>
                  <a:gd name="T46" fmla="*/ 0 w 65"/>
                  <a:gd name="T47" fmla="*/ 37 h 63"/>
                  <a:gd name="T48" fmla="*/ 0 w 65"/>
                  <a:gd name="T49" fmla="*/ 31 h 63"/>
                  <a:gd name="T50" fmla="*/ 0 w 65"/>
                  <a:gd name="T51" fmla="*/ 25 h 63"/>
                  <a:gd name="T52" fmla="*/ 2 w 65"/>
                  <a:gd name="T53" fmla="*/ 19 h 63"/>
                  <a:gd name="T54" fmla="*/ 6 w 65"/>
                  <a:gd name="T55" fmla="*/ 14 h 63"/>
                  <a:gd name="T56" fmla="*/ 10 w 65"/>
                  <a:gd name="T57" fmla="*/ 10 h 63"/>
                  <a:gd name="T58" fmla="*/ 14 w 65"/>
                  <a:gd name="T59" fmla="*/ 4 h 63"/>
                  <a:gd name="T60" fmla="*/ 20 w 65"/>
                  <a:gd name="T61" fmla="*/ 2 h 63"/>
                  <a:gd name="T62" fmla="*/ 26 w 65"/>
                  <a:gd name="T63" fmla="*/ 0 h 63"/>
                  <a:gd name="T64" fmla="*/ 32 w 65"/>
                  <a:gd name="T65" fmla="*/ 0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32" y="0"/>
                    </a:moveTo>
                    <a:lnTo>
                      <a:pt x="40" y="0"/>
                    </a:lnTo>
                    <a:lnTo>
                      <a:pt x="45" y="2"/>
                    </a:lnTo>
                    <a:lnTo>
                      <a:pt x="51" y="4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0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59" name="Freeform 857"/>
              <p:cNvSpPr>
                <a:spLocks/>
              </p:cNvSpPr>
              <p:nvPr/>
            </p:nvSpPr>
            <p:spPr bwMode="auto">
              <a:xfrm>
                <a:off x="4640" y="2355"/>
                <a:ext cx="65" cy="63"/>
              </a:xfrm>
              <a:custGeom>
                <a:avLst/>
                <a:gdLst>
                  <a:gd name="T0" fmla="*/ 32 w 65"/>
                  <a:gd name="T1" fmla="*/ 0 h 63"/>
                  <a:gd name="T2" fmla="*/ 32 w 65"/>
                  <a:gd name="T3" fmla="*/ 0 h 63"/>
                  <a:gd name="T4" fmla="*/ 40 w 65"/>
                  <a:gd name="T5" fmla="*/ 0 h 63"/>
                  <a:gd name="T6" fmla="*/ 45 w 65"/>
                  <a:gd name="T7" fmla="*/ 2 h 63"/>
                  <a:gd name="T8" fmla="*/ 51 w 65"/>
                  <a:gd name="T9" fmla="*/ 4 h 63"/>
                  <a:gd name="T10" fmla="*/ 55 w 65"/>
                  <a:gd name="T11" fmla="*/ 10 h 63"/>
                  <a:gd name="T12" fmla="*/ 59 w 65"/>
                  <a:gd name="T13" fmla="*/ 14 h 63"/>
                  <a:gd name="T14" fmla="*/ 61 w 65"/>
                  <a:gd name="T15" fmla="*/ 19 h 63"/>
                  <a:gd name="T16" fmla="*/ 63 w 65"/>
                  <a:gd name="T17" fmla="*/ 25 h 63"/>
                  <a:gd name="T18" fmla="*/ 65 w 65"/>
                  <a:gd name="T19" fmla="*/ 31 h 63"/>
                  <a:gd name="T20" fmla="*/ 63 w 65"/>
                  <a:gd name="T21" fmla="*/ 37 h 63"/>
                  <a:gd name="T22" fmla="*/ 61 w 65"/>
                  <a:gd name="T23" fmla="*/ 43 h 63"/>
                  <a:gd name="T24" fmla="*/ 59 w 65"/>
                  <a:gd name="T25" fmla="*/ 49 h 63"/>
                  <a:gd name="T26" fmla="*/ 55 w 65"/>
                  <a:gd name="T27" fmla="*/ 55 h 63"/>
                  <a:gd name="T28" fmla="*/ 51 w 65"/>
                  <a:gd name="T29" fmla="*/ 59 h 63"/>
                  <a:gd name="T30" fmla="*/ 45 w 65"/>
                  <a:gd name="T31" fmla="*/ 61 h 63"/>
                  <a:gd name="T32" fmla="*/ 40 w 65"/>
                  <a:gd name="T33" fmla="*/ 63 h 63"/>
                  <a:gd name="T34" fmla="*/ 32 w 65"/>
                  <a:gd name="T35" fmla="*/ 63 h 63"/>
                  <a:gd name="T36" fmla="*/ 26 w 65"/>
                  <a:gd name="T37" fmla="*/ 63 h 63"/>
                  <a:gd name="T38" fmla="*/ 20 w 65"/>
                  <a:gd name="T39" fmla="*/ 61 h 63"/>
                  <a:gd name="T40" fmla="*/ 14 w 65"/>
                  <a:gd name="T41" fmla="*/ 59 h 63"/>
                  <a:gd name="T42" fmla="*/ 10 w 65"/>
                  <a:gd name="T43" fmla="*/ 55 h 63"/>
                  <a:gd name="T44" fmla="*/ 6 w 65"/>
                  <a:gd name="T45" fmla="*/ 49 h 63"/>
                  <a:gd name="T46" fmla="*/ 2 w 65"/>
                  <a:gd name="T47" fmla="*/ 43 h 63"/>
                  <a:gd name="T48" fmla="*/ 0 w 65"/>
                  <a:gd name="T49" fmla="*/ 37 h 63"/>
                  <a:gd name="T50" fmla="*/ 0 w 65"/>
                  <a:gd name="T51" fmla="*/ 31 h 63"/>
                  <a:gd name="T52" fmla="*/ 0 w 65"/>
                  <a:gd name="T53" fmla="*/ 25 h 63"/>
                  <a:gd name="T54" fmla="*/ 2 w 65"/>
                  <a:gd name="T55" fmla="*/ 19 h 63"/>
                  <a:gd name="T56" fmla="*/ 6 w 65"/>
                  <a:gd name="T57" fmla="*/ 14 h 63"/>
                  <a:gd name="T58" fmla="*/ 10 w 65"/>
                  <a:gd name="T59" fmla="*/ 10 h 63"/>
                  <a:gd name="T60" fmla="*/ 14 w 65"/>
                  <a:gd name="T61" fmla="*/ 4 h 63"/>
                  <a:gd name="T62" fmla="*/ 20 w 65"/>
                  <a:gd name="T63" fmla="*/ 2 h 63"/>
                  <a:gd name="T64" fmla="*/ 26 w 65"/>
                  <a:gd name="T65" fmla="*/ 0 h 63"/>
                  <a:gd name="T66" fmla="*/ 32 w 65"/>
                  <a:gd name="T67" fmla="*/ 0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32" y="0"/>
                    </a:moveTo>
                    <a:lnTo>
                      <a:pt x="32" y="0"/>
                    </a:lnTo>
                    <a:lnTo>
                      <a:pt x="40" y="0"/>
                    </a:lnTo>
                    <a:lnTo>
                      <a:pt x="45" y="2"/>
                    </a:lnTo>
                    <a:lnTo>
                      <a:pt x="51" y="4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5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0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0" name="Freeform 858"/>
              <p:cNvSpPr>
                <a:spLocks/>
              </p:cNvSpPr>
              <p:nvPr/>
            </p:nvSpPr>
            <p:spPr bwMode="auto">
              <a:xfrm>
                <a:off x="4626" y="2382"/>
                <a:ext cx="65" cy="65"/>
              </a:xfrm>
              <a:custGeom>
                <a:avLst/>
                <a:gdLst>
                  <a:gd name="T0" fmla="*/ 32 w 65"/>
                  <a:gd name="T1" fmla="*/ 65 h 65"/>
                  <a:gd name="T2" fmla="*/ 26 w 65"/>
                  <a:gd name="T3" fmla="*/ 63 h 65"/>
                  <a:gd name="T4" fmla="*/ 20 w 65"/>
                  <a:gd name="T5" fmla="*/ 63 h 65"/>
                  <a:gd name="T6" fmla="*/ 14 w 65"/>
                  <a:gd name="T7" fmla="*/ 59 h 65"/>
                  <a:gd name="T8" fmla="*/ 10 w 65"/>
                  <a:gd name="T9" fmla="*/ 55 h 65"/>
                  <a:gd name="T10" fmla="*/ 6 w 65"/>
                  <a:gd name="T11" fmla="*/ 51 h 65"/>
                  <a:gd name="T12" fmla="*/ 2 w 65"/>
                  <a:gd name="T13" fmla="*/ 46 h 65"/>
                  <a:gd name="T14" fmla="*/ 0 w 65"/>
                  <a:gd name="T15" fmla="*/ 40 h 65"/>
                  <a:gd name="T16" fmla="*/ 0 w 65"/>
                  <a:gd name="T17" fmla="*/ 32 h 65"/>
                  <a:gd name="T18" fmla="*/ 0 w 65"/>
                  <a:gd name="T19" fmla="*/ 26 h 65"/>
                  <a:gd name="T20" fmla="*/ 2 w 65"/>
                  <a:gd name="T21" fmla="*/ 20 h 65"/>
                  <a:gd name="T22" fmla="*/ 6 w 65"/>
                  <a:gd name="T23" fmla="*/ 14 h 65"/>
                  <a:gd name="T24" fmla="*/ 10 w 65"/>
                  <a:gd name="T25" fmla="*/ 10 h 65"/>
                  <a:gd name="T26" fmla="*/ 14 w 65"/>
                  <a:gd name="T27" fmla="*/ 6 h 65"/>
                  <a:gd name="T28" fmla="*/ 20 w 65"/>
                  <a:gd name="T29" fmla="*/ 2 h 65"/>
                  <a:gd name="T30" fmla="*/ 26 w 65"/>
                  <a:gd name="T31" fmla="*/ 2 h 65"/>
                  <a:gd name="T32" fmla="*/ 32 w 65"/>
                  <a:gd name="T33" fmla="*/ 0 h 65"/>
                  <a:gd name="T34" fmla="*/ 38 w 65"/>
                  <a:gd name="T35" fmla="*/ 2 h 65"/>
                  <a:gd name="T36" fmla="*/ 46 w 65"/>
                  <a:gd name="T37" fmla="*/ 2 h 65"/>
                  <a:gd name="T38" fmla="*/ 52 w 65"/>
                  <a:gd name="T39" fmla="*/ 6 h 65"/>
                  <a:gd name="T40" fmla="*/ 56 w 65"/>
                  <a:gd name="T41" fmla="*/ 10 h 65"/>
                  <a:gd name="T42" fmla="*/ 59 w 65"/>
                  <a:gd name="T43" fmla="*/ 14 h 65"/>
                  <a:gd name="T44" fmla="*/ 61 w 65"/>
                  <a:gd name="T45" fmla="*/ 20 h 65"/>
                  <a:gd name="T46" fmla="*/ 63 w 65"/>
                  <a:gd name="T47" fmla="*/ 26 h 65"/>
                  <a:gd name="T48" fmla="*/ 65 w 65"/>
                  <a:gd name="T49" fmla="*/ 32 h 65"/>
                  <a:gd name="T50" fmla="*/ 63 w 65"/>
                  <a:gd name="T51" fmla="*/ 40 h 65"/>
                  <a:gd name="T52" fmla="*/ 61 w 65"/>
                  <a:gd name="T53" fmla="*/ 46 h 65"/>
                  <a:gd name="T54" fmla="*/ 59 w 65"/>
                  <a:gd name="T55" fmla="*/ 51 h 65"/>
                  <a:gd name="T56" fmla="*/ 56 w 65"/>
                  <a:gd name="T57" fmla="*/ 55 h 65"/>
                  <a:gd name="T58" fmla="*/ 52 w 65"/>
                  <a:gd name="T59" fmla="*/ 59 h 65"/>
                  <a:gd name="T60" fmla="*/ 46 w 65"/>
                  <a:gd name="T61" fmla="*/ 63 h 65"/>
                  <a:gd name="T62" fmla="*/ 38 w 65"/>
                  <a:gd name="T63" fmla="*/ 63 h 65"/>
                  <a:gd name="T64" fmla="*/ 32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2" y="65"/>
                    </a:move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6" y="2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1"/>
                    </a:lnTo>
                    <a:lnTo>
                      <a:pt x="56" y="55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38" y="63"/>
                    </a:lnTo>
                    <a:lnTo>
                      <a:pt x="32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1" name="Freeform 859"/>
              <p:cNvSpPr>
                <a:spLocks/>
              </p:cNvSpPr>
              <p:nvPr/>
            </p:nvSpPr>
            <p:spPr bwMode="auto">
              <a:xfrm>
                <a:off x="4626" y="2382"/>
                <a:ext cx="65" cy="65"/>
              </a:xfrm>
              <a:custGeom>
                <a:avLst/>
                <a:gdLst>
                  <a:gd name="T0" fmla="*/ 32 w 65"/>
                  <a:gd name="T1" fmla="*/ 65 h 65"/>
                  <a:gd name="T2" fmla="*/ 32 w 65"/>
                  <a:gd name="T3" fmla="*/ 65 h 65"/>
                  <a:gd name="T4" fmla="*/ 26 w 65"/>
                  <a:gd name="T5" fmla="*/ 63 h 65"/>
                  <a:gd name="T6" fmla="*/ 20 w 65"/>
                  <a:gd name="T7" fmla="*/ 63 h 65"/>
                  <a:gd name="T8" fmla="*/ 14 w 65"/>
                  <a:gd name="T9" fmla="*/ 59 h 65"/>
                  <a:gd name="T10" fmla="*/ 10 w 65"/>
                  <a:gd name="T11" fmla="*/ 55 h 65"/>
                  <a:gd name="T12" fmla="*/ 6 w 65"/>
                  <a:gd name="T13" fmla="*/ 51 h 65"/>
                  <a:gd name="T14" fmla="*/ 2 w 65"/>
                  <a:gd name="T15" fmla="*/ 46 h 65"/>
                  <a:gd name="T16" fmla="*/ 0 w 65"/>
                  <a:gd name="T17" fmla="*/ 40 h 65"/>
                  <a:gd name="T18" fmla="*/ 0 w 65"/>
                  <a:gd name="T19" fmla="*/ 32 h 65"/>
                  <a:gd name="T20" fmla="*/ 0 w 65"/>
                  <a:gd name="T21" fmla="*/ 26 h 65"/>
                  <a:gd name="T22" fmla="*/ 2 w 65"/>
                  <a:gd name="T23" fmla="*/ 20 h 65"/>
                  <a:gd name="T24" fmla="*/ 6 w 65"/>
                  <a:gd name="T25" fmla="*/ 14 h 65"/>
                  <a:gd name="T26" fmla="*/ 10 w 65"/>
                  <a:gd name="T27" fmla="*/ 10 h 65"/>
                  <a:gd name="T28" fmla="*/ 14 w 65"/>
                  <a:gd name="T29" fmla="*/ 6 h 65"/>
                  <a:gd name="T30" fmla="*/ 20 w 65"/>
                  <a:gd name="T31" fmla="*/ 2 h 65"/>
                  <a:gd name="T32" fmla="*/ 26 w 65"/>
                  <a:gd name="T33" fmla="*/ 2 h 65"/>
                  <a:gd name="T34" fmla="*/ 32 w 65"/>
                  <a:gd name="T35" fmla="*/ 0 h 65"/>
                  <a:gd name="T36" fmla="*/ 38 w 65"/>
                  <a:gd name="T37" fmla="*/ 2 h 65"/>
                  <a:gd name="T38" fmla="*/ 46 w 65"/>
                  <a:gd name="T39" fmla="*/ 2 h 65"/>
                  <a:gd name="T40" fmla="*/ 52 w 65"/>
                  <a:gd name="T41" fmla="*/ 6 h 65"/>
                  <a:gd name="T42" fmla="*/ 56 w 65"/>
                  <a:gd name="T43" fmla="*/ 10 h 65"/>
                  <a:gd name="T44" fmla="*/ 59 w 65"/>
                  <a:gd name="T45" fmla="*/ 14 h 65"/>
                  <a:gd name="T46" fmla="*/ 61 w 65"/>
                  <a:gd name="T47" fmla="*/ 20 h 65"/>
                  <a:gd name="T48" fmla="*/ 63 w 65"/>
                  <a:gd name="T49" fmla="*/ 26 h 65"/>
                  <a:gd name="T50" fmla="*/ 65 w 65"/>
                  <a:gd name="T51" fmla="*/ 32 h 65"/>
                  <a:gd name="T52" fmla="*/ 63 w 65"/>
                  <a:gd name="T53" fmla="*/ 40 h 65"/>
                  <a:gd name="T54" fmla="*/ 61 w 65"/>
                  <a:gd name="T55" fmla="*/ 46 h 65"/>
                  <a:gd name="T56" fmla="*/ 59 w 65"/>
                  <a:gd name="T57" fmla="*/ 51 h 65"/>
                  <a:gd name="T58" fmla="*/ 56 w 65"/>
                  <a:gd name="T59" fmla="*/ 55 h 65"/>
                  <a:gd name="T60" fmla="*/ 52 w 65"/>
                  <a:gd name="T61" fmla="*/ 59 h 65"/>
                  <a:gd name="T62" fmla="*/ 46 w 65"/>
                  <a:gd name="T63" fmla="*/ 63 h 65"/>
                  <a:gd name="T64" fmla="*/ 38 w 65"/>
                  <a:gd name="T65" fmla="*/ 63 h 65"/>
                  <a:gd name="T66" fmla="*/ 32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2" y="65"/>
                    </a:move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6" y="2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1"/>
                    </a:lnTo>
                    <a:lnTo>
                      <a:pt x="56" y="55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38" y="63"/>
                    </a:lnTo>
                    <a:lnTo>
                      <a:pt x="32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2" name="Freeform 860"/>
              <p:cNvSpPr>
                <a:spLocks/>
              </p:cNvSpPr>
              <p:nvPr/>
            </p:nvSpPr>
            <p:spPr bwMode="auto">
              <a:xfrm>
                <a:off x="4693" y="2439"/>
                <a:ext cx="63" cy="65"/>
              </a:xfrm>
              <a:custGeom>
                <a:avLst/>
                <a:gdLst>
                  <a:gd name="T0" fmla="*/ 32 w 63"/>
                  <a:gd name="T1" fmla="*/ 0 h 65"/>
                  <a:gd name="T2" fmla="*/ 38 w 63"/>
                  <a:gd name="T3" fmla="*/ 2 h 65"/>
                  <a:gd name="T4" fmla="*/ 44 w 63"/>
                  <a:gd name="T5" fmla="*/ 4 h 65"/>
                  <a:gd name="T6" fmla="*/ 50 w 63"/>
                  <a:gd name="T7" fmla="*/ 6 h 65"/>
                  <a:gd name="T8" fmla="*/ 55 w 63"/>
                  <a:gd name="T9" fmla="*/ 12 h 65"/>
                  <a:gd name="T10" fmla="*/ 57 w 63"/>
                  <a:gd name="T11" fmla="*/ 16 h 65"/>
                  <a:gd name="T12" fmla="*/ 61 w 63"/>
                  <a:gd name="T13" fmla="*/ 22 h 65"/>
                  <a:gd name="T14" fmla="*/ 63 w 63"/>
                  <a:gd name="T15" fmla="*/ 28 h 65"/>
                  <a:gd name="T16" fmla="*/ 63 w 63"/>
                  <a:gd name="T17" fmla="*/ 34 h 65"/>
                  <a:gd name="T18" fmla="*/ 63 w 63"/>
                  <a:gd name="T19" fmla="*/ 40 h 65"/>
                  <a:gd name="T20" fmla="*/ 61 w 63"/>
                  <a:gd name="T21" fmla="*/ 46 h 65"/>
                  <a:gd name="T22" fmla="*/ 57 w 63"/>
                  <a:gd name="T23" fmla="*/ 52 h 65"/>
                  <a:gd name="T24" fmla="*/ 55 w 63"/>
                  <a:gd name="T25" fmla="*/ 56 h 65"/>
                  <a:gd name="T26" fmla="*/ 50 w 63"/>
                  <a:gd name="T27" fmla="*/ 59 h 65"/>
                  <a:gd name="T28" fmla="*/ 44 w 63"/>
                  <a:gd name="T29" fmla="*/ 63 h 65"/>
                  <a:gd name="T30" fmla="*/ 38 w 63"/>
                  <a:gd name="T31" fmla="*/ 65 h 65"/>
                  <a:gd name="T32" fmla="*/ 32 w 63"/>
                  <a:gd name="T33" fmla="*/ 65 h 65"/>
                  <a:gd name="T34" fmla="*/ 26 w 63"/>
                  <a:gd name="T35" fmla="*/ 65 h 65"/>
                  <a:gd name="T36" fmla="*/ 20 w 63"/>
                  <a:gd name="T37" fmla="*/ 63 h 65"/>
                  <a:gd name="T38" fmla="*/ 14 w 63"/>
                  <a:gd name="T39" fmla="*/ 59 h 65"/>
                  <a:gd name="T40" fmla="*/ 8 w 63"/>
                  <a:gd name="T41" fmla="*/ 56 h 65"/>
                  <a:gd name="T42" fmla="*/ 4 w 63"/>
                  <a:gd name="T43" fmla="*/ 52 h 65"/>
                  <a:gd name="T44" fmla="*/ 2 w 63"/>
                  <a:gd name="T45" fmla="*/ 46 h 65"/>
                  <a:gd name="T46" fmla="*/ 0 w 63"/>
                  <a:gd name="T47" fmla="*/ 40 h 65"/>
                  <a:gd name="T48" fmla="*/ 0 w 63"/>
                  <a:gd name="T49" fmla="*/ 34 h 65"/>
                  <a:gd name="T50" fmla="*/ 0 w 63"/>
                  <a:gd name="T51" fmla="*/ 28 h 65"/>
                  <a:gd name="T52" fmla="*/ 2 w 63"/>
                  <a:gd name="T53" fmla="*/ 22 h 65"/>
                  <a:gd name="T54" fmla="*/ 4 w 63"/>
                  <a:gd name="T55" fmla="*/ 16 h 65"/>
                  <a:gd name="T56" fmla="*/ 8 w 63"/>
                  <a:gd name="T57" fmla="*/ 12 h 65"/>
                  <a:gd name="T58" fmla="*/ 14 w 63"/>
                  <a:gd name="T59" fmla="*/ 6 h 65"/>
                  <a:gd name="T60" fmla="*/ 20 w 63"/>
                  <a:gd name="T61" fmla="*/ 4 h 65"/>
                  <a:gd name="T62" fmla="*/ 26 w 63"/>
                  <a:gd name="T63" fmla="*/ 2 h 65"/>
                  <a:gd name="T64" fmla="*/ 32 w 63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2" y="0"/>
                    </a:moveTo>
                    <a:lnTo>
                      <a:pt x="38" y="2"/>
                    </a:lnTo>
                    <a:lnTo>
                      <a:pt x="44" y="4"/>
                    </a:lnTo>
                    <a:lnTo>
                      <a:pt x="50" y="6"/>
                    </a:lnTo>
                    <a:lnTo>
                      <a:pt x="55" y="12"/>
                    </a:lnTo>
                    <a:lnTo>
                      <a:pt x="57" y="16"/>
                    </a:lnTo>
                    <a:lnTo>
                      <a:pt x="61" y="22"/>
                    </a:lnTo>
                    <a:lnTo>
                      <a:pt x="63" y="28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7" y="52"/>
                    </a:lnTo>
                    <a:lnTo>
                      <a:pt x="55" y="56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8" y="12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3" name="Freeform 861"/>
              <p:cNvSpPr>
                <a:spLocks/>
              </p:cNvSpPr>
              <p:nvPr/>
            </p:nvSpPr>
            <p:spPr bwMode="auto">
              <a:xfrm>
                <a:off x="4693" y="2439"/>
                <a:ext cx="63" cy="65"/>
              </a:xfrm>
              <a:custGeom>
                <a:avLst/>
                <a:gdLst>
                  <a:gd name="T0" fmla="*/ 32 w 63"/>
                  <a:gd name="T1" fmla="*/ 0 h 65"/>
                  <a:gd name="T2" fmla="*/ 32 w 63"/>
                  <a:gd name="T3" fmla="*/ 0 h 65"/>
                  <a:gd name="T4" fmla="*/ 38 w 63"/>
                  <a:gd name="T5" fmla="*/ 2 h 65"/>
                  <a:gd name="T6" fmla="*/ 44 w 63"/>
                  <a:gd name="T7" fmla="*/ 4 h 65"/>
                  <a:gd name="T8" fmla="*/ 50 w 63"/>
                  <a:gd name="T9" fmla="*/ 6 h 65"/>
                  <a:gd name="T10" fmla="*/ 55 w 63"/>
                  <a:gd name="T11" fmla="*/ 12 h 65"/>
                  <a:gd name="T12" fmla="*/ 57 w 63"/>
                  <a:gd name="T13" fmla="*/ 16 h 65"/>
                  <a:gd name="T14" fmla="*/ 61 w 63"/>
                  <a:gd name="T15" fmla="*/ 22 h 65"/>
                  <a:gd name="T16" fmla="*/ 63 w 63"/>
                  <a:gd name="T17" fmla="*/ 28 h 65"/>
                  <a:gd name="T18" fmla="*/ 63 w 63"/>
                  <a:gd name="T19" fmla="*/ 34 h 65"/>
                  <a:gd name="T20" fmla="*/ 63 w 63"/>
                  <a:gd name="T21" fmla="*/ 40 h 65"/>
                  <a:gd name="T22" fmla="*/ 61 w 63"/>
                  <a:gd name="T23" fmla="*/ 46 h 65"/>
                  <a:gd name="T24" fmla="*/ 57 w 63"/>
                  <a:gd name="T25" fmla="*/ 52 h 65"/>
                  <a:gd name="T26" fmla="*/ 55 w 63"/>
                  <a:gd name="T27" fmla="*/ 56 h 65"/>
                  <a:gd name="T28" fmla="*/ 50 w 63"/>
                  <a:gd name="T29" fmla="*/ 59 h 65"/>
                  <a:gd name="T30" fmla="*/ 44 w 63"/>
                  <a:gd name="T31" fmla="*/ 63 h 65"/>
                  <a:gd name="T32" fmla="*/ 38 w 63"/>
                  <a:gd name="T33" fmla="*/ 65 h 65"/>
                  <a:gd name="T34" fmla="*/ 32 w 63"/>
                  <a:gd name="T35" fmla="*/ 65 h 65"/>
                  <a:gd name="T36" fmla="*/ 26 w 63"/>
                  <a:gd name="T37" fmla="*/ 65 h 65"/>
                  <a:gd name="T38" fmla="*/ 20 w 63"/>
                  <a:gd name="T39" fmla="*/ 63 h 65"/>
                  <a:gd name="T40" fmla="*/ 14 w 63"/>
                  <a:gd name="T41" fmla="*/ 59 h 65"/>
                  <a:gd name="T42" fmla="*/ 8 w 63"/>
                  <a:gd name="T43" fmla="*/ 56 h 65"/>
                  <a:gd name="T44" fmla="*/ 4 w 63"/>
                  <a:gd name="T45" fmla="*/ 52 h 65"/>
                  <a:gd name="T46" fmla="*/ 2 w 63"/>
                  <a:gd name="T47" fmla="*/ 46 h 65"/>
                  <a:gd name="T48" fmla="*/ 0 w 63"/>
                  <a:gd name="T49" fmla="*/ 40 h 65"/>
                  <a:gd name="T50" fmla="*/ 0 w 63"/>
                  <a:gd name="T51" fmla="*/ 34 h 65"/>
                  <a:gd name="T52" fmla="*/ 0 w 63"/>
                  <a:gd name="T53" fmla="*/ 28 h 65"/>
                  <a:gd name="T54" fmla="*/ 2 w 63"/>
                  <a:gd name="T55" fmla="*/ 22 h 65"/>
                  <a:gd name="T56" fmla="*/ 4 w 63"/>
                  <a:gd name="T57" fmla="*/ 16 h 65"/>
                  <a:gd name="T58" fmla="*/ 8 w 63"/>
                  <a:gd name="T59" fmla="*/ 12 h 65"/>
                  <a:gd name="T60" fmla="*/ 14 w 63"/>
                  <a:gd name="T61" fmla="*/ 6 h 65"/>
                  <a:gd name="T62" fmla="*/ 20 w 63"/>
                  <a:gd name="T63" fmla="*/ 4 h 65"/>
                  <a:gd name="T64" fmla="*/ 26 w 63"/>
                  <a:gd name="T65" fmla="*/ 2 h 65"/>
                  <a:gd name="T66" fmla="*/ 32 w 63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2" y="0"/>
                    </a:moveTo>
                    <a:lnTo>
                      <a:pt x="32" y="0"/>
                    </a:lnTo>
                    <a:lnTo>
                      <a:pt x="38" y="2"/>
                    </a:lnTo>
                    <a:lnTo>
                      <a:pt x="44" y="4"/>
                    </a:lnTo>
                    <a:lnTo>
                      <a:pt x="50" y="6"/>
                    </a:lnTo>
                    <a:lnTo>
                      <a:pt x="55" y="12"/>
                    </a:lnTo>
                    <a:lnTo>
                      <a:pt x="57" y="16"/>
                    </a:lnTo>
                    <a:lnTo>
                      <a:pt x="61" y="22"/>
                    </a:lnTo>
                    <a:lnTo>
                      <a:pt x="63" y="28"/>
                    </a:ln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7" y="52"/>
                    </a:lnTo>
                    <a:lnTo>
                      <a:pt x="55" y="56"/>
                    </a:lnTo>
                    <a:lnTo>
                      <a:pt x="50" y="59"/>
                    </a:lnTo>
                    <a:lnTo>
                      <a:pt x="44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2" y="22"/>
                    </a:lnTo>
                    <a:lnTo>
                      <a:pt x="4" y="16"/>
                    </a:lnTo>
                    <a:lnTo>
                      <a:pt x="8" y="12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4" name="Freeform 862"/>
              <p:cNvSpPr>
                <a:spLocks/>
              </p:cNvSpPr>
              <p:nvPr/>
            </p:nvSpPr>
            <p:spPr bwMode="auto">
              <a:xfrm>
                <a:off x="4632" y="2439"/>
                <a:ext cx="65" cy="65"/>
              </a:xfrm>
              <a:custGeom>
                <a:avLst/>
                <a:gdLst>
                  <a:gd name="T0" fmla="*/ 32 w 65"/>
                  <a:gd name="T1" fmla="*/ 0 h 65"/>
                  <a:gd name="T2" fmla="*/ 40 w 65"/>
                  <a:gd name="T3" fmla="*/ 2 h 65"/>
                  <a:gd name="T4" fmla="*/ 46 w 65"/>
                  <a:gd name="T5" fmla="*/ 4 h 65"/>
                  <a:gd name="T6" fmla="*/ 52 w 65"/>
                  <a:gd name="T7" fmla="*/ 6 h 65"/>
                  <a:gd name="T8" fmla="*/ 55 w 65"/>
                  <a:gd name="T9" fmla="*/ 12 h 65"/>
                  <a:gd name="T10" fmla="*/ 59 w 65"/>
                  <a:gd name="T11" fmla="*/ 16 h 65"/>
                  <a:gd name="T12" fmla="*/ 63 w 65"/>
                  <a:gd name="T13" fmla="*/ 22 h 65"/>
                  <a:gd name="T14" fmla="*/ 63 w 65"/>
                  <a:gd name="T15" fmla="*/ 28 h 65"/>
                  <a:gd name="T16" fmla="*/ 65 w 65"/>
                  <a:gd name="T17" fmla="*/ 34 h 65"/>
                  <a:gd name="T18" fmla="*/ 63 w 65"/>
                  <a:gd name="T19" fmla="*/ 40 h 65"/>
                  <a:gd name="T20" fmla="*/ 63 w 65"/>
                  <a:gd name="T21" fmla="*/ 46 h 65"/>
                  <a:gd name="T22" fmla="*/ 59 w 65"/>
                  <a:gd name="T23" fmla="*/ 52 h 65"/>
                  <a:gd name="T24" fmla="*/ 55 w 65"/>
                  <a:gd name="T25" fmla="*/ 56 h 65"/>
                  <a:gd name="T26" fmla="*/ 52 w 65"/>
                  <a:gd name="T27" fmla="*/ 59 h 65"/>
                  <a:gd name="T28" fmla="*/ 46 w 65"/>
                  <a:gd name="T29" fmla="*/ 63 h 65"/>
                  <a:gd name="T30" fmla="*/ 40 w 65"/>
                  <a:gd name="T31" fmla="*/ 65 h 65"/>
                  <a:gd name="T32" fmla="*/ 32 w 65"/>
                  <a:gd name="T33" fmla="*/ 65 h 65"/>
                  <a:gd name="T34" fmla="*/ 26 w 65"/>
                  <a:gd name="T35" fmla="*/ 65 h 65"/>
                  <a:gd name="T36" fmla="*/ 20 w 65"/>
                  <a:gd name="T37" fmla="*/ 63 h 65"/>
                  <a:gd name="T38" fmla="*/ 14 w 65"/>
                  <a:gd name="T39" fmla="*/ 59 h 65"/>
                  <a:gd name="T40" fmla="*/ 10 w 65"/>
                  <a:gd name="T41" fmla="*/ 56 h 65"/>
                  <a:gd name="T42" fmla="*/ 6 w 65"/>
                  <a:gd name="T43" fmla="*/ 52 h 65"/>
                  <a:gd name="T44" fmla="*/ 2 w 65"/>
                  <a:gd name="T45" fmla="*/ 46 h 65"/>
                  <a:gd name="T46" fmla="*/ 2 w 65"/>
                  <a:gd name="T47" fmla="*/ 40 h 65"/>
                  <a:gd name="T48" fmla="*/ 0 w 65"/>
                  <a:gd name="T49" fmla="*/ 34 h 65"/>
                  <a:gd name="T50" fmla="*/ 2 w 65"/>
                  <a:gd name="T51" fmla="*/ 28 h 65"/>
                  <a:gd name="T52" fmla="*/ 2 w 65"/>
                  <a:gd name="T53" fmla="*/ 22 h 65"/>
                  <a:gd name="T54" fmla="*/ 6 w 65"/>
                  <a:gd name="T55" fmla="*/ 16 h 65"/>
                  <a:gd name="T56" fmla="*/ 10 w 65"/>
                  <a:gd name="T57" fmla="*/ 12 h 65"/>
                  <a:gd name="T58" fmla="*/ 14 w 65"/>
                  <a:gd name="T59" fmla="*/ 6 h 65"/>
                  <a:gd name="T60" fmla="*/ 20 w 65"/>
                  <a:gd name="T61" fmla="*/ 4 h 65"/>
                  <a:gd name="T62" fmla="*/ 26 w 65"/>
                  <a:gd name="T63" fmla="*/ 2 h 65"/>
                  <a:gd name="T64" fmla="*/ 32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2" y="0"/>
                    </a:moveTo>
                    <a:lnTo>
                      <a:pt x="40" y="2"/>
                    </a:lnTo>
                    <a:lnTo>
                      <a:pt x="46" y="4"/>
                    </a:lnTo>
                    <a:lnTo>
                      <a:pt x="52" y="6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3" y="22"/>
                    </a:lnTo>
                    <a:lnTo>
                      <a:pt x="63" y="28"/>
                    </a:lnTo>
                    <a:lnTo>
                      <a:pt x="65" y="34"/>
                    </a:lnTo>
                    <a:lnTo>
                      <a:pt x="63" y="40"/>
                    </a:lnTo>
                    <a:lnTo>
                      <a:pt x="63" y="46"/>
                    </a:lnTo>
                    <a:lnTo>
                      <a:pt x="59" y="52"/>
                    </a:lnTo>
                    <a:lnTo>
                      <a:pt x="55" y="56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2" y="28"/>
                    </a:lnTo>
                    <a:lnTo>
                      <a:pt x="2" y="22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5" name="Freeform 863"/>
              <p:cNvSpPr>
                <a:spLocks/>
              </p:cNvSpPr>
              <p:nvPr/>
            </p:nvSpPr>
            <p:spPr bwMode="auto">
              <a:xfrm>
                <a:off x="4632" y="2439"/>
                <a:ext cx="65" cy="65"/>
              </a:xfrm>
              <a:custGeom>
                <a:avLst/>
                <a:gdLst>
                  <a:gd name="T0" fmla="*/ 32 w 65"/>
                  <a:gd name="T1" fmla="*/ 0 h 65"/>
                  <a:gd name="T2" fmla="*/ 32 w 65"/>
                  <a:gd name="T3" fmla="*/ 0 h 65"/>
                  <a:gd name="T4" fmla="*/ 40 w 65"/>
                  <a:gd name="T5" fmla="*/ 2 h 65"/>
                  <a:gd name="T6" fmla="*/ 46 w 65"/>
                  <a:gd name="T7" fmla="*/ 4 h 65"/>
                  <a:gd name="T8" fmla="*/ 52 w 65"/>
                  <a:gd name="T9" fmla="*/ 6 h 65"/>
                  <a:gd name="T10" fmla="*/ 55 w 65"/>
                  <a:gd name="T11" fmla="*/ 12 h 65"/>
                  <a:gd name="T12" fmla="*/ 59 w 65"/>
                  <a:gd name="T13" fmla="*/ 16 h 65"/>
                  <a:gd name="T14" fmla="*/ 63 w 65"/>
                  <a:gd name="T15" fmla="*/ 22 h 65"/>
                  <a:gd name="T16" fmla="*/ 63 w 65"/>
                  <a:gd name="T17" fmla="*/ 28 h 65"/>
                  <a:gd name="T18" fmla="*/ 65 w 65"/>
                  <a:gd name="T19" fmla="*/ 34 h 65"/>
                  <a:gd name="T20" fmla="*/ 63 w 65"/>
                  <a:gd name="T21" fmla="*/ 40 h 65"/>
                  <a:gd name="T22" fmla="*/ 63 w 65"/>
                  <a:gd name="T23" fmla="*/ 46 h 65"/>
                  <a:gd name="T24" fmla="*/ 59 w 65"/>
                  <a:gd name="T25" fmla="*/ 52 h 65"/>
                  <a:gd name="T26" fmla="*/ 55 w 65"/>
                  <a:gd name="T27" fmla="*/ 56 h 65"/>
                  <a:gd name="T28" fmla="*/ 52 w 65"/>
                  <a:gd name="T29" fmla="*/ 59 h 65"/>
                  <a:gd name="T30" fmla="*/ 46 w 65"/>
                  <a:gd name="T31" fmla="*/ 63 h 65"/>
                  <a:gd name="T32" fmla="*/ 40 w 65"/>
                  <a:gd name="T33" fmla="*/ 65 h 65"/>
                  <a:gd name="T34" fmla="*/ 32 w 65"/>
                  <a:gd name="T35" fmla="*/ 65 h 65"/>
                  <a:gd name="T36" fmla="*/ 26 w 65"/>
                  <a:gd name="T37" fmla="*/ 65 h 65"/>
                  <a:gd name="T38" fmla="*/ 20 w 65"/>
                  <a:gd name="T39" fmla="*/ 63 h 65"/>
                  <a:gd name="T40" fmla="*/ 14 w 65"/>
                  <a:gd name="T41" fmla="*/ 59 h 65"/>
                  <a:gd name="T42" fmla="*/ 10 w 65"/>
                  <a:gd name="T43" fmla="*/ 56 h 65"/>
                  <a:gd name="T44" fmla="*/ 6 w 65"/>
                  <a:gd name="T45" fmla="*/ 52 h 65"/>
                  <a:gd name="T46" fmla="*/ 2 w 65"/>
                  <a:gd name="T47" fmla="*/ 46 h 65"/>
                  <a:gd name="T48" fmla="*/ 2 w 65"/>
                  <a:gd name="T49" fmla="*/ 40 h 65"/>
                  <a:gd name="T50" fmla="*/ 0 w 65"/>
                  <a:gd name="T51" fmla="*/ 34 h 65"/>
                  <a:gd name="T52" fmla="*/ 2 w 65"/>
                  <a:gd name="T53" fmla="*/ 28 h 65"/>
                  <a:gd name="T54" fmla="*/ 2 w 65"/>
                  <a:gd name="T55" fmla="*/ 22 h 65"/>
                  <a:gd name="T56" fmla="*/ 6 w 65"/>
                  <a:gd name="T57" fmla="*/ 16 h 65"/>
                  <a:gd name="T58" fmla="*/ 10 w 65"/>
                  <a:gd name="T59" fmla="*/ 12 h 65"/>
                  <a:gd name="T60" fmla="*/ 14 w 65"/>
                  <a:gd name="T61" fmla="*/ 6 h 65"/>
                  <a:gd name="T62" fmla="*/ 20 w 65"/>
                  <a:gd name="T63" fmla="*/ 4 h 65"/>
                  <a:gd name="T64" fmla="*/ 26 w 65"/>
                  <a:gd name="T65" fmla="*/ 2 h 65"/>
                  <a:gd name="T66" fmla="*/ 32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2" y="0"/>
                    </a:moveTo>
                    <a:lnTo>
                      <a:pt x="32" y="0"/>
                    </a:lnTo>
                    <a:lnTo>
                      <a:pt x="40" y="2"/>
                    </a:lnTo>
                    <a:lnTo>
                      <a:pt x="46" y="4"/>
                    </a:lnTo>
                    <a:lnTo>
                      <a:pt x="52" y="6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3" y="22"/>
                    </a:lnTo>
                    <a:lnTo>
                      <a:pt x="63" y="28"/>
                    </a:lnTo>
                    <a:lnTo>
                      <a:pt x="65" y="34"/>
                    </a:lnTo>
                    <a:lnTo>
                      <a:pt x="63" y="40"/>
                    </a:lnTo>
                    <a:lnTo>
                      <a:pt x="63" y="46"/>
                    </a:lnTo>
                    <a:lnTo>
                      <a:pt x="59" y="52"/>
                    </a:lnTo>
                    <a:lnTo>
                      <a:pt x="55" y="56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2" y="40"/>
                    </a:lnTo>
                    <a:lnTo>
                      <a:pt x="0" y="34"/>
                    </a:lnTo>
                    <a:lnTo>
                      <a:pt x="2" y="28"/>
                    </a:lnTo>
                    <a:lnTo>
                      <a:pt x="2" y="22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6" y="2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6" name="Freeform 864"/>
              <p:cNvSpPr>
                <a:spLocks/>
              </p:cNvSpPr>
              <p:nvPr/>
            </p:nvSpPr>
            <p:spPr bwMode="auto">
              <a:xfrm>
                <a:off x="4601" y="2426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25 w 65"/>
                  <a:gd name="T3" fmla="*/ 65 h 65"/>
                  <a:gd name="T4" fmla="*/ 20 w 65"/>
                  <a:gd name="T5" fmla="*/ 63 h 65"/>
                  <a:gd name="T6" fmla="*/ 14 w 65"/>
                  <a:gd name="T7" fmla="*/ 59 h 65"/>
                  <a:gd name="T8" fmla="*/ 10 w 65"/>
                  <a:gd name="T9" fmla="*/ 55 h 65"/>
                  <a:gd name="T10" fmla="*/ 6 w 65"/>
                  <a:gd name="T11" fmla="*/ 51 h 65"/>
                  <a:gd name="T12" fmla="*/ 2 w 65"/>
                  <a:gd name="T13" fmla="*/ 45 h 65"/>
                  <a:gd name="T14" fmla="*/ 2 w 65"/>
                  <a:gd name="T15" fmla="*/ 39 h 65"/>
                  <a:gd name="T16" fmla="*/ 0 w 65"/>
                  <a:gd name="T17" fmla="*/ 33 h 65"/>
                  <a:gd name="T18" fmla="*/ 2 w 65"/>
                  <a:gd name="T19" fmla="*/ 25 h 65"/>
                  <a:gd name="T20" fmla="*/ 2 w 65"/>
                  <a:gd name="T21" fmla="*/ 19 h 65"/>
                  <a:gd name="T22" fmla="*/ 6 w 65"/>
                  <a:gd name="T23" fmla="*/ 13 h 65"/>
                  <a:gd name="T24" fmla="*/ 10 w 65"/>
                  <a:gd name="T25" fmla="*/ 9 h 65"/>
                  <a:gd name="T26" fmla="*/ 14 w 65"/>
                  <a:gd name="T27" fmla="*/ 6 h 65"/>
                  <a:gd name="T28" fmla="*/ 20 w 65"/>
                  <a:gd name="T29" fmla="*/ 2 h 65"/>
                  <a:gd name="T30" fmla="*/ 25 w 65"/>
                  <a:gd name="T31" fmla="*/ 2 h 65"/>
                  <a:gd name="T32" fmla="*/ 31 w 65"/>
                  <a:gd name="T33" fmla="*/ 0 h 65"/>
                  <a:gd name="T34" fmla="*/ 39 w 65"/>
                  <a:gd name="T35" fmla="*/ 2 h 65"/>
                  <a:gd name="T36" fmla="*/ 45 w 65"/>
                  <a:gd name="T37" fmla="*/ 2 h 65"/>
                  <a:gd name="T38" fmla="*/ 51 w 65"/>
                  <a:gd name="T39" fmla="*/ 6 h 65"/>
                  <a:gd name="T40" fmla="*/ 55 w 65"/>
                  <a:gd name="T41" fmla="*/ 9 h 65"/>
                  <a:gd name="T42" fmla="*/ 59 w 65"/>
                  <a:gd name="T43" fmla="*/ 13 h 65"/>
                  <a:gd name="T44" fmla="*/ 63 w 65"/>
                  <a:gd name="T45" fmla="*/ 19 h 65"/>
                  <a:gd name="T46" fmla="*/ 63 w 65"/>
                  <a:gd name="T47" fmla="*/ 25 h 65"/>
                  <a:gd name="T48" fmla="*/ 65 w 65"/>
                  <a:gd name="T49" fmla="*/ 33 h 65"/>
                  <a:gd name="T50" fmla="*/ 63 w 65"/>
                  <a:gd name="T51" fmla="*/ 39 h 65"/>
                  <a:gd name="T52" fmla="*/ 63 w 65"/>
                  <a:gd name="T53" fmla="*/ 45 h 65"/>
                  <a:gd name="T54" fmla="*/ 59 w 65"/>
                  <a:gd name="T55" fmla="*/ 51 h 65"/>
                  <a:gd name="T56" fmla="*/ 55 w 65"/>
                  <a:gd name="T57" fmla="*/ 55 h 65"/>
                  <a:gd name="T58" fmla="*/ 51 w 65"/>
                  <a:gd name="T59" fmla="*/ 59 h 65"/>
                  <a:gd name="T60" fmla="*/ 45 w 65"/>
                  <a:gd name="T61" fmla="*/ 63 h 65"/>
                  <a:gd name="T62" fmla="*/ 39 w 65"/>
                  <a:gd name="T63" fmla="*/ 65 h 65"/>
                  <a:gd name="T64" fmla="*/ 31 w 65"/>
                  <a:gd name="T65" fmla="*/ 65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1" y="65"/>
                    </a:moveTo>
                    <a:lnTo>
                      <a:pt x="25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3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7" name="Freeform 865"/>
              <p:cNvSpPr>
                <a:spLocks/>
              </p:cNvSpPr>
              <p:nvPr/>
            </p:nvSpPr>
            <p:spPr bwMode="auto">
              <a:xfrm>
                <a:off x="4601" y="2426"/>
                <a:ext cx="65" cy="65"/>
              </a:xfrm>
              <a:custGeom>
                <a:avLst/>
                <a:gdLst>
                  <a:gd name="T0" fmla="*/ 31 w 65"/>
                  <a:gd name="T1" fmla="*/ 65 h 65"/>
                  <a:gd name="T2" fmla="*/ 31 w 65"/>
                  <a:gd name="T3" fmla="*/ 65 h 65"/>
                  <a:gd name="T4" fmla="*/ 25 w 65"/>
                  <a:gd name="T5" fmla="*/ 65 h 65"/>
                  <a:gd name="T6" fmla="*/ 20 w 65"/>
                  <a:gd name="T7" fmla="*/ 63 h 65"/>
                  <a:gd name="T8" fmla="*/ 14 w 65"/>
                  <a:gd name="T9" fmla="*/ 59 h 65"/>
                  <a:gd name="T10" fmla="*/ 10 w 65"/>
                  <a:gd name="T11" fmla="*/ 55 h 65"/>
                  <a:gd name="T12" fmla="*/ 6 w 65"/>
                  <a:gd name="T13" fmla="*/ 51 h 65"/>
                  <a:gd name="T14" fmla="*/ 2 w 65"/>
                  <a:gd name="T15" fmla="*/ 45 h 65"/>
                  <a:gd name="T16" fmla="*/ 2 w 65"/>
                  <a:gd name="T17" fmla="*/ 39 h 65"/>
                  <a:gd name="T18" fmla="*/ 0 w 65"/>
                  <a:gd name="T19" fmla="*/ 33 h 65"/>
                  <a:gd name="T20" fmla="*/ 2 w 65"/>
                  <a:gd name="T21" fmla="*/ 25 h 65"/>
                  <a:gd name="T22" fmla="*/ 2 w 65"/>
                  <a:gd name="T23" fmla="*/ 19 h 65"/>
                  <a:gd name="T24" fmla="*/ 6 w 65"/>
                  <a:gd name="T25" fmla="*/ 13 h 65"/>
                  <a:gd name="T26" fmla="*/ 10 w 65"/>
                  <a:gd name="T27" fmla="*/ 9 h 65"/>
                  <a:gd name="T28" fmla="*/ 14 w 65"/>
                  <a:gd name="T29" fmla="*/ 6 h 65"/>
                  <a:gd name="T30" fmla="*/ 20 w 65"/>
                  <a:gd name="T31" fmla="*/ 2 h 65"/>
                  <a:gd name="T32" fmla="*/ 25 w 65"/>
                  <a:gd name="T33" fmla="*/ 2 h 65"/>
                  <a:gd name="T34" fmla="*/ 31 w 65"/>
                  <a:gd name="T35" fmla="*/ 0 h 65"/>
                  <a:gd name="T36" fmla="*/ 39 w 65"/>
                  <a:gd name="T37" fmla="*/ 2 h 65"/>
                  <a:gd name="T38" fmla="*/ 45 w 65"/>
                  <a:gd name="T39" fmla="*/ 2 h 65"/>
                  <a:gd name="T40" fmla="*/ 51 w 65"/>
                  <a:gd name="T41" fmla="*/ 6 h 65"/>
                  <a:gd name="T42" fmla="*/ 55 w 65"/>
                  <a:gd name="T43" fmla="*/ 9 h 65"/>
                  <a:gd name="T44" fmla="*/ 59 w 65"/>
                  <a:gd name="T45" fmla="*/ 13 h 65"/>
                  <a:gd name="T46" fmla="*/ 63 w 65"/>
                  <a:gd name="T47" fmla="*/ 19 h 65"/>
                  <a:gd name="T48" fmla="*/ 63 w 65"/>
                  <a:gd name="T49" fmla="*/ 25 h 65"/>
                  <a:gd name="T50" fmla="*/ 65 w 65"/>
                  <a:gd name="T51" fmla="*/ 33 h 65"/>
                  <a:gd name="T52" fmla="*/ 63 w 65"/>
                  <a:gd name="T53" fmla="*/ 39 h 65"/>
                  <a:gd name="T54" fmla="*/ 63 w 65"/>
                  <a:gd name="T55" fmla="*/ 45 h 65"/>
                  <a:gd name="T56" fmla="*/ 59 w 65"/>
                  <a:gd name="T57" fmla="*/ 51 h 65"/>
                  <a:gd name="T58" fmla="*/ 55 w 65"/>
                  <a:gd name="T59" fmla="*/ 55 h 65"/>
                  <a:gd name="T60" fmla="*/ 51 w 65"/>
                  <a:gd name="T61" fmla="*/ 59 h 65"/>
                  <a:gd name="T62" fmla="*/ 45 w 65"/>
                  <a:gd name="T63" fmla="*/ 63 h 65"/>
                  <a:gd name="T64" fmla="*/ 39 w 65"/>
                  <a:gd name="T65" fmla="*/ 65 h 65"/>
                  <a:gd name="T66" fmla="*/ 31 w 65"/>
                  <a:gd name="T67" fmla="*/ 65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1" y="65"/>
                    </a:moveTo>
                    <a:lnTo>
                      <a:pt x="31" y="65"/>
                    </a:lnTo>
                    <a:lnTo>
                      <a:pt x="25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9"/>
                    </a:lnTo>
                    <a:lnTo>
                      <a:pt x="63" y="25"/>
                    </a:lnTo>
                    <a:lnTo>
                      <a:pt x="65" y="33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8" name="Freeform 866"/>
              <p:cNvSpPr>
                <a:spLocks/>
              </p:cNvSpPr>
              <p:nvPr/>
            </p:nvSpPr>
            <p:spPr bwMode="auto">
              <a:xfrm>
                <a:off x="4552" y="2441"/>
                <a:ext cx="65" cy="65"/>
              </a:xfrm>
              <a:custGeom>
                <a:avLst/>
                <a:gdLst>
                  <a:gd name="T0" fmla="*/ 65 w 65"/>
                  <a:gd name="T1" fmla="*/ 32 h 65"/>
                  <a:gd name="T2" fmla="*/ 63 w 65"/>
                  <a:gd name="T3" fmla="*/ 40 h 65"/>
                  <a:gd name="T4" fmla="*/ 61 w 65"/>
                  <a:gd name="T5" fmla="*/ 46 h 65"/>
                  <a:gd name="T6" fmla="*/ 59 w 65"/>
                  <a:gd name="T7" fmla="*/ 52 h 65"/>
                  <a:gd name="T8" fmla="*/ 55 w 65"/>
                  <a:gd name="T9" fmla="*/ 55 h 65"/>
                  <a:gd name="T10" fmla="*/ 51 w 65"/>
                  <a:gd name="T11" fmla="*/ 59 h 65"/>
                  <a:gd name="T12" fmla="*/ 45 w 65"/>
                  <a:gd name="T13" fmla="*/ 63 h 65"/>
                  <a:gd name="T14" fmla="*/ 39 w 65"/>
                  <a:gd name="T15" fmla="*/ 63 h 65"/>
                  <a:gd name="T16" fmla="*/ 31 w 65"/>
                  <a:gd name="T17" fmla="*/ 65 h 65"/>
                  <a:gd name="T18" fmla="*/ 25 w 65"/>
                  <a:gd name="T19" fmla="*/ 63 h 65"/>
                  <a:gd name="T20" fmla="*/ 19 w 65"/>
                  <a:gd name="T21" fmla="*/ 63 h 65"/>
                  <a:gd name="T22" fmla="*/ 13 w 65"/>
                  <a:gd name="T23" fmla="*/ 59 h 65"/>
                  <a:gd name="T24" fmla="*/ 9 w 65"/>
                  <a:gd name="T25" fmla="*/ 55 h 65"/>
                  <a:gd name="T26" fmla="*/ 5 w 65"/>
                  <a:gd name="T27" fmla="*/ 52 h 65"/>
                  <a:gd name="T28" fmla="*/ 2 w 65"/>
                  <a:gd name="T29" fmla="*/ 46 h 65"/>
                  <a:gd name="T30" fmla="*/ 0 w 65"/>
                  <a:gd name="T31" fmla="*/ 40 h 65"/>
                  <a:gd name="T32" fmla="*/ 0 w 65"/>
                  <a:gd name="T33" fmla="*/ 32 h 65"/>
                  <a:gd name="T34" fmla="*/ 0 w 65"/>
                  <a:gd name="T35" fmla="*/ 26 h 65"/>
                  <a:gd name="T36" fmla="*/ 2 w 65"/>
                  <a:gd name="T37" fmla="*/ 20 h 65"/>
                  <a:gd name="T38" fmla="*/ 5 w 65"/>
                  <a:gd name="T39" fmla="*/ 14 h 65"/>
                  <a:gd name="T40" fmla="*/ 9 w 65"/>
                  <a:gd name="T41" fmla="*/ 10 h 65"/>
                  <a:gd name="T42" fmla="*/ 13 w 65"/>
                  <a:gd name="T43" fmla="*/ 6 h 65"/>
                  <a:gd name="T44" fmla="*/ 19 w 65"/>
                  <a:gd name="T45" fmla="*/ 2 h 65"/>
                  <a:gd name="T46" fmla="*/ 25 w 65"/>
                  <a:gd name="T47" fmla="*/ 2 h 65"/>
                  <a:gd name="T48" fmla="*/ 31 w 65"/>
                  <a:gd name="T49" fmla="*/ 0 h 65"/>
                  <a:gd name="T50" fmla="*/ 39 w 65"/>
                  <a:gd name="T51" fmla="*/ 2 h 65"/>
                  <a:gd name="T52" fmla="*/ 45 w 65"/>
                  <a:gd name="T53" fmla="*/ 2 h 65"/>
                  <a:gd name="T54" fmla="*/ 51 w 65"/>
                  <a:gd name="T55" fmla="*/ 6 h 65"/>
                  <a:gd name="T56" fmla="*/ 55 w 65"/>
                  <a:gd name="T57" fmla="*/ 10 h 65"/>
                  <a:gd name="T58" fmla="*/ 59 w 65"/>
                  <a:gd name="T59" fmla="*/ 14 h 65"/>
                  <a:gd name="T60" fmla="*/ 61 w 65"/>
                  <a:gd name="T61" fmla="*/ 20 h 65"/>
                  <a:gd name="T62" fmla="*/ 63 w 65"/>
                  <a:gd name="T63" fmla="*/ 26 h 65"/>
                  <a:gd name="T64" fmla="*/ 65 w 65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65" y="32"/>
                    </a:moveTo>
                    <a:lnTo>
                      <a:pt x="63" y="40"/>
                    </a:lnTo>
                    <a:lnTo>
                      <a:pt x="61" y="46"/>
                    </a:lnTo>
                    <a:lnTo>
                      <a:pt x="59" y="52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69" name="Freeform 867"/>
              <p:cNvSpPr>
                <a:spLocks/>
              </p:cNvSpPr>
              <p:nvPr/>
            </p:nvSpPr>
            <p:spPr bwMode="auto">
              <a:xfrm>
                <a:off x="4552" y="2441"/>
                <a:ext cx="65" cy="65"/>
              </a:xfrm>
              <a:custGeom>
                <a:avLst/>
                <a:gdLst>
                  <a:gd name="T0" fmla="*/ 65 w 65"/>
                  <a:gd name="T1" fmla="*/ 32 h 65"/>
                  <a:gd name="T2" fmla="*/ 65 w 65"/>
                  <a:gd name="T3" fmla="*/ 32 h 65"/>
                  <a:gd name="T4" fmla="*/ 63 w 65"/>
                  <a:gd name="T5" fmla="*/ 40 h 65"/>
                  <a:gd name="T6" fmla="*/ 61 w 65"/>
                  <a:gd name="T7" fmla="*/ 46 h 65"/>
                  <a:gd name="T8" fmla="*/ 59 w 65"/>
                  <a:gd name="T9" fmla="*/ 52 h 65"/>
                  <a:gd name="T10" fmla="*/ 55 w 65"/>
                  <a:gd name="T11" fmla="*/ 55 h 65"/>
                  <a:gd name="T12" fmla="*/ 51 w 65"/>
                  <a:gd name="T13" fmla="*/ 59 h 65"/>
                  <a:gd name="T14" fmla="*/ 45 w 65"/>
                  <a:gd name="T15" fmla="*/ 63 h 65"/>
                  <a:gd name="T16" fmla="*/ 39 w 65"/>
                  <a:gd name="T17" fmla="*/ 63 h 65"/>
                  <a:gd name="T18" fmla="*/ 31 w 65"/>
                  <a:gd name="T19" fmla="*/ 65 h 65"/>
                  <a:gd name="T20" fmla="*/ 25 w 65"/>
                  <a:gd name="T21" fmla="*/ 63 h 65"/>
                  <a:gd name="T22" fmla="*/ 19 w 65"/>
                  <a:gd name="T23" fmla="*/ 63 h 65"/>
                  <a:gd name="T24" fmla="*/ 13 w 65"/>
                  <a:gd name="T25" fmla="*/ 59 h 65"/>
                  <a:gd name="T26" fmla="*/ 9 w 65"/>
                  <a:gd name="T27" fmla="*/ 55 h 65"/>
                  <a:gd name="T28" fmla="*/ 5 w 65"/>
                  <a:gd name="T29" fmla="*/ 52 h 65"/>
                  <a:gd name="T30" fmla="*/ 2 w 65"/>
                  <a:gd name="T31" fmla="*/ 46 h 65"/>
                  <a:gd name="T32" fmla="*/ 0 w 65"/>
                  <a:gd name="T33" fmla="*/ 40 h 65"/>
                  <a:gd name="T34" fmla="*/ 0 w 65"/>
                  <a:gd name="T35" fmla="*/ 32 h 65"/>
                  <a:gd name="T36" fmla="*/ 0 w 65"/>
                  <a:gd name="T37" fmla="*/ 26 h 65"/>
                  <a:gd name="T38" fmla="*/ 2 w 65"/>
                  <a:gd name="T39" fmla="*/ 20 h 65"/>
                  <a:gd name="T40" fmla="*/ 5 w 65"/>
                  <a:gd name="T41" fmla="*/ 14 h 65"/>
                  <a:gd name="T42" fmla="*/ 9 w 65"/>
                  <a:gd name="T43" fmla="*/ 10 h 65"/>
                  <a:gd name="T44" fmla="*/ 13 w 65"/>
                  <a:gd name="T45" fmla="*/ 6 h 65"/>
                  <a:gd name="T46" fmla="*/ 19 w 65"/>
                  <a:gd name="T47" fmla="*/ 2 h 65"/>
                  <a:gd name="T48" fmla="*/ 25 w 65"/>
                  <a:gd name="T49" fmla="*/ 2 h 65"/>
                  <a:gd name="T50" fmla="*/ 31 w 65"/>
                  <a:gd name="T51" fmla="*/ 0 h 65"/>
                  <a:gd name="T52" fmla="*/ 39 w 65"/>
                  <a:gd name="T53" fmla="*/ 2 h 65"/>
                  <a:gd name="T54" fmla="*/ 45 w 65"/>
                  <a:gd name="T55" fmla="*/ 2 h 65"/>
                  <a:gd name="T56" fmla="*/ 51 w 65"/>
                  <a:gd name="T57" fmla="*/ 6 h 65"/>
                  <a:gd name="T58" fmla="*/ 55 w 65"/>
                  <a:gd name="T59" fmla="*/ 10 h 65"/>
                  <a:gd name="T60" fmla="*/ 59 w 65"/>
                  <a:gd name="T61" fmla="*/ 14 h 65"/>
                  <a:gd name="T62" fmla="*/ 61 w 65"/>
                  <a:gd name="T63" fmla="*/ 20 h 65"/>
                  <a:gd name="T64" fmla="*/ 63 w 65"/>
                  <a:gd name="T65" fmla="*/ 26 h 65"/>
                  <a:gd name="T66" fmla="*/ 65 w 65"/>
                  <a:gd name="T67" fmla="*/ 32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65" y="32"/>
                    </a:moveTo>
                    <a:lnTo>
                      <a:pt x="65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2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0" name="Freeform 868"/>
              <p:cNvSpPr>
                <a:spLocks/>
              </p:cNvSpPr>
              <p:nvPr/>
            </p:nvSpPr>
            <p:spPr bwMode="auto">
              <a:xfrm>
                <a:off x="4455" y="2437"/>
                <a:ext cx="63" cy="65"/>
              </a:xfrm>
              <a:custGeom>
                <a:avLst/>
                <a:gdLst>
                  <a:gd name="T0" fmla="*/ 63 w 63"/>
                  <a:gd name="T1" fmla="*/ 34 h 65"/>
                  <a:gd name="T2" fmla="*/ 63 w 63"/>
                  <a:gd name="T3" fmla="*/ 40 h 65"/>
                  <a:gd name="T4" fmla="*/ 61 w 63"/>
                  <a:gd name="T5" fmla="*/ 46 h 65"/>
                  <a:gd name="T6" fmla="*/ 57 w 63"/>
                  <a:gd name="T7" fmla="*/ 52 h 65"/>
                  <a:gd name="T8" fmla="*/ 53 w 63"/>
                  <a:gd name="T9" fmla="*/ 56 h 65"/>
                  <a:gd name="T10" fmla="*/ 49 w 63"/>
                  <a:gd name="T11" fmla="*/ 59 h 65"/>
                  <a:gd name="T12" fmla="*/ 43 w 63"/>
                  <a:gd name="T13" fmla="*/ 63 h 65"/>
                  <a:gd name="T14" fmla="*/ 38 w 63"/>
                  <a:gd name="T15" fmla="*/ 65 h 65"/>
                  <a:gd name="T16" fmla="*/ 32 w 63"/>
                  <a:gd name="T17" fmla="*/ 65 h 65"/>
                  <a:gd name="T18" fmla="*/ 24 w 63"/>
                  <a:gd name="T19" fmla="*/ 65 h 65"/>
                  <a:gd name="T20" fmla="*/ 20 w 63"/>
                  <a:gd name="T21" fmla="*/ 63 h 65"/>
                  <a:gd name="T22" fmla="*/ 14 w 63"/>
                  <a:gd name="T23" fmla="*/ 59 h 65"/>
                  <a:gd name="T24" fmla="*/ 8 w 63"/>
                  <a:gd name="T25" fmla="*/ 56 h 65"/>
                  <a:gd name="T26" fmla="*/ 4 w 63"/>
                  <a:gd name="T27" fmla="*/ 52 h 65"/>
                  <a:gd name="T28" fmla="*/ 2 w 63"/>
                  <a:gd name="T29" fmla="*/ 46 h 65"/>
                  <a:gd name="T30" fmla="*/ 0 w 63"/>
                  <a:gd name="T31" fmla="*/ 40 h 65"/>
                  <a:gd name="T32" fmla="*/ 0 w 63"/>
                  <a:gd name="T33" fmla="*/ 34 h 65"/>
                  <a:gd name="T34" fmla="*/ 0 w 63"/>
                  <a:gd name="T35" fmla="*/ 28 h 65"/>
                  <a:gd name="T36" fmla="*/ 2 w 63"/>
                  <a:gd name="T37" fmla="*/ 20 h 65"/>
                  <a:gd name="T38" fmla="*/ 4 w 63"/>
                  <a:gd name="T39" fmla="*/ 16 h 65"/>
                  <a:gd name="T40" fmla="*/ 8 w 63"/>
                  <a:gd name="T41" fmla="*/ 10 h 65"/>
                  <a:gd name="T42" fmla="*/ 14 w 63"/>
                  <a:gd name="T43" fmla="*/ 6 h 65"/>
                  <a:gd name="T44" fmla="*/ 20 w 63"/>
                  <a:gd name="T45" fmla="*/ 4 h 65"/>
                  <a:gd name="T46" fmla="*/ 24 w 63"/>
                  <a:gd name="T47" fmla="*/ 2 h 65"/>
                  <a:gd name="T48" fmla="*/ 32 w 63"/>
                  <a:gd name="T49" fmla="*/ 0 h 65"/>
                  <a:gd name="T50" fmla="*/ 38 w 63"/>
                  <a:gd name="T51" fmla="*/ 2 h 65"/>
                  <a:gd name="T52" fmla="*/ 43 w 63"/>
                  <a:gd name="T53" fmla="*/ 4 h 65"/>
                  <a:gd name="T54" fmla="*/ 49 w 63"/>
                  <a:gd name="T55" fmla="*/ 6 h 65"/>
                  <a:gd name="T56" fmla="*/ 53 w 63"/>
                  <a:gd name="T57" fmla="*/ 10 h 65"/>
                  <a:gd name="T58" fmla="*/ 57 w 63"/>
                  <a:gd name="T59" fmla="*/ 16 h 65"/>
                  <a:gd name="T60" fmla="*/ 61 w 63"/>
                  <a:gd name="T61" fmla="*/ 20 h 65"/>
                  <a:gd name="T62" fmla="*/ 63 w 63"/>
                  <a:gd name="T63" fmla="*/ 28 h 65"/>
                  <a:gd name="T64" fmla="*/ 63 w 63"/>
                  <a:gd name="T65" fmla="*/ 34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63" y="34"/>
                    </a:moveTo>
                    <a:lnTo>
                      <a:pt x="63" y="40"/>
                    </a:lnTo>
                    <a:lnTo>
                      <a:pt x="61" y="46"/>
                    </a:lnTo>
                    <a:lnTo>
                      <a:pt x="57" y="52"/>
                    </a:lnTo>
                    <a:lnTo>
                      <a:pt x="53" y="56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4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4" y="16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4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7" y="16"/>
                    </a:lnTo>
                    <a:lnTo>
                      <a:pt x="61" y="20"/>
                    </a:lnTo>
                    <a:lnTo>
                      <a:pt x="63" y="28"/>
                    </a:lnTo>
                    <a:lnTo>
                      <a:pt x="63" y="3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1" name="Freeform 869"/>
              <p:cNvSpPr>
                <a:spLocks/>
              </p:cNvSpPr>
              <p:nvPr/>
            </p:nvSpPr>
            <p:spPr bwMode="auto">
              <a:xfrm>
                <a:off x="4455" y="2437"/>
                <a:ext cx="63" cy="65"/>
              </a:xfrm>
              <a:custGeom>
                <a:avLst/>
                <a:gdLst>
                  <a:gd name="T0" fmla="*/ 63 w 63"/>
                  <a:gd name="T1" fmla="*/ 34 h 65"/>
                  <a:gd name="T2" fmla="*/ 63 w 63"/>
                  <a:gd name="T3" fmla="*/ 34 h 65"/>
                  <a:gd name="T4" fmla="*/ 63 w 63"/>
                  <a:gd name="T5" fmla="*/ 40 h 65"/>
                  <a:gd name="T6" fmla="*/ 61 w 63"/>
                  <a:gd name="T7" fmla="*/ 46 h 65"/>
                  <a:gd name="T8" fmla="*/ 57 w 63"/>
                  <a:gd name="T9" fmla="*/ 52 h 65"/>
                  <a:gd name="T10" fmla="*/ 53 w 63"/>
                  <a:gd name="T11" fmla="*/ 56 h 65"/>
                  <a:gd name="T12" fmla="*/ 49 w 63"/>
                  <a:gd name="T13" fmla="*/ 59 h 65"/>
                  <a:gd name="T14" fmla="*/ 43 w 63"/>
                  <a:gd name="T15" fmla="*/ 63 h 65"/>
                  <a:gd name="T16" fmla="*/ 38 w 63"/>
                  <a:gd name="T17" fmla="*/ 65 h 65"/>
                  <a:gd name="T18" fmla="*/ 32 w 63"/>
                  <a:gd name="T19" fmla="*/ 65 h 65"/>
                  <a:gd name="T20" fmla="*/ 24 w 63"/>
                  <a:gd name="T21" fmla="*/ 65 h 65"/>
                  <a:gd name="T22" fmla="*/ 20 w 63"/>
                  <a:gd name="T23" fmla="*/ 63 h 65"/>
                  <a:gd name="T24" fmla="*/ 14 w 63"/>
                  <a:gd name="T25" fmla="*/ 59 h 65"/>
                  <a:gd name="T26" fmla="*/ 8 w 63"/>
                  <a:gd name="T27" fmla="*/ 56 h 65"/>
                  <a:gd name="T28" fmla="*/ 4 w 63"/>
                  <a:gd name="T29" fmla="*/ 52 h 65"/>
                  <a:gd name="T30" fmla="*/ 2 w 63"/>
                  <a:gd name="T31" fmla="*/ 46 h 65"/>
                  <a:gd name="T32" fmla="*/ 0 w 63"/>
                  <a:gd name="T33" fmla="*/ 40 h 65"/>
                  <a:gd name="T34" fmla="*/ 0 w 63"/>
                  <a:gd name="T35" fmla="*/ 34 h 65"/>
                  <a:gd name="T36" fmla="*/ 0 w 63"/>
                  <a:gd name="T37" fmla="*/ 28 h 65"/>
                  <a:gd name="T38" fmla="*/ 2 w 63"/>
                  <a:gd name="T39" fmla="*/ 20 h 65"/>
                  <a:gd name="T40" fmla="*/ 4 w 63"/>
                  <a:gd name="T41" fmla="*/ 16 h 65"/>
                  <a:gd name="T42" fmla="*/ 8 w 63"/>
                  <a:gd name="T43" fmla="*/ 10 h 65"/>
                  <a:gd name="T44" fmla="*/ 14 w 63"/>
                  <a:gd name="T45" fmla="*/ 6 h 65"/>
                  <a:gd name="T46" fmla="*/ 20 w 63"/>
                  <a:gd name="T47" fmla="*/ 4 h 65"/>
                  <a:gd name="T48" fmla="*/ 24 w 63"/>
                  <a:gd name="T49" fmla="*/ 2 h 65"/>
                  <a:gd name="T50" fmla="*/ 32 w 63"/>
                  <a:gd name="T51" fmla="*/ 0 h 65"/>
                  <a:gd name="T52" fmla="*/ 38 w 63"/>
                  <a:gd name="T53" fmla="*/ 2 h 65"/>
                  <a:gd name="T54" fmla="*/ 43 w 63"/>
                  <a:gd name="T55" fmla="*/ 4 h 65"/>
                  <a:gd name="T56" fmla="*/ 49 w 63"/>
                  <a:gd name="T57" fmla="*/ 6 h 65"/>
                  <a:gd name="T58" fmla="*/ 53 w 63"/>
                  <a:gd name="T59" fmla="*/ 10 h 65"/>
                  <a:gd name="T60" fmla="*/ 57 w 63"/>
                  <a:gd name="T61" fmla="*/ 16 h 65"/>
                  <a:gd name="T62" fmla="*/ 61 w 63"/>
                  <a:gd name="T63" fmla="*/ 20 h 65"/>
                  <a:gd name="T64" fmla="*/ 63 w 63"/>
                  <a:gd name="T65" fmla="*/ 28 h 65"/>
                  <a:gd name="T66" fmla="*/ 63 w 63"/>
                  <a:gd name="T67" fmla="*/ 34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63" y="34"/>
                    </a:moveTo>
                    <a:lnTo>
                      <a:pt x="63" y="34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7" y="52"/>
                    </a:lnTo>
                    <a:lnTo>
                      <a:pt x="53" y="56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8" y="65"/>
                    </a:lnTo>
                    <a:lnTo>
                      <a:pt x="32" y="65"/>
                    </a:lnTo>
                    <a:lnTo>
                      <a:pt x="24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8" y="56"/>
                    </a:lnTo>
                    <a:lnTo>
                      <a:pt x="4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2" y="20"/>
                    </a:lnTo>
                    <a:lnTo>
                      <a:pt x="4" y="16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4" y="2"/>
                    </a:lnTo>
                    <a:lnTo>
                      <a:pt x="32" y="0"/>
                    </a:lnTo>
                    <a:lnTo>
                      <a:pt x="38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7" y="16"/>
                    </a:lnTo>
                    <a:lnTo>
                      <a:pt x="61" y="20"/>
                    </a:lnTo>
                    <a:lnTo>
                      <a:pt x="63" y="28"/>
                    </a:lnTo>
                    <a:lnTo>
                      <a:pt x="63" y="34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2" name="Freeform 870"/>
              <p:cNvSpPr>
                <a:spLocks/>
              </p:cNvSpPr>
              <p:nvPr/>
            </p:nvSpPr>
            <p:spPr bwMode="auto">
              <a:xfrm>
                <a:off x="4475" y="2435"/>
                <a:ext cx="65" cy="65"/>
              </a:xfrm>
              <a:custGeom>
                <a:avLst/>
                <a:gdLst>
                  <a:gd name="T0" fmla="*/ 0 w 65"/>
                  <a:gd name="T1" fmla="*/ 34 h 65"/>
                  <a:gd name="T2" fmla="*/ 2 w 65"/>
                  <a:gd name="T3" fmla="*/ 26 h 65"/>
                  <a:gd name="T4" fmla="*/ 4 w 65"/>
                  <a:gd name="T5" fmla="*/ 20 h 65"/>
                  <a:gd name="T6" fmla="*/ 6 w 65"/>
                  <a:gd name="T7" fmla="*/ 16 h 65"/>
                  <a:gd name="T8" fmla="*/ 10 w 65"/>
                  <a:gd name="T9" fmla="*/ 10 h 65"/>
                  <a:gd name="T10" fmla="*/ 16 w 65"/>
                  <a:gd name="T11" fmla="*/ 6 h 65"/>
                  <a:gd name="T12" fmla="*/ 19 w 65"/>
                  <a:gd name="T13" fmla="*/ 4 h 65"/>
                  <a:gd name="T14" fmla="*/ 25 w 65"/>
                  <a:gd name="T15" fmla="*/ 2 h 65"/>
                  <a:gd name="T16" fmla="*/ 33 w 65"/>
                  <a:gd name="T17" fmla="*/ 0 h 65"/>
                  <a:gd name="T18" fmla="*/ 39 w 65"/>
                  <a:gd name="T19" fmla="*/ 2 h 65"/>
                  <a:gd name="T20" fmla="*/ 45 w 65"/>
                  <a:gd name="T21" fmla="*/ 4 h 65"/>
                  <a:gd name="T22" fmla="*/ 51 w 65"/>
                  <a:gd name="T23" fmla="*/ 6 h 65"/>
                  <a:gd name="T24" fmla="*/ 55 w 65"/>
                  <a:gd name="T25" fmla="*/ 10 h 65"/>
                  <a:gd name="T26" fmla="*/ 59 w 65"/>
                  <a:gd name="T27" fmla="*/ 16 h 65"/>
                  <a:gd name="T28" fmla="*/ 63 w 65"/>
                  <a:gd name="T29" fmla="*/ 20 h 65"/>
                  <a:gd name="T30" fmla="*/ 65 w 65"/>
                  <a:gd name="T31" fmla="*/ 26 h 65"/>
                  <a:gd name="T32" fmla="*/ 65 w 65"/>
                  <a:gd name="T33" fmla="*/ 34 h 65"/>
                  <a:gd name="T34" fmla="*/ 65 w 65"/>
                  <a:gd name="T35" fmla="*/ 40 h 65"/>
                  <a:gd name="T36" fmla="*/ 63 w 65"/>
                  <a:gd name="T37" fmla="*/ 46 h 65"/>
                  <a:gd name="T38" fmla="*/ 59 w 65"/>
                  <a:gd name="T39" fmla="*/ 52 h 65"/>
                  <a:gd name="T40" fmla="*/ 55 w 65"/>
                  <a:gd name="T41" fmla="*/ 56 h 65"/>
                  <a:gd name="T42" fmla="*/ 51 w 65"/>
                  <a:gd name="T43" fmla="*/ 60 h 65"/>
                  <a:gd name="T44" fmla="*/ 45 w 65"/>
                  <a:gd name="T45" fmla="*/ 63 h 65"/>
                  <a:gd name="T46" fmla="*/ 39 w 65"/>
                  <a:gd name="T47" fmla="*/ 65 h 65"/>
                  <a:gd name="T48" fmla="*/ 33 w 65"/>
                  <a:gd name="T49" fmla="*/ 65 h 65"/>
                  <a:gd name="T50" fmla="*/ 25 w 65"/>
                  <a:gd name="T51" fmla="*/ 65 h 65"/>
                  <a:gd name="T52" fmla="*/ 19 w 65"/>
                  <a:gd name="T53" fmla="*/ 63 h 65"/>
                  <a:gd name="T54" fmla="*/ 16 w 65"/>
                  <a:gd name="T55" fmla="*/ 60 h 65"/>
                  <a:gd name="T56" fmla="*/ 10 w 65"/>
                  <a:gd name="T57" fmla="*/ 56 h 65"/>
                  <a:gd name="T58" fmla="*/ 6 w 65"/>
                  <a:gd name="T59" fmla="*/ 52 h 65"/>
                  <a:gd name="T60" fmla="*/ 4 w 65"/>
                  <a:gd name="T61" fmla="*/ 46 h 65"/>
                  <a:gd name="T62" fmla="*/ 2 w 65"/>
                  <a:gd name="T63" fmla="*/ 40 h 65"/>
                  <a:gd name="T64" fmla="*/ 0 w 65"/>
                  <a:gd name="T65" fmla="*/ 34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0" y="34"/>
                    </a:moveTo>
                    <a:lnTo>
                      <a:pt x="2" y="26"/>
                    </a:lnTo>
                    <a:lnTo>
                      <a:pt x="4" y="20"/>
                    </a:lnTo>
                    <a:lnTo>
                      <a:pt x="6" y="16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3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4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2"/>
                    </a:lnTo>
                    <a:lnTo>
                      <a:pt x="55" y="56"/>
                    </a:lnTo>
                    <a:lnTo>
                      <a:pt x="51" y="60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3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6" y="60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4" y="46"/>
                    </a:lnTo>
                    <a:lnTo>
                      <a:pt x="2" y="4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3" name="Freeform 871"/>
              <p:cNvSpPr>
                <a:spLocks/>
              </p:cNvSpPr>
              <p:nvPr/>
            </p:nvSpPr>
            <p:spPr bwMode="auto">
              <a:xfrm>
                <a:off x="4475" y="2435"/>
                <a:ext cx="65" cy="65"/>
              </a:xfrm>
              <a:custGeom>
                <a:avLst/>
                <a:gdLst>
                  <a:gd name="T0" fmla="*/ 0 w 65"/>
                  <a:gd name="T1" fmla="*/ 34 h 65"/>
                  <a:gd name="T2" fmla="*/ 0 w 65"/>
                  <a:gd name="T3" fmla="*/ 34 h 65"/>
                  <a:gd name="T4" fmla="*/ 2 w 65"/>
                  <a:gd name="T5" fmla="*/ 26 h 65"/>
                  <a:gd name="T6" fmla="*/ 4 w 65"/>
                  <a:gd name="T7" fmla="*/ 20 h 65"/>
                  <a:gd name="T8" fmla="*/ 6 w 65"/>
                  <a:gd name="T9" fmla="*/ 16 h 65"/>
                  <a:gd name="T10" fmla="*/ 10 w 65"/>
                  <a:gd name="T11" fmla="*/ 10 h 65"/>
                  <a:gd name="T12" fmla="*/ 16 w 65"/>
                  <a:gd name="T13" fmla="*/ 6 h 65"/>
                  <a:gd name="T14" fmla="*/ 19 w 65"/>
                  <a:gd name="T15" fmla="*/ 4 h 65"/>
                  <a:gd name="T16" fmla="*/ 25 w 65"/>
                  <a:gd name="T17" fmla="*/ 2 h 65"/>
                  <a:gd name="T18" fmla="*/ 33 w 65"/>
                  <a:gd name="T19" fmla="*/ 0 h 65"/>
                  <a:gd name="T20" fmla="*/ 39 w 65"/>
                  <a:gd name="T21" fmla="*/ 2 h 65"/>
                  <a:gd name="T22" fmla="*/ 45 w 65"/>
                  <a:gd name="T23" fmla="*/ 4 h 65"/>
                  <a:gd name="T24" fmla="*/ 51 w 65"/>
                  <a:gd name="T25" fmla="*/ 6 h 65"/>
                  <a:gd name="T26" fmla="*/ 55 w 65"/>
                  <a:gd name="T27" fmla="*/ 10 h 65"/>
                  <a:gd name="T28" fmla="*/ 59 w 65"/>
                  <a:gd name="T29" fmla="*/ 16 h 65"/>
                  <a:gd name="T30" fmla="*/ 63 w 65"/>
                  <a:gd name="T31" fmla="*/ 20 h 65"/>
                  <a:gd name="T32" fmla="*/ 65 w 65"/>
                  <a:gd name="T33" fmla="*/ 26 h 65"/>
                  <a:gd name="T34" fmla="*/ 65 w 65"/>
                  <a:gd name="T35" fmla="*/ 34 h 65"/>
                  <a:gd name="T36" fmla="*/ 65 w 65"/>
                  <a:gd name="T37" fmla="*/ 40 h 65"/>
                  <a:gd name="T38" fmla="*/ 63 w 65"/>
                  <a:gd name="T39" fmla="*/ 46 h 65"/>
                  <a:gd name="T40" fmla="*/ 59 w 65"/>
                  <a:gd name="T41" fmla="*/ 52 h 65"/>
                  <a:gd name="T42" fmla="*/ 55 w 65"/>
                  <a:gd name="T43" fmla="*/ 56 h 65"/>
                  <a:gd name="T44" fmla="*/ 51 w 65"/>
                  <a:gd name="T45" fmla="*/ 60 h 65"/>
                  <a:gd name="T46" fmla="*/ 45 w 65"/>
                  <a:gd name="T47" fmla="*/ 63 h 65"/>
                  <a:gd name="T48" fmla="*/ 39 w 65"/>
                  <a:gd name="T49" fmla="*/ 65 h 65"/>
                  <a:gd name="T50" fmla="*/ 33 w 65"/>
                  <a:gd name="T51" fmla="*/ 65 h 65"/>
                  <a:gd name="T52" fmla="*/ 25 w 65"/>
                  <a:gd name="T53" fmla="*/ 65 h 65"/>
                  <a:gd name="T54" fmla="*/ 19 w 65"/>
                  <a:gd name="T55" fmla="*/ 63 h 65"/>
                  <a:gd name="T56" fmla="*/ 16 w 65"/>
                  <a:gd name="T57" fmla="*/ 60 h 65"/>
                  <a:gd name="T58" fmla="*/ 10 w 65"/>
                  <a:gd name="T59" fmla="*/ 56 h 65"/>
                  <a:gd name="T60" fmla="*/ 6 w 65"/>
                  <a:gd name="T61" fmla="*/ 52 h 65"/>
                  <a:gd name="T62" fmla="*/ 4 w 65"/>
                  <a:gd name="T63" fmla="*/ 46 h 65"/>
                  <a:gd name="T64" fmla="*/ 2 w 65"/>
                  <a:gd name="T65" fmla="*/ 40 h 65"/>
                  <a:gd name="T66" fmla="*/ 0 w 65"/>
                  <a:gd name="T67" fmla="*/ 34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0" y="34"/>
                    </a:moveTo>
                    <a:lnTo>
                      <a:pt x="0" y="34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6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3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6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4"/>
                    </a:lnTo>
                    <a:lnTo>
                      <a:pt x="65" y="40"/>
                    </a:lnTo>
                    <a:lnTo>
                      <a:pt x="63" y="46"/>
                    </a:lnTo>
                    <a:lnTo>
                      <a:pt x="59" y="52"/>
                    </a:lnTo>
                    <a:lnTo>
                      <a:pt x="55" y="56"/>
                    </a:lnTo>
                    <a:lnTo>
                      <a:pt x="51" y="60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3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6" y="60"/>
                    </a:lnTo>
                    <a:lnTo>
                      <a:pt x="10" y="56"/>
                    </a:lnTo>
                    <a:lnTo>
                      <a:pt x="6" y="52"/>
                    </a:lnTo>
                    <a:lnTo>
                      <a:pt x="4" y="46"/>
                    </a:lnTo>
                    <a:lnTo>
                      <a:pt x="2" y="40"/>
                    </a:lnTo>
                    <a:lnTo>
                      <a:pt x="0" y="34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4" name="Freeform 872"/>
              <p:cNvSpPr>
                <a:spLocks/>
              </p:cNvSpPr>
              <p:nvPr/>
            </p:nvSpPr>
            <p:spPr bwMode="auto">
              <a:xfrm>
                <a:off x="4506" y="2355"/>
                <a:ext cx="65" cy="65"/>
              </a:xfrm>
              <a:custGeom>
                <a:avLst/>
                <a:gdLst>
                  <a:gd name="T0" fmla="*/ 65 w 65"/>
                  <a:gd name="T1" fmla="*/ 33 h 65"/>
                  <a:gd name="T2" fmla="*/ 65 w 65"/>
                  <a:gd name="T3" fmla="*/ 39 h 65"/>
                  <a:gd name="T4" fmla="*/ 63 w 65"/>
                  <a:gd name="T5" fmla="*/ 45 h 65"/>
                  <a:gd name="T6" fmla="*/ 59 w 65"/>
                  <a:gd name="T7" fmla="*/ 51 h 65"/>
                  <a:gd name="T8" fmla="*/ 55 w 65"/>
                  <a:gd name="T9" fmla="*/ 55 h 65"/>
                  <a:gd name="T10" fmla="*/ 51 w 65"/>
                  <a:gd name="T11" fmla="*/ 59 h 65"/>
                  <a:gd name="T12" fmla="*/ 46 w 65"/>
                  <a:gd name="T13" fmla="*/ 63 h 65"/>
                  <a:gd name="T14" fmla="*/ 40 w 65"/>
                  <a:gd name="T15" fmla="*/ 65 h 65"/>
                  <a:gd name="T16" fmla="*/ 34 w 65"/>
                  <a:gd name="T17" fmla="*/ 65 h 65"/>
                  <a:gd name="T18" fmla="*/ 26 w 65"/>
                  <a:gd name="T19" fmla="*/ 65 h 65"/>
                  <a:gd name="T20" fmla="*/ 20 w 65"/>
                  <a:gd name="T21" fmla="*/ 63 h 65"/>
                  <a:gd name="T22" fmla="*/ 16 w 65"/>
                  <a:gd name="T23" fmla="*/ 59 h 65"/>
                  <a:gd name="T24" fmla="*/ 10 w 65"/>
                  <a:gd name="T25" fmla="*/ 55 h 65"/>
                  <a:gd name="T26" fmla="*/ 6 w 65"/>
                  <a:gd name="T27" fmla="*/ 51 h 65"/>
                  <a:gd name="T28" fmla="*/ 4 w 65"/>
                  <a:gd name="T29" fmla="*/ 45 h 65"/>
                  <a:gd name="T30" fmla="*/ 2 w 65"/>
                  <a:gd name="T31" fmla="*/ 39 h 65"/>
                  <a:gd name="T32" fmla="*/ 0 w 65"/>
                  <a:gd name="T33" fmla="*/ 33 h 65"/>
                  <a:gd name="T34" fmla="*/ 2 w 65"/>
                  <a:gd name="T35" fmla="*/ 25 h 65"/>
                  <a:gd name="T36" fmla="*/ 4 w 65"/>
                  <a:gd name="T37" fmla="*/ 19 h 65"/>
                  <a:gd name="T38" fmla="*/ 6 w 65"/>
                  <a:gd name="T39" fmla="*/ 14 h 65"/>
                  <a:gd name="T40" fmla="*/ 10 w 65"/>
                  <a:gd name="T41" fmla="*/ 10 h 65"/>
                  <a:gd name="T42" fmla="*/ 16 w 65"/>
                  <a:gd name="T43" fmla="*/ 6 h 65"/>
                  <a:gd name="T44" fmla="*/ 20 w 65"/>
                  <a:gd name="T45" fmla="*/ 2 h 65"/>
                  <a:gd name="T46" fmla="*/ 26 w 65"/>
                  <a:gd name="T47" fmla="*/ 2 h 65"/>
                  <a:gd name="T48" fmla="*/ 34 w 65"/>
                  <a:gd name="T49" fmla="*/ 0 h 65"/>
                  <a:gd name="T50" fmla="*/ 40 w 65"/>
                  <a:gd name="T51" fmla="*/ 2 h 65"/>
                  <a:gd name="T52" fmla="*/ 46 w 65"/>
                  <a:gd name="T53" fmla="*/ 2 h 65"/>
                  <a:gd name="T54" fmla="*/ 51 w 65"/>
                  <a:gd name="T55" fmla="*/ 6 h 65"/>
                  <a:gd name="T56" fmla="*/ 55 w 65"/>
                  <a:gd name="T57" fmla="*/ 10 h 65"/>
                  <a:gd name="T58" fmla="*/ 59 w 65"/>
                  <a:gd name="T59" fmla="*/ 14 h 65"/>
                  <a:gd name="T60" fmla="*/ 63 w 65"/>
                  <a:gd name="T61" fmla="*/ 19 h 65"/>
                  <a:gd name="T62" fmla="*/ 65 w 65"/>
                  <a:gd name="T63" fmla="*/ 25 h 65"/>
                  <a:gd name="T64" fmla="*/ 65 w 65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65" y="33"/>
                    </a:move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4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6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5" name="Freeform 873"/>
              <p:cNvSpPr>
                <a:spLocks/>
              </p:cNvSpPr>
              <p:nvPr/>
            </p:nvSpPr>
            <p:spPr bwMode="auto">
              <a:xfrm>
                <a:off x="4506" y="2355"/>
                <a:ext cx="65" cy="65"/>
              </a:xfrm>
              <a:custGeom>
                <a:avLst/>
                <a:gdLst>
                  <a:gd name="T0" fmla="*/ 65 w 65"/>
                  <a:gd name="T1" fmla="*/ 33 h 65"/>
                  <a:gd name="T2" fmla="*/ 65 w 65"/>
                  <a:gd name="T3" fmla="*/ 33 h 65"/>
                  <a:gd name="T4" fmla="*/ 65 w 65"/>
                  <a:gd name="T5" fmla="*/ 39 h 65"/>
                  <a:gd name="T6" fmla="*/ 63 w 65"/>
                  <a:gd name="T7" fmla="*/ 45 h 65"/>
                  <a:gd name="T8" fmla="*/ 59 w 65"/>
                  <a:gd name="T9" fmla="*/ 51 h 65"/>
                  <a:gd name="T10" fmla="*/ 55 w 65"/>
                  <a:gd name="T11" fmla="*/ 55 h 65"/>
                  <a:gd name="T12" fmla="*/ 51 w 65"/>
                  <a:gd name="T13" fmla="*/ 59 h 65"/>
                  <a:gd name="T14" fmla="*/ 46 w 65"/>
                  <a:gd name="T15" fmla="*/ 63 h 65"/>
                  <a:gd name="T16" fmla="*/ 40 w 65"/>
                  <a:gd name="T17" fmla="*/ 65 h 65"/>
                  <a:gd name="T18" fmla="*/ 34 w 65"/>
                  <a:gd name="T19" fmla="*/ 65 h 65"/>
                  <a:gd name="T20" fmla="*/ 26 w 65"/>
                  <a:gd name="T21" fmla="*/ 65 h 65"/>
                  <a:gd name="T22" fmla="*/ 20 w 65"/>
                  <a:gd name="T23" fmla="*/ 63 h 65"/>
                  <a:gd name="T24" fmla="*/ 16 w 65"/>
                  <a:gd name="T25" fmla="*/ 59 h 65"/>
                  <a:gd name="T26" fmla="*/ 10 w 65"/>
                  <a:gd name="T27" fmla="*/ 55 h 65"/>
                  <a:gd name="T28" fmla="*/ 6 w 65"/>
                  <a:gd name="T29" fmla="*/ 51 h 65"/>
                  <a:gd name="T30" fmla="*/ 4 w 65"/>
                  <a:gd name="T31" fmla="*/ 45 h 65"/>
                  <a:gd name="T32" fmla="*/ 2 w 65"/>
                  <a:gd name="T33" fmla="*/ 39 h 65"/>
                  <a:gd name="T34" fmla="*/ 0 w 65"/>
                  <a:gd name="T35" fmla="*/ 33 h 65"/>
                  <a:gd name="T36" fmla="*/ 2 w 65"/>
                  <a:gd name="T37" fmla="*/ 25 h 65"/>
                  <a:gd name="T38" fmla="*/ 4 w 65"/>
                  <a:gd name="T39" fmla="*/ 19 h 65"/>
                  <a:gd name="T40" fmla="*/ 6 w 65"/>
                  <a:gd name="T41" fmla="*/ 14 h 65"/>
                  <a:gd name="T42" fmla="*/ 10 w 65"/>
                  <a:gd name="T43" fmla="*/ 10 h 65"/>
                  <a:gd name="T44" fmla="*/ 16 w 65"/>
                  <a:gd name="T45" fmla="*/ 6 h 65"/>
                  <a:gd name="T46" fmla="*/ 20 w 65"/>
                  <a:gd name="T47" fmla="*/ 2 h 65"/>
                  <a:gd name="T48" fmla="*/ 26 w 65"/>
                  <a:gd name="T49" fmla="*/ 2 h 65"/>
                  <a:gd name="T50" fmla="*/ 34 w 65"/>
                  <a:gd name="T51" fmla="*/ 0 h 65"/>
                  <a:gd name="T52" fmla="*/ 40 w 65"/>
                  <a:gd name="T53" fmla="*/ 2 h 65"/>
                  <a:gd name="T54" fmla="*/ 46 w 65"/>
                  <a:gd name="T55" fmla="*/ 2 h 65"/>
                  <a:gd name="T56" fmla="*/ 51 w 65"/>
                  <a:gd name="T57" fmla="*/ 6 h 65"/>
                  <a:gd name="T58" fmla="*/ 55 w 65"/>
                  <a:gd name="T59" fmla="*/ 10 h 65"/>
                  <a:gd name="T60" fmla="*/ 59 w 65"/>
                  <a:gd name="T61" fmla="*/ 14 h 65"/>
                  <a:gd name="T62" fmla="*/ 63 w 65"/>
                  <a:gd name="T63" fmla="*/ 19 h 65"/>
                  <a:gd name="T64" fmla="*/ 65 w 65"/>
                  <a:gd name="T65" fmla="*/ 25 h 65"/>
                  <a:gd name="T66" fmla="*/ 65 w 65"/>
                  <a:gd name="T67" fmla="*/ 33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65" y="33"/>
                    </a:move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4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6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4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4" y="0"/>
                    </a:lnTo>
                    <a:lnTo>
                      <a:pt x="40" y="2"/>
                    </a:lnTo>
                    <a:lnTo>
                      <a:pt x="46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6" name="Freeform 874"/>
              <p:cNvSpPr>
                <a:spLocks/>
              </p:cNvSpPr>
              <p:nvPr/>
            </p:nvSpPr>
            <p:spPr bwMode="auto">
              <a:xfrm>
                <a:off x="4530" y="2449"/>
                <a:ext cx="63" cy="65"/>
              </a:xfrm>
              <a:custGeom>
                <a:avLst/>
                <a:gdLst>
                  <a:gd name="T0" fmla="*/ 0 w 63"/>
                  <a:gd name="T1" fmla="*/ 32 h 65"/>
                  <a:gd name="T2" fmla="*/ 0 w 63"/>
                  <a:gd name="T3" fmla="*/ 26 h 65"/>
                  <a:gd name="T4" fmla="*/ 2 w 63"/>
                  <a:gd name="T5" fmla="*/ 20 h 65"/>
                  <a:gd name="T6" fmla="*/ 4 w 63"/>
                  <a:gd name="T7" fmla="*/ 14 h 65"/>
                  <a:gd name="T8" fmla="*/ 10 w 63"/>
                  <a:gd name="T9" fmla="*/ 10 h 65"/>
                  <a:gd name="T10" fmla="*/ 14 w 63"/>
                  <a:gd name="T11" fmla="*/ 6 h 65"/>
                  <a:gd name="T12" fmla="*/ 18 w 63"/>
                  <a:gd name="T13" fmla="*/ 2 h 65"/>
                  <a:gd name="T14" fmla="*/ 26 w 63"/>
                  <a:gd name="T15" fmla="*/ 0 h 65"/>
                  <a:gd name="T16" fmla="*/ 31 w 63"/>
                  <a:gd name="T17" fmla="*/ 0 h 65"/>
                  <a:gd name="T18" fmla="*/ 37 w 63"/>
                  <a:gd name="T19" fmla="*/ 0 h 65"/>
                  <a:gd name="T20" fmla="*/ 43 w 63"/>
                  <a:gd name="T21" fmla="*/ 2 h 65"/>
                  <a:gd name="T22" fmla="*/ 49 w 63"/>
                  <a:gd name="T23" fmla="*/ 6 h 65"/>
                  <a:gd name="T24" fmla="*/ 53 w 63"/>
                  <a:gd name="T25" fmla="*/ 10 h 65"/>
                  <a:gd name="T26" fmla="*/ 59 w 63"/>
                  <a:gd name="T27" fmla="*/ 14 h 65"/>
                  <a:gd name="T28" fmla="*/ 61 w 63"/>
                  <a:gd name="T29" fmla="*/ 20 h 65"/>
                  <a:gd name="T30" fmla="*/ 63 w 63"/>
                  <a:gd name="T31" fmla="*/ 26 h 65"/>
                  <a:gd name="T32" fmla="*/ 63 w 63"/>
                  <a:gd name="T33" fmla="*/ 32 h 65"/>
                  <a:gd name="T34" fmla="*/ 63 w 63"/>
                  <a:gd name="T35" fmla="*/ 40 h 65"/>
                  <a:gd name="T36" fmla="*/ 61 w 63"/>
                  <a:gd name="T37" fmla="*/ 46 h 65"/>
                  <a:gd name="T38" fmla="*/ 59 w 63"/>
                  <a:gd name="T39" fmla="*/ 51 h 65"/>
                  <a:gd name="T40" fmla="*/ 53 w 63"/>
                  <a:gd name="T41" fmla="*/ 55 h 65"/>
                  <a:gd name="T42" fmla="*/ 49 w 63"/>
                  <a:gd name="T43" fmla="*/ 59 h 65"/>
                  <a:gd name="T44" fmla="*/ 43 w 63"/>
                  <a:gd name="T45" fmla="*/ 61 h 65"/>
                  <a:gd name="T46" fmla="*/ 37 w 63"/>
                  <a:gd name="T47" fmla="*/ 63 h 65"/>
                  <a:gd name="T48" fmla="*/ 31 w 63"/>
                  <a:gd name="T49" fmla="*/ 65 h 65"/>
                  <a:gd name="T50" fmla="*/ 26 w 63"/>
                  <a:gd name="T51" fmla="*/ 63 h 65"/>
                  <a:gd name="T52" fmla="*/ 18 w 63"/>
                  <a:gd name="T53" fmla="*/ 61 h 65"/>
                  <a:gd name="T54" fmla="*/ 14 w 63"/>
                  <a:gd name="T55" fmla="*/ 59 h 65"/>
                  <a:gd name="T56" fmla="*/ 10 w 63"/>
                  <a:gd name="T57" fmla="*/ 55 h 65"/>
                  <a:gd name="T58" fmla="*/ 4 w 63"/>
                  <a:gd name="T59" fmla="*/ 51 h 65"/>
                  <a:gd name="T60" fmla="*/ 2 w 63"/>
                  <a:gd name="T61" fmla="*/ 46 h 65"/>
                  <a:gd name="T62" fmla="*/ 0 w 63"/>
                  <a:gd name="T63" fmla="*/ 40 h 65"/>
                  <a:gd name="T64" fmla="*/ 0 w 63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0" y="32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1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6" y="63"/>
                    </a:lnTo>
                    <a:lnTo>
                      <a:pt x="18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7" name="Freeform 875"/>
              <p:cNvSpPr>
                <a:spLocks/>
              </p:cNvSpPr>
              <p:nvPr/>
            </p:nvSpPr>
            <p:spPr bwMode="auto">
              <a:xfrm>
                <a:off x="4530" y="2449"/>
                <a:ext cx="63" cy="65"/>
              </a:xfrm>
              <a:custGeom>
                <a:avLst/>
                <a:gdLst>
                  <a:gd name="T0" fmla="*/ 0 w 63"/>
                  <a:gd name="T1" fmla="*/ 32 h 65"/>
                  <a:gd name="T2" fmla="*/ 0 w 63"/>
                  <a:gd name="T3" fmla="*/ 32 h 65"/>
                  <a:gd name="T4" fmla="*/ 0 w 63"/>
                  <a:gd name="T5" fmla="*/ 26 h 65"/>
                  <a:gd name="T6" fmla="*/ 2 w 63"/>
                  <a:gd name="T7" fmla="*/ 20 h 65"/>
                  <a:gd name="T8" fmla="*/ 4 w 63"/>
                  <a:gd name="T9" fmla="*/ 14 h 65"/>
                  <a:gd name="T10" fmla="*/ 10 w 63"/>
                  <a:gd name="T11" fmla="*/ 10 h 65"/>
                  <a:gd name="T12" fmla="*/ 14 w 63"/>
                  <a:gd name="T13" fmla="*/ 6 h 65"/>
                  <a:gd name="T14" fmla="*/ 18 w 63"/>
                  <a:gd name="T15" fmla="*/ 2 h 65"/>
                  <a:gd name="T16" fmla="*/ 26 w 63"/>
                  <a:gd name="T17" fmla="*/ 0 h 65"/>
                  <a:gd name="T18" fmla="*/ 31 w 63"/>
                  <a:gd name="T19" fmla="*/ 0 h 65"/>
                  <a:gd name="T20" fmla="*/ 37 w 63"/>
                  <a:gd name="T21" fmla="*/ 0 h 65"/>
                  <a:gd name="T22" fmla="*/ 43 w 63"/>
                  <a:gd name="T23" fmla="*/ 2 h 65"/>
                  <a:gd name="T24" fmla="*/ 49 w 63"/>
                  <a:gd name="T25" fmla="*/ 6 h 65"/>
                  <a:gd name="T26" fmla="*/ 53 w 63"/>
                  <a:gd name="T27" fmla="*/ 10 h 65"/>
                  <a:gd name="T28" fmla="*/ 59 w 63"/>
                  <a:gd name="T29" fmla="*/ 14 h 65"/>
                  <a:gd name="T30" fmla="*/ 61 w 63"/>
                  <a:gd name="T31" fmla="*/ 20 h 65"/>
                  <a:gd name="T32" fmla="*/ 63 w 63"/>
                  <a:gd name="T33" fmla="*/ 26 h 65"/>
                  <a:gd name="T34" fmla="*/ 63 w 63"/>
                  <a:gd name="T35" fmla="*/ 32 h 65"/>
                  <a:gd name="T36" fmla="*/ 63 w 63"/>
                  <a:gd name="T37" fmla="*/ 40 h 65"/>
                  <a:gd name="T38" fmla="*/ 61 w 63"/>
                  <a:gd name="T39" fmla="*/ 46 h 65"/>
                  <a:gd name="T40" fmla="*/ 59 w 63"/>
                  <a:gd name="T41" fmla="*/ 51 h 65"/>
                  <a:gd name="T42" fmla="*/ 53 w 63"/>
                  <a:gd name="T43" fmla="*/ 55 h 65"/>
                  <a:gd name="T44" fmla="*/ 49 w 63"/>
                  <a:gd name="T45" fmla="*/ 59 h 65"/>
                  <a:gd name="T46" fmla="*/ 43 w 63"/>
                  <a:gd name="T47" fmla="*/ 61 h 65"/>
                  <a:gd name="T48" fmla="*/ 37 w 63"/>
                  <a:gd name="T49" fmla="*/ 63 h 65"/>
                  <a:gd name="T50" fmla="*/ 31 w 63"/>
                  <a:gd name="T51" fmla="*/ 65 h 65"/>
                  <a:gd name="T52" fmla="*/ 26 w 63"/>
                  <a:gd name="T53" fmla="*/ 63 h 65"/>
                  <a:gd name="T54" fmla="*/ 18 w 63"/>
                  <a:gd name="T55" fmla="*/ 61 h 65"/>
                  <a:gd name="T56" fmla="*/ 14 w 63"/>
                  <a:gd name="T57" fmla="*/ 59 h 65"/>
                  <a:gd name="T58" fmla="*/ 10 w 63"/>
                  <a:gd name="T59" fmla="*/ 55 h 65"/>
                  <a:gd name="T60" fmla="*/ 4 w 63"/>
                  <a:gd name="T61" fmla="*/ 51 h 65"/>
                  <a:gd name="T62" fmla="*/ 2 w 63"/>
                  <a:gd name="T63" fmla="*/ 46 h 65"/>
                  <a:gd name="T64" fmla="*/ 0 w 63"/>
                  <a:gd name="T65" fmla="*/ 40 h 65"/>
                  <a:gd name="T66" fmla="*/ 0 w 63"/>
                  <a:gd name="T67" fmla="*/ 32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0" y="32"/>
                    </a:move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8" y="2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3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lnTo>
                      <a:pt x="63" y="40"/>
                    </a:lnTo>
                    <a:lnTo>
                      <a:pt x="61" y="46"/>
                    </a:lnTo>
                    <a:lnTo>
                      <a:pt x="59" y="51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6" y="63"/>
                    </a:lnTo>
                    <a:lnTo>
                      <a:pt x="18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4" y="51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8" name="Freeform 876"/>
              <p:cNvSpPr>
                <a:spLocks/>
              </p:cNvSpPr>
              <p:nvPr/>
            </p:nvSpPr>
            <p:spPr bwMode="auto">
              <a:xfrm>
                <a:off x="4546" y="2390"/>
                <a:ext cx="65" cy="63"/>
              </a:xfrm>
              <a:custGeom>
                <a:avLst/>
                <a:gdLst>
                  <a:gd name="T0" fmla="*/ 0 w 65"/>
                  <a:gd name="T1" fmla="*/ 32 h 63"/>
                  <a:gd name="T2" fmla="*/ 2 w 65"/>
                  <a:gd name="T3" fmla="*/ 26 h 63"/>
                  <a:gd name="T4" fmla="*/ 4 w 65"/>
                  <a:gd name="T5" fmla="*/ 20 h 63"/>
                  <a:gd name="T6" fmla="*/ 6 w 65"/>
                  <a:gd name="T7" fmla="*/ 14 h 63"/>
                  <a:gd name="T8" fmla="*/ 10 w 65"/>
                  <a:gd name="T9" fmla="*/ 8 h 63"/>
                  <a:gd name="T10" fmla="*/ 15 w 65"/>
                  <a:gd name="T11" fmla="*/ 6 h 63"/>
                  <a:gd name="T12" fmla="*/ 19 w 65"/>
                  <a:gd name="T13" fmla="*/ 2 h 63"/>
                  <a:gd name="T14" fmla="*/ 25 w 65"/>
                  <a:gd name="T15" fmla="*/ 0 h 63"/>
                  <a:gd name="T16" fmla="*/ 33 w 65"/>
                  <a:gd name="T17" fmla="*/ 0 h 63"/>
                  <a:gd name="T18" fmla="*/ 39 w 65"/>
                  <a:gd name="T19" fmla="*/ 0 h 63"/>
                  <a:gd name="T20" fmla="*/ 45 w 65"/>
                  <a:gd name="T21" fmla="*/ 2 h 63"/>
                  <a:gd name="T22" fmla="*/ 51 w 65"/>
                  <a:gd name="T23" fmla="*/ 6 h 63"/>
                  <a:gd name="T24" fmla="*/ 55 w 65"/>
                  <a:gd name="T25" fmla="*/ 8 h 63"/>
                  <a:gd name="T26" fmla="*/ 59 w 65"/>
                  <a:gd name="T27" fmla="*/ 14 h 63"/>
                  <a:gd name="T28" fmla="*/ 63 w 65"/>
                  <a:gd name="T29" fmla="*/ 20 h 63"/>
                  <a:gd name="T30" fmla="*/ 65 w 65"/>
                  <a:gd name="T31" fmla="*/ 26 h 63"/>
                  <a:gd name="T32" fmla="*/ 65 w 65"/>
                  <a:gd name="T33" fmla="*/ 32 h 63"/>
                  <a:gd name="T34" fmla="*/ 65 w 65"/>
                  <a:gd name="T35" fmla="*/ 38 h 63"/>
                  <a:gd name="T36" fmla="*/ 63 w 65"/>
                  <a:gd name="T37" fmla="*/ 43 h 63"/>
                  <a:gd name="T38" fmla="*/ 59 w 65"/>
                  <a:gd name="T39" fmla="*/ 49 h 63"/>
                  <a:gd name="T40" fmla="*/ 55 w 65"/>
                  <a:gd name="T41" fmla="*/ 55 h 63"/>
                  <a:gd name="T42" fmla="*/ 51 w 65"/>
                  <a:gd name="T43" fmla="*/ 57 h 63"/>
                  <a:gd name="T44" fmla="*/ 45 w 65"/>
                  <a:gd name="T45" fmla="*/ 61 h 63"/>
                  <a:gd name="T46" fmla="*/ 39 w 65"/>
                  <a:gd name="T47" fmla="*/ 63 h 63"/>
                  <a:gd name="T48" fmla="*/ 33 w 65"/>
                  <a:gd name="T49" fmla="*/ 63 h 63"/>
                  <a:gd name="T50" fmla="*/ 25 w 65"/>
                  <a:gd name="T51" fmla="*/ 63 h 63"/>
                  <a:gd name="T52" fmla="*/ 19 w 65"/>
                  <a:gd name="T53" fmla="*/ 61 h 63"/>
                  <a:gd name="T54" fmla="*/ 15 w 65"/>
                  <a:gd name="T55" fmla="*/ 57 h 63"/>
                  <a:gd name="T56" fmla="*/ 10 w 65"/>
                  <a:gd name="T57" fmla="*/ 55 h 63"/>
                  <a:gd name="T58" fmla="*/ 6 w 65"/>
                  <a:gd name="T59" fmla="*/ 49 h 63"/>
                  <a:gd name="T60" fmla="*/ 4 w 65"/>
                  <a:gd name="T61" fmla="*/ 43 h 63"/>
                  <a:gd name="T62" fmla="*/ 2 w 65"/>
                  <a:gd name="T63" fmla="*/ 38 h 63"/>
                  <a:gd name="T64" fmla="*/ 0 w 65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0" y="32"/>
                    </a:move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8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5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4" y="43"/>
                    </a:lnTo>
                    <a:lnTo>
                      <a:pt x="2" y="3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79" name="Freeform 877"/>
              <p:cNvSpPr>
                <a:spLocks/>
              </p:cNvSpPr>
              <p:nvPr/>
            </p:nvSpPr>
            <p:spPr bwMode="auto">
              <a:xfrm>
                <a:off x="4546" y="2390"/>
                <a:ext cx="65" cy="63"/>
              </a:xfrm>
              <a:custGeom>
                <a:avLst/>
                <a:gdLst>
                  <a:gd name="T0" fmla="*/ 0 w 65"/>
                  <a:gd name="T1" fmla="*/ 32 h 63"/>
                  <a:gd name="T2" fmla="*/ 0 w 65"/>
                  <a:gd name="T3" fmla="*/ 32 h 63"/>
                  <a:gd name="T4" fmla="*/ 2 w 65"/>
                  <a:gd name="T5" fmla="*/ 26 h 63"/>
                  <a:gd name="T6" fmla="*/ 4 w 65"/>
                  <a:gd name="T7" fmla="*/ 20 h 63"/>
                  <a:gd name="T8" fmla="*/ 6 w 65"/>
                  <a:gd name="T9" fmla="*/ 14 h 63"/>
                  <a:gd name="T10" fmla="*/ 10 w 65"/>
                  <a:gd name="T11" fmla="*/ 8 h 63"/>
                  <a:gd name="T12" fmla="*/ 15 w 65"/>
                  <a:gd name="T13" fmla="*/ 6 h 63"/>
                  <a:gd name="T14" fmla="*/ 19 w 65"/>
                  <a:gd name="T15" fmla="*/ 2 h 63"/>
                  <a:gd name="T16" fmla="*/ 25 w 65"/>
                  <a:gd name="T17" fmla="*/ 0 h 63"/>
                  <a:gd name="T18" fmla="*/ 33 w 65"/>
                  <a:gd name="T19" fmla="*/ 0 h 63"/>
                  <a:gd name="T20" fmla="*/ 39 w 65"/>
                  <a:gd name="T21" fmla="*/ 0 h 63"/>
                  <a:gd name="T22" fmla="*/ 45 w 65"/>
                  <a:gd name="T23" fmla="*/ 2 h 63"/>
                  <a:gd name="T24" fmla="*/ 51 w 65"/>
                  <a:gd name="T25" fmla="*/ 6 h 63"/>
                  <a:gd name="T26" fmla="*/ 55 w 65"/>
                  <a:gd name="T27" fmla="*/ 8 h 63"/>
                  <a:gd name="T28" fmla="*/ 59 w 65"/>
                  <a:gd name="T29" fmla="*/ 14 h 63"/>
                  <a:gd name="T30" fmla="*/ 63 w 65"/>
                  <a:gd name="T31" fmla="*/ 20 h 63"/>
                  <a:gd name="T32" fmla="*/ 65 w 65"/>
                  <a:gd name="T33" fmla="*/ 26 h 63"/>
                  <a:gd name="T34" fmla="*/ 65 w 65"/>
                  <a:gd name="T35" fmla="*/ 32 h 63"/>
                  <a:gd name="T36" fmla="*/ 65 w 65"/>
                  <a:gd name="T37" fmla="*/ 38 h 63"/>
                  <a:gd name="T38" fmla="*/ 63 w 65"/>
                  <a:gd name="T39" fmla="*/ 43 h 63"/>
                  <a:gd name="T40" fmla="*/ 59 w 65"/>
                  <a:gd name="T41" fmla="*/ 49 h 63"/>
                  <a:gd name="T42" fmla="*/ 55 w 65"/>
                  <a:gd name="T43" fmla="*/ 55 h 63"/>
                  <a:gd name="T44" fmla="*/ 51 w 65"/>
                  <a:gd name="T45" fmla="*/ 57 h 63"/>
                  <a:gd name="T46" fmla="*/ 45 w 65"/>
                  <a:gd name="T47" fmla="*/ 61 h 63"/>
                  <a:gd name="T48" fmla="*/ 39 w 65"/>
                  <a:gd name="T49" fmla="*/ 63 h 63"/>
                  <a:gd name="T50" fmla="*/ 33 w 65"/>
                  <a:gd name="T51" fmla="*/ 63 h 63"/>
                  <a:gd name="T52" fmla="*/ 25 w 65"/>
                  <a:gd name="T53" fmla="*/ 63 h 63"/>
                  <a:gd name="T54" fmla="*/ 19 w 65"/>
                  <a:gd name="T55" fmla="*/ 61 h 63"/>
                  <a:gd name="T56" fmla="*/ 15 w 65"/>
                  <a:gd name="T57" fmla="*/ 57 h 63"/>
                  <a:gd name="T58" fmla="*/ 10 w 65"/>
                  <a:gd name="T59" fmla="*/ 55 h 63"/>
                  <a:gd name="T60" fmla="*/ 6 w 65"/>
                  <a:gd name="T61" fmla="*/ 49 h 63"/>
                  <a:gd name="T62" fmla="*/ 4 w 65"/>
                  <a:gd name="T63" fmla="*/ 43 h 63"/>
                  <a:gd name="T64" fmla="*/ 2 w 65"/>
                  <a:gd name="T65" fmla="*/ 38 h 63"/>
                  <a:gd name="T66" fmla="*/ 0 w 65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0" y="32"/>
                    </a:moveTo>
                    <a:lnTo>
                      <a:pt x="0" y="32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8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5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4" y="43"/>
                    </a:lnTo>
                    <a:lnTo>
                      <a:pt x="2" y="38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0" name="Freeform 878"/>
              <p:cNvSpPr>
                <a:spLocks/>
              </p:cNvSpPr>
              <p:nvPr/>
            </p:nvSpPr>
            <p:spPr bwMode="auto">
              <a:xfrm>
                <a:off x="4538" y="2367"/>
                <a:ext cx="63" cy="65"/>
              </a:xfrm>
              <a:custGeom>
                <a:avLst/>
                <a:gdLst>
                  <a:gd name="T0" fmla="*/ 0 w 63"/>
                  <a:gd name="T1" fmla="*/ 31 h 65"/>
                  <a:gd name="T2" fmla="*/ 0 w 63"/>
                  <a:gd name="T3" fmla="*/ 25 h 65"/>
                  <a:gd name="T4" fmla="*/ 2 w 63"/>
                  <a:gd name="T5" fmla="*/ 19 h 65"/>
                  <a:gd name="T6" fmla="*/ 6 w 63"/>
                  <a:gd name="T7" fmla="*/ 13 h 65"/>
                  <a:gd name="T8" fmla="*/ 8 w 63"/>
                  <a:gd name="T9" fmla="*/ 9 h 65"/>
                  <a:gd name="T10" fmla="*/ 14 w 63"/>
                  <a:gd name="T11" fmla="*/ 5 h 65"/>
                  <a:gd name="T12" fmla="*/ 19 w 63"/>
                  <a:gd name="T13" fmla="*/ 2 h 65"/>
                  <a:gd name="T14" fmla="*/ 25 w 63"/>
                  <a:gd name="T15" fmla="*/ 0 h 65"/>
                  <a:gd name="T16" fmla="*/ 31 w 63"/>
                  <a:gd name="T17" fmla="*/ 0 h 65"/>
                  <a:gd name="T18" fmla="*/ 37 w 63"/>
                  <a:gd name="T19" fmla="*/ 0 h 65"/>
                  <a:gd name="T20" fmla="*/ 43 w 63"/>
                  <a:gd name="T21" fmla="*/ 2 h 65"/>
                  <a:gd name="T22" fmla="*/ 49 w 63"/>
                  <a:gd name="T23" fmla="*/ 5 h 65"/>
                  <a:gd name="T24" fmla="*/ 53 w 63"/>
                  <a:gd name="T25" fmla="*/ 9 h 65"/>
                  <a:gd name="T26" fmla="*/ 57 w 63"/>
                  <a:gd name="T27" fmla="*/ 13 h 65"/>
                  <a:gd name="T28" fmla="*/ 61 w 63"/>
                  <a:gd name="T29" fmla="*/ 19 h 65"/>
                  <a:gd name="T30" fmla="*/ 63 w 63"/>
                  <a:gd name="T31" fmla="*/ 25 h 65"/>
                  <a:gd name="T32" fmla="*/ 63 w 63"/>
                  <a:gd name="T33" fmla="*/ 31 h 65"/>
                  <a:gd name="T34" fmla="*/ 63 w 63"/>
                  <a:gd name="T35" fmla="*/ 39 h 65"/>
                  <a:gd name="T36" fmla="*/ 61 w 63"/>
                  <a:gd name="T37" fmla="*/ 45 h 65"/>
                  <a:gd name="T38" fmla="*/ 57 w 63"/>
                  <a:gd name="T39" fmla="*/ 51 h 65"/>
                  <a:gd name="T40" fmla="*/ 53 w 63"/>
                  <a:gd name="T41" fmla="*/ 55 h 65"/>
                  <a:gd name="T42" fmla="*/ 49 w 63"/>
                  <a:gd name="T43" fmla="*/ 59 h 65"/>
                  <a:gd name="T44" fmla="*/ 43 w 63"/>
                  <a:gd name="T45" fmla="*/ 61 h 65"/>
                  <a:gd name="T46" fmla="*/ 37 w 63"/>
                  <a:gd name="T47" fmla="*/ 63 h 65"/>
                  <a:gd name="T48" fmla="*/ 31 w 63"/>
                  <a:gd name="T49" fmla="*/ 65 h 65"/>
                  <a:gd name="T50" fmla="*/ 25 w 63"/>
                  <a:gd name="T51" fmla="*/ 63 h 65"/>
                  <a:gd name="T52" fmla="*/ 19 w 63"/>
                  <a:gd name="T53" fmla="*/ 61 h 65"/>
                  <a:gd name="T54" fmla="*/ 14 w 63"/>
                  <a:gd name="T55" fmla="*/ 59 h 65"/>
                  <a:gd name="T56" fmla="*/ 8 w 63"/>
                  <a:gd name="T57" fmla="*/ 55 h 65"/>
                  <a:gd name="T58" fmla="*/ 6 w 63"/>
                  <a:gd name="T59" fmla="*/ 51 h 65"/>
                  <a:gd name="T60" fmla="*/ 2 w 63"/>
                  <a:gd name="T61" fmla="*/ 45 h 65"/>
                  <a:gd name="T62" fmla="*/ 0 w 63"/>
                  <a:gd name="T63" fmla="*/ 39 h 65"/>
                  <a:gd name="T64" fmla="*/ 0 w 63"/>
                  <a:gd name="T65" fmla="*/ 31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0" y="31"/>
                    </a:move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8" y="9"/>
                    </a:lnTo>
                    <a:lnTo>
                      <a:pt x="14" y="5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5"/>
                    </a:lnTo>
                    <a:lnTo>
                      <a:pt x="53" y="9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1" name="Freeform 879"/>
              <p:cNvSpPr>
                <a:spLocks/>
              </p:cNvSpPr>
              <p:nvPr/>
            </p:nvSpPr>
            <p:spPr bwMode="auto">
              <a:xfrm>
                <a:off x="4538" y="2367"/>
                <a:ext cx="63" cy="65"/>
              </a:xfrm>
              <a:custGeom>
                <a:avLst/>
                <a:gdLst>
                  <a:gd name="T0" fmla="*/ 0 w 63"/>
                  <a:gd name="T1" fmla="*/ 31 h 65"/>
                  <a:gd name="T2" fmla="*/ 0 w 63"/>
                  <a:gd name="T3" fmla="*/ 31 h 65"/>
                  <a:gd name="T4" fmla="*/ 0 w 63"/>
                  <a:gd name="T5" fmla="*/ 25 h 65"/>
                  <a:gd name="T6" fmla="*/ 2 w 63"/>
                  <a:gd name="T7" fmla="*/ 19 h 65"/>
                  <a:gd name="T8" fmla="*/ 6 w 63"/>
                  <a:gd name="T9" fmla="*/ 13 h 65"/>
                  <a:gd name="T10" fmla="*/ 8 w 63"/>
                  <a:gd name="T11" fmla="*/ 9 h 65"/>
                  <a:gd name="T12" fmla="*/ 14 w 63"/>
                  <a:gd name="T13" fmla="*/ 5 h 65"/>
                  <a:gd name="T14" fmla="*/ 19 w 63"/>
                  <a:gd name="T15" fmla="*/ 2 h 65"/>
                  <a:gd name="T16" fmla="*/ 25 w 63"/>
                  <a:gd name="T17" fmla="*/ 0 h 65"/>
                  <a:gd name="T18" fmla="*/ 31 w 63"/>
                  <a:gd name="T19" fmla="*/ 0 h 65"/>
                  <a:gd name="T20" fmla="*/ 37 w 63"/>
                  <a:gd name="T21" fmla="*/ 0 h 65"/>
                  <a:gd name="T22" fmla="*/ 43 w 63"/>
                  <a:gd name="T23" fmla="*/ 2 h 65"/>
                  <a:gd name="T24" fmla="*/ 49 w 63"/>
                  <a:gd name="T25" fmla="*/ 5 h 65"/>
                  <a:gd name="T26" fmla="*/ 53 w 63"/>
                  <a:gd name="T27" fmla="*/ 9 h 65"/>
                  <a:gd name="T28" fmla="*/ 57 w 63"/>
                  <a:gd name="T29" fmla="*/ 13 h 65"/>
                  <a:gd name="T30" fmla="*/ 61 w 63"/>
                  <a:gd name="T31" fmla="*/ 19 h 65"/>
                  <a:gd name="T32" fmla="*/ 63 w 63"/>
                  <a:gd name="T33" fmla="*/ 25 h 65"/>
                  <a:gd name="T34" fmla="*/ 63 w 63"/>
                  <a:gd name="T35" fmla="*/ 31 h 65"/>
                  <a:gd name="T36" fmla="*/ 63 w 63"/>
                  <a:gd name="T37" fmla="*/ 39 h 65"/>
                  <a:gd name="T38" fmla="*/ 61 w 63"/>
                  <a:gd name="T39" fmla="*/ 45 h 65"/>
                  <a:gd name="T40" fmla="*/ 57 w 63"/>
                  <a:gd name="T41" fmla="*/ 51 h 65"/>
                  <a:gd name="T42" fmla="*/ 53 w 63"/>
                  <a:gd name="T43" fmla="*/ 55 h 65"/>
                  <a:gd name="T44" fmla="*/ 49 w 63"/>
                  <a:gd name="T45" fmla="*/ 59 h 65"/>
                  <a:gd name="T46" fmla="*/ 43 w 63"/>
                  <a:gd name="T47" fmla="*/ 61 h 65"/>
                  <a:gd name="T48" fmla="*/ 37 w 63"/>
                  <a:gd name="T49" fmla="*/ 63 h 65"/>
                  <a:gd name="T50" fmla="*/ 31 w 63"/>
                  <a:gd name="T51" fmla="*/ 65 h 65"/>
                  <a:gd name="T52" fmla="*/ 25 w 63"/>
                  <a:gd name="T53" fmla="*/ 63 h 65"/>
                  <a:gd name="T54" fmla="*/ 19 w 63"/>
                  <a:gd name="T55" fmla="*/ 61 h 65"/>
                  <a:gd name="T56" fmla="*/ 14 w 63"/>
                  <a:gd name="T57" fmla="*/ 59 h 65"/>
                  <a:gd name="T58" fmla="*/ 8 w 63"/>
                  <a:gd name="T59" fmla="*/ 55 h 65"/>
                  <a:gd name="T60" fmla="*/ 6 w 63"/>
                  <a:gd name="T61" fmla="*/ 51 h 65"/>
                  <a:gd name="T62" fmla="*/ 2 w 63"/>
                  <a:gd name="T63" fmla="*/ 45 h 65"/>
                  <a:gd name="T64" fmla="*/ 0 w 63"/>
                  <a:gd name="T65" fmla="*/ 39 h 65"/>
                  <a:gd name="T66" fmla="*/ 0 w 63"/>
                  <a:gd name="T67" fmla="*/ 31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0" y="31"/>
                    </a:moveTo>
                    <a:lnTo>
                      <a:pt x="0" y="31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8" y="9"/>
                    </a:lnTo>
                    <a:lnTo>
                      <a:pt x="14" y="5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5"/>
                    </a:lnTo>
                    <a:lnTo>
                      <a:pt x="53" y="9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3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1" y="65"/>
                    </a:lnTo>
                    <a:lnTo>
                      <a:pt x="25" y="63"/>
                    </a:lnTo>
                    <a:lnTo>
                      <a:pt x="19" y="61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2" name="Freeform 880"/>
              <p:cNvSpPr>
                <a:spLocks/>
              </p:cNvSpPr>
              <p:nvPr/>
            </p:nvSpPr>
            <p:spPr bwMode="auto">
              <a:xfrm>
                <a:off x="4471" y="2392"/>
                <a:ext cx="65" cy="63"/>
              </a:xfrm>
              <a:custGeom>
                <a:avLst/>
                <a:gdLst>
                  <a:gd name="T0" fmla="*/ 0 w 65"/>
                  <a:gd name="T1" fmla="*/ 32 h 63"/>
                  <a:gd name="T2" fmla="*/ 2 w 65"/>
                  <a:gd name="T3" fmla="*/ 26 h 63"/>
                  <a:gd name="T4" fmla="*/ 4 w 65"/>
                  <a:gd name="T5" fmla="*/ 20 h 63"/>
                  <a:gd name="T6" fmla="*/ 6 w 65"/>
                  <a:gd name="T7" fmla="*/ 14 h 63"/>
                  <a:gd name="T8" fmla="*/ 10 w 65"/>
                  <a:gd name="T9" fmla="*/ 8 h 63"/>
                  <a:gd name="T10" fmla="*/ 14 w 65"/>
                  <a:gd name="T11" fmla="*/ 6 h 63"/>
                  <a:gd name="T12" fmla="*/ 20 w 65"/>
                  <a:gd name="T13" fmla="*/ 2 h 63"/>
                  <a:gd name="T14" fmla="*/ 25 w 65"/>
                  <a:gd name="T15" fmla="*/ 0 h 63"/>
                  <a:gd name="T16" fmla="*/ 33 w 65"/>
                  <a:gd name="T17" fmla="*/ 0 h 63"/>
                  <a:gd name="T18" fmla="*/ 39 w 65"/>
                  <a:gd name="T19" fmla="*/ 0 h 63"/>
                  <a:gd name="T20" fmla="*/ 45 w 65"/>
                  <a:gd name="T21" fmla="*/ 2 h 63"/>
                  <a:gd name="T22" fmla="*/ 51 w 65"/>
                  <a:gd name="T23" fmla="*/ 6 h 63"/>
                  <a:gd name="T24" fmla="*/ 55 w 65"/>
                  <a:gd name="T25" fmla="*/ 8 h 63"/>
                  <a:gd name="T26" fmla="*/ 59 w 65"/>
                  <a:gd name="T27" fmla="*/ 14 h 63"/>
                  <a:gd name="T28" fmla="*/ 63 w 65"/>
                  <a:gd name="T29" fmla="*/ 20 h 63"/>
                  <a:gd name="T30" fmla="*/ 65 w 65"/>
                  <a:gd name="T31" fmla="*/ 26 h 63"/>
                  <a:gd name="T32" fmla="*/ 65 w 65"/>
                  <a:gd name="T33" fmla="*/ 32 h 63"/>
                  <a:gd name="T34" fmla="*/ 65 w 65"/>
                  <a:gd name="T35" fmla="*/ 38 h 63"/>
                  <a:gd name="T36" fmla="*/ 63 w 65"/>
                  <a:gd name="T37" fmla="*/ 43 h 63"/>
                  <a:gd name="T38" fmla="*/ 59 w 65"/>
                  <a:gd name="T39" fmla="*/ 49 h 63"/>
                  <a:gd name="T40" fmla="*/ 55 w 65"/>
                  <a:gd name="T41" fmla="*/ 55 h 63"/>
                  <a:gd name="T42" fmla="*/ 51 w 65"/>
                  <a:gd name="T43" fmla="*/ 57 h 63"/>
                  <a:gd name="T44" fmla="*/ 45 w 65"/>
                  <a:gd name="T45" fmla="*/ 61 h 63"/>
                  <a:gd name="T46" fmla="*/ 39 w 65"/>
                  <a:gd name="T47" fmla="*/ 63 h 63"/>
                  <a:gd name="T48" fmla="*/ 33 w 65"/>
                  <a:gd name="T49" fmla="*/ 63 h 63"/>
                  <a:gd name="T50" fmla="*/ 25 w 65"/>
                  <a:gd name="T51" fmla="*/ 63 h 63"/>
                  <a:gd name="T52" fmla="*/ 20 w 65"/>
                  <a:gd name="T53" fmla="*/ 61 h 63"/>
                  <a:gd name="T54" fmla="*/ 14 w 65"/>
                  <a:gd name="T55" fmla="*/ 57 h 63"/>
                  <a:gd name="T56" fmla="*/ 10 w 65"/>
                  <a:gd name="T57" fmla="*/ 55 h 63"/>
                  <a:gd name="T58" fmla="*/ 6 w 65"/>
                  <a:gd name="T59" fmla="*/ 49 h 63"/>
                  <a:gd name="T60" fmla="*/ 4 w 65"/>
                  <a:gd name="T61" fmla="*/ 43 h 63"/>
                  <a:gd name="T62" fmla="*/ 2 w 65"/>
                  <a:gd name="T63" fmla="*/ 38 h 63"/>
                  <a:gd name="T64" fmla="*/ 0 w 65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0" y="32"/>
                    </a:move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8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4" y="43"/>
                    </a:lnTo>
                    <a:lnTo>
                      <a:pt x="2" y="3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3" name="Freeform 881"/>
              <p:cNvSpPr>
                <a:spLocks/>
              </p:cNvSpPr>
              <p:nvPr/>
            </p:nvSpPr>
            <p:spPr bwMode="auto">
              <a:xfrm>
                <a:off x="4471" y="2392"/>
                <a:ext cx="65" cy="63"/>
              </a:xfrm>
              <a:custGeom>
                <a:avLst/>
                <a:gdLst>
                  <a:gd name="T0" fmla="*/ 0 w 65"/>
                  <a:gd name="T1" fmla="*/ 32 h 63"/>
                  <a:gd name="T2" fmla="*/ 0 w 65"/>
                  <a:gd name="T3" fmla="*/ 32 h 63"/>
                  <a:gd name="T4" fmla="*/ 2 w 65"/>
                  <a:gd name="T5" fmla="*/ 26 h 63"/>
                  <a:gd name="T6" fmla="*/ 4 w 65"/>
                  <a:gd name="T7" fmla="*/ 20 h 63"/>
                  <a:gd name="T8" fmla="*/ 6 w 65"/>
                  <a:gd name="T9" fmla="*/ 14 h 63"/>
                  <a:gd name="T10" fmla="*/ 10 w 65"/>
                  <a:gd name="T11" fmla="*/ 8 h 63"/>
                  <a:gd name="T12" fmla="*/ 14 w 65"/>
                  <a:gd name="T13" fmla="*/ 6 h 63"/>
                  <a:gd name="T14" fmla="*/ 20 w 65"/>
                  <a:gd name="T15" fmla="*/ 2 h 63"/>
                  <a:gd name="T16" fmla="*/ 25 w 65"/>
                  <a:gd name="T17" fmla="*/ 0 h 63"/>
                  <a:gd name="T18" fmla="*/ 33 w 65"/>
                  <a:gd name="T19" fmla="*/ 0 h 63"/>
                  <a:gd name="T20" fmla="*/ 39 w 65"/>
                  <a:gd name="T21" fmla="*/ 0 h 63"/>
                  <a:gd name="T22" fmla="*/ 45 w 65"/>
                  <a:gd name="T23" fmla="*/ 2 h 63"/>
                  <a:gd name="T24" fmla="*/ 51 w 65"/>
                  <a:gd name="T25" fmla="*/ 6 h 63"/>
                  <a:gd name="T26" fmla="*/ 55 w 65"/>
                  <a:gd name="T27" fmla="*/ 8 h 63"/>
                  <a:gd name="T28" fmla="*/ 59 w 65"/>
                  <a:gd name="T29" fmla="*/ 14 h 63"/>
                  <a:gd name="T30" fmla="*/ 63 w 65"/>
                  <a:gd name="T31" fmla="*/ 20 h 63"/>
                  <a:gd name="T32" fmla="*/ 65 w 65"/>
                  <a:gd name="T33" fmla="*/ 26 h 63"/>
                  <a:gd name="T34" fmla="*/ 65 w 65"/>
                  <a:gd name="T35" fmla="*/ 32 h 63"/>
                  <a:gd name="T36" fmla="*/ 65 w 65"/>
                  <a:gd name="T37" fmla="*/ 38 h 63"/>
                  <a:gd name="T38" fmla="*/ 63 w 65"/>
                  <a:gd name="T39" fmla="*/ 43 h 63"/>
                  <a:gd name="T40" fmla="*/ 59 w 65"/>
                  <a:gd name="T41" fmla="*/ 49 h 63"/>
                  <a:gd name="T42" fmla="*/ 55 w 65"/>
                  <a:gd name="T43" fmla="*/ 55 h 63"/>
                  <a:gd name="T44" fmla="*/ 51 w 65"/>
                  <a:gd name="T45" fmla="*/ 57 h 63"/>
                  <a:gd name="T46" fmla="*/ 45 w 65"/>
                  <a:gd name="T47" fmla="*/ 61 h 63"/>
                  <a:gd name="T48" fmla="*/ 39 w 65"/>
                  <a:gd name="T49" fmla="*/ 63 h 63"/>
                  <a:gd name="T50" fmla="*/ 33 w 65"/>
                  <a:gd name="T51" fmla="*/ 63 h 63"/>
                  <a:gd name="T52" fmla="*/ 25 w 65"/>
                  <a:gd name="T53" fmla="*/ 63 h 63"/>
                  <a:gd name="T54" fmla="*/ 20 w 65"/>
                  <a:gd name="T55" fmla="*/ 61 h 63"/>
                  <a:gd name="T56" fmla="*/ 14 w 65"/>
                  <a:gd name="T57" fmla="*/ 57 h 63"/>
                  <a:gd name="T58" fmla="*/ 10 w 65"/>
                  <a:gd name="T59" fmla="*/ 55 h 63"/>
                  <a:gd name="T60" fmla="*/ 6 w 65"/>
                  <a:gd name="T61" fmla="*/ 49 h 63"/>
                  <a:gd name="T62" fmla="*/ 4 w 65"/>
                  <a:gd name="T63" fmla="*/ 43 h 63"/>
                  <a:gd name="T64" fmla="*/ 2 w 65"/>
                  <a:gd name="T65" fmla="*/ 38 h 63"/>
                  <a:gd name="T66" fmla="*/ 0 w 65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0" y="32"/>
                    </a:moveTo>
                    <a:lnTo>
                      <a:pt x="0" y="32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6"/>
                    </a:lnTo>
                    <a:lnTo>
                      <a:pt x="65" y="32"/>
                    </a:lnTo>
                    <a:lnTo>
                      <a:pt x="65" y="38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3" y="63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4" y="43"/>
                    </a:lnTo>
                    <a:lnTo>
                      <a:pt x="2" y="38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4" name="Freeform 882"/>
              <p:cNvSpPr>
                <a:spLocks/>
              </p:cNvSpPr>
              <p:nvPr/>
            </p:nvSpPr>
            <p:spPr bwMode="auto">
              <a:xfrm>
                <a:off x="4500" y="2406"/>
                <a:ext cx="63" cy="63"/>
              </a:xfrm>
              <a:custGeom>
                <a:avLst/>
                <a:gdLst>
                  <a:gd name="T0" fmla="*/ 63 w 63"/>
                  <a:gd name="T1" fmla="*/ 31 h 63"/>
                  <a:gd name="T2" fmla="*/ 63 w 63"/>
                  <a:gd name="T3" fmla="*/ 37 h 63"/>
                  <a:gd name="T4" fmla="*/ 61 w 63"/>
                  <a:gd name="T5" fmla="*/ 43 h 63"/>
                  <a:gd name="T6" fmla="*/ 57 w 63"/>
                  <a:gd name="T7" fmla="*/ 49 h 63"/>
                  <a:gd name="T8" fmla="*/ 56 w 63"/>
                  <a:gd name="T9" fmla="*/ 55 h 63"/>
                  <a:gd name="T10" fmla="*/ 50 w 63"/>
                  <a:gd name="T11" fmla="*/ 59 h 63"/>
                  <a:gd name="T12" fmla="*/ 44 w 63"/>
                  <a:gd name="T13" fmla="*/ 61 h 63"/>
                  <a:gd name="T14" fmla="*/ 38 w 63"/>
                  <a:gd name="T15" fmla="*/ 63 h 63"/>
                  <a:gd name="T16" fmla="*/ 32 w 63"/>
                  <a:gd name="T17" fmla="*/ 63 h 63"/>
                  <a:gd name="T18" fmla="*/ 26 w 63"/>
                  <a:gd name="T19" fmla="*/ 63 h 63"/>
                  <a:gd name="T20" fmla="*/ 20 w 63"/>
                  <a:gd name="T21" fmla="*/ 61 h 63"/>
                  <a:gd name="T22" fmla="*/ 14 w 63"/>
                  <a:gd name="T23" fmla="*/ 59 h 63"/>
                  <a:gd name="T24" fmla="*/ 8 w 63"/>
                  <a:gd name="T25" fmla="*/ 55 h 63"/>
                  <a:gd name="T26" fmla="*/ 6 w 63"/>
                  <a:gd name="T27" fmla="*/ 49 h 63"/>
                  <a:gd name="T28" fmla="*/ 2 w 63"/>
                  <a:gd name="T29" fmla="*/ 43 h 63"/>
                  <a:gd name="T30" fmla="*/ 0 w 63"/>
                  <a:gd name="T31" fmla="*/ 37 h 63"/>
                  <a:gd name="T32" fmla="*/ 0 w 63"/>
                  <a:gd name="T33" fmla="*/ 31 h 63"/>
                  <a:gd name="T34" fmla="*/ 0 w 63"/>
                  <a:gd name="T35" fmla="*/ 26 h 63"/>
                  <a:gd name="T36" fmla="*/ 2 w 63"/>
                  <a:gd name="T37" fmla="*/ 20 h 63"/>
                  <a:gd name="T38" fmla="*/ 6 w 63"/>
                  <a:gd name="T39" fmla="*/ 14 h 63"/>
                  <a:gd name="T40" fmla="*/ 8 w 63"/>
                  <a:gd name="T41" fmla="*/ 10 h 63"/>
                  <a:gd name="T42" fmla="*/ 14 w 63"/>
                  <a:gd name="T43" fmla="*/ 6 h 63"/>
                  <a:gd name="T44" fmla="*/ 20 w 63"/>
                  <a:gd name="T45" fmla="*/ 2 h 63"/>
                  <a:gd name="T46" fmla="*/ 26 w 63"/>
                  <a:gd name="T47" fmla="*/ 0 h 63"/>
                  <a:gd name="T48" fmla="*/ 32 w 63"/>
                  <a:gd name="T49" fmla="*/ 0 h 63"/>
                  <a:gd name="T50" fmla="*/ 38 w 63"/>
                  <a:gd name="T51" fmla="*/ 0 h 63"/>
                  <a:gd name="T52" fmla="*/ 44 w 63"/>
                  <a:gd name="T53" fmla="*/ 2 h 63"/>
                  <a:gd name="T54" fmla="*/ 50 w 63"/>
                  <a:gd name="T55" fmla="*/ 6 h 63"/>
                  <a:gd name="T56" fmla="*/ 56 w 63"/>
                  <a:gd name="T57" fmla="*/ 10 h 63"/>
                  <a:gd name="T58" fmla="*/ 57 w 63"/>
                  <a:gd name="T59" fmla="*/ 14 h 63"/>
                  <a:gd name="T60" fmla="*/ 61 w 63"/>
                  <a:gd name="T61" fmla="*/ 20 h 63"/>
                  <a:gd name="T62" fmla="*/ 63 w 63"/>
                  <a:gd name="T63" fmla="*/ 26 h 63"/>
                  <a:gd name="T64" fmla="*/ 63 w 63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63" y="31"/>
                    </a:moveTo>
                    <a:lnTo>
                      <a:pt x="63" y="37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4" y="61"/>
                    </a:lnTo>
                    <a:lnTo>
                      <a:pt x="38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57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1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5" name="Freeform 883"/>
              <p:cNvSpPr>
                <a:spLocks/>
              </p:cNvSpPr>
              <p:nvPr/>
            </p:nvSpPr>
            <p:spPr bwMode="auto">
              <a:xfrm>
                <a:off x="4500" y="2406"/>
                <a:ext cx="63" cy="63"/>
              </a:xfrm>
              <a:custGeom>
                <a:avLst/>
                <a:gdLst>
                  <a:gd name="T0" fmla="*/ 63 w 63"/>
                  <a:gd name="T1" fmla="*/ 31 h 63"/>
                  <a:gd name="T2" fmla="*/ 63 w 63"/>
                  <a:gd name="T3" fmla="*/ 31 h 63"/>
                  <a:gd name="T4" fmla="*/ 63 w 63"/>
                  <a:gd name="T5" fmla="*/ 37 h 63"/>
                  <a:gd name="T6" fmla="*/ 61 w 63"/>
                  <a:gd name="T7" fmla="*/ 43 h 63"/>
                  <a:gd name="T8" fmla="*/ 57 w 63"/>
                  <a:gd name="T9" fmla="*/ 49 h 63"/>
                  <a:gd name="T10" fmla="*/ 56 w 63"/>
                  <a:gd name="T11" fmla="*/ 55 h 63"/>
                  <a:gd name="T12" fmla="*/ 50 w 63"/>
                  <a:gd name="T13" fmla="*/ 59 h 63"/>
                  <a:gd name="T14" fmla="*/ 44 w 63"/>
                  <a:gd name="T15" fmla="*/ 61 h 63"/>
                  <a:gd name="T16" fmla="*/ 38 w 63"/>
                  <a:gd name="T17" fmla="*/ 63 h 63"/>
                  <a:gd name="T18" fmla="*/ 32 w 63"/>
                  <a:gd name="T19" fmla="*/ 63 h 63"/>
                  <a:gd name="T20" fmla="*/ 26 w 63"/>
                  <a:gd name="T21" fmla="*/ 63 h 63"/>
                  <a:gd name="T22" fmla="*/ 20 w 63"/>
                  <a:gd name="T23" fmla="*/ 61 h 63"/>
                  <a:gd name="T24" fmla="*/ 14 w 63"/>
                  <a:gd name="T25" fmla="*/ 59 h 63"/>
                  <a:gd name="T26" fmla="*/ 8 w 63"/>
                  <a:gd name="T27" fmla="*/ 55 h 63"/>
                  <a:gd name="T28" fmla="*/ 6 w 63"/>
                  <a:gd name="T29" fmla="*/ 49 h 63"/>
                  <a:gd name="T30" fmla="*/ 2 w 63"/>
                  <a:gd name="T31" fmla="*/ 43 h 63"/>
                  <a:gd name="T32" fmla="*/ 0 w 63"/>
                  <a:gd name="T33" fmla="*/ 37 h 63"/>
                  <a:gd name="T34" fmla="*/ 0 w 63"/>
                  <a:gd name="T35" fmla="*/ 31 h 63"/>
                  <a:gd name="T36" fmla="*/ 0 w 63"/>
                  <a:gd name="T37" fmla="*/ 26 h 63"/>
                  <a:gd name="T38" fmla="*/ 2 w 63"/>
                  <a:gd name="T39" fmla="*/ 20 h 63"/>
                  <a:gd name="T40" fmla="*/ 6 w 63"/>
                  <a:gd name="T41" fmla="*/ 14 h 63"/>
                  <a:gd name="T42" fmla="*/ 8 w 63"/>
                  <a:gd name="T43" fmla="*/ 10 h 63"/>
                  <a:gd name="T44" fmla="*/ 14 w 63"/>
                  <a:gd name="T45" fmla="*/ 6 h 63"/>
                  <a:gd name="T46" fmla="*/ 20 w 63"/>
                  <a:gd name="T47" fmla="*/ 2 h 63"/>
                  <a:gd name="T48" fmla="*/ 26 w 63"/>
                  <a:gd name="T49" fmla="*/ 0 h 63"/>
                  <a:gd name="T50" fmla="*/ 32 w 63"/>
                  <a:gd name="T51" fmla="*/ 0 h 63"/>
                  <a:gd name="T52" fmla="*/ 38 w 63"/>
                  <a:gd name="T53" fmla="*/ 0 h 63"/>
                  <a:gd name="T54" fmla="*/ 44 w 63"/>
                  <a:gd name="T55" fmla="*/ 2 h 63"/>
                  <a:gd name="T56" fmla="*/ 50 w 63"/>
                  <a:gd name="T57" fmla="*/ 6 h 63"/>
                  <a:gd name="T58" fmla="*/ 56 w 63"/>
                  <a:gd name="T59" fmla="*/ 10 h 63"/>
                  <a:gd name="T60" fmla="*/ 57 w 63"/>
                  <a:gd name="T61" fmla="*/ 14 h 63"/>
                  <a:gd name="T62" fmla="*/ 61 w 63"/>
                  <a:gd name="T63" fmla="*/ 20 h 63"/>
                  <a:gd name="T64" fmla="*/ 63 w 63"/>
                  <a:gd name="T65" fmla="*/ 26 h 63"/>
                  <a:gd name="T66" fmla="*/ 63 w 63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63" y="31"/>
                    </a:moveTo>
                    <a:lnTo>
                      <a:pt x="63" y="31"/>
                    </a:lnTo>
                    <a:lnTo>
                      <a:pt x="63" y="37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4" y="61"/>
                    </a:lnTo>
                    <a:lnTo>
                      <a:pt x="38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8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7"/>
                    </a:lnTo>
                    <a:lnTo>
                      <a:pt x="0" y="31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8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57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6" name="Freeform 884"/>
              <p:cNvSpPr>
                <a:spLocks/>
              </p:cNvSpPr>
              <p:nvPr/>
            </p:nvSpPr>
            <p:spPr bwMode="auto">
              <a:xfrm>
                <a:off x="4557" y="2339"/>
                <a:ext cx="65" cy="65"/>
              </a:xfrm>
              <a:custGeom>
                <a:avLst/>
                <a:gdLst>
                  <a:gd name="T0" fmla="*/ 0 w 65"/>
                  <a:gd name="T1" fmla="*/ 31 h 65"/>
                  <a:gd name="T2" fmla="*/ 0 w 65"/>
                  <a:gd name="T3" fmla="*/ 26 h 65"/>
                  <a:gd name="T4" fmla="*/ 2 w 65"/>
                  <a:gd name="T5" fmla="*/ 20 h 65"/>
                  <a:gd name="T6" fmla="*/ 6 w 65"/>
                  <a:gd name="T7" fmla="*/ 14 h 65"/>
                  <a:gd name="T8" fmla="*/ 10 w 65"/>
                  <a:gd name="T9" fmla="*/ 10 h 65"/>
                  <a:gd name="T10" fmla="*/ 14 w 65"/>
                  <a:gd name="T11" fmla="*/ 6 h 65"/>
                  <a:gd name="T12" fmla="*/ 20 w 65"/>
                  <a:gd name="T13" fmla="*/ 2 h 65"/>
                  <a:gd name="T14" fmla="*/ 26 w 65"/>
                  <a:gd name="T15" fmla="*/ 0 h 65"/>
                  <a:gd name="T16" fmla="*/ 34 w 65"/>
                  <a:gd name="T17" fmla="*/ 0 h 65"/>
                  <a:gd name="T18" fmla="*/ 40 w 65"/>
                  <a:gd name="T19" fmla="*/ 0 h 65"/>
                  <a:gd name="T20" fmla="*/ 46 w 65"/>
                  <a:gd name="T21" fmla="*/ 2 h 65"/>
                  <a:gd name="T22" fmla="*/ 50 w 65"/>
                  <a:gd name="T23" fmla="*/ 6 h 65"/>
                  <a:gd name="T24" fmla="*/ 56 w 65"/>
                  <a:gd name="T25" fmla="*/ 10 h 65"/>
                  <a:gd name="T26" fmla="*/ 60 w 65"/>
                  <a:gd name="T27" fmla="*/ 14 h 65"/>
                  <a:gd name="T28" fmla="*/ 64 w 65"/>
                  <a:gd name="T29" fmla="*/ 20 h 65"/>
                  <a:gd name="T30" fmla="*/ 64 w 65"/>
                  <a:gd name="T31" fmla="*/ 26 h 65"/>
                  <a:gd name="T32" fmla="*/ 65 w 65"/>
                  <a:gd name="T33" fmla="*/ 31 h 65"/>
                  <a:gd name="T34" fmla="*/ 64 w 65"/>
                  <a:gd name="T35" fmla="*/ 39 h 65"/>
                  <a:gd name="T36" fmla="*/ 64 w 65"/>
                  <a:gd name="T37" fmla="*/ 45 h 65"/>
                  <a:gd name="T38" fmla="*/ 60 w 65"/>
                  <a:gd name="T39" fmla="*/ 49 h 65"/>
                  <a:gd name="T40" fmla="*/ 56 w 65"/>
                  <a:gd name="T41" fmla="*/ 55 h 65"/>
                  <a:gd name="T42" fmla="*/ 50 w 65"/>
                  <a:gd name="T43" fmla="*/ 59 h 65"/>
                  <a:gd name="T44" fmla="*/ 46 w 65"/>
                  <a:gd name="T45" fmla="*/ 63 h 65"/>
                  <a:gd name="T46" fmla="*/ 40 w 65"/>
                  <a:gd name="T47" fmla="*/ 63 h 65"/>
                  <a:gd name="T48" fmla="*/ 34 w 65"/>
                  <a:gd name="T49" fmla="*/ 65 h 65"/>
                  <a:gd name="T50" fmla="*/ 26 w 65"/>
                  <a:gd name="T51" fmla="*/ 63 h 65"/>
                  <a:gd name="T52" fmla="*/ 20 w 65"/>
                  <a:gd name="T53" fmla="*/ 63 h 65"/>
                  <a:gd name="T54" fmla="*/ 14 w 65"/>
                  <a:gd name="T55" fmla="*/ 59 h 65"/>
                  <a:gd name="T56" fmla="*/ 10 w 65"/>
                  <a:gd name="T57" fmla="*/ 55 h 65"/>
                  <a:gd name="T58" fmla="*/ 6 w 65"/>
                  <a:gd name="T59" fmla="*/ 49 h 65"/>
                  <a:gd name="T60" fmla="*/ 2 w 65"/>
                  <a:gd name="T61" fmla="*/ 45 h 65"/>
                  <a:gd name="T62" fmla="*/ 0 w 65"/>
                  <a:gd name="T63" fmla="*/ 39 h 65"/>
                  <a:gd name="T64" fmla="*/ 0 w 65"/>
                  <a:gd name="T65" fmla="*/ 31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0" y="31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4" y="20"/>
                    </a:lnTo>
                    <a:lnTo>
                      <a:pt x="64" y="26"/>
                    </a:lnTo>
                    <a:lnTo>
                      <a:pt x="65" y="31"/>
                    </a:lnTo>
                    <a:lnTo>
                      <a:pt x="64" y="39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6" y="63"/>
                    </a:lnTo>
                    <a:lnTo>
                      <a:pt x="40" y="63"/>
                    </a:lnTo>
                    <a:lnTo>
                      <a:pt x="34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7" name="Freeform 885"/>
              <p:cNvSpPr>
                <a:spLocks/>
              </p:cNvSpPr>
              <p:nvPr/>
            </p:nvSpPr>
            <p:spPr bwMode="auto">
              <a:xfrm>
                <a:off x="4557" y="2339"/>
                <a:ext cx="65" cy="65"/>
              </a:xfrm>
              <a:custGeom>
                <a:avLst/>
                <a:gdLst>
                  <a:gd name="T0" fmla="*/ 0 w 65"/>
                  <a:gd name="T1" fmla="*/ 31 h 65"/>
                  <a:gd name="T2" fmla="*/ 0 w 65"/>
                  <a:gd name="T3" fmla="*/ 31 h 65"/>
                  <a:gd name="T4" fmla="*/ 0 w 65"/>
                  <a:gd name="T5" fmla="*/ 26 h 65"/>
                  <a:gd name="T6" fmla="*/ 2 w 65"/>
                  <a:gd name="T7" fmla="*/ 20 h 65"/>
                  <a:gd name="T8" fmla="*/ 6 w 65"/>
                  <a:gd name="T9" fmla="*/ 14 h 65"/>
                  <a:gd name="T10" fmla="*/ 10 w 65"/>
                  <a:gd name="T11" fmla="*/ 10 h 65"/>
                  <a:gd name="T12" fmla="*/ 14 w 65"/>
                  <a:gd name="T13" fmla="*/ 6 h 65"/>
                  <a:gd name="T14" fmla="*/ 20 w 65"/>
                  <a:gd name="T15" fmla="*/ 2 h 65"/>
                  <a:gd name="T16" fmla="*/ 26 w 65"/>
                  <a:gd name="T17" fmla="*/ 0 h 65"/>
                  <a:gd name="T18" fmla="*/ 34 w 65"/>
                  <a:gd name="T19" fmla="*/ 0 h 65"/>
                  <a:gd name="T20" fmla="*/ 40 w 65"/>
                  <a:gd name="T21" fmla="*/ 0 h 65"/>
                  <a:gd name="T22" fmla="*/ 46 w 65"/>
                  <a:gd name="T23" fmla="*/ 2 h 65"/>
                  <a:gd name="T24" fmla="*/ 50 w 65"/>
                  <a:gd name="T25" fmla="*/ 6 h 65"/>
                  <a:gd name="T26" fmla="*/ 56 w 65"/>
                  <a:gd name="T27" fmla="*/ 10 h 65"/>
                  <a:gd name="T28" fmla="*/ 60 w 65"/>
                  <a:gd name="T29" fmla="*/ 14 h 65"/>
                  <a:gd name="T30" fmla="*/ 64 w 65"/>
                  <a:gd name="T31" fmla="*/ 20 h 65"/>
                  <a:gd name="T32" fmla="*/ 64 w 65"/>
                  <a:gd name="T33" fmla="*/ 26 h 65"/>
                  <a:gd name="T34" fmla="*/ 65 w 65"/>
                  <a:gd name="T35" fmla="*/ 31 h 65"/>
                  <a:gd name="T36" fmla="*/ 64 w 65"/>
                  <a:gd name="T37" fmla="*/ 39 h 65"/>
                  <a:gd name="T38" fmla="*/ 64 w 65"/>
                  <a:gd name="T39" fmla="*/ 45 h 65"/>
                  <a:gd name="T40" fmla="*/ 60 w 65"/>
                  <a:gd name="T41" fmla="*/ 49 h 65"/>
                  <a:gd name="T42" fmla="*/ 56 w 65"/>
                  <a:gd name="T43" fmla="*/ 55 h 65"/>
                  <a:gd name="T44" fmla="*/ 50 w 65"/>
                  <a:gd name="T45" fmla="*/ 59 h 65"/>
                  <a:gd name="T46" fmla="*/ 46 w 65"/>
                  <a:gd name="T47" fmla="*/ 63 h 65"/>
                  <a:gd name="T48" fmla="*/ 40 w 65"/>
                  <a:gd name="T49" fmla="*/ 63 h 65"/>
                  <a:gd name="T50" fmla="*/ 34 w 65"/>
                  <a:gd name="T51" fmla="*/ 65 h 65"/>
                  <a:gd name="T52" fmla="*/ 26 w 65"/>
                  <a:gd name="T53" fmla="*/ 63 h 65"/>
                  <a:gd name="T54" fmla="*/ 20 w 65"/>
                  <a:gd name="T55" fmla="*/ 63 h 65"/>
                  <a:gd name="T56" fmla="*/ 14 w 65"/>
                  <a:gd name="T57" fmla="*/ 59 h 65"/>
                  <a:gd name="T58" fmla="*/ 10 w 65"/>
                  <a:gd name="T59" fmla="*/ 55 h 65"/>
                  <a:gd name="T60" fmla="*/ 6 w 65"/>
                  <a:gd name="T61" fmla="*/ 49 h 65"/>
                  <a:gd name="T62" fmla="*/ 2 w 65"/>
                  <a:gd name="T63" fmla="*/ 45 h 65"/>
                  <a:gd name="T64" fmla="*/ 0 w 65"/>
                  <a:gd name="T65" fmla="*/ 39 h 65"/>
                  <a:gd name="T66" fmla="*/ 0 w 65"/>
                  <a:gd name="T67" fmla="*/ 31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0" y="31"/>
                    </a:moveTo>
                    <a:lnTo>
                      <a:pt x="0" y="31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6" y="2"/>
                    </a:lnTo>
                    <a:lnTo>
                      <a:pt x="50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4" y="20"/>
                    </a:lnTo>
                    <a:lnTo>
                      <a:pt x="64" y="26"/>
                    </a:lnTo>
                    <a:lnTo>
                      <a:pt x="65" y="31"/>
                    </a:lnTo>
                    <a:lnTo>
                      <a:pt x="64" y="39"/>
                    </a:lnTo>
                    <a:lnTo>
                      <a:pt x="64" y="45"/>
                    </a:lnTo>
                    <a:lnTo>
                      <a:pt x="60" y="49"/>
                    </a:lnTo>
                    <a:lnTo>
                      <a:pt x="56" y="55"/>
                    </a:lnTo>
                    <a:lnTo>
                      <a:pt x="50" y="59"/>
                    </a:lnTo>
                    <a:lnTo>
                      <a:pt x="46" y="63"/>
                    </a:lnTo>
                    <a:lnTo>
                      <a:pt x="40" y="63"/>
                    </a:lnTo>
                    <a:lnTo>
                      <a:pt x="34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8" name="Freeform 886"/>
              <p:cNvSpPr>
                <a:spLocks/>
              </p:cNvSpPr>
              <p:nvPr/>
            </p:nvSpPr>
            <p:spPr bwMode="auto">
              <a:xfrm>
                <a:off x="4559" y="2402"/>
                <a:ext cx="65" cy="65"/>
              </a:xfrm>
              <a:custGeom>
                <a:avLst/>
                <a:gdLst>
                  <a:gd name="T0" fmla="*/ 0 w 65"/>
                  <a:gd name="T1" fmla="*/ 33 h 65"/>
                  <a:gd name="T2" fmla="*/ 0 w 65"/>
                  <a:gd name="T3" fmla="*/ 26 h 65"/>
                  <a:gd name="T4" fmla="*/ 2 w 65"/>
                  <a:gd name="T5" fmla="*/ 20 h 65"/>
                  <a:gd name="T6" fmla="*/ 6 w 65"/>
                  <a:gd name="T7" fmla="*/ 14 h 65"/>
                  <a:gd name="T8" fmla="*/ 10 w 65"/>
                  <a:gd name="T9" fmla="*/ 10 h 65"/>
                  <a:gd name="T10" fmla="*/ 14 w 65"/>
                  <a:gd name="T11" fmla="*/ 6 h 65"/>
                  <a:gd name="T12" fmla="*/ 20 w 65"/>
                  <a:gd name="T13" fmla="*/ 2 h 65"/>
                  <a:gd name="T14" fmla="*/ 26 w 65"/>
                  <a:gd name="T15" fmla="*/ 2 h 65"/>
                  <a:gd name="T16" fmla="*/ 32 w 65"/>
                  <a:gd name="T17" fmla="*/ 0 h 65"/>
                  <a:gd name="T18" fmla="*/ 40 w 65"/>
                  <a:gd name="T19" fmla="*/ 2 h 65"/>
                  <a:gd name="T20" fmla="*/ 46 w 65"/>
                  <a:gd name="T21" fmla="*/ 2 h 65"/>
                  <a:gd name="T22" fmla="*/ 52 w 65"/>
                  <a:gd name="T23" fmla="*/ 6 h 65"/>
                  <a:gd name="T24" fmla="*/ 56 w 65"/>
                  <a:gd name="T25" fmla="*/ 10 h 65"/>
                  <a:gd name="T26" fmla="*/ 60 w 65"/>
                  <a:gd name="T27" fmla="*/ 14 h 65"/>
                  <a:gd name="T28" fmla="*/ 62 w 65"/>
                  <a:gd name="T29" fmla="*/ 20 h 65"/>
                  <a:gd name="T30" fmla="*/ 63 w 65"/>
                  <a:gd name="T31" fmla="*/ 26 h 65"/>
                  <a:gd name="T32" fmla="*/ 65 w 65"/>
                  <a:gd name="T33" fmla="*/ 33 h 65"/>
                  <a:gd name="T34" fmla="*/ 63 w 65"/>
                  <a:gd name="T35" fmla="*/ 39 h 65"/>
                  <a:gd name="T36" fmla="*/ 62 w 65"/>
                  <a:gd name="T37" fmla="*/ 45 h 65"/>
                  <a:gd name="T38" fmla="*/ 60 w 65"/>
                  <a:gd name="T39" fmla="*/ 51 h 65"/>
                  <a:gd name="T40" fmla="*/ 56 w 65"/>
                  <a:gd name="T41" fmla="*/ 55 h 65"/>
                  <a:gd name="T42" fmla="*/ 52 w 65"/>
                  <a:gd name="T43" fmla="*/ 59 h 65"/>
                  <a:gd name="T44" fmla="*/ 46 w 65"/>
                  <a:gd name="T45" fmla="*/ 63 h 65"/>
                  <a:gd name="T46" fmla="*/ 40 w 65"/>
                  <a:gd name="T47" fmla="*/ 65 h 65"/>
                  <a:gd name="T48" fmla="*/ 32 w 65"/>
                  <a:gd name="T49" fmla="*/ 65 h 65"/>
                  <a:gd name="T50" fmla="*/ 26 w 65"/>
                  <a:gd name="T51" fmla="*/ 65 h 65"/>
                  <a:gd name="T52" fmla="*/ 20 w 65"/>
                  <a:gd name="T53" fmla="*/ 63 h 65"/>
                  <a:gd name="T54" fmla="*/ 14 w 65"/>
                  <a:gd name="T55" fmla="*/ 59 h 65"/>
                  <a:gd name="T56" fmla="*/ 10 w 65"/>
                  <a:gd name="T57" fmla="*/ 55 h 65"/>
                  <a:gd name="T58" fmla="*/ 6 w 65"/>
                  <a:gd name="T59" fmla="*/ 51 h 65"/>
                  <a:gd name="T60" fmla="*/ 2 w 65"/>
                  <a:gd name="T61" fmla="*/ 45 h 65"/>
                  <a:gd name="T62" fmla="*/ 0 w 65"/>
                  <a:gd name="T63" fmla="*/ 39 h 65"/>
                  <a:gd name="T64" fmla="*/ 0 w 65"/>
                  <a:gd name="T65" fmla="*/ 33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0" y="33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40" y="2"/>
                    </a:lnTo>
                    <a:lnTo>
                      <a:pt x="46" y="2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2" y="20"/>
                    </a:lnTo>
                    <a:lnTo>
                      <a:pt x="63" y="26"/>
                    </a:lnTo>
                    <a:lnTo>
                      <a:pt x="65" y="33"/>
                    </a:lnTo>
                    <a:lnTo>
                      <a:pt x="63" y="39"/>
                    </a:lnTo>
                    <a:lnTo>
                      <a:pt x="62" y="45"/>
                    </a:lnTo>
                    <a:lnTo>
                      <a:pt x="60" y="51"/>
                    </a:lnTo>
                    <a:lnTo>
                      <a:pt x="56" y="55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89" name="Freeform 887"/>
              <p:cNvSpPr>
                <a:spLocks/>
              </p:cNvSpPr>
              <p:nvPr/>
            </p:nvSpPr>
            <p:spPr bwMode="auto">
              <a:xfrm>
                <a:off x="4559" y="2402"/>
                <a:ext cx="65" cy="65"/>
              </a:xfrm>
              <a:custGeom>
                <a:avLst/>
                <a:gdLst>
                  <a:gd name="T0" fmla="*/ 0 w 65"/>
                  <a:gd name="T1" fmla="*/ 33 h 65"/>
                  <a:gd name="T2" fmla="*/ 0 w 65"/>
                  <a:gd name="T3" fmla="*/ 33 h 65"/>
                  <a:gd name="T4" fmla="*/ 0 w 65"/>
                  <a:gd name="T5" fmla="*/ 26 h 65"/>
                  <a:gd name="T6" fmla="*/ 2 w 65"/>
                  <a:gd name="T7" fmla="*/ 20 h 65"/>
                  <a:gd name="T8" fmla="*/ 6 w 65"/>
                  <a:gd name="T9" fmla="*/ 14 h 65"/>
                  <a:gd name="T10" fmla="*/ 10 w 65"/>
                  <a:gd name="T11" fmla="*/ 10 h 65"/>
                  <a:gd name="T12" fmla="*/ 14 w 65"/>
                  <a:gd name="T13" fmla="*/ 6 h 65"/>
                  <a:gd name="T14" fmla="*/ 20 w 65"/>
                  <a:gd name="T15" fmla="*/ 2 h 65"/>
                  <a:gd name="T16" fmla="*/ 26 w 65"/>
                  <a:gd name="T17" fmla="*/ 2 h 65"/>
                  <a:gd name="T18" fmla="*/ 32 w 65"/>
                  <a:gd name="T19" fmla="*/ 0 h 65"/>
                  <a:gd name="T20" fmla="*/ 40 w 65"/>
                  <a:gd name="T21" fmla="*/ 2 h 65"/>
                  <a:gd name="T22" fmla="*/ 46 w 65"/>
                  <a:gd name="T23" fmla="*/ 2 h 65"/>
                  <a:gd name="T24" fmla="*/ 52 w 65"/>
                  <a:gd name="T25" fmla="*/ 6 h 65"/>
                  <a:gd name="T26" fmla="*/ 56 w 65"/>
                  <a:gd name="T27" fmla="*/ 10 h 65"/>
                  <a:gd name="T28" fmla="*/ 60 w 65"/>
                  <a:gd name="T29" fmla="*/ 14 h 65"/>
                  <a:gd name="T30" fmla="*/ 62 w 65"/>
                  <a:gd name="T31" fmla="*/ 20 h 65"/>
                  <a:gd name="T32" fmla="*/ 63 w 65"/>
                  <a:gd name="T33" fmla="*/ 26 h 65"/>
                  <a:gd name="T34" fmla="*/ 65 w 65"/>
                  <a:gd name="T35" fmla="*/ 33 h 65"/>
                  <a:gd name="T36" fmla="*/ 63 w 65"/>
                  <a:gd name="T37" fmla="*/ 39 h 65"/>
                  <a:gd name="T38" fmla="*/ 62 w 65"/>
                  <a:gd name="T39" fmla="*/ 45 h 65"/>
                  <a:gd name="T40" fmla="*/ 60 w 65"/>
                  <a:gd name="T41" fmla="*/ 51 h 65"/>
                  <a:gd name="T42" fmla="*/ 56 w 65"/>
                  <a:gd name="T43" fmla="*/ 55 h 65"/>
                  <a:gd name="T44" fmla="*/ 52 w 65"/>
                  <a:gd name="T45" fmla="*/ 59 h 65"/>
                  <a:gd name="T46" fmla="*/ 46 w 65"/>
                  <a:gd name="T47" fmla="*/ 63 h 65"/>
                  <a:gd name="T48" fmla="*/ 40 w 65"/>
                  <a:gd name="T49" fmla="*/ 65 h 65"/>
                  <a:gd name="T50" fmla="*/ 32 w 65"/>
                  <a:gd name="T51" fmla="*/ 65 h 65"/>
                  <a:gd name="T52" fmla="*/ 26 w 65"/>
                  <a:gd name="T53" fmla="*/ 65 h 65"/>
                  <a:gd name="T54" fmla="*/ 20 w 65"/>
                  <a:gd name="T55" fmla="*/ 63 h 65"/>
                  <a:gd name="T56" fmla="*/ 14 w 65"/>
                  <a:gd name="T57" fmla="*/ 59 h 65"/>
                  <a:gd name="T58" fmla="*/ 10 w 65"/>
                  <a:gd name="T59" fmla="*/ 55 h 65"/>
                  <a:gd name="T60" fmla="*/ 6 w 65"/>
                  <a:gd name="T61" fmla="*/ 51 h 65"/>
                  <a:gd name="T62" fmla="*/ 2 w 65"/>
                  <a:gd name="T63" fmla="*/ 45 h 65"/>
                  <a:gd name="T64" fmla="*/ 0 w 65"/>
                  <a:gd name="T65" fmla="*/ 39 h 65"/>
                  <a:gd name="T66" fmla="*/ 0 w 65"/>
                  <a:gd name="T67" fmla="*/ 33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0" y="33"/>
                    </a:moveTo>
                    <a:lnTo>
                      <a:pt x="0" y="33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lnTo>
                      <a:pt x="40" y="2"/>
                    </a:lnTo>
                    <a:lnTo>
                      <a:pt x="46" y="2"/>
                    </a:lnTo>
                    <a:lnTo>
                      <a:pt x="52" y="6"/>
                    </a:lnTo>
                    <a:lnTo>
                      <a:pt x="56" y="10"/>
                    </a:lnTo>
                    <a:lnTo>
                      <a:pt x="60" y="14"/>
                    </a:lnTo>
                    <a:lnTo>
                      <a:pt x="62" y="20"/>
                    </a:lnTo>
                    <a:lnTo>
                      <a:pt x="63" y="26"/>
                    </a:lnTo>
                    <a:lnTo>
                      <a:pt x="65" y="33"/>
                    </a:lnTo>
                    <a:lnTo>
                      <a:pt x="63" y="39"/>
                    </a:lnTo>
                    <a:lnTo>
                      <a:pt x="62" y="45"/>
                    </a:lnTo>
                    <a:lnTo>
                      <a:pt x="60" y="51"/>
                    </a:lnTo>
                    <a:lnTo>
                      <a:pt x="56" y="55"/>
                    </a:lnTo>
                    <a:lnTo>
                      <a:pt x="52" y="59"/>
                    </a:lnTo>
                    <a:lnTo>
                      <a:pt x="46" y="63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5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0" name="Freeform 888"/>
              <p:cNvSpPr>
                <a:spLocks/>
              </p:cNvSpPr>
              <p:nvPr/>
            </p:nvSpPr>
            <p:spPr bwMode="auto">
              <a:xfrm>
                <a:off x="4575" y="2457"/>
                <a:ext cx="63" cy="63"/>
              </a:xfrm>
              <a:custGeom>
                <a:avLst/>
                <a:gdLst>
                  <a:gd name="T0" fmla="*/ 63 w 63"/>
                  <a:gd name="T1" fmla="*/ 32 h 63"/>
                  <a:gd name="T2" fmla="*/ 63 w 63"/>
                  <a:gd name="T3" fmla="*/ 38 h 63"/>
                  <a:gd name="T4" fmla="*/ 61 w 63"/>
                  <a:gd name="T5" fmla="*/ 43 h 63"/>
                  <a:gd name="T6" fmla="*/ 57 w 63"/>
                  <a:gd name="T7" fmla="*/ 49 h 63"/>
                  <a:gd name="T8" fmla="*/ 53 w 63"/>
                  <a:gd name="T9" fmla="*/ 55 h 63"/>
                  <a:gd name="T10" fmla="*/ 49 w 63"/>
                  <a:gd name="T11" fmla="*/ 57 h 63"/>
                  <a:gd name="T12" fmla="*/ 44 w 63"/>
                  <a:gd name="T13" fmla="*/ 61 h 63"/>
                  <a:gd name="T14" fmla="*/ 38 w 63"/>
                  <a:gd name="T15" fmla="*/ 63 h 63"/>
                  <a:gd name="T16" fmla="*/ 32 w 63"/>
                  <a:gd name="T17" fmla="*/ 63 h 63"/>
                  <a:gd name="T18" fmla="*/ 26 w 63"/>
                  <a:gd name="T19" fmla="*/ 63 h 63"/>
                  <a:gd name="T20" fmla="*/ 20 w 63"/>
                  <a:gd name="T21" fmla="*/ 61 h 63"/>
                  <a:gd name="T22" fmla="*/ 14 w 63"/>
                  <a:gd name="T23" fmla="*/ 57 h 63"/>
                  <a:gd name="T24" fmla="*/ 8 w 63"/>
                  <a:gd name="T25" fmla="*/ 55 h 63"/>
                  <a:gd name="T26" fmla="*/ 4 w 63"/>
                  <a:gd name="T27" fmla="*/ 49 h 63"/>
                  <a:gd name="T28" fmla="*/ 2 w 63"/>
                  <a:gd name="T29" fmla="*/ 43 h 63"/>
                  <a:gd name="T30" fmla="*/ 0 w 63"/>
                  <a:gd name="T31" fmla="*/ 38 h 63"/>
                  <a:gd name="T32" fmla="*/ 0 w 63"/>
                  <a:gd name="T33" fmla="*/ 32 h 63"/>
                  <a:gd name="T34" fmla="*/ 0 w 63"/>
                  <a:gd name="T35" fmla="*/ 26 h 63"/>
                  <a:gd name="T36" fmla="*/ 2 w 63"/>
                  <a:gd name="T37" fmla="*/ 20 h 63"/>
                  <a:gd name="T38" fmla="*/ 4 w 63"/>
                  <a:gd name="T39" fmla="*/ 14 h 63"/>
                  <a:gd name="T40" fmla="*/ 8 w 63"/>
                  <a:gd name="T41" fmla="*/ 8 h 63"/>
                  <a:gd name="T42" fmla="*/ 14 w 63"/>
                  <a:gd name="T43" fmla="*/ 4 h 63"/>
                  <a:gd name="T44" fmla="*/ 20 w 63"/>
                  <a:gd name="T45" fmla="*/ 2 h 63"/>
                  <a:gd name="T46" fmla="*/ 26 w 63"/>
                  <a:gd name="T47" fmla="*/ 0 h 63"/>
                  <a:gd name="T48" fmla="*/ 32 w 63"/>
                  <a:gd name="T49" fmla="*/ 0 h 63"/>
                  <a:gd name="T50" fmla="*/ 38 w 63"/>
                  <a:gd name="T51" fmla="*/ 0 h 63"/>
                  <a:gd name="T52" fmla="*/ 44 w 63"/>
                  <a:gd name="T53" fmla="*/ 2 h 63"/>
                  <a:gd name="T54" fmla="*/ 49 w 63"/>
                  <a:gd name="T55" fmla="*/ 4 h 63"/>
                  <a:gd name="T56" fmla="*/ 53 w 63"/>
                  <a:gd name="T57" fmla="*/ 8 h 63"/>
                  <a:gd name="T58" fmla="*/ 57 w 63"/>
                  <a:gd name="T59" fmla="*/ 14 h 63"/>
                  <a:gd name="T60" fmla="*/ 61 w 63"/>
                  <a:gd name="T61" fmla="*/ 20 h 63"/>
                  <a:gd name="T62" fmla="*/ 63 w 63"/>
                  <a:gd name="T63" fmla="*/ 26 h 63"/>
                  <a:gd name="T64" fmla="*/ 63 w 63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63" y="32"/>
                    </a:moveTo>
                    <a:lnTo>
                      <a:pt x="63" y="38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3" y="55"/>
                    </a:lnTo>
                    <a:lnTo>
                      <a:pt x="49" y="57"/>
                    </a:lnTo>
                    <a:lnTo>
                      <a:pt x="44" y="61"/>
                    </a:lnTo>
                    <a:lnTo>
                      <a:pt x="38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2" y="43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1" name="Freeform 889"/>
              <p:cNvSpPr>
                <a:spLocks/>
              </p:cNvSpPr>
              <p:nvPr/>
            </p:nvSpPr>
            <p:spPr bwMode="auto">
              <a:xfrm>
                <a:off x="4575" y="2457"/>
                <a:ext cx="63" cy="63"/>
              </a:xfrm>
              <a:custGeom>
                <a:avLst/>
                <a:gdLst>
                  <a:gd name="T0" fmla="*/ 63 w 63"/>
                  <a:gd name="T1" fmla="*/ 32 h 63"/>
                  <a:gd name="T2" fmla="*/ 63 w 63"/>
                  <a:gd name="T3" fmla="*/ 32 h 63"/>
                  <a:gd name="T4" fmla="*/ 63 w 63"/>
                  <a:gd name="T5" fmla="*/ 38 h 63"/>
                  <a:gd name="T6" fmla="*/ 61 w 63"/>
                  <a:gd name="T7" fmla="*/ 43 h 63"/>
                  <a:gd name="T8" fmla="*/ 57 w 63"/>
                  <a:gd name="T9" fmla="*/ 49 h 63"/>
                  <a:gd name="T10" fmla="*/ 53 w 63"/>
                  <a:gd name="T11" fmla="*/ 55 h 63"/>
                  <a:gd name="T12" fmla="*/ 49 w 63"/>
                  <a:gd name="T13" fmla="*/ 57 h 63"/>
                  <a:gd name="T14" fmla="*/ 44 w 63"/>
                  <a:gd name="T15" fmla="*/ 61 h 63"/>
                  <a:gd name="T16" fmla="*/ 38 w 63"/>
                  <a:gd name="T17" fmla="*/ 63 h 63"/>
                  <a:gd name="T18" fmla="*/ 32 w 63"/>
                  <a:gd name="T19" fmla="*/ 63 h 63"/>
                  <a:gd name="T20" fmla="*/ 26 w 63"/>
                  <a:gd name="T21" fmla="*/ 63 h 63"/>
                  <a:gd name="T22" fmla="*/ 20 w 63"/>
                  <a:gd name="T23" fmla="*/ 61 h 63"/>
                  <a:gd name="T24" fmla="*/ 14 w 63"/>
                  <a:gd name="T25" fmla="*/ 57 h 63"/>
                  <a:gd name="T26" fmla="*/ 8 w 63"/>
                  <a:gd name="T27" fmla="*/ 55 h 63"/>
                  <a:gd name="T28" fmla="*/ 4 w 63"/>
                  <a:gd name="T29" fmla="*/ 49 h 63"/>
                  <a:gd name="T30" fmla="*/ 2 w 63"/>
                  <a:gd name="T31" fmla="*/ 43 h 63"/>
                  <a:gd name="T32" fmla="*/ 0 w 63"/>
                  <a:gd name="T33" fmla="*/ 38 h 63"/>
                  <a:gd name="T34" fmla="*/ 0 w 63"/>
                  <a:gd name="T35" fmla="*/ 32 h 63"/>
                  <a:gd name="T36" fmla="*/ 0 w 63"/>
                  <a:gd name="T37" fmla="*/ 26 h 63"/>
                  <a:gd name="T38" fmla="*/ 2 w 63"/>
                  <a:gd name="T39" fmla="*/ 20 h 63"/>
                  <a:gd name="T40" fmla="*/ 4 w 63"/>
                  <a:gd name="T41" fmla="*/ 14 h 63"/>
                  <a:gd name="T42" fmla="*/ 8 w 63"/>
                  <a:gd name="T43" fmla="*/ 8 h 63"/>
                  <a:gd name="T44" fmla="*/ 14 w 63"/>
                  <a:gd name="T45" fmla="*/ 4 h 63"/>
                  <a:gd name="T46" fmla="*/ 20 w 63"/>
                  <a:gd name="T47" fmla="*/ 2 h 63"/>
                  <a:gd name="T48" fmla="*/ 26 w 63"/>
                  <a:gd name="T49" fmla="*/ 0 h 63"/>
                  <a:gd name="T50" fmla="*/ 32 w 63"/>
                  <a:gd name="T51" fmla="*/ 0 h 63"/>
                  <a:gd name="T52" fmla="*/ 38 w 63"/>
                  <a:gd name="T53" fmla="*/ 0 h 63"/>
                  <a:gd name="T54" fmla="*/ 44 w 63"/>
                  <a:gd name="T55" fmla="*/ 2 h 63"/>
                  <a:gd name="T56" fmla="*/ 49 w 63"/>
                  <a:gd name="T57" fmla="*/ 4 h 63"/>
                  <a:gd name="T58" fmla="*/ 53 w 63"/>
                  <a:gd name="T59" fmla="*/ 8 h 63"/>
                  <a:gd name="T60" fmla="*/ 57 w 63"/>
                  <a:gd name="T61" fmla="*/ 14 h 63"/>
                  <a:gd name="T62" fmla="*/ 61 w 63"/>
                  <a:gd name="T63" fmla="*/ 20 h 63"/>
                  <a:gd name="T64" fmla="*/ 63 w 63"/>
                  <a:gd name="T65" fmla="*/ 26 h 63"/>
                  <a:gd name="T66" fmla="*/ 63 w 63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63" y="32"/>
                    </a:moveTo>
                    <a:lnTo>
                      <a:pt x="63" y="32"/>
                    </a:lnTo>
                    <a:lnTo>
                      <a:pt x="63" y="38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3" y="55"/>
                    </a:lnTo>
                    <a:lnTo>
                      <a:pt x="49" y="57"/>
                    </a:lnTo>
                    <a:lnTo>
                      <a:pt x="44" y="61"/>
                    </a:lnTo>
                    <a:lnTo>
                      <a:pt x="38" y="63"/>
                    </a:lnTo>
                    <a:lnTo>
                      <a:pt x="32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2" y="43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4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8" y="0"/>
                    </a:lnTo>
                    <a:lnTo>
                      <a:pt x="44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2" name="Freeform 890"/>
              <p:cNvSpPr>
                <a:spLocks/>
              </p:cNvSpPr>
              <p:nvPr/>
            </p:nvSpPr>
            <p:spPr bwMode="auto">
              <a:xfrm>
                <a:off x="5192" y="2524"/>
                <a:ext cx="64" cy="65"/>
              </a:xfrm>
              <a:custGeom>
                <a:avLst/>
                <a:gdLst>
                  <a:gd name="T0" fmla="*/ 64 w 64"/>
                  <a:gd name="T1" fmla="*/ 34 h 65"/>
                  <a:gd name="T2" fmla="*/ 63 w 64"/>
                  <a:gd name="T3" fmla="*/ 39 h 65"/>
                  <a:gd name="T4" fmla="*/ 63 w 64"/>
                  <a:gd name="T5" fmla="*/ 45 h 65"/>
                  <a:gd name="T6" fmla="*/ 59 w 64"/>
                  <a:gd name="T7" fmla="*/ 51 h 65"/>
                  <a:gd name="T8" fmla="*/ 55 w 64"/>
                  <a:gd name="T9" fmla="*/ 55 h 65"/>
                  <a:gd name="T10" fmla="*/ 51 w 64"/>
                  <a:gd name="T11" fmla="*/ 59 h 65"/>
                  <a:gd name="T12" fmla="*/ 45 w 64"/>
                  <a:gd name="T13" fmla="*/ 63 h 65"/>
                  <a:gd name="T14" fmla="*/ 39 w 64"/>
                  <a:gd name="T15" fmla="*/ 65 h 65"/>
                  <a:gd name="T16" fmla="*/ 31 w 64"/>
                  <a:gd name="T17" fmla="*/ 65 h 65"/>
                  <a:gd name="T18" fmla="*/ 25 w 64"/>
                  <a:gd name="T19" fmla="*/ 65 h 65"/>
                  <a:gd name="T20" fmla="*/ 19 w 64"/>
                  <a:gd name="T21" fmla="*/ 63 h 65"/>
                  <a:gd name="T22" fmla="*/ 13 w 64"/>
                  <a:gd name="T23" fmla="*/ 59 h 65"/>
                  <a:gd name="T24" fmla="*/ 9 w 64"/>
                  <a:gd name="T25" fmla="*/ 55 h 65"/>
                  <a:gd name="T26" fmla="*/ 5 w 64"/>
                  <a:gd name="T27" fmla="*/ 51 h 65"/>
                  <a:gd name="T28" fmla="*/ 1 w 64"/>
                  <a:gd name="T29" fmla="*/ 45 h 65"/>
                  <a:gd name="T30" fmla="*/ 1 w 64"/>
                  <a:gd name="T31" fmla="*/ 39 h 65"/>
                  <a:gd name="T32" fmla="*/ 0 w 64"/>
                  <a:gd name="T33" fmla="*/ 34 h 65"/>
                  <a:gd name="T34" fmla="*/ 1 w 64"/>
                  <a:gd name="T35" fmla="*/ 26 h 65"/>
                  <a:gd name="T36" fmla="*/ 1 w 64"/>
                  <a:gd name="T37" fmla="*/ 20 h 65"/>
                  <a:gd name="T38" fmla="*/ 5 w 64"/>
                  <a:gd name="T39" fmla="*/ 14 h 65"/>
                  <a:gd name="T40" fmla="*/ 9 w 64"/>
                  <a:gd name="T41" fmla="*/ 10 h 65"/>
                  <a:gd name="T42" fmla="*/ 13 w 64"/>
                  <a:gd name="T43" fmla="*/ 6 h 65"/>
                  <a:gd name="T44" fmla="*/ 19 w 64"/>
                  <a:gd name="T45" fmla="*/ 4 h 65"/>
                  <a:gd name="T46" fmla="*/ 25 w 64"/>
                  <a:gd name="T47" fmla="*/ 2 h 65"/>
                  <a:gd name="T48" fmla="*/ 31 w 64"/>
                  <a:gd name="T49" fmla="*/ 0 h 65"/>
                  <a:gd name="T50" fmla="*/ 39 w 64"/>
                  <a:gd name="T51" fmla="*/ 2 h 65"/>
                  <a:gd name="T52" fmla="*/ 45 w 64"/>
                  <a:gd name="T53" fmla="*/ 4 h 65"/>
                  <a:gd name="T54" fmla="*/ 51 w 64"/>
                  <a:gd name="T55" fmla="*/ 6 h 65"/>
                  <a:gd name="T56" fmla="*/ 55 w 64"/>
                  <a:gd name="T57" fmla="*/ 10 h 65"/>
                  <a:gd name="T58" fmla="*/ 59 w 64"/>
                  <a:gd name="T59" fmla="*/ 14 h 65"/>
                  <a:gd name="T60" fmla="*/ 63 w 64"/>
                  <a:gd name="T61" fmla="*/ 20 h 65"/>
                  <a:gd name="T62" fmla="*/ 63 w 64"/>
                  <a:gd name="T63" fmla="*/ 26 h 65"/>
                  <a:gd name="T64" fmla="*/ 64 w 64"/>
                  <a:gd name="T65" fmla="*/ 34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4"/>
                  <a:gd name="T100" fmla="*/ 0 h 65"/>
                  <a:gd name="T101" fmla="*/ 64 w 64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4" h="65">
                    <a:moveTo>
                      <a:pt x="64" y="34"/>
                    </a:move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1" y="45"/>
                    </a:lnTo>
                    <a:lnTo>
                      <a:pt x="1" y="39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1" y="20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3" name="Freeform 891"/>
              <p:cNvSpPr>
                <a:spLocks/>
              </p:cNvSpPr>
              <p:nvPr/>
            </p:nvSpPr>
            <p:spPr bwMode="auto">
              <a:xfrm>
                <a:off x="5192" y="2524"/>
                <a:ext cx="64" cy="65"/>
              </a:xfrm>
              <a:custGeom>
                <a:avLst/>
                <a:gdLst>
                  <a:gd name="T0" fmla="*/ 64 w 64"/>
                  <a:gd name="T1" fmla="*/ 34 h 65"/>
                  <a:gd name="T2" fmla="*/ 64 w 64"/>
                  <a:gd name="T3" fmla="*/ 34 h 65"/>
                  <a:gd name="T4" fmla="*/ 63 w 64"/>
                  <a:gd name="T5" fmla="*/ 39 h 65"/>
                  <a:gd name="T6" fmla="*/ 63 w 64"/>
                  <a:gd name="T7" fmla="*/ 45 h 65"/>
                  <a:gd name="T8" fmla="*/ 59 w 64"/>
                  <a:gd name="T9" fmla="*/ 51 h 65"/>
                  <a:gd name="T10" fmla="*/ 55 w 64"/>
                  <a:gd name="T11" fmla="*/ 55 h 65"/>
                  <a:gd name="T12" fmla="*/ 51 w 64"/>
                  <a:gd name="T13" fmla="*/ 59 h 65"/>
                  <a:gd name="T14" fmla="*/ 45 w 64"/>
                  <a:gd name="T15" fmla="*/ 63 h 65"/>
                  <a:gd name="T16" fmla="*/ 39 w 64"/>
                  <a:gd name="T17" fmla="*/ 65 h 65"/>
                  <a:gd name="T18" fmla="*/ 31 w 64"/>
                  <a:gd name="T19" fmla="*/ 65 h 65"/>
                  <a:gd name="T20" fmla="*/ 25 w 64"/>
                  <a:gd name="T21" fmla="*/ 65 h 65"/>
                  <a:gd name="T22" fmla="*/ 19 w 64"/>
                  <a:gd name="T23" fmla="*/ 63 h 65"/>
                  <a:gd name="T24" fmla="*/ 13 w 64"/>
                  <a:gd name="T25" fmla="*/ 59 h 65"/>
                  <a:gd name="T26" fmla="*/ 9 w 64"/>
                  <a:gd name="T27" fmla="*/ 55 h 65"/>
                  <a:gd name="T28" fmla="*/ 5 w 64"/>
                  <a:gd name="T29" fmla="*/ 51 h 65"/>
                  <a:gd name="T30" fmla="*/ 1 w 64"/>
                  <a:gd name="T31" fmla="*/ 45 h 65"/>
                  <a:gd name="T32" fmla="*/ 1 w 64"/>
                  <a:gd name="T33" fmla="*/ 39 h 65"/>
                  <a:gd name="T34" fmla="*/ 0 w 64"/>
                  <a:gd name="T35" fmla="*/ 34 h 65"/>
                  <a:gd name="T36" fmla="*/ 1 w 64"/>
                  <a:gd name="T37" fmla="*/ 26 h 65"/>
                  <a:gd name="T38" fmla="*/ 1 w 64"/>
                  <a:gd name="T39" fmla="*/ 20 h 65"/>
                  <a:gd name="T40" fmla="*/ 5 w 64"/>
                  <a:gd name="T41" fmla="*/ 14 h 65"/>
                  <a:gd name="T42" fmla="*/ 9 w 64"/>
                  <a:gd name="T43" fmla="*/ 10 h 65"/>
                  <a:gd name="T44" fmla="*/ 13 w 64"/>
                  <a:gd name="T45" fmla="*/ 6 h 65"/>
                  <a:gd name="T46" fmla="*/ 19 w 64"/>
                  <a:gd name="T47" fmla="*/ 4 h 65"/>
                  <a:gd name="T48" fmla="*/ 25 w 64"/>
                  <a:gd name="T49" fmla="*/ 2 h 65"/>
                  <a:gd name="T50" fmla="*/ 31 w 64"/>
                  <a:gd name="T51" fmla="*/ 0 h 65"/>
                  <a:gd name="T52" fmla="*/ 39 w 64"/>
                  <a:gd name="T53" fmla="*/ 2 h 65"/>
                  <a:gd name="T54" fmla="*/ 45 w 64"/>
                  <a:gd name="T55" fmla="*/ 4 h 65"/>
                  <a:gd name="T56" fmla="*/ 51 w 64"/>
                  <a:gd name="T57" fmla="*/ 6 h 65"/>
                  <a:gd name="T58" fmla="*/ 55 w 64"/>
                  <a:gd name="T59" fmla="*/ 10 h 65"/>
                  <a:gd name="T60" fmla="*/ 59 w 64"/>
                  <a:gd name="T61" fmla="*/ 14 h 65"/>
                  <a:gd name="T62" fmla="*/ 63 w 64"/>
                  <a:gd name="T63" fmla="*/ 20 h 65"/>
                  <a:gd name="T64" fmla="*/ 63 w 64"/>
                  <a:gd name="T65" fmla="*/ 26 h 65"/>
                  <a:gd name="T66" fmla="*/ 64 w 64"/>
                  <a:gd name="T67" fmla="*/ 34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4"/>
                  <a:gd name="T103" fmla="*/ 0 h 65"/>
                  <a:gd name="T104" fmla="*/ 64 w 64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4" h="65">
                    <a:moveTo>
                      <a:pt x="64" y="34"/>
                    </a:moveTo>
                    <a:lnTo>
                      <a:pt x="64" y="34"/>
                    </a:lnTo>
                    <a:lnTo>
                      <a:pt x="63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5"/>
                    </a:lnTo>
                    <a:lnTo>
                      <a:pt x="5" y="51"/>
                    </a:lnTo>
                    <a:lnTo>
                      <a:pt x="1" y="45"/>
                    </a:lnTo>
                    <a:lnTo>
                      <a:pt x="1" y="39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1" y="20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4" name="Freeform 892"/>
              <p:cNvSpPr>
                <a:spLocks/>
              </p:cNvSpPr>
              <p:nvPr/>
            </p:nvSpPr>
            <p:spPr bwMode="auto">
              <a:xfrm>
                <a:off x="5249" y="2420"/>
                <a:ext cx="63" cy="65"/>
              </a:xfrm>
              <a:custGeom>
                <a:avLst/>
                <a:gdLst>
                  <a:gd name="T0" fmla="*/ 31 w 63"/>
                  <a:gd name="T1" fmla="*/ 0 h 65"/>
                  <a:gd name="T2" fmla="*/ 37 w 63"/>
                  <a:gd name="T3" fmla="*/ 2 h 65"/>
                  <a:gd name="T4" fmla="*/ 43 w 63"/>
                  <a:gd name="T5" fmla="*/ 4 h 65"/>
                  <a:gd name="T6" fmla="*/ 49 w 63"/>
                  <a:gd name="T7" fmla="*/ 6 h 65"/>
                  <a:gd name="T8" fmla="*/ 55 w 63"/>
                  <a:gd name="T9" fmla="*/ 10 h 65"/>
                  <a:gd name="T10" fmla="*/ 57 w 63"/>
                  <a:gd name="T11" fmla="*/ 13 h 65"/>
                  <a:gd name="T12" fmla="*/ 61 w 63"/>
                  <a:gd name="T13" fmla="*/ 19 h 65"/>
                  <a:gd name="T14" fmla="*/ 63 w 63"/>
                  <a:gd name="T15" fmla="*/ 25 h 65"/>
                  <a:gd name="T16" fmla="*/ 63 w 63"/>
                  <a:gd name="T17" fmla="*/ 33 h 65"/>
                  <a:gd name="T18" fmla="*/ 63 w 63"/>
                  <a:gd name="T19" fmla="*/ 39 h 65"/>
                  <a:gd name="T20" fmla="*/ 61 w 63"/>
                  <a:gd name="T21" fmla="*/ 45 h 65"/>
                  <a:gd name="T22" fmla="*/ 57 w 63"/>
                  <a:gd name="T23" fmla="*/ 51 h 65"/>
                  <a:gd name="T24" fmla="*/ 55 w 63"/>
                  <a:gd name="T25" fmla="*/ 55 h 65"/>
                  <a:gd name="T26" fmla="*/ 49 w 63"/>
                  <a:gd name="T27" fmla="*/ 59 h 65"/>
                  <a:gd name="T28" fmla="*/ 43 w 63"/>
                  <a:gd name="T29" fmla="*/ 63 h 65"/>
                  <a:gd name="T30" fmla="*/ 37 w 63"/>
                  <a:gd name="T31" fmla="*/ 65 h 65"/>
                  <a:gd name="T32" fmla="*/ 31 w 63"/>
                  <a:gd name="T33" fmla="*/ 65 h 65"/>
                  <a:gd name="T34" fmla="*/ 25 w 63"/>
                  <a:gd name="T35" fmla="*/ 65 h 65"/>
                  <a:gd name="T36" fmla="*/ 19 w 63"/>
                  <a:gd name="T37" fmla="*/ 63 h 65"/>
                  <a:gd name="T38" fmla="*/ 13 w 63"/>
                  <a:gd name="T39" fmla="*/ 59 h 65"/>
                  <a:gd name="T40" fmla="*/ 7 w 63"/>
                  <a:gd name="T41" fmla="*/ 55 h 65"/>
                  <a:gd name="T42" fmla="*/ 6 w 63"/>
                  <a:gd name="T43" fmla="*/ 51 h 65"/>
                  <a:gd name="T44" fmla="*/ 2 w 63"/>
                  <a:gd name="T45" fmla="*/ 45 h 65"/>
                  <a:gd name="T46" fmla="*/ 0 w 63"/>
                  <a:gd name="T47" fmla="*/ 39 h 65"/>
                  <a:gd name="T48" fmla="*/ 0 w 63"/>
                  <a:gd name="T49" fmla="*/ 33 h 65"/>
                  <a:gd name="T50" fmla="*/ 0 w 63"/>
                  <a:gd name="T51" fmla="*/ 25 h 65"/>
                  <a:gd name="T52" fmla="*/ 2 w 63"/>
                  <a:gd name="T53" fmla="*/ 19 h 65"/>
                  <a:gd name="T54" fmla="*/ 6 w 63"/>
                  <a:gd name="T55" fmla="*/ 13 h 65"/>
                  <a:gd name="T56" fmla="*/ 7 w 63"/>
                  <a:gd name="T57" fmla="*/ 10 h 65"/>
                  <a:gd name="T58" fmla="*/ 13 w 63"/>
                  <a:gd name="T59" fmla="*/ 6 h 65"/>
                  <a:gd name="T60" fmla="*/ 19 w 63"/>
                  <a:gd name="T61" fmla="*/ 4 h 65"/>
                  <a:gd name="T62" fmla="*/ 25 w 63"/>
                  <a:gd name="T63" fmla="*/ 2 h 65"/>
                  <a:gd name="T64" fmla="*/ 31 w 63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31" y="0"/>
                    </a:move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7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5" name="Freeform 893"/>
              <p:cNvSpPr>
                <a:spLocks/>
              </p:cNvSpPr>
              <p:nvPr/>
            </p:nvSpPr>
            <p:spPr bwMode="auto">
              <a:xfrm>
                <a:off x="5249" y="2420"/>
                <a:ext cx="63" cy="65"/>
              </a:xfrm>
              <a:custGeom>
                <a:avLst/>
                <a:gdLst>
                  <a:gd name="T0" fmla="*/ 31 w 63"/>
                  <a:gd name="T1" fmla="*/ 0 h 65"/>
                  <a:gd name="T2" fmla="*/ 31 w 63"/>
                  <a:gd name="T3" fmla="*/ 0 h 65"/>
                  <a:gd name="T4" fmla="*/ 37 w 63"/>
                  <a:gd name="T5" fmla="*/ 2 h 65"/>
                  <a:gd name="T6" fmla="*/ 43 w 63"/>
                  <a:gd name="T7" fmla="*/ 4 h 65"/>
                  <a:gd name="T8" fmla="*/ 49 w 63"/>
                  <a:gd name="T9" fmla="*/ 6 h 65"/>
                  <a:gd name="T10" fmla="*/ 55 w 63"/>
                  <a:gd name="T11" fmla="*/ 10 h 65"/>
                  <a:gd name="T12" fmla="*/ 57 w 63"/>
                  <a:gd name="T13" fmla="*/ 13 h 65"/>
                  <a:gd name="T14" fmla="*/ 61 w 63"/>
                  <a:gd name="T15" fmla="*/ 19 h 65"/>
                  <a:gd name="T16" fmla="*/ 63 w 63"/>
                  <a:gd name="T17" fmla="*/ 25 h 65"/>
                  <a:gd name="T18" fmla="*/ 63 w 63"/>
                  <a:gd name="T19" fmla="*/ 33 h 65"/>
                  <a:gd name="T20" fmla="*/ 63 w 63"/>
                  <a:gd name="T21" fmla="*/ 39 h 65"/>
                  <a:gd name="T22" fmla="*/ 61 w 63"/>
                  <a:gd name="T23" fmla="*/ 45 h 65"/>
                  <a:gd name="T24" fmla="*/ 57 w 63"/>
                  <a:gd name="T25" fmla="*/ 51 h 65"/>
                  <a:gd name="T26" fmla="*/ 55 w 63"/>
                  <a:gd name="T27" fmla="*/ 55 h 65"/>
                  <a:gd name="T28" fmla="*/ 49 w 63"/>
                  <a:gd name="T29" fmla="*/ 59 h 65"/>
                  <a:gd name="T30" fmla="*/ 43 w 63"/>
                  <a:gd name="T31" fmla="*/ 63 h 65"/>
                  <a:gd name="T32" fmla="*/ 37 w 63"/>
                  <a:gd name="T33" fmla="*/ 65 h 65"/>
                  <a:gd name="T34" fmla="*/ 31 w 63"/>
                  <a:gd name="T35" fmla="*/ 65 h 65"/>
                  <a:gd name="T36" fmla="*/ 25 w 63"/>
                  <a:gd name="T37" fmla="*/ 65 h 65"/>
                  <a:gd name="T38" fmla="*/ 19 w 63"/>
                  <a:gd name="T39" fmla="*/ 63 h 65"/>
                  <a:gd name="T40" fmla="*/ 13 w 63"/>
                  <a:gd name="T41" fmla="*/ 59 h 65"/>
                  <a:gd name="T42" fmla="*/ 7 w 63"/>
                  <a:gd name="T43" fmla="*/ 55 h 65"/>
                  <a:gd name="T44" fmla="*/ 6 w 63"/>
                  <a:gd name="T45" fmla="*/ 51 h 65"/>
                  <a:gd name="T46" fmla="*/ 2 w 63"/>
                  <a:gd name="T47" fmla="*/ 45 h 65"/>
                  <a:gd name="T48" fmla="*/ 0 w 63"/>
                  <a:gd name="T49" fmla="*/ 39 h 65"/>
                  <a:gd name="T50" fmla="*/ 0 w 63"/>
                  <a:gd name="T51" fmla="*/ 33 h 65"/>
                  <a:gd name="T52" fmla="*/ 0 w 63"/>
                  <a:gd name="T53" fmla="*/ 25 h 65"/>
                  <a:gd name="T54" fmla="*/ 2 w 63"/>
                  <a:gd name="T55" fmla="*/ 19 h 65"/>
                  <a:gd name="T56" fmla="*/ 6 w 63"/>
                  <a:gd name="T57" fmla="*/ 13 h 65"/>
                  <a:gd name="T58" fmla="*/ 7 w 63"/>
                  <a:gd name="T59" fmla="*/ 10 h 65"/>
                  <a:gd name="T60" fmla="*/ 13 w 63"/>
                  <a:gd name="T61" fmla="*/ 6 h 65"/>
                  <a:gd name="T62" fmla="*/ 19 w 63"/>
                  <a:gd name="T63" fmla="*/ 4 h 65"/>
                  <a:gd name="T64" fmla="*/ 25 w 63"/>
                  <a:gd name="T65" fmla="*/ 2 h 65"/>
                  <a:gd name="T66" fmla="*/ 31 w 63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31" y="0"/>
                    </a:moveTo>
                    <a:lnTo>
                      <a:pt x="31" y="0"/>
                    </a:lnTo>
                    <a:lnTo>
                      <a:pt x="37" y="2"/>
                    </a:lnTo>
                    <a:lnTo>
                      <a:pt x="43" y="4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7" y="13"/>
                    </a:lnTo>
                    <a:lnTo>
                      <a:pt x="61" y="19"/>
                    </a:lnTo>
                    <a:lnTo>
                      <a:pt x="63" y="25"/>
                    </a:lnTo>
                    <a:lnTo>
                      <a:pt x="63" y="33"/>
                    </a:lnTo>
                    <a:lnTo>
                      <a:pt x="63" y="39"/>
                    </a:lnTo>
                    <a:lnTo>
                      <a:pt x="61" y="45"/>
                    </a:lnTo>
                    <a:lnTo>
                      <a:pt x="57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3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7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39"/>
                    </a:lnTo>
                    <a:lnTo>
                      <a:pt x="0" y="33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6" y="13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1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6" name="Freeform 894"/>
              <p:cNvSpPr>
                <a:spLocks/>
              </p:cNvSpPr>
              <p:nvPr/>
            </p:nvSpPr>
            <p:spPr bwMode="auto">
              <a:xfrm>
                <a:off x="5148" y="2477"/>
                <a:ext cx="65" cy="63"/>
              </a:xfrm>
              <a:custGeom>
                <a:avLst/>
                <a:gdLst>
                  <a:gd name="T0" fmla="*/ 0 w 65"/>
                  <a:gd name="T1" fmla="*/ 31 h 63"/>
                  <a:gd name="T2" fmla="*/ 2 w 65"/>
                  <a:gd name="T3" fmla="*/ 25 h 63"/>
                  <a:gd name="T4" fmla="*/ 4 w 65"/>
                  <a:gd name="T5" fmla="*/ 19 h 63"/>
                  <a:gd name="T6" fmla="*/ 6 w 65"/>
                  <a:gd name="T7" fmla="*/ 14 h 63"/>
                  <a:gd name="T8" fmla="*/ 10 w 65"/>
                  <a:gd name="T9" fmla="*/ 8 h 63"/>
                  <a:gd name="T10" fmla="*/ 14 w 65"/>
                  <a:gd name="T11" fmla="*/ 6 h 63"/>
                  <a:gd name="T12" fmla="*/ 20 w 65"/>
                  <a:gd name="T13" fmla="*/ 2 h 63"/>
                  <a:gd name="T14" fmla="*/ 26 w 65"/>
                  <a:gd name="T15" fmla="*/ 0 h 63"/>
                  <a:gd name="T16" fmla="*/ 34 w 65"/>
                  <a:gd name="T17" fmla="*/ 0 h 63"/>
                  <a:gd name="T18" fmla="*/ 40 w 65"/>
                  <a:gd name="T19" fmla="*/ 0 h 63"/>
                  <a:gd name="T20" fmla="*/ 45 w 65"/>
                  <a:gd name="T21" fmla="*/ 2 h 63"/>
                  <a:gd name="T22" fmla="*/ 51 w 65"/>
                  <a:gd name="T23" fmla="*/ 6 h 63"/>
                  <a:gd name="T24" fmla="*/ 55 w 65"/>
                  <a:gd name="T25" fmla="*/ 8 h 63"/>
                  <a:gd name="T26" fmla="*/ 59 w 65"/>
                  <a:gd name="T27" fmla="*/ 14 h 63"/>
                  <a:gd name="T28" fmla="*/ 63 w 65"/>
                  <a:gd name="T29" fmla="*/ 19 h 63"/>
                  <a:gd name="T30" fmla="*/ 65 w 65"/>
                  <a:gd name="T31" fmla="*/ 25 h 63"/>
                  <a:gd name="T32" fmla="*/ 65 w 65"/>
                  <a:gd name="T33" fmla="*/ 31 h 63"/>
                  <a:gd name="T34" fmla="*/ 65 w 65"/>
                  <a:gd name="T35" fmla="*/ 37 h 63"/>
                  <a:gd name="T36" fmla="*/ 63 w 65"/>
                  <a:gd name="T37" fmla="*/ 43 h 63"/>
                  <a:gd name="T38" fmla="*/ 59 w 65"/>
                  <a:gd name="T39" fmla="*/ 49 h 63"/>
                  <a:gd name="T40" fmla="*/ 55 w 65"/>
                  <a:gd name="T41" fmla="*/ 53 h 63"/>
                  <a:gd name="T42" fmla="*/ 51 w 65"/>
                  <a:gd name="T43" fmla="*/ 57 h 63"/>
                  <a:gd name="T44" fmla="*/ 45 w 65"/>
                  <a:gd name="T45" fmla="*/ 61 h 63"/>
                  <a:gd name="T46" fmla="*/ 40 w 65"/>
                  <a:gd name="T47" fmla="*/ 63 h 63"/>
                  <a:gd name="T48" fmla="*/ 34 w 65"/>
                  <a:gd name="T49" fmla="*/ 63 h 63"/>
                  <a:gd name="T50" fmla="*/ 26 w 65"/>
                  <a:gd name="T51" fmla="*/ 63 h 63"/>
                  <a:gd name="T52" fmla="*/ 20 w 65"/>
                  <a:gd name="T53" fmla="*/ 61 h 63"/>
                  <a:gd name="T54" fmla="*/ 14 w 65"/>
                  <a:gd name="T55" fmla="*/ 57 h 63"/>
                  <a:gd name="T56" fmla="*/ 10 w 65"/>
                  <a:gd name="T57" fmla="*/ 53 h 63"/>
                  <a:gd name="T58" fmla="*/ 6 w 65"/>
                  <a:gd name="T59" fmla="*/ 49 h 63"/>
                  <a:gd name="T60" fmla="*/ 4 w 65"/>
                  <a:gd name="T61" fmla="*/ 43 h 63"/>
                  <a:gd name="T62" fmla="*/ 2 w 65"/>
                  <a:gd name="T63" fmla="*/ 37 h 63"/>
                  <a:gd name="T64" fmla="*/ 0 w 65"/>
                  <a:gd name="T65" fmla="*/ 31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0" y="31"/>
                    </a:moveTo>
                    <a:lnTo>
                      <a:pt x="2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1"/>
                    </a:lnTo>
                    <a:lnTo>
                      <a:pt x="65" y="37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3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40" y="63"/>
                    </a:lnTo>
                    <a:lnTo>
                      <a:pt x="34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10" y="53"/>
                    </a:lnTo>
                    <a:lnTo>
                      <a:pt x="6" y="49"/>
                    </a:lnTo>
                    <a:lnTo>
                      <a:pt x="4" y="43"/>
                    </a:lnTo>
                    <a:lnTo>
                      <a:pt x="2" y="3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7" name="Freeform 895"/>
              <p:cNvSpPr>
                <a:spLocks/>
              </p:cNvSpPr>
              <p:nvPr/>
            </p:nvSpPr>
            <p:spPr bwMode="auto">
              <a:xfrm>
                <a:off x="5148" y="2477"/>
                <a:ext cx="65" cy="63"/>
              </a:xfrm>
              <a:custGeom>
                <a:avLst/>
                <a:gdLst>
                  <a:gd name="T0" fmla="*/ 0 w 65"/>
                  <a:gd name="T1" fmla="*/ 31 h 63"/>
                  <a:gd name="T2" fmla="*/ 0 w 65"/>
                  <a:gd name="T3" fmla="*/ 31 h 63"/>
                  <a:gd name="T4" fmla="*/ 2 w 65"/>
                  <a:gd name="T5" fmla="*/ 25 h 63"/>
                  <a:gd name="T6" fmla="*/ 4 w 65"/>
                  <a:gd name="T7" fmla="*/ 19 h 63"/>
                  <a:gd name="T8" fmla="*/ 6 w 65"/>
                  <a:gd name="T9" fmla="*/ 14 h 63"/>
                  <a:gd name="T10" fmla="*/ 10 w 65"/>
                  <a:gd name="T11" fmla="*/ 8 h 63"/>
                  <a:gd name="T12" fmla="*/ 14 w 65"/>
                  <a:gd name="T13" fmla="*/ 6 h 63"/>
                  <a:gd name="T14" fmla="*/ 20 w 65"/>
                  <a:gd name="T15" fmla="*/ 2 h 63"/>
                  <a:gd name="T16" fmla="*/ 26 w 65"/>
                  <a:gd name="T17" fmla="*/ 0 h 63"/>
                  <a:gd name="T18" fmla="*/ 34 w 65"/>
                  <a:gd name="T19" fmla="*/ 0 h 63"/>
                  <a:gd name="T20" fmla="*/ 40 w 65"/>
                  <a:gd name="T21" fmla="*/ 0 h 63"/>
                  <a:gd name="T22" fmla="*/ 45 w 65"/>
                  <a:gd name="T23" fmla="*/ 2 h 63"/>
                  <a:gd name="T24" fmla="*/ 51 w 65"/>
                  <a:gd name="T25" fmla="*/ 6 h 63"/>
                  <a:gd name="T26" fmla="*/ 55 w 65"/>
                  <a:gd name="T27" fmla="*/ 8 h 63"/>
                  <a:gd name="T28" fmla="*/ 59 w 65"/>
                  <a:gd name="T29" fmla="*/ 14 h 63"/>
                  <a:gd name="T30" fmla="*/ 63 w 65"/>
                  <a:gd name="T31" fmla="*/ 19 h 63"/>
                  <a:gd name="T32" fmla="*/ 65 w 65"/>
                  <a:gd name="T33" fmla="*/ 25 h 63"/>
                  <a:gd name="T34" fmla="*/ 65 w 65"/>
                  <a:gd name="T35" fmla="*/ 31 h 63"/>
                  <a:gd name="T36" fmla="*/ 65 w 65"/>
                  <a:gd name="T37" fmla="*/ 37 h 63"/>
                  <a:gd name="T38" fmla="*/ 63 w 65"/>
                  <a:gd name="T39" fmla="*/ 43 h 63"/>
                  <a:gd name="T40" fmla="*/ 59 w 65"/>
                  <a:gd name="T41" fmla="*/ 49 h 63"/>
                  <a:gd name="T42" fmla="*/ 55 w 65"/>
                  <a:gd name="T43" fmla="*/ 53 h 63"/>
                  <a:gd name="T44" fmla="*/ 51 w 65"/>
                  <a:gd name="T45" fmla="*/ 57 h 63"/>
                  <a:gd name="T46" fmla="*/ 45 w 65"/>
                  <a:gd name="T47" fmla="*/ 61 h 63"/>
                  <a:gd name="T48" fmla="*/ 40 w 65"/>
                  <a:gd name="T49" fmla="*/ 63 h 63"/>
                  <a:gd name="T50" fmla="*/ 34 w 65"/>
                  <a:gd name="T51" fmla="*/ 63 h 63"/>
                  <a:gd name="T52" fmla="*/ 26 w 65"/>
                  <a:gd name="T53" fmla="*/ 63 h 63"/>
                  <a:gd name="T54" fmla="*/ 20 w 65"/>
                  <a:gd name="T55" fmla="*/ 61 h 63"/>
                  <a:gd name="T56" fmla="*/ 14 w 65"/>
                  <a:gd name="T57" fmla="*/ 57 h 63"/>
                  <a:gd name="T58" fmla="*/ 10 w 65"/>
                  <a:gd name="T59" fmla="*/ 53 h 63"/>
                  <a:gd name="T60" fmla="*/ 6 w 65"/>
                  <a:gd name="T61" fmla="*/ 49 h 63"/>
                  <a:gd name="T62" fmla="*/ 4 w 65"/>
                  <a:gd name="T63" fmla="*/ 43 h 63"/>
                  <a:gd name="T64" fmla="*/ 2 w 65"/>
                  <a:gd name="T65" fmla="*/ 37 h 63"/>
                  <a:gd name="T66" fmla="*/ 0 w 65"/>
                  <a:gd name="T67" fmla="*/ 31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0" y="31"/>
                    </a:moveTo>
                    <a:lnTo>
                      <a:pt x="0" y="31"/>
                    </a:lnTo>
                    <a:lnTo>
                      <a:pt x="2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10" y="8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8"/>
                    </a:lnTo>
                    <a:lnTo>
                      <a:pt x="59" y="14"/>
                    </a:lnTo>
                    <a:lnTo>
                      <a:pt x="63" y="19"/>
                    </a:lnTo>
                    <a:lnTo>
                      <a:pt x="65" y="25"/>
                    </a:lnTo>
                    <a:lnTo>
                      <a:pt x="65" y="31"/>
                    </a:lnTo>
                    <a:lnTo>
                      <a:pt x="65" y="37"/>
                    </a:lnTo>
                    <a:lnTo>
                      <a:pt x="63" y="43"/>
                    </a:lnTo>
                    <a:lnTo>
                      <a:pt x="59" y="49"/>
                    </a:lnTo>
                    <a:lnTo>
                      <a:pt x="55" y="53"/>
                    </a:lnTo>
                    <a:lnTo>
                      <a:pt x="51" y="57"/>
                    </a:lnTo>
                    <a:lnTo>
                      <a:pt x="45" y="61"/>
                    </a:lnTo>
                    <a:lnTo>
                      <a:pt x="40" y="63"/>
                    </a:lnTo>
                    <a:lnTo>
                      <a:pt x="34" y="63"/>
                    </a:lnTo>
                    <a:lnTo>
                      <a:pt x="26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10" y="53"/>
                    </a:lnTo>
                    <a:lnTo>
                      <a:pt x="6" y="49"/>
                    </a:lnTo>
                    <a:lnTo>
                      <a:pt x="4" y="43"/>
                    </a:lnTo>
                    <a:lnTo>
                      <a:pt x="2" y="37"/>
                    </a:lnTo>
                    <a:lnTo>
                      <a:pt x="0" y="31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8" name="Freeform 896"/>
              <p:cNvSpPr>
                <a:spLocks/>
              </p:cNvSpPr>
              <p:nvPr/>
            </p:nvSpPr>
            <p:spPr bwMode="auto">
              <a:xfrm>
                <a:off x="5168" y="2394"/>
                <a:ext cx="65" cy="63"/>
              </a:xfrm>
              <a:custGeom>
                <a:avLst/>
                <a:gdLst>
                  <a:gd name="T0" fmla="*/ 0 w 65"/>
                  <a:gd name="T1" fmla="*/ 32 h 63"/>
                  <a:gd name="T2" fmla="*/ 0 w 65"/>
                  <a:gd name="T3" fmla="*/ 26 h 63"/>
                  <a:gd name="T4" fmla="*/ 2 w 65"/>
                  <a:gd name="T5" fmla="*/ 20 h 63"/>
                  <a:gd name="T6" fmla="*/ 6 w 65"/>
                  <a:gd name="T7" fmla="*/ 14 h 63"/>
                  <a:gd name="T8" fmla="*/ 10 w 65"/>
                  <a:gd name="T9" fmla="*/ 10 h 63"/>
                  <a:gd name="T10" fmla="*/ 14 w 65"/>
                  <a:gd name="T11" fmla="*/ 6 h 63"/>
                  <a:gd name="T12" fmla="*/ 20 w 65"/>
                  <a:gd name="T13" fmla="*/ 2 h 63"/>
                  <a:gd name="T14" fmla="*/ 25 w 65"/>
                  <a:gd name="T15" fmla="*/ 0 h 63"/>
                  <a:gd name="T16" fmla="*/ 31 w 65"/>
                  <a:gd name="T17" fmla="*/ 0 h 63"/>
                  <a:gd name="T18" fmla="*/ 39 w 65"/>
                  <a:gd name="T19" fmla="*/ 0 h 63"/>
                  <a:gd name="T20" fmla="*/ 45 w 65"/>
                  <a:gd name="T21" fmla="*/ 2 h 63"/>
                  <a:gd name="T22" fmla="*/ 51 w 65"/>
                  <a:gd name="T23" fmla="*/ 6 h 63"/>
                  <a:gd name="T24" fmla="*/ 55 w 65"/>
                  <a:gd name="T25" fmla="*/ 10 h 63"/>
                  <a:gd name="T26" fmla="*/ 59 w 65"/>
                  <a:gd name="T27" fmla="*/ 14 h 63"/>
                  <a:gd name="T28" fmla="*/ 61 w 65"/>
                  <a:gd name="T29" fmla="*/ 20 h 63"/>
                  <a:gd name="T30" fmla="*/ 63 w 65"/>
                  <a:gd name="T31" fmla="*/ 26 h 63"/>
                  <a:gd name="T32" fmla="*/ 65 w 65"/>
                  <a:gd name="T33" fmla="*/ 32 h 63"/>
                  <a:gd name="T34" fmla="*/ 63 w 65"/>
                  <a:gd name="T35" fmla="*/ 38 h 63"/>
                  <a:gd name="T36" fmla="*/ 61 w 65"/>
                  <a:gd name="T37" fmla="*/ 43 h 63"/>
                  <a:gd name="T38" fmla="*/ 59 w 65"/>
                  <a:gd name="T39" fmla="*/ 49 h 63"/>
                  <a:gd name="T40" fmla="*/ 55 w 65"/>
                  <a:gd name="T41" fmla="*/ 55 h 63"/>
                  <a:gd name="T42" fmla="*/ 51 w 65"/>
                  <a:gd name="T43" fmla="*/ 59 h 63"/>
                  <a:gd name="T44" fmla="*/ 45 w 65"/>
                  <a:gd name="T45" fmla="*/ 61 h 63"/>
                  <a:gd name="T46" fmla="*/ 39 w 65"/>
                  <a:gd name="T47" fmla="*/ 63 h 63"/>
                  <a:gd name="T48" fmla="*/ 31 w 65"/>
                  <a:gd name="T49" fmla="*/ 63 h 63"/>
                  <a:gd name="T50" fmla="*/ 25 w 65"/>
                  <a:gd name="T51" fmla="*/ 63 h 63"/>
                  <a:gd name="T52" fmla="*/ 20 w 65"/>
                  <a:gd name="T53" fmla="*/ 61 h 63"/>
                  <a:gd name="T54" fmla="*/ 14 w 65"/>
                  <a:gd name="T55" fmla="*/ 59 h 63"/>
                  <a:gd name="T56" fmla="*/ 10 w 65"/>
                  <a:gd name="T57" fmla="*/ 55 h 63"/>
                  <a:gd name="T58" fmla="*/ 6 w 65"/>
                  <a:gd name="T59" fmla="*/ 49 h 63"/>
                  <a:gd name="T60" fmla="*/ 2 w 65"/>
                  <a:gd name="T61" fmla="*/ 43 h 63"/>
                  <a:gd name="T62" fmla="*/ 0 w 65"/>
                  <a:gd name="T63" fmla="*/ 38 h 63"/>
                  <a:gd name="T64" fmla="*/ 0 w 65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3"/>
                  <a:gd name="T101" fmla="*/ 65 w 65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3">
                    <a:moveTo>
                      <a:pt x="0" y="32"/>
                    </a:move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2"/>
                    </a:lnTo>
                    <a:lnTo>
                      <a:pt x="63" y="38"/>
                    </a:lnTo>
                    <a:lnTo>
                      <a:pt x="61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699" name="Freeform 897"/>
              <p:cNvSpPr>
                <a:spLocks/>
              </p:cNvSpPr>
              <p:nvPr/>
            </p:nvSpPr>
            <p:spPr bwMode="auto">
              <a:xfrm>
                <a:off x="5168" y="2394"/>
                <a:ext cx="65" cy="63"/>
              </a:xfrm>
              <a:custGeom>
                <a:avLst/>
                <a:gdLst>
                  <a:gd name="T0" fmla="*/ 0 w 65"/>
                  <a:gd name="T1" fmla="*/ 32 h 63"/>
                  <a:gd name="T2" fmla="*/ 0 w 65"/>
                  <a:gd name="T3" fmla="*/ 32 h 63"/>
                  <a:gd name="T4" fmla="*/ 0 w 65"/>
                  <a:gd name="T5" fmla="*/ 26 h 63"/>
                  <a:gd name="T6" fmla="*/ 2 w 65"/>
                  <a:gd name="T7" fmla="*/ 20 h 63"/>
                  <a:gd name="T8" fmla="*/ 6 w 65"/>
                  <a:gd name="T9" fmla="*/ 14 h 63"/>
                  <a:gd name="T10" fmla="*/ 10 w 65"/>
                  <a:gd name="T11" fmla="*/ 10 h 63"/>
                  <a:gd name="T12" fmla="*/ 14 w 65"/>
                  <a:gd name="T13" fmla="*/ 6 h 63"/>
                  <a:gd name="T14" fmla="*/ 20 w 65"/>
                  <a:gd name="T15" fmla="*/ 2 h 63"/>
                  <a:gd name="T16" fmla="*/ 25 w 65"/>
                  <a:gd name="T17" fmla="*/ 0 h 63"/>
                  <a:gd name="T18" fmla="*/ 31 w 65"/>
                  <a:gd name="T19" fmla="*/ 0 h 63"/>
                  <a:gd name="T20" fmla="*/ 39 w 65"/>
                  <a:gd name="T21" fmla="*/ 0 h 63"/>
                  <a:gd name="T22" fmla="*/ 45 w 65"/>
                  <a:gd name="T23" fmla="*/ 2 h 63"/>
                  <a:gd name="T24" fmla="*/ 51 w 65"/>
                  <a:gd name="T25" fmla="*/ 6 h 63"/>
                  <a:gd name="T26" fmla="*/ 55 w 65"/>
                  <a:gd name="T27" fmla="*/ 10 h 63"/>
                  <a:gd name="T28" fmla="*/ 59 w 65"/>
                  <a:gd name="T29" fmla="*/ 14 h 63"/>
                  <a:gd name="T30" fmla="*/ 61 w 65"/>
                  <a:gd name="T31" fmla="*/ 20 h 63"/>
                  <a:gd name="T32" fmla="*/ 63 w 65"/>
                  <a:gd name="T33" fmla="*/ 26 h 63"/>
                  <a:gd name="T34" fmla="*/ 65 w 65"/>
                  <a:gd name="T35" fmla="*/ 32 h 63"/>
                  <a:gd name="T36" fmla="*/ 63 w 65"/>
                  <a:gd name="T37" fmla="*/ 38 h 63"/>
                  <a:gd name="T38" fmla="*/ 61 w 65"/>
                  <a:gd name="T39" fmla="*/ 43 h 63"/>
                  <a:gd name="T40" fmla="*/ 59 w 65"/>
                  <a:gd name="T41" fmla="*/ 49 h 63"/>
                  <a:gd name="T42" fmla="*/ 55 w 65"/>
                  <a:gd name="T43" fmla="*/ 55 h 63"/>
                  <a:gd name="T44" fmla="*/ 51 w 65"/>
                  <a:gd name="T45" fmla="*/ 59 h 63"/>
                  <a:gd name="T46" fmla="*/ 45 w 65"/>
                  <a:gd name="T47" fmla="*/ 61 h 63"/>
                  <a:gd name="T48" fmla="*/ 39 w 65"/>
                  <a:gd name="T49" fmla="*/ 63 h 63"/>
                  <a:gd name="T50" fmla="*/ 31 w 65"/>
                  <a:gd name="T51" fmla="*/ 63 h 63"/>
                  <a:gd name="T52" fmla="*/ 25 w 65"/>
                  <a:gd name="T53" fmla="*/ 63 h 63"/>
                  <a:gd name="T54" fmla="*/ 20 w 65"/>
                  <a:gd name="T55" fmla="*/ 61 h 63"/>
                  <a:gd name="T56" fmla="*/ 14 w 65"/>
                  <a:gd name="T57" fmla="*/ 59 h 63"/>
                  <a:gd name="T58" fmla="*/ 10 w 65"/>
                  <a:gd name="T59" fmla="*/ 55 h 63"/>
                  <a:gd name="T60" fmla="*/ 6 w 65"/>
                  <a:gd name="T61" fmla="*/ 49 h 63"/>
                  <a:gd name="T62" fmla="*/ 2 w 65"/>
                  <a:gd name="T63" fmla="*/ 43 h 63"/>
                  <a:gd name="T64" fmla="*/ 0 w 65"/>
                  <a:gd name="T65" fmla="*/ 38 h 63"/>
                  <a:gd name="T66" fmla="*/ 0 w 65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3"/>
                  <a:gd name="T104" fmla="*/ 65 w 65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3">
                    <a:moveTo>
                      <a:pt x="0" y="32"/>
                    </a:move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5" y="32"/>
                    </a:lnTo>
                    <a:lnTo>
                      <a:pt x="63" y="38"/>
                    </a:lnTo>
                    <a:lnTo>
                      <a:pt x="61" y="43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39" y="63"/>
                    </a:lnTo>
                    <a:lnTo>
                      <a:pt x="31" y="63"/>
                    </a:lnTo>
                    <a:lnTo>
                      <a:pt x="25" y="63"/>
                    </a:lnTo>
                    <a:lnTo>
                      <a:pt x="20" y="61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49"/>
                    </a:lnTo>
                    <a:lnTo>
                      <a:pt x="2" y="43"/>
                    </a:lnTo>
                    <a:lnTo>
                      <a:pt x="0" y="38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00" name="Freeform 898"/>
              <p:cNvSpPr>
                <a:spLocks/>
              </p:cNvSpPr>
              <p:nvPr/>
            </p:nvSpPr>
            <p:spPr bwMode="auto">
              <a:xfrm>
                <a:off x="5213" y="2443"/>
                <a:ext cx="65" cy="65"/>
              </a:xfrm>
              <a:custGeom>
                <a:avLst/>
                <a:gdLst>
                  <a:gd name="T0" fmla="*/ 32 w 65"/>
                  <a:gd name="T1" fmla="*/ 0 h 65"/>
                  <a:gd name="T2" fmla="*/ 40 w 65"/>
                  <a:gd name="T3" fmla="*/ 2 h 65"/>
                  <a:gd name="T4" fmla="*/ 45 w 65"/>
                  <a:gd name="T5" fmla="*/ 2 h 65"/>
                  <a:gd name="T6" fmla="*/ 51 w 65"/>
                  <a:gd name="T7" fmla="*/ 6 h 65"/>
                  <a:gd name="T8" fmla="*/ 55 w 65"/>
                  <a:gd name="T9" fmla="*/ 10 h 65"/>
                  <a:gd name="T10" fmla="*/ 59 w 65"/>
                  <a:gd name="T11" fmla="*/ 14 h 65"/>
                  <a:gd name="T12" fmla="*/ 63 w 65"/>
                  <a:gd name="T13" fmla="*/ 20 h 65"/>
                  <a:gd name="T14" fmla="*/ 63 w 65"/>
                  <a:gd name="T15" fmla="*/ 26 h 65"/>
                  <a:gd name="T16" fmla="*/ 65 w 65"/>
                  <a:gd name="T17" fmla="*/ 34 h 65"/>
                  <a:gd name="T18" fmla="*/ 63 w 65"/>
                  <a:gd name="T19" fmla="*/ 40 h 65"/>
                  <a:gd name="T20" fmla="*/ 63 w 65"/>
                  <a:gd name="T21" fmla="*/ 46 h 65"/>
                  <a:gd name="T22" fmla="*/ 59 w 65"/>
                  <a:gd name="T23" fmla="*/ 52 h 65"/>
                  <a:gd name="T24" fmla="*/ 55 w 65"/>
                  <a:gd name="T25" fmla="*/ 55 h 65"/>
                  <a:gd name="T26" fmla="*/ 51 w 65"/>
                  <a:gd name="T27" fmla="*/ 59 h 65"/>
                  <a:gd name="T28" fmla="*/ 45 w 65"/>
                  <a:gd name="T29" fmla="*/ 63 h 65"/>
                  <a:gd name="T30" fmla="*/ 40 w 65"/>
                  <a:gd name="T31" fmla="*/ 63 h 65"/>
                  <a:gd name="T32" fmla="*/ 32 w 65"/>
                  <a:gd name="T33" fmla="*/ 65 h 65"/>
                  <a:gd name="T34" fmla="*/ 26 w 65"/>
                  <a:gd name="T35" fmla="*/ 63 h 65"/>
                  <a:gd name="T36" fmla="*/ 20 w 65"/>
                  <a:gd name="T37" fmla="*/ 63 h 65"/>
                  <a:gd name="T38" fmla="*/ 14 w 65"/>
                  <a:gd name="T39" fmla="*/ 59 h 65"/>
                  <a:gd name="T40" fmla="*/ 10 w 65"/>
                  <a:gd name="T41" fmla="*/ 55 h 65"/>
                  <a:gd name="T42" fmla="*/ 6 w 65"/>
                  <a:gd name="T43" fmla="*/ 52 h 65"/>
                  <a:gd name="T44" fmla="*/ 2 w 65"/>
                  <a:gd name="T45" fmla="*/ 46 h 65"/>
                  <a:gd name="T46" fmla="*/ 0 w 65"/>
                  <a:gd name="T47" fmla="*/ 40 h 65"/>
                  <a:gd name="T48" fmla="*/ 0 w 65"/>
                  <a:gd name="T49" fmla="*/ 34 h 65"/>
                  <a:gd name="T50" fmla="*/ 0 w 65"/>
                  <a:gd name="T51" fmla="*/ 26 h 65"/>
                  <a:gd name="T52" fmla="*/ 2 w 65"/>
                  <a:gd name="T53" fmla="*/ 20 h 65"/>
                  <a:gd name="T54" fmla="*/ 6 w 65"/>
                  <a:gd name="T55" fmla="*/ 14 h 65"/>
                  <a:gd name="T56" fmla="*/ 10 w 65"/>
                  <a:gd name="T57" fmla="*/ 10 h 65"/>
                  <a:gd name="T58" fmla="*/ 14 w 65"/>
                  <a:gd name="T59" fmla="*/ 6 h 65"/>
                  <a:gd name="T60" fmla="*/ 20 w 65"/>
                  <a:gd name="T61" fmla="*/ 2 h 65"/>
                  <a:gd name="T62" fmla="*/ 26 w 65"/>
                  <a:gd name="T63" fmla="*/ 2 h 65"/>
                  <a:gd name="T64" fmla="*/ 32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2" y="0"/>
                    </a:moveTo>
                    <a:lnTo>
                      <a:pt x="40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6"/>
                    </a:lnTo>
                    <a:lnTo>
                      <a:pt x="65" y="34"/>
                    </a:lnTo>
                    <a:lnTo>
                      <a:pt x="63" y="40"/>
                    </a:lnTo>
                    <a:lnTo>
                      <a:pt x="63" y="46"/>
                    </a:lnTo>
                    <a:lnTo>
                      <a:pt x="59" y="52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40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01" name="Freeform 899"/>
              <p:cNvSpPr>
                <a:spLocks/>
              </p:cNvSpPr>
              <p:nvPr/>
            </p:nvSpPr>
            <p:spPr bwMode="auto">
              <a:xfrm>
                <a:off x="5213" y="2443"/>
                <a:ext cx="65" cy="65"/>
              </a:xfrm>
              <a:custGeom>
                <a:avLst/>
                <a:gdLst>
                  <a:gd name="T0" fmla="*/ 32 w 65"/>
                  <a:gd name="T1" fmla="*/ 0 h 65"/>
                  <a:gd name="T2" fmla="*/ 32 w 65"/>
                  <a:gd name="T3" fmla="*/ 0 h 65"/>
                  <a:gd name="T4" fmla="*/ 40 w 65"/>
                  <a:gd name="T5" fmla="*/ 2 h 65"/>
                  <a:gd name="T6" fmla="*/ 45 w 65"/>
                  <a:gd name="T7" fmla="*/ 2 h 65"/>
                  <a:gd name="T8" fmla="*/ 51 w 65"/>
                  <a:gd name="T9" fmla="*/ 6 h 65"/>
                  <a:gd name="T10" fmla="*/ 55 w 65"/>
                  <a:gd name="T11" fmla="*/ 10 h 65"/>
                  <a:gd name="T12" fmla="*/ 59 w 65"/>
                  <a:gd name="T13" fmla="*/ 14 h 65"/>
                  <a:gd name="T14" fmla="*/ 63 w 65"/>
                  <a:gd name="T15" fmla="*/ 20 h 65"/>
                  <a:gd name="T16" fmla="*/ 63 w 65"/>
                  <a:gd name="T17" fmla="*/ 26 h 65"/>
                  <a:gd name="T18" fmla="*/ 65 w 65"/>
                  <a:gd name="T19" fmla="*/ 34 h 65"/>
                  <a:gd name="T20" fmla="*/ 63 w 65"/>
                  <a:gd name="T21" fmla="*/ 40 h 65"/>
                  <a:gd name="T22" fmla="*/ 63 w 65"/>
                  <a:gd name="T23" fmla="*/ 46 h 65"/>
                  <a:gd name="T24" fmla="*/ 59 w 65"/>
                  <a:gd name="T25" fmla="*/ 52 h 65"/>
                  <a:gd name="T26" fmla="*/ 55 w 65"/>
                  <a:gd name="T27" fmla="*/ 55 h 65"/>
                  <a:gd name="T28" fmla="*/ 51 w 65"/>
                  <a:gd name="T29" fmla="*/ 59 h 65"/>
                  <a:gd name="T30" fmla="*/ 45 w 65"/>
                  <a:gd name="T31" fmla="*/ 63 h 65"/>
                  <a:gd name="T32" fmla="*/ 40 w 65"/>
                  <a:gd name="T33" fmla="*/ 63 h 65"/>
                  <a:gd name="T34" fmla="*/ 32 w 65"/>
                  <a:gd name="T35" fmla="*/ 65 h 65"/>
                  <a:gd name="T36" fmla="*/ 26 w 65"/>
                  <a:gd name="T37" fmla="*/ 63 h 65"/>
                  <a:gd name="T38" fmla="*/ 20 w 65"/>
                  <a:gd name="T39" fmla="*/ 63 h 65"/>
                  <a:gd name="T40" fmla="*/ 14 w 65"/>
                  <a:gd name="T41" fmla="*/ 59 h 65"/>
                  <a:gd name="T42" fmla="*/ 10 w 65"/>
                  <a:gd name="T43" fmla="*/ 55 h 65"/>
                  <a:gd name="T44" fmla="*/ 6 w 65"/>
                  <a:gd name="T45" fmla="*/ 52 h 65"/>
                  <a:gd name="T46" fmla="*/ 2 w 65"/>
                  <a:gd name="T47" fmla="*/ 46 h 65"/>
                  <a:gd name="T48" fmla="*/ 0 w 65"/>
                  <a:gd name="T49" fmla="*/ 40 h 65"/>
                  <a:gd name="T50" fmla="*/ 0 w 65"/>
                  <a:gd name="T51" fmla="*/ 34 h 65"/>
                  <a:gd name="T52" fmla="*/ 0 w 65"/>
                  <a:gd name="T53" fmla="*/ 26 h 65"/>
                  <a:gd name="T54" fmla="*/ 2 w 65"/>
                  <a:gd name="T55" fmla="*/ 20 h 65"/>
                  <a:gd name="T56" fmla="*/ 6 w 65"/>
                  <a:gd name="T57" fmla="*/ 14 h 65"/>
                  <a:gd name="T58" fmla="*/ 10 w 65"/>
                  <a:gd name="T59" fmla="*/ 10 h 65"/>
                  <a:gd name="T60" fmla="*/ 14 w 65"/>
                  <a:gd name="T61" fmla="*/ 6 h 65"/>
                  <a:gd name="T62" fmla="*/ 20 w 65"/>
                  <a:gd name="T63" fmla="*/ 2 h 65"/>
                  <a:gd name="T64" fmla="*/ 26 w 65"/>
                  <a:gd name="T65" fmla="*/ 2 h 65"/>
                  <a:gd name="T66" fmla="*/ 32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2" y="0"/>
                    </a:moveTo>
                    <a:lnTo>
                      <a:pt x="32" y="0"/>
                    </a:lnTo>
                    <a:lnTo>
                      <a:pt x="40" y="2"/>
                    </a:lnTo>
                    <a:lnTo>
                      <a:pt x="45" y="2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3" y="26"/>
                    </a:lnTo>
                    <a:lnTo>
                      <a:pt x="65" y="34"/>
                    </a:lnTo>
                    <a:lnTo>
                      <a:pt x="63" y="40"/>
                    </a:lnTo>
                    <a:lnTo>
                      <a:pt x="63" y="46"/>
                    </a:lnTo>
                    <a:lnTo>
                      <a:pt x="59" y="52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40" y="63"/>
                    </a:lnTo>
                    <a:lnTo>
                      <a:pt x="32" y="65"/>
                    </a:lnTo>
                    <a:lnTo>
                      <a:pt x="26" y="63"/>
                    </a:lnTo>
                    <a:lnTo>
                      <a:pt x="20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2"/>
                    </a:lnTo>
                    <a:lnTo>
                      <a:pt x="2" y="46"/>
                    </a:lnTo>
                    <a:lnTo>
                      <a:pt x="0" y="40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20" y="2"/>
                    </a:lnTo>
                    <a:lnTo>
                      <a:pt x="26" y="2"/>
                    </a:lnTo>
                    <a:lnTo>
                      <a:pt x="32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02" name="Freeform 900"/>
              <p:cNvSpPr>
                <a:spLocks/>
              </p:cNvSpPr>
              <p:nvPr/>
            </p:nvSpPr>
            <p:spPr bwMode="auto">
              <a:xfrm>
                <a:off x="5095" y="2453"/>
                <a:ext cx="63" cy="63"/>
              </a:xfrm>
              <a:custGeom>
                <a:avLst/>
                <a:gdLst>
                  <a:gd name="T0" fmla="*/ 0 w 63"/>
                  <a:gd name="T1" fmla="*/ 32 h 63"/>
                  <a:gd name="T2" fmla="*/ 0 w 63"/>
                  <a:gd name="T3" fmla="*/ 24 h 63"/>
                  <a:gd name="T4" fmla="*/ 2 w 63"/>
                  <a:gd name="T5" fmla="*/ 18 h 63"/>
                  <a:gd name="T6" fmla="*/ 4 w 63"/>
                  <a:gd name="T7" fmla="*/ 14 h 63"/>
                  <a:gd name="T8" fmla="*/ 8 w 63"/>
                  <a:gd name="T9" fmla="*/ 8 h 63"/>
                  <a:gd name="T10" fmla="*/ 14 w 63"/>
                  <a:gd name="T11" fmla="*/ 4 h 63"/>
                  <a:gd name="T12" fmla="*/ 20 w 63"/>
                  <a:gd name="T13" fmla="*/ 2 h 63"/>
                  <a:gd name="T14" fmla="*/ 24 w 63"/>
                  <a:gd name="T15" fmla="*/ 0 h 63"/>
                  <a:gd name="T16" fmla="*/ 32 w 63"/>
                  <a:gd name="T17" fmla="*/ 0 h 63"/>
                  <a:gd name="T18" fmla="*/ 37 w 63"/>
                  <a:gd name="T19" fmla="*/ 0 h 63"/>
                  <a:gd name="T20" fmla="*/ 43 w 63"/>
                  <a:gd name="T21" fmla="*/ 2 h 63"/>
                  <a:gd name="T22" fmla="*/ 49 w 63"/>
                  <a:gd name="T23" fmla="*/ 4 h 63"/>
                  <a:gd name="T24" fmla="*/ 53 w 63"/>
                  <a:gd name="T25" fmla="*/ 8 h 63"/>
                  <a:gd name="T26" fmla="*/ 57 w 63"/>
                  <a:gd name="T27" fmla="*/ 14 h 63"/>
                  <a:gd name="T28" fmla="*/ 61 w 63"/>
                  <a:gd name="T29" fmla="*/ 18 h 63"/>
                  <a:gd name="T30" fmla="*/ 63 w 63"/>
                  <a:gd name="T31" fmla="*/ 24 h 63"/>
                  <a:gd name="T32" fmla="*/ 63 w 63"/>
                  <a:gd name="T33" fmla="*/ 32 h 63"/>
                  <a:gd name="T34" fmla="*/ 63 w 63"/>
                  <a:gd name="T35" fmla="*/ 38 h 63"/>
                  <a:gd name="T36" fmla="*/ 61 w 63"/>
                  <a:gd name="T37" fmla="*/ 43 h 63"/>
                  <a:gd name="T38" fmla="*/ 57 w 63"/>
                  <a:gd name="T39" fmla="*/ 49 h 63"/>
                  <a:gd name="T40" fmla="*/ 53 w 63"/>
                  <a:gd name="T41" fmla="*/ 53 h 63"/>
                  <a:gd name="T42" fmla="*/ 49 w 63"/>
                  <a:gd name="T43" fmla="*/ 57 h 63"/>
                  <a:gd name="T44" fmla="*/ 43 w 63"/>
                  <a:gd name="T45" fmla="*/ 61 h 63"/>
                  <a:gd name="T46" fmla="*/ 37 w 63"/>
                  <a:gd name="T47" fmla="*/ 63 h 63"/>
                  <a:gd name="T48" fmla="*/ 32 w 63"/>
                  <a:gd name="T49" fmla="*/ 63 h 63"/>
                  <a:gd name="T50" fmla="*/ 24 w 63"/>
                  <a:gd name="T51" fmla="*/ 63 h 63"/>
                  <a:gd name="T52" fmla="*/ 20 w 63"/>
                  <a:gd name="T53" fmla="*/ 61 h 63"/>
                  <a:gd name="T54" fmla="*/ 14 w 63"/>
                  <a:gd name="T55" fmla="*/ 57 h 63"/>
                  <a:gd name="T56" fmla="*/ 8 w 63"/>
                  <a:gd name="T57" fmla="*/ 53 h 63"/>
                  <a:gd name="T58" fmla="*/ 4 w 63"/>
                  <a:gd name="T59" fmla="*/ 49 h 63"/>
                  <a:gd name="T60" fmla="*/ 2 w 63"/>
                  <a:gd name="T61" fmla="*/ 43 h 63"/>
                  <a:gd name="T62" fmla="*/ 0 w 63"/>
                  <a:gd name="T63" fmla="*/ 38 h 63"/>
                  <a:gd name="T64" fmla="*/ 0 w 63"/>
                  <a:gd name="T65" fmla="*/ 32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3"/>
                  <a:gd name="T101" fmla="*/ 63 w 63"/>
                  <a:gd name="T102" fmla="*/ 63 h 6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3">
                    <a:moveTo>
                      <a:pt x="0" y="32"/>
                    </a:moveTo>
                    <a:lnTo>
                      <a:pt x="0" y="24"/>
                    </a:lnTo>
                    <a:lnTo>
                      <a:pt x="2" y="18"/>
                    </a:lnTo>
                    <a:lnTo>
                      <a:pt x="4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4"/>
                    </a:lnTo>
                    <a:lnTo>
                      <a:pt x="61" y="18"/>
                    </a:lnTo>
                    <a:lnTo>
                      <a:pt x="63" y="24"/>
                    </a:lnTo>
                    <a:lnTo>
                      <a:pt x="63" y="32"/>
                    </a:lnTo>
                    <a:lnTo>
                      <a:pt x="63" y="38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2" y="63"/>
                    </a:lnTo>
                    <a:lnTo>
                      <a:pt x="24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3"/>
                    </a:lnTo>
                    <a:lnTo>
                      <a:pt x="4" y="49"/>
                    </a:lnTo>
                    <a:lnTo>
                      <a:pt x="2" y="43"/>
                    </a:lnTo>
                    <a:lnTo>
                      <a:pt x="0" y="38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03" name="Freeform 901"/>
              <p:cNvSpPr>
                <a:spLocks/>
              </p:cNvSpPr>
              <p:nvPr/>
            </p:nvSpPr>
            <p:spPr bwMode="auto">
              <a:xfrm>
                <a:off x="5095" y="2453"/>
                <a:ext cx="63" cy="63"/>
              </a:xfrm>
              <a:custGeom>
                <a:avLst/>
                <a:gdLst>
                  <a:gd name="T0" fmla="*/ 0 w 63"/>
                  <a:gd name="T1" fmla="*/ 32 h 63"/>
                  <a:gd name="T2" fmla="*/ 0 w 63"/>
                  <a:gd name="T3" fmla="*/ 32 h 63"/>
                  <a:gd name="T4" fmla="*/ 0 w 63"/>
                  <a:gd name="T5" fmla="*/ 24 h 63"/>
                  <a:gd name="T6" fmla="*/ 2 w 63"/>
                  <a:gd name="T7" fmla="*/ 18 h 63"/>
                  <a:gd name="T8" fmla="*/ 4 w 63"/>
                  <a:gd name="T9" fmla="*/ 14 h 63"/>
                  <a:gd name="T10" fmla="*/ 8 w 63"/>
                  <a:gd name="T11" fmla="*/ 8 h 63"/>
                  <a:gd name="T12" fmla="*/ 14 w 63"/>
                  <a:gd name="T13" fmla="*/ 4 h 63"/>
                  <a:gd name="T14" fmla="*/ 20 w 63"/>
                  <a:gd name="T15" fmla="*/ 2 h 63"/>
                  <a:gd name="T16" fmla="*/ 24 w 63"/>
                  <a:gd name="T17" fmla="*/ 0 h 63"/>
                  <a:gd name="T18" fmla="*/ 32 w 63"/>
                  <a:gd name="T19" fmla="*/ 0 h 63"/>
                  <a:gd name="T20" fmla="*/ 37 w 63"/>
                  <a:gd name="T21" fmla="*/ 0 h 63"/>
                  <a:gd name="T22" fmla="*/ 43 w 63"/>
                  <a:gd name="T23" fmla="*/ 2 h 63"/>
                  <a:gd name="T24" fmla="*/ 49 w 63"/>
                  <a:gd name="T25" fmla="*/ 4 h 63"/>
                  <a:gd name="T26" fmla="*/ 53 w 63"/>
                  <a:gd name="T27" fmla="*/ 8 h 63"/>
                  <a:gd name="T28" fmla="*/ 57 w 63"/>
                  <a:gd name="T29" fmla="*/ 14 h 63"/>
                  <a:gd name="T30" fmla="*/ 61 w 63"/>
                  <a:gd name="T31" fmla="*/ 18 h 63"/>
                  <a:gd name="T32" fmla="*/ 63 w 63"/>
                  <a:gd name="T33" fmla="*/ 24 h 63"/>
                  <a:gd name="T34" fmla="*/ 63 w 63"/>
                  <a:gd name="T35" fmla="*/ 32 h 63"/>
                  <a:gd name="T36" fmla="*/ 63 w 63"/>
                  <a:gd name="T37" fmla="*/ 38 h 63"/>
                  <a:gd name="T38" fmla="*/ 61 w 63"/>
                  <a:gd name="T39" fmla="*/ 43 h 63"/>
                  <a:gd name="T40" fmla="*/ 57 w 63"/>
                  <a:gd name="T41" fmla="*/ 49 h 63"/>
                  <a:gd name="T42" fmla="*/ 53 w 63"/>
                  <a:gd name="T43" fmla="*/ 53 h 63"/>
                  <a:gd name="T44" fmla="*/ 49 w 63"/>
                  <a:gd name="T45" fmla="*/ 57 h 63"/>
                  <a:gd name="T46" fmla="*/ 43 w 63"/>
                  <a:gd name="T47" fmla="*/ 61 h 63"/>
                  <a:gd name="T48" fmla="*/ 37 w 63"/>
                  <a:gd name="T49" fmla="*/ 63 h 63"/>
                  <a:gd name="T50" fmla="*/ 32 w 63"/>
                  <a:gd name="T51" fmla="*/ 63 h 63"/>
                  <a:gd name="T52" fmla="*/ 24 w 63"/>
                  <a:gd name="T53" fmla="*/ 63 h 63"/>
                  <a:gd name="T54" fmla="*/ 20 w 63"/>
                  <a:gd name="T55" fmla="*/ 61 h 63"/>
                  <a:gd name="T56" fmla="*/ 14 w 63"/>
                  <a:gd name="T57" fmla="*/ 57 h 63"/>
                  <a:gd name="T58" fmla="*/ 8 w 63"/>
                  <a:gd name="T59" fmla="*/ 53 h 63"/>
                  <a:gd name="T60" fmla="*/ 4 w 63"/>
                  <a:gd name="T61" fmla="*/ 49 h 63"/>
                  <a:gd name="T62" fmla="*/ 2 w 63"/>
                  <a:gd name="T63" fmla="*/ 43 h 63"/>
                  <a:gd name="T64" fmla="*/ 0 w 63"/>
                  <a:gd name="T65" fmla="*/ 38 h 63"/>
                  <a:gd name="T66" fmla="*/ 0 w 63"/>
                  <a:gd name="T67" fmla="*/ 32 h 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3"/>
                  <a:gd name="T104" fmla="*/ 63 w 63"/>
                  <a:gd name="T105" fmla="*/ 63 h 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3">
                    <a:moveTo>
                      <a:pt x="0" y="32"/>
                    </a:moveTo>
                    <a:lnTo>
                      <a:pt x="0" y="32"/>
                    </a:lnTo>
                    <a:lnTo>
                      <a:pt x="0" y="24"/>
                    </a:lnTo>
                    <a:lnTo>
                      <a:pt x="2" y="18"/>
                    </a:lnTo>
                    <a:lnTo>
                      <a:pt x="4" y="14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0" y="2"/>
                    </a:lnTo>
                    <a:lnTo>
                      <a:pt x="24" y="0"/>
                    </a:lnTo>
                    <a:lnTo>
                      <a:pt x="32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4"/>
                    </a:lnTo>
                    <a:lnTo>
                      <a:pt x="53" y="8"/>
                    </a:lnTo>
                    <a:lnTo>
                      <a:pt x="57" y="14"/>
                    </a:lnTo>
                    <a:lnTo>
                      <a:pt x="61" y="18"/>
                    </a:lnTo>
                    <a:lnTo>
                      <a:pt x="63" y="24"/>
                    </a:lnTo>
                    <a:lnTo>
                      <a:pt x="63" y="32"/>
                    </a:lnTo>
                    <a:lnTo>
                      <a:pt x="63" y="38"/>
                    </a:lnTo>
                    <a:lnTo>
                      <a:pt x="61" y="43"/>
                    </a:lnTo>
                    <a:lnTo>
                      <a:pt x="57" y="49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3" y="61"/>
                    </a:lnTo>
                    <a:lnTo>
                      <a:pt x="37" y="63"/>
                    </a:lnTo>
                    <a:lnTo>
                      <a:pt x="32" y="63"/>
                    </a:lnTo>
                    <a:lnTo>
                      <a:pt x="24" y="63"/>
                    </a:lnTo>
                    <a:lnTo>
                      <a:pt x="20" y="61"/>
                    </a:lnTo>
                    <a:lnTo>
                      <a:pt x="14" y="57"/>
                    </a:lnTo>
                    <a:lnTo>
                      <a:pt x="8" y="53"/>
                    </a:lnTo>
                    <a:lnTo>
                      <a:pt x="4" y="49"/>
                    </a:lnTo>
                    <a:lnTo>
                      <a:pt x="2" y="43"/>
                    </a:lnTo>
                    <a:lnTo>
                      <a:pt x="0" y="38"/>
                    </a:lnTo>
                    <a:lnTo>
                      <a:pt x="0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04" name="Freeform 902"/>
              <p:cNvSpPr>
                <a:spLocks/>
              </p:cNvSpPr>
              <p:nvPr/>
            </p:nvSpPr>
            <p:spPr bwMode="auto">
              <a:xfrm>
                <a:off x="5243" y="2516"/>
                <a:ext cx="63" cy="65"/>
              </a:xfrm>
              <a:custGeom>
                <a:avLst/>
                <a:gdLst>
                  <a:gd name="T0" fmla="*/ 63 w 63"/>
                  <a:gd name="T1" fmla="*/ 32 h 65"/>
                  <a:gd name="T2" fmla="*/ 63 w 63"/>
                  <a:gd name="T3" fmla="*/ 40 h 65"/>
                  <a:gd name="T4" fmla="*/ 61 w 63"/>
                  <a:gd name="T5" fmla="*/ 45 h 65"/>
                  <a:gd name="T6" fmla="*/ 59 w 63"/>
                  <a:gd name="T7" fmla="*/ 51 h 65"/>
                  <a:gd name="T8" fmla="*/ 55 w 63"/>
                  <a:gd name="T9" fmla="*/ 55 h 65"/>
                  <a:gd name="T10" fmla="*/ 49 w 63"/>
                  <a:gd name="T11" fmla="*/ 59 h 65"/>
                  <a:gd name="T12" fmla="*/ 43 w 63"/>
                  <a:gd name="T13" fmla="*/ 61 h 65"/>
                  <a:gd name="T14" fmla="*/ 37 w 63"/>
                  <a:gd name="T15" fmla="*/ 65 h 65"/>
                  <a:gd name="T16" fmla="*/ 31 w 63"/>
                  <a:gd name="T17" fmla="*/ 65 h 65"/>
                  <a:gd name="T18" fmla="*/ 25 w 63"/>
                  <a:gd name="T19" fmla="*/ 65 h 65"/>
                  <a:gd name="T20" fmla="*/ 19 w 63"/>
                  <a:gd name="T21" fmla="*/ 61 h 65"/>
                  <a:gd name="T22" fmla="*/ 13 w 63"/>
                  <a:gd name="T23" fmla="*/ 59 h 65"/>
                  <a:gd name="T24" fmla="*/ 10 w 63"/>
                  <a:gd name="T25" fmla="*/ 55 h 65"/>
                  <a:gd name="T26" fmla="*/ 6 w 63"/>
                  <a:gd name="T27" fmla="*/ 51 h 65"/>
                  <a:gd name="T28" fmla="*/ 2 w 63"/>
                  <a:gd name="T29" fmla="*/ 45 h 65"/>
                  <a:gd name="T30" fmla="*/ 0 w 63"/>
                  <a:gd name="T31" fmla="*/ 40 h 65"/>
                  <a:gd name="T32" fmla="*/ 0 w 63"/>
                  <a:gd name="T33" fmla="*/ 32 h 65"/>
                  <a:gd name="T34" fmla="*/ 0 w 63"/>
                  <a:gd name="T35" fmla="*/ 26 h 65"/>
                  <a:gd name="T36" fmla="*/ 2 w 63"/>
                  <a:gd name="T37" fmla="*/ 20 h 65"/>
                  <a:gd name="T38" fmla="*/ 6 w 63"/>
                  <a:gd name="T39" fmla="*/ 14 h 65"/>
                  <a:gd name="T40" fmla="*/ 10 w 63"/>
                  <a:gd name="T41" fmla="*/ 10 h 65"/>
                  <a:gd name="T42" fmla="*/ 13 w 63"/>
                  <a:gd name="T43" fmla="*/ 6 h 65"/>
                  <a:gd name="T44" fmla="*/ 19 w 63"/>
                  <a:gd name="T45" fmla="*/ 2 h 65"/>
                  <a:gd name="T46" fmla="*/ 25 w 63"/>
                  <a:gd name="T47" fmla="*/ 0 h 65"/>
                  <a:gd name="T48" fmla="*/ 31 w 63"/>
                  <a:gd name="T49" fmla="*/ 0 h 65"/>
                  <a:gd name="T50" fmla="*/ 37 w 63"/>
                  <a:gd name="T51" fmla="*/ 0 h 65"/>
                  <a:gd name="T52" fmla="*/ 43 w 63"/>
                  <a:gd name="T53" fmla="*/ 2 h 65"/>
                  <a:gd name="T54" fmla="*/ 49 w 63"/>
                  <a:gd name="T55" fmla="*/ 6 h 65"/>
                  <a:gd name="T56" fmla="*/ 55 w 63"/>
                  <a:gd name="T57" fmla="*/ 10 h 65"/>
                  <a:gd name="T58" fmla="*/ 59 w 63"/>
                  <a:gd name="T59" fmla="*/ 14 h 65"/>
                  <a:gd name="T60" fmla="*/ 61 w 63"/>
                  <a:gd name="T61" fmla="*/ 20 h 65"/>
                  <a:gd name="T62" fmla="*/ 63 w 63"/>
                  <a:gd name="T63" fmla="*/ 26 h 65"/>
                  <a:gd name="T64" fmla="*/ 63 w 63"/>
                  <a:gd name="T65" fmla="*/ 32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3"/>
                  <a:gd name="T100" fmla="*/ 0 h 65"/>
                  <a:gd name="T101" fmla="*/ 63 w 63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3" h="65">
                    <a:moveTo>
                      <a:pt x="63" y="32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1"/>
                    </a:lnTo>
                    <a:lnTo>
                      <a:pt x="13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05" name="Freeform 903"/>
              <p:cNvSpPr>
                <a:spLocks/>
              </p:cNvSpPr>
              <p:nvPr/>
            </p:nvSpPr>
            <p:spPr bwMode="auto">
              <a:xfrm>
                <a:off x="5243" y="2516"/>
                <a:ext cx="63" cy="65"/>
              </a:xfrm>
              <a:custGeom>
                <a:avLst/>
                <a:gdLst>
                  <a:gd name="T0" fmla="*/ 63 w 63"/>
                  <a:gd name="T1" fmla="*/ 32 h 65"/>
                  <a:gd name="T2" fmla="*/ 63 w 63"/>
                  <a:gd name="T3" fmla="*/ 32 h 65"/>
                  <a:gd name="T4" fmla="*/ 63 w 63"/>
                  <a:gd name="T5" fmla="*/ 40 h 65"/>
                  <a:gd name="T6" fmla="*/ 61 w 63"/>
                  <a:gd name="T7" fmla="*/ 45 h 65"/>
                  <a:gd name="T8" fmla="*/ 59 w 63"/>
                  <a:gd name="T9" fmla="*/ 51 h 65"/>
                  <a:gd name="T10" fmla="*/ 55 w 63"/>
                  <a:gd name="T11" fmla="*/ 55 h 65"/>
                  <a:gd name="T12" fmla="*/ 49 w 63"/>
                  <a:gd name="T13" fmla="*/ 59 h 65"/>
                  <a:gd name="T14" fmla="*/ 43 w 63"/>
                  <a:gd name="T15" fmla="*/ 61 h 65"/>
                  <a:gd name="T16" fmla="*/ 37 w 63"/>
                  <a:gd name="T17" fmla="*/ 65 h 65"/>
                  <a:gd name="T18" fmla="*/ 31 w 63"/>
                  <a:gd name="T19" fmla="*/ 65 h 65"/>
                  <a:gd name="T20" fmla="*/ 25 w 63"/>
                  <a:gd name="T21" fmla="*/ 65 h 65"/>
                  <a:gd name="T22" fmla="*/ 19 w 63"/>
                  <a:gd name="T23" fmla="*/ 61 h 65"/>
                  <a:gd name="T24" fmla="*/ 13 w 63"/>
                  <a:gd name="T25" fmla="*/ 59 h 65"/>
                  <a:gd name="T26" fmla="*/ 10 w 63"/>
                  <a:gd name="T27" fmla="*/ 55 h 65"/>
                  <a:gd name="T28" fmla="*/ 6 w 63"/>
                  <a:gd name="T29" fmla="*/ 51 h 65"/>
                  <a:gd name="T30" fmla="*/ 2 w 63"/>
                  <a:gd name="T31" fmla="*/ 45 h 65"/>
                  <a:gd name="T32" fmla="*/ 0 w 63"/>
                  <a:gd name="T33" fmla="*/ 40 h 65"/>
                  <a:gd name="T34" fmla="*/ 0 w 63"/>
                  <a:gd name="T35" fmla="*/ 32 h 65"/>
                  <a:gd name="T36" fmla="*/ 0 w 63"/>
                  <a:gd name="T37" fmla="*/ 26 h 65"/>
                  <a:gd name="T38" fmla="*/ 2 w 63"/>
                  <a:gd name="T39" fmla="*/ 20 h 65"/>
                  <a:gd name="T40" fmla="*/ 6 w 63"/>
                  <a:gd name="T41" fmla="*/ 14 h 65"/>
                  <a:gd name="T42" fmla="*/ 10 w 63"/>
                  <a:gd name="T43" fmla="*/ 10 h 65"/>
                  <a:gd name="T44" fmla="*/ 13 w 63"/>
                  <a:gd name="T45" fmla="*/ 6 h 65"/>
                  <a:gd name="T46" fmla="*/ 19 w 63"/>
                  <a:gd name="T47" fmla="*/ 2 h 65"/>
                  <a:gd name="T48" fmla="*/ 25 w 63"/>
                  <a:gd name="T49" fmla="*/ 0 h 65"/>
                  <a:gd name="T50" fmla="*/ 31 w 63"/>
                  <a:gd name="T51" fmla="*/ 0 h 65"/>
                  <a:gd name="T52" fmla="*/ 37 w 63"/>
                  <a:gd name="T53" fmla="*/ 0 h 65"/>
                  <a:gd name="T54" fmla="*/ 43 w 63"/>
                  <a:gd name="T55" fmla="*/ 2 h 65"/>
                  <a:gd name="T56" fmla="*/ 49 w 63"/>
                  <a:gd name="T57" fmla="*/ 6 h 65"/>
                  <a:gd name="T58" fmla="*/ 55 w 63"/>
                  <a:gd name="T59" fmla="*/ 10 h 65"/>
                  <a:gd name="T60" fmla="*/ 59 w 63"/>
                  <a:gd name="T61" fmla="*/ 14 h 65"/>
                  <a:gd name="T62" fmla="*/ 61 w 63"/>
                  <a:gd name="T63" fmla="*/ 20 h 65"/>
                  <a:gd name="T64" fmla="*/ 63 w 63"/>
                  <a:gd name="T65" fmla="*/ 26 h 65"/>
                  <a:gd name="T66" fmla="*/ 63 w 63"/>
                  <a:gd name="T67" fmla="*/ 32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3"/>
                  <a:gd name="T103" fmla="*/ 0 h 65"/>
                  <a:gd name="T104" fmla="*/ 63 w 63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3" h="65">
                    <a:moveTo>
                      <a:pt x="63" y="32"/>
                    </a:moveTo>
                    <a:lnTo>
                      <a:pt x="63" y="32"/>
                    </a:lnTo>
                    <a:lnTo>
                      <a:pt x="63" y="40"/>
                    </a:lnTo>
                    <a:lnTo>
                      <a:pt x="61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49" y="59"/>
                    </a:lnTo>
                    <a:lnTo>
                      <a:pt x="43" y="61"/>
                    </a:lnTo>
                    <a:lnTo>
                      <a:pt x="37" y="65"/>
                    </a:lnTo>
                    <a:lnTo>
                      <a:pt x="31" y="65"/>
                    </a:lnTo>
                    <a:lnTo>
                      <a:pt x="25" y="65"/>
                    </a:lnTo>
                    <a:lnTo>
                      <a:pt x="19" y="61"/>
                    </a:lnTo>
                    <a:lnTo>
                      <a:pt x="13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0" y="40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3" y="6"/>
                    </a:lnTo>
                    <a:lnTo>
                      <a:pt x="19" y="2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43" y="2"/>
                    </a:lnTo>
                    <a:lnTo>
                      <a:pt x="49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1" y="20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06" name="Freeform 904"/>
              <p:cNvSpPr>
                <a:spLocks/>
              </p:cNvSpPr>
              <p:nvPr/>
            </p:nvSpPr>
            <p:spPr bwMode="auto">
              <a:xfrm>
                <a:off x="5176" y="2471"/>
                <a:ext cx="65" cy="65"/>
              </a:xfrm>
              <a:custGeom>
                <a:avLst/>
                <a:gdLst>
                  <a:gd name="T0" fmla="*/ 33 w 65"/>
                  <a:gd name="T1" fmla="*/ 0 h 65"/>
                  <a:gd name="T2" fmla="*/ 39 w 65"/>
                  <a:gd name="T3" fmla="*/ 2 h 65"/>
                  <a:gd name="T4" fmla="*/ 45 w 65"/>
                  <a:gd name="T5" fmla="*/ 4 h 65"/>
                  <a:gd name="T6" fmla="*/ 51 w 65"/>
                  <a:gd name="T7" fmla="*/ 6 h 65"/>
                  <a:gd name="T8" fmla="*/ 55 w 65"/>
                  <a:gd name="T9" fmla="*/ 10 h 65"/>
                  <a:gd name="T10" fmla="*/ 59 w 65"/>
                  <a:gd name="T11" fmla="*/ 14 h 65"/>
                  <a:gd name="T12" fmla="*/ 63 w 65"/>
                  <a:gd name="T13" fmla="*/ 20 h 65"/>
                  <a:gd name="T14" fmla="*/ 65 w 65"/>
                  <a:gd name="T15" fmla="*/ 25 h 65"/>
                  <a:gd name="T16" fmla="*/ 65 w 65"/>
                  <a:gd name="T17" fmla="*/ 33 h 65"/>
                  <a:gd name="T18" fmla="*/ 65 w 65"/>
                  <a:gd name="T19" fmla="*/ 39 h 65"/>
                  <a:gd name="T20" fmla="*/ 63 w 65"/>
                  <a:gd name="T21" fmla="*/ 45 h 65"/>
                  <a:gd name="T22" fmla="*/ 59 w 65"/>
                  <a:gd name="T23" fmla="*/ 51 h 65"/>
                  <a:gd name="T24" fmla="*/ 55 w 65"/>
                  <a:gd name="T25" fmla="*/ 55 h 65"/>
                  <a:gd name="T26" fmla="*/ 51 w 65"/>
                  <a:gd name="T27" fmla="*/ 59 h 65"/>
                  <a:gd name="T28" fmla="*/ 45 w 65"/>
                  <a:gd name="T29" fmla="*/ 63 h 65"/>
                  <a:gd name="T30" fmla="*/ 39 w 65"/>
                  <a:gd name="T31" fmla="*/ 65 h 65"/>
                  <a:gd name="T32" fmla="*/ 33 w 65"/>
                  <a:gd name="T33" fmla="*/ 65 h 65"/>
                  <a:gd name="T34" fmla="*/ 25 w 65"/>
                  <a:gd name="T35" fmla="*/ 65 h 65"/>
                  <a:gd name="T36" fmla="*/ 19 w 65"/>
                  <a:gd name="T37" fmla="*/ 63 h 65"/>
                  <a:gd name="T38" fmla="*/ 14 w 65"/>
                  <a:gd name="T39" fmla="*/ 59 h 65"/>
                  <a:gd name="T40" fmla="*/ 10 w 65"/>
                  <a:gd name="T41" fmla="*/ 55 h 65"/>
                  <a:gd name="T42" fmla="*/ 6 w 65"/>
                  <a:gd name="T43" fmla="*/ 51 h 65"/>
                  <a:gd name="T44" fmla="*/ 2 w 65"/>
                  <a:gd name="T45" fmla="*/ 45 h 65"/>
                  <a:gd name="T46" fmla="*/ 2 w 65"/>
                  <a:gd name="T47" fmla="*/ 39 h 65"/>
                  <a:gd name="T48" fmla="*/ 0 w 65"/>
                  <a:gd name="T49" fmla="*/ 33 h 65"/>
                  <a:gd name="T50" fmla="*/ 2 w 65"/>
                  <a:gd name="T51" fmla="*/ 25 h 65"/>
                  <a:gd name="T52" fmla="*/ 2 w 65"/>
                  <a:gd name="T53" fmla="*/ 20 h 65"/>
                  <a:gd name="T54" fmla="*/ 6 w 65"/>
                  <a:gd name="T55" fmla="*/ 14 h 65"/>
                  <a:gd name="T56" fmla="*/ 10 w 65"/>
                  <a:gd name="T57" fmla="*/ 10 h 65"/>
                  <a:gd name="T58" fmla="*/ 14 w 65"/>
                  <a:gd name="T59" fmla="*/ 6 h 65"/>
                  <a:gd name="T60" fmla="*/ 19 w 65"/>
                  <a:gd name="T61" fmla="*/ 4 h 65"/>
                  <a:gd name="T62" fmla="*/ 25 w 65"/>
                  <a:gd name="T63" fmla="*/ 2 h 65"/>
                  <a:gd name="T64" fmla="*/ 33 w 65"/>
                  <a:gd name="T65" fmla="*/ 0 h 6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5"/>
                  <a:gd name="T100" fmla="*/ 0 h 65"/>
                  <a:gd name="T101" fmla="*/ 65 w 65"/>
                  <a:gd name="T102" fmla="*/ 65 h 6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5" h="65">
                    <a:moveTo>
                      <a:pt x="33" y="0"/>
                    </a:move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5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3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33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19707" name="Freeform 905"/>
              <p:cNvSpPr>
                <a:spLocks/>
              </p:cNvSpPr>
              <p:nvPr/>
            </p:nvSpPr>
            <p:spPr bwMode="auto">
              <a:xfrm>
                <a:off x="5176" y="2471"/>
                <a:ext cx="65" cy="65"/>
              </a:xfrm>
              <a:custGeom>
                <a:avLst/>
                <a:gdLst>
                  <a:gd name="T0" fmla="*/ 33 w 65"/>
                  <a:gd name="T1" fmla="*/ 0 h 65"/>
                  <a:gd name="T2" fmla="*/ 33 w 65"/>
                  <a:gd name="T3" fmla="*/ 0 h 65"/>
                  <a:gd name="T4" fmla="*/ 39 w 65"/>
                  <a:gd name="T5" fmla="*/ 2 h 65"/>
                  <a:gd name="T6" fmla="*/ 45 w 65"/>
                  <a:gd name="T7" fmla="*/ 4 h 65"/>
                  <a:gd name="T8" fmla="*/ 51 w 65"/>
                  <a:gd name="T9" fmla="*/ 6 h 65"/>
                  <a:gd name="T10" fmla="*/ 55 w 65"/>
                  <a:gd name="T11" fmla="*/ 10 h 65"/>
                  <a:gd name="T12" fmla="*/ 59 w 65"/>
                  <a:gd name="T13" fmla="*/ 14 h 65"/>
                  <a:gd name="T14" fmla="*/ 63 w 65"/>
                  <a:gd name="T15" fmla="*/ 20 h 65"/>
                  <a:gd name="T16" fmla="*/ 65 w 65"/>
                  <a:gd name="T17" fmla="*/ 25 h 65"/>
                  <a:gd name="T18" fmla="*/ 65 w 65"/>
                  <a:gd name="T19" fmla="*/ 33 h 65"/>
                  <a:gd name="T20" fmla="*/ 65 w 65"/>
                  <a:gd name="T21" fmla="*/ 39 h 65"/>
                  <a:gd name="T22" fmla="*/ 63 w 65"/>
                  <a:gd name="T23" fmla="*/ 45 h 65"/>
                  <a:gd name="T24" fmla="*/ 59 w 65"/>
                  <a:gd name="T25" fmla="*/ 51 h 65"/>
                  <a:gd name="T26" fmla="*/ 55 w 65"/>
                  <a:gd name="T27" fmla="*/ 55 h 65"/>
                  <a:gd name="T28" fmla="*/ 51 w 65"/>
                  <a:gd name="T29" fmla="*/ 59 h 65"/>
                  <a:gd name="T30" fmla="*/ 45 w 65"/>
                  <a:gd name="T31" fmla="*/ 63 h 65"/>
                  <a:gd name="T32" fmla="*/ 39 w 65"/>
                  <a:gd name="T33" fmla="*/ 65 h 65"/>
                  <a:gd name="T34" fmla="*/ 33 w 65"/>
                  <a:gd name="T35" fmla="*/ 65 h 65"/>
                  <a:gd name="T36" fmla="*/ 25 w 65"/>
                  <a:gd name="T37" fmla="*/ 65 h 65"/>
                  <a:gd name="T38" fmla="*/ 19 w 65"/>
                  <a:gd name="T39" fmla="*/ 63 h 65"/>
                  <a:gd name="T40" fmla="*/ 14 w 65"/>
                  <a:gd name="T41" fmla="*/ 59 h 65"/>
                  <a:gd name="T42" fmla="*/ 10 w 65"/>
                  <a:gd name="T43" fmla="*/ 55 h 65"/>
                  <a:gd name="T44" fmla="*/ 6 w 65"/>
                  <a:gd name="T45" fmla="*/ 51 h 65"/>
                  <a:gd name="T46" fmla="*/ 2 w 65"/>
                  <a:gd name="T47" fmla="*/ 45 h 65"/>
                  <a:gd name="T48" fmla="*/ 2 w 65"/>
                  <a:gd name="T49" fmla="*/ 39 h 65"/>
                  <a:gd name="T50" fmla="*/ 0 w 65"/>
                  <a:gd name="T51" fmla="*/ 33 h 65"/>
                  <a:gd name="T52" fmla="*/ 2 w 65"/>
                  <a:gd name="T53" fmla="*/ 25 h 65"/>
                  <a:gd name="T54" fmla="*/ 2 w 65"/>
                  <a:gd name="T55" fmla="*/ 20 h 65"/>
                  <a:gd name="T56" fmla="*/ 6 w 65"/>
                  <a:gd name="T57" fmla="*/ 14 h 65"/>
                  <a:gd name="T58" fmla="*/ 10 w 65"/>
                  <a:gd name="T59" fmla="*/ 10 h 65"/>
                  <a:gd name="T60" fmla="*/ 14 w 65"/>
                  <a:gd name="T61" fmla="*/ 6 h 65"/>
                  <a:gd name="T62" fmla="*/ 19 w 65"/>
                  <a:gd name="T63" fmla="*/ 4 h 65"/>
                  <a:gd name="T64" fmla="*/ 25 w 65"/>
                  <a:gd name="T65" fmla="*/ 2 h 65"/>
                  <a:gd name="T66" fmla="*/ 33 w 65"/>
                  <a:gd name="T67" fmla="*/ 0 h 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5"/>
                  <a:gd name="T103" fmla="*/ 0 h 65"/>
                  <a:gd name="T104" fmla="*/ 65 w 65"/>
                  <a:gd name="T105" fmla="*/ 65 h 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5" h="65">
                    <a:moveTo>
                      <a:pt x="33" y="0"/>
                    </a:moveTo>
                    <a:lnTo>
                      <a:pt x="33" y="0"/>
                    </a:lnTo>
                    <a:lnTo>
                      <a:pt x="39" y="2"/>
                    </a:lnTo>
                    <a:lnTo>
                      <a:pt x="45" y="4"/>
                    </a:lnTo>
                    <a:lnTo>
                      <a:pt x="51" y="6"/>
                    </a:lnTo>
                    <a:lnTo>
                      <a:pt x="55" y="10"/>
                    </a:lnTo>
                    <a:lnTo>
                      <a:pt x="59" y="14"/>
                    </a:lnTo>
                    <a:lnTo>
                      <a:pt x="63" y="20"/>
                    </a:lnTo>
                    <a:lnTo>
                      <a:pt x="65" y="25"/>
                    </a:lnTo>
                    <a:lnTo>
                      <a:pt x="65" y="33"/>
                    </a:lnTo>
                    <a:lnTo>
                      <a:pt x="65" y="39"/>
                    </a:lnTo>
                    <a:lnTo>
                      <a:pt x="63" y="45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3"/>
                    </a:lnTo>
                    <a:lnTo>
                      <a:pt x="39" y="65"/>
                    </a:lnTo>
                    <a:lnTo>
                      <a:pt x="33" y="65"/>
                    </a:lnTo>
                    <a:lnTo>
                      <a:pt x="25" y="65"/>
                    </a:lnTo>
                    <a:lnTo>
                      <a:pt x="19" y="63"/>
                    </a:lnTo>
                    <a:lnTo>
                      <a:pt x="14" y="59"/>
                    </a:lnTo>
                    <a:lnTo>
                      <a:pt x="10" y="55"/>
                    </a:lnTo>
                    <a:lnTo>
                      <a:pt x="6" y="51"/>
                    </a:lnTo>
                    <a:lnTo>
                      <a:pt x="2" y="45"/>
                    </a:lnTo>
                    <a:lnTo>
                      <a:pt x="2" y="39"/>
                    </a:lnTo>
                    <a:lnTo>
                      <a:pt x="0" y="33"/>
                    </a:lnTo>
                    <a:lnTo>
                      <a:pt x="2" y="25"/>
                    </a:lnTo>
                    <a:lnTo>
                      <a:pt x="2" y="20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9" y="4"/>
                    </a:lnTo>
                    <a:lnTo>
                      <a:pt x="25" y="2"/>
                    </a:lnTo>
                    <a:lnTo>
                      <a:pt x="33" y="0"/>
                    </a:lnTo>
                    <a:close/>
                  </a:path>
                </a:pathLst>
              </a:custGeom>
              <a:noFill/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19505" name="Rectangle 906"/>
            <p:cNvSpPr>
              <a:spLocks noChangeArrowheads="1"/>
            </p:cNvSpPr>
            <p:nvPr/>
          </p:nvSpPr>
          <p:spPr bwMode="auto">
            <a:xfrm>
              <a:off x="3983" y="2256"/>
              <a:ext cx="98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 sz="1300" b="1">
                  <a:solidFill>
                    <a:srgbClr val="0000FF"/>
                  </a:solidFill>
                  <a:latin typeface="Arial" pitchFamily="34" charset="0"/>
                </a:rPr>
                <a:t>fission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6" name="Freeform 907"/>
            <p:cNvSpPr>
              <a:spLocks/>
            </p:cNvSpPr>
            <p:nvPr/>
          </p:nvSpPr>
          <p:spPr bwMode="auto">
            <a:xfrm>
              <a:off x="3646" y="1900"/>
              <a:ext cx="301" cy="220"/>
            </a:xfrm>
            <a:custGeom>
              <a:avLst/>
              <a:gdLst>
                <a:gd name="T0" fmla="*/ 295 w 301"/>
                <a:gd name="T1" fmla="*/ 213 h 220"/>
                <a:gd name="T2" fmla="*/ 301 w 301"/>
                <a:gd name="T3" fmla="*/ 203 h 220"/>
                <a:gd name="T4" fmla="*/ 12 w 301"/>
                <a:gd name="T5" fmla="*/ 0 h 220"/>
                <a:gd name="T6" fmla="*/ 0 w 301"/>
                <a:gd name="T7" fmla="*/ 16 h 220"/>
                <a:gd name="T8" fmla="*/ 289 w 301"/>
                <a:gd name="T9" fmla="*/ 220 h 220"/>
                <a:gd name="T10" fmla="*/ 295 w 301"/>
                <a:gd name="T11" fmla="*/ 213 h 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1"/>
                <a:gd name="T19" fmla="*/ 0 h 220"/>
                <a:gd name="T20" fmla="*/ 301 w 301"/>
                <a:gd name="T21" fmla="*/ 220 h 2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1" h="220">
                  <a:moveTo>
                    <a:pt x="295" y="213"/>
                  </a:moveTo>
                  <a:lnTo>
                    <a:pt x="301" y="203"/>
                  </a:lnTo>
                  <a:lnTo>
                    <a:pt x="12" y="0"/>
                  </a:lnTo>
                  <a:lnTo>
                    <a:pt x="0" y="16"/>
                  </a:lnTo>
                  <a:lnTo>
                    <a:pt x="289" y="220"/>
                  </a:lnTo>
                  <a:lnTo>
                    <a:pt x="295" y="213"/>
                  </a:lnTo>
                  <a:close/>
                </a:path>
              </a:pathLst>
            </a:custGeom>
            <a:solidFill>
              <a:srgbClr val="99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507" name="Freeform 908"/>
            <p:cNvSpPr>
              <a:spLocks/>
            </p:cNvSpPr>
            <p:nvPr/>
          </p:nvSpPr>
          <p:spPr bwMode="auto">
            <a:xfrm>
              <a:off x="3900" y="2055"/>
              <a:ext cx="140" cy="126"/>
            </a:xfrm>
            <a:custGeom>
              <a:avLst/>
              <a:gdLst>
                <a:gd name="T0" fmla="*/ 140 w 140"/>
                <a:gd name="T1" fmla="*/ 126 h 126"/>
                <a:gd name="T2" fmla="*/ 140 w 140"/>
                <a:gd name="T3" fmla="*/ 126 h 126"/>
                <a:gd name="T4" fmla="*/ 73 w 140"/>
                <a:gd name="T5" fmla="*/ 0 h 126"/>
                <a:gd name="T6" fmla="*/ 0 w 140"/>
                <a:gd name="T7" fmla="*/ 105 h 126"/>
                <a:gd name="T8" fmla="*/ 140 w 140"/>
                <a:gd name="T9" fmla="*/ 126 h 1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"/>
                <a:gd name="T16" fmla="*/ 0 h 126"/>
                <a:gd name="T17" fmla="*/ 140 w 140"/>
                <a:gd name="T18" fmla="*/ 126 h 1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" h="126">
                  <a:moveTo>
                    <a:pt x="140" y="126"/>
                  </a:moveTo>
                  <a:lnTo>
                    <a:pt x="140" y="126"/>
                  </a:lnTo>
                  <a:lnTo>
                    <a:pt x="73" y="0"/>
                  </a:lnTo>
                  <a:lnTo>
                    <a:pt x="0" y="105"/>
                  </a:lnTo>
                  <a:lnTo>
                    <a:pt x="140" y="126"/>
                  </a:lnTo>
                  <a:close/>
                </a:path>
              </a:pathLst>
            </a:custGeom>
            <a:solidFill>
              <a:srgbClr val="99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33" name="Group 1361"/>
          <p:cNvGrpSpPr>
            <a:grpSpLocks/>
          </p:cNvGrpSpPr>
          <p:nvPr/>
        </p:nvGrpSpPr>
        <p:grpSpPr bwMode="auto">
          <a:xfrm>
            <a:off x="4348163" y="3071818"/>
            <a:ext cx="334962" cy="373063"/>
            <a:chOff x="3108" y="2583"/>
            <a:chExt cx="211" cy="235"/>
          </a:xfrm>
        </p:grpSpPr>
        <p:sp>
          <p:nvSpPr>
            <p:cNvPr id="19499" name="Rectangle 1356"/>
            <p:cNvSpPr>
              <a:spLocks noChangeArrowheads="1"/>
            </p:cNvSpPr>
            <p:nvPr/>
          </p:nvSpPr>
          <p:spPr bwMode="auto">
            <a:xfrm>
              <a:off x="3213" y="2583"/>
              <a:ext cx="10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500" name="Rectangle 1357"/>
            <p:cNvSpPr>
              <a:spLocks noChangeArrowheads="1"/>
            </p:cNvSpPr>
            <p:nvPr/>
          </p:nvSpPr>
          <p:spPr bwMode="auto">
            <a:xfrm>
              <a:off x="3212" y="2585"/>
              <a:ext cx="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endParaRPr kumimoji="1" lang="en-US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1" name="Rectangle 1358"/>
            <p:cNvSpPr>
              <a:spLocks noChangeArrowheads="1"/>
            </p:cNvSpPr>
            <p:nvPr/>
          </p:nvSpPr>
          <p:spPr bwMode="auto">
            <a:xfrm>
              <a:off x="3257" y="2585"/>
              <a:ext cx="22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1" lang="en-US" sz="1000">
                  <a:solidFill>
                    <a:srgbClr val="0000FF"/>
                  </a:solidFill>
                  <a:latin typeface="Arial" pitchFamily="34" charset="0"/>
                </a:rPr>
                <a:t> </a:t>
              </a:r>
              <a:endParaRPr kumimoji="1"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502" name="Freeform 1359"/>
            <p:cNvSpPr>
              <a:spLocks/>
            </p:cNvSpPr>
            <p:nvPr/>
          </p:nvSpPr>
          <p:spPr bwMode="auto">
            <a:xfrm>
              <a:off x="3108" y="2609"/>
              <a:ext cx="62" cy="65"/>
            </a:xfrm>
            <a:custGeom>
              <a:avLst/>
              <a:gdLst>
                <a:gd name="T0" fmla="*/ 56 w 65"/>
                <a:gd name="T1" fmla="*/ 33 h 65"/>
                <a:gd name="T2" fmla="*/ 56 w 65"/>
                <a:gd name="T3" fmla="*/ 39 h 65"/>
                <a:gd name="T4" fmla="*/ 54 w 65"/>
                <a:gd name="T5" fmla="*/ 45 h 65"/>
                <a:gd name="T6" fmla="*/ 51 w 65"/>
                <a:gd name="T7" fmla="*/ 51 h 65"/>
                <a:gd name="T8" fmla="*/ 48 w 65"/>
                <a:gd name="T9" fmla="*/ 55 h 65"/>
                <a:gd name="T10" fmla="*/ 45 w 65"/>
                <a:gd name="T11" fmla="*/ 59 h 65"/>
                <a:gd name="T12" fmla="*/ 40 w 65"/>
                <a:gd name="T13" fmla="*/ 63 h 65"/>
                <a:gd name="T14" fmla="*/ 34 w 65"/>
                <a:gd name="T15" fmla="*/ 65 h 65"/>
                <a:gd name="T16" fmla="*/ 30 w 65"/>
                <a:gd name="T17" fmla="*/ 65 h 65"/>
                <a:gd name="T18" fmla="*/ 23 w 65"/>
                <a:gd name="T19" fmla="*/ 65 h 65"/>
                <a:gd name="T20" fmla="*/ 17 w 65"/>
                <a:gd name="T21" fmla="*/ 63 h 65"/>
                <a:gd name="T22" fmla="*/ 11 w 65"/>
                <a:gd name="T23" fmla="*/ 59 h 65"/>
                <a:gd name="T24" fmla="*/ 10 w 65"/>
                <a:gd name="T25" fmla="*/ 55 h 65"/>
                <a:gd name="T26" fmla="*/ 6 w 65"/>
                <a:gd name="T27" fmla="*/ 51 h 65"/>
                <a:gd name="T28" fmla="*/ 4 w 65"/>
                <a:gd name="T29" fmla="*/ 45 h 65"/>
                <a:gd name="T30" fmla="*/ 2 w 65"/>
                <a:gd name="T31" fmla="*/ 39 h 65"/>
                <a:gd name="T32" fmla="*/ 0 w 65"/>
                <a:gd name="T33" fmla="*/ 33 h 65"/>
                <a:gd name="T34" fmla="*/ 2 w 65"/>
                <a:gd name="T35" fmla="*/ 25 h 65"/>
                <a:gd name="T36" fmla="*/ 4 w 65"/>
                <a:gd name="T37" fmla="*/ 20 h 65"/>
                <a:gd name="T38" fmla="*/ 6 w 65"/>
                <a:gd name="T39" fmla="*/ 14 h 65"/>
                <a:gd name="T40" fmla="*/ 10 w 65"/>
                <a:gd name="T41" fmla="*/ 10 h 65"/>
                <a:gd name="T42" fmla="*/ 11 w 65"/>
                <a:gd name="T43" fmla="*/ 6 h 65"/>
                <a:gd name="T44" fmla="*/ 17 w 65"/>
                <a:gd name="T45" fmla="*/ 4 h 65"/>
                <a:gd name="T46" fmla="*/ 23 w 65"/>
                <a:gd name="T47" fmla="*/ 2 h 65"/>
                <a:gd name="T48" fmla="*/ 30 w 65"/>
                <a:gd name="T49" fmla="*/ 0 h 65"/>
                <a:gd name="T50" fmla="*/ 34 w 65"/>
                <a:gd name="T51" fmla="*/ 2 h 65"/>
                <a:gd name="T52" fmla="*/ 40 w 65"/>
                <a:gd name="T53" fmla="*/ 4 h 65"/>
                <a:gd name="T54" fmla="*/ 45 w 65"/>
                <a:gd name="T55" fmla="*/ 6 h 65"/>
                <a:gd name="T56" fmla="*/ 48 w 65"/>
                <a:gd name="T57" fmla="*/ 10 h 65"/>
                <a:gd name="T58" fmla="*/ 51 w 65"/>
                <a:gd name="T59" fmla="*/ 14 h 65"/>
                <a:gd name="T60" fmla="*/ 54 w 65"/>
                <a:gd name="T61" fmla="*/ 20 h 65"/>
                <a:gd name="T62" fmla="*/ 56 w 65"/>
                <a:gd name="T63" fmla="*/ 25 h 65"/>
                <a:gd name="T64" fmla="*/ 56 w 65"/>
                <a:gd name="T65" fmla="*/ 33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5"/>
                <a:gd name="T100" fmla="*/ 0 h 65"/>
                <a:gd name="T101" fmla="*/ 65 w 65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5" h="65">
                  <a:moveTo>
                    <a:pt x="65" y="33"/>
                  </a:move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5"/>
                  </a:lnTo>
                  <a:lnTo>
                    <a:pt x="65" y="33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503" name="Freeform 1360"/>
            <p:cNvSpPr>
              <a:spLocks/>
            </p:cNvSpPr>
            <p:nvPr/>
          </p:nvSpPr>
          <p:spPr bwMode="auto">
            <a:xfrm>
              <a:off x="3108" y="2609"/>
              <a:ext cx="62" cy="65"/>
            </a:xfrm>
            <a:custGeom>
              <a:avLst/>
              <a:gdLst>
                <a:gd name="T0" fmla="*/ 56 w 65"/>
                <a:gd name="T1" fmla="*/ 33 h 65"/>
                <a:gd name="T2" fmla="*/ 56 w 65"/>
                <a:gd name="T3" fmla="*/ 33 h 65"/>
                <a:gd name="T4" fmla="*/ 56 w 65"/>
                <a:gd name="T5" fmla="*/ 39 h 65"/>
                <a:gd name="T6" fmla="*/ 54 w 65"/>
                <a:gd name="T7" fmla="*/ 45 h 65"/>
                <a:gd name="T8" fmla="*/ 51 w 65"/>
                <a:gd name="T9" fmla="*/ 51 h 65"/>
                <a:gd name="T10" fmla="*/ 48 w 65"/>
                <a:gd name="T11" fmla="*/ 55 h 65"/>
                <a:gd name="T12" fmla="*/ 45 w 65"/>
                <a:gd name="T13" fmla="*/ 59 h 65"/>
                <a:gd name="T14" fmla="*/ 40 w 65"/>
                <a:gd name="T15" fmla="*/ 63 h 65"/>
                <a:gd name="T16" fmla="*/ 34 w 65"/>
                <a:gd name="T17" fmla="*/ 65 h 65"/>
                <a:gd name="T18" fmla="*/ 30 w 65"/>
                <a:gd name="T19" fmla="*/ 65 h 65"/>
                <a:gd name="T20" fmla="*/ 23 w 65"/>
                <a:gd name="T21" fmla="*/ 65 h 65"/>
                <a:gd name="T22" fmla="*/ 17 w 65"/>
                <a:gd name="T23" fmla="*/ 63 h 65"/>
                <a:gd name="T24" fmla="*/ 11 w 65"/>
                <a:gd name="T25" fmla="*/ 59 h 65"/>
                <a:gd name="T26" fmla="*/ 10 w 65"/>
                <a:gd name="T27" fmla="*/ 55 h 65"/>
                <a:gd name="T28" fmla="*/ 6 w 65"/>
                <a:gd name="T29" fmla="*/ 51 h 65"/>
                <a:gd name="T30" fmla="*/ 4 w 65"/>
                <a:gd name="T31" fmla="*/ 45 h 65"/>
                <a:gd name="T32" fmla="*/ 2 w 65"/>
                <a:gd name="T33" fmla="*/ 39 h 65"/>
                <a:gd name="T34" fmla="*/ 0 w 65"/>
                <a:gd name="T35" fmla="*/ 33 h 65"/>
                <a:gd name="T36" fmla="*/ 2 w 65"/>
                <a:gd name="T37" fmla="*/ 25 h 65"/>
                <a:gd name="T38" fmla="*/ 4 w 65"/>
                <a:gd name="T39" fmla="*/ 20 h 65"/>
                <a:gd name="T40" fmla="*/ 6 w 65"/>
                <a:gd name="T41" fmla="*/ 14 h 65"/>
                <a:gd name="T42" fmla="*/ 10 w 65"/>
                <a:gd name="T43" fmla="*/ 10 h 65"/>
                <a:gd name="T44" fmla="*/ 11 w 65"/>
                <a:gd name="T45" fmla="*/ 6 h 65"/>
                <a:gd name="T46" fmla="*/ 17 w 65"/>
                <a:gd name="T47" fmla="*/ 4 h 65"/>
                <a:gd name="T48" fmla="*/ 23 w 65"/>
                <a:gd name="T49" fmla="*/ 2 h 65"/>
                <a:gd name="T50" fmla="*/ 30 w 65"/>
                <a:gd name="T51" fmla="*/ 0 h 65"/>
                <a:gd name="T52" fmla="*/ 34 w 65"/>
                <a:gd name="T53" fmla="*/ 2 h 65"/>
                <a:gd name="T54" fmla="*/ 40 w 65"/>
                <a:gd name="T55" fmla="*/ 4 h 65"/>
                <a:gd name="T56" fmla="*/ 45 w 65"/>
                <a:gd name="T57" fmla="*/ 6 h 65"/>
                <a:gd name="T58" fmla="*/ 48 w 65"/>
                <a:gd name="T59" fmla="*/ 10 h 65"/>
                <a:gd name="T60" fmla="*/ 51 w 65"/>
                <a:gd name="T61" fmla="*/ 14 h 65"/>
                <a:gd name="T62" fmla="*/ 54 w 65"/>
                <a:gd name="T63" fmla="*/ 20 h 65"/>
                <a:gd name="T64" fmla="*/ 56 w 65"/>
                <a:gd name="T65" fmla="*/ 25 h 65"/>
                <a:gd name="T66" fmla="*/ 56 w 65"/>
                <a:gd name="T67" fmla="*/ 33 h 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5"/>
                <a:gd name="T103" fmla="*/ 0 h 65"/>
                <a:gd name="T104" fmla="*/ 65 w 65"/>
                <a:gd name="T105" fmla="*/ 65 h 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5" h="65">
                  <a:moveTo>
                    <a:pt x="65" y="33"/>
                  </a:moveTo>
                  <a:lnTo>
                    <a:pt x="65" y="33"/>
                  </a:lnTo>
                  <a:lnTo>
                    <a:pt x="65" y="39"/>
                  </a:lnTo>
                  <a:lnTo>
                    <a:pt x="63" y="45"/>
                  </a:lnTo>
                  <a:lnTo>
                    <a:pt x="59" y="51"/>
                  </a:lnTo>
                  <a:lnTo>
                    <a:pt x="55" y="55"/>
                  </a:lnTo>
                  <a:lnTo>
                    <a:pt x="51" y="59"/>
                  </a:lnTo>
                  <a:lnTo>
                    <a:pt x="46" y="63"/>
                  </a:lnTo>
                  <a:lnTo>
                    <a:pt x="40" y="65"/>
                  </a:lnTo>
                  <a:lnTo>
                    <a:pt x="34" y="65"/>
                  </a:lnTo>
                  <a:lnTo>
                    <a:pt x="26" y="65"/>
                  </a:lnTo>
                  <a:lnTo>
                    <a:pt x="20" y="63"/>
                  </a:lnTo>
                  <a:lnTo>
                    <a:pt x="14" y="59"/>
                  </a:lnTo>
                  <a:lnTo>
                    <a:pt x="10" y="55"/>
                  </a:lnTo>
                  <a:lnTo>
                    <a:pt x="6" y="51"/>
                  </a:lnTo>
                  <a:lnTo>
                    <a:pt x="4" y="45"/>
                  </a:lnTo>
                  <a:lnTo>
                    <a:pt x="2" y="39"/>
                  </a:lnTo>
                  <a:lnTo>
                    <a:pt x="0" y="33"/>
                  </a:lnTo>
                  <a:lnTo>
                    <a:pt x="2" y="25"/>
                  </a:lnTo>
                  <a:lnTo>
                    <a:pt x="4" y="20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6" y="2"/>
                  </a:lnTo>
                  <a:lnTo>
                    <a:pt x="34" y="0"/>
                  </a:lnTo>
                  <a:lnTo>
                    <a:pt x="40" y="2"/>
                  </a:lnTo>
                  <a:lnTo>
                    <a:pt x="46" y="4"/>
                  </a:lnTo>
                  <a:lnTo>
                    <a:pt x="51" y="6"/>
                  </a:lnTo>
                  <a:lnTo>
                    <a:pt x="55" y="10"/>
                  </a:lnTo>
                  <a:lnTo>
                    <a:pt x="59" y="14"/>
                  </a:lnTo>
                  <a:lnTo>
                    <a:pt x="63" y="20"/>
                  </a:lnTo>
                  <a:lnTo>
                    <a:pt x="65" y="25"/>
                  </a:lnTo>
                  <a:lnTo>
                    <a:pt x="65" y="3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6634" name="AutoShape 1362"/>
          <p:cNvSpPr>
            <a:spLocks noChangeArrowheads="1"/>
          </p:cNvSpPr>
          <p:nvPr/>
        </p:nvSpPr>
        <p:spPr bwMode="auto">
          <a:xfrm>
            <a:off x="4645025" y="3060700"/>
            <a:ext cx="304800" cy="165100"/>
          </a:xfrm>
          <a:prstGeom prst="rightArrow">
            <a:avLst>
              <a:gd name="adj1" fmla="val 50000"/>
              <a:gd name="adj2" fmla="val 461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51" name="TextBox 1250"/>
          <p:cNvSpPr txBox="1"/>
          <p:nvPr/>
        </p:nvSpPr>
        <p:spPr>
          <a:xfrm>
            <a:off x="683492" y="1486666"/>
            <a:ext cx="11588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rgbClr val="2D2DB9"/>
                </a:solidFill>
              </a:rPr>
              <a:t>spallation</a:t>
            </a:r>
            <a:endParaRPr lang="en-GB" dirty="0">
              <a:solidFill>
                <a:srgbClr val="2D2DB9"/>
              </a:solidFill>
            </a:endParaRPr>
          </a:p>
        </p:txBody>
      </p:sp>
      <p:grpSp>
        <p:nvGrpSpPr>
          <p:cNvPr id="16636" name="Group 205"/>
          <p:cNvGrpSpPr>
            <a:grpSpLocks/>
          </p:cNvGrpSpPr>
          <p:nvPr/>
        </p:nvGrpSpPr>
        <p:grpSpPr bwMode="auto">
          <a:xfrm>
            <a:off x="331788" y="150813"/>
            <a:ext cx="5037137" cy="4611687"/>
            <a:chOff x="3" y="-41"/>
            <a:chExt cx="3173" cy="2905"/>
          </a:xfrm>
        </p:grpSpPr>
        <p:sp>
          <p:nvSpPr>
            <p:cNvPr id="19299" name="Rectangle 5"/>
            <p:cNvSpPr>
              <a:spLocks noChangeArrowheads="1"/>
            </p:cNvSpPr>
            <p:nvPr/>
          </p:nvSpPr>
          <p:spPr bwMode="auto">
            <a:xfrm>
              <a:off x="3" y="-41"/>
              <a:ext cx="3173" cy="2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0" name="Rectangle 6"/>
            <p:cNvSpPr>
              <a:spLocks noChangeArrowheads="1"/>
            </p:cNvSpPr>
            <p:nvPr/>
          </p:nvSpPr>
          <p:spPr bwMode="auto">
            <a:xfrm>
              <a:off x="59" y="171"/>
              <a:ext cx="1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1" name="Line 7"/>
            <p:cNvSpPr>
              <a:spLocks noChangeShapeType="1"/>
            </p:cNvSpPr>
            <p:nvPr/>
          </p:nvSpPr>
          <p:spPr bwMode="auto">
            <a:xfrm>
              <a:off x="1271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2" name="Line 8"/>
            <p:cNvSpPr>
              <a:spLocks noChangeShapeType="1"/>
            </p:cNvSpPr>
            <p:nvPr/>
          </p:nvSpPr>
          <p:spPr bwMode="auto">
            <a:xfrm>
              <a:off x="1323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3" name="Line 9"/>
            <p:cNvSpPr>
              <a:spLocks noChangeShapeType="1"/>
            </p:cNvSpPr>
            <p:nvPr/>
          </p:nvSpPr>
          <p:spPr bwMode="auto">
            <a:xfrm>
              <a:off x="1375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4" name="Line 10"/>
            <p:cNvSpPr>
              <a:spLocks noChangeShapeType="1"/>
            </p:cNvSpPr>
            <p:nvPr/>
          </p:nvSpPr>
          <p:spPr bwMode="auto">
            <a:xfrm>
              <a:off x="1427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5" name="Line 11"/>
            <p:cNvSpPr>
              <a:spLocks noChangeShapeType="1"/>
            </p:cNvSpPr>
            <p:nvPr/>
          </p:nvSpPr>
          <p:spPr bwMode="auto">
            <a:xfrm>
              <a:off x="1479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6" name="Line 12"/>
            <p:cNvSpPr>
              <a:spLocks noChangeShapeType="1"/>
            </p:cNvSpPr>
            <p:nvPr/>
          </p:nvSpPr>
          <p:spPr bwMode="auto">
            <a:xfrm>
              <a:off x="1531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7" name="Line 13"/>
            <p:cNvSpPr>
              <a:spLocks noChangeShapeType="1"/>
            </p:cNvSpPr>
            <p:nvPr/>
          </p:nvSpPr>
          <p:spPr bwMode="auto">
            <a:xfrm>
              <a:off x="1583" y="2296"/>
              <a:ext cx="13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8" name="Line 14"/>
            <p:cNvSpPr>
              <a:spLocks noChangeShapeType="1"/>
            </p:cNvSpPr>
            <p:nvPr/>
          </p:nvSpPr>
          <p:spPr bwMode="auto">
            <a:xfrm>
              <a:off x="1636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09" name="Line 15"/>
            <p:cNvSpPr>
              <a:spLocks noChangeShapeType="1"/>
            </p:cNvSpPr>
            <p:nvPr/>
          </p:nvSpPr>
          <p:spPr bwMode="auto">
            <a:xfrm>
              <a:off x="1688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0" name="Line 16"/>
            <p:cNvSpPr>
              <a:spLocks noChangeShapeType="1"/>
            </p:cNvSpPr>
            <p:nvPr/>
          </p:nvSpPr>
          <p:spPr bwMode="auto">
            <a:xfrm>
              <a:off x="1740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1" name="Line 17"/>
            <p:cNvSpPr>
              <a:spLocks noChangeShapeType="1"/>
            </p:cNvSpPr>
            <p:nvPr/>
          </p:nvSpPr>
          <p:spPr bwMode="auto">
            <a:xfrm>
              <a:off x="1792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2" name="Line 18"/>
            <p:cNvSpPr>
              <a:spLocks noChangeShapeType="1"/>
            </p:cNvSpPr>
            <p:nvPr/>
          </p:nvSpPr>
          <p:spPr bwMode="auto">
            <a:xfrm>
              <a:off x="1844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3" name="Line 19"/>
            <p:cNvSpPr>
              <a:spLocks noChangeShapeType="1"/>
            </p:cNvSpPr>
            <p:nvPr/>
          </p:nvSpPr>
          <p:spPr bwMode="auto">
            <a:xfrm>
              <a:off x="1896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4" name="Line 20"/>
            <p:cNvSpPr>
              <a:spLocks noChangeShapeType="1"/>
            </p:cNvSpPr>
            <p:nvPr/>
          </p:nvSpPr>
          <p:spPr bwMode="auto">
            <a:xfrm>
              <a:off x="1948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5" name="Line 21"/>
            <p:cNvSpPr>
              <a:spLocks noChangeShapeType="1"/>
            </p:cNvSpPr>
            <p:nvPr/>
          </p:nvSpPr>
          <p:spPr bwMode="auto">
            <a:xfrm>
              <a:off x="2000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6" name="Line 22"/>
            <p:cNvSpPr>
              <a:spLocks noChangeShapeType="1"/>
            </p:cNvSpPr>
            <p:nvPr/>
          </p:nvSpPr>
          <p:spPr bwMode="auto">
            <a:xfrm>
              <a:off x="2052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7" name="Line 23"/>
            <p:cNvSpPr>
              <a:spLocks noChangeShapeType="1"/>
            </p:cNvSpPr>
            <p:nvPr/>
          </p:nvSpPr>
          <p:spPr bwMode="auto">
            <a:xfrm>
              <a:off x="2104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8" name="Line 24"/>
            <p:cNvSpPr>
              <a:spLocks noChangeShapeType="1"/>
            </p:cNvSpPr>
            <p:nvPr/>
          </p:nvSpPr>
          <p:spPr bwMode="auto">
            <a:xfrm>
              <a:off x="2156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19" name="Line 25"/>
            <p:cNvSpPr>
              <a:spLocks noChangeShapeType="1"/>
            </p:cNvSpPr>
            <p:nvPr/>
          </p:nvSpPr>
          <p:spPr bwMode="auto">
            <a:xfrm>
              <a:off x="2208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0" name="Line 26"/>
            <p:cNvSpPr>
              <a:spLocks noChangeShapeType="1"/>
            </p:cNvSpPr>
            <p:nvPr/>
          </p:nvSpPr>
          <p:spPr bwMode="auto">
            <a:xfrm>
              <a:off x="2261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1" name="Line 27"/>
            <p:cNvSpPr>
              <a:spLocks noChangeShapeType="1"/>
            </p:cNvSpPr>
            <p:nvPr/>
          </p:nvSpPr>
          <p:spPr bwMode="auto">
            <a:xfrm>
              <a:off x="2313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2" name="Line 28"/>
            <p:cNvSpPr>
              <a:spLocks noChangeShapeType="1"/>
            </p:cNvSpPr>
            <p:nvPr/>
          </p:nvSpPr>
          <p:spPr bwMode="auto">
            <a:xfrm>
              <a:off x="2365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3" name="Line 29"/>
            <p:cNvSpPr>
              <a:spLocks noChangeShapeType="1"/>
            </p:cNvSpPr>
            <p:nvPr/>
          </p:nvSpPr>
          <p:spPr bwMode="auto">
            <a:xfrm>
              <a:off x="2417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4" name="Line 30"/>
            <p:cNvSpPr>
              <a:spLocks noChangeShapeType="1"/>
            </p:cNvSpPr>
            <p:nvPr/>
          </p:nvSpPr>
          <p:spPr bwMode="auto">
            <a:xfrm>
              <a:off x="2469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5" name="Line 31"/>
            <p:cNvSpPr>
              <a:spLocks noChangeShapeType="1"/>
            </p:cNvSpPr>
            <p:nvPr/>
          </p:nvSpPr>
          <p:spPr bwMode="auto">
            <a:xfrm>
              <a:off x="2521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6" name="Line 32"/>
            <p:cNvSpPr>
              <a:spLocks noChangeShapeType="1"/>
            </p:cNvSpPr>
            <p:nvPr/>
          </p:nvSpPr>
          <p:spPr bwMode="auto">
            <a:xfrm>
              <a:off x="2573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7" name="Line 33"/>
            <p:cNvSpPr>
              <a:spLocks noChangeShapeType="1"/>
            </p:cNvSpPr>
            <p:nvPr/>
          </p:nvSpPr>
          <p:spPr bwMode="auto">
            <a:xfrm>
              <a:off x="2625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8" name="Line 34"/>
            <p:cNvSpPr>
              <a:spLocks noChangeShapeType="1"/>
            </p:cNvSpPr>
            <p:nvPr/>
          </p:nvSpPr>
          <p:spPr bwMode="auto">
            <a:xfrm>
              <a:off x="2677" y="2296"/>
              <a:ext cx="12" cy="1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12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29" name="Freeform 35"/>
            <p:cNvSpPr>
              <a:spLocks noEditPoints="1"/>
            </p:cNvSpPr>
            <p:nvPr/>
          </p:nvSpPr>
          <p:spPr bwMode="auto">
            <a:xfrm>
              <a:off x="1907" y="563"/>
              <a:ext cx="596" cy="292"/>
            </a:xfrm>
            <a:custGeom>
              <a:avLst/>
              <a:gdLst>
                <a:gd name="T0" fmla="*/ 0 w 596"/>
                <a:gd name="T1" fmla="*/ 292 h 292"/>
                <a:gd name="T2" fmla="*/ 127 w 596"/>
                <a:gd name="T3" fmla="*/ 228 h 292"/>
                <a:gd name="T4" fmla="*/ 117 w 596"/>
                <a:gd name="T5" fmla="*/ 232 h 292"/>
                <a:gd name="T6" fmla="*/ 80 w 596"/>
                <a:gd name="T7" fmla="*/ 248 h 292"/>
                <a:gd name="T8" fmla="*/ 44 w 596"/>
                <a:gd name="T9" fmla="*/ 265 h 292"/>
                <a:gd name="T10" fmla="*/ 9 w 596"/>
                <a:gd name="T11" fmla="*/ 285 h 292"/>
                <a:gd name="T12" fmla="*/ 0 w 596"/>
                <a:gd name="T13" fmla="*/ 292 h 292"/>
                <a:gd name="T14" fmla="*/ 0 w 596"/>
                <a:gd name="T15" fmla="*/ 292 h 292"/>
                <a:gd name="T16" fmla="*/ 515 w 596"/>
                <a:gd name="T17" fmla="*/ 39 h 292"/>
                <a:gd name="T18" fmla="*/ 596 w 596"/>
                <a:gd name="T19" fmla="*/ 0 h 292"/>
                <a:gd name="T20" fmla="*/ 577 w 596"/>
                <a:gd name="T21" fmla="*/ 7 h 292"/>
                <a:gd name="T22" fmla="*/ 550 w 596"/>
                <a:gd name="T23" fmla="*/ 20 h 292"/>
                <a:gd name="T24" fmla="*/ 524 w 596"/>
                <a:gd name="T25" fmla="*/ 34 h 292"/>
                <a:gd name="T26" fmla="*/ 515 w 596"/>
                <a:gd name="T27" fmla="*/ 39 h 292"/>
                <a:gd name="T28" fmla="*/ 515 w 596"/>
                <a:gd name="T29" fmla="*/ 39 h 2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96"/>
                <a:gd name="T46" fmla="*/ 0 h 292"/>
                <a:gd name="T47" fmla="*/ 596 w 596"/>
                <a:gd name="T48" fmla="*/ 292 h 2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96" h="292">
                  <a:moveTo>
                    <a:pt x="0" y="292"/>
                  </a:moveTo>
                  <a:lnTo>
                    <a:pt x="127" y="228"/>
                  </a:lnTo>
                  <a:lnTo>
                    <a:pt x="117" y="232"/>
                  </a:lnTo>
                  <a:lnTo>
                    <a:pt x="80" y="248"/>
                  </a:lnTo>
                  <a:lnTo>
                    <a:pt x="44" y="265"/>
                  </a:lnTo>
                  <a:lnTo>
                    <a:pt x="9" y="285"/>
                  </a:lnTo>
                  <a:lnTo>
                    <a:pt x="0" y="292"/>
                  </a:lnTo>
                  <a:close/>
                  <a:moveTo>
                    <a:pt x="515" y="39"/>
                  </a:moveTo>
                  <a:lnTo>
                    <a:pt x="596" y="0"/>
                  </a:lnTo>
                  <a:lnTo>
                    <a:pt x="577" y="7"/>
                  </a:lnTo>
                  <a:lnTo>
                    <a:pt x="550" y="20"/>
                  </a:lnTo>
                  <a:lnTo>
                    <a:pt x="524" y="34"/>
                  </a:lnTo>
                  <a:lnTo>
                    <a:pt x="515" y="39"/>
                  </a:lnTo>
                  <a:close/>
                </a:path>
              </a:pathLst>
            </a:custGeom>
            <a:solidFill>
              <a:srgbClr val="4AF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0" name="Freeform 36"/>
            <p:cNvSpPr>
              <a:spLocks noEditPoints="1"/>
            </p:cNvSpPr>
            <p:nvPr/>
          </p:nvSpPr>
          <p:spPr bwMode="auto">
            <a:xfrm>
              <a:off x="1883" y="555"/>
              <a:ext cx="644" cy="316"/>
            </a:xfrm>
            <a:custGeom>
              <a:avLst/>
              <a:gdLst>
                <a:gd name="T0" fmla="*/ 0 w 644"/>
                <a:gd name="T1" fmla="*/ 316 h 316"/>
                <a:gd name="T2" fmla="*/ 191 w 644"/>
                <a:gd name="T3" fmla="*/ 221 h 316"/>
                <a:gd name="T4" fmla="*/ 180 w 644"/>
                <a:gd name="T5" fmla="*/ 225 h 316"/>
                <a:gd name="T6" fmla="*/ 147 w 644"/>
                <a:gd name="T7" fmla="*/ 238 h 316"/>
                <a:gd name="T8" fmla="*/ 26 w 644"/>
                <a:gd name="T9" fmla="*/ 298 h 316"/>
                <a:gd name="T10" fmla="*/ 0 w 644"/>
                <a:gd name="T11" fmla="*/ 316 h 316"/>
                <a:gd name="T12" fmla="*/ 0 w 644"/>
                <a:gd name="T13" fmla="*/ 316 h 316"/>
                <a:gd name="T14" fmla="*/ 508 w 644"/>
                <a:gd name="T15" fmla="*/ 67 h 316"/>
                <a:gd name="T16" fmla="*/ 644 w 644"/>
                <a:gd name="T17" fmla="*/ 0 h 316"/>
                <a:gd name="T18" fmla="*/ 629 w 644"/>
                <a:gd name="T19" fmla="*/ 4 h 316"/>
                <a:gd name="T20" fmla="*/ 616 w 644"/>
                <a:gd name="T21" fmla="*/ 9 h 316"/>
                <a:gd name="T22" fmla="*/ 542 w 644"/>
                <a:gd name="T23" fmla="*/ 45 h 316"/>
                <a:gd name="T24" fmla="*/ 522 w 644"/>
                <a:gd name="T25" fmla="*/ 58 h 316"/>
                <a:gd name="T26" fmla="*/ 508 w 644"/>
                <a:gd name="T27" fmla="*/ 67 h 316"/>
                <a:gd name="T28" fmla="*/ 508 w 644"/>
                <a:gd name="T29" fmla="*/ 67 h 3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44"/>
                <a:gd name="T46" fmla="*/ 0 h 316"/>
                <a:gd name="T47" fmla="*/ 644 w 644"/>
                <a:gd name="T48" fmla="*/ 316 h 3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44" h="316">
                  <a:moveTo>
                    <a:pt x="0" y="316"/>
                  </a:moveTo>
                  <a:lnTo>
                    <a:pt x="191" y="221"/>
                  </a:lnTo>
                  <a:lnTo>
                    <a:pt x="180" y="225"/>
                  </a:lnTo>
                  <a:lnTo>
                    <a:pt x="147" y="238"/>
                  </a:lnTo>
                  <a:lnTo>
                    <a:pt x="26" y="298"/>
                  </a:lnTo>
                  <a:lnTo>
                    <a:pt x="0" y="316"/>
                  </a:lnTo>
                  <a:close/>
                  <a:moveTo>
                    <a:pt x="508" y="67"/>
                  </a:moveTo>
                  <a:lnTo>
                    <a:pt x="644" y="0"/>
                  </a:lnTo>
                  <a:lnTo>
                    <a:pt x="629" y="4"/>
                  </a:lnTo>
                  <a:lnTo>
                    <a:pt x="616" y="9"/>
                  </a:lnTo>
                  <a:lnTo>
                    <a:pt x="542" y="45"/>
                  </a:lnTo>
                  <a:lnTo>
                    <a:pt x="522" y="58"/>
                  </a:lnTo>
                  <a:lnTo>
                    <a:pt x="508" y="67"/>
                  </a:lnTo>
                  <a:close/>
                </a:path>
              </a:pathLst>
            </a:custGeom>
            <a:solidFill>
              <a:srgbClr val="4BFE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1" name="Freeform 37"/>
            <p:cNvSpPr>
              <a:spLocks noEditPoints="1"/>
            </p:cNvSpPr>
            <p:nvPr/>
          </p:nvSpPr>
          <p:spPr bwMode="auto">
            <a:xfrm>
              <a:off x="1869" y="551"/>
              <a:ext cx="677" cy="331"/>
            </a:xfrm>
            <a:custGeom>
              <a:avLst/>
              <a:gdLst>
                <a:gd name="T0" fmla="*/ 0 w 677"/>
                <a:gd name="T1" fmla="*/ 331 h 331"/>
                <a:gd name="T2" fmla="*/ 241 w 677"/>
                <a:gd name="T3" fmla="*/ 212 h 331"/>
                <a:gd name="T4" fmla="*/ 234 w 677"/>
                <a:gd name="T5" fmla="*/ 215 h 331"/>
                <a:gd name="T6" fmla="*/ 201 w 677"/>
                <a:gd name="T7" fmla="*/ 227 h 331"/>
                <a:gd name="T8" fmla="*/ 16 w 677"/>
                <a:gd name="T9" fmla="*/ 318 h 331"/>
                <a:gd name="T10" fmla="*/ 13 w 677"/>
                <a:gd name="T11" fmla="*/ 320 h 331"/>
                <a:gd name="T12" fmla="*/ 0 w 677"/>
                <a:gd name="T13" fmla="*/ 331 h 331"/>
                <a:gd name="T14" fmla="*/ 0 w 677"/>
                <a:gd name="T15" fmla="*/ 331 h 331"/>
                <a:gd name="T16" fmla="*/ 496 w 677"/>
                <a:gd name="T17" fmla="*/ 88 h 331"/>
                <a:gd name="T18" fmla="*/ 677 w 677"/>
                <a:gd name="T19" fmla="*/ 0 h 331"/>
                <a:gd name="T20" fmla="*/ 674 w 677"/>
                <a:gd name="T21" fmla="*/ 0 h 331"/>
                <a:gd name="T22" fmla="*/ 656 w 677"/>
                <a:gd name="T23" fmla="*/ 5 h 331"/>
                <a:gd name="T24" fmla="*/ 525 w 677"/>
                <a:gd name="T25" fmla="*/ 69 h 331"/>
                <a:gd name="T26" fmla="*/ 510 w 677"/>
                <a:gd name="T27" fmla="*/ 79 h 331"/>
                <a:gd name="T28" fmla="*/ 496 w 677"/>
                <a:gd name="T29" fmla="*/ 88 h 331"/>
                <a:gd name="T30" fmla="*/ 496 w 677"/>
                <a:gd name="T31" fmla="*/ 88 h 33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677"/>
                <a:gd name="T49" fmla="*/ 0 h 331"/>
                <a:gd name="T50" fmla="*/ 677 w 677"/>
                <a:gd name="T51" fmla="*/ 331 h 33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677" h="331">
                  <a:moveTo>
                    <a:pt x="0" y="331"/>
                  </a:moveTo>
                  <a:lnTo>
                    <a:pt x="241" y="212"/>
                  </a:lnTo>
                  <a:lnTo>
                    <a:pt x="234" y="215"/>
                  </a:lnTo>
                  <a:lnTo>
                    <a:pt x="201" y="227"/>
                  </a:lnTo>
                  <a:lnTo>
                    <a:pt x="16" y="318"/>
                  </a:lnTo>
                  <a:lnTo>
                    <a:pt x="13" y="320"/>
                  </a:lnTo>
                  <a:lnTo>
                    <a:pt x="0" y="331"/>
                  </a:lnTo>
                  <a:close/>
                  <a:moveTo>
                    <a:pt x="496" y="88"/>
                  </a:moveTo>
                  <a:lnTo>
                    <a:pt x="677" y="0"/>
                  </a:lnTo>
                  <a:lnTo>
                    <a:pt x="674" y="0"/>
                  </a:lnTo>
                  <a:lnTo>
                    <a:pt x="656" y="5"/>
                  </a:lnTo>
                  <a:lnTo>
                    <a:pt x="525" y="69"/>
                  </a:lnTo>
                  <a:lnTo>
                    <a:pt x="510" y="79"/>
                  </a:lnTo>
                  <a:lnTo>
                    <a:pt x="496" y="88"/>
                  </a:lnTo>
                  <a:close/>
                </a:path>
              </a:pathLst>
            </a:custGeom>
            <a:solidFill>
              <a:srgbClr val="4CFE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2" name="Freeform 38"/>
            <p:cNvSpPr>
              <a:spLocks noEditPoints="1"/>
            </p:cNvSpPr>
            <p:nvPr/>
          </p:nvSpPr>
          <p:spPr bwMode="auto">
            <a:xfrm>
              <a:off x="1856" y="549"/>
              <a:ext cx="703" cy="344"/>
            </a:xfrm>
            <a:custGeom>
              <a:avLst/>
              <a:gdLst>
                <a:gd name="T0" fmla="*/ 0 w 703"/>
                <a:gd name="T1" fmla="*/ 344 h 344"/>
                <a:gd name="T2" fmla="*/ 290 w 703"/>
                <a:gd name="T3" fmla="*/ 201 h 344"/>
                <a:gd name="T4" fmla="*/ 289 w 703"/>
                <a:gd name="T5" fmla="*/ 202 h 344"/>
                <a:gd name="T6" fmla="*/ 250 w 703"/>
                <a:gd name="T7" fmla="*/ 216 h 344"/>
                <a:gd name="T8" fmla="*/ 15 w 703"/>
                <a:gd name="T9" fmla="*/ 332 h 344"/>
                <a:gd name="T10" fmla="*/ 0 w 703"/>
                <a:gd name="T11" fmla="*/ 344 h 344"/>
                <a:gd name="T12" fmla="*/ 0 w 703"/>
                <a:gd name="T13" fmla="*/ 344 h 344"/>
                <a:gd name="T14" fmla="*/ 483 w 703"/>
                <a:gd name="T15" fmla="*/ 107 h 344"/>
                <a:gd name="T16" fmla="*/ 703 w 703"/>
                <a:gd name="T17" fmla="*/ 0 h 344"/>
                <a:gd name="T18" fmla="*/ 688 w 703"/>
                <a:gd name="T19" fmla="*/ 2 h 344"/>
                <a:gd name="T20" fmla="*/ 512 w 703"/>
                <a:gd name="T21" fmla="*/ 88 h 344"/>
                <a:gd name="T22" fmla="*/ 497 w 703"/>
                <a:gd name="T23" fmla="*/ 98 h 344"/>
                <a:gd name="T24" fmla="*/ 483 w 703"/>
                <a:gd name="T25" fmla="*/ 107 h 344"/>
                <a:gd name="T26" fmla="*/ 483 w 703"/>
                <a:gd name="T27" fmla="*/ 107 h 3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3"/>
                <a:gd name="T43" fmla="*/ 0 h 344"/>
                <a:gd name="T44" fmla="*/ 703 w 703"/>
                <a:gd name="T45" fmla="*/ 344 h 3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3" h="344">
                  <a:moveTo>
                    <a:pt x="0" y="344"/>
                  </a:moveTo>
                  <a:lnTo>
                    <a:pt x="290" y="201"/>
                  </a:lnTo>
                  <a:lnTo>
                    <a:pt x="289" y="202"/>
                  </a:lnTo>
                  <a:lnTo>
                    <a:pt x="250" y="216"/>
                  </a:lnTo>
                  <a:lnTo>
                    <a:pt x="15" y="332"/>
                  </a:lnTo>
                  <a:lnTo>
                    <a:pt x="0" y="344"/>
                  </a:lnTo>
                  <a:close/>
                  <a:moveTo>
                    <a:pt x="483" y="107"/>
                  </a:moveTo>
                  <a:lnTo>
                    <a:pt x="703" y="0"/>
                  </a:lnTo>
                  <a:lnTo>
                    <a:pt x="688" y="2"/>
                  </a:lnTo>
                  <a:lnTo>
                    <a:pt x="512" y="88"/>
                  </a:lnTo>
                  <a:lnTo>
                    <a:pt x="497" y="98"/>
                  </a:lnTo>
                  <a:lnTo>
                    <a:pt x="483" y="107"/>
                  </a:lnTo>
                  <a:close/>
                </a:path>
              </a:pathLst>
            </a:custGeom>
            <a:solidFill>
              <a:srgbClr val="4CFE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3" name="Freeform 39"/>
            <p:cNvSpPr>
              <a:spLocks noEditPoints="1"/>
            </p:cNvSpPr>
            <p:nvPr/>
          </p:nvSpPr>
          <p:spPr bwMode="auto">
            <a:xfrm>
              <a:off x="1845" y="547"/>
              <a:ext cx="727" cy="356"/>
            </a:xfrm>
            <a:custGeom>
              <a:avLst/>
              <a:gdLst>
                <a:gd name="T0" fmla="*/ 0 w 727"/>
                <a:gd name="T1" fmla="*/ 356 h 356"/>
                <a:gd name="T2" fmla="*/ 346 w 727"/>
                <a:gd name="T3" fmla="*/ 185 h 356"/>
                <a:gd name="T4" fmla="*/ 343 w 727"/>
                <a:gd name="T5" fmla="*/ 187 h 356"/>
                <a:gd name="T6" fmla="*/ 300 w 727"/>
                <a:gd name="T7" fmla="*/ 204 h 356"/>
                <a:gd name="T8" fmla="*/ 298 w 727"/>
                <a:gd name="T9" fmla="*/ 204 h 356"/>
                <a:gd name="T10" fmla="*/ 12 w 727"/>
                <a:gd name="T11" fmla="*/ 345 h 356"/>
                <a:gd name="T12" fmla="*/ 5 w 727"/>
                <a:gd name="T13" fmla="*/ 351 h 356"/>
                <a:gd name="T14" fmla="*/ 0 w 727"/>
                <a:gd name="T15" fmla="*/ 356 h 356"/>
                <a:gd name="T16" fmla="*/ 0 w 727"/>
                <a:gd name="T17" fmla="*/ 356 h 356"/>
                <a:gd name="T18" fmla="*/ 461 w 727"/>
                <a:gd name="T19" fmla="*/ 130 h 356"/>
                <a:gd name="T20" fmla="*/ 727 w 727"/>
                <a:gd name="T21" fmla="*/ 0 h 356"/>
                <a:gd name="T22" fmla="*/ 713 w 727"/>
                <a:gd name="T23" fmla="*/ 2 h 356"/>
                <a:gd name="T24" fmla="*/ 497 w 727"/>
                <a:gd name="T25" fmla="*/ 108 h 356"/>
                <a:gd name="T26" fmla="*/ 481 w 727"/>
                <a:gd name="T27" fmla="*/ 118 h 356"/>
                <a:gd name="T28" fmla="*/ 461 w 727"/>
                <a:gd name="T29" fmla="*/ 130 h 356"/>
                <a:gd name="T30" fmla="*/ 461 w 727"/>
                <a:gd name="T31" fmla="*/ 130 h 35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27"/>
                <a:gd name="T49" fmla="*/ 0 h 356"/>
                <a:gd name="T50" fmla="*/ 727 w 727"/>
                <a:gd name="T51" fmla="*/ 356 h 35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27" h="356">
                  <a:moveTo>
                    <a:pt x="0" y="356"/>
                  </a:moveTo>
                  <a:lnTo>
                    <a:pt x="346" y="185"/>
                  </a:lnTo>
                  <a:lnTo>
                    <a:pt x="343" y="187"/>
                  </a:lnTo>
                  <a:lnTo>
                    <a:pt x="300" y="204"/>
                  </a:lnTo>
                  <a:lnTo>
                    <a:pt x="298" y="204"/>
                  </a:lnTo>
                  <a:lnTo>
                    <a:pt x="12" y="345"/>
                  </a:lnTo>
                  <a:lnTo>
                    <a:pt x="5" y="351"/>
                  </a:lnTo>
                  <a:lnTo>
                    <a:pt x="0" y="356"/>
                  </a:lnTo>
                  <a:close/>
                  <a:moveTo>
                    <a:pt x="461" y="130"/>
                  </a:moveTo>
                  <a:lnTo>
                    <a:pt x="727" y="0"/>
                  </a:lnTo>
                  <a:lnTo>
                    <a:pt x="713" y="2"/>
                  </a:lnTo>
                  <a:lnTo>
                    <a:pt x="497" y="108"/>
                  </a:lnTo>
                  <a:lnTo>
                    <a:pt x="481" y="118"/>
                  </a:lnTo>
                  <a:lnTo>
                    <a:pt x="461" y="130"/>
                  </a:lnTo>
                  <a:close/>
                </a:path>
              </a:pathLst>
            </a:custGeom>
            <a:solidFill>
              <a:srgbClr val="4DF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4" name="Freeform 40"/>
            <p:cNvSpPr>
              <a:spLocks/>
            </p:cNvSpPr>
            <p:nvPr/>
          </p:nvSpPr>
          <p:spPr bwMode="auto">
            <a:xfrm>
              <a:off x="1836" y="546"/>
              <a:ext cx="747" cy="365"/>
            </a:xfrm>
            <a:custGeom>
              <a:avLst/>
              <a:gdLst>
                <a:gd name="T0" fmla="*/ 0 w 747"/>
                <a:gd name="T1" fmla="*/ 365 h 365"/>
                <a:gd name="T2" fmla="*/ 747 w 747"/>
                <a:gd name="T3" fmla="*/ 0 h 365"/>
                <a:gd name="T4" fmla="*/ 739 w 747"/>
                <a:gd name="T5" fmla="*/ 0 h 365"/>
                <a:gd name="T6" fmla="*/ 735 w 747"/>
                <a:gd name="T7" fmla="*/ 1 h 365"/>
                <a:gd name="T8" fmla="*/ 474 w 747"/>
                <a:gd name="T9" fmla="*/ 129 h 365"/>
                <a:gd name="T10" fmla="*/ 461 w 747"/>
                <a:gd name="T11" fmla="*/ 136 h 365"/>
                <a:gd name="T12" fmla="*/ 431 w 747"/>
                <a:gd name="T13" fmla="*/ 153 h 365"/>
                <a:gd name="T14" fmla="*/ 398 w 747"/>
                <a:gd name="T15" fmla="*/ 169 h 365"/>
                <a:gd name="T16" fmla="*/ 352 w 747"/>
                <a:gd name="T17" fmla="*/ 188 h 365"/>
                <a:gd name="T18" fmla="*/ 350 w 747"/>
                <a:gd name="T19" fmla="*/ 189 h 365"/>
                <a:gd name="T20" fmla="*/ 10 w 747"/>
                <a:gd name="T21" fmla="*/ 356 h 365"/>
                <a:gd name="T22" fmla="*/ 0 w 747"/>
                <a:gd name="T23" fmla="*/ 365 h 365"/>
                <a:gd name="T24" fmla="*/ 0 w 747"/>
                <a:gd name="T25" fmla="*/ 365 h 3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47"/>
                <a:gd name="T40" fmla="*/ 0 h 365"/>
                <a:gd name="T41" fmla="*/ 747 w 747"/>
                <a:gd name="T42" fmla="*/ 365 h 3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47" h="365">
                  <a:moveTo>
                    <a:pt x="0" y="365"/>
                  </a:moveTo>
                  <a:lnTo>
                    <a:pt x="747" y="0"/>
                  </a:lnTo>
                  <a:lnTo>
                    <a:pt x="739" y="0"/>
                  </a:lnTo>
                  <a:lnTo>
                    <a:pt x="735" y="1"/>
                  </a:lnTo>
                  <a:lnTo>
                    <a:pt x="474" y="129"/>
                  </a:lnTo>
                  <a:lnTo>
                    <a:pt x="461" y="136"/>
                  </a:lnTo>
                  <a:lnTo>
                    <a:pt x="431" y="153"/>
                  </a:lnTo>
                  <a:lnTo>
                    <a:pt x="398" y="169"/>
                  </a:lnTo>
                  <a:lnTo>
                    <a:pt x="352" y="188"/>
                  </a:lnTo>
                  <a:lnTo>
                    <a:pt x="350" y="189"/>
                  </a:lnTo>
                  <a:lnTo>
                    <a:pt x="10" y="356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4EFE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5" name="Freeform 41"/>
            <p:cNvSpPr>
              <a:spLocks/>
            </p:cNvSpPr>
            <p:nvPr/>
          </p:nvSpPr>
          <p:spPr bwMode="auto">
            <a:xfrm>
              <a:off x="1828" y="545"/>
              <a:ext cx="765" cy="375"/>
            </a:xfrm>
            <a:custGeom>
              <a:avLst/>
              <a:gdLst>
                <a:gd name="T0" fmla="*/ 0 w 765"/>
                <a:gd name="T1" fmla="*/ 375 h 375"/>
                <a:gd name="T2" fmla="*/ 765 w 765"/>
                <a:gd name="T3" fmla="*/ 0 h 375"/>
                <a:gd name="T4" fmla="*/ 754 w 765"/>
                <a:gd name="T5" fmla="*/ 1 h 375"/>
                <a:gd name="T6" fmla="*/ 9 w 765"/>
                <a:gd name="T7" fmla="*/ 365 h 375"/>
                <a:gd name="T8" fmla="*/ 0 w 765"/>
                <a:gd name="T9" fmla="*/ 375 h 375"/>
                <a:gd name="T10" fmla="*/ 0 w 765"/>
                <a:gd name="T11" fmla="*/ 375 h 37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5"/>
                <a:gd name="T19" fmla="*/ 0 h 375"/>
                <a:gd name="T20" fmla="*/ 765 w 765"/>
                <a:gd name="T21" fmla="*/ 375 h 37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5" h="375">
                  <a:moveTo>
                    <a:pt x="0" y="375"/>
                  </a:moveTo>
                  <a:lnTo>
                    <a:pt x="765" y="0"/>
                  </a:lnTo>
                  <a:lnTo>
                    <a:pt x="754" y="1"/>
                  </a:lnTo>
                  <a:lnTo>
                    <a:pt x="9" y="365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4FFE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6" name="Freeform 42"/>
            <p:cNvSpPr>
              <a:spLocks noEditPoints="1"/>
            </p:cNvSpPr>
            <p:nvPr/>
          </p:nvSpPr>
          <p:spPr bwMode="auto">
            <a:xfrm>
              <a:off x="1819" y="541"/>
              <a:ext cx="793" cy="388"/>
            </a:xfrm>
            <a:custGeom>
              <a:avLst/>
              <a:gdLst>
                <a:gd name="T0" fmla="*/ 0 w 793"/>
                <a:gd name="T1" fmla="*/ 388 h 388"/>
                <a:gd name="T2" fmla="*/ 785 w 793"/>
                <a:gd name="T3" fmla="*/ 4 h 388"/>
                <a:gd name="T4" fmla="*/ 773 w 793"/>
                <a:gd name="T5" fmla="*/ 4 h 388"/>
                <a:gd name="T6" fmla="*/ 9 w 793"/>
                <a:gd name="T7" fmla="*/ 378 h 388"/>
                <a:gd name="T8" fmla="*/ 0 w 793"/>
                <a:gd name="T9" fmla="*/ 388 h 388"/>
                <a:gd name="T10" fmla="*/ 0 w 793"/>
                <a:gd name="T11" fmla="*/ 388 h 388"/>
                <a:gd name="T12" fmla="*/ 792 w 793"/>
                <a:gd name="T13" fmla="*/ 0 h 388"/>
                <a:gd name="T14" fmla="*/ 793 w 793"/>
                <a:gd name="T15" fmla="*/ 0 h 388"/>
                <a:gd name="T16" fmla="*/ 792 w 793"/>
                <a:gd name="T17" fmla="*/ 0 h 388"/>
                <a:gd name="T18" fmla="*/ 792 w 793"/>
                <a:gd name="T19" fmla="*/ 0 h 388"/>
                <a:gd name="T20" fmla="*/ 792 w 793"/>
                <a:gd name="T21" fmla="*/ 0 h 38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93"/>
                <a:gd name="T34" fmla="*/ 0 h 388"/>
                <a:gd name="T35" fmla="*/ 793 w 793"/>
                <a:gd name="T36" fmla="*/ 388 h 38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93" h="388">
                  <a:moveTo>
                    <a:pt x="0" y="388"/>
                  </a:moveTo>
                  <a:lnTo>
                    <a:pt x="785" y="4"/>
                  </a:lnTo>
                  <a:lnTo>
                    <a:pt x="773" y="4"/>
                  </a:lnTo>
                  <a:lnTo>
                    <a:pt x="9" y="378"/>
                  </a:lnTo>
                  <a:lnTo>
                    <a:pt x="0" y="388"/>
                  </a:lnTo>
                  <a:close/>
                  <a:moveTo>
                    <a:pt x="792" y="0"/>
                  </a:moveTo>
                  <a:lnTo>
                    <a:pt x="793" y="0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rgbClr val="50FE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7" name="Freeform 43"/>
            <p:cNvSpPr>
              <a:spLocks/>
            </p:cNvSpPr>
            <p:nvPr/>
          </p:nvSpPr>
          <p:spPr bwMode="auto">
            <a:xfrm>
              <a:off x="1813" y="541"/>
              <a:ext cx="808" cy="395"/>
            </a:xfrm>
            <a:custGeom>
              <a:avLst/>
              <a:gdLst>
                <a:gd name="T0" fmla="*/ 0 w 808"/>
                <a:gd name="T1" fmla="*/ 395 h 395"/>
                <a:gd name="T2" fmla="*/ 808 w 808"/>
                <a:gd name="T3" fmla="*/ 0 h 395"/>
                <a:gd name="T4" fmla="*/ 798 w 808"/>
                <a:gd name="T5" fmla="*/ 0 h 395"/>
                <a:gd name="T6" fmla="*/ 798 w 808"/>
                <a:gd name="T7" fmla="*/ 3 h 395"/>
                <a:gd name="T8" fmla="*/ 790 w 808"/>
                <a:gd name="T9" fmla="*/ 4 h 395"/>
                <a:gd name="T10" fmla="*/ 7 w 808"/>
                <a:gd name="T11" fmla="*/ 387 h 395"/>
                <a:gd name="T12" fmla="*/ 6 w 808"/>
                <a:gd name="T13" fmla="*/ 388 h 395"/>
                <a:gd name="T14" fmla="*/ 0 w 808"/>
                <a:gd name="T15" fmla="*/ 395 h 395"/>
                <a:gd name="T16" fmla="*/ 0 w 808"/>
                <a:gd name="T17" fmla="*/ 395 h 3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08"/>
                <a:gd name="T28" fmla="*/ 0 h 395"/>
                <a:gd name="T29" fmla="*/ 808 w 808"/>
                <a:gd name="T30" fmla="*/ 395 h 3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08" h="395">
                  <a:moveTo>
                    <a:pt x="0" y="395"/>
                  </a:moveTo>
                  <a:lnTo>
                    <a:pt x="808" y="0"/>
                  </a:lnTo>
                  <a:lnTo>
                    <a:pt x="798" y="0"/>
                  </a:lnTo>
                  <a:lnTo>
                    <a:pt x="798" y="3"/>
                  </a:lnTo>
                  <a:lnTo>
                    <a:pt x="790" y="4"/>
                  </a:lnTo>
                  <a:lnTo>
                    <a:pt x="7" y="387"/>
                  </a:lnTo>
                  <a:lnTo>
                    <a:pt x="6" y="388"/>
                  </a:lnTo>
                  <a:lnTo>
                    <a:pt x="0" y="395"/>
                  </a:lnTo>
                  <a:close/>
                </a:path>
              </a:pathLst>
            </a:custGeom>
            <a:solidFill>
              <a:srgbClr val="51F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8" name="Freeform 44"/>
            <p:cNvSpPr>
              <a:spLocks noEditPoints="1"/>
            </p:cNvSpPr>
            <p:nvPr/>
          </p:nvSpPr>
          <p:spPr bwMode="auto">
            <a:xfrm>
              <a:off x="1562" y="541"/>
              <a:ext cx="1068" cy="522"/>
            </a:xfrm>
            <a:custGeom>
              <a:avLst/>
              <a:gdLst>
                <a:gd name="T0" fmla="*/ 0 w 1068"/>
                <a:gd name="T1" fmla="*/ 522 h 522"/>
                <a:gd name="T2" fmla="*/ 9 w 1068"/>
                <a:gd name="T3" fmla="*/ 517 h 522"/>
                <a:gd name="T4" fmla="*/ 0 w 1068"/>
                <a:gd name="T5" fmla="*/ 517 h 522"/>
                <a:gd name="T6" fmla="*/ 0 w 1068"/>
                <a:gd name="T7" fmla="*/ 522 h 522"/>
                <a:gd name="T8" fmla="*/ 0 w 1068"/>
                <a:gd name="T9" fmla="*/ 522 h 522"/>
                <a:gd name="T10" fmla="*/ 245 w 1068"/>
                <a:gd name="T11" fmla="*/ 403 h 522"/>
                <a:gd name="T12" fmla="*/ 1068 w 1068"/>
                <a:gd name="T13" fmla="*/ 0 h 522"/>
                <a:gd name="T14" fmla="*/ 1058 w 1068"/>
                <a:gd name="T15" fmla="*/ 0 h 522"/>
                <a:gd name="T16" fmla="*/ 251 w 1068"/>
                <a:gd name="T17" fmla="*/ 394 h 522"/>
                <a:gd name="T18" fmla="*/ 245 w 1068"/>
                <a:gd name="T19" fmla="*/ 403 h 522"/>
                <a:gd name="T20" fmla="*/ 245 w 1068"/>
                <a:gd name="T21" fmla="*/ 403 h 5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68"/>
                <a:gd name="T34" fmla="*/ 0 h 522"/>
                <a:gd name="T35" fmla="*/ 1068 w 1068"/>
                <a:gd name="T36" fmla="*/ 522 h 5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68" h="522">
                  <a:moveTo>
                    <a:pt x="0" y="522"/>
                  </a:moveTo>
                  <a:lnTo>
                    <a:pt x="9" y="517"/>
                  </a:lnTo>
                  <a:lnTo>
                    <a:pt x="0" y="517"/>
                  </a:lnTo>
                  <a:lnTo>
                    <a:pt x="0" y="522"/>
                  </a:lnTo>
                  <a:close/>
                  <a:moveTo>
                    <a:pt x="245" y="403"/>
                  </a:moveTo>
                  <a:lnTo>
                    <a:pt x="1068" y="0"/>
                  </a:lnTo>
                  <a:lnTo>
                    <a:pt x="1058" y="0"/>
                  </a:lnTo>
                  <a:lnTo>
                    <a:pt x="251" y="394"/>
                  </a:lnTo>
                  <a:lnTo>
                    <a:pt x="245" y="403"/>
                  </a:lnTo>
                  <a:close/>
                </a:path>
              </a:pathLst>
            </a:custGeom>
            <a:solidFill>
              <a:srgbClr val="52FE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39" name="Freeform 45"/>
            <p:cNvSpPr>
              <a:spLocks noEditPoints="1"/>
            </p:cNvSpPr>
            <p:nvPr/>
          </p:nvSpPr>
          <p:spPr bwMode="auto">
            <a:xfrm>
              <a:off x="1515" y="541"/>
              <a:ext cx="1124" cy="549"/>
            </a:xfrm>
            <a:custGeom>
              <a:avLst/>
              <a:gdLst>
                <a:gd name="T0" fmla="*/ 0 w 1124"/>
                <a:gd name="T1" fmla="*/ 549 h 549"/>
                <a:gd name="T2" fmla="*/ 2 w 1124"/>
                <a:gd name="T3" fmla="*/ 548 h 549"/>
                <a:gd name="T4" fmla="*/ 0 w 1124"/>
                <a:gd name="T5" fmla="*/ 548 h 549"/>
                <a:gd name="T6" fmla="*/ 0 w 1124"/>
                <a:gd name="T7" fmla="*/ 549 h 549"/>
                <a:gd name="T8" fmla="*/ 0 w 1124"/>
                <a:gd name="T9" fmla="*/ 549 h 549"/>
                <a:gd name="T10" fmla="*/ 47 w 1124"/>
                <a:gd name="T11" fmla="*/ 526 h 549"/>
                <a:gd name="T12" fmla="*/ 65 w 1124"/>
                <a:gd name="T13" fmla="*/ 517 h 549"/>
                <a:gd name="T14" fmla="*/ 55 w 1124"/>
                <a:gd name="T15" fmla="*/ 517 h 549"/>
                <a:gd name="T16" fmla="*/ 47 w 1124"/>
                <a:gd name="T17" fmla="*/ 521 h 549"/>
                <a:gd name="T18" fmla="*/ 47 w 1124"/>
                <a:gd name="T19" fmla="*/ 526 h 549"/>
                <a:gd name="T20" fmla="*/ 47 w 1124"/>
                <a:gd name="T21" fmla="*/ 526 h 549"/>
                <a:gd name="T22" fmla="*/ 185 w 1124"/>
                <a:gd name="T23" fmla="*/ 459 h 549"/>
                <a:gd name="T24" fmla="*/ 187 w 1124"/>
                <a:gd name="T25" fmla="*/ 458 h 549"/>
                <a:gd name="T26" fmla="*/ 185 w 1124"/>
                <a:gd name="T27" fmla="*/ 458 h 549"/>
                <a:gd name="T28" fmla="*/ 185 w 1124"/>
                <a:gd name="T29" fmla="*/ 459 h 549"/>
                <a:gd name="T30" fmla="*/ 185 w 1124"/>
                <a:gd name="T31" fmla="*/ 459 h 549"/>
                <a:gd name="T32" fmla="*/ 285 w 1124"/>
                <a:gd name="T33" fmla="*/ 410 h 549"/>
                <a:gd name="T34" fmla="*/ 1124 w 1124"/>
                <a:gd name="T35" fmla="*/ 0 h 549"/>
                <a:gd name="T36" fmla="*/ 1114 w 1124"/>
                <a:gd name="T37" fmla="*/ 0 h 549"/>
                <a:gd name="T38" fmla="*/ 292 w 1124"/>
                <a:gd name="T39" fmla="*/ 402 h 549"/>
                <a:gd name="T40" fmla="*/ 285 w 1124"/>
                <a:gd name="T41" fmla="*/ 410 h 549"/>
                <a:gd name="T42" fmla="*/ 285 w 1124"/>
                <a:gd name="T43" fmla="*/ 410 h 54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24"/>
                <a:gd name="T67" fmla="*/ 0 h 549"/>
                <a:gd name="T68" fmla="*/ 1124 w 1124"/>
                <a:gd name="T69" fmla="*/ 549 h 54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24" h="549">
                  <a:moveTo>
                    <a:pt x="0" y="549"/>
                  </a:moveTo>
                  <a:lnTo>
                    <a:pt x="2" y="548"/>
                  </a:lnTo>
                  <a:lnTo>
                    <a:pt x="0" y="548"/>
                  </a:lnTo>
                  <a:lnTo>
                    <a:pt x="0" y="549"/>
                  </a:lnTo>
                  <a:close/>
                  <a:moveTo>
                    <a:pt x="47" y="526"/>
                  </a:moveTo>
                  <a:lnTo>
                    <a:pt x="65" y="517"/>
                  </a:lnTo>
                  <a:lnTo>
                    <a:pt x="55" y="517"/>
                  </a:lnTo>
                  <a:lnTo>
                    <a:pt x="47" y="521"/>
                  </a:lnTo>
                  <a:lnTo>
                    <a:pt x="47" y="526"/>
                  </a:lnTo>
                  <a:close/>
                  <a:moveTo>
                    <a:pt x="185" y="459"/>
                  </a:moveTo>
                  <a:lnTo>
                    <a:pt x="187" y="458"/>
                  </a:lnTo>
                  <a:lnTo>
                    <a:pt x="185" y="458"/>
                  </a:lnTo>
                  <a:lnTo>
                    <a:pt x="185" y="459"/>
                  </a:lnTo>
                  <a:close/>
                  <a:moveTo>
                    <a:pt x="285" y="410"/>
                  </a:moveTo>
                  <a:lnTo>
                    <a:pt x="1124" y="0"/>
                  </a:lnTo>
                  <a:lnTo>
                    <a:pt x="1114" y="0"/>
                  </a:lnTo>
                  <a:lnTo>
                    <a:pt x="292" y="402"/>
                  </a:lnTo>
                  <a:lnTo>
                    <a:pt x="285" y="410"/>
                  </a:lnTo>
                  <a:close/>
                </a:path>
              </a:pathLst>
            </a:custGeom>
            <a:solidFill>
              <a:srgbClr val="53FE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0" name="Freeform 46"/>
            <p:cNvSpPr>
              <a:spLocks noEditPoints="1"/>
            </p:cNvSpPr>
            <p:nvPr/>
          </p:nvSpPr>
          <p:spPr bwMode="auto">
            <a:xfrm>
              <a:off x="1515" y="541"/>
              <a:ext cx="1133" cy="553"/>
            </a:xfrm>
            <a:custGeom>
              <a:avLst/>
              <a:gdLst>
                <a:gd name="T0" fmla="*/ 0 w 1133"/>
                <a:gd name="T1" fmla="*/ 553 h 553"/>
                <a:gd name="T2" fmla="*/ 11 w 1133"/>
                <a:gd name="T3" fmla="*/ 548 h 553"/>
                <a:gd name="T4" fmla="*/ 1 w 1133"/>
                <a:gd name="T5" fmla="*/ 548 h 553"/>
                <a:gd name="T6" fmla="*/ 0 w 1133"/>
                <a:gd name="T7" fmla="*/ 548 h 553"/>
                <a:gd name="T8" fmla="*/ 0 w 1133"/>
                <a:gd name="T9" fmla="*/ 553 h 553"/>
                <a:gd name="T10" fmla="*/ 0 w 1133"/>
                <a:gd name="T11" fmla="*/ 553 h 553"/>
                <a:gd name="T12" fmla="*/ 47 w 1133"/>
                <a:gd name="T13" fmla="*/ 531 h 553"/>
                <a:gd name="T14" fmla="*/ 75 w 1133"/>
                <a:gd name="T15" fmla="*/ 517 h 553"/>
                <a:gd name="T16" fmla="*/ 64 w 1133"/>
                <a:gd name="T17" fmla="*/ 517 h 553"/>
                <a:gd name="T18" fmla="*/ 47 w 1133"/>
                <a:gd name="T19" fmla="*/ 526 h 553"/>
                <a:gd name="T20" fmla="*/ 47 w 1133"/>
                <a:gd name="T21" fmla="*/ 531 h 553"/>
                <a:gd name="T22" fmla="*/ 47 w 1133"/>
                <a:gd name="T23" fmla="*/ 531 h 553"/>
                <a:gd name="T24" fmla="*/ 185 w 1133"/>
                <a:gd name="T25" fmla="*/ 464 h 553"/>
                <a:gd name="T26" fmla="*/ 196 w 1133"/>
                <a:gd name="T27" fmla="*/ 458 h 553"/>
                <a:gd name="T28" fmla="*/ 186 w 1133"/>
                <a:gd name="T29" fmla="*/ 458 h 553"/>
                <a:gd name="T30" fmla="*/ 185 w 1133"/>
                <a:gd name="T31" fmla="*/ 459 h 553"/>
                <a:gd name="T32" fmla="*/ 185 w 1133"/>
                <a:gd name="T33" fmla="*/ 464 h 553"/>
                <a:gd name="T34" fmla="*/ 185 w 1133"/>
                <a:gd name="T35" fmla="*/ 464 h 553"/>
                <a:gd name="T36" fmla="*/ 259 w 1133"/>
                <a:gd name="T37" fmla="*/ 427 h 553"/>
                <a:gd name="T38" fmla="*/ 260 w 1133"/>
                <a:gd name="T39" fmla="*/ 427 h 553"/>
                <a:gd name="T40" fmla="*/ 259 w 1133"/>
                <a:gd name="T41" fmla="*/ 427 h 553"/>
                <a:gd name="T42" fmla="*/ 259 w 1133"/>
                <a:gd name="T43" fmla="*/ 427 h 553"/>
                <a:gd name="T44" fmla="*/ 259 w 1133"/>
                <a:gd name="T45" fmla="*/ 427 h 553"/>
                <a:gd name="T46" fmla="*/ 279 w 1133"/>
                <a:gd name="T47" fmla="*/ 417 h 553"/>
                <a:gd name="T48" fmla="*/ 1133 w 1133"/>
                <a:gd name="T49" fmla="*/ 0 h 553"/>
                <a:gd name="T50" fmla="*/ 1123 w 1133"/>
                <a:gd name="T51" fmla="*/ 0 h 553"/>
                <a:gd name="T52" fmla="*/ 286 w 1133"/>
                <a:gd name="T53" fmla="*/ 409 h 553"/>
                <a:gd name="T54" fmla="*/ 279 w 1133"/>
                <a:gd name="T55" fmla="*/ 417 h 553"/>
                <a:gd name="T56" fmla="*/ 279 w 1133"/>
                <a:gd name="T57" fmla="*/ 417 h 55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33"/>
                <a:gd name="T88" fmla="*/ 0 h 553"/>
                <a:gd name="T89" fmla="*/ 1133 w 1133"/>
                <a:gd name="T90" fmla="*/ 553 h 55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33" h="553">
                  <a:moveTo>
                    <a:pt x="0" y="553"/>
                  </a:moveTo>
                  <a:lnTo>
                    <a:pt x="11" y="548"/>
                  </a:lnTo>
                  <a:lnTo>
                    <a:pt x="1" y="548"/>
                  </a:lnTo>
                  <a:lnTo>
                    <a:pt x="0" y="548"/>
                  </a:lnTo>
                  <a:lnTo>
                    <a:pt x="0" y="553"/>
                  </a:lnTo>
                  <a:close/>
                  <a:moveTo>
                    <a:pt x="47" y="531"/>
                  </a:moveTo>
                  <a:lnTo>
                    <a:pt x="75" y="517"/>
                  </a:lnTo>
                  <a:lnTo>
                    <a:pt x="64" y="517"/>
                  </a:lnTo>
                  <a:lnTo>
                    <a:pt x="47" y="526"/>
                  </a:lnTo>
                  <a:lnTo>
                    <a:pt x="47" y="531"/>
                  </a:lnTo>
                  <a:close/>
                  <a:moveTo>
                    <a:pt x="185" y="464"/>
                  </a:moveTo>
                  <a:lnTo>
                    <a:pt x="196" y="458"/>
                  </a:lnTo>
                  <a:lnTo>
                    <a:pt x="186" y="458"/>
                  </a:lnTo>
                  <a:lnTo>
                    <a:pt x="185" y="459"/>
                  </a:lnTo>
                  <a:lnTo>
                    <a:pt x="185" y="464"/>
                  </a:lnTo>
                  <a:close/>
                  <a:moveTo>
                    <a:pt x="259" y="427"/>
                  </a:moveTo>
                  <a:lnTo>
                    <a:pt x="260" y="427"/>
                  </a:lnTo>
                  <a:lnTo>
                    <a:pt x="259" y="427"/>
                  </a:lnTo>
                  <a:close/>
                  <a:moveTo>
                    <a:pt x="279" y="417"/>
                  </a:moveTo>
                  <a:lnTo>
                    <a:pt x="1133" y="0"/>
                  </a:lnTo>
                  <a:lnTo>
                    <a:pt x="1123" y="0"/>
                  </a:lnTo>
                  <a:lnTo>
                    <a:pt x="286" y="409"/>
                  </a:lnTo>
                  <a:lnTo>
                    <a:pt x="279" y="417"/>
                  </a:lnTo>
                  <a:close/>
                </a:path>
              </a:pathLst>
            </a:custGeom>
            <a:solidFill>
              <a:srgbClr val="54F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1" name="Freeform 47"/>
            <p:cNvSpPr>
              <a:spLocks noEditPoints="1"/>
            </p:cNvSpPr>
            <p:nvPr/>
          </p:nvSpPr>
          <p:spPr bwMode="auto">
            <a:xfrm>
              <a:off x="1468" y="541"/>
              <a:ext cx="1189" cy="581"/>
            </a:xfrm>
            <a:custGeom>
              <a:avLst/>
              <a:gdLst>
                <a:gd name="T0" fmla="*/ 0 w 1189"/>
                <a:gd name="T1" fmla="*/ 581 h 581"/>
                <a:gd name="T2" fmla="*/ 3 w 1189"/>
                <a:gd name="T3" fmla="*/ 579 h 581"/>
                <a:gd name="T4" fmla="*/ 0 w 1189"/>
                <a:gd name="T5" fmla="*/ 579 h 581"/>
                <a:gd name="T6" fmla="*/ 0 w 1189"/>
                <a:gd name="T7" fmla="*/ 581 h 581"/>
                <a:gd name="T8" fmla="*/ 0 w 1189"/>
                <a:gd name="T9" fmla="*/ 581 h 581"/>
                <a:gd name="T10" fmla="*/ 47 w 1189"/>
                <a:gd name="T11" fmla="*/ 558 h 581"/>
                <a:gd name="T12" fmla="*/ 67 w 1189"/>
                <a:gd name="T13" fmla="*/ 548 h 581"/>
                <a:gd name="T14" fmla="*/ 57 w 1189"/>
                <a:gd name="T15" fmla="*/ 548 h 581"/>
                <a:gd name="T16" fmla="*/ 47 w 1189"/>
                <a:gd name="T17" fmla="*/ 553 h 581"/>
                <a:gd name="T18" fmla="*/ 47 w 1189"/>
                <a:gd name="T19" fmla="*/ 558 h 581"/>
                <a:gd name="T20" fmla="*/ 47 w 1189"/>
                <a:gd name="T21" fmla="*/ 558 h 581"/>
                <a:gd name="T22" fmla="*/ 99 w 1189"/>
                <a:gd name="T23" fmla="*/ 532 h 581"/>
                <a:gd name="T24" fmla="*/ 131 w 1189"/>
                <a:gd name="T25" fmla="*/ 517 h 581"/>
                <a:gd name="T26" fmla="*/ 120 w 1189"/>
                <a:gd name="T27" fmla="*/ 517 h 581"/>
                <a:gd name="T28" fmla="*/ 94 w 1189"/>
                <a:gd name="T29" fmla="*/ 530 h 581"/>
                <a:gd name="T30" fmla="*/ 94 w 1189"/>
                <a:gd name="T31" fmla="*/ 532 h 581"/>
                <a:gd name="T32" fmla="*/ 99 w 1189"/>
                <a:gd name="T33" fmla="*/ 532 h 581"/>
                <a:gd name="T34" fmla="*/ 99 w 1189"/>
                <a:gd name="T35" fmla="*/ 532 h 581"/>
                <a:gd name="T36" fmla="*/ 185 w 1189"/>
                <a:gd name="T37" fmla="*/ 491 h 581"/>
                <a:gd name="T38" fmla="*/ 188 w 1189"/>
                <a:gd name="T39" fmla="*/ 489 h 581"/>
                <a:gd name="T40" fmla="*/ 185 w 1189"/>
                <a:gd name="T41" fmla="*/ 489 h 581"/>
                <a:gd name="T42" fmla="*/ 185 w 1189"/>
                <a:gd name="T43" fmla="*/ 491 h 581"/>
                <a:gd name="T44" fmla="*/ 185 w 1189"/>
                <a:gd name="T45" fmla="*/ 491 h 581"/>
                <a:gd name="T46" fmla="*/ 232 w 1189"/>
                <a:gd name="T47" fmla="*/ 468 h 581"/>
                <a:gd name="T48" fmla="*/ 252 w 1189"/>
                <a:gd name="T49" fmla="*/ 458 h 581"/>
                <a:gd name="T50" fmla="*/ 242 w 1189"/>
                <a:gd name="T51" fmla="*/ 458 h 581"/>
                <a:gd name="T52" fmla="*/ 232 w 1189"/>
                <a:gd name="T53" fmla="*/ 463 h 581"/>
                <a:gd name="T54" fmla="*/ 232 w 1189"/>
                <a:gd name="T55" fmla="*/ 468 h 581"/>
                <a:gd name="T56" fmla="*/ 232 w 1189"/>
                <a:gd name="T57" fmla="*/ 468 h 581"/>
                <a:gd name="T58" fmla="*/ 306 w 1189"/>
                <a:gd name="T59" fmla="*/ 432 h 581"/>
                <a:gd name="T60" fmla="*/ 316 w 1189"/>
                <a:gd name="T61" fmla="*/ 427 h 581"/>
                <a:gd name="T62" fmla="*/ 306 w 1189"/>
                <a:gd name="T63" fmla="*/ 427 h 581"/>
                <a:gd name="T64" fmla="*/ 306 w 1189"/>
                <a:gd name="T65" fmla="*/ 432 h 581"/>
                <a:gd name="T66" fmla="*/ 306 w 1189"/>
                <a:gd name="T67" fmla="*/ 432 h 581"/>
                <a:gd name="T68" fmla="*/ 321 w 1189"/>
                <a:gd name="T69" fmla="*/ 425 h 581"/>
                <a:gd name="T70" fmla="*/ 1189 w 1189"/>
                <a:gd name="T71" fmla="*/ 0 h 581"/>
                <a:gd name="T72" fmla="*/ 1179 w 1189"/>
                <a:gd name="T73" fmla="*/ 0 h 581"/>
                <a:gd name="T74" fmla="*/ 327 w 1189"/>
                <a:gd name="T75" fmla="*/ 417 h 581"/>
                <a:gd name="T76" fmla="*/ 321 w 1189"/>
                <a:gd name="T77" fmla="*/ 424 h 581"/>
                <a:gd name="T78" fmla="*/ 321 w 1189"/>
                <a:gd name="T79" fmla="*/ 425 h 581"/>
                <a:gd name="T80" fmla="*/ 321 w 1189"/>
                <a:gd name="T81" fmla="*/ 425 h 58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89"/>
                <a:gd name="T124" fmla="*/ 0 h 581"/>
                <a:gd name="T125" fmla="*/ 1189 w 1189"/>
                <a:gd name="T126" fmla="*/ 581 h 58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89" h="581">
                  <a:moveTo>
                    <a:pt x="0" y="581"/>
                  </a:moveTo>
                  <a:lnTo>
                    <a:pt x="3" y="579"/>
                  </a:lnTo>
                  <a:lnTo>
                    <a:pt x="0" y="579"/>
                  </a:lnTo>
                  <a:lnTo>
                    <a:pt x="0" y="581"/>
                  </a:lnTo>
                  <a:close/>
                  <a:moveTo>
                    <a:pt x="47" y="558"/>
                  </a:moveTo>
                  <a:lnTo>
                    <a:pt x="67" y="548"/>
                  </a:lnTo>
                  <a:lnTo>
                    <a:pt x="57" y="548"/>
                  </a:lnTo>
                  <a:lnTo>
                    <a:pt x="47" y="553"/>
                  </a:lnTo>
                  <a:lnTo>
                    <a:pt x="47" y="558"/>
                  </a:lnTo>
                  <a:close/>
                  <a:moveTo>
                    <a:pt x="99" y="532"/>
                  </a:moveTo>
                  <a:lnTo>
                    <a:pt x="131" y="517"/>
                  </a:lnTo>
                  <a:lnTo>
                    <a:pt x="120" y="517"/>
                  </a:lnTo>
                  <a:lnTo>
                    <a:pt x="94" y="530"/>
                  </a:lnTo>
                  <a:lnTo>
                    <a:pt x="94" y="532"/>
                  </a:lnTo>
                  <a:lnTo>
                    <a:pt x="99" y="532"/>
                  </a:lnTo>
                  <a:close/>
                  <a:moveTo>
                    <a:pt x="185" y="491"/>
                  </a:moveTo>
                  <a:lnTo>
                    <a:pt x="188" y="489"/>
                  </a:lnTo>
                  <a:lnTo>
                    <a:pt x="185" y="489"/>
                  </a:lnTo>
                  <a:lnTo>
                    <a:pt x="185" y="491"/>
                  </a:lnTo>
                  <a:close/>
                  <a:moveTo>
                    <a:pt x="232" y="468"/>
                  </a:moveTo>
                  <a:lnTo>
                    <a:pt x="252" y="458"/>
                  </a:lnTo>
                  <a:lnTo>
                    <a:pt x="242" y="458"/>
                  </a:lnTo>
                  <a:lnTo>
                    <a:pt x="232" y="463"/>
                  </a:lnTo>
                  <a:lnTo>
                    <a:pt x="232" y="468"/>
                  </a:lnTo>
                  <a:close/>
                  <a:moveTo>
                    <a:pt x="306" y="432"/>
                  </a:moveTo>
                  <a:lnTo>
                    <a:pt x="316" y="427"/>
                  </a:lnTo>
                  <a:lnTo>
                    <a:pt x="306" y="427"/>
                  </a:lnTo>
                  <a:lnTo>
                    <a:pt x="306" y="432"/>
                  </a:lnTo>
                  <a:close/>
                  <a:moveTo>
                    <a:pt x="321" y="425"/>
                  </a:moveTo>
                  <a:lnTo>
                    <a:pt x="1189" y="0"/>
                  </a:lnTo>
                  <a:lnTo>
                    <a:pt x="1179" y="0"/>
                  </a:lnTo>
                  <a:lnTo>
                    <a:pt x="327" y="417"/>
                  </a:lnTo>
                  <a:lnTo>
                    <a:pt x="321" y="424"/>
                  </a:lnTo>
                  <a:lnTo>
                    <a:pt x="321" y="425"/>
                  </a:lnTo>
                  <a:close/>
                </a:path>
              </a:pathLst>
            </a:custGeom>
            <a:solidFill>
              <a:srgbClr val="55F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2" name="Freeform 48"/>
            <p:cNvSpPr>
              <a:spLocks noEditPoints="1"/>
            </p:cNvSpPr>
            <p:nvPr/>
          </p:nvSpPr>
          <p:spPr bwMode="auto">
            <a:xfrm>
              <a:off x="1468" y="541"/>
              <a:ext cx="1198" cy="585"/>
            </a:xfrm>
            <a:custGeom>
              <a:avLst/>
              <a:gdLst>
                <a:gd name="T0" fmla="*/ 0 w 1198"/>
                <a:gd name="T1" fmla="*/ 585 h 585"/>
                <a:gd name="T2" fmla="*/ 12 w 1198"/>
                <a:gd name="T3" fmla="*/ 579 h 585"/>
                <a:gd name="T4" fmla="*/ 2 w 1198"/>
                <a:gd name="T5" fmla="*/ 579 h 585"/>
                <a:gd name="T6" fmla="*/ 0 w 1198"/>
                <a:gd name="T7" fmla="*/ 580 h 585"/>
                <a:gd name="T8" fmla="*/ 0 w 1198"/>
                <a:gd name="T9" fmla="*/ 585 h 585"/>
                <a:gd name="T10" fmla="*/ 0 w 1198"/>
                <a:gd name="T11" fmla="*/ 585 h 585"/>
                <a:gd name="T12" fmla="*/ 47 w 1198"/>
                <a:gd name="T13" fmla="*/ 562 h 585"/>
                <a:gd name="T14" fmla="*/ 76 w 1198"/>
                <a:gd name="T15" fmla="*/ 548 h 585"/>
                <a:gd name="T16" fmla="*/ 66 w 1198"/>
                <a:gd name="T17" fmla="*/ 548 h 585"/>
                <a:gd name="T18" fmla="*/ 47 w 1198"/>
                <a:gd name="T19" fmla="*/ 557 h 585"/>
                <a:gd name="T20" fmla="*/ 47 w 1198"/>
                <a:gd name="T21" fmla="*/ 562 h 585"/>
                <a:gd name="T22" fmla="*/ 47 w 1198"/>
                <a:gd name="T23" fmla="*/ 562 h 585"/>
                <a:gd name="T24" fmla="*/ 108 w 1198"/>
                <a:gd name="T25" fmla="*/ 532 h 585"/>
                <a:gd name="T26" fmla="*/ 140 w 1198"/>
                <a:gd name="T27" fmla="*/ 517 h 585"/>
                <a:gd name="T28" fmla="*/ 130 w 1198"/>
                <a:gd name="T29" fmla="*/ 517 h 585"/>
                <a:gd name="T30" fmla="*/ 98 w 1198"/>
                <a:gd name="T31" fmla="*/ 532 h 585"/>
                <a:gd name="T32" fmla="*/ 108 w 1198"/>
                <a:gd name="T33" fmla="*/ 532 h 585"/>
                <a:gd name="T34" fmla="*/ 108 w 1198"/>
                <a:gd name="T35" fmla="*/ 532 h 585"/>
                <a:gd name="T36" fmla="*/ 185 w 1198"/>
                <a:gd name="T37" fmla="*/ 495 h 585"/>
                <a:gd name="T38" fmla="*/ 197 w 1198"/>
                <a:gd name="T39" fmla="*/ 489 h 585"/>
                <a:gd name="T40" fmla="*/ 187 w 1198"/>
                <a:gd name="T41" fmla="*/ 489 h 585"/>
                <a:gd name="T42" fmla="*/ 185 w 1198"/>
                <a:gd name="T43" fmla="*/ 490 h 585"/>
                <a:gd name="T44" fmla="*/ 185 w 1198"/>
                <a:gd name="T45" fmla="*/ 495 h 585"/>
                <a:gd name="T46" fmla="*/ 185 w 1198"/>
                <a:gd name="T47" fmla="*/ 495 h 585"/>
                <a:gd name="T48" fmla="*/ 232 w 1198"/>
                <a:gd name="T49" fmla="*/ 473 h 585"/>
                <a:gd name="T50" fmla="*/ 261 w 1198"/>
                <a:gd name="T51" fmla="*/ 458 h 585"/>
                <a:gd name="T52" fmla="*/ 251 w 1198"/>
                <a:gd name="T53" fmla="*/ 458 h 585"/>
                <a:gd name="T54" fmla="*/ 232 w 1198"/>
                <a:gd name="T55" fmla="*/ 468 h 585"/>
                <a:gd name="T56" fmla="*/ 232 w 1198"/>
                <a:gd name="T57" fmla="*/ 473 h 585"/>
                <a:gd name="T58" fmla="*/ 232 w 1198"/>
                <a:gd name="T59" fmla="*/ 473 h 585"/>
                <a:gd name="T60" fmla="*/ 306 w 1198"/>
                <a:gd name="T61" fmla="*/ 436 h 585"/>
                <a:gd name="T62" fmla="*/ 1198 w 1198"/>
                <a:gd name="T63" fmla="*/ 0 h 585"/>
                <a:gd name="T64" fmla="*/ 1188 w 1198"/>
                <a:gd name="T65" fmla="*/ 0 h 585"/>
                <a:gd name="T66" fmla="*/ 321 w 1198"/>
                <a:gd name="T67" fmla="*/ 424 h 585"/>
                <a:gd name="T68" fmla="*/ 321 w 1198"/>
                <a:gd name="T69" fmla="*/ 424 h 585"/>
                <a:gd name="T70" fmla="*/ 322 w 1198"/>
                <a:gd name="T71" fmla="*/ 426 h 585"/>
                <a:gd name="T72" fmla="*/ 324 w 1198"/>
                <a:gd name="T73" fmla="*/ 427 h 585"/>
                <a:gd name="T74" fmla="*/ 315 w 1198"/>
                <a:gd name="T75" fmla="*/ 427 h 585"/>
                <a:gd name="T76" fmla="*/ 306 w 1198"/>
                <a:gd name="T77" fmla="*/ 431 h 585"/>
                <a:gd name="T78" fmla="*/ 306 w 1198"/>
                <a:gd name="T79" fmla="*/ 436 h 585"/>
                <a:gd name="T80" fmla="*/ 306 w 1198"/>
                <a:gd name="T81" fmla="*/ 436 h 58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98"/>
                <a:gd name="T124" fmla="*/ 0 h 585"/>
                <a:gd name="T125" fmla="*/ 1198 w 1198"/>
                <a:gd name="T126" fmla="*/ 585 h 58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98" h="585">
                  <a:moveTo>
                    <a:pt x="0" y="585"/>
                  </a:moveTo>
                  <a:lnTo>
                    <a:pt x="12" y="579"/>
                  </a:lnTo>
                  <a:lnTo>
                    <a:pt x="2" y="579"/>
                  </a:lnTo>
                  <a:lnTo>
                    <a:pt x="0" y="580"/>
                  </a:lnTo>
                  <a:lnTo>
                    <a:pt x="0" y="585"/>
                  </a:lnTo>
                  <a:close/>
                  <a:moveTo>
                    <a:pt x="47" y="562"/>
                  </a:moveTo>
                  <a:lnTo>
                    <a:pt x="76" y="548"/>
                  </a:lnTo>
                  <a:lnTo>
                    <a:pt x="66" y="548"/>
                  </a:lnTo>
                  <a:lnTo>
                    <a:pt x="47" y="557"/>
                  </a:lnTo>
                  <a:lnTo>
                    <a:pt x="47" y="562"/>
                  </a:lnTo>
                  <a:close/>
                  <a:moveTo>
                    <a:pt x="108" y="532"/>
                  </a:moveTo>
                  <a:lnTo>
                    <a:pt x="140" y="517"/>
                  </a:lnTo>
                  <a:lnTo>
                    <a:pt x="130" y="517"/>
                  </a:lnTo>
                  <a:lnTo>
                    <a:pt x="98" y="532"/>
                  </a:lnTo>
                  <a:lnTo>
                    <a:pt x="108" y="532"/>
                  </a:lnTo>
                  <a:close/>
                  <a:moveTo>
                    <a:pt x="185" y="495"/>
                  </a:moveTo>
                  <a:lnTo>
                    <a:pt x="197" y="489"/>
                  </a:lnTo>
                  <a:lnTo>
                    <a:pt x="187" y="489"/>
                  </a:lnTo>
                  <a:lnTo>
                    <a:pt x="185" y="490"/>
                  </a:lnTo>
                  <a:lnTo>
                    <a:pt x="185" y="495"/>
                  </a:lnTo>
                  <a:close/>
                  <a:moveTo>
                    <a:pt x="232" y="473"/>
                  </a:moveTo>
                  <a:lnTo>
                    <a:pt x="261" y="458"/>
                  </a:lnTo>
                  <a:lnTo>
                    <a:pt x="251" y="458"/>
                  </a:lnTo>
                  <a:lnTo>
                    <a:pt x="232" y="468"/>
                  </a:lnTo>
                  <a:lnTo>
                    <a:pt x="232" y="473"/>
                  </a:lnTo>
                  <a:close/>
                  <a:moveTo>
                    <a:pt x="306" y="436"/>
                  </a:moveTo>
                  <a:lnTo>
                    <a:pt x="1198" y="0"/>
                  </a:lnTo>
                  <a:lnTo>
                    <a:pt x="1188" y="0"/>
                  </a:lnTo>
                  <a:lnTo>
                    <a:pt x="321" y="424"/>
                  </a:lnTo>
                  <a:lnTo>
                    <a:pt x="322" y="426"/>
                  </a:lnTo>
                  <a:lnTo>
                    <a:pt x="324" y="427"/>
                  </a:lnTo>
                  <a:lnTo>
                    <a:pt x="315" y="427"/>
                  </a:lnTo>
                  <a:lnTo>
                    <a:pt x="306" y="431"/>
                  </a:lnTo>
                  <a:lnTo>
                    <a:pt x="306" y="436"/>
                  </a:lnTo>
                  <a:close/>
                </a:path>
              </a:pathLst>
            </a:custGeom>
            <a:solidFill>
              <a:srgbClr val="56FE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3" name="Freeform 49"/>
            <p:cNvSpPr>
              <a:spLocks noEditPoints="1"/>
            </p:cNvSpPr>
            <p:nvPr/>
          </p:nvSpPr>
          <p:spPr bwMode="auto">
            <a:xfrm>
              <a:off x="1468" y="541"/>
              <a:ext cx="1207" cy="589"/>
            </a:xfrm>
            <a:custGeom>
              <a:avLst/>
              <a:gdLst>
                <a:gd name="T0" fmla="*/ 0 w 1207"/>
                <a:gd name="T1" fmla="*/ 589 h 589"/>
                <a:gd name="T2" fmla="*/ 21 w 1207"/>
                <a:gd name="T3" fmla="*/ 579 h 589"/>
                <a:gd name="T4" fmla="*/ 11 w 1207"/>
                <a:gd name="T5" fmla="*/ 579 h 589"/>
                <a:gd name="T6" fmla="*/ 0 w 1207"/>
                <a:gd name="T7" fmla="*/ 585 h 589"/>
                <a:gd name="T8" fmla="*/ 0 w 1207"/>
                <a:gd name="T9" fmla="*/ 589 h 589"/>
                <a:gd name="T10" fmla="*/ 0 w 1207"/>
                <a:gd name="T11" fmla="*/ 589 h 589"/>
                <a:gd name="T12" fmla="*/ 53 w 1207"/>
                <a:gd name="T13" fmla="*/ 564 h 589"/>
                <a:gd name="T14" fmla="*/ 85 w 1207"/>
                <a:gd name="T15" fmla="*/ 548 h 589"/>
                <a:gd name="T16" fmla="*/ 75 w 1207"/>
                <a:gd name="T17" fmla="*/ 548 h 589"/>
                <a:gd name="T18" fmla="*/ 47 w 1207"/>
                <a:gd name="T19" fmla="*/ 562 h 589"/>
                <a:gd name="T20" fmla="*/ 47 w 1207"/>
                <a:gd name="T21" fmla="*/ 564 h 589"/>
                <a:gd name="T22" fmla="*/ 53 w 1207"/>
                <a:gd name="T23" fmla="*/ 564 h 589"/>
                <a:gd name="T24" fmla="*/ 53 w 1207"/>
                <a:gd name="T25" fmla="*/ 564 h 589"/>
                <a:gd name="T26" fmla="*/ 117 w 1207"/>
                <a:gd name="T27" fmla="*/ 532 h 589"/>
                <a:gd name="T28" fmla="*/ 149 w 1207"/>
                <a:gd name="T29" fmla="*/ 517 h 589"/>
                <a:gd name="T30" fmla="*/ 139 w 1207"/>
                <a:gd name="T31" fmla="*/ 517 h 589"/>
                <a:gd name="T32" fmla="*/ 107 w 1207"/>
                <a:gd name="T33" fmla="*/ 532 h 589"/>
                <a:gd name="T34" fmla="*/ 117 w 1207"/>
                <a:gd name="T35" fmla="*/ 532 h 589"/>
                <a:gd name="T36" fmla="*/ 117 w 1207"/>
                <a:gd name="T37" fmla="*/ 532 h 589"/>
                <a:gd name="T38" fmla="*/ 185 w 1207"/>
                <a:gd name="T39" fmla="*/ 500 h 589"/>
                <a:gd name="T40" fmla="*/ 206 w 1207"/>
                <a:gd name="T41" fmla="*/ 489 h 589"/>
                <a:gd name="T42" fmla="*/ 196 w 1207"/>
                <a:gd name="T43" fmla="*/ 489 h 589"/>
                <a:gd name="T44" fmla="*/ 185 w 1207"/>
                <a:gd name="T45" fmla="*/ 495 h 589"/>
                <a:gd name="T46" fmla="*/ 185 w 1207"/>
                <a:gd name="T47" fmla="*/ 500 h 589"/>
                <a:gd name="T48" fmla="*/ 185 w 1207"/>
                <a:gd name="T49" fmla="*/ 500 h 589"/>
                <a:gd name="T50" fmla="*/ 238 w 1207"/>
                <a:gd name="T51" fmla="*/ 474 h 589"/>
                <a:gd name="T52" fmla="*/ 270 w 1207"/>
                <a:gd name="T53" fmla="*/ 458 h 589"/>
                <a:gd name="T54" fmla="*/ 260 w 1207"/>
                <a:gd name="T55" fmla="*/ 458 h 589"/>
                <a:gd name="T56" fmla="*/ 232 w 1207"/>
                <a:gd name="T57" fmla="*/ 472 h 589"/>
                <a:gd name="T58" fmla="*/ 232 w 1207"/>
                <a:gd name="T59" fmla="*/ 474 h 589"/>
                <a:gd name="T60" fmla="*/ 238 w 1207"/>
                <a:gd name="T61" fmla="*/ 474 h 589"/>
                <a:gd name="T62" fmla="*/ 238 w 1207"/>
                <a:gd name="T63" fmla="*/ 474 h 589"/>
                <a:gd name="T64" fmla="*/ 306 w 1207"/>
                <a:gd name="T65" fmla="*/ 441 h 589"/>
                <a:gd name="T66" fmla="*/ 1207 w 1207"/>
                <a:gd name="T67" fmla="*/ 0 h 589"/>
                <a:gd name="T68" fmla="*/ 1197 w 1207"/>
                <a:gd name="T69" fmla="*/ 0 h 589"/>
                <a:gd name="T70" fmla="*/ 306 w 1207"/>
                <a:gd name="T71" fmla="*/ 436 h 589"/>
                <a:gd name="T72" fmla="*/ 306 w 1207"/>
                <a:gd name="T73" fmla="*/ 441 h 589"/>
                <a:gd name="T74" fmla="*/ 306 w 1207"/>
                <a:gd name="T75" fmla="*/ 441 h 58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07"/>
                <a:gd name="T115" fmla="*/ 0 h 589"/>
                <a:gd name="T116" fmla="*/ 1207 w 1207"/>
                <a:gd name="T117" fmla="*/ 589 h 58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07" h="589">
                  <a:moveTo>
                    <a:pt x="0" y="589"/>
                  </a:moveTo>
                  <a:lnTo>
                    <a:pt x="21" y="579"/>
                  </a:lnTo>
                  <a:lnTo>
                    <a:pt x="11" y="579"/>
                  </a:lnTo>
                  <a:lnTo>
                    <a:pt x="0" y="585"/>
                  </a:lnTo>
                  <a:lnTo>
                    <a:pt x="0" y="589"/>
                  </a:lnTo>
                  <a:close/>
                  <a:moveTo>
                    <a:pt x="53" y="564"/>
                  </a:moveTo>
                  <a:lnTo>
                    <a:pt x="85" y="548"/>
                  </a:lnTo>
                  <a:lnTo>
                    <a:pt x="75" y="548"/>
                  </a:lnTo>
                  <a:lnTo>
                    <a:pt x="47" y="562"/>
                  </a:lnTo>
                  <a:lnTo>
                    <a:pt x="47" y="564"/>
                  </a:lnTo>
                  <a:lnTo>
                    <a:pt x="53" y="564"/>
                  </a:lnTo>
                  <a:close/>
                  <a:moveTo>
                    <a:pt x="117" y="532"/>
                  </a:moveTo>
                  <a:lnTo>
                    <a:pt x="149" y="517"/>
                  </a:lnTo>
                  <a:lnTo>
                    <a:pt x="139" y="517"/>
                  </a:lnTo>
                  <a:lnTo>
                    <a:pt x="107" y="532"/>
                  </a:lnTo>
                  <a:lnTo>
                    <a:pt x="117" y="532"/>
                  </a:lnTo>
                  <a:close/>
                  <a:moveTo>
                    <a:pt x="185" y="500"/>
                  </a:moveTo>
                  <a:lnTo>
                    <a:pt x="206" y="489"/>
                  </a:lnTo>
                  <a:lnTo>
                    <a:pt x="196" y="489"/>
                  </a:lnTo>
                  <a:lnTo>
                    <a:pt x="185" y="495"/>
                  </a:lnTo>
                  <a:lnTo>
                    <a:pt x="185" y="500"/>
                  </a:lnTo>
                  <a:close/>
                  <a:moveTo>
                    <a:pt x="238" y="474"/>
                  </a:moveTo>
                  <a:lnTo>
                    <a:pt x="270" y="458"/>
                  </a:lnTo>
                  <a:lnTo>
                    <a:pt x="260" y="458"/>
                  </a:lnTo>
                  <a:lnTo>
                    <a:pt x="232" y="472"/>
                  </a:lnTo>
                  <a:lnTo>
                    <a:pt x="232" y="474"/>
                  </a:lnTo>
                  <a:lnTo>
                    <a:pt x="238" y="474"/>
                  </a:lnTo>
                  <a:close/>
                  <a:moveTo>
                    <a:pt x="306" y="441"/>
                  </a:moveTo>
                  <a:lnTo>
                    <a:pt x="1207" y="0"/>
                  </a:lnTo>
                  <a:lnTo>
                    <a:pt x="1197" y="0"/>
                  </a:lnTo>
                  <a:lnTo>
                    <a:pt x="306" y="436"/>
                  </a:lnTo>
                  <a:lnTo>
                    <a:pt x="306" y="441"/>
                  </a:lnTo>
                  <a:close/>
                </a:path>
              </a:pathLst>
            </a:custGeom>
            <a:solidFill>
              <a:srgbClr val="56FE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4" name="Freeform 50"/>
            <p:cNvSpPr>
              <a:spLocks noEditPoints="1"/>
            </p:cNvSpPr>
            <p:nvPr/>
          </p:nvSpPr>
          <p:spPr bwMode="auto">
            <a:xfrm>
              <a:off x="1468" y="541"/>
              <a:ext cx="1216" cy="594"/>
            </a:xfrm>
            <a:custGeom>
              <a:avLst/>
              <a:gdLst>
                <a:gd name="T0" fmla="*/ 0 w 1216"/>
                <a:gd name="T1" fmla="*/ 594 h 594"/>
                <a:gd name="T2" fmla="*/ 31 w 1216"/>
                <a:gd name="T3" fmla="*/ 579 h 594"/>
                <a:gd name="T4" fmla="*/ 21 w 1216"/>
                <a:gd name="T5" fmla="*/ 579 h 594"/>
                <a:gd name="T6" fmla="*/ 0 w 1216"/>
                <a:gd name="T7" fmla="*/ 589 h 594"/>
                <a:gd name="T8" fmla="*/ 0 w 1216"/>
                <a:gd name="T9" fmla="*/ 594 h 594"/>
                <a:gd name="T10" fmla="*/ 0 w 1216"/>
                <a:gd name="T11" fmla="*/ 594 h 594"/>
                <a:gd name="T12" fmla="*/ 63 w 1216"/>
                <a:gd name="T13" fmla="*/ 564 h 594"/>
                <a:gd name="T14" fmla="*/ 94 w 1216"/>
                <a:gd name="T15" fmla="*/ 548 h 594"/>
                <a:gd name="T16" fmla="*/ 84 w 1216"/>
                <a:gd name="T17" fmla="*/ 548 h 594"/>
                <a:gd name="T18" fmla="*/ 53 w 1216"/>
                <a:gd name="T19" fmla="*/ 564 h 594"/>
                <a:gd name="T20" fmla="*/ 63 w 1216"/>
                <a:gd name="T21" fmla="*/ 564 h 594"/>
                <a:gd name="T22" fmla="*/ 63 w 1216"/>
                <a:gd name="T23" fmla="*/ 564 h 594"/>
                <a:gd name="T24" fmla="*/ 127 w 1216"/>
                <a:gd name="T25" fmla="*/ 532 h 594"/>
                <a:gd name="T26" fmla="*/ 158 w 1216"/>
                <a:gd name="T27" fmla="*/ 517 h 594"/>
                <a:gd name="T28" fmla="*/ 148 w 1216"/>
                <a:gd name="T29" fmla="*/ 517 h 594"/>
                <a:gd name="T30" fmla="*/ 116 w 1216"/>
                <a:gd name="T31" fmla="*/ 532 h 594"/>
                <a:gd name="T32" fmla="*/ 127 w 1216"/>
                <a:gd name="T33" fmla="*/ 532 h 594"/>
                <a:gd name="T34" fmla="*/ 127 w 1216"/>
                <a:gd name="T35" fmla="*/ 532 h 594"/>
                <a:gd name="T36" fmla="*/ 185 w 1216"/>
                <a:gd name="T37" fmla="*/ 504 h 594"/>
                <a:gd name="T38" fmla="*/ 216 w 1216"/>
                <a:gd name="T39" fmla="*/ 489 h 594"/>
                <a:gd name="T40" fmla="*/ 206 w 1216"/>
                <a:gd name="T41" fmla="*/ 489 h 594"/>
                <a:gd name="T42" fmla="*/ 185 w 1216"/>
                <a:gd name="T43" fmla="*/ 499 h 594"/>
                <a:gd name="T44" fmla="*/ 185 w 1216"/>
                <a:gd name="T45" fmla="*/ 504 h 594"/>
                <a:gd name="T46" fmla="*/ 185 w 1216"/>
                <a:gd name="T47" fmla="*/ 504 h 594"/>
                <a:gd name="T48" fmla="*/ 248 w 1216"/>
                <a:gd name="T49" fmla="*/ 474 h 594"/>
                <a:gd name="T50" fmla="*/ 279 w 1216"/>
                <a:gd name="T51" fmla="*/ 458 h 594"/>
                <a:gd name="T52" fmla="*/ 269 w 1216"/>
                <a:gd name="T53" fmla="*/ 458 h 594"/>
                <a:gd name="T54" fmla="*/ 238 w 1216"/>
                <a:gd name="T55" fmla="*/ 474 h 594"/>
                <a:gd name="T56" fmla="*/ 248 w 1216"/>
                <a:gd name="T57" fmla="*/ 474 h 594"/>
                <a:gd name="T58" fmla="*/ 248 w 1216"/>
                <a:gd name="T59" fmla="*/ 474 h 594"/>
                <a:gd name="T60" fmla="*/ 311 w 1216"/>
                <a:gd name="T61" fmla="*/ 443 h 594"/>
                <a:gd name="T62" fmla="*/ 1216 w 1216"/>
                <a:gd name="T63" fmla="*/ 0 h 594"/>
                <a:gd name="T64" fmla="*/ 1206 w 1216"/>
                <a:gd name="T65" fmla="*/ 0 h 594"/>
                <a:gd name="T66" fmla="*/ 306 w 1216"/>
                <a:gd name="T67" fmla="*/ 440 h 594"/>
                <a:gd name="T68" fmla="*/ 306 w 1216"/>
                <a:gd name="T69" fmla="*/ 443 h 594"/>
                <a:gd name="T70" fmla="*/ 311 w 1216"/>
                <a:gd name="T71" fmla="*/ 443 h 594"/>
                <a:gd name="T72" fmla="*/ 311 w 1216"/>
                <a:gd name="T73" fmla="*/ 443 h 59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16"/>
                <a:gd name="T112" fmla="*/ 0 h 594"/>
                <a:gd name="T113" fmla="*/ 1216 w 1216"/>
                <a:gd name="T114" fmla="*/ 594 h 59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16" h="594">
                  <a:moveTo>
                    <a:pt x="0" y="594"/>
                  </a:moveTo>
                  <a:lnTo>
                    <a:pt x="31" y="579"/>
                  </a:lnTo>
                  <a:lnTo>
                    <a:pt x="21" y="579"/>
                  </a:lnTo>
                  <a:lnTo>
                    <a:pt x="0" y="589"/>
                  </a:lnTo>
                  <a:lnTo>
                    <a:pt x="0" y="594"/>
                  </a:lnTo>
                  <a:close/>
                  <a:moveTo>
                    <a:pt x="63" y="564"/>
                  </a:moveTo>
                  <a:lnTo>
                    <a:pt x="94" y="548"/>
                  </a:lnTo>
                  <a:lnTo>
                    <a:pt x="84" y="548"/>
                  </a:lnTo>
                  <a:lnTo>
                    <a:pt x="53" y="564"/>
                  </a:lnTo>
                  <a:lnTo>
                    <a:pt x="63" y="564"/>
                  </a:lnTo>
                  <a:close/>
                  <a:moveTo>
                    <a:pt x="127" y="532"/>
                  </a:moveTo>
                  <a:lnTo>
                    <a:pt x="158" y="517"/>
                  </a:lnTo>
                  <a:lnTo>
                    <a:pt x="148" y="517"/>
                  </a:lnTo>
                  <a:lnTo>
                    <a:pt x="116" y="532"/>
                  </a:lnTo>
                  <a:lnTo>
                    <a:pt x="127" y="532"/>
                  </a:lnTo>
                  <a:close/>
                  <a:moveTo>
                    <a:pt x="185" y="504"/>
                  </a:moveTo>
                  <a:lnTo>
                    <a:pt x="216" y="489"/>
                  </a:lnTo>
                  <a:lnTo>
                    <a:pt x="206" y="489"/>
                  </a:lnTo>
                  <a:lnTo>
                    <a:pt x="185" y="499"/>
                  </a:lnTo>
                  <a:lnTo>
                    <a:pt x="185" y="504"/>
                  </a:lnTo>
                  <a:close/>
                  <a:moveTo>
                    <a:pt x="248" y="474"/>
                  </a:moveTo>
                  <a:lnTo>
                    <a:pt x="279" y="458"/>
                  </a:lnTo>
                  <a:lnTo>
                    <a:pt x="269" y="458"/>
                  </a:lnTo>
                  <a:lnTo>
                    <a:pt x="238" y="474"/>
                  </a:lnTo>
                  <a:lnTo>
                    <a:pt x="248" y="474"/>
                  </a:lnTo>
                  <a:close/>
                  <a:moveTo>
                    <a:pt x="311" y="443"/>
                  </a:moveTo>
                  <a:lnTo>
                    <a:pt x="1216" y="0"/>
                  </a:lnTo>
                  <a:lnTo>
                    <a:pt x="1206" y="0"/>
                  </a:lnTo>
                  <a:lnTo>
                    <a:pt x="306" y="440"/>
                  </a:lnTo>
                  <a:lnTo>
                    <a:pt x="306" y="443"/>
                  </a:lnTo>
                  <a:lnTo>
                    <a:pt x="311" y="443"/>
                  </a:lnTo>
                  <a:close/>
                </a:path>
              </a:pathLst>
            </a:custGeom>
            <a:solidFill>
              <a:srgbClr val="57FE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5" name="Freeform 51"/>
            <p:cNvSpPr>
              <a:spLocks noEditPoints="1"/>
            </p:cNvSpPr>
            <p:nvPr/>
          </p:nvSpPr>
          <p:spPr bwMode="auto">
            <a:xfrm>
              <a:off x="1440" y="541"/>
              <a:ext cx="1254" cy="612"/>
            </a:xfrm>
            <a:custGeom>
              <a:avLst/>
              <a:gdLst>
                <a:gd name="T0" fmla="*/ 0 w 1254"/>
                <a:gd name="T1" fmla="*/ 612 h 612"/>
                <a:gd name="T2" fmla="*/ 4 w 1254"/>
                <a:gd name="T3" fmla="*/ 610 h 612"/>
                <a:gd name="T4" fmla="*/ 0 w 1254"/>
                <a:gd name="T5" fmla="*/ 610 h 612"/>
                <a:gd name="T6" fmla="*/ 0 w 1254"/>
                <a:gd name="T7" fmla="*/ 612 h 612"/>
                <a:gd name="T8" fmla="*/ 0 w 1254"/>
                <a:gd name="T9" fmla="*/ 612 h 612"/>
                <a:gd name="T10" fmla="*/ 36 w 1254"/>
                <a:gd name="T11" fmla="*/ 595 h 612"/>
                <a:gd name="T12" fmla="*/ 68 w 1254"/>
                <a:gd name="T13" fmla="*/ 579 h 612"/>
                <a:gd name="T14" fmla="*/ 58 w 1254"/>
                <a:gd name="T15" fmla="*/ 579 h 612"/>
                <a:gd name="T16" fmla="*/ 28 w 1254"/>
                <a:gd name="T17" fmla="*/ 593 h 612"/>
                <a:gd name="T18" fmla="*/ 28 w 1254"/>
                <a:gd name="T19" fmla="*/ 595 h 612"/>
                <a:gd name="T20" fmla="*/ 36 w 1254"/>
                <a:gd name="T21" fmla="*/ 595 h 612"/>
                <a:gd name="T22" fmla="*/ 36 w 1254"/>
                <a:gd name="T23" fmla="*/ 595 h 612"/>
                <a:gd name="T24" fmla="*/ 100 w 1254"/>
                <a:gd name="T25" fmla="*/ 564 h 612"/>
                <a:gd name="T26" fmla="*/ 132 w 1254"/>
                <a:gd name="T27" fmla="*/ 548 h 612"/>
                <a:gd name="T28" fmla="*/ 122 w 1254"/>
                <a:gd name="T29" fmla="*/ 548 h 612"/>
                <a:gd name="T30" fmla="*/ 90 w 1254"/>
                <a:gd name="T31" fmla="*/ 564 h 612"/>
                <a:gd name="T32" fmla="*/ 100 w 1254"/>
                <a:gd name="T33" fmla="*/ 564 h 612"/>
                <a:gd name="T34" fmla="*/ 100 w 1254"/>
                <a:gd name="T35" fmla="*/ 564 h 612"/>
                <a:gd name="T36" fmla="*/ 164 w 1254"/>
                <a:gd name="T37" fmla="*/ 532 h 612"/>
                <a:gd name="T38" fmla="*/ 195 w 1254"/>
                <a:gd name="T39" fmla="*/ 517 h 612"/>
                <a:gd name="T40" fmla="*/ 185 w 1254"/>
                <a:gd name="T41" fmla="*/ 517 h 612"/>
                <a:gd name="T42" fmla="*/ 154 w 1254"/>
                <a:gd name="T43" fmla="*/ 532 h 612"/>
                <a:gd name="T44" fmla="*/ 164 w 1254"/>
                <a:gd name="T45" fmla="*/ 532 h 612"/>
                <a:gd name="T46" fmla="*/ 164 w 1254"/>
                <a:gd name="T47" fmla="*/ 532 h 612"/>
                <a:gd name="T48" fmla="*/ 221 w 1254"/>
                <a:gd name="T49" fmla="*/ 505 h 612"/>
                <a:gd name="T50" fmla="*/ 253 w 1254"/>
                <a:gd name="T51" fmla="*/ 489 h 612"/>
                <a:gd name="T52" fmla="*/ 243 w 1254"/>
                <a:gd name="T53" fmla="*/ 489 h 612"/>
                <a:gd name="T54" fmla="*/ 213 w 1254"/>
                <a:gd name="T55" fmla="*/ 504 h 612"/>
                <a:gd name="T56" fmla="*/ 213 w 1254"/>
                <a:gd name="T57" fmla="*/ 505 h 612"/>
                <a:gd name="T58" fmla="*/ 221 w 1254"/>
                <a:gd name="T59" fmla="*/ 505 h 612"/>
                <a:gd name="T60" fmla="*/ 221 w 1254"/>
                <a:gd name="T61" fmla="*/ 505 h 612"/>
                <a:gd name="T62" fmla="*/ 285 w 1254"/>
                <a:gd name="T63" fmla="*/ 474 h 612"/>
                <a:gd name="T64" fmla="*/ 317 w 1254"/>
                <a:gd name="T65" fmla="*/ 458 h 612"/>
                <a:gd name="T66" fmla="*/ 307 w 1254"/>
                <a:gd name="T67" fmla="*/ 458 h 612"/>
                <a:gd name="T68" fmla="*/ 275 w 1254"/>
                <a:gd name="T69" fmla="*/ 474 h 612"/>
                <a:gd name="T70" fmla="*/ 285 w 1254"/>
                <a:gd name="T71" fmla="*/ 474 h 612"/>
                <a:gd name="T72" fmla="*/ 285 w 1254"/>
                <a:gd name="T73" fmla="*/ 474 h 612"/>
                <a:gd name="T74" fmla="*/ 348 w 1254"/>
                <a:gd name="T75" fmla="*/ 443 h 612"/>
                <a:gd name="T76" fmla="*/ 1254 w 1254"/>
                <a:gd name="T77" fmla="*/ 0 h 612"/>
                <a:gd name="T78" fmla="*/ 1244 w 1254"/>
                <a:gd name="T79" fmla="*/ 0 h 612"/>
                <a:gd name="T80" fmla="*/ 338 w 1254"/>
                <a:gd name="T81" fmla="*/ 443 h 612"/>
                <a:gd name="T82" fmla="*/ 348 w 1254"/>
                <a:gd name="T83" fmla="*/ 443 h 612"/>
                <a:gd name="T84" fmla="*/ 348 w 1254"/>
                <a:gd name="T85" fmla="*/ 443 h 61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54"/>
                <a:gd name="T130" fmla="*/ 0 h 612"/>
                <a:gd name="T131" fmla="*/ 1254 w 1254"/>
                <a:gd name="T132" fmla="*/ 612 h 61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54" h="612">
                  <a:moveTo>
                    <a:pt x="0" y="612"/>
                  </a:moveTo>
                  <a:lnTo>
                    <a:pt x="4" y="610"/>
                  </a:lnTo>
                  <a:lnTo>
                    <a:pt x="0" y="610"/>
                  </a:lnTo>
                  <a:lnTo>
                    <a:pt x="0" y="612"/>
                  </a:lnTo>
                  <a:close/>
                  <a:moveTo>
                    <a:pt x="36" y="595"/>
                  </a:moveTo>
                  <a:lnTo>
                    <a:pt x="68" y="579"/>
                  </a:lnTo>
                  <a:lnTo>
                    <a:pt x="58" y="579"/>
                  </a:lnTo>
                  <a:lnTo>
                    <a:pt x="28" y="593"/>
                  </a:lnTo>
                  <a:lnTo>
                    <a:pt x="28" y="595"/>
                  </a:lnTo>
                  <a:lnTo>
                    <a:pt x="36" y="595"/>
                  </a:lnTo>
                  <a:close/>
                  <a:moveTo>
                    <a:pt x="100" y="564"/>
                  </a:moveTo>
                  <a:lnTo>
                    <a:pt x="132" y="548"/>
                  </a:lnTo>
                  <a:lnTo>
                    <a:pt x="122" y="548"/>
                  </a:lnTo>
                  <a:lnTo>
                    <a:pt x="90" y="564"/>
                  </a:lnTo>
                  <a:lnTo>
                    <a:pt x="100" y="564"/>
                  </a:lnTo>
                  <a:close/>
                  <a:moveTo>
                    <a:pt x="164" y="532"/>
                  </a:moveTo>
                  <a:lnTo>
                    <a:pt x="195" y="517"/>
                  </a:lnTo>
                  <a:lnTo>
                    <a:pt x="185" y="517"/>
                  </a:lnTo>
                  <a:lnTo>
                    <a:pt x="154" y="532"/>
                  </a:lnTo>
                  <a:lnTo>
                    <a:pt x="164" y="532"/>
                  </a:lnTo>
                  <a:close/>
                  <a:moveTo>
                    <a:pt x="221" y="505"/>
                  </a:moveTo>
                  <a:lnTo>
                    <a:pt x="253" y="489"/>
                  </a:lnTo>
                  <a:lnTo>
                    <a:pt x="243" y="489"/>
                  </a:lnTo>
                  <a:lnTo>
                    <a:pt x="213" y="504"/>
                  </a:lnTo>
                  <a:lnTo>
                    <a:pt x="213" y="505"/>
                  </a:lnTo>
                  <a:lnTo>
                    <a:pt x="221" y="505"/>
                  </a:lnTo>
                  <a:close/>
                  <a:moveTo>
                    <a:pt x="285" y="474"/>
                  </a:moveTo>
                  <a:lnTo>
                    <a:pt x="317" y="458"/>
                  </a:lnTo>
                  <a:lnTo>
                    <a:pt x="307" y="458"/>
                  </a:lnTo>
                  <a:lnTo>
                    <a:pt x="275" y="474"/>
                  </a:lnTo>
                  <a:lnTo>
                    <a:pt x="285" y="474"/>
                  </a:lnTo>
                  <a:close/>
                  <a:moveTo>
                    <a:pt x="348" y="443"/>
                  </a:moveTo>
                  <a:lnTo>
                    <a:pt x="1254" y="0"/>
                  </a:lnTo>
                  <a:lnTo>
                    <a:pt x="1244" y="0"/>
                  </a:lnTo>
                  <a:lnTo>
                    <a:pt x="338" y="443"/>
                  </a:lnTo>
                  <a:lnTo>
                    <a:pt x="348" y="443"/>
                  </a:lnTo>
                  <a:close/>
                </a:path>
              </a:pathLst>
            </a:custGeom>
            <a:solidFill>
              <a:srgbClr val="58FE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6" name="Freeform 52"/>
            <p:cNvSpPr>
              <a:spLocks noEditPoints="1"/>
            </p:cNvSpPr>
            <p:nvPr/>
          </p:nvSpPr>
          <p:spPr bwMode="auto">
            <a:xfrm>
              <a:off x="1440" y="541"/>
              <a:ext cx="1263" cy="617"/>
            </a:xfrm>
            <a:custGeom>
              <a:avLst/>
              <a:gdLst>
                <a:gd name="T0" fmla="*/ 0 w 1263"/>
                <a:gd name="T1" fmla="*/ 617 h 617"/>
                <a:gd name="T2" fmla="*/ 13 w 1263"/>
                <a:gd name="T3" fmla="*/ 610 h 617"/>
                <a:gd name="T4" fmla="*/ 3 w 1263"/>
                <a:gd name="T5" fmla="*/ 610 h 617"/>
                <a:gd name="T6" fmla="*/ 0 w 1263"/>
                <a:gd name="T7" fmla="*/ 612 h 617"/>
                <a:gd name="T8" fmla="*/ 0 w 1263"/>
                <a:gd name="T9" fmla="*/ 617 h 617"/>
                <a:gd name="T10" fmla="*/ 0 w 1263"/>
                <a:gd name="T11" fmla="*/ 617 h 617"/>
                <a:gd name="T12" fmla="*/ 45 w 1263"/>
                <a:gd name="T13" fmla="*/ 595 h 617"/>
                <a:gd name="T14" fmla="*/ 77 w 1263"/>
                <a:gd name="T15" fmla="*/ 579 h 617"/>
                <a:gd name="T16" fmla="*/ 67 w 1263"/>
                <a:gd name="T17" fmla="*/ 579 h 617"/>
                <a:gd name="T18" fmla="*/ 35 w 1263"/>
                <a:gd name="T19" fmla="*/ 595 h 617"/>
                <a:gd name="T20" fmla="*/ 45 w 1263"/>
                <a:gd name="T21" fmla="*/ 595 h 617"/>
                <a:gd name="T22" fmla="*/ 45 w 1263"/>
                <a:gd name="T23" fmla="*/ 595 h 617"/>
                <a:gd name="T24" fmla="*/ 109 w 1263"/>
                <a:gd name="T25" fmla="*/ 564 h 617"/>
                <a:gd name="T26" fmla="*/ 141 w 1263"/>
                <a:gd name="T27" fmla="*/ 548 h 617"/>
                <a:gd name="T28" fmla="*/ 131 w 1263"/>
                <a:gd name="T29" fmla="*/ 548 h 617"/>
                <a:gd name="T30" fmla="*/ 99 w 1263"/>
                <a:gd name="T31" fmla="*/ 564 h 617"/>
                <a:gd name="T32" fmla="*/ 109 w 1263"/>
                <a:gd name="T33" fmla="*/ 564 h 617"/>
                <a:gd name="T34" fmla="*/ 109 w 1263"/>
                <a:gd name="T35" fmla="*/ 564 h 617"/>
                <a:gd name="T36" fmla="*/ 174 w 1263"/>
                <a:gd name="T37" fmla="*/ 532 h 617"/>
                <a:gd name="T38" fmla="*/ 204 w 1263"/>
                <a:gd name="T39" fmla="*/ 517 h 617"/>
                <a:gd name="T40" fmla="*/ 194 w 1263"/>
                <a:gd name="T41" fmla="*/ 517 h 617"/>
                <a:gd name="T42" fmla="*/ 164 w 1263"/>
                <a:gd name="T43" fmla="*/ 532 h 617"/>
                <a:gd name="T44" fmla="*/ 174 w 1263"/>
                <a:gd name="T45" fmla="*/ 532 h 617"/>
                <a:gd name="T46" fmla="*/ 174 w 1263"/>
                <a:gd name="T47" fmla="*/ 532 h 617"/>
                <a:gd name="T48" fmla="*/ 230 w 1263"/>
                <a:gd name="T49" fmla="*/ 505 h 617"/>
                <a:gd name="T50" fmla="*/ 262 w 1263"/>
                <a:gd name="T51" fmla="*/ 489 h 617"/>
                <a:gd name="T52" fmla="*/ 252 w 1263"/>
                <a:gd name="T53" fmla="*/ 489 h 617"/>
                <a:gd name="T54" fmla="*/ 220 w 1263"/>
                <a:gd name="T55" fmla="*/ 505 h 617"/>
                <a:gd name="T56" fmla="*/ 230 w 1263"/>
                <a:gd name="T57" fmla="*/ 505 h 617"/>
                <a:gd name="T58" fmla="*/ 230 w 1263"/>
                <a:gd name="T59" fmla="*/ 505 h 617"/>
                <a:gd name="T60" fmla="*/ 294 w 1263"/>
                <a:gd name="T61" fmla="*/ 474 h 617"/>
                <a:gd name="T62" fmla="*/ 326 w 1263"/>
                <a:gd name="T63" fmla="*/ 458 h 617"/>
                <a:gd name="T64" fmla="*/ 316 w 1263"/>
                <a:gd name="T65" fmla="*/ 458 h 617"/>
                <a:gd name="T66" fmla="*/ 284 w 1263"/>
                <a:gd name="T67" fmla="*/ 474 h 617"/>
                <a:gd name="T68" fmla="*/ 294 w 1263"/>
                <a:gd name="T69" fmla="*/ 474 h 617"/>
                <a:gd name="T70" fmla="*/ 294 w 1263"/>
                <a:gd name="T71" fmla="*/ 474 h 617"/>
                <a:gd name="T72" fmla="*/ 358 w 1263"/>
                <a:gd name="T73" fmla="*/ 443 h 617"/>
                <a:gd name="T74" fmla="*/ 1263 w 1263"/>
                <a:gd name="T75" fmla="*/ 0 h 617"/>
                <a:gd name="T76" fmla="*/ 1253 w 1263"/>
                <a:gd name="T77" fmla="*/ 0 h 617"/>
                <a:gd name="T78" fmla="*/ 348 w 1263"/>
                <a:gd name="T79" fmla="*/ 443 h 617"/>
                <a:gd name="T80" fmla="*/ 358 w 1263"/>
                <a:gd name="T81" fmla="*/ 443 h 617"/>
                <a:gd name="T82" fmla="*/ 358 w 1263"/>
                <a:gd name="T83" fmla="*/ 443 h 6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263"/>
                <a:gd name="T127" fmla="*/ 0 h 617"/>
                <a:gd name="T128" fmla="*/ 1263 w 1263"/>
                <a:gd name="T129" fmla="*/ 617 h 6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263" h="617">
                  <a:moveTo>
                    <a:pt x="0" y="617"/>
                  </a:moveTo>
                  <a:lnTo>
                    <a:pt x="13" y="610"/>
                  </a:lnTo>
                  <a:lnTo>
                    <a:pt x="3" y="610"/>
                  </a:lnTo>
                  <a:lnTo>
                    <a:pt x="0" y="612"/>
                  </a:lnTo>
                  <a:lnTo>
                    <a:pt x="0" y="617"/>
                  </a:lnTo>
                  <a:close/>
                  <a:moveTo>
                    <a:pt x="45" y="595"/>
                  </a:moveTo>
                  <a:lnTo>
                    <a:pt x="77" y="579"/>
                  </a:lnTo>
                  <a:lnTo>
                    <a:pt x="67" y="579"/>
                  </a:lnTo>
                  <a:lnTo>
                    <a:pt x="35" y="595"/>
                  </a:lnTo>
                  <a:lnTo>
                    <a:pt x="45" y="595"/>
                  </a:lnTo>
                  <a:close/>
                  <a:moveTo>
                    <a:pt x="109" y="564"/>
                  </a:moveTo>
                  <a:lnTo>
                    <a:pt x="141" y="548"/>
                  </a:lnTo>
                  <a:lnTo>
                    <a:pt x="131" y="548"/>
                  </a:lnTo>
                  <a:lnTo>
                    <a:pt x="99" y="564"/>
                  </a:lnTo>
                  <a:lnTo>
                    <a:pt x="109" y="564"/>
                  </a:lnTo>
                  <a:close/>
                  <a:moveTo>
                    <a:pt x="174" y="532"/>
                  </a:moveTo>
                  <a:lnTo>
                    <a:pt x="204" y="517"/>
                  </a:lnTo>
                  <a:lnTo>
                    <a:pt x="194" y="517"/>
                  </a:lnTo>
                  <a:lnTo>
                    <a:pt x="164" y="532"/>
                  </a:lnTo>
                  <a:lnTo>
                    <a:pt x="174" y="532"/>
                  </a:lnTo>
                  <a:close/>
                  <a:moveTo>
                    <a:pt x="230" y="505"/>
                  </a:moveTo>
                  <a:lnTo>
                    <a:pt x="262" y="489"/>
                  </a:lnTo>
                  <a:lnTo>
                    <a:pt x="252" y="489"/>
                  </a:lnTo>
                  <a:lnTo>
                    <a:pt x="220" y="505"/>
                  </a:lnTo>
                  <a:lnTo>
                    <a:pt x="230" y="505"/>
                  </a:lnTo>
                  <a:close/>
                  <a:moveTo>
                    <a:pt x="294" y="474"/>
                  </a:moveTo>
                  <a:lnTo>
                    <a:pt x="326" y="458"/>
                  </a:lnTo>
                  <a:lnTo>
                    <a:pt x="316" y="458"/>
                  </a:lnTo>
                  <a:lnTo>
                    <a:pt x="284" y="474"/>
                  </a:lnTo>
                  <a:lnTo>
                    <a:pt x="294" y="474"/>
                  </a:lnTo>
                  <a:close/>
                  <a:moveTo>
                    <a:pt x="358" y="443"/>
                  </a:moveTo>
                  <a:lnTo>
                    <a:pt x="1263" y="0"/>
                  </a:lnTo>
                  <a:lnTo>
                    <a:pt x="1253" y="0"/>
                  </a:lnTo>
                  <a:lnTo>
                    <a:pt x="348" y="443"/>
                  </a:lnTo>
                  <a:lnTo>
                    <a:pt x="358" y="443"/>
                  </a:lnTo>
                  <a:close/>
                </a:path>
              </a:pathLst>
            </a:custGeom>
            <a:solidFill>
              <a:srgbClr val="59F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7" name="Freeform 53"/>
            <p:cNvSpPr>
              <a:spLocks noEditPoints="1"/>
            </p:cNvSpPr>
            <p:nvPr/>
          </p:nvSpPr>
          <p:spPr bwMode="auto">
            <a:xfrm>
              <a:off x="1440" y="541"/>
              <a:ext cx="1272" cy="621"/>
            </a:xfrm>
            <a:custGeom>
              <a:avLst/>
              <a:gdLst>
                <a:gd name="T0" fmla="*/ 0 w 1272"/>
                <a:gd name="T1" fmla="*/ 621 h 621"/>
                <a:gd name="T2" fmla="*/ 22 w 1272"/>
                <a:gd name="T3" fmla="*/ 610 h 621"/>
                <a:gd name="T4" fmla="*/ 12 w 1272"/>
                <a:gd name="T5" fmla="*/ 610 h 621"/>
                <a:gd name="T6" fmla="*/ 0 w 1272"/>
                <a:gd name="T7" fmla="*/ 616 h 621"/>
                <a:gd name="T8" fmla="*/ 0 w 1272"/>
                <a:gd name="T9" fmla="*/ 621 h 621"/>
                <a:gd name="T10" fmla="*/ 0 w 1272"/>
                <a:gd name="T11" fmla="*/ 621 h 621"/>
                <a:gd name="T12" fmla="*/ 54 w 1272"/>
                <a:gd name="T13" fmla="*/ 595 h 621"/>
                <a:gd name="T14" fmla="*/ 86 w 1272"/>
                <a:gd name="T15" fmla="*/ 579 h 621"/>
                <a:gd name="T16" fmla="*/ 76 w 1272"/>
                <a:gd name="T17" fmla="*/ 579 h 621"/>
                <a:gd name="T18" fmla="*/ 44 w 1272"/>
                <a:gd name="T19" fmla="*/ 595 h 621"/>
                <a:gd name="T20" fmla="*/ 54 w 1272"/>
                <a:gd name="T21" fmla="*/ 595 h 621"/>
                <a:gd name="T22" fmla="*/ 54 w 1272"/>
                <a:gd name="T23" fmla="*/ 595 h 621"/>
                <a:gd name="T24" fmla="*/ 118 w 1272"/>
                <a:gd name="T25" fmla="*/ 564 h 621"/>
                <a:gd name="T26" fmla="*/ 151 w 1272"/>
                <a:gd name="T27" fmla="*/ 548 h 621"/>
                <a:gd name="T28" fmla="*/ 140 w 1272"/>
                <a:gd name="T29" fmla="*/ 548 h 621"/>
                <a:gd name="T30" fmla="*/ 108 w 1272"/>
                <a:gd name="T31" fmla="*/ 564 h 621"/>
                <a:gd name="T32" fmla="*/ 118 w 1272"/>
                <a:gd name="T33" fmla="*/ 564 h 621"/>
                <a:gd name="T34" fmla="*/ 118 w 1272"/>
                <a:gd name="T35" fmla="*/ 564 h 621"/>
                <a:gd name="T36" fmla="*/ 182 w 1272"/>
                <a:gd name="T37" fmla="*/ 533 h 621"/>
                <a:gd name="T38" fmla="*/ 213 w 1272"/>
                <a:gd name="T39" fmla="*/ 517 h 621"/>
                <a:gd name="T40" fmla="*/ 203 w 1272"/>
                <a:gd name="T41" fmla="*/ 517 h 621"/>
                <a:gd name="T42" fmla="*/ 173 w 1272"/>
                <a:gd name="T43" fmla="*/ 532 h 621"/>
                <a:gd name="T44" fmla="*/ 182 w 1272"/>
                <a:gd name="T45" fmla="*/ 532 h 621"/>
                <a:gd name="T46" fmla="*/ 182 w 1272"/>
                <a:gd name="T47" fmla="*/ 533 h 621"/>
                <a:gd name="T48" fmla="*/ 182 w 1272"/>
                <a:gd name="T49" fmla="*/ 533 h 621"/>
                <a:gd name="T50" fmla="*/ 239 w 1272"/>
                <a:gd name="T51" fmla="*/ 505 h 621"/>
                <a:gd name="T52" fmla="*/ 271 w 1272"/>
                <a:gd name="T53" fmla="*/ 489 h 621"/>
                <a:gd name="T54" fmla="*/ 261 w 1272"/>
                <a:gd name="T55" fmla="*/ 489 h 621"/>
                <a:gd name="T56" fmla="*/ 229 w 1272"/>
                <a:gd name="T57" fmla="*/ 505 h 621"/>
                <a:gd name="T58" fmla="*/ 239 w 1272"/>
                <a:gd name="T59" fmla="*/ 505 h 621"/>
                <a:gd name="T60" fmla="*/ 239 w 1272"/>
                <a:gd name="T61" fmla="*/ 505 h 621"/>
                <a:gd name="T62" fmla="*/ 303 w 1272"/>
                <a:gd name="T63" fmla="*/ 474 h 621"/>
                <a:gd name="T64" fmla="*/ 335 w 1272"/>
                <a:gd name="T65" fmla="*/ 458 h 621"/>
                <a:gd name="T66" fmla="*/ 325 w 1272"/>
                <a:gd name="T67" fmla="*/ 458 h 621"/>
                <a:gd name="T68" fmla="*/ 293 w 1272"/>
                <a:gd name="T69" fmla="*/ 474 h 621"/>
                <a:gd name="T70" fmla="*/ 303 w 1272"/>
                <a:gd name="T71" fmla="*/ 474 h 621"/>
                <a:gd name="T72" fmla="*/ 303 w 1272"/>
                <a:gd name="T73" fmla="*/ 474 h 621"/>
                <a:gd name="T74" fmla="*/ 365 w 1272"/>
                <a:gd name="T75" fmla="*/ 443 h 621"/>
                <a:gd name="T76" fmla="*/ 1272 w 1272"/>
                <a:gd name="T77" fmla="*/ 0 h 621"/>
                <a:gd name="T78" fmla="*/ 1262 w 1272"/>
                <a:gd name="T79" fmla="*/ 0 h 621"/>
                <a:gd name="T80" fmla="*/ 357 w 1272"/>
                <a:gd name="T81" fmla="*/ 443 h 621"/>
                <a:gd name="T82" fmla="*/ 365 w 1272"/>
                <a:gd name="T83" fmla="*/ 443 h 621"/>
                <a:gd name="T84" fmla="*/ 365 w 1272"/>
                <a:gd name="T85" fmla="*/ 443 h 621"/>
                <a:gd name="T86" fmla="*/ 365 w 1272"/>
                <a:gd name="T87" fmla="*/ 443 h 62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72"/>
                <a:gd name="T133" fmla="*/ 0 h 621"/>
                <a:gd name="T134" fmla="*/ 1272 w 1272"/>
                <a:gd name="T135" fmla="*/ 621 h 62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72" h="621">
                  <a:moveTo>
                    <a:pt x="0" y="621"/>
                  </a:moveTo>
                  <a:lnTo>
                    <a:pt x="22" y="610"/>
                  </a:lnTo>
                  <a:lnTo>
                    <a:pt x="12" y="610"/>
                  </a:lnTo>
                  <a:lnTo>
                    <a:pt x="0" y="616"/>
                  </a:lnTo>
                  <a:lnTo>
                    <a:pt x="0" y="621"/>
                  </a:lnTo>
                  <a:close/>
                  <a:moveTo>
                    <a:pt x="54" y="595"/>
                  </a:moveTo>
                  <a:lnTo>
                    <a:pt x="86" y="579"/>
                  </a:lnTo>
                  <a:lnTo>
                    <a:pt x="76" y="579"/>
                  </a:lnTo>
                  <a:lnTo>
                    <a:pt x="44" y="595"/>
                  </a:lnTo>
                  <a:lnTo>
                    <a:pt x="54" y="595"/>
                  </a:lnTo>
                  <a:close/>
                  <a:moveTo>
                    <a:pt x="118" y="564"/>
                  </a:moveTo>
                  <a:lnTo>
                    <a:pt x="151" y="548"/>
                  </a:lnTo>
                  <a:lnTo>
                    <a:pt x="140" y="548"/>
                  </a:lnTo>
                  <a:lnTo>
                    <a:pt x="108" y="564"/>
                  </a:lnTo>
                  <a:lnTo>
                    <a:pt x="118" y="564"/>
                  </a:lnTo>
                  <a:close/>
                  <a:moveTo>
                    <a:pt x="182" y="533"/>
                  </a:moveTo>
                  <a:lnTo>
                    <a:pt x="213" y="517"/>
                  </a:lnTo>
                  <a:lnTo>
                    <a:pt x="203" y="517"/>
                  </a:lnTo>
                  <a:lnTo>
                    <a:pt x="173" y="532"/>
                  </a:lnTo>
                  <a:lnTo>
                    <a:pt x="182" y="532"/>
                  </a:lnTo>
                  <a:lnTo>
                    <a:pt x="182" y="533"/>
                  </a:lnTo>
                  <a:close/>
                  <a:moveTo>
                    <a:pt x="239" y="505"/>
                  </a:moveTo>
                  <a:lnTo>
                    <a:pt x="271" y="489"/>
                  </a:lnTo>
                  <a:lnTo>
                    <a:pt x="261" y="489"/>
                  </a:lnTo>
                  <a:lnTo>
                    <a:pt x="229" y="505"/>
                  </a:lnTo>
                  <a:lnTo>
                    <a:pt x="239" y="505"/>
                  </a:lnTo>
                  <a:close/>
                  <a:moveTo>
                    <a:pt x="303" y="474"/>
                  </a:moveTo>
                  <a:lnTo>
                    <a:pt x="335" y="458"/>
                  </a:lnTo>
                  <a:lnTo>
                    <a:pt x="325" y="458"/>
                  </a:lnTo>
                  <a:lnTo>
                    <a:pt x="293" y="474"/>
                  </a:lnTo>
                  <a:lnTo>
                    <a:pt x="303" y="474"/>
                  </a:lnTo>
                  <a:close/>
                  <a:moveTo>
                    <a:pt x="365" y="443"/>
                  </a:moveTo>
                  <a:lnTo>
                    <a:pt x="1272" y="0"/>
                  </a:lnTo>
                  <a:lnTo>
                    <a:pt x="1262" y="0"/>
                  </a:lnTo>
                  <a:lnTo>
                    <a:pt x="357" y="443"/>
                  </a:lnTo>
                  <a:lnTo>
                    <a:pt x="365" y="443"/>
                  </a:lnTo>
                  <a:close/>
                </a:path>
              </a:pathLst>
            </a:custGeom>
            <a:solidFill>
              <a:srgbClr val="5AFE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8" name="Freeform 54"/>
            <p:cNvSpPr>
              <a:spLocks noEditPoints="1"/>
            </p:cNvSpPr>
            <p:nvPr/>
          </p:nvSpPr>
          <p:spPr bwMode="auto">
            <a:xfrm>
              <a:off x="1440" y="541"/>
              <a:ext cx="1281" cy="625"/>
            </a:xfrm>
            <a:custGeom>
              <a:avLst/>
              <a:gdLst>
                <a:gd name="T0" fmla="*/ 0 w 1281"/>
                <a:gd name="T1" fmla="*/ 625 h 625"/>
                <a:gd name="T2" fmla="*/ 31 w 1281"/>
                <a:gd name="T3" fmla="*/ 610 h 625"/>
                <a:gd name="T4" fmla="*/ 21 w 1281"/>
                <a:gd name="T5" fmla="*/ 610 h 625"/>
                <a:gd name="T6" fmla="*/ 0 w 1281"/>
                <a:gd name="T7" fmla="*/ 621 h 625"/>
                <a:gd name="T8" fmla="*/ 0 w 1281"/>
                <a:gd name="T9" fmla="*/ 625 h 625"/>
                <a:gd name="T10" fmla="*/ 0 w 1281"/>
                <a:gd name="T11" fmla="*/ 625 h 625"/>
                <a:gd name="T12" fmla="*/ 63 w 1281"/>
                <a:gd name="T13" fmla="*/ 595 h 625"/>
                <a:gd name="T14" fmla="*/ 95 w 1281"/>
                <a:gd name="T15" fmla="*/ 579 h 625"/>
                <a:gd name="T16" fmla="*/ 85 w 1281"/>
                <a:gd name="T17" fmla="*/ 579 h 625"/>
                <a:gd name="T18" fmla="*/ 53 w 1281"/>
                <a:gd name="T19" fmla="*/ 595 h 625"/>
                <a:gd name="T20" fmla="*/ 63 w 1281"/>
                <a:gd name="T21" fmla="*/ 595 h 625"/>
                <a:gd name="T22" fmla="*/ 63 w 1281"/>
                <a:gd name="T23" fmla="*/ 595 h 625"/>
                <a:gd name="T24" fmla="*/ 122 w 1281"/>
                <a:gd name="T25" fmla="*/ 566 h 625"/>
                <a:gd name="T26" fmla="*/ 160 w 1281"/>
                <a:gd name="T27" fmla="*/ 548 h 625"/>
                <a:gd name="T28" fmla="*/ 150 w 1281"/>
                <a:gd name="T29" fmla="*/ 548 h 625"/>
                <a:gd name="T30" fmla="*/ 117 w 1281"/>
                <a:gd name="T31" fmla="*/ 564 h 625"/>
                <a:gd name="T32" fmla="*/ 122 w 1281"/>
                <a:gd name="T33" fmla="*/ 564 h 625"/>
                <a:gd name="T34" fmla="*/ 122 w 1281"/>
                <a:gd name="T35" fmla="*/ 566 h 625"/>
                <a:gd name="T36" fmla="*/ 122 w 1281"/>
                <a:gd name="T37" fmla="*/ 566 h 625"/>
                <a:gd name="T38" fmla="*/ 182 w 1281"/>
                <a:gd name="T39" fmla="*/ 537 h 625"/>
                <a:gd name="T40" fmla="*/ 223 w 1281"/>
                <a:gd name="T41" fmla="*/ 517 h 625"/>
                <a:gd name="T42" fmla="*/ 213 w 1281"/>
                <a:gd name="T43" fmla="*/ 517 h 625"/>
                <a:gd name="T44" fmla="*/ 182 w 1281"/>
                <a:gd name="T45" fmla="*/ 532 h 625"/>
                <a:gd name="T46" fmla="*/ 182 w 1281"/>
                <a:gd name="T47" fmla="*/ 532 h 625"/>
                <a:gd name="T48" fmla="*/ 182 w 1281"/>
                <a:gd name="T49" fmla="*/ 537 h 625"/>
                <a:gd name="T50" fmla="*/ 182 w 1281"/>
                <a:gd name="T51" fmla="*/ 537 h 625"/>
                <a:gd name="T52" fmla="*/ 248 w 1281"/>
                <a:gd name="T53" fmla="*/ 505 h 625"/>
                <a:gd name="T54" fmla="*/ 280 w 1281"/>
                <a:gd name="T55" fmla="*/ 489 h 625"/>
                <a:gd name="T56" fmla="*/ 270 w 1281"/>
                <a:gd name="T57" fmla="*/ 489 h 625"/>
                <a:gd name="T58" fmla="*/ 238 w 1281"/>
                <a:gd name="T59" fmla="*/ 505 h 625"/>
                <a:gd name="T60" fmla="*/ 248 w 1281"/>
                <a:gd name="T61" fmla="*/ 505 h 625"/>
                <a:gd name="T62" fmla="*/ 248 w 1281"/>
                <a:gd name="T63" fmla="*/ 505 h 625"/>
                <a:gd name="T64" fmla="*/ 303 w 1281"/>
                <a:gd name="T65" fmla="*/ 478 h 625"/>
                <a:gd name="T66" fmla="*/ 344 w 1281"/>
                <a:gd name="T67" fmla="*/ 458 h 625"/>
                <a:gd name="T68" fmla="*/ 334 w 1281"/>
                <a:gd name="T69" fmla="*/ 458 h 625"/>
                <a:gd name="T70" fmla="*/ 302 w 1281"/>
                <a:gd name="T71" fmla="*/ 474 h 625"/>
                <a:gd name="T72" fmla="*/ 303 w 1281"/>
                <a:gd name="T73" fmla="*/ 474 h 625"/>
                <a:gd name="T74" fmla="*/ 303 w 1281"/>
                <a:gd name="T75" fmla="*/ 478 h 625"/>
                <a:gd name="T76" fmla="*/ 303 w 1281"/>
                <a:gd name="T77" fmla="*/ 478 h 625"/>
                <a:gd name="T78" fmla="*/ 365 w 1281"/>
                <a:gd name="T79" fmla="*/ 448 h 625"/>
                <a:gd name="T80" fmla="*/ 1281 w 1281"/>
                <a:gd name="T81" fmla="*/ 0 h 625"/>
                <a:gd name="T82" fmla="*/ 1271 w 1281"/>
                <a:gd name="T83" fmla="*/ 0 h 625"/>
                <a:gd name="T84" fmla="*/ 365 w 1281"/>
                <a:gd name="T85" fmla="*/ 443 h 625"/>
                <a:gd name="T86" fmla="*/ 365 w 1281"/>
                <a:gd name="T87" fmla="*/ 448 h 625"/>
                <a:gd name="T88" fmla="*/ 365 w 1281"/>
                <a:gd name="T89" fmla="*/ 448 h 6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81"/>
                <a:gd name="T136" fmla="*/ 0 h 625"/>
                <a:gd name="T137" fmla="*/ 1281 w 1281"/>
                <a:gd name="T138" fmla="*/ 625 h 62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81" h="625">
                  <a:moveTo>
                    <a:pt x="0" y="625"/>
                  </a:moveTo>
                  <a:lnTo>
                    <a:pt x="31" y="610"/>
                  </a:lnTo>
                  <a:lnTo>
                    <a:pt x="21" y="610"/>
                  </a:lnTo>
                  <a:lnTo>
                    <a:pt x="0" y="621"/>
                  </a:lnTo>
                  <a:lnTo>
                    <a:pt x="0" y="625"/>
                  </a:lnTo>
                  <a:close/>
                  <a:moveTo>
                    <a:pt x="63" y="595"/>
                  </a:moveTo>
                  <a:lnTo>
                    <a:pt x="95" y="579"/>
                  </a:lnTo>
                  <a:lnTo>
                    <a:pt x="85" y="579"/>
                  </a:lnTo>
                  <a:lnTo>
                    <a:pt x="53" y="595"/>
                  </a:lnTo>
                  <a:lnTo>
                    <a:pt x="63" y="595"/>
                  </a:lnTo>
                  <a:close/>
                  <a:moveTo>
                    <a:pt x="122" y="566"/>
                  </a:moveTo>
                  <a:lnTo>
                    <a:pt x="160" y="548"/>
                  </a:lnTo>
                  <a:lnTo>
                    <a:pt x="150" y="548"/>
                  </a:lnTo>
                  <a:lnTo>
                    <a:pt x="117" y="564"/>
                  </a:lnTo>
                  <a:lnTo>
                    <a:pt x="122" y="564"/>
                  </a:lnTo>
                  <a:lnTo>
                    <a:pt x="122" y="566"/>
                  </a:lnTo>
                  <a:close/>
                  <a:moveTo>
                    <a:pt x="182" y="537"/>
                  </a:moveTo>
                  <a:lnTo>
                    <a:pt x="223" y="517"/>
                  </a:lnTo>
                  <a:lnTo>
                    <a:pt x="213" y="517"/>
                  </a:lnTo>
                  <a:lnTo>
                    <a:pt x="182" y="532"/>
                  </a:lnTo>
                  <a:lnTo>
                    <a:pt x="182" y="537"/>
                  </a:lnTo>
                  <a:close/>
                  <a:moveTo>
                    <a:pt x="248" y="505"/>
                  </a:moveTo>
                  <a:lnTo>
                    <a:pt x="280" y="489"/>
                  </a:lnTo>
                  <a:lnTo>
                    <a:pt x="270" y="489"/>
                  </a:lnTo>
                  <a:lnTo>
                    <a:pt x="238" y="505"/>
                  </a:lnTo>
                  <a:lnTo>
                    <a:pt x="248" y="505"/>
                  </a:lnTo>
                  <a:close/>
                  <a:moveTo>
                    <a:pt x="303" y="478"/>
                  </a:moveTo>
                  <a:lnTo>
                    <a:pt x="344" y="458"/>
                  </a:lnTo>
                  <a:lnTo>
                    <a:pt x="334" y="458"/>
                  </a:lnTo>
                  <a:lnTo>
                    <a:pt x="302" y="474"/>
                  </a:lnTo>
                  <a:lnTo>
                    <a:pt x="303" y="474"/>
                  </a:lnTo>
                  <a:lnTo>
                    <a:pt x="303" y="478"/>
                  </a:lnTo>
                  <a:close/>
                  <a:moveTo>
                    <a:pt x="365" y="448"/>
                  </a:moveTo>
                  <a:lnTo>
                    <a:pt x="1281" y="0"/>
                  </a:lnTo>
                  <a:lnTo>
                    <a:pt x="1271" y="0"/>
                  </a:lnTo>
                  <a:lnTo>
                    <a:pt x="365" y="443"/>
                  </a:lnTo>
                  <a:lnTo>
                    <a:pt x="365" y="448"/>
                  </a:lnTo>
                  <a:close/>
                </a:path>
              </a:pathLst>
            </a:custGeom>
            <a:solidFill>
              <a:srgbClr val="5BF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49" name="Freeform 55"/>
            <p:cNvSpPr>
              <a:spLocks noEditPoints="1"/>
            </p:cNvSpPr>
            <p:nvPr/>
          </p:nvSpPr>
          <p:spPr bwMode="auto">
            <a:xfrm>
              <a:off x="1410" y="541"/>
              <a:ext cx="1320" cy="645"/>
            </a:xfrm>
            <a:custGeom>
              <a:avLst/>
              <a:gdLst>
                <a:gd name="T0" fmla="*/ 0 w 1320"/>
                <a:gd name="T1" fmla="*/ 645 h 645"/>
                <a:gd name="T2" fmla="*/ 7 w 1320"/>
                <a:gd name="T3" fmla="*/ 642 h 645"/>
                <a:gd name="T4" fmla="*/ 0 w 1320"/>
                <a:gd name="T5" fmla="*/ 642 h 645"/>
                <a:gd name="T6" fmla="*/ 0 w 1320"/>
                <a:gd name="T7" fmla="*/ 645 h 645"/>
                <a:gd name="T8" fmla="*/ 0 w 1320"/>
                <a:gd name="T9" fmla="*/ 645 h 645"/>
                <a:gd name="T10" fmla="*/ 38 w 1320"/>
                <a:gd name="T11" fmla="*/ 626 h 645"/>
                <a:gd name="T12" fmla="*/ 70 w 1320"/>
                <a:gd name="T13" fmla="*/ 610 h 645"/>
                <a:gd name="T14" fmla="*/ 60 w 1320"/>
                <a:gd name="T15" fmla="*/ 610 h 645"/>
                <a:gd name="T16" fmla="*/ 30 w 1320"/>
                <a:gd name="T17" fmla="*/ 625 h 645"/>
                <a:gd name="T18" fmla="*/ 30 w 1320"/>
                <a:gd name="T19" fmla="*/ 626 h 645"/>
                <a:gd name="T20" fmla="*/ 38 w 1320"/>
                <a:gd name="T21" fmla="*/ 626 h 645"/>
                <a:gd name="T22" fmla="*/ 38 w 1320"/>
                <a:gd name="T23" fmla="*/ 626 h 645"/>
                <a:gd name="T24" fmla="*/ 102 w 1320"/>
                <a:gd name="T25" fmla="*/ 595 h 645"/>
                <a:gd name="T26" fmla="*/ 134 w 1320"/>
                <a:gd name="T27" fmla="*/ 579 h 645"/>
                <a:gd name="T28" fmla="*/ 124 w 1320"/>
                <a:gd name="T29" fmla="*/ 579 h 645"/>
                <a:gd name="T30" fmla="*/ 92 w 1320"/>
                <a:gd name="T31" fmla="*/ 595 h 645"/>
                <a:gd name="T32" fmla="*/ 102 w 1320"/>
                <a:gd name="T33" fmla="*/ 595 h 645"/>
                <a:gd name="T34" fmla="*/ 102 w 1320"/>
                <a:gd name="T35" fmla="*/ 595 h 645"/>
                <a:gd name="T36" fmla="*/ 152 w 1320"/>
                <a:gd name="T37" fmla="*/ 571 h 645"/>
                <a:gd name="T38" fmla="*/ 199 w 1320"/>
                <a:gd name="T39" fmla="*/ 548 h 645"/>
                <a:gd name="T40" fmla="*/ 189 w 1320"/>
                <a:gd name="T41" fmla="*/ 548 h 645"/>
                <a:gd name="T42" fmla="*/ 152 w 1320"/>
                <a:gd name="T43" fmla="*/ 566 h 645"/>
                <a:gd name="T44" fmla="*/ 152 w 1320"/>
                <a:gd name="T45" fmla="*/ 571 h 645"/>
                <a:gd name="T46" fmla="*/ 152 w 1320"/>
                <a:gd name="T47" fmla="*/ 571 h 645"/>
                <a:gd name="T48" fmla="*/ 212 w 1320"/>
                <a:gd name="T49" fmla="*/ 542 h 645"/>
                <a:gd name="T50" fmla="*/ 262 w 1320"/>
                <a:gd name="T51" fmla="*/ 517 h 645"/>
                <a:gd name="T52" fmla="*/ 252 w 1320"/>
                <a:gd name="T53" fmla="*/ 517 h 645"/>
                <a:gd name="T54" fmla="*/ 212 w 1320"/>
                <a:gd name="T55" fmla="*/ 537 h 645"/>
                <a:gd name="T56" fmla="*/ 212 w 1320"/>
                <a:gd name="T57" fmla="*/ 542 h 645"/>
                <a:gd name="T58" fmla="*/ 212 w 1320"/>
                <a:gd name="T59" fmla="*/ 542 h 645"/>
                <a:gd name="T60" fmla="*/ 287 w 1320"/>
                <a:gd name="T61" fmla="*/ 505 h 645"/>
                <a:gd name="T62" fmla="*/ 319 w 1320"/>
                <a:gd name="T63" fmla="*/ 489 h 645"/>
                <a:gd name="T64" fmla="*/ 309 w 1320"/>
                <a:gd name="T65" fmla="*/ 489 h 645"/>
                <a:gd name="T66" fmla="*/ 277 w 1320"/>
                <a:gd name="T67" fmla="*/ 505 h 645"/>
                <a:gd name="T68" fmla="*/ 287 w 1320"/>
                <a:gd name="T69" fmla="*/ 505 h 645"/>
                <a:gd name="T70" fmla="*/ 287 w 1320"/>
                <a:gd name="T71" fmla="*/ 505 h 645"/>
                <a:gd name="T72" fmla="*/ 333 w 1320"/>
                <a:gd name="T73" fmla="*/ 482 h 645"/>
                <a:gd name="T74" fmla="*/ 383 w 1320"/>
                <a:gd name="T75" fmla="*/ 458 h 645"/>
                <a:gd name="T76" fmla="*/ 373 w 1320"/>
                <a:gd name="T77" fmla="*/ 458 h 645"/>
                <a:gd name="T78" fmla="*/ 333 w 1320"/>
                <a:gd name="T79" fmla="*/ 478 h 645"/>
                <a:gd name="T80" fmla="*/ 333 w 1320"/>
                <a:gd name="T81" fmla="*/ 482 h 645"/>
                <a:gd name="T82" fmla="*/ 333 w 1320"/>
                <a:gd name="T83" fmla="*/ 482 h 645"/>
                <a:gd name="T84" fmla="*/ 395 w 1320"/>
                <a:gd name="T85" fmla="*/ 452 h 645"/>
                <a:gd name="T86" fmla="*/ 1320 w 1320"/>
                <a:gd name="T87" fmla="*/ 0 h 645"/>
                <a:gd name="T88" fmla="*/ 1310 w 1320"/>
                <a:gd name="T89" fmla="*/ 0 h 645"/>
                <a:gd name="T90" fmla="*/ 395 w 1320"/>
                <a:gd name="T91" fmla="*/ 447 h 645"/>
                <a:gd name="T92" fmla="*/ 395 w 1320"/>
                <a:gd name="T93" fmla="*/ 452 h 645"/>
                <a:gd name="T94" fmla="*/ 395 w 1320"/>
                <a:gd name="T95" fmla="*/ 452 h 64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320"/>
                <a:gd name="T145" fmla="*/ 0 h 645"/>
                <a:gd name="T146" fmla="*/ 1320 w 1320"/>
                <a:gd name="T147" fmla="*/ 645 h 64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320" h="645">
                  <a:moveTo>
                    <a:pt x="0" y="645"/>
                  </a:moveTo>
                  <a:lnTo>
                    <a:pt x="7" y="642"/>
                  </a:lnTo>
                  <a:lnTo>
                    <a:pt x="0" y="642"/>
                  </a:lnTo>
                  <a:lnTo>
                    <a:pt x="0" y="645"/>
                  </a:lnTo>
                  <a:close/>
                  <a:moveTo>
                    <a:pt x="38" y="626"/>
                  </a:moveTo>
                  <a:lnTo>
                    <a:pt x="70" y="610"/>
                  </a:lnTo>
                  <a:lnTo>
                    <a:pt x="60" y="610"/>
                  </a:lnTo>
                  <a:lnTo>
                    <a:pt x="30" y="625"/>
                  </a:lnTo>
                  <a:lnTo>
                    <a:pt x="30" y="626"/>
                  </a:lnTo>
                  <a:lnTo>
                    <a:pt x="38" y="626"/>
                  </a:lnTo>
                  <a:close/>
                  <a:moveTo>
                    <a:pt x="102" y="595"/>
                  </a:moveTo>
                  <a:lnTo>
                    <a:pt x="134" y="579"/>
                  </a:lnTo>
                  <a:lnTo>
                    <a:pt x="124" y="579"/>
                  </a:lnTo>
                  <a:lnTo>
                    <a:pt x="92" y="595"/>
                  </a:lnTo>
                  <a:lnTo>
                    <a:pt x="102" y="595"/>
                  </a:lnTo>
                  <a:close/>
                  <a:moveTo>
                    <a:pt x="152" y="571"/>
                  </a:moveTo>
                  <a:lnTo>
                    <a:pt x="199" y="548"/>
                  </a:lnTo>
                  <a:lnTo>
                    <a:pt x="189" y="548"/>
                  </a:lnTo>
                  <a:lnTo>
                    <a:pt x="152" y="566"/>
                  </a:lnTo>
                  <a:lnTo>
                    <a:pt x="152" y="571"/>
                  </a:lnTo>
                  <a:close/>
                  <a:moveTo>
                    <a:pt x="212" y="542"/>
                  </a:moveTo>
                  <a:lnTo>
                    <a:pt x="262" y="517"/>
                  </a:lnTo>
                  <a:lnTo>
                    <a:pt x="252" y="517"/>
                  </a:lnTo>
                  <a:lnTo>
                    <a:pt x="212" y="537"/>
                  </a:lnTo>
                  <a:lnTo>
                    <a:pt x="212" y="542"/>
                  </a:lnTo>
                  <a:close/>
                  <a:moveTo>
                    <a:pt x="287" y="505"/>
                  </a:moveTo>
                  <a:lnTo>
                    <a:pt x="319" y="489"/>
                  </a:lnTo>
                  <a:lnTo>
                    <a:pt x="309" y="489"/>
                  </a:lnTo>
                  <a:lnTo>
                    <a:pt x="277" y="505"/>
                  </a:lnTo>
                  <a:lnTo>
                    <a:pt x="287" y="505"/>
                  </a:lnTo>
                  <a:close/>
                  <a:moveTo>
                    <a:pt x="333" y="482"/>
                  </a:moveTo>
                  <a:lnTo>
                    <a:pt x="383" y="458"/>
                  </a:lnTo>
                  <a:lnTo>
                    <a:pt x="373" y="458"/>
                  </a:lnTo>
                  <a:lnTo>
                    <a:pt x="333" y="478"/>
                  </a:lnTo>
                  <a:lnTo>
                    <a:pt x="333" y="482"/>
                  </a:lnTo>
                  <a:close/>
                  <a:moveTo>
                    <a:pt x="395" y="452"/>
                  </a:moveTo>
                  <a:lnTo>
                    <a:pt x="1320" y="0"/>
                  </a:lnTo>
                  <a:lnTo>
                    <a:pt x="1310" y="0"/>
                  </a:lnTo>
                  <a:lnTo>
                    <a:pt x="395" y="447"/>
                  </a:lnTo>
                  <a:lnTo>
                    <a:pt x="395" y="452"/>
                  </a:lnTo>
                  <a:close/>
                </a:path>
              </a:pathLst>
            </a:custGeom>
            <a:solidFill>
              <a:srgbClr val="5CFE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0" name="Freeform 56"/>
            <p:cNvSpPr>
              <a:spLocks noEditPoints="1"/>
            </p:cNvSpPr>
            <p:nvPr/>
          </p:nvSpPr>
          <p:spPr bwMode="auto">
            <a:xfrm>
              <a:off x="1304" y="541"/>
              <a:ext cx="1435" cy="701"/>
            </a:xfrm>
            <a:custGeom>
              <a:avLst/>
              <a:gdLst>
                <a:gd name="T0" fmla="*/ 0 w 1435"/>
                <a:gd name="T1" fmla="*/ 701 h 701"/>
                <a:gd name="T2" fmla="*/ 0 w 1435"/>
                <a:gd name="T3" fmla="*/ 701 h 701"/>
                <a:gd name="T4" fmla="*/ 0 w 1435"/>
                <a:gd name="T5" fmla="*/ 701 h 701"/>
                <a:gd name="T6" fmla="*/ 0 w 1435"/>
                <a:gd name="T7" fmla="*/ 701 h 701"/>
                <a:gd name="T8" fmla="*/ 0 w 1435"/>
                <a:gd name="T9" fmla="*/ 701 h 701"/>
                <a:gd name="T10" fmla="*/ 59 w 1435"/>
                <a:gd name="T11" fmla="*/ 672 h 701"/>
                <a:gd name="T12" fmla="*/ 64 w 1435"/>
                <a:gd name="T13" fmla="*/ 670 h 701"/>
                <a:gd name="T14" fmla="*/ 59 w 1435"/>
                <a:gd name="T15" fmla="*/ 670 h 701"/>
                <a:gd name="T16" fmla="*/ 59 w 1435"/>
                <a:gd name="T17" fmla="*/ 672 h 701"/>
                <a:gd name="T18" fmla="*/ 59 w 1435"/>
                <a:gd name="T19" fmla="*/ 672 h 701"/>
                <a:gd name="T20" fmla="*/ 106 w 1435"/>
                <a:gd name="T21" fmla="*/ 649 h 701"/>
                <a:gd name="T22" fmla="*/ 122 w 1435"/>
                <a:gd name="T23" fmla="*/ 642 h 701"/>
                <a:gd name="T24" fmla="*/ 112 w 1435"/>
                <a:gd name="T25" fmla="*/ 642 h 701"/>
                <a:gd name="T26" fmla="*/ 106 w 1435"/>
                <a:gd name="T27" fmla="*/ 644 h 701"/>
                <a:gd name="T28" fmla="*/ 106 w 1435"/>
                <a:gd name="T29" fmla="*/ 649 h 701"/>
                <a:gd name="T30" fmla="*/ 106 w 1435"/>
                <a:gd name="T31" fmla="*/ 649 h 701"/>
                <a:gd name="T32" fmla="*/ 154 w 1435"/>
                <a:gd name="T33" fmla="*/ 626 h 701"/>
                <a:gd name="T34" fmla="*/ 185 w 1435"/>
                <a:gd name="T35" fmla="*/ 610 h 701"/>
                <a:gd name="T36" fmla="*/ 175 w 1435"/>
                <a:gd name="T37" fmla="*/ 610 h 701"/>
                <a:gd name="T38" fmla="*/ 144 w 1435"/>
                <a:gd name="T39" fmla="*/ 626 h 701"/>
                <a:gd name="T40" fmla="*/ 154 w 1435"/>
                <a:gd name="T41" fmla="*/ 626 h 701"/>
                <a:gd name="T42" fmla="*/ 154 w 1435"/>
                <a:gd name="T43" fmla="*/ 626 h 701"/>
                <a:gd name="T44" fmla="*/ 217 w 1435"/>
                <a:gd name="T45" fmla="*/ 595 h 701"/>
                <a:gd name="T46" fmla="*/ 249 w 1435"/>
                <a:gd name="T47" fmla="*/ 579 h 701"/>
                <a:gd name="T48" fmla="*/ 239 w 1435"/>
                <a:gd name="T49" fmla="*/ 579 h 701"/>
                <a:gd name="T50" fmla="*/ 207 w 1435"/>
                <a:gd name="T51" fmla="*/ 595 h 701"/>
                <a:gd name="T52" fmla="*/ 217 w 1435"/>
                <a:gd name="T53" fmla="*/ 595 h 701"/>
                <a:gd name="T54" fmla="*/ 217 w 1435"/>
                <a:gd name="T55" fmla="*/ 595 h 701"/>
                <a:gd name="T56" fmla="*/ 258 w 1435"/>
                <a:gd name="T57" fmla="*/ 575 h 701"/>
                <a:gd name="T58" fmla="*/ 314 w 1435"/>
                <a:gd name="T59" fmla="*/ 548 h 701"/>
                <a:gd name="T60" fmla="*/ 304 w 1435"/>
                <a:gd name="T61" fmla="*/ 548 h 701"/>
                <a:gd name="T62" fmla="*/ 258 w 1435"/>
                <a:gd name="T63" fmla="*/ 570 h 701"/>
                <a:gd name="T64" fmla="*/ 258 w 1435"/>
                <a:gd name="T65" fmla="*/ 575 h 701"/>
                <a:gd name="T66" fmla="*/ 258 w 1435"/>
                <a:gd name="T67" fmla="*/ 575 h 701"/>
                <a:gd name="T68" fmla="*/ 318 w 1435"/>
                <a:gd name="T69" fmla="*/ 546 h 701"/>
                <a:gd name="T70" fmla="*/ 377 w 1435"/>
                <a:gd name="T71" fmla="*/ 517 h 701"/>
                <a:gd name="T72" fmla="*/ 367 w 1435"/>
                <a:gd name="T73" fmla="*/ 517 h 701"/>
                <a:gd name="T74" fmla="*/ 318 w 1435"/>
                <a:gd name="T75" fmla="*/ 541 h 701"/>
                <a:gd name="T76" fmla="*/ 318 w 1435"/>
                <a:gd name="T77" fmla="*/ 546 h 701"/>
                <a:gd name="T78" fmla="*/ 318 w 1435"/>
                <a:gd name="T79" fmla="*/ 546 h 701"/>
                <a:gd name="T80" fmla="*/ 402 w 1435"/>
                <a:gd name="T81" fmla="*/ 505 h 701"/>
                <a:gd name="T82" fmla="*/ 434 w 1435"/>
                <a:gd name="T83" fmla="*/ 489 h 701"/>
                <a:gd name="T84" fmla="*/ 424 w 1435"/>
                <a:gd name="T85" fmla="*/ 489 h 701"/>
                <a:gd name="T86" fmla="*/ 392 w 1435"/>
                <a:gd name="T87" fmla="*/ 505 h 701"/>
                <a:gd name="T88" fmla="*/ 402 w 1435"/>
                <a:gd name="T89" fmla="*/ 505 h 701"/>
                <a:gd name="T90" fmla="*/ 402 w 1435"/>
                <a:gd name="T91" fmla="*/ 505 h 701"/>
                <a:gd name="T92" fmla="*/ 439 w 1435"/>
                <a:gd name="T93" fmla="*/ 487 h 701"/>
                <a:gd name="T94" fmla="*/ 498 w 1435"/>
                <a:gd name="T95" fmla="*/ 458 h 701"/>
                <a:gd name="T96" fmla="*/ 488 w 1435"/>
                <a:gd name="T97" fmla="*/ 458 h 701"/>
                <a:gd name="T98" fmla="*/ 439 w 1435"/>
                <a:gd name="T99" fmla="*/ 482 h 701"/>
                <a:gd name="T100" fmla="*/ 439 w 1435"/>
                <a:gd name="T101" fmla="*/ 487 h 701"/>
                <a:gd name="T102" fmla="*/ 439 w 1435"/>
                <a:gd name="T103" fmla="*/ 487 h 701"/>
                <a:gd name="T104" fmla="*/ 501 w 1435"/>
                <a:gd name="T105" fmla="*/ 457 h 701"/>
                <a:gd name="T106" fmla="*/ 1435 w 1435"/>
                <a:gd name="T107" fmla="*/ 0 h 701"/>
                <a:gd name="T108" fmla="*/ 1425 w 1435"/>
                <a:gd name="T109" fmla="*/ 0 h 701"/>
                <a:gd name="T110" fmla="*/ 501 w 1435"/>
                <a:gd name="T111" fmla="*/ 452 h 701"/>
                <a:gd name="T112" fmla="*/ 501 w 1435"/>
                <a:gd name="T113" fmla="*/ 457 h 701"/>
                <a:gd name="T114" fmla="*/ 501 w 1435"/>
                <a:gd name="T115" fmla="*/ 457 h 7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435"/>
                <a:gd name="T175" fmla="*/ 0 h 701"/>
                <a:gd name="T176" fmla="*/ 1435 w 1435"/>
                <a:gd name="T177" fmla="*/ 701 h 70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435" h="701">
                  <a:moveTo>
                    <a:pt x="0" y="701"/>
                  </a:moveTo>
                  <a:lnTo>
                    <a:pt x="0" y="701"/>
                  </a:lnTo>
                  <a:close/>
                  <a:moveTo>
                    <a:pt x="59" y="672"/>
                  </a:moveTo>
                  <a:lnTo>
                    <a:pt x="64" y="670"/>
                  </a:lnTo>
                  <a:lnTo>
                    <a:pt x="59" y="670"/>
                  </a:lnTo>
                  <a:lnTo>
                    <a:pt x="59" y="672"/>
                  </a:lnTo>
                  <a:close/>
                  <a:moveTo>
                    <a:pt x="106" y="649"/>
                  </a:moveTo>
                  <a:lnTo>
                    <a:pt x="122" y="642"/>
                  </a:lnTo>
                  <a:lnTo>
                    <a:pt x="112" y="642"/>
                  </a:lnTo>
                  <a:lnTo>
                    <a:pt x="106" y="644"/>
                  </a:lnTo>
                  <a:lnTo>
                    <a:pt x="106" y="649"/>
                  </a:lnTo>
                  <a:close/>
                  <a:moveTo>
                    <a:pt x="154" y="626"/>
                  </a:moveTo>
                  <a:lnTo>
                    <a:pt x="185" y="610"/>
                  </a:lnTo>
                  <a:lnTo>
                    <a:pt x="175" y="610"/>
                  </a:lnTo>
                  <a:lnTo>
                    <a:pt x="144" y="626"/>
                  </a:lnTo>
                  <a:lnTo>
                    <a:pt x="154" y="626"/>
                  </a:lnTo>
                  <a:close/>
                  <a:moveTo>
                    <a:pt x="217" y="595"/>
                  </a:moveTo>
                  <a:lnTo>
                    <a:pt x="249" y="579"/>
                  </a:lnTo>
                  <a:lnTo>
                    <a:pt x="239" y="579"/>
                  </a:lnTo>
                  <a:lnTo>
                    <a:pt x="207" y="595"/>
                  </a:lnTo>
                  <a:lnTo>
                    <a:pt x="217" y="595"/>
                  </a:lnTo>
                  <a:close/>
                  <a:moveTo>
                    <a:pt x="258" y="575"/>
                  </a:moveTo>
                  <a:lnTo>
                    <a:pt x="314" y="548"/>
                  </a:lnTo>
                  <a:lnTo>
                    <a:pt x="304" y="548"/>
                  </a:lnTo>
                  <a:lnTo>
                    <a:pt x="258" y="570"/>
                  </a:lnTo>
                  <a:lnTo>
                    <a:pt x="258" y="575"/>
                  </a:lnTo>
                  <a:close/>
                  <a:moveTo>
                    <a:pt x="318" y="546"/>
                  </a:moveTo>
                  <a:lnTo>
                    <a:pt x="377" y="517"/>
                  </a:lnTo>
                  <a:lnTo>
                    <a:pt x="367" y="517"/>
                  </a:lnTo>
                  <a:lnTo>
                    <a:pt x="318" y="541"/>
                  </a:lnTo>
                  <a:lnTo>
                    <a:pt x="318" y="546"/>
                  </a:lnTo>
                  <a:close/>
                  <a:moveTo>
                    <a:pt x="402" y="505"/>
                  </a:moveTo>
                  <a:lnTo>
                    <a:pt x="434" y="489"/>
                  </a:lnTo>
                  <a:lnTo>
                    <a:pt x="424" y="489"/>
                  </a:lnTo>
                  <a:lnTo>
                    <a:pt x="392" y="505"/>
                  </a:lnTo>
                  <a:lnTo>
                    <a:pt x="402" y="505"/>
                  </a:lnTo>
                  <a:close/>
                  <a:moveTo>
                    <a:pt x="439" y="487"/>
                  </a:moveTo>
                  <a:lnTo>
                    <a:pt x="498" y="458"/>
                  </a:lnTo>
                  <a:lnTo>
                    <a:pt x="488" y="458"/>
                  </a:lnTo>
                  <a:lnTo>
                    <a:pt x="439" y="482"/>
                  </a:lnTo>
                  <a:lnTo>
                    <a:pt x="439" y="487"/>
                  </a:lnTo>
                  <a:close/>
                  <a:moveTo>
                    <a:pt x="501" y="457"/>
                  </a:moveTo>
                  <a:lnTo>
                    <a:pt x="1435" y="0"/>
                  </a:lnTo>
                  <a:lnTo>
                    <a:pt x="1425" y="0"/>
                  </a:lnTo>
                  <a:lnTo>
                    <a:pt x="501" y="452"/>
                  </a:lnTo>
                  <a:lnTo>
                    <a:pt x="501" y="457"/>
                  </a:lnTo>
                  <a:close/>
                </a:path>
              </a:pathLst>
            </a:custGeom>
            <a:solidFill>
              <a:srgbClr val="5DFE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1" name="Freeform 57"/>
            <p:cNvSpPr>
              <a:spLocks noEditPoints="1"/>
            </p:cNvSpPr>
            <p:nvPr/>
          </p:nvSpPr>
          <p:spPr bwMode="auto">
            <a:xfrm>
              <a:off x="1304" y="541"/>
              <a:ext cx="1444" cy="705"/>
            </a:xfrm>
            <a:custGeom>
              <a:avLst/>
              <a:gdLst>
                <a:gd name="T0" fmla="*/ 0 w 1444"/>
                <a:gd name="T1" fmla="*/ 705 h 705"/>
                <a:gd name="T2" fmla="*/ 9 w 1444"/>
                <a:gd name="T3" fmla="*/ 701 h 705"/>
                <a:gd name="T4" fmla="*/ 0 w 1444"/>
                <a:gd name="T5" fmla="*/ 701 h 705"/>
                <a:gd name="T6" fmla="*/ 0 w 1444"/>
                <a:gd name="T7" fmla="*/ 705 h 705"/>
                <a:gd name="T8" fmla="*/ 0 w 1444"/>
                <a:gd name="T9" fmla="*/ 705 h 705"/>
                <a:gd name="T10" fmla="*/ 59 w 1444"/>
                <a:gd name="T11" fmla="*/ 677 h 705"/>
                <a:gd name="T12" fmla="*/ 73 w 1444"/>
                <a:gd name="T13" fmla="*/ 670 h 705"/>
                <a:gd name="T14" fmla="*/ 63 w 1444"/>
                <a:gd name="T15" fmla="*/ 670 h 705"/>
                <a:gd name="T16" fmla="*/ 59 w 1444"/>
                <a:gd name="T17" fmla="*/ 672 h 705"/>
                <a:gd name="T18" fmla="*/ 59 w 1444"/>
                <a:gd name="T19" fmla="*/ 677 h 705"/>
                <a:gd name="T20" fmla="*/ 59 w 1444"/>
                <a:gd name="T21" fmla="*/ 677 h 705"/>
                <a:gd name="T22" fmla="*/ 106 w 1444"/>
                <a:gd name="T23" fmla="*/ 654 h 705"/>
                <a:gd name="T24" fmla="*/ 131 w 1444"/>
                <a:gd name="T25" fmla="*/ 642 h 705"/>
                <a:gd name="T26" fmla="*/ 121 w 1444"/>
                <a:gd name="T27" fmla="*/ 642 h 705"/>
                <a:gd name="T28" fmla="*/ 106 w 1444"/>
                <a:gd name="T29" fmla="*/ 649 h 705"/>
                <a:gd name="T30" fmla="*/ 106 w 1444"/>
                <a:gd name="T31" fmla="*/ 654 h 705"/>
                <a:gd name="T32" fmla="*/ 106 w 1444"/>
                <a:gd name="T33" fmla="*/ 654 h 705"/>
                <a:gd name="T34" fmla="*/ 163 w 1444"/>
                <a:gd name="T35" fmla="*/ 626 h 705"/>
                <a:gd name="T36" fmla="*/ 195 w 1444"/>
                <a:gd name="T37" fmla="*/ 610 h 705"/>
                <a:gd name="T38" fmla="*/ 185 w 1444"/>
                <a:gd name="T39" fmla="*/ 610 h 705"/>
                <a:gd name="T40" fmla="*/ 153 w 1444"/>
                <a:gd name="T41" fmla="*/ 626 h 705"/>
                <a:gd name="T42" fmla="*/ 163 w 1444"/>
                <a:gd name="T43" fmla="*/ 626 h 705"/>
                <a:gd name="T44" fmla="*/ 163 w 1444"/>
                <a:gd name="T45" fmla="*/ 626 h 705"/>
                <a:gd name="T46" fmla="*/ 226 w 1444"/>
                <a:gd name="T47" fmla="*/ 595 h 705"/>
                <a:gd name="T48" fmla="*/ 386 w 1444"/>
                <a:gd name="T49" fmla="*/ 517 h 705"/>
                <a:gd name="T50" fmla="*/ 376 w 1444"/>
                <a:gd name="T51" fmla="*/ 517 h 705"/>
                <a:gd name="T52" fmla="*/ 318 w 1444"/>
                <a:gd name="T53" fmla="*/ 546 h 705"/>
                <a:gd name="T54" fmla="*/ 318 w 1444"/>
                <a:gd name="T55" fmla="*/ 548 h 705"/>
                <a:gd name="T56" fmla="*/ 313 w 1444"/>
                <a:gd name="T57" fmla="*/ 548 h 705"/>
                <a:gd name="T58" fmla="*/ 258 w 1444"/>
                <a:gd name="T59" fmla="*/ 575 h 705"/>
                <a:gd name="T60" fmla="*/ 258 w 1444"/>
                <a:gd name="T61" fmla="*/ 579 h 705"/>
                <a:gd name="T62" fmla="*/ 248 w 1444"/>
                <a:gd name="T63" fmla="*/ 579 h 705"/>
                <a:gd name="T64" fmla="*/ 216 w 1444"/>
                <a:gd name="T65" fmla="*/ 595 h 705"/>
                <a:gd name="T66" fmla="*/ 226 w 1444"/>
                <a:gd name="T67" fmla="*/ 595 h 705"/>
                <a:gd name="T68" fmla="*/ 226 w 1444"/>
                <a:gd name="T69" fmla="*/ 595 h 705"/>
                <a:gd name="T70" fmla="*/ 408 w 1444"/>
                <a:gd name="T71" fmla="*/ 506 h 705"/>
                <a:gd name="T72" fmla="*/ 1444 w 1444"/>
                <a:gd name="T73" fmla="*/ 0 h 705"/>
                <a:gd name="T74" fmla="*/ 1434 w 1444"/>
                <a:gd name="T75" fmla="*/ 0 h 705"/>
                <a:gd name="T76" fmla="*/ 501 w 1444"/>
                <a:gd name="T77" fmla="*/ 456 h 705"/>
                <a:gd name="T78" fmla="*/ 501 w 1444"/>
                <a:gd name="T79" fmla="*/ 458 h 705"/>
                <a:gd name="T80" fmla="*/ 497 w 1444"/>
                <a:gd name="T81" fmla="*/ 458 h 705"/>
                <a:gd name="T82" fmla="*/ 439 w 1444"/>
                <a:gd name="T83" fmla="*/ 486 h 705"/>
                <a:gd name="T84" fmla="*/ 439 w 1444"/>
                <a:gd name="T85" fmla="*/ 489 h 705"/>
                <a:gd name="T86" fmla="*/ 433 w 1444"/>
                <a:gd name="T87" fmla="*/ 489 h 705"/>
                <a:gd name="T88" fmla="*/ 401 w 1444"/>
                <a:gd name="T89" fmla="*/ 505 h 705"/>
                <a:gd name="T90" fmla="*/ 408 w 1444"/>
                <a:gd name="T91" fmla="*/ 505 h 705"/>
                <a:gd name="T92" fmla="*/ 408 w 1444"/>
                <a:gd name="T93" fmla="*/ 506 h 705"/>
                <a:gd name="T94" fmla="*/ 408 w 1444"/>
                <a:gd name="T95" fmla="*/ 506 h 70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444"/>
                <a:gd name="T145" fmla="*/ 0 h 705"/>
                <a:gd name="T146" fmla="*/ 1444 w 1444"/>
                <a:gd name="T147" fmla="*/ 705 h 70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444" h="705">
                  <a:moveTo>
                    <a:pt x="0" y="705"/>
                  </a:moveTo>
                  <a:lnTo>
                    <a:pt x="9" y="701"/>
                  </a:lnTo>
                  <a:lnTo>
                    <a:pt x="0" y="701"/>
                  </a:lnTo>
                  <a:lnTo>
                    <a:pt x="0" y="705"/>
                  </a:lnTo>
                  <a:close/>
                  <a:moveTo>
                    <a:pt x="59" y="677"/>
                  </a:moveTo>
                  <a:lnTo>
                    <a:pt x="73" y="670"/>
                  </a:lnTo>
                  <a:lnTo>
                    <a:pt x="63" y="670"/>
                  </a:lnTo>
                  <a:lnTo>
                    <a:pt x="59" y="672"/>
                  </a:lnTo>
                  <a:lnTo>
                    <a:pt x="59" y="677"/>
                  </a:lnTo>
                  <a:close/>
                  <a:moveTo>
                    <a:pt x="106" y="654"/>
                  </a:moveTo>
                  <a:lnTo>
                    <a:pt x="131" y="642"/>
                  </a:lnTo>
                  <a:lnTo>
                    <a:pt x="121" y="642"/>
                  </a:lnTo>
                  <a:lnTo>
                    <a:pt x="106" y="649"/>
                  </a:lnTo>
                  <a:lnTo>
                    <a:pt x="106" y="654"/>
                  </a:lnTo>
                  <a:close/>
                  <a:moveTo>
                    <a:pt x="163" y="626"/>
                  </a:moveTo>
                  <a:lnTo>
                    <a:pt x="195" y="610"/>
                  </a:lnTo>
                  <a:lnTo>
                    <a:pt x="185" y="610"/>
                  </a:lnTo>
                  <a:lnTo>
                    <a:pt x="153" y="626"/>
                  </a:lnTo>
                  <a:lnTo>
                    <a:pt x="163" y="626"/>
                  </a:lnTo>
                  <a:close/>
                  <a:moveTo>
                    <a:pt x="226" y="595"/>
                  </a:moveTo>
                  <a:lnTo>
                    <a:pt x="386" y="517"/>
                  </a:lnTo>
                  <a:lnTo>
                    <a:pt x="376" y="517"/>
                  </a:lnTo>
                  <a:lnTo>
                    <a:pt x="318" y="546"/>
                  </a:lnTo>
                  <a:lnTo>
                    <a:pt x="318" y="548"/>
                  </a:lnTo>
                  <a:lnTo>
                    <a:pt x="313" y="548"/>
                  </a:lnTo>
                  <a:lnTo>
                    <a:pt x="258" y="575"/>
                  </a:lnTo>
                  <a:lnTo>
                    <a:pt x="258" y="579"/>
                  </a:lnTo>
                  <a:lnTo>
                    <a:pt x="248" y="579"/>
                  </a:lnTo>
                  <a:lnTo>
                    <a:pt x="216" y="595"/>
                  </a:lnTo>
                  <a:lnTo>
                    <a:pt x="226" y="595"/>
                  </a:lnTo>
                  <a:close/>
                  <a:moveTo>
                    <a:pt x="408" y="506"/>
                  </a:moveTo>
                  <a:lnTo>
                    <a:pt x="1444" y="0"/>
                  </a:lnTo>
                  <a:lnTo>
                    <a:pt x="1434" y="0"/>
                  </a:lnTo>
                  <a:lnTo>
                    <a:pt x="501" y="456"/>
                  </a:lnTo>
                  <a:lnTo>
                    <a:pt x="501" y="458"/>
                  </a:lnTo>
                  <a:lnTo>
                    <a:pt x="497" y="458"/>
                  </a:lnTo>
                  <a:lnTo>
                    <a:pt x="439" y="486"/>
                  </a:lnTo>
                  <a:lnTo>
                    <a:pt x="439" y="489"/>
                  </a:lnTo>
                  <a:lnTo>
                    <a:pt x="433" y="489"/>
                  </a:lnTo>
                  <a:lnTo>
                    <a:pt x="401" y="505"/>
                  </a:lnTo>
                  <a:lnTo>
                    <a:pt x="408" y="505"/>
                  </a:lnTo>
                  <a:lnTo>
                    <a:pt x="408" y="506"/>
                  </a:lnTo>
                  <a:close/>
                </a:path>
              </a:pathLst>
            </a:custGeom>
            <a:solidFill>
              <a:srgbClr val="5EF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2" name="Freeform 58"/>
            <p:cNvSpPr>
              <a:spLocks noEditPoints="1"/>
            </p:cNvSpPr>
            <p:nvPr/>
          </p:nvSpPr>
          <p:spPr bwMode="auto">
            <a:xfrm>
              <a:off x="1257" y="541"/>
              <a:ext cx="1500" cy="733"/>
            </a:xfrm>
            <a:custGeom>
              <a:avLst/>
              <a:gdLst>
                <a:gd name="T0" fmla="*/ 0 w 1500"/>
                <a:gd name="T1" fmla="*/ 733 h 733"/>
                <a:gd name="T2" fmla="*/ 3 w 1500"/>
                <a:gd name="T3" fmla="*/ 731 h 733"/>
                <a:gd name="T4" fmla="*/ 0 w 1500"/>
                <a:gd name="T5" fmla="*/ 731 h 733"/>
                <a:gd name="T6" fmla="*/ 0 w 1500"/>
                <a:gd name="T7" fmla="*/ 733 h 733"/>
                <a:gd name="T8" fmla="*/ 0 w 1500"/>
                <a:gd name="T9" fmla="*/ 733 h 733"/>
                <a:gd name="T10" fmla="*/ 47 w 1500"/>
                <a:gd name="T11" fmla="*/ 710 h 733"/>
                <a:gd name="T12" fmla="*/ 66 w 1500"/>
                <a:gd name="T13" fmla="*/ 701 h 733"/>
                <a:gd name="T14" fmla="*/ 56 w 1500"/>
                <a:gd name="T15" fmla="*/ 701 h 733"/>
                <a:gd name="T16" fmla="*/ 47 w 1500"/>
                <a:gd name="T17" fmla="*/ 705 h 733"/>
                <a:gd name="T18" fmla="*/ 47 w 1500"/>
                <a:gd name="T19" fmla="*/ 710 h 733"/>
                <a:gd name="T20" fmla="*/ 47 w 1500"/>
                <a:gd name="T21" fmla="*/ 710 h 733"/>
                <a:gd name="T22" fmla="*/ 106 w 1500"/>
                <a:gd name="T23" fmla="*/ 681 h 733"/>
                <a:gd name="T24" fmla="*/ 129 w 1500"/>
                <a:gd name="T25" fmla="*/ 670 h 733"/>
                <a:gd name="T26" fmla="*/ 119 w 1500"/>
                <a:gd name="T27" fmla="*/ 670 h 733"/>
                <a:gd name="T28" fmla="*/ 106 w 1500"/>
                <a:gd name="T29" fmla="*/ 676 h 733"/>
                <a:gd name="T30" fmla="*/ 106 w 1500"/>
                <a:gd name="T31" fmla="*/ 681 h 733"/>
                <a:gd name="T32" fmla="*/ 106 w 1500"/>
                <a:gd name="T33" fmla="*/ 681 h 733"/>
                <a:gd name="T34" fmla="*/ 161 w 1500"/>
                <a:gd name="T35" fmla="*/ 654 h 733"/>
                <a:gd name="T36" fmla="*/ 187 w 1500"/>
                <a:gd name="T37" fmla="*/ 642 h 733"/>
                <a:gd name="T38" fmla="*/ 177 w 1500"/>
                <a:gd name="T39" fmla="*/ 642 h 733"/>
                <a:gd name="T40" fmla="*/ 153 w 1500"/>
                <a:gd name="T41" fmla="*/ 653 h 733"/>
                <a:gd name="T42" fmla="*/ 153 w 1500"/>
                <a:gd name="T43" fmla="*/ 654 h 733"/>
                <a:gd name="T44" fmla="*/ 161 w 1500"/>
                <a:gd name="T45" fmla="*/ 654 h 733"/>
                <a:gd name="T46" fmla="*/ 161 w 1500"/>
                <a:gd name="T47" fmla="*/ 654 h 733"/>
                <a:gd name="T48" fmla="*/ 219 w 1500"/>
                <a:gd name="T49" fmla="*/ 626 h 733"/>
                <a:gd name="T50" fmla="*/ 251 w 1500"/>
                <a:gd name="T51" fmla="*/ 610 h 733"/>
                <a:gd name="T52" fmla="*/ 241 w 1500"/>
                <a:gd name="T53" fmla="*/ 610 h 733"/>
                <a:gd name="T54" fmla="*/ 209 w 1500"/>
                <a:gd name="T55" fmla="*/ 626 h 733"/>
                <a:gd name="T56" fmla="*/ 219 w 1500"/>
                <a:gd name="T57" fmla="*/ 626 h 733"/>
                <a:gd name="T58" fmla="*/ 219 w 1500"/>
                <a:gd name="T59" fmla="*/ 626 h 733"/>
                <a:gd name="T60" fmla="*/ 274 w 1500"/>
                <a:gd name="T61" fmla="*/ 599 h 733"/>
                <a:gd name="T62" fmla="*/ 442 w 1500"/>
                <a:gd name="T63" fmla="*/ 517 h 733"/>
                <a:gd name="T64" fmla="*/ 432 w 1500"/>
                <a:gd name="T65" fmla="*/ 517 h 733"/>
                <a:gd name="T66" fmla="*/ 305 w 1500"/>
                <a:gd name="T67" fmla="*/ 579 h 733"/>
                <a:gd name="T68" fmla="*/ 305 w 1500"/>
                <a:gd name="T69" fmla="*/ 579 h 733"/>
                <a:gd name="T70" fmla="*/ 304 w 1500"/>
                <a:gd name="T71" fmla="*/ 579 h 733"/>
                <a:gd name="T72" fmla="*/ 273 w 1500"/>
                <a:gd name="T73" fmla="*/ 595 h 733"/>
                <a:gd name="T74" fmla="*/ 274 w 1500"/>
                <a:gd name="T75" fmla="*/ 595 h 733"/>
                <a:gd name="T76" fmla="*/ 274 w 1500"/>
                <a:gd name="T77" fmla="*/ 599 h 733"/>
                <a:gd name="T78" fmla="*/ 274 w 1500"/>
                <a:gd name="T79" fmla="*/ 599 h 733"/>
                <a:gd name="T80" fmla="*/ 455 w 1500"/>
                <a:gd name="T81" fmla="*/ 511 h 733"/>
                <a:gd name="T82" fmla="*/ 1500 w 1500"/>
                <a:gd name="T83" fmla="*/ 0 h 733"/>
                <a:gd name="T84" fmla="*/ 1490 w 1500"/>
                <a:gd name="T85" fmla="*/ 0 h 733"/>
                <a:gd name="T86" fmla="*/ 455 w 1500"/>
                <a:gd name="T87" fmla="*/ 506 h 733"/>
                <a:gd name="T88" fmla="*/ 455 w 1500"/>
                <a:gd name="T89" fmla="*/ 511 h 733"/>
                <a:gd name="T90" fmla="*/ 455 w 1500"/>
                <a:gd name="T91" fmla="*/ 511 h 7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00"/>
                <a:gd name="T139" fmla="*/ 0 h 733"/>
                <a:gd name="T140" fmla="*/ 1500 w 1500"/>
                <a:gd name="T141" fmla="*/ 733 h 73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00" h="733">
                  <a:moveTo>
                    <a:pt x="0" y="733"/>
                  </a:moveTo>
                  <a:lnTo>
                    <a:pt x="3" y="731"/>
                  </a:lnTo>
                  <a:lnTo>
                    <a:pt x="0" y="731"/>
                  </a:lnTo>
                  <a:lnTo>
                    <a:pt x="0" y="733"/>
                  </a:lnTo>
                  <a:close/>
                  <a:moveTo>
                    <a:pt x="47" y="710"/>
                  </a:moveTo>
                  <a:lnTo>
                    <a:pt x="66" y="701"/>
                  </a:lnTo>
                  <a:lnTo>
                    <a:pt x="56" y="701"/>
                  </a:lnTo>
                  <a:lnTo>
                    <a:pt x="47" y="705"/>
                  </a:lnTo>
                  <a:lnTo>
                    <a:pt x="47" y="710"/>
                  </a:lnTo>
                  <a:close/>
                  <a:moveTo>
                    <a:pt x="106" y="681"/>
                  </a:moveTo>
                  <a:lnTo>
                    <a:pt x="129" y="670"/>
                  </a:lnTo>
                  <a:lnTo>
                    <a:pt x="119" y="670"/>
                  </a:lnTo>
                  <a:lnTo>
                    <a:pt x="106" y="676"/>
                  </a:lnTo>
                  <a:lnTo>
                    <a:pt x="106" y="681"/>
                  </a:lnTo>
                  <a:close/>
                  <a:moveTo>
                    <a:pt x="161" y="654"/>
                  </a:moveTo>
                  <a:lnTo>
                    <a:pt x="187" y="642"/>
                  </a:lnTo>
                  <a:lnTo>
                    <a:pt x="177" y="642"/>
                  </a:lnTo>
                  <a:lnTo>
                    <a:pt x="153" y="653"/>
                  </a:lnTo>
                  <a:lnTo>
                    <a:pt x="153" y="654"/>
                  </a:lnTo>
                  <a:lnTo>
                    <a:pt x="161" y="654"/>
                  </a:lnTo>
                  <a:close/>
                  <a:moveTo>
                    <a:pt x="219" y="626"/>
                  </a:moveTo>
                  <a:lnTo>
                    <a:pt x="251" y="610"/>
                  </a:lnTo>
                  <a:lnTo>
                    <a:pt x="241" y="610"/>
                  </a:lnTo>
                  <a:lnTo>
                    <a:pt x="209" y="626"/>
                  </a:lnTo>
                  <a:lnTo>
                    <a:pt x="219" y="626"/>
                  </a:lnTo>
                  <a:close/>
                  <a:moveTo>
                    <a:pt x="274" y="599"/>
                  </a:moveTo>
                  <a:lnTo>
                    <a:pt x="442" y="517"/>
                  </a:lnTo>
                  <a:lnTo>
                    <a:pt x="432" y="517"/>
                  </a:lnTo>
                  <a:lnTo>
                    <a:pt x="305" y="579"/>
                  </a:lnTo>
                  <a:lnTo>
                    <a:pt x="304" y="579"/>
                  </a:lnTo>
                  <a:lnTo>
                    <a:pt x="273" y="595"/>
                  </a:lnTo>
                  <a:lnTo>
                    <a:pt x="274" y="595"/>
                  </a:lnTo>
                  <a:lnTo>
                    <a:pt x="274" y="599"/>
                  </a:lnTo>
                  <a:close/>
                  <a:moveTo>
                    <a:pt x="455" y="511"/>
                  </a:moveTo>
                  <a:lnTo>
                    <a:pt x="1500" y="0"/>
                  </a:lnTo>
                  <a:lnTo>
                    <a:pt x="1490" y="0"/>
                  </a:lnTo>
                  <a:lnTo>
                    <a:pt x="455" y="506"/>
                  </a:lnTo>
                  <a:lnTo>
                    <a:pt x="455" y="511"/>
                  </a:lnTo>
                  <a:close/>
                </a:path>
              </a:pathLst>
            </a:custGeom>
            <a:solidFill>
              <a:srgbClr val="5FFE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3" name="Freeform 59"/>
            <p:cNvSpPr>
              <a:spLocks noEditPoints="1"/>
            </p:cNvSpPr>
            <p:nvPr/>
          </p:nvSpPr>
          <p:spPr bwMode="auto">
            <a:xfrm>
              <a:off x="1257" y="541"/>
              <a:ext cx="1509" cy="737"/>
            </a:xfrm>
            <a:custGeom>
              <a:avLst/>
              <a:gdLst>
                <a:gd name="T0" fmla="*/ 0 w 1509"/>
                <a:gd name="T1" fmla="*/ 737 h 737"/>
                <a:gd name="T2" fmla="*/ 12 w 1509"/>
                <a:gd name="T3" fmla="*/ 731 h 737"/>
                <a:gd name="T4" fmla="*/ 2 w 1509"/>
                <a:gd name="T5" fmla="*/ 731 h 737"/>
                <a:gd name="T6" fmla="*/ 0 w 1509"/>
                <a:gd name="T7" fmla="*/ 732 h 737"/>
                <a:gd name="T8" fmla="*/ 0 w 1509"/>
                <a:gd name="T9" fmla="*/ 737 h 737"/>
                <a:gd name="T10" fmla="*/ 0 w 1509"/>
                <a:gd name="T11" fmla="*/ 737 h 737"/>
                <a:gd name="T12" fmla="*/ 47 w 1509"/>
                <a:gd name="T13" fmla="*/ 714 h 737"/>
                <a:gd name="T14" fmla="*/ 75 w 1509"/>
                <a:gd name="T15" fmla="*/ 701 h 737"/>
                <a:gd name="T16" fmla="*/ 65 w 1509"/>
                <a:gd name="T17" fmla="*/ 701 h 737"/>
                <a:gd name="T18" fmla="*/ 47 w 1509"/>
                <a:gd name="T19" fmla="*/ 709 h 737"/>
                <a:gd name="T20" fmla="*/ 47 w 1509"/>
                <a:gd name="T21" fmla="*/ 714 h 737"/>
                <a:gd name="T22" fmla="*/ 47 w 1509"/>
                <a:gd name="T23" fmla="*/ 714 h 737"/>
                <a:gd name="T24" fmla="*/ 107 w 1509"/>
                <a:gd name="T25" fmla="*/ 685 h 737"/>
                <a:gd name="T26" fmla="*/ 139 w 1509"/>
                <a:gd name="T27" fmla="*/ 670 h 737"/>
                <a:gd name="T28" fmla="*/ 129 w 1509"/>
                <a:gd name="T29" fmla="*/ 670 h 737"/>
                <a:gd name="T30" fmla="*/ 106 w 1509"/>
                <a:gd name="T31" fmla="*/ 681 h 737"/>
                <a:gd name="T32" fmla="*/ 106 w 1509"/>
                <a:gd name="T33" fmla="*/ 685 h 737"/>
                <a:gd name="T34" fmla="*/ 107 w 1509"/>
                <a:gd name="T35" fmla="*/ 685 h 737"/>
                <a:gd name="T36" fmla="*/ 107 w 1509"/>
                <a:gd name="T37" fmla="*/ 685 h 737"/>
                <a:gd name="T38" fmla="*/ 170 w 1509"/>
                <a:gd name="T39" fmla="*/ 654 h 737"/>
                <a:gd name="T40" fmla="*/ 196 w 1509"/>
                <a:gd name="T41" fmla="*/ 642 h 737"/>
                <a:gd name="T42" fmla="*/ 186 w 1509"/>
                <a:gd name="T43" fmla="*/ 642 h 737"/>
                <a:gd name="T44" fmla="*/ 160 w 1509"/>
                <a:gd name="T45" fmla="*/ 654 h 737"/>
                <a:gd name="T46" fmla="*/ 170 w 1509"/>
                <a:gd name="T47" fmla="*/ 654 h 737"/>
                <a:gd name="T48" fmla="*/ 170 w 1509"/>
                <a:gd name="T49" fmla="*/ 654 h 737"/>
                <a:gd name="T50" fmla="*/ 228 w 1509"/>
                <a:gd name="T51" fmla="*/ 626 h 737"/>
                <a:gd name="T52" fmla="*/ 260 w 1509"/>
                <a:gd name="T53" fmla="*/ 610 h 737"/>
                <a:gd name="T54" fmla="*/ 250 w 1509"/>
                <a:gd name="T55" fmla="*/ 610 h 737"/>
                <a:gd name="T56" fmla="*/ 218 w 1509"/>
                <a:gd name="T57" fmla="*/ 626 h 737"/>
                <a:gd name="T58" fmla="*/ 228 w 1509"/>
                <a:gd name="T59" fmla="*/ 626 h 737"/>
                <a:gd name="T60" fmla="*/ 228 w 1509"/>
                <a:gd name="T61" fmla="*/ 626 h 737"/>
                <a:gd name="T62" fmla="*/ 274 w 1509"/>
                <a:gd name="T63" fmla="*/ 604 h 737"/>
                <a:gd name="T64" fmla="*/ 451 w 1509"/>
                <a:gd name="T65" fmla="*/ 517 h 737"/>
                <a:gd name="T66" fmla="*/ 441 w 1509"/>
                <a:gd name="T67" fmla="*/ 517 h 737"/>
                <a:gd name="T68" fmla="*/ 274 w 1509"/>
                <a:gd name="T69" fmla="*/ 599 h 737"/>
                <a:gd name="T70" fmla="*/ 274 w 1509"/>
                <a:gd name="T71" fmla="*/ 604 h 737"/>
                <a:gd name="T72" fmla="*/ 274 w 1509"/>
                <a:gd name="T73" fmla="*/ 604 h 737"/>
                <a:gd name="T74" fmla="*/ 455 w 1509"/>
                <a:gd name="T75" fmla="*/ 515 h 737"/>
                <a:gd name="T76" fmla="*/ 1509 w 1509"/>
                <a:gd name="T77" fmla="*/ 0 h 737"/>
                <a:gd name="T78" fmla="*/ 1499 w 1509"/>
                <a:gd name="T79" fmla="*/ 0 h 737"/>
                <a:gd name="T80" fmla="*/ 455 w 1509"/>
                <a:gd name="T81" fmla="*/ 510 h 737"/>
                <a:gd name="T82" fmla="*/ 455 w 1509"/>
                <a:gd name="T83" fmla="*/ 515 h 737"/>
                <a:gd name="T84" fmla="*/ 455 w 1509"/>
                <a:gd name="T85" fmla="*/ 515 h 73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509"/>
                <a:gd name="T130" fmla="*/ 0 h 737"/>
                <a:gd name="T131" fmla="*/ 1509 w 1509"/>
                <a:gd name="T132" fmla="*/ 737 h 73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509" h="737">
                  <a:moveTo>
                    <a:pt x="0" y="737"/>
                  </a:moveTo>
                  <a:lnTo>
                    <a:pt x="12" y="731"/>
                  </a:lnTo>
                  <a:lnTo>
                    <a:pt x="2" y="731"/>
                  </a:lnTo>
                  <a:lnTo>
                    <a:pt x="0" y="732"/>
                  </a:lnTo>
                  <a:lnTo>
                    <a:pt x="0" y="737"/>
                  </a:lnTo>
                  <a:close/>
                  <a:moveTo>
                    <a:pt x="47" y="714"/>
                  </a:moveTo>
                  <a:lnTo>
                    <a:pt x="75" y="701"/>
                  </a:lnTo>
                  <a:lnTo>
                    <a:pt x="65" y="701"/>
                  </a:lnTo>
                  <a:lnTo>
                    <a:pt x="47" y="709"/>
                  </a:lnTo>
                  <a:lnTo>
                    <a:pt x="47" y="714"/>
                  </a:lnTo>
                  <a:close/>
                  <a:moveTo>
                    <a:pt x="107" y="685"/>
                  </a:moveTo>
                  <a:lnTo>
                    <a:pt x="139" y="670"/>
                  </a:lnTo>
                  <a:lnTo>
                    <a:pt x="129" y="670"/>
                  </a:lnTo>
                  <a:lnTo>
                    <a:pt x="106" y="681"/>
                  </a:lnTo>
                  <a:lnTo>
                    <a:pt x="106" y="685"/>
                  </a:lnTo>
                  <a:lnTo>
                    <a:pt x="107" y="685"/>
                  </a:lnTo>
                  <a:close/>
                  <a:moveTo>
                    <a:pt x="170" y="654"/>
                  </a:moveTo>
                  <a:lnTo>
                    <a:pt x="196" y="642"/>
                  </a:lnTo>
                  <a:lnTo>
                    <a:pt x="186" y="642"/>
                  </a:lnTo>
                  <a:lnTo>
                    <a:pt x="160" y="654"/>
                  </a:lnTo>
                  <a:lnTo>
                    <a:pt x="170" y="654"/>
                  </a:lnTo>
                  <a:close/>
                  <a:moveTo>
                    <a:pt x="228" y="626"/>
                  </a:moveTo>
                  <a:lnTo>
                    <a:pt x="260" y="610"/>
                  </a:lnTo>
                  <a:lnTo>
                    <a:pt x="250" y="610"/>
                  </a:lnTo>
                  <a:lnTo>
                    <a:pt x="218" y="626"/>
                  </a:lnTo>
                  <a:lnTo>
                    <a:pt x="228" y="626"/>
                  </a:lnTo>
                  <a:close/>
                  <a:moveTo>
                    <a:pt x="274" y="604"/>
                  </a:moveTo>
                  <a:lnTo>
                    <a:pt x="451" y="517"/>
                  </a:lnTo>
                  <a:lnTo>
                    <a:pt x="441" y="517"/>
                  </a:lnTo>
                  <a:lnTo>
                    <a:pt x="274" y="599"/>
                  </a:lnTo>
                  <a:lnTo>
                    <a:pt x="274" y="604"/>
                  </a:lnTo>
                  <a:close/>
                  <a:moveTo>
                    <a:pt x="455" y="515"/>
                  </a:moveTo>
                  <a:lnTo>
                    <a:pt x="1509" y="0"/>
                  </a:lnTo>
                  <a:lnTo>
                    <a:pt x="1499" y="0"/>
                  </a:lnTo>
                  <a:lnTo>
                    <a:pt x="455" y="510"/>
                  </a:lnTo>
                  <a:lnTo>
                    <a:pt x="455" y="515"/>
                  </a:lnTo>
                  <a:close/>
                </a:path>
              </a:pathLst>
            </a:custGeom>
            <a:solidFill>
              <a:srgbClr val="5FF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4" name="Freeform 60"/>
            <p:cNvSpPr>
              <a:spLocks noEditPoints="1"/>
            </p:cNvSpPr>
            <p:nvPr/>
          </p:nvSpPr>
          <p:spPr bwMode="auto">
            <a:xfrm>
              <a:off x="1211" y="541"/>
              <a:ext cx="1564" cy="764"/>
            </a:xfrm>
            <a:custGeom>
              <a:avLst/>
              <a:gdLst>
                <a:gd name="T0" fmla="*/ 0 w 1564"/>
                <a:gd name="T1" fmla="*/ 764 h 764"/>
                <a:gd name="T2" fmla="*/ 3 w 1564"/>
                <a:gd name="T3" fmla="*/ 763 h 764"/>
                <a:gd name="T4" fmla="*/ 0 w 1564"/>
                <a:gd name="T5" fmla="*/ 763 h 764"/>
                <a:gd name="T6" fmla="*/ 0 w 1564"/>
                <a:gd name="T7" fmla="*/ 764 h 764"/>
                <a:gd name="T8" fmla="*/ 0 w 1564"/>
                <a:gd name="T9" fmla="*/ 764 h 764"/>
                <a:gd name="T10" fmla="*/ 46 w 1564"/>
                <a:gd name="T11" fmla="*/ 742 h 764"/>
                <a:gd name="T12" fmla="*/ 67 w 1564"/>
                <a:gd name="T13" fmla="*/ 731 h 764"/>
                <a:gd name="T14" fmla="*/ 57 w 1564"/>
                <a:gd name="T15" fmla="*/ 731 h 764"/>
                <a:gd name="T16" fmla="*/ 46 w 1564"/>
                <a:gd name="T17" fmla="*/ 737 h 764"/>
                <a:gd name="T18" fmla="*/ 46 w 1564"/>
                <a:gd name="T19" fmla="*/ 742 h 764"/>
                <a:gd name="T20" fmla="*/ 46 w 1564"/>
                <a:gd name="T21" fmla="*/ 742 h 764"/>
                <a:gd name="T22" fmla="*/ 98 w 1564"/>
                <a:gd name="T23" fmla="*/ 716 h 764"/>
                <a:gd name="T24" fmla="*/ 130 w 1564"/>
                <a:gd name="T25" fmla="*/ 701 h 764"/>
                <a:gd name="T26" fmla="*/ 120 w 1564"/>
                <a:gd name="T27" fmla="*/ 701 h 764"/>
                <a:gd name="T28" fmla="*/ 93 w 1564"/>
                <a:gd name="T29" fmla="*/ 714 h 764"/>
                <a:gd name="T30" fmla="*/ 93 w 1564"/>
                <a:gd name="T31" fmla="*/ 716 h 764"/>
                <a:gd name="T32" fmla="*/ 98 w 1564"/>
                <a:gd name="T33" fmla="*/ 716 h 764"/>
                <a:gd name="T34" fmla="*/ 98 w 1564"/>
                <a:gd name="T35" fmla="*/ 716 h 764"/>
                <a:gd name="T36" fmla="*/ 162 w 1564"/>
                <a:gd name="T37" fmla="*/ 685 h 764"/>
                <a:gd name="T38" fmla="*/ 194 w 1564"/>
                <a:gd name="T39" fmla="*/ 670 h 764"/>
                <a:gd name="T40" fmla="*/ 184 w 1564"/>
                <a:gd name="T41" fmla="*/ 670 h 764"/>
                <a:gd name="T42" fmla="*/ 152 w 1564"/>
                <a:gd name="T43" fmla="*/ 685 h 764"/>
                <a:gd name="T44" fmla="*/ 152 w 1564"/>
                <a:gd name="T45" fmla="*/ 685 h 764"/>
                <a:gd name="T46" fmla="*/ 162 w 1564"/>
                <a:gd name="T47" fmla="*/ 685 h 764"/>
                <a:gd name="T48" fmla="*/ 162 w 1564"/>
                <a:gd name="T49" fmla="*/ 685 h 764"/>
                <a:gd name="T50" fmla="*/ 226 w 1564"/>
                <a:gd name="T51" fmla="*/ 654 h 764"/>
                <a:gd name="T52" fmla="*/ 251 w 1564"/>
                <a:gd name="T53" fmla="*/ 642 h 764"/>
                <a:gd name="T54" fmla="*/ 241 w 1564"/>
                <a:gd name="T55" fmla="*/ 642 h 764"/>
                <a:gd name="T56" fmla="*/ 216 w 1564"/>
                <a:gd name="T57" fmla="*/ 654 h 764"/>
                <a:gd name="T58" fmla="*/ 226 w 1564"/>
                <a:gd name="T59" fmla="*/ 654 h 764"/>
                <a:gd name="T60" fmla="*/ 226 w 1564"/>
                <a:gd name="T61" fmla="*/ 654 h 764"/>
                <a:gd name="T62" fmla="*/ 283 w 1564"/>
                <a:gd name="T63" fmla="*/ 626 h 764"/>
                <a:gd name="T64" fmla="*/ 315 w 1564"/>
                <a:gd name="T65" fmla="*/ 610 h 764"/>
                <a:gd name="T66" fmla="*/ 305 w 1564"/>
                <a:gd name="T67" fmla="*/ 610 h 764"/>
                <a:gd name="T68" fmla="*/ 273 w 1564"/>
                <a:gd name="T69" fmla="*/ 626 h 764"/>
                <a:gd name="T70" fmla="*/ 283 w 1564"/>
                <a:gd name="T71" fmla="*/ 626 h 764"/>
                <a:gd name="T72" fmla="*/ 283 w 1564"/>
                <a:gd name="T73" fmla="*/ 626 h 764"/>
                <a:gd name="T74" fmla="*/ 320 w 1564"/>
                <a:gd name="T75" fmla="*/ 608 h 764"/>
                <a:gd name="T76" fmla="*/ 1564 w 1564"/>
                <a:gd name="T77" fmla="*/ 0 h 764"/>
                <a:gd name="T78" fmla="*/ 1554 w 1564"/>
                <a:gd name="T79" fmla="*/ 0 h 764"/>
                <a:gd name="T80" fmla="*/ 501 w 1564"/>
                <a:gd name="T81" fmla="*/ 515 h 764"/>
                <a:gd name="T82" fmla="*/ 501 w 1564"/>
                <a:gd name="T83" fmla="*/ 517 h 764"/>
                <a:gd name="T84" fmla="*/ 496 w 1564"/>
                <a:gd name="T85" fmla="*/ 517 h 764"/>
                <a:gd name="T86" fmla="*/ 320 w 1564"/>
                <a:gd name="T87" fmla="*/ 603 h 764"/>
                <a:gd name="T88" fmla="*/ 320 w 1564"/>
                <a:gd name="T89" fmla="*/ 608 h 764"/>
                <a:gd name="T90" fmla="*/ 320 w 1564"/>
                <a:gd name="T91" fmla="*/ 608 h 76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564"/>
                <a:gd name="T139" fmla="*/ 0 h 764"/>
                <a:gd name="T140" fmla="*/ 1564 w 1564"/>
                <a:gd name="T141" fmla="*/ 764 h 76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564" h="764">
                  <a:moveTo>
                    <a:pt x="0" y="764"/>
                  </a:moveTo>
                  <a:lnTo>
                    <a:pt x="3" y="763"/>
                  </a:lnTo>
                  <a:lnTo>
                    <a:pt x="0" y="763"/>
                  </a:lnTo>
                  <a:lnTo>
                    <a:pt x="0" y="764"/>
                  </a:lnTo>
                  <a:close/>
                  <a:moveTo>
                    <a:pt x="46" y="742"/>
                  </a:moveTo>
                  <a:lnTo>
                    <a:pt x="67" y="731"/>
                  </a:lnTo>
                  <a:lnTo>
                    <a:pt x="57" y="731"/>
                  </a:lnTo>
                  <a:lnTo>
                    <a:pt x="46" y="737"/>
                  </a:lnTo>
                  <a:lnTo>
                    <a:pt x="46" y="742"/>
                  </a:lnTo>
                  <a:close/>
                  <a:moveTo>
                    <a:pt x="98" y="716"/>
                  </a:moveTo>
                  <a:lnTo>
                    <a:pt x="130" y="701"/>
                  </a:lnTo>
                  <a:lnTo>
                    <a:pt x="120" y="701"/>
                  </a:lnTo>
                  <a:lnTo>
                    <a:pt x="93" y="714"/>
                  </a:lnTo>
                  <a:lnTo>
                    <a:pt x="93" y="716"/>
                  </a:lnTo>
                  <a:lnTo>
                    <a:pt x="98" y="716"/>
                  </a:lnTo>
                  <a:close/>
                  <a:moveTo>
                    <a:pt x="162" y="685"/>
                  </a:moveTo>
                  <a:lnTo>
                    <a:pt x="194" y="670"/>
                  </a:lnTo>
                  <a:lnTo>
                    <a:pt x="184" y="670"/>
                  </a:lnTo>
                  <a:lnTo>
                    <a:pt x="152" y="685"/>
                  </a:lnTo>
                  <a:lnTo>
                    <a:pt x="162" y="685"/>
                  </a:lnTo>
                  <a:close/>
                  <a:moveTo>
                    <a:pt x="226" y="654"/>
                  </a:moveTo>
                  <a:lnTo>
                    <a:pt x="251" y="642"/>
                  </a:lnTo>
                  <a:lnTo>
                    <a:pt x="241" y="642"/>
                  </a:lnTo>
                  <a:lnTo>
                    <a:pt x="216" y="654"/>
                  </a:lnTo>
                  <a:lnTo>
                    <a:pt x="226" y="654"/>
                  </a:lnTo>
                  <a:close/>
                  <a:moveTo>
                    <a:pt x="283" y="626"/>
                  </a:moveTo>
                  <a:lnTo>
                    <a:pt x="315" y="610"/>
                  </a:lnTo>
                  <a:lnTo>
                    <a:pt x="305" y="610"/>
                  </a:lnTo>
                  <a:lnTo>
                    <a:pt x="273" y="626"/>
                  </a:lnTo>
                  <a:lnTo>
                    <a:pt x="283" y="626"/>
                  </a:lnTo>
                  <a:close/>
                  <a:moveTo>
                    <a:pt x="320" y="608"/>
                  </a:moveTo>
                  <a:lnTo>
                    <a:pt x="1564" y="0"/>
                  </a:lnTo>
                  <a:lnTo>
                    <a:pt x="1554" y="0"/>
                  </a:lnTo>
                  <a:lnTo>
                    <a:pt x="501" y="515"/>
                  </a:lnTo>
                  <a:lnTo>
                    <a:pt x="501" y="517"/>
                  </a:lnTo>
                  <a:lnTo>
                    <a:pt x="496" y="517"/>
                  </a:lnTo>
                  <a:lnTo>
                    <a:pt x="320" y="603"/>
                  </a:lnTo>
                  <a:lnTo>
                    <a:pt x="320" y="608"/>
                  </a:lnTo>
                  <a:close/>
                </a:path>
              </a:pathLst>
            </a:custGeom>
            <a:solidFill>
              <a:srgbClr val="60F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5" name="Freeform 61"/>
            <p:cNvSpPr>
              <a:spLocks noEditPoints="1"/>
            </p:cNvSpPr>
            <p:nvPr/>
          </p:nvSpPr>
          <p:spPr bwMode="auto">
            <a:xfrm>
              <a:off x="1211" y="541"/>
              <a:ext cx="1574" cy="769"/>
            </a:xfrm>
            <a:custGeom>
              <a:avLst/>
              <a:gdLst>
                <a:gd name="T0" fmla="*/ 0 w 1574"/>
                <a:gd name="T1" fmla="*/ 769 h 769"/>
                <a:gd name="T2" fmla="*/ 12 w 1574"/>
                <a:gd name="T3" fmla="*/ 763 h 769"/>
                <a:gd name="T4" fmla="*/ 2 w 1574"/>
                <a:gd name="T5" fmla="*/ 763 h 769"/>
                <a:gd name="T6" fmla="*/ 0 w 1574"/>
                <a:gd name="T7" fmla="*/ 764 h 769"/>
                <a:gd name="T8" fmla="*/ 0 w 1574"/>
                <a:gd name="T9" fmla="*/ 769 h 769"/>
                <a:gd name="T10" fmla="*/ 0 w 1574"/>
                <a:gd name="T11" fmla="*/ 769 h 769"/>
                <a:gd name="T12" fmla="*/ 46 w 1574"/>
                <a:gd name="T13" fmla="*/ 746 h 769"/>
                <a:gd name="T14" fmla="*/ 76 w 1574"/>
                <a:gd name="T15" fmla="*/ 731 h 769"/>
                <a:gd name="T16" fmla="*/ 66 w 1574"/>
                <a:gd name="T17" fmla="*/ 731 h 769"/>
                <a:gd name="T18" fmla="*/ 46 w 1574"/>
                <a:gd name="T19" fmla="*/ 741 h 769"/>
                <a:gd name="T20" fmla="*/ 46 w 1574"/>
                <a:gd name="T21" fmla="*/ 746 h 769"/>
                <a:gd name="T22" fmla="*/ 46 w 1574"/>
                <a:gd name="T23" fmla="*/ 746 h 769"/>
                <a:gd name="T24" fmla="*/ 107 w 1574"/>
                <a:gd name="T25" fmla="*/ 716 h 769"/>
                <a:gd name="T26" fmla="*/ 139 w 1574"/>
                <a:gd name="T27" fmla="*/ 701 h 769"/>
                <a:gd name="T28" fmla="*/ 129 w 1574"/>
                <a:gd name="T29" fmla="*/ 701 h 769"/>
                <a:gd name="T30" fmla="*/ 97 w 1574"/>
                <a:gd name="T31" fmla="*/ 716 h 769"/>
                <a:gd name="T32" fmla="*/ 107 w 1574"/>
                <a:gd name="T33" fmla="*/ 716 h 769"/>
                <a:gd name="T34" fmla="*/ 107 w 1574"/>
                <a:gd name="T35" fmla="*/ 716 h 769"/>
                <a:gd name="T36" fmla="*/ 171 w 1574"/>
                <a:gd name="T37" fmla="*/ 685 h 769"/>
                <a:gd name="T38" fmla="*/ 203 w 1574"/>
                <a:gd name="T39" fmla="*/ 670 h 769"/>
                <a:gd name="T40" fmla="*/ 193 w 1574"/>
                <a:gd name="T41" fmla="*/ 670 h 769"/>
                <a:gd name="T42" fmla="*/ 161 w 1574"/>
                <a:gd name="T43" fmla="*/ 685 h 769"/>
                <a:gd name="T44" fmla="*/ 171 w 1574"/>
                <a:gd name="T45" fmla="*/ 685 h 769"/>
                <a:gd name="T46" fmla="*/ 171 w 1574"/>
                <a:gd name="T47" fmla="*/ 685 h 769"/>
                <a:gd name="T48" fmla="*/ 235 w 1574"/>
                <a:gd name="T49" fmla="*/ 654 h 769"/>
                <a:gd name="T50" fmla="*/ 260 w 1574"/>
                <a:gd name="T51" fmla="*/ 642 h 769"/>
                <a:gd name="T52" fmla="*/ 250 w 1574"/>
                <a:gd name="T53" fmla="*/ 642 h 769"/>
                <a:gd name="T54" fmla="*/ 225 w 1574"/>
                <a:gd name="T55" fmla="*/ 654 h 769"/>
                <a:gd name="T56" fmla="*/ 235 w 1574"/>
                <a:gd name="T57" fmla="*/ 654 h 769"/>
                <a:gd name="T58" fmla="*/ 235 w 1574"/>
                <a:gd name="T59" fmla="*/ 654 h 769"/>
                <a:gd name="T60" fmla="*/ 289 w 1574"/>
                <a:gd name="T61" fmla="*/ 628 h 769"/>
                <a:gd name="T62" fmla="*/ 1574 w 1574"/>
                <a:gd name="T63" fmla="*/ 0 h 769"/>
                <a:gd name="T64" fmla="*/ 1564 w 1574"/>
                <a:gd name="T65" fmla="*/ 0 h 769"/>
                <a:gd name="T66" fmla="*/ 320 w 1574"/>
                <a:gd name="T67" fmla="*/ 608 h 769"/>
                <a:gd name="T68" fmla="*/ 320 w 1574"/>
                <a:gd name="T69" fmla="*/ 610 h 769"/>
                <a:gd name="T70" fmla="*/ 314 w 1574"/>
                <a:gd name="T71" fmla="*/ 610 h 769"/>
                <a:gd name="T72" fmla="*/ 282 w 1574"/>
                <a:gd name="T73" fmla="*/ 626 h 769"/>
                <a:gd name="T74" fmla="*/ 289 w 1574"/>
                <a:gd name="T75" fmla="*/ 626 h 769"/>
                <a:gd name="T76" fmla="*/ 289 w 1574"/>
                <a:gd name="T77" fmla="*/ 628 h 769"/>
                <a:gd name="T78" fmla="*/ 289 w 1574"/>
                <a:gd name="T79" fmla="*/ 628 h 7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574"/>
                <a:gd name="T121" fmla="*/ 0 h 769"/>
                <a:gd name="T122" fmla="*/ 1574 w 1574"/>
                <a:gd name="T123" fmla="*/ 769 h 76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574" h="769">
                  <a:moveTo>
                    <a:pt x="0" y="769"/>
                  </a:moveTo>
                  <a:lnTo>
                    <a:pt x="12" y="763"/>
                  </a:lnTo>
                  <a:lnTo>
                    <a:pt x="2" y="763"/>
                  </a:lnTo>
                  <a:lnTo>
                    <a:pt x="0" y="764"/>
                  </a:lnTo>
                  <a:lnTo>
                    <a:pt x="0" y="769"/>
                  </a:lnTo>
                  <a:close/>
                  <a:moveTo>
                    <a:pt x="46" y="746"/>
                  </a:moveTo>
                  <a:lnTo>
                    <a:pt x="76" y="731"/>
                  </a:lnTo>
                  <a:lnTo>
                    <a:pt x="66" y="731"/>
                  </a:lnTo>
                  <a:lnTo>
                    <a:pt x="46" y="741"/>
                  </a:lnTo>
                  <a:lnTo>
                    <a:pt x="46" y="746"/>
                  </a:lnTo>
                  <a:close/>
                  <a:moveTo>
                    <a:pt x="107" y="716"/>
                  </a:moveTo>
                  <a:lnTo>
                    <a:pt x="139" y="701"/>
                  </a:lnTo>
                  <a:lnTo>
                    <a:pt x="129" y="701"/>
                  </a:lnTo>
                  <a:lnTo>
                    <a:pt x="97" y="716"/>
                  </a:lnTo>
                  <a:lnTo>
                    <a:pt x="107" y="716"/>
                  </a:lnTo>
                  <a:close/>
                  <a:moveTo>
                    <a:pt x="171" y="685"/>
                  </a:moveTo>
                  <a:lnTo>
                    <a:pt x="203" y="670"/>
                  </a:lnTo>
                  <a:lnTo>
                    <a:pt x="193" y="670"/>
                  </a:lnTo>
                  <a:lnTo>
                    <a:pt x="161" y="685"/>
                  </a:lnTo>
                  <a:lnTo>
                    <a:pt x="171" y="685"/>
                  </a:lnTo>
                  <a:close/>
                  <a:moveTo>
                    <a:pt x="235" y="654"/>
                  </a:moveTo>
                  <a:lnTo>
                    <a:pt x="260" y="642"/>
                  </a:lnTo>
                  <a:lnTo>
                    <a:pt x="250" y="642"/>
                  </a:lnTo>
                  <a:lnTo>
                    <a:pt x="225" y="654"/>
                  </a:lnTo>
                  <a:lnTo>
                    <a:pt x="235" y="654"/>
                  </a:lnTo>
                  <a:close/>
                  <a:moveTo>
                    <a:pt x="289" y="628"/>
                  </a:moveTo>
                  <a:lnTo>
                    <a:pt x="1574" y="0"/>
                  </a:lnTo>
                  <a:lnTo>
                    <a:pt x="1564" y="0"/>
                  </a:lnTo>
                  <a:lnTo>
                    <a:pt x="320" y="608"/>
                  </a:lnTo>
                  <a:lnTo>
                    <a:pt x="320" y="610"/>
                  </a:lnTo>
                  <a:lnTo>
                    <a:pt x="314" y="610"/>
                  </a:lnTo>
                  <a:lnTo>
                    <a:pt x="282" y="626"/>
                  </a:lnTo>
                  <a:lnTo>
                    <a:pt x="289" y="626"/>
                  </a:lnTo>
                  <a:lnTo>
                    <a:pt x="289" y="628"/>
                  </a:lnTo>
                  <a:close/>
                </a:path>
              </a:pathLst>
            </a:custGeom>
            <a:solidFill>
              <a:srgbClr val="61FE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6" name="Freeform 62"/>
            <p:cNvSpPr>
              <a:spLocks noEditPoints="1"/>
            </p:cNvSpPr>
            <p:nvPr/>
          </p:nvSpPr>
          <p:spPr bwMode="auto">
            <a:xfrm>
              <a:off x="1211" y="541"/>
              <a:ext cx="1583" cy="773"/>
            </a:xfrm>
            <a:custGeom>
              <a:avLst/>
              <a:gdLst>
                <a:gd name="T0" fmla="*/ 0 w 1583"/>
                <a:gd name="T1" fmla="*/ 773 h 773"/>
                <a:gd name="T2" fmla="*/ 21 w 1583"/>
                <a:gd name="T3" fmla="*/ 763 h 773"/>
                <a:gd name="T4" fmla="*/ 11 w 1583"/>
                <a:gd name="T5" fmla="*/ 763 h 773"/>
                <a:gd name="T6" fmla="*/ 0 w 1583"/>
                <a:gd name="T7" fmla="*/ 768 h 773"/>
                <a:gd name="T8" fmla="*/ 0 w 1583"/>
                <a:gd name="T9" fmla="*/ 773 h 773"/>
                <a:gd name="T10" fmla="*/ 0 w 1583"/>
                <a:gd name="T11" fmla="*/ 773 h 773"/>
                <a:gd name="T12" fmla="*/ 53 w 1583"/>
                <a:gd name="T13" fmla="*/ 747 h 773"/>
                <a:gd name="T14" fmla="*/ 85 w 1583"/>
                <a:gd name="T15" fmla="*/ 731 h 773"/>
                <a:gd name="T16" fmla="*/ 75 w 1583"/>
                <a:gd name="T17" fmla="*/ 731 h 773"/>
                <a:gd name="T18" fmla="*/ 46 w 1583"/>
                <a:gd name="T19" fmla="*/ 746 h 773"/>
                <a:gd name="T20" fmla="*/ 46 w 1583"/>
                <a:gd name="T21" fmla="*/ 747 h 773"/>
                <a:gd name="T22" fmla="*/ 53 w 1583"/>
                <a:gd name="T23" fmla="*/ 747 h 773"/>
                <a:gd name="T24" fmla="*/ 53 w 1583"/>
                <a:gd name="T25" fmla="*/ 747 h 773"/>
                <a:gd name="T26" fmla="*/ 116 w 1583"/>
                <a:gd name="T27" fmla="*/ 716 h 773"/>
                <a:gd name="T28" fmla="*/ 148 w 1583"/>
                <a:gd name="T29" fmla="*/ 701 h 773"/>
                <a:gd name="T30" fmla="*/ 138 w 1583"/>
                <a:gd name="T31" fmla="*/ 701 h 773"/>
                <a:gd name="T32" fmla="*/ 106 w 1583"/>
                <a:gd name="T33" fmla="*/ 716 h 773"/>
                <a:gd name="T34" fmla="*/ 116 w 1583"/>
                <a:gd name="T35" fmla="*/ 716 h 773"/>
                <a:gd name="T36" fmla="*/ 116 w 1583"/>
                <a:gd name="T37" fmla="*/ 716 h 773"/>
                <a:gd name="T38" fmla="*/ 180 w 1583"/>
                <a:gd name="T39" fmla="*/ 685 h 773"/>
                <a:gd name="T40" fmla="*/ 212 w 1583"/>
                <a:gd name="T41" fmla="*/ 670 h 773"/>
                <a:gd name="T42" fmla="*/ 202 w 1583"/>
                <a:gd name="T43" fmla="*/ 670 h 773"/>
                <a:gd name="T44" fmla="*/ 170 w 1583"/>
                <a:gd name="T45" fmla="*/ 685 h 773"/>
                <a:gd name="T46" fmla="*/ 180 w 1583"/>
                <a:gd name="T47" fmla="*/ 685 h 773"/>
                <a:gd name="T48" fmla="*/ 180 w 1583"/>
                <a:gd name="T49" fmla="*/ 685 h 773"/>
                <a:gd name="T50" fmla="*/ 242 w 1583"/>
                <a:gd name="T51" fmla="*/ 655 h 773"/>
                <a:gd name="T52" fmla="*/ 269 w 1583"/>
                <a:gd name="T53" fmla="*/ 642 h 773"/>
                <a:gd name="T54" fmla="*/ 259 w 1583"/>
                <a:gd name="T55" fmla="*/ 642 h 773"/>
                <a:gd name="T56" fmla="*/ 234 w 1583"/>
                <a:gd name="T57" fmla="*/ 654 h 773"/>
                <a:gd name="T58" fmla="*/ 242 w 1583"/>
                <a:gd name="T59" fmla="*/ 654 h 773"/>
                <a:gd name="T60" fmla="*/ 242 w 1583"/>
                <a:gd name="T61" fmla="*/ 655 h 773"/>
                <a:gd name="T62" fmla="*/ 242 w 1583"/>
                <a:gd name="T63" fmla="*/ 655 h 773"/>
                <a:gd name="T64" fmla="*/ 289 w 1583"/>
                <a:gd name="T65" fmla="*/ 632 h 773"/>
                <a:gd name="T66" fmla="*/ 1583 w 1583"/>
                <a:gd name="T67" fmla="*/ 0 h 773"/>
                <a:gd name="T68" fmla="*/ 1573 w 1583"/>
                <a:gd name="T69" fmla="*/ 0 h 773"/>
                <a:gd name="T70" fmla="*/ 289 w 1583"/>
                <a:gd name="T71" fmla="*/ 627 h 773"/>
                <a:gd name="T72" fmla="*/ 289 w 1583"/>
                <a:gd name="T73" fmla="*/ 632 h 773"/>
                <a:gd name="T74" fmla="*/ 289 w 1583"/>
                <a:gd name="T75" fmla="*/ 632 h 7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583"/>
                <a:gd name="T115" fmla="*/ 0 h 773"/>
                <a:gd name="T116" fmla="*/ 1583 w 1583"/>
                <a:gd name="T117" fmla="*/ 773 h 77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583" h="773">
                  <a:moveTo>
                    <a:pt x="0" y="773"/>
                  </a:moveTo>
                  <a:lnTo>
                    <a:pt x="21" y="763"/>
                  </a:lnTo>
                  <a:lnTo>
                    <a:pt x="11" y="763"/>
                  </a:lnTo>
                  <a:lnTo>
                    <a:pt x="0" y="768"/>
                  </a:lnTo>
                  <a:lnTo>
                    <a:pt x="0" y="773"/>
                  </a:lnTo>
                  <a:close/>
                  <a:moveTo>
                    <a:pt x="53" y="747"/>
                  </a:moveTo>
                  <a:lnTo>
                    <a:pt x="85" y="731"/>
                  </a:lnTo>
                  <a:lnTo>
                    <a:pt x="75" y="731"/>
                  </a:lnTo>
                  <a:lnTo>
                    <a:pt x="46" y="746"/>
                  </a:lnTo>
                  <a:lnTo>
                    <a:pt x="46" y="747"/>
                  </a:lnTo>
                  <a:lnTo>
                    <a:pt x="53" y="747"/>
                  </a:lnTo>
                  <a:close/>
                  <a:moveTo>
                    <a:pt x="116" y="716"/>
                  </a:moveTo>
                  <a:lnTo>
                    <a:pt x="148" y="701"/>
                  </a:lnTo>
                  <a:lnTo>
                    <a:pt x="138" y="701"/>
                  </a:lnTo>
                  <a:lnTo>
                    <a:pt x="106" y="716"/>
                  </a:lnTo>
                  <a:lnTo>
                    <a:pt x="116" y="716"/>
                  </a:lnTo>
                  <a:close/>
                  <a:moveTo>
                    <a:pt x="180" y="685"/>
                  </a:moveTo>
                  <a:lnTo>
                    <a:pt x="212" y="670"/>
                  </a:lnTo>
                  <a:lnTo>
                    <a:pt x="202" y="670"/>
                  </a:lnTo>
                  <a:lnTo>
                    <a:pt x="170" y="685"/>
                  </a:lnTo>
                  <a:lnTo>
                    <a:pt x="180" y="685"/>
                  </a:lnTo>
                  <a:close/>
                  <a:moveTo>
                    <a:pt x="242" y="655"/>
                  </a:moveTo>
                  <a:lnTo>
                    <a:pt x="269" y="642"/>
                  </a:lnTo>
                  <a:lnTo>
                    <a:pt x="259" y="642"/>
                  </a:lnTo>
                  <a:lnTo>
                    <a:pt x="234" y="654"/>
                  </a:lnTo>
                  <a:lnTo>
                    <a:pt x="242" y="654"/>
                  </a:lnTo>
                  <a:lnTo>
                    <a:pt x="242" y="655"/>
                  </a:lnTo>
                  <a:close/>
                  <a:moveTo>
                    <a:pt x="289" y="632"/>
                  </a:moveTo>
                  <a:lnTo>
                    <a:pt x="1583" y="0"/>
                  </a:lnTo>
                  <a:lnTo>
                    <a:pt x="1573" y="0"/>
                  </a:lnTo>
                  <a:lnTo>
                    <a:pt x="289" y="627"/>
                  </a:lnTo>
                  <a:lnTo>
                    <a:pt x="289" y="632"/>
                  </a:lnTo>
                  <a:close/>
                </a:path>
              </a:pathLst>
            </a:custGeom>
            <a:solidFill>
              <a:srgbClr val="62F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7" name="Freeform 63"/>
            <p:cNvSpPr>
              <a:spLocks noEditPoints="1"/>
            </p:cNvSpPr>
            <p:nvPr/>
          </p:nvSpPr>
          <p:spPr bwMode="auto">
            <a:xfrm>
              <a:off x="1179" y="541"/>
              <a:ext cx="1624" cy="793"/>
            </a:xfrm>
            <a:custGeom>
              <a:avLst/>
              <a:gdLst>
                <a:gd name="T0" fmla="*/ 0 w 1624"/>
                <a:gd name="T1" fmla="*/ 793 h 793"/>
                <a:gd name="T2" fmla="*/ 5 w 1624"/>
                <a:gd name="T3" fmla="*/ 791 h 793"/>
                <a:gd name="T4" fmla="*/ 0 w 1624"/>
                <a:gd name="T5" fmla="*/ 791 h 793"/>
                <a:gd name="T6" fmla="*/ 0 w 1624"/>
                <a:gd name="T7" fmla="*/ 793 h 793"/>
                <a:gd name="T8" fmla="*/ 0 w 1624"/>
                <a:gd name="T9" fmla="*/ 793 h 793"/>
                <a:gd name="T10" fmla="*/ 32 w 1624"/>
                <a:gd name="T11" fmla="*/ 778 h 793"/>
                <a:gd name="T12" fmla="*/ 63 w 1624"/>
                <a:gd name="T13" fmla="*/ 763 h 793"/>
                <a:gd name="T14" fmla="*/ 53 w 1624"/>
                <a:gd name="T15" fmla="*/ 763 h 793"/>
                <a:gd name="T16" fmla="*/ 32 w 1624"/>
                <a:gd name="T17" fmla="*/ 773 h 793"/>
                <a:gd name="T18" fmla="*/ 32 w 1624"/>
                <a:gd name="T19" fmla="*/ 778 h 793"/>
                <a:gd name="T20" fmla="*/ 32 w 1624"/>
                <a:gd name="T21" fmla="*/ 778 h 793"/>
                <a:gd name="T22" fmla="*/ 94 w 1624"/>
                <a:gd name="T23" fmla="*/ 747 h 793"/>
                <a:gd name="T24" fmla="*/ 126 w 1624"/>
                <a:gd name="T25" fmla="*/ 731 h 793"/>
                <a:gd name="T26" fmla="*/ 116 w 1624"/>
                <a:gd name="T27" fmla="*/ 731 h 793"/>
                <a:gd name="T28" fmla="*/ 84 w 1624"/>
                <a:gd name="T29" fmla="*/ 747 h 793"/>
                <a:gd name="T30" fmla="*/ 94 w 1624"/>
                <a:gd name="T31" fmla="*/ 747 h 793"/>
                <a:gd name="T32" fmla="*/ 94 w 1624"/>
                <a:gd name="T33" fmla="*/ 747 h 793"/>
                <a:gd name="T34" fmla="*/ 157 w 1624"/>
                <a:gd name="T35" fmla="*/ 716 h 793"/>
                <a:gd name="T36" fmla="*/ 189 w 1624"/>
                <a:gd name="T37" fmla="*/ 701 h 793"/>
                <a:gd name="T38" fmla="*/ 179 w 1624"/>
                <a:gd name="T39" fmla="*/ 701 h 793"/>
                <a:gd name="T40" fmla="*/ 147 w 1624"/>
                <a:gd name="T41" fmla="*/ 716 h 793"/>
                <a:gd name="T42" fmla="*/ 157 w 1624"/>
                <a:gd name="T43" fmla="*/ 716 h 793"/>
                <a:gd name="T44" fmla="*/ 157 w 1624"/>
                <a:gd name="T45" fmla="*/ 716 h 793"/>
                <a:gd name="T46" fmla="*/ 221 w 1624"/>
                <a:gd name="T47" fmla="*/ 685 h 793"/>
                <a:gd name="T48" fmla="*/ 253 w 1624"/>
                <a:gd name="T49" fmla="*/ 670 h 793"/>
                <a:gd name="T50" fmla="*/ 243 w 1624"/>
                <a:gd name="T51" fmla="*/ 670 h 793"/>
                <a:gd name="T52" fmla="*/ 211 w 1624"/>
                <a:gd name="T53" fmla="*/ 685 h 793"/>
                <a:gd name="T54" fmla="*/ 221 w 1624"/>
                <a:gd name="T55" fmla="*/ 685 h 793"/>
                <a:gd name="T56" fmla="*/ 221 w 1624"/>
                <a:gd name="T57" fmla="*/ 685 h 793"/>
                <a:gd name="T58" fmla="*/ 274 w 1624"/>
                <a:gd name="T59" fmla="*/ 659 h 793"/>
                <a:gd name="T60" fmla="*/ 310 w 1624"/>
                <a:gd name="T61" fmla="*/ 642 h 793"/>
                <a:gd name="T62" fmla="*/ 300 w 1624"/>
                <a:gd name="T63" fmla="*/ 642 h 793"/>
                <a:gd name="T64" fmla="*/ 274 w 1624"/>
                <a:gd name="T65" fmla="*/ 654 h 793"/>
                <a:gd name="T66" fmla="*/ 274 w 1624"/>
                <a:gd name="T67" fmla="*/ 659 h 793"/>
                <a:gd name="T68" fmla="*/ 274 w 1624"/>
                <a:gd name="T69" fmla="*/ 659 h 793"/>
                <a:gd name="T70" fmla="*/ 321 w 1624"/>
                <a:gd name="T71" fmla="*/ 637 h 793"/>
                <a:gd name="T72" fmla="*/ 1624 w 1624"/>
                <a:gd name="T73" fmla="*/ 0 h 793"/>
                <a:gd name="T74" fmla="*/ 1614 w 1624"/>
                <a:gd name="T75" fmla="*/ 0 h 793"/>
                <a:gd name="T76" fmla="*/ 321 w 1624"/>
                <a:gd name="T77" fmla="*/ 632 h 793"/>
                <a:gd name="T78" fmla="*/ 321 w 1624"/>
                <a:gd name="T79" fmla="*/ 637 h 793"/>
                <a:gd name="T80" fmla="*/ 321 w 1624"/>
                <a:gd name="T81" fmla="*/ 637 h 7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24"/>
                <a:gd name="T124" fmla="*/ 0 h 793"/>
                <a:gd name="T125" fmla="*/ 1624 w 1624"/>
                <a:gd name="T126" fmla="*/ 793 h 7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24" h="793">
                  <a:moveTo>
                    <a:pt x="0" y="793"/>
                  </a:moveTo>
                  <a:lnTo>
                    <a:pt x="5" y="791"/>
                  </a:lnTo>
                  <a:lnTo>
                    <a:pt x="0" y="791"/>
                  </a:lnTo>
                  <a:lnTo>
                    <a:pt x="0" y="793"/>
                  </a:lnTo>
                  <a:close/>
                  <a:moveTo>
                    <a:pt x="32" y="778"/>
                  </a:moveTo>
                  <a:lnTo>
                    <a:pt x="63" y="763"/>
                  </a:lnTo>
                  <a:lnTo>
                    <a:pt x="53" y="763"/>
                  </a:lnTo>
                  <a:lnTo>
                    <a:pt x="32" y="773"/>
                  </a:lnTo>
                  <a:lnTo>
                    <a:pt x="32" y="778"/>
                  </a:lnTo>
                  <a:close/>
                  <a:moveTo>
                    <a:pt x="94" y="747"/>
                  </a:moveTo>
                  <a:lnTo>
                    <a:pt x="126" y="731"/>
                  </a:lnTo>
                  <a:lnTo>
                    <a:pt x="116" y="731"/>
                  </a:lnTo>
                  <a:lnTo>
                    <a:pt x="84" y="747"/>
                  </a:lnTo>
                  <a:lnTo>
                    <a:pt x="94" y="747"/>
                  </a:lnTo>
                  <a:close/>
                  <a:moveTo>
                    <a:pt x="157" y="716"/>
                  </a:moveTo>
                  <a:lnTo>
                    <a:pt x="189" y="701"/>
                  </a:lnTo>
                  <a:lnTo>
                    <a:pt x="179" y="701"/>
                  </a:lnTo>
                  <a:lnTo>
                    <a:pt x="147" y="716"/>
                  </a:lnTo>
                  <a:lnTo>
                    <a:pt x="157" y="716"/>
                  </a:lnTo>
                  <a:close/>
                  <a:moveTo>
                    <a:pt x="221" y="685"/>
                  </a:moveTo>
                  <a:lnTo>
                    <a:pt x="253" y="670"/>
                  </a:lnTo>
                  <a:lnTo>
                    <a:pt x="243" y="670"/>
                  </a:lnTo>
                  <a:lnTo>
                    <a:pt x="211" y="685"/>
                  </a:lnTo>
                  <a:lnTo>
                    <a:pt x="221" y="685"/>
                  </a:lnTo>
                  <a:close/>
                  <a:moveTo>
                    <a:pt x="274" y="659"/>
                  </a:moveTo>
                  <a:lnTo>
                    <a:pt x="310" y="642"/>
                  </a:lnTo>
                  <a:lnTo>
                    <a:pt x="300" y="642"/>
                  </a:lnTo>
                  <a:lnTo>
                    <a:pt x="274" y="654"/>
                  </a:lnTo>
                  <a:lnTo>
                    <a:pt x="274" y="659"/>
                  </a:lnTo>
                  <a:close/>
                  <a:moveTo>
                    <a:pt x="321" y="637"/>
                  </a:moveTo>
                  <a:lnTo>
                    <a:pt x="1624" y="0"/>
                  </a:lnTo>
                  <a:lnTo>
                    <a:pt x="1614" y="0"/>
                  </a:lnTo>
                  <a:lnTo>
                    <a:pt x="321" y="632"/>
                  </a:lnTo>
                  <a:lnTo>
                    <a:pt x="321" y="637"/>
                  </a:lnTo>
                  <a:close/>
                </a:path>
              </a:pathLst>
            </a:custGeom>
            <a:solidFill>
              <a:srgbClr val="63F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8" name="Freeform 64"/>
            <p:cNvSpPr>
              <a:spLocks noEditPoints="1"/>
            </p:cNvSpPr>
            <p:nvPr/>
          </p:nvSpPr>
          <p:spPr bwMode="auto">
            <a:xfrm>
              <a:off x="1179" y="541"/>
              <a:ext cx="1633" cy="797"/>
            </a:xfrm>
            <a:custGeom>
              <a:avLst/>
              <a:gdLst>
                <a:gd name="T0" fmla="*/ 0 w 1633"/>
                <a:gd name="T1" fmla="*/ 797 h 797"/>
                <a:gd name="T2" fmla="*/ 14 w 1633"/>
                <a:gd name="T3" fmla="*/ 791 h 797"/>
                <a:gd name="T4" fmla="*/ 4 w 1633"/>
                <a:gd name="T5" fmla="*/ 791 h 797"/>
                <a:gd name="T6" fmla="*/ 0 w 1633"/>
                <a:gd name="T7" fmla="*/ 792 h 797"/>
                <a:gd name="T8" fmla="*/ 0 w 1633"/>
                <a:gd name="T9" fmla="*/ 797 h 797"/>
                <a:gd name="T10" fmla="*/ 0 w 1633"/>
                <a:gd name="T11" fmla="*/ 797 h 797"/>
                <a:gd name="T12" fmla="*/ 40 w 1633"/>
                <a:gd name="T13" fmla="*/ 778 h 797"/>
                <a:gd name="T14" fmla="*/ 72 w 1633"/>
                <a:gd name="T15" fmla="*/ 763 h 797"/>
                <a:gd name="T16" fmla="*/ 62 w 1633"/>
                <a:gd name="T17" fmla="*/ 763 h 797"/>
                <a:gd name="T18" fmla="*/ 32 w 1633"/>
                <a:gd name="T19" fmla="*/ 777 h 797"/>
                <a:gd name="T20" fmla="*/ 32 w 1633"/>
                <a:gd name="T21" fmla="*/ 778 h 797"/>
                <a:gd name="T22" fmla="*/ 40 w 1633"/>
                <a:gd name="T23" fmla="*/ 778 h 797"/>
                <a:gd name="T24" fmla="*/ 40 w 1633"/>
                <a:gd name="T25" fmla="*/ 778 h 797"/>
                <a:gd name="T26" fmla="*/ 104 w 1633"/>
                <a:gd name="T27" fmla="*/ 747 h 797"/>
                <a:gd name="T28" fmla="*/ 135 w 1633"/>
                <a:gd name="T29" fmla="*/ 731 h 797"/>
                <a:gd name="T30" fmla="*/ 125 w 1633"/>
                <a:gd name="T31" fmla="*/ 731 h 797"/>
                <a:gd name="T32" fmla="*/ 94 w 1633"/>
                <a:gd name="T33" fmla="*/ 747 h 797"/>
                <a:gd name="T34" fmla="*/ 104 w 1633"/>
                <a:gd name="T35" fmla="*/ 747 h 797"/>
                <a:gd name="T36" fmla="*/ 104 w 1633"/>
                <a:gd name="T37" fmla="*/ 747 h 797"/>
                <a:gd name="T38" fmla="*/ 166 w 1633"/>
                <a:gd name="T39" fmla="*/ 716 h 797"/>
                <a:gd name="T40" fmla="*/ 198 w 1633"/>
                <a:gd name="T41" fmla="*/ 701 h 797"/>
                <a:gd name="T42" fmla="*/ 188 w 1633"/>
                <a:gd name="T43" fmla="*/ 701 h 797"/>
                <a:gd name="T44" fmla="*/ 156 w 1633"/>
                <a:gd name="T45" fmla="*/ 716 h 797"/>
                <a:gd name="T46" fmla="*/ 166 w 1633"/>
                <a:gd name="T47" fmla="*/ 716 h 797"/>
                <a:gd name="T48" fmla="*/ 166 w 1633"/>
                <a:gd name="T49" fmla="*/ 716 h 797"/>
                <a:gd name="T50" fmla="*/ 230 w 1633"/>
                <a:gd name="T51" fmla="*/ 685 h 797"/>
                <a:gd name="T52" fmla="*/ 262 w 1633"/>
                <a:gd name="T53" fmla="*/ 670 h 797"/>
                <a:gd name="T54" fmla="*/ 252 w 1633"/>
                <a:gd name="T55" fmla="*/ 670 h 797"/>
                <a:gd name="T56" fmla="*/ 220 w 1633"/>
                <a:gd name="T57" fmla="*/ 685 h 797"/>
                <a:gd name="T58" fmla="*/ 230 w 1633"/>
                <a:gd name="T59" fmla="*/ 685 h 797"/>
                <a:gd name="T60" fmla="*/ 230 w 1633"/>
                <a:gd name="T61" fmla="*/ 685 h 797"/>
                <a:gd name="T62" fmla="*/ 274 w 1633"/>
                <a:gd name="T63" fmla="*/ 664 h 797"/>
                <a:gd name="T64" fmla="*/ 319 w 1633"/>
                <a:gd name="T65" fmla="*/ 642 h 797"/>
                <a:gd name="T66" fmla="*/ 309 w 1633"/>
                <a:gd name="T67" fmla="*/ 642 h 797"/>
                <a:gd name="T68" fmla="*/ 274 w 1633"/>
                <a:gd name="T69" fmla="*/ 659 h 797"/>
                <a:gd name="T70" fmla="*/ 274 w 1633"/>
                <a:gd name="T71" fmla="*/ 664 h 797"/>
                <a:gd name="T72" fmla="*/ 274 w 1633"/>
                <a:gd name="T73" fmla="*/ 664 h 797"/>
                <a:gd name="T74" fmla="*/ 321 w 1633"/>
                <a:gd name="T75" fmla="*/ 641 h 797"/>
                <a:gd name="T76" fmla="*/ 1633 w 1633"/>
                <a:gd name="T77" fmla="*/ 0 h 797"/>
                <a:gd name="T78" fmla="*/ 1623 w 1633"/>
                <a:gd name="T79" fmla="*/ 0 h 797"/>
                <a:gd name="T80" fmla="*/ 321 w 1633"/>
                <a:gd name="T81" fmla="*/ 636 h 797"/>
                <a:gd name="T82" fmla="*/ 321 w 1633"/>
                <a:gd name="T83" fmla="*/ 641 h 797"/>
                <a:gd name="T84" fmla="*/ 321 w 1633"/>
                <a:gd name="T85" fmla="*/ 641 h 7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33"/>
                <a:gd name="T130" fmla="*/ 0 h 797"/>
                <a:gd name="T131" fmla="*/ 1633 w 1633"/>
                <a:gd name="T132" fmla="*/ 797 h 79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33" h="797">
                  <a:moveTo>
                    <a:pt x="0" y="797"/>
                  </a:moveTo>
                  <a:lnTo>
                    <a:pt x="14" y="791"/>
                  </a:lnTo>
                  <a:lnTo>
                    <a:pt x="4" y="791"/>
                  </a:lnTo>
                  <a:lnTo>
                    <a:pt x="0" y="792"/>
                  </a:lnTo>
                  <a:lnTo>
                    <a:pt x="0" y="797"/>
                  </a:lnTo>
                  <a:close/>
                  <a:moveTo>
                    <a:pt x="40" y="778"/>
                  </a:moveTo>
                  <a:lnTo>
                    <a:pt x="72" y="763"/>
                  </a:lnTo>
                  <a:lnTo>
                    <a:pt x="62" y="763"/>
                  </a:lnTo>
                  <a:lnTo>
                    <a:pt x="32" y="777"/>
                  </a:lnTo>
                  <a:lnTo>
                    <a:pt x="32" y="778"/>
                  </a:lnTo>
                  <a:lnTo>
                    <a:pt x="40" y="778"/>
                  </a:lnTo>
                  <a:close/>
                  <a:moveTo>
                    <a:pt x="104" y="747"/>
                  </a:moveTo>
                  <a:lnTo>
                    <a:pt x="135" y="731"/>
                  </a:lnTo>
                  <a:lnTo>
                    <a:pt x="125" y="731"/>
                  </a:lnTo>
                  <a:lnTo>
                    <a:pt x="94" y="747"/>
                  </a:lnTo>
                  <a:lnTo>
                    <a:pt x="104" y="747"/>
                  </a:lnTo>
                  <a:close/>
                  <a:moveTo>
                    <a:pt x="166" y="716"/>
                  </a:moveTo>
                  <a:lnTo>
                    <a:pt x="198" y="701"/>
                  </a:lnTo>
                  <a:lnTo>
                    <a:pt x="188" y="701"/>
                  </a:lnTo>
                  <a:lnTo>
                    <a:pt x="156" y="716"/>
                  </a:lnTo>
                  <a:lnTo>
                    <a:pt x="166" y="716"/>
                  </a:lnTo>
                  <a:close/>
                  <a:moveTo>
                    <a:pt x="230" y="685"/>
                  </a:moveTo>
                  <a:lnTo>
                    <a:pt x="262" y="670"/>
                  </a:lnTo>
                  <a:lnTo>
                    <a:pt x="252" y="670"/>
                  </a:lnTo>
                  <a:lnTo>
                    <a:pt x="220" y="685"/>
                  </a:lnTo>
                  <a:lnTo>
                    <a:pt x="230" y="685"/>
                  </a:lnTo>
                  <a:close/>
                  <a:moveTo>
                    <a:pt x="274" y="664"/>
                  </a:moveTo>
                  <a:lnTo>
                    <a:pt x="319" y="642"/>
                  </a:lnTo>
                  <a:lnTo>
                    <a:pt x="309" y="642"/>
                  </a:lnTo>
                  <a:lnTo>
                    <a:pt x="274" y="659"/>
                  </a:lnTo>
                  <a:lnTo>
                    <a:pt x="274" y="664"/>
                  </a:lnTo>
                  <a:close/>
                  <a:moveTo>
                    <a:pt x="321" y="641"/>
                  </a:moveTo>
                  <a:lnTo>
                    <a:pt x="1633" y="0"/>
                  </a:lnTo>
                  <a:lnTo>
                    <a:pt x="1623" y="0"/>
                  </a:lnTo>
                  <a:lnTo>
                    <a:pt x="321" y="636"/>
                  </a:lnTo>
                  <a:lnTo>
                    <a:pt x="321" y="641"/>
                  </a:lnTo>
                  <a:close/>
                </a:path>
              </a:pathLst>
            </a:custGeom>
            <a:solidFill>
              <a:srgbClr val="64FE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59" name="Freeform 65"/>
            <p:cNvSpPr>
              <a:spLocks noEditPoints="1"/>
            </p:cNvSpPr>
            <p:nvPr/>
          </p:nvSpPr>
          <p:spPr bwMode="auto">
            <a:xfrm>
              <a:off x="1179" y="541"/>
              <a:ext cx="1642" cy="802"/>
            </a:xfrm>
            <a:custGeom>
              <a:avLst/>
              <a:gdLst>
                <a:gd name="T0" fmla="*/ 0 w 1642"/>
                <a:gd name="T1" fmla="*/ 802 h 802"/>
                <a:gd name="T2" fmla="*/ 23 w 1642"/>
                <a:gd name="T3" fmla="*/ 791 h 802"/>
                <a:gd name="T4" fmla="*/ 13 w 1642"/>
                <a:gd name="T5" fmla="*/ 791 h 802"/>
                <a:gd name="T6" fmla="*/ 0 w 1642"/>
                <a:gd name="T7" fmla="*/ 797 h 802"/>
                <a:gd name="T8" fmla="*/ 0 w 1642"/>
                <a:gd name="T9" fmla="*/ 802 h 802"/>
                <a:gd name="T10" fmla="*/ 0 w 1642"/>
                <a:gd name="T11" fmla="*/ 802 h 802"/>
                <a:gd name="T12" fmla="*/ 49 w 1642"/>
                <a:gd name="T13" fmla="*/ 778 h 802"/>
                <a:gd name="T14" fmla="*/ 81 w 1642"/>
                <a:gd name="T15" fmla="*/ 763 h 802"/>
                <a:gd name="T16" fmla="*/ 71 w 1642"/>
                <a:gd name="T17" fmla="*/ 763 h 802"/>
                <a:gd name="T18" fmla="*/ 39 w 1642"/>
                <a:gd name="T19" fmla="*/ 778 h 802"/>
                <a:gd name="T20" fmla="*/ 49 w 1642"/>
                <a:gd name="T21" fmla="*/ 778 h 802"/>
                <a:gd name="T22" fmla="*/ 49 w 1642"/>
                <a:gd name="T23" fmla="*/ 778 h 802"/>
                <a:gd name="T24" fmla="*/ 113 w 1642"/>
                <a:gd name="T25" fmla="*/ 747 h 802"/>
                <a:gd name="T26" fmla="*/ 145 w 1642"/>
                <a:gd name="T27" fmla="*/ 731 h 802"/>
                <a:gd name="T28" fmla="*/ 135 w 1642"/>
                <a:gd name="T29" fmla="*/ 731 h 802"/>
                <a:gd name="T30" fmla="*/ 103 w 1642"/>
                <a:gd name="T31" fmla="*/ 747 h 802"/>
                <a:gd name="T32" fmla="*/ 113 w 1642"/>
                <a:gd name="T33" fmla="*/ 747 h 802"/>
                <a:gd name="T34" fmla="*/ 113 w 1642"/>
                <a:gd name="T35" fmla="*/ 747 h 802"/>
                <a:gd name="T36" fmla="*/ 169 w 1642"/>
                <a:gd name="T37" fmla="*/ 720 h 802"/>
                <a:gd name="T38" fmla="*/ 207 w 1642"/>
                <a:gd name="T39" fmla="*/ 701 h 802"/>
                <a:gd name="T40" fmla="*/ 197 w 1642"/>
                <a:gd name="T41" fmla="*/ 701 h 802"/>
                <a:gd name="T42" fmla="*/ 165 w 1642"/>
                <a:gd name="T43" fmla="*/ 716 h 802"/>
                <a:gd name="T44" fmla="*/ 169 w 1642"/>
                <a:gd name="T45" fmla="*/ 716 h 802"/>
                <a:gd name="T46" fmla="*/ 169 w 1642"/>
                <a:gd name="T47" fmla="*/ 720 h 802"/>
                <a:gd name="T48" fmla="*/ 169 w 1642"/>
                <a:gd name="T49" fmla="*/ 720 h 802"/>
                <a:gd name="T50" fmla="*/ 231 w 1642"/>
                <a:gd name="T51" fmla="*/ 689 h 802"/>
                <a:gd name="T52" fmla="*/ 271 w 1642"/>
                <a:gd name="T53" fmla="*/ 670 h 802"/>
                <a:gd name="T54" fmla="*/ 261 w 1642"/>
                <a:gd name="T55" fmla="*/ 670 h 802"/>
                <a:gd name="T56" fmla="*/ 229 w 1642"/>
                <a:gd name="T57" fmla="*/ 685 h 802"/>
                <a:gd name="T58" fmla="*/ 231 w 1642"/>
                <a:gd name="T59" fmla="*/ 685 h 802"/>
                <a:gd name="T60" fmla="*/ 231 w 1642"/>
                <a:gd name="T61" fmla="*/ 689 h 802"/>
                <a:gd name="T62" fmla="*/ 231 w 1642"/>
                <a:gd name="T63" fmla="*/ 689 h 802"/>
                <a:gd name="T64" fmla="*/ 274 w 1642"/>
                <a:gd name="T65" fmla="*/ 668 h 802"/>
                <a:gd name="T66" fmla="*/ 1642 w 1642"/>
                <a:gd name="T67" fmla="*/ 0 h 802"/>
                <a:gd name="T68" fmla="*/ 1632 w 1642"/>
                <a:gd name="T69" fmla="*/ 0 h 802"/>
                <a:gd name="T70" fmla="*/ 321 w 1642"/>
                <a:gd name="T71" fmla="*/ 641 h 802"/>
                <a:gd name="T72" fmla="*/ 321 w 1642"/>
                <a:gd name="T73" fmla="*/ 642 h 802"/>
                <a:gd name="T74" fmla="*/ 319 w 1642"/>
                <a:gd name="T75" fmla="*/ 642 h 802"/>
                <a:gd name="T76" fmla="*/ 274 w 1642"/>
                <a:gd name="T77" fmla="*/ 663 h 802"/>
                <a:gd name="T78" fmla="*/ 274 w 1642"/>
                <a:gd name="T79" fmla="*/ 668 h 802"/>
                <a:gd name="T80" fmla="*/ 274 w 1642"/>
                <a:gd name="T81" fmla="*/ 668 h 8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642"/>
                <a:gd name="T124" fmla="*/ 0 h 802"/>
                <a:gd name="T125" fmla="*/ 1642 w 1642"/>
                <a:gd name="T126" fmla="*/ 802 h 8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642" h="802">
                  <a:moveTo>
                    <a:pt x="0" y="802"/>
                  </a:moveTo>
                  <a:lnTo>
                    <a:pt x="23" y="791"/>
                  </a:lnTo>
                  <a:lnTo>
                    <a:pt x="13" y="791"/>
                  </a:lnTo>
                  <a:lnTo>
                    <a:pt x="0" y="797"/>
                  </a:lnTo>
                  <a:lnTo>
                    <a:pt x="0" y="802"/>
                  </a:lnTo>
                  <a:close/>
                  <a:moveTo>
                    <a:pt x="49" y="778"/>
                  </a:moveTo>
                  <a:lnTo>
                    <a:pt x="81" y="763"/>
                  </a:lnTo>
                  <a:lnTo>
                    <a:pt x="71" y="763"/>
                  </a:lnTo>
                  <a:lnTo>
                    <a:pt x="39" y="778"/>
                  </a:lnTo>
                  <a:lnTo>
                    <a:pt x="49" y="778"/>
                  </a:lnTo>
                  <a:close/>
                  <a:moveTo>
                    <a:pt x="113" y="747"/>
                  </a:moveTo>
                  <a:lnTo>
                    <a:pt x="145" y="731"/>
                  </a:lnTo>
                  <a:lnTo>
                    <a:pt x="135" y="731"/>
                  </a:lnTo>
                  <a:lnTo>
                    <a:pt x="103" y="747"/>
                  </a:lnTo>
                  <a:lnTo>
                    <a:pt x="113" y="747"/>
                  </a:lnTo>
                  <a:close/>
                  <a:moveTo>
                    <a:pt x="169" y="720"/>
                  </a:moveTo>
                  <a:lnTo>
                    <a:pt x="207" y="701"/>
                  </a:lnTo>
                  <a:lnTo>
                    <a:pt x="197" y="701"/>
                  </a:lnTo>
                  <a:lnTo>
                    <a:pt x="165" y="716"/>
                  </a:lnTo>
                  <a:lnTo>
                    <a:pt x="169" y="716"/>
                  </a:lnTo>
                  <a:lnTo>
                    <a:pt x="169" y="720"/>
                  </a:lnTo>
                  <a:close/>
                  <a:moveTo>
                    <a:pt x="231" y="689"/>
                  </a:moveTo>
                  <a:lnTo>
                    <a:pt x="271" y="670"/>
                  </a:lnTo>
                  <a:lnTo>
                    <a:pt x="261" y="670"/>
                  </a:lnTo>
                  <a:lnTo>
                    <a:pt x="229" y="685"/>
                  </a:lnTo>
                  <a:lnTo>
                    <a:pt x="231" y="685"/>
                  </a:lnTo>
                  <a:lnTo>
                    <a:pt x="231" y="689"/>
                  </a:lnTo>
                  <a:close/>
                  <a:moveTo>
                    <a:pt x="274" y="668"/>
                  </a:moveTo>
                  <a:lnTo>
                    <a:pt x="1642" y="0"/>
                  </a:lnTo>
                  <a:lnTo>
                    <a:pt x="1632" y="0"/>
                  </a:lnTo>
                  <a:lnTo>
                    <a:pt x="321" y="641"/>
                  </a:lnTo>
                  <a:lnTo>
                    <a:pt x="321" y="642"/>
                  </a:lnTo>
                  <a:lnTo>
                    <a:pt x="319" y="642"/>
                  </a:lnTo>
                  <a:lnTo>
                    <a:pt x="274" y="663"/>
                  </a:lnTo>
                  <a:lnTo>
                    <a:pt x="274" y="668"/>
                  </a:lnTo>
                  <a:close/>
                </a:path>
              </a:pathLst>
            </a:custGeom>
            <a:solidFill>
              <a:srgbClr val="65FE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0" name="Freeform 66"/>
            <p:cNvSpPr>
              <a:spLocks noEditPoints="1"/>
            </p:cNvSpPr>
            <p:nvPr/>
          </p:nvSpPr>
          <p:spPr bwMode="auto">
            <a:xfrm>
              <a:off x="1179" y="541"/>
              <a:ext cx="1651" cy="806"/>
            </a:xfrm>
            <a:custGeom>
              <a:avLst/>
              <a:gdLst>
                <a:gd name="T0" fmla="*/ 1 w 1651"/>
                <a:gd name="T1" fmla="*/ 806 h 806"/>
                <a:gd name="T2" fmla="*/ 32 w 1651"/>
                <a:gd name="T3" fmla="*/ 791 h 806"/>
                <a:gd name="T4" fmla="*/ 22 w 1651"/>
                <a:gd name="T5" fmla="*/ 791 h 806"/>
                <a:gd name="T6" fmla="*/ 0 w 1651"/>
                <a:gd name="T7" fmla="*/ 801 h 806"/>
                <a:gd name="T8" fmla="*/ 0 w 1651"/>
                <a:gd name="T9" fmla="*/ 806 h 806"/>
                <a:gd name="T10" fmla="*/ 1 w 1651"/>
                <a:gd name="T11" fmla="*/ 806 h 806"/>
                <a:gd name="T12" fmla="*/ 1 w 1651"/>
                <a:gd name="T13" fmla="*/ 806 h 806"/>
                <a:gd name="T14" fmla="*/ 58 w 1651"/>
                <a:gd name="T15" fmla="*/ 778 h 806"/>
                <a:gd name="T16" fmla="*/ 90 w 1651"/>
                <a:gd name="T17" fmla="*/ 763 h 806"/>
                <a:gd name="T18" fmla="*/ 80 w 1651"/>
                <a:gd name="T19" fmla="*/ 763 h 806"/>
                <a:gd name="T20" fmla="*/ 48 w 1651"/>
                <a:gd name="T21" fmla="*/ 778 h 806"/>
                <a:gd name="T22" fmla="*/ 58 w 1651"/>
                <a:gd name="T23" fmla="*/ 778 h 806"/>
                <a:gd name="T24" fmla="*/ 58 w 1651"/>
                <a:gd name="T25" fmla="*/ 778 h 806"/>
                <a:gd name="T26" fmla="*/ 122 w 1651"/>
                <a:gd name="T27" fmla="*/ 747 h 806"/>
                <a:gd name="T28" fmla="*/ 154 w 1651"/>
                <a:gd name="T29" fmla="*/ 731 h 806"/>
                <a:gd name="T30" fmla="*/ 144 w 1651"/>
                <a:gd name="T31" fmla="*/ 731 h 806"/>
                <a:gd name="T32" fmla="*/ 112 w 1651"/>
                <a:gd name="T33" fmla="*/ 747 h 806"/>
                <a:gd name="T34" fmla="*/ 122 w 1651"/>
                <a:gd name="T35" fmla="*/ 747 h 806"/>
                <a:gd name="T36" fmla="*/ 122 w 1651"/>
                <a:gd name="T37" fmla="*/ 747 h 806"/>
                <a:gd name="T38" fmla="*/ 169 w 1651"/>
                <a:gd name="T39" fmla="*/ 724 h 806"/>
                <a:gd name="T40" fmla="*/ 216 w 1651"/>
                <a:gd name="T41" fmla="*/ 701 h 806"/>
                <a:gd name="T42" fmla="*/ 206 w 1651"/>
                <a:gd name="T43" fmla="*/ 701 h 806"/>
                <a:gd name="T44" fmla="*/ 169 w 1651"/>
                <a:gd name="T45" fmla="*/ 719 h 806"/>
                <a:gd name="T46" fmla="*/ 169 w 1651"/>
                <a:gd name="T47" fmla="*/ 724 h 806"/>
                <a:gd name="T48" fmla="*/ 169 w 1651"/>
                <a:gd name="T49" fmla="*/ 724 h 806"/>
                <a:gd name="T50" fmla="*/ 231 w 1651"/>
                <a:gd name="T51" fmla="*/ 694 h 806"/>
                <a:gd name="T52" fmla="*/ 1651 w 1651"/>
                <a:gd name="T53" fmla="*/ 0 h 806"/>
                <a:gd name="T54" fmla="*/ 1641 w 1651"/>
                <a:gd name="T55" fmla="*/ 0 h 806"/>
                <a:gd name="T56" fmla="*/ 274 w 1651"/>
                <a:gd name="T57" fmla="*/ 668 h 806"/>
                <a:gd name="T58" fmla="*/ 274 w 1651"/>
                <a:gd name="T59" fmla="*/ 670 h 806"/>
                <a:gd name="T60" fmla="*/ 270 w 1651"/>
                <a:gd name="T61" fmla="*/ 670 h 806"/>
                <a:gd name="T62" fmla="*/ 231 w 1651"/>
                <a:gd name="T63" fmla="*/ 689 h 806"/>
                <a:gd name="T64" fmla="*/ 231 w 1651"/>
                <a:gd name="T65" fmla="*/ 694 h 806"/>
                <a:gd name="T66" fmla="*/ 231 w 1651"/>
                <a:gd name="T67" fmla="*/ 694 h 8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51"/>
                <a:gd name="T103" fmla="*/ 0 h 806"/>
                <a:gd name="T104" fmla="*/ 1651 w 1651"/>
                <a:gd name="T105" fmla="*/ 806 h 80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51" h="806">
                  <a:moveTo>
                    <a:pt x="1" y="806"/>
                  </a:moveTo>
                  <a:lnTo>
                    <a:pt x="32" y="791"/>
                  </a:lnTo>
                  <a:lnTo>
                    <a:pt x="22" y="791"/>
                  </a:lnTo>
                  <a:lnTo>
                    <a:pt x="0" y="801"/>
                  </a:lnTo>
                  <a:lnTo>
                    <a:pt x="0" y="806"/>
                  </a:lnTo>
                  <a:lnTo>
                    <a:pt x="1" y="806"/>
                  </a:lnTo>
                  <a:close/>
                  <a:moveTo>
                    <a:pt x="58" y="778"/>
                  </a:moveTo>
                  <a:lnTo>
                    <a:pt x="90" y="763"/>
                  </a:lnTo>
                  <a:lnTo>
                    <a:pt x="80" y="763"/>
                  </a:lnTo>
                  <a:lnTo>
                    <a:pt x="48" y="778"/>
                  </a:lnTo>
                  <a:lnTo>
                    <a:pt x="58" y="778"/>
                  </a:lnTo>
                  <a:close/>
                  <a:moveTo>
                    <a:pt x="122" y="747"/>
                  </a:moveTo>
                  <a:lnTo>
                    <a:pt x="154" y="731"/>
                  </a:lnTo>
                  <a:lnTo>
                    <a:pt x="144" y="731"/>
                  </a:lnTo>
                  <a:lnTo>
                    <a:pt x="112" y="747"/>
                  </a:lnTo>
                  <a:lnTo>
                    <a:pt x="122" y="747"/>
                  </a:lnTo>
                  <a:close/>
                  <a:moveTo>
                    <a:pt x="169" y="724"/>
                  </a:moveTo>
                  <a:lnTo>
                    <a:pt x="216" y="701"/>
                  </a:lnTo>
                  <a:lnTo>
                    <a:pt x="206" y="701"/>
                  </a:lnTo>
                  <a:lnTo>
                    <a:pt x="169" y="719"/>
                  </a:lnTo>
                  <a:lnTo>
                    <a:pt x="169" y="724"/>
                  </a:lnTo>
                  <a:close/>
                  <a:moveTo>
                    <a:pt x="231" y="694"/>
                  </a:moveTo>
                  <a:lnTo>
                    <a:pt x="1651" y="0"/>
                  </a:lnTo>
                  <a:lnTo>
                    <a:pt x="1641" y="0"/>
                  </a:lnTo>
                  <a:lnTo>
                    <a:pt x="274" y="668"/>
                  </a:lnTo>
                  <a:lnTo>
                    <a:pt x="274" y="670"/>
                  </a:lnTo>
                  <a:lnTo>
                    <a:pt x="270" y="670"/>
                  </a:lnTo>
                  <a:lnTo>
                    <a:pt x="231" y="689"/>
                  </a:lnTo>
                  <a:lnTo>
                    <a:pt x="231" y="694"/>
                  </a:lnTo>
                  <a:close/>
                </a:path>
              </a:pathLst>
            </a:custGeom>
            <a:solidFill>
              <a:srgbClr val="66FE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1" name="Freeform 67"/>
            <p:cNvSpPr>
              <a:spLocks noEditPoints="1"/>
            </p:cNvSpPr>
            <p:nvPr/>
          </p:nvSpPr>
          <p:spPr bwMode="auto">
            <a:xfrm>
              <a:off x="1151" y="541"/>
              <a:ext cx="1688" cy="824"/>
            </a:xfrm>
            <a:custGeom>
              <a:avLst/>
              <a:gdLst>
                <a:gd name="T0" fmla="*/ 0 w 1688"/>
                <a:gd name="T1" fmla="*/ 824 h 824"/>
                <a:gd name="T2" fmla="*/ 6 w 1688"/>
                <a:gd name="T3" fmla="*/ 822 h 824"/>
                <a:gd name="T4" fmla="*/ 0 w 1688"/>
                <a:gd name="T5" fmla="*/ 822 h 824"/>
                <a:gd name="T6" fmla="*/ 0 w 1688"/>
                <a:gd name="T7" fmla="*/ 824 h 824"/>
                <a:gd name="T8" fmla="*/ 0 w 1688"/>
                <a:gd name="T9" fmla="*/ 824 h 824"/>
                <a:gd name="T10" fmla="*/ 38 w 1688"/>
                <a:gd name="T11" fmla="*/ 806 h 824"/>
                <a:gd name="T12" fmla="*/ 70 w 1688"/>
                <a:gd name="T13" fmla="*/ 791 h 824"/>
                <a:gd name="T14" fmla="*/ 60 w 1688"/>
                <a:gd name="T15" fmla="*/ 791 h 824"/>
                <a:gd name="T16" fmla="*/ 28 w 1688"/>
                <a:gd name="T17" fmla="*/ 806 h 824"/>
                <a:gd name="T18" fmla="*/ 28 w 1688"/>
                <a:gd name="T19" fmla="*/ 806 h 824"/>
                <a:gd name="T20" fmla="*/ 38 w 1688"/>
                <a:gd name="T21" fmla="*/ 806 h 824"/>
                <a:gd name="T22" fmla="*/ 38 w 1688"/>
                <a:gd name="T23" fmla="*/ 806 h 824"/>
                <a:gd name="T24" fmla="*/ 95 w 1688"/>
                <a:gd name="T25" fmla="*/ 778 h 824"/>
                <a:gd name="T26" fmla="*/ 127 w 1688"/>
                <a:gd name="T27" fmla="*/ 763 h 824"/>
                <a:gd name="T28" fmla="*/ 117 w 1688"/>
                <a:gd name="T29" fmla="*/ 763 h 824"/>
                <a:gd name="T30" fmla="*/ 85 w 1688"/>
                <a:gd name="T31" fmla="*/ 778 h 824"/>
                <a:gd name="T32" fmla="*/ 95 w 1688"/>
                <a:gd name="T33" fmla="*/ 778 h 824"/>
                <a:gd name="T34" fmla="*/ 95 w 1688"/>
                <a:gd name="T35" fmla="*/ 778 h 824"/>
                <a:gd name="T36" fmla="*/ 159 w 1688"/>
                <a:gd name="T37" fmla="*/ 747 h 824"/>
                <a:gd name="T38" fmla="*/ 191 w 1688"/>
                <a:gd name="T39" fmla="*/ 731 h 824"/>
                <a:gd name="T40" fmla="*/ 181 w 1688"/>
                <a:gd name="T41" fmla="*/ 731 h 824"/>
                <a:gd name="T42" fmla="*/ 149 w 1688"/>
                <a:gd name="T43" fmla="*/ 747 h 824"/>
                <a:gd name="T44" fmla="*/ 159 w 1688"/>
                <a:gd name="T45" fmla="*/ 747 h 824"/>
                <a:gd name="T46" fmla="*/ 159 w 1688"/>
                <a:gd name="T47" fmla="*/ 747 h 824"/>
                <a:gd name="T48" fmla="*/ 197 w 1688"/>
                <a:gd name="T49" fmla="*/ 729 h 824"/>
                <a:gd name="T50" fmla="*/ 254 w 1688"/>
                <a:gd name="T51" fmla="*/ 701 h 824"/>
                <a:gd name="T52" fmla="*/ 244 w 1688"/>
                <a:gd name="T53" fmla="*/ 701 h 824"/>
                <a:gd name="T54" fmla="*/ 197 w 1688"/>
                <a:gd name="T55" fmla="*/ 724 h 824"/>
                <a:gd name="T56" fmla="*/ 197 w 1688"/>
                <a:gd name="T57" fmla="*/ 729 h 824"/>
                <a:gd name="T58" fmla="*/ 197 w 1688"/>
                <a:gd name="T59" fmla="*/ 729 h 824"/>
                <a:gd name="T60" fmla="*/ 259 w 1688"/>
                <a:gd name="T61" fmla="*/ 698 h 824"/>
                <a:gd name="T62" fmla="*/ 1688 w 1688"/>
                <a:gd name="T63" fmla="*/ 0 h 824"/>
                <a:gd name="T64" fmla="*/ 1678 w 1688"/>
                <a:gd name="T65" fmla="*/ 0 h 824"/>
                <a:gd name="T66" fmla="*/ 259 w 1688"/>
                <a:gd name="T67" fmla="*/ 693 h 824"/>
                <a:gd name="T68" fmla="*/ 259 w 1688"/>
                <a:gd name="T69" fmla="*/ 698 h 824"/>
                <a:gd name="T70" fmla="*/ 259 w 1688"/>
                <a:gd name="T71" fmla="*/ 698 h 82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88"/>
                <a:gd name="T109" fmla="*/ 0 h 824"/>
                <a:gd name="T110" fmla="*/ 1688 w 1688"/>
                <a:gd name="T111" fmla="*/ 824 h 82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88" h="824">
                  <a:moveTo>
                    <a:pt x="0" y="824"/>
                  </a:moveTo>
                  <a:lnTo>
                    <a:pt x="6" y="822"/>
                  </a:lnTo>
                  <a:lnTo>
                    <a:pt x="0" y="822"/>
                  </a:lnTo>
                  <a:lnTo>
                    <a:pt x="0" y="824"/>
                  </a:lnTo>
                  <a:close/>
                  <a:moveTo>
                    <a:pt x="38" y="806"/>
                  </a:moveTo>
                  <a:lnTo>
                    <a:pt x="70" y="791"/>
                  </a:lnTo>
                  <a:lnTo>
                    <a:pt x="60" y="791"/>
                  </a:lnTo>
                  <a:lnTo>
                    <a:pt x="28" y="806"/>
                  </a:lnTo>
                  <a:lnTo>
                    <a:pt x="38" y="806"/>
                  </a:lnTo>
                  <a:close/>
                  <a:moveTo>
                    <a:pt x="95" y="778"/>
                  </a:moveTo>
                  <a:lnTo>
                    <a:pt x="127" y="763"/>
                  </a:lnTo>
                  <a:lnTo>
                    <a:pt x="117" y="763"/>
                  </a:lnTo>
                  <a:lnTo>
                    <a:pt x="85" y="778"/>
                  </a:lnTo>
                  <a:lnTo>
                    <a:pt x="95" y="778"/>
                  </a:lnTo>
                  <a:close/>
                  <a:moveTo>
                    <a:pt x="159" y="747"/>
                  </a:moveTo>
                  <a:lnTo>
                    <a:pt x="191" y="731"/>
                  </a:lnTo>
                  <a:lnTo>
                    <a:pt x="181" y="731"/>
                  </a:lnTo>
                  <a:lnTo>
                    <a:pt x="149" y="747"/>
                  </a:lnTo>
                  <a:lnTo>
                    <a:pt x="159" y="747"/>
                  </a:lnTo>
                  <a:close/>
                  <a:moveTo>
                    <a:pt x="197" y="729"/>
                  </a:moveTo>
                  <a:lnTo>
                    <a:pt x="254" y="701"/>
                  </a:lnTo>
                  <a:lnTo>
                    <a:pt x="244" y="701"/>
                  </a:lnTo>
                  <a:lnTo>
                    <a:pt x="197" y="724"/>
                  </a:lnTo>
                  <a:lnTo>
                    <a:pt x="197" y="729"/>
                  </a:lnTo>
                  <a:close/>
                  <a:moveTo>
                    <a:pt x="259" y="698"/>
                  </a:moveTo>
                  <a:lnTo>
                    <a:pt x="1688" y="0"/>
                  </a:lnTo>
                  <a:lnTo>
                    <a:pt x="1678" y="0"/>
                  </a:lnTo>
                  <a:lnTo>
                    <a:pt x="259" y="693"/>
                  </a:lnTo>
                  <a:lnTo>
                    <a:pt x="259" y="698"/>
                  </a:lnTo>
                  <a:close/>
                </a:path>
              </a:pathLst>
            </a:custGeom>
            <a:solidFill>
              <a:srgbClr val="67FE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2" name="Freeform 68"/>
            <p:cNvSpPr>
              <a:spLocks noEditPoints="1"/>
            </p:cNvSpPr>
            <p:nvPr/>
          </p:nvSpPr>
          <p:spPr bwMode="auto">
            <a:xfrm>
              <a:off x="1151" y="541"/>
              <a:ext cx="1697" cy="829"/>
            </a:xfrm>
            <a:custGeom>
              <a:avLst/>
              <a:gdLst>
                <a:gd name="T0" fmla="*/ 0 w 1697"/>
                <a:gd name="T1" fmla="*/ 829 h 829"/>
                <a:gd name="T2" fmla="*/ 15 w 1697"/>
                <a:gd name="T3" fmla="*/ 822 h 829"/>
                <a:gd name="T4" fmla="*/ 5 w 1697"/>
                <a:gd name="T5" fmla="*/ 822 h 829"/>
                <a:gd name="T6" fmla="*/ 0 w 1697"/>
                <a:gd name="T7" fmla="*/ 824 h 829"/>
                <a:gd name="T8" fmla="*/ 0 w 1697"/>
                <a:gd name="T9" fmla="*/ 829 h 829"/>
                <a:gd name="T10" fmla="*/ 0 w 1697"/>
                <a:gd name="T11" fmla="*/ 829 h 829"/>
                <a:gd name="T12" fmla="*/ 47 w 1697"/>
                <a:gd name="T13" fmla="*/ 806 h 829"/>
                <a:gd name="T14" fmla="*/ 79 w 1697"/>
                <a:gd name="T15" fmla="*/ 791 h 829"/>
                <a:gd name="T16" fmla="*/ 69 w 1697"/>
                <a:gd name="T17" fmla="*/ 791 h 829"/>
                <a:gd name="T18" fmla="*/ 37 w 1697"/>
                <a:gd name="T19" fmla="*/ 806 h 829"/>
                <a:gd name="T20" fmla="*/ 47 w 1697"/>
                <a:gd name="T21" fmla="*/ 806 h 829"/>
                <a:gd name="T22" fmla="*/ 47 w 1697"/>
                <a:gd name="T23" fmla="*/ 806 h 829"/>
                <a:gd name="T24" fmla="*/ 104 w 1697"/>
                <a:gd name="T25" fmla="*/ 778 h 829"/>
                <a:gd name="T26" fmla="*/ 136 w 1697"/>
                <a:gd name="T27" fmla="*/ 763 h 829"/>
                <a:gd name="T28" fmla="*/ 126 w 1697"/>
                <a:gd name="T29" fmla="*/ 763 h 829"/>
                <a:gd name="T30" fmla="*/ 94 w 1697"/>
                <a:gd name="T31" fmla="*/ 778 h 829"/>
                <a:gd name="T32" fmla="*/ 104 w 1697"/>
                <a:gd name="T33" fmla="*/ 778 h 829"/>
                <a:gd name="T34" fmla="*/ 104 w 1697"/>
                <a:gd name="T35" fmla="*/ 778 h 829"/>
                <a:gd name="T36" fmla="*/ 165 w 1697"/>
                <a:gd name="T37" fmla="*/ 748 h 829"/>
                <a:gd name="T38" fmla="*/ 1697 w 1697"/>
                <a:gd name="T39" fmla="*/ 0 h 829"/>
                <a:gd name="T40" fmla="*/ 1687 w 1697"/>
                <a:gd name="T41" fmla="*/ 0 h 829"/>
                <a:gd name="T42" fmla="*/ 259 w 1697"/>
                <a:gd name="T43" fmla="*/ 698 h 829"/>
                <a:gd name="T44" fmla="*/ 259 w 1697"/>
                <a:gd name="T45" fmla="*/ 701 h 829"/>
                <a:gd name="T46" fmla="*/ 253 w 1697"/>
                <a:gd name="T47" fmla="*/ 701 h 829"/>
                <a:gd name="T48" fmla="*/ 197 w 1697"/>
                <a:gd name="T49" fmla="*/ 728 h 829"/>
                <a:gd name="T50" fmla="*/ 197 w 1697"/>
                <a:gd name="T51" fmla="*/ 731 h 829"/>
                <a:gd name="T52" fmla="*/ 190 w 1697"/>
                <a:gd name="T53" fmla="*/ 731 h 829"/>
                <a:gd name="T54" fmla="*/ 158 w 1697"/>
                <a:gd name="T55" fmla="*/ 747 h 829"/>
                <a:gd name="T56" fmla="*/ 165 w 1697"/>
                <a:gd name="T57" fmla="*/ 747 h 829"/>
                <a:gd name="T58" fmla="*/ 165 w 1697"/>
                <a:gd name="T59" fmla="*/ 748 h 829"/>
                <a:gd name="T60" fmla="*/ 165 w 1697"/>
                <a:gd name="T61" fmla="*/ 748 h 82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97"/>
                <a:gd name="T94" fmla="*/ 0 h 829"/>
                <a:gd name="T95" fmla="*/ 1697 w 1697"/>
                <a:gd name="T96" fmla="*/ 829 h 829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97" h="829">
                  <a:moveTo>
                    <a:pt x="0" y="829"/>
                  </a:moveTo>
                  <a:lnTo>
                    <a:pt x="15" y="822"/>
                  </a:lnTo>
                  <a:lnTo>
                    <a:pt x="5" y="822"/>
                  </a:lnTo>
                  <a:lnTo>
                    <a:pt x="0" y="824"/>
                  </a:lnTo>
                  <a:lnTo>
                    <a:pt x="0" y="829"/>
                  </a:lnTo>
                  <a:close/>
                  <a:moveTo>
                    <a:pt x="47" y="806"/>
                  </a:moveTo>
                  <a:lnTo>
                    <a:pt x="79" y="791"/>
                  </a:lnTo>
                  <a:lnTo>
                    <a:pt x="69" y="791"/>
                  </a:lnTo>
                  <a:lnTo>
                    <a:pt x="37" y="806"/>
                  </a:lnTo>
                  <a:lnTo>
                    <a:pt x="47" y="806"/>
                  </a:lnTo>
                  <a:close/>
                  <a:moveTo>
                    <a:pt x="104" y="778"/>
                  </a:moveTo>
                  <a:lnTo>
                    <a:pt x="136" y="763"/>
                  </a:lnTo>
                  <a:lnTo>
                    <a:pt x="126" y="763"/>
                  </a:lnTo>
                  <a:lnTo>
                    <a:pt x="94" y="778"/>
                  </a:lnTo>
                  <a:lnTo>
                    <a:pt x="104" y="778"/>
                  </a:lnTo>
                  <a:close/>
                  <a:moveTo>
                    <a:pt x="165" y="748"/>
                  </a:moveTo>
                  <a:lnTo>
                    <a:pt x="1697" y="0"/>
                  </a:lnTo>
                  <a:lnTo>
                    <a:pt x="1687" y="0"/>
                  </a:lnTo>
                  <a:lnTo>
                    <a:pt x="259" y="698"/>
                  </a:lnTo>
                  <a:lnTo>
                    <a:pt x="259" y="701"/>
                  </a:lnTo>
                  <a:lnTo>
                    <a:pt x="253" y="701"/>
                  </a:lnTo>
                  <a:lnTo>
                    <a:pt x="197" y="728"/>
                  </a:lnTo>
                  <a:lnTo>
                    <a:pt x="197" y="731"/>
                  </a:lnTo>
                  <a:lnTo>
                    <a:pt x="190" y="731"/>
                  </a:lnTo>
                  <a:lnTo>
                    <a:pt x="158" y="747"/>
                  </a:lnTo>
                  <a:lnTo>
                    <a:pt x="165" y="747"/>
                  </a:lnTo>
                  <a:lnTo>
                    <a:pt x="165" y="748"/>
                  </a:lnTo>
                  <a:close/>
                </a:path>
              </a:pathLst>
            </a:custGeom>
            <a:solidFill>
              <a:srgbClr val="68FE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3" name="Freeform 69"/>
            <p:cNvSpPr>
              <a:spLocks noEditPoints="1"/>
            </p:cNvSpPr>
            <p:nvPr/>
          </p:nvSpPr>
          <p:spPr bwMode="auto">
            <a:xfrm>
              <a:off x="1105" y="541"/>
              <a:ext cx="1752" cy="856"/>
            </a:xfrm>
            <a:custGeom>
              <a:avLst/>
              <a:gdLst>
                <a:gd name="T0" fmla="*/ 0 w 1752"/>
                <a:gd name="T1" fmla="*/ 856 h 856"/>
                <a:gd name="T2" fmla="*/ 6 w 1752"/>
                <a:gd name="T3" fmla="*/ 853 h 856"/>
                <a:gd name="T4" fmla="*/ 0 w 1752"/>
                <a:gd name="T5" fmla="*/ 853 h 856"/>
                <a:gd name="T6" fmla="*/ 0 w 1752"/>
                <a:gd name="T7" fmla="*/ 856 h 856"/>
                <a:gd name="T8" fmla="*/ 0 w 1752"/>
                <a:gd name="T9" fmla="*/ 856 h 856"/>
                <a:gd name="T10" fmla="*/ 46 w 1752"/>
                <a:gd name="T11" fmla="*/ 833 h 856"/>
                <a:gd name="T12" fmla="*/ 70 w 1752"/>
                <a:gd name="T13" fmla="*/ 822 h 856"/>
                <a:gd name="T14" fmla="*/ 60 w 1752"/>
                <a:gd name="T15" fmla="*/ 822 h 856"/>
                <a:gd name="T16" fmla="*/ 46 w 1752"/>
                <a:gd name="T17" fmla="*/ 828 h 856"/>
                <a:gd name="T18" fmla="*/ 46 w 1752"/>
                <a:gd name="T19" fmla="*/ 833 h 856"/>
                <a:gd name="T20" fmla="*/ 46 w 1752"/>
                <a:gd name="T21" fmla="*/ 833 h 856"/>
                <a:gd name="T22" fmla="*/ 102 w 1752"/>
                <a:gd name="T23" fmla="*/ 806 h 856"/>
                <a:gd name="T24" fmla="*/ 134 w 1752"/>
                <a:gd name="T25" fmla="*/ 791 h 856"/>
                <a:gd name="T26" fmla="*/ 124 w 1752"/>
                <a:gd name="T27" fmla="*/ 791 h 856"/>
                <a:gd name="T28" fmla="*/ 92 w 1752"/>
                <a:gd name="T29" fmla="*/ 806 h 856"/>
                <a:gd name="T30" fmla="*/ 102 w 1752"/>
                <a:gd name="T31" fmla="*/ 806 h 856"/>
                <a:gd name="T32" fmla="*/ 102 w 1752"/>
                <a:gd name="T33" fmla="*/ 806 h 856"/>
                <a:gd name="T34" fmla="*/ 152 w 1752"/>
                <a:gd name="T35" fmla="*/ 782 h 856"/>
                <a:gd name="T36" fmla="*/ 191 w 1752"/>
                <a:gd name="T37" fmla="*/ 763 h 856"/>
                <a:gd name="T38" fmla="*/ 181 w 1752"/>
                <a:gd name="T39" fmla="*/ 763 h 856"/>
                <a:gd name="T40" fmla="*/ 149 w 1752"/>
                <a:gd name="T41" fmla="*/ 778 h 856"/>
                <a:gd name="T42" fmla="*/ 152 w 1752"/>
                <a:gd name="T43" fmla="*/ 778 h 856"/>
                <a:gd name="T44" fmla="*/ 152 w 1752"/>
                <a:gd name="T45" fmla="*/ 782 h 856"/>
                <a:gd name="T46" fmla="*/ 152 w 1752"/>
                <a:gd name="T47" fmla="*/ 782 h 856"/>
                <a:gd name="T48" fmla="*/ 211 w 1752"/>
                <a:gd name="T49" fmla="*/ 753 h 856"/>
                <a:gd name="T50" fmla="*/ 1752 w 1752"/>
                <a:gd name="T51" fmla="*/ 0 h 856"/>
                <a:gd name="T52" fmla="*/ 1742 w 1752"/>
                <a:gd name="T53" fmla="*/ 0 h 856"/>
                <a:gd name="T54" fmla="*/ 211 w 1752"/>
                <a:gd name="T55" fmla="*/ 748 h 856"/>
                <a:gd name="T56" fmla="*/ 211 w 1752"/>
                <a:gd name="T57" fmla="*/ 753 h 856"/>
                <a:gd name="T58" fmla="*/ 211 w 1752"/>
                <a:gd name="T59" fmla="*/ 753 h 85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52"/>
                <a:gd name="T91" fmla="*/ 0 h 856"/>
                <a:gd name="T92" fmla="*/ 1752 w 1752"/>
                <a:gd name="T93" fmla="*/ 856 h 85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52" h="856">
                  <a:moveTo>
                    <a:pt x="0" y="856"/>
                  </a:moveTo>
                  <a:lnTo>
                    <a:pt x="6" y="853"/>
                  </a:lnTo>
                  <a:lnTo>
                    <a:pt x="0" y="853"/>
                  </a:lnTo>
                  <a:lnTo>
                    <a:pt x="0" y="856"/>
                  </a:lnTo>
                  <a:close/>
                  <a:moveTo>
                    <a:pt x="46" y="833"/>
                  </a:moveTo>
                  <a:lnTo>
                    <a:pt x="70" y="822"/>
                  </a:lnTo>
                  <a:lnTo>
                    <a:pt x="60" y="822"/>
                  </a:lnTo>
                  <a:lnTo>
                    <a:pt x="46" y="828"/>
                  </a:lnTo>
                  <a:lnTo>
                    <a:pt x="46" y="833"/>
                  </a:lnTo>
                  <a:close/>
                  <a:moveTo>
                    <a:pt x="102" y="806"/>
                  </a:moveTo>
                  <a:lnTo>
                    <a:pt x="134" y="791"/>
                  </a:lnTo>
                  <a:lnTo>
                    <a:pt x="124" y="791"/>
                  </a:lnTo>
                  <a:lnTo>
                    <a:pt x="92" y="806"/>
                  </a:lnTo>
                  <a:lnTo>
                    <a:pt x="102" y="806"/>
                  </a:lnTo>
                  <a:close/>
                  <a:moveTo>
                    <a:pt x="152" y="782"/>
                  </a:moveTo>
                  <a:lnTo>
                    <a:pt x="191" y="763"/>
                  </a:lnTo>
                  <a:lnTo>
                    <a:pt x="181" y="763"/>
                  </a:lnTo>
                  <a:lnTo>
                    <a:pt x="149" y="778"/>
                  </a:lnTo>
                  <a:lnTo>
                    <a:pt x="152" y="778"/>
                  </a:lnTo>
                  <a:lnTo>
                    <a:pt x="152" y="782"/>
                  </a:lnTo>
                  <a:close/>
                  <a:moveTo>
                    <a:pt x="211" y="753"/>
                  </a:moveTo>
                  <a:lnTo>
                    <a:pt x="1752" y="0"/>
                  </a:lnTo>
                  <a:lnTo>
                    <a:pt x="1742" y="0"/>
                  </a:lnTo>
                  <a:lnTo>
                    <a:pt x="211" y="748"/>
                  </a:lnTo>
                  <a:lnTo>
                    <a:pt x="211" y="753"/>
                  </a:lnTo>
                  <a:close/>
                </a:path>
              </a:pathLst>
            </a:custGeom>
            <a:solidFill>
              <a:srgbClr val="69F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4" name="Freeform 70"/>
            <p:cNvSpPr>
              <a:spLocks noEditPoints="1"/>
            </p:cNvSpPr>
            <p:nvPr/>
          </p:nvSpPr>
          <p:spPr bwMode="auto">
            <a:xfrm>
              <a:off x="1105" y="541"/>
              <a:ext cx="1762" cy="860"/>
            </a:xfrm>
            <a:custGeom>
              <a:avLst/>
              <a:gdLst>
                <a:gd name="T0" fmla="*/ 0 w 1762"/>
                <a:gd name="T1" fmla="*/ 860 h 860"/>
                <a:gd name="T2" fmla="*/ 15 w 1762"/>
                <a:gd name="T3" fmla="*/ 853 h 860"/>
                <a:gd name="T4" fmla="*/ 5 w 1762"/>
                <a:gd name="T5" fmla="*/ 853 h 860"/>
                <a:gd name="T6" fmla="*/ 0 w 1762"/>
                <a:gd name="T7" fmla="*/ 855 h 860"/>
                <a:gd name="T8" fmla="*/ 0 w 1762"/>
                <a:gd name="T9" fmla="*/ 860 h 860"/>
                <a:gd name="T10" fmla="*/ 0 w 1762"/>
                <a:gd name="T11" fmla="*/ 860 h 860"/>
                <a:gd name="T12" fmla="*/ 47 w 1762"/>
                <a:gd name="T13" fmla="*/ 837 h 860"/>
                <a:gd name="T14" fmla="*/ 79 w 1762"/>
                <a:gd name="T15" fmla="*/ 822 h 860"/>
                <a:gd name="T16" fmla="*/ 69 w 1762"/>
                <a:gd name="T17" fmla="*/ 822 h 860"/>
                <a:gd name="T18" fmla="*/ 46 w 1762"/>
                <a:gd name="T19" fmla="*/ 833 h 860"/>
                <a:gd name="T20" fmla="*/ 46 w 1762"/>
                <a:gd name="T21" fmla="*/ 837 h 860"/>
                <a:gd name="T22" fmla="*/ 47 w 1762"/>
                <a:gd name="T23" fmla="*/ 837 h 860"/>
                <a:gd name="T24" fmla="*/ 47 w 1762"/>
                <a:gd name="T25" fmla="*/ 837 h 860"/>
                <a:gd name="T26" fmla="*/ 111 w 1762"/>
                <a:gd name="T27" fmla="*/ 806 h 860"/>
                <a:gd name="T28" fmla="*/ 143 w 1762"/>
                <a:gd name="T29" fmla="*/ 791 h 860"/>
                <a:gd name="T30" fmla="*/ 133 w 1762"/>
                <a:gd name="T31" fmla="*/ 791 h 860"/>
                <a:gd name="T32" fmla="*/ 101 w 1762"/>
                <a:gd name="T33" fmla="*/ 806 h 860"/>
                <a:gd name="T34" fmla="*/ 111 w 1762"/>
                <a:gd name="T35" fmla="*/ 806 h 860"/>
                <a:gd name="T36" fmla="*/ 111 w 1762"/>
                <a:gd name="T37" fmla="*/ 806 h 860"/>
                <a:gd name="T38" fmla="*/ 152 w 1762"/>
                <a:gd name="T39" fmla="*/ 786 h 860"/>
                <a:gd name="T40" fmla="*/ 200 w 1762"/>
                <a:gd name="T41" fmla="*/ 763 h 860"/>
                <a:gd name="T42" fmla="*/ 190 w 1762"/>
                <a:gd name="T43" fmla="*/ 763 h 860"/>
                <a:gd name="T44" fmla="*/ 152 w 1762"/>
                <a:gd name="T45" fmla="*/ 781 h 860"/>
                <a:gd name="T46" fmla="*/ 152 w 1762"/>
                <a:gd name="T47" fmla="*/ 786 h 860"/>
                <a:gd name="T48" fmla="*/ 152 w 1762"/>
                <a:gd name="T49" fmla="*/ 786 h 860"/>
                <a:gd name="T50" fmla="*/ 211 w 1762"/>
                <a:gd name="T51" fmla="*/ 757 h 860"/>
                <a:gd name="T52" fmla="*/ 1762 w 1762"/>
                <a:gd name="T53" fmla="*/ 0 h 860"/>
                <a:gd name="T54" fmla="*/ 1762 w 1762"/>
                <a:gd name="T55" fmla="*/ 0 h 860"/>
                <a:gd name="T56" fmla="*/ 1762 w 1762"/>
                <a:gd name="T57" fmla="*/ 0 h 860"/>
                <a:gd name="T58" fmla="*/ 1752 w 1762"/>
                <a:gd name="T59" fmla="*/ 0 h 860"/>
                <a:gd name="T60" fmla="*/ 211 w 1762"/>
                <a:gd name="T61" fmla="*/ 752 h 860"/>
                <a:gd name="T62" fmla="*/ 211 w 1762"/>
                <a:gd name="T63" fmla="*/ 757 h 860"/>
                <a:gd name="T64" fmla="*/ 211 w 1762"/>
                <a:gd name="T65" fmla="*/ 757 h 86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62"/>
                <a:gd name="T100" fmla="*/ 0 h 860"/>
                <a:gd name="T101" fmla="*/ 1762 w 1762"/>
                <a:gd name="T102" fmla="*/ 860 h 86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62" h="860">
                  <a:moveTo>
                    <a:pt x="0" y="860"/>
                  </a:moveTo>
                  <a:lnTo>
                    <a:pt x="15" y="853"/>
                  </a:lnTo>
                  <a:lnTo>
                    <a:pt x="5" y="853"/>
                  </a:lnTo>
                  <a:lnTo>
                    <a:pt x="0" y="855"/>
                  </a:lnTo>
                  <a:lnTo>
                    <a:pt x="0" y="860"/>
                  </a:lnTo>
                  <a:close/>
                  <a:moveTo>
                    <a:pt x="47" y="837"/>
                  </a:moveTo>
                  <a:lnTo>
                    <a:pt x="79" y="822"/>
                  </a:lnTo>
                  <a:lnTo>
                    <a:pt x="69" y="822"/>
                  </a:lnTo>
                  <a:lnTo>
                    <a:pt x="46" y="833"/>
                  </a:lnTo>
                  <a:lnTo>
                    <a:pt x="46" y="837"/>
                  </a:lnTo>
                  <a:lnTo>
                    <a:pt x="47" y="837"/>
                  </a:lnTo>
                  <a:close/>
                  <a:moveTo>
                    <a:pt x="111" y="806"/>
                  </a:moveTo>
                  <a:lnTo>
                    <a:pt x="143" y="791"/>
                  </a:lnTo>
                  <a:lnTo>
                    <a:pt x="133" y="791"/>
                  </a:lnTo>
                  <a:lnTo>
                    <a:pt x="101" y="806"/>
                  </a:lnTo>
                  <a:lnTo>
                    <a:pt x="111" y="806"/>
                  </a:lnTo>
                  <a:close/>
                  <a:moveTo>
                    <a:pt x="152" y="786"/>
                  </a:moveTo>
                  <a:lnTo>
                    <a:pt x="200" y="763"/>
                  </a:lnTo>
                  <a:lnTo>
                    <a:pt x="190" y="763"/>
                  </a:lnTo>
                  <a:lnTo>
                    <a:pt x="152" y="781"/>
                  </a:lnTo>
                  <a:lnTo>
                    <a:pt x="152" y="786"/>
                  </a:lnTo>
                  <a:close/>
                  <a:moveTo>
                    <a:pt x="211" y="757"/>
                  </a:moveTo>
                  <a:lnTo>
                    <a:pt x="1762" y="0"/>
                  </a:lnTo>
                  <a:lnTo>
                    <a:pt x="1752" y="0"/>
                  </a:lnTo>
                  <a:lnTo>
                    <a:pt x="211" y="752"/>
                  </a:lnTo>
                  <a:lnTo>
                    <a:pt x="211" y="757"/>
                  </a:lnTo>
                  <a:close/>
                </a:path>
              </a:pathLst>
            </a:custGeom>
            <a:solidFill>
              <a:srgbClr val="69F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5" name="Freeform 71"/>
            <p:cNvSpPr>
              <a:spLocks noEditPoints="1"/>
            </p:cNvSpPr>
            <p:nvPr/>
          </p:nvSpPr>
          <p:spPr bwMode="auto">
            <a:xfrm>
              <a:off x="999" y="541"/>
              <a:ext cx="1868" cy="917"/>
            </a:xfrm>
            <a:custGeom>
              <a:avLst/>
              <a:gdLst>
                <a:gd name="T0" fmla="*/ 0 w 1868"/>
                <a:gd name="T1" fmla="*/ 917 h 917"/>
                <a:gd name="T2" fmla="*/ 9 w 1868"/>
                <a:gd name="T3" fmla="*/ 913 h 917"/>
                <a:gd name="T4" fmla="*/ 0 w 1868"/>
                <a:gd name="T5" fmla="*/ 913 h 917"/>
                <a:gd name="T6" fmla="*/ 0 w 1868"/>
                <a:gd name="T7" fmla="*/ 917 h 917"/>
                <a:gd name="T8" fmla="*/ 0 w 1868"/>
                <a:gd name="T9" fmla="*/ 917 h 917"/>
                <a:gd name="T10" fmla="*/ 106 w 1868"/>
                <a:gd name="T11" fmla="*/ 865 h 917"/>
                <a:gd name="T12" fmla="*/ 130 w 1868"/>
                <a:gd name="T13" fmla="*/ 853 h 917"/>
                <a:gd name="T14" fmla="*/ 120 w 1868"/>
                <a:gd name="T15" fmla="*/ 853 h 917"/>
                <a:gd name="T16" fmla="*/ 106 w 1868"/>
                <a:gd name="T17" fmla="*/ 860 h 917"/>
                <a:gd name="T18" fmla="*/ 106 w 1868"/>
                <a:gd name="T19" fmla="*/ 865 h 917"/>
                <a:gd name="T20" fmla="*/ 106 w 1868"/>
                <a:gd name="T21" fmla="*/ 865 h 917"/>
                <a:gd name="T22" fmla="*/ 162 w 1868"/>
                <a:gd name="T23" fmla="*/ 837 h 917"/>
                <a:gd name="T24" fmla="*/ 194 w 1868"/>
                <a:gd name="T25" fmla="*/ 822 h 917"/>
                <a:gd name="T26" fmla="*/ 184 w 1868"/>
                <a:gd name="T27" fmla="*/ 822 h 917"/>
                <a:gd name="T28" fmla="*/ 152 w 1868"/>
                <a:gd name="T29" fmla="*/ 837 h 917"/>
                <a:gd name="T30" fmla="*/ 152 w 1868"/>
                <a:gd name="T31" fmla="*/ 837 h 917"/>
                <a:gd name="T32" fmla="*/ 162 w 1868"/>
                <a:gd name="T33" fmla="*/ 837 h 917"/>
                <a:gd name="T34" fmla="*/ 162 w 1868"/>
                <a:gd name="T35" fmla="*/ 837 h 917"/>
                <a:gd name="T36" fmla="*/ 226 w 1868"/>
                <a:gd name="T37" fmla="*/ 806 h 917"/>
                <a:gd name="T38" fmla="*/ 258 w 1868"/>
                <a:gd name="T39" fmla="*/ 791 h 917"/>
                <a:gd name="T40" fmla="*/ 248 w 1868"/>
                <a:gd name="T41" fmla="*/ 791 h 917"/>
                <a:gd name="T42" fmla="*/ 216 w 1868"/>
                <a:gd name="T43" fmla="*/ 806 h 917"/>
                <a:gd name="T44" fmla="*/ 226 w 1868"/>
                <a:gd name="T45" fmla="*/ 806 h 917"/>
                <a:gd name="T46" fmla="*/ 226 w 1868"/>
                <a:gd name="T47" fmla="*/ 806 h 917"/>
                <a:gd name="T48" fmla="*/ 258 w 1868"/>
                <a:gd name="T49" fmla="*/ 790 h 917"/>
                <a:gd name="T50" fmla="*/ 315 w 1868"/>
                <a:gd name="T51" fmla="*/ 763 h 917"/>
                <a:gd name="T52" fmla="*/ 305 w 1868"/>
                <a:gd name="T53" fmla="*/ 763 h 917"/>
                <a:gd name="T54" fmla="*/ 258 w 1868"/>
                <a:gd name="T55" fmla="*/ 786 h 917"/>
                <a:gd name="T56" fmla="*/ 258 w 1868"/>
                <a:gd name="T57" fmla="*/ 790 h 917"/>
                <a:gd name="T58" fmla="*/ 258 w 1868"/>
                <a:gd name="T59" fmla="*/ 790 h 917"/>
                <a:gd name="T60" fmla="*/ 317 w 1868"/>
                <a:gd name="T61" fmla="*/ 762 h 917"/>
                <a:gd name="T62" fmla="*/ 1868 w 1868"/>
                <a:gd name="T63" fmla="*/ 5 h 917"/>
                <a:gd name="T64" fmla="*/ 1868 w 1868"/>
                <a:gd name="T65" fmla="*/ 0 h 917"/>
                <a:gd name="T66" fmla="*/ 1868 w 1868"/>
                <a:gd name="T67" fmla="*/ 0 h 917"/>
                <a:gd name="T68" fmla="*/ 1868 w 1868"/>
                <a:gd name="T69" fmla="*/ 0 h 917"/>
                <a:gd name="T70" fmla="*/ 317 w 1868"/>
                <a:gd name="T71" fmla="*/ 757 h 917"/>
                <a:gd name="T72" fmla="*/ 317 w 1868"/>
                <a:gd name="T73" fmla="*/ 762 h 917"/>
                <a:gd name="T74" fmla="*/ 317 w 1868"/>
                <a:gd name="T75" fmla="*/ 762 h 91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68"/>
                <a:gd name="T115" fmla="*/ 0 h 917"/>
                <a:gd name="T116" fmla="*/ 1868 w 1868"/>
                <a:gd name="T117" fmla="*/ 917 h 91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68" h="917">
                  <a:moveTo>
                    <a:pt x="0" y="917"/>
                  </a:moveTo>
                  <a:lnTo>
                    <a:pt x="9" y="913"/>
                  </a:lnTo>
                  <a:lnTo>
                    <a:pt x="0" y="913"/>
                  </a:lnTo>
                  <a:lnTo>
                    <a:pt x="0" y="917"/>
                  </a:lnTo>
                  <a:close/>
                  <a:moveTo>
                    <a:pt x="106" y="865"/>
                  </a:moveTo>
                  <a:lnTo>
                    <a:pt x="130" y="853"/>
                  </a:lnTo>
                  <a:lnTo>
                    <a:pt x="120" y="853"/>
                  </a:lnTo>
                  <a:lnTo>
                    <a:pt x="106" y="860"/>
                  </a:lnTo>
                  <a:lnTo>
                    <a:pt x="106" y="865"/>
                  </a:lnTo>
                  <a:close/>
                  <a:moveTo>
                    <a:pt x="162" y="837"/>
                  </a:moveTo>
                  <a:lnTo>
                    <a:pt x="194" y="822"/>
                  </a:lnTo>
                  <a:lnTo>
                    <a:pt x="184" y="822"/>
                  </a:lnTo>
                  <a:lnTo>
                    <a:pt x="152" y="837"/>
                  </a:lnTo>
                  <a:lnTo>
                    <a:pt x="162" y="837"/>
                  </a:lnTo>
                  <a:close/>
                  <a:moveTo>
                    <a:pt x="226" y="806"/>
                  </a:moveTo>
                  <a:lnTo>
                    <a:pt x="258" y="791"/>
                  </a:lnTo>
                  <a:lnTo>
                    <a:pt x="248" y="791"/>
                  </a:lnTo>
                  <a:lnTo>
                    <a:pt x="216" y="806"/>
                  </a:lnTo>
                  <a:lnTo>
                    <a:pt x="226" y="806"/>
                  </a:lnTo>
                  <a:close/>
                  <a:moveTo>
                    <a:pt x="258" y="790"/>
                  </a:moveTo>
                  <a:lnTo>
                    <a:pt x="315" y="763"/>
                  </a:lnTo>
                  <a:lnTo>
                    <a:pt x="305" y="763"/>
                  </a:lnTo>
                  <a:lnTo>
                    <a:pt x="258" y="786"/>
                  </a:lnTo>
                  <a:lnTo>
                    <a:pt x="258" y="790"/>
                  </a:lnTo>
                  <a:close/>
                  <a:moveTo>
                    <a:pt x="317" y="762"/>
                  </a:moveTo>
                  <a:lnTo>
                    <a:pt x="1868" y="5"/>
                  </a:lnTo>
                  <a:lnTo>
                    <a:pt x="1868" y="0"/>
                  </a:lnTo>
                  <a:lnTo>
                    <a:pt x="317" y="757"/>
                  </a:lnTo>
                  <a:lnTo>
                    <a:pt x="317" y="762"/>
                  </a:lnTo>
                  <a:close/>
                </a:path>
              </a:pathLst>
            </a:custGeom>
            <a:solidFill>
              <a:srgbClr val="6AFE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6" name="Freeform 72"/>
            <p:cNvSpPr>
              <a:spLocks noEditPoints="1"/>
            </p:cNvSpPr>
            <p:nvPr/>
          </p:nvSpPr>
          <p:spPr bwMode="auto">
            <a:xfrm>
              <a:off x="999" y="545"/>
              <a:ext cx="1868" cy="918"/>
            </a:xfrm>
            <a:custGeom>
              <a:avLst/>
              <a:gdLst>
                <a:gd name="T0" fmla="*/ 0 w 1868"/>
                <a:gd name="T1" fmla="*/ 918 h 918"/>
                <a:gd name="T2" fmla="*/ 18 w 1868"/>
                <a:gd name="T3" fmla="*/ 909 h 918"/>
                <a:gd name="T4" fmla="*/ 8 w 1868"/>
                <a:gd name="T5" fmla="*/ 909 h 918"/>
                <a:gd name="T6" fmla="*/ 0 w 1868"/>
                <a:gd name="T7" fmla="*/ 913 h 918"/>
                <a:gd name="T8" fmla="*/ 0 w 1868"/>
                <a:gd name="T9" fmla="*/ 918 h 918"/>
                <a:gd name="T10" fmla="*/ 0 w 1868"/>
                <a:gd name="T11" fmla="*/ 918 h 918"/>
                <a:gd name="T12" fmla="*/ 75 w 1868"/>
                <a:gd name="T13" fmla="*/ 881 h 918"/>
                <a:gd name="T14" fmla="*/ 76 w 1868"/>
                <a:gd name="T15" fmla="*/ 881 h 918"/>
                <a:gd name="T16" fmla="*/ 75 w 1868"/>
                <a:gd name="T17" fmla="*/ 881 h 918"/>
                <a:gd name="T18" fmla="*/ 75 w 1868"/>
                <a:gd name="T19" fmla="*/ 881 h 918"/>
                <a:gd name="T20" fmla="*/ 75 w 1868"/>
                <a:gd name="T21" fmla="*/ 881 h 918"/>
                <a:gd name="T22" fmla="*/ 108 w 1868"/>
                <a:gd name="T23" fmla="*/ 865 h 918"/>
                <a:gd name="T24" fmla="*/ 139 w 1868"/>
                <a:gd name="T25" fmla="*/ 849 h 918"/>
                <a:gd name="T26" fmla="*/ 129 w 1868"/>
                <a:gd name="T27" fmla="*/ 849 h 918"/>
                <a:gd name="T28" fmla="*/ 106 w 1868"/>
                <a:gd name="T29" fmla="*/ 860 h 918"/>
                <a:gd name="T30" fmla="*/ 106 w 1868"/>
                <a:gd name="T31" fmla="*/ 865 h 918"/>
                <a:gd name="T32" fmla="*/ 108 w 1868"/>
                <a:gd name="T33" fmla="*/ 865 h 918"/>
                <a:gd name="T34" fmla="*/ 108 w 1868"/>
                <a:gd name="T35" fmla="*/ 865 h 918"/>
                <a:gd name="T36" fmla="*/ 168 w 1868"/>
                <a:gd name="T37" fmla="*/ 835 h 918"/>
                <a:gd name="T38" fmla="*/ 203 w 1868"/>
                <a:gd name="T39" fmla="*/ 818 h 918"/>
                <a:gd name="T40" fmla="*/ 193 w 1868"/>
                <a:gd name="T41" fmla="*/ 818 h 918"/>
                <a:gd name="T42" fmla="*/ 161 w 1868"/>
                <a:gd name="T43" fmla="*/ 833 h 918"/>
                <a:gd name="T44" fmla="*/ 168 w 1868"/>
                <a:gd name="T45" fmla="*/ 833 h 918"/>
                <a:gd name="T46" fmla="*/ 168 w 1868"/>
                <a:gd name="T47" fmla="*/ 835 h 918"/>
                <a:gd name="T48" fmla="*/ 168 w 1868"/>
                <a:gd name="T49" fmla="*/ 835 h 918"/>
                <a:gd name="T50" fmla="*/ 227 w 1868"/>
                <a:gd name="T51" fmla="*/ 806 h 918"/>
                <a:gd name="T52" fmla="*/ 1868 w 1868"/>
                <a:gd name="T53" fmla="*/ 5 h 918"/>
                <a:gd name="T54" fmla="*/ 1868 w 1868"/>
                <a:gd name="T55" fmla="*/ 0 h 918"/>
                <a:gd name="T56" fmla="*/ 317 w 1868"/>
                <a:gd name="T57" fmla="*/ 757 h 918"/>
                <a:gd name="T58" fmla="*/ 317 w 1868"/>
                <a:gd name="T59" fmla="*/ 759 h 918"/>
                <a:gd name="T60" fmla="*/ 315 w 1868"/>
                <a:gd name="T61" fmla="*/ 759 h 918"/>
                <a:gd name="T62" fmla="*/ 258 w 1868"/>
                <a:gd name="T63" fmla="*/ 786 h 918"/>
                <a:gd name="T64" fmla="*/ 258 w 1868"/>
                <a:gd name="T65" fmla="*/ 787 h 918"/>
                <a:gd name="T66" fmla="*/ 257 w 1868"/>
                <a:gd name="T67" fmla="*/ 787 h 918"/>
                <a:gd name="T68" fmla="*/ 225 w 1868"/>
                <a:gd name="T69" fmla="*/ 802 h 918"/>
                <a:gd name="T70" fmla="*/ 227 w 1868"/>
                <a:gd name="T71" fmla="*/ 802 h 918"/>
                <a:gd name="T72" fmla="*/ 227 w 1868"/>
                <a:gd name="T73" fmla="*/ 806 h 918"/>
                <a:gd name="T74" fmla="*/ 227 w 1868"/>
                <a:gd name="T75" fmla="*/ 806 h 91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68"/>
                <a:gd name="T115" fmla="*/ 0 h 918"/>
                <a:gd name="T116" fmla="*/ 1868 w 1868"/>
                <a:gd name="T117" fmla="*/ 918 h 91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68" h="918">
                  <a:moveTo>
                    <a:pt x="0" y="918"/>
                  </a:moveTo>
                  <a:lnTo>
                    <a:pt x="18" y="909"/>
                  </a:lnTo>
                  <a:lnTo>
                    <a:pt x="8" y="909"/>
                  </a:lnTo>
                  <a:lnTo>
                    <a:pt x="0" y="913"/>
                  </a:lnTo>
                  <a:lnTo>
                    <a:pt x="0" y="918"/>
                  </a:lnTo>
                  <a:close/>
                  <a:moveTo>
                    <a:pt x="75" y="881"/>
                  </a:moveTo>
                  <a:lnTo>
                    <a:pt x="76" y="881"/>
                  </a:lnTo>
                  <a:lnTo>
                    <a:pt x="75" y="881"/>
                  </a:lnTo>
                  <a:close/>
                  <a:moveTo>
                    <a:pt x="108" y="865"/>
                  </a:moveTo>
                  <a:lnTo>
                    <a:pt x="139" y="849"/>
                  </a:lnTo>
                  <a:lnTo>
                    <a:pt x="129" y="849"/>
                  </a:lnTo>
                  <a:lnTo>
                    <a:pt x="106" y="860"/>
                  </a:lnTo>
                  <a:lnTo>
                    <a:pt x="106" y="865"/>
                  </a:lnTo>
                  <a:lnTo>
                    <a:pt x="108" y="865"/>
                  </a:lnTo>
                  <a:close/>
                  <a:moveTo>
                    <a:pt x="168" y="835"/>
                  </a:moveTo>
                  <a:lnTo>
                    <a:pt x="203" y="818"/>
                  </a:lnTo>
                  <a:lnTo>
                    <a:pt x="193" y="818"/>
                  </a:lnTo>
                  <a:lnTo>
                    <a:pt x="161" y="833"/>
                  </a:lnTo>
                  <a:lnTo>
                    <a:pt x="168" y="833"/>
                  </a:lnTo>
                  <a:lnTo>
                    <a:pt x="168" y="835"/>
                  </a:lnTo>
                  <a:close/>
                  <a:moveTo>
                    <a:pt x="227" y="806"/>
                  </a:moveTo>
                  <a:lnTo>
                    <a:pt x="1868" y="5"/>
                  </a:lnTo>
                  <a:lnTo>
                    <a:pt x="1868" y="0"/>
                  </a:lnTo>
                  <a:lnTo>
                    <a:pt x="317" y="757"/>
                  </a:lnTo>
                  <a:lnTo>
                    <a:pt x="317" y="759"/>
                  </a:lnTo>
                  <a:lnTo>
                    <a:pt x="315" y="759"/>
                  </a:lnTo>
                  <a:lnTo>
                    <a:pt x="258" y="786"/>
                  </a:lnTo>
                  <a:lnTo>
                    <a:pt x="258" y="787"/>
                  </a:lnTo>
                  <a:lnTo>
                    <a:pt x="257" y="787"/>
                  </a:lnTo>
                  <a:lnTo>
                    <a:pt x="225" y="802"/>
                  </a:lnTo>
                  <a:lnTo>
                    <a:pt x="227" y="802"/>
                  </a:lnTo>
                  <a:lnTo>
                    <a:pt x="227" y="806"/>
                  </a:lnTo>
                  <a:close/>
                </a:path>
              </a:pathLst>
            </a:custGeom>
            <a:solidFill>
              <a:srgbClr val="6BFE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7" name="Freeform 73"/>
            <p:cNvSpPr>
              <a:spLocks noEditPoints="1"/>
            </p:cNvSpPr>
            <p:nvPr/>
          </p:nvSpPr>
          <p:spPr bwMode="auto">
            <a:xfrm>
              <a:off x="999" y="550"/>
              <a:ext cx="1868" cy="917"/>
            </a:xfrm>
            <a:custGeom>
              <a:avLst/>
              <a:gdLst>
                <a:gd name="T0" fmla="*/ 0 w 1868"/>
                <a:gd name="T1" fmla="*/ 917 h 917"/>
                <a:gd name="T2" fmla="*/ 27 w 1868"/>
                <a:gd name="T3" fmla="*/ 904 h 917"/>
                <a:gd name="T4" fmla="*/ 17 w 1868"/>
                <a:gd name="T5" fmla="*/ 904 h 917"/>
                <a:gd name="T6" fmla="*/ 0 w 1868"/>
                <a:gd name="T7" fmla="*/ 912 h 917"/>
                <a:gd name="T8" fmla="*/ 0 w 1868"/>
                <a:gd name="T9" fmla="*/ 917 h 917"/>
                <a:gd name="T10" fmla="*/ 0 w 1868"/>
                <a:gd name="T11" fmla="*/ 917 h 917"/>
                <a:gd name="T12" fmla="*/ 75 w 1868"/>
                <a:gd name="T13" fmla="*/ 881 h 917"/>
                <a:gd name="T14" fmla="*/ 85 w 1868"/>
                <a:gd name="T15" fmla="*/ 876 h 917"/>
                <a:gd name="T16" fmla="*/ 75 w 1868"/>
                <a:gd name="T17" fmla="*/ 876 h 917"/>
                <a:gd name="T18" fmla="*/ 75 w 1868"/>
                <a:gd name="T19" fmla="*/ 881 h 917"/>
                <a:gd name="T20" fmla="*/ 75 w 1868"/>
                <a:gd name="T21" fmla="*/ 881 h 917"/>
                <a:gd name="T22" fmla="*/ 117 w 1868"/>
                <a:gd name="T23" fmla="*/ 860 h 917"/>
                <a:gd name="T24" fmla="*/ 149 w 1868"/>
                <a:gd name="T25" fmla="*/ 844 h 917"/>
                <a:gd name="T26" fmla="*/ 139 w 1868"/>
                <a:gd name="T27" fmla="*/ 844 h 917"/>
                <a:gd name="T28" fmla="*/ 107 w 1868"/>
                <a:gd name="T29" fmla="*/ 860 h 917"/>
                <a:gd name="T30" fmla="*/ 117 w 1868"/>
                <a:gd name="T31" fmla="*/ 860 h 917"/>
                <a:gd name="T32" fmla="*/ 117 w 1868"/>
                <a:gd name="T33" fmla="*/ 860 h 917"/>
                <a:gd name="T34" fmla="*/ 168 w 1868"/>
                <a:gd name="T35" fmla="*/ 834 h 917"/>
                <a:gd name="T36" fmla="*/ 212 w 1868"/>
                <a:gd name="T37" fmla="*/ 813 h 917"/>
                <a:gd name="T38" fmla="*/ 202 w 1868"/>
                <a:gd name="T39" fmla="*/ 813 h 917"/>
                <a:gd name="T40" fmla="*/ 168 w 1868"/>
                <a:gd name="T41" fmla="*/ 830 h 917"/>
                <a:gd name="T42" fmla="*/ 168 w 1868"/>
                <a:gd name="T43" fmla="*/ 834 h 917"/>
                <a:gd name="T44" fmla="*/ 168 w 1868"/>
                <a:gd name="T45" fmla="*/ 834 h 917"/>
                <a:gd name="T46" fmla="*/ 227 w 1868"/>
                <a:gd name="T47" fmla="*/ 806 h 917"/>
                <a:gd name="T48" fmla="*/ 1868 w 1868"/>
                <a:gd name="T49" fmla="*/ 5 h 917"/>
                <a:gd name="T50" fmla="*/ 1868 w 1868"/>
                <a:gd name="T51" fmla="*/ 0 h 917"/>
                <a:gd name="T52" fmla="*/ 227 w 1868"/>
                <a:gd name="T53" fmla="*/ 801 h 917"/>
                <a:gd name="T54" fmla="*/ 227 w 1868"/>
                <a:gd name="T55" fmla="*/ 806 h 917"/>
                <a:gd name="T56" fmla="*/ 227 w 1868"/>
                <a:gd name="T57" fmla="*/ 806 h 9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68"/>
                <a:gd name="T88" fmla="*/ 0 h 917"/>
                <a:gd name="T89" fmla="*/ 1868 w 1868"/>
                <a:gd name="T90" fmla="*/ 917 h 9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68" h="917">
                  <a:moveTo>
                    <a:pt x="0" y="917"/>
                  </a:moveTo>
                  <a:lnTo>
                    <a:pt x="27" y="904"/>
                  </a:lnTo>
                  <a:lnTo>
                    <a:pt x="17" y="904"/>
                  </a:lnTo>
                  <a:lnTo>
                    <a:pt x="0" y="912"/>
                  </a:lnTo>
                  <a:lnTo>
                    <a:pt x="0" y="917"/>
                  </a:lnTo>
                  <a:close/>
                  <a:moveTo>
                    <a:pt x="75" y="881"/>
                  </a:moveTo>
                  <a:lnTo>
                    <a:pt x="85" y="876"/>
                  </a:lnTo>
                  <a:lnTo>
                    <a:pt x="75" y="876"/>
                  </a:lnTo>
                  <a:lnTo>
                    <a:pt x="75" y="881"/>
                  </a:lnTo>
                  <a:close/>
                  <a:moveTo>
                    <a:pt x="117" y="860"/>
                  </a:moveTo>
                  <a:lnTo>
                    <a:pt x="149" y="844"/>
                  </a:lnTo>
                  <a:lnTo>
                    <a:pt x="139" y="844"/>
                  </a:lnTo>
                  <a:lnTo>
                    <a:pt x="107" y="860"/>
                  </a:lnTo>
                  <a:lnTo>
                    <a:pt x="117" y="860"/>
                  </a:lnTo>
                  <a:close/>
                  <a:moveTo>
                    <a:pt x="168" y="834"/>
                  </a:moveTo>
                  <a:lnTo>
                    <a:pt x="212" y="813"/>
                  </a:lnTo>
                  <a:lnTo>
                    <a:pt x="202" y="813"/>
                  </a:lnTo>
                  <a:lnTo>
                    <a:pt x="168" y="830"/>
                  </a:lnTo>
                  <a:lnTo>
                    <a:pt x="168" y="834"/>
                  </a:lnTo>
                  <a:close/>
                  <a:moveTo>
                    <a:pt x="227" y="806"/>
                  </a:moveTo>
                  <a:lnTo>
                    <a:pt x="1868" y="5"/>
                  </a:lnTo>
                  <a:lnTo>
                    <a:pt x="1868" y="0"/>
                  </a:lnTo>
                  <a:lnTo>
                    <a:pt x="227" y="801"/>
                  </a:lnTo>
                  <a:lnTo>
                    <a:pt x="227" y="806"/>
                  </a:lnTo>
                  <a:close/>
                </a:path>
              </a:pathLst>
            </a:custGeom>
            <a:solidFill>
              <a:srgbClr val="6CFE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8" name="Freeform 74"/>
            <p:cNvSpPr>
              <a:spLocks noEditPoints="1"/>
            </p:cNvSpPr>
            <p:nvPr/>
          </p:nvSpPr>
          <p:spPr bwMode="auto">
            <a:xfrm>
              <a:off x="999" y="554"/>
              <a:ext cx="1868" cy="916"/>
            </a:xfrm>
            <a:custGeom>
              <a:avLst/>
              <a:gdLst>
                <a:gd name="T0" fmla="*/ 4 w 1868"/>
                <a:gd name="T1" fmla="*/ 916 h 916"/>
                <a:gd name="T2" fmla="*/ 36 w 1868"/>
                <a:gd name="T3" fmla="*/ 900 h 916"/>
                <a:gd name="T4" fmla="*/ 26 w 1868"/>
                <a:gd name="T5" fmla="*/ 900 h 916"/>
                <a:gd name="T6" fmla="*/ 0 w 1868"/>
                <a:gd name="T7" fmla="*/ 913 h 916"/>
                <a:gd name="T8" fmla="*/ 0 w 1868"/>
                <a:gd name="T9" fmla="*/ 916 h 916"/>
                <a:gd name="T10" fmla="*/ 4 w 1868"/>
                <a:gd name="T11" fmla="*/ 916 h 916"/>
                <a:gd name="T12" fmla="*/ 4 w 1868"/>
                <a:gd name="T13" fmla="*/ 916 h 916"/>
                <a:gd name="T14" fmla="*/ 75 w 1868"/>
                <a:gd name="T15" fmla="*/ 881 h 916"/>
                <a:gd name="T16" fmla="*/ 94 w 1868"/>
                <a:gd name="T17" fmla="*/ 872 h 916"/>
                <a:gd name="T18" fmla="*/ 84 w 1868"/>
                <a:gd name="T19" fmla="*/ 872 h 916"/>
                <a:gd name="T20" fmla="*/ 75 w 1868"/>
                <a:gd name="T21" fmla="*/ 876 h 916"/>
                <a:gd name="T22" fmla="*/ 75 w 1868"/>
                <a:gd name="T23" fmla="*/ 881 h 916"/>
                <a:gd name="T24" fmla="*/ 75 w 1868"/>
                <a:gd name="T25" fmla="*/ 881 h 916"/>
                <a:gd name="T26" fmla="*/ 126 w 1868"/>
                <a:gd name="T27" fmla="*/ 856 h 916"/>
                <a:gd name="T28" fmla="*/ 158 w 1868"/>
                <a:gd name="T29" fmla="*/ 840 h 916"/>
                <a:gd name="T30" fmla="*/ 148 w 1868"/>
                <a:gd name="T31" fmla="*/ 840 h 916"/>
                <a:gd name="T32" fmla="*/ 116 w 1868"/>
                <a:gd name="T33" fmla="*/ 856 h 916"/>
                <a:gd name="T34" fmla="*/ 126 w 1868"/>
                <a:gd name="T35" fmla="*/ 856 h 916"/>
                <a:gd name="T36" fmla="*/ 126 w 1868"/>
                <a:gd name="T37" fmla="*/ 856 h 916"/>
                <a:gd name="T38" fmla="*/ 168 w 1868"/>
                <a:gd name="T39" fmla="*/ 835 h 916"/>
                <a:gd name="T40" fmla="*/ 221 w 1868"/>
                <a:gd name="T41" fmla="*/ 809 h 916"/>
                <a:gd name="T42" fmla="*/ 211 w 1868"/>
                <a:gd name="T43" fmla="*/ 809 h 916"/>
                <a:gd name="T44" fmla="*/ 168 w 1868"/>
                <a:gd name="T45" fmla="*/ 830 h 916"/>
                <a:gd name="T46" fmla="*/ 168 w 1868"/>
                <a:gd name="T47" fmla="*/ 835 h 916"/>
                <a:gd name="T48" fmla="*/ 168 w 1868"/>
                <a:gd name="T49" fmla="*/ 835 h 916"/>
                <a:gd name="T50" fmla="*/ 227 w 1868"/>
                <a:gd name="T51" fmla="*/ 806 h 916"/>
                <a:gd name="T52" fmla="*/ 1868 w 1868"/>
                <a:gd name="T53" fmla="*/ 5 h 916"/>
                <a:gd name="T54" fmla="*/ 1868 w 1868"/>
                <a:gd name="T55" fmla="*/ 0 h 916"/>
                <a:gd name="T56" fmla="*/ 227 w 1868"/>
                <a:gd name="T57" fmla="*/ 801 h 916"/>
                <a:gd name="T58" fmla="*/ 227 w 1868"/>
                <a:gd name="T59" fmla="*/ 806 h 916"/>
                <a:gd name="T60" fmla="*/ 227 w 1868"/>
                <a:gd name="T61" fmla="*/ 806 h 91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68"/>
                <a:gd name="T94" fmla="*/ 0 h 916"/>
                <a:gd name="T95" fmla="*/ 1868 w 1868"/>
                <a:gd name="T96" fmla="*/ 916 h 91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68" h="916">
                  <a:moveTo>
                    <a:pt x="4" y="916"/>
                  </a:moveTo>
                  <a:lnTo>
                    <a:pt x="36" y="900"/>
                  </a:lnTo>
                  <a:lnTo>
                    <a:pt x="26" y="900"/>
                  </a:lnTo>
                  <a:lnTo>
                    <a:pt x="0" y="913"/>
                  </a:lnTo>
                  <a:lnTo>
                    <a:pt x="0" y="916"/>
                  </a:lnTo>
                  <a:lnTo>
                    <a:pt x="4" y="916"/>
                  </a:lnTo>
                  <a:close/>
                  <a:moveTo>
                    <a:pt x="75" y="881"/>
                  </a:moveTo>
                  <a:lnTo>
                    <a:pt x="94" y="872"/>
                  </a:lnTo>
                  <a:lnTo>
                    <a:pt x="84" y="872"/>
                  </a:lnTo>
                  <a:lnTo>
                    <a:pt x="75" y="876"/>
                  </a:lnTo>
                  <a:lnTo>
                    <a:pt x="75" y="881"/>
                  </a:lnTo>
                  <a:close/>
                  <a:moveTo>
                    <a:pt x="126" y="856"/>
                  </a:moveTo>
                  <a:lnTo>
                    <a:pt x="158" y="840"/>
                  </a:lnTo>
                  <a:lnTo>
                    <a:pt x="148" y="840"/>
                  </a:lnTo>
                  <a:lnTo>
                    <a:pt x="116" y="856"/>
                  </a:lnTo>
                  <a:lnTo>
                    <a:pt x="126" y="856"/>
                  </a:lnTo>
                  <a:close/>
                  <a:moveTo>
                    <a:pt x="168" y="835"/>
                  </a:moveTo>
                  <a:lnTo>
                    <a:pt x="221" y="809"/>
                  </a:lnTo>
                  <a:lnTo>
                    <a:pt x="211" y="809"/>
                  </a:lnTo>
                  <a:lnTo>
                    <a:pt x="168" y="830"/>
                  </a:lnTo>
                  <a:lnTo>
                    <a:pt x="168" y="835"/>
                  </a:lnTo>
                  <a:close/>
                  <a:moveTo>
                    <a:pt x="227" y="806"/>
                  </a:moveTo>
                  <a:lnTo>
                    <a:pt x="1868" y="5"/>
                  </a:lnTo>
                  <a:lnTo>
                    <a:pt x="1868" y="0"/>
                  </a:lnTo>
                  <a:lnTo>
                    <a:pt x="227" y="801"/>
                  </a:lnTo>
                  <a:lnTo>
                    <a:pt x="227" y="806"/>
                  </a:lnTo>
                  <a:close/>
                </a:path>
              </a:pathLst>
            </a:custGeom>
            <a:solidFill>
              <a:srgbClr val="6DF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69" name="Freeform 75"/>
            <p:cNvSpPr>
              <a:spLocks noEditPoints="1"/>
            </p:cNvSpPr>
            <p:nvPr/>
          </p:nvSpPr>
          <p:spPr bwMode="auto">
            <a:xfrm>
              <a:off x="1003" y="559"/>
              <a:ext cx="1864" cy="911"/>
            </a:xfrm>
            <a:custGeom>
              <a:avLst/>
              <a:gdLst>
                <a:gd name="T0" fmla="*/ 10 w 1864"/>
                <a:gd name="T1" fmla="*/ 911 h 911"/>
                <a:gd name="T2" fmla="*/ 42 w 1864"/>
                <a:gd name="T3" fmla="*/ 895 h 911"/>
                <a:gd name="T4" fmla="*/ 32 w 1864"/>
                <a:gd name="T5" fmla="*/ 895 h 911"/>
                <a:gd name="T6" fmla="*/ 0 w 1864"/>
                <a:gd name="T7" fmla="*/ 911 h 911"/>
                <a:gd name="T8" fmla="*/ 10 w 1864"/>
                <a:gd name="T9" fmla="*/ 911 h 911"/>
                <a:gd name="T10" fmla="*/ 10 w 1864"/>
                <a:gd name="T11" fmla="*/ 911 h 911"/>
                <a:gd name="T12" fmla="*/ 71 w 1864"/>
                <a:gd name="T13" fmla="*/ 881 h 911"/>
                <a:gd name="T14" fmla="*/ 99 w 1864"/>
                <a:gd name="T15" fmla="*/ 867 h 911"/>
                <a:gd name="T16" fmla="*/ 89 w 1864"/>
                <a:gd name="T17" fmla="*/ 867 h 911"/>
                <a:gd name="T18" fmla="*/ 71 w 1864"/>
                <a:gd name="T19" fmla="*/ 876 h 911"/>
                <a:gd name="T20" fmla="*/ 71 w 1864"/>
                <a:gd name="T21" fmla="*/ 881 h 911"/>
                <a:gd name="T22" fmla="*/ 71 w 1864"/>
                <a:gd name="T23" fmla="*/ 881 h 911"/>
                <a:gd name="T24" fmla="*/ 131 w 1864"/>
                <a:gd name="T25" fmla="*/ 851 h 911"/>
                <a:gd name="T26" fmla="*/ 163 w 1864"/>
                <a:gd name="T27" fmla="*/ 835 h 911"/>
                <a:gd name="T28" fmla="*/ 153 w 1864"/>
                <a:gd name="T29" fmla="*/ 835 h 911"/>
                <a:gd name="T30" fmla="*/ 121 w 1864"/>
                <a:gd name="T31" fmla="*/ 851 h 911"/>
                <a:gd name="T32" fmla="*/ 131 w 1864"/>
                <a:gd name="T33" fmla="*/ 851 h 911"/>
                <a:gd name="T34" fmla="*/ 131 w 1864"/>
                <a:gd name="T35" fmla="*/ 851 h 911"/>
                <a:gd name="T36" fmla="*/ 164 w 1864"/>
                <a:gd name="T37" fmla="*/ 834 h 911"/>
                <a:gd name="T38" fmla="*/ 1864 w 1864"/>
                <a:gd name="T39" fmla="*/ 5 h 911"/>
                <a:gd name="T40" fmla="*/ 1864 w 1864"/>
                <a:gd name="T41" fmla="*/ 0 h 911"/>
                <a:gd name="T42" fmla="*/ 223 w 1864"/>
                <a:gd name="T43" fmla="*/ 801 h 911"/>
                <a:gd name="T44" fmla="*/ 223 w 1864"/>
                <a:gd name="T45" fmla="*/ 804 h 911"/>
                <a:gd name="T46" fmla="*/ 217 w 1864"/>
                <a:gd name="T47" fmla="*/ 804 h 911"/>
                <a:gd name="T48" fmla="*/ 164 w 1864"/>
                <a:gd name="T49" fmla="*/ 829 h 911"/>
                <a:gd name="T50" fmla="*/ 164 w 1864"/>
                <a:gd name="T51" fmla="*/ 834 h 911"/>
                <a:gd name="T52" fmla="*/ 164 w 1864"/>
                <a:gd name="T53" fmla="*/ 834 h 91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64"/>
                <a:gd name="T82" fmla="*/ 0 h 911"/>
                <a:gd name="T83" fmla="*/ 1864 w 1864"/>
                <a:gd name="T84" fmla="*/ 911 h 91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64" h="911">
                  <a:moveTo>
                    <a:pt x="10" y="911"/>
                  </a:moveTo>
                  <a:lnTo>
                    <a:pt x="42" y="895"/>
                  </a:lnTo>
                  <a:lnTo>
                    <a:pt x="32" y="895"/>
                  </a:lnTo>
                  <a:lnTo>
                    <a:pt x="0" y="911"/>
                  </a:lnTo>
                  <a:lnTo>
                    <a:pt x="10" y="911"/>
                  </a:lnTo>
                  <a:close/>
                  <a:moveTo>
                    <a:pt x="71" y="881"/>
                  </a:moveTo>
                  <a:lnTo>
                    <a:pt x="99" y="867"/>
                  </a:lnTo>
                  <a:lnTo>
                    <a:pt x="89" y="867"/>
                  </a:lnTo>
                  <a:lnTo>
                    <a:pt x="71" y="876"/>
                  </a:lnTo>
                  <a:lnTo>
                    <a:pt x="71" y="881"/>
                  </a:lnTo>
                  <a:close/>
                  <a:moveTo>
                    <a:pt x="131" y="851"/>
                  </a:moveTo>
                  <a:lnTo>
                    <a:pt x="163" y="835"/>
                  </a:lnTo>
                  <a:lnTo>
                    <a:pt x="153" y="835"/>
                  </a:lnTo>
                  <a:lnTo>
                    <a:pt x="121" y="851"/>
                  </a:lnTo>
                  <a:lnTo>
                    <a:pt x="131" y="851"/>
                  </a:lnTo>
                  <a:close/>
                  <a:moveTo>
                    <a:pt x="164" y="834"/>
                  </a:moveTo>
                  <a:lnTo>
                    <a:pt x="1864" y="5"/>
                  </a:lnTo>
                  <a:lnTo>
                    <a:pt x="1864" y="0"/>
                  </a:lnTo>
                  <a:lnTo>
                    <a:pt x="223" y="801"/>
                  </a:lnTo>
                  <a:lnTo>
                    <a:pt x="223" y="804"/>
                  </a:lnTo>
                  <a:lnTo>
                    <a:pt x="217" y="804"/>
                  </a:lnTo>
                  <a:lnTo>
                    <a:pt x="164" y="829"/>
                  </a:lnTo>
                  <a:lnTo>
                    <a:pt x="164" y="834"/>
                  </a:lnTo>
                  <a:close/>
                </a:path>
              </a:pathLst>
            </a:custGeom>
            <a:solidFill>
              <a:srgbClr val="6EF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0" name="Freeform 76"/>
            <p:cNvSpPr>
              <a:spLocks noEditPoints="1"/>
            </p:cNvSpPr>
            <p:nvPr/>
          </p:nvSpPr>
          <p:spPr bwMode="auto">
            <a:xfrm>
              <a:off x="984" y="563"/>
              <a:ext cx="1883" cy="925"/>
            </a:xfrm>
            <a:custGeom>
              <a:avLst/>
              <a:gdLst>
                <a:gd name="T0" fmla="*/ 0 w 1883"/>
                <a:gd name="T1" fmla="*/ 925 h 925"/>
                <a:gd name="T2" fmla="*/ 7 w 1883"/>
                <a:gd name="T3" fmla="*/ 922 h 925"/>
                <a:gd name="T4" fmla="*/ 0 w 1883"/>
                <a:gd name="T5" fmla="*/ 922 h 925"/>
                <a:gd name="T6" fmla="*/ 0 w 1883"/>
                <a:gd name="T7" fmla="*/ 925 h 925"/>
                <a:gd name="T8" fmla="*/ 0 w 1883"/>
                <a:gd name="T9" fmla="*/ 925 h 925"/>
                <a:gd name="T10" fmla="*/ 31 w 1883"/>
                <a:gd name="T11" fmla="*/ 910 h 925"/>
                <a:gd name="T12" fmla="*/ 70 w 1883"/>
                <a:gd name="T13" fmla="*/ 891 h 925"/>
                <a:gd name="T14" fmla="*/ 60 w 1883"/>
                <a:gd name="T15" fmla="*/ 891 h 925"/>
                <a:gd name="T16" fmla="*/ 28 w 1883"/>
                <a:gd name="T17" fmla="*/ 907 h 925"/>
                <a:gd name="T18" fmla="*/ 31 w 1883"/>
                <a:gd name="T19" fmla="*/ 907 h 925"/>
                <a:gd name="T20" fmla="*/ 31 w 1883"/>
                <a:gd name="T21" fmla="*/ 910 h 925"/>
                <a:gd name="T22" fmla="*/ 31 w 1883"/>
                <a:gd name="T23" fmla="*/ 910 h 925"/>
                <a:gd name="T24" fmla="*/ 95 w 1883"/>
                <a:gd name="T25" fmla="*/ 879 h 925"/>
                <a:gd name="T26" fmla="*/ 127 w 1883"/>
                <a:gd name="T27" fmla="*/ 863 h 925"/>
                <a:gd name="T28" fmla="*/ 117 w 1883"/>
                <a:gd name="T29" fmla="*/ 863 h 925"/>
                <a:gd name="T30" fmla="*/ 90 w 1883"/>
                <a:gd name="T31" fmla="*/ 876 h 925"/>
                <a:gd name="T32" fmla="*/ 90 w 1883"/>
                <a:gd name="T33" fmla="*/ 879 h 925"/>
                <a:gd name="T34" fmla="*/ 95 w 1883"/>
                <a:gd name="T35" fmla="*/ 879 h 925"/>
                <a:gd name="T36" fmla="*/ 95 w 1883"/>
                <a:gd name="T37" fmla="*/ 879 h 925"/>
                <a:gd name="T38" fmla="*/ 152 w 1883"/>
                <a:gd name="T39" fmla="*/ 851 h 925"/>
                <a:gd name="T40" fmla="*/ 1883 w 1883"/>
                <a:gd name="T41" fmla="*/ 5 h 925"/>
                <a:gd name="T42" fmla="*/ 1883 w 1883"/>
                <a:gd name="T43" fmla="*/ 0 h 925"/>
                <a:gd name="T44" fmla="*/ 183 w 1883"/>
                <a:gd name="T45" fmla="*/ 830 h 925"/>
                <a:gd name="T46" fmla="*/ 183 w 1883"/>
                <a:gd name="T47" fmla="*/ 831 h 925"/>
                <a:gd name="T48" fmla="*/ 181 w 1883"/>
                <a:gd name="T49" fmla="*/ 831 h 925"/>
                <a:gd name="T50" fmla="*/ 149 w 1883"/>
                <a:gd name="T51" fmla="*/ 847 h 925"/>
                <a:gd name="T52" fmla="*/ 152 w 1883"/>
                <a:gd name="T53" fmla="*/ 847 h 925"/>
                <a:gd name="T54" fmla="*/ 152 w 1883"/>
                <a:gd name="T55" fmla="*/ 851 h 925"/>
                <a:gd name="T56" fmla="*/ 152 w 1883"/>
                <a:gd name="T57" fmla="*/ 851 h 92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83"/>
                <a:gd name="T88" fmla="*/ 0 h 925"/>
                <a:gd name="T89" fmla="*/ 1883 w 1883"/>
                <a:gd name="T90" fmla="*/ 925 h 92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83" h="925">
                  <a:moveTo>
                    <a:pt x="0" y="925"/>
                  </a:moveTo>
                  <a:lnTo>
                    <a:pt x="7" y="922"/>
                  </a:lnTo>
                  <a:lnTo>
                    <a:pt x="0" y="922"/>
                  </a:lnTo>
                  <a:lnTo>
                    <a:pt x="0" y="925"/>
                  </a:lnTo>
                  <a:close/>
                  <a:moveTo>
                    <a:pt x="31" y="910"/>
                  </a:moveTo>
                  <a:lnTo>
                    <a:pt x="70" y="891"/>
                  </a:lnTo>
                  <a:lnTo>
                    <a:pt x="60" y="891"/>
                  </a:lnTo>
                  <a:lnTo>
                    <a:pt x="28" y="907"/>
                  </a:lnTo>
                  <a:lnTo>
                    <a:pt x="31" y="907"/>
                  </a:lnTo>
                  <a:lnTo>
                    <a:pt x="31" y="910"/>
                  </a:lnTo>
                  <a:close/>
                  <a:moveTo>
                    <a:pt x="95" y="879"/>
                  </a:moveTo>
                  <a:lnTo>
                    <a:pt x="127" y="863"/>
                  </a:lnTo>
                  <a:lnTo>
                    <a:pt x="117" y="863"/>
                  </a:lnTo>
                  <a:lnTo>
                    <a:pt x="90" y="876"/>
                  </a:lnTo>
                  <a:lnTo>
                    <a:pt x="90" y="879"/>
                  </a:lnTo>
                  <a:lnTo>
                    <a:pt x="95" y="879"/>
                  </a:lnTo>
                  <a:close/>
                  <a:moveTo>
                    <a:pt x="152" y="851"/>
                  </a:moveTo>
                  <a:lnTo>
                    <a:pt x="1883" y="5"/>
                  </a:lnTo>
                  <a:lnTo>
                    <a:pt x="1883" y="0"/>
                  </a:lnTo>
                  <a:lnTo>
                    <a:pt x="183" y="830"/>
                  </a:lnTo>
                  <a:lnTo>
                    <a:pt x="183" y="831"/>
                  </a:lnTo>
                  <a:lnTo>
                    <a:pt x="181" y="831"/>
                  </a:lnTo>
                  <a:lnTo>
                    <a:pt x="149" y="847"/>
                  </a:lnTo>
                  <a:lnTo>
                    <a:pt x="152" y="847"/>
                  </a:lnTo>
                  <a:lnTo>
                    <a:pt x="152" y="851"/>
                  </a:lnTo>
                  <a:close/>
                </a:path>
              </a:pathLst>
            </a:custGeom>
            <a:solidFill>
              <a:srgbClr val="6FF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1" name="Freeform 77"/>
            <p:cNvSpPr>
              <a:spLocks noEditPoints="1"/>
            </p:cNvSpPr>
            <p:nvPr/>
          </p:nvSpPr>
          <p:spPr bwMode="auto">
            <a:xfrm>
              <a:off x="984" y="568"/>
              <a:ext cx="1883" cy="925"/>
            </a:xfrm>
            <a:custGeom>
              <a:avLst/>
              <a:gdLst>
                <a:gd name="T0" fmla="*/ 0 w 1883"/>
                <a:gd name="T1" fmla="*/ 925 h 925"/>
                <a:gd name="T2" fmla="*/ 16 w 1883"/>
                <a:gd name="T3" fmla="*/ 917 h 925"/>
                <a:gd name="T4" fmla="*/ 6 w 1883"/>
                <a:gd name="T5" fmla="*/ 917 h 925"/>
                <a:gd name="T6" fmla="*/ 0 w 1883"/>
                <a:gd name="T7" fmla="*/ 920 h 925"/>
                <a:gd name="T8" fmla="*/ 0 w 1883"/>
                <a:gd name="T9" fmla="*/ 925 h 925"/>
                <a:gd name="T10" fmla="*/ 0 w 1883"/>
                <a:gd name="T11" fmla="*/ 925 h 925"/>
                <a:gd name="T12" fmla="*/ 31 w 1883"/>
                <a:gd name="T13" fmla="*/ 909 h 925"/>
                <a:gd name="T14" fmla="*/ 79 w 1883"/>
                <a:gd name="T15" fmla="*/ 886 h 925"/>
                <a:gd name="T16" fmla="*/ 69 w 1883"/>
                <a:gd name="T17" fmla="*/ 886 h 925"/>
                <a:gd name="T18" fmla="*/ 31 w 1883"/>
                <a:gd name="T19" fmla="*/ 905 h 925"/>
                <a:gd name="T20" fmla="*/ 31 w 1883"/>
                <a:gd name="T21" fmla="*/ 909 h 925"/>
                <a:gd name="T22" fmla="*/ 31 w 1883"/>
                <a:gd name="T23" fmla="*/ 909 h 925"/>
                <a:gd name="T24" fmla="*/ 104 w 1883"/>
                <a:gd name="T25" fmla="*/ 874 h 925"/>
                <a:gd name="T26" fmla="*/ 136 w 1883"/>
                <a:gd name="T27" fmla="*/ 858 h 925"/>
                <a:gd name="T28" fmla="*/ 126 w 1883"/>
                <a:gd name="T29" fmla="*/ 858 h 925"/>
                <a:gd name="T30" fmla="*/ 94 w 1883"/>
                <a:gd name="T31" fmla="*/ 874 h 925"/>
                <a:gd name="T32" fmla="*/ 104 w 1883"/>
                <a:gd name="T33" fmla="*/ 874 h 925"/>
                <a:gd name="T34" fmla="*/ 104 w 1883"/>
                <a:gd name="T35" fmla="*/ 874 h 925"/>
                <a:gd name="T36" fmla="*/ 152 w 1883"/>
                <a:gd name="T37" fmla="*/ 850 h 925"/>
                <a:gd name="T38" fmla="*/ 1883 w 1883"/>
                <a:gd name="T39" fmla="*/ 4 h 925"/>
                <a:gd name="T40" fmla="*/ 1883 w 1883"/>
                <a:gd name="T41" fmla="*/ 0 h 925"/>
                <a:gd name="T42" fmla="*/ 152 w 1883"/>
                <a:gd name="T43" fmla="*/ 846 h 925"/>
                <a:gd name="T44" fmla="*/ 152 w 1883"/>
                <a:gd name="T45" fmla="*/ 850 h 925"/>
                <a:gd name="T46" fmla="*/ 152 w 1883"/>
                <a:gd name="T47" fmla="*/ 850 h 9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83"/>
                <a:gd name="T73" fmla="*/ 0 h 925"/>
                <a:gd name="T74" fmla="*/ 1883 w 1883"/>
                <a:gd name="T75" fmla="*/ 925 h 9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83" h="925">
                  <a:moveTo>
                    <a:pt x="0" y="925"/>
                  </a:moveTo>
                  <a:lnTo>
                    <a:pt x="16" y="917"/>
                  </a:lnTo>
                  <a:lnTo>
                    <a:pt x="6" y="917"/>
                  </a:lnTo>
                  <a:lnTo>
                    <a:pt x="0" y="920"/>
                  </a:lnTo>
                  <a:lnTo>
                    <a:pt x="0" y="925"/>
                  </a:lnTo>
                  <a:close/>
                  <a:moveTo>
                    <a:pt x="31" y="909"/>
                  </a:moveTo>
                  <a:lnTo>
                    <a:pt x="79" y="886"/>
                  </a:lnTo>
                  <a:lnTo>
                    <a:pt x="69" y="886"/>
                  </a:lnTo>
                  <a:lnTo>
                    <a:pt x="31" y="905"/>
                  </a:lnTo>
                  <a:lnTo>
                    <a:pt x="31" y="909"/>
                  </a:lnTo>
                  <a:close/>
                  <a:moveTo>
                    <a:pt x="104" y="874"/>
                  </a:moveTo>
                  <a:lnTo>
                    <a:pt x="136" y="858"/>
                  </a:lnTo>
                  <a:lnTo>
                    <a:pt x="126" y="858"/>
                  </a:lnTo>
                  <a:lnTo>
                    <a:pt x="94" y="874"/>
                  </a:lnTo>
                  <a:lnTo>
                    <a:pt x="104" y="874"/>
                  </a:lnTo>
                  <a:close/>
                  <a:moveTo>
                    <a:pt x="152" y="850"/>
                  </a:moveTo>
                  <a:lnTo>
                    <a:pt x="1883" y="4"/>
                  </a:lnTo>
                  <a:lnTo>
                    <a:pt x="1883" y="0"/>
                  </a:lnTo>
                  <a:lnTo>
                    <a:pt x="152" y="846"/>
                  </a:lnTo>
                  <a:lnTo>
                    <a:pt x="152" y="850"/>
                  </a:lnTo>
                  <a:close/>
                </a:path>
              </a:pathLst>
            </a:custGeom>
            <a:solidFill>
              <a:srgbClr val="70FE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2" name="Freeform 78"/>
            <p:cNvSpPr>
              <a:spLocks noEditPoints="1"/>
            </p:cNvSpPr>
            <p:nvPr/>
          </p:nvSpPr>
          <p:spPr bwMode="auto">
            <a:xfrm>
              <a:off x="984" y="572"/>
              <a:ext cx="1883" cy="925"/>
            </a:xfrm>
            <a:custGeom>
              <a:avLst/>
              <a:gdLst>
                <a:gd name="T0" fmla="*/ 0 w 1883"/>
                <a:gd name="T1" fmla="*/ 925 h 925"/>
                <a:gd name="T2" fmla="*/ 25 w 1883"/>
                <a:gd name="T3" fmla="*/ 913 h 925"/>
                <a:gd name="T4" fmla="*/ 15 w 1883"/>
                <a:gd name="T5" fmla="*/ 913 h 925"/>
                <a:gd name="T6" fmla="*/ 0 w 1883"/>
                <a:gd name="T7" fmla="*/ 920 h 925"/>
                <a:gd name="T8" fmla="*/ 0 w 1883"/>
                <a:gd name="T9" fmla="*/ 925 h 925"/>
                <a:gd name="T10" fmla="*/ 0 w 1883"/>
                <a:gd name="T11" fmla="*/ 925 h 925"/>
                <a:gd name="T12" fmla="*/ 31 w 1883"/>
                <a:gd name="T13" fmla="*/ 910 h 925"/>
                <a:gd name="T14" fmla="*/ 88 w 1883"/>
                <a:gd name="T15" fmla="*/ 882 h 925"/>
                <a:gd name="T16" fmla="*/ 78 w 1883"/>
                <a:gd name="T17" fmla="*/ 882 h 925"/>
                <a:gd name="T18" fmla="*/ 31 w 1883"/>
                <a:gd name="T19" fmla="*/ 905 h 925"/>
                <a:gd name="T20" fmla="*/ 31 w 1883"/>
                <a:gd name="T21" fmla="*/ 910 h 925"/>
                <a:gd name="T22" fmla="*/ 31 w 1883"/>
                <a:gd name="T23" fmla="*/ 910 h 925"/>
                <a:gd name="T24" fmla="*/ 113 w 1883"/>
                <a:gd name="T25" fmla="*/ 870 h 925"/>
                <a:gd name="T26" fmla="*/ 145 w 1883"/>
                <a:gd name="T27" fmla="*/ 854 h 925"/>
                <a:gd name="T28" fmla="*/ 135 w 1883"/>
                <a:gd name="T29" fmla="*/ 854 h 925"/>
                <a:gd name="T30" fmla="*/ 103 w 1883"/>
                <a:gd name="T31" fmla="*/ 870 h 925"/>
                <a:gd name="T32" fmla="*/ 113 w 1883"/>
                <a:gd name="T33" fmla="*/ 870 h 925"/>
                <a:gd name="T34" fmla="*/ 113 w 1883"/>
                <a:gd name="T35" fmla="*/ 870 h 925"/>
                <a:gd name="T36" fmla="*/ 152 w 1883"/>
                <a:gd name="T37" fmla="*/ 851 h 925"/>
                <a:gd name="T38" fmla="*/ 1883 w 1883"/>
                <a:gd name="T39" fmla="*/ 5 h 925"/>
                <a:gd name="T40" fmla="*/ 1883 w 1883"/>
                <a:gd name="T41" fmla="*/ 0 h 925"/>
                <a:gd name="T42" fmla="*/ 152 w 1883"/>
                <a:gd name="T43" fmla="*/ 846 h 925"/>
                <a:gd name="T44" fmla="*/ 152 w 1883"/>
                <a:gd name="T45" fmla="*/ 851 h 925"/>
                <a:gd name="T46" fmla="*/ 152 w 1883"/>
                <a:gd name="T47" fmla="*/ 851 h 9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883"/>
                <a:gd name="T73" fmla="*/ 0 h 925"/>
                <a:gd name="T74" fmla="*/ 1883 w 1883"/>
                <a:gd name="T75" fmla="*/ 925 h 9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883" h="925">
                  <a:moveTo>
                    <a:pt x="0" y="925"/>
                  </a:moveTo>
                  <a:lnTo>
                    <a:pt x="25" y="913"/>
                  </a:lnTo>
                  <a:lnTo>
                    <a:pt x="15" y="913"/>
                  </a:lnTo>
                  <a:lnTo>
                    <a:pt x="0" y="920"/>
                  </a:lnTo>
                  <a:lnTo>
                    <a:pt x="0" y="925"/>
                  </a:lnTo>
                  <a:close/>
                  <a:moveTo>
                    <a:pt x="31" y="910"/>
                  </a:moveTo>
                  <a:lnTo>
                    <a:pt x="88" y="882"/>
                  </a:lnTo>
                  <a:lnTo>
                    <a:pt x="78" y="882"/>
                  </a:lnTo>
                  <a:lnTo>
                    <a:pt x="31" y="905"/>
                  </a:lnTo>
                  <a:lnTo>
                    <a:pt x="31" y="910"/>
                  </a:lnTo>
                  <a:close/>
                  <a:moveTo>
                    <a:pt x="113" y="870"/>
                  </a:moveTo>
                  <a:lnTo>
                    <a:pt x="145" y="854"/>
                  </a:lnTo>
                  <a:lnTo>
                    <a:pt x="135" y="854"/>
                  </a:lnTo>
                  <a:lnTo>
                    <a:pt x="103" y="870"/>
                  </a:lnTo>
                  <a:lnTo>
                    <a:pt x="113" y="870"/>
                  </a:lnTo>
                  <a:close/>
                  <a:moveTo>
                    <a:pt x="152" y="851"/>
                  </a:moveTo>
                  <a:lnTo>
                    <a:pt x="1883" y="5"/>
                  </a:lnTo>
                  <a:lnTo>
                    <a:pt x="1883" y="0"/>
                  </a:lnTo>
                  <a:lnTo>
                    <a:pt x="152" y="846"/>
                  </a:lnTo>
                  <a:lnTo>
                    <a:pt x="152" y="851"/>
                  </a:lnTo>
                  <a:close/>
                </a:path>
              </a:pathLst>
            </a:custGeom>
            <a:solidFill>
              <a:srgbClr val="71FE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3" name="Freeform 79"/>
            <p:cNvSpPr>
              <a:spLocks noEditPoints="1"/>
            </p:cNvSpPr>
            <p:nvPr/>
          </p:nvSpPr>
          <p:spPr bwMode="auto">
            <a:xfrm>
              <a:off x="952" y="576"/>
              <a:ext cx="1915" cy="941"/>
            </a:xfrm>
            <a:custGeom>
              <a:avLst/>
              <a:gdLst>
                <a:gd name="T0" fmla="*/ 0 w 1915"/>
                <a:gd name="T1" fmla="*/ 941 h 941"/>
                <a:gd name="T2" fmla="*/ 1 w 1915"/>
                <a:gd name="T3" fmla="*/ 940 h 941"/>
                <a:gd name="T4" fmla="*/ 0 w 1915"/>
                <a:gd name="T5" fmla="*/ 940 h 941"/>
                <a:gd name="T6" fmla="*/ 0 w 1915"/>
                <a:gd name="T7" fmla="*/ 941 h 941"/>
                <a:gd name="T8" fmla="*/ 0 w 1915"/>
                <a:gd name="T9" fmla="*/ 941 h 941"/>
                <a:gd name="T10" fmla="*/ 32 w 1915"/>
                <a:gd name="T11" fmla="*/ 926 h 941"/>
                <a:gd name="T12" fmla="*/ 129 w 1915"/>
                <a:gd name="T13" fmla="*/ 878 h 941"/>
                <a:gd name="T14" fmla="*/ 119 w 1915"/>
                <a:gd name="T15" fmla="*/ 878 h 941"/>
                <a:gd name="T16" fmla="*/ 63 w 1915"/>
                <a:gd name="T17" fmla="*/ 905 h 941"/>
                <a:gd name="T18" fmla="*/ 63 w 1915"/>
                <a:gd name="T19" fmla="*/ 909 h 941"/>
                <a:gd name="T20" fmla="*/ 56 w 1915"/>
                <a:gd name="T21" fmla="*/ 909 h 941"/>
                <a:gd name="T22" fmla="*/ 32 w 1915"/>
                <a:gd name="T23" fmla="*/ 921 h 941"/>
                <a:gd name="T24" fmla="*/ 32 w 1915"/>
                <a:gd name="T25" fmla="*/ 926 h 941"/>
                <a:gd name="T26" fmla="*/ 32 w 1915"/>
                <a:gd name="T27" fmla="*/ 926 h 941"/>
                <a:gd name="T28" fmla="*/ 153 w 1915"/>
                <a:gd name="T29" fmla="*/ 866 h 941"/>
                <a:gd name="T30" fmla="*/ 1915 w 1915"/>
                <a:gd name="T31" fmla="*/ 5 h 941"/>
                <a:gd name="T32" fmla="*/ 1915 w 1915"/>
                <a:gd name="T33" fmla="*/ 0 h 941"/>
                <a:gd name="T34" fmla="*/ 184 w 1915"/>
                <a:gd name="T35" fmla="*/ 846 h 941"/>
                <a:gd name="T36" fmla="*/ 184 w 1915"/>
                <a:gd name="T37" fmla="*/ 850 h 941"/>
                <a:gd name="T38" fmla="*/ 176 w 1915"/>
                <a:gd name="T39" fmla="*/ 850 h 941"/>
                <a:gd name="T40" fmla="*/ 144 w 1915"/>
                <a:gd name="T41" fmla="*/ 866 h 941"/>
                <a:gd name="T42" fmla="*/ 153 w 1915"/>
                <a:gd name="T43" fmla="*/ 866 h 941"/>
                <a:gd name="T44" fmla="*/ 153 w 1915"/>
                <a:gd name="T45" fmla="*/ 866 h 941"/>
                <a:gd name="T46" fmla="*/ 153 w 1915"/>
                <a:gd name="T47" fmla="*/ 866 h 94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915"/>
                <a:gd name="T73" fmla="*/ 0 h 941"/>
                <a:gd name="T74" fmla="*/ 1915 w 1915"/>
                <a:gd name="T75" fmla="*/ 941 h 94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915" h="941">
                  <a:moveTo>
                    <a:pt x="0" y="941"/>
                  </a:moveTo>
                  <a:lnTo>
                    <a:pt x="1" y="940"/>
                  </a:lnTo>
                  <a:lnTo>
                    <a:pt x="0" y="940"/>
                  </a:lnTo>
                  <a:lnTo>
                    <a:pt x="0" y="941"/>
                  </a:lnTo>
                  <a:close/>
                  <a:moveTo>
                    <a:pt x="32" y="926"/>
                  </a:moveTo>
                  <a:lnTo>
                    <a:pt x="129" y="878"/>
                  </a:lnTo>
                  <a:lnTo>
                    <a:pt x="119" y="878"/>
                  </a:lnTo>
                  <a:lnTo>
                    <a:pt x="63" y="905"/>
                  </a:lnTo>
                  <a:lnTo>
                    <a:pt x="63" y="909"/>
                  </a:lnTo>
                  <a:lnTo>
                    <a:pt x="56" y="909"/>
                  </a:lnTo>
                  <a:lnTo>
                    <a:pt x="32" y="921"/>
                  </a:lnTo>
                  <a:lnTo>
                    <a:pt x="32" y="926"/>
                  </a:lnTo>
                  <a:close/>
                  <a:moveTo>
                    <a:pt x="153" y="866"/>
                  </a:moveTo>
                  <a:lnTo>
                    <a:pt x="1915" y="5"/>
                  </a:lnTo>
                  <a:lnTo>
                    <a:pt x="1915" y="0"/>
                  </a:lnTo>
                  <a:lnTo>
                    <a:pt x="184" y="846"/>
                  </a:lnTo>
                  <a:lnTo>
                    <a:pt x="184" y="850"/>
                  </a:lnTo>
                  <a:lnTo>
                    <a:pt x="176" y="850"/>
                  </a:lnTo>
                  <a:lnTo>
                    <a:pt x="144" y="866"/>
                  </a:lnTo>
                  <a:lnTo>
                    <a:pt x="153" y="866"/>
                  </a:lnTo>
                  <a:close/>
                </a:path>
              </a:pathLst>
            </a:custGeom>
            <a:solidFill>
              <a:srgbClr val="72F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4" name="Freeform 80"/>
            <p:cNvSpPr>
              <a:spLocks noEditPoints="1"/>
            </p:cNvSpPr>
            <p:nvPr/>
          </p:nvSpPr>
          <p:spPr bwMode="auto">
            <a:xfrm>
              <a:off x="952" y="581"/>
              <a:ext cx="1915" cy="940"/>
            </a:xfrm>
            <a:custGeom>
              <a:avLst/>
              <a:gdLst>
                <a:gd name="T0" fmla="*/ 0 w 1915"/>
                <a:gd name="T1" fmla="*/ 940 h 940"/>
                <a:gd name="T2" fmla="*/ 11 w 1915"/>
                <a:gd name="T3" fmla="*/ 935 h 940"/>
                <a:gd name="T4" fmla="*/ 0 w 1915"/>
                <a:gd name="T5" fmla="*/ 935 h 940"/>
                <a:gd name="T6" fmla="*/ 0 w 1915"/>
                <a:gd name="T7" fmla="*/ 935 h 940"/>
                <a:gd name="T8" fmla="*/ 0 w 1915"/>
                <a:gd name="T9" fmla="*/ 940 h 940"/>
                <a:gd name="T10" fmla="*/ 0 w 1915"/>
                <a:gd name="T11" fmla="*/ 940 h 940"/>
                <a:gd name="T12" fmla="*/ 32 w 1915"/>
                <a:gd name="T13" fmla="*/ 925 h 940"/>
                <a:gd name="T14" fmla="*/ 138 w 1915"/>
                <a:gd name="T15" fmla="*/ 873 h 940"/>
                <a:gd name="T16" fmla="*/ 128 w 1915"/>
                <a:gd name="T17" fmla="*/ 873 h 940"/>
                <a:gd name="T18" fmla="*/ 32 w 1915"/>
                <a:gd name="T19" fmla="*/ 920 h 940"/>
                <a:gd name="T20" fmla="*/ 32 w 1915"/>
                <a:gd name="T21" fmla="*/ 925 h 940"/>
                <a:gd name="T22" fmla="*/ 32 w 1915"/>
                <a:gd name="T23" fmla="*/ 925 h 940"/>
                <a:gd name="T24" fmla="*/ 153 w 1915"/>
                <a:gd name="T25" fmla="*/ 866 h 940"/>
                <a:gd name="T26" fmla="*/ 1915 w 1915"/>
                <a:gd name="T27" fmla="*/ 5 h 940"/>
                <a:gd name="T28" fmla="*/ 1915 w 1915"/>
                <a:gd name="T29" fmla="*/ 0 h 940"/>
                <a:gd name="T30" fmla="*/ 153 w 1915"/>
                <a:gd name="T31" fmla="*/ 861 h 940"/>
                <a:gd name="T32" fmla="*/ 153 w 1915"/>
                <a:gd name="T33" fmla="*/ 866 h 940"/>
                <a:gd name="T34" fmla="*/ 153 w 1915"/>
                <a:gd name="T35" fmla="*/ 866 h 9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5"/>
                <a:gd name="T55" fmla="*/ 0 h 940"/>
                <a:gd name="T56" fmla="*/ 1915 w 1915"/>
                <a:gd name="T57" fmla="*/ 940 h 9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5" h="940">
                  <a:moveTo>
                    <a:pt x="0" y="940"/>
                  </a:moveTo>
                  <a:lnTo>
                    <a:pt x="11" y="935"/>
                  </a:lnTo>
                  <a:lnTo>
                    <a:pt x="0" y="935"/>
                  </a:lnTo>
                  <a:lnTo>
                    <a:pt x="0" y="940"/>
                  </a:lnTo>
                  <a:close/>
                  <a:moveTo>
                    <a:pt x="32" y="925"/>
                  </a:moveTo>
                  <a:lnTo>
                    <a:pt x="138" y="873"/>
                  </a:lnTo>
                  <a:lnTo>
                    <a:pt x="128" y="873"/>
                  </a:lnTo>
                  <a:lnTo>
                    <a:pt x="32" y="920"/>
                  </a:lnTo>
                  <a:lnTo>
                    <a:pt x="32" y="925"/>
                  </a:lnTo>
                  <a:close/>
                  <a:moveTo>
                    <a:pt x="153" y="866"/>
                  </a:moveTo>
                  <a:lnTo>
                    <a:pt x="1915" y="5"/>
                  </a:lnTo>
                  <a:lnTo>
                    <a:pt x="1915" y="0"/>
                  </a:lnTo>
                  <a:lnTo>
                    <a:pt x="153" y="861"/>
                  </a:lnTo>
                  <a:lnTo>
                    <a:pt x="153" y="866"/>
                  </a:lnTo>
                  <a:close/>
                </a:path>
              </a:pathLst>
            </a:custGeom>
            <a:solidFill>
              <a:srgbClr val="73F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5" name="Freeform 81"/>
            <p:cNvSpPr>
              <a:spLocks noEditPoints="1"/>
            </p:cNvSpPr>
            <p:nvPr/>
          </p:nvSpPr>
          <p:spPr bwMode="auto">
            <a:xfrm>
              <a:off x="952" y="585"/>
              <a:ext cx="1915" cy="941"/>
            </a:xfrm>
            <a:custGeom>
              <a:avLst/>
              <a:gdLst>
                <a:gd name="T0" fmla="*/ 0 w 1915"/>
                <a:gd name="T1" fmla="*/ 941 h 941"/>
                <a:gd name="T2" fmla="*/ 21 w 1915"/>
                <a:gd name="T3" fmla="*/ 931 h 941"/>
                <a:gd name="T4" fmla="*/ 11 w 1915"/>
                <a:gd name="T5" fmla="*/ 931 h 941"/>
                <a:gd name="T6" fmla="*/ 0 w 1915"/>
                <a:gd name="T7" fmla="*/ 936 h 941"/>
                <a:gd name="T8" fmla="*/ 0 w 1915"/>
                <a:gd name="T9" fmla="*/ 941 h 941"/>
                <a:gd name="T10" fmla="*/ 0 w 1915"/>
                <a:gd name="T11" fmla="*/ 941 h 941"/>
                <a:gd name="T12" fmla="*/ 32 w 1915"/>
                <a:gd name="T13" fmla="*/ 925 h 941"/>
                <a:gd name="T14" fmla="*/ 147 w 1915"/>
                <a:gd name="T15" fmla="*/ 869 h 941"/>
                <a:gd name="T16" fmla="*/ 137 w 1915"/>
                <a:gd name="T17" fmla="*/ 869 h 941"/>
                <a:gd name="T18" fmla="*/ 32 w 1915"/>
                <a:gd name="T19" fmla="*/ 921 h 941"/>
                <a:gd name="T20" fmla="*/ 32 w 1915"/>
                <a:gd name="T21" fmla="*/ 925 h 941"/>
                <a:gd name="T22" fmla="*/ 32 w 1915"/>
                <a:gd name="T23" fmla="*/ 925 h 941"/>
                <a:gd name="T24" fmla="*/ 153 w 1915"/>
                <a:gd name="T25" fmla="*/ 866 h 941"/>
                <a:gd name="T26" fmla="*/ 1915 w 1915"/>
                <a:gd name="T27" fmla="*/ 5 h 941"/>
                <a:gd name="T28" fmla="*/ 1915 w 1915"/>
                <a:gd name="T29" fmla="*/ 0 h 941"/>
                <a:gd name="T30" fmla="*/ 153 w 1915"/>
                <a:gd name="T31" fmla="*/ 861 h 941"/>
                <a:gd name="T32" fmla="*/ 153 w 1915"/>
                <a:gd name="T33" fmla="*/ 866 h 941"/>
                <a:gd name="T34" fmla="*/ 153 w 1915"/>
                <a:gd name="T35" fmla="*/ 866 h 9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5"/>
                <a:gd name="T55" fmla="*/ 0 h 941"/>
                <a:gd name="T56" fmla="*/ 1915 w 1915"/>
                <a:gd name="T57" fmla="*/ 941 h 9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5" h="941">
                  <a:moveTo>
                    <a:pt x="0" y="941"/>
                  </a:moveTo>
                  <a:lnTo>
                    <a:pt x="21" y="931"/>
                  </a:lnTo>
                  <a:lnTo>
                    <a:pt x="11" y="931"/>
                  </a:lnTo>
                  <a:lnTo>
                    <a:pt x="0" y="936"/>
                  </a:lnTo>
                  <a:lnTo>
                    <a:pt x="0" y="941"/>
                  </a:lnTo>
                  <a:close/>
                  <a:moveTo>
                    <a:pt x="32" y="925"/>
                  </a:moveTo>
                  <a:lnTo>
                    <a:pt x="147" y="869"/>
                  </a:lnTo>
                  <a:lnTo>
                    <a:pt x="137" y="869"/>
                  </a:lnTo>
                  <a:lnTo>
                    <a:pt x="32" y="921"/>
                  </a:lnTo>
                  <a:lnTo>
                    <a:pt x="32" y="925"/>
                  </a:lnTo>
                  <a:close/>
                  <a:moveTo>
                    <a:pt x="153" y="866"/>
                  </a:moveTo>
                  <a:lnTo>
                    <a:pt x="1915" y="5"/>
                  </a:lnTo>
                  <a:lnTo>
                    <a:pt x="1915" y="0"/>
                  </a:lnTo>
                  <a:lnTo>
                    <a:pt x="153" y="861"/>
                  </a:lnTo>
                  <a:lnTo>
                    <a:pt x="153" y="866"/>
                  </a:lnTo>
                  <a:close/>
                </a:path>
              </a:pathLst>
            </a:custGeom>
            <a:solidFill>
              <a:srgbClr val="73FE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6" name="Freeform 82"/>
            <p:cNvSpPr>
              <a:spLocks noEditPoints="1"/>
            </p:cNvSpPr>
            <p:nvPr/>
          </p:nvSpPr>
          <p:spPr bwMode="auto">
            <a:xfrm>
              <a:off x="952" y="590"/>
              <a:ext cx="1915" cy="940"/>
            </a:xfrm>
            <a:custGeom>
              <a:avLst/>
              <a:gdLst>
                <a:gd name="T0" fmla="*/ 0 w 1915"/>
                <a:gd name="T1" fmla="*/ 940 h 940"/>
                <a:gd name="T2" fmla="*/ 30 w 1915"/>
                <a:gd name="T3" fmla="*/ 926 h 940"/>
                <a:gd name="T4" fmla="*/ 20 w 1915"/>
                <a:gd name="T5" fmla="*/ 926 h 940"/>
                <a:gd name="T6" fmla="*/ 0 w 1915"/>
                <a:gd name="T7" fmla="*/ 935 h 940"/>
                <a:gd name="T8" fmla="*/ 0 w 1915"/>
                <a:gd name="T9" fmla="*/ 940 h 940"/>
                <a:gd name="T10" fmla="*/ 0 w 1915"/>
                <a:gd name="T11" fmla="*/ 940 h 940"/>
                <a:gd name="T12" fmla="*/ 32 w 1915"/>
                <a:gd name="T13" fmla="*/ 925 h 940"/>
                <a:gd name="T14" fmla="*/ 1915 w 1915"/>
                <a:gd name="T15" fmla="*/ 5 h 940"/>
                <a:gd name="T16" fmla="*/ 1915 w 1915"/>
                <a:gd name="T17" fmla="*/ 0 h 940"/>
                <a:gd name="T18" fmla="*/ 153 w 1915"/>
                <a:gd name="T19" fmla="*/ 861 h 940"/>
                <a:gd name="T20" fmla="*/ 153 w 1915"/>
                <a:gd name="T21" fmla="*/ 864 h 940"/>
                <a:gd name="T22" fmla="*/ 146 w 1915"/>
                <a:gd name="T23" fmla="*/ 864 h 940"/>
                <a:gd name="T24" fmla="*/ 32 w 1915"/>
                <a:gd name="T25" fmla="*/ 920 h 940"/>
                <a:gd name="T26" fmla="*/ 32 w 1915"/>
                <a:gd name="T27" fmla="*/ 925 h 940"/>
                <a:gd name="T28" fmla="*/ 32 w 1915"/>
                <a:gd name="T29" fmla="*/ 925 h 94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15"/>
                <a:gd name="T46" fmla="*/ 0 h 940"/>
                <a:gd name="T47" fmla="*/ 1915 w 1915"/>
                <a:gd name="T48" fmla="*/ 940 h 94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15" h="940">
                  <a:moveTo>
                    <a:pt x="0" y="940"/>
                  </a:moveTo>
                  <a:lnTo>
                    <a:pt x="30" y="926"/>
                  </a:lnTo>
                  <a:lnTo>
                    <a:pt x="20" y="926"/>
                  </a:lnTo>
                  <a:lnTo>
                    <a:pt x="0" y="935"/>
                  </a:lnTo>
                  <a:lnTo>
                    <a:pt x="0" y="940"/>
                  </a:lnTo>
                  <a:close/>
                  <a:moveTo>
                    <a:pt x="32" y="925"/>
                  </a:moveTo>
                  <a:lnTo>
                    <a:pt x="1915" y="5"/>
                  </a:lnTo>
                  <a:lnTo>
                    <a:pt x="1915" y="0"/>
                  </a:lnTo>
                  <a:lnTo>
                    <a:pt x="153" y="861"/>
                  </a:lnTo>
                  <a:lnTo>
                    <a:pt x="153" y="864"/>
                  </a:lnTo>
                  <a:lnTo>
                    <a:pt x="146" y="864"/>
                  </a:lnTo>
                  <a:lnTo>
                    <a:pt x="32" y="920"/>
                  </a:lnTo>
                  <a:lnTo>
                    <a:pt x="32" y="925"/>
                  </a:lnTo>
                  <a:close/>
                </a:path>
              </a:pathLst>
            </a:custGeom>
            <a:solidFill>
              <a:srgbClr val="74FE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7" name="Freeform 83"/>
            <p:cNvSpPr>
              <a:spLocks noEditPoints="1"/>
            </p:cNvSpPr>
            <p:nvPr/>
          </p:nvSpPr>
          <p:spPr bwMode="auto">
            <a:xfrm>
              <a:off x="921" y="594"/>
              <a:ext cx="1946" cy="956"/>
            </a:xfrm>
            <a:custGeom>
              <a:avLst/>
              <a:gdLst>
                <a:gd name="T0" fmla="*/ 0 w 1946"/>
                <a:gd name="T1" fmla="*/ 956 h 956"/>
                <a:gd name="T2" fmla="*/ 5 w 1946"/>
                <a:gd name="T3" fmla="*/ 953 h 956"/>
                <a:gd name="T4" fmla="*/ 0 w 1946"/>
                <a:gd name="T5" fmla="*/ 953 h 956"/>
                <a:gd name="T6" fmla="*/ 0 w 1946"/>
                <a:gd name="T7" fmla="*/ 956 h 956"/>
                <a:gd name="T8" fmla="*/ 0 w 1946"/>
                <a:gd name="T9" fmla="*/ 956 h 956"/>
                <a:gd name="T10" fmla="*/ 31 w 1946"/>
                <a:gd name="T11" fmla="*/ 941 h 956"/>
                <a:gd name="T12" fmla="*/ 1946 w 1946"/>
                <a:gd name="T13" fmla="*/ 5 h 956"/>
                <a:gd name="T14" fmla="*/ 1946 w 1946"/>
                <a:gd name="T15" fmla="*/ 0 h 956"/>
                <a:gd name="T16" fmla="*/ 63 w 1946"/>
                <a:gd name="T17" fmla="*/ 920 h 956"/>
                <a:gd name="T18" fmla="*/ 63 w 1946"/>
                <a:gd name="T19" fmla="*/ 922 h 956"/>
                <a:gd name="T20" fmla="*/ 60 w 1946"/>
                <a:gd name="T21" fmla="*/ 922 h 956"/>
                <a:gd name="T22" fmla="*/ 31 w 1946"/>
                <a:gd name="T23" fmla="*/ 936 h 956"/>
                <a:gd name="T24" fmla="*/ 31 w 1946"/>
                <a:gd name="T25" fmla="*/ 941 h 956"/>
                <a:gd name="T26" fmla="*/ 31 w 1946"/>
                <a:gd name="T27" fmla="*/ 941 h 9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946"/>
                <a:gd name="T43" fmla="*/ 0 h 956"/>
                <a:gd name="T44" fmla="*/ 1946 w 1946"/>
                <a:gd name="T45" fmla="*/ 956 h 9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946" h="956">
                  <a:moveTo>
                    <a:pt x="0" y="956"/>
                  </a:moveTo>
                  <a:lnTo>
                    <a:pt x="5" y="953"/>
                  </a:lnTo>
                  <a:lnTo>
                    <a:pt x="0" y="953"/>
                  </a:lnTo>
                  <a:lnTo>
                    <a:pt x="0" y="956"/>
                  </a:lnTo>
                  <a:close/>
                  <a:moveTo>
                    <a:pt x="31" y="941"/>
                  </a:moveTo>
                  <a:lnTo>
                    <a:pt x="1946" y="5"/>
                  </a:lnTo>
                  <a:lnTo>
                    <a:pt x="1946" y="0"/>
                  </a:lnTo>
                  <a:lnTo>
                    <a:pt x="63" y="920"/>
                  </a:lnTo>
                  <a:lnTo>
                    <a:pt x="63" y="922"/>
                  </a:lnTo>
                  <a:lnTo>
                    <a:pt x="60" y="922"/>
                  </a:lnTo>
                  <a:lnTo>
                    <a:pt x="31" y="936"/>
                  </a:lnTo>
                  <a:lnTo>
                    <a:pt x="31" y="941"/>
                  </a:lnTo>
                  <a:close/>
                </a:path>
              </a:pathLst>
            </a:custGeom>
            <a:solidFill>
              <a:srgbClr val="75FE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8" name="Freeform 84"/>
            <p:cNvSpPr>
              <a:spLocks noEditPoints="1"/>
            </p:cNvSpPr>
            <p:nvPr/>
          </p:nvSpPr>
          <p:spPr bwMode="auto">
            <a:xfrm>
              <a:off x="921" y="599"/>
              <a:ext cx="1946" cy="955"/>
            </a:xfrm>
            <a:custGeom>
              <a:avLst/>
              <a:gdLst>
                <a:gd name="T0" fmla="*/ 0 w 1946"/>
                <a:gd name="T1" fmla="*/ 955 h 955"/>
                <a:gd name="T2" fmla="*/ 14 w 1946"/>
                <a:gd name="T3" fmla="*/ 948 h 955"/>
                <a:gd name="T4" fmla="*/ 4 w 1946"/>
                <a:gd name="T5" fmla="*/ 948 h 955"/>
                <a:gd name="T6" fmla="*/ 0 w 1946"/>
                <a:gd name="T7" fmla="*/ 950 h 955"/>
                <a:gd name="T8" fmla="*/ 0 w 1946"/>
                <a:gd name="T9" fmla="*/ 955 h 955"/>
                <a:gd name="T10" fmla="*/ 0 w 1946"/>
                <a:gd name="T11" fmla="*/ 955 h 955"/>
                <a:gd name="T12" fmla="*/ 31 w 1946"/>
                <a:gd name="T13" fmla="*/ 940 h 955"/>
                <a:gd name="T14" fmla="*/ 1946 w 1946"/>
                <a:gd name="T15" fmla="*/ 5 h 955"/>
                <a:gd name="T16" fmla="*/ 1946 w 1946"/>
                <a:gd name="T17" fmla="*/ 0 h 955"/>
                <a:gd name="T18" fmla="*/ 31 w 1946"/>
                <a:gd name="T19" fmla="*/ 935 h 955"/>
                <a:gd name="T20" fmla="*/ 31 w 1946"/>
                <a:gd name="T21" fmla="*/ 940 h 955"/>
                <a:gd name="T22" fmla="*/ 31 w 1946"/>
                <a:gd name="T23" fmla="*/ 940 h 9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46"/>
                <a:gd name="T37" fmla="*/ 0 h 955"/>
                <a:gd name="T38" fmla="*/ 1946 w 1946"/>
                <a:gd name="T39" fmla="*/ 955 h 95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46" h="955">
                  <a:moveTo>
                    <a:pt x="0" y="955"/>
                  </a:moveTo>
                  <a:lnTo>
                    <a:pt x="14" y="948"/>
                  </a:lnTo>
                  <a:lnTo>
                    <a:pt x="4" y="948"/>
                  </a:lnTo>
                  <a:lnTo>
                    <a:pt x="0" y="950"/>
                  </a:lnTo>
                  <a:lnTo>
                    <a:pt x="0" y="955"/>
                  </a:lnTo>
                  <a:close/>
                  <a:moveTo>
                    <a:pt x="31" y="940"/>
                  </a:moveTo>
                  <a:lnTo>
                    <a:pt x="1946" y="5"/>
                  </a:lnTo>
                  <a:lnTo>
                    <a:pt x="1946" y="0"/>
                  </a:lnTo>
                  <a:lnTo>
                    <a:pt x="31" y="935"/>
                  </a:lnTo>
                  <a:lnTo>
                    <a:pt x="31" y="940"/>
                  </a:lnTo>
                  <a:close/>
                </a:path>
              </a:pathLst>
            </a:custGeom>
            <a:solidFill>
              <a:srgbClr val="76FE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79" name="Freeform 85"/>
            <p:cNvSpPr>
              <a:spLocks noEditPoints="1"/>
            </p:cNvSpPr>
            <p:nvPr/>
          </p:nvSpPr>
          <p:spPr bwMode="auto">
            <a:xfrm>
              <a:off x="877" y="603"/>
              <a:ext cx="1990" cy="977"/>
            </a:xfrm>
            <a:custGeom>
              <a:avLst/>
              <a:gdLst>
                <a:gd name="T0" fmla="*/ 0 w 1990"/>
                <a:gd name="T1" fmla="*/ 977 h 977"/>
                <a:gd name="T2" fmla="*/ 3 w 1990"/>
                <a:gd name="T3" fmla="*/ 975 h 977"/>
                <a:gd name="T4" fmla="*/ 0 w 1990"/>
                <a:gd name="T5" fmla="*/ 975 h 977"/>
                <a:gd name="T6" fmla="*/ 0 w 1990"/>
                <a:gd name="T7" fmla="*/ 977 h 977"/>
                <a:gd name="T8" fmla="*/ 0 w 1990"/>
                <a:gd name="T9" fmla="*/ 977 h 977"/>
                <a:gd name="T10" fmla="*/ 44 w 1990"/>
                <a:gd name="T11" fmla="*/ 956 h 977"/>
                <a:gd name="T12" fmla="*/ 67 w 1990"/>
                <a:gd name="T13" fmla="*/ 944 h 977"/>
                <a:gd name="T14" fmla="*/ 57 w 1990"/>
                <a:gd name="T15" fmla="*/ 944 h 977"/>
                <a:gd name="T16" fmla="*/ 44 w 1990"/>
                <a:gd name="T17" fmla="*/ 951 h 977"/>
                <a:gd name="T18" fmla="*/ 44 w 1990"/>
                <a:gd name="T19" fmla="*/ 956 h 977"/>
                <a:gd name="T20" fmla="*/ 44 w 1990"/>
                <a:gd name="T21" fmla="*/ 956 h 977"/>
                <a:gd name="T22" fmla="*/ 75 w 1990"/>
                <a:gd name="T23" fmla="*/ 940 h 977"/>
                <a:gd name="T24" fmla="*/ 1990 w 1990"/>
                <a:gd name="T25" fmla="*/ 5 h 977"/>
                <a:gd name="T26" fmla="*/ 1990 w 1990"/>
                <a:gd name="T27" fmla="*/ 0 h 977"/>
                <a:gd name="T28" fmla="*/ 75 w 1990"/>
                <a:gd name="T29" fmla="*/ 936 h 977"/>
                <a:gd name="T30" fmla="*/ 75 w 1990"/>
                <a:gd name="T31" fmla="*/ 940 h 977"/>
                <a:gd name="T32" fmla="*/ 75 w 1990"/>
                <a:gd name="T33" fmla="*/ 940 h 97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90"/>
                <a:gd name="T52" fmla="*/ 0 h 977"/>
                <a:gd name="T53" fmla="*/ 1990 w 1990"/>
                <a:gd name="T54" fmla="*/ 977 h 97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90" h="977">
                  <a:moveTo>
                    <a:pt x="0" y="977"/>
                  </a:moveTo>
                  <a:lnTo>
                    <a:pt x="3" y="975"/>
                  </a:lnTo>
                  <a:lnTo>
                    <a:pt x="0" y="975"/>
                  </a:lnTo>
                  <a:lnTo>
                    <a:pt x="0" y="977"/>
                  </a:lnTo>
                  <a:close/>
                  <a:moveTo>
                    <a:pt x="44" y="956"/>
                  </a:moveTo>
                  <a:lnTo>
                    <a:pt x="67" y="944"/>
                  </a:lnTo>
                  <a:lnTo>
                    <a:pt x="57" y="944"/>
                  </a:lnTo>
                  <a:lnTo>
                    <a:pt x="44" y="951"/>
                  </a:lnTo>
                  <a:lnTo>
                    <a:pt x="44" y="956"/>
                  </a:lnTo>
                  <a:close/>
                  <a:moveTo>
                    <a:pt x="75" y="940"/>
                  </a:moveTo>
                  <a:lnTo>
                    <a:pt x="1990" y="5"/>
                  </a:lnTo>
                  <a:lnTo>
                    <a:pt x="1990" y="0"/>
                  </a:lnTo>
                  <a:lnTo>
                    <a:pt x="75" y="936"/>
                  </a:lnTo>
                  <a:lnTo>
                    <a:pt x="75" y="940"/>
                  </a:lnTo>
                  <a:close/>
                </a:path>
              </a:pathLst>
            </a:custGeom>
            <a:solidFill>
              <a:srgbClr val="77FE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0" name="Freeform 86"/>
            <p:cNvSpPr>
              <a:spLocks noEditPoints="1"/>
            </p:cNvSpPr>
            <p:nvPr/>
          </p:nvSpPr>
          <p:spPr bwMode="auto">
            <a:xfrm>
              <a:off x="830" y="608"/>
              <a:ext cx="2037" cy="999"/>
            </a:xfrm>
            <a:custGeom>
              <a:avLst/>
              <a:gdLst>
                <a:gd name="T0" fmla="*/ 0 w 2037"/>
                <a:gd name="T1" fmla="*/ 999 h 999"/>
                <a:gd name="T2" fmla="*/ 2 w 2037"/>
                <a:gd name="T3" fmla="*/ 998 h 999"/>
                <a:gd name="T4" fmla="*/ 0 w 2037"/>
                <a:gd name="T5" fmla="*/ 998 h 999"/>
                <a:gd name="T6" fmla="*/ 0 w 2037"/>
                <a:gd name="T7" fmla="*/ 999 h 999"/>
                <a:gd name="T8" fmla="*/ 0 w 2037"/>
                <a:gd name="T9" fmla="*/ 999 h 999"/>
                <a:gd name="T10" fmla="*/ 47 w 2037"/>
                <a:gd name="T11" fmla="*/ 976 h 999"/>
                <a:gd name="T12" fmla="*/ 59 w 2037"/>
                <a:gd name="T13" fmla="*/ 970 h 999"/>
                <a:gd name="T14" fmla="*/ 49 w 2037"/>
                <a:gd name="T15" fmla="*/ 970 h 999"/>
                <a:gd name="T16" fmla="*/ 47 w 2037"/>
                <a:gd name="T17" fmla="*/ 972 h 999"/>
                <a:gd name="T18" fmla="*/ 47 w 2037"/>
                <a:gd name="T19" fmla="*/ 976 h 999"/>
                <a:gd name="T20" fmla="*/ 47 w 2037"/>
                <a:gd name="T21" fmla="*/ 976 h 999"/>
                <a:gd name="T22" fmla="*/ 91 w 2037"/>
                <a:gd name="T23" fmla="*/ 955 h 999"/>
                <a:gd name="T24" fmla="*/ 2037 w 2037"/>
                <a:gd name="T25" fmla="*/ 4 h 999"/>
                <a:gd name="T26" fmla="*/ 2037 w 2037"/>
                <a:gd name="T27" fmla="*/ 0 h 999"/>
                <a:gd name="T28" fmla="*/ 122 w 2037"/>
                <a:gd name="T29" fmla="*/ 935 h 999"/>
                <a:gd name="T30" fmla="*/ 122 w 2037"/>
                <a:gd name="T31" fmla="*/ 939 h 999"/>
                <a:gd name="T32" fmla="*/ 113 w 2037"/>
                <a:gd name="T33" fmla="*/ 939 h 999"/>
                <a:gd name="T34" fmla="*/ 91 w 2037"/>
                <a:gd name="T35" fmla="*/ 950 h 999"/>
                <a:gd name="T36" fmla="*/ 91 w 2037"/>
                <a:gd name="T37" fmla="*/ 955 h 999"/>
                <a:gd name="T38" fmla="*/ 91 w 2037"/>
                <a:gd name="T39" fmla="*/ 955 h 99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37"/>
                <a:gd name="T61" fmla="*/ 0 h 999"/>
                <a:gd name="T62" fmla="*/ 2037 w 2037"/>
                <a:gd name="T63" fmla="*/ 999 h 99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37" h="999">
                  <a:moveTo>
                    <a:pt x="0" y="999"/>
                  </a:moveTo>
                  <a:lnTo>
                    <a:pt x="2" y="998"/>
                  </a:lnTo>
                  <a:lnTo>
                    <a:pt x="0" y="998"/>
                  </a:lnTo>
                  <a:lnTo>
                    <a:pt x="0" y="999"/>
                  </a:lnTo>
                  <a:close/>
                  <a:moveTo>
                    <a:pt x="47" y="976"/>
                  </a:moveTo>
                  <a:lnTo>
                    <a:pt x="59" y="970"/>
                  </a:lnTo>
                  <a:lnTo>
                    <a:pt x="49" y="970"/>
                  </a:lnTo>
                  <a:lnTo>
                    <a:pt x="47" y="972"/>
                  </a:lnTo>
                  <a:lnTo>
                    <a:pt x="47" y="976"/>
                  </a:lnTo>
                  <a:close/>
                  <a:moveTo>
                    <a:pt x="91" y="955"/>
                  </a:moveTo>
                  <a:lnTo>
                    <a:pt x="2037" y="4"/>
                  </a:lnTo>
                  <a:lnTo>
                    <a:pt x="2037" y="0"/>
                  </a:lnTo>
                  <a:lnTo>
                    <a:pt x="122" y="935"/>
                  </a:lnTo>
                  <a:lnTo>
                    <a:pt x="122" y="939"/>
                  </a:lnTo>
                  <a:lnTo>
                    <a:pt x="113" y="939"/>
                  </a:lnTo>
                  <a:lnTo>
                    <a:pt x="91" y="950"/>
                  </a:lnTo>
                  <a:lnTo>
                    <a:pt x="91" y="955"/>
                  </a:lnTo>
                  <a:close/>
                </a:path>
              </a:pathLst>
            </a:custGeom>
            <a:solidFill>
              <a:srgbClr val="78F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1" name="Freeform 87"/>
            <p:cNvSpPr>
              <a:spLocks noEditPoints="1"/>
            </p:cNvSpPr>
            <p:nvPr/>
          </p:nvSpPr>
          <p:spPr bwMode="auto">
            <a:xfrm>
              <a:off x="830" y="612"/>
              <a:ext cx="2037" cy="1000"/>
            </a:xfrm>
            <a:custGeom>
              <a:avLst/>
              <a:gdLst>
                <a:gd name="T0" fmla="*/ 0 w 2037"/>
                <a:gd name="T1" fmla="*/ 1000 h 1000"/>
                <a:gd name="T2" fmla="*/ 11 w 2037"/>
                <a:gd name="T3" fmla="*/ 994 h 1000"/>
                <a:gd name="T4" fmla="*/ 1 w 2037"/>
                <a:gd name="T5" fmla="*/ 994 h 1000"/>
                <a:gd name="T6" fmla="*/ 0 w 2037"/>
                <a:gd name="T7" fmla="*/ 995 h 1000"/>
                <a:gd name="T8" fmla="*/ 0 w 2037"/>
                <a:gd name="T9" fmla="*/ 1000 h 1000"/>
                <a:gd name="T10" fmla="*/ 0 w 2037"/>
                <a:gd name="T11" fmla="*/ 1000 h 1000"/>
                <a:gd name="T12" fmla="*/ 47 w 2037"/>
                <a:gd name="T13" fmla="*/ 977 h 1000"/>
                <a:gd name="T14" fmla="*/ 69 w 2037"/>
                <a:gd name="T15" fmla="*/ 966 h 1000"/>
                <a:gd name="T16" fmla="*/ 59 w 2037"/>
                <a:gd name="T17" fmla="*/ 966 h 1000"/>
                <a:gd name="T18" fmla="*/ 47 w 2037"/>
                <a:gd name="T19" fmla="*/ 972 h 1000"/>
                <a:gd name="T20" fmla="*/ 47 w 2037"/>
                <a:gd name="T21" fmla="*/ 977 h 1000"/>
                <a:gd name="T22" fmla="*/ 47 w 2037"/>
                <a:gd name="T23" fmla="*/ 977 h 1000"/>
                <a:gd name="T24" fmla="*/ 91 w 2037"/>
                <a:gd name="T25" fmla="*/ 956 h 1000"/>
                <a:gd name="T26" fmla="*/ 2037 w 2037"/>
                <a:gd name="T27" fmla="*/ 5 h 1000"/>
                <a:gd name="T28" fmla="*/ 2037 w 2037"/>
                <a:gd name="T29" fmla="*/ 0 h 1000"/>
                <a:gd name="T30" fmla="*/ 91 w 2037"/>
                <a:gd name="T31" fmla="*/ 951 h 1000"/>
                <a:gd name="T32" fmla="*/ 91 w 2037"/>
                <a:gd name="T33" fmla="*/ 956 h 1000"/>
                <a:gd name="T34" fmla="*/ 91 w 2037"/>
                <a:gd name="T35" fmla="*/ 956 h 1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37"/>
                <a:gd name="T55" fmla="*/ 0 h 1000"/>
                <a:gd name="T56" fmla="*/ 2037 w 2037"/>
                <a:gd name="T57" fmla="*/ 1000 h 1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37" h="1000">
                  <a:moveTo>
                    <a:pt x="0" y="1000"/>
                  </a:moveTo>
                  <a:lnTo>
                    <a:pt x="11" y="994"/>
                  </a:lnTo>
                  <a:lnTo>
                    <a:pt x="1" y="994"/>
                  </a:lnTo>
                  <a:lnTo>
                    <a:pt x="0" y="995"/>
                  </a:lnTo>
                  <a:lnTo>
                    <a:pt x="0" y="1000"/>
                  </a:lnTo>
                  <a:close/>
                  <a:moveTo>
                    <a:pt x="47" y="977"/>
                  </a:moveTo>
                  <a:lnTo>
                    <a:pt x="69" y="966"/>
                  </a:lnTo>
                  <a:lnTo>
                    <a:pt x="59" y="966"/>
                  </a:lnTo>
                  <a:lnTo>
                    <a:pt x="47" y="972"/>
                  </a:lnTo>
                  <a:lnTo>
                    <a:pt x="47" y="977"/>
                  </a:lnTo>
                  <a:close/>
                  <a:moveTo>
                    <a:pt x="91" y="956"/>
                  </a:moveTo>
                  <a:lnTo>
                    <a:pt x="2037" y="5"/>
                  </a:lnTo>
                  <a:lnTo>
                    <a:pt x="2037" y="0"/>
                  </a:lnTo>
                  <a:lnTo>
                    <a:pt x="91" y="951"/>
                  </a:lnTo>
                  <a:lnTo>
                    <a:pt x="91" y="956"/>
                  </a:lnTo>
                  <a:close/>
                </a:path>
              </a:pathLst>
            </a:custGeom>
            <a:solidFill>
              <a:srgbClr val="79FE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2" name="Freeform 88"/>
            <p:cNvSpPr>
              <a:spLocks noEditPoints="1"/>
            </p:cNvSpPr>
            <p:nvPr/>
          </p:nvSpPr>
          <p:spPr bwMode="auto">
            <a:xfrm>
              <a:off x="830" y="616"/>
              <a:ext cx="2037" cy="1000"/>
            </a:xfrm>
            <a:custGeom>
              <a:avLst/>
              <a:gdLst>
                <a:gd name="T0" fmla="*/ 0 w 2037"/>
                <a:gd name="T1" fmla="*/ 1000 h 1000"/>
                <a:gd name="T2" fmla="*/ 20 w 2037"/>
                <a:gd name="T3" fmla="*/ 990 h 1000"/>
                <a:gd name="T4" fmla="*/ 10 w 2037"/>
                <a:gd name="T5" fmla="*/ 990 h 1000"/>
                <a:gd name="T6" fmla="*/ 0 w 2037"/>
                <a:gd name="T7" fmla="*/ 995 h 1000"/>
                <a:gd name="T8" fmla="*/ 0 w 2037"/>
                <a:gd name="T9" fmla="*/ 1000 h 1000"/>
                <a:gd name="T10" fmla="*/ 0 w 2037"/>
                <a:gd name="T11" fmla="*/ 1000 h 1000"/>
                <a:gd name="T12" fmla="*/ 52 w 2037"/>
                <a:gd name="T13" fmla="*/ 975 h 1000"/>
                <a:gd name="T14" fmla="*/ 78 w 2037"/>
                <a:gd name="T15" fmla="*/ 962 h 1000"/>
                <a:gd name="T16" fmla="*/ 68 w 2037"/>
                <a:gd name="T17" fmla="*/ 962 h 1000"/>
                <a:gd name="T18" fmla="*/ 47 w 2037"/>
                <a:gd name="T19" fmla="*/ 972 h 1000"/>
                <a:gd name="T20" fmla="*/ 47 w 2037"/>
                <a:gd name="T21" fmla="*/ 975 h 1000"/>
                <a:gd name="T22" fmla="*/ 52 w 2037"/>
                <a:gd name="T23" fmla="*/ 975 h 1000"/>
                <a:gd name="T24" fmla="*/ 52 w 2037"/>
                <a:gd name="T25" fmla="*/ 975 h 1000"/>
                <a:gd name="T26" fmla="*/ 91 w 2037"/>
                <a:gd name="T27" fmla="*/ 956 h 1000"/>
                <a:gd name="T28" fmla="*/ 2037 w 2037"/>
                <a:gd name="T29" fmla="*/ 5 h 1000"/>
                <a:gd name="T30" fmla="*/ 2037 w 2037"/>
                <a:gd name="T31" fmla="*/ 0 h 1000"/>
                <a:gd name="T32" fmla="*/ 91 w 2037"/>
                <a:gd name="T33" fmla="*/ 951 h 1000"/>
                <a:gd name="T34" fmla="*/ 91 w 2037"/>
                <a:gd name="T35" fmla="*/ 956 h 1000"/>
                <a:gd name="T36" fmla="*/ 91 w 2037"/>
                <a:gd name="T37" fmla="*/ 956 h 100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37"/>
                <a:gd name="T58" fmla="*/ 0 h 1000"/>
                <a:gd name="T59" fmla="*/ 2037 w 2037"/>
                <a:gd name="T60" fmla="*/ 1000 h 100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37" h="1000">
                  <a:moveTo>
                    <a:pt x="0" y="1000"/>
                  </a:moveTo>
                  <a:lnTo>
                    <a:pt x="20" y="990"/>
                  </a:lnTo>
                  <a:lnTo>
                    <a:pt x="10" y="990"/>
                  </a:lnTo>
                  <a:lnTo>
                    <a:pt x="0" y="995"/>
                  </a:lnTo>
                  <a:lnTo>
                    <a:pt x="0" y="1000"/>
                  </a:lnTo>
                  <a:close/>
                  <a:moveTo>
                    <a:pt x="52" y="975"/>
                  </a:moveTo>
                  <a:lnTo>
                    <a:pt x="78" y="962"/>
                  </a:lnTo>
                  <a:lnTo>
                    <a:pt x="68" y="962"/>
                  </a:lnTo>
                  <a:lnTo>
                    <a:pt x="47" y="972"/>
                  </a:lnTo>
                  <a:lnTo>
                    <a:pt x="47" y="975"/>
                  </a:lnTo>
                  <a:lnTo>
                    <a:pt x="52" y="975"/>
                  </a:lnTo>
                  <a:close/>
                  <a:moveTo>
                    <a:pt x="91" y="956"/>
                  </a:moveTo>
                  <a:lnTo>
                    <a:pt x="2037" y="5"/>
                  </a:lnTo>
                  <a:lnTo>
                    <a:pt x="2037" y="0"/>
                  </a:lnTo>
                  <a:lnTo>
                    <a:pt x="91" y="951"/>
                  </a:lnTo>
                  <a:lnTo>
                    <a:pt x="91" y="956"/>
                  </a:lnTo>
                  <a:close/>
                </a:path>
              </a:pathLst>
            </a:custGeom>
            <a:solidFill>
              <a:srgbClr val="7AF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3" name="Freeform 89"/>
            <p:cNvSpPr>
              <a:spLocks noEditPoints="1"/>
            </p:cNvSpPr>
            <p:nvPr/>
          </p:nvSpPr>
          <p:spPr bwMode="auto">
            <a:xfrm>
              <a:off x="830" y="621"/>
              <a:ext cx="2037" cy="1000"/>
            </a:xfrm>
            <a:custGeom>
              <a:avLst/>
              <a:gdLst>
                <a:gd name="T0" fmla="*/ 0 w 2037"/>
                <a:gd name="T1" fmla="*/ 1000 h 1000"/>
                <a:gd name="T2" fmla="*/ 29 w 2037"/>
                <a:gd name="T3" fmla="*/ 985 h 1000"/>
                <a:gd name="T4" fmla="*/ 19 w 2037"/>
                <a:gd name="T5" fmla="*/ 985 h 1000"/>
                <a:gd name="T6" fmla="*/ 0 w 2037"/>
                <a:gd name="T7" fmla="*/ 995 h 1000"/>
                <a:gd name="T8" fmla="*/ 0 w 2037"/>
                <a:gd name="T9" fmla="*/ 1000 h 1000"/>
                <a:gd name="T10" fmla="*/ 0 w 2037"/>
                <a:gd name="T11" fmla="*/ 1000 h 1000"/>
                <a:gd name="T12" fmla="*/ 61 w 2037"/>
                <a:gd name="T13" fmla="*/ 970 h 1000"/>
                <a:gd name="T14" fmla="*/ 87 w 2037"/>
                <a:gd name="T15" fmla="*/ 957 h 1000"/>
                <a:gd name="T16" fmla="*/ 77 w 2037"/>
                <a:gd name="T17" fmla="*/ 957 h 1000"/>
                <a:gd name="T18" fmla="*/ 51 w 2037"/>
                <a:gd name="T19" fmla="*/ 970 h 1000"/>
                <a:gd name="T20" fmla="*/ 61 w 2037"/>
                <a:gd name="T21" fmla="*/ 970 h 1000"/>
                <a:gd name="T22" fmla="*/ 61 w 2037"/>
                <a:gd name="T23" fmla="*/ 970 h 1000"/>
                <a:gd name="T24" fmla="*/ 91 w 2037"/>
                <a:gd name="T25" fmla="*/ 955 h 1000"/>
                <a:gd name="T26" fmla="*/ 2037 w 2037"/>
                <a:gd name="T27" fmla="*/ 5 h 1000"/>
                <a:gd name="T28" fmla="*/ 2037 w 2037"/>
                <a:gd name="T29" fmla="*/ 0 h 1000"/>
                <a:gd name="T30" fmla="*/ 91 w 2037"/>
                <a:gd name="T31" fmla="*/ 951 h 1000"/>
                <a:gd name="T32" fmla="*/ 91 w 2037"/>
                <a:gd name="T33" fmla="*/ 955 h 1000"/>
                <a:gd name="T34" fmla="*/ 91 w 2037"/>
                <a:gd name="T35" fmla="*/ 955 h 10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37"/>
                <a:gd name="T55" fmla="*/ 0 h 1000"/>
                <a:gd name="T56" fmla="*/ 2037 w 2037"/>
                <a:gd name="T57" fmla="*/ 1000 h 10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37" h="1000">
                  <a:moveTo>
                    <a:pt x="0" y="1000"/>
                  </a:moveTo>
                  <a:lnTo>
                    <a:pt x="29" y="985"/>
                  </a:lnTo>
                  <a:lnTo>
                    <a:pt x="19" y="985"/>
                  </a:lnTo>
                  <a:lnTo>
                    <a:pt x="0" y="995"/>
                  </a:lnTo>
                  <a:lnTo>
                    <a:pt x="0" y="1000"/>
                  </a:lnTo>
                  <a:close/>
                  <a:moveTo>
                    <a:pt x="61" y="970"/>
                  </a:moveTo>
                  <a:lnTo>
                    <a:pt x="87" y="957"/>
                  </a:lnTo>
                  <a:lnTo>
                    <a:pt x="77" y="957"/>
                  </a:lnTo>
                  <a:lnTo>
                    <a:pt x="51" y="970"/>
                  </a:lnTo>
                  <a:lnTo>
                    <a:pt x="61" y="970"/>
                  </a:lnTo>
                  <a:close/>
                  <a:moveTo>
                    <a:pt x="91" y="955"/>
                  </a:moveTo>
                  <a:lnTo>
                    <a:pt x="2037" y="5"/>
                  </a:lnTo>
                  <a:lnTo>
                    <a:pt x="2037" y="0"/>
                  </a:lnTo>
                  <a:lnTo>
                    <a:pt x="91" y="951"/>
                  </a:lnTo>
                  <a:lnTo>
                    <a:pt x="91" y="955"/>
                  </a:lnTo>
                  <a:close/>
                </a:path>
              </a:pathLst>
            </a:custGeom>
            <a:solidFill>
              <a:srgbClr val="7BF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4" name="Freeform 90"/>
            <p:cNvSpPr>
              <a:spLocks noEditPoints="1"/>
            </p:cNvSpPr>
            <p:nvPr/>
          </p:nvSpPr>
          <p:spPr bwMode="auto">
            <a:xfrm>
              <a:off x="799" y="625"/>
              <a:ext cx="2068" cy="1015"/>
            </a:xfrm>
            <a:custGeom>
              <a:avLst/>
              <a:gdLst>
                <a:gd name="T0" fmla="*/ 0 w 2068"/>
                <a:gd name="T1" fmla="*/ 1015 h 1015"/>
                <a:gd name="T2" fmla="*/ 6 w 2068"/>
                <a:gd name="T3" fmla="*/ 1013 h 1015"/>
                <a:gd name="T4" fmla="*/ 0 w 2068"/>
                <a:gd name="T5" fmla="*/ 1013 h 1015"/>
                <a:gd name="T6" fmla="*/ 0 w 2068"/>
                <a:gd name="T7" fmla="*/ 1015 h 1015"/>
                <a:gd name="T8" fmla="*/ 0 w 2068"/>
                <a:gd name="T9" fmla="*/ 1015 h 1015"/>
                <a:gd name="T10" fmla="*/ 38 w 2068"/>
                <a:gd name="T11" fmla="*/ 997 h 1015"/>
                <a:gd name="T12" fmla="*/ 69 w 2068"/>
                <a:gd name="T13" fmla="*/ 981 h 1015"/>
                <a:gd name="T14" fmla="*/ 59 w 2068"/>
                <a:gd name="T15" fmla="*/ 981 h 1015"/>
                <a:gd name="T16" fmla="*/ 31 w 2068"/>
                <a:gd name="T17" fmla="*/ 995 h 1015"/>
                <a:gd name="T18" fmla="*/ 31 w 2068"/>
                <a:gd name="T19" fmla="*/ 997 h 1015"/>
                <a:gd name="T20" fmla="*/ 38 w 2068"/>
                <a:gd name="T21" fmla="*/ 997 h 1015"/>
                <a:gd name="T22" fmla="*/ 38 w 2068"/>
                <a:gd name="T23" fmla="*/ 997 h 1015"/>
                <a:gd name="T24" fmla="*/ 94 w 2068"/>
                <a:gd name="T25" fmla="*/ 970 h 1015"/>
                <a:gd name="T26" fmla="*/ 2068 w 2068"/>
                <a:gd name="T27" fmla="*/ 5 h 1015"/>
                <a:gd name="T28" fmla="*/ 2068 w 2068"/>
                <a:gd name="T29" fmla="*/ 0 h 1015"/>
                <a:gd name="T30" fmla="*/ 122 w 2068"/>
                <a:gd name="T31" fmla="*/ 951 h 1015"/>
                <a:gd name="T32" fmla="*/ 122 w 2068"/>
                <a:gd name="T33" fmla="*/ 953 h 1015"/>
                <a:gd name="T34" fmla="*/ 117 w 2068"/>
                <a:gd name="T35" fmla="*/ 953 h 1015"/>
                <a:gd name="T36" fmla="*/ 91 w 2068"/>
                <a:gd name="T37" fmla="*/ 966 h 1015"/>
                <a:gd name="T38" fmla="*/ 94 w 2068"/>
                <a:gd name="T39" fmla="*/ 966 h 1015"/>
                <a:gd name="T40" fmla="*/ 94 w 2068"/>
                <a:gd name="T41" fmla="*/ 970 h 1015"/>
                <a:gd name="T42" fmla="*/ 94 w 2068"/>
                <a:gd name="T43" fmla="*/ 970 h 10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8"/>
                <a:gd name="T67" fmla="*/ 0 h 1015"/>
                <a:gd name="T68" fmla="*/ 2068 w 2068"/>
                <a:gd name="T69" fmla="*/ 1015 h 10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8" h="1015">
                  <a:moveTo>
                    <a:pt x="0" y="1015"/>
                  </a:moveTo>
                  <a:lnTo>
                    <a:pt x="6" y="1013"/>
                  </a:lnTo>
                  <a:lnTo>
                    <a:pt x="0" y="1013"/>
                  </a:lnTo>
                  <a:lnTo>
                    <a:pt x="0" y="1015"/>
                  </a:lnTo>
                  <a:close/>
                  <a:moveTo>
                    <a:pt x="38" y="997"/>
                  </a:moveTo>
                  <a:lnTo>
                    <a:pt x="69" y="981"/>
                  </a:lnTo>
                  <a:lnTo>
                    <a:pt x="59" y="981"/>
                  </a:lnTo>
                  <a:lnTo>
                    <a:pt x="31" y="995"/>
                  </a:lnTo>
                  <a:lnTo>
                    <a:pt x="31" y="997"/>
                  </a:lnTo>
                  <a:lnTo>
                    <a:pt x="38" y="997"/>
                  </a:lnTo>
                  <a:close/>
                  <a:moveTo>
                    <a:pt x="94" y="970"/>
                  </a:moveTo>
                  <a:lnTo>
                    <a:pt x="2068" y="5"/>
                  </a:lnTo>
                  <a:lnTo>
                    <a:pt x="2068" y="0"/>
                  </a:lnTo>
                  <a:lnTo>
                    <a:pt x="122" y="951"/>
                  </a:lnTo>
                  <a:lnTo>
                    <a:pt x="122" y="953"/>
                  </a:lnTo>
                  <a:lnTo>
                    <a:pt x="117" y="953"/>
                  </a:lnTo>
                  <a:lnTo>
                    <a:pt x="91" y="966"/>
                  </a:lnTo>
                  <a:lnTo>
                    <a:pt x="94" y="966"/>
                  </a:lnTo>
                  <a:lnTo>
                    <a:pt x="94" y="970"/>
                  </a:lnTo>
                  <a:close/>
                </a:path>
              </a:pathLst>
            </a:custGeom>
            <a:solidFill>
              <a:srgbClr val="7CFE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5" name="Freeform 91"/>
            <p:cNvSpPr>
              <a:spLocks noEditPoints="1"/>
            </p:cNvSpPr>
            <p:nvPr/>
          </p:nvSpPr>
          <p:spPr bwMode="auto">
            <a:xfrm>
              <a:off x="799" y="630"/>
              <a:ext cx="2068" cy="1015"/>
            </a:xfrm>
            <a:custGeom>
              <a:avLst/>
              <a:gdLst>
                <a:gd name="T0" fmla="*/ 0 w 2068"/>
                <a:gd name="T1" fmla="*/ 1015 h 1015"/>
                <a:gd name="T2" fmla="*/ 15 w 2068"/>
                <a:gd name="T3" fmla="*/ 1008 h 1015"/>
                <a:gd name="T4" fmla="*/ 5 w 2068"/>
                <a:gd name="T5" fmla="*/ 1008 h 1015"/>
                <a:gd name="T6" fmla="*/ 0 w 2068"/>
                <a:gd name="T7" fmla="*/ 1010 h 1015"/>
                <a:gd name="T8" fmla="*/ 0 w 2068"/>
                <a:gd name="T9" fmla="*/ 1015 h 1015"/>
                <a:gd name="T10" fmla="*/ 0 w 2068"/>
                <a:gd name="T11" fmla="*/ 1015 h 1015"/>
                <a:gd name="T12" fmla="*/ 47 w 2068"/>
                <a:gd name="T13" fmla="*/ 992 h 1015"/>
                <a:gd name="T14" fmla="*/ 79 w 2068"/>
                <a:gd name="T15" fmla="*/ 976 h 1015"/>
                <a:gd name="T16" fmla="*/ 69 w 2068"/>
                <a:gd name="T17" fmla="*/ 976 h 1015"/>
                <a:gd name="T18" fmla="*/ 37 w 2068"/>
                <a:gd name="T19" fmla="*/ 992 h 1015"/>
                <a:gd name="T20" fmla="*/ 47 w 2068"/>
                <a:gd name="T21" fmla="*/ 992 h 1015"/>
                <a:gd name="T22" fmla="*/ 47 w 2068"/>
                <a:gd name="T23" fmla="*/ 992 h 1015"/>
                <a:gd name="T24" fmla="*/ 94 w 2068"/>
                <a:gd name="T25" fmla="*/ 969 h 1015"/>
                <a:gd name="T26" fmla="*/ 2068 w 2068"/>
                <a:gd name="T27" fmla="*/ 5 h 1015"/>
                <a:gd name="T28" fmla="*/ 2068 w 2068"/>
                <a:gd name="T29" fmla="*/ 0 h 1015"/>
                <a:gd name="T30" fmla="*/ 94 w 2068"/>
                <a:gd name="T31" fmla="*/ 964 h 1015"/>
                <a:gd name="T32" fmla="*/ 94 w 2068"/>
                <a:gd name="T33" fmla="*/ 969 h 1015"/>
                <a:gd name="T34" fmla="*/ 94 w 2068"/>
                <a:gd name="T35" fmla="*/ 969 h 10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8"/>
                <a:gd name="T55" fmla="*/ 0 h 1015"/>
                <a:gd name="T56" fmla="*/ 2068 w 2068"/>
                <a:gd name="T57" fmla="*/ 1015 h 10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8" h="1015">
                  <a:moveTo>
                    <a:pt x="0" y="1015"/>
                  </a:moveTo>
                  <a:lnTo>
                    <a:pt x="15" y="1008"/>
                  </a:lnTo>
                  <a:lnTo>
                    <a:pt x="5" y="1008"/>
                  </a:lnTo>
                  <a:lnTo>
                    <a:pt x="0" y="1010"/>
                  </a:lnTo>
                  <a:lnTo>
                    <a:pt x="0" y="1015"/>
                  </a:lnTo>
                  <a:close/>
                  <a:moveTo>
                    <a:pt x="47" y="992"/>
                  </a:moveTo>
                  <a:lnTo>
                    <a:pt x="79" y="976"/>
                  </a:lnTo>
                  <a:lnTo>
                    <a:pt x="69" y="976"/>
                  </a:lnTo>
                  <a:lnTo>
                    <a:pt x="37" y="992"/>
                  </a:lnTo>
                  <a:lnTo>
                    <a:pt x="47" y="992"/>
                  </a:lnTo>
                  <a:close/>
                  <a:moveTo>
                    <a:pt x="94" y="969"/>
                  </a:moveTo>
                  <a:lnTo>
                    <a:pt x="2068" y="5"/>
                  </a:lnTo>
                  <a:lnTo>
                    <a:pt x="2068" y="0"/>
                  </a:lnTo>
                  <a:lnTo>
                    <a:pt x="94" y="964"/>
                  </a:lnTo>
                  <a:lnTo>
                    <a:pt x="94" y="969"/>
                  </a:lnTo>
                  <a:close/>
                </a:path>
              </a:pathLst>
            </a:custGeom>
            <a:solidFill>
              <a:srgbClr val="7CF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6" name="Freeform 92"/>
            <p:cNvSpPr>
              <a:spLocks noEditPoints="1"/>
            </p:cNvSpPr>
            <p:nvPr/>
          </p:nvSpPr>
          <p:spPr bwMode="auto">
            <a:xfrm>
              <a:off x="799" y="634"/>
              <a:ext cx="2068" cy="1015"/>
            </a:xfrm>
            <a:custGeom>
              <a:avLst/>
              <a:gdLst>
                <a:gd name="T0" fmla="*/ 0 w 2068"/>
                <a:gd name="T1" fmla="*/ 1015 h 1015"/>
                <a:gd name="T2" fmla="*/ 24 w 2068"/>
                <a:gd name="T3" fmla="*/ 1004 h 1015"/>
                <a:gd name="T4" fmla="*/ 14 w 2068"/>
                <a:gd name="T5" fmla="*/ 1004 h 1015"/>
                <a:gd name="T6" fmla="*/ 0 w 2068"/>
                <a:gd name="T7" fmla="*/ 1010 h 1015"/>
                <a:gd name="T8" fmla="*/ 0 w 2068"/>
                <a:gd name="T9" fmla="*/ 1015 h 1015"/>
                <a:gd name="T10" fmla="*/ 0 w 2068"/>
                <a:gd name="T11" fmla="*/ 1015 h 1015"/>
                <a:gd name="T12" fmla="*/ 56 w 2068"/>
                <a:gd name="T13" fmla="*/ 988 h 1015"/>
                <a:gd name="T14" fmla="*/ 88 w 2068"/>
                <a:gd name="T15" fmla="*/ 972 h 1015"/>
                <a:gd name="T16" fmla="*/ 78 w 2068"/>
                <a:gd name="T17" fmla="*/ 972 h 1015"/>
                <a:gd name="T18" fmla="*/ 46 w 2068"/>
                <a:gd name="T19" fmla="*/ 988 h 1015"/>
                <a:gd name="T20" fmla="*/ 56 w 2068"/>
                <a:gd name="T21" fmla="*/ 988 h 1015"/>
                <a:gd name="T22" fmla="*/ 56 w 2068"/>
                <a:gd name="T23" fmla="*/ 988 h 1015"/>
                <a:gd name="T24" fmla="*/ 94 w 2068"/>
                <a:gd name="T25" fmla="*/ 970 h 1015"/>
                <a:gd name="T26" fmla="*/ 2068 w 2068"/>
                <a:gd name="T27" fmla="*/ 5 h 1015"/>
                <a:gd name="T28" fmla="*/ 2068 w 2068"/>
                <a:gd name="T29" fmla="*/ 0 h 1015"/>
                <a:gd name="T30" fmla="*/ 94 w 2068"/>
                <a:gd name="T31" fmla="*/ 965 h 1015"/>
                <a:gd name="T32" fmla="*/ 94 w 2068"/>
                <a:gd name="T33" fmla="*/ 970 h 1015"/>
                <a:gd name="T34" fmla="*/ 94 w 2068"/>
                <a:gd name="T35" fmla="*/ 970 h 101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8"/>
                <a:gd name="T55" fmla="*/ 0 h 1015"/>
                <a:gd name="T56" fmla="*/ 2068 w 2068"/>
                <a:gd name="T57" fmla="*/ 1015 h 101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8" h="1015">
                  <a:moveTo>
                    <a:pt x="0" y="1015"/>
                  </a:moveTo>
                  <a:lnTo>
                    <a:pt x="24" y="1004"/>
                  </a:lnTo>
                  <a:lnTo>
                    <a:pt x="14" y="1004"/>
                  </a:lnTo>
                  <a:lnTo>
                    <a:pt x="0" y="1010"/>
                  </a:lnTo>
                  <a:lnTo>
                    <a:pt x="0" y="1015"/>
                  </a:lnTo>
                  <a:close/>
                  <a:moveTo>
                    <a:pt x="56" y="988"/>
                  </a:moveTo>
                  <a:lnTo>
                    <a:pt x="88" y="972"/>
                  </a:lnTo>
                  <a:lnTo>
                    <a:pt x="78" y="972"/>
                  </a:lnTo>
                  <a:lnTo>
                    <a:pt x="46" y="988"/>
                  </a:lnTo>
                  <a:lnTo>
                    <a:pt x="56" y="988"/>
                  </a:lnTo>
                  <a:close/>
                  <a:moveTo>
                    <a:pt x="94" y="970"/>
                  </a:moveTo>
                  <a:lnTo>
                    <a:pt x="2068" y="5"/>
                  </a:lnTo>
                  <a:lnTo>
                    <a:pt x="2068" y="0"/>
                  </a:lnTo>
                  <a:lnTo>
                    <a:pt x="94" y="965"/>
                  </a:lnTo>
                  <a:lnTo>
                    <a:pt x="94" y="970"/>
                  </a:lnTo>
                  <a:close/>
                </a:path>
              </a:pathLst>
            </a:custGeom>
            <a:solidFill>
              <a:srgbClr val="7DFE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7" name="Freeform 93"/>
            <p:cNvSpPr>
              <a:spLocks noEditPoints="1"/>
            </p:cNvSpPr>
            <p:nvPr/>
          </p:nvSpPr>
          <p:spPr bwMode="auto">
            <a:xfrm>
              <a:off x="799" y="639"/>
              <a:ext cx="2068" cy="1014"/>
            </a:xfrm>
            <a:custGeom>
              <a:avLst/>
              <a:gdLst>
                <a:gd name="T0" fmla="*/ 1 w 2068"/>
                <a:gd name="T1" fmla="*/ 1014 h 1014"/>
                <a:gd name="T2" fmla="*/ 33 w 2068"/>
                <a:gd name="T3" fmla="*/ 999 h 1014"/>
                <a:gd name="T4" fmla="*/ 23 w 2068"/>
                <a:gd name="T5" fmla="*/ 999 h 1014"/>
                <a:gd name="T6" fmla="*/ 0 w 2068"/>
                <a:gd name="T7" fmla="*/ 1010 h 1014"/>
                <a:gd name="T8" fmla="*/ 0 w 2068"/>
                <a:gd name="T9" fmla="*/ 1014 h 1014"/>
                <a:gd name="T10" fmla="*/ 1 w 2068"/>
                <a:gd name="T11" fmla="*/ 1014 h 1014"/>
                <a:gd name="T12" fmla="*/ 1 w 2068"/>
                <a:gd name="T13" fmla="*/ 1014 h 1014"/>
                <a:gd name="T14" fmla="*/ 63 w 2068"/>
                <a:gd name="T15" fmla="*/ 984 h 1014"/>
                <a:gd name="T16" fmla="*/ 2068 w 2068"/>
                <a:gd name="T17" fmla="*/ 5 h 1014"/>
                <a:gd name="T18" fmla="*/ 2068 w 2068"/>
                <a:gd name="T19" fmla="*/ 0 h 1014"/>
                <a:gd name="T20" fmla="*/ 94 w 2068"/>
                <a:gd name="T21" fmla="*/ 964 h 1014"/>
                <a:gd name="T22" fmla="*/ 94 w 2068"/>
                <a:gd name="T23" fmla="*/ 967 h 1014"/>
                <a:gd name="T24" fmla="*/ 87 w 2068"/>
                <a:gd name="T25" fmla="*/ 967 h 1014"/>
                <a:gd name="T26" fmla="*/ 55 w 2068"/>
                <a:gd name="T27" fmla="*/ 983 h 1014"/>
                <a:gd name="T28" fmla="*/ 63 w 2068"/>
                <a:gd name="T29" fmla="*/ 983 h 1014"/>
                <a:gd name="T30" fmla="*/ 63 w 2068"/>
                <a:gd name="T31" fmla="*/ 984 h 1014"/>
                <a:gd name="T32" fmla="*/ 63 w 2068"/>
                <a:gd name="T33" fmla="*/ 984 h 101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68"/>
                <a:gd name="T52" fmla="*/ 0 h 1014"/>
                <a:gd name="T53" fmla="*/ 2068 w 2068"/>
                <a:gd name="T54" fmla="*/ 1014 h 101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68" h="1014">
                  <a:moveTo>
                    <a:pt x="1" y="1014"/>
                  </a:moveTo>
                  <a:lnTo>
                    <a:pt x="33" y="999"/>
                  </a:lnTo>
                  <a:lnTo>
                    <a:pt x="23" y="999"/>
                  </a:lnTo>
                  <a:lnTo>
                    <a:pt x="0" y="1010"/>
                  </a:lnTo>
                  <a:lnTo>
                    <a:pt x="0" y="1014"/>
                  </a:lnTo>
                  <a:lnTo>
                    <a:pt x="1" y="1014"/>
                  </a:lnTo>
                  <a:close/>
                  <a:moveTo>
                    <a:pt x="63" y="984"/>
                  </a:moveTo>
                  <a:lnTo>
                    <a:pt x="2068" y="5"/>
                  </a:lnTo>
                  <a:lnTo>
                    <a:pt x="2068" y="0"/>
                  </a:lnTo>
                  <a:lnTo>
                    <a:pt x="94" y="964"/>
                  </a:lnTo>
                  <a:lnTo>
                    <a:pt x="94" y="967"/>
                  </a:lnTo>
                  <a:lnTo>
                    <a:pt x="87" y="967"/>
                  </a:lnTo>
                  <a:lnTo>
                    <a:pt x="55" y="983"/>
                  </a:lnTo>
                  <a:lnTo>
                    <a:pt x="63" y="983"/>
                  </a:lnTo>
                  <a:lnTo>
                    <a:pt x="63" y="984"/>
                  </a:lnTo>
                  <a:close/>
                </a:path>
              </a:pathLst>
            </a:custGeom>
            <a:solidFill>
              <a:srgbClr val="7EFE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8" name="Freeform 94"/>
            <p:cNvSpPr>
              <a:spLocks noEditPoints="1"/>
            </p:cNvSpPr>
            <p:nvPr/>
          </p:nvSpPr>
          <p:spPr bwMode="auto">
            <a:xfrm>
              <a:off x="772" y="643"/>
              <a:ext cx="2095" cy="1028"/>
            </a:xfrm>
            <a:custGeom>
              <a:avLst/>
              <a:gdLst>
                <a:gd name="T0" fmla="*/ 0 w 2095"/>
                <a:gd name="T1" fmla="*/ 1028 h 1028"/>
                <a:gd name="T2" fmla="*/ 5 w 2095"/>
                <a:gd name="T3" fmla="*/ 1026 h 1028"/>
                <a:gd name="T4" fmla="*/ 0 w 2095"/>
                <a:gd name="T5" fmla="*/ 1026 h 1028"/>
                <a:gd name="T6" fmla="*/ 0 w 2095"/>
                <a:gd name="T7" fmla="*/ 1028 h 1028"/>
                <a:gd name="T8" fmla="*/ 0 w 2095"/>
                <a:gd name="T9" fmla="*/ 1028 h 1028"/>
                <a:gd name="T10" fmla="*/ 37 w 2095"/>
                <a:gd name="T11" fmla="*/ 1010 h 1028"/>
                <a:gd name="T12" fmla="*/ 69 w 2095"/>
                <a:gd name="T13" fmla="*/ 995 h 1028"/>
                <a:gd name="T14" fmla="*/ 59 w 2095"/>
                <a:gd name="T15" fmla="*/ 995 h 1028"/>
                <a:gd name="T16" fmla="*/ 27 w 2095"/>
                <a:gd name="T17" fmla="*/ 1010 h 1028"/>
                <a:gd name="T18" fmla="*/ 27 w 2095"/>
                <a:gd name="T19" fmla="*/ 1010 h 1028"/>
                <a:gd name="T20" fmla="*/ 37 w 2095"/>
                <a:gd name="T21" fmla="*/ 1010 h 1028"/>
                <a:gd name="T22" fmla="*/ 37 w 2095"/>
                <a:gd name="T23" fmla="*/ 1010 h 1028"/>
                <a:gd name="T24" fmla="*/ 90 w 2095"/>
                <a:gd name="T25" fmla="*/ 985 h 1028"/>
                <a:gd name="T26" fmla="*/ 2095 w 2095"/>
                <a:gd name="T27" fmla="*/ 5 h 1028"/>
                <a:gd name="T28" fmla="*/ 2095 w 2095"/>
                <a:gd name="T29" fmla="*/ 0 h 1028"/>
                <a:gd name="T30" fmla="*/ 90 w 2095"/>
                <a:gd name="T31" fmla="*/ 980 h 1028"/>
                <a:gd name="T32" fmla="*/ 90 w 2095"/>
                <a:gd name="T33" fmla="*/ 985 h 1028"/>
                <a:gd name="T34" fmla="*/ 90 w 2095"/>
                <a:gd name="T35" fmla="*/ 985 h 10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95"/>
                <a:gd name="T55" fmla="*/ 0 h 1028"/>
                <a:gd name="T56" fmla="*/ 2095 w 2095"/>
                <a:gd name="T57" fmla="*/ 1028 h 10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95" h="1028">
                  <a:moveTo>
                    <a:pt x="0" y="1028"/>
                  </a:moveTo>
                  <a:lnTo>
                    <a:pt x="5" y="1026"/>
                  </a:lnTo>
                  <a:lnTo>
                    <a:pt x="0" y="1026"/>
                  </a:lnTo>
                  <a:lnTo>
                    <a:pt x="0" y="1028"/>
                  </a:lnTo>
                  <a:close/>
                  <a:moveTo>
                    <a:pt x="37" y="1010"/>
                  </a:moveTo>
                  <a:lnTo>
                    <a:pt x="69" y="995"/>
                  </a:lnTo>
                  <a:lnTo>
                    <a:pt x="59" y="995"/>
                  </a:lnTo>
                  <a:lnTo>
                    <a:pt x="27" y="1010"/>
                  </a:lnTo>
                  <a:lnTo>
                    <a:pt x="37" y="1010"/>
                  </a:lnTo>
                  <a:close/>
                  <a:moveTo>
                    <a:pt x="90" y="985"/>
                  </a:moveTo>
                  <a:lnTo>
                    <a:pt x="2095" y="5"/>
                  </a:lnTo>
                  <a:lnTo>
                    <a:pt x="2095" y="0"/>
                  </a:lnTo>
                  <a:lnTo>
                    <a:pt x="90" y="980"/>
                  </a:lnTo>
                  <a:lnTo>
                    <a:pt x="90" y="985"/>
                  </a:lnTo>
                  <a:close/>
                </a:path>
              </a:pathLst>
            </a:custGeom>
            <a:solidFill>
              <a:srgbClr val="7FFE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89" name="Freeform 95"/>
            <p:cNvSpPr>
              <a:spLocks noEditPoints="1"/>
            </p:cNvSpPr>
            <p:nvPr/>
          </p:nvSpPr>
          <p:spPr bwMode="auto">
            <a:xfrm>
              <a:off x="772" y="648"/>
              <a:ext cx="2095" cy="1028"/>
            </a:xfrm>
            <a:custGeom>
              <a:avLst/>
              <a:gdLst>
                <a:gd name="T0" fmla="*/ 0 w 2095"/>
                <a:gd name="T1" fmla="*/ 1028 h 1028"/>
                <a:gd name="T2" fmla="*/ 14 w 2095"/>
                <a:gd name="T3" fmla="*/ 1021 h 1028"/>
                <a:gd name="T4" fmla="*/ 4 w 2095"/>
                <a:gd name="T5" fmla="*/ 1021 h 1028"/>
                <a:gd name="T6" fmla="*/ 0 w 2095"/>
                <a:gd name="T7" fmla="*/ 1023 h 1028"/>
                <a:gd name="T8" fmla="*/ 0 w 2095"/>
                <a:gd name="T9" fmla="*/ 1028 h 1028"/>
                <a:gd name="T10" fmla="*/ 0 w 2095"/>
                <a:gd name="T11" fmla="*/ 1028 h 1028"/>
                <a:gd name="T12" fmla="*/ 46 w 2095"/>
                <a:gd name="T13" fmla="*/ 1005 h 1028"/>
                <a:gd name="T14" fmla="*/ 78 w 2095"/>
                <a:gd name="T15" fmla="*/ 990 h 1028"/>
                <a:gd name="T16" fmla="*/ 68 w 2095"/>
                <a:gd name="T17" fmla="*/ 990 h 1028"/>
                <a:gd name="T18" fmla="*/ 36 w 2095"/>
                <a:gd name="T19" fmla="*/ 1005 h 1028"/>
                <a:gd name="T20" fmla="*/ 46 w 2095"/>
                <a:gd name="T21" fmla="*/ 1005 h 1028"/>
                <a:gd name="T22" fmla="*/ 46 w 2095"/>
                <a:gd name="T23" fmla="*/ 1005 h 1028"/>
                <a:gd name="T24" fmla="*/ 90 w 2095"/>
                <a:gd name="T25" fmla="*/ 984 h 1028"/>
                <a:gd name="T26" fmla="*/ 2095 w 2095"/>
                <a:gd name="T27" fmla="*/ 5 h 1028"/>
                <a:gd name="T28" fmla="*/ 2095 w 2095"/>
                <a:gd name="T29" fmla="*/ 0 h 1028"/>
                <a:gd name="T30" fmla="*/ 90 w 2095"/>
                <a:gd name="T31" fmla="*/ 979 h 1028"/>
                <a:gd name="T32" fmla="*/ 90 w 2095"/>
                <a:gd name="T33" fmla="*/ 984 h 1028"/>
                <a:gd name="T34" fmla="*/ 90 w 2095"/>
                <a:gd name="T35" fmla="*/ 984 h 10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95"/>
                <a:gd name="T55" fmla="*/ 0 h 1028"/>
                <a:gd name="T56" fmla="*/ 2095 w 2095"/>
                <a:gd name="T57" fmla="*/ 1028 h 10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95" h="1028">
                  <a:moveTo>
                    <a:pt x="0" y="1028"/>
                  </a:moveTo>
                  <a:lnTo>
                    <a:pt x="14" y="1021"/>
                  </a:lnTo>
                  <a:lnTo>
                    <a:pt x="4" y="1021"/>
                  </a:lnTo>
                  <a:lnTo>
                    <a:pt x="0" y="1023"/>
                  </a:lnTo>
                  <a:lnTo>
                    <a:pt x="0" y="1028"/>
                  </a:lnTo>
                  <a:close/>
                  <a:moveTo>
                    <a:pt x="46" y="1005"/>
                  </a:moveTo>
                  <a:lnTo>
                    <a:pt x="78" y="990"/>
                  </a:lnTo>
                  <a:lnTo>
                    <a:pt x="68" y="990"/>
                  </a:lnTo>
                  <a:lnTo>
                    <a:pt x="36" y="1005"/>
                  </a:lnTo>
                  <a:lnTo>
                    <a:pt x="46" y="1005"/>
                  </a:lnTo>
                  <a:close/>
                  <a:moveTo>
                    <a:pt x="90" y="984"/>
                  </a:moveTo>
                  <a:lnTo>
                    <a:pt x="2095" y="5"/>
                  </a:lnTo>
                  <a:lnTo>
                    <a:pt x="2095" y="0"/>
                  </a:lnTo>
                  <a:lnTo>
                    <a:pt x="90" y="979"/>
                  </a:lnTo>
                  <a:lnTo>
                    <a:pt x="90" y="984"/>
                  </a:lnTo>
                  <a:close/>
                </a:path>
              </a:pathLst>
            </a:custGeom>
            <a:solidFill>
              <a:srgbClr val="80F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0" name="Freeform 96"/>
            <p:cNvSpPr>
              <a:spLocks noEditPoints="1"/>
            </p:cNvSpPr>
            <p:nvPr/>
          </p:nvSpPr>
          <p:spPr bwMode="auto">
            <a:xfrm>
              <a:off x="772" y="652"/>
              <a:ext cx="2095" cy="1028"/>
            </a:xfrm>
            <a:custGeom>
              <a:avLst/>
              <a:gdLst>
                <a:gd name="T0" fmla="*/ 0 w 2095"/>
                <a:gd name="T1" fmla="*/ 1028 h 1028"/>
                <a:gd name="T2" fmla="*/ 23 w 2095"/>
                <a:gd name="T3" fmla="*/ 1017 h 1028"/>
                <a:gd name="T4" fmla="*/ 13 w 2095"/>
                <a:gd name="T5" fmla="*/ 1017 h 1028"/>
                <a:gd name="T6" fmla="*/ 0 w 2095"/>
                <a:gd name="T7" fmla="*/ 1023 h 1028"/>
                <a:gd name="T8" fmla="*/ 0 w 2095"/>
                <a:gd name="T9" fmla="*/ 1028 h 1028"/>
                <a:gd name="T10" fmla="*/ 0 w 2095"/>
                <a:gd name="T11" fmla="*/ 1028 h 1028"/>
                <a:gd name="T12" fmla="*/ 55 w 2095"/>
                <a:gd name="T13" fmla="*/ 1001 h 1028"/>
                <a:gd name="T14" fmla="*/ 87 w 2095"/>
                <a:gd name="T15" fmla="*/ 986 h 1028"/>
                <a:gd name="T16" fmla="*/ 77 w 2095"/>
                <a:gd name="T17" fmla="*/ 986 h 1028"/>
                <a:gd name="T18" fmla="*/ 45 w 2095"/>
                <a:gd name="T19" fmla="*/ 1001 h 1028"/>
                <a:gd name="T20" fmla="*/ 55 w 2095"/>
                <a:gd name="T21" fmla="*/ 1001 h 1028"/>
                <a:gd name="T22" fmla="*/ 55 w 2095"/>
                <a:gd name="T23" fmla="*/ 1001 h 1028"/>
                <a:gd name="T24" fmla="*/ 90 w 2095"/>
                <a:gd name="T25" fmla="*/ 984 h 1028"/>
                <a:gd name="T26" fmla="*/ 2095 w 2095"/>
                <a:gd name="T27" fmla="*/ 5 h 1028"/>
                <a:gd name="T28" fmla="*/ 2095 w 2095"/>
                <a:gd name="T29" fmla="*/ 0 h 1028"/>
                <a:gd name="T30" fmla="*/ 90 w 2095"/>
                <a:gd name="T31" fmla="*/ 980 h 1028"/>
                <a:gd name="T32" fmla="*/ 90 w 2095"/>
                <a:gd name="T33" fmla="*/ 984 h 1028"/>
                <a:gd name="T34" fmla="*/ 90 w 2095"/>
                <a:gd name="T35" fmla="*/ 984 h 10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95"/>
                <a:gd name="T55" fmla="*/ 0 h 1028"/>
                <a:gd name="T56" fmla="*/ 2095 w 2095"/>
                <a:gd name="T57" fmla="*/ 1028 h 10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95" h="1028">
                  <a:moveTo>
                    <a:pt x="0" y="1028"/>
                  </a:moveTo>
                  <a:lnTo>
                    <a:pt x="23" y="1017"/>
                  </a:lnTo>
                  <a:lnTo>
                    <a:pt x="13" y="1017"/>
                  </a:lnTo>
                  <a:lnTo>
                    <a:pt x="0" y="1023"/>
                  </a:lnTo>
                  <a:lnTo>
                    <a:pt x="0" y="1028"/>
                  </a:lnTo>
                  <a:close/>
                  <a:moveTo>
                    <a:pt x="55" y="1001"/>
                  </a:moveTo>
                  <a:lnTo>
                    <a:pt x="87" y="986"/>
                  </a:lnTo>
                  <a:lnTo>
                    <a:pt x="77" y="986"/>
                  </a:lnTo>
                  <a:lnTo>
                    <a:pt x="45" y="1001"/>
                  </a:lnTo>
                  <a:lnTo>
                    <a:pt x="55" y="1001"/>
                  </a:lnTo>
                  <a:close/>
                  <a:moveTo>
                    <a:pt x="90" y="984"/>
                  </a:moveTo>
                  <a:lnTo>
                    <a:pt x="2095" y="5"/>
                  </a:lnTo>
                  <a:lnTo>
                    <a:pt x="2095" y="0"/>
                  </a:lnTo>
                  <a:lnTo>
                    <a:pt x="90" y="980"/>
                  </a:lnTo>
                  <a:lnTo>
                    <a:pt x="90" y="984"/>
                  </a:lnTo>
                  <a:close/>
                </a:path>
              </a:pathLst>
            </a:custGeom>
            <a:solidFill>
              <a:srgbClr val="86FE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1" name="Freeform 97"/>
            <p:cNvSpPr>
              <a:spLocks noEditPoints="1"/>
            </p:cNvSpPr>
            <p:nvPr/>
          </p:nvSpPr>
          <p:spPr bwMode="auto">
            <a:xfrm>
              <a:off x="741" y="657"/>
              <a:ext cx="2126" cy="1043"/>
            </a:xfrm>
            <a:custGeom>
              <a:avLst/>
              <a:gdLst>
                <a:gd name="T0" fmla="*/ 0 w 2126"/>
                <a:gd name="T1" fmla="*/ 1043 h 1043"/>
                <a:gd name="T2" fmla="*/ 1 w 2126"/>
                <a:gd name="T3" fmla="*/ 1042 h 1043"/>
                <a:gd name="T4" fmla="*/ 0 w 2126"/>
                <a:gd name="T5" fmla="*/ 1042 h 1043"/>
                <a:gd name="T6" fmla="*/ 0 w 2126"/>
                <a:gd name="T7" fmla="*/ 1043 h 1043"/>
                <a:gd name="T8" fmla="*/ 0 w 2126"/>
                <a:gd name="T9" fmla="*/ 1043 h 1043"/>
                <a:gd name="T10" fmla="*/ 33 w 2126"/>
                <a:gd name="T11" fmla="*/ 1027 h 1043"/>
                <a:gd name="T12" fmla="*/ 64 w 2126"/>
                <a:gd name="T13" fmla="*/ 1012 h 1043"/>
                <a:gd name="T14" fmla="*/ 54 w 2126"/>
                <a:gd name="T15" fmla="*/ 1012 h 1043"/>
                <a:gd name="T16" fmla="*/ 31 w 2126"/>
                <a:gd name="T17" fmla="*/ 1023 h 1043"/>
                <a:gd name="T18" fmla="*/ 31 w 2126"/>
                <a:gd name="T19" fmla="*/ 1027 h 1043"/>
                <a:gd name="T20" fmla="*/ 33 w 2126"/>
                <a:gd name="T21" fmla="*/ 1027 h 1043"/>
                <a:gd name="T22" fmla="*/ 33 w 2126"/>
                <a:gd name="T23" fmla="*/ 1027 h 1043"/>
                <a:gd name="T24" fmla="*/ 89 w 2126"/>
                <a:gd name="T25" fmla="*/ 999 h 1043"/>
                <a:gd name="T26" fmla="*/ 2126 w 2126"/>
                <a:gd name="T27" fmla="*/ 4 h 1043"/>
                <a:gd name="T28" fmla="*/ 2126 w 2126"/>
                <a:gd name="T29" fmla="*/ 0 h 1043"/>
                <a:gd name="T30" fmla="*/ 121 w 2126"/>
                <a:gd name="T31" fmla="*/ 979 h 1043"/>
                <a:gd name="T32" fmla="*/ 121 w 2126"/>
                <a:gd name="T33" fmla="*/ 981 h 1043"/>
                <a:gd name="T34" fmla="*/ 117 w 2126"/>
                <a:gd name="T35" fmla="*/ 981 h 1043"/>
                <a:gd name="T36" fmla="*/ 86 w 2126"/>
                <a:gd name="T37" fmla="*/ 996 h 1043"/>
                <a:gd name="T38" fmla="*/ 89 w 2126"/>
                <a:gd name="T39" fmla="*/ 996 h 1043"/>
                <a:gd name="T40" fmla="*/ 89 w 2126"/>
                <a:gd name="T41" fmla="*/ 999 h 1043"/>
                <a:gd name="T42" fmla="*/ 89 w 2126"/>
                <a:gd name="T43" fmla="*/ 999 h 104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126"/>
                <a:gd name="T67" fmla="*/ 0 h 1043"/>
                <a:gd name="T68" fmla="*/ 2126 w 2126"/>
                <a:gd name="T69" fmla="*/ 1043 h 104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126" h="1043">
                  <a:moveTo>
                    <a:pt x="0" y="1043"/>
                  </a:moveTo>
                  <a:lnTo>
                    <a:pt x="1" y="1042"/>
                  </a:lnTo>
                  <a:lnTo>
                    <a:pt x="0" y="1042"/>
                  </a:lnTo>
                  <a:lnTo>
                    <a:pt x="0" y="1043"/>
                  </a:lnTo>
                  <a:close/>
                  <a:moveTo>
                    <a:pt x="33" y="1027"/>
                  </a:moveTo>
                  <a:lnTo>
                    <a:pt x="64" y="1012"/>
                  </a:lnTo>
                  <a:lnTo>
                    <a:pt x="54" y="1012"/>
                  </a:lnTo>
                  <a:lnTo>
                    <a:pt x="31" y="1023"/>
                  </a:lnTo>
                  <a:lnTo>
                    <a:pt x="31" y="1027"/>
                  </a:lnTo>
                  <a:lnTo>
                    <a:pt x="33" y="1027"/>
                  </a:lnTo>
                  <a:close/>
                  <a:moveTo>
                    <a:pt x="89" y="999"/>
                  </a:moveTo>
                  <a:lnTo>
                    <a:pt x="2126" y="4"/>
                  </a:lnTo>
                  <a:lnTo>
                    <a:pt x="2126" y="0"/>
                  </a:lnTo>
                  <a:lnTo>
                    <a:pt x="121" y="979"/>
                  </a:lnTo>
                  <a:lnTo>
                    <a:pt x="121" y="981"/>
                  </a:lnTo>
                  <a:lnTo>
                    <a:pt x="117" y="981"/>
                  </a:lnTo>
                  <a:lnTo>
                    <a:pt x="86" y="996"/>
                  </a:lnTo>
                  <a:lnTo>
                    <a:pt x="89" y="996"/>
                  </a:lnTo>
                  <a:lnTo>
                    <a:pt x="89" y="999"/>
                  </a:lnTo>
                  <a:close/>
                </a:path>
              </a:pathLst>
            </a:custGeom>
            <a:solidFill>
              <a:srgbClr val="86FE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2" name="Freeform 98"/>
            <p:cNvSpPr>
              <a:spLocks noEditPoints="1"/>
            </p:cNvSpPr>
            <p:nvPr/>
          </p:nvSpPr>
          <p:spPr bwMode="auto">
            <a:xfrm>
              <a:off x="741" y="661"/>
              <a:ext cx="2126" cy="1043"/>
            </a:xfrm>
            <a:custGeom>
              <a:avLst/>
              <a:gdLst>
                <a:gd name="T0" fmla="*/ 0 w 2126"/>
                <a:gd name="T1" fmla="*/ 1043 h 1043"/>
                <a:gd name="T2" fmla="*/ 10 w 2126"/>
                <a:gd name="T3" fmla="*/ 1038 h 1043"/>
                <a:gd name="T4" fmla="*/ 0 w 2126"/>
                <a:gd name="T5" fmla="*/ 1038 h 1043"/>
                <a:gd name="T6" fmla="*/ 0 w 2126"/>
                <a:gd name="T7" fmla="*/ 1039 h 1043"/>
                <a:gd name="T8" fmla="*/ 0 w 2126"/>
                <a:gd name="T9" fmla="*/ 1043 h 1043"/>
                <a:gd name="T10" fmla="*/ 0 w 2126"/>
                <a:gd name="T11" fmla="*/ 1043 h 1043"/>
                <a:gd name="T12" fmla="*/ 42 w 2126"/>
                <a:gd name="T13" fmla="*/ 1023 h 1043"/>
                <a:gd name="T14" fmla="*/ 73 w 2126"/>
                <a:gd name="T15" fmla="*/ 1008 h 1043"/>
                <a:gd name="T16" fmla="*/ 63 w 2126"/>
                <a:gd name="T17" fmla="*/ 1008 h 1043"/>
                <a:gd name="T18" fmla="*/ 32 w 2126"/>
                <a:gd name="T19" fmla="*/ 1023 h 1043"/>
                <a:gd name="T20" fmla="*/ 42 w 2126"/>
                <a:gd name="T21" fmla="*/ 1023 h 1043"/>
                <a:gd name="T22" fmla="*/ 42 w 2126"/>
                <a:gd name="T23" fmla="*/ 1023 h 1043"/>
                <a:gd name="T24" fmla="*/ 89 w 2126"/>
                <a:gd name="T25" fmla="*/ 1000 h 1043"/>
                <a:gd name="T26" fmla="*/ 2126 w 2126"/>
                <a:gd name="T27" fmla="*/ 5 h 1043"/>
                <a:gd name="T28" fmla="*/ 2126 w 2126"/>
                <a:gd name="T29" fmla="*/ 0 h 1043"/>
                <a:gd name="T30" fmla="*/ 89 w 2126"/>
                <a:gd name="T31" fmla="*/ 995 h 1043"/>
                <a:gd name="T32" fmla="*/ 89 w 2126"/>
                <a:gd name="T33" fmla="*/ 1000 h 1043"/>
                <a:gd name="T34" fmla="*/ 89 w 2126"/>
                <a:gd name="T35" fmla="*/ 1000 h 104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26"/>
                <a:gd name="T55" fmla="*/ 0 h 1043"/>
                <a:gd name="T56" fmla="*/ 2126 w 2126"/>
                <a:gd name="T57" fmla="*/ 1043 h 104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26" h="1043">
                  <a:moveTo>
                    <a:pt x="0" y="1043"/>
                  </a:moveTo>
                  <a:lnTo>
                    <a:pt x="10" y="1038"/>
                  </a:lnTo>
                  <a:lnTo>
                    <a:pt x="0" y="1038"/>
                  </a:lnTo>
                  <a:lnTo>
                    <a:pt x="0" y="1039"/>
                  </a:lnTo>
                  <a:lnTo>
                    <a:pt x="0" y="1043"/>
                  </a:lnTo>
                  <a:close/>
                  <a:moveTo>
                    <a:pt x="42" y="1023"/>
                  </a:moveTo>
                  <a:lnTo>
                    <a:pt x="73" y="1008"/>
                  </a:lnTo>
                  <a:lnTo>
                    <a:pt x="63" y="1008"/>
                  </a:lnTo>
                  <a:lnTo>
                    <a:pt x="32" y="1023"/>
                  </a:lnTo>
                  <a:lnTo>
                    <a:pt x="42" y="1023"/>
                  </a:lnTo>
                  <a:close/>
                  <a:moveTo>
                    <a:pt x="89" y="1000"/>
                  </a:moveTo>
                  <a:lnTo>
                    <a:pt x="2126" y="5"/>
                  </a:lnTo>
                  <a:lnTo>
                    <a:pt x="2126" y="0"/>
                  </a:lnTo>
                  <a:lnTo>
                    <a:pt x="89" y="995"/>
                  </a:lnTo>
                  <a:lnTo>
                    <a:pt x="89" y="1000"/>
                  </a:lnTo>
                  <a:close/>
                </a:path>
              </a:pathLst>
            </a:custGeom>
            <a:solidFill>
              <a:srgbClr val="83FE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3" name="Freeform 99"/>
            <p:cNvSpPr>
              <a:spLocks noEditPoints="1"/>
            </p:cNvSpPr>
            <p:nvPr/>
          </p:nvSpPr>
          <p:spPr bwMode="auto">
            <a:xfrm>
              <a:off x="694" y="665"/>
              <a:ext cx="2173" cy="1067"/>
            </a:xfrm>
            <a:custGeom>
              <a:avLst/>
              <a:gdLst>
                <a:gd name="T0" fmla="*/ 0 w 2173"/>
                <a:gd name="T1" fmla="*/ 1067 h 1067"/>
                <a:gd name="T2" fmla="*/ 9 w 2173"/>
                <a:gd name="T3" fmla="*/ 1062 h 1067"/>
                <a:gd name="T4" fmla="*/ 0 w 2173"/>
                <a:gd name="T5" fmla="*/ 1062 h 1067"/>
                <a:gd name="T6" fmla="*/ 0 w 2173"/>
                <a:gd name="T7" fmla="*/ 1067 h 1067"/>
                <a:gd name="T8" fmla="*/ 0 w 2173"/>
                <a:gd name="T9" fmla="*/ 1067 h 1067"/>
                <a:gd name="T10" fmla="*/ 47 w 2173"/>
                <a:gd name="T11" fmla="*/ 1044 h 1067"/>
                <a:gd name="T12" fmla="*/ 66 w 2173"/>
                <a:gd name="T13" fmla="*/ 1034 h 1067"/>
                <a:gd name="T14" fmla="*/ 56 w 2173"/>
                <a:gd name="T15" fmla="*/ 1034 h 1067"/>
                <a:gd name="T16" fmla="*/ 47 w 2173"/>
                <a:gd name="T17" fmla="*/ 1039 h 1067"/>
                <a:gd name="T18" fmla="*/ 47 w 2173"/>
                <a:gd name="T19" fmla="*/ 1044 h 1067"/>
                <a:gd name="T20" fmla="*/ 47 w 2173"/>
                <a:gd name="T21" fmla="*/ 1044 h 1067"/>
                <a:gd name="T22" fmla="*/ 98 w 2173"/>
                <a:gd name="T23" fmla="*/ 1019 h 1067"/>
                <a:gd name="T24" fmla="*/ 129 w 2173"/>
                <a:gd name="T25" fmla="*/ 1004 h 1067"/>
                <a:gd name="T26" fmla="*/ 119 w 2173"/>
                <a:gd name="T27" fmla="*/ 1004 h 1067"/>
                <a:gd name="T28" fmla="*/ 88 w 2173"/>
                <a:gd name="T29" fmla="*/ 1019 h 1067"/>
                <a:gd name="T30" fmla="*/ 98 w 2173"/>
                <a:gd name="T31" fmla="*/ 1019 h 1067"/>
                <a:gd name="T32" fmla="*/ 98 w 2173"/>
                <a:gd name="T33" fmla="*/ 1019 h 1067"/>
                <a:gd name="T34" fmla="*/ 136 w 2173"/>
                <a:gd name="T35" fmla="*/ 1000 h 1067"/>
                <a:gd name="T36" fmla="*/ 2173 w 2173"/>
                <a:gd name="T37" fmla="*/ 5 h 1067"/>
                <a:gd name="T38" fmla="*/ 2173 w 2173"/>
                <a:gd name="T39" fmla="*/ 0 h 1067"/>
                <a:gd name="T40" fmla="*/ 136 w 2173"/>
                <a:gd name="T41" fmla="*/ 995 h 1067"/>
                <a:gd name="T42" fmla="*/ 136 w 2173"/>
                <a:gd name="T43" fmla="*/ 1000 h 1067"/>
                <a:gd name="T44" fmla="*/ 136 w 2173"/>
                <a:gd name="T45" fmla="*/ 1000 h 106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73"/>
                <a:gd name="T70" fmla="*/ 0 h 1067"/>
                <a:gd name="T71" fmla="*/ 2173 w 2173"/>
                <a:gd name="T72" fmla="*/ 1067 h 106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73" h="1067">
                  <a:moveTo>
                    <a:pt x="0" y="1067"/>
                  </a:moveTo>
                  <a:lnTo>
                    <a:pt x="9" y="1062"/>
                  </a:lnTo>
                  <a:lnTo>
                    <a:pt x="0" y="1062"/>
                  </a:lnTo>
                  <a:lnTo>
                    <a:pt x="0" y="1067"/>
                  </a:lnTo>
                  <a:close/>
                  <a:moveTo>
                    <a:pt x="47" y="1044"/>
                  </a:moveTo>
                  <a:lnTo>
                    <a:pt x="66" y="1034"/>
                  </a:lnTo>
                  <a:lnTo>
                    <a:pt x="56" y="1034"/>
                  </a:lnTo>
                  <a:lnTo>
                    <a:pt x="47" y="1039"/>
                  </a:lnTo>
                  <a:lnTo>
                    <a:pt x="47" y="1044"/>
                  </a:lnTo>
                  <a:close/>
                  <a:moveTo>
                    <a:pt x="98" y="1019"/>
                  </a:moveTo>
                  <a:lnTo>
                    <a:pt x="129" y="1004"/>
                  </a:lnTo>
                  <a:lnTo>
                    <a:pt x="119" y="1004"/>
                  </a:lnTo>
                  <a:lnTo>
                    <a:pt x="88" y="1019"/>
                  </a:lnTo>
                  <a:lnTo>
                    <a:pt x="98" y="1019"/>
                  </a:lnTo>
                  <a:close/>
                  <a:moveTo>
                    <a:pt x="136" y="1000"/>
                  </a:moveTo>
                  <a:lnTo>
                    <a:pt x="2173" y="5"/>
                  </a:lnTo>
                  <a:lnTo>
                    <a:pt x="2173" y="0"/>
                  </a:lnTo>
                  <a:lnTo>
                    <a:pt x="136" y="995"/>
                  </a:lnTo>
                  <a:lnTo>
                    <a:pt x="136" y="1000"/>
                  </a:lnTo>
                  <a:close/>
                </a:path>
              </a:pathLst>
            </a:custGeom>
            <a:solidFill>
              <a:srgbClr val="84FE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4" name="Freeform 100"/>
            <p:cNvSpPr>
              <a:spLocks noEditPoints="1"/>
            </p:cNvSpPr>
            <p:nvPr/>
          </p:nvSpPr>
          <p:spPr bwMode="auto">
            <a:xfrm>
              <a:off x="694" y="670"/>
              <a:ext cx="2173" cy="1066"/>
            </a:xfrm>
            <a:custGeom>
              <a:avLst/>
              <a:gdLst>
                <a:gd name="T0" fmla="*/ 0 w 2173"/>
                <a:gd name="T1" fmla="*/ 1066 h 1066"/>
                <a:gd name="T2" fmla="*/ 18 w 2173"/>
                <a:gd name="T3" fmla="*/ 1057 h 1066"/>
                <a:gd name="T4" fmla="*/ 8 w 2173"/>
                <a:gd name="T5" fmla="*/ 1057 h 1066"/>
                <a:gd name="T6" fmla="*/ 0 w 2173"/>
                <a:gd name="T7" fmla="*/ 1061 h 1066"/>
                <a:gd name="T8" fmla="*/ 0 w 2173"/>
                <a:gd name="T9" fmla="*/ 1066 h 1066"/>
                <a:gd name="T10" fmla="*/ 0 w 2173"/>
                <a:gd name="T11" fmla="*/ 1066 h 1066"/>
                <a:gd name="T12" fmla="*/ 50 w 2173"/>
                <a:gd name="T13" fmla="*/ 1042 h 1066"/>
                <a:gd name="T14" fmla="*/ 75 w 2173"/>
                <a:gd name="T15" fmla="*/ 1029 h 1066"/>
                <a:gd name="T16" fmla="*/ 65 w 2173"/>
                <a:gd name="T17" fmla="*/ 1029 h 1066"/>
                <a:gd name="T18" fmla="*/ 47 w 2173"/>
                <a:gd name="T19" fmla="*/ 1038 h 1066"/>
                <a:gd name="T20" fmla="*/ 47 w 2173"/>
                <a:gd name="T21" fmla="*/ 1042 h 1066"/>
                <a:gd name="T22" fmla="*/ 50 w 2173"/>
                <a:gd name="T23" fmla="*/ 1042 h 1066"/>
                <a:gd name="T24" fmla="*/ 50 w 2173"/>
                <a:gd name="T25" fmla="*/ 1042 h 1066"/>
                <a:gd name="T26" fmla="*/ 105 w 2173"/>
                <a:gd name="T27" fmla="*/ 1015 h 1066"/>
                <a:gd name="T28" fmla="*/ 2173 w 2173"/>
                <a:gd name="T29" fmla="*/ 5 h 1066"/>
                <a:gd name="T30" fmla="*/ 2173 w 2173"/>
                <a:gd name="T31" fmla="*/ 0 h 1066"/>
                <a:gd name="T32" fmla="*/ 136 w 2173"/>
                <a:gd name="T33" fmla="*/ 995 h 1066"/>
                <a:gd name="T34" fmla="*/ 136 w 2173"/>
                <a:gd name="T35" fmla="*/ 999 h 1066"/>
                <a:gd name="T36" fmla="*/ 128 w 2173"/>
                <a:gd name="T37" fmla="*/ 999 h 1066"/>
                <a:gd name="T38" fmla="*/ 97 w 2173"/>
                <a:gd name="T39" fmla="*/ 1014 h 1066"/>
                <a:gd name="T40" fmla="*/ 105 w 2173"/>
                <a:gd name="T41" fmla="*/ 1014 h 1066"/>
                <a:gd name="T42" fmla="*/ 105 w 2173"/>
                <a:gd name="T43" fmla="*/ 1015 h 1066"/>
                <a:gd name="T44" fmla="*/ 105 w 2173"/>
                <a:gd name="T45" fmla="*/ 1015 h 10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173"/>
                <a:gd name="T70" fmla="*/ 0 h 1066"/>
                <a:gd name="T71" fmla="*/ 2173 w 2173"/>
                <a:gd name="T72" fmla="*/ 1066 h 10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173" h="1066">
                  <a:moveTo>
                    <a:pt x="0" y="1066"/>
                  </a:moveTo>
                  <a:lnTo>
                    <a:pt x="18" y="1057"/>
                  </a:lnTo>
                  <a:lnTo>
                    <a:pt x="8" y="1057"/>
                  </a:lnTo>
                  <a:lnTo>
                    <a:pt x="0" y="1061"/>
                  </a:lnTo>
                  <a:lnTo>
                    <a:pt x="0" y="1066"/>
                  </a:lnTo>
                  <a:close/>
                  <a:moveTo>
                    <a:pt x="50" y="1042"/>
                  </a:moveTo>
                  <a:lnTo>
                    <a:pt x="75" y="1029"/>
                  </a:lnTo>
                  <a:lnTo>
                    <a:pt x="65" y="1029"/>
                  </a:lnTo>
                  <a:lnTo>
                    <a:pt x="47" y="1038"/>
                  </a:lnTo>
                  <a:lnTo>
                    <a:pt x="47" y="1042"/>
                  </a:lnTo>
                  <a:lnTo>
                    <a:pt x="50" y="1042"/>
                  </a:lnTo>
                  <a:close/>
                  <a:moveTo>
                    <a:pt x="105" y="1015"/>
                  </a:moveTo>
                  <a:lnTo>
                    <a:pt x="2173" y="5"/>
                  </a:lnTo>
                  <a:lnTo>
                    <a:pt x="2173" y="0"/>
                  </a:lnTo>
                  <a:lnTo>
                    <a:pt x="136" y="995"/>
                  </a:lnTo>
                  <a:lnTo>
                    <a:pt x="136" y="999"/>
                  </a:lnTo>
                  <a:lnTo>
                    <a:pt x="128" y="999"/>
                  </a:lnTo>
                  <a:lnTo>
                    <a:pt x="97" y="1014"/>
                  </a:lnTo>
                  <a:lnTo>
                    <a:pt x="105" y="1014"/>
                  </a:lnTo>
                  <a:lnTo>
                    <a:pt x="105" y="1015"/>
                  </a:lnTo>
                  <a:close/>
                </a:path>
              </a:pathLst>
            </a:custGeom>
            <a:solidFill>
              <a:srgbClr val="86FE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5" name="Freeform 101"/>
            <p:cNvSpPr>
              <a:spLocks noEditPoints="1"/>
            </p:cNvSpPr>
            <p:nvPr/>
          </p:nvSpPr>
          <p:spPr bwMode="auto">
            <a:xfrm>
              <a:off x="694" y="674"/>
              <a:ext cx="2173" cy="1067"/>
            </a:xfrm>
            <a:custGeom>
              <a:avLst/>
              <a:gdLst>
                <a:gd name="T0" fmla="*/ 0 w 2173"/>
                <a:gd name="T1" fmla="*/ 1067 h 1067"/>
                <a:gd name="T2" fmla="*/ 27 w 2173"/>
                <a:gd name="T3" fmla="*/ 1053 h 1067"/>
                <a:gd name="T4" fmla="*/ 17 w 2173"/>
                <a:gd name="T5" fmla="*/ 1053 h 1067"/>
                <a:gd name="T6" fmla="*/ 0 w 2173"/>
                <a:gd name="T7" fmla="*/ 1062 h 1067"/>
                <a:gd name="T8" fmla="*/ 0 w 2173"/>
                <a:gd name="T9" fmla="*/ 1067 h 1067"/>
                <a:gd name="T10" fmla="*/ 0 w 2173"/>
                <a:gd name="T11" fmla="*/ 1067 h 1067"/>
                <a:gd name="T12" fmla="*/ 59 w 2173"/>
                <a:gd name="T13" fmla="*/ 1038 h 1067"/>
                <a:gd name="T14" fmla="*/ 84 w 2173"/>
                <a:gd name="T15" fmla="*/ 1025 h 1067"/>
                <a:gd name="T16" fmla="*/ 74 w 2173"/>
                <a:gd name="T17" fmla="*/ 1025 h 1067"/>
                <a:gd name="T18" fmla="*/ 49 w 2173"/>
                <a:gd name="T19" fmla="*/ 1038 h 1067"/>
                <a:gd name="T20" fmla="*/ 59 w 2173"/>
                <a:gd name="T21" fmla="*/ 1038 h 1067"/>
                <a:gd name="T22" fmla="*/ 59 w 2173"/>
                <a:gd name="T23" fmla="*/ 1038 h 1067"/>
                <a:gd name="T24" fmla="*/ 105 w 2173"/>
                <a:gd name="T25" fmla="*/ 1015 h 1067"/>
                <a:gd name="T26" fmla="*/ 2173 w 2173"/>
                <a:gd name="T27" fmla="*/ 5 h 1067"/>
                <a:gd name="T28" fmla="*/ 2173 w 2173"/>
                <a:gd name="T29" fmla="*/ 0 h 1067"/>
                <a:gd name="T30" fmla="*/ 105 w 2173"/>
                <a:gd name="T31" fmla="*/ 1010 h 1067"/>
                <a:gd name="T32" fmla="*/ 105 w 2173"/>
                <a:gd name="T33" fmla="*/ 1015 h 1067"/>
                <a:gd name="T34" fmla="*/ 105 w 2173"/>
                <a:gd name="T35" fmla="*/ 1015 h 106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73"/>
                <a:gd name="T55" fmla="*/ 0 h 1067"/>
                <a:gd name="T56" fmla="*/ 2173 w 2173"/>
                <a:gd name="T57" fmla="*/ 1067 h 106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73" h="1067">
                  <a:moveTo>
                    <a:pt x="0" y="1067"/>
                  </a:moveTo>
                  <a:lnTo>
                    <a:pt x="27" y="1053"/>
                  </a:lnTo>
                  <a:lnTo>
                    <a:pt x="17" y="1053"/>
                  </a:lnTo>
                  <a:lnTo>
                    <a:pt x="0" y="1062"/>
                  </a:lnTo>
                  <a:lnTo>
                    <a:pt x="0" y="1067"/>
                  </a:lnTo>
                  <a:close/>
                  <a:moveTo>
                    <a:pt x="59" y="1038"/>
                  </a:moveTo>
                  <a:lnTo>
                    <a:pt x="84" y="1025"/>
                  </a:lnTo>
                  <a:lnTo>
                    <a:pt x="74" y="1025"/>
                  </a:lnTo>
                  <a:lnTo>
                    <a:pt x="49" y="1038"/>
                  </a:lnTo>
                  <a:lnTo>
                    <a:pt x="59" y="1038"/>
                  </a:lnTo>
                  <a:close/>
                  <a:moveTo>
                    <a:pt x="105" y="1015"/>
                  </a:moveTo>
                  <a:lnTo>
                    <a:pt x="2173" y="5"/>
                  </a:lnTo>
                  <a:lnTo>
                    <a:pt x="2173" y="0"/>
                  </a:lnTo>
                  <a:lnTo>
                    <a:pt x="105" y="1010"/>
                  </a:lnTo>
                  <a:lnTo>
                    <a:pt x="105" y="1015"/>
                  </a:lnTo>
                  <a:close/>
                </a:path>
              </a:pathLst>
            </a:custGeom>
            <a:solidFill>
              <a:srgbClr val="86FE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6" name="Freeform 102"/>
            <p:cNvSpPr>
              <a:spLocks noEditPoints="1"/>
            </p:cNvSpPr>
            <p:nvPr/>
          </p:nvSpPr>
          <p:spPr bwMode="auto">
            <a:xfrm>
              <a:off x="663" y="679"/>
              <a:ext cx="2204" cy="1081"/>
            </a:xfrm>
            <a:custGeom>
              <a:avLst/>
              <a:gdLst>
                <a:gd name="T0" fmla="*/ 0 w 2204"/>
                <a:gd name="T1" fmla="*/ 1081 h 1081"/>
                <a:gd name="T2" fmla="*/ 3 w 2204"/>
                <a:gd name="T3" fmla="*/ 1080 h 1081"/>
                <a:gd name="T4" fmla="*/ 0 w 2204"/>
                <a:gd name="T5" fmla="*/ 1080 h 1081"/>
                <a:gd name="T6" fmla="*/ 0 w 2204"/>
                <a:gd name="T7" fmla="*/ 1081 h 1081"/>
                <a:gd name="T8" fmla="*/ 0 w 2204"/>
                <a:gd name="T9" fmla="*/ 1081 h 1081"/>
                <a:gd name="T10" fmla="*/ 35 w 2204"/>
                <a:gd name="T11" fmla="*/ 1064 h 1081"/>
                <a:gd name="T12" fmla="*/ 67 w 2204"/>
                <a:gd name="T13" fmla="*/ 1048 h 1081"/>
                <a:gd name="T14" fmla="*/ 57 w 2204"/>
                <a:gd name="T15" fmla="*/ 1048 h 1081"/>
                <a:gd name="T16" fmla="*/ 31 w 2204"/>
                <a:gd name="T17" fmla="*/ 1061 h 1081"/>
                <a:gd name="T18" fmla="*/ 31 w 2204"/>
                <a:gd name="T19" fmla="*/ 1064 h 1081"/>
                <a:gd name="T20" fmla="*/ 35 w 2204"/>
                <a:gd name="T21" fmla="*/ 1064 h 1081"/>
                <a:gd name="T22" fmla="*/ 35 w 2204"/>
                <a:gd name="T23" fmla="*/ 1064 h 1081"/>
                <a:gd name="T24" fmla="*/ 99 w 2204"/>
                <a:gd name="T25" fmla="*/ 1033 h 1081"/>
                <a:gd name="T26" fmla="*/ 124 w 2204"/>
                <a:gd name="T27" fmla="*/ 1020 h 1081"/>
                <a:gd name="T28" fmla="*/ 114 w 2204"/>
                <a:gd name="T29" fmla="*/ 1020 h 1081"/>
                <a:gd name="T30" fmla="*/ 89 w 2204"/>
                <a:gd name="T31" fmla="*/ 1033 h 1081"/>
                <a:gd name="T32" fmla="*/ 99 w 2204"/>
                <a:gd name="T33" fmla="*/ 1033 h 1081"/>
                <a:gd name="T34" fmla="*/ 99 w 2204"/>
                <a:gd name="T35" fmla="*/ 1033 h 1081"/>
                <a:gd name="T36" fmla="*/ 136 w 2204"/>
                <a:gd name="T37" fmla="*/ 1015 h 1081"/>
                <a:gd name="T38" fmla="*/ 2204 w 2204"/>
                <a:gd name="T39" fmla="*/ 5 h 1081"/>
                <a:gd name="T40" fmla="*/ 2204 w 2204"/>
                <a:gd name="T41" fmla="*/ 0 h 1081"/>
                <a:gd name="T42" fmla="*/ 136 w 2204"/>
                <a:gd name="T43" fmla="*/ 1010 h 1081"/>
                <a:gd name="T44" fmla="*/ 136 w 2204"/>
                <a:gd name="T45" fmla="*/ 1015 h 1081"/>
                <a:gd name="T46" fmla="*/ 136 w 2204"/>
                <a:gd name="T47" fmla="*/ 1015 h 10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04"/>
                <a:gd name="T73" fmla="*/ 0 h 1081"/>
                <a:gd name="T74" fmla="*/ 2204 w 2204"/>
                <a:gd name="T75" fmla="*/ 1081 h 10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04" h="1081">
                  <a:moveTo>
                    <a:pt x="0" y="1081"/>
                  </a:moveTo>
                  <a:lnTo>
                    <a:pt x="3" y="1080"/>
                  </a:lnTo>
                  <a:lnTo>
                    <a:pt x="0" y="1080"/>
                  </a:lnTo>
                  <a:lnTo>
                    <a:pt x="0" y="1081"/>
                  </a:lnTo>
                  <a:close/>
                  <a:moveTo>
                    <a:pt x="35" y="1064"/>
                  </a:moveTo>
                  <a:lnTo>
                    <a:pt x="67" y="1048"/>
                  </a:lnTo>
                  <a:lnTo>
                    <a:pt x="57" y="1048"/>
                  </a:lnTo>
                  <a:lnTo>
                    <a:pt x="31" y="1061"/>
                  </a:lnTo>
                  <a:lnTo>
                    <a:pt x="31" y="1064"/>
                  </a:lnTo>
                  <a:lnTo>
                    <a:pt x="35" y="1064"/>
                  </a:lnTo>
                  <a:close/>
                  <a:moveTo>
                    <a:pt x="99" y="1033"/>
                  </a:moveTo>
                  <a:lnTo>
                    <a:pt x="124" y="1020"/>
                  </a:lnTo>
                  <a:lnTo>
                    <a:pt x="114" y="1020"/>
                  </a:lnTo>
                  <a:lnTo>
                    <a:pt x="89" y="1033"/>
                  </a:lnTo>
                  <a:lnTo>
                    <a:pt x="99" y="1033"/>
                  </a:lnTo>
                  <a:close/>
                  <a:moveTo>
                    <a:pt x="136" y="1015"/>
                  </a:moveTo>
                  <a:lnTo>
                    <a:pt x="2204" y="5"/>
                  </a:lnTo>
                  <a:lnTo>
                    <a:pt x="2204" y="0"/>
                  </a:lnTo>
                  <a:lnTo>
                    <a:pt x="136" y="1010"/>
                  </a:lnTo>
                  <a:lnTo>
                    <a:pt x="136" y="1015"/>
                  </a:lnTo>
                  <a:close/>
                </a:path>
              </a:pathLst>
            </a:custGeom>
            <a:solidFill>
              <a:srgbClr val="86FE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7" name="Freeform 103"/>
            <p:cNvSpPr>
              <a:spLocks noEditPoints="1"/>
            </p:cNvSpPr>
            <p:nvPr/>
          </p:nvSpPr>
          <p:spPr bwMode="auto">
            <a:xfrm>
              <a:off x="604" y="683"/>
              <a:ext cx="2263" cy="1111"/>
            </a:xfrm>
            <a:custGeom>
              <a:avLst/>
              <a:gdLst>
                <a:gd name="T0" fmla="*/ 0 w 2263"/>
                <a:gd name="T1" fmla="*/ 1111 h 1111"/>
                <a:gd name="T2" fmla="*/ 7 w 2263"/>
                <a:gd name="T3" fmla="*/ 1107 h 1111"/>
                <a:gd name="T4" fmla="*/ 0 w 2263"/>
                <a:gd name="T5" fmla="*/ 1107 h 1111"/>
                <a:gd name="T6" fmla="*/ 0 w 2263"/>
                <a:gd name="T7" fmla="*/ 1111 h 1111"/>
                <a:gd name="T8" fmla="*/ 0 w 2263"/>
                <a:gd name="T9" fmla="*/ 1111 h 1111"/>
                <a:gd name="T10" fmla="*/ 59 w 2263"/>
                <a:gd name="T11" fmla="*/ 1082 h 1111"/>
                <a:gd name="T12" fmla="*/ 71 w 2263"/>
                <a:gd name="T13" fmla="*/ 1076 h 1111"/>
                <a:gd name="T14" fmla="*/ 61 w 2263"/>
                <a:gd name="T15" fmla="*/ 1076 h 1111"/>
                <a:gd name="T16" fmla="*/ 59 w 2263"/>
                <a:gd name="T17" fmla="*/ 1077 h 1111"/>
                <a:gd name="T18" fmla="*/ 59 w 2263"/>
                <a:gd name="T19" fmla="*/ 1082 h 1111"/>
                <a:gd name="T20" fmla="*/ 59 w 2263"/>
                <a:gd name="T21" fmla="*/ 1082 h 1111"/>
                <a:gd name="T22" fmla="*/ 103 w 2263"/>
                <a:gd name="T23" fmla="*/ 1060 h 1111"/>
                <a:gd name="T24" fmla="*/ 135 w 2263"/>
                <a:gd name="T25" fmla="*/ 1044 h 1111"/>
                <a:gd name="T26" fmla="*/ 125 w 2263"/>
                <a:gd name="T27" fmla="*/ 1044 h 1111"/>
                <a:gd name="T28" fmla="*/ 93 w 2263"/>
                <a:gd name="T29" fmla="*/ 1060 h 1111"/>
                <a:gd name="T30" fmla="*/ 103 w 2263"/>
                <a:gd name="T31" fmla="*/ 1060 h 1111"/>
                <a:gd name="T32" fmla="*/ 103 w 2263"/>
                <a:gd name="T33" fmla="*/ 1060 h 1111"/>
                <a:gd name="T34" fmla="*/ 167 w 2263"/>
                <a:gd name="T35" fmla="*/ 1029 h 1111"/>
                <a:gd name="T36" fmla="*/ 192 w 2263"/>
                <a:gd name="T37" fmla="*/ 1016 h 1111"/>
                <a:gd name="T38" fmla="*/ 182 w 2263"/>
                <a:gd name="T39" fmla="*/ 1016 h 1111"/>
                <a:gd name="T40" fmla="*/ 157 w 2263"/>
                <a:gd name="T41" fmla="*/ 1029 h 1111"/>
                <a:gd name="T42" fmla="*/ 167 w 2263"/>
                <a:gd name="T43" fmla="*/ 1029 h 1111"/>
                <a:gd name="T44" fmla="*/ 167 w 2263"/>
                <a:gd name="T45" fmla="*/ 1029 h 1111"/>
                <a:gd name="T46" fmla="*/ 195 w 2263"/>
                <a:gd name="T47" fmla="*/ 1015 h 1111"/>
                <a:gd name="T48" fmla="*/ 2263 w 2263"/>
                <a:gd name="T49" fmla="*/ 5 h 1111"/>
                <a:gd name="T50" fmla="*/ 2263 w 2263"/>
                <a:gd name="T51" fmla="*/ 0 h 1111"/>
                <a:gd name="T52" fmla="*/ 195 w 2263"/>
                <a:gd name="T53" fmla="*/ 1010 h 1111"/>
                <a:gd name="T54" fmla="*/ 195 w 2263"/>
                <a:gd name="T55" fmla="*/ 1015 h 1111"/>
                <a:gd name="T56" fmla="*/ 195 w 2263"/>
                <a:gd name="T57" fmla="*/ 1015 h 111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63"/>
                <a:gd name="T88" fmla="*/ 0 h 1111"/>
                <a:gd name="T89" fmla="*/ 2263 w 2263"/>
                <a:gd name="T90" fmla="*/ 1111 h 111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63" h="1111">
                  <a:moveTo>
                    <a:pt x="0" y="1111"/>
                  </a:moveTo>
                  <a:lnTo>
                    <a:pt x="7" y="1107"/>
                  </a:lnTo>
                  <a:lnTo>
                    <a:pt x="0" y="1107"/>
                  </a:lnTo>
                  <a:lnTo>
                    <a:pt x="0" y="1111"/>
                  </a:lnTo>
                  <a:close/>
                  <a:moveTo>
                    <a:pt x="59" y="1082"/>
                  </a:moveTo>
                  <a:lnTo>
                    <a:pt x="71" y="1076"/>
                  </a:lnTo>
                  <a:lnTo>
                    <a:pt x="61" y="1076"/>
                  </a:lnTo>
                  <a:lnTo>
                    <a:pt x="59" y="1077"/>
                  </a:lnTo>
                  <a:lnTo>
                    <a:pt x="59" y="1082"/>
                  </a:lnTo>
                  <a:close/>
                  <a:moveTo>
                    <a:pt x="103" y="1060"/>
                  </a:moveTo>
                  <a:lnTo>
                    <a:pt x="135" y="1044"/>
                  </a:lnTo>
                  <a:lnTo>
                    <a:pt x="125" y="1044"/>
                  </a:lnTo>
                  <a:lnTo>
                    <a:pt x="93" y="1060"/>
                  </a:lnTo>
                  <a:lnTo>
                    <a:pt x="103" y="1060"/>
                  </a:lnTo>
                  <a:close/>
                  <a:moveTo>
                    <a:pt x="167" y="1029"/>
                  </a:moveTo>
                  <a:lnTo>
                    <a:pt x="192" y="1016"/>
                  </a:lnTo>
                  <a:lnTo>
                    <a:pt x="182" y="1016"/>
                  </a:lnTo>
                  <a:lnTo>
                    <a:pt x="157" y="1029"/>
                  </a:lnTo>
                  <a:lnTo>
                    <a:pt x="167" y="1029"/>
                  </a:lnTo>
                  <a:close/>
                  <a:moveTo>
                    <a:pt x="195" y="1015"/>
                  </a:moveTo>
                  <a:lnTo>
                    <a:pt x="2263" y="5"/>
                  </a:lnTo>
                  <a:lnTo>
                    <a:pt x="2263" y="0"/>
                  </a:lnTo>
                  <a:lnTo>
                    <a:pt x="195" y="1010"/>
                  </a:lnTo>
                  <a:lnTo>
                    <a:pt x="195" y="1015"/>
                  </a:lnTo>
                  <a:close/>
                </a:path>
              </a:pathLst>
            </a:custGeom>
            <a:solidFill>
              <a:srgbClr val="87FE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8" name="Freeform 104"/>
            <p:cNvSpPr>
              <a:spLocks noEditPoints="1"/>
            </p:cNvSpPr>
            <p:nvPr/>
          </p:nvSpPr>
          <p:spPr bwMode="auto">
            <a:xfrm>
              <a:off x="604" y="688"/>
              <a:ext cx="2263" cy="1110"/>
            </a:xfrm>
            <a:custGeom>
              <a:avLst/>
              <a:gdLst>
                <a:gd name="T0" fmla="*/ 0 w 2263"/>
                <a:gd name="T1" fmla="*/ 1110 h 1110"/>
                <a:gd name="T2" fmla="*/ 17 w 2263"/>
                <a:gd name="T3" fmla="*/ 1102 h 1110"/>
                <a:gd name="T4" fmla="*/ 7 w 2263"/>
                <a:gd name="T5" fmla="*/ 1102 h 1110"/>
                <a:gd name="T6" fmla="*/ 0 w 2263"/>
                <a:gd name="T7" fmla="*/ 1105 h 1110"/>
                <a:gd name="T8" fmla="*/ 0 w 2263"/>
                <a:gd name="T9" fmla="*/ 1110 h 1110"/>
                <a:gd name="T10" fmla="*/ 0 w 2263"/>
                <a:gd name="T11" fmla="*/ 1110 h 1110"/>
                <a:gd name="T12" fmla="*/ 59 w 2263"/>
                <a:gd name="T13" fmla="*/ 1081 h 1110"/>
                <a:gd name="T14" fmla="*/ 80 w 2263"/>
                <a:gd name="T15" fmla="*/ 1071 h 1110"/>
                <a:gd name="T16" fmla="*/ 70 w 2263"/>
                <a:gd name="T17" fmla="*/ 1071 h 1110"/>
                <a:gd name="T18" fmla="*/ 59 w 2263"/>
                <a:gd name="T19" fmla="*/ 1076 h 1110"/>
                <a:gd name="T20" fmla="*/ 59 w 2263"/>
                <a:gd name="T21" fmla="*/ 1081 h 1110"/>
                <a:gd name="T22" fmla="*/ 59 w 2263"/>
                <a:gd name="T23" fmla="*/ 1081 h 1110"/>
                <a:gd name="T24" fmla="*/ 106 w 2263"/>
                <a:gd name="T25" fmla="*/ 1058 h 1110"/>
                <a:gd name="T26" fmla="*/ 144 w 2263"/>
                <a:gd name="T27" fmla="*/ 1039 h 1110"/>
                <a:gd name="T28" fmla="*/ 134 w 2263"/>
                <a:gd name="T29" fmla="*/ 1039 h 1110"/>
                <a:gd name="T30" fmla="*/ 102 w 2263"/>
                <a:gd name="T31" fmla="*/ 1055 h 1110"/>
                <a:gd name="T32" fmla="*/ 106 w 2263"/>
                <a:gd name="T33" fmla="*/ 1055 h 1110"/>
                <a:gd name="T34" fmla="*/ 106 w 2263"/>
                <a:gd name="T35" fmla="*/ 1058 h 1110"/>
                <a:gd name="T36" fmla="*/ 106 w 2263"/>
                <a:gd name="T37" fmla="*/ 1058 h 1110"/>
                <a:gd name="T38" fmla="*/ 168 w 2263"/>
                <a:gd name="T39" fmla="*/ 1028 h 1110"/>
                <a:gd name="T40" fmla="*/ 2263 w 2263"/>
                <a:gd name="T41" fmla="*/ 5 h 1110"/>
                <a:gd name="T42" fmla="*/ 2263 w 2263"/>
                <a:gd name="T43" fmla="*/ 0 h 1110"/>
                <a:gd name="T44" fmla="*/ 195 w 2263"/>
                <a:gd name="T45" fmla="*/ 1010 h 1110"/>
                <a:gd name="T46" fmla="*/ 195 w 2263"/>
                <a:gd name="T47" fmla="*/ 1011 h 1110"/>
                <a:gd name="T48" fmla="*/ 192 w 2263"/>
                <a:gd name="T49" fmla="*/ 1011 h 1110"/>
                <a:gd name="T50" fmla="*/ 166 w 2263"/>
                <a:gd name="T51" fmla="*/ 1024 h 1110"/>
                <a:gd name="T52" fmla="*/ 168 w 2263"/>
                <a:gd name="T53" fmla="*/ 1024 h 1110"/>
                <a:gd name="T54" fmla="*/ 168 w 2263"/>
                <a:gd name="T55" fmla="*/ 1028 h 1110"/>
                <a:gd name="T56" fmla="*/ 168 w 2263"/>
                <a:gd name="T57" fmla="*/ 1028 h 111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263"/>
                <a:gd name="T88" fmla="*/ 0 h 1110"/>
                <a:gd name="T89" fmla="*/ 2263 w 2263"/>
                <a:gd name="T90" fmla="*/ 1110 h 111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263" h="1110">
                  <a:moveTo>
                    <a:pt x="0" y="1110"/>
                  </a:moveTo>
                  <a:lnTo>
                    <a:pt x="17" y="1102"/>
                  </a:lnTo>
                  <a:lnTo>
                    <a:pt x="7" y="1102"/>
                  </a:lnTo>
                  <a:lnTo>
                    <a:pt x="0" y="1105"/>
                  </a:lnTo>
                  <a:lnTo>
                    <a:pt x="0" y="1110"/>
                  </a:lnTo>
                  <a:close/>
                  <a:moveTo>
                    <a:pt x="59" y="1081"/>
                  </a:moveTo>
                  <a:lnTo>
                    <a:pt x="80" y="1071"/>
                  </a:lnTo>
                  <a:lnTo>
                    <a:pt x="70" y="1071"/>
                  </a:lnTo>
                  <a:lnTo>
                    <a:pt x="59" y="1076"/>
                  </a:lnTo>
                  <a:lnTo>
                    <a:pt x="59" y="1081"/>
                  </a:lnTo>
                  <a:close/>
                  <a:moveTo>
                    <a:pt x="106" y="1058"/>
                  </a:moveTo>
                  <a:lnTo>
                    <a:pt x="144" y="1039"/>
                  </a:lnTo>
                  <a:lnTo>
                    <a:pt x="134" y="1039"/>
                  </a:lnTo>
                  <a:lnTo>
                    <a:pt x="102" y="1055"/>
                  </a:lnTo>
                  <a:lnTo>
                    <a:pt x="106" y="1055"/>
                  </a:lnTo>
                  <a:lnTo>
                    <a:pt x="106" y="1058"/>
                  </a:lnTo>
                  <a:close/>
                  <a:moveTo>
                    <a:pt x="168" y="1028"/>
                  </a:moveTo>
                  <a:lnTo>
                    <a:pt x="2263" y="5"/>
                  </a:lnTo>
                  <a:lnTo>
                    <a:pt x="2263" y="0"/>
                  </a:lnTo>
                  <a:lnTo>
                    <a:pt x="195" y="1010"/>
                  </a:lnTo>
                  <a:lnTo>
                    <a:pt x="195" y="1011"/>
                  </a:lnTo>
                  <a:lnTo>
                    <a:pt x="192" y="1011"/>
                  </a:lnTo>
                  <a:lnTo>
                    <a:pt x="166" y="1024"/>
                  </a:lnTo>
                  <a:lnTo>
                    <a:pt x="168" y="1024"/>
                  </a:lnTo>
                  <a:lnTo>
                    <a:pt x="168" y="1028"/>
                  </a:lnTo>
                  <a:close/>
                </a:path>
              </a:pathLst>
            </a:custGeom>
            <a:solidFill>
              <a:srgbClr val="88FE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399" name="Freeform 105"/>
            <p:cNvSpPr>
              <a:spLocks noEditPoints="1"/>
            </p:cNvSpPr>
            <p:nvPr/>
          </p:nvSpPr>
          <p:spPr bwMode="auto">
            <a:xfrm>
              <a:off x="604" y="692"/>
              <a:ext cx="2263" cy="1110"/>
            </a:xfrm>
            <a:custGeom>
              <a:avLst/>
              <a:gdLst>
                <a:gd name="T0" fmla="*/ 0 w 2263"/>
                <a:gd name="T1" fmla="*/ 1110 h 1110"/>
                <a:gd name="T2" fmla="*/ 26 w 2263"/>
                <a:gd name="T3" fmla="*/ 1098 h 1110"/>
                <a:gd name="T4" fmla="*/ 16 w 2263"/>
                <a:gd name="T5" fmla="*/ 1098 h 1110"/>
                <a:gd name="T6" fmla="*/ 0 w 2263"/>
                <a:gd name="T7" fmla="*/ 1106 h 1110"/>
                <a:gd name="T8" fmla="*/ 0 w 2263"/>
                <a:gd name="T9" fmla="*/ 1110 h 1110"/>
                <a:gd name="T10" fmla="*/ 0 w 2263"/>
                <a:gd name="T11" fmla="*/ 1110 h 1110"/>
                <a:gd name="T12" fmla="*/ 59 w 2263"/>
                <a:gd name="T13" fmla="*/ 1082 h 1110"/>
                <a:gd name="T14" fmla="*/ 89 w 2263"/>
                <a:gd name="T15" fmla="*/ 1067 h 1110"/>
                <a:gd name="T16" fmla="*/ 79 w 2263"/>
                <a:gd name="T17" fmla="*/ 1067 h 1110"/>
                <a:gd name="T18" fmla="*/ 59 w 2263"/>
                <a:gd name="T19" fmla="*/ 1077 h 1110"/>
                <a:gd name="T20" fmla="*/ 59 w 2263"/>
                <a:gd name="T21" fmla="*/ 1082 h 1110"/>
                <a:gd name="T22" fmla="*/ 59 w 2263"/>
                <a:gd name="T23" fmla="*/ 1082 h 1110"/>
                <a:gd name="T24" fmla="*/ 106 w 2263"/>
                <a:gd name="T25" fmla="*/ 1059 h 1110"/>
                <a:gd name="T26" fmla="*/ 153 w 2263"/>
                <a:gd name="T27" fmla="*/ 1035 h 1110"/>
                <a:gd name="T28" fmla="*/ 143 w 2263"/>
                <a:gd name="T29" fmla="*/ 1035 h 1110"/>
                <a:gd name="T30" fmla="*/ 106 w 2263"/>
                <a:gd name="T31" fmla="*/ 1054 h 1110"/>
                <a:gd name="T32" fmla="*/ 106 w 2263"/>
                <a:gd name="T33" fmla="*/ 1059 h 1110"/>
                <a:gd name="T34" fmla="*/ 106 w 2263"/>
                <a:gd name="T35" fmla="*/ 1059 h 1110"/>
                <a:gd name="T36" fmla="*/ 168 w 2263"/>
                <a:gd name="T37" fmla="*/ 1028 h 1110"/>
                <a:gd name="T38" fmla="*/ 2263 w 2263"/>
                <a:gd name="T39" fmla="*/ 5 h 1110"/>
                <a:gd name="T40" fmla="*/ 2263 w 2263"/>
                <a:gd name="T41" fmla="*/ 0 h 1110"/>
                <a:gd name="T42" fmla="*/ 168 w 2263"/>
                <a:gd name="T43" fmla="*/ 1023 h 1110"/>
                <a:gd name="T44" fmla="*/ 168 w 2263"/>
                <a:gd name="T45" fmla="*/ 1028 h 1110"/>
                <a:gd name="T46" fmla="*/ 168 w 2263"/>
                <a:gd name="T47" fmla="*/ 1028 h 1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63"/>
                <a:gd name="T73" fmla="*/ 0 h 1110"/>
                <a:gd name="T74" fmla="*/ 2263 w 2263"/>
                <a:gd name="T75" fmla="*/ 1110 h 1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63" h="1110">
                  <a:moveTo>
                    <a:pt x="0" y="1110"/>
                  </a:moveTo>
                  <a:lnTo>
                    <a:pt x="26" y="1098"/>
                  </a:lnTo>
                  <a:lnTo>
                    <a:pt x="16" y="1098"/>
                  </a:lnTo>
                  <a:lnTo>
                    <a:pt x="0" y="1106"/>
                  </a:lnTo>
                  <a:lnTo>
                    <a:pt x="0" y="1110"/>
                  </a:lnTo>
                  <a:close/>
                  <a:moveTo>
                    <a:pt x="59" y="1082"/>
                  </a:moveTo>
                  <a:lnTo>
                    <a:pt x="89" y="1067"/>
                  </a:lnTo>
                  <a:lnTo>
                    <a:pt x="79" y="1067"/>
                  </a:lnTo>
                  <a:lnTo>
                    <a:pt x="59" y="1077"/>
                  </a:lnTo>
                  <a:lnTo>
                    <a:pt x="59" y="1082"/>
                  </a:lnTo>
                  <a:close/>
                  <a:moveTo>
                    <a:pt x="106" y="1059"/>
                  </a:moveTo>
                  <a:lnTo>
                    <a:pt x="153" y="1035"/>
                  </a:lnTo>
                  <a:lnTo>
                    <a:pt x="143" y="1035"/>
                  </a:lnTo>
                  <a:lnTo>
                    <a:pt x="106" y="1054"/>
                  </a:lnTo>
                  <a:lnTo>
                    <a:pt x="106" y="1059"/>
                  </a:lnTo>
                  <a:close/>
                  <a:moveTo>
                    <a:pt x="168" y="1028"/>
                  </a:moveTo>
                  <a:lnTo>
                    <a:pt x="2263" y="5"/>
                  </a:lnTo>
                  <a:lnTo>
                    <a:pt x="2263" y="0"/>
                  </a:lnTo>
                  <a:lnTo>
                    <a:pt x="168" y="1023"/>
                  </a:lnTo>
                  <a:lnTo>
                    <a:pt x="168" y="1028"/>
                  </a:lnTo>
                  <a:close/>
                </a:path>
              </a:pathLst>
            </a:custGeom>
            <a:solidFill>
              <a:srgbClr val="89FE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0" name="Freeform 106"/>
            <p:cNvSpPr>
              <a:spLocks noEditPoints="1"/>
            </p:cNvSpPr>
            <p:nvPr/>
          </p:nvSpPr>
          <p:spPr bwMode="auto">
            <a:xfrm>
              <a:off x="573" y="697"/>
              <a:ext cx="2294" cy="1125"/>
            </a:xfrm>
            <a:custGeom>
              <a:avLst/>
              <a:gdLst>
                <a:gd name="T0" fmla="*/ 0 w 2294"/>
                <a:gd name="T1" fmla="*/ 1125 h 1125"/>
                <a:gd name="T2" fmla="*/ 2 w 2294"/>
                <a:gd name="T3" fmla="*/ 1124 h 1125"/>
                <a:gd name="T4" fmla="*/ 0 w 2294"/>
                <a:gd name="T5" fmla="*/ 1124 h 1125"/>
                <a:gd name="T6" fmla="*/ 0 w 2294"/>
                <a:gd name="T7" fmla="*/ 1125 h 1125"/>
                <a:gd name="T8" fmla="*/ 0 w 2294"/>
                <a:gd name="T9" fmla="*/ 1125 h 1125"/>
                <a:gd name="T10" fmla="*/ 34 w 2294"/>
                <a:gd name="T11" fmla="*/ 1108 h 1125"/>
                <a:gd name="T12" fmla="*/ 66 w 2294"/>
                <a:gd name="T13" fmla="*/ 1093 h 1125"/>
                <a:gd name="T14" fmla="*/ 56 w 2294"/>
                <a:gd name="T15" fmla="*/ 1093 h 1125"/>
                <a:gd name="T16" fmla="*/ 31 w 2294"/>
                <a:gd name="T17" fmla="*/ 1105 h 1125"/>
                <a:gd name="T18" fmla="*/ 31 w 2294"/>
                <a:gd name="T19" fmla="*/ 1108 h 1125"/>
                <a:gd name="T20" fmla="*/ 34 w 2294"/>
                <a:gd name="T21" fmla="*/ 1108 h 1125"/>
                <a:gd name="T22" fmla="*/ 34 w 2294"/>
                <a:gd name="T23" fmla="*/ 1108 h 1125"/>
                <a:gd name="T24" fmla="*/ 98 w 2294"/>
                <a:gd name="T25" fmla="*/ 1077 h 1125"/>
                <a:gd name="T26" fmla="*/ 130 w 2294"/>
                <a:gd name="T27" fmla="*/ 1062 h 1125"/>
                <a:gd name="T28" fmla="*/ 120 w 2294"/>
                <a:gd name="T29" fmla="*/ 1062 h 1125"/>
                <a:gd name="T30" fmla="*/ 90 w 2294"/>
                <a:gd name="T31" fmla="*/ 1076 h 1125"/>
                <a:gd name="T32" fmla="*/ 90 w 2294"/>
                <a:gd name="T33" fmla="*/ 1077 h 1125"/>
                <a:gd name="T34" fmla="*/ 98 w 2294"/>
                <a:gd name="T35" fmla="*/ 1077 h 1125"/>
                <a:gd name="T36" fmla="*/ 98 w 2294"/>
                <a:gd name="T37" fmla="*/ 1077 h 1125"/>
                <a:gd name="T38" fmla="*/ 137 w 2294"/>
                <a:gd name="T39" fmla="*/ 1058 h 1125"/>
                <a:gd name="T40" fmla="*/ 193 w 2294"/>
                <a:gd name="T41" fmla="*/ 1030 h 1125"/>
                <a:gd name="T42" fmla="*/ 183 w 2294"/>
                <a:gd name="T43" fmla="*/ 1030 h 1125"/>
                <a:gd name="T44" fmla="*/ 137 w 2294"/>
                <a:gd name="T45" fmla="*/ 1053 h 1125"/>
                <a:gd name="T46" fmla="*/ 137 w 2294"/>
                <a:gd name="T47" fmla="*/ 1058 h 1125"/>
                <a:gd name="T48" fmla="*/ 137 w 2294"/>
                <a:gd name="T49" fmla="*/ 1058 h 1125"/>
                <a:gd name="T50" fmla="*/ 199 w 2294"/>
                <a:gd name="T51" fmla="*/ 1028 h 1125"/>
                <a:gd name="T52" fmla="*/ 2294 w 2294"/>
                <a:gd name="T53" fmla="*/ 4 h 1125"/>
                <a:gd name="T54" fmla="*/ 2294 w 2294"/>
                <a:gd name="T55" fmla="*/ 0 h 1125"/>
                <a:gd name="T56" fmla="*/ 199 w 2294"/>
                <a:gd name="T57" fmla="*/ 1023 h 1125"/>
                <a:gd name="T58" fmla="*/ 199 w 2294"/>
                <a:gd name="T59" fmla="*/ 1028 h 1125"/>
                <a:gd name="T60" fmla="*/ 199 w 2294"/>
                <a:gd name="T61" fmla="*/ 1028 h 11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294"/>
                <a:gd name="T94" fmla="*/ 0 h 1125"/>
                <a:gd name="T95" fmla="*/ 2294 w 2294"/>
                <a:gd name="T96" fmla="*/ 1125 h 112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294" h="1125">
                  <a:moveTo>
                    <a:pt x="0" y="1125"/>
                  </a:moveTo>
                  <a:lnTo>
                    <a:pt x="2" y="1124"/>
                  </a:lnTo>
                  <a:lnTo>
                    <a:pt x="0" y="1124"/>
                  </a:lnTo>
                  <a:lnTo>
                    <a:pt x="0" y="1125"/>
                  </a:lnTo>
                  <a:close/>
                  <a:moveTo>
                    <a:pt x="34" y="1108"/>
                  </a:moveTo>
                  <a:lnTo>
                    <a:pt x="66" y="1093"/>
                  </a:lnTo>
                  <a:lnTo>
                    <a:pt x="56" y="1093"/>
                  </a:lnTo>
                  <a:lnTo>
                    <a:pt x="31" y="1105"/>
                  </a:lnTo>
                  <a:lnTo>
                    <a:pt x="31" y="1108"/>
                  </a:lnTo>
                  <a:lnTo>
                    <a:pt x="34" y="1108"/>
                  </a:lnTo>
                  <a:close/>
                  <a:moveTo>
                    <a:pt x="98" y="1077"/>
                  </a:moveTo>
                  <a:lnTo>
                    <a:pt x="130" y="1062"/>
                  </a:lnTo>
                  <a:lnTo>
                    <a:pt x="120" y="1062"/>
                  </a:lnTo>
                  <a:lnTo>
                    <a:pt x="90" y="1076"/>
                  </a:lnTo>
                  <a:lnTo>
                    <a:pt x="90" y="1077"/>
                  </a:lnTo>
                  <a:lnTo>
                    <a:pt x="98" y="1077"/>
                  </a:lnTo>
                  <a:close/>
                  <a:moveTo>
                    <a:pt x="137" y="1058"/>
                  </a:moveTo>
                  <a:lnTo>
                    <a:pt x="193" y="1030"/>
                  </a:lnTo>
                  <a:lnTo>
                    <a:pt x="183" y="1030"/>
                  </a:lnTo>
                  <a:lnTo>
                    <a:pt x="137" y="1053"/>
                  </a:lnTo>
                  <a:lnTo>
                    <a:pt x="137" y="1058"/>
                  </a:lnTo>
                  <a:close/>
                  <a:moveTo>
                    <a:pt x="199" y="1028"/>
                  </a:moveTo>
                  <a:lnTo>
                    <a:pt x="2294" y="4"/>
                  </a:lnTo>
                  <a:lnTo>
                    <a:pt x="2294" y="0"/>
                  </a:lnTo>
                  <a:lnTo>
                    <a:pt x="199" y="1023"/>
                  </a:lnTo>
                  <a:lnTo>
                    <a:pt x="199" y="1028"/>
                  </a:lnTo>
                  <a:close/>
                </a:path>
              </a:pathLst>
            </a:custGeom>
            <a:solidFill>
              <a:srgbClr val="8AFE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1" name="Freeform 107"/>
            <p:cNvSpPr>
              <a:spLocks noEditPoints="1"/>
            </p:cNvSpPr>
            <p:nvPr/>
          </p:nvSpPr>
          <p:spPr bwMode="auto">
            <a:xfrm>
              <a:off x="573" y="701"/>
              <a:ext cx="2294" cy="1126"/>
            </a:xfrm>
            <a:custGeom>
              <a:avLst/>
              <a:gdLst>
                <a:gd name="T0" fmla="*/ 0 w 2294"/>
                <a:gd name="T1" fmla="*/ 1126 h 1126"/>
                <a:gd name="T2" fmla="*/ 11 w 2294"/>
                <a:gd name="T3" fmla="*/ 1120 h 1126"/>
                <a:gd name="T4" fmla="*/ 1 w 2294"/>
                <a:gd name="T5" fmla="*/ 1120 h 1126"/>
                <a:gd name="T6" fmla="*/ 0 w 2294"/>
                <a:gd name="T7" fmla="*/ 1121 h 1126"/>
                <a:gd name="T8" fmla="*/ 0 w 2294"/>
                <a:gd name="T9" fmla="*/ 1126 h 1126"/>
                <a:gd name="T10" fmla="*/ 0 w 2294"/>
                <a:gd name="T11" fmla="*/ 1126 h 1126"/>
                <a:gd name="T12" fmla="*/ 43 w 2294"/>
                <a:gd name="T13" fmla="*/ 1104 h 1126"/>
                <a:gd name="T14" fmla="*/ 75 w 2294"/>
                <a:gd name="T15" fmla="*/ 1089 h 1126"/>
                <a:gd name="T16" fmla="*/ 65 w 2294"/>
                <a:gd name="T17" fmla="*/ 1089 h 1126"/>
                <a:gd name="T18" fmla="*/ 33 w 2294"/>
                <a:gd name="T19" fmla="*/ 1104 h 1126"/>
                <a:gd name="T20" fmla="*/ 43 w 2294"/>
                <a:gd name="T21" fmla="*/ 1104 h 1126"/>
                <a:gd name="T22" fmla="*/ 43 w 2294"/>
                <a:gd name="T23" fmla="*/ 1104 h 1126"/>
                <a:gd name="T24" fmla="*/ 105 w 2294"/>
                <a:gd name="T25" fmla="*/ 1074 h 1126"/>
                <a:gd name="T26" fmla="*/ 2294 w 2294"/>
                <a:gd name="T27" fmla="*/ 5 h 1126"/>
                <a:gd name="T28" fmla="*/ 2294 w 2294"/>
                <a:gd name="T29" fmla="*/ 0 h 1126"/>
                <a:gd name="T30" fmla="*/ 199 w 2294"/>
                <a:gd name="T31" fmla="*/ 1023 h 1126"/>
                <a:gd name="T32" fmla="*/ 199 w 2294"/>
                <a:gd name="T33" fmla="*/ 1026 h 1126"/>
                <a:gd name="T34" fmla="*/ 192 w 2294"/>
                <a:gd name="T35" fmla="*/ 1026 h 1126"/>
                <a:gd name="T36" fmla="*/ 137 w 2294"/>
                <a:gd name="T37" fmla="*/ 1054 h 1126"/>
                <a:gd name="T38" fmla="*/ 137 w 2294"/>
                <a:gd name="T39" fmla="*/ 1058 h 1126"/>
                <a:gd name="T40" fmla="*/ 129 w 2294"/>
                <a:gd name="T41" fmla="*/ 1058 h 1126"/>
                <a:gd name="T42" fmla="*/ 97 w 2294"/>
                <a:gd name="T43" fmla="*/ 1073 h 1126"/>
                <a:gd name="T44" fmla="*/ 105 w 2294"/>
                <a:gd name="T45" fmla="*/ 1073 h 1126"/>
                <a:gd name="T46" fmla="*/ 105 w 2294"/>
                <a:gd name="T47" fmla="*/ 1074 h 1126"/>
                <a:gd name="T48" fmla="*/ 105 w 2294"/>
                <a:gd name="T49" fmla="*/ 1074 h 112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294"/>
                <a:gd name="T76" fmla="*/ 0 h 1126"/>
                <a:gd name="T77" fmla="*/ 2294 w 2294"/>
                <a:gd name="T78" fmla="*/ 1126 h 112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294" h="1126">
                  <a:moveTo>
                    <a:pt x="0" y="1126"/>
                  </a:moveTo>
                  <a:lnTo>
                    <a:pt x="11" y="1120"/>
                  </a:lnTo>
                  <a:lnTo>
                    <a:pt x="1" y="1120"/>
                  </a:lnTo>
                  <a:lnTo>
                    <a:pt x="0" y="1121"/>
                  </a:lnTo>
                  <a:lnTo>
                    <a:pt x="0" y="1126"/>
                  </a:lnTo>
                  <a:close/>
                  <a:moveTo>
                    <a:pt x="43" y="1104"/>
                  </a:moveTo>
                  <a:lnTo>
                    <a:pt x="75" y="1089"/>
                  </a:lnTo>
                  <a:lnTo>
                    <a:pt x="65" y="1089"/>
                  </a:lnTo>
                  <a:lnTo>
                    <a:pt x="33" y="1104"/>
                  </a:lnTo>
                  <a:lnTo>
                    <a:pt x="43" y="1104"/>
                  </a:lnTo>
                  <a:close/>
                  <a:moveTo>
                    <a:pt x="105" y="1074"/>
                  </a:moveTo>
                  <a:lnTo>
                    <a:pt x="2294" y="5"/>
                  </a:lnTo>
                  <a:lnTo>
                    <a:pt x="2294" y="0"/>
                  </a:lnTo>
                  <a:lnTo>
                    <a:pt x="199" y="1023"/>
                  </a:lnTo>
                  <a:lnTo>
                    <a:pt x="199" y="1026"/>
                  </a:lnTo>
                  <a:lnTo>
                    <a:pt x="192" y="1026"/>
                  </a:lnTo>
                  <a:lnTo>
                    <a:pt x="137" y="1054"/>
                  </a:lnTo>
                  <a:lnTo>
                    <a:pt x="137" y="1058"/>
                  </a:lnTo>
                  <a:lnTo>
                    <a:pt x="129" y="1058"/>
                  </a:lnTo>
                  <a:lnTo>
                    <a:pt x="97" y="1073"/>
                  </a:lnTo>
                  <a:lnTo>
                    <a:pt x="105" y="1073"/>
                  </a:lnTo>
                  <a:lnTo>
                    <a:pt x="105" y="1074"/>
                  </a:lnTo>
                  <a:close/>
                </a:path>
              </a:pathLst>
            </a:custGeom>
            <a:solidFill>
              <a:srgbClr val="8BFE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2" name="Freeform 108"/>
            <p:cNvSpPr>
              <a:spLocks noEditPoints="1"/>
            </p:cNvSpPr>
            <p:nvPr/>
          </p:nvSpPr>
          <p:spPr bwMode="auto">
            <a:xfrm>
              <a:off x="573" y="705"/>
              <a:ext cx="2294" cy="1126"/>
            </a:xfrm>
            <a:custGeom>
              <a:avLst/>
              <a:gdLst>
                <a:gd name="T0" fmla="*/ 0 w 2294"/>
                <a:gd name="T1" fmla="*/ 1126 h 1126"/>
                <a:gd name="T2" fmla="*/ 20 w 2294"/>
                <a:gd name="T3" fmla="*/ 1116 h 1126"/>
                <a:gd name="T4" fmla="*/ 10 w 2294"/>
                <a:gd name="T5" fmla="*/ 1116 h 1126"/>
                <a:gd name="T6" fmla="*/ 0 w 2294"/>
                <a:gd name="T7" fmla="*/ 1121 h 1126"/>
                <a:gd name="T8" fmla="*/ 0 w 2294"/>
                <a:gd name="T9" fmla="*/ 1126 h 1126"/>
                <a:gd name="T10" fmla="*/ 0 w 2294"/>
                <a:gd name="T11" fmla="*/ 1126 h 1126"/>
                <a:gd name="T12" fmla="*/ 46 w 2294"/>
                <a:gd name="T13" fmla="*/ 1103 h 1126"/>
                <a:gd name="T14" fmla="*/ 84 w 2294"/>
                <a:gd name="T15" fmla="*/ 1085 h 1126"/>
                <a:gd name="T16" fmla="*/ 74 w 2294"/>
                <a:gd name="T17" fmla="*/ 1085 h 1126"/>
                <a:gd name="T18" fmla="*/ 42 w 2294"/>
                <a:gd name="T19" fmla="*/ 1100 h 1126"/>
                <a:gd name="T20" fmla="*/ 46 w 2294"/>
                <a:gd name="T21" fmla="*/ 1100 h 1126"/>
                <a:gd name="T22" fmla="*/ 46 w 2294"/>
                <a:gd name="T23" fmla="*/ 1103 h 1126"/>
                <a:gd name="T24" fmla="*/ 46 w 2294"/>
                <a:gd name="T25" fmla="*/ 1103 h 1126"/>
                <a:gd name="T26" fmla="*/ 105 w 2294"/>
                <a:gd name="T27" fmla="*/ 1074 h 1126"/>
                <a:gd name="T28" fmla="*/ 2294 w 2294"/>
                <a:gd name="T29" fmla="*/ 5 h 1126"/>
                <a:gd name="T30" fmla="*/ 2294 w 2294"/>
                <a:gd name="T31" fmla="*/ 0 h 1126"/>
                <a:gd name="T32" fmla="*/ 105 w 2294"/>
                <a:gd name="T33" fmla="*/ 1069 h 1126"/>
                <a:gd name="T34" fmla="*/ 105 w 2294"/>
                <a:gd name="T35" fmla="*/ 1074 h 1126"/>
                <a:gd name="T36" fmla="*/ 105 w 2294"/>
                <a:gd name="T37" fmla="*/ 1074 h 112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94"/>
                <a:gd name="T58" fmla="*/ 0 h 1126"/>
                <a:gd name="T59" fmla="*/ 2294 w 2294"/>
                <a:gd name="T60" fmla="*/ 1126 h 112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94" h="1126">
                  <a:moveTo>
                    <a:pt x="0" y="1126"/>
                  </a:moveTo>
                  <a:lnTo>
                    <a:pt x="20" y="1116"/>
                  </a:lnTo>
                  <a:lnTo>
                    <a:pt x="10" y="1116"/>
                  </a:lnTo>
                  <a:lnTo>
                    <a:pt x="0" y="1121"/>
                  </a:lnTo>
                  <a:lnTo>
                    <a:pt x="0" y="1126"/>
                  </a:lnTo>
                  <a:close/>
                  <a:moveTo>
                    <a:pt x="46" y="1103"/>
                  </a:moveTo>
                  <a:lnTo>
                    <a:pt x="84" y="1085"/>
                  </a:lnTo>
                  <a:lnTo>
                    <a:pt x="74" y="1085"/>
                  </a:lnTo>
                  <a:lnTo>
                    <a:pt x="42" y="1100"/>
                  </a:lnTo>
                  <a:lnTo>
                    <a:pt x="46" y="1100"/>
                  </a:lnTo>
                  <a:lnTo>
                    <a:pt x="46" y="1103"/>
                  </a:lnTo>
                  <a:close/>
                  <a:moveTo>
                    <a:pt x="105" y="1074"/>
                  </a:moveTo>
                  <a:lnTo>
                    <a:pt x="2294" y="5"/>
                  </a:lnTo>
                  <a:lnTo>
                    <a:pt x="2294" y="0"/>
                  </a:lnTo>
                  <a:lnTo>
                    <a:pt x="105" y="1069"/>
                  </a:lnTo>
                  <a:lnTo>
                    <a:pt x="105" y="1074"/>
                  </a:lnTo>
                  <a:close/>
                </a:path>
              </a:pathLst>
            </a:custGeom>
            <a:solidFill>
              <a:srgbClr val="8CF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3" name="Freeform 109"/>
            <p:cNvSpPr>
              <a:spLocks noEditPoints="1"/>
            </p:cNvSpPr>
            <p:nvPr/>
          </p:nvSpPr>
          <p:spPr bwMode="auto">
            <a:xfrm>
              <a:off x="573" y="710"/>
              <a:ext cx="2294" cy="1125"/>
            </a:xfrm>
            <a:custGeom>
              <a:avLst/>
              <a:gdLst>
                <a:gd name="T0" fmla="*/ 0 w 2294"/>
                <a:gd name="T1" fmla="*/ 1125 h 1125"/>
                <a:gd name="T2" fmla="*/ 29 w 2294"/>
                <a:gd name="T3" fmla="*/ 1111 h 1125"/>
                <a:gd name="T4" fmla="*/ 19 w 2294"/>
                <a:gd name="T5" fmla="*/ 1111 h 1125"/>
                <a:gd name="T6" fmla="*/ 0 w 2294"/>
                <a:gd name="T7" fmla="*/ 1121 h 1125"/>
                <a:gd name="T8" fmla="*/ 0 w 2294"/>
                <a:gd name="T9" fmla="*/ 1125 h 1125"/>
                <a:gd name="T10" fmla="*/ 0 w 2294"/>
                <a:gd name="T11" fmla="*/ 1125 h 1125"/>
                <a:gd name="T12" fmla="*/ 46 w 2294"/>
                <a:gd name="T13" fmla="*/ 1103 h 1125"/>
                <a:gd name="T14" fmla="*/ 93 w 2294"/>
                <a:gd name="T15" fmla="*/ 1080 h 1125"/>
                <a:gd name="T16" fmla="*/ 83 w 2294"/>
                <a:gd name="T17" fmla="*/ 1080 h 1125"/>
                <a:gd name="T18" fmla="*/ 46 w 2294"/>
                <a:gd name="T19" fmla="*/ 1098 h 1125"/>
                <a:gd name="T20" fmla="*/ 46 w 2294"/>
                <a:gd name="T21" fmla="*/ 1103 h 1125"/>
                <a:gd name="T22" fmla="*/ 46 w 2294"/>
                <a:gd name="T23" fmla="*/ 1103 h 1125"/>
                <a:gd name="T24" fmla="*/ 105 w 2294"/>
                <a:gd name="T25" fmla="*/ 1074 h 1125"/>
                <a:gd name="T26" fmla="*/ 2294 w 2294"/>
                <a:gd name="T27" fmla="*/ 5 h 1125"/>
                <a:gd name="T28" fmla="*/ 2294 w 2294"/>
                <a:gd name="T29" fmla="*/ 0 h 1125"/>
                <a:gd name="T30" fmla="*/ 105 w 2294"/>
                <a:gd name="T31" fmla="*/ 1069 h 1125"/>
                <a:gd name="T32" fmla="*/ 105 w 2294"/>
                <a:gd name="T33" fmla="*/ 1074 h 1125"/>
                <a:gd name="T34" fmla="*/ 105 w 2294"/>
                <a:gd name="T35" fmla="*/ 1074 h 11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94"/>
                <a:gd name="T55" fmla="*/ 0 h 1125"/>
                <a:gd name="T56" fmla="*/ 2294 w 2294"/>
                <a:gd name="T57" fmla="*/ 1125 h 11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94" h="1125">
                  <a:moveTo>
                    <a:pt x="0" y="1125"/>
                  </a:moveTo>
                  <a:lnTo>
                    <a:pt x="29" y="1111"/>
                  </a:lnTo>
                  <a:lnTo>
                    <a:pt x="19" y="1111"/>
                  </a:lnTo>
                  <a:lnTo>
                    <a:pt x="0" y="1121"/>
                  </a:lnTo>
                  <a:lnTo>
                    <a:pt x="0" y="1125"/>
                  </a:lnTo>
                  <a:close/>
                  <a:moveTo>
                    <a:pt x="46" y="1103"/>
                  </a:moveTo>
                  <a:lnTo>
                    <a:pt x="93" y="1080"/>
                  </a:lnTo>
                  <a:lnTo>
                    <a:pt x="83" y="1080"/>
                  </a:lnTo>
                  <a:lnTo>
                    <a:pt x="46" y="1098"/>
                  </a:lnTo>
                  <a:lnTo>
                    <a:pt x="46" y="1103"/>
                  </a:lnTo>
                  <a:close/>
                  <a:moveTo>
                    <a:pt x="105" y="1074"/>
                  </a:moveTo>
                  <a:lnTo>
                    <a:pt x="2294" y="5"/>
                  </a:lnTo>
                  <a:lnTo>
                    <a:pt x="2294" y="0"/>
                  </a:lnTo>
                  <a:lnTo>
                    <a:pt x="105" y="1069"/>
                  </a:lnTo>
                  <a:lnTo>
                    <a:pt x="105" y="1074"/>
                  </a:lnTo>
                  <a:close/>
                </a:path>
              </a:pathLst>
            </a:custGeom>
            <a:solidFill>
              <a:srgbClr val="8DFE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4" name="Freeform 110"/>
            <p:cNvSpPr>
              <a:spLocks noEditPoints="1"/>
            </p:cNvSpPr>
            <p:nvPr/>
          </p:nvSpPr>
          <p:spPr bwMode="auto">
            <a:xfrm>
              <a:off x="573" y="714"/>
              <a:ext cx="2294" cy="1123"/>
            </a:xfrm>
            <a:custGeom>
              <a:avLst/>
              <a:gdLst>
                <a:gd name="T0" fmla="*/ 6 w 2294"/>
                <a:gd name="T1" fmla="*/ 1123 h 1123"/>
                <a:gd name="T2" fmla="*/ 38 w 2294"/>
                <a:gd name="T3" fmla="*/ 1107 h 1123"/>
                <a:gd name="T4" fmla="*/ 28 w 2294"/>
                <a:gd name="T5" fmla="*/ 1107 h 1123"/>
                <a:gd name="T6" fmla="*/ 0 w 2294"/>
                <a:gd name="T7" fmla="*/ 1121 h 1123"/>
                <a:gd name="T8" fmla="*/ 0 w 2294"/>
                <a:gd name="T9" fmla="*/ 1123 h 1123"/>
                <a:gd name="T10" fmla="*/ 6 w 2294"/>
                <a:gd name="T11" fmla="*/ 1123 h 1123"/>
                <a:gd name="T12" fmla="*/ 6 w 2294"/>
                <a:gd name="T13" fmla="*/ 1123 h 1123"/>
                <a:gd name="T14" fmla="*/ 46 w 2294"/>
                <a:gd name="T15" fmla="*/ 1103 h 1123"/>
                <a:gd name="T16" fmla="*/ 102 w 2294"/>
                <a:gd name="T17" fmla="*/ 1076 h 1123"/>
                <a:gd name="T18" fmla="*/ 92 w 2294"/>
                <a:gd name="T19" fmla="*/ 1076 h 1123"/>
                <a:gd name="T20" fmla="*/ 46 w 2294"/>
                <a:gd name="T21" fmla="*/ 1098 h 1123"/>
                <a:gd name="T22" fmla="*/ 46 w 2294"/>
                <a:gd name="T23" fmla="*/ 1103 h 1123"/>
                <a:gd name="T24" fmla="*/ 46 w 2294"/>
                <a:gd name="T25" fmla="*/ 1103 h 1123"/>
                <a:gd name="T26" fmla="*/ 105 w 2294"/>
                <a:gd name="T27" fmla="*/ 1074 h 1123"/>
                <a:gd name="T28" fmla="*/ 2294 w 2294"/>
                <a:gd name="T29" fmla="*/ 5 h 1123"/>
                <a:gd name="T30" fmla="*/ 2294 w 2294"/>
                <a:gd name="T31" fmla="*/ 0 h 1123"/>
                <a:gd name="T32" fmla="*/ 105 w 2294"/>
                <a:gd name="T33" fmla="*/ 1069 h 1123"/>
                <a:gd name="T34" fmla="*/ 105 w 2294"/>
                <a:gd name="T35" fmla="*/ 1074 h 1123"/>
                <a:gd name="T36" fmla="*/ 105 w 2294"/>
                <a:gd name="T37" fmla="*/ 1074 h 112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94"/>
                <a:gd name="T58" fmla="*/ 0 h 1123"/>
                <a:gd name="T59" fmla="*/ 2294 w 2294"/>
                <a:gd name="T60" fmla="*/ 1123 h 112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94" h="1123">
                  <a:moveTo>
                    <a:pt x="6" y="1123"/>
                  </a:moveTo>
                  <a:lnTo>
                    <a:pt x="38" y="1107"/>
                  </a:lnTo>
                  <a:lnTo>
                    <a:pt x="28" y="1107"/>
                  </a:lnTo>
                  <a:lnTo>
                    <a:pt x="0" y="1121"/>
                  </a:lnTo>
                  <a:lnTo>
                    <a:pt x="0" y="1123"/>
                  </a:lnTo>
                  <a:lnTo>
                    <a:pt x="6" y="1123"/>
                  </a:lnTo>
                  <a:close/>
                  <a:moveTo>
                    <a:pt x="46" y="1103"/>
                  </a:moveTo>
                  <a:lnTo>
                    <a:pt x="102" y="1076"/>
                  </a:lnTo>
                  <a:lnTo>
                    <a:pt x="92" y="1076"/>
                  </a:lnTo>
                  <a:lnTo>
                    <a:pt x="46" y="1098"/>
                  </a:lnTo>
                  <a:lnTo>
                    <a:pt x="46" y="1103"/>
                  </a:lnTo>
                  <a:close/>
                  <a:moveTo>
                    <a:pt x="105" y="1074"/>
                  </a:moveTo>
                  <a:lnTo>
                    <a:pt x="2294" y="5"/>
                  </a:lnTo>
                  <a:lnTo>
                    <a:pt x="2294" y="0"/>
                  </a:lnTo>
                  <a:lnTo>
                    <a:pt x="105" y="1069"/>
                  </a:lnTo>
                  <a:lnTo>
                    <a:pt x="105" y="1074"/>
                  </a:lnTo>
                  <a:close/>
                </a:path>
              </a:pathLst>
            </a:custGeom>
            <a:solidFill>
              <a:srgbClr val="8EFE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5" name="Freeform 111"/>
            <p:cNvSpPr>
              <a:spLocks noEditPoints="1"/>
            </p:cNvSpPr>
            <p:nvPr/>
          </p:nvSpPr>
          <p:spPr bwMode="auto">
            <a:xfrm>
              <a:off x="557" y="719"/>
              <a:ext cx="2310" cy="1133"/>
            </a:xfrm>
            <a:custGeom>
              <a:avLst/>
              <a:gdLst>
                <a:gd name="T0" fmla="*/ 0 w 2310"/>
                <a:gd name="T1" fmla="*/ 1133 h 1133"/>
                <a:gd name="T2" fmla="*/ 6 w 2310"/>
                <a:gd name="T3" fmla="*/ 1130 h 1133"/>
                <a:gd name="T4" fmla="*/ 0 w 2310"/>
                <a:gd name="T5" fmla="*/ 1130 h 1133"/>
                <a:gd name="T6" fmla="*/ 0 w 2310"/>
                <a:gd name="T7" fmla="*/ 1133 h 1133"/>
                <a:gd name="T8" fmla="*/ 0 w 2310"/>
                <a:gd name="T9" fmla="*/ 1133 h 1133"/>
                <a:gd name="T10" fmla="*/ 31 w 2310"/>
                <a:gd name="T11" fmla="*/ 1118 h 1133"/>
                <a:gd name="T12" fmla="*/ 2310 w 2310"/>
                <a:gd name="T13" fmla="*/ 5 h 1133"/>
                <a:gd name="T14" fmla="*/ 2310 w 2310"/>
                <a:gd name="T15" fmla="*/ 0 h 1133"/>
                <a:gd name="T16" fmla="*/ 121 w 2310"/>
                <a:gd name="T17" fmla="*/ 1069 h 1133"/>
                <a:gd name="T18" fmla="*/ 121 w 2310"/>
                <a:gd name="T19" fmla="*/ 1071 h 1133"/>
                <a:gd name="T20" fmla="*/ 117 w 2310"/>
                <a:gd name="T21" fmla="*/ 1071 h 1133"/>
                <a:gd name="T22" fmla="*/ 62 w 2310"/>
                <a:gd name="T23" fmla="*/ 1098 h 1133"/>
                <a:gd name="T24" fmla="*/ 62 w 2310"/>
                <a:gd name="T25" fmla="*/ 1102 h 1133"/>
                <a:gd name="T26" fmla="*/ 53 w 2310"/>
                <a:gd name="T27" fmla="*/ 1102 h 1133"/>
                <a:gd name="T28" fmla="*/ 22 w 2310"/>
                <a:gd name="T29" fmla="*/ 1118 h 1133"/>
                <a:gd name="T30" fmla="*/ 31 w 2310"/>
                <a:gd name="T31" fmla="*/ 1118 h 1133"/>
                <a:gd name="T32" fmla="*/ 31 w 2310"/>
                <a:gd name="T33" fmla="*/ 1118 h 1133"/>
                <a:gd name="T34" fmla="*/ 31 w 2310"/>
                <a:gd name="T35" fmla="*/ 1118 h 113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10"/>
                <a:gd name="T55" fmla="*/ 0 h 1133"/>
                <a:gd name="T56" fmla="*/ 2310 w 2310"/>
                <a:gd name="T57" fmla="*/ 1133 h 113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10" h="1133">
                  <a:moveTo>
                    <a:pt x="0" y="1133"/>
                  </a:moveTo>
                  <a:lnTo>
                    <a:pt x="6" y="1130"/>
                  </a:lnTo>
                  <a:lnTo>
                    <a:pt x="0" y="1130"/>
                  </a:lnTo>
                  <a:lnTo>
                    <a:pt x="0" y="1133"/>
                  </a:lnTo>
                  <a:close/>
                  <a:moveTo>
                    <a:pt x="31" y="1118"/>
                  </a:moveTo>
                  <a:lnTo>
                    <a:pt x="2310" y="5"/>
                  </a:lnTo>
                  <a:lnTo>
                    <a:pt x="2310" y="0"/>
                  </a:lnTo>
                  <a:lnTo>
                    <a:pt x="121" y="1069"/>
                  </a:lnTo>
                  <a:lnTo>
                    <a:pt x="121" y="1071"/>
                  </a:lnTo>
                  <a:lnTo>
                    <a:pt x="117" y="1071"/>
                  </a:lnTo>
                  <a:lnTo>
                    <a:pt x="62" y="1098"/>
                  </a:lnTo>
                  <a:lnTo>
                    <a:pt x="62" y="1102"/>
                  </a:lnTo>
                  <a:lnTo>
                    <a:pt x="53" y="1102"/>
                  </a:lnTo>
                  <a:lnTo>
                    <a:pt x="22" y="1118"/>
                  </a:lnTo>
                  <a:lnTo>
                    <a:pt x="31" y="1118"/>
                  </a:lnTo>
                  <a:close/>
                </a:path>
              </a:pathLst>
            </a:custGeom>
            <a:solidFill>
              <a:srgbClr val="8FFE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6" name="Freeform 112"/>
            <p:cNvSpPr>
              <a:spLocks noEditPoints="1"/>
            </p:cNvSpPr>
            <p:nvPr/>
          </p:nvSpPr>
          <p:spPr bwMode="auto">
            <a:xfrm>
              <a:off x="557" y="723"/>
              <a:ext cx="2310" cy="1133"/>
            </a:xfrm>
            <a:custGeom>
              <a:avLst/>
              <a:gdLst>
                <a:gd name="T0" fmla="*/ 0 w 2310"/>
                <a:gd name="T1" fmla="*/ 1133 h 1133"/>
                <a:gd name="T2" fmla="*/ 15 w 2310"/>
                <a:gd name="T3" fmla="*/ 1126 h 1133"/>
                <a:gd name="T4" fmla="*/ 5 w 2310"/>
                <a:gd name="T5" fmla="*/ 1126 h 1133"/>
                <a:gd name="T6" fmla="*/ 0 w 2310"/>
                <a:gd name="T7" fmla="*/ 1129 h 1133"/>
                <a:gd name="T8" fmla="*/ 0 w 2310"/>
                <a:gd name="T9" fmla="*/ 1133 h 1133"/>
                <a:gd name="T10" fmla="*/ 0 w 2310"/>
                <a:gd name="T11" fmla="*/ 1133 h 1133"/>
                <a:gd name="T12" fmla="*/ 31 w 2310"/>
                <a:gd name="T13" fmla="*/ 1118 h 1133"/>
                <a:gd name="T14" fmla="*/ 2310 w 2310"/>
                <a:gd name="T15" fmla="*/ 5 h 1133"/>
                <a:gd name="T16" fmla="*/ 2310 w 2310"/>
                <a:gd name="T17" fmla="*/ 0 h 1133"/>
                <a:gd name="T18" fmla="*/ 31 w 2310"/>
                <a:gd name="T19" fmla="*/ 1114 h 1133"/>
                <a:gd name="T20" fmla="*/ 31 w 2310"/>
                <a:gd name="T21" fmla="*/ 1114 h 1133"/>
                <a:gd name="T22" fmla="*/ 31 w 2310"/>
                <a:gd name="T23" fmla="*/ 1118 h 1133"/>
                <a:gd name="T24" fmla="*/ 31 w 2310"/>
                <a:gd name="T25" fmla="*/ 1118 h 11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310"/>
                <a:gd name="T40" fmla="*/ 0 h 1133"/>
                <a:gd name="T41" fmla="*/ 2310 w 2310"/>
                <a:gd name="T42" fmla="*/ 1133 h 11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310" h="1133">
                  <a:moveTo>
                    <a:pt x="0" y="1133"/>
                  </a:moveTo>
                  <a:lnTo>
                    <a:pt x="15" y="1126"/>
                  </a:lnTo>
                  <a:lnTo>
                    <a:pt x="5" y="1126"/>
                  </a:lnTo>
                  <a:lnTo>
                    <a:pt x="0" y="1129"/>
                  </a:lnTo>
                  <a:lnTo>
                    <a:pt x="0" y="1133"/>
                  </a:lnTo>
                  <a:close/>
                  <a:moveTo>
                    <a:pt x="31" y="1118"/>
                  </a:moveTo>
                  <a:lnTo>
                    <a:pt x="2310" y="5"/>
                  </a:lnTo>
                  <a:lnTo>
                    <a:pt x="2310" y="0"/>
                  </a:lnTo>
                  <a:lnTo>
                    <a:pt x="31" y="1114"/>
                  </a:lnTo>
                  <a:lnTo>
                    <a:pt x="31" y="1118"/>
                  </a:lnTo>
                  <a:close/>
                </a:path>
              </a:pathLst>
            </a:custGeom>
            <a:solidFill>
              <a:srgbClr val="90F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7" name="Freeform 113"/>
            <p:cNvSpPr>
              <a:spLocks noEditPoints="1"/>
            </p:cNvSpPr>
            <p:nvPr/>
          </p:nvSpPr>
          <p:spPr bwMode="auto">
            <a:xfrm>
              <a:off x="557" y="728"/>
              <a:ext cx="2310" cy="1133"/>
            </a:xfrm>
            <a:custGeom>
              <a:avLst/>
              <a:gdLst>
                <a:gd name="T0" fmla="*/ 0 w 2310"/>
                <a:gd name="T1" fmla="*/ 1133 h 1133"/>
                <a:gd name="T2" fmla="*/ 24 w 2310"/>
                <a:gd name="T3" fmla="*/ 1121 h 1133"/>
                <a:gd name="T4" fmla="*/ 14 w 2310"/>
                <a:gd name="T5" fmla="*/ 1121 h 1133"/>
                <a:gd name="T6" fmla="*/ 0 w 2310"/>
                <a:gd name="T7" fmla="*/ 1128 h 1133"/>
                <a:gd name="T8" fmla="*/ 0 w 2310"/>
                <a:gd name="T9" fmla="*/ 1133 h 1133"/>
                <a:gd name="T10" fmla="*/ 0 w 2310"/>
                <a:gd name="T11" fmla="*/ 1133 h 1133"/>
                <a:gd name="T12" fmla="*/ 31 w 2310"/>
                <a:gd name="T13" fmla="*/ 1118 h 1133"/>
                <a:gd name="T14" fmla="*/ 2310 w 2310"/>
                <a:gd name="T15" fmla="*/ 5 h 1133"/>
                <a:gd name="T16" fmla="*/ 2310 w 2310"/>
                <a:gd name="T17" fmla="*/ 0 h 1133"/>
                <a:gd name="T18" fmla="*/ 31 w 2310"/>
                <a:gd name="T19" fmla="*/ 1113 h 1133"/>
                <a:gd name="T20" fmla="*/ 31 w 2310"/>
                <a:gd name="T21" fmla="*/ 1118 h 1133"/>
                <a:gd name="T22" fmla="*/ 31 w 2310"/>
                <a:gd name="T23" fmla="*/ 1118 h 113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10"/>
                <a:gd name="T37" fmla="*/ 0 h 1133"/>
                <a:gd name="T38" fmla="*/ 2310 w 2310"/>
                <a:gd name="T39" fmla="*/ 1133 h 113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10" h="1133">
                  <a:moveTo>
                    <a:pt x="0" y="1133"/>
                  </a:moveTo>
                  <a:lnTo>
                    <a:pt x="24" y="1121"/>
                  </a:lnTo>
                  <a:lnTo>
                    <a:pt x="14" y="1121"/>
                  </a:lnTo>
                  <a:lnTo>
                    <a:pt x="0" y="1128"/>
                  </a:lnTo>
                  <a:lnTo>
                    <a:pt x="0" y="1133"/>
                  </a:lnTo>
                  <a:close/>
                  <a:moveTo>
                    <a:pt x="31" y="1118"/>
                  </a:moveTo>
                  <a:lnTo>
                    <a:pt x="2310" y="5"/>
                  </a:lnTo>
                  <a:lnTo>
                    <a:pt x="2310" y="0"/>
                  </a:lnTo>
                  <a:lnTo>
                    <a:pt x="31" y="1113"/>
                  </a:lnTo>
                  <a:lnTo>
                    <a:pt x="31" y="1118"/>
                  </a:lnTo>
                  <a:close/>
                </a:path>
              </a:pathLst>
            </a:custGeom>
            <a:solidFill>
              <a:srgbClr val="90F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8" name="Freeform 114"/>
            <p:cNvSpPr>
              <a:spLocks noEditPoints="1"/>
            </p:cNvSpPr>
            <p:nvPr/>
          </p:nvSpPr>
          <p:spPr bwMode="auto">
            <a:xfrm>
              <a:off x="526" y="732"/>
              <a:ext cx="2341" cy="1149"/>
            </a:xfrm>
            <a:custGeom>
              <a:avLst/>
              <a:gdLst>
                <a:gd name="T0" fmla="*/ 0 w 2341"/>
                <a:gd name="T1" fmla="*/ 1149 h 1149"/>
                <a:gd name="T2" fmla="*/ 1 w 2341"/>
                <a:gd name="T3" fmla="*/ 1148 h 1149"/>
                <a:gd name="T4" fmla="*/ 0 w 2341"/>
                <a:gd name="T5" fmla="*/ 1148 h 1149"/>
                <a:gd name="T6" fmla="*/ 0 w 2341"/>
                <a:gd name="T7" fmla="*/ 1149 h 1149"/>
                <a:gd name="T8" fmla="*/ 0 w 2341"/>
                <a:gd name="T9" fmla="*/ 1149 h 1149"/>
                <a:gd name="T10" fmla="*/ 32 w 2341"/>
                <a:gd name="T11" fmla="*/ 1133 h 1149"/>
                <a:gd name="T12" fmla="*/ 2341 w 2341"/>
                <a:gd name="T13" fmla="*/ 5 h 1149"/>
                <a:gd name="T14" fmla="*/ 2341 w 2341"/>
                <a:gd name="T15" fmla="*/ 0 h 1149"/>
                <a:gd name="T16" fmla="*/ 62 w 2341"/>
                <a:gd name="T17" fmla="*/ 1113 h 1149"/>
                <a:gd name="T18" fmla="*/ 62 w 2341"/>
                <a:gd name="T19" fmla="*/ 1117 h 1149"/>
                <a:gd name="T20" fmla="*/ 54 w 2341"/>
                <a:gd name="T21" fmla="*/ 1117 h 1149"/>
                <a:gd name="T22" fmla="*/ 31 w 2341"/>
                <a:gd name="T23" fmla="*/ 1128 h 1149"/>
                <a:gd name="T24" fmla="*/ 31 w 2341"/>
                <a:gd name="T25" fmla="*/ 1133 h 1149"/>
                <a:gd name="T26" fmla="*/ 32 w 2341"/>
                <a:gd name="T27" fmla="*/ 1133 h 1149"/>
                <a:gd name="T28" fmla="*/ 32 w 2341"/>
                <a:gd name="T29" fmla="*/ 1133 h 114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341"/>
                <a:gd name="T46" fmla="*/ 0 h 1149"/>
                <a:gd name="T47" fmla="*/ 2341 w 2341"/>
                <a:gd name="T48" fmla="*/ 1149 h 114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341" h="1149">
                  <a:moveTo>
                    <a:pt x="0" y="1149"/>
                  </a:moveTo>
                  <a:lnTo>
                    <a:pt x="1" y="1148"/>
                  </a:lnTo>
                  <a:lnTo>
                    <a:pt x="0" y="1148"/>
                  </a:lnTo>
                  <a:lnTo>
                    <a:pt x="0" y="1149"/>
                  </a:lnTo>
                  <a:close/>
                  <a:moveTo>
                    <a:pt x="32" y="1133"/>
                  </a:moveTo>
                  <a:lnTo>
                    <a:pt x="2341" y="5"/>
                  </a:lnTo>
                  <a:lnTo>
                    <a:pt x="2341" y="0"/>
                  </a:lnTo>
                  <a:lnTo>
                    <a:pt x="62" y="1113"/>
                  </a:lnTo>
                  <a:lnTo>
                    <a:pt x="62" y="1117"/>
                  </a:lnTo>
                  <a:lnTo>
                    <a:pt x="54" y="1117"/>
                  </a:lnTo>
                  <a:lnTo>
                    <a:pt x="31" y="1128"/>
                  </a:lnTo>
                  <a:lnTo>
                    <a:pt x="31" y="1133"/>
                  </a:lnTo>
                  <a:lnTo>
                    <a:pt x="32" y="1133"/>
                  </a:lnTo>
                  <a:close/>
                </a:path>
              </a:pathLst>
            </a:custGeom>
            <a:solidFill>
              <a:srgbClr val="91F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09" name="Freeform 115"/>
            <p:cNvSpPr>
              <a:spLocks noEditPoints="1"/>
            </p:cNvSpPr>
            <p:nvPr/>
          </p:nvSpPr>
          <p:spPr bwMode="auto">
            <a:xfrm>
              <a:off x="526" y="737"/>
              <a:ext cx="2341" cy="1148"/>
            </a:xfrm>
            <a:custGeom>
              <a:avLst/>
              <a:gdLst>
                <a:gd name="T0" fmla="*/ 0 w 2341"/>
                <a:gd name="T1" fmla="*/ 1148 h 1148"/>
                <a:gd name="T2" fmla="*/ 10 w 2341"/>
                <a:gd name="T3" fmla="*/ 1143 h 1148"/>
                <a:gd name="T4" fmla="*/ 0 w 2341"/>
                <a:gd name="T5" fmla="*/ 1143 h 1148"/>
                <a:gd name="T6" fmla="*/ 0 w 2341"/>
                <a:gd name="T7" fmla="*/ 1148 h 1148"/>
                <a:gd name="T8" fmla="*/ 0 w 2341"/>
                <a:gd name="T9" fmla="*/ 1148 h 1148"/>
                <a:gd name="T10" fmla="*/ 42 w 2341"/>
                <a:gd name="T11" fmla="*/ 1128 h 1148"/>
                <a:gd name="T12" fmla="*/ 2341 w 2341"/>
                <a:gd name="T13" fmla="*/ 4 h 1148"/>
                <a:gd name="T14" fmla="*/ 2341 w 2341"/>
                <a:gd name="T15" fmla="*/ 0 h 1148"/>
                <a:gd name="T16" fmla="*/ 32 w 2341"/>
                <a:gd name="T17" fmla="*/ 1128 h 1148"/>
                <a:gd name="T18" fmla="*/ 42 w 2341"/>
                <a:gd name="T19" fmla="*/ 1128 h 1148"/>
                <a:gd name="T20" fmla="*/ 42 w 2341"/>
                <a:gd name="T21" fmla="*/ 1128 h 11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41"/>
                <a:gd name="T34" fmla="*/ 0 h 1148"/>
                <a:gd name="T35" fmla="*/ 2341 w 2341"/>
                <a:gd name="T36" fmla="*/ 1148 h 11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41" h="1148">
                  <a:moveTo>
                    <a:pt x="0" y="1148"/>
                  </a:moveTo>
                  <a:lnTo>
                    <a:pt x="10" y="1143"/>
                  </a:lnTo>
                  <a:lnTo>
                    <a:pt x="0" y="1143"/>
                  </a:lnTo>
                  <a:lnTo>
                    <a:pt x="0" y="1148"/>
                  </a:lnTo>
                  <a:close/>
                  <a:moveTo>
                    <a:pt x="42" y="1128"/>
                  </a:moveTo>
                  <a:lnTo>
                    <a:pt x="2341" y="4"/>
                  </a:lnTo>
                  <a:lnTo>
                    <a:pt x="2341" y="0"/>
                  </a:lnTo>
                  <a:lnTo>
                    <a:pt x="32" y="1128"/>
                  </a:lnTo>
                  <a:lnTo>
                    <a:pt x="42" y="1128"/>
                  </a:lnTo>
                  <a:close/>
                </a:path>
              </a:pathLst>
            </a:custGeom>
            <a:solidFill>
              <a:srgbClr val="92FE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0" name="Freeform 116"/>
            <p:cNvSpPr>
              <a:spLocks noEditPoints="1"/>
            </p:cNvSpPr>
            <p:nvPr/>
          </p:nvSpPr>
          <p:spPr bwMode="auto">
            <a:xfrm>
              <a:off x="526" y="741"/>
              <a:ext cx="2341" cy="1148"/>
            </a:xfrm>
            <a:custGeom>
              <a:avLst/>
              <a:gdLst>
                <a:gd name="T0" fmla="*/ 0 w 2341"/>
                <a:gd name="T1" fmla="*/ 1148 h 1148"/>
                <a:gd name="T2" fmla="*/ 19 w 2341"/>
                <a:gd name="T3" fmla="*/ 1139 h 1148"/>
                <a:gd name="T4" fmla="*/ 9 w 2341"/>
                <a:gd name="T5" fmla="*/ 1139 h 1148"/>
                <a:gd name="T6" fmla="*/ 0 w 2341"/>
                <a:gd name="T7" fmla="*/ 1144 h 1148"/>
                <a:gd name="T8" fmla="*/ 0 w 2341"/>
                <a:gd name="T9" fmla="*/ 1148 h 1148"/>
                <a:gd name="T10" fmla="*/ 0 w 2341"/>
                <a:gd name="T11" fmla="*/ 1148 h 1148"/>
                <a:gd name="T12" fmla="*/ 51 w 2341"/>
                <a:gd name="T13" fmla="*/ 1124 h 1148"/>
                <a:gd name="T14" fmla="*/ 2341 w 2341"/>
                <a:gd name="T15" fmla="*/ 5 h 1148"/>
                <a:gd name="T16" fmla="*/ 2341 w 2341"/>
                <a:gd name="T17" fmla="*/ 0 h 1148"/>
                <a:gd name="T18" fmla="*/ 41 w 2341"/>
                <a:gd name="T19" fmla="*/ 1124 h 1148"/>
                <a:gd name="T20" fmla="*/ 51 w 2341"/>
                <a:gd name="T21" fmla="*/ 1124 h 1148"/>
                <a:gd name="T22" fmla="*/ 51 w 2341"/>
                <a:gd name="T23" fmla="*/ 1124 h 11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41"/>
                <a:gd name="T37" fmla="*/ 0 h 1148"/>
                <a:gd name="T38" fmla="*/ 2341 w 2341"/>
                <a:gd name="T39" fmla="*/ 1148 h 11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41" h="1148">
                  <a:moveTo>
                    <a:pt x="0" y="1148"/>
                  </a:moveTo>
                  <a:lnTo>
                    <a:pt x="19" y="1139"/>
                  </a:lnTo>
                  <a:lnTo>
                    <a:pt x="9" y="1139"/>
                  </a:lnTo>
                  <a:lnTo>
                    <a:pt x="0" y="1144"/>
                  </a:lnTo>
                  <a:lnTo>
                    <a:pt x="0" y="1148"/>
                  </a:lnTo>
                  <a:close/>
                  <a:moveTo>
                    <a:pt x="51" y="1124"/>
                  </a:moveTo>
                  <a:lnTo>
                    <a:pt x="2341" y="5"/>
                  </a:lnTo>
                  <a:lnTo>
                    <a:pt x="2341" y="0"/>
                  </a:lnTo>
                  <a:lnTo>
                    <a:pt x="41" y="1124"/>
                  </a:lnTo>
                  <a:lnTo>
                    <a:pt x="51" y="1124"/>
                  </a:lnTo>
                  <a:close/>
                </a:path>
              </a:pathLst>
            </a:custGeom>
            <a:solidFill>
              <a:srgbClr val="93FE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1" name="Freeform 117"/>
            <p:cNvSpPr>
              <a:spLocks noEditPoints="1"/>
            </p:cNvSpPr>
            <p:nvPr/>
          </p:nvSpPr>
          <p:spPr bwMode="auto">
            <a:xfrm>
              <a:off x="526" y="746"/>
              <a:ext cx="2341" cy="1148"/>
            </a:xfrm>
            <a:custGeom>
              <a:avLst/>
              <a:gdLst>
                <a:gd name="T0" fmla="*/ 0 w 2341"/>
                <a:gd name="T1" fmla="*/ 1148 h 1148"/>
                <a:gd name="T2" fmla="*/ 28 w 2341"/>
                <a:gd name="T3" fmla="*/ 1134 h 1148"/>
                <a:gd name="T4" fmla="*/ 18 w 2341"/>
                <a:gd name="T5" fmla="*/ 1134 h 1148"/>
                <a:gd name="T6" fmla="*/ 0 w 2341"/>
                <a:gd name="T7" fmla="*/ 1143 h 1148"/>
                <a:gd name="T8" fmla="*/ 0 w 2341"/>
                <a:gd name="T9" fmla="*/ 1148 h 1148"/>
                <a:gd name="T10" fmla="*/ 0 w 2341"/>
                <a:gd name="T11" fmla="*/ 1148 h 1148"/>
                <a:gd name="T12" fmla="*/ 60 w 2341"/>
                <a:gd name="T13" fmla="*/ 1119 h 1148"/>
                <a:gd name="T14" fmla="*/ 2341 w 2341"/>
                <a:gd name="T15" fmla="*/ 4 h 1148"/>
                <a:gd name="T16" fmla="*/ 2341 w 2341"/>
                <a:gd name="T17" fmla="*/ 0 h 1148"/>
                <a:gd name="T18" fmla="*/ 50 w 2341"/>
                <a:gd name="T19" fmla="*/ 1119 h 1148"/>
                <a:gd name="T20" fmla="*/ 60 w 2341"/>
                <a:gd name="T21" fmla="*/ 1119 h 1148"/>
                <a:gd name="T22" fmla="*/ 60 w 2341"/>
                <a:gd name="T23" fmla="*/ 1119 h 11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41"/>
                <a:gd name="T37" fmla="*/ 0 h 1148"/>
                <a:gd name="T38" fmla="*/ 2341 w 2341"/>
                <a:gd name="T39" fmla="*/ 1148 h 11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41" h="1148">
                  <a:moveTo>
                    <a:pt x="0" y="1148"/>
                  </a:moveTo>
                  <a:lnTo>
                    <a:pt x="28" y="1134"/>
                  </a:lnTo>
                  <a:lnTo>
                    <a:pt x="18" y="1134"/>
                  </a:lnTo>
                  <a:lnTo>
                    <a:pt x="0" y="1143"/>
                  </a:lnTo>
                  <a:lnTo>
                    <a:pt x="0" y="1148"/>
                  </a:lnTo>
                  <a:close/>
                  <a:moveTo>
                    <a:pt x="60" y="1119"/>
                  </a:moveTo>
                  <a:lnTo>
                    <a:pt x="2341" y="4"/>
                  </a:lnTo>
                  <a:lnTo>
                    <a:pt x="2341" y="0"/>
                  </a:lnTo>
                  <a:lnTo>
                    <a:pt x="50" y="1119"/>
                  </a:lnTo>
                  <a:lnTo>
                    <a:pt x="60" y="1119"/>
                  </a:lnTo>
                  <a:close/>
                </a:path>
              </a:pathLst>
            </a:custGeom>
            <a:solidFill>
              <a:srgbClr val="94F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2" name="Freeform 118"/>
            <p:cNvSpPr>
              <a:spLocks noEditPoints="1"/>
            </p:cNvSpPr>
            <p:nvPr/>
          </p:nvSpPr>
          <p:spPr bwMode="auto">
            <a:xfrm>
              <a:off x="498" y="750"/>
              <a:ext cx="2369" cy="1162"/>
            </a:xfrm>
            <a:custGeom>
              <a:avLst/>
              <a:gdLst>
                <a:gd name="T0" fmla="*/ 0 w 2369"/>
                <a:gd name="T1" fmla="*/ 1162 h 1162"/>
                <a:gd name="T2" fmla="*/ 2 w 2369"/>
                <a:gd name="T3" fmla="*/ 1161 h 1162"/>
                <a:gd name="T4" fmla="*/ 0 w 2369"/>
                <a:gd name="T5" fmla="*/ 1161 h 1162"/>
                <a:gd name="T6" fmla="*/ 0 w 2369"/>
                <a:gd name="T7" fmla="*/ 1162 h 1162"/>
                <a:gd name="T8" fmla="*/ 0 w 2369"/>
                <a:gd name="T9" fmla="*/ 1162 h 1162"/>
                <a:gd name="T10" fmla="*/ 34 w 2369"/>
                <a:gd name="T11" fmla="*/ 1145 h 1162"/>
                <a:gd name="T12" fmla="*/ 65 w 2369"/>
                <a:gd name="T13" fmla="*/ 1130 h 1162"/>
                <a:gd name="T14" fmla="*/ 55 w 2369"/>
                <a:gd name="T15" fmla="*/ 1130 h 1162"/>
                <a:gd name="T16" fmla="*/ 28 w 2369"/>
                <a:gd name="T17" fmla="*/ 1143 h 1162"/>
                <a:gd name="T18" fmla="*/ 28 w 2369"/>
                <a:gd name="T19" fmla="*/ 1145 h 1162"/>
                <a:gd name="T20" fmla="*/ 34 w 2369"/>
                <a:gd name="T21" fmla="*/ 1145 h 1162"/>
                <a:gd name="T22" fmla="*/ 34 w 2369"/>
                <a:gd name="T23" fmla="*/ 1145 h 1162"/>
                <a:gd name="T24" fmla="*/ 90 w 2369"/>
                <a:gd name="T25" fmla="*/ 1118 h 1162"/>
                <a:gd name="T26" fmla="*/ 2369 w 2369"/>
                <a:gd name="T27" fmla="*/ 5 h 1162"/>
                <a:gd name="T28" fmla="*/ 2369 w 2369"/>
                <a:gd name="T29" fmla="*/ 0 h 1162"/>
                <a:gd name="T30" fmla="*/ 87 w 2369"/>
                <a:gd name="T31" fmla="*/ 1115 h 1162"/>
                <a:gd name="T32" fmla="*/ 90 w 2369"/>
                <a:gd name="T33" fmla="*/ 1115 h 1162"/>
                <a:gd name="T34" fmla="*/ 90 w 2369"/>
                <a:gd name="T35" fmla="*/ 1118 h 1162"/>
                <a:gd name="T36" fmla="*/ 90 w 2369"/>
                <a:gd name="T37" fmla="*/ 1118 h 116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69"/>
                <a:gd name="T58" fmla="*/ 0 h 1162"/>
                <a:gd name="T59" fmla="*/ 2369 w 2369"/>
                <a:gd name="T60" fmla="*/ 1162 h 116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69" h="1162">
                  <a:moveTo>
                    <a:pt x="0" y="1162"/>
                  </a:moveTo>
                  <a:lnTo>
                    <a:pt x="2" y="1161"/>
                  </a:lnTo>
                  <a:lnTo>
                    <a:pt x="0" y="1161"/>
                  </a:lnTo>
                  <a:lnTo>
                    <a:pt x="0" y="1162"/>
                  </a:lnTo>
                  <a:close/>
                  <a:moveTo>
                    <a:pt x="34" y="1145"/>
                  </a:moveTo>
                  <a:lnTo>
                    <a:pt x="65" y="1130"/>
                  </a:lnTo>
                  <a:lnTo>
                    <a:pt x="55" y="1130"/>
                  </a:lnTo>
                  <a:lnTo>
                    <a:pt x="28" y="1143"/>
                  </a:lnTo>
                  <a:lnTo>
                    <a:pt x="28" y="1145"/>
                  </a:lnTo>
                  <a:lnTo>
                    <a:pt x="34" y="1145"/>
                  </a:lnTo>
                  <a:close/>
                  <a:moveTo>
                    <a:pt x="90" y="1118"/>
                  </a:moveTo>
                  <a:lnTo>
                    <a:pt x="2369" y="5"/>
                  </a:lnTo>
                  <a:lnTo>
                    <a:pt x="2369" y="0"/>
                  </a:lnTo>
                  <a:lnTo>
                    <a:pt x="87" y="1115"/>
                  </a:lnTo>
                  <a:lnTo>
                    <a:pt x="90" y="1115"/>
                  </a:lnTo>
                  <a:lnTo>
                    <a:pt x="90" y="1118"/>
                  </a:lnTo>
                  <a:close/>
                </a:path>
              </a:pathLst>
            </a:custGeom>
            <a:solidFill>
              <a:srgbClr val="95FE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3" name="Freeform 119"/>
            <p:cNvSpPr>
              <a:spLocks noEditPoints="1"/>
            </p:cNvSpPr>
            <p:nvPr/>
          </p:nvSpPr>
          <p:spPr bwMode="auto">
            <a:xfrm>
              <a:off x="498" y="754"/>
              <a:ext cx="2369" cy="1162"/>
            </a:xfrm>
            <a:custGeom>
              <a:avLst/>
              <a:gdLst>
                <a:gd name="T0" fmla="*/ 0 w 2369"/>
                <a:gd name="T1" fmla="*/ 1162 h 1162"/>
                <a:gd name="T2" fmla="*/ 11 w 2369"/>
                <a:gd name="T3" fmla="*/ 1157 h 1162"/>
                <a:gd name="T4" fmla="*/ 1 w 2369"/>
                <a:gd name="T5" fmla="*/ 1157 h 1162"/>
                <a:gd name="T6" fmla="*/ 0 w 2369"/>
                <a:gd name="T7" fmla="*/ 1158 h 1162"/>
                <a:gd name="T8" fmla="*/ 0 w 2369"/>
                <a:gd name="T9" fmla="*/ 1162 h 1162"/>
                <a:gd name="T10" fmla="*/ 0 w 2369"/>
                <a:gd name="T11" fmla="*/ 1162 h 1162"/>
                <a:gd name="T12" fmla="*/ 43 w 2369"/>
                <a:gd name="T13" fmla="*/ 1141 h 1162"/>
                <a:gd name="T14" fmla="*/ 74 w 2369"/>
                <a:gd name="T15" fmla="*/ 1126 h 1162"/>
                <a:gd name="T16" fmla="*/ 64 w 2369"/>
                <a:gd name="T17" fmla="*/ 1126 h 1162"/>
                <a:gd name="T18" fmla="*/ 33 w 2369"/>
                <a:gd name="T19" fmla="*/ 1141 h 1162"/>
                <a:gd name="T20" fmla="*/ 43 w 2369"/>
                <a:gd name="T21" fmla="*/ 1141 h 1162"/>
                <a:gd name="T22" fmla="*/ 43 w 2369"/>
                <a:gd name="T23" fmla="*/ 1141 h 1162"/>
                <a:gd name="T24" fmla="*/ 90 w 2369"/>
                <a:gd name="T25" fmla="*/ 1118 h 1162"/>
                <a:gd name="T26" fmla="*/ 2369 w 2369"/>
                <a:gd name="T27" fmla="*/ 5 h 1162"/>
                <a:gd name="T28" fmla="*/ 2369 w 2369"/>
                <a:gd name="T29" fmla="*/ 0 h 1162"/>
                <a:gd name="T30" fmla="*/ 90 w 2369"/>
                <a:gd name="T31" fmla="*/ 1113 h 1162"/>
                <a:gd name="T32" fmla="*/ 90 w 2369"/>
                <a:gd name="T33" fmla="*/ 1118 h 1162"/>
                <a:gd name="T34" fmla="*/ 90 w 2369"/>
                <a:gd name="T35" fmla="*/ 1118 h 1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69"/>
                <a:gd name="T55" fmla="*/ 0 h 1162"/>
                <a:gd name="T56" fmla="*/ 2369 w 2369"/>
                <a:gd name="T57" fmla="*/ 1162 h 11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69" h="1162">
                  <a:moveTo>
                    <a:pt x="0" y="1162"/>
                  </a:moveTo>
                  <a:lnTo>
                    <a:pt x="11" y="1157"/>
                  </a:lnTo>
                  <a:lnTo>
                    <a:pt x="1" y="1157"/>
                  </a:lnTo>
                  <a:lnTo>
                    <a:pt x="0" y="1158"/>
                  </a:lnTo>
                  <a:lnTo>
                    <a:pt x="0" y="1162"/>
                  </a:lnTo>
                  <a:close/>
                  <a:moveTo>
                    <a:pt x="43" y="1141"/>
                  </a:moveTo>
                  <a:lnTo>
                    <a:pt x="74" y="1126"/>
                  </a:lnTo>
                  <a:lnTo>
                    <a:pt x="64" y="1126"/>
                  </a:lnTo>
                  <a:lnTo>
                    <a:pt x="33" y="1141"/>
                  </a:lnTo>
                  <a:lnTo>
                    <a:pt x="43" y="1141"/>
                  </a:lnTo>
                  <a:close/>
                  <a:moveTo>
                    <a:pt x="90" y="1118"/>
                  </a:moveTo>
                  <a:lnTo>
                    <a:pt x="2369" y="5"/>
                  </a:lnTo>
                  <a:lnTo>
                    <a:pt x="2369" y="0"/>
                  </a:lnTo>
                  <a:lnTo>
                    <a:pt x="90" y="1113"/>
                  </a:lnTo>
                  <a:lnTo>
                    <a:pt x="90" y="1118"/>
                  </a:lnTo>
                  <a:close/>
                </a:path>
              </a:pathLst>
            </a:custGeom>
            <a:solidFill>
              <a:srgbClr val="96FE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4" name="Freeform 120"/>
            <p:cNvSpPr>
              <a:spLocks noEditPoints="1"/>
            </p:cNvSpPr>
            <p:nvPr/>
          </p:nvSpPr>
          <p:spPr bwMode="auto">
            <a:xfrm>
              <a:off x="498" y="759"/>
              <a:ext cx="2369" cy="1162"/>
            </a:xfrm>
            <a:custGeom>
              <a:avLst/>
              <a:gdLst>
                <a:gd name="T0" fmla="*/ 0 w 2369"/>
                <a:gd name="T1" fmla="*/ 1162 h 1162"/>
                <a:gd name="T2" fmla="*/ 20 w 2369"/>
                <a:gd name="T3" fmla="*/ 1152 h 1162"/>
                <a:gd name="T4" fmla="*/ 10 w 2369"/>
                <a:gd name="T5" fmla="*/ 1152 h 1162"/>
                <a:gd name="T6" fmla="*/ 0 w 2369"/>
                <a:gd name="T7" fmla="*/ 1157 h 1162"/>
                <a:gd name="T8" fmla="*/ 0 w 2369"/>
                <a:gd name="T9" fmla="*/ 1162 h 1162"/>
                <a:gd name="T10" fmla="*/ 0 w 2369"/>
                <a:gd name="T11" fmla="*/ 1162 h 1162"/>
                <a:gd name="T12" fmla="*/ 52 w 2369"/>
                <a:gd name="T13" fmla="*/ 1136 h 1162"/>
                <a:gd name="T14" fmla="*/ 83 w 2369"/>
                <a:gd name="T15" fmla="*/ 1121 h 1162"/>
                <a:gd name="T16" fmla="*/ 73 w 2369"/>
                <a:gd name="T17" fmla="*/ 1121 h 1162"/>
                <a:gd name="T18" fmla="*/ 42 w 2369"/>
                <a:gd name="T19" fmla="*/ 1136 h 1162"/>
                <a:gd name="T20" fmla="*/ 52 w 2369"/>
                <a:gd name="T21" fmla="*/ 1136 h 1162"/>
                <a:gd name="T22" fmla="*/ 52 w 2369"/>
                <a:gd name="T23" fmla="*/ 1136 h 1162"/>
                <a:gd name="T24" fmla="*/ 90 w 2369"/>
                <a:gd name="T25" fmla="*/ 1118 h 1162"/>
                <a:gd name="T26" fmla="*/ 2369 w 2369"/>
                <a:gd name="T27" fmla="*/ 5 h 1162"/>
                <a:gd name="T28" fmla="*/ 2369 w 2369"/>
                <a:gd name="T29" fmla="*/ 0 h 1162"/>
                <a:gd name="T30" fmla="*/ 90 w 2369"/>
                <a:gd name="T31" fmla="*/ 1113 h 1162"/>
                <a:gd name="T32" fmla="*/ 90 w 2369"/>
                <a:gd name="T33" fmla="*/ 1118 h 1162"/>
                <a:gd name="T34" fmla="*/ 90 w 2369"/>
                <a:gd name="T35" fmla="*/ 1118 h 1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69"/>
                <a:gd name="T55" fmla="*/ 0 h 1162"/>
                <a:gd name="T56" fmla="*/ 2369 w 2369"/>
                <a:gd name="T57" fmla="*/ 1162 h 11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69" h="1162">
                  <a:moveTo>
                    <a:pt x="0" y="1162"/>
                  </a:moveTo>
                  <a:lnTo>
                    <a:pt x="20" y="1152"/>
                  </a:lnTo>
                  <a:lnTo>
                    <a:pt x="10" y="1152"/>
                  </a:lnTo>
                  <a:lnTo>
                    <a:pt x="0" y="1157"/>
                  </a:lnTo>
                  <a:lnTo>
                    <a:pt x="0" y="1162"/>
                  </a:lnTo>
                  <a:close/>
                  <a:moveTo>
                    <a:pt x="52" y="1136"/>
                  </a:moveTo>
                  <a:lnTo>
                    <a:pt x="83" y="1121"/>
                  </a:lnTo>
                  <a:lnTo>
                    <a:pt x="73" y="1121"/>
                  </a:lnTo>
                  <a:lnTo>
                    <a:pt x="42" y="1136"/>
                  </a:lnTo>
                  <a:lnTo>
                    <a:pt x="52" y="1136"/>
                  </a:lnTo>
                  <a:close/>
                  <a:moveTo>
                    <a:pt x="90" y="1118"/>
                  </a:moveTo>
                  <a:lnTo>
                    <a:pt x="2369" y="5"/>
                  </a:lnTo>
                  <a:lnTo>
                    <a:pt x="2369" y="0"/>
                  </a:lnTo>
                  <a:lnTo>
                    <a:pt x="90" y="1113"/>
                  </a:lnTo>
                  <a:lnTo>
                    <a:pt x="90" y="1118"/>
                  </a:lnTo>
                  <a:close/>
                </a:path>
              </a:pathLst>
            </a:custGeom>
            <a:solidFill>
              <a:srgbClr val="97F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5" name="Freeform 121"/>
            <p:cNvSpPr>
              <a:spLocks noEditPoints="1"/>
            </p:cNvSpPr>
            <p:nvPr/>
          </p:nvSpPr>
          <p:spPr bwMode="auto">
            <a:xfrm>
              <a:off x="498" y="763"/>
              <a:ext cx="2369" cy="1162"/>
            </a:xfrm>
            <a:custGeom>
              <a:avLst/>
              <a:gdLst>
                <a:gd name="T0" fmla="*/ 0 w 2369"/>
                <a:gd name="T1" fmla="*/ 1162 h 1162"/>
                <a:gd name="T2" fmla="*/ 30 w 2369"/>
                <a:gd name="T3" fmla="*/ 1148 h 1162"/>
                <a:gd name="T4" fmla="*/ 20 w 2369"/>
                <a:gd name="T5" fmla="*/ 1148 h 1162"/>
                <a:gd name="T6" fmla="*/ 0 w 2369"/>
                <a:gd name="T7" fmla="*/ 1157 h 1162"/>
                <a:gd name="T8" fmla="*/ 0 w 2369"/>
                <a:gd name="T9" fmla="*/ 1162 h 1162"/>
                <a:gd name="T10" fmla="*/ 0 w 2369"/>
                <a:gd name="T11" fmla="*/ 1162 h 1162"/>
                <a:gd name="T12" fmla="*/ 59 w 2369"/>
                <a:gd name="T13" fmla="*/ 1133 h 1162"/>
                <a:gd name="T14" fmla="*/ 2369 w 2369"/>
                <a:gd name="T15" fmla="*/ 5 h 1162"/>
                <a:gd name="T16" fmla="*/ 2369 w 2369"/>
                <a:gd name="T17" fmla="*/ 0 h 1162"/>
                <a:gd name="T18" fmla="*/ 90 w 2369"/>
                <a:gd name="T19" fmla="*/ 1113 h 1162"/>
                <a:gd name="T20" fmla="*/ 90 w 2369"/>
                <a:gd name="T21" fmla="*/ 1117 h 1162"/>
                <a:gd name="T22" fmla="*/ 82 w 2369"/>
                <a:gd name="T23" fmla="*/ 1117 h 1162"/>
                <a:gd name="T24" fmla="*/ 51 w 2369"/>
                <a:gd name="T25" fmla="*/ 1132 h 1162"/>
                <a:gd name="T26" fmla="*/ 59 w 2369"/>
                <a:gd name="T27" fmla="*/ 1132 h 1162"/>
                <a:gd name="T28" fmla="*/ 59 w 2369"/>
                <a:gd name="T29" fmla="*/ 1133 h 1162"/>
                <a:gd name="T30" fmla="*/ 59 w 2369"/>
                <a:gd name="T31" fmla="*/ 1133 h 11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369"/>
                <a:gd name="T49" fmla="*/ 0 h 1162"/>
                <a:gd name="T50" fmla="*/ 2369 w 2369"/>
                <a:gd name="T51" fmla="*/ 1162 h 116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369" h="1162">
                  <a:moveTo>
                    <a:pt x="0" y="1162"/>
                  </a:moveTo>
                  <a:lnTo>
                    <a:pt x="30" y="1148"/>
                  </a:lnTo>
                  <a:lnTo>
                    <a:pt x="20" y="1148"/>
                  </a:lnTo>
                  <a:lnTo>
                    <a:pt x="0" y="1157"/>
                  </a:lnTo>
                  <a:lnTo>
                    <a:pt x="0" y="1162"/>
                  </a:lnTo>
                  <a:close/>
                  <a:moveTo>
                    <a:pt x="59" y="1133"/>
                  </a:moveTo>
                  <a:lnTo>
                    <a:pt x="2369" y="5"/>
                  </a:lnTo>
                  <a:lnTo>
                    <a:pt x="2369" y="0"/>
                  </a:lnTo>
                  <a:lnTo>
                    <a:pt x="90" y="1113"/>
                  </a:lnTo>
                  <a:lnTo>
                    <a:pt x="90" y="1117"/>
                  </a:lnTo>
                  <a:lnTo>
                    <a:pt x="82" y="1117"/>
                  </a:lnTo>
                  <a:lnTo>
                    <a:pt x="51" y="1132"/>
                  </a:lnTo>
                  <a:lnTo>
                    <a:pt x="59" y="1132"/>
                  </a:lnTo>
                  <a:lnTo>
                    <a:pt x="59" y="1133"/>
                  </a:lnTo>
                  <a:close/>
                </a:path>
              </a:pathLst>
            </a:custGeom>
            <a:solidFill>
              <a:srgbClr val="98FE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6" name="Freeform 122"/>
            <p:cNvSpPr>
              <a:spLocks noEditPoints="1"/>
            </p:cNvSpPr>
            <p:nvPr/>
          </p:nvSpPr>
          <p:spPr bwMode="auto">
            <a:xfrm>
              <a:off x="467" y="768"/>
              <a:ext cx="2400" cy="1177"/>
            </a:xfrm>
            <a:custGeom>
              <a:avLst/>
              <a:gdLst>
                <a:gd name="T0" fmla="*/ 0 w 2400"/>
                <a:gd name="T1" fmla="*/ 1177 h 1177"/>
                <a:gd name="T2" fmla="*/ 6 w 2400"/>
                <a:gd name="T3" fmla="*/ 1174 h 1177"/>
                <a:gd name="T4" fmla="*/ 0 w 2400"/>
                <a:gd name="T5" fmla="*/ 1174 h 1177"/>
                <a:gd name="T6" fmla="*/ 0 w 2400"/>
                <a:gd name="T7" fmla="*/ 1177 h 1177"/>
                <a:gd name="T8" fmla="*/ 0 w 2400"/>
                <a:gd name="T9" fmla="*/ 1177 h 1177"/>
                <a:gd name="T10" fmla="*/ 38 w 2400"/>
                <a:gd name="T11" fmla="*/ 1158 h 1177"/>
                <a:gd name="T12" fmla="*/ 70 w 2400"/>
                <a:gd name="T13" fmla="*/ 1143 h 1177"/>
                <a:gd name="T14" fmla="*/ 60 w 2400"/>
                <a:gd name="T15" fmla="*/ 1143 h 1177"/>
                <a:gd name="T16" fmla="*/ 31 w 2400"/>
                <a:gd name="T17" fmla="*/ 1157 h 1177"/>
                <a:gd name="T18" fmla="*/ 31 w 2400"/>
                <a:gd name="T19" fmla="*/ 1158 h 1177"/>
                <a:gd name="T20" fmla="*/ 38 w 2400"/>
                <a:gd name="T21" fmla="*/ 1158 h 1177"/>
                <a:gd name="T22" fmla="*/ 38 w 2400"/>
                <a:gd name="T23" fmla="*/ 1158 h 1177"/>
                <a:gd name="T24" fmla="*/ 90 w 2400"/>
                <a:gd name="T25" fmla="*/ 1133 h 1177"/>
                <a:gd name="T26" fmla="*/ 2400 w 2400"/>
                <a:gd name="T27" fmla="*/ 5 h 1177"/>
                <a:gd name="T28" fmla="*/ 2400 w 2400"/>
                <a:gd name="T29" fmla="*/ 0 h 1177"/>
                <a:gd name="T30" fmla="*/ 90 w 2400"/>
                <a:gd name="T31" fmla="*/ 1128 h 1177"/>
                <a:gd name="T32" fmla="*/ 90 w 2400"/>
                <a:gd name="T33" fmla="*/ 1133 h 1177"/>
                <a:gd name="T34" fmla="*/ 90 w 2400"/>
                <a:gd name="T35" fmla="*/ 1133 h 11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00"/>
                <a:gd name="T55" fmla="*/ 0 h 1177"/>
                <a:gd name="T56" fmla="*/ 2400 w 2400"/>
                <a:gd name="T57" fmla="*/ 1177 h 117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00" h="1177">
                  <a:moveTo>
                    <a:pt x="0" y="1177"/>
                  </a:moveTo>
                  <a:lnTo>
                    <a:pt x="6" y="1174"/>
                  </a:lnTo>
                  <a:lnTo>
                    <a:pt x="0" y="1174"/>
                  </a:lnTo>
                  <a:lnTo>
                    <a:pt x="0" y="1177"/>
                  </a:lnTo>
                  <a:close/>
                  <a:moveTo>
                    <a:pt x="38" y="1158"/>
                  </a:moveTo>
                  <a:lnTo>
                    <a:pt x="70" y="1143"/>
                  </a:lnTo>
                  <a:lnTo>
                    <a:pt x="60" y="1143"/>
                  </a:lnTo>
                  <a:lnTo>
                    <a:pt x="31" y="1157"/>
                  </a:lnTo>
                  <a:lnTo>
                    <a:pt x="31" y="1158"/>
                  </a:lnTo>
                  <a:lnTo>
                    <a:pt x="38" y="1158"/>
                  </a:lnTo>
                  <a:close/>
                  <a:moveTo>
                    <a:pt x="90" y="1133"/>
                  </a:moveTo>
                  <a:lnTo>
                    <a:pt x="2400" y="5"/>
                  </a:lnTo>
                  <a:lnTo>
                    <a:pt x="2400" y="0"/>
                  </a:lnTo>
                  <a:lnTo>
                    <a:pt x="90" y="1128"/>
                  </a:lnTo>
                  <a:lnTo>
                    <a:pt x="90" y="1133"/>
                  </a:lnTo>
                  <a:close/>
                </a:path>
              </a:pathLst>
            </a:custGeom>
            <a:solidFill>
              <a:srgbClr val="99F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7" name="Freeform 123"/>
            <p:cNvSpPr>
              <a:spLocks noEditPoints="1"/>
            </p:cNvSpPr>
            <p:nvPr/>
          </p:nvSpPr>
          <p:spPr bwMode="auto">
            <a:xfrm>
              <a:off x="467" y="772"/>
              <a:ext cx="2400" cy="1177"/>
            </a:xfrm>
            <a:custGeom>
              <a:avLst/>
              <a:gdLst>
                <a:gd name="T0" fmla="*/ 0 w 2400"/>
                <a:gd name="T1" fmla="*/ 1177 h 1177"/>
                <a:gd name="T2" fmla="*/ 15 w 2400"/>
                <a:gd name="T3" fmla="*/ 1170 h 1177"/>
                <a:gd name="T4" fmla="*/ 5 w 2400"/>
                <a:gd name="T5" fmla="*/ 1170 h 1177"/>
                <a:gd name="T6" fmla="*/ 0 w 2400"/>
                <a:gd name="T7" fmla="*/ 1172 h 1177"/>
                <a:gd name="T8" fmla="*/ 0 w 2400"/>
                <a:gd name="T9" fmla="*/ 1177 h 1177"/>
                <a:gd name="T10" fmla="*/ 0 w 2400"/>
                <a:gd name="T11" fmla="*/ 1177 h 1177"/>
                <a:gd name="T12" fmla="*/ 46 w 2400"/>
                <a:gd name="T13" fmla="*/ 1155 h 1177"/>
                <a:gd name="T14" fmla="*/ 79 w 2400"/>
                <a:gd name="T15" fmla="*/ 1139 h 1177"/>
                <a:gd name="T16" fmla="*/ 69 w 2400"/>
                <a:gd name="T17" fmla="*/ 1139 h 1177"/>
                <a:gd name="T18" fmla="*/ 37 w 2400"/>
                <a:gd name="T19" fmla="*/ 1154 h 1177"/>
                <a:gd name="T20" fmla="*/ 46 w 2400"/>
                <a:gd name="T21" fmla="*/ 1154 h 1177"/>
                <a:gd name="T22" fmla="*/ 46 w 2400"/>
                <a:gd name="T23" fmla="*/ 1155 h 1177"/>
                <a:gd name="T24" fmla="*/ 46 w 2400"/>
                <a:gd name="T25" fmla="*/ 1155 h 1177"/>
                <a:gd name="T26" fmla="*/ 90 w 2400"/>
                <a:gd name="T27" fmla="*/ 1133 h 1177"/>
                <a:gd name="T28" fmla="*/ 2400 w 2400"/>
                <a:gd name="T29" fmla="*/ 5 h 1177"/>
                <a:gd name="T30" fmla="*/ 2400 w 2400"/>
                <a:gd name="T31" fmla="*/ 0 h 1177"/>
                <a:gd name="T32" fmla="*/ 90 w 2400"/>
                <a:gd name="T33" fmla="*/ 1128 h 1177"/>
                <a:gd name="T34" fmla="*/ 90 w 2400"/>
                <a:gd name="T35" fmla="*/ 1133 h 1177"/>
                <a:gd name="T36" fmla="*/ 90 w 2400"/>
                <a:gd name="T37" fmla="*/ 1133 h 11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00"/>
                <a:gd name="T58" fmla="*/ 0 h 1177"/>
                <a:gd name="T59" fmla="*/ 2400 w 2400"/>
                <a:gd name="T60" fmla="*/ 1177 h 11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00" h="1177">
                  <a:moveTo>
                    <a:pt x="0" y="1177"/>
                  </a:moveTo>
                  <a:lnTo>
                    <a:pt x="15" y="1170"/>
                  </a:lnTo>
                  <a:lnTo>
                    <a:pt x="5" y="1170"/>
                  </a:lnTo>
                  <a:lnTo>
                    <a:pt x="0" y="1172"/>
                  </a:lnTo>
                  <a:lnTo>
                    <a:pt x="0" y="1177"/>
                  </a:lnTo>
                  <a:close/>
                  <a:moveTo>
                    <a:pt x="46" y="1155"/>
                  </a:moveTo>
                  <a:lnTo>
                    <a:pt x="79" y="1139"/>
                  </a:lnTo>
                  <a:lnTo>
                    <a:pt x="69" y="1139"/>
                  </a:lnTo>
                  <a:lnTo>
                    <a:pt x="37" y="1154"/>
                  </a:lnTo>
                  <a:lnTo>
                    <a:pt x="46" y="1154"/>
                  </a:lnTo>
                  <a:lnTo>
                    <a:pt x="46" y="1155"/>
                  </a:lnTo>
                  <a:close/>
                  <a:moveTo>
                    <a:pt x="90" y="1133"/>
                  </a:moveTo>
                  <a:lnTo>
                    <a:pt x="2400" y="5"/>
                  </a:lnTo>
                  <a:lnTo>
                    <a:pt x="2400" y="0"/>
                  </a:lnTo>
                  <a:lnTo>
                    <a:pt x="90" y="1128"/>
                  </a:lnTo>
                  <a:lnTo>
                    <a:pt x="90" y="1133"/>
                  </a:lnTo>
                  <a:close/>
                </a:path>
              </a:pathLst>
            </a:custGeom>
            <a:solidFill>
              <a:srgbClr val="99F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8" name="Freeform 124"/>
            <p:cNvSpPr>
              <a:spLocks noEditPoints="1"/>
            </p:cNvSpPr>
            <p:nvPr/>
          </p:nvSpPr>
          <p:spPr bwMode="auto">
            <a:xfrm>
              <a:off x="467" y="777"/>
              <a:ext cx="2400" cy="1177"/>
            </a:xfrm>
            <a:custGeom>
              <a:avLst/>
              <a:gdLst>
                <a:gd name="T0" fmla="*/ 0 w 2400"/>
                <a:gd name="T1" fmla="*/ 1177 h 1177"/>
                <a:gd name="T2" fmla="*/ 24 w 2400"/>
                <a:gd name="T3" fmla="*/ 1165 h 1177"/>
                <a:gd name="T4" fmla="*/ 14 w 2400"/>
                <a:gd name="T5" fmla="*/ 1165 h 1177"/>
                <a:gd name="T6" fmla="*/ 0 w 2400"/>
                <a:gd name="T7" fmla="*/ 1172 h 1177"/>
                <a:gd name="T8" fmla="*/ 0 w 2400"/>
                <a:gd name="T9" fmla="*/ 1177 h 1177"/>
                <a:gd name="T10" fmla="*/ 0 w 2400"/>
                <a:gd name="T11" fmla="*/ 1177 h 1177"/>
                <a:gd name="T12" fmla="*/ 46 w 2400"/>
                <a:gd name="T13" fmla="*/ 1154 h 1177"/>
                <a:gd name="T14" fmla="*/ 88 w 2400"/>
                <a:gd name="T15" fmla="*/ 1134 h 1177"/>
                <a:gd name="T16" fmla="*/ 78 w 2400"/>
                <a:gd name="T17" fmla="*/ 1134 h 1177"/>
                <a:gd name="T18" fmla="*/ 46 w 2400"/>
                <a:gd name="T19" fmla="*/ 1149 h 1177"/>
                <a:gd name="T20" fmla="*/ 46 w 2400"/>
                <a:gd name="T21" fmla="*/ 1149 h 1177"/>
                <a:gd name="T22" fmla="*/ 46 w 2400"/>
                <a:gd name="T23" fmla="*/ 1154 h 1177"/>
                <a:gd name="T24" fmla="*/ 46 w 2400"/>
                <a:gd name="T25" fmla="*/ 1154 h 1177"/>
                <a:gd name="T26" fmla="*/ 90 w 2400"/>
                <a:gd name="T27" fmla="*/ 1133 h 1177"/>
                <a:gd name="T28" fmla="*/ 2400 w 2400"/>
                <a:gd name="T29" fmla="*/ 5 h 1177"/>
                <a:gd name="T30" fmla="*/ 2400 w 2400"/>
                <a:gd name="T31" fmla="*/ 0 h 1177"/>
                <a:gd name="T32" fmla="*/ 90 w 2400"/>
                <a:gd name="T33" fmla="*/ 1128 h 1177"/>
                <a:gd name="T34" fmla="*/ 90 w 2400"/>
                <a:gd name="T35" fmla="*/ 1133 h 1177"/>
                <a:gd name="T36" fmla="*/ 90 w 2400"/>
                <a:gd name="T37" fmla="*/ 1133 h 117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00"/>
                <a:gd name="T58" fmla="*/ 0 h 1177"/>
                <a:gd name="T59" fmla="*/ 2400 w 2400"/>
                <a:gd name="T60" fmla="*/ 1177 h 117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00" h="1177">
                  <a:moveTo>
                    <a:pt x="0" y="1177"/>
                  </a:moveTo>
                  <a:lnTo>
                    <a:pt x="24" y="1165"/>
                  </a:lnTo>
                  <a:lnTo>
                    <a:pt x="14" y="1165"/>
                  </a:lnTo>
                  <a:lnTo>
                    <a:pt x="0" y="1172"/>
                  </a:lnTo>
                  <a:lnTo>
                    <a:pt x="0" y="1177"/>
                  </a:lnTo>
                  <a:close/>
                  <a:moveTo>
                    <a:pt x="46" y="1154"/>
                  </a:moveTo>
                  <a:lnTo>
                    <a:pt x="88" y="1134"/>
                  </a:lnTo>
                  <a:lnTo>
                    <a:pt x="78" y="1134"/>
                  </a:lnTo>
                  <a:lnTo>
                    <a:pt x="46" y="1149"/>
                  </a:lnTo>
                  <a:lnTo>
                    <a:pt x="46" y="1154"/>
                  </a:lnTo>
                  <a:close/>
                  <a:moveTo>
                    <a:pt x="90" y="1133"/>
                  </a:moveTo>
                  <a:lnTo>
                    <a:pt x="2400" y="5"/>
                  </a:lnTo>
                  <a:lnTo>
                    <a:pt x="2400" y="0"/>
                  </a:lnTo>
                  <a:lnTo>
                    <a:pt x="90" y="1128"/>
                  </a:lnTo>
                  <a:lnTo>
                    <a:pt x="90" y="1133"/>
                  </a:lnTo>
                  <a:close/>
                </a:path>
              </a:pathLst>
            </a:custGeom>
            <a:solidFill>
              <a:srgbClr val="9AF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19" name="Freeform 125"/>
            <p:cNvSpPr>
              <a:spLocks noEditPoints="1"/>
            </p:cNvSpPr>
            <p:nvPr/>
          </p:nvSpPr>
          <p:spPr bwMode="auto">
            <a:xfrm>
              <a:off x="436" y="781"/>
              <a:ext cx="2431" cy="1192"/>
            </a:xfrm>
            <a:custGeom>
              <a:avLst/>
              <a:gdLst>
                <a:gd name="T0" fmla="*/ 0 w 2431"/>
                <a:gd name="T1" fmla="*/ 1192 h 1192"/>
                <a:gd name="T2" fmla="*/ 0 w 2431"/>
                <a:gd name="T3" fmla="*/ 1192 h 1192"/>
                <a:gd name="T4" fmla="*/ 0 w 2431"/>
                <a:gd name="T5" fmla="*/ 1192 h 1192"/>
                <a:gd name="T6" fmla="*/ 0 w 2431"/>
                <a:gd name="T7" fmla="*/ 1192 h 1192"/>
                <a:gd name="T8" fmla="*/ 0 w 2431"/>
                <a:gd name="T9" fmla="*/ 1192 h 1192"/>
                <a:gd name="T10" fmla="*/ 32 w 2431"/>
                <a:gd name="T11" fmla="*/ 1177 h 1192"/>
                <a:gd name="T12" fmla="*/ 64 w 2431"/>
                <a:gd name="T13" fmla="*/ 1161 h 1192"/>
                <a:gd name="T14" fmla="*/ 54 w 2431"/>
                <a:gd name="T15" fmla="*/ 1161 h 1192"/>
                <a:gd name="T16" fmla="*/ 31 w 2431"/>
                <a:gd name="T17" fmla="*/ 1172 h 1192"/>
                <a:gd name="T18" fmla="*/ 31 w 2431"/>
                <a:gd name="T19" fmla="*/ 1177 h 1192"/>
                <a:gd name="T20" fmla="*/ 32 w 2431"/>
                <a:gd name="T21" fmla="*/ 1177 h 1192"/>
                <a:gd name="T22" fmla="*/ 32 w 2431"/>
                <a:gd name="T23" fmla="*/ 1177 h 1192"/>
                <a:gd name="T24" fmla="*/ 77 w 2431"/>
                <a:gd name="T25" fmla="*/ 1155 h 1192"/>
                <a:gd name="T26" fmla="*/ 2431 w 2431"/>
                <a:gd name="T27" fmla="*/ 5 h 1192"/>
                <a:gd name="T28" fmla="*/ 2431 w 2431"/>
                <a:gd name="T29" fmla="*/ 0 h 1192"/>
                <a:gd name="T30" fmla="*/ 121 w 2431"/>
                <a:gd name="T31" fmla="*/ 1128 h 1192"/>
                <a:gd name="T32" fmla="*/ 121 w 2431"/>
                <a:gd name="T33" fmla="*/ 1130 h 1192"/>
                <a:gd name="T34" fmla="*/ 118 w 2431"/>
                <a:gd name="T35" fmla="*/ 1130 h 1192"/>
                <a:gd name="T36" fmla="*/ 77 w 2431"/>
                <a:gd name="T37" fmla="*/ 1150 h 1192"/>
                <a:gd name="T38" fmla="*/ 77 w 2431"/>
                <a:gd name="T39" fmla="*/ 1155 h 1192"/>
                <a:gd name="T40" fmla="*/ 77 w 2431"/>
                <a:gd name="T41" fmla="*/ 1155 h 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31"/>
                <a:gd name="T64" fmla="*/ 0 h 1192"/>
                <a:gd name="T65" fmla="*/ 2431 w 2431"/>
                <a:gd name="T66" fmla="*/ 1192 h 119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31" h="1192">
                  <a:moveTo>
                    <a:pt x="0" y="1192"/>
                  </a:moveTo>
                  <a:lnTo>
                    <a:pt x="0" y="1192"/>
                  </a:lnTo>
                  <a:close/>
                  <a:moveTo>
                    <a:pt x="32" y="1177"/>
                  </a:moveTo>
                  <a:lnTo>
                    <a:pt x="64" y="1161"/>
                  </a:lnTo>
                  <a:lnTo>
                    <a:pt x="54" y="1161"/>
                  </a:lnTo>
                  <a:lnTo>
                    <a:pt x="31" y="1172"/>
                  </a:lnTo>
                  <a:lnTo>
                    <a:pt x="31" y="1177"/>
                  </a:lnTo>
                  <a:lnTo>
                    <a:pt x="32" y="1177"/>
                  </a:lnTo>
                  <a:close/>
                  <a:moveTo>
                    <a:pt x="77" y="1155"/>
                  </a:moveTo>
                  <a:lnTo>
                    <a:pt x="2431" y="5"/>
                  </a:lnTo>
                  <a:lnTo>
                    <a:pt x="2431" y="0"/>
                  </a:lnTo>
                  <a:lnTo>
                    <a:pt x="121" y="1128"/>
                  </a:lnTo>
                  <a:lnTo>
                    <a:pt x="121" y="1130"/>
                  </a:lnTo>
                  <a:lnTo>
                    <a:pt x="118" y="1130"/>
                  </a:lnTo>
                  <a:lnTo>
                    <a:pt x="77" y="1150"/>
                  </a:lnTo>
                  <a:lnTo>
                    <a:pt x="77" y="1155"/>
                  </a:lnTo>
                  <a:close/>
                </a:path>
              </a:pathLst>
            </a:custGeom>
            <a:solidFill>
              <a:srgbClr val="9BF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0" name="Freeform 126"/>
            <p:cNvSpPr>
              <a:spLocks noEditPoints="1"/>
            </p:cNvSpPr>
            <p:nvPr/>
          </p:nvSpPr>
          <p:spPr bwMode="auto">
            <a:xfrm>
              <a:off x="436" y="786"/>
              <a:ext cx="2431" cy="1192"/>
            </a:xfrm>
            <a:custGeom>
              <a:avLst/>
              <a:gdLst>
                <a:gd name="T0" fmla="*/ 0 w 2431"/>
                <a:gd name="T1" fmla="*/ 1192 h 1192"/>
                <a:gd name="T2" fmla="*/ 9 w 2431"/>
                <a:gd name="T3" fmla="*/ 1187 h 1192"/>
                <a:gd name="T4" fmla="*/ 0 w 2431"/>
                <a:gd name="T5" fmla="*/ 1187 h 1192"/>
                <a:gd name="T6" fmla="*/ 0 w 2431"/>
                <a:gd name="T7" fmla="*/ 1192 h 1192"/>
                <a:gd name="T8" fmla="*/ 0 w 2431"/>
                <a:gd name="T9" fmla="*/ 1192 h 1192"/>
                <a:gd name="T10" fmla="*/ 41 w 2431"/>
                <a:gd name="T11" fmla="*/ 1172 h 1192"/>
                <a:gd name="T12" fmla="*/ 73 w 2431"/>
                <a:gd name="T13" fmla="*/ 1156 h 1192"/>
                <a:gd name="T14" fmla="*/ 63 w 2431"/>
                <a:gd name="T15" fmla="*/ 1156 h 1192"/>
                <a:gd name="T16" fmla="*/ 31 w 2431"/>
                <a:gd name="T17" fmla="*/ 1172 h 1192"/>
                <a:gd name="T18" fmla="*/ 41 w 2431"/>
                <a:gd name="T19" fmla="*/ 1172 h 1192"/>
                <a:gd name="T20" fmla="*/ 41 w 2431"/>
                <a:gd name="T21" fmla="*/ 1172 h 1192"/>
                <a:gd name="T22" fmla="*/ 77 w 2431"/>
                <a:gd name="T23" fmla="*/ 1154 h 1192"/>
                <a:gd name="T24" fmla="*/ 2431 w 2431"/>
                <a:gd name="T25" fmla="*/ 4 h 1192"/>
                <a:gd name="T26" fmla="*/ 2431 w 2431"/>
                <a:gd name="T27" fmla="*/ 0 h 1192"/>
                <a:gd name="T28" fmla="*/ 77 w 2431"/>
                <a:gd name="T29" fmla="*/ 1149 h 1192"/>
                <a:gd name="T30" fmla="*/ 77 w 2431"/>
                <a:gd name="T31" fmla="*/ 1154 h 1192"/>
                <a:gd name="T32" fmla="*/ 77 w 2431"/>
                <a:gd name="T33" fmla="*/ 1154 h 119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31"/>
                <a:gd name="T52" fmla="*/ 0 h 1192"/>
                <a:gd name="T53" fmla="*/ 2431 w 2431"/>
                <a:gd name="T54" fmla="*/ 1192 h 119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31" h="1192">
                  <a:moveTo>
                    <a:pt x="0" y="1192"/>
                  </a:moveTo>
                  <a:lnTo>
                    <a:pt x="9" y="1187"/>
                  </a:lnTo>
                  <a:lnTo>
                    <a:pt x="0" y="1187"/>
                  </a:lnTo>
                  <a:lnTo>
                    <a:pt x="0" y="1192"/>
                  </a:lnTo>
                  <a:close/>
                  <a:moveTo>
                    <a:pt x="41" y="1172"/>
                  </a:moveTo>
                  <a:lnTo>
                    <a:pt x="73" y="1156"/>
                  </a:lnTo>
                  <a:lnTo>
                    <a:pt x="63" y="1156"/>
                  </a:lnTo>
                  <a:lnTo>
                    <a:pt x="31" y="1172"/>
                  </a:lnTo>
                  <a:lnTo>
                    <a:pt x="41" y="1172"/>
                  </a:lnTo>
                  <a:close/>
                  <a:moveTo>
                    <a:pt x="77" y="1154"/>
                  </a:moveTo>
                  <a:lnTo>
                    <a:pt x="2431" y="4"/>
                  </a:lnTo>
                  <a:lnTo>
                    <a:pt x="2431" y="0"/>
                  </a:lnTo>
                  <a:lnTo>
                    <a:pt x="77" y="1149"/>
                  </a:lnTo>
                  <a:lnTo>
                    <a:pt x="77" y="1154"/>
                  </a:lnTo>
                  <a:close/>
                </a:path>
              </a:pathLst>
            </a:custGeom>
            <a:solidFill>
              <a:srgbClr val="9CF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1" name="Freeform 127"/>
            <p:cNvSpPr>
              <a:spLocks noEditPoints="1"/>
            </p:cNvSpPr>
            <p:nvPr/>
          </p:nvSpPr>
          <p:spPr bwMode="auto">
            <a:xfrm>
              <a:off x="389" y="790"/>
              <a:ext cx="2478" cy="1216"/>
            </a:xfrm>
            <a:custGeom>
              <a:avLst/>
              <a:gdLst>
                <a:gd name="T0" fmla="*/ 0 w 2478"/>
                <a:gd name="T1" fmla="*/ 1216 h 1216"/>
                <a:gd name="T2" fmla="*/ 8 w 2478"/>
                <a:gd name="T3" fmla="*/ 1212 h 1216"/>
                <a:gd name="T4" fmla="*/ 0 w 2478"/>
                <a:gd name="T5" fmla="*/ 1212 h 1216"/>
                <a:gd name="T6" fmla="*/ 0 w 2478"/>
                <a:gd name="T7" fmla="*/ 1216 h 1216"/>
                <a:gd name="T8" fmla="*/ 0 w 2478"/>
                <a:gd name="T9" fmla="*/ 1216 h 1216"/>
                <a:gd name="T10" fmla="*/ 47 w 2478"/>
                <a:gd name="T11" fmla="*/ 1192 h 1216"/>
                <a:gd name="T12" fmla="*/ 66 w 2478"/>
                <a:gd name="T13" fmla="*/ 1183 h 1216"/>
                <a:gd name="T14" fmla="*/ 56 w 2478"/>
                <a:gd name="T15" fmla="*/ 1183 h 1216"/>
                <a:gd name="T16" fmla="*/ 47 w 2478"/>
                <a:gd name="T17" fmla="*/ 1187 h 1216"/>
                <a:gd name="T18" fmla="*/ 47 w 2478"/>
                <a:gd name="T19" fmla="*/ 1192 h 1216"/>
                <a:gd name="T20" fmla="*/ 47 w 2478"/>
                <a:gd name="T21" fmla="*/ 1192 h 1216"/>
                <a:gd name="T22" fmla="*/ 93 w 2478"/>
                <a:gd name="T23" fmla="*/ 1170 h 1216"/>
                <a:gd name="T24" fmla="*/ 2478 w 2478"/>
                <a:gd name="T25" fmla="*/ 5 h 1216"/>
                <a:gd name="T26" fmla="*/ 2478 w 2478"/>
                <a:gd name="T27" fmla="*/ 0 h 1216"/>
                <a:gd name="T28" fmla="*/ 124 w 2478"/>
                <a:gd name="T29" fmla="*/ 1150 h 1216"/>
                <a:gd name="T30" fmla="*/ 124 w 2478"/>
                <a:gd name="T31" fmla="*/ 1152 h 1216"/>
                <a:gd name="T32" fmla="*/ 119 w 2478"/>
                <a:gd name="T33" fmla="*/ 1152 h 1216"/>
                <a:gd name="T34" fmla="*/ 87 w 2478"/>
                <a:gd name="T35" fmla="*/ 1168 h 1216"/>
                <a:gd name="T36" fmla="*/ 93 w 2478"/>
                <a:gd name="T37" fmla="*/ 1168 h 1216"/>
                <a:gd name="T38" fmla="*/ 93 w 2478"/>
                <a:gd name="T39" fmla="*/ 1170 h 1216"/>
                <a:gd name="T40" fmla="*/ 93 w 2478"/>
                <a:gd name="T41" fmla="*/ 1170 h 121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78"/>
                <a:gd name="T64" fmla="*/ 0 h 1216"/>
                <a:gd name="T65" fmla="*/ 2478 w 2478"/>
                <a:gd name="T66" fmla="*/ 1216 h 121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78" h="1216">
                  <a:moveTo>
                    <a:pt x="0" y="1216"/>
                  </a:moveTo>
                  <a:lnTo>
                    <a:pt x="8" y="1212"/>
                  </a:lnTo>
                  <a:lnTo>
                    <a:pt x="0" y="1212"/>
                  </a:lnTo>
                  <a:lnTo>
                    <a:pt x="0" y="1216"/>
                  </a:lnTo>
                  <a:close/>
                  <a:moveTo>
                    <a:pt x="47" y="1192"/>
                  </a:moveTo>
                  <a:lnTo>
                    <a:pt x="66" y="1183"/>
                  </a:lnTo>
                  <a:lnTo>
                    <a:pt x="56" y="1183"/>
                  </a:lnTo>
                  <a:lnTo>
                    <a:pt x="47" y="1187"/>
                  </a:lnTo>
                  <a:lnTo>
                    <a:pt x="47" y="1192"/>
                  </a:lnTo>
                  <a:close/>
                  <a:moveTo>
                    <a:pt x="93" y="1170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124" y="1150"/>
                  </a:lnTo>
                  <a:lnTo>
                    <a:pt x="124" y="1152"/>
                  </a:lnTo>
                  <a:lnTo>
                    <a:pt x="119" y="1152"/>
                  </a:lnTo>
                  <a:lnTo>
                    <a:pt x="87" y="1168"/>
                  </a:lnTo>
                  <a:lnTo>
                    <a:pt x="93" y="1168"/>
                  </a:lnTo>
                  <a:lnTo>
                    <a:pt x="93" y="1170"/>
                  </a:lnTo>
                  <a:close/>
                </a:path>
              </a:pathLst>
            </a:custGeom>
            <a:solidFill>
              <a:srgbClr val="9DFE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2" name="Freeform 128"/>
            <p:cNvSpPr>
              <a:spLocks noEditPoints="1"/>
            </p:cNvSpPr>
            <p:nvPr/>
          </p:nvSpPr>
          <p:spPr bwMode="auto">
            <a:xfrm>
              <a:off x="389" y="794"/>
              <a:ext cx="2478" cy="1216"/>
            </a:xfrm>
            <a:custGeom>
              <a:avLst/>
              <a:gdLst>
                <a:gd name="T0" fmla="*/ 0 w 2478"/>
                <a:gd name="T1" fmla="*/ 1216 h 1216"/>
                <a:gd name="T2" fmla="*/ 17 w 2478"/>
                <a:gd name="T3" fmla="*/ 1208 h 1216"/>
                <a:gd name="T4" fmla="*/ 7 w 2478"/>
                <a:gd name="T5" fmla="*/ 1208 h 1216"/>
                <a:gd name="T6" fmla="*/ 0 w 2478"/>
                <a:gd name="T7" fmla="*/ 1212 h 1216"/>
                <a:gd name="T8" fmla="*/ 0 w 2478"/>
                <a:gd name="T9" fmla="*/ 1216 h 1216"/>
                <a:gd name="T10" fmla="*/ 0 w 2478"/>
                <a:gd name="T11" fmla="*/ 1216 h 1216"/>
                <a:gd name="T12" fmla="*/ 47 w 2478"/>
                <a:gd name="T13" fmla="*/ 1193 h 1216"/>
                <a:gd name="T14" fmla="*/ 75 w 2478"/>
                <a:gd name="T15" fmla="*/ 1179 h 1216"/>
                <a:gd name="T16" fmla="*/ 65 w 2478"/>
                <a:gd name="T17" fmla="*/ 1179 h 1216"/>
                <a:gd name="T18" fmla="*/ 47 w 2478"/>
                <a:gd name="T19" fmla="*/ 1188 h 1216"/>
                <a:gd name="T20" fmla="*/ 47 w 2478"/>
                <a:gd name="T21" fmla="*/ 1193 h 1216"/>
                <a:gd name="T22" fmla="*/ 47 w 2478"/>
                <a:gd name="T23" fmla="*/ 1193 h 1216"/>
                <a:gd name="T24" fmla="*/ 93 w 2478"/>
                <a:gd name="T25" fmla="*/ 1170 h 1216"/>
                <a:gd name="T26" fmla="*/ 2478 w 2478"/>
                <a:gd name="T27" fmla="*/ 5 h 1216"/>
                <a:gd name="T28" fmla="*/ 2478 w 2478"/>
                <a:gd name="T29" fmla="*/ 0 h 1216"/>
                <a:gd name="T30" fmla="*/ 93 w 2478"/>
                <a:gd name="T31" fmla="*/ 1165 h 1216"/>
                <a:gd name="T32" fmla="*/ 93 w 2478"/>
                <a:gd name="T33" fmla="*/ 1170 h 1216"/>
                <a:gd name="T34" fmla="*/ 93 w 2478"/>
                <a:gd name="T35" fmla="*/ 1170 h 12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78"/>
                <a:gd name="T55" fmla="*/ 0 h 1216"/>
                <a:gd name="T56" fmla="*/ 2478 w 2478"/>
                <a:gd name="T57" fmla="*/ 1216 h 12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78" h="1216">
                  <a:moveTo>
                    <a:pt x="0" y="1216"/>
                  </a:moveTo>
                  <a:lnTo>
                    <a:pt x="17" y="1208"/>
                  </a:lnTo>
                  <a:lnTo>
                    <a:pt x="7" y="1208"/>
                  </a:lnTo>
                  <a:lnTo>
                    <a:pt x="0" y="1212"/>
                  </a:lnTo>
                  <a:lnTo>
                    <a:pt x="0" y="1216"/>
                  </a:lnTo>
                  <a:close/>
                  <a:moveTo>
                    <a:pt x="47" y="1193"/>
                  </a:moveTo>
                  <a:lnTo>
                    <a:pt x="75" y="1179"/>
                  </a:lnTo>
                  <a:lnTo>
                    <a:pt x="65" y="1179"/>
                  </a:lnTo>
                  <a:lnTo>
                    <a:pt x="47" y="1188"/>
                  </a:lnTo>
                  <a:lnTo>
                    <a:pt x="47" y="1193"/>
                  </a:lnTo>
                  <a:close/>
                  <a:moveTo>
                    <a:pt x="93" y="1170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93" y="1165"/>
                  </a:lnTo>
                  <a:lnTo>
                    <a:pt x="93" y="1170"/>
                  </a:lnTo>
                  <a:close/>
                </a:path>
              </a:pathLst>
            </a:custGeom>
            <a:solidFill>
              <a:srgbClr val="9EF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3" name="Freeform 129"/>
            <p:cNvSpPr>
              <a:spLocks noEditPoints="1"/>
            </p:cNvSpPr>
            <p:nvPr/>
          </p:nvSpPr>
          <p:spPr bwMode="auto">
            <a:xfrm>
              <a:off x="389" y="799"/>
              <a:ext cx="2478" cy="1216"/>
            </a:xfrm>
            <a:custGeom>
              <a:avLst/>
              <a:gdLst>
                <a:gd name="T0" fmla="*/ 0 w 2478"/>
                <a:gd name="T1" fmla="*/ 1216 h 1216"/>
                <a:gd name="T2" fmla="*/ 26 w 2478"/>
                <a:gd name="T3" fmla="*/ 1203 h 1216"/>
                <a:gd name="T4" fmla="*/ 16 w 2478"/>
                <a:gd name="T5" fmla="*/ 1203 h 1216"/>
                <a:gd name="T6" fmla="*/ 0 w 2478"/>
                <a:gd name="T7" fmla="*/ 1211 h 1216"/>
                <a:gd name="T8" fmla="*/ 0 w 2478"/>
                <a:gd name="T9" fmla="*/ 1216 h 1216"/>
                <a:gd name="T10" fmla="*/ 0 w 2478"/>
                <a:gd name="T11" fmla="*/ 1216 h 1216"/>
                <a:gd name="T12" fmla="*/ 47 w 2478"/>
                <a:gd name="T13" fmla="*/ 1192 h 1216"/>
                <a:gd name="T14" fmla="*/ 84 w 2478"/>
                <a:gd name="T15" fmla="*/ 1174 h 1216"/>
                <a:gd name="T16" fmla="*/ 74 w 2478"/>
                <a:gd name="T17" fmla="*/ 1174 h 1216"/>
                <a:gd name="T18" fmla="*/ 47 w 2478"/>
                <a:gd name="T19" fmla="*/ 1187 h 1216"/>
                <a:gd name="T20" fmla="*/ 47 w 2478"/>
                <a:gd name="T21" fmla="*/ 1192 h 1216"/>
                <a:gd name="T22" fmla="*/ 47 w 2478"/>
                <a:gd name="T23" fmla="*/ 1192 h 1216"/>
                <a:gd name="T24" fmla="*/ 93 w 2478"/>
                <a:gd name="T25" fmla="*/ 1170 h 1216"/>
                <a:gd name="T26" fmla="*/ 2478 w 2478"/>
                <a:gd name="T27" fmla="*/ 5 h 1216"/>
                <a:gd name="T28" fmla="*/ 2478 w 2478"/>
                <a:gd name="T29" fmla="*/ 0 h 1216"/>
                <a:gd name="T30" fmla="*/ 93 w 2478"/>
                <a:gd name="T31" fmla="*/ 1165 h 1216"/>
                <a:gd name="T32" fmla="*/ 93 w 2478"/>
                <a:gd name="T33" fmla="*/ 1170 h 1216"/>
                <a:gd name="T34" fmla="*/ 93 w 2478"/>
                <a:gd name="T35" fmla="*/ 1170 h 121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78"/>
                <a:gd name="T55" fmla="*/ 0 h 1216"/>
                <a:gd name="T56" fmla="*/ 2478 w 2478"/>
                <a:gd name="T57" fmla="*/ 1216 h 121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78" h="1216">
                  <a:moveTo>
                    <a:pt x="0" y="1216"/>
                  </a:moveTo>
                  <a:lnTo>
                    <a:pt x="26" y="1203"/>
                  </a:lnTo>
                  <a:lnTo>
                    <a:pt x="16" y="1203"/>
                  </a:lnTo>
                  <a:lnTo>
                    <a:pt x="0" y="1211"/>
                  </a:lnTo>
                  <a:lnTo>
                    <a:pt x="0" y="1216"/>
                  </a:lnTo>
                  <a:close/>
                  <a:moveTo>
                    <a:pt x="47" y="1192"/>
                  </a:moveTo>
                  <a:lnTo>
                    <a:pt x="84" y="1174"/>
                  </a:lnTo>
                  <a:lnTo>
                    <a:pt x="74" y="1174"/>
                  </a:lnTo>
                  <a:lnTo>
                    <a:pt x="47" y="1187"/>
                  </a:lnTo>
                  <a:lnTo>
                    <a:pt x="47" y="1192"/>
                  </a:lnTo>
                  <a:close/>
                  <a:moveTo>
                    <a:pt x="93" y="1170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93" y="1165"/>
                  </a:lnTo>
                  <a:lnTo>
                    <a:pt x="93" y="1170"/>
                  </a:lnTo>
                  <a:close/>
                </a:path>
              </a:pathLst>
            </a:custGeom>
            <a:solidFill>
              <a:srgbClr val="9FF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4" name="Freeform 130"/>
            <p:cNvSpPr>
              <a:spLocks noEditPoints="1"/>
            </p:cNvSpPr>
            <p:nvPr/>
          </p:nvSpPr>
          <p:spPr bwMode="auto">
            <a:xfrm>
              <a:off x="389" y="803"/>
              <a:ext cx="2478" cy="1215"/>
            </a:xfrm>
            <a:custGeom>
              <a:avLst/>
              <a:gdLst>
                <a:gd name="T0" fmla="*/ 4 w 2478"/>
                <a:gd name="T1" fmla="*/ 1215 h 1215"/>
                <a:gd name="T2" fmla="*/ 35 w 2478"/>
                <a:gd name="T3" fmla="*/ 1199 h 1215"/>
                <a:gd name="T4" fmla="*/ 25 w 2478"/>
                <a:gd name="T5" fmla="*/ 1199 h 1215"/>
                <a:gd name="T6" fmla="*/ 0 w 2478"/>
                <a:gd name="T7" fmla="*/ 1211 h 1215"/>
                <a:gd name="T8" fmla="*/ 0 w 2478"/>
                <a:gd name="T9" fmla="*/ 1215 h 1215"/>
                <a:gd name="T10" fmla="*/ 4 w 2478"/>
                <a:gd name="T11" fmla="*/ 1215 h 1215"/>
                <a:gd name="T12" fmla="*/ 4 w 2478"/>
                <a:gd name="T13" fmla="*/ 1215 h 1215"/>
                <a:gd name="T14" fmla="*/ 47 w 2478"/>
                <a:gd name="T15" fmla="*/ 1194 h 1215"/>
                <a:gd name="T16" fmla="*/ 93 w 2478"/>
                <a:gd name="T17" fmla="*/ 1170 h 1215"/>
                <a:gd name="T18" fmla="*/ 83 w 2478"/>
                <a:gd name="T19" fmla="*/ 1170 h 1215"/>
                <a:gd name="T20" fmla="*/ 47 w 2478"/>
                <a:gd name="T21" fmla="*/ 1188 h 1215"/>
                <a:gd name="T22" fmla="*/ 47 w 2478"/>
                <a:gd name="T23" fmla="*/ 1194 h 1215"/>
                <a:gd name="T24" fmla="*/ 47 w 2478"/>
                <a:gd name="T25" fmla="*/ 1194 h 1215"/>
                <a:gd name="T26" fmla="*/ 93 w 2478"/>
                <a:gd name="T27" fmla="*/ 1170 h 1215"/>
                <a:gd name="T28" fmla="*/ 2478 w 2478"/>
                <a:gd name="T29" fmla="*/ 5 h 1215"/>
                <a:gd name="T30" fmla="*/ 2478 w 2478"/>
                <a:gd name="T31" fmla="*/ 0 h 1215"/>
                <a:gd name="T32" fmla="*/ 93 w 2478"/>
                <a:gd name="T33" fmla="*/ 1165 h 1215"/>
                <a:gd name="T34" fmla="*/ 93 w 2478"/>
                <a:gd name="T35" fmla="*/ 1170 h 1215"/>
                <a:gd name="T36" fmla="*/ 93 w 2478"/>
                <a:gd name="T37" fmla="*/ 1170 h 12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78"/>
                <a:gd name="T58" fmla="*/ 0 h 1215"/>
                <a:gd name="T59" fmla="*/ 2478 w 2478"/>
                <a:gd name="T60" fmla="*/ 1215 h 121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78" h="1215">
                  <a:moveTo>
                    <a:pt x="4" y="1215"/>
                  </a:moveTo>
                  <a:lnTo>
                    <a:pt x="35" y="1199"/>
                  </a:lnTo>
                  <a:lnTo>
                    <a:pt x="25" y="1199"/>
                  </a:lnTo>
                  <a:lnTo>
                    <a:pt x="0" y="1211"/>
                  </a:lnTo>
                  <a:lnTo>
                    <a:pt x="0" y="1215"/>
                  </a:lnTo>
                  <a:lnTo>
                    <a:pt x="4" y="1215"/>
                  </a:lnTo>
                  <a:close/>
                  <a:moveTo>
                    <a:pt x="47" y="1194"/>
                  </a:moveTo>
                  <a:lnTo>
                    <a:pt x="93" y="1170"/>
                  </a:lnTo>
                  <a:lnTo>
                    <a:pt x="83" y="1170"/>
                  </a:lnTo>
                  <a:lnTo>
                    <a:pt x="47" y="1188"/>
                  </a:lnTo>
                  <a:lnTo>
                    <a:pt x="47" y="1194"/>
                  </a:lnTo>
                  <a:close/>
                  <a:moveTo>
                    <a:pt x="93" y="1170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93" y="1165"/>
                  </a:lnTo>
                  <a:lnTo>
                    <a:pt x="93" y="1170"/>
                  </a:lnTo>
                  <a:close/>
                </a:path>
              </a:pathLst>
            </a:custGeom>
            <a:solidFill>
              <a:srgbClr val="A0FE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5" name="Freeform 131"/>
            <p:cNvSpPr>
              <a:spLocks noEditPoints="1"/>
            </p:cNvSpPr>
            <p:nvPr/>
          </p:nvSpPr>
          <p:spPr bwMode="auto">
            <a:xfrm>
              <a:off x="392" y="808"/>
              <a:ext cx="2475" cy="1210"/>
            </a:xfrm>
            <a:custGeom>
              <a:avLst/>
              <a:gdLst>
                <a:gd name="T0" fmla="*/ 10 w 2475"/>
                <a:gd name="T1" fmla="*/ 1210 h 1210"/>
                <a:gd name="T2" fmla="*/ 42 w 2475"/>
                <a:gd name="T3" fmla="*/ 1194 h 1210"/>
                <a:gd name="T4" fmla="*/ 32 w 2475"/>
                <a:gd name="T5" fmla="*/ 1194 h 1210"/>
                <a:gd name="T6" fmla="*/ 0 w 2475"/>
                <a:gd name="T7" fmla="*/ 1210 h 1210"/>
                <a:gd name="T8" fmla="*/ 10 w 2475"/>
                <a:gd name="T9" fmla="*/ 1210 h 1210"/>
                <a:gd name="T10" fmla="*/ 10 w 2475"/>
                <a:gd name="T11" fmla="*/ 1210 h 1210"/>
                <a:gd name="T12" fmla="*/ 44 w 2475"/>
                <a:gd name="T13" fmla="*/ 1193 h 1210"/>
                <a:gd name="T14" fmla="*/ 2475 w 2475"/>
                <a:gd name="T15" fmla="*/ 5 h 1210"/>
                <a:gd name="T16" fmla="*/ 2475 w 2475"/>
                <a:gd name="T17" fmla="*/ 0 h 1210"/>
                <a:gd name="T18" fmla="*/ 90 w 2475"/>
                <a:gd name="T19" fmla="*/ 1165 h 1210"/>
                <a:gd name="T20" fmla="*/ 90 w 2475"/>
                <a:gd name="T21" fmla="*/ 1165 h 1210"/>
                <a:gd name="T22" fmla="*/ 89 w 2475"/>
                <a:gd name="T23" fmla="*/ 1165 h 1210"/>
                <a:gd name="T24" fmla="*/ 44 w 2475"/>
                <a:gd name="T25" fmla="*/ 1188 h 1210"/>
                <a:gd name="T26" fmla="*/ 44 w 2475"/>
                <a:gd name="T27" fmla="*/ 1193 h 1210"/>
                <a:gd name="T28" fmla="*/ 44 w 2475"/>
                <a:gd name="T29" fmla="*/ 1193 h 12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75"/>
                <a:gd name="T46" fmla="*/ 0 h 1210"/>
                <a:gd name="T47" fmla="*/ 2475 w 2475"/>
                <a:gd name="T48" fmla="*/ 1210 h 12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75" h="1210">
                  <a:moveTo>
                    <a:pt x="10" y="1210"/>
                  </a:moveTo>
                  <a:lnTo>
                    <a:pt x="42" y="1194"/>
                  </a:lnTo>
                  <a:lnTo>
                    <a:pt x="32" y="1194"/>
                  </a:lnTo>
                  <a:lnTo>
                    <a:pt x="0" y="1210"/>
                  </a:lnTo>
                  <a:lnTo>
                    <a:pt x="10" y="1210"/>
                  </a:lnTo>
                  <a:close/>
                  <a:moveTo>
                    <a:pt x="44" y="1193"/>
                  </a:moveTo>
                  <a:lnTo>
                    <a:pt x="2475" y="5"/>
                  </a:lnTo>
                  <a:lnTo>
                    <a:pt x="2475" y="0"/>
                  </a:lnTo>
                  <a:lnTo>
                    <a:pt x="90" y="1165"/>
                  </a:lnTo>
                  <a:lnTo>
                    <a:pt x="89" y="1165"/>
                  </a:lnTo>
                  <a:lnTo>
                    <a:pt x="44" y="1188"/>
                  </a:lnTo>
                  <a:lnTo>
                    <a:pt x="44" y="1193"/>
                  </a:lnTo>
                  <a:close/>
                </a:path>
              </a:pathLst>
            </a:custGeom>
            <a:solidFill>
              <a:srgbClr val="A1FE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6" name="Freeform 132"/>
            <p:cNvSpPr>
              <a:spLocks/>
            </p:cNvSpPr>
            <p:nvPr/>
          </p:nvSpPr>
          <p:spPr bwMode="auto">
            <a:xfrm>
              <a:off x="401" y="812"/>
              <a:ext cx="2466" cy="1209"/>
            </a:xfrm>
            <a:custGeom>
              <a:avLst/>
              <a:gdLst>
                <a:gd name="T0" fmla="*/ 4 w 2466"/>
                <a:gd name="T1" fmla="*/ 1209 h 1209"/>
                <a:gd name="T2" fmla="*/ 2466 w 2466"/>
                <a:gd name="T3" fmla="*/ 5 h 1209"/>
                <a:gd name="T4" fmla="*/ 2466 w 2466"/>
                <a:gd name="T5" fmla="*/ 0 h 1209"/>
                <a:gd name="T6" fmla="*/ 35 w 2466"/>
                <a:gd name="T7" fmla="*/ 1189 h 1209"/>
                <a:gd name="T8" fmla="*/ 35 w 2466"/>
                <a:gd name="T9" fmla="*/ 1190 h 1209"/>
                <a:gd name="T10" fmla="*/ 32 w 2466"/>
                <a:gd name="T11" fmla="*/ 1190 h 1209"/>
                <a:gd name="T12" fmla="*/ 0 w 2466"/>
                <a:gd name="T13" fmla="*/ 1206 h 1209"/>
                <a:gd name="T14" fmla="*/ 4 w 2466"/>
                <a:gd name="T15" fmla="*/ 1206 h 1209"/>
                <a:gd name="T16" fmla="*/ 4 w 2466"/>
                <a:gd name="T17" fmla="*/ 1209 h 1209"/>
                <a:gd name="T18" fmla="*/ 4 w 2466"/>
                <a:gd name="T19" fmla="*/ 1209 h 120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66"/>
                <a:gd name="T31" fmla="*/ 0 h 1209"/>
                <a:gd name="T32" fmla="*/ 2466 w 2466"/>
                <a:gd name="T33" fmla="*/ 1209 h 120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66" h="1209">
                  <a:moveTo>
                    <a:pt x="4" y="1209"/>
                  </a:moveTo>
                  <a:lnTo>
                    <a:pt x="2466" y="5"/>
                  </a:lnTo>
                  <a:lnTo>
                    <a:pt x="2466" y="0"/>
                  </a:lnTo>
                  <a:lnTo>
                    <a:pt x="35" y="1189"/>
                  </a:lnTo>
                  <a:lnTo>
                    <a:pt x="35" y="1190"/>
                  </a:lnTo>
                  <a:lnTo>
                    <a:pt x="32" y="1190"/>
                  </a:lnTo>
                  <a:lnTo>
                    <a:pt x="0" y="1206"/>
                  </a:lnTo>
                  <a:lnTo>
                    <a:pt x="4" y="1206"/>
                  </a:lnTo>
                  <a:lnTo>
                    <a:pt x="4" y="1209"/>
                  </a:lnTo>
                  <a:close/>
                </a:path>
              </a:pathLst>
            </a:custGeom>
            <a:solidFill>
              <a:srgbClr val="A2FE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7" name="Freeform 133"/>
            <p:cNvSpPr>
              <a:spLocks/>
            </p:cNvSpPr>
            <p:nvPr/>
          </p:nvSpPr>
          <p:spPr bwMode="auto">
            <a:xfrm>
              <a:off x="405" y="817"/>
              <a:ext cx="2462" cy="1208"/>
            </a:xfrm>
            <a:custGeom>
              <a:avLst/>
              <a:gdLst>
                <a:gd name="T0" fmla="*/ 0 w 2462"/>
                <a:gd name="T1" fmla="*/ 1208 h 1208"/>
                <a:gd name="T2" fmla="*/ 2462 w 2462"/>
                <a:gd name="T3" fmla="*/ 5 h 1208"/>
                <a:gd name="T4" fmla="*/ 2462 w 2462"/>
                <a:gd name="T5" fmla="*/ 0 h 1208"/>
                <a:gd name="T6" fmla="*/ 0 w 2462"/>
                <a:gd name="T7" fmla="*/ 1203 h 1208"/>
                <a:gd name="T8" fmla="*/ 0 w 2462"/>
                <a:gd name="T9" fmla="*/ 1208 h 1208"/>
                <a:gd name="T10" fmla="*/ 0 w 2462"/>
                <a:gd name="T11" fmla="*/ 1208 h 1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62"/>
                <a:gd name="T19" fmla="*/ 0 h 1208"/>
                <a:gd name="T20" fmla="*/ 2462 w 2462"/>
                <a:gd name="T21" fmla="*/ 1208 h 1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62" h="1208">
                  <a:moveTo>
                    <a:pt x="0" y="1208"/>
                  </a:moveTo>
                  <a:lnTo>
                    <a:pt x="2462" y="5"/>
                  </a:lnTo>
                  <a:lnTo>
                    <a:pt x="2462" y="0"/>
                  </a:lnTo>
                  <a:lnTo>
                    <a:pt x="0" y="1203"/>
                  </a:lnTo>
                  <a:lnTo>
                    <a:pt x="0" y="1208"/>
                  </a:lnTo>
                  <a:close/>
                </a:path>
              </a:pathLst>
            </a:custGeom>
            <a:solidFill>
              <a:srgbClr val="A3FE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8" name="Freeform 134"/>
            <p:cNvSpPr>
              <a:spLocks noEditPoints="1"/>
            </p:cNvSpPr>
            <p:nvPr/>
          </p:nvSpPr>
          <p:spPr bwMode="auto">
            <a:xfrm>
              <a:off x="389" y="821"/>
              <a:ext cx="2478" cy="1216"/>
            </a:xfrm>
            <a:custGeom>
              <a:avLst/>
              <a:gdLst>
                <a:gd name="T0" fmla="*/ 0 w 2478"/>
                <a:gd name="T1" fmla="*/ 1216 h 1216"/>
                <a:gd name="T2" fmla="*/ 8 w 2478"/>
                <a:gd name="T3" fmla="*/ 1212 h 1216"/>
                <a:gd name="T4" fmla="*/ 0 w 2478"/>
                <a:gd name="T5" fmla="*/ 1212 h 1216"/>
                <a:gd name="T6" fmla="*/ 0 w 2478"/>
                <a:gd name="T7" fmla="*/ 1216 h 1216"/>
                <a:gd name="T8" fmla="*/ 0 w 2478"/>
                <a:gd name="T9" fmla="*/ 1216 h 1216"/>
                <a:gd name="T10" fmla="*/ 16 w 2478"/>
                <a:gd name="T11" fmla="*/ 1209 h 1216"/>
                <a:gd name="T12" fmla="*/ 2478 w 2478"/>
                <a:gd name="T13" fmla="*/ 5 h 1216"/>
                <a:gd name="T14" fmla="*/ 2478 w 2478"/>
                <a:gd name="T15" fmla="*/ 0 h 1216"/>
                <a:gd name="T16" fmla="*/ 16 w 2478"/>
                <a:gd name="T17" fmla="*/ 1204 h 1216"/>
                <a:gd name="T18" fmla="*/ 16 w 2478"/>
                <a:gd name="T19" fmla="*/ 1209 h 1216"/>
                <a:gd name="T20" fmla="*/ 16 w 2478"/>
                <a:gd name="T21" fmla="*/ 1209 h 12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78"/>
                <a:gd name="T34" fmla="*/ 0 h 1216"/>
                <a:gd name="T35" fmla="*/ 2478 w 2478"/>
                <a:gd name="T36" fmla="*/ 1216 h 12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78" h="1216">
                  <a:moveTo>
                    <a:pt x="0" y="1216"/>
                  </a:moveTo>
                  <a:lnTo>
                    <a:pt x="8" y="1212"/>
                  </a:lnTo>
                  <a:lnTo>
                    <a:pt x="0" y="1212"/>
                  </a:lnTo>
                  <a:lnTo>
                    <a:pt x="0" y="1216"/>
                  </a:lnTo>
                  <a:close/>
                  <a:moveTo>
                    <a:pt x="16" y="1209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16" y="1204"/>
                  </a:lnTo>
                  <a:lnTo>
                    <a:pt x="16" y="1209"/>
                  </a:lnTo>
                  <a:close/>
                </a:path>
              </a:pathLst>
            </a:custGeom>
            <a:solidFill>
              <a:srgbClr val="A3FE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29" name="Freeform 135"/>
            <p:cNvSpPr>
              <a:spLocks/>
            </p:cNvSpPr>
            <p:nvPr/>
          </p:nvSpPr>
          <p:spPr bwMode="auto">
            <a:xfrm>
              <a:off x="389" y="826"/>
              <a:ext cx="2478" cy="1216"/>
            </a:xfrm>
            <a:custGeom>
              <a:avLst/>
              <a:gdLst>
                <a:gd name="T0" fmla="*/ 0 w 2478"/>
                <a:gd name="T1" fmla="*/ 1216 h 1216"/>
                <a:gd name="T2" fmla="*/ 2478 w 2478"/>
                <a:gd name="T3" fmla="*/ 5 h 1216"/>
                <a:gd name="T4" fmla="*/ 2478 w 2478"/>
                <a:gd name="T5" fmla="*/ 0 h 1216"/>
                <a:gd name="T6" fmla="*/ 16 w 2478"/>
                <a:gd name="T7" fmla="*/ 1203 h 1216"/>
                <a:gd name="T8" fmla="*/ 16 w 2478"/>
                <a:gd name="T9" fmla="*/ 1207 h 1216"/>
                <a:gd name="T10" fmla="*/ 7 w 2478"/>
                <a:gd name="T11" fmla="*/ 1207 h 1216"/>
                <a:gd name="T12" fmla="*/ 0 w 2478"/>
                <a:gd name="T13" fmla="*/ 1211 h 1216"/>
                <a:gd name="T14" fmla="*/ 0 w 2478"/>
                <a:gd name="T15" fmla="*/ 1216 h 1216"/>
                <a:gd name="T16" fmla="*/ 0 w 2478"/>
                <a:gd name="T17" fmla="*/ 1216 h 12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78"/>
                <a:gd name="T28" fmla="*/ 0 h 1216"/>
                <a:gd name="T29" fmla="*/ 2478 w 2478"/>
                <a:gd name="T30" fmla="*/ 1216 h 12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78" h="1216">
                  <a:moveTo>
                    <a:pt x="0" y="1216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16" y="1203"/>
                  </a:lnTo>
                  <a:lnTo>
                    <a:pt x="16" y="1207"/>
                  </a:lnTo>
                  <a:lnTo>
                    <a:pt x="7" y="1207"/>
                  </a:lnTo>
                  <a:lnTo>
                    <a:pt x="0" y="1211"/>
                  </a:lnTo>
                  <a:lnTo>
                    <a:pt x="0" y="1216"/>
                  </a:lnTo>
                  <a:close/>
                </a:path>
              </a:pathLst>
            </a:custGeom>
            <a:solidFill>
              <a:srgbClr val="A4F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0" name="Freeform 136"/>
            <p:cNvSpPr>
              <a:spLocks/>
            </p:cNvSpPr>
            <p:nvPr/>
          </p:nvSpPr>
          <p:spPr bwMode="auto">
            <a:xfrm>
              <a:off x="389" y="831"/>
              <a:ext cx="2478" cy="1215"/>
            </a:xfrm>
            <a:custGeom>
              <a:avLst/>
              <a:gdLst>
                <a:gd name="T0" fmla="*/ 0 w 2478"/>
                <a:gd name="T1" fmla="*/ 1215 h 1215"/>
                <a:gd name="T2" fmla="*/ 2478 w 2478"/>
                <a:gd name="T3" fmla="*/ 5 h 1215"/>
                <a:gd name="T4" fmla="*/ 2478 w 2478"/>
                <a:gd name="T5" fmla="*/ 0 h 1215"/>
                <a:gd name="T6" fmla="*/ 0 w 2478"/>
                <a:gd name="T7" fmla="*/ 1210 h 1215"/>
                <a:gd name="T8" fmla="*/ 0 w 2478"/>
                <a:gd name="T9" fmla="*/ 1215 h 1215"/>
                <a:gd name="T10" fmla="*/ 0 w 2478"/>
                <a:gd name="T11" fmla="*/ 1215 h 1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78"/>
                <a:gd name="T19" fmla="*/ 0 h 1215"/>
                <a:gd name="T20" fmla="*/ 2478 w 2478"/>
                <a:gd name="T21" fmla="*/ 1215 h 12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78" h="1215">
                  <a:moveTo>
                    <a:pt x="0" y="1215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0" y="1210"/>
                  </a:lnTo>
                  <a:lnTo>
                    <a:pt x="0" y="1215"/>
                  </a:lnTo>
                  <a:close/>
                </a:path>
              </a:pathLst>
            </a:custGeom>
            <a:solidFill>
              <a:srgbClr val="A5F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1" name="Freeform 137"/>
            <p:cNvSpPr>
              <a:spLocks/>
            </p:cNvSpPr>
            <p:nvPr/>
          </p:nvSpPr>
          <p:spPr bwMode="auto">
            <a:xfrm>
              <a:off x="389" y="835"/>
              <a:ext cx="2478" cy="1215"/>
            </a:xfrm>
            <a:custGeom>
              <a:avLst/>
              <a:gdLst>
                <a:gd name="T0" fmla="*/ 0 w 2478"/>
                <a:gd name="T1" fmla="*/ 1215 h 1215"/>
                <a:gd name="T2" fmla="*/ 2478 w 2478"/>
                <a:gd name="T3" fmla="*/ 5 h 1215"/>
                <a:gd name="T4" fmla="*/ 2478 w 2478"/>
                <a:gd name="T5" fmla="*/ 0 h 1215"/>
                <a:gd name="T6" fmla="*/ 0 w 2478"/>
                <a:gd name="T7" fmla="*/ 1211 h 1215"/>
                <a:gd name="T8" fmla="*/ 0 w 2478"/>
                <a:gd name="T9" fmla="*/ 1215 h 1215"/>
                <a:gd name="T10" fmla="*/ 0 w 2478"/>
                <a:gd name="T11" fmla="*/ 1215 h 1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78"/>
                <a:gd name="T19" fmla="*/ 0 h 1215"/>
                <a:gd name="T20" fmla="*/ 2478 w 2478"/>
                <a:gd name="T21" fmla="*/ 1215 h 12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78" h="1215">
                  <a:moveTo>
                    <a:pt x="0" y="1215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0" y="1211"/>
                  </a:lnTo>
                  <a:lnTo>
                    <a:pt x="0" y="1215"/>
                  </a:lnTo>
                  <a:close/>
                </a:path>
              </a:pathLst>
            </a:custGeom>
            <a:solidFill>
              <a:srgbClr val="A6FF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2" name="Freeform 138"/>
            <p:cNvSpPr>
              <a:spLocks/>
            </p:cNvSpPr>
            <p:nvPr/>
          </p:nvSpPr>
          <p:spPr bwMode="auto">
            <a:xfrm>
              <a:off x="389" y="840"/>
              <a:ext cx="2478" cy="1215"/>
            </a:xfrm>
            <a:custGeom>
              <a:avLst/>
              <a:gdLst>
                <a:gd name="T0" fmla="*/ 0 w 2478"/>
                <a:gd name="T1" fmla="*/ 1215 h 1215"/>
                <a:gd name="T2" fmla="*/ 2478 w 2478"/>
                <a:gd name="T3" fmla="*/ 5 h 1215"/>
                <a:gd name="T4" fmla="*/ 2478 w 2478"/>
                <a:gd name="T5" fmla="*/ 0 h 1215"/>
                <a:gd name="T6" fmla="*/ 0 w 2478"/>
                <a:gd name="T7" fmla="*/ 1210 h 1215"/>
                <a:gd name="T8" fmla="*/ 0 w 2478"/>
                <a:gd name="T9" fmla="*/ 1215 h 1215"/>
                <a:gd name="T10" fmla="*/ 0 w 2478"/>
                <a:gd name="T11" fmla="*/ 1215 h 12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78"/>
                <a:gd name="T19" fmla="*/ 0 h 1215"/>
                <a:gd name="T20" fmla="*/ 2478 w 2478"/>
                <a:gd name="T21" fmla="*/ 1215 h 12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78" h="1215">
                  <a:moveTo>
                    <a:pt x="0" y="1215"/>
                  </a:moveTo>
                  <a:lnTo>
                    <a:pt x="2478" y="5"/>
                  </a:lnTo>
                  <a:lnTo>
                    <a:pt x="2478" y="0"/>
                  </a:lnTo>
                  <a:lnTo>
                    <a:pt x="0" y="1210"/>
                  </a:lnTo>
                  <a:lnTo>
                    <a:pt x="0" y="1215"/>
                  </a:lnTo>
                  <a:close/>
                </a:path>
              </a:pathLst>
            </a:custGeom>
            <a:solidFill>
              <a:srgbClr val="A7F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3" name="Freeform 139"/>
            <p:cNvSpPr>
              <a:spLocks noEditPoints="1"/>
            </p:cNvSpPr>
            <p:nvPr/>
          </p:nvSpPr>
          <p:spPr bwMode="auto">
            <a:xfrm>
              <a:off x="377" y="844"/>
              <a:ext cx="2490" cy="1221"/>
            </a:xfrm>
            <a:custGeom>
              <a:avLst/>
              <a:gdLst>
                <a:gd name="T0" fmla="*/ 0 w 2490"/>
                <a:gd name="T1" fmla="*/ 1221 h 1221"/>
                <a:gd name="T2" fmla="*/ 2 w 2490"/>
                <a:gd name="T3" fmla="*/ 1221 h 1221"/>
                <a:gd name="T4" fmla="*/ 0 w 2490"/>
                <a:gd name="T5" fmla="*/ 1221 h 1221"/>
                <a:gd name="T6" fmla="*/ 0 w 2490"/>
                <a:gd name="T7" fmla="*/ 1221 h 1221"/>
                <a:gd name="T8" fmla="*/ 0 w 2490"/>
                <a:gd name="T9" fmla="*/ 1221 h 1221"/>
                <a:gd name="T10" fmla="*/ 12 w 2490"/>
                <a:gd name="T11" fmla="*/ 1215 h 1221"/>
                <a:gd name="T12" fmla="*/ 2490 w 2490"/>
                <a:gd name="T13" fmla="*/ 5 h 1221"/>
                <a:gd name="T14" fmla="*/ 2490 w 2490"/>
                <a:gd name="T15" fmla="*/ 0 h 1221"/>
                <a:gd name="T16" fmla="*/ 12 w 2490"/>
                <a:gd name="T17" fmla="*/ 1210 h 1221"/>
                <a:gd name="T18" fmla="*/ 12 w 2490"/>
                <a:gd name="T19" fmla="*/ 1215 h 1221"/>
                <a:gd name="T20" fmla="*/ 12 w 2490"/>
                <a:gd name="T21" fmla="*/ 1215 h 12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90"/>
                <a:gd name="T34" fmla="*/ 0 h 1221"/>
                <a:gd name="T35" fmla="*/ 2490 w 2490"/>
                <a:gd name="T36" fmla="*/ 1221 h 12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90" h="1221">
                  <a:moveTo>
                    <a:pt x="0" y="1221"/>
                  </a:moveTo>
                  <a:lnTo>
                    <a:pt x="2" y="1221"/>
                  </a:lnTo>
                  <a:lnTo>
                    <a:pt x="0" y="1221"/>
                  </a:lnTo>
                  <a:close/>
                  <a:moveTo>
                    <a:pt x="12" y="1215"/>
                  </a:moveTo>
                  <a:lnTo>
                    <a:pt x="2490" y="5"/>
                  </a:lnTo>
                  <a:lnTo>
                    <a:pt x="2490" y="0"/>
                  </a:lnTo>
                  <a:lnTo>
                    <a:pt x="12" y="1210"/>
                  </a:lnTo>
                  <a:lnTo>
                    <a:pt x="12" y="1215"/>
                  </a:lnTo>
                  <a:close/>
                </a:path>
              </a:pathLst>
            </a:custGeom>
            <a:solidFill>
              <a:srgbClr val="A8FF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4" name="Freeform 140"/>
            <p:cNvSpPr>
              <a:spLocks noEditPoints="1"/>
            </p:cNvSpPr>
            <p:nvPr/>
          </p:nvSpPr>
          <p:spPr bwMode="auto">
            <a:xfrm>
              <a:off x="377" y="849"/>
              <a:ext cx="2490" cy="1221"/>
            </a:xfrm>
            <a:custGeom>
              <a:avLst/>
              <a:gdLst>
                <a:gd name="T0" fmla="*/ 0 w 2490"/>
                <a:gd name="T1" fmla="*/ 1221 h 1221"/>
                <a:gd name="T2" fmla="*/ 11 w 2490"/>
                <a:gd name="T3" fmla="*/ 1216 h 1221"/>
                <a:gd name="T4" fmla="*/ 1 w 2490"/>
                <a:gd name="T5" fmla="*/ 1216 h 1221"/>
                <a:gd name="T6" fmla="*/ 0 w 2490"/>
                <a:gd name="T7" fmla="*/ 1216 h 1221"/>
                <a:gd name="T8" fmla="*/ 0 w 2490"/>
                <a:gd name="T9" fmla="*/ 1221 h 1221"/>
                <a:gd name="T10" fmla="*/ 0 w 2490"/>
                <a:gd name="T11" fmla="*/ 1221 h 1221"/>
                <a:gd name="T12" fmla="*/ 12 w 2490"/>
                <a:gd name="T13" fmla="*/ 1215 h 1221"/>
                <a:gd name="T14" fmla="*/ 2490 w 2490"/>
                <a:gd name="T15" fmla="*/ 5 h 1221"/>
                <a:gd name="T16" fmla="*/ 2490 w 2490"/>
                <a:gd name="T17" fmla="*/ 0 h 1221"/>
                <a:gd name="T18" fmla="*/ 12 w 2490"/>
                <a:gd name="T19" fmla="*/ 1210 h 1221"/>
                <a:gd name="T20" fmla="*/ 12 w 2490"/>
                <a:gd name="T21" fmla="*/ 1215 h 1221"/>
                <a:gd name="T22" fmla="*/ 12 w 2490"/>
                <a:gd name="T23" fmla="*/ 1215 h 12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90"/>
                <a:gd name="T37" fmla="*/ 0 h 1221"/>
                <a:gd name="T38" fmla="*/ 2490 w 2490"/>
                <a:gd name="T39" fmla="*/ 1221 h 122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90" h="1221">
                  <a:moveTo>
                    <a:pt x="0" y="1221"/>
                  </a:moveTo>
                  <a:lnTo>
                    <a:pt x="11" y="1216"/>
                  </a:lnTo>
                  <a:lnTo>
                    <a:pt x="1" y="1216"/>
                  </a:lnTo>
                  <a:lnTo>
                    <a:pt x="0" y="1216"/>
                  </a:lnTo>
                  <a:lnTo>
                    <a:pt x="0" y="1221"/>
                  </a:lnTo>
                  <a:close/>
                  <a:moveTo>
                    <a:pt x="12" y="1215"/>
                  </a:moveTo>
                  <a:lnTo>
                    <a:pt x="2490" y="5"/>
                  </a:lnTo>
                  <a:lnTo>
                    <a:pt x="2490" y="0"/>
                  </a:lnTo>
                  <a:lnTo>
                    <a:pt x="12" y="1210"/>
                  </a:lnTo>
                  <a:lnTo>
                    <a:pt x="12" y="1215"/>
                  </a:lnTo>
                  <a:close/>
                </a:path>
              </a:pathLst>
            </a:custGeom>
            <a:solidFill>
              <a:srgbClr val="A9FF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5" name="Freeform 141"/>
            <p:cNvSpPr>
              <a:spLocks/>
            </p:cNvSpPr>
            <p:nvPr/>
          </p:nvSpPr>
          <p:spPr bwMode="auto">
            <a:xfrm>
              <a:off x="377" y="853"/>
              <a:ext cx="2490" cy="1221"/>
            </a:xfrm>
            <a:custGeom>
              <a:avLst/>
              <a:gdLst>
                <a:gd name="T0" fmla="*/ 0 w 2490"/>
                <a:gd name="T1" fmla="*/ 1221 h 1221"/>
                <a:gd name="T2" fmla="*/ 2490 w 2490"/>
                <a:gd name="T3" fmla="*/ 5 h 1221"/>
                <a:gd name="T4" fmla="*/ 2490 w 2490"/>
                <a:gd name="T5" fmla="*/ 0 h 1221"/>
                <a:gd name="T6" fmla="*/ 12 w 2490"/>
                <a:gd name="T7" fmla="*/ 1210 h 1221"/>
                <a:gd name="T8" fmla="*/ 12 w 2490"/>
                <a:gd name="T9" fmla="*/ 1212 h 1221"/>
                <a:gd name="T10" fmla="*/ 10 w 2490"/>
                <a:gd name="T11" fmla="*/ 1212 h 1221"/>
                <a:gd name="T12" fmla="*/ 0 w 2490"/>
                <a:gd name="T13" fmla="*/ 1216 h 1221"/>
                <a:gd name="T14" fmla="*/ 0 w 2490"/>
                <a:gd name="T15" fmla="*/ 1221 h 1221"/>
                <a:gd name="T16" fmla="*/ 0 w 2490"/>
                <a:gd name="T17" fmla="*/ 1221 h 12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90"/>
                <a:gd name="T28" fmla="*/ 0 h 1221"/>
                <a:gd name="T29" fmla="*/ 2490 w 2490"/>
                <a:gd name="T30" fmla="*/ 1221 h 12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90" h="1221">
                  <a:moveTo>
                    <a:pt x="0" y="1221"/>
                  </a:moveTo>
                  <a:lnTo>
                    <a:pt x="2490" y="5"/>
                  </a:lnTo>
                  <a:lnTo>
                    <a:pt x="2490" y="0"/>
                  </a:lnTo>
                  <a:lnTo>
                    <a:pt x="12" y="1210"/>
                  </a:lnTo>
                  <a:lnTo>
                    <a:pt x="12" y="1212"/>
                  </a:lnTo>
                  <a:lnTo>
                    <a:pt x="10" y="1212"/>
                  </a:lnTo>
                  <a:lnTo>
                    <a:pt x="0" y="1216"/>
                  </a:lnTo>
                  <a:lnTo>
                    <a:pt x="0" y="1221"/>
                  </a:lnTo>
                  <a:close/>
                </a:path>
              </a:pathLst>
            </a:custGeom>
            <a:solidFill>
              <a:srgbClr val="AAFF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6" name="Freeform 142"/>
            <p:cNvSpPr>
              <a:spLocks/>
            </p:cNvSpPr>
            <p:nvPr/>
          </p:nvSpPr>
          <p:spPr bwMode="auto">
            <a:xfrm>
              <a:off x="377" y="858"/>
              <a:ext cx="2490" cy="1221"/>
            </a:xfrm>
            <a:custGeom>
              <a:avLst/>
              <a:gdLst>
                <a:gd name="T0" fmla="*/ 0 w 2490"/>
                <a:gd name="T1" fmla="*/ 1221 h 1221"/>
                <a:gd name="T2" fmla="*/ 2490 w 2490"/>
                <a:gd name="T3" fmla="*/ 5 h 1221"/>
                <a:gd name="T4" fmla="*/ 2490 w 2490"/>
                <a:gd name="T5" fmla="*/ 0 h 1221"/>
                <a:gd name="T6" fmla="*/ 0 w 2490"/>
                <a:gd name="T7" fmla="*/ 1216 h 1221"/>
                <a:gd name="T8" fmla="*/ 0 w 2490"/>
                <a:gd name="T9" fmla="*/ 1221 h 1221"/>
                <a:gd name="T10" fmla="*/ 0 w 2490"/>
                <a:gd name="T11" fmla="*/ 1221 h 12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90"/>
                <a:gd name="T19" fmla="*/ 0 h 1221"/>
                <a:gd name="T20" fmla="*/ 2490 w 2490"/>
                <a:gd name="T21" fmla="*/ 1221 h 12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90" h="1221">
                  <a:moveTo>
                    <a:pt x="0" y="1221"/>
                  </a:moveTo>
                  <a:lnTo>
                    <a:pt x="2490" y="5"/>
                  </a:lnTo>
                  <a:lnTo>
                    <a:pt x="2490" y="0"/>
                  </a:lnTo>
                  <a:lnTo>
                    <a:pt x="0" y="1216"/>
                  </a:lnTo>
                  <a:lnTo>
                    <a:pt x="0" y="1221"/>
                  </a:lnTo>
                  <a:close/>
                </a:path>
              </a:pathLst>
            </a:custGeom>
            <a:solidFill>
              <a:srgbClr val="ABF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7" name="Freeform 143"/>
            <p:cNvSpPr>
              <a:spLocks noEditPoints="1"/>
            </p:cNvSpPr>
            <p:nvPr/>
          </p:nvSpPr>
          <p:spPr bwMode="auto">
            <a:xfrm>
              <a:off x="346" y="862"/>
              <a:ext cx="2521" cy="1236"/>
            </a:xfrm>
            <a:custGeom>
              <a:avLst/>
              <a:gdLst>
                <a:gd name="T0" fmla="*/ 0 w 2521"/>
                <a:gd name="T1" fmla="*/ 1236 h 1236"/>
                <a:gd name="T2" fmla="*/ 5 w 2521"/>
                <a:gd name="T3" fmla="*/ 1234 h 1236"/>
                <a:gd name="T4" fmla="*/ 0 w 2521"/>
                <a:gd name="T5" fmla="*/ 1234 h 1236"/>
                <a:gd name="T6" fmla="*/ 0 w 2521"/>
                <a:gd name="T7" fmla="*/ 1236 h 1236"/>
                <a:gd name="T8" fmla="*/ 0 w 2521"/>
                <a:gd name="T9" fmla="*/ 1236 h 1236"/>
                <a:gd name="T10" fmla="*/ 37 w 2521"/>
                <a:gd name="T11" fmla="*/ 1218 h 1236"/>
                <a:gd name="T12" fmla="*/ 2521 w 2521"/>
                <a:gd name="T13" fmla="*/ 5 h 1236"/>
                <a:gd name="T14" fmla="*/ 2521 w 2521"/>
                <a:gd name="T15" fmla="*/ 0 h 1236"/>
                <a:gd name="T16" fmla="*/ 31 w 2521"/>
                <a:gd name="T17" fmla="*/ 1216 h 1236"/>
                <a:gd name="T18" fmla="*/ 31 w 2521"/>
                <a:gd name="T19" fmla="*/ 1218 h 1236"/>
                <a:gd name="T20" fmla="*/ 37 w 2521"/>
                <a:gd name="T21" fmla="*/ 1218 h 1236"/>
                <a:gd name="T22" fmla="*/ 37 w 2521"/>
                <a:gd name="T23" fmla="*/ 1218 h 12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1"/>
                <a:gd name="T37" fmla="*/ 0 h 1236"/>
                <a:gd name="T38" fmla="*/ 2521 w 2521"/>
                <a:gd name="T39" fmla="*/ 1236 h 12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1" h="1236">
                  <a:moveTo>
                    <a:pt x="0" y="1236"/>
                  </a:moveTo>
                  <a:lnTo>
                    <a:pt x="5" y="1234"/>
                  </a:lnTo>
                  <a:lnTo>
                    <a:pt x="0" y="1234"/>
                  </a:lnTo>
                  <a:lnTo>
                    <a:pt x="0" y="1236"/>
                  </a:lnTo>
                  <a:close/>
                  <a:moveTo>
                    <a:pt x="37" y="1218"/>
                  </a:moveTo>
                  <a:lnTo>
                    <a:pt x="2521" y="5"/>
                  </a:lnTo>
                  <a:lnTo>
                    <a:pt x="2521" y="0"/>
                  </a:lnTo>
                  <a:lnTo>
                    <a:pt x="31" y="1216"/>
                  </a:lnTo>
                  <a:lnTo>
                    <a:pt x="31" y="1218"/>
                  </a:lnTo>
                  <a:lnTo>
                    <a:pt x="37" y="1218"/>
                  </a:lnTo>
                  <a:close/>
                </a:path>
              </a:pathLst>
            </a:custGeom>
            <a:solidFill>
              <a:srgbClr val="ACF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8" name="Freeform 144"/>
            <p:cNvSpPr>
              <a:spLocks noEditPoints="1"/>
            </p:cNvSpPr>
            <p:nvPr/>
          </p:nvSpPr>
          <p:spPr bwMode="auto">
            <a:xfrm>
              <a:off x="346" y="867"/>
              <a:ext cx="2521" cy="1236"/>
            </a:xfrm>
            <a:custGeom>
              <a:avLst/>
              <a:gdLst>
                <a:gd name="T0" fmla="*/ 0 w 2521"/>
                <a:gd name="T1" fmla="*/ 1236 h 1236"/>
                <a:gd name="T2" fmla="*/ 14 w 2521"/>
                <a:gd name="T3" fmla="*/ 1229 h 1236"/>
                <a:gd name="T4" fmla="*/ 4 w 2521"/>
                <a:gd name="T5" fmla="*/ 1229 h 1236"/>
                <a:gd name="T6" fmla="*/ 0 w 2521"/>
                <a:gd name="T7" fmla="*/ 1231 h 1236"/>
                <a:gd name="T8" fmla="*/ 0 w 2521"/>
                <a:gd name="T9" fmla="*/ 1236 h 1236"/>
                <a:gd name="T10" fmla="*/ 0 w 2521"/>
                <a:gd name="T11" fmla="*/ 1236 h 1236"/>
                <a:gd name="T12" fmla="*/ 43 w 2521"/>
                <a:gd name="T13" fmla="*/ 1215 h 1236"/>
                <a:gd name="T14" fmla="*/ 2521 w 2521"/>
                <a:gd name="T15" fmla="*/ 4 h 1236"/>
                <a:gd name="T16" fmla="*/ 2521 w 2521"/>
                <a:gd name="T17" fmla="*/ 0 h 1236"/>
                <a:gd name="T18" fmla="*/ 36 w 2521"/>
                <a:gd name="T19" fmla="*/ 1213 h 1236"/>
                <a:gd name="T20" fmla="*/ 43 w 2521"/>
                <a:gd name="T21" fmla="*/ 1213 h 1236"/>
                <a:gd name="T22" fmla="*/ 43 w 2521"/>
                <a:gd name="T23" fmla="*/ 1215 h 1236"/>
                <a:gd name="T24" fmla="*/ 43 w 2521"/>
                <a:gd name="T25" fmla="*/ 1215 h 12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21"/>
                <a:gd name="T40" fmla="*/ 0 h 1236"/>
                <a:gd name="T41" fmla="*/ 2521 w 2521"/>
                <a:gd name="T42" fmla="*/ 1236 h 12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21" h="1236">
                  <a:moveTo>
                    <a:pt x="0" y="1236"/>
                  </a:moveTo>
                  <a:lnTo>
                    <a:pt x="14" y="1229"/>
                  </a:lnTo>
                  <a:lnTo>
                    <a:pt x="4" y="1229"/>
                  </a:lnTo>
                  <a:lnTo>
                    <a:pt x="0" y="1231"/>
                  </a:lnTo>
                  <a:lnTo>
                    <a:pt x="0" y="1236"/>
                  </a:lnTo>
                  <a:close/>
                  <a:moveTo>
                    <a:pt x="43" y="1215"/>
                  </a:moveTo>
                  <a:lnTo>
                    <a:pt x="2521" y="4"/>
                  </a:lnTo>
                  <a:lnTo>
                    <a:pt x="2521" y="0"/>
                  </a:lnTo>
                  <a:lnTo>
                    <a:pt x="36" y="1213"/>
                  </a:lnTo>
                  <a:lnTo>
                    <a:pt x="43" y="1213"/>
                  </a:lnTo>
                  <a:lnTo>
                    <a:pt x="43" y="1215"/>
                  </a:lnTo>
                  <a:close/>
                </a:path>
              </a:pathLst>
            </a:custGeom>
            <a:solidFill>
              <a:srgbClr val="ADF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39" name="Freeform 145"/>
            <p:cNvSpPr>
              <a:spLocks noEditPoints="1"/>
            </p:cNvSpPr>
            <p:nvPr/>
          </p:nvSpPr>
          <p:spPr bwMode="auto">
            <a:xfrm>
              <a:off x="346" y="871"/>
              <a:ext cx="2521" cy="1236"/>
            </a:xfrm>
            <a:custGeom>
              <a:avLst/>
              <a:gdLst>
                <a:gd name="T0" fmla="*/ 0 w 2521"/>
                <a:gd name="T1" fmla="*/ 1236 h 1236"/>
                <a:gd name="T2" fmla="*/ 24 w 2521"/>
                <a:gd name="T3" fmla="*/ 1225 h 1236"/>
                <a:gd name="T4" fmla="*/ 14 w 2521"/>
                <a:gd name="T5" fmla="*/ 1225 h 1236"/>
                <a:gd name="T6" fmla="*/ 0 w 2521"/>
                <a:gd name="T7" fmla="*/ 1231 h 1236"/>
                <a:gd name="T8" fmla="*/ 0 w 2521"/>
                <a:gd name="T9" fmla="*/ 1236 h 1236"/>
                <a:gd name="T10" fmla="*/ 0 w 2521"/>
                <a:gd name="T11" fmla="*/ 1236 h 1236"/>
                <a:gd name="T12" fmla="*/ 43 w 2521"/>
                <a:gd name="T13" fmla="*/ 1215 h 1236"/>
                <a:gd name="T14" fmla="*/ 2521 w 2521"/>
                <a:gd name="T15" fmla="*/ 5 h 1236"/>
                <a:gd name="T16" fmla="*/ 2521 w 2521"/>
                <a:gd name="T17" fmla="*/ 0 h 1236"/>
                <a:gd name="T18" fmla="*/ 43 w 2521"/>
                <a:gd name="T19" fmla="*/ 1210 h 1236"/>
                <a:gd name="T20" fmla="*/ 43 w 2521"/>
                <a:gd name="T21" fmla="*/ 1215 h 1236"/>
                <a:gd name="T22" fmla="*/ 43 w 2521"/>
                <a:gd name="T23" fmla="*/ 1215 h 12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1"/>
                <a:gd name="T37" fmla="*/ 0 h 1236"/>
                <a:gd name="T38" fmla="*/ 2521 w 2521"/>
                <a:gd name="T39" fmla="*/ 1236 h 12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1" h="1236">
                  <a:moveTo>
                    <a:pt x="0" y="1236"/>
                  </a:moveTo>
                  <a:lnTo>
                    <a:pt x="24" y="1225"/>
                  </a:lnTo>
                  <a:lnTo>
                    <a:pt x="14" y="1225"/>
                  </a:lnTo>
                  <a:lnTo>
                    <a:pt x="0" y="1231"/>
                  </a:lnTo>
                  <a:lnTo>
                    <a:pt x="0" y="1236"/>
                  </a:lnTo>
                  <a:close/>
                  <a:moveTo>
                    <a:pt x="43" y="1215"/>
                  </a:moveTo>
                  <a:lnTo>
                    <a:pt x="2521" y="5"/>
                  </a:lnTo>
                  <a:lnTo>
                    <a:pt x="2521" y="0"/>
                  </a:lnTo>
                  <a:lnTo>
                    <a:pt x="43" y="1210"/>
                  </a:lnTo>
                  <a:lnTo>
                    <a:pt x="43" y="1215"/>
                  </a:lnTo>
                  <a:close/>
                </a:path>
              </a:pathLst>
            </a:custGeom>
            <a:solidFill>
              <a:srgbClr val="ADFF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0" name="Freeform 146"/>
            <p:cNvSpPr>
              <a:spLocks noEditPoints="1"/>
            </p:cNvSpPr>
            <p:nvPr/>
          </p:nvSpPr>
          <p:spPr bwMode="auto">
            <a:xfrm>
              <a:off x="314" y="876"/>
              <a:ext cx="2553" cy="1251"/>
            </a:xfrm>
            <a:custGeom>
              <a:avLst/>
              <a:gdLst>
                <a:gd name="T0" fmla="*/ 0 w 2553"/>
                <a:gd name="T1" fmla="*/ 1251 h 1251"/>
                <a:gd name="T2" fmla="*/ 8 w 2553"/>
                <a:gd name="T3" fmla="*/ 1247 h 1251"/>
                <a:gd name="T4" fmla="*/ 0 w 2553"/>
                <a:gd name="T5" fmla="*/ 1247 h 1251"/>
                <a:gd name="T6" fmla="*/ 0 w 2553"/>
                <a:gd name="T7" fmla="*/ 1251 h 1251"/>
                <a:gd name="T8" fmla="*/ 0 w 2553"/>
                <a:gd name="T9" fmla="*/ 1251 h 1251"/>
                <a:gd name="T10" fmla="*/ 32 w 2553"/>
                <a:gd name="T11" fmla="*/ 1236 h 1251"/>
                <a:gd name="T12" fmla="*/ 65 w 2553"/>
                <a:gd name="T13" fmla="*/ 1220 h 1251"/>
                <a:gd name="T14" fmla="*/ 55 w 2553"/>
                <a:gd name="T15" fmla="*/ 1220 h 1251"/>
                <a:gd name="T16" fmla="*/ 32 w 2553"/>
                <a:gd name="T17" fmla="*/ 1231 h 1251"/>
                <a:gd name="T18" fmla="*/ 32 w 2553"/>
                <a:gd name="T19" fmla="*/ 1236 h 1251"/>
                <a:gd name="T20" fmla="*/ 32 w 2553"/>
                <a:gd name="T21" fmla="*/ 1236 h 1251"/>
                <a:gd name="T22" fmla="*/ 75 w 2553"/>
                <a:gd name="T23" fmla="*/ 1214 h 1251"/>
                <a:gd name="T24" fmla="*/ 2553 w 2553"/>
                <a:gd name="T25" fmla="*/ 4 h 1251"/>
                <a:gd name="T26" fmla="*/ 2553 w 2553"/>
                <a:gd name="T27" fmla="*/ 0 h 1251"/>
                <a:gd name="T28" fmla="*/ 75 w 2553"/>
                <a:gd name="T29" fmla="*/ 1210 h 1251"/>
                <a:gd name="T30" fmla="*/ 75 w 2553"/>
                <a:gd name="T31" fmla="*/ 1214 h 1251"/>
                <a:gd name="T32" fmla="*/ 75 w 2553"/>
                <a:gd name="T33" fmla="*/ 1214 h 125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53"/>
                <a:gd name="T52" fmla="*/ 0 h 1251"/>
                <a:gd name="T53" fmla="*/ 2553 w 2553"/>
                <a:gd name="T54" fmla="*/ 1251 h 125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53" h="1251">
                  <a:moveTo>
                    <a:pt x="0" y="1251"/>
                  </a:moveTo>
                  <a:lnTo>
                    <a:pt x="8" y="1247"/>
                  </a:lnTo>
                  <a:lnTo>
                    <a:pt x="0" y="1247"/>
                  </a:lnTo>
                  <a:lnTo>
                    <a:pt x="0" y="1251"/>
                  </a:lnTo>
                  <a:close/>
                  <a:moveTo>
                    <a:pt x="32" y="1236"/>
                  </a:moveTo>
                  <a:lnTo>
                    <a:pt x="65" y="1220"/>
                  </a:lnTo>
                  <a:lnTo>
                    <a:pt x="55" y="1220"/>
                  </a:lnTo>
                  <a:lnTo>
                    <a:pt x="32" y="1231"/>
                  </a:lnTo>
                  <a:lnTo>
                    <a:pt x="32" y="1236"/>
                  </a:lnTo>
                  <a:close/>
                  <a:moveTo>
                    <a:pt x="75" y="1214"/>
                  </a:moveTo>
                  <a:lnTo>
                    <a:pt x="2553" y="4"/>
                  </a:lnTo>
                  <a:lnTo>
                    <a:pt x="2553" y="0"/>
                  </a:lnTo>
                  <a:lnTo>
                    <a:pt x="75" y="1210"/>
                  </a:lnTo>
                  <a:lnTo>
                    <a:pt x="75" y="1214"/>
                  </a:lnTo>
                  <a:close/>
                </a:path>
              </a:pathLst>
            </a:custGeom>
            <a:solidFill>
              <a:srgbClr val="AEF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1" name="Freeform 147"/>
            <p:cNvSpPr>
              <a:spLocks noEditPoints="1"/>
            </p:cNvSpPr>
            <p:nvPr/>
          </p:nvSpPr>
          <p:spPr bwMode="auto">
            <a:xfrm>
              <a:off x="314" y="880"/>
              <a:ext cx="2553" cy="1251"/>
            </a:xfrm>
            <a:custGeom>
              <a:avLst/>
              <a:gdLst>
                <a:gd name="T0" fmla="*/ 0 w 2553"/>
                <a:gd name="T1" fmla="*/ 1251 h 1251"/>
                <a:gd name="T2" fmla="*/ 17 w 2553"/>
                <a:gd name="T3" fmla="*/ 1243 h 1251"/>
                <a:gd name="T4" fmla="*/ 7 w 2553"/>
                <a:gd name="T5" fmla="*/ 1243 h 1251"/>
                <a:gd name="T6" fmla="*/ 0 w 2553"/>
                <a:gd name="T7" fmla="*/ 1247 h 1251"/>
                <a:gd name="T8" fmla="*/ 0 w 2553"/>
                <a:gd name="T9" fmla="*/ 1251 h 1251"/>
                <a:gd name="T10" fmla="*/ 0 w 2553"/>
                <a:gd name="T11" fmla="*/ 1251 h 1251"/>
                <a:gd name="T12" fmla="*/ 32 w 2553"/>
                <a:gd name="T13" fmla="*/ 1236 h 1251"/>
                <a:gd name="T14" fmla="*/ 74 w 2553"/>
                <a:gd name="T15" fmla="*/ 1216 h 1251"/>
                <a:gd name="T16" fmla="*/ 64 w 2553"/>
                <a:gd name="T17" fmla="*/ 1216 h 1251"/>
                <a:gd name="T18" fmla="*/ 32 w 2553"/>
                <a:gd name="T19" fmla="*/ 1231 h 1251"/>
                <a:gd name="T20" fmla="*/ 32 w 2553"/>
                <a:gd name="T21" fmla="*/ 1236 h 1251"/>
                <a:gd name="T22" fmla="*/ 32 w 2553"/>
                <a:gd name="T23" fmla="*/ 1236 h 1251"/>
                <a:gd name="T24" fmla="*/ 75 w 2553"/>
                <a:gd name="T25" fmla="*/ 1215 h 1251"/>
                <a:gd name="T26" fmla="*/ 2553 w 2553"/>
                <a:gd name="T27" fmla="*/ 5 h 1251"/>
                <a:gd name="T28" fmla="*/ 2553 w 2553"/>
                <a:gd name="T29" fmla="*/ 0 h 1251"/>
                <a:gd name="T30" fmla="*/ 75 w 2553"/>
                <a:gd name="T31" fmla="*/ 1210 h 1251"/>
                <a:gd name="T32" fmla="*/ 75 w 2553"/>
                <a:gd name="T33" fmla="*/ 1215 h 1251"/>
                <a:gd name="T34" fmla="*/ 75 w 2553"/>
                <a:gd name="T35" fmla="*/ 1215 h 125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53"/>
                <a:gd name="T55" fmla="*/ 0 h 1251"/>
                <a:gd name="T56" fmla="*/ 2553 w 2553"/>
                <a:gd name="T57" fmla="*/ 1251 h 125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53" h="1251">
                  <a:moveTo>
                    <a:pt x="0" y="1251"/>
                  </a:moveTo>
                  <a:lnTo>
                    <a:pt x="17" y="1243"/>
                  </a:lnTo>
                  <a:lnTo>
                    <a:pt x="7" y="1243"/>
                  </a:lnTo>
                  <a:lnTo>
                    <a:pt x="0" y="1247"/>
                  </a:lnTo>
                  <a:lnTo>
                    <a:pt x="0" y="1251"/>
                  </a:lnTo>
                  <a:close/>
                  <a:moveTo>
                    <a:pt x="32" y="1236"/>
                  </a:moveTo>
                  <a:lnTo>
                    <a:pt x="74" y="1216"/>
                  </a:lnTo>
                  <a:lnTo>
                    <a:pt x="64" y="1216"/>
                  </a:lnTo>
                  <a:lnTo>
                    <a:pt x="32" y="1231"/>
                  </a:lnTo>
                  <a:lnTo>
                    <a:pt x="32" y="1236"/>
                  </a:lnTo>
                  <a:close/>
                  <a:moveTo>
                    <a:pt x="75" y="1215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75" y="1210"/>
                  </a:lnTo>
                  <a:lnTo>
                    <a:pt x="75" y="1215"/>
                  </a:lnTo>
                  <a:close/>
                </a:path>
              </a:pathLst>
            </a:custGeom>
            <a:solidFill>
              <a:srgbClr val="AFFF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2" name="Freeform 148"/>
            <p:cNvSpPr>
              <a:spLocks noEditPoints="1"/>
            </p:cNvSpPr>
            <p:nvPr/>
          </p:nvSpPr>
          <p:spPr bwMode="auto">
            <a:xfrm>
              <a:off x="314" y="884"/>
              <a:ext cx="2553" cy="1252"/>
            </a:xfrm>
            <a:custGeom>
              <a:avLst/>
              <a:gdLst>
                <a:gd name="T0" fmla="*/ 0 w 2553"/>
                <a:gd name="T1" fmla="*/ 1252 h 1252"/>
                <a:gd name="T2" fmla="*/ 27 w 2553"/>
                <a:gd name="T3" fmla="*/ 1239 h 1252"/>
                <a:gd name="T4" fmla="*/ 17 w 2553"/>
                <a:gd name="T5" fmla="*/ 1239 h 1252"/>
                <a:gd name="T6" fmla="*/ 0 w 2553"/>
                <a:gd name="T7" fmla="*/ 1247 h 1252"/>
                <a:gd name="T8" fmla="*/ 0 w 2553"/>
                <a:gd name="T9" fmla="*/ 1252 h 1252"/>
                <a:gd name="T10" fmla="*/ 0 w 2553"/>
                <a:gd name="T11" fmla="*/ 1252 h 1252"/>
                <a:gd name="T12" fmla="*/ 32 w 2553"/>
                <a:gd name="T13" fmla="*/ 1237 h 1252"/>
                <a:gd name="T14" fmla="*/ 2553 w 2553"/>
                <a:gd name="T15" fmla="*/ 5 h 1252"/>
                <a:gd name="T16" fmla="*/ 2553 w 2553"/>
                <a:gd name="T17" fmla="*/ 0 h 1252"/>
                <a:gd name="T18" fmla="*/ 75 w 2553"/>
                <a:gd name="T19" fmla="*/ 1211 h 1252"/>
                <a:gd name="T20" fmla="*/ 75 w 2553"/>
                <a:gd name="T21" fmla="*/ 1212 h 1252"/>
                <a:gd name="T22" fmla="*/ 73 w 2553"/>
                <a:gd name="T23" fmla="*/ 1212 h 1252"/>
                <a:gd name="T24" fmla="*/ 32 w 2553"/>
                <a:gd name="T25" fmla="*/ 1232 h 1252"/>
                <a:gd name="T26" fmla="*/ 32 w 2553"/>
                <a:gd name="T27" fmla="*/ 1237 h 1252"/>
                <a:gd name="T28" fmla="*/ 32 w 2553"/>
                <a:gd name="T29" fmla="*/ 1237 h 125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553"/>
                <a:gd name="T46" fmla="*/ 0 h 1252"/>
                <a:gd name="T47" fmla="*/ 2553 w 2553"/>
                <a:gd name="T48" fmla="*/ 1252 h 125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553" h="1252">
                  <a:moveTo>
                    <a:pt x="0" y="1252"/>
                  </a:moveTo>
                  <a:lnTo>
                    <a:pt x="27" y="1239"/>
                  </a:lnTo>
                  <a:lnTo>
                    <a:pt x="17" y="1239"/>
                  </a:lnTo>
                  <a:lnTo>
                    <a:pt x="0" y="1247"/>
                  </a:lnTo>
                  <a:lnTo>
                    <a:pt x="0" y="1252"/>
                  </a:lnTo>
                  <a:close/>
                  <a:moveTo>
                    <a:pt x="32" y="1237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75" y="1211"/>
                  </a:lnTo>
                  <a:lnTo>
                    <a:pt x="75" y="1212"/>
                  </a:lnTo>
                  <a:lnTo>
                    <a:pt x="73" y="1212"/>
                  </a:lnTo>
                  <a:lnTo>
                    <a:pt x="32" y="1232"/>
                  </a:lnTo>
                  <a:lnTo>
                    <a:pt x="32" y="1237"/>
                  </a:lnTo>
                  <a:close/>
                </a:path>
              </a:pathLst>
            </a:custGeom>
            <a:solidFill>
              <a:srgbClr val="B0F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3" name="Freeform 149"/>
            <p:cNvSpPr>
              <a:spLocks/>
            </p:cNvSpPr>
            <p:nvPr/>
          </p:nvSpPr>
          <p:spPr bwMode="auto">
            <a:xfrm>
              <a:off x="314" y="889"/>
              <a:ext cx="2553" cy="1251"/>
            </a:xfrm>
            <a:custGeom>
              <a:avLst/>
              <a:gdLst>
                <a:gd name="T0" fmla="*/ 0 w 2553"/>
                <a:gd name="T1" fmla="*/ 1251 h 1251"/>
                <a:gd name="T2" fmla="*/ 2553 w 2553"/>
                <a:gd name="T3" fmla="*/ 5 h 1251"/>
                <a:gd name="T4" fmla="*/ 2553 w 2553"/>
                <a:gd name="T5" fmla="*/ 0 h 1251"/>
                <a:gd name="T6" fmla="*/ 32 w 2553"/>
                <a:gd name="T7" fmla="*/ 1231 h 1251"/>
                <a:gd name="T8" fmla="*/ 32 w 2553"/>
                <a:gd name="T9" fmla="*/ 1234 h 1251"/>
                <a:gd name="T10" fmla="*/ 26 w 2553"/>
                <a:gd name="T11" fmla="*/ 1234 h 1251"/>
                <a:gd name="T12" fmla="*/ 0 w 2553"/>
                <a:gd name="T13" fmla="*/ 1246 h 1251"/>
                <a:gd name="T14" fmla="*/ 0 w 2553"/>
                <a:gd name="T15" fmla="*/ 1251 h 1251"/>
                <a:gd name="T16" fmla="*/ 0 w 2553"/>
                <a:gd name="T17" fmla="*/ 1251 h 12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53"/>
                <a:gd name="T28" fmla="*/ 0 h 1251"/>
                <a:gd name="T29" fmla="*/ 2553 w 2553"/>
                <a:gd name="T30" fmla="*/ 1251 h 125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53" h="1251">
                  <a:moveTo>
                    <a:pt x="0" y="1251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32" y="1231"/>
                  </a:lnTo>
                  <a:lnTo>
                    <a:pt x="32" y="1234"/>
                  </a:lnTo>
                  <a:lnTo>
                    <a:pt x="26" y="1234"/>
                  </a:lnTo>
                  <a:lnTo>
                    <a:pt x="0" y="1246"/>
                  </a:lnTo>
                  <a:lnTo>
                    <a:pt x="0" y="1251"/>
                  </a:lnTo>
                  <a:close/>
                </a:path>
              </a:pathLst>
            </a:custGeom>
            <a:solidFill>
              <a:srgbClr val="B1FF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4" name="Freeform 150"/>
            <p:cNvSpPr>
              <a:spLocks/>
            </p:cNvSpPr>
            <p:nvPr/>
          </p:nvSpPr>
          <p:spPr bwMode="auto">
            <a:xfrm>
              <a:off x="314" y="893"/>
              <a:ext cx="2553" cy="1252"/>
            </a:xfrm>
            <a:custGeom>
              <a:avLst/>
              <a:gdLst>
                <a:gd name="T0" fmla="*/ 0 w 2553"/>
                <a:gd name="T1" fmla="*/ 1252 h 1252"/>
                <a:gd name="T2" fmla="*/ 2553 w 2553"/>
                <a:gd name="T3" fmla="*/ 5 h 1252"/>
                <a:gd name="T4" fmla="*/ 2553 w 2553"/>
                <a:gd name="T5" fmla="*/ 0 h 1252"/>
                <a:gd name="T6" fmla="*/ 0 w 2553"/>
                <a:gd name="T7" fmla="*/ 1247 h 1252"/>
                <a:gd name="T8" fmla="*/ 0 w 2553"/>
                <a:gd name="T9" fmla="*/ 1252 h 1252"/>
                <a:gd name="T10" fmla="*/ 0 w 2553"/>
                <a:gd name="T11" fmla="*/ 1252 h 1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2"/>
                <a:gd name="T20" fmla="*/ 2553 w 2553"/>
                <a:gd name="T21" fmla="*/ 1252 h 12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2">
                  <a:moveTo>
                    <a:pt x="0" y="1252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7"/>
                  </a:lnTo>
                  <a:lnTo>
                    <a:pt x="0" y="1252"/>
                  </a:lnTo>
                  <a:close/>
                </a:path>
              </a:pathLst>
            </a:custGeom>
            <a:solidFill>
              <a:srgbClr val="B2FF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5" name="Freeform 151"/>
            <p:cNvSpPr>
              <a:spLocks/>
            </p:cNvSpPr>
            <p:nvPr/>
          </p:nvSpPr>
          <p:spPr bwMode="auto">
            <a:xfrm>
              <a:off x="314" y="898"/>
              <a:ext cx="2553" cy="1251"/>
            </a:xfrm>
            <a:custGeom>
              <a:avLst/>
              <a:gdLst>
                <a:gd name="T0" fmla="*/ 0 w 2553"/>
                <a:gd name="T1" fmla="*/ 1251 h 1251"/>
                <a:gd name="T2" fmla="*/ 2553 w 2553"/>
                <a:gd name="T3" fmla="*/ 5 h 1251"/>
                <a:gd name="T4" fmla="*/ 2553 w 2553"/>
                <a:gd name="T5" fmla="*/ 0 h 1251"/>
                <a:gd name="T6" fmla="*/ 0 w 2553"/>
                <a:gd name="T7" fmla="*/ 1246 h 1251"/>
                <a:gd name="T8" fmla="*/ 0 w 2553"/>
                <a:gd name="T9" fmla="*/ 1251 h 1251"/>
                <a:gd name="T10" fmla="*/ 0 w 2553"/>
                <a:gd name="T11" fmla="*/ 1251 h 1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1"/>
                <a:gd name="T20" fmla="*/ 2553 w 2553"/>
                <a:gd name="T21" fmla="*/ 1251 h 1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1">
                  <a:moveTo>
                    <a:pt x="0" y="1251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6"/>
                  </a:lnTo>
                  <a:lnTo>
                    <a:pt x="0" y="1251"/>
                  </a:lnTo>
                  <a:close/>
                </a:path>
              </a:pathLst>
            </a:custGeom>
            <a:solidFill>
              <a:srgbClr val="B3FF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6" name="Freeform 152"/>
            <p:cNvSpPr>
              <a:spLocks/>
            </p:cNvSpPr>
            <p:nvPr/>
          </p:nvSpPr>
          <p:spPr bwMode="auto">
            <a:xfrm>
              <a:off x="314" y="902"/>
              <a:ext cx="2553" cy="1252"/>
            </a:xfrm>
            <a:custGeom>
              <a:avLst/>
              <a:gdLst>
                <a:gd name="T0" fmla="*/ 0 w 2553"/>
                <a:gd name="T1" fmla="*/ 1252 h 1252"/>
                <a:gd name="T2" fmla="*/ 2553 w 2553"/>
                <a:gd name="T3" fmla="*/ 5 h 1252"/>
                <a:gd name="T4" fmla="*/ 2553 w 2553"/>
                <a:gd name="T5" fmla="*/ 0 h 1252"/>
                <a:gd name="T6" fmla="*/ 0 w 2553"/>
                <a:gd name="T7" fmla="*/ 1247 h 1252"/>
                <a:gd name="T8" fmla="*/ 0 w 2553"/>
                <a:gd name="T9" fmla="*/ 1252 h 1252"/>
                <a:gd name="T10" fmla="*/ 0 w 2553"/>
                <a:gd name="T11" fmla="*/ 1252 h 1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2"/>
                <a:gd name="T20" fmla="*/ 2553 w 2553"/>
                <a:gd name="T21" fmla="*/ 1252 h 12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2">
                  <a:moveTo>
                    <a:pt x="0" y="1252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7"/>
                  </a:lnTo>
                  <a:lnTo>
                    <a:pt x="0" y="1252"/>
                  </a:lnTo>
                  <a:close/>
                </a:path>
              </a:pathLst>
            </a:custGeom>
            <a:solidFill>
              <a:srgbClr val="B4FF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7" name="Freeform 153"/>
            <p:cNvSpPr>
              <a:spLocks/>
            </p:cNvSpPr>
            <p:nvPr/>
          </p:nvSpPr>
          <p:spPr bwMode="auto">
            <a:xfrm>
              <a:off x="314" y="907"/>
              <a:ext cx="2553" cy="1251"/>
            </a:xfrm>
            <a:custGeom>
              <a:avLst/>
              <a:gdLst>
                <a:gd name="T0" fmla="*/ 0 w 2553"/>
                <a:gd name="T1" fmla="*/ 1251 h 1251"/>
                <a:gd name="T2" fmla="*/ 2553 w 2553"/>
                <a:gd name="T3" fmla="*/ 5 h 1251"/>
                <a:gd name="T4" fmla="*/ 2553 w 2553"/>
                <a:gd name="T5" fmla="*/ 0 h 1251"/>
                <a:gd name="T6" fmla="*/ 0 w 2553"/>
                <a:gd name="T7" fmla="*/ 1246 h 1251"/>
                <a:gd name="T8" fmla="*/ 0 w 2553"/>
                <a:gd name="T9" fmla="*/ 1251 h 1251"/>
                <a:gd name="T10" fmla="*/ 0 w 2553"/>
                <a:gd name="T11" fmla="*/ 1251 h 1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1"/>
                <a:gd name="T20" fmla="*/ 2553 w 2553"/>
                <a:gd name="T21" fmla="*/ 1251 h 1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1">
                  <a:moveTo>
                    <a:pt x="0" y="1251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6"/>
                  </a:lnTo>
                  <a:lnTo>
                    <a:pt x="0" y="1251"/>
                  </a:lnTo>
                  <a:close/>
                </a:path>
              </a:pathLst>
            </a:custGeom>
            <a:solidFill>
              <a:srgbClr val="B5FF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8" name="Freeform 154"/>
            <p:cNvSpPr>
              <a:spLocks/>
            </p:cNvSpPr>
            <p:nvPr/>
          </p:nvSpPr>
          <p:spPr bwMode="auto">
            <a:xfrm>
              <a:off x="314" y="911"/>
              <a:ext cx="2553" cy="1252"/>
            </a:xfrm>
            <a:custGeom>
              <a:avLst/>
              <a:gdLst>
                <a:gd name="T0" fmla="*/ 0 w 2553"/>
                <a:gd name="T1" fmla="*/ 1252 h 1252"/>
                <a:gd name="T2" fmla="*/ 2553 w 2553"/>
                <a:gd name="T3" fmla="*/ 5 h 1252"/>
                <a:gd name="T4" fmla="*/ 2553 w 2553"/>
                <a:gd name="T5" fmla="*/ 0 h 1252"/>
                <a:gd name="T6" fmla="*/ 0 w 2553"/>
                <a:gd name="T7" fmla="*/ 1247 h 1252"/>
                <a:gd name="T8" fmla="*/ 0 w 2553"/>
                <a:gd name="T9" fmla="*/ 1252 h 1252"/>
                <a:gd name="T10" fmla="*/ 0 w 2553"/>
                <a:gd name="T11" fmla="*/ 1252 h 1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2"/>
                <a:gd name="T20" fmla="*/ 2553 w 2553"/>
                <a:gd name="T21" fmla="*/ 1252 h 12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2">
                  <a:moveTo>
                    <a:pt x="0" y="1252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7"/>
                  </a:lnTo>
                  <a:lnTo>
                    <a:pt x="0" y="1252"/>
                  </a:lnTo>
                  <a:close/>
                </a:path>
              </a:pathLst>
            </a:custGeom>
            <a:solidFill>
              <a:srgbClr val="B6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49" name="Freeform 155"/>
            <p:cNvSpPr>
              <a:spLocks/>
            </p:cNvSpPr>
            <p:nvPr/>
          </p:nvSpPr>
          <p:spPr bwMode="auto">
            <a:xfrm>
              <a:off x="314" y="916"/>
              <a:ext cx="2553" cy="1251"/>
            </a:xfrm>
            <a:custGeom>
              <a:avLst/>
              <a:gdLst>
                <a:gd name="T0" fmla="*/ 0 w 2553"/>
                <a:gd name="T1" fmla="*/ 1251 h 1251"/>
                <a:gd name="T2" fmla="*/ 2553 w 2553"/>
                <a:gd name="T3" fmla="*/ 4 h 1251"/>
                <a:gd name="T4" fmla="*/ 2553 w 2553"/>
                <a:gd name="T5" fmla="*/ 0 h 1251"/>
                <a:gd name="T6" fmla="*/ 0 w 2553"/>
                <a:gd name="T7" fmla="*/ 1246 h 1251"/>
                <a:gd name="T8" fmla="*/ 0 w 2553"/>
                <a:gd name="T9" fmla="*/ 1251 h 1251"/>
                <a:gd name="T10" fmla="*/ 0 w 2553"/>
                <a:gd name="T11" fmla="*/ 1251 h 1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1"/>
                <a:gd name="T20" fmla="*/ 2553 w 2553"/>
                <a:gd name="T21" fmla="*/ 1251 h 1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1">
                  <a:moveTo>
                    <a:pt x="0" y="1251"/>
                  </a:moveTo>
                  <a:lnTo>
                    <a:pt x="2553" y="4"/>
                  </a:lnTo>
                  <a:lnTo>
                    <a:pt x="2553" y="0"/>
                  </a:lnTo>
                  <a:lnTo>
                    <a:pt x="0" y="1246"/>
                  </a:lnTo>
                  <a:lnTo>
                    <a:pt x="0" y="1251"/>
                  </a:lnTo>
                  <a:close/>
                </a:path>
              </a:pathLst>
            </a:custGeom>
            <a:solidFill>
              <a:srgbClr val="B6F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0" name="Freeform 156"/>
            <p:cNvSpPr>
              <a:spLocks/>
            </p:cNvSpPr>
            <p:nvPr/>
          </p:nvSpPr>
          <p:spPr bwMode="auto">
            <a:xfrm>
              <a:off x="314" y="920"/>
              <a:ext cx="2553" cy="1251"/>
            </a:xfrm>
            <a:custGeom>
              <a:avLst/>
              <a:gdLst>
                <a:gd name="T0" fmla="*/ 0 w 2553"/>
                <a:gd name="T1" fmla="*/ 1251 h 1251"/>
                <a:gd name="T2" fmla="*/ 2553 w 2553"/>
                <a:gd name="T3" fmla="*/ 5 h 1251"/>
                <a:gd name="T4" fmla="*/ 2553 w 2553"/>
                <a:gd name="T5" fmla="*/ 0 h 1251"/>
                <a:gd name="T6" fmla="*/ 0 w 2553"/>
                <a:gd name="T7" fmla="*/ 1247 h 1251"/>
                <a:gd name="T8" fmla="*/ 0 w 2553"/>
                <a:gd name="T9" fmla="*/ 1251 h 1251"/>
                <a:gd name="T10" fmla="*/ 0 w 2553"/>
                <a:gd name="T11" fmla="*/ 1251 h 1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1"/>
                <a:gd name="T20" fmla="*/ 2553 w 2553"/>
                <a:gd name="T21" fmla="*/ 1251 h 1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1">
                  <a:moveTo>
                    <a:pt x="0" y="1251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7"/>
                  </a:lnTo>
                  <a:lnTo>
                    <a:pt x="0" y="1251"/>
                  </a:lnTo>
                  <a:close/>
                </a:path>
              </a:pathLst>
            </a:custGeom>
            <a:solidFill>
              <a:srgbClr val="B7F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1" name="Freeform 157"/>
            <p:cNvSpPr>
              <a:spLocks/>
            </p:cNvSpPr>
            <p:nvPr/>
          </p:nvSpPr>
          <p:spPr bwMode="auto">
            <a:xfrm>
              <a:off x="314" y="924"/>
              <a:ext cx="2553" cy="1252"/>
            </a:xfrm>
            <a:custGeom>
              <a:avLst/>
              <a:gdLst>
                <a:gd name="T0" fmla="*/ 0 w 2553"/>
                <a:gd name="T1" fmla="*/ 1252 h 1252"/>
                <a:gd name="T2" fmla="*/ 2553 w 2553"/>
                <a:gd name="T3" fmla="*/ 5 h 1252"/>
                <a:gd name="T4" fmla="*/ 2553 w 2553"/>
                <a:gd name="T5" fmla="*/ 0 h 1252"/>
                <a:gd name="T6" fmla="*/ 0 w 2553"/>
                <a:gd name="T7" fmla="*/ 1247 h 1252"/>
                <a:gd name="T8" fmla="*/ 0 w 2553"/>
                <a:gd name="T9" fmla="*/ 1252 h 1252"/>
                <a:gd name="T10" fmla="*/ 0 w 2553"/>
                <a:gd name="T11" fmla="*/ 1252 h 1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2"/>
                <a:gd name="T20" fmla="*/ 2553 w 2553"/>
                <a:gd name="T21" fmla="*/ 1252 h 12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2">
                  <a:moveTo>
                    <a:pt x="0" y="1252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7"/>
                  </a:lnTo>
                  <a:lnTo>
                    <a:pt x="0" y="1252"/>
                  </a:lnTo>
                  <a:close/>
                </a:path>
              </a:pathLst>
            </a:custGeom>
            <a:solidFill>
              <a:srgbClr val="B8FF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2" name="Freeform 158"/>
            <p:cNvSpPr>
              <a:spLocks/>
            </p:cNvSpPr>
            <p:nvPr/>
          </p:nvSpPr>
          <p:spPr bwMode="auto">
            <a:xfrm>
              <a:off x="314" y="929"/>
              <a:ext cx="2553" cy="1251"/>
            </a:xfrm>
            <a:custGeom>
              <a:avLst/>
              <a:gdLst>
                <a:gd name="T0" fmla="*/ 0 w 2553"/>
                <a:gd name="T1" fmla="*/ 1251 h 1251"/>
                <a:gd name="T2" fmla="*/ 2553 w 2553"/>
                <a:gd name="T3" fmla="*/ 5 h 1251"/>
                <a:gd name="T4" fmla="*/ 2553 w 2553"/>
                <a:gd name="T5" fmla="*/ 0 h 1251"/>
                <a:gd name="T6" fmla="*/ 0 w 2553"/>
                <a:gd name="T7" fmla="*/ 1246 h 1251"/>
                <a:gd name="T8" fmla="*/ 0 w 2553"/>
                <a:gd name="T9" fmla="*/ 1251 h 1251"/>
                <a:gd name="T10" fmla="*/ 0 w 2553"/>
                <a:gd name="T11" fmla="*/ 1251 h 12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1"/>
                <a:gd name="T20" fmla="*/ 2553 w 2553"/>
                <a:gd name="T21" fmla="*/ 1251 h 12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1">
                  <a:moveTo>
                    <a:pt x="0" y="1251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6"/>
                  </a:lnTo>
                  <a:lnTo>
                    <a:pt x="0" y="1251"/>
                  </a:lnTo>
                  <a:close/>
                </a:path>
              </a:pathLst>
            </a:custGeom>
            <a:solidFill>
              <a:srgbClr val="B9FF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3" name="Freeform 159"/>
            <p:cNvSpPr>
              <a:spLocks/>
            </p:cNvSpPr>
            <p:nvPr/>
          </p:nvSpPr>
          <p:spPr bwMode="auto">
            <a:xfrm>
              <a:off x="314" y="933"/>
              <a:ext cx="2553" cy="1252"/>
            </a:xfrm>
            <a:custGeom>
              <a:avLst/>
              <a:gdLst>
                <a:gd name="T0" fmla="*/ 0 w 2553"/>
                <a:gd name="T1" fmla="*/ 1252 h 1252"/>
                <a:gd name="T2" fmla="*/ 2553 w 2553"/>
                <a:gd name="T3" fmla="*/ 5 h 1252"/>
                <a:gd name="T4" fmla="*/ 2553 w 2553"/>
                <a:gd name="T5" fmla="*/ 0 h 1252"/>
                <a:gd name="T6" fmla="*/ 0 w 2553"/>
                <a:gd name="T7" fmla="*/ 1247 h 1252"/>
                <a:gd name="T8" fmla="*/ 0 w 2553"/>
                <a:gd name="T9" fmla="*/ 1252 h 1252"/>
                <a:gd name="T10" fmla="*/ 0 w 2553"/>
                <a:gd name="T11" fmla="*/ 1252 h 1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53"/>
                <a:gd name="T19" fmla="*/ 0 h 1252"/>
                <a:gd name="T20" fmla="*/ 2553 w 2553"/>
                <a:gd name="T21" fmla="*/ 1252 h 125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53" h="1252">
                  <a:moveTo>
                    <a:pt x="0" y="1252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7"/>
                  </a:lnTo>
                  <a:lnTo>
                    <a:pt x="0" y="1252"/>
                  </a:lnTo>
                  <a:close/>
                </a:path>
              </a:pathLst>
            </a:custGeom>
            <a:solidFill>
              <a:srgbClr val="BAF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4" name="Freeform 160"/>
            <p:cNvSpPr>
              <a:spLocks/>
            </p:cNvSpPr>
            <p:nvPr/>
          </p:nvSpPr>
          <p:spPr bwMode="auto">
            <a:xfrm>
              <a:off x="314" y="938"/>
              <a:ext cx="2553" cy="1248"/>
            </a:xfrm>
            <a:custGeom>
              <a:avLst/>
              <a:gdLst>
                <a:gd name="T0" fmla="*/ 8 w 2553"/>
                <a:gd name="T1" fmla="*/ 1248 h 1248"/>
                <a:gd name="T2" fmla="*/ 2553 w 2553"/>
                <a:gd name="T3" fmla="*/ 5 h 1248"/>
                <a:gd name="T4" fmla="*/ 2553 w 2553"/>
                <a:gd name="T5" fmla="*/ 0 h 1248"/>
                <a:gd name="T6" fmla="*/ 0 w 2553"/>
                <a:gd name="T7" fmla="*/ 1246 h 1248"/>
                <a:gd name="T8" fmla="*/ 0 w 2553"/>
                <a:gd name="T9" fmla="*/ 1248 h 1248"/>
                <a:gd name="T10" fmla="*/ 0 w 2553"/>
                <a:gd name="T11" fmla="*/ 1248 h 1248"/>
                <a:gd name="T12" fmla="*/ 8 w 2553"/>
                <a:gd name="T13" fmla="*/ 1248 h 1248"/>
                <a:gd name="T14" fmla="*/ 8 w 2553"/>
                <a:gd name="T15" fmla="*/ 1248 h 12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53"/>
                <a:gd name="T25" fmla="*/ 0 h 1248"/>
                <a:gd name="T26" fmla="*/ 2553 w 2553"/>
                <a:gd name="T27" fmla="*/ 1248 h 124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53" h="1248">
                  <a:moveTo>
                    <a:pt x="8" y="1248"/>
                  </a:moveTo>
                  <a:lnTo>
                    <a:pt x="2553" y="5"/>
                  </a:lnTo>
                  <a:lnTo>
                    <a:pt x="2553" y="0"/>
                  </a:lnTo>
                  <a:lnTo>
                    <a:pt x="0" y="1246"/>
                  </a:lnTo>
                  <a:lnTo>
                    <a:pt x="0" y="1248"/>
                  </a:lnTo>
                  <a:lnTo>
                    <a:pt x="8" y="1248"/>
                  </a:lnTo>
                  <a:close/>
                </a:path>
              </a:pathLst>
            </a:custGeom>
            <a:solidFill>
              <a:srgbClr val="BBF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5" name="Freeform 161"/>
            <p:cNvSpPr>
              <a:spLocks/>
            </p:cNvSpPr>
            <p:nvPr/>
          </p:nvSpPr>
          <p:spPr bwMode="auto">
            <a:xfrm>
              <a:off x="321" y="942"/>
              <a:ext cx="2546" cy="1244"/>
            </a:xfrm>
            <a:custGeom>
              <a:avLst/>
              <a:gdLst>
                <a:gd name="T0" fmla="*/ 9 w 2546"/>
                <a:gd name="T1" fmla="*/ 1244 h 1244"/>
                <a:gd name="T2" fmla="*/ 2546 w 2546"/>
                <a:gd name="T3" fmla="*/ 5 h 1244"/>
                <a:gd name="T4" fmla="*/ 2546 w 2546"/>
                <a:gd name="T5" fmla="*/ 0 h 1244"/>
                <a:gd name="T6" fmla="*/ 0 w 2546"/>
                <a:gd name="T7" fmla="*/ 1244 h 1244"/>
                <a:gd name="T8" fmla="*/ 9 w 2546"/>
                <a:gd name="T9" fmla="*/ 1244 h 1244"/>
                <a:gd name="T10" fmla="*/ 9 w 2546"/>
                <a:gd name="T11" fmla="*/ 1244 h 1244"/>
                <a:gd name="T12" fmla="*/ 9 w 2546"/>
                <a:gd name="T13" fmla="*/ 1244 h 12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46"/>
                <a:gd name="T22" fmla="*/ 0 h 1244"/>
                <a:gd name="T23" fmla="*/ 2546 w 2546"/>
                <a:gd name="T24" fmla="*/ 1244 h 124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46" h="1244">
                  <a:moveTo>
                    <a:pt x="9" y="1244"/>
                  </a:moveTo>
                  <a:lnTo>
                    <a:pt x="2546" y="5"/>
                  </a:lnTo>
                  <a:lnTo>
                    <a:pt x="2546" y="0"/>
                  </a:lnTo>
                  <a:lnTo>
                    <a:pt x="0" y="1244"/>
                  </a:lnTo>
                  <a:lnTo>
                    <a:pt x="9" y="1244"/>
                  </a:lnTo>
                  <a:close/>
                </a:path>
              </a:pathLst>
            </a:custGeom>
            <a:solidFill>
              <a:srgbClr val="BCFF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6" name="Freeform 162"/>
            <p:cNvSpPr>
              <a:spLocks/>
            </p:cNvSpPr>
            <p:nvPr/>
          </p:nvSpPr>
          <p:spPr bwMode="auto">
            <a:xfrm>
              <a:off x="330" y="947"/>
              <a:ext cx="2537" cy="1244"/>
            </a:xfrm>
            <a:custGeom>
              <a:avLst/>
              <a:gdLst>
                <a:gd name="T0" fmla="*/ 0 w 2537"/>
                <a:gd name="T1" fmla="*/ 1244 h 1244"/>
                <a:gd name="T2" fmla="*/ 106 w 2537"/>
                <a:gd name="T3" fmla="*/ 1192 h 1244"/>
                <a:gd name="T4" fmla="*/ 106 w 2537"/>
                <a:gd name="T5" fmla="*/ 1192 h 1244"/>
                <a:gd name="T6" fmla="*/ 106 w 2537"/>
                <a:gd name="T7" fmla="*/ 1192 h 1244"/>
                <a:gd name="T8" fmla="*/ 2537 w 2537"/>
                <a:gd name="T9" fmla="*/ 5 h 1244"/>
                <a:gd name="T10" fmla="*/ 2537 w 2537"/>
                <a:gd name="T11" fmla="*/ 0 h 1244"/>
                <a:gd name="T12" fmla="*/ 0 w 2537"/>
                <a:gd name="T13" fmla="*/ 1239 h 1244"/>
                <a:gd name="T14" fmla="*/ 0 w 2537"/>
                <a:gd name="T15" fmla="*/ 1244 h 1244"/>
                <a:gd name="T16" fmla="*/ 0 w 2537"/>
                <a:gd name="T17" fmla="*/ 1244 h 1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37"/>
                <a:gd name="T28" fmla="*/ 0 h 1244"/>
                <a:gd name="T29" fmla="*/ 2537 w 2537"/>
                <a:gd name="T30" fmla="*/ 1244 h 12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37" h="1244">
                  <a:moveTo>
                    <a:pt x="0" y="1244"/>
                  </a:moveTo>
                  <a:lnTo>
                    <a:pt x="106" y="1192"/>
                  </a:lnTo>
                  <a:lnTo>
                    <a:pt x="2537" y="5"/>
                  </a:lnTo>
                  <a:lnTo>
                    <a:pt x="2537" y="0"/>
                  </a:lnTo>
                  <a:lnTo>
                    <a:pt x="0" y="1239"/>
                  </a:lnTo>
                  <a:lnTo>
                    <a:pt x="0" y="1244"/>
                  </a:lnTo>
                  <a:close/>
                </a:path>
              </a:pathLst>
            </a:custGeom>
            <a:solidFill>
              <a:srgbClr val="BDFF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7" name="Freeform 163"/>
            <p:cNvSpPr>
              <a:spLocks/>
            </p:cNvSpPr>
            <p:nvPr/>
          </p:nvSpPr>
          <p:spPr bwMode="auto">
            <a:xfrm>
              <a:off x="330" y="951"/>
              <a:ext cx="2537" cy="1244"/>
            </a:xfrm>
            <a:custGeom>
              <a:avLst/>
              <a:gdLst>
                <a:gd name="T0" fmla="*/ 0 w 2537"/>
                <a:gd name="T1" fmla="*/ 1244 h 1244"/>
                <a:gd name="T2" fmla="*/ 16 w 2537"/>
                <a:gd name="T3" fmla="*/ 1236 h 1244"/>
                <a:gd name="T4" fmla="*/ 16 w 2537"/>
                <a:gd name="T5" fmla="*/ 1235 h 1244"/>
                <a:gd name="T6" fmla="*/ 20 w 2537"/>
                <a:gd name="T7" fmla="*/ 1235 h 1244"/>
                <a:gd name="T8" fmla="*/ 47 w 2537"/>
                <a:gd name="T9" fmla="*/ 1221 h 1244"/>
                <a:gd name="T10" fmla="*/ 47 w 2537"/>
                <a:gd name="T11" fmla="*/ 1219 h 1244"/>
                <a:gd name="T12" fmla="*/ 51 w 2537"/>
                <a:gd name="T13" fmla="*/ 1219 h 1244"/>
                <a:gd name="T14" fmla="*/ 75 w 2537"/>
                <a:gd name="T15" fmla="*/ 1208 h 1244"/>
                <a:gd name="T16" fmla="*/ 75 w 2537"/>
                <a:gd name="T17" fmla="*/ 1203 h 1244"/>
                <a:gd name="T18" fmla="*/ 83 w 2537"/>
                <a:gd name="T19" fmla="*/ 1203 h 1244"/>
                <a:gd name="T20" fmla="*/ 106 w 2537"/>
                <a:gd name="T21" fmla="*/ 1192 h 1244"/>
                <a:gd name="T22" fmla="*/ 106 w 2537"/>
                <a:gd name="T23" fmla="*/ 1188 h 1244"/>
                <a:gd name="T24" fmla="*/ 115 w 2537"/>
                <a:gd name="T25" fmla="*/ 1188 h 1244"/>
                <a:gd name="T26" fmla="*/ 196 w 2537"/>
                <a:gd name="T27" fmla="*/ 1148 h 1244"/>
                <a:gd name="T28" fmla="*/ 196 w 2537"/>
                <a:gd name="T29" fmla="*/ 1145 h 1244"/>
                <a:gd name="T30" fmla="*/ 204 w 2537"/>
                <a:gd name="T31" fmla="*/ 1145 h 1244"/>
                <a:gd name="T32" fmla="*/ 2537 w 2537"/>
                <a:gd name="T33" fmla="*/ 5 h 1244"/>
                <a:gd name="T34" fmla="*/ 2537 w 2537"/>
                <a:gd name="T35" fmla="*/ 0 h 1244"/>
                <a:gd name="T36" fmla="*/ 0 w 2537"/>
                <a:gd name="T37" fmla="*/ 1239 h 1244"/>
                <a:gd name="T38" fmla="*/ 0 w 2537"/>
                <a:gd name="T39" fmla="*/ 1244 h 1244"/>
                <a:gd name="T40" fmla="*/ 0 w 2537"/>
                <a:gd name="T41" fmla="*/ 1244 h 124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537"/>
                <a:gd name="T64" fmla="*/ 0 h 1244"/>
                <a:gd name="T65" fmla="*/ 2537 w 2537"/>
                <a:gd name="T66" fmla="*/ 1244 h 124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537" h="1244">
                  <a:moveTo>
                    <a:pt x="0" y="1244"/>
                  </a:moveTo>
                  <a:lnTo>
                    <a:pt x="16" y="1236"/>
                  </a:lnTo>
                  <a:lnTo>
                    <a:pt x="16" y="1235"/>
                  </a:lnTo>
                  <a:lnTo>
                    <a:pt x="20" y="1235"/>
                  </a:lnTo>
                  <a:lnTo>
                    <a:pt x="47" y="1221"/>
                  </a:lnTo>
                  <a:lnTo>
                    <a:pt x="47" y="1219"/>
                  </a:lnTo>
                  <a:lnTo>
                    <a:pt x="51" y="1219"/>
                  </a:lnTo>
                  <a:lnTo>
                    <a:pt x="75" y="1208"/>
                  </a:lnTo>
                  <a:lnTo>
                    <a:pt x="75" y="1203"/>
                  </a:lnTo>
                  <a:lnTo>
                    <a:pt x="83" y="1203"/>
                  </a:lnTo>
                  <a:lnTo>
                    <a:pt x="106" y="1192"/>
                  </a:lnTo>
                  <a:lnTo>
                    <a:pt x="106" y="1188"/>
                  </a:lnTo>
                  <a:lnTo>
                    <a:pt x="115" y="1188"/>
                  </a:lnTo>
                  <a:lnTo>
                    <a:pt x="196" y="1148"/>
                  </a:lnTo>
                  <a:lnTo>
                    <a:pt x="196" y="1145"/>
                  </a:lnTo>
                  <a:lnTo>
                    <a:pt x="204" y="1145"/>
                  </a:lnTo>
                  <a:lnTo>
                    <a:pt x="2537" y="5"/>
                  </a:lnTo>
                  <a:lnTo>
                    <a:pt x="2537" y="0"/>
                  </a:lnTo>
                  <a:lnTo>
                    <a:pt x="0" y="1239"/>
                  </a:lnTo>
                  <a:lnTo>
                    <a:pt x="0" y="1244"/>
                  </a:lnTo>
                  <a:close/>
                </a:path>
              </a:pathLst>
            </a:custGeom>
            <a:solidFill>
              <a:srgbClr val="BEFF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8" name="Freeform 164"/>
            <p:cNvSpPr>
              <a:spLocks noEditPoints="1"/>
            </p:cNvSpPr>
            <p:nvPr/>
          </p:nvSpPr>
          <p:spPr bwMode="auto">
            <a:xfrm>
              <a:off x="330" y="956"/>
              <a:ext cx="2537" cy="1243"/>
            </a:xfrm>
            <a:custGeom>
              <a:avLst/>
              <a:gdLst>
                <a:gd name="T0" fmla="*/ 0 w 2537"/>
                <a:gd name="T1" fmla="*/ 1243 h 1243"/>
                <a:gd name="T2" fmla="*/ 16 w 2537"/>
                <a:gd name="T3" fmla="*/ 1236 h 1243"/>
                <a:gd name="T4" fmla="*/ 16 w 2537"/>
                <a:gd name="T5" fmla="*/ 1231 h 1243"/>
                <a:gd name="T6" fmla="*/ 0 w 2537"/>
                <a:gd name="T7" fmla="*/ 1239 h 1243"/>
                <a:gd name="T8" fmla="*/ 0 w 2537"/>
                <a:gd name="T9" fmla="*/ 1243 h 1243"/>
                <a:gd name="T10" fmla="*/ 0 w 2537"/>
                <a:gd name="T11" fmla="*/ 1243 h 1243"/>
                <a:gd name="T12" fmla="*/ 29 w 2537"/>
                <a:gd name="T13" fmla="*/ 1230 h 1243"/>
                <a:gd name="T14" fmla="*/ 47 w 2537"/>
                <a:gd name="T15" fmla="*/ 1221 h 1243"/>
                <a:gd name="T16" fmla="*/ 47 w 2537"/>
                <a:gd name="T17" fmla="*/ 1216 h 1243"/>
                <a:gd name="T18" fmla="*/ 19 w 2537"/>
                <a:gd name="T19" fmla="*/ 1230 h 1243"/>
                <a:gd name="T20" fmla="*/ 29 w 2537"/>
                <a:gd name="T21" fmla="*/ 1230 h 1243"/>
                <a:gd name="T22" fmla="*/ 29 w 2537"/>
                <a:gd name="T23" fmla="*/ 1230 h 1243"/>
                <a:gd name="T24" fmla="*/ 59 w 2537"/>
                <a:gd name="T25" fmla="*/ 1215 h 1243"/>
                <a:gd name="T26" fmla="*/ 75 w 2537"/>
                <a:gd name="T27" fmla="*/ 1207 h 1243"/>
                <a:gd name="T28" fmla="*/ 75 w 2537"/>
                <a:gd name="T29" fmla="*/ 1202 h 1243"/>
                <a:gd name="T30" fmla="*/ 51 w 2537"/>
                <a:gd name="T31" fmla="*/ 1214 h 1243"/>
                <a:gd name="T32" fmla="*/ 59 w 2537"/>
                <a:gd name="T33" fmla="*/ 1214 h 1243"/>
                <a:gd name="T34" fmla="*/ 59 w 2537"/>
                <a:gd name="T35" fmla="*/ 1215 h 1243"/>
                <a:gd name="T36" fmla="*/ 59 w 2537"/>
                <a:gd name="T37" fmla="*/ 1215 h 1243"/>
                <a:gd name="T38" fmla="*/ 91 w 2537"/>
                <a:gd name="T39" fmla="*/ 1199 h 1243"/>
                <a:gd name="T40" fmla="*/ 106 w 2537"/>
                <a:gd name="T41" fmla="*/ 1192 h 1243"/>
                <a:gd name="T42" fmla="*/ 106 w 2537"/>
                <a:gd name="T43" fmla="*/ 1187 h 1243"/>
                <a:gd name="T44" fmla="*/ 82 w 2537"/>
                <a:gd name="T45" fmla="*/ 1198 h 1243"/>
                <a:gd name="T46" fmla="*/ 91 w 2537"/>
                <a:gd name="T47" fmla="*/ 1198 h 1243"/>
                <a:gd name="T48" fmla="*/ 91 w 2537"/>
                <a:gd name="T49" fmla="*/ 1199 h 1243"/>
                <a:gd name="T50" fmla="*/ 91 w 2537"/>
                <a:gd name="T51" fmla="*/ 1199 h 1243"/>
                <a:gd name="T52" fmla="*/ 122 w 2537"/>
                <a:gd name="T53" fmla="*/ 1184 h 1243"/>
                <a:gd name="T54" fmla="*/ 196 w 2537"/>
                <a:gd name="T55" fmla="*/ 1148 h 1243"/>
                <a:gd name="T56" fmla="*/ 196 w 2537"/>
                <a:gd name="T57" fmla="*/ 1143 h 1243"/>
                <a:gd name="T58" fmla="*/ 114 w 2537"/>
                <a:gd name="T59" fmla="*/ 1183 h 1243"/>
                <a:gd name="T60" fmla="*/ 122 w 2537"/>
                <a:gd name="T61" fmla="*/ 1183 h 1243"/>
                <a:gd name="T62" fmla="*/ 122 w 2537"/>
                <a:gd name="T63" fmla="*/ 1184 h 1243"/>
                <a:gd name="T64" fmla="*/ 122 w 2537"/>
                <a:gd name="T65" fmla="*/ 1184 h 1243"/>
                <a:gd name="T66" fmla="*/ 211 w 2537"/>
                <a:gd name="T67" fmla="*/ 1140 h 1243"/>
                <a:gd name="T68" fmla="*/ 2537 w 2537"/>
                <a:gd name="T69" fmla="*/ 4 h 1243"/>
                <a:gd name="T70" fmla="*/ 2537 w 2537"/>
                <a:gd name="T71" fmla="*/ 0 h 1243"/>
                <a:gd name="T72" fmla="*/ 203 w 2537"/>
                <a:gd name="T73" fmla="*/ 1140 h 1243"/>
                <a:gd name="T74" fmla="*/ 211 w 2537"/>
                <a:gd name="T75" fmla="*/ 1140 h 1243"/>
                <a:gd name="T76" fmla="*/ 211 w 2537"/>
                <a:gd name="T77" fmla="*/ 1140 h 1243"/>
                <a:gd name="T78" fmla="*/ 211 w 2537"/>
                <a:gd name="T79" fmla="*/ 1140 h 124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37"/>
                <a:gd name="T121" fmla="*/ 0 h 1243"/>
                <a:gd name="T122" fmla="*/ 2537 w 2537"/>
                <a:gd name="T123" fmla="*/ 1243 h 124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37" h="1243">
                  <a:moveTo>
                    <a:pt x="0" y="1243"/>
                  </a:moveTo>
                  <a:lnTo>
                    <a:pt x="16" y="1236"/>
                  </a:lnTo>
                  <a:lnTo>
                    <a:pt x="16" y="1231"/>
                  </a:lnTo>
                  <a:lnTo>
                    <a:pt x="0" y="1239"/>
                  </a:lnTo>
                  <a:lnTo>
                    <a:pt x="0" y="1243"/>
                  </a:lnTo>
                  <a:close/>
                  <a:moveTo>
                    <a:pt x="29" y="1230"/>
                  </a:moveTo>
                  <a:lnTo>
                    <a:pt x="47" y="1221"/>
                  </a:lnTo>
                  <a:lnTo>
                    <a:pt x="47" y="1216"/>
                  </a:lnTo>
                  <a:lnTo>
                    <a:pt x="19" y="1230"/>
                  </a:lnTo>
                  <a:lnTo>
                    <a:pt x="29" y="1230"/>
                  </a:lnTo>
                  <a:close/>
                  <a:moveTo>
                    <a:pt x="59" y="1215"/>
                  </a:moveTo>
                  <a:lnTo>
                    <a:pt x="75" y="1207"/>
                  </a:lnTo>
                  <a:lnTo>
                    <a:pt x="75" y="1202"/>
                  </a:lnTo>
                  <a:lnTo>
                    <a:pt x="51" y="1214"/>
                  </a:lnTo>
                  <a:lnTo>
                    <a:pt x="59" y="1214"/>
                  </a:lnTo>
                  <a:lnTo>
                    <a:pt x="59" y="1215"/>
                  </a:lnTo>
                  <a:close/>
                  <a:moveTo>
                    <a:pt x="91" y="1199"/>
                  </a:moveTo>
                  <a:lnTo>
                    <a:pt x="106" y="1192"/>
                  </a:lnTo>
                  <a:lnTo>
                    <a:pt x="106" y="1187"/>
                  </a:lnTo>
                  <a:lnTo>
                    <a:pt x="82" y="1198"/>
                  </a:lnTo>
                  <a:lnTo>
                    <a:pt x="91" y="1198"/>
                  </a:lnTo>
                  <a:lnTo>
                    <a:pt x="91" y="1199"/>
                  </a:lnTo>
                  <a:close/>
                  <a:moveTo>
                    <a:pt x="122" y="1184"/>
                  </a:moveTo>
                  <a:lnTo>
                    <a:pt x="196" y="1148"/>
                  </a:lnTo>
                  <a:lnTo>
                    <a:pt x="196" y="1143"/>
                  </a:lnTo>
                  <a:lnTo>
                    <a:pt x="114" y="1183"/>
                  </a:lnTo>
                  <a:lnTo>
                    <a:pt x="122" y="1183"/>
                  </a:lnTo>
                  <a:lnTo>
                    <a:pt x="122" y="1184"/>
                  </a:lnTo>
                  <a:close/>
                  <a:moveTo>
                    <a:pt x="211" y="1140"/>
                  </a:moveTo>
                  <a:lnTo>
                    <a:pt x="2537" y="4"/>
                  </a:lnTo>
                  <a:lnTo>
                    <a:pt x="2537" y="0"/>
                  </a:lnTo>
                  <a:lnTo>
                    <a:pt x="203" y="1140"/>
                  </a:lnTo>
                  <a:lnTo>
                    <a:pt x="211" y="1140"/>
                  </a:lnTo>
                  <a:close/>
                </a:path>
              </a:pathLst>
            </a:custGeom>
            <a:solidFill>
              <a:srgbClr val="BFFF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59" name="Freeform 165"/>
            <p:cNvSpPr>
              <a:spLocks noEditPoints="1"/>
            </p:cNvSpPr>
            <p:nvPr/>
          </p:nvSpPr>
          <p:spPr bwMode="auto">
            <a:xfrm>
              <a:off x="330" y="960"/>
              <a:ext cx="2537" cy="1241"/>
            </a:xfrm>
            <a:custGeom>
              <a:avLst/>
              <a:gdLst>
                <a:gd name="T0" fmla="*/ 6 w 2537"/>
                <a:gd name="T1" fmla="*/ 1241 h 1241"/>
                <a:gd name="T2" fmla="*/ 16 w 2537"/>
                <a:gd name="T3" fmla="*/ 1236 h 1241"/>
                <a:gd name="T4" fmla="*/ 16 w 2537"/>
                <a:gd name="T5" fmla="*/ 1231 h 1241"/>
                <a:gd name="T6" fmla="*/ 0 w 2537"/>
                <a:gd name="T7" fmla="*/ 1239 h 1241"/>
                <a:gd name="T8" fmla="*/ 0 w 2537"/>
                <a:gd name="T9" fmla="*/ 1241 h 1241"/>
                <a:gd name="T10" fmla="*/ 6 w 2537"/>
                <a:gd name="T11" fmla="*/ 1241 h 1241"/>
                <a:gd name="T12" fmla="*/ 6 w 2537"/>
                <a:gd name="T13" fmla="*/ 1241 h 1241"/>
                <a:gd name="T14" fmla="*/ 31 w 2537"/>
                <a:gd name="T15" fmla="*/ 1229 h 1241"/>
                <a:gd name="T16" fmla="*/ 47 w 2537"/>
                <a:gd name="T17" fmla="*/ 1221 h 1241"/>
                <a:gd name="T18" fmla="*/ 47 w 2537"/>
                <a:gd name="T19" fmla="*/ 1216 h 1241"/>
                <a:gd name="T20" fmla="*/ 28 w 2537"/>
                <a:gd name="T21" fmla="*/ 1226 h 1241"/>
                <a:gd name="T22" fmla="*/ 31 w 2537"/>
                <a:gd name="T23" fmla="*/ 1226 h 1241"/>
                <a:gd name="T24" fmla="*/ 31 w 2537"/>
                <a:gd name="T25" fmla="*/ 1229 h 1241"/>
                <a:gd name="T26" fmla="*/ 31 w 2537"/>
                <a:gd name="T27" fmla="*/ 1229 h 1241"/>
                <a:gd name="T28" fmla="*/ 59 w 2537"/>
                <a:gd name="T29" fmla="*/ 1215 h 1241"/>
                <a:gd name="T30" fmla="*/ 75 w 2537"/>
                <a:gd name="T31" fmla="*/ 1207 h 1241"/>
                <a:gd name="T32" fmla="*/ 75 w 2537"/>
                <a:gd name="T33" fmla="*/ 1203 h 1241"/>
                <a:gd name="T34" fmla="*/ 59 w 2537"/>
                <a:gd name="T35" fmla="*/ 1210 h 1241"/>
                <a:gd name="T36" fmla="*/ 59 w 2537"/>
                <a:gd name="T37" fmla="*/ 1215 h 1241"/>
                <a:gd name="T38" fmla="*/ 59 w 2537"/>
                <a:gd name="T39" fmla="*/ 1215 h 1241"/>
                <a:gd name="T40" fmla="*/ 91 w 2537"/>
                <a:gd name="T41" fmla="*/ 1200 h 1241"/>
                <a:gd name="T42" fmla="*/ 106 w 2537"/>
                <a:gd name="T43" fmla="*/ 1192 h 1241"/>
                <a:gd name="T44" fmla="*/ 106 w 2537"/>
                <a:gd name="T45" fmla="*/ 1187 h 1241"/>
                <a:gd name="T46" fmla="*/ 91 w 2537"/>
                <a:gd name="T47" fmla="*/ 1195 h 1241"/>
                <a:gd name="T48" fmla="*/ 91 w 2537"/>
                <a:gd name="T49" fmla="*/ 1200 h 1241"/>
                <a:gd name="T50" fmla="*/ 91 w 2537"/>
                <a:gd name="T51" fmla="*/ 1200 h 1241"/>
                <a:gd name="T52" fmla="*/ 122 w 2537"/>
                <a:gd name="T53" fmla="*/ 1185 h 1241"/>
                <a:gd name="T54" fmla="*/ 196 w 2537"/>
                <a:gd name="T55" fmla="*/ 1148 h 1241"/>
                <a:gd name="T56" fmla="*/ 196 w 2537"/>
                <a:gd name="T57" fmla="*/ 1143 h 1241"/>
                <a:gd name="T58" fmla="*/ 122 w 2537"/>
                <a:gd name="T59" fmla="*/ 1180 h 1241"/>
                <a:gd name="T60" fmla="*/ 122 w 2537"/>
                <a:gd name="T61" fmla="*/ 1185 h 1241"/>
                <a:gd name="T62" fmla="*/ 122 w 2537"/>
                <a:gd name="T63" fmla="*/ 1185 h 1241"/>
                <a:gd name="T64" fmla="*/ 210 w 2537"/>
                <a:gd name="T65" fmla="*/ 1141 h 1241"/>
                <a:gd name="T66" fmla="*/ 2537 w 2537"/>
                <a:gd name="T67" fmla="*/ 5 h 1241"/>
                <a:gd name="T68" fmla="*/ 2537 w 2537"/>
                <a:gd name="T69" fmla="*/ 0 h 1241"/>
                <a:gd name="T70" fmla="*/ 211 w 2537"/>
                <a:gd name="T71" fmla="*/ 1136 h 1241"/>
                <a:gd name="T72" fmla="*/ 211 w 2537"/>
                <a:gd name="T73" fmla="*/ 1138 h 1241"/>
                <a:gd name="T74" fmla="*/ 210 w 2537"/>
                <a:gd name="T75" fmla="*/ 1141 h 1241"/>
                <a:gd name="T76" fmla="*/ 210 w 2537"/>
                <a:gd name="T77" fmla="*/ 1141 h 1241"/>
                <a:gd name="T78" fmla="*/ 210 w 2537"/>
                <a:gd name="T79" fmla="*/ 1141 h 1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37"/>
                <a:gd name="T121" fmla="*/ 0 h 1241"/>
                <a:gd name="T122" fmla="*/ 2537 w 2537"/>
                <a:gd name="T123" fmla="*/ 1241 h 1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37" h="1241">
                  <a:moveTo>
                    <a:pt x="6" y="1241"/>
                  </a:moveTo>
                  <a:lnTo>
                    <a:pt x="16" y="1236"/>
                  </a:lnTo>
                  <a:lnTo>
                    <a:pt x="16" y="1231"/>
                  </a:lnTo>
                  <a:lnTo>
                    <a:pt x="0" y="1239"/>
                  </a:lnTo>
                  <a:lnTo>
                    <a:pt x="0" y="1241"/>
                  </a:lnTo>
                  <a:lnTo>
                    <a:pt x="6" y="1241"/>
                  </a:lnTo>
                  <a:close/>
                  <a:moveTo>
                    <a:pt x="31" y="1229"/>
                  </a:moveTo>
                  <a:lnTo>
                    <a:pt x="47" y="1221"/>
                  </a:lnTo>
                  <a:lnTo>
                    <a:pt x="47" y="1216"/>
                  </a:lnTo>
                  <a:lnTo>
                    <a:pt x="28" y="1226"/>
                  </a:lnTo>
                  <a:lnTo>
                    <a:pt x="31" y="1226"/>
                  </a:lnTo>
                  <a:lnTo>
                    <a:pt x="31" y="1229"/>
                  </a:lnTo>
                  <a:close/>
                  <a:moveTo>
                    <a:pt x="59" y="1215"/>
                  </a:moveTo>
                  <a:lnTo>
                    <a:pt x="75" y="1207"/>
                  </a:lnTo>
                  <a:lnTo>
                    <a:pt x="75" y="1203"/>
                  </a:lnTo>
                  <a:lnTo>
                    <a:pt x="59" y="1210"/>
                  </a:lnTo>
                  <a:lnTo>
                    <a:pt x="59" y="1215"/>
                  </a:lnTo>
                  <a:close/>
                  <a:moveTo>
                    <a:pt x="91" y="1200"/>
                  </a:moveTo>
                  <a:lnTo>
                    <a:pt x="106" y="1192"/>
                  </a:lnTo>
                  <a:lnTo>
                    <a:pt x="106" y="1187"/>
                  </a:lnTo>
                  <a:lnTo>
                    <a:pt x="91" y="1195"/>
                  </a:lnTo>
                  <a:lnTo>
                    <a:pt x="91" y="1200"/>
                  </a:lnTo>
                  <a:close/>
                  <a:moveTo>
                    <a:pt x="122" y="1185"/>
                  </a:moveTo>
                  <a:lnTo>
                    <a:pt x="196" y="1148"/>
                  </a:lnTo>
                  <a:lnTo>
                    <a:pt x="196" y="1143"/>
                  </a:lnTo>
                  <a:lnTo>
                    <a:pt x="122" y="1180"/>
                  </a:lnTo>
                  <a:lnTo>
                    <a:pt x="122" y="1185"/>
                  </a:lnTo>
                  <a:close/>
                  <a:moveTo>
                    <a:pt x="210" y="1141"/>
                  </a:moveTo>
                  <a:lnTo>
                    <a:pt x="2537" y="5"/>
                  </a:lnTo>
                  <a:lnTo>
                    <a:pt x="2537" y="0"/>
                  </a:lnTo>
                  <a:lnTo>
                    <a:pt x="211" y="1136"/>
                  </a:lnTo>
                  <a:lnTo>
                    <a:pt x="211" y="1138"/>
                  </a:lnTo>
                  <a:lnTo>
                    <a:pt x="210" y="1141"/>
                  </a:lnTo>
                  <a:close/>
                </a:path>
              </a:pathLst>
            </a:custGeom>
            <a:solidFill>
              <a:srgbClr val="C0F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0" name="Freeform 166"/>
            <p:cNvSpPr>
              <a:spLocks noEditPoints="1"/>
            </p:cNvSpPr>
            <p:nvPr/>
          </p:nvSpPr>
          <p:spPr bwMode="auto">
            <a:xfrm>
              <a:off x="335" y="964"/>
              <a:ext cx="2532" cy="1237"/>
            </a:xfrm>
            <a:custGeom>
              <a:avLst/>
              <a:gdLst>
                <a:gd name="T0" fmla="*/ 10 w 2532"/>
                <a:gd name="T1" fmla="*/ 1237 h 1237"/>
                <a:gd name="T2" fmla="*/ 11 w 2532"/>
                <a:gd name="T3" fmla="*/ 1237 h 1237"/>
                <a:gd name="T4" fmla="*/ 11 w 2532"/>
                <a:gd name="T5" fmla="*/ 1232 h 1237"/>
                <a:gd name="T6" fmla="*/ 0 w 2532"/>
                <a:gd name="T7" fmla="*/ 1237 h 1237"/>
                <a:gd name="T8" fmla="*/ 10 w 2532"/>
                <a:gd name="T9" fmla="*/ 1237 h 1237"/>
                <a:gd name="T10" fmla="*/ 10 w 2532"/>
                <a:gd name="T11" fmla="*/ 1237 h 1237"/>
                <a:gd name="T12" fmla="*/ 26 w 2532"/>
                <a:gd name="T13" fmla="*/ 1229 h 1237"/>
                <a:gd name="T14" fmla="*/ 42 w 2532"/>
                <a:gd name="T15" fmla="*/ 1222 h 1237"/>
                <a:gd name="T16" fmla="*/ 42 w 2532"/>
                <a:gd name="T17" fmla="*/ 1217 h 1237"/>
                <a:gd name="T18" fmla="*/ 26 w 2532"/>
                <a:gd name="T19" fmla="*/ 1224 h 1237"/>
                <a:gd name="T20" fmla="*/ 26 w 2532"/>
                <a:gd name="T21" fmla="*/ 1229 h 1237"/>
                <a:gd name="T22" fmla="*/ 26 w 2532"/>
                <a:gd name="T23" fmla="*/ 1229 h 1237"/>
                <a:gd name="T24" fmla="*/ 54 w 2532"/>
                <a:gd name="T25" fmla="*/ 1215 h 1237"/>
                <a:gd name="T26" fmla="*/ 70 w 2532"/>
                <a:gd name="T27" fmla="*/ 1208 h 1237"/>
                <a:gd name="T28" fmla="*/ 70 w 2532"/>
                <a:gd name="T29" fmla="*/ 1203 h 1237"/>
                <a:gd name="T30" fmla="*/ 54 w 2532"/>
                <a:gd name="T31" fmla="*/ 1211 h 1237"/>
                <a:gd name="T32" fmla="*/ 54 w 2532"/>
                <a:gd name="T33" fmla="*/ 1215 h 1237"/>
                <a:gd name="T34" fmla="*/ 54 w 2532"/>
                <a:gd name="T35" fmla="*/ 1215 h 1237"/>
                <a:gd name="T36" fmla="*/ 86 w 2532"/>
                <a:gd name="T37" fmla="*/ 1200 h 1237"/>
                <a:gd name="T38" fmla="*/ 101 w 2532"/>
                <a:gd name="T39" fmla="*/ 1193 h 1237"/>
                <a:gd name="T40" fmla="*/ 101 w 2532"/>
                <a:gd name="T41" fmla="*/ 1188 h 1237"/>
                <a:gd name="T42" fmla="*/ 86 w 2532"/>
                <a:gd name="T43" fmla="*/ 1195 h 1237"/>
                <a:gd name="T44" fmla="*/ 86 w 2532"/>
                <a:gd name="T45" fmla="*/ 1200 h 1237"/>
                <a:gd name="T46" fmla="*/ 86 w 2532"/>
                <a:gd name="T47" fmla="*/ 1200 h 1237"/>
                <a:gd name="T48" fmla="*/ 117 w 2532"/>
                <a:gd name="T49" fmla="*/ 1185 h 1237"/>
                <a:gd name="T50" fmla="*/ 132 w 2532"/>
                <a:gd name="T51" fmla="*/ 1177 h 1237"/>
                <a:gd name="T52" fmla="*/ 132 w 2532"/>
                <a:gd name="T53" fmla="*/ 1175 h 1237"/>
                <a:gd name="T54" fmla="*/ 138 w 2532"/>
                <a:gd name="T55" fmla="*/ 1175 h 1237"/>
                <a:gd name="T56" fmla="*/ 163 w 2532"/>
                <a:gd name="T57" fmla="*/ 1163 h 1237"/>
                <a:gd name="T58" fmla="*/ 163 w 2532"/>
                <a:gd name="T59" fmla="*/ 1159 h 1237"/>
                <a:gd name="T60" fmla="*/ 169 w 2532"/>
                <a:gd name="T61" fmla="*/ 1159 h 1237"/>
                <a:gd name="T62" fmla="*/ 191 w 2532"/>
                <a:gd name="T63" fmla="*/ 1149 h 1237"/>
                <a:gd name="T64" fmla="*/ 191 w 2532"/>
                <a:gd name="T65" fmla="*/ 1144 h 1237"/>
                <a:gd name="T66" fmla="*/ 117 w 2532"/>
                <a:gd name="T67" fmla="*/ 1180 h 1237"/>
                <a:gd name="T68" fmla="*/ 117 w 2532"/>
                <a:gd name="T69" fmla="*/ 1185 h 1237"/>
                <a:gd name="T70" fmla="*/ 117 w 2532"/>
                <a:gd name="T71" fmla="*/ 1185 h 1237"/>
                <a:gd name="T72" fmla="*/ 206 w 2532"/>
                <a:gd name="T73" fmla="*/ 1141 h 1237"/>
                <a:gd name="T74" fmla="*/ 2532 w 2532"/>
                <a:gd name="T75" fmla="*/ 5 h 1237"/>
                <a:gd name="T76" fmla="*/ 2532 w 2532"/>
                <a:gd name="T77" fmla="*/ 0 h 1237"/>
                <a:gd name="T78" fmla="*/ 205 w 2532"/>
                <a:gd name="T79" fmla="*/ 1137 h 1237"/>
                <a:gd name="T80" fmla="*/ 205 w 2532"/>
                <a:gd name="T81" fmla="*/ 1139 h 1237"/>
                <a:gd name="T82" fmla="*/ 205 w 2532"/>
                <a:gd name="T83" fmla="*/ 1141 h 1237"/>
                <a:gd name="T84" fmla="*/ 206 w 2532"/>
                <a:gd name="T85" fmla="*/ 1141 h 1237"/>
                <a:gd name="T86" fmla="*/ 206 w 2532"/>
                <a:gd name="T87" fmla="*/ 1141 h 12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32"/>
                <a:gd name="T133" fmla="*/ 0 h 1237"/>
                <a:gd name="T134" fmla="*/ 2532 w 2532"/>
                <a:gd name="T135" fmla="*/ 1237 h 123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32" h="1237">
                  <a:moveTo>
                    <a:pt x="10" y="1237"/>
                  </a:moveTo>
                  <a:lnTo>
                    <a:pt x="11" y="1237"/>
                  </a:lnTo>
                  <a:lnTo>
                    <a:pt x="11" y="1232"/>
                  </a:lnTo>
                  <a:lnTo>
                    <a:pt x="0" y="1237"/>
                  </a:lnTo>
                  <a:lnTo>
                    <a:pt x="10" y="1237"/>
                  </a:lnTo>
                  <a:close/>
                  <a:moveTo>
                    <a:pt x="26" y="1229"/>
                  </a:moveTo>
                  <a:lnTo>
                    <a:pt x="42" y="1222"/>
                  </a:lnTo>
                  <a:lnTo>
                    <a:pt x="42" y="1217"/>
                  </a:lnTo>
                  <a:lnTo>
                    <a:pt x="26" y="1224"/>
                  </a:lnTo>
                  <a:lnTo>
                    <a:pt x="26" y="1229"/>
                  </a:lnTo>
                  <a:close/>
                  <a:moveTo>
                    <a:pt x="54" y="1215"/>
                  </a:moveTo>
                  <a:lnTo>
                    <a:pt x="70" y="1208"/>
                  </a:lnTo>
                  <a:lnTo>
                    <a:pt x="70" y="1203"/>
                  </a:lnTo>
                  <a:lnTo>
                    <a:pt x="54" y="1211"/>
                  </a:lnTo>
                  <a:lnTo>
                    <a:pt x="54" y="1215"/>
                  </a:lnTo>
                  <a:close/>
                  <a:moveTo>
                    <a:pt x="86" y="1200"/>
                  </a:moveTo>
                  <a:lnTo>
                    <a:pt x="101" y="1193"/>
                  </a:lnTo>
                  <a:lnTo>
                    <a:pt x="101" y="1188"/>
                  </a:lnTo>
                  <a:lnTo>
                    <a:pt x="86" y="1195"/>
                  </a:lnTo>
                  <a:lnTo>
                    <a:pt x="86" y="1200"/>
                  </a:lnTo>
                  <a:close/>
                  <a:moveTo>
                    <a:pt x="117" y="1185"/>
                  </a:moveTo>
                  <a:lnTo>
                    <a:pt x="132" y="1177"/>
                  </a:lnTo>
                  <a:lnTo>
                    <a:pt x="132" y="1175"/>
                  </a:lnTo>
                  <a:lnTo>
                    <a:pt x="138" y="1175"/>
                  </a:lnTo>
                  <a:lnTo>
                    <a:pt x="163" y="1163"/>
                  </a:lnTo>
                  <a:lnTo>
                    <a:pt x="163" y="1159"/>
                  </a:lnTo>
                  <a:lnTo>
                    <a:pt x="169" y="1159"/>
                  </a:lnTo>
                  <a:lnTo>
                    <a:pt x="191" y="1149"/>
                  </a:lnTo>
                  <a:lnTo>
                    <a:pt x="191" y="1144"/>
                  </a:lnTo>
                  <a:lnTo>
                    <a:pt x="117" y="1180"/>
                  </a:lnTo>
                  <a:lnTo>
                    <a:pt x="117" y="1185"/>
                  </a:lnTo>
                  <a:close/>
                  <a:moveTo>
                    <a:pt x="206" y="1141"/>
                  </a:moveTo>
                  <a:lnTo>
                    <a:pt x="2532" y="5"/>
                  </a:lnTo>
                  <a:lnTo>
                    <a:pt x="2532" y="0"/>
                  </a:lnTo>
                  <a:lnTo>
                    <a:pt x="205" y="1137"/>
                  </a:lnTo>
                  <a:lnTo>
                    <a:pt x="205" y="1139"/>
                  </a:lnTo>
                  <a:lnTo>
                    <a:pt x="205" y="1141"/>
                  </a:lnTo>
                  <a:lnTo>
                    <a:pt x="206" y="1141"/>
                  </a:lnTo>
                  <a:close/>
                </a:path>
              </a:pathLst>
            </a:custGeom>
            <a:solidFill>
              <a:srgbClr val="C0FF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1" name="Freeform 167"/>
            <p:cNvSpPr>
              <a:spLocks noEditPoints="1"/>
            </p:cNvSpPr>
            <p:nvPr/>
          </p:nvSpPr>
          <p:spPr bwMode="auto">
            <a:xfrm>
              <a:off x="344" y="969"/>
              <a:ext cx="2523" cy="1232"/>
            </a:xfrm>
            <a:custGeom>
              <a:avLst/>
              <a:gdLst>
                <a:gd name="T0" fmla="*/ 17 w 2523"/>
                <a:gd name="T1" fmla="*/ 1229 h 1232"/>
                <a:gd name="T2" fmla="*/ 33 w 2523"/>
                <a:gd name="T3" fmla="*/ 1221 h 1232"/>
                <a:gd name="T4" fmla="*/ 33 w 2523"/>
                <a:gd name="T5" fmla="*/ 1216 h 1232"/>
                <a:gd name="T6" fmla="*/ 17 w 2523"/>
                <a:gd name="T7" fmla="*/ 1224 h 1232"/>
                <a:gd name="T8" fmla="*/ 17 w 2523"/>
                <a:gd name="T9" fmla="*/ 1229 h 1232"/>
                <a:gd name="T10" fmla="*/ 17 w 2523"/>
                <a:gd name="T11" fmla="*/ 1229 h 1232"/>
                <a:gd name="T12" fmla="*/ 45 w 2523"/>
                <a:gd name="T13" fmla="*/ 1215 h 1232"/>
                <a:gd name="T14" fmla="*/ 61 w 2523"/>
                <a:gd name="T15" fmla="*/ 1207 h 1232"/>
                <a:gd name="T16" fmla="*/ 61 w 2523"/>
                <a:gd name="T17" fmla="*/ 1202 h 1232"/>
                <a:gd name="T18" fmla="*/ 45 w 2523"/>
                <a:gd name="T19" fmla="*/ 1210 h 1232"/>
                <a:gd name="T20" fmla="*/ 45 w 2523"/>
                <a:gd name="T21" fmla="*/ 1215 h 1232"/>
                <a:gd name="T22" fmla="*/ 45 w 2523"/>
                <a:gd name="T23" fmla="*/ 1215 h 1232"/>
                <a:gd name="T24" fmla="*/ 77 w 2523"/>
                <a:gd name="T25" fmla="*/ 1200 h 1232"/>
                <a:gd name="T26" fmla="*/ 92 w 2523"/>
                <a:gd name="T27" fmla="*/ 1192 h 1232"/>
                <a:gd name="T28" fmla="*/ 92 w 2523"/>
                <a:gd name="T29" fmla="*/ 1187 h 1232"/>
                <a:gd name="T30" fmla="*/ 77 w 2523"/>
                <a:gd name="T31" fmla="*/ 1195 h 1232"/>
                <a:gd name="T32" fmla="*/ 77 w 2523"/>
                <a:gd name="T33" fmla="*/ 1200 h 1232"/>
                <a:gd name="T34" fmla="*/ 77 w 2523"/>
                <a:gd name="T35" fmla="*/ 1200 h 1232"/>
                <a:gd name="T36" fmla="*/ 108 w 2523"/>
                <a:gd name="T37" fmla="*/ 1185 h 1232"/>
                <a:gd name="T38" fmla="*/ 123 w 2523"/>
                <a:gd name="T39" fmla="*/ 1177 h 1232"/>
                <a:gd name="T40" fmla="*/ 123 w 2523"/>
                <a:gd name="T41" fmla="*/ 1172 h 1232"/>
                <a:gd name="T42" fmla="*/ 108 w 2523"/>
                <a:gd name="T43" fmla="*/ 1180 h 1232"/>
                <a:gd name="T44" fmla="*/ 108 w 2523"/>
                <a:gd name="T45" fmla="*/ 1185 h 1232"/>
                <a:gd name="T46" fmla="*/ 108 w 2523"/>
                <a:gd name="T47" fmla="*/ 1185 h 1232"/>
                <a:gd name="T48" fmla="*/ 138 w 2523"/>
                <a:gd name="T49" fmla="*/ 1170 h 1232"/>
                <a:gd name="T50" fmla="*/ 154 w 2523"/>
                <a:gd name="T51" fmla="*/ 1162 h 1232"/>
                <a:gd name="T52" fmla="*/ 154 w 2523"/>
                <a:gd name="T53" fmla="*/ 1157 h 1232"/>
                <a:gd name="T54" fmla="*/ 128 w 2523"/>
                <a:gd name="T55" fmla="*/ 1170 h 1232"/>
                <a:gd name="T56" fmla="*/ 138 w 2523"/>
                <a:gd name="T57" fmla="*/ 1170 h 1232"/>
                <a:gd name="T58" fmla="*/ 138 w 2523"/>
                <a:gd name="T59" fmla="*/ 1170 h 1232"/>
                <a:gd name="T60" fmla="*/ 169 w 2523"/>
                <a:gd name="T61" fmla="*/ 1154 h 1232"/>
                <a:gd name="T62" fmla="*/ 182 w 2523"/>
                <a:gd name="T63" fmla="*/ 1148 h 1232"/>
                <a:gd name="T64" fmla="*/ 182 w 2523"/>
                <a:gd name="T65" fmla="*/ 1143 h 1232"/>
                <a:gd name="T66" fmla="*/ 160 w 2523"/>
                <a:gd name="T67" fmla="*/ 1154 h 1232"/>
                <a:gd name="T68" fmla="*/ 169 w 2523"/>
                <a:gd name="T69" fmla="*/ 1154 h 1232"/>
                <a:gd name="T70" fmla="*/ 169 w 2523"/>
                <a:gd name="T71" fmla="*/ 1154 h 1232"/>
                <a:gd name="T72" fmla="*/ 169 w 2523"/>
                <a:gd name="T73" fmla="*/ 1154 h 1232"/>
                <a:gd name="T74" fmla="*/ 202 w 2523"/>
                <a:gd name="T75" fmla="*/ 1139 h 1232"/>
                <a:gd name="T76" fmla="*/ 2523 w 2523"/>
                <a:gd name="T77" fmla="*/ 5 h 1232"/>
                <a:gd name="T78" fmla="*/ 2523 w 2523"/>
                <a:gd name="T79" fmla="*/ 0 h 1232"/>
                <a:gd name="T80" fmla="*/ 197 w 2523"/>
                <a:gd name="T81" fmla="*/ 1136 h 1232"/>
                <a:gd name="T82" fmla="*/ 197 w 2523"/>
                <a:gd name="T83" fmla="*/ 1137 h 1232"/>
                <a:gd name="T84" fmla="*/ 197 w 2523"/>
                <a:gd name="T85" fmla="*/ 1139 h 1232"/>
                <a:gd name="T86" fmla="*/ 202 w 2523"/>
                <a:gd name="T87" fmla="*/ 1139 h 1232"/>
                <a:gd name="T88" fmla="*/ 202 w 2523"/>
                <a:gd name="T89" fmla="*/ 1139 h 1232"/>
                <a:gd name="T90" fmla="*/ 2 w 2523"/>
                <a:gd name="T91" fmla="*/ 1231 h 1232"/>
                <a:gd name="T92" fmla="*/ 0 w 2523"/>
                <a:gd name="T93" fmla="*/ 1232 h 1232"/>
                <a:gd name="T94" fmla="*/ 2 w 2523"/>
                <a:gd name="T95" fmla="*/ 1232 h 1232"/>
                <a:gd name="T96" fmla="*/ 2 w 2523"/>
                <a:gd name="T97" fmla="*/ 1231 h 1232"/>
                <a:gd name="T98" fmla="*/ 2 w 2523"/>
                <a:gd name="T99" fmla="*/ 1231 h 12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523"/>
                <a:gd name="T151" fmla="*/ 0 h 1232"/>
                <a:gd name="T152" fmla="*/ 2523 w 2523"/>
                <a:gd name="T153" fmla="*/ 1232 h 12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523" h="1232">
                  <a:moveTo>
                    <a:pt x="17" y="1229"/>
                  </a:moveTo>
                  <a:lnTo>
                    <a:pt x="33" y="1221"/>
                  </a:lnTo>
                  <a:lnTo>
                    <a:pt x="33" y="1216"/>
                  </a:lnTo>
                  <a:lnTo>
                    <a:pt x="17" y="1224"/>
                  </a:lnTo>
                  <a:lnTo>
                    <a:pt x="17" y="1229"/>
                  </a:lnTo>
                  <a:close/>
                  <a:moveTo>
                    <a:pt x="45" y="1215"/>
                  </a:moveTo>
                  <a:lnTo>
                    <a:pt x="61" y="1207"/>
                  </a:lnTo>
                  <a:lnTo>
                    <a:pt x="61" y="1202"/>
                  </a:lnTo>
                  <a:lnTo>
                    <a:pt x="45" y="1210"/>
                  </a:lnTo>
                  <a:lnTo>
                    <a:pt x="45" y="1215"/>
                  </a:lnTo>
                  <a:close/>
                  <a:moveTo>
                    <a:pt x="77" y="1200"/>
                  </a:moveTo>
                  <a:lnTo>
                    <a:pt x="92" y="1192"/>
                  </a:lnTo>
                  <a:lnTo>
                    <a:pt x="92" y="1187"/>
                  </a:lnTo>
                  <a:lnTo>
                    <a:pt x="77" y="1195"/>
                  </a:lnTo>
                  <a:lnTo>
                    <a:pt x="77" y="1200"/>
                  </a:lnTo>
                  <a:close/>
                  <a:moveTo>
                    <a:pt x="108" y="1185"/>
                  </a:moveTo>
                  <a:lnTo>
                    <a:pt x="123" y="1177"/>
                  </a:lnTo>
                  <a:lnTo>
                    <a:pt x="123" y="1172"/>
                  </a:lnTo>
                  <a:lnTo>
                    <a:pt x="108" y="1180"/>
                  </a:lnTo>
                  <a:lnTo>
                    <a:pt x="108" y="1185"/>
                  </a:lnTo>
                  <a:close/>
                  <a:moveTo>
                    <a:pt x="138" y="1170"/>
                  </a:moveTo>
                  <a:lnTo>
                    <a:pt x="154" y="1162"/>
                  </a:lnTo>
                  <a:lnTo>
                    <a:pt x="154" y="1157"/>
                  </a:lnTo>
                  <a:lnTo>
                    <a:pt x="128" y="1170"/>
                  </a:lnTo>
                  <a:lnTo>
                    <a:pt x="138" y="1170"/>
                  </a:lnTo>
                  <a:close/>
                  <a:moveTo>
                    <a:pt x="169" y="1154"/>
                  </a:moveTo>
                  <a:lnTo>
                    <a:pt x="182" y="1148"/>
                  </a:lnTo>
                  <a:lnTo>
                    <a:pt x="182" y="1143"/>
                  </a:lnTo>
                  <a:lnTo>
                    <a:pt x="160" y="1154"/>
                  </a:lnTo>
                  <a:lnTo>
                    <a:pt x="169" y="1154"/>
                  </a:lnTo>
                  <a:close/>
                  <a:moveTo>
                    <a:pt x="202" y="1139"/>
                  </a:moveTo>
                  <a:lnTo>
                    <a:pt x="2523" y="5"/>
                  </a:lnTo>
                  <a:lnTo>
                    <a:pt x="2523" y="0"/>
                  </a:lnTo>
                  <a:lnTo>
                    <a:pt x="197" y="1136"/>
                  </a:lnTo>
                  <a:lnTo>
                    <a:pt x="197" y="1137"/>
                  </a:lnTo>
                  <a:lnTo>
                    <a:pt x="197" y="1139"/>
                  </a:lnTo>
                  <a:lnTo>
                    <a:pt x="202" y="1139"/>
                  </a:lnTo>
                  <a:close/>
                  <a:moveTo>
                    <a:pt x="2" y="1231"/>
                  </a:moveTo>
                  <a:lnTo>
                    <a:pt x="0" y="1232"/>
                  </a:lnTo>
                  <a:lnTo>
                    <a:pt x="2" y="1232"/>
                  </a:lnTo>
                  <a:lnTo>
                    <a:pt x="2" y="1231"/>
                  </a:lnTo>
                  <a:close/>
                </a:path>
              </a:pathLst>
            </a:custGeom>
            <a:solidFill>
              <a:srgbClr val="C1FF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2" name="Freeform 168"/>
            <p:cNvSpPr>
              <a:spLocks noEditPoints="1"/>
            </p:cNvSpPr>
            <p:nvPr/>
          </p:nvSpPr>
          <p:spPr bwMode="auto">
            <a:xfrm>
              <a:off x="361" y="973"/>
              <a:ext cx="2506" cy="1228"/>
            </a:xfrm>
            <a:custGeom>
              <a:avLst/>
              <a:gdLst>
                <a:gd name="T0" fmla="*/ 2 w 2506"/>
                <a:gd name="T1" fmla="*/ 1228 h 1228"/>
                <a:gd name="T2" fmla="*/ 16 w 2506"/>
                <a:gd name="T3" fmla="*/ 1221 h 1228"/>
                <a:gd name="T4" fmla="*/ 16 w 2506"/>
                <a:gd name="T5" fmla="*/ 1217 h 1228"/>
                <a:gd name="T6" fmla="*/ 0 w 2506"/>
                <a:gd name="T7" fmla="*/ 1224 h 1228"/>
                <a:gd name="T8" fmla="*/ 0 w 2506"/>
                <a:gd name="T9" fmla="*/ 1228 h 1228"/>
                <a:gd name="T10" fmla="*/ 2 w 2506"/>
                <a:gd name="T11" fmla="*/ 1228 h 1228"/>
                <a:gd name="T12" fmla="*/ 2 w 2506"/>
                <a:gd name="T13" fmla="*/ 1228 h 1228"/>
                <a:gd name="T14" fmla="*/ 34 w 2506"/>
                <a:gd name="T15" fmla="*/ 1213 h 1228"/>
                <a:gd name="T16" fmla="*/ 44 w 2506"/>
                <a:gd name="T17" fmla="*/ 1208 h 1228"/>
                <a:gd name="T18" fmla="*/ 44 w 2506"/>
                <a:gd name="T19" fmla="*/ 1203 h 1228"/>
                <a:gd name="T20" fmla="*/ 28 w 2506"/>
                <a:gd name="T21" fmla="*/ 1210 h 1228"/>
                <a:gd name="T22" fmla="*/ 28 w 2506"/>
                <a:gd name="T23" fmla="*/ 1213 h 1228"/>
                <a:gd name="T24" fmla="*/ 34 w 2506"/>
                <a:gd name="T25" fmla="*/ 1213 h 1228"/>
                <a:gd name="T26" fmla="*/ 34 w 2506"/>
                <a:gd name="T27" fmla="*/ 1213 h 1228"/>
                <a:gd name="T28" fmla="*/ 66 w 2506"/>
                <a:gd name="T29" fmla="*/ 1197 h 1228"/>
                <a:gd name="T30" fmla="*/ 75 w 2506"/>
                <a:gd name="T31" fmla="*/ 1193 h 1228"/>
                <a:gd name="T32" fmla="*/ 75 w 2506"/>
                <a:gd name="T33" fmla="*/ 1188 h 1228"/>
                <a:gd name="T34" fmla="*/ 60 w 2506"/>
                <a:gd name="T35" fmla="*/ 1195 h 1228"/>
                <a:gd name="T36" fmla="*/ 60 w 2506"/>
                <a:gd name="T37" fmla="*/ 1197 h 1228"/>
                <a:gd name="T38" fmla="*/ 66 w 2506"/>
                <a:gd name="T39" fmla="*/ 1197 h 1228"/>
                <a:gd name="T40" fmla="*/ 66 w 2506"/>
                <a:gd name="T41" fmla="*/ 1197 h 1228"/>
                <a:gd name="T42" fmla="*/ 98 w 2506"/>
                <a:gd name="T43" fmla="*/ 1181 h 1228"/>
                <a:gd name="T44" fmla="*/ 106 w 2506"/>
                <a:gd name="T45" fmla="*/ 1177 h 1228"/>
                <a:gd name="T46" fmla="*/ 106 w 2506"/>
                <a:gd name="T47" fmla="*/ 1172 h 1228"/>
                <a:gd name="T48" fmla="*/ 91 w 2506"/>
                <a:gd name="T49" fmla="*/ 1180 h 1228"/>
                <a:gd name="T50" fmla="*/ 91 w 2506"/>
                <a:gd name="T51" fmla="*/ 1181 h 1228"/>
                <a:gd name="T52" fmla="*/ 98 w 2506"/>
                <a:gd name="T53" fmla="*/ 1181 h 1228"/>
                <a:gd name="T54" fmla="*/ 98 w 2506"/>
                <a:gd name="T55" fmla="*/ 1181 h 1228"/>
                <a:gd name="T56" fmla="*/ 121 w 2506"/>
                <a:gd name="T57" fmla="*/ 1170 h 1228"/>
                <a:gd name="T58" fmla="*/ 137 w 2506"/>
                <a:gd name="T59" fmla="*/ 1162 h 1228"/>
                <a:gd name="T60" fmla="*/ 137 w 2506"/>
                <a:gd name="T61" fmla="*/ 1158 h 1228"/>
                <a:gd name="T62" fmla="*/ 120 w 2506"/>
                <a:gd name="T63" fmla="*/ 1166 h 1228"/>
                <a:gd name="T64" fmla="*/ 121 w 2506"/>
                <a:gd name="T65" fmla="*/ 1166 h 1228"/>
                <a:gd name="T66" fmla="*/ 121 w 2506"/>
                <a:gd name="T67" fmla="*/ 1170 h 1228"/>
                <a:gd name="T68" fmla="*/ 121 w 2506"/>
                <a:gd name="T69" fmla="*/ 1170 h 1228"/>
                <a:gd name="T70" fmla="*/ 152 w 2506"/>
                <a:gd name="T71" fmla="*/ 1155 h 1228"/>
                <a:gd name="T72" fmla="*/ 165 w 2506"/>
                <a:gd name="T73" fmla="*/ 1149 h 1228"/>
                <a:gd name="T74" fmla="*/ 165 w 2506"/>
                <a:gd name="T75" fmla="*/ 1144 h 1228"/>
                <a:gd name="T76" fmla="*/ 152 w 2506"/>
                <a:gd name="T77" fmla="*/ 1150 h 1228"/>
                <a:gd name="T78" fmla="*/ 152 w 2506"/>
                <a:gd name="T79" fmla="*/ 1150 h 1228"/>
                <a:gd name="T80" fmla="*/ 152 w 2506"/>
                <a:gd name="T81" fmla="*/ 1155 h 1228"/>
                <a:gd name="T82" fmla="*/ 152 w 2506"/>
                <a:gd name="T83" fmla="*/ 1155 h 1228"/>
                <a:gd name="T84" fmla="*/ 195 w 2506"/>
                <a:gd name="T85" fmla="*/ 1134 h 1228"/>
                <a:gd name="T86" fmla="*/ 2506 w 2506"/>
                <a:gd name="T87" fmla="*/ 5 h 1228"/>
                <a:gd name="T88" fmla="*/ 2506 w 2506"/>
                <a:gd name="T89" fmla="*/ 0 h 1228"/>
                <a:gd name="T90" fmla="*/ 184 w 2506"/>
                <a:gd name="T91" fmla="*/ 1135 h 1228"/>
                <a:gd name="T92" fmla="*/ 195 w 2506"/>
                <a:gd name="T93" fmla="*/ 1134 h 1228"/>
                <a:gd name="T94" fmla="*/ 195 w 2506"/>
                <a:gd name="T95" fmla="*/ 1134 h 12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506"/>
                <a:gd name="T145" fmla="*/ 0 h 1228"/>
                <a:gd name="T146" fmla="*/ 2506 w 2506"/>
                <a:gd name="T147" fmla="*/ 1228 h 122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506" h="1228">
                  <a:moveTo>
                    <a:pt x="2" y="1228"/>
                  </a:moveTo>
                  <a:lnTo>
                    <a:pt x="16" y="1221"/>
                  </a:lnTo>
                  <a:lnTo>
                    <a:pt x="16" y="1217"/>
                  </a:lnTo>
                  <a:lnTo>
                    <a:pt x="0" y="1224"/>
                  </a:lnTo>
                  <a:lnTo>
                    <a:pt x="0" y="1228"/>
                  </a:lnTo>
                  <a:lnTo>
                    <a:pt x="2" y="1228"/>
                  </a:lnTo>
                  <a:close/>
                  <a:moveTo>
                    <a:pt x="34" y="1213"/>
                  </a:moveTo>
                  <a:lnTo>
                    <a:pt x="44" y="1208"/>
                  </a:lnTo>
                  <a:lnTo>
                    <a:pt x="44" y="1203"/>
                  </a:lnTo>
                  <a:lnTo>
                    <a:pt x="28" y="1210"/>
                  </a:lnTo>
                  <a:lnTo>
                    <a:pt x="28" y="1213"/>
                  </a:lnTo>
                  <a:lnTo>
                    <a:pt x="34" y="1213"/>
                  </a:lnTo>
                  <a:close/>
                  <a:moveTo>
                    <a:pt x="66" y="1197"/>
                  </a:moveTo>
                  <a:lnTo>
                    <a:pt x="75" y="1193"/>
                  </a:lnTo>
                  <a:lnTo>
                    <a:pt x="75" y="1188"/>
                  </a:lnTo>
                  <a:lnTo>
                    <a:pt x="60" y="1195"/>
                  </a:lnTo>
                  <a:lnTo>
                    <a:pt x="60" y="1197"/>
                  </a:lnTo>
                  <a:lnTo>
                    <a:pt x="66" y="1197"/>
                  </a:lnTo>
                  <a:close/>
                  <a:moveTo>
                    <a:pt x="98" y="1181"/>
                  </a:moveTo>
                  <a:lnTo>
                    <a:pt x="106" y="1177"/>
                  </a:lnTo>
                  <a:lnTo>
                    <a:pt x="106" y="1172"/>
                  </a:lnTo>
                  <a:lnTo>
                    <a:pt x="91" y="1180"/>
                  </a:lnTo>
                  <a:lnTo>
                    <a:pt x="91" y="1181"/>
                  </a:lnTo>
                  <a:lnTo>
                    <a:pt x="98" y="1181"/>
                  </a:lnTo>
                  <a:close/>
                  <a:moveTo>
                    <a:pt x="121" y="1170"/>
                  </a:moveTo>
                  <a:lnTo>
                    <a:pt x="137" y="1162"/>
                  </a:lnTo>
                  <a:lnTo>
                    <a:pt x="137" y="1158"/>
                  </a:lnTo>
                  <a:lnTo>
                    <a:pt x="120" y="1166"/>
                  </a:lnTo>
                  <a:lnTo>
                    <a:pt x="121" y="1166"/>
                  </a:lnTo>
                  <a:lnTo>
                    <a:pt x="121" y="1170"/>
                  </a:lnTo>
                  <a:close/>
                  <a:moveTo>
                    <a:pt x="152" y="1155"/>
                  </a:moveTo>
                  <a:lnTo>
                    <a:pt x="165" y="1149"/>
                  </a:lnTo>
                  <a:lnTo>
                    <a:pt x="165" y="1144"/>
                  </a:lnTo>
                  <a:lnTo>
                    <a:pt x="152" y="1150"/>
                  </a:lnTo>
                  <a:lnTo>
                    <a:pt x="152" y="1155"/>
                  </a:lnTo>
                  <a:close/>
                  <a:moveTo>
                    <a:pt x="195" y="1134"/>
                  </a:moveTo>
                  <a:lnTo>
                    <a:pt x="2506" y="5"/>
                  </a:lnTo>
                  <a:lnTo>
                    <a:pt x="2506" y="0"/>
                  </a:lnTo>
                  <a:lnTo>
                    <a:pt x="184" y="1135"/>
                  </a:lnTo>
                  <a:lnTo>
                    <a:pt x="195" y="1134"/>
                  </a:lnTo>
                  <a:close/>
                </a:path>
              </a:pathLst>
            </a:custGeom>
            <a:solidFill>
              <a:srgbClr val="C2FF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3" name="Freeform 169"/>
            <p:cNvSpPr>
              <a:spLocks noEditPoints="1"/>
            </p:cNvSpPr>
            <p:nvPr/>
          </p:nvSpPr>
          <p:spPr bwMode="auto">
            <a:xfrm>
              <a:off x="362" y="978"/>
              <a:ext cx="2505" cy="1223"/>
            </a:xfrm>
            <a:custGeom>
              <a:avLst/>
              <a:gdLst>
                <a:gd name="T0" fmla="*/ 10 w 2505"/>
                <a:gd name="T1" fmla="*/ 1223 h 1223"/>
                <a:gd name="T2" fmla="*/ 15 w 2505"/>
                <a:gd name="T3" fmla="*/ 1221 h 1223"/>
                <a:gd name="T4" fmla="*/ 15 w 2505"/>
                <a:gd name="T5" fmla="*/ 1216 h 1223"/>
                <a:gd name="T6" fmla="*/ 0 w 2505"/>
                <a:gd name="T7" fmla="*/ 1223 h 1223"/>
                <a:gd name="T8" fmla="*/ 10 w 2505"/>
                <a:gd name="T9" fmla="*/ 1223 h 1223"/>
                <a:gd name="T10" fmla="*/ 10 w 2505"/>
                <a:gd name="T11" fmla="*/ 1223 h 1223"/>
                <a:gd name="T12" fmla="*/ 42 w 2505"/>
                <a:gd name="T13" fmla="*/ 1208 h 1223"/>
                <a:gd name="T14" fmla="*/ 43 w 2505"/>
                <a:gd name="T15" fmla="*/ 1207 h 1223"/>
                <a:gd name="T16" fmla="*/ 43 w 2505"/>
                <a:gd name="T17" fmla="*/ 1202 h 1223"/>
                <a:gd name="T18" fmla="*/ 32 w 2505"/>
                <a:gd name="T19" fmla="*/ 1208 h 1223"/>
                <a:gd name="T20" fmla="*/ 42 w 2505"/>
                <a:gd name="T21" fmla="*/ 1208 h 1223"/>
                <a:gd name="T22" fmla="*/ 42 w 2505"/>
                <a:gd name="T23" fmla="*/ 1208 h 1223"/>
                <a:gd name="T24" fmla="*/ 74 w 2505"/>
                <a:gd name="T25" fmla="*/ 1192 h 1223"/>
                <a:gd name="T26" fmla="*/ 74 w 2505"/>
                <a:gd name="T27" fmla="*/ 1192 h 1223"/>
                <a:gd name="T28" fmla="*/ 74 w 2505"/>
                <a:gd name="T29" fmla="*/ 1187 h 1223"/>
                <a:gd name="T30" fmla="*/ 64 w 2505"/>
                <a:gd name="T31" fmla="*/ 1192 h 1223"/>
                <a:gd name="T32" fmla="*/ 74 w 2505"/>
                <a:gd name="T33" fmla="*/ 1192 h 1223"/>
                <a:gd name="T34" fmla="*/ 74 w 2505"/>
                <a:gd name="T35" fmla="*/ 1192 h 1223"/>
                <a:gd name="T36" fmla="*/ 120 w 2505"/>
                <a:gd name="T37" fmla="*/ 1169 h 1223"/>
                <a:gd name="T38" fmla="*/ 136 w 2505"/>
                <a:gd name="T39" fmla="*/ 1162 h 1223"/>
                <a:gd name="T40" fmla="*/ 136 w 2505"/>
                <a:gd name="T41" fmla="*/ 1157 h 1223"/>
                <a:gd name="T42" fmla="*/ 120 w 2505"/>
                <a:gd name="T43" fmla="*/ 1165 h 1223"/>
                <a:gd name="T44" fmla="*/ 120 w 2505"/>
                <a:gd name="T45" fmla="*/ 1169 h 1223"/>
                <a:gd name="T46" fmla="*/ 120 w 2505"/>
                <a:gd name="T47" fmla="*/ 1169 h 1223"/>
                <a:gd name="T48" fmla="*/ 151 w 2505"/>
                <a:gd name="T49" fmla="*/ 1154 h 1223"/>
                <a:gd name="T50" fmla="*/ 164 w 2505"/>
                <a:gd name="T51" fmla="*/ 1148 h 1223"/>
                <a:gd name="T52" fmla="*/ 164 w 2505"/>
                <a:gd name="T53" fmla="*/ 1143 h 1223"/>
                <a:gd name="T54" fmla="*/ 151 w 2505"/>
                <a:gd name="T55" fmla="*/ 1149 h 1223"/>
                <a:gd name="T56" fmla="*/ 151 w 2505"/>
                <a:gd name="T57" fmla="*/ 1154 h 1223"/>
                <a:gd name="T58" fmla="*/ 151 w 2505"/>
                <a:gd name="T59" fmla="*/ 1154 h 1223"/>
                <a:gd name="T60" fmla="*/ 205 w 2505"/>
                <a:gd name="T61" fmla="*/ 1128 h 1223"/>
                <a:gd name="T62" fmla="*/ 2505 w 2505"/>
                <a:gd name="T63" fmla="*/ 5 h 1223"/>
                <a:gd name="T64" fmla="*/ 2505 w 2505"/>
                <a:gd name="T65" fmla="*/ 0 h 1223"/>
                <a:gd name="T66" fmla="*/ 193 w 2505"/>
                <a:gd name="T67" fmla="*/ 1129 h 1223"/>
                <a:gd name="T68" fmla="*/ 195 w 2505"/>
                <a:gd name="T69" fmla="*/ 1129 h 1223"/>
                <a:gd name="T70" fmla="*/ 205 w 2505"/>
                <a:gd name="T71" fmla="*/ 1128 h 1223"/>
                <a:gd name="T72" fmla="*/ 205 w 2505"/>
                <a:gd name="T73" fmla="*/ 1128 h 1223"/>
                <a:gd name="T74" fmla="*/ 105 w 2505"/>
                <a:gd name="T75" fmla="*/ 1172 h 1223"/>
                <a:gd name="T76" fmla="*/ 96 w 2505"/>
                <a:gd name="T77" fmla="*/ 1176 h 1223"/>
                <a:gd name="T78" fmla="*/ 105 w 2505"/>
                <a:gd name="T79" fmla="*/ 1176 h 1223"/>
                <a:gd name="T80" fmla="*/ 105 w 2505"/>
                <a:gd name="T81" fmla="*/ 1172 h 1223"/>
                <a:gd name="T82" fmla="*/ 105 w 2505"/>
                <a:gd name="T83" fmla="*/ 1172 h 122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05"/>
                <a:gd name="T127" fmla="*/ 0 h 1223"/>
                <a:gd name="T128" fmla="*/ 2505 w 2505"/>
                <a:gd name="T129" fmla="*/ 1223 h 122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05" h="1223">
                  <a:moveTo>
                    <a:pt x="10" y="1223"/>
                  </a:moveTo>
                  <a:lnTo>
                    <a:pt x="15" y="1221"/>
                  </a:lnTo>
                  <a:lnTo>
                    <a:pt x="15" y="1216"/>
                  </a:lnTo>
                  <a:lnTo>
                    <a:pt x="0" y="1223"/>
                  </a:lnTo>
                  <a:lnTo>
                    <a:pt x="10" y="1223"/>
                  </a:lnTo>
                  <a:close/>
                  <a:moveTo>
                    <a:pt x="42" y="1208"/>
                  </a:moveTo>
                  <a:lnTo>
                    <a:pt x="43" y="1207"/>
                  </a:lnTo>
                  <a:lnTo>
                    <a:pt x="43" y="1202"/>
                  </a:lnTo>
                  <a:lnTo>
                    <a:pt x="32" y="1208"/>
                  </a:lnTo>
                  <a:lnTo>
                    <a:pt x="42" y="1208"/>
                  </a:lnTo>
                  <a:close/>
                  <a:moveTo>
                    <a:pt x="74" y="1192"/>
                  </a:moveTo>
                  <a:lnTo>
                    <a:pt x="74" y="1192"/>
                  </a:lnTo>
                  <a:lnTo>
                    <a:pt x="74" y="1187"/>
                  </a:lnTo>
                  <a:lnTo>
                    <a:pt x="64" y="1192"/>
                  </a:lnTo>
                  <a:lnTo>
                    <a:pt x="74" y="1192"/>
                  </a:lnTo>
                  <a:close/>
                  <a:moveTo>
                    <a:pt x="120" y="1169"/>
                  </a:moveTo>
                  <a:lnTo>
                    <a:pt x="136" y="1162"/>
                  </a:lnTo>
                  <a:lnTo>
                    <a:pt x="136" y="1157"/>
                  </a:lnTo>
                  <a:lnTo>
                    <a:pt x="120" y="1165"/>
                  </a:lnTo>
                  <a:lnTo>
                    <a:pt x="120" y="1169"/>
                  </a:lnTo>
                  <a:close/>
                  <a:moveTo>
                    <a:pt x="151" y="1154"/>
                  </a:moveTo>
                  <a:lnTo>
                    <a:pt x="164" y="1148"/>
                  </a:lnTo>
                  <a:lnTo>
                    <a:pt x="164" y="1143"/>
                  </a:lnTo>
                  <a:lnTo>
                    <a:pt x="151" y="1149"/>
                  </a:lnTo>
                  <a:lnTo>
                    <a:pt x="151" y="1154"/>
                  </a:lnTo>
                  <a:close/>
                  <a:moveTo>
                    <a:pt x="205" y="1128"/>
                  </a:moveTo>
                  <a:lnTo>
                    <a:pt x="2505" y="5"/>
                  </a:lnTo>
                  <a:lnTo>
                    <a:pt x="2505" y="0"/>
                  </a:lnTo>
                  <a:lnTo>
                    <a:pt x="193" y="1129"/>
                  </a:lnTo>
                  <a:lnTo>
                    <a:pt x="195" y="1129"/>
                  </a:lnTo>
                  <a:lnTo>
                    <a:pt x="205" y="1128"/>
                  </a:lnTo>
                  <a:close/>
                  <a:moveTo>
                    <a:pt x="105" y="1172"/>
                  </a:moveTo>
                  <a:lnTo>
                    <a:pt x="96" y="1176"/>
                  </a:lnTo>
                  <a:lnTo>
                    <a:pt x="105" y="1176"/>
                  </a:lnTo>
                  <a:lnTo>
                    <a:pt x="105" y="1172"/>
                  </a:lnTo>
                  <a:close/>
                </a:path>
              </a:pathLst>
            </a:custGeom>
            <a:solidFill>
              <a:srgbClr val="C3FF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4" name="Freeform 170"/>
            <p:cNvSpPr>
              <a:spLocks noEditPoints="1"/>
            </p:cNvSpPr>
            <p:nvPr/>
          </p:nvSpPr>
          <p:spPr bwMode="auto">
            <a:xfrm>
              <a:off x="371" y="982"/>
              <a:ext cx="2496" cy="1219"/>
            </a:xfrm>
            <a:custGeom>
              <a:avLst/>
              <a:gdLst>
                <a:gd name="T0" fmla="*/ 111 w 2496"/>
                <a:gd name="T1" fmla="*/ 1170 h 1219"/>
                <a:gd name="T2" fmla="*/ 127 w 2496"/>
                <a:gd name="T3" fmla="*/ 1162 h 1219"/>
                <a:gd name="T4" fmla="*/ 127 w 2496"/>
                <a:gd name="T5" fmla="*/ 1157 h 1219"/>
                <a:gd name="T6" fmla="*/ 111 w 2496"/>
                <a:gd name="T7" fmla="*/ 1165 h 1219"/>
                <a:gd name="T8" fmla="*/ 111 w 2496"/>
                <a:gd name="T9" fmla="*/ 1170 h 1219"/>
                <a:gd name="T10" fmla="*/ 111 w 2496"/>
                <a:gd name="T11" fmla="*/ 1170 h 1219"/>
                <a:gd name="T12" fmla="*/ 142 w 2496"/>
                <a:gd name="T13" fmla="*/ 1155 h 1219"/>
                <a:gd name="T14" fmla="*/ 155 w 2496"/>
                <a:gd name="T15" fmla="*/ 1149 h 1219"/>
                <a:gd name="T16" fmla="*/ 155 w 2496"/>
                <a:gd name="T17" fmla="*/ 1144 h 1219"/>
                <a:gd name="T18" fmla="*/ 142 w 2496"/>
                <a:gd name="T19" fmla="*/ 1150 h 1219"/>
                <a:gd name="T20" fmla="*/ 142 w 2496"/>
                <a:gd name="T21" fmla="*/ 1155 h 1219"/>
                <a:gd name="T22" fmla="*/ 142 w 2496"/>
                <a:gd name="T23" fmla="*/ 1155 h 1219"/>
                <a:gd name="T24" fmla="*/ 207 w 2496"/>
                <a:gd name="T25" fmla="*/ 1123 h 1219"/>
                <a:gd name="T26" fmla="*/ 2496 w 2496"/>
                <a:gd name="T27" fmla="*/ 5 h 1219"/>
                <a:gd name="T28" fmla="*/ 2496 w 2496"/>
                <a:gd name="T29" fmla="*/ 0 h 1219"/>
                <a:gd name="T30" fmla="*/ 195 w 2496"/>
                <a:gd name="T31" fmla="*/ 1124 h 1219"/>
                <a:gd name="T32" fmla="*/ 198 w 2496"/>
                <a:gd name="T33" fmla="*/ 1124 h 1219"/>
                <a:gd name="T34" fmla="*/ 207 w 2496"/>
                <a:gd name="T35" fmla="*/ 1123 h 1219"/>
                <a:gd name="T36" fmla="*/ 207 w 2496"/>
                <a:gd name="T37" fmla="*/ 1123 h 1219"/>
                <a:gd name="T38" fmla="*/ 96 w 2496"/>
                <a:gd name="T39" fmla="*/ 1172 h 1219"/>
                <a:gd name="T40" fmla="*/ 96 w 2496"/>
                <a:gd name="T41" fmla="*/ 1172 h 1219"/>
                <a:gd name="T42" fmla="*/ 96 w 2496"/>
                <a:gd name="T43" fmla="*/ 1172 h 1219"/>
                <a:gd name="T44" fmla="*/ 96 w 2496"/>
                <a:gd name="T45" fmla="*/ 1172 h 1219"/>
                <a:gd name="T46" fmla="*/ 96 w 2496"/>
                <a:gd name="T47" fmla="*/ 1172 h 1219"/>
                <a:gd name="T48" fmla="*/ 65 w 2496"/>
                <a:gd name="T49" fmla="*/ 1188 h 1219"/>
                <a:gd name="T50" fmla="*/ 64 w 2496"/>
                <a:gd name="T51" fmla="*/ 1188 h 1219"/>
                <a:gd name="T52" fmla="*/ 65 w 2496"/>
                <a:gd name="T53" fmla="*/ 1188 h 1219"/>
                <a:gd name="T54" fmla="*/ 65 w 2496"/>
                <a:gd name="T55" fmla="*/ 1188 h 1219"/>
                <a:gd name="T56" fmla="*/ 65 w 2496"/>
                <a:gd name="T57" fmla="*/ 1188 h 1219"/>
                <a:gd name="T58" fmla="*/ 34 w 2496"/>
                <a:gd name="T59" fmla="*/ 1203 h 1219"/>
                <a:gd name="T60" fmla="*/ 32 w 2496"/>
                <a:gd name="T61" fmla="*/ 1204 h 1219"/>
                <a:gd name="T62" fmla="*/ 34 w 2496"/>
                <a:gd name="T63" fmla="*/ 1204 h 1219"/>
                <a:gd name="T64" fmla="*/ 34 w 2496"/>
                <a:gd name="T65" fmla="*/ 1203 h 1219"/>
                <a:gd name="T66" fmla="*/ 34 w 2496"/>
                <a:gd name="T67" fmla="*/ 1203 h 1219"/>
                <a:gd name="T68" fmla="*/ 6 w 2496"/>
                <a:gd name="T69" fmla="*/ 1216 h 1219"/>
                <a:gd name="T70" fmla="*/ 0 w 2496"/>
                <a:gd name="T71" fmla="*/ 1219 h 1219"/>
                <a:gd name="T72" fmla="*/ 6 w 2496"/>
                <a:gd name="T73" fmla="*/ 1219 h 1219"/>
                <a:gd name="T74" fmla="*/ 6 w 2496"/>
                <a:gd name="T75" fmla="*/ 1216 h 1219"/>
                <a:gd name="T76" fmla="*/ 6 w 2496"/>
                <a:gd name="T77" fmla="*/ 1216 h 1219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496"/>
                <a:gd name="T118" fmla="*/ 0 h 1219"/>
                <a:gd name="T119" fmla="*/ 2496 w 2496"/>
                <a:gd name="T120" fmla="*/ 1219 h 1219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496" h="1219">
                  <a:moveTo>
                    <a:pt x="111" y="1170"/>
                  </a:moveTo>
                  <a:lnTo>
                    <a:pt x="127" y="1162"/>
                  </a:lnTo>
                  <a:lnTo>
                    <a:pt x="127" y="1157"/>
                  </a:lnTo>
                  <a:lnTo>
                    <a:pt x="111" y="1165"/>
                  </a:lnTo>
                  <a:lnTo>
                    <a:pt x="111" y="1170"/>
                  </a:lnTo>
                  <a:close/>
                  <a:moveTo>
                    <a:pt x="142" y="1155"/>
                  </a:moveTo>
                  <a:lnTo>
                    <a:pt x="155" y="1149"/>
                  </a:lnTo>
                  <a:lnTo>
                    <a:pt x="155" y="1144"/>
                  </a:lnTo>
                  <a:lnTo>
                    <a:pt x="142" y="1150"/>
                  </a:lnTo>
                  <a:lnTo>
                    <a:pt x="142" y="1155"/>
                  </a:lnTo>
                  <a:close/>
                  <a:moveTo>
                    <a:pt x="207" y="1123"/>
                  </a:moveTo>
                  <a:lnTo>
                    <a:pt x="2496" y="5"/>
                  </a:lnTo>
                  <a:lnTo>
                    <a:pt x="2496" y="0"/>
                  </a:lnTo>
                  <a:lnTo>
                    <a:pt x="195" y="1124"/>
                  </a:lnTo>
                  <a:lnTo>
                    <a:pt x="198" y="1124"/>
                  </a:lnTo>
                  <a:lnTo>
                    <a:pt x="207" y="1123"/>
                  </a:lnTo>
                  <a:close/>
                  <a:moveTo>
                    <a:pt x="96" y="1172"/>
                  </a:moveTo>
                  <a:lnTo>
                    <a:pt x="96" y="1172"/>
                  </a:lnTo>
                  <a:close/>
                  <a:moveTo>
                    <a:pt x="65" y="1188"/>
                  </a:moveTo>
                  <a:lnTo>
                    <a:pt x="64" y="1188"/>
                  </a:lnTo>
                  <a:lnTo>
                    <a:pt x="65" y="1188"/>
                  </a:lnTo>
                  <a:close/>
                  <a:moveTo>
                    <a:pt x="34" y="1203"/>
                  </a:moveTo>
                  <a:lnTo>
                    <a:pt x="32" y="1204"/>
                  </a:lnTo>
                  <a:lnTo>
                    <a:pt x="34" y="1204"/>
                  </a:lnTo>
                  <a:lnTo>
                    <a:pt x="34" y="1203"/>
                  </a:lnTo>
                  <a:close/>
                  <a:moveTo>
                    <a:pt x="6" y="1216"/>
                  </a:moveTo>
                  <a:lnTo>
                    <a:pt x="0" y="1219"/>
                  </a:lnTo>
                  <a:lnTo>
                    <a:pt x="6" y="1219"/>
                  </a:lnTo>
                  <a:lnTo>
                    <a:pt x="6" y="1216"/>
                  </a:lnTo>
                  <a:close/>
                </a:path>
              </a:pathLst>
            </a:custGeom>
            <a:solidFill>
              <a:srgbClr val="C4F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5" name="Freeform 171"/>
            <p:cNvSpPr>
              <a:spLocks noEditPoints="1"/>
            </p:cNvSpPr>
            <p:nvPr/>
          </p:nvSpPr>
          <p:spPr bwMode="auto">
            <a:xfrm>
              <a:off x="482" y="987"/>
              <a:ext cx="2385" cy="1167"/>
            </a:xfrm>
            <a:custGeom>
              <a:avLst/>
              <a:gdLst>
                <a:gd name="T0" fmla="*/ 4 w 2385"/>
                <a:gd name="T1" fmla="*/ 1167 h 1167"/>
                <a:gd name="T2" fmla="*/ 16 w 2385"/>
                <a:gd name="T3" fmla="*/ 1162 h 1167"/>
                <a:gd name="T4" fmla="*/ 16 w 2385"/>
                <a:gd name="T5" fmla="*/ 1157 h 1167"/>
                <a:gd name="T6" fmla="*/ 0 w 2385"/>
                <a:gd name="T7" fmla="*/ 1164 h 1167"/>
                <a:gd name="T8" fmla="*/ 0 w 2385"/>
                <a:gd name="T9" fmla="*/ 1167 h 1167"/>
                <a:gd name="T10" fmla="*/ 4 w 2385"/>
                <a:gd name="T11" fmla="*/ 1167 h 1167"/>
                <a:gd name="T12" fmla="*/ 4 w 2385"/>
                <a:gd name="T13" fmla="*/ 1167 h 1167"/>
                <a:gd name="T14" fmla="*/ 36 w 2385"/>
                <a:gd name="T15" fmla="*/ 1152 h 1167"/>
                <a:gd name="T16" fmla="*/ 44 w 2385"/>
                <a:gd name="T17" fmla="*/ 1148 h 1167"/>
                <a:gd name="T18" fmla="*/ 44 w 2385"/>
                <a:gd name="T19" fmla="*/ 1143 h 1167"/>
                <a:gd name="T20" fmla="*/ 31 w 2385"/>
                <a:gd name="T21" fmla="*/ 1149 h 1167"/>
                <a:gd name="T22" fmla="*/ 31 w 2385"/>
                <a:gd name="T23" fmla="*/ 1152 h 1167"/>
                <a:gd name="T24" fmla="*/ 36 w 2385"/>
                <a:gd name="T25" fmla="*/ 1152 h 1167"/>
                <a:gd name="T26" fmla="*/ 36 w 2385"/>
                <a:gd name="T27" fmla="*/ 1152 h 1167"/>
                <a:gd name="T28" fmla="*/ 106 w 2385"/>
                <a:gd name="T29" fmla="*/ 1117 h 1167"/>
                <a:gd name="T30" fmla="*/ 2385 w 2385"/>
                <a:gd name="T31" fmla="*/ 5 h 1167"/>
                <a:gd name="T32" fmla="*/ 2385 w 2385"/>
                <a:gd name="T33" fmla="*/ 0 h 1167"/>
                <a:gd name="T34" fmla="*/ 95 w 2385"/>
                <a:gd name="T35" fmla="*/ 1118 h 1167"/>
                <a:gd name="T36" fmla="*/ 99 w 2385"/>
                <a:gd name="T37" fmla="*/ 1118 h 1167"/>
                <a:gd name="T38" fmla="*/ 106 w 2385"/>
                <a:gd name="T39" fmla="*/ 1117 h 1167"/>
                <a:gd name="T40" fmla="*/ 106 w 2385"/>
                <a:gd name="T41" fmla="*/ 1117 h 116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385"/>
                <a:gd name="T64" fmla="*/ 0 h 1167"/>
                <a:gd name="T65" fmla="*/ 2385 w 2385"/>
                <a:gd name="T66" fmla="*/ 1167 h 116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385" h="1167">
                  <a:moveTo>
                    <a:pt x="4" y="1167"/>
                  </a:moveTo>
                  <a:lnTo>
                    <a:pt x="16" y="1162"/>
                  </a:lnTo>
                  <a:lnTo>
                    <a:pt x="16" y="1157"/>
                  </a:lnTo>
                  <a:lnTo>
                    <a:pt x="0" y="1164"/>
                  </a:lnTo>
                  <a:lnTo>
                    <a:pt x="0" y="1167"/>
                  </a:lnTo>
                  <a:lnTo>
                    <a:pt x="4" y="1167"/>
                  </a:lnTo>
                  <a:close/>
                  <a:moveTo>
                    <a:pt x="36" y="1152"/>
                  </a:moveTo>
                  <a:lnTo>
                    <a:pt x="44" y="1148"/>
                  </a:lnTo>
                  <a:lnTo>
                    <a:pt x="44" y="1143"/>
                  </a:lnTo>
                  <a:lnTo>
                    <a:pt x="31" y="1149"/>
                  </a:lnTo>
                  <a:lnTo>
                    <a:pt x="31" y="1152"/>
                  </a:lnTo>
                  <a:lnTo>
                    <a:pt x="36" y="1152"/>
                  </a:lnTo>
                  <a:close/>
                  <a:moveTo>
                    <a:pt x="106" y="1117"/>
                  </a:moveTo>
                  <a:lnTo>
                    <a:pt x="2385" y="5"/>
                  </a:lnTo>
                  <a:lnTo>
                    <a:pt x="2385" y="0"/>
                  </a:lnTo>
                  <a:lnTo>
                    <a:pt x="95" y="1118"/>
                  </a:lnTo>
                  <a:lnTo>
                    <a:pt x="99" y="1118"/>
                  </a:lnTo>
                  <a:lnTo>
                    <a:pt x="106" y="1117"/>
                  </a:lnTo>
                  <a:close/>
                </a:path>
              </a:pathLst>
            </a:custGeom>
            <a:solidFill>
              <a:srgbClr val="C5FF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6" name="Freeform 172"/>
            <p:cNvSpPr>
              <a:spLocks noEditPoints="1"/>
            </p:cNvSpPr>
            <p:nvPr/>
          </p:nvSpPr>
          <p:spPr bwMode="auto">
            <a:xfrm>
              <a:off x="485" y="991"/>
              <a:ext cx="2382" cy="1163"/>
            </a:xfrm>
            <a:custGeom>
              <a:avLst/>
              <a:gdLst>
                <a:gd name="T0" fmla="*/ 10 w 2382"/>
                <a:gd name="T1" fmla="*/ 1163 h 1163"/>
                <a:gd name="T2" fmla="*/ 13 w 2382"/>
                <a:gd name="T3" fmla="*/ 1162 h 1163"/>
                <a:gd name="T4" fmla="*/ 13 w 2382"/>
                <a:gd name="T5" fmla="*/ 1157 h 1163"/>
                <a:gd name="T6" fmla="*/ 0 w 2382"/>
                <a:gd name="T7" fmla="*/ 1163 h 1163"/>
                <a:gd name="T8" fmla="*/ 10 w 2382"/>
                <a:gd name="T9" fmla="*/ 1163 h 1163"/>
                <a:gd name="T10" fmla="*/ 10 w 2382"/>
                <a:gd name="T11" fmla="*/ 1163 h 1163"/>
                <a:gd name="T12" fmla="*/ 112 w 2382"/>
                <a:gd name="T13" fmla="*/ 1114 h 1163"/>
                <a:gd name="T14" fmla="*/ 2382 w 2382"/>
                <a:gd name="T15" fmla="*/ 5 h 1163"/>
                <a:gd name="T16" fmla="*/ 2382 w 2382"/>
                <a:gd name="T17" fmla="*/ 0 h 1163"/>
                <a:gd name="T18" fmla="*/ 103 w 2382"/>
                <a:gd name="T19" fmla="*/ 1114 h 1163"/>
                <a:gd name="T20" fmla="*/ 109 w 2382"/>
                <a:gd name="T21" fmla="*/ 1113 h 1163"/>
                <a:gd name="T22" fmla="*/ 112 w 2382"/>
                <a:gd name="T23" fmla="*/ 1114 h 1163"/>
                <a:gd name="T24" fmla="*/ 112 w 2382"/>
                <a:gd name="T25" fmla="*/ 1114 h 1163"/>
                <a:gd name="T26" fmla="*/ 41 w 2382"/>
                <a:gd name="T27" fmla="*/ 1144 h 1163"/>
                <a:gd name="T28" fmla="*/ 32 w 2382"/>
                <a:gd name="T29" fmla="*/ 1148 h 1163"/>
                <a:gd name="T30" fmla="*/ 41 w 2382"/>
                <a:gd name="T31" fmla="*/ 1148 h 1163"/>
                <a:gd name="T32" fmla="*/ 41 w 2382"/>
                <a:gd name="T33" fmla="*/ 1144 h 1163"/>
                <a:gd name="T34" fmla="*/ 41 w 2382"/>
                <a:gd name="T35" fmla="*/ 1144 h 11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82"/>
                <a:gd name="T55" fmla="*/ 0 h 1163"/>
                <a:gd name="T56" fmla="*/ 2382 w 2382"/>
                <a:gd name="T57" fmla="*/ 1163 h 11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82" h="1163">
                  <a:moveTo>
                    <a:pt x="10" y="1163"/>
                  </a:moveTo>
                  <a:lnTo>
                    <a:pt x="13" y="1162"/>
                  </a:lnTo>
                  <a:lnTo>
                    <a:pt x="13" y="1157"/>
                  </a:lnTo>
                  <a:lnTo>
                    <a:pt x="0" y="1163"/>
                  </a:lnTo>
                  <a:lnTo>
                    <a:pt x="10" y="1163"/>
                  </a:lnTo>
                  <a:close/>
                  <a:moveTo>
                    <a:pt x="112" y="1114"/>
                  </a:moveTo>
                  <a:lnTo>
                    <a:pt x="2382" y="5"/>
                  </a:lnTo>
                  <a:lnTo>
                    <a:pt x="2382" y="0"/>
                  </a:lnTo>
                  <a:lnTo>
                    <a:pt x="103" y="1114"/>
                  </a:lnTo>
                  <a:lnTo>
                    <a:pt x="109" y="1113"/>
                  </a:lnTo>
                  <a:lnTo>
                    <a:pt x="112" y="1114"/>
                  </a:lnTo>
                  <a:close/>
                  <a:moveTo>
                    <a:pt x="41" y="1144"/>
                  </a:moveTo>
                  <a:lnTo>
                    <a:pt x="32" y="1148"/>
                  </a:lnTo>
                  <a:lnTo>
                    <a:pt x="41" y="1148"/>
                  </a:lnTo>
                  <a:lnTo>
                    <a:pt x="41" y="1144"/>
                  </a:lnTo>
                  <a:close/>
                </a:path>
              </a:pathLst>
            </a:custGeom>
            <a:solidFill>
              <a:srgbClr val="C6F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7" name="Freeform 173"/>
            <p:cNvSpPr>
              <a:spLocks noEditPoints="1"/>
            </p:cNvSpPr>
            <p:nvPr/>
          </p:nvSpPr>
          <p:spPr bwMode="auto">
            <a:xfrm>
              <a:off x="494" y="996"/>
              <a:ext cx="2373" cy="1158"/>
            </a:xfrm>
            <a:custGeom>
              <a:avLst/>
              <a:gdLst>
                <a:gd name="T0" fmla="*/ 110 w 2373"/>
                <a:gd name="T1" fmla="*/ 1110 h 1158"/>
                <a:gd name="T2" fmla="*/ 2373 w 2373"/>
                <a:gd name="T3" fmla="*/ 4 h 1158"/>
                <a:gd name="T4" fmla="*/ 2373 w 2373"/>
                <a:gd name="T5" fmla="*/ 0 h 1158"/>
                <a:gd name="T6" fmla="*/ 102 w 2373"/>
                <a:gd name="T7" fmla="*/ 1109 h 1158"/>
                <a:gd name="T8" fmla="*/ 110 w 2373"/>
                <a:gd name="T9" fmla="*/ 1110 h 1158"/>
                <a:gd name="T10" fmla="*/ 110 w 2373"/>
                <a:gd name="T11" fmla="*/ 1110 h 1158"/>
                <a:gd name="T12" fmla="*/ 4 w 2373"/>
                <a:gd name="T13" fmla="*/ 1157 h 1158"/>
                <a:gd name="T14" fmla="*/ 0 w 2373"/>
                <a:gd name="T15" fmla="*/ 1158 h 1158"/>
                <a:gd name="T16" fmla="*/ 4 w 2373"/>
                <a:gd name="T17" fmla="*/ 1158 h 1158"/>
                <a:gd name="T18" fmla="*/ 4 w 2373"/>
                <a:gd name="T19" fmla="*/ 1157 h 1158"/>
                <a:gd name="T20" fmla="*/ 4 w 2373"/>
                <a:gd name="T21" fmla="*/ 1157 h 11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73"/>
                <a:gd name="T34" fmla="*/ 0 h 1158"/>
                <a:gd name="T35" fmla="*/ 2373 w 2373"/>
                <a:gd name="T36" fmla="*/ 1158 h 115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73" h="1158">
                  <a:moveTo>
                    <a:pt x="110" y="1110"/>
                  </a:moveTo>
                  <a:lnTo>
                    <a:pt x="2373" y="4"/>
                  </a:lnTo>
                  <a:lnTo>
                    <a:pt x="2373" y="0"/>
                  </a:lnTo>
                  <a:lnTo>
                    <a:pt x="102" y="1109"/>
                  </a:lnTo>
                  <a:lnTo>
                    <a:pt x="110" y="1110"/>
                  </a:lnTo>
                  <a:close/>
                  <a:moveTo>
                    <a:pt x="4" y="1157"/>
                  </a:moveTo>
                  <a:lnTo>
                    <a:pt x="0" y="1158"/>
                  </a:lnTo>
                  <a:lnTo>
                    <a:pt x="4" y="1158"/>
                  </a:lnTo>
                  <a:lnTo>
                    <a:pt x="4" y="1157"/>
                  </a:lnTo>
                  <a:close/>
                </a:path>
              </a:pathLst>
            </a:custGeom>
            <a:solidFill>
              <a:srgbClr val="C7FF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8" name="Freeform 174"/>
            <p:cNvSpPr>
              <a:spLocks/>
            </p:cNvSpPr>
            <p:nvPr/>
          </p:nvSpPr>
          <p:spPr bwMode="auto">
            <a:xfrm>
              <a:off x="603" y="1000"/>
              <a:ext cx="2264" cy="1106"/>
            </a:xfrm>
            <a:custGeom>
              <a:avLst/>
              <a:gdLst>
                <a:gd name="T0" fmla="*/ 63 w 2264"/>
                <a:gd name="T1" fmla="*/ 1080 h 1106"/>
                <a:gd name="T2" fmla="*/ 75 w 2264"/>
                <a:gd name="T3" fmla="*/ 1074 h 1106"/>
                <a:gd name="T4" fmla="*/ 75 w 2264"/>
                <a:gd name="T5" fmla="*/ 1071 h 1106"/>
                <a:gd name="T6" fmla="*/ 83 w 2264"/>
                <a:gd name="T7" fmla="*/ 1068 h 1106"/>
                <a:gd name="T8" fmla="*/ 91 w 2264"/>
                <a:gd name="T9" fmla="*/ 1065 h 1106"/>
                <a:gd name="T10" fmla="*/ 95 w 2264"/>
                <a:gd name="T11" fmla="*/ 1065 h 1106"/>
                <a:gd name="T12" fmla="*/ 107 w 2264"/>
                <a:gd name="T13" fmla="*/ 1059 h 1106"/>
                <a:gd name="T14" fmla="*/ 107 w 2264"/>
                <a:gd name="T15" fmla="*/ 1058 h 1106"/>
                <a:gd name="T16" fmla="*/ 109 w 2264"/>
                <a:gd name="T17" fmla="*/ 1057 h 1106"/>
                <a:gd name="T18" fmla="*/ 2264 w 2264"/>
                <a:gd name="T19" fmla="*/ 5 h 1106"/>
                <a:gd name="T20" fmla="*/ 2264 w 2264"/>
                <a:gd name="T21" fmla="*/ 0 h 1106"/>
                <a:gd name="T22" fmla="*/ 0 w 2264"/>
                <a:gd name="T23" fmla="*/ 1106 h 1106"/>
                <a:gd name="T24" fmla="*/ 1 w 2264"/>
                <a:gd name="T25" fmla="*/ 1106 h 1106"/>
                <a:gd name="T26" fmla="*/ 31 w 2264"/>
                <a:gd name="T27" fmla="*/ 1091 h 1106"/>
                <a:gd name="T28" fmla="*/ 60 w 2264"/>
                <a:gd name="T29" fmla="*/ 1078 h 1106"/>
                <a:gd name="T30" fmla="*/ 60 w 2264"/>
                <a:gd name="T31" fmla="*/ 1080 h 1106"/>
                <a:gd name="T32" fmla="*/ 63 w 2264"/>
                <a:gd name="T33" fmla="*/ 1080 h 1106"/>
                <a:gd name="T34" fmla="*/ 63 w 2264"/>
                <a:gd name="T35" fmla="*/ 1080 h 110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64"/>
                <a:gd name="T55" fmla="*/ 0 h 1106"/>
                <a:gd name="T56" fmla="*/ 2264 w 2264"/>
                <a:gd name="T57" fmla="*/ 1106 h 110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64" h="1106">
                  <a:moveTo>
                    <a:pt x="63" y="1080"/>
                  </a:moveTo>
                  <a:lnTo>
                    <a:pt x="75" y="1074"/>
                  </a:lnTo>
                  <a:lnTo>
                    <a:pt x="75" y="1071"/>
                  </a:lnTo>
                  <a:lnTo>
                    <a:pt x="83" y="1068"/>
                  </a:lnTo>
                  <a:lnTo>
                    <a:pt x="91" y="1065"/>
                  </a:lnTo>
                  <a:lnTo>
                    <a:pt x="95" y="1065"/>
                  </a:lnTo>
                  <a:lnTo>
                    <a:pt x="107" y="1059"/>
                  </a:lnTo>
                  <a:lnTo>
                    <a:pt x="107" y="1058"/>
                  </a:lnTo>
                  <a:lnTo>
                    <a:pt x="109" y="1057"/>
                  </a:lnTo>
                  <a:lnTo>
                    <a:pt x="2264" y="5"/>
                  </a:lnTo>
                  <a:lnTo>
                    <a:pt x="2264" y="0"/>
                  </a:lnTo>
                  <a:lnTo>
                    <a:pt x="0" y="1106"/>
                  </a:lnTo>
                  <a:lnTo>
                    <a:pt x="1" y="1106"/>
                  </a:lnTo>
                  <a:lnTo>
                    <a:pt x="31" y="1091"/>
                  </a:lnTo>
                  <a:lnTo>
                    <a:pt x="60" y="1078"/>
                  </a:lnTo>
                  <a:lnTo>
                    <a:pt x="60" y="1080"/>
                  </a:lnTo>
                  <a:lnTo>
                    <a:pt x="63" y="1080"/>
                  </a:lnTo>
                  <a:close/>
                </a:path>
              </a:pathLst>
            </a:custGeom>
            <a:solidFill>
              <a:srgbClr val="C8F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69" name="Freeform 175"/>
            <p:cNvSpPr>
              <a:spLocks noEditPoints="1"/>
            </p:cNvSpPr>
            <p:nvPr/>
          </p:nvSpPr>
          <p:spPr bwMode="auto">
            <a:xfrm>
              <a:off x="665" y="1005"/>
              <a:ext cx="2202" cy="1075"/>
            </a:xfrm>
            <a:custGeom>
              <a:avLst/>
              <a:gdLst>
                <a:gd name="T0" fmla="*/ 10 w 2202"/>
                <a:gd name="T1" fmla="*/ 1075 h 1075"/>
                <a:gd name="T2" fmla="*/ 13 w 2202"/>
                <a:gd name="T3" fmla="*/ 1073 h 1075"/>
                <a:gd name="T4" fmla="*/ 13 w 2202"/>
                <a:gd name="T5" fmla="*/ 1068 h 1075"/>
                <a:gd name="T6" fmla="*/ 0 w 2202"/>
                <a:gd name="T7" fmla="*/ 1075 h 1075"/>
                <a:gd name="T8" fmla="*/ 10 w 2202"/>
                <a:gd name="T9" fmla="*/ 1075 h 1075"/>
                <a:gd name="T10" fmla="*/ 10 w 2202"/>
                <a:gd name="T11" fmla="*/ 1075 h 1075"/>
                <a:gd name="T12" fmla="*/ 42 w 2202"/>
                <a:gd name="T13" fmla="*/ 1060 h 1075"/>
                <a:gd name="T14" fmla="*/ 45 w 2202"/>
                <a:gd name="T15" fmla="*/ 1058 h 1075"/>
                <a:gd name="T16" fmla="*/ 45 w 2202"/>
                <a:gd name="T17" fmla="*/ 1053 h 1075"/>
                <a:gd name="T18" fmla="*/ 82 w 2202"/>
                <a:gd name="T19" fmla="*/ 1039 h 1075"/>
                <a:gd name="T20" fmla="*/ 86 w 2202"/>
                <a:gd name="T21" fmla="*/ 1038 h 1075"/>
                <a:gd name="T22" fmla="*/ 2202 w 2202"/>
                <a:gd name="T23" fmla="*/ 4 h 1075"/>
                <a:gd name="T24" fmla="*/ 2202 w 2202"/>
                <a:gd name="T25" fmla="*/ 0 h 1075"/>
                <a:gd name="T26" fmla="*/ 32 w 2202"/>
                <a:gd name="T27" fmla="*/ 1060 h 1075"/>
                <a:gd name="T28" fmla="*/ 42 w 2202"/>
                <a:gd name="T29" fmla="*/ 1060 h 1075"/>
                <a:gd name="T30" fmla="*/ 42 w 2202"/>
                <a:gd name="T31" fmla="*/ 1060 h 107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202"/>
                <a:gd name="T49" fmla="*/ 0 h 1075"/>
                <a:gd name="T50" fmla="*/ 2202 w 2202"/>
                <a:gd name="T51" fmla="*/ 1075 h 107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202" h="1075">
                  <a:moveTo>
                    <a:pt x="10" y="1075"/>
                  </a:moveTo>
                  <a:lnTo>
                    <a:pt x="13" y="1073"/>
                  </a:lnTo>
                  <a:lnTo>
                    <a:pt x="13" y="1068"/>
                  </a:lnTo>
                  <a:lnTo>
                    <a:pt x="0" y="1075"/>
                  </a:lnTo>
                  <a:lnTo>
                    <a:pt x="10" y="1075"/>
                  </a:lnTo>
                  <a:close/>
                  <a:moveTo>
                    <a:pt x="42" y="1060"/>
                  </a:moveTo>
                  <a:lnTo>
                    <a:pt x="45" y="1058"/>
                  </a:lnTo>
                  <a:lnTo>
                    <a:pt x="45" y="1053"/>
                  </a:lnTo>
                  <a:lnTo>
                    <a:pt x="82" y="1039"/>
                  </a:lnTo>
                  <a:lnTo>
                    <a:pt x="86" y="1038"/>
                  </a:lnTo>
                  <a:lnTo>
                    <a:pt x="2202" y="4"/>
                  </a:lnTo>
                  <a:lnTo>
                    <a:pt x="2202" y="0"/>
                  </a:lnTo>
                  <a:lnTo>
                    <a:pt x="32" y="1060"/>
                  </a:lnTo>
                  <a:lnTo>
                    <a:pt x="42" y="1060"/>
                  </a:lnTo>
                  <a:close/>
                </a:path>
              </a:pathLst>
            </a:custGeom>
            <a:solidFill>
              <a:srgbClr val="C9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0" name="Freeform 176"/>
            <p:cNvSpPr>
              <a:spLocks noEditPoints="1"/>
            </p:cNvSpPr>
            <p:nvPr/>
          </p:nvSpPr>
          <p:spPr bwMode="auto">
            <a:xfrm>
              <a:off x="674" y="1009"/>
              <a:ext cx="2193" cy="1071"/>
            </a:xfrm>
            <a:custGeom>
              <a:avLst/>
              <a:gdLst>
                <a:gd name="T0" fmla="*/ 107 w 2193"/>
                <a:gd name="T1" fmla="*/ 1024 h 1071"/>
                <a:gd name="T2" fmla="*/ 2193 w 2193"/>
                <a:gd name="T3" fmla="*/ 5 h 1071"/>
                <a:gd name="T4" fmla="*/ 2193 w 2193"/>
                <a:gd name="T5" fmla="*/ 0 h 1071"/>
                <a:gd name="T6" fmla="*/ 74 w 2193"/>
                <a:gd name="T7" fmla="*/ 1035 h 1071"/>
                <a:gd name="T8" fmla="*/ 107 w 2193"/>
                <a:gd name="T9" fmla="*/ 1024 h 1071"/>
                <a:gd name="T10" fmla="*/ 107 w 2193"/>
                <a:gd name="T11" fmla="*/ 1024 h 1071"/>
                <a:gd name="T12" fmla="*/ 36 w 2193"/>
                <a:gd name="T13" fmla="*/ 1054 h 1071"/>
                <a:gd name="T14" fmla="*/ 32 w 2193"/>
                <a:gd name="T15" fmla="*/ 1056 h 1071"/>
                <a:gd name="T16" fmla="*/ 36 w 2193"/>
                <a:gd name="T17" fmla="*/ 1056 h 1071"/>
                <a:gd name="T18" fmla="*/ 36 w 2193"/>
                <a:gd name="T19" fmla="*/ 1054 h 1071"/>
                <a:gd name="T20" fmla="*/ 36 w 2193"/>
                <a:gd name="T21" fmla="*/ 1054 h 1071"/>
                <a:gd name="T22" fmla="*/ 4 w 2193"/>
                <a:gd name="T23" fmla="*/ 1069 h 1071"/>
                <a:gd name="T24" fmla="*/ 0 w 2193"/>
                <a:gd name="T25" fmla="*/ 1071 h 1071"/>
                <a:gd name="T26" fmla="*/ 4 w 2193"/>
                <a:gd name="T27" fmla="*/ 1071 h 1071"/>
                <a:gd name="T28" fmla="*/ 4 w 2193"/>
                <a:gd name="T29" fmla="*/ 1069 h 1071"/>
                <a:gd name="T30" fmla="*/ 4 w 2193"/>
                <a:gd name="T31" fmla="*/ 1069 h 107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93"/>
                <a:gd name="T49" fmla="*/ 0 h 1071"/>
                <a:gd name="T50" fmla="*/ 2193 w 2193"/>
                <a:gd name="T51" fmla="*/ 1071 h 107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93" h="1071">
                  <a:moveTo>
                    <a:pt x="107" y="1024"/>
                  </a:moveTo>
                  <a:lnTo>
                    <a:pt x="2193" y="5"/>
                  </a:lnTo>
                  <a:lnTo>
                    <a:pt x="2193" y="0"/>
                  </a:lnTo>
                  <a:lnTo>
                    <a:pt x="74" y="1035"/>
                  </a:lnTo>
                  <a:lnTo>
                    <a:pt x="107" y="1024"/>
                  </a:lnTo>
                  <a:close/>
                  <a:moveTo>
                    <a:pt x="36" y="1054"/>
                  </a:moveTo>
                  <a:lnTo>
                    <a:pt x="32" y="1056"/>
                  </a:lnTo>
                  <a:lnTo>
                    <a:pt x="36" y="1056"/>
                  </a:lnTo>
                  <a:lnTo>
                    <a:pt x="36" y="1054"/>
                  </a:lnTo>
                  <a:close/>
                  <a:moveTo>
                    <a:pt x="4" y="1069"/>
                  </a:moveTo>
                  <a:lnTo>
                    <a:pt x="0" y="1071"/>
                  </a:lnTo>
                  <a:lnTo>
                    <a:pt x="4" y="1071"/>
                  </a:lnTo>
                  <a:lnTo>
                    <a:pt x="4" y="1069"/>
                  </a:lnTo>
                  <a:close/>
                </a:path>
              </a:pathLst>
            </a:custGeom>
            <a:solidFill>
              <a:srgbClr val="CAFF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1" name="Freeform 177"/>
            <p:cNvSpPr>
              <a:spLocks/>
            </p:cNvSpPr>
            <p:nvPr/>
          </p:nvSpPr>
          <p:spPr bwMode="auto">
            <a:xfrm>
              <a:off x="778" y="1013"/>
              <a:ext cx="2089" cy="1021"/>
            </a:xfrm>
            <a:custGeom>
              <a:avLst/>
              <a:gdLst>
                <a:gd name="T0" fmla="*/ 28 w 2089"/>
                <a:gd name="T1" fmla="*/ 1012 h 1021"/>
                <a:gd name="T2" fmla="*/ 2089 w 2089"/>
                <a:gd name="T3" fmla="*/ 5 h 1021"/>
                <a:gd name="T4" fmla="*/ 2089 w 2089"/>
                <a:gd name="T5" fmla="*/ 0 h 1021"/>
                <a:gd name="T6" fmla="*/ 0 w 2089"/>
                <a:gd name="T7" fmla="*/ 1021 h 1021"/>
                <a:gd name="T8" fmla="*/ 4 w 2089"/>
                <a:gd name="T9" fmla="*/ 1019 h 1021"/>
                <a:gd name="T10" fmla="*/ 28 w 2089"/>
                <a:gd name="T11" fmla="*/ 1012 h 1021"/>
                <a:gd name="T12" fmla="*/ 28 w 2089"/>
                <a:gd name="T13" fmla="*/ 1012 h 10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89"/>
                <a:gd name="T22" fmla="*/ 0 h 1021"/>
                <a:gd name="T23" fmla="*/ 2089 w 2089"/>
                <a:gd name="T24" fmla="*/ 1021 h 10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89" h="1021">
                  <a:moveTo>
                    <a:pt x="28" y="1012"/>
                  </a:moveTo>
                  <a:lnTo>
                    <a:pt x="2089" y="5"/>
                  </a:lnTo>
                  <a:lnTo>
                    <a:pt x="2089" y="0"/>
                  </a:lnTo>
                  <a:lnTo>
                    <a:pt x="0" y="1021"/>
                  </a:lnTo>
                  <a:lnTo>
                    <a:pt x="4" y="1019"/>
                  </a:lnTo>
                  <a:lnTo>
                    <a:pt x="28" y="1012"/>
                  </a:lnTo>
                  <a:close/>
                </a:path>
              </a:pathLst>
            </a:custGeom>
            <a:solidFill>
              <a:srgbClr val="CAFF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2" name="Freeform 178"/>
            <p:cNvSpPr>
              <a:spLocks/>
            </p:cNvSpPr>
            <p:nvPr/>
          </p:nvSpPr>
          <p:spPr bwMode="auto">
            <a:xfrm>
              <a:off x="803" y="1018"/>
              <a:ext cx="2064" cy="1008"/>
            </a:xfrm>
            <a:custGeom>
              <a:avLst/>
              <a:gdLst>
                <a:gd name="T0" fmla="*/ 25 w 2064"/>
                <a:gd name="T1" fmla="*/ 1001 h 1008"/>
                <a:gd name="T2" fmla="*/ 2064 w 2064"/>
                <a:gd name="T3" fmla="*/ 5 h 1008"/>
                <a:gd name="T4" fmla="*/ 2064 w 2064"/>
                <a:gd name="T5" fmla="*/ 0 h 1008"/>
                <a:gd name="T6" fmla="*/ 0 w 2064"/>
                <a:gd name="T7" fmla="*/ 1008 h 1008"/>
                <a:gd name="T8" fmla="*/ 13 w 2064"/>
                <a:gd name="T9" fmla="*/ 1004 h 1008"/>
                <a:gd name="T10" fmla="*/ 25 w 2064"/>
                <a:gd name="T11" fmla="*/ 1001 h 1008"/>
                <a:gd name="T12" fmla="*/ 25 w 2064"/>
                <a:gd name="T13" fmla="*/ 1001 h 100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64"/>
                <a:gd name="T22" fmla="*/ 0 h 1008"/>
                <a:gd name="T23" fmla="*/ 2064 w 2064"/>
                <a:gd name="T24" fmla="*/ 1008 h 100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64" h="1008">
                  <a:moveTo>
                    <a:pt x="25" y="1001"/>
                  </a:moveTo>
                  <a:lnTo>
                    <a:pt x="2064" y="5"/>
                  </a:lnTo>
                  <a:lnTo>
                    <a:pt x="2064" y="0"/>
                  </a:lnTo>
                  <a:lnTo>
                    <a:pt x="0" y="1008"/>
                  </a:lnTo>
                  <a:lnTo>
                    <a:pt x="13" y="1004"/>
                  </a:lnTo>
                  <a:lnTo>
                    <a:pt x="25" y="1001"/>
                  </a:lnTo>
                  <a:close/>
                </a:path>
              </a:pathLst>
            </a:custGeom>
            <a:solidFill>
              <a:srgbClr val="CBFF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3" name="Freeform 179"/>
            <p:cNvSpPr>
              <a:spLocks/>
            </p:cNvSpPr>
            <p:nvPr/>
          </p:nvSpPr>
          <p:spPr bwMode="auto">
            <a:xfrm>
              <a:off x="826" y="1022"/>
              <a:ext cx="2041" cy="997"/>
            </a:xfrm>
            <a:custGeom>
              <a:avLst/>
              <a:gdLst>
                <a:gd name="T0" fmla="*/ 23 w 2041"/>
                <a:gd name="T1" fmla="*/ 991 h 997"/>
                <a:gd name="T2" fmla="*/ 2041 w 2041"/>
                <a:gd name="T3" fmla="*/ 5 h 997"/>
                <a:gd name="T4" fmla="*/ 2041 w 2041"/>
                <a:gd name="T5" fmla="*/ 0 h 997"/>
                <a:gd name="T6" fmla="*/ 0 w 2041"/>
                <a:gd name="T7" fmla="*/ 997 h 997"/>
                <a:gd name="T8" fmla="*/ 23 w 2041"/>
                <a:gd name="T9" fmla="*/ 991 h 997"/>
                <a:gd name="T10" fmla="*/ 23 w 2041"/>
                <a:gd name="T11" fmla="*/ 991 h 997"/>
                <a:gd name="T12" fmla="*/ 23 w 2041"/>
                <a:gd name="T13" fmla="*/ 991 h 9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41"/>
                <a:gd name="T22" fmla="*/ 0 h 997"/>
                <a:gd name="T23" fmla="*/ 2041 w 2041"/>
                <a:gd name="T24" fmla="*/ 997 h 9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41" h="997">
                  <a:moveTo>
                    <a:pt x="23" y="991"/>
                  </a:moveTo>
                  <a:lnTo>
                    <a:pt x="2041" y="5"/>
                  </a:lnTo>
                  <a:lnTo>
                    <a:pt x="2041" y="0"/>
                  </a:lnTo>
                  <a:lnTo>
                    <a:pt x="0" y="997"/>
                  </a:lnTo>
                  <a:lnTo>
                    <a:pt x="23" y="991"/>
                  </a:lnTo>
                  <a:close/>
                </a:path>
              </a:pathLst>
            </a:custGeom>
            <a:solidFill>
              <a:srgbClr val="CCFF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4" name="Freeform 180"/>
            <p:cNvSpPr>
              <a:spLocks/>
            </p:cNvSpPr>
            <p:nvPr/>
          </p:nvSpPr>
          <p:spPr bwMode="auto">
            <a:xfrm>
              <a:off x="847" y="1027"/>
              <a:ext cx="2020" cy="986"/>
            </a:xfrm>
            <a:custGeom>
              <a:avLst/>
              <a:gdLst>
                <a:gd name="T0" fmla="*/ 21 w 2020"/>
                <a:gd name="T1" fmla="*/ 981 h 986"/>
                <a:gd name="T2" fmla="*/ 2020 w 2020"/>
                <a:gd name="T3" fmla="*/ 5 h 986"/>
                <a:gd name="T4" fmla="*/ 2020 w 2020"/>
                <a:gd name="T5" fmla="*/ 0 h 986"/>
                <a:gd name="T6" fmla="*/ 0 w 2020"/>
                <a:gd name="T7" fmla="*/ 986 h 986"/>
                <a:gd name="T8" fmla="*/ 2 w 2020"/>
                <a:gd name="T9" fmla="*/ 986 h 986"/>
                <a:gd name="T10" fmla="*/ 21 w 2020"/>
                <a:gd name="T11" fmla="*/ 981 h 986"/>
                <a:gd name="T12" fmla="*/ 21 w 2020"/>
                <a:gd name="T13" fmla="*/ 981 h 9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20"/>
                <a:gd name="T22" fmla="*/ 0 h 986"/>
                <a:gd name="T23" fmla="*/ 2020 w 2020"/>
                <a:gd name="T24" fmla="*/ 986 h 9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20" h="986">
                  <a:moveTo>
                    <a:pt x="21" y="981"/>
                  </a:moveTo>
                  <a:lnTo>
                    <a:pt x="2020" y="5"/>
                  </a:lnTo>
                  <a:lnTo>
                    <a:pt x="2020" y="0"/>
                  </a:lnTo>
                  <a:lnTo>
                    <a:pt x="0" y="986"/>
                  </a:lnTo>
                  <a:lnTo>
                    <a:pt x="2" y="986"/>
                  </a:lnTo>
                  <a:lnTo>
                    <a:pt x="21" y="981"/>
                  </a:lnTo>
                  <a:close/>
                </a:path>
              </a:pathLst>
            </a:custGeom>
            <a:solidFill>
              <a:srgbClr val="CDFF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5" name="Freeform 181"/>
            <p:cNvSpPr>
              <a:spLocks/>
            </p:cNvSpPr>
            <p:nvPr/>
          </p:nvSpPr>
          <p:spPr bwMode="auto">
            <a:xfrm>
              <a:off x="866" y="1031"/>
              <a:ext cx="2001" cy="977"/>
            </a:xfrm>
            <a:custGeom>
              <a:avLst/>
              <a:gdLst>
                <a:gd name="T0" fmla="*/ 21 w 2001"/>
                <a:gd name="T1" fmla="*/ 972 h 977"/>
                <a:gd name="T2" fmla="*/ 2001 w 2001"/>
                <a:gd name="T3" fmla="*/ 5 h 977"/>
                <a:gd name="T4" fmla="*/ 2001 w 2001"/>
                <a:gd name="T5" fmla="*/ 0 h 977"/>
                <a:gd name="T6" fmla="*/ 0 w 2001"/>
                <a:gd name="T7" fmla="*/ 977 h 977"/>
                <a:gd name="T8" fmla="*/ 15 w 2001"/>
                <a:gd name="T9" fmla="*/ 974 h 977"/>
                <a:gd name="T10" fmla="*/ 21 w 2001"/>
                <a:gd name="T11" fmla="*/ 972 h 977"/>
                <a:gd name="T12" fmla="*/ 21 w 2001"/>
                <a:gd name="T13" fmla="*/ 972 h 9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01"/>
                <a:gd name="T22" fmla="*/ 0 h 977"/>
                <a:gd name="T23" fmla="*/ 2001 w 2001"/>
                <a:gd name="T24" fmla="*/ 977 h 97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01" h="977">
                  <a:moveTo>
                    <a:pt x="21" y="972"/>
                  </a:moveTo>
                  <a:lnTo>
                    <a:pt x="2001" y="5"/>
                  </a:lnTo>
                  <a:lnTo>
                    <a:pt x="2001" y="0"/>
                  </a:lnTo>
                  <a:lnTo>
                    <a:pt x="0" y="977"/>
                  </a:lnTo>
                  <a:lnTo>
                    <a:pt x="15" y="974"/>
                  </a:lnTo>
                  <a:lnTo>
                    <a:pt x="21" y="972"/>
                  </a:lnTo>
                  <a:close/>
                </a:path>
              </a:pathLst>
            </a:custGeom>
            <a:solidFill>
              <a:srgbClr val="CEFF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6" name="Freeform 182"/>
            <p:cNvSpPr>
              <a:spLocks/>
            </p:cNvSpPr>
            <p:nvPr/>
          </p:nvSpPr>
          <p:spPr bwMode="auto">
            <a:xfrm>
              <a:off x="885" y="1036"/>
              <a:ext cx="1982" cy="968"/>
            </a:xfrm>
            <a:custGeom>
              <a:avLst/>
              <a:gdLst>
                <a:gd name="T0" fmla="*/ 20 w 1982"/>
                <a:gd name="T1" fmla="*/ 963 h 968"/>
                <a:gd name="T2" fmla="*/ 1982 w 1982"/>
                <a:gd name="T3" fmla="*/ 5 h 968"/>
                <a:gd name="T4" fmla="*/ 1982 w 1982"/>
                <a:gd name="T5" fmla="*/ 0 h 968"/>
                <a:gd name="T6" fmla="*/ 0 w 1982"/>
                <a:gd name="T7" fmla="*/ 968 h 968"/>
                <a:gd name="T8" fmla="*/ 20 w 1982"/>
                <a:gd name="T9" fmla="*/ 963 h 968"/>
                <a:gd name="T10" fmla="*/ 20 w 1982"/>
                <a:gd name="T11" fmla="*/ 963 h 9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82"/>
                <a:gd name="T19" fmla="*/ 0 h 968"/>
                <a:gd name="T20" fmla="*/ 1982 w 1982"/>
                <a:gd name="T21" fmla="*/ 968 h 96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82" h="968">
                  <a:moveTo>
                    <a:pt x="20" y="963"/>
                  </a:moveTo>
                  <a:lnTo>
                    <a:pt x="1982" y="5"/>
                  </a:lnTo>
                  <a:lnTo>
                    <a:pt x="1982" y="0"/>
                  </a:lnTo>
                  <a:lnTo>
                    <a:pt x="0" y="968"/>
                  </a:lnTo>
                  <a:lnTo>
                    <a:pt x="20" y="963"/>
                  </a:lnTo>
                  <a:close/>
                </a:path>
              </a:pathLst>
            </a:custGeom>
            <a:solidFill>
              <a:srgbClr val="CFF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7" name="Freeform 183"/>
            <p:cNvSpPr>
              <a:spLocks/>
            </p:cNvSpPr>
            <p:nvPr/>
          </p:nvSpPr>
          <p:spPr bwMode="auto">
            <a:xfrm>
              <a:off x="904" y="1040"/>
              <a:ext cx="1963" cy="959"/>
            </a:xfrm>
            <a:custGeom>
              <a:avLst/>
              <a:gdLst>
                <a:gd name="T0" fmla="*/ 20 w 1963"/>
                <a:gd name="T1" fmla="*/ 954 h 959"/>
                <a:gd name="T2" fmla="*/ 1963 w 1963"/>
                <a:gd name="T3" fmla="*/ 5 h 959"/>
                <a:gd name="T4" fmla="*/ 1963 w 1963"/>
                <a:gd name="T5" fmla="*/ 0 h 959"/>
                <a:gd name="T6" fmla="*/ 0 w 1963"/>
                <a:gd name="T7" fmla="*/ 959 h 959"/>
                <a:gd name="T8" fmla="*/ 9 w 1963"/>
                <a:gd name="T9" fmla="*/ 957 h 959"/>
                <a:gd name="T10" fmla="*/ 20 w 1963"/>
                <a:gd name="T11" fmla="*/ 954 h 959"/>
                <a:gd name="T12" fmla="*/ 20 w 1963"/>
                <a:gd name="T13" fmla="*/ 954 h 9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63"/>
                <a:gd name="T22" fmla="*/ 0 h 959"/>
                <a:gd name="T23" fmla="*/ 1963 w 1963"/>
                <a:gd name="T24" fmla="*/ 959 h 9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63" h="959">
                  <a:moveTo>
                    <a:pt x="20" y="954"/>
                  </a:moveTo>
                  <a:lnTo>
                    <a:pt x="1963" y="5"/>
                  </a:lnTo>
                  <a:lnTo>
                    <a:pt x="1963" y="0"/>
                  </a:lnTo>
                  <a:lnTo>
                    <a:pt x="0" y="959"/>
                  </a:lnTo>
                  <a:lnTo>
                    <a:pt x="9" y="957"/>
                  </a:lnTo>
                  <a:lnTo>
                    <a:pt x="20" y="954"/>
                  </a:lnTo>
                  <a:close/>
                </a:path>
              </a:pathLst>
            </a:custGeom>
            <a:solidFill>
              <a:srgbClr val="D0FF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8" name="Freeform 184"/>
            <p:cNvSpPr>
              <a:spLocks/>
            </p:cNvSpPr>
            <p:nvPr/>
          </p:nvSpPr>
          <p:spPr bwMode="auto">
            <a:xfrm>
              <a:off x="922" y="1045"/>
              <a:ext cx="1945" cy="949"/>
            </a:xfrm>
            <a:custGeom>
              <a:avLst/>
              <a:gdLst>
                <a:gd name="T0" fmla="*/ 21 w 1945"/>
                <a:gd name="T1" fmla="*/ 943 h 949"/>
                <a:gd name="T2" fmla="*/ 1945 w 1945"/>
                <a:gd name="T3" fmla="*/ 4 h 949"/>
                <a:gd name="T4" fmla="*/ 1945 w 1945"/>
                <a:gd name="T5" fmla="*/ 0 h 949"/>
                <a:gd name="T6" fmla="*/ 0 w 1945"/>
                <a:gd name="T7" fmla="*/ 949 h 949"/>
                <a:gd name="T8" fmla="*/ 21 w 1945"/>
                <a:gd name="T9" fmla="*/ 943 h 949"/>
                <a:gd name="T10" fmla="*/ 21 w 1945"/>
                <a:gd name="T11" fmla="*/ 943 h 9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45"/>
                <a:gd name="T19" fmla="*/ 0 h 949"/>
                <a:gd name="T20" fmla="*/ 1945 w 1945"/>
                <a:gd name="T21" fmla="*/ 949 h 9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45" h="949">
                  <a:moveTo>
                    <a:pt x="21" y="943"/>
                  </a:moveTo>
                  <a:lnTo>
                    <a:pt x="1945" y="4"/>
                  </a:lnTo>
                  <a:lnTo>
                    <a:pt x="1945" y="0"/>
                  </a:lnTo>
                  <a:lnTo>
                    <a:pt x="0" y="949"/>
                  </a:lnTo>
                  <a:lnTo>
                    <a:pt x="21" y="943"/>
                  </a:lnTo>
                  <a:close/>
                </a:path>
              </a:pathLst>
            </a:custGeom>
            <a:solidFill>
              <a:srgbClr val="D1FF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79" name="Freeform 185"/>
            <p:cNvSpPr>
              <a:spLocks/>
            </p:cNvSpPr>
            <p:nvPr/>
          </p:nvSpPr>
          <p:spPr bwMode="auto">
            <a:xfrm>
              <a:off x="941" y="1049"/>
              <a:ext cx="1926" cy="940"/>
            </a:xfrm>
            <a:custGeom>
              <a:avLst/>
              <a:gdLst>
                <a:gd name="T0" fmla="*/ 22 w 1926"/>
                <a:gd name="T1" fmla="*/ 934 h 940"/>
                <a:gd name="T2" fmla="*/ 1926 w 1926"/>
                <a:gd name="T3" fmla="*/ 5 h 940"/>
                <a:gd name="T4" fmla="*/ 1926 w 1926"/>
                <a:gd name="T5" fmla="*/ 0 h 940"/>
                <a:gd name="T6" fmla="*/ 0 w 1926"/>
                <a:gd name="T7" fmla="*/ 940 h 940"/>
                <a:gd name="T8" fmla="*/ 5 w 1926"/>
                <a:gd name="T9" fmla="*/ 939 h 940"/>
                <a:gd name="T10" fmla="*/ 22 w 1926"/>
                <a:gd name="T11" fmla="*/ 934 h 940"/>
                <a:gd name="T12" fmla="*/ 22 w 1926"/>
                <a:gd name="T13" fmla="*/ 934 h 9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26"/>
                <a:gd name="T22" fmla="*/ 0 h 940"/>
                <a:gd name="T23" fmla="*/ 1926 w 1926"/>
                <a:gd name="T24" fmla="*/ 940 h 9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26" h="940">
                  <a:moveTo>
                    <a:pt x="22" y="934"/>
                  </a:moveTo>
                  <a:lnTo>
                    <a:pt x="1926" y="5"/>
                  </a:lnTo>
                  <a:lnTo>
                    <a:pt x="1926" y="0"/>
                  </a:lnTo>
                  <a:lnTo>
                    <a:pt x="0" y="940"/>
                  </a:lnTo>
                  <a:lnTo>
                    <a:pt x="5" y="939"/>
                  </a:lnTo>
                  <a:lnTo>
                    <a:pt x="22" y="934"/>
                  </a:lnTo>
                  <a:close/>
                </a:path>
              </a:pathLst>
            </a:custGeom>
            <a:solidFill>
              <a:srgbClr val="D2F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0" name="Freeform 186"/>
            <p:cNvSpPr>
              <a:spLocks/>
            </p:cNvSpPr>
            <p:nvPr/>
          </p:nvSpPr>
          <p:spPr bwMode="auto">
            <a:xfrm>
              <a:off x="961" y="1053"/>
              <a:ext cx="1906" cy="931"/>
            </a:xfrm>
            <a:custGeom>
              <a:avLst/>
              <a:gdLst>
                <a:gd name="T0" fmla="*/ 22 w 1906"/>
                <a:gd name="T1" fmla="*/ 925 h 931"/>
                <a:gd name="T2" fmla="*/ 1906 w 1906"/>
                <a:gd name="T3" fmla="*/ 5 h 931"/>
                <a:gd name="T4" fmla="*/ 1906 w 1906"/>
                <a:gd name="T5" fmla="*/ 0 h 931"/>
                <a:gd name="T6" fmla="*/ 0 w 1906"/>
                <a:gd name="T7" fmla="*/ 931 h 931"/>
                <a:gd name="T8" fmla="*/ 20 w 1906"/>
                <a:gd name="T9" fmla="*/ 926 h 931"/>
                <a:gd name="T10" fmla="*/ 22 w 1906"/>
                <a:gd name="T11" fmla="*/ 925 h 931"/>
                <a:gd name="T12" fmla="*/ 22 w 1906"/>
                <a:gd name="T13" fmla="*/ 925 h 9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06"/>
                <a:gd name="T22" fmla="*/ 0 h 931"/>
                <a:gd name="T23" fmla="*/ 1906 w 1906"/>
                <a:gd name="T24" fmla="*/ 931 h 9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06" h="931">
                  <a:moveTo>
                    <a:pt x="22" y="925"/>
                  </a:moveTo>
                  <a:lnTo>
                    <a:pt x="1906" y="5"/>
                  </a:lnTo>
                  <a:lnTo>
                    <a:pt x="1906" y="0"/>
                  </a:lnTo>
                  <a:lnTo>
                    <a:pt x="0" y="931"/>
                  </a:lnTo>
                  <a:lnTo>
                    <a:pt x="20" y="926"/>
                  </a:lnTo>
                  <a:lnTo>
                    <a:pt x="22" y="925"/>
                  </a:lnTo>
                  <a:close/>
                </a:path>
              </a:pathLst>
            </a:custGeom>
            <a:solidFill>
              <a:srgbClr val="D3FF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1" name="Freeform 187"/>
            <p:cNvSpPr>
              <a:spLocks/>
            </p:cNvSpPr>
            <p:nvPr/>
          </p:nvSpPr>
          <p:spPr bwMode="auto">
            <a:xfrm>
              <a:off x="981" y="1058"/>
              <a:ext cx="1886" cy="921"/>
            </a:xfrm>
            <a:custGeom>
              <a:avLst/>
              <a:gdLst>
                <a:gd name="T0" fmla="*/ 23 w 1886"/>
                <a:gd name="T1" fmla="*/ 914 h 921"/>
                <a:gd name="T2" fmla="*/ 1886 w 1886"/>
                <a:gd name="T3" fmla="*/ 5 h 921"/>
                <a:gd name="T4" fmla="*/ 1886 w 1886"/>
                <a:gd name="T5" fmla="*/ 0 h 921"/>
                <a:gd name="T6" fmla="*/ 0 w 1886"/>
                <a:gd name="T7" fmla="*/ 921 h 921"/>
                <a:gd name="T8" fmla="*/ 0 w 1886"/>
                <a:gd name="T9" fmla="*/ 921 h 921"/>
                <a:gd name="T10" fmla="*/ 23 w 1886"/>
                <a:gd name="T11" fmla="*/ 914 h 921"/>
                <a:gd name="T12" fmla="*/ 23 w 1886"/>
                <a:gd name="T13" fmla="*/ 914 h 92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86"/>
                <a:gd name="T22" fmla="*/ 0 h 921"/>
                <a:gd name="T23" fmla="*/ 1886 w 1886"/>
                <a:gd name="T24" fmla="*/ 921 h 92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86" h="921">
                  <a:moveTo>
                    <a:pt x="23" y="914"/>
                  </a:moveTo>
                  <a:lnTo>
                    <a:pt x="1886" y="5"/>
                  </a:lnTo>
                  <a:lnTo>
                    <a:pt x="1886" y="0"/>
                  </a:lnTo>
                  <a:lnTo>
                    <a:pt x="0" y="921"/>
                  </a:lnTo>
                  <a:lnTo>
                    <a:pt x="23" y="914"/>
                  </a:lnTo>
                  <a:close/>
                </a:path>
              </a:pathLst>
            </a:custGeom>
            <a:solidFill>
              <a:srgbClr val="D3FF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2" name="Freeform 188"/>
            <p:cNvSpPr>
              <a:spLocks/>
            </p:cNvSpPr>
            <p:nvPr/>
          </p:nvSpPr>
          <p:spPr bwMode="auto">
            <a:xfrm>
              <a:off x="1002" y="1062"/>
              <a:ext cx="1865" cy="911"/>
            </a:xfrm>
            <a:custGeom>
              <a:avLst/>
              <a:gdLst>
                <a:gd name="T0" fmla="*/ 25 w 1865"/>
                <a:gd name="T1" fmla="*/ 903 h 911"/>
                <a:gd name="T2" fmla="*/ 1865 w 1865"/>
                <a:gd name="T3" fmla="*/ 5 h 911"/>
                <a:gd name="T4" fmla="*/ 1865 w 1865"/>
                <a:gd name="T5" fmla="*/ 0 h 911"/>
                <a:gd name="T6" fmla="*/ 0 w 1865"/>
                <a:gd name="T7" fmla="*/ 911 h 911"/>
                <a:gd name="T8" fmla="*/ 15 w 1865"/>
                <a:gd name="T9" fmla="*/ 907 h 911"/>
                <a:gd name="T10" fmla="*/ 25 w 1865"/>
                <a:gd name="T11" fmla="*/ 903 h 911"/>
                <a:gd name="T12" fmla="*/ 25 w 1865"/>
                <a:gd name="T13" fmla="*/ 903 h 9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65"/>
                <a:gd name="T22" fmla="*/ 0 h 911"/>
                <a:gd name="T23" fmla="*/ 1865 w 1865"/>
                <a:gd name="T24" fmla="*/ 911 h 9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65" h="911">
                  <a:moveTo>
                    <a:pt x="25" y="903"/>
                  </a:moveTo>
                  <a:lnTo>
                    <a:pt x="1865" y="5"/>
                  </a:lnTo>
                  <a:lnTo>
                    <a:pt x="1865" y="0"/>
                  </a:lnTo>
                  <a:lnTo>
                    <a:pt x="0" y="911"/>
                  </a:lnTo>
                  <a:lnTo>
                    <a:pt x="15" y="907"/>
                  </a:lnTo>
                  <a:lnTo>
                    <a:pt x="25" y="903"/>
                  </a:lnTo>
                  <a:close/>
                </a:path>
              </a:pathLst>
            </a:custGeom>
            <a:solidFill>
              <a:srgbClr val="D4F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3" name="Freeform 189"/>
            <p:cNvSpPr>
              <a:spLocks/>
            </p:cNvSpPr>
            <p:nvPr/>
          </p:nvSpPr>
          <p:spPr bwMode="auto">
            <a:xfrm>
              <a:off x="1025" y="1067"/>
              <a:ext cx="1842" cy="899"/>
            </a:xfrm>
            <a:custGeom>
              <a:avLst/>
              <a:gdLst>
                <a:gd name="T0" fmla="*/ 27 w 1842"/>
                <a:gd name="T1" fmla="*/ 891 h 899"/>
                <a:gd name="T2" fmla="*/ 1842 w 1842"/>
                <a:gd name="T3" fmla="*/ 5 h 899"/>
                <a:gd name="T4" fmla="*/ 1842 w 1842"/>
                <a:gd name="T5" fmla="*/ 0 h 899"/>
                <a:gd name="T6" fmla="*/ 0 w 1842"/>
                <a:gd name="T7" fmla="*/ 899 h 899"/>
                <a:gd name="T8" fmla="*/ 27 w 1842"/>
                <a:gd name="T9" fmla="*/ 891 h 899"/>
                <a:gd name="T10" fmla="*/ 27 w 1842"/>
                <a:gd name="T11" fmla="*/ 891 h 8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42"/>
                <a:gd name="T19" fmla="*/ 0 h 899"/>
                <a:gd name="T20" fmla="*/ 1842 w 1842"/>
                <a:gd name="T21" fmla="*/ 899 h 8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42" h="899">
                  <a:moveTo>
                    <a:pt x="27" y="891"/>
                  </a:moveTo>
                  <a:lnTo>
                    <a:pt x="1842" y="5"/>
                  </a:lnTo>
                  <a:lnTo>
                    <a:pt x="1842" y="0"/>
                  </a:lnTo>
                  <a:lnTo>
                    <a:pt x="0" y="899"/>
                  </a:lnTo>
                  <a:lnTo>
                    <a:pt x="27" y="891"/>
                  </a:lnTo>
                  <a:close/>
                </a:path>
              </a:pathLst>
            </a:custGeom>
            <a:solidFill>
              <a:srgbClr val="D5F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4" name="Freeform 190"/>
            <p:cNvSpPr>
              <a:spLocks/>
            </p:cNvSpPr>
            <p:nvPr/>
          </p:nvSpPr>
          <p:spPr bwMode="auto">
            <a:xfrm>
              <a:off x="1049" y="1071"/>
              <a:ext cx="1818" cy="887"/>
            </a:xfrm>
            <a:custGeom>
              <a:avLst/>
              <a:gdLst>
                <a:gd name="T0" fmla="*/ 32 w 1818"/>
                <a:gd name="T1" fmla="*/ 877 h 887"/>
                <a:gd name="T2" fmla="*/ 1818 w 1818"/>
                <a:gd name="T3" fmla="*/ 5 h 887"/>
                <a:gd name="T4" fmla="*/ 1818 w 1818"/>
                <a:gd name="T5" fmla="*/ 0 h 887"/>
                <a:gd name="T6" fmla="*/ 0 w 1818"/>
                <a:gd name="T7" fmla="*/ 887 h 887"/>
                <a:gd name="T8" fmla="*/ 6 w 1818"/>
                <a:gd name="T9" fmla="*/ 886 h 887"/>
                <a:gd name="T10" fmla="*/ 32 w 1818"/>
                <a:gd name="T11" fmla="*/ 877 h 887"/>
                <a:gd name="T12" fmla="*/ 32 w 1818"/>
                <a:gd name="T13" fmla="*/ 877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18"/>
                <a:gd name="T22" fmla="*/ 0 h 887"/>
                <a:gd name="T23" fmla="*/ 1818 w 1818"/>
                <a:gd name="T24" fmla="*/ 887 h 88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18" h="887">
                  <a:moveTo>
                    <a:pt x="32" y="877"/>
                  </a:moveTo>
                  <a:lnTo>
                    <a:pt x="1818" y="5"/>
                  </a:lnTo>
                  <a:lnTo>
                    <a:pt x="1818" y="0"/>
                  </a:lnTo>
                  <a:lnTo>
                    <a:pt x="0" y="887"/>
                  </a:lnTo>
                  <a:lnTo>
                    <a:pt x="6" y="886"/>
                  </a:lnTo>
                  <a:lnTo>
                    <a:pt x="32" y="877"/>
                  </a:lnTo>
                  <a:close/>
                </a:path>
              </a:pathLst>
            </a:custGeom>
            <a:solidFill>
              <a:srgbClr val="D6FF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5" name="Freeform 191"/>
            <p:cNvSpPr>
              <a:spLocks/>
            </p:cNvSpPr>
            <p:nvPr/>
          </p:nvSpPr>
          <p:spPr bwMode="auto">
            <a:xfrm>
              <a:off x="1078" y="1076"/>
              <a:ext cx="1789" cy="873"/>
            </a:xfrm>
            <a:custGeom>
              <a:avLst/>
              <a:gdLst>
                <a:gd name="T0" fmla="*/ 37 w 1789"/>
                <a:gd name="T1" fmla="*/ 860 h 873"/>
                <a:gd name="T2" fmla="*/ 1789 w 1789"/>
                <a:gd name="T3" fmla="*/ 5 h 873"/>
                <a:gd name="T4" fmla="*/ 1789 w 1789"/>
                <a:gd name="T5" fmla="*/ 0 h 873"/>
                <a:gd name="T6" fmla="*/ 0 w 1789"/>
                <a:gd name="T7" fmla="*/ 873 h 873"/>
                <a:gd name="T8" fmla="*/ 18 w 1789"/>
                <a:gd name="T9" fmla="*/ 867 h 873"/>
                <a:gd name="T10" fmla="*/ 37 w 1789"/>
                <a:gd name="T11" fmla="*/ 860 h 873"/>
                <a:gd name="T12" fmla="*/ 37 w 1789"/>
                <a:gd name="T13" fmla="*/ 860 h 8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89"/>
                <a:gd name="T22" fmla="*/ 0 h 873"/>
                <a:gd name="T23" fmla="*/ 1789 w 1789"/>
                <a:gd name="T24" fmla="*/ 873 h 8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89" h="873">
                  <a:moveTo>
                    <a:pt x="37" y="860"/>
                  </a:moveTo>
                  <a:lnTo>
                    <a:pt x="1789" y="5"/>
                  </a:lnTo>
                  <a:lnTo>
                    <a:pt x="1789" y="0"/>
                  </a:lnTo>
                  <a:lnTo>
                    <a:pt x="0" y="873"/>
                  </a:lnTo>
                  <a:lnTo>
                    <a:pt x="18" y="867"/>
                  </a:lnTo>
                  <a:lnTo>
                    <a:pt x="37" y="860"/>
                  </a:lnTo>
                  <a:close/>
                </a:path>
              </a:pathLst>
            </a:custGeom>
            <a:solidFill>
              <a:srgbClr val="D7FF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6" name="Freeform 192"/>
            <p:cNvSpPr>
              <a:spLocks/>
            </p:cNvSpPr>
            <p:nvPr/>
          </p:nvSpPr>
          <p:spPr bwMode="auto">
            <a:xfrm>
              <a:off x="1112" y="1080"/>
              <a:ext cx="1755" cy="857"/>
            </a:xfrm>
            <a:custGeom>
              <a:avLst/>
              <a:gdLst>
                <a:gd name="T0" fmla="*/ 48 w 1755"/>
                <a:gd name="T1" fmla="*/ 838 h 857"/>
                <a:gd name="T2" fmla="*/ 1755 w 1755"/>
                <a:gd name="T3" fmla="*/ 5 h 857"/>
                <a:gd name="T4" fmla="*/ 1755 w 1755"/>
                <a:gd name="T5" fmla="*/ 0 h 857"/>
                <a:gd name="T6" fmla="*/ 0 w 1755"/>
                <a:gd name="T7" fmla="*/ 857 h 857"/>
                <a:gd name="T8" fmla="*/ 28 w 1755"/>
                <a:gd name="T9" fmla="*/ 846 h 857"/>
                <a:gd name="T10" fmla="*/ 48 w 1755"/>
                <a:gd name="T11" fmla="*/ 838 h 857"/>
                <a:gd name="T12" fmla="*/ 48 w 1755"/>
                <a:gd name="T13" fmla="*/ 838 h 8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55"/>
                <a:gd name="T22" fmla="*/ 0 h 857"/>
                <a:gd name="T23" fmla="*/ 1755 w 1755"/>
                <a:gd name="T24" fmla="*/ 857 h 8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55" h="857">
                  <a:moveTo>
                    <a:pt x="48" y="838"/>
                  </a:moveTo>
                  <a:lnTo>
                    <a:pt x="1755" y="5"/>
                  </a:lnTo>
                  <a:lnTo>
                    <a:pt x="1755" y="0"/>
                  </a:lnTo>
                  <a:lnTo>
                    <a:pt x="0" y="857"/>
                  </a:lnTo>
                  <a:lnTo>
                    <a:pt x="28" y="846"/>
                  </a:lnTo>
                  <a:lnTo>
                    <a:pt x="48" y="838"/>
                  </a:lnTo>
                  <a:close/>
                </a:path>
              </a:pathLst>
            </a:custGeom>
            <a:solidFill>
              <a:srgbClr val="D8FF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7" name="Freeform 193"/>
            <p:cNvSpPr>
              <a:spLocks/>
            </p:cNvSpPr>
            <p:nvPr/>
          </p:nvSpPr>
          <p:spPr bwMode="auto">
            <a:xfrm>
              <a:off x="1154" y="1085"/>
              <a:ext cx="1713" cy="836"/>
            </a:xfrm>
            <a:custGeom>
              <a:avLst/>
              <a:gdLst>
                <a:gd name="T0" fmla="*/ 90 w 1713"/>
                <a:gd name="T1" fmla="*/ 797 h 836"/>
                <a:gd name="T2" fmla="*/ 1713 w 1713"/>
                <a:gd name="T3" fmla="*/ 4 h 836"/>
                <a:gd name="T4" fmla="*/ 1713 w 1713"/>
                <a:gd name="T5" fmla="*/ 0 h 836"/>
                <a:gd name="T6" fmla="*/ 0 w 1713"/>
                <a:gd name="T7" fmla="*/ 836 h 836"/>
                <a:gd name="T8" fmla="*/ 10 w 1713"/>
                <a:gd name="T9" fmla="*/ 832 h 836"/>
                <a:gd name="T10" fmla="*/ 37 w 1713"/>
                <a:gd name="T11" fmla="*/ 820 h 836"/>
                <a:gd name="T12" fmla="*/ 67 w 1713"/>
                <a:gd name="T13" fmla="*/ 807 h 836"/>
                <a:gd name="T14" fmla="*/ 90 w 1713"/>
                <a:gd name="T15" fmla="*/ 797 h 836"/>
                <a:gd name="T16" fmla="*/ 90 w 1713"/>
                <a:gd name="T17" fmla="*/ 797 h 8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13"/>
                <a:gd name="T28" fmla="*/ 0 h 836"/>
                <a:gd name="T29" fmla="*/ 1713 w 1713"/>
                <a:gd name="T30" fmla="*/ 836 h 8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13" h="836">
                  <a:moveTo>
                    <a:pt x="90" y="797"/>
                  </a:moveTo>
                  <a:lnTo>
                    <a:pt x="1713" y="4"/>
                  </a:lnTo>
                  <a:lnTo>
                    <a:pt x="1713" y="0"/>
                  </a:lnTo>
                  <a:lnTo>
                    <a:pt x="0" y="836"/>
                  </a:lnTo>
                  <a:lnTo>
                    <a:pt x="10" y="832"/>
                  </a:lnTo>
                  <a:lnTo>
                    <a:pt x="37" y="820"/>
                  </a:lnTo>
                  <a:lnTo>
                    <a:pt x="67" y="807"/>
                  </a:lnTo>
                  <a:lnTo>
                    <a:pt x="90" y="797"/>
                  </a:lnTo>
                  <a:close/>
                </a:path>
              </a:pathLst>
            </a:custGeom>
            <a:solidFill>
              <a:srgbClr val="D9F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8" name="Freeform 194"/>
            <p:cNvSpPr>
              <a:spLocks/>
            </p:cNvSpPr>
            <p:nvPr/>
          </p:nvSpPr>
          <p:spPr bwMode="auto">
            <a:xfrm>
              <a:off x="1242" y="1089"/>
              <a:ext cx="1625" cy="794"/>
            </a:xfrm>
            <a:custGeom>
              <a:avLst/>
              <a:gdLst>
                <a:gd name="T0" fmla="*/ 130 w 1625"/>
                <a:gd name="T1" fmla="*/ 739 h 794"/>
                <a:gd name="T2" fmla="*/ 1625 w 1625"/>
                <a:gd name="T3" fmla="*/ 9 h 794"/>
                <a:gd name="T4" fmla="*/ 1625 w 1625"/>
                <a:gd name="T5" fmla="*/ 0 h 794"/>
                <a:gd name="T6" fmla="*/ 0 w 1625"/>
                <a:gd name="T7" fmla="*/ 794 h 794"/>
                <a:gd name="T8" fmla="*/ 10 w 1625"/>
                <a:gd name="T9" fmla="*/ 789 h 794"/>
                <a:gd name="T10" fmla="*/ 41 w 1625"/>
                <a:gd name="T11" fmla="*/ 775 h 794"/>
                <a:gd name="T12" fmla="*/ 71 w 1625"/>
                <a:gd name="T13" fmla="*/ 762 h 794"/>
                <a:gd name="T14" fmla="*/ 99 w 1625"/>
                <a:gd name="T15" fmla="*/ 751 h 794"/>
                <a:gd name="T16" fmla="*/ 122 w 1625"/>
                <a:gd name="T17" fmla="*/ 742 h 794"/>
                <a:gd name="T18" fmla="*/ 130 w 1625"/>
                <a:gd name="T19" fmla="*/ 739 h 794"/>
                <a:gd name="T20" fmla="*/ 130 w 1625"/>
                <a:gd name="T21" fmla="*/ 739 h 7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25"/>
                <a:gd name="T34" fmla="*/ 0 h 794"/>
                <a:gd name="T35" fmla="*/ 1625 w 1625"/>
                <a:gd name="T36" fmla="*/ 794 h 7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25" h="794">
                  <a:moveTo>
                    <a:pt x="130" y="739"/>
                  </a:moveTo>
                  <a:lnTo>
                    <a:pt x="1625" y="9"/>
                  </a:lnTo>
                  <a:lnTo>
                    <a:pt x="1625" y="0"/>
                  </a:lnTo>
                  <a:lnTo>
                    <a:pt x="0" y="794"/>
                  </a:lnTo>
                  <a:lnTo>
                    <a:pt x="10" y="789"/>
                  </a:lnTo>
                  <a:lnTo>
                    <a:pt x="41" y="775"/>
                  </a:lnTo>
                  <a:lnTo>
                    <a:pt x="71" y="762"/>
                  </a:lnTo>
                  <a:lnTo>
                    <a:pt x="99" y="751"/>
                  </a:lnTo>
                  <a:lnTo>
                    <a:pt x="122" y="742"/>
                  </a:lnTo>
                  <a:lnTo>
                    <a:pt x="130" y="739"/>
                  </a:lnTo>
                  <a:close/>
                </a:path>
              </a:pathLst>
            </a:custGeom>
            <a:solidFill>
              <a:srgbClr val="DCF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89" name="Freeform 195"/>
            <p:cNvSpPr>
              <a:spLocks/>
            </p:cNvSpPr>
            <p:nvPr/>
          </p:nvSpPr>
          <p:spPr bwMode="auto">
            <a:xfrm>
              <a:off x="1369" y="1098"/>
              <a:ext cx="1498" cy="731"/>
            </a:xfrm>
            <a:custGeom>
              <a:avLst/>
              <a:gdLst>
                <a:gd name="T0" fmla="*/ 37 w 1498"/>
                <a:gd name="T1" fmla="*/ 718 h 731"/>
                <a:gd name="T2" fmla="*/ 1498 w 1498"/>
                <a:gd name="T3" fmla="*/ 5 h 731"/>
                <a:gd name="T4" fmla="*/ 1498 w 1498"/>
                <a:gd name="T5" fmla="*/ 0 h 731"/>
                <a:gd name="T6" fmla="*/ 0 w 1498"/>
                <a:gd name="T7" fmla="*/ 731 h 731"/>
                <a:gd name="T8" fmla="*/ 34 w 1498"/>
                <a:gd name="T9" fmla="*/ 719 h 731"/>
                <a:gd name="T10" fmla="*/ 37 w 1498"/>
                <a:gd name="T11" fmla="*/ 718 h 731"/>
                <a:gd name="T12" fmla="*/ 37 w 1498"/>
                <a:gd name="T13" fmla="*/ 718 h 7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98"/>
                <a:gd name="T22" fmla="*/ 0 h 731"/>
                <a:gd name="T23" fmla="*/ 1498 w 1498"/>
                <a:gd name="T24" fmla="*/ 731 h 7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98" h="731">
                  <a:moveTo>
                    <a:pt x="37" y="718"/>
                  </a:moveTo>
                  <a:lnTo>
                    <a:pt x="1498" y="5"/>
                  </a:lnTo>
                  <a:lnTo>
                    <a:pt x="1498" y="0"/>
                  </a:lnTo>
                  <a:lnTo>
                    <a:pt x="0" y="731"/>
                  </a:lnTo>
                  <a:lnTo>
                    <a:pt x="34" y="719"/>
                  </a:lnTo>
                  <a:lnTo>
                    <a:pt x="37" y="718"/>
                  </a:lnTo>
                  <a:close/>
                </a:path>
              </a:pathLst>
            </a:custGeom>
            <a:solidFill>
              <a:srgbClr val="DCF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0" name="Freeform 196"/>
            <p:cNvSpPr>
              <a:spLocks/>
            </p:cNvSpPr>
            <p:nvPr/>
          </p:nvSpPr>
          <p:spPr bwMode="auto">
            <a:xfrm>
              <a:off x="1403" y="1102"/>
              <a:ext cx="1464" cy="715"/>
            </a:xfrm>
            <a:custGeom>
              <a:avLst/>
              <a:gdLst>
                <a:gd name="T0" fmla="*/ 34 w 1464"/>
                <a:gd name="T1" fmla="*/ 703 h 715"/>
                <a:gd name="T2" fmla="*/ 374 w 1464"/>
                <a:gd name="T3" fmla="*/ 538 h 715"/>
                <a:gd name="T4" fmla="*/ 379 w 1464"/>
                <a:gd name="T5" fmla="*/ 534 h 715"/>
                <a:gd name="T6" fmla="*/ 396 w 1464"/>
                <a:gd name="T7" fmla="*/ 525 h 715"/>
                <a:gd name="T8" fmla="*/ 414 w 1464"/>
                <a:gd name="T9" fmla="*/ 515 h 715"/>
                <a:gd name="T10" fmla="*/ 433 w 1464"/>
                <a:gd name="T11" fmla="*/ 508 h 715"/>
                <a:gd name="T12" fmla="*/ 440 w 1464"/>
                <a:gd name="T13" fmla="*/ 505 h 715"/>
                <a:gd name="T14" fmla="*/ 1464 w 1464"/>
                <a:gd name="T15" fmla="*/ 5 h 715"/>
                <a:gd name="T16" fmla="*/ 1464 w 1464"/>
                <a:gd name="T17" fmla="*/ 0 h 715"/>
                <a:gd name="T18" fmla="*/ 0 w 1464"/>
                <a:gd name="T19" fmla="*/ 715 h 715"/>
                <a:gd name="T20" fmla="*/ 34 w 1464"/>
                <a:gd name="T21" fmla="*/ 703 h 715"/>
                <a:gd name="T22" fmla="*/ 34 w 1464"/>
                <a:gd name="T23" fmla="*/ 703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64"/>
                <a:gd name="T37" fmla="*/ 0 h 715"/>
                <a:gd name="T38" fmla="*/ 1464 w 1464"/>
                <a:gd name="T39" fmla="*/ 715 h 7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64" h="715">
                  <a:moveTo>
                    <a:pt x="34" y="703"/>
                  </a:moveTo>
                  <a:lnTo>
                    <a:pt x="374" y="538"/>
                  </a:lnTo>
                  <a:lnTo>
                    <a:pt x="379" y="534"/>
                  </a:lnTo>
                  <a:lnTo>
                    <a:pt x="396" y="525"/>
                  </a:lnTo>
                  <a:lnTo>
                    <a:pt x="414" y="515"/>
                  </a:lnTo>
                  <a:lnTo>
                    <a:pt x="433" y="508"/>
                  </a:lnTo>
                  <a:lnTo>
                    <a:pt x="440" y="505"/>
                  </a:lnTo>
                  <a:lnTo>
                    <a:pt x="1464" y="5"/>
                  </a:lnTo>
                  <a:lnTo>
                    <a:pt x="1464" y="0"/>
                  </a:lnTo>
                  <a:lnTo>
                    <a:pt x="0" y="715"/>
                  </a:lnTo>
                  <a:lnTo>
                    <a:pt x="34" y="703"/>
                  </a:lnTo>
                  <a:close/>
                </a:path>
              </a:pathLst>
            </a:custGeom>
            <a:solidFill>
              <a:srgbClr val="DDF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1" name="Freeform 197"/>
            <p:cNvSpPr>
              <a:spLocks noEditPoints="1"/>
            </p:cNvSpPr>
            <p:nvPr/>
          </p:nvSpPr>
          <p:spPr bwMode="auto">
            <a:xfrm>
              <a:off x="1434" y="1107"/>
              <a:ext cx="1433" cy="699"/>
            </a:xfrm>
            <a:custGeom>
              <a:avLst/>
              <a:gdLst>
                <a:gd name="T0" fmla="*/ 36 w 1433"/>
                <a:gd name="T1" fmla="*/ 686 h 699"/>
                <a:gd name="T2" fmla="*/ 186 w 1433"/>
                <a:gd name="T3" fmla="*/ 614 h 699"/>
                <a:gd name="T4" fmla="*/ 191 w 1433"/>
                <a:gd name="T5" fmla="*/ 611 h 699"/>
                <a:gd name="T6" fmla="*/ 217 w 1433"/>
                <a:gd name="T7" fmla="*/ 598 h 699"/>
                <a:gd name="T8" fmla="*/ 243 w 1433"/>
                <a:gd name="T9" fmla="*/ 585 h 699"/>
                <a:gd name="T10" fmla="*/ 261 w 1433"/>
                <a:gd name="T11" fmla="*/ 577 h 699"/>
                <a:gd name="T12" fmla="*/ 294 w 1433"/>
                <a:gd name="T13" fmla="*/ 561 h 699"/>
                <a:gd name="T14" fmla="*/ 312 w 1433"/>
                <a:gd name="T15" fmla="*/ 551 h 699"/>
                <a:gd name="T16" fmla="*/ 330 w 1433"/>
                <a:gd name="T17" fmla="*/ 540 h 699"/>
                <a:gd name="T18" fmla="*/ 346 w 1433"/>
                <a:gd name="T19" fmla="*/ 531 h 699"/>
                <a:gd name="T20" fmla="*/ 0 w 1433"/>
                <a:gd name="T21" fmla="*/ 699 h 699"/>
                <a:gd name="T22" fmla="*/ 3 w 1433"/>
                <a:gd name="T23" fmla="*/ 698 h 699"/>
                <a:gd name="T24" fmla="*/ 36 w 1433"/>
                <a:gd name="T25" fmla="*/ 686 h 699"/>
                <a:gd name="T26" fmla="*/ 36 w 1433"/>
                <a:gd name="T27" fmla="*/ 686 h 699"/>
                <a:gd name="T28" fmla="*/ 430 w 1433"/>
                <a:gd name="T29" fmla="*/ 494 h 699"/>
                <a:gd name="T30" fmla="*/ 1433 w 1433"/>
                <a:gd name="T31" fmla="*/ 5 h 699"/>
                <a:gd name="T32" fmla="*/ 1433 w 1433"/>
                <a:gd name="T33" fmla="*/ 0 h 699"/>
                <a:gd name="T34" fmla="*/ 407 w 1433"/>
                <a:gd name="T35" fmla="*/ 501 h 699"/>
                <a:gd name="T36" fmla="*/ 423 w 1433"/>
                <a:gd name="T37" fmla="*/ 496 h 699"/>
                <a:gd name="T38" fmla="*/ 430 w 1433"/>
                <a:gd name="T39" fmla="*/ 494 h 699"/>
                <a:gd name="T40" fmla="*/ 430 w 1433"/>
                <a:gd name="T41" fmla="*/ 494 h 69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33"/>
                <a:gd name="T64" fmla="*/ 0 h 699"/>
                <a:gd name="T65" fmla="*/ 1433 w 1433"/>
                <a:gd name="T66" fmla="*/ 699 h 69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33" h="699">
                  <a:moveTo>
                    <a:pt x="36" y="686"/>
                  </a:moveTo>
                  <a:lnTo>
                    <a:pt x="186" y="614"/>
                  </a:lnTo>
                  <a:lnTo>
                    <a:pt x="191" y="611"/>
                  </a:lnTo>
                  <a:lnTo>
                    <a:pt x="217" y="598"/>
                  </a:lnTo>
                  <a:lnTo>
                    <a:pt x="243" y="585"/>
                  </a:lnTo>
                  <a:lnTo>
                    <a:pt x="261" y="577"/>
                  </a:lnTo>
                  <a:lnTo>
                    <a:pt x="294" y="561"/>
                  </a:lnTo>
                  <a:lnTo>
                    <a:pt x="312" y="551"/>
                  </a:lnTo>
                  <a:lnTo>
                    <a:pt x="330" y="540"/>
                  </a:lnTo>
                  <a:lnTo>
                    <a:pt x="346" y="531"/>
                  </a:lnTo>
                  <a:lnTo>
                    <a:pt x="0" y="699"/>
                  </a:lnTo>
                  <a:lnTo>
                    <a:pt x="3" y="698"/>
                  </a:lnTo>
                  <a:lnTo>
                    <a:pt x="36" y="686"/>
                  </a:lnTo>
                  <a:close/>
                  <a:moveTo>
                    <a:pt x="430" y="494"/>
                  </a:moveTo>
                  <a:lnTo>
                    <a:pt x="1433" y="5"/>
                  </a:lnTo>
                  <a:lnTo>
                    <a:pt x="1433" y="0"/>
                  </a:lnTo>
                  <a:lnTo>
                    <a:pt x="407" y="501"/>
                  </a:lnTo>
                  <a:lnTo>
                    <a:pt x="423" y="496"/>
                  </a:lnTo>
                  <a:lnTo>
                    <a:pt x="430" y="494"/>
                  </a:lnTo>
                  <a:close/>
                </a:path>
              </a:pathLst>
            </a:custGeom>
            <a:solidFill>
              <a:srgbClr val="DDFF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2" name="Freeform 198"/>
            <p:cNvSpPr>
              <a:spLocks noEditPoints="1"/>
            </p:cNvSpPr>
            <p:nvPr/>
          </p:nvSpPr>
          <p:spPr bwMode="auto">
            <a:xfrm>
              <a:off x="1482" y="1113"/>
              <a:ext cx="1385" cy="676"/>
            </a:xfrm>
            <a:custGeom>
              <a:avLst/>
              <a:gdLst>
                <a:gd name="T0" fmla="*/ 410 w 1385"/>
                <a:gd name="T1" fmla="*/ 484 h 676"/>
                <a:gd name="T2" fmla="*/ 886 w 1385"/>
                <a:gd name="T3" fmla="*/ 251 h 676"/>
                <a:gd name="T4" fmla="*/ 893 w 1385"/>
                <a:gd name="T5" fmla="*/ 245 h 676"/>
                <a:gd name="T6" fmla="*/ 914 w 1385"/>
                <a:gd name="T7" fmla="*/ 234 h 676"/>
                <a:gd name="T8" fmla="*/ 932 w 1385"/>
                <a:gd name="T9" fmla="*/ 229 h 676"/>
                <a:gd name="T10" fmla="*/ 1385 w 1385"/>
                <a:gd name="T11" fmla="*/ 8 h 676"/>
                <a:gd name="T12" fmla="*/ 1385 w 1385"/>
                <a:gd name="T13" fmla="*/ 0 h 676"/>
                <a:gd name="T14" fmla="*/ 387 w 1385"/>
                <a:gd name="T15" fmla="*/ 487 h 676"/>
                <a:gd name="T16" fmla="*/ 398 w 1385"/>
                <a:gd name="T17" fmla="*/ 485 h 676"/>
                <a:gd name="T18" fmla="*/ 410 w 1385"/>
                <a:gd name="T19" fmla="*/ 484 h 676"/>
                <a:gd name="T20" fmla="*/ 410 w 1385"/>
                <a:gd name="T21" fmla="*/ 484 h 676"/>
                <a:gd name="T22" fmla="*/ 122 w 1385"/>
                <a:gd name="T23" fmla="*/ 617 h 676"/>
                <a:gd name="T24" fmla="*/ 0 w 1385"/>
                <a:gd name="T25" fmla="*/ 676 h 676"/>
                <a:gd name="T26" fmla="*/ 20 w 1385"/>
                <a:gd name="T27" fmla="*/ 668 h 676"/>
                <a:gd name="T28" fmla="*/ 52 w 1385"/>
                <a:gd name="T29" fmla="*/ 654 h 676"/>
                <a:gd name="T30" fmla="*/ 84 w 1385"/>
                <a:gd name="T31" fmla="*/ 638 h 676"/>
                <a:gd name="T32" fmla="*/ 120 w 1385"/>
                <a:gd name="T33" fmla="*/ 618 h 676"/>
                <a:gd name="T34" fmla="*/ 122 w 1385"/>
                <a:gd name="T35" fmla="*/ 617 h 676"/>
                <a:gd name="T36" fmla="*/ 122 w 1385"/>
                <a:gd name="T37" fmla="*/ 617 h 67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5"/>
                <a:gd name="T58" fmla="*/ 0 h 676"/>
                <a:gd name="T59" fmla="*/ 1385 w 1385"/>
                <a:gd name="T60" fmla="*/ 676 h 67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5" h="676">
                  <a:moveTo>
                    <a:pt x="410" y="484"/>
                  </a:moveTo>
                  <a:lnTo>
                    <a:pt x="886" y="251"/>
                  </a:lnTo>
                  <a:lnTo>
                    <a:pt x="893" y="245"/>
                  </a:lnTo>
                  <a:lnTo>
                    <a:pt x="914" y="234"/>
                  </a:lnTo>
                  <a:lnTo>
                    <a:pt x="932" y="229"/>
                  </a:lnTo>
                  <a:lnTo>
                    <a:pt x="1385" y="8"/>
                  </a:lnTo>
                  <a:lnTo>
                    <a:pt x="1385" y="0"/>
                  </a:lnTo>
                  <a:lnTo>
                    <a:pt x="387" y="487"/>
                  </a:lnTo>
                  <a:lnTo>
                    <a:pt x="398" y="485"/>
                  </a:lnTo>
                  <a:lnTo>
                    <a:pt x="410" y="484"/>
                  </a:lnTo>
                  <a:close/>
                  <a:moveTo>
                    <a:pt x="122" y="617"/>
                  </a:moveTo>
                  <a:lnTo>
                    <a:pt x="0" y="676"/>
                  </a:lnTo>
                  <a:lnTo>
                    <a:pt x="20" y="668"/>
                  </a:lnTo>
                  <a:lnTo>
                    <a:pt x="52" y="654"/>
                  </a:lnTo>
                  <a:lnTo>
                    <a:pt x="84" y="638"/>
                  </a:lnTo>
                  <a:lnTo>
                    <a:pt x="120" y="618"/>
                  </a:lnTo>
                  <a:lnTo>
                    <a:pt x="122" y="617"/>
                  </a:lnTo>
                  <a:close/>
                </a:path>
              </a:pathLst>
            </a:custGeom>
            <a:solidFill>
              <a:srgbClr val="DFF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3" name="Freeform 199"/>
            <p:cNvSpPr>
              <a:spLocks noEditPoints="1"/>
            </p:cNvSpPr>
            <p:nvPr/>
          </p:nvSpPr>
          <p:spPr bwMode="auto">
            <a:xfrm>
              <a:off x="1891" y="1120"/>
              <a:ext cx="976" cy="477"/>
            </a:xfrm>
            <a:custGeom>
              <a:avLst/>
              <a:gdLst>
                <a:gd name="T0" fmla="*/ 13 w 976"/>
                <a:gd name="T1" fmla="*/ 475 h 477"/>
                <a:gd name="T2" fmla="*/ 464 w 976"/>
                <a:gd name="T3" fmla="*/ 254 h 477"/>
                <a:gd name="T4" fmla="*/ 466 w 976"/>
                <a:gd name="T5" fmla="*/ 252 h 477"/>
                <a:gd name="T6" fmla="*/ 479 w 976"/>
                <a:gd name="T7" fmla="*/ 243 h 477"/>
                <a:gd name="T8" fmla="*/ 0 w 976"/>
                <a:gd name="T9" fmla="*/ 477 h 477"/>
                <a:gd name="T10" fmla="*/ 13 w 976"/>
                <a:gd name="T11" fmla="*/ 475 h 477"/>
                <a:gd name="T12" fmla="*/ 13 w 976"/>
                <a:gd name="T13" fmla="*/ 475 h 477"/>
                <a:gd name="T14" fmla="*/ 541 w 976"/>
                <a:gd name="T15" fmla="*/ 217 h 477"/>
                <a:gd name="T16" fmla="*/ 976 w 976"/>
                <a:gd name="T17" fmla="*/ 5 h 477"/>
                <a:gd name="T18" fmla="*/ 976 w 976"/>
                <a:gd name="T19" fmla="*/ 0 h 477"/>
                <a:gd name="T20" fmla="*/ 520 w 976"/>
                <a:gd name="T21" fmla="*/ 222 h 477"/>
                <a:gd name="T22" fmla="*/ 530 w 976"/>
                <a:gd name="T23" fmla="*/ 219 h 477"/>
                <a:gd name="T24" fmla="*/ 541 w 976"/>
                <a:gd name="T25" fmla="*/ 217 h 477"/>
                <a:gd name="T26" fmla="*/ 541 w 976"/>
                <a:gd name="T27" fmla="*/ 217 h 47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76"/>
                <a:gd name="T43" fmla="*/ 0 h 477"/>
                <a:gd name="T44" fmla="*/ 976 w 976"/>
                <a:gd name="T45" fmla="*/ 477 h 47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76" h="477">
                  <a:moveTo>
                    <a:pt x="13" y="475"/>
                  </a:moveTo>
                  <a:lnTo>
                    <a:pt x="464" y="254"/>
                  </a:lnTo>
                  <a:lnTo>
                    <a:pt x="466" y="252"/>
                  </a:lnTo>
                  <a:lnTo>
                    <a:pt x="479" y="243"/>
                  </a:lnTo>
                  <a:lnTo>
                    <a:pt x="0" y="477"/>
                  </a:lnTo>
                  <a:lnTo>
                    <a:pt x="13" y="475"/>
                  </a:lnTo>
                  <a:close/>
                  <a:moveTo>
                    <a:pt x="541" y="217"/>
                  </a:moveTo>
                  <a:lnTo>
                    <a:pt x="976" y="5"/>
                  </a:lnTo>
                  <a:lnTo>
                    <a:pt x="976" y="0"/>
                  </a:lnTo>
                  <a:lnTo>
                    <a:pt x="520" y="222"/>
                  </a:lnTo>
                  <a:lnTo>
                    <a:pt x="530" y="219"/>
                  </a:lnTo>
                  <a:lnTo>
                    <a:pt x="541" y="217"/>
                  </a:lnTo>
                  <a:close/>
                </a:path>
              </a:pathLst>
            </a:custGeom>
            <a:solidFill>
              <a:srgbClr val="E0FF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4" name="Freeform 200"/>
            <p:cNvSpPr>
              <a:spLocks noEditPoints="1"/>
            </p:cNvSpPr>
            <p:nvPr/>
          </p:nvSpPr>
          <p:spPr bwMode="auto">
            <a:xfrm>
              <a:off x="1903" y="1125"/>
              <a:ext cx="964" cy="470"/>
            </a:xfrm>
            <a:custGeom>
              <a:avLst/>
              <a:gdLst>
                <a:gd name="T0" fmla="*/ 12 w 964"/>
                <a:gd name="T1" fmla="*/ 470 h 470"/>
                <a:gd name="T2" fmla="*/ 445 w 964"/>
                <a:gd name="T3" fmla="*/ 257 h 470"/>
                <a:gd name="T4" fmla="*/ 453 w 964"/>
                <a:gd name="T5" fmla="*/ 249 h 470"/>
                <a:gd name="T6" fmla="*/ 0 w 964"/>
                <a:gd name="T7" fmla="*/ 470 h 470"/>
                <a:gd name="T8" fmla="*/ 4 w 964"/>
                <a:gd name="T9" fmla="*/ 470 h 470"/>
                <a:gd name="T10" fmla="*/ 12 w 964"/>
                <a:gd name="T11" fmla="*/ 470 h 470"/>
                <a:gd name="T12" fmla="*/ 12 w 964"/>
                <a:gd name="T13" fmla="*/ 470 h 470"/>
                <a:gd name="T14" fmla="*/ 545 w 964"/>
                <a:gd name="T15" fmla="*/ 209 h 470"/>
                <a:gd name="T16" fmla="*/ 964 w 964"/>
                <a:gd name="T17" fmla="*/ 5 h 470"/>
                <a:gd name="T18" fmla="*/ 964 w 964"/>
                <a:gd name="T19" fmla="*/ 0 h 470"/>
                <a:gd name="T20" fmla="*/ 528 w 964"/>
                <a:gd name="T21" fmla="*/ 212 h 470"/>
                <a:gd name="T22" fmla="*/ 545 w 964"/>
                <a:gd name="T23" fmla="*/ 209 h 470"/>
                <a:gd name="T24" fmla="*/ 545 w 964"/>
                <a:gd name="T25" fmla="*/ 209 h 47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64"/>
                <a:gd name="T40" fmla="*/ 0 h 470"/>
                <a:gd name="T41" fmla="*/ 964 w 964"/>
                <a:gd name="T42" fmla="*/ 470 h 47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64" h="470">
                  <a:moveTo>
                    <a:pt x="12" y="470"/>
                  </a:moveTo>
                  <a:lnTo>
                    <a:pt x="445" y="257"/>
                  </a:lnTo>
                  <a:lnTo>
                    <a:pt x="453" y="249"/>
                  </a:lnTo>
                  <a:lnTo>
                    <a:pt x="0" y="470"/>
                  </a:lnTo>
                  <a:lnTo>
                    <a:pt x="4" y="470"/>
                  </a:lnTo>
                  <a:lnTo>
                    <a:pt x="12" y="470"/>
                  </a:lnTo>
                  <a:close/>
                  <a:moveTo>
                    <a:pt x="545" y="209"/>
                  </a:moveTo>
                  <a:lnTo>
                    <a:pt x="964" y="5"/>
                  </a:lnTo>
                  <a:lnTo>
                    <a:pt x="964" y="0"/>
                  </a:lnTo>
                  <a:lnTo>
                    <a:pt x="528" y="212"/>
                  </a:lnTo>
                  <a:lnTo>
                    <a:pt x="545" y="209"/>
                  </a:lnTo>
                  <a:close/>
                </a:path>
              </a:pathLst>
            </a:custGeom>
            <a:solidFill>
              <a:srgbClr val="E1F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5" name="Freeform 201"/>
            <p:cNvSpPr>
              <a:spLocks noEditPoints="1"/>
            </p:cNvSpPr>
            <p:nvPr/>
          </p:nvSpPr>
          <p:spPr bwMode="auto">
            <a:xfrm>
              <a:off x="1914" y="1129"/>
              <a:ext cx="953" cy="466"/>
            </a:xfrm>
            <a:custGeom>
              <a:avLst/>
              <a:gdLst>
                <a:gd name="T0" fmla="*/ 10 w 953"/>
                <a:gd name="T1" fmla="*/ 465 h 466"/>
                <a:gd name="T2" fmla="*/ 427 w 953"/>
                <a:gd name="T3" fmla="*/ 261 h 466"/>
                <a:gd name="T4" fmla="*/ 428 w 953"/>
                <a:gd name="T5" fmla="*/ 260 h 466"/>
                <a:gd name="T6" fmla="*/ 435 w 953"/>
                <a:gd name="T7" fmla="*/ 253 h 466"/>
                <a:gd name="T8" fmla="*/ 0 w 953"/>
                <a:gd name="T9" fmla="*/ 466 h 466"/>
                <a:gd name="T10" fmla="*/ 10 w 953"/>
                <a:gd name="T11" fmla="*/ 465 h 466"/>
                <a:gd name="T12" fmla="*/ 10 w 953"/>
                <a:gd name="T13" fmla="*/ 465 h 466"/>
                <a:gd name="T14" fmla="*/ 550 w 953"/>
                <a:gd name="T15" fmla="*/ 201 h 466"/>
                <a:gd name="T16" fmla="*/ 953 w 953"/>
                <a:gd name="T17" fmla="*/ 5 h 466"/>
                <a:gd name="T18" fmla="*/ 953 w 953"/>
                <a:gd name="T19" fmla="*/ 0 h 466"/>
                <a:gd name="T20" fmla="*/ 532 w 953"/>
                <a:gd name="T21" fmla="*/ 205 h 466"/>
                <a:gd name="T22" fmla="*/ 550 w 953"/>
                <a:gd name="T23" fmla="*/ 201 h 466"/>
                <a:gd name="T24" fmla="*/ 550 w 953"/>
                <a:gd name="T25" fmla="*/ 201 h 4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53"/>
                <a:gd name="T40" fmla="*/ 0 h 466"/>
                <a:gd name="T41" fmla="*/ 953 w 953"/>
                <a:gd name="T42" fmla="*/ 466 h 46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53" h="466">
                  <a:moveTo>
                    <a:pt x="10" y="465"/>
                  </a:moveTo>
                  <a:lnTo>
                    <a:pt x="427" y="261"/>
                  </a:lnTo>
                  <a:lnTo>
                    <a:pt x="428" y="260"/>
                  </a:lnTo>
                  <a:lnTo>
                    <a:pt x="435" y="253"/>
                  </a:lnTo>
                  <a:lnTo>
                    <a:pt x="0" y="466"/>
                  </a:lnTo>
                  <a:lnTo>
                    <a:pt x="10" y="465"/>
                  </a:lnTo>
                  <a:close/>
                  <a:moveTo>
                    <a:pt x="550" y="201"/>
                  </a:moveTo>
                  <a:lnTo>
                    <a:pt x="953" y="5"/>
                  </a:lnTo>
                  <a:lnTo>
                    <a:pt x="953" y="0"/>
                  </a:lnTo>
                  <a:lnTo>
                    <a:pt x="532" y="205"/>
                  </a:lnTo>
                  <a:lnTo>
                    <a:pt x="550" y="201"/>
                  </a:lnTo>
                  <a:close/>
                </a:path>
              </a:pathLst>
            </a:custGeom>
            <a:solidFill>
              <a:srgbClr val="E2FF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6" name="Freeform 202"/>
            <p:cNvSpPr>
              <a:spLocks noEditPoints="1"/>
            </p:cNvSpPr>
            <p:nvPr/>
          </p:nvSpPr>
          <p:spPr bwMode="auto">
            <a:xfrm>
              <a:off x="1923" y="1134"/>
              <a:ext cx="944" cy="460"/>
            </a:xfrm>
            <a:custGeom>
              <a:avLst/>
              <a:gdLst>
                <a:gd name="T0" fmla="*/ 11 w 944"/>
                <a:gd name="T1" fmla="*/ 460 h 460"/>
                <a:gd name="T2" fmla="*/ 413 w 944"/>
                <a:gd name="T3" fmla="*/ 263 h 460"/>
                <a:gd name="T4" fmla="*/ 418 w 944"/>
                <a:gd name="T5" fmla="*/ 256 h 460"/>
                <a:gd name="T6" fmla="*/ 0 w 944"/>
                <a:gd name="T7" fmla="*/ 460 h 460"/>
                <a:gd name="T8" fmla="*/ 11 w 944"/>
                <a:gd name="T9" fmla="*/ 460 h 460"/>
                <a:gd name="T10" fmla="*/ 11 w 944"/>
                <a:gd name="T11" fmla="*/ 460 h 460"/>
                <a:gd name="T12" fmla="*/ 555 w 944"/>
                <a:gd name="T13" fmla="*/ 194 h 460"/>
                <a:gd name="T14" fmla="*/ 944 w 944"/>
                <a:gd name="T15" fmla="*/ 4 h 460"/>
                <a:gd name="T16" fmla="*/ 944 w 944"/>
                <a:gd name="T17" fmla="*/ 0 h 460"/>
                <a:gd name="T18" fmla="*/ 539 w 944"/>
                <a:gd name="T19" fmla="*/ 197 h 460"/>
                <a:gd name="T20" fmla="*/ 547 w 944"/>
                <a:gd name="T21" fmla="*/ 195 h 460"/>
                <a:gd name="T22" fmla="*/ 555 w 944"/>
                <a:gd name="T23" fmla="*/ 194 h 460"/>
                <a:gd name="T24" fmla="*/ 555 w 944"/>
                <a:gd name="T25" fmla="*/ 194 h 4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44"/>
                <a:gd name="T40" fmla="*/ 0 h 460"/>
                <a:gd name="T41" fmla="*/ 944 w 944"/>
                <a:gd name="T42" fmla="*/ 460 h 4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44" h="460">
                  <a:moveTo>
                    <a:pt x="11" y="460"/>
                  </a:moveTo>
                  <a:lnTo>
                    <a:pt x="413" y="263"/>
                  </a:lnTo>
                  <a:lnTo>
                    <a:pt x="418" y="256"/>
                  </a:lnTo>
                  <a:lnTo>
                    <a:pt x="0" y="460"/>
                  </a:lnTo>
                  <a:lnTo>
                    <a:pt x="11" y="460"/>
                  </a:lnTo>
                  <a:close/>
                  <a:moveTo>
                    <a:pt x="555" y="194"/>
                  </a:moveTo>
                  <a:lnTo>
                    <a:pt x="944" y="4"/>
                  </a:lnTo>
                  <a:lnTo>
                    <a:pt x="944" y="0"/>
                  </a:lnTo>
                  <a:lnTo>
                    <a:pt x="539" y="197"/>
                  </a:lnTo>
                  <a:lnTo>
                    <a:pt x="547" y="195"/>
                  </a:lnTo>
                  <a:lnTo>
                    <a:pt x="555" y="194"/>
                  </a:lnTo>
                  <a:close/>
                </a:path>
              </a:pathLst>
            </a:custGeom>
            <a:solidFill>
              <a:srgbClr val="E3F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7" name="Freeform 203"/>
            <p:cNvSpPr>
              <a:spLocks noEditPoints="1"/>
            </p:cNvSpPr>
            <p:nvPr/>
          </p:nvSpPr>
          <p:spPr bwMode="auto">
            <a:xfrm>
              <a:off x="1933" y="1138"/>
              <a:ext cx="934" cy="456"/>
            </a:xfrm>
            <a:custGeom>
              <a:avLst/>
              <a:gdLst>
                <a:gd name="T0" fmla="*/ 12 w 934"/>
                <a:gd name="T1" fmla="*/ 455 h 456"/>
                <a:gd name="T2" fmla="*/ 398 w 934"/>
                <a:gd name="T3" fmla="*/ 266 h 456"/>
                <a:gd name="T4" fmla="*/ 404 w 934"/>
                <a:gd name="T5" fmla="*/ 258 h 456"/>
                <a:gd name="T6" fmla="*/ 0 w 934"/>
                <a:gd name="T7" fmla="*/ 456 h 456"/>
                <a:gd name="T8" fmla="*/ 5 w 934"/>
                <a:gd name="T9" fmla="*/ 456 h 456"/>
                <a:gd name="T10" fmla="*/ 12 w 934"/>
                <a:gd name="T11" fmla="*/ 455 h 456"/>
                <a:gd name="T12" fmla="*/ 12 w 934"/>
                <a:gd name="T13" fmla="*/ 455 h 456"/>
                <a:gd name="T14" fmla="*/ 559 w 934"/>
                <a:gd name="T15" fmla="*/ 188 h 456"/>
                <a:gd name="T16" fmla="*/ 934 w 934"/>
                <a:gd name="T17" fmla="*/ 5 h 456"/>
                <a:gd name="T18" fmla="*/ 934 w 934"/>
                <a:gd name="T19" fmla="*/ 0 h 456"/>
                <a:gd name="T20" fmla="*/ 544 w 934"/>
                <a:gd name="T21" fmla="*/ 190 h 456"/>
                <a:gd name="T22" fmla="*/ 559 w 934"/>
                <a:gd name="T23" fmla="*/ 188 h 456"/>
                <a:gd name="T24" fmla="*/ 559 w 934"/>
                <a:gd name="T25" fmla="*/ 188 h 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34"/>
                <a:gd name="T40" fmla="*/ 0 h 456"/>
                <a:gd name="T41" fmla="*/ 934 w 934"/>
                <a:gd name="T42" fmla="*/ 456 h 4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34" h="456">
                  <a:moveTo>
                    <a:pt x="12" y="455"/>
                  </a:moveTo>
                  <a:lnTo>
                    <a:pt x="398" y="266"/>
                  </a:lnTo>
                  <a:lnTo>
                    <a:pt x="404" y="258"/>
                  </a:lnTo>
                  <a:lnTo>
                    <a:pt x="0" y="456"/>
                  </a:lnTo>
                  <a:lnTo>
                    <a:pt x="5" y="456"/>
                  </a:lnTo>
                  <a:lnTo>
                    <a:pt x="12" y="455"/>
                  </a:lnTo>
                  <a:close/>
                  <a:moveTo>
                    <a:pt x="559" y="188"/>
                  </a:moveTo>
                  <a:lnTo>
                    <a:pt x="934" y="5"/>
                  </a:lnTo>
                  <a:lnTo>
                    <a:pt x="934" y="0"/>
                  </a:lnTo>
                  <a:lnTo>
                    <a:pt x="544" y="190"/>
                  </a:lnTo>
                  <a:lnTo>
                    <a:pt x="559" y="188"/>
                  </a:lnTo>
                  <a:close/>
                </a:path>
              </a:pathLst>
            </a:custGeom>
            <a:solidFill>
              <a:srgbClr val="E4FF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498" name="Freeform 204"/>
            <p:cNvSpPr>
              <a:spLocks noEditPoints="1"/>
            </p:cNvSpPr>
            <p:nvPr/>
          </p:nvSpPr>
          <p:spPr bwMode="auto">
            <a:xfrm>
              <a:off x="1944" y="1142"/>
              <a:ext cx="923" cy="451"/>
            </a:xfrm>
            <a:custGeom>
              <a:avLst/>
              <a:gdLst>
                <a:gd name="T0" fmla="*/ 13 w 923"/>
                <a:gd name="T1" fmla="*/ 450 h 451"/>
                <a:gd name="T2" fmla="*/ 383 w 923"/>
                <a:gd name="T3" fmla="*/ 270 h 451"/>
                <a:gd name="T4" fmla="*/ 384 w 923"/>
                <a:gd name="T5" fmla="*/ 266 h 451"/>
                <a:gd name="T6" fmla="*/ 388 w 923"/>
                <a:gd name="T7" fmla="*/ 261 h 451"/>
                <a:gd name="T8" fmla="*/ 0 w 923"/>
                <a:gd name="T9" fmla="*/ 451 h 451"/>
                <a:gd name="T10" fmla="*/ 13 w 923"/>
                <a:gd name="T11" fmla="*/ 450 h 451"/>
                <a:gd name="T12" fmla="*/ 13 w 923"/>
                <a:gd name="T13" fmla="*/ 450 h 451"/>
                <a:gd name="T14" fmla="*/ 561 w 923"/>
                <a:gd name="T15" fmla="*/ 181 h 451"/>
                <a:gd name="T16" fmla="*/ 923 w 923"/>
                <a:gd name="T17" fmla="*/ 5 h 451"/>
                <a:gd name="T18" fmla="*/ 923 w 923"/>
                <a:gd name="T19" fmla="*/ 0 h 451"/>
                <a:gd name="T20" fmla="*/ 546 w 923"/>
                <a:gd name="T21" fmla="*/ 184 h 451"/>
                <a:gd name="T22" fmla="*/ 561 w 923"/>
                <a:gd name="T23" fmla="*/ 181 h 451"/>
                <a:gd name="T24" fmla="*/ 561 w 923"/>
                <a:gd name="T25" fmla="*/ 181 h 4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23"/>
                <a:gd name="T40" fmla="*/ 0 h 451"/>
                <a:gd name="T41" fmla="*/ 923 w 923"/>
                <a:gd name="T42" fmla="*/ 451 h 4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23" h="451">
                  <a:moveTo>
                    <a:pt x="13" y="450"/>
                  </a:moveTo>
                  <a:lnTo>
                    <a:pt x="383" y="270"/>
                  </a:lnTo>
                  <a:lnTo>
                    <a:pt x="384" y="266"/>
                  </a:lnTo>
                  <a:lnTo>
                    <a:pt x="388" y="261"/>
                  </a:lnTo>
                  <a:lnTo>
                    <a:pt x="0" y="451"/>
                  </a:lnTo>
                  <a:lnTo>
                    <a:pt x="13" y="450"/>
                  </a:lnTo>
                  <a:close/>
                  <a:moveTo>
                    <a:pt x="561" y="181"/>
                  </a:moveTo>
                  <a:lnTo>
                    <a:pt x="923" y="5"/>
                  </a:lnTo>
                  <a:lnTo>
                    <a:pt x="923" y="0"/>
                  </a:lnTo>
                  <a:lnTo>
                    <a:pt x="546" y="184"/>
                  </a:lnTo>
                  <a:lnTo>
                    <a:pt x="561" y="181"/>
                  </a:lnTo>
                  <a:close/>
                </a:path>
              </a:pathLst>
            </a:custGeom>
            <a:solidFill>
              <a:srgbClr val="E5FF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37" name="Group 406"/>
          <p:cNvGrpSpPr>
            <a:grpSpLocks/>
          </p:cNvGrpSpPr>
          <p:nvPr/>
        </p:nvGrpSpPr>
        <p:grpSpPr bwMode="auto">
          <a:xfrm>
            <a:off x="572367" y="1016766"/>
            <a:ext cx="4059238" cy="2646362"/>
            <a:chOff x="310" y="541"/>
            <a:chExt cx="2557" cy="1667"/>
          </a:xfrm>
        </p:grpSpPr>
        <p:sp>
          <p:nvSpPr>
            <p:cNvPr id="19099" name="Freeform 206"/>
            <p:cNvSpPr>
              <a:spLocks noEditPoints="1"/>
            </p:cNvSpPr>
            <p:nvPr/>
          </p:nvSpPr>
          <p:spPr bwMode="auto">
            <a:xfrm>
              <a:off x="1956" y="1147"/>
              <a:ext cx="911" cy="445"/>
            </a:xfrm>
            <a:custGeom>
              <a:avLst/>
              <a:gdLst>
                <a:gd name="T0" fmla="*/ 29 w 911"/>
                <a:gd name="T1" fmla="*/ 435 h 445"/>
                <a:gd name="T2" fmla="*/ 367 w 911"/>
                <a:gd name="T3" fmla="*/ 271 h 445"/>
                <a:gd name="T4" fmla="*/ 371 w 911"/>
                <a:gd name="T5" fmla="*/ 263 h 445"/>
                <a:gd name="T6" fmla="*/ 0 w 911"/>
                <a:gd name="T7" fmla="*/ 445 h 445"/>
                <a:gd name="T8" fmla="*/ 3 w 911"/>
                <a:gd name="T9" fmla="*/ 444 h 445"/>
                <a:gd name="T10" fmla="*/ 23 w 911"/>
                <a:gd name="T11" fmla="*/ 438 h 445"/>
                <a:gd name="T12" fmla="*/ 29 w 911"/>
                <a:gd name="T13" fmla="*/ 435 h 445"/>
                <a:gd name="T14" fmla="*/ 29 w 911"/>
                <a:gd name="T15" fmla="*/ 435 h 445"/>
                <a:gd name="T16" fmla="*/ 563 w 911"/>
                <a:gd name="T17" fmla="*/ 174 h 445"/>
                <a:gd name="T18" fmla="*/ 911 w 911"/>
                <a:gd name="T19" fmla="*/ 5 h 445"/>
                <a:gd name="T20" fmla="*/ 911 w 911"/>
                <a:gd name="T21" fmla="*/ 0 h 445"/>
                <a:gd name="T22" fmla="*/ 548 w 911"/>
                <a:gd name="T23" fmla="*/ 177 h 445"/>
                <a:gd name="T24" fmla="*/ 560 w 911"/>
                <a:gd name="T25" fmla="*/ 175 h 445"/>
                <a:gd name="T26" fmla="*/ 563 w 911"/>
                <a:gd name="T27" fmla="*/ 174 h 445"/>
                <a:gd name="T28" fmla="*/ 563 w 911"/>
                <a:gd name="T29" fmla="*/ 174 h 4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11"/>
                <a:gd name="T46" fmla="*/ 0 h 445"/>
                <a:gd name="T47" fmla="*/ 911 w 911"/>
                <a:gd name="T48" fmla="*/ 445 h 4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11" h="445">
                  <a:moveTo>
                    <a:pt x="29" y="435"/>
                  </a:moveTo>
                  <a:lnTo>
                    <a:pt x="367" y="271"/>
                  </a:lnTo>
                  <a:lnTo>
                    <a:pt x="371" y="263"/>
                  </a:lnTo>
                  <a:lnTo>
                    <a:pt x="0" y="445"/>
                  </a:lnTo>
                  <a:lnTo>
                    <a:pt x="3" y="444"/>
                  </a:lnTo>
                  <a:lnTo>
                    <a:pt x="23" y="438"/>
                  </a:lnTo>
                  <a:lnTo>
                    <a:pt x="29" y="435"/>
                  </a:lnTo>
                  <a:close/>
                  <a:moveTo>
                    <a:pt x="563" y="174"/>
                  </a:moveTo>
                  <a:lnTo>
                    <a:pt x="911" y="5"/>
                  </a:lnTo>
                  <a:lnTo>
                    <a:pt x="911" y="0"/>
                  </a:lnTo>
                  <a:lnTo>
                    <a:pt x="548" y="177"/>
                  </a:lnTo>
                  <a:lnTo>
                    <a:pt x="560" y="175"/>
                  </a:lnTo>
                  <a:lnTo>
                    <a:pt x="563" y="174"/>
                  </a:lnTo>
                  <a:close/>
                </a:path>
              </a:pathLst>
            </a:custGeom>
            <a:solidFill>
              <a:srgbClr val="E6FFDC"/>
            </a:solidFill>
            <a:ln w="0">
              <a:solidFill>
                <a:srgbClr val="E6FFD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0" name="Freeform 207"/>
            <p:cNvSpPr>
              <a:spLocks noEditPoints="1"/>
            </p:cNvSpPr>
            <p:nvPr/>
          </p:nvSpPr>
          <p:spPr bwMode="auto">
            <a:xfrm>
              <a:off x="1979" y="1151"/>
              <a:ext cx="888" cy="434"/>
            </a:xfrm>
            <a:custGeom>
              <a:avLst/>
              <a:gdLst>
                <a:gd name="T0" fmla="*/ 50 w 888"/>
                <a:gd name="T1" fmla="*/ 414 h 434"/>
                <a:gd name="T2" fmla="*/ 341 w 888"/>
                <a:gd name="T3" fmla="*/ 273 h 434"/>
                <a:gd name="T4" fmla="*/ 345 w 888"/>
                <a:gd name="T5" fmla="*/ 266 h 434"/>
                <a:gd name="T6" fmla="*/ 0 w 888"/>
                <a:gd name="T7" fmla="*/ 434 h 434"/>
                <a:gd name="T8" fmla="*/ 19 w 888"/>
                <a:gd name="T9" fmla="*/ 426 h 434"/>
                <a:gd name="T10" fmla="*/ 38 w 888"/>
                <a:gd name="T11" fmla="*/ 418 h 434"/>
                <a:gd name="T12" fmla="*/ 50 w 888"/>
                <a:gd name="T13" fmla="*/ 414 h 434"/>
                <a:gd name="T14" fmla="*/ 50 w 888"/>
                <a:gd name="T15" fmla="*/ 414 h 434"/>
                <a:gd name="T16" fmla="*/ 552 w 888"/>
                <a:gd name="T17" fmla="*/ 169 h 434"/>
                <a:gd name="T18" fmla="*/ 888 w 888"/>
                <a:gd name="T19" fmla="*/ 5 h 434"/>
                <a:gd name="T20" fmla="*/ 888 w 888"/>
                <a:gd name="T21" fmla="*/ 0 h 434"/>
                <a:gd name="T22" fmla="*/ 538 w 888"/>
                <a:gd name="T23" fmla="*/ 171 h 434"/>
                <a:gd name="T24" fmla="*/ 552 w 888"/>
                <a:gd name="T25" fmla="*/ 169 h 434"/>
                <a:gd name="T26" fmla="*/ 552 w 888"/>
                <a:gd name="T27" fmla="*/ 169 h 4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88"/>
                <a:gd name="T43" fmla="*/ 0 h 434"/>
                <a:gd name="T44" fmla="*/ 888 w 888"/>
                <a:gd name="T45" fmla="*/ 434 h 43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88" h="434">
                  <a:moveTo>
                    <a:pt x="50" y="414"/>
                  </a:moveTo>
                  <a:lnTo>
                    <a:pt x="341" y="273"/>
                  </a:lnTo>
                  <a:lnTo>
                    <a:pt x="345" y="266"/>
                  </a:lnTo>
                  <a:lnTo>
                    <a:pt x="0" y="434"/>
                  </a:lnTo>
                  <a:lnTo>
                    <a:pt x="19" y="426"/>
                  </a:lnTo>
                  <a:lnTo>
                    <a:pt x="38" y="418"/>
                  </a:lnTo>
                  <a:lnTo>
                    <a:pt x="50" y="414"/>
                  </a:lnTo>
                  <a:close/>
                  <a:moveTo>
                    <a:pt x="552" y="169"/>
                  </a:moveTo>
                  <a:lnTo>
                    <a:pt x="888" y="5"/>
                  </a:lnTo>
                  <a:lnTo>
                    <a:pt x="888" y="0"/>
                  </a:lnTo>
                  <a:lnTo>
                    <a:pt x="538" y="171"/>
                  </a:lnTo>
                  <a:lnTo>
                    <a:pt x="552" y="169"/>
                  </a:lnTo>
                  <a:close/>
                </a:path>
              </a:pathLst>
            </a:custGeom>
            <a:solidFill>
              <a:srgbClr val="E7FFDD"/>
            </a:solidFill>
            <a:ln w="0">
              <a:solidFill>
                <a:srgbClr val="E7FFD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1" name="Freeform 208"/>
            <p:cNvSpPr>
              <a:spLocks noEditPoints="1"/>
            </p:cNvSpPr>
            <p:nvPr/>
          </p:nvSpPr>
          <p:spPr bwMode="auto">
            <a:xfrm>
              <a:off x="2027" y="1156"/>
              <a:ext cx="840" cy="410"/>
            </a:xfrm>
            <a:custGeom>
              <a:avLst/>
              <a:gdLst>
                <a:gd name="T0" fmla="*/ 18 w 840"/>
                <a:gd name="T1" fmla="*/ 406 h 410"/>
                <a:gd name="T2" fmla="*/ 289 w 840"/>
                <a:gd name="T3" fmla="*/ 274 h 410"/>
                <a:gd name="T4" fmla="*/ 293 w 840"/>
                <a:gd name="T5" fmla="*/ 267 h 410"/>
                <a:gd name="T6" fmla="*/ 0 w 840"/>
                <a:gd name="T7" fmla="*/ 410 h 410"/>
                <a:gd name="T8" fmla="*/ 10 w 840"/>
                <a:gd name="T9" fmla="*/ 407 h 410"/>
                <a:gd name="T10" fmla="*/ 18 w 840"/>
                <a:gd name="T11" fmla="*/ 406 h 410"/>
                <a:gd name="T12" fmla="*/ 18 w 840"/>
                <a:gd name="T13" fmla="*/ 406 h 410"/>
                <a:gd name="T14" fmla="*/ 516 w 840"/>
                <a:gd name="T15" fmla="*/ 162 h 410"/>
                <a:gd name="T16" fmla="*/ 840 w 840"/>
                <a:gd name="T17" fmla="*/ 5 h 410"/>
                <a:gd name="T18" fmla="*/ 840 w 840"/>
                <a:gd name="T19" fmla="*/ 0 h 410"/>
                <a:gd name="T20" fmla="*/ 503 w 840"/>
                <a:gd name="T21" fmla="*/ 164 h 410"/>
                <a:gd name="T22" fmla="*/ 516 w 840"/>
                <a:gd name="T23" fmla="*/ 162 h 410"/>
                <a:gd name="T24" fmla="*/ 516 w 840"/>
                <a:gd name="T25" fmla="*/ 162 h 4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40"/>
                <a:gd name="T40" fmla="*/ 0 h 410"/>
                <a:gd name="T41" fmla="*/ 840 w 840"/>
                <a:gd name="T42" fmla="*/ 410 h 4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40" h="410">
                  <a:moveTo>
                    <a:pt x="18" y="406"/>
                  </a:moveTo>
                  <a:lnTo>
                    <a:pt x="289" y="274"/>
                  </a:lnTo>
                  <a:lnTo>
                    <a:pt x="293" y="267"/>
                  </a:lnTo>
                  <a:lnTo>
                    <a:pt x="0" y="410"/>
                  </a:lnTo>
                  <a:lnTo>
                    <a:pt x="10" y="407"/>
                  </a:lnTo>
                  <a:lnTo>
                    <a:pt x="18" y="406"/>
                  </a:lnTo>
                  <a:close/>
                  <a:moveTo>
                    <a:pt x="516" y="162"/>
                  </a:moveTo>
                  <a:lnTo>
                    <a:pt x="840" y="5"/>
                  </a:lnTo>
                  <a:lnTo>
                    <a:pt x="840" y="0"/>
                  </a:lnTo>
                  <a:lnTo>
                    <a:pt x="503" y="164"/>
                  </a:lnTo>
                  <a:lnTo>
                    <a:pt x="516" y="162"/>
                  </a:lnTo>
                  <a:close/>
                </a:path>
              </a:pathLst>
            </a:custGeom>
            <a:solidFill>
              <a:srgbClr val="E7FFDE"/>
            </a:solidFill>
            <a:ln w="0">
              <a:solidFill>
                <a:srgbClr val="E7FFD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2" name="Freeform 209"/>
            <p:cNvSpPr>
              <a:spLocks noEditPoints="1"/>
            </p:cNvSpPr>
            <p:nvPr/>
          </p:nvSpPr>
          <p:spPr bwMode="auto">
            <a:xfrm>
              <a:off x="2044" y="1160"/>
              <a:ext cx="823" cy="402"/>
            </a:xfrm>
            <a:custGeom>
              <a:avLst/>
              <a:gdLst>
                <a:gd name="T0" fmla="*/ 13 w 823"/>
                <a:gd name="T1" fmla="*/ 401 h 402"/>
                <a:gd name="T2" fmla="*/ 269 w 823"/>
                <a:gd name="T3" fmla="*/ 276 h 402"/>
                <a:gd name="T4" fmla="*/ 272 w 823"/>
                <a:gd name="T5" fmla="*/ 270 h 402"/>
                <a:gd name="T6" fmla="*/ 272 w 823"/>
                <a:gd name="T7" fmla="*/ 270 h 402"/>
                <a:gd name="T8" fmla="*/ 0 w 823"/>
                <a:gd name="T9" fmla="*/ 402 h 402"/>
                <a:gd name="T10" fmla="*/ 13 w 823"/>
                <a:gd name="T11" fmla="*/ 401 h 402"/>
                <a:gd name="T12" fmla="*/ 13 w 823"/>
                <a:gd name="T13" fmla="*/ 401 h 402"/>
                <a:gd name="T14" fmla="*/ 511 w 823"/>
                <a:gd name="T15" fmla="*/ 157 h 402"/>
                <a:gd name="T16" fmla="*/ 823 w 823"/>
                <a:gd name="T17" fmla="*/ 5 h 402"/>
                <a:gd name="T18" fmla="*/ 823 w 823"/>
                <a:gd name="T19" fmla="*/ 0 h 402"/>
                <a:gd name="T20" fmla="*/ 498 w 823"/>
                <a:gd name="T21" fmla="*/ 159 h 402"/>
                <a:gd name="T22" fmla="*/ 511 w 823"/>
                <a:gd name="T23" fmla="*/ 157 h 402"/>
                <a:gd name="T24" fmla="*/ 511 w 823"/>
                <a:gd name="T25" fmla="*/ 157 h 4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3"/>
                <a:gd name="T40" fmla="*/ 0 h 402"/>
                <a:gd name="T41" fmla="*/ 823 w 823"/>
                <a:gd name="T42" fmla="*/ 402 h 4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3" h="402">
                  <a:moveTo>
                    <a:pt x="13" y="401"/>
                  </a:moveTo>
                  <a:lnTo>
                    <a:pt x="269" y="276"/>
                  </a:lnTo>
                  <a:lnTo>
                    <a:pt x="272" y="270"/>
                  </a:lnTo>
                  <a:lnTo>
                    <a:pt x="0" y="402"/>
                  </a:lnTo>
                  <a:lnTo>
                    <a:pt x="13" y="401"/>
                  </a:lnTo>
                  <a:close/>
                  <a:moveTo>
                    <a:pt x="511" y="157"/>
                  </a:moveTo>
                  <a:lnTo>
                    <a:pt x="823" y="5"/>
                  </a:lnTo>
                  <a:lnTo>
                    <a:pt x="823" y="0"/>
                  </a:lnTo>
                  <a:lnTo>
                    <a:pt x="498" y="159"/>
                  </a:lnTo>
                  <a:lnTo>
                    <a:pt x="511" y="157"/>
                  </a:lnTo>
                  <a:close/>
                </a:path>
              </a:pathLst>
            </a:custGeom>
            <a:solidFill>
              <a:srgbClr val="E8FFDF"/>
            </a:solidFill>
            <a:ln w="0">
              <a:solidFill>
                <a:srgbClr val="E8FFD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3" name="Freeform 210"/>
            <p:cNvSpPr>
              <a:spLocks noEditPoints="1"/>
            </p:cNvSpPr>
            <p:nvPr/>
          </p:nvSpPr>
          <p:spPr bwMode="auto">
            <a:xfrm>
              <a:off x="2056" y="1165"/>
              <a:ext cx="811" cy="396"/>
            </a:xfrm>
            <a:custGeom>
              <a:avLst/>
              <a:gdLst>
                <a:gd name="T0" fmla="*/ 10 w 811"/>
                <a:gd name="T1" fmla="*/ 396 h 396"/>
                <a:gd name="T2" fmla="*/ 254 w 811"/>
                <a:gd name="T3" fmla="*/ 277 h 396"/>
                <a:gd name="T4" fmla="*/ 257 w 811"/>
                <a:gd name="T5" fmla="*/ 271 h 396"/>
                <a:gd name="T6" fmla="*/ 0 w 811"/>
                <a:gd name="T7" fmla="*/ 396 h 396"/>
                <a:gd name="T8" fmla="*/ 1 w 811"/>
                <a:gd name="T9" fmla="*/ 396 h 396"/>
                <a:gd name="T10" fmla="*/ 10 w 811"/>
                <a:gd name="T11" fmla="*/ 396 h 396"/>
                <a:gd name="T12" fmla="*/ 10 w 811"/>
                <a:gd name="T13" fmla="*/ 396 h 396"/>
                <a:gd name="T14" fmla="*/ 511 w 811"/>
                <a:gd name="T15" fmla="*/ 151 h 396"/>
                <a:gd name="T16" fmla="*/ 810 w 811"/>
                <a:gd name="T17" fmla="*/ 5 h 396"/>
                <a:gd name="T18" fmla="*/ 810 w 811"/>
                <a:gd name="T19" fmla="*/ 5 h 396"/>
                <a:gd name="T20" fmla="*/ 810 w 811"/>
                <a:gd name="T21" fmla="*/ 5 h 396"/>
                <a:gd name="T22" fmla="*/ 811 w 811"/>
                <a:gd name="T23" fmla="*/ 5 h 396"/>
                <a:gd name="T24" fmla="*/ 811 w 811"/>
                <a:gd name="T25" fmla="*/ 0 h 396"/>
                <a:gd name="T26" fmla="*/ 498 w 811"/>
                <a:gd name="T27" fmla="*/ 152 h 396"/>
                <a:gd name="T28" fmla="*/ 504 w 811"/>
                <a:gd name="T29" fmla="*/ 151 h 396"/>
                <a:gd name="T30" fmla="*/ 511 w 811"/>
                <a:gd name="T31" fmla="*/ 151 h 396"/>
                <a:gd name="T32" fmla="*/ 511 w 811"/>
                <a:gd name="T33" fmla="*/ 151 h 39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11"/>
                <a:gd name="T52" fmla="*/ 0 h 396"/>
                <a:gd name="T53" fmla="*/ 811 w 811"/>
                <a:gd name="T54" fmla="*/ 396 h 39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11" h="396">
                  <a:moveTo>
                    <a:pt x="10" y="396"/>
                  </a:moveTo>
                  <a:lnTo>
                    <a:pt x="254" y="277"/>
                  </a:lnTo>
                  <a:lnTo>
                    <a:pt x="257" y="271"/>
                  </a:lnTo>
                  <a:lnTo>
                    <a:pt x="0" y="396"/>
                  </a:lnTo>
                  <a:lnTo>
                    <a:pt x="1" y="396"/>
                  </a:lnTo>
                  <a:lnTo>
                    <a:pt x="10" y="396"/>
                  </a:lnTo>
                  <a:close/>
                  <a:moveTo>
                    <a:pt x="511" y="151"/>
                  </a:moveTo>
                  <a:lnTo>
                    <a:pt x="810" y="5"/>
                  </a:lnTo>
                  <a:lnTo>
                    <a:pt x="811" y="5"/>
                  </a:lnTo>
                  <a:lnTo>
                    <a:pt x="811" y="0"/>
                  </a:lnTo>
                  <a:lnTo>
                    <a:pt x="498" y="152"/>
                  </a:lnTo>
                  <a:lnTo>
                    <a:pt x="504" y="151"/>
                  </a:lnTo>
                  <a:lnTo>
                    <a:pt x="511" y="151"/>
                  </a:lnTo>
                  <a:close/>
                </a:path>
              </a:pathLst>
            </a:custGeom>
            <a:solidFill>
              <a:srgbClr val="E9FFE1"/>
            </a:solidFill>
            <a:ln w="0">
              <a:solidFill>
                <a:srgbClr val="E9FFE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4" name="Freeform 211"/>
            <p:cNvSpPr>
              <a:spLocks noEditPoints="1"/>
            </p:cNvSpPr>
            <p:nvPr/>
          </p:nvSpPr>
          <p:spPr bwMode="auto">
            <a:xfrm>
              <a:off x="2065" y="1169"/>
              <a:ext cx="802" cy="392"/>
            </a:xfrm>
            <a:custGeom>
              <a:avLst/>
              <a:gdLst>
                <a:gd name="T0" fmla="*/ 10 w 802"/>
                <a:gd name="T1" fmla="*/ 392 h 392"/>
                <a:gd name="T2" fmla="*/ 242 w 802"/>
                <a:gd name="T3" fmla="*/ 279 h 392"/>
                <a:gd name="T4" fmla="*/ 245 w 802"/>
                <a:gd name="T5" fmla="*/ 273 h 392"/>
                <a:gd name="T6" fmla="*/ 0 w 802"/>
                <a:gd name="T7" fmla="*/ 392 h 392"/>
                <a:gd name="T8" fmla="*/ 10 w 802"/>
                <a:gd name="T9" fmla="*/ 392 h 392"/>
                <a:gd name="T10" fmla="*/ 10 w 802"/>
                <a:gd name="T11" fmla="*/ 392 h 392"/>
                <a:gd name="T12" fmla="*/ 513 w 802"/>
                <a:gd name="T13" fmla="*/ 146 h 392"/>
                <a:gd name="T14" fmla="*/ 801 w 802"/>
                <a:gd name="T15" fmla="*/ 6 h 392"/>
                <a:gd name="T16" fmla="*/ 801 w 802"/>
                <a:gd name="T17" fmla="*/ 1 h 392"/>
                <a:gd name="T18" fmla="*/ 802 w 802"/>
                <a:gd name="T19" fmla="*/ 1 h 392"/>
                <a:gd name="T20" fmla="*/ 802 w 802"/>
                <a:gd name="T21" fmla="*/ 0 h 392"/>
                <a:gd name="T22" fmla="*/ 501 w 802"/>
                <a:gd name="T23" fmla="*/ 147 h 392"/>
                <a:gd name="T24" fmla="*/ 513 w 802"/>
                <a:gd name="T25" fmla="*/ 146 h 392"/>
                <a:gd name="T26" fmla="*/ 513 w 802"/>
                <a:gd name="T27" fmla="*/ 146 h 39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02"/>
                <a:gd name="T43" fmla="*/ 0 h 392"/>
                <a:gd name="T44" fmla="*/ 802 w 802"/>
                <a:gd name="T45" fmla="*/ 392 h 39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02" h="392">
                  <a:moveTo>
                    <a:pt x="10" y="392"/>
                  </a:moveTo>
                  <a:lnTo>
                    <a:pt x="242" y="279"/>
                  </a:lnTo>
                  <a:lnTo>
                    <a:pt x="245" y="273"/>
                  </a:lnTo>
                  <a:lnTo>
                    <a:pt x="0" y="392"/>
                  </a:lnTo>
                  <a:lnTo>
                    <a:pt x="10" y="392"/>
                  </a:lnTo>
                  <a:close/>
                  <a:moveTo>
                    <a:pt x="513" y="146"/>
                  </a:moveTo>
                  <a:lnTo>
                    <a:pt x="801" y="6"/>
                  </a:lnTo>
                  <a:lnTo>
                    <a:pt x="801" y="1"/>
                  </a:lnTo>
                  <a:lnTo>
                    <a:pt x="802" y="1"/>
                  </a:lnTo>
                  <a:lnTo>
                    <a:pt x="802" y="0"/>
                  </a:lnTo>
                  <a:lnTo>
                    <a:pt x="501" y="147"/>
                  </a:lnTo>
                  <a:lnTo>
                    <a:pt x="513" y="146"/>
                  </a:lnTo>
                  <a:close/>
                </a:path>
              </a:pathLst>
            </a:custGeom>
            <a:solidFill>
              <a:srgbClr val="EAFFE2"/>
            </a:solidFill>
            <a:ln w="0">
              <a:solidFill>
                <a:srgbClr val="EAFFE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5" name="Freeform 212"/>
            <p:cNvSpPr>
              <a:spLocks noEditPoints="1"/>
            </p:cNvSpPr>
            <p:nvPr/>
          </p:nvSpPr>
          <p:spPr bwMode="auto">
            <a:xfrm>
              <a:off x="2075" y="1174"/>
              <a:ext cx="791" cy="387"/>
            </a:xfrm>
            <a:custGeom>
              <a:avLst/>
              <a:gdLst>
                <a:gd name="T0" fmla="*/ 10 w 791"/>
                <a:gd name="T1" fmla="*/ 387 h 387"/>
                <a:gd name="T2" fmla="*/ 229 w 791"/>
                <a:gd name="T3" fmla="*/ 280 h 387"/>
                <a:gd name="T4" fmla="*/ 229 w 791"/>
                <a:gd name="T5" fmla="*/ 279 h 387"/>
                <a:gd name="T6" fmla="*/ 232 w 791"/>
                <a:gd name="T7" fmla="*/ 274 h 387"/>
                <a:gd name="T8" fmla="*/ 0 w 791"/>
                <a:gd name="T9" fmla="*/ 387 h 387"/>
                <a:gd name="T10" fmla="*/ 9 w 791"/>
                <a:gd name="T11" fmla="*/ 387 h 387"/>
                <a:gd name="T12" fmla="*/ 10 w 791"/>
                <a:gd name="T13" fmla="*/ 387 h 387"/>
                <a:gd name="T14" fmla="*/ 10 w 791"/>
                <a:gd name="T15" fmla="*/ 387 h 387"/>
                <a:gd name="T16" fmla="*/ 514 w 791"/>
                <a:gd name="T17" fmla="*/ 140 h 387"/>
                <a:gd name="T18" fmla="*/ 791 w 791"/>
                <a:gd name="T19" fmla="*/ 5 h 387"/>
                <a:gd name="T20" fmla="*/ 791 w 791"/>
                <a:gd name="T21" fmla="*/ 0 h 387"/>
                <a:gd name="T22" fmla="*/ 502 w 791"/>
                <a:gd name="T23" fmla="*/ 141 h 387"/>
                <a:gd name="T24" fmla="*/ 514 w 791"/>
                <a:gd name="T25" fmla="*/ 140 h 387"/>
                <a:gd name="T26" fmla="*/ 514 w 791"/>
                <a:gd name="T27" fmla="*/ 140 h 3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91"/>
                <a:gd name="T43" fmla="*/ 0 h 387"/>
                <a:gd name="T44" fmla="*/ 791 w 791"/>
                <a:gd name="T45" fmla="*/ 387 h 3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91" h="387">
                  <a:moveTo>
                    <a:pt x="10" y="387"/>
                  </a:moveTo>
                  <a:lnTo>
                    <a:pt x="229" y="280"/>
                  </a:lnTo>
                  <a:lnTo>
                    <a:pt x="229" y="279"/>
                  </a:lnTo>
                  <a:lnTo>
                    <a:pt x="232" y="274"/>
                  </a:lnTo>
                  <a:lnTo>
                    <a:pt x="0" y="387"/>
                  </a:lnTo>
                  <a:lnTo>
                    <a:pt x="9" y="387"/>
                  </a:lnTo>
                  <a:lnTo>
                    <a:pt x="10" y="387"/>
                  </a:lnTo>
                  <a:close/>
                  <a:moveTo>
                    <a:pt x="514" y="140"/>
                  </a:moveTo>
                  <a:lnTo>
                    <a:pt x="791" y="5"/>
                  </a:lnTo>
                  <a:lnTo>
                    <a:pt x="791" y="0"/>
                  </a:lnTo>
                  <a:lnTo>
                    <a:pt x="502" y="141"/>
                  </a:lnTo>
                  <a:lnTo>
                    <a:pt x="514" y="140"/>
                  </a:lnTo>
                  <a:close/>
                </a:path>
              </a:pathLst>
            </a:custGeom>
            <a:solidFill>
              <a:srgbClr val="EBFFE3"/>
            </a:solidFill>
            <a:ln w="0">
              <a:solidFill>
                <a:srgbClr val="EBFFE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6" name="Freeform 213"/>
            <p:cNvSpPr>
              <a:spLocks noEditPoints="1"/>
            </p:cNvSpPr>
            <p:nvPr/>
          </p:nvSpPr>
          <p:spPr bwMode="auto">
            <a:xfrm>
              <a:off x="2084" y="1179"/>
              <a:ext cx="782" cy="382"/>
            </a:xfrm>
            <a:custGeom>
              <a:avLst/>
              <a:gdLst>
                <a:gd name="T0" fmla="*/ 10 w 782"/>
                <a:gd name="T1" fmla="*/ 381 h 382"/>
                <a:gd name="T2" fmla="*/ 217 w 782"/>
                <a:gd name="T3" fmla="*/ 281 h 382"/>
                <a:gd name="T4" fmla="*/ 220 w 782"/>
                <a:gd name="T5" fmla="*/ 275 h 382"/>
                <a:gd name="T6" fmla="*/ 0 w 782"/>
                <a:gd name="T7" fmla="*/ 382 h 382"/>
                <a:gd name="T8" fmla="*/ 10 w 782"/>
                <a:gd name="T9" fmla="*/ 381 h 382"/>
                <a:gd name="T10" fmla="*/ 10 w 782"/>
                <a:gd name="T11" fmla="*/ 381 h 382"/>
                <a:gd name="T12" fmla="*/ 517 w 782"/>
                <a:gd name="T13" fmla="*/ 133 h 382"/>
                <a:gd name="T14" fmla="*/ 782 w 782"/>
                <a:gd name="T15" fmla="*/ 5 h 382"/>
                <a:gd name="T16" fmla="*/ 782 w 782"/>
                <a:gd name="T17" fmla="*/ 0 h 382"/>
                <a:gd name="T18" fmla="*/ 504 w 782"/>
                <a:gd name="T19" fmla="*/ 135 h 382"/>
                <a:gd name="T20" fmla="*/ 517 w 782"/>
                <a:gd name="T21" fmla="*/ 133 h 382"/>
                <a:gd name="T22" fmla="*/ 517 w 782"/>
                <a:gd name="T23" fmla="*/ 133 h 3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82"/>
                <a:gd name="T37" fmla="*/ 0 h 382"/>
                <a:gd name="T38" fmla="*/ 782 w 782"/>
                <a:gd name="T39" fmla="*/ 382 h 3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82" h="382">
                  <a:moveTo>
                    <a:pt x="10" y="381"/>
                  </a:moveTo>
                  <a:lnTo>
                    <a:pt x="217" y="281"/>
                  </a:lnTo>
                  <a:lnTo>
                    <a:pt x="220" y="275"/>
                  </a:lnTo>
                  <a:lnTo>
                    <a:pt x="0" y="382"/>
                  </a:lnTo>
                  <a:lnTo>
                    <a:pt x="10" y="381"/>
                  </a:lnTo>
                  <a:close/>
                  <a:moveTo>
                    <a:pt x="517" y="133"/>
                  </a:moveTo>
                  <a:lnTo>
                    <a:pt x="782" y="5"/>
                  </a:lnTo>
                  <a:lnTo>
                    <a:pt x="782" y="0"/>
                  </a:lnTo>
                  <a:lnTo>
                    <a:pt x="504" y="135"/>
                  </a:lnTo>
                  <a:lnTo>
                    <a:pt x="517" y="133"/>
                  </a:lnTo>
                  <a:close/>
                </a:path>
              </a:pathLst>
            </a:custGeom>
            <a:solidFill>
              <a:srgbClr val="ECFFE4"/>
            </a:solidFill>
            <a:ln w="0">
              <a:solidFill>
                <a:srgbClr val="ECFFE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7" name="Freeform 214"/>
            <p:cNvSpPr>
              <a:spLocks noEditPoints="1"/>
            </p:cNvSpPr>
            <p:nvPr/>
          </p:nvSpPr>
          <p:spPr bwMode="auto">
            <a:xfrm>
              <a:off x="2093" y="1183"/>
              <a:ext cx="773" cy="377"/>
            </a:xfrm>
            <a:custGeom>
              <a:avLst/>
              <a:gdLst>
                <a:gd name="T0" fmla="*/ 10 w 773"/>
                <a:gd name="T1" fmla="*/ 377 h 377"/>
                <a:gd name="T2" fmla="*/ 205 w 773"/>
                <a:gd name="T3" fmla="*/ 283 h 377"/>
                <a:gd name="T4" fmla="*/ 208 w 773"/>
                <a:gd name="T5" fmla="*/ 276 h 377"/>
                <a:gd name="T6" fmla="*/ 0 w 773"/>
                <a:gd name="T7" fmla="*/ 377 h 377"/>
                <a:gd name="T8" fmla="*/ 10 w 773"/>
                <a:gd name="T9" fmla="*/ 377 h 377"/>
                <a:gd name="T10" fmla="*/ 10 w 773"/>
                <a:gd name="T11" fmla="*/ 377 h 377"/>
                <a:gd name="T12" fmla="*/ 519 w 773"/>
                <a:gd name="T13" fmla="*/ 129 h 377"/>
                <a:gd name="T14" fmla="*/ 773 w 773"/>
                <a:gd name="T15" fmla="*/ 5 h 377"/>
                <a:gd name="T16" fmla="*/ 773 w 773"/>
                <a:gd name="T17" fmla="*/ 0 h 377"/>
                <a:gd name="T18" fmla="*/ 507 w 773"/>
                <a:gd name="T19" fmla="*/ 130 h 377"/>
                <a:gd name="T20" fmla="*/ 509 w 773"/>
                <a:gd name="T21" fmla="*/ 129 h 377"/>
                <a:gd name="T22" fmla="*/ 519 w 773"/>
                <a:gd name="T23" fmla="*/ 129 h 377"/>
                <a:gd name="T24" fmla="*/ 519 w 773"/>
                <a:gd name="T25" fmla="*/ 129 h 3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73"/>
                <a:gd name="T40" fmla="*/ 0 h 377"/>
                <a:gd name="T41" fmla="*/ 773 w 773"/>
                <a:gd name="T42" fmla="*/ 377 h 37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73" h="377">
                  <a:moveTo>
                    <a:pt x="10" y="377"/>
                  </a:moveTo>
                  <a:lnTo>
                    <a:pt x="205" y="283"/>
                  </a:lnTo>
                  <a:lnTo>
                    <a:pt x="208" y="276"/>
                  </a:lnTo>
                  <a:lnTo>
                    <a:pt x="0" y="377"/>
                  </a:lnTo>
                  <a:lnTo>
                    <a:pt x="10" y="377"/>
                  </a:lnTo>
                  <a:close/>
                  <a:moveTo>
                    <a:pt x="519" y="129"/>
                  </a:moveTo>
                  <a:lnTo>
                    <a:pt x="773" y="5"/>
                  </a:lnTo>
                  <a:lnTo>
                    <a:pt x="773" y="0"/>
                  </a:lnTo>
                  <a:lnTo>
                    <a:pt x="507" y="130"/>
                  </a:lnTo>
                  <a:lnTo>
                    <a:pt x="509" y="129"/>
                  </a:lnTo>
                  <a:lnTo>
                    <a:pt x="519" y="129"/>
                  </a:lnTo>
                  <a:close/>
                </a:path>
              </a:pathLst>
            </a:custGeom>
            <a:solidFill>
              <a:srgbClr val="EDFFE6"/>
            </a:solidFill>
            <a:ln w="0">
              <a:solidFill>
                <a:srgbClr val="EDFFE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8" name="Freeform 215"/>
            <p:cNvSpPr>
              <a:spLocks noEditPoints="1"/>
            </p:cNvSpPr>
            <p:nvPr/>
          </p:nvSpPr>
          <p:spPr bwMode="auto">
            <a:xfrm>
              <a:off x="2102" y="1188"/>
              <a:ext cx="764" cy="372"/>
            </a:xfrm>
            <a:custGeom>
              <a:avLst/>
              <a:gdLst>
                <a:gd name="T0" fmla="*/ 11 w 764"/>
                <a:gd name="T1" fmla="*/ 372 h 372"/>
                <a:gd name="T2" fmla="*/ 193 w 764"/>
                <a:gd name="T3" fmla="*/ 284 h 372"/>
                <a:gd name="T4" fmla="*/ 196 w 764"/>
                <a:gd name="T5" fmla="*/ 277 h 372"/>
                <a:gd name="T6" fmla="*/ 0 w 764"/>
                <a:gd name="T7" fmla="*/ 372 h 372"/>
                <a:gd name="T8" fmla="*/ 8 w 764"/>
                <a:gd name="T9" fmla="*/ 372 h 372"/>
                <a:gd name="T10" fmla="*/ 11 w 764"/>
                <a:gd name="T11" fmla="*/ 372 h 372"/>
                <a:gd name="T12" fmla="*/ 11 w 764"/>
                <a:gd name="T13" fmla="*/ 372 h 372"/>
                <a:gd name="T14" fmla="*/ 521 w 764"/>
                <a:gd name="T15" fmla="*/ 123 h 372"/>
                <a:gd name="T16" fmla="*/ 764 w 764"/>
                <a:gd name="T17" fmla="*/ 4 h 372"/>
                <a:gd name="T18" fmla="*/ 764 w 764"/>
                <a:gd name="T19" fmla="*/ 0 h 372"/>
                <a:gd name="T20" fmla="*/ 509 w 764"/>
                <a:gd name="T21" fmla="*/ 124 h 372"/>
                <a:gd name="T22" fmla="*/ 521 w 764"/>
                <a:gd name="T23" fmla="*/ 123 h 372"/>
                <a:gd name="T24" fmla="*/ 521 w 764"/>
                <a:gd name="T25" fmla="*/ 123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64"/>
                <a:gd name="T40" fmla="*/ 0 h 372"/>
                <a:gd name="T41" fmla="*/ 764 w 764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64" h="372">
                  <a:moveTo>
                    <a:pt x="11" y="372"/>
                  </a:moveTo>
                  <a:lnTo>
                    <a:pt x="193" y="284"/>
                  </a:lnTo>
                  <a:lnTo>
                    <a:pt x="196" y="277"/>
                  </a:lnTo>
                  <a:lnTo>
                    <a:pt x="0" y="372"/>
                  </a:lnTo>
                  <a:lnTo>
                    <a:pt x="8" y="372"/>
                  </a:lnTo>
                  <a:lnTo>
                    <a:pt x="11" y="372"/>
                  </a:lnTo>
                  <a:close/>
                  <a:moveTo>
                    <a:pt x="521" y="123"/>
                  </a:moveTo>
                  <a:lnTo>
                    <a:pt x="764" y="4"/>
                  </a:lnTo>
                  <a:lnTo>
                    <a:pt x="764" y="0"/>
                  </a:lnTo>
                  <a:lnTo>
                    <a:pt x="509" y="124"/>
                  </a:lnTo>
                  <a:lnTo>
                    <a:pt x="521" y="123"/>
                  </a:lnTo>
                  <a:close/>
                </a:path>
              </a:pathLst>
            </a:custGeom>
            <a:solidFill>
              <a:srgbClr val="EEFFE7"/>
            </a:solidFill>
            <a:ln w="0">
              <a:solidFill>
                <a:srgbClr val="EEFFE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09" name="Freeform 216"/>
            <p:cNvSpPr>
              <a:spLocks noEditPoints="1"/>
            </p:cNvSpPr>
            <p:nvPr/>
          </p:nvSpPr>
          <p:spPr bwMode="auto">
            <a:xfrm>
              <a:off x="2112" y="1192"/>
              <a:ext cx="754" cy="368"/>
            </a:xfrm>
            <a:custGeom>
              <a:avLst/>
              <a:gdLst>
                <a:gd name="T0" fmla="*/ 10 w 754"/>
                <a:gd name="T1" fmla="*/ 368 h 368"/>
                <a:gd name="T2" fmla="*/ 180 w 754"/>
                <a:gd name="T3" fmla="*/ 286 h 368"/>
                <a:gd name="T4" fmla="*/ 180 w 754"/>
                <a:gd name="T5" fmla="*/ 285 h 368"/>
                <a:gd name="T6" fmla="*/ 183 w 754"/>
                <a:gd name="T7" fmla="*/ 279 h 368"/>
                <a:gd name="T8" fmla="*/ 0 w 754"/>
                <a:gd name="T9" fmla="*/ 368 h 368"/>
                <a:gd name="T10" fmla="*/ 10 w 754"/>
                <a:gd name="T11" fmla="*/ 368 h 368"/>
                <a:gd name="T12" fmla="*/ 10 w 754"/>
                <a:gd name="T13" fmla="*/ 368 h 368"/>
                <a:gd name="T14" fmla="*/ 522 w 754"/>
                <a:gd name="T15" fmla="*/ 118 h 368"/>
                <a:gd name="T16" fmla="*/ 754 w 754"/>
                <a:gd name="T17" fmla="*/ 5 h 368"/>
                <a:gd name="T18" fmla="*/ 754 w 754"/>
                <a:gd name="T19" fmla="*/ 0 h 368"/>
                <a:gd name="T20" fmla="*/ 510 w 754"/>
                <a:gd name="T21" fmla="*/ 119 h 368"/>
                <a:gd name="T22" fmla="*/ 522 w 754"/>
                <a:gd name="T23" fmla="*/ 118 h 368"/>
                <a:gd name="T24" fmla="*/ 522 w 754"/>
                <a:gd name="T25" fmla="*/ 118 h 36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68"/>
                <a:gd name="T41" fmla="*/ 754 w 754"/>
                <a:gd name="T42" fmla="*/ 368 h 36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68">
                  <a:moveTo>
                    <a:pt x="10" y="368"/>
                  </a:moveTo>
                  <a:lnTo>
                    <a:pt x="180" y="286"/>
                  </a:lnTo>
                  <a:lnTo>
                    <a:pt x="180" y="285"/>
                  </a:lnTo>
                  <a:lnTo>
                    <a:pt x="183" y="279"/>
                  </a:lnTo>
                  <a:lnTo>
                    <a:pt x="0" y="368"/>
                  </a:lnTo>
                  <a:lnTo>
                    <a:pt x="10" y="368"/>
                  </a:lnTo>
                  <a:close/>
                  <a:moveTo>
                    <a:pt x="522" y="118"/>
                  </a:moveTo>
                  <a:lnTo>
                    <a:pt x="754" y="5"/>
                  </a:lnTo>
                  <a:lnTo>
                    <a:pt x="754" y="0"/>
                  </a:lnTo>
                  <a:lnTo>
                    <a:pt x="510" y="119"/>
                  </a:lnTo>
                  <a:lnTo>
                    <a:pt x="522" y="118"/>
                  </a:lnTo>
                  <a:close/>
                </a:path>
              </a:pathLst>
            </a:custGeom>
            <a:solidFill>
              <a:srgbClr val="EFFFE8"/>
            </a:solidFill>
            <a:ln w="0">
              <a:solidFill>
                <a:srgbClr val="EFFFE8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0" name="Freeform 217"/>
            <p:cNvSpPr>
              <a:spLocks noEditPoints="1"/>
            </p:cNvSpPr>
            <p:nvPr/>
          </p:nvSpPr>
          <p:spPr bwMode="auto">
            <a:xfrm>
              <a:off x="2122" y="1196"/>
              <a:ext cx="744" cy="364"/>
            </a:xfrm>
            <a:custGeom>
              <a:avLst/>
              <a:gdLst>
                <a:gd name="T0" fmla="*/ 10 w 744"/>
                <a:gd name="T1" fmla="*/ 363 h 364"/>
                <a:gd name="T2" fmla="*/ 166 w 744"/>
                <a:gd name="T3" fmla="*/ 288 h 364"/>
                <a:gd name="T4" fmla="*/ 170 w 744"/>
                <a:gd name="T5" fmla="*/ 281 h 364"/>
                <a:gd name="T6" fmla="*/ 170 w 744"/>
                <a:gd name="T7" fmla="*/ 281 h 364"/>
                <a:gd name="T8" fmla="*/ 0 w 744"/>
                <a:gd name="T9" fmla="*/ 364 h 364"/>
                <a:gd name="T10" fmla="*/ 10 w 744"/>
                <a:gd name="T11" fmla="*/ 363 h 364"/>
                <a:gd name="T12" fmla="*/ 10 w 744"/>
                <a:gd name="T13" fmla="*/ 363 h 364"/>
                <a:gd name="T14" fmla="*/ 522 w 744"/>
                <a:gd name="T15" fmla="*/ 113 h 364"/>
                <a:gd name="T16" fmla="*/ 744 w 744"/>
                <a:gd name="T17" fmla="*/ 5 h 364"/>
                <a:gd name="T18" fmla="*/ 744 w 744"/>
                <a:gd name="T19" fmla="*/ 0 h 364"/>
                <a:gd name="T20" fmla="*/ 510 w 744"/>
                <a:gd name="T21" fmla="*/ 114 h 364"/>
                <a:gd name="T22" fmla="*/ 522 w 744"/>
                <a:gd name="T23" fmla="*/ 113 h 364"/>
                <a:gd name="T24" fmla="*/ 522 w 744"/>
                <a:gd name="T25" fmla="*/ 113 h 364"/>
                <a:gd name="T26" fmla="*/ 522 w 744"/>
                <a:gd name="T27" fmla="*/ 113 h 3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4"/>
                <a:gd name="T43" fmla="*/ 0 h 364"/>
                <a:gd name="T44" fmla="*/ 744 w 744"/>
                <a:gd name="T45" fmla="*/ 364 h 3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4" h="364">
                  <a:moveTo>
                    <a:pt x="10" y="363"/>
                  </a:moveTo>
                  <a:lnTo>
                    <a:pt x="166" y="288"/>
                  </a:lnTo>
                  <a:lnTo>
                    <a:pt x="170" y="281"/>
                  </a:lnTo>
                  <a:lnTo>
                    <a:pt x="0" y="364"/>
                  </a:lnTo>
                  <a:lnTo>
                    <a:pt x="10" y="363"/>
                  </a:lnTo>
                  <a:close/>
                  <a:moveTo>
                    <a:pt x="522" y="113"/>
                  </a:moveTo>
                  <a:lnTo>
                    <a:pt x="744" y="5"/>
                  </a:lnTo>
                  <a:lnTo>
                    <a:pt x="744" y="0"/>
                  </a:lnTo>
                  <a:lnTo>
                    <a:pt x="510" y="114"/>
                  </a:lnTo>
                  <a:lnTo>
                    <a:pt x="522" y="113"/>
                  </a:lnTo>
                  <a:close/>
                </a:path>
              </a:pathLst>
            </a:custGeom>
            <a:solidFill>
              <a:srgbClr val="F0FFEA"/>
            </a:solidFill>
            <a:ln w="0">
              <a:solidFill>
                <a:srgbClr val="F0FFE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1" name="Freeform 218"/>
            <p:cNvSpPr>
              <a:spLocks noEditPoints="1"/>
            </p:cNvSpPr>
            <p:nvPr/>
          </p:nvSpPr>
          <p:spPr bwMode="auto">
            <a:xfrm>
              <a:off x="2131" y="1201"/>
              <a:ext cx="735" cy="359"/>
            </a:xfrm>
            <a:custGeom>
              <a:avLst/>
              <a:gdLst>
                <a:gd name="T0" fmla="*/ 12 w 735"/>
                <a:gd name="T1" fmla="*/ 358 h 359"/>
                <a:gd name="T2" fmla="*/ 153 w 735"/>
                <a:gd name="T3" fmla="*/ 289 h 359"/>
                <a:gd name="T4" fmla="*/ 157 w 735"/>
                <a:gd name="T5" fmla="*/ 282 h 359"/>
                <a:gd name="T6" fmla="*/ 0 w 735"/>
                <a:gd name="T7" fmla="*/ 359 h 359"/>
                <a:gd name="T8" fmla="*/ 4 w 735"/>
                <a:gd name="T9" fmla="*/ 358 h 359"/>
                <a:gd name="T10" fmla="*/ 12 w 735"/>
                <a:gd name="T11" fmla="*/ 358 h 359"/>
                <a:gd name="T12" fmla="*/ 12 w 735"/>
                <a:gd name="T13" fmla="*/ 358 h 359"/>
                <a:gd name="T14" fmla="*/ 524 w 735"/>
                <a:gd name="T15" fmla="*/ 107 h 359"/>
                <a:gd name="T16" fmla="*/ 735 w 735"/>
                <a:gd name="T17" fmla="*/ 5 h 359"/>
                <a:gd name="T18" fmla="*/ 735 w 735"/>
                <a:gd name="T19" fmla="*/ 0 h 359"/>
                <a:gd name="T20" fmla="*/ 512 w 735"/>
                <a:gd name="T21" fmla="*/ 108 h 359"/>
                <a:gd name="T22" fmla="*/ 513 w 735"/>
                <a:gd name="T23" fmla="*/ 108 h 359"/>
                <a:gd name="T24" fmla="*/ 524 w 735"/>
                <a:gd name="T25" fmla="*/ 107 h 359"/>
                <a:gd name="T26" fmla="*/ 524 w 735"/>
                <a:gd name="T27" fmla="*/ 107 h 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35"/>
                <a:gd name="T43" fmla="*/ 0 h 359"/>
                <a:gd name="T44" fmla="*/ 735 w 735"/>
                <a:gd name="T45" fmla="*/ 359 h 35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35" h="359">
                  <a:moveTo>
                    <a:pt x="12" y="358"/>
                  </a:moveTo>
                  <a:lnTo>
                    <a:pt x="153" y="289"/>
                  </a:lnTo>
                  <a:lnTo>
                    <a:pt x="157" y="282"/>
                  </a:lnTo>
                  <a:lnTo>
                    <a:pt x="0" y="359"/>
                  </a:lnTo>
                  <a:lnTo>
                    <a:pt x="4" y="358"/>
                  </a:lnTo>
                  <a:lnTo>
                    <a:pt x="12" y="358"/>
                  </a:lnTo>
                  <a:close/>
                  <a:moveTo>
                    <a:pt x="524" y="107"/>
                  </a:moveTo>
                  <a:lnTo>
                    <a:pt x="735" y="5"/>
                  </a:lnTo>
                  <a:lnTo>
                    <a:pt x="735" y="0"/>
                  </a:lnTo>
                  <a:lnTo>
                    <a:pt x="512" y="108"/>
                  </a:lnTo>
                  <a:lnTo>
                    <a:pt x="513" y="108"/>
                  </a:lnTo>
                  <a:lnTo>
                    <a:pt x="524" y="107"/>
                  </a:lnTo>
                  <a:close/>
                </a:path>
              </a:pathLst>
            </a:custGeom>
            <a:solidFill>
              <a:srgbClr val="F0FFEB"/>
            </a:solidFill>
            <a:ln w="0">
              <a:solidFill>
                <a:srgbClr val="F0FFE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2" name="Freeform 219"/>
            <p:cNvSpPr>
              <a:spLocks noEditPoints="1"/>
            </p:cNvSpPr>
            <p:nvPr/>
          </p:nvSpPr>
          <p:spPr bwMode="auto">
            <a:xfrm>
              <a:off x="2142" y="1205"/>
              <a:ext cx="724" cy="354"/>
            </a:xfrm>
            <a:custGeom>
              <a:avLst/>
              <a:gdLst>
                <a:gd name="T0" fmla="*/ 12 w 724"/>
                <a:gd name="T1" fmla="*/ 353 h 354"/>
                <a:gd name="T2" fmla="*/ 138 w 724"/>
                <a:gd name="T3" fmla="*/ 292 h 354"/>
                <a:gd name="T4" fmla="*/ 143 w 724"/>
                <a:gd name="T5" fmla="*/ 285 h 354"/>
                <a:gd name="T6" fmla="*/ 0 w 724"/>
                <a:gd name="T7" fmla="*/ 354 h 354"/>
                <a:gd name="T8" fmla="*/ 12 w 724"/>
                <a:gd name="T9" fmla="*/ 353 h 354"/>
                <a:gd name="T10" fmla="*/ 12 w 724"/>
                <a:gd name="T11" fmla="*/ 353 h 354"/>
                <a:gd name="T12" fmla="*/ 524 w 724"/>
                <a:gd name="T13" fmla="*/ 102 h 354"/>
                <a:gd name="T14" fmla="*/ 724 w 724"/>
                <a:gd name="T15" fmla="*/ 5 h 354"/>
                <a:gd name="T16" fmla="*/ 724 w 724"/>
                <a:gd name="T17" fmla="*/ 0 h 354"/>
                <a:gd name="T18" fmla="*/ 512 w 724"/>
                <a:gd name="T19" fmla="*/ 103 h 354"/>
                <a:gd name="T20" fmla="*/ 524 w 724"/>
                <a:gd name="T21" fmla="*/ 102 h 354"/>
                <a:gd name="T22" fmla="*/ 524 w 724"/>
                <a:gd name="T23" fmla="*/ 102 h 3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24"/>
                <a:gd name="T37" fmla="*/ 0 h 354"/>
                <a:gd name="T38" fmla="*/ 724 w 724"/>
                <a:gd name="T39" fmla="*/ 354 h 35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24" h="354">
                  <a:moveTo>
                    <a:pt x="12" y="353"/>
                  </a:moveTo>
                  <a:lnTo>
                    <a:pt x="138" y="292"/>
                  </a:lnTo>
                  <a:lnTo>
                    <a:pt x="143" y="285"/>
                  </a:lnTo>
                  <a:lnTo>
                    <a:pt x="0" y="354"/>
                  </a:lnTo>
                  <a:lnTo>
                    <a:pt x="12" y="353"/>
                  </a:lnTo>
                  <a:close/>
                  <a:moveTo>
                    <a:pt x="524" y="102"/>
                  </a:moveTo>
                  <a:lnTo>
                    <a:pt x="724" y="5"/>
                  </a:lnTo>
                  <a:lnTo>
                    <a:pt x="724" y="0"/>
                  </a:lnTo>
                  <a:lnTo>
                    <a:pt x="512" y="103"/>
                  </a:lnTo>
                  <a:lnTo>
                    <a:pt x="524" y="102"/>
                  </a:lnTo>
                  <a:close/>
                </a:path>
              </a:pathLst>
            </a:custGeom>
            <a:solidFill>
              <a:srgbClr val="F1FFEC"/>
            </a:solidFill>
            <a:ln w="0">
              <a:solidFill>
                <a:srgbClr val="F1FFE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3" name="Freeform 220"/>
            <p:cNvSpPr>
              <a:spLocks noEditPoints="1"/>
            </p:cNvSpPr>
            <p:nvPr/>
          </p:nvSpPr>
          <p:spPr bwMode="auto">
            <a:xfrm>
              <a:off x="2153" y="1210"/>
              <a:ext cx="713" cy="348"/>
            </a:xfrm>
            <a:custGeom>
              <a:avLst/>
              <a:gdLst>
                <a:gd name="T0" fmla="*/ 13 w 713"/>
                <a:gd name="T1" fmla="*/ 346 h 348"/>
                <a:gd name="T2" fmla="*/ 122 w 713"/>
                <a:gd name="T3" fmla="*/ 294 h 348"/>
                <a:gd name="T4" fmla="*/ 126 w 713"/>
                <a:gd name="T5" fmla="*/ 289 h 348"/>
                <a:gd name="T6" fmla="*/ 128 w 713"/>
                <a:gd name="T7" fmla="*/ 286 h 348"/>
                <a:gd name="T8" fmla="*/ 0 w 713"/>
                <a:gd name="T9" fmla="*/ 348 h 348"/>
                <a:gd name="T10" fmla="*/ 6 w 713"/>
                <a:gd name="T11" fmla="*/ 347 h 348"/>
                <a:gd name="T12" fmla="*/ 13 w 713"/>
                <a:gd name="T13" fmla="*/ 346 h 348"/>
                <a:gd name="T14" fmla="*/ 13 w 713"/>
                <a:gd name="T15" fmla="*/ 346 h 348"/>
                <a:gd name="T16" fmla="*/ 524 w 713"/>
                <a:gd name="T17" fmla="*/ 96 h 348"/>
                <a:gd name="T18" fmla="*/ 713 w 713"/>
                <a:gd name="T19" fmla="*/ 5 h 348"/>
                <a:gd name="T20" fmla="*/ 713 w 713"/>
                <a:gd name="T21" fmla="*/ 0 h 348"/>
                <a:gd name="T22" fmla="*/ 512 w 713"/>
                <a:gd name="T23" fmla="*/ 97 h 348"/>
                <a:gd name="T24" fmla="*/ 524 w 713"/>
                <a:gd name="T25" fmla="*/ 96 h 348"/>
                <a:gd name="T26" fmla="*/ 524 w 713"/>
                <a:gd name="T27" fmla="*/ 96 h 3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13"/>
                <a:gd name="T43" fmla="*/ 0 h 348"/>
                <a:gd name="T44" fmla="*/ 713 w 713"/>
                <a:gd name="T45" fmla="*/ 348 h 3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13" h="348">
                  <a:moveTo>
                    <a:pt x="13" y="346"/>
                  </a:moveTo>
                  <a:lnTo>
                    <a:pt x="122" y="294"/>
                  </a:lnTo>
                  <a:lnTo>
                    <a:pt x="126" y="289"/>
                  </a:lnTo>
                  <a:lnTo>
                    <a:pt x="128" y="286"/>
                  </a:lnTo>
                  <a:lnTo>
                    <a:pt x="0" y="348"/>
                  </a:lnTo>
                  <a:lnTo>
                    <a:pt x="6" y="347"/>
                  </a:lnTo>
                  <a:lnTo>
                    <a:pt x="13" y="346"/>
                  </a:lnTo>
                  <a:close/>
                  <a:moveTo>
                    <a:pt x="524" y="96"/>
                  </a:moveTo>
                  <a:lnTo>
                    <a:pt x="713" y="5"/>
                  </a:lnTo>
                  <a:lnTo>
                    <a:pt x="713" y="0"/>
                  </a:lnTo>
                  <a:lnTo>
                    <a:pt x="512" y="97"/>
                  </a:lnTo>
                  <a:lnTo>
                    <a:pt x="524" y="96"/>
                  </a:lnTo>
                  <a:close/>
                </a:path>
              </a:pathLst>
            </a:custGeom>
            <a:solidFill>
              <a:srgbClr val="F2FFED"/>
            </a:solidFill>
            <a:ln w="0">
              <a:solidFill>
                <a:srgbClr val="F2FFE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4" name="Freeform 221"/>
            <p:cNvSpPr>
              <a:spLocks noEditPoints="1"/>
            </p:cNvSpPr>
            <p:nvPr/>
          </p:nvSpPr>
          <p:spPr bwMode="auto">
            <a:xfrm>
              <a:off x="2165" y="1214"/>
              <a:ext cx="701" cy="343"/>
            </a:xfrm>
            <a:custGeom>
              <a:avLst/>
              <a:gdLst>
                <a:gd name="T0" fmla="*/ 14 w 701"/>
                <a:gd name="T1" fmla="*/ 340 h 343"/>
                <a:gd name="T2" fmla="*/ 103 w 701"/>
                <a:gd name="T3" fmla="*/ 298 h 343"/>
                <a:gd name="T4" fmla="*/ 110 w 701"/>
                <a:gd name="T5" fmla="*/ 289 h 343"/>
                <a:gd name="T6" fmla="*/ 0 w 701"/>
                <a:gd name="T7" fmla="*/ 343 h 343"/>
                <a:gd name="T8" fmla="*/ 14 w 701"/>
                <a:gd name="T9" fmla="*/ 340 h 343"/>
                <a:gd name="T10" fmla="*/ 14 w 701"/>
                <a:gd name="T11" fmla="*/ 340 h 343"/>
                <a:gd name="T12" fmla="*/ 523 w 701"/>
                <a:gd name="T13" fmla="*/ 91 h 343"/>
                <a:gd name="T14" fmla="*/ 701 w 701"/>
                <a:gd name="T15" fmla="*/ 5 h 343"/>
                <a:gd name="T16" fmla="*/ 701 w 701"/>
                <a:gd name="T17" fmla="*/ 0 h 343"/>
                <a:gd name="T18" fmla="*/ 511 w 701"/>
                <a:gd name="T19" fmla="*/ 92 h 343"/>
                <a:gd name="T20" fmla="*/ 520 w 701"/>
                <a:gd name="T21" fmla="*/ 91 h 343"/>
                <a:gd name="T22" fmla="*/ 523 w 701"/>
                <a:gd name="T23" fmla="*/ 91 h 343"/>
                <a:gd name="T24" fmla="*/ 523 w 701"/>
                <a:gd name="T25" fmla="*/ 91 h 3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1"/>
                <a:gd name="T40" fmla="*/ 0 h 343"/>
                <a:gd name="T41" fmla="*/ 701 w 701"/>
                <a:gd name="T42" fmla="*/ 343 h 3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1" h="343">
                  <a:moveTo>
                    <a:pt x="14" y="340"/>
                  </a:moveTo>
                  <a:lnTo>
                    <a:pt x="103" y="298"/>
                  </a:lnTo>
                  <a:lnTo>
                    <a:pt x="110" y="289"/>
                  </a:lnTo>
                  <a:lnTo>
                    <a:pt x="0" y="343"/>
                  </a:lnTo>
                  <a:lnTo>
                    <a:pt x="14" y="340"/>
                  </a:lnTo>
                  <a:close/>
                  <a:moveTo>
                    <a:pt x="523" y="91"/>
                  </a:moveTo>
                  <a:lnTo>
                    <a:pt x="701" y="5"/>
                  </a:lnTo>
                  <a:lnTo>
                    <a:pt x="701" y="0"/>
                  </a:lnTo>
                  <a:lnTo>
                    <a:pt x="511" y="92"/>
                  </a:lnTo>
                  <a:lnTo>
                    <a:pt x="520" y="91"/>
                  </a:lnTo>
                  <a:lnTo>
                    <a:pt x="523" y="91"/>
                  </a:lnTo>
                  <a:close/>
                </a:path>
              </a:pathLst>
            </a:custGeom>
            <a:solidFill>
              <a:srgbClr val="F3FFEF"/>
            </a:solidFill>
            <a:ln w="0">
              <a:solidFill>
                <a:srgbClr val="F3FFE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5" name="Freeform 222"/>
            <p:cNvSpPr>
              <a:spLocks noEditPoints="1"/>
            </p:cNvSpPr>
            <p:nvPr/>
          </p:nvSpPr>
          <p:spPr bwMode="auto">
            <a:xfrm>
              <a:off x="2178" y="1219"/>
              <a:ext cx="688" cy="336"/>
            </a:xfrm>
            <a:custGeom>
              <a:avLst/>
              <a:gdLst>
                <a:gd name="T0" fmla="*/ 18 w 688"/>
                <a:gd name="T1" fmla="*/ 332 h 336"/>
                <a:gd name="T2" fmla="*/ 80 w 688"/>
                <a:gd name="T3" fmla="*/ 302 h 336"/>
                <a:gd name="T4" fmla="*/ 86 w 688"/>
                <a:gd name="T5" fmla="*/ 297 h 336"/>
                <a:gd name="T6" fmla="*/ 91 w 688"/>
                <a:gd name="T7" fmla="*/ 292 h 336"/>
                <a:gd name="T8" fmla="*/ 0 w 688"/>
                <a:gd name="T9" fmla="*/ 336 h 336"/>
                <a:gd name="T10" fmla="*/ 5 w 688"/>
                <a:gd name="T11" fmla="*/ 335 h 336"/>
                <a:gd name="T12" fmla="*/ 18 w 688"/>
                <a:gd name="T13" fmla="*/ 332 h 336"/>
                <a:gd name="T14" fmla="*/ 18 w 688"/>
                <a:gd name="T15" fmla="*/ 332 h 336"/>
                <a:gd name="T16" fmla="*/ 522 w 688"/>
                <a:gd name="T17" fmla="*/ 85 h 336"/>
                <a:gd name="T18" fmla="*/ 688 w 688"/>
                <a:gd name="T19" fmla="*/ 5 h 336"/>
                <a:gd name="T20" fmla="*/ 688 w 688"/>
                <a:gd name="T21" fmla="*/ 0 h 336"/>
                <a:gd name="T22" fmla="*/ 509 w 688"/>
                <a:gd name="T23" fmla="*/ 86 h 336"/>
                <a:gd name="T24" fmla="*/ 522 w 688"/>
                <a:gd name="T25" fmla="*/ 85 h 336"/>
                <a:gd name="T26" fmla="*/ 522 w 688"/>
                <a:gd name="T27" fmla="*/ 85 h 3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88"/>
                <a:gd name="T43" fmla="*/ 0 h 336"/>
                <a:gd name="T44" fmla="*/ 688 w 688"/>
                <a:gd name="T45" fmla="*/ 336 h 3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88" h="336">
                  <a:moveTo>
                    <a:pt x="18" y="332"/>
                  </a:moveTo>
                  <a:lnTo>
                    <a:pt x="80" y="302"/>
                  </a:lnTo>
                  <a:lnTo>
                    <a:pt x="86" y="297"/>
                  </a:lnTo>
                  <a:lnTo>
                    <a:pt x="91" y="292"/>
                  </a:lnTo>
                  <a:lnTo>
                    <a:pt x="0" y="336"/>
                  </a:lnTo>
                  <a:lnTo>
                    <a:pt x="5" y="335"/>
                  </a:lnTo>
                  <a:lnTo>
                    <a:pt x="18" y="332"/>
                  </a:lnTo>
                  <a:close/>
                  <a:moveTo>
                    <a:pt x="522" y="85"/>
                  </a:moveTo>
                  <a:lnTo>
                    <a:pt x="688" y="5"/>
                  </a:lnTo>
                  <a:lnTo>
                    <a:pt x="688" y="0"/>
                  </a:lnTo>
                  <a:lnTo>
                    <a:pt x="509" y="86"/>
                  </a:lnTo>
                  <a:lnTo>
                    <a:pt x="522" y="85"/>
                  </a:lnTo>
                  <a:close/>
                </a:path>
              </a:pathLst>
            </a:custGeom>
            <a:solidFill>
              <a:srgbClr val="F4FFF0"/>
            </a:solidFill>
            <a:ln w="0">
              <a:solidFill>
                <a:srgbClr val="F4FFF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6" name="Freeform 223"/>
            <p:cNvSpPr>
              <a:spLocks noEditPoints="1"/>
            </p:cNvSpPr>
            <p:nvPr/>
          </p:nvSpPr>
          <p:spPr bwMode="auto">
            <a:xfrm>
              <a:off x="2194" y="1223"/>
              <a:ext cx="672" cy="328"/>
            </a:xfrm>
            <a:custGeom>
              <a:avLst/>
              <a:gdLst>
                <a:gd name="T0" fmla="*/ 31 w 672"/>
                <a:gd name="T1" fmla="*/ 318 h 328"/>
                <a:gd name="T2" fmla="*/ 37 w 672"/>
                <a:gd name="T3" fmla="*/ 315 h 328"/>
                <a:gd name="T4" fmla="*/ 53 w 672"/>
                <a:gd name="T5" fmla="*/ 307 h 328"/>
                <a:gd name="T6" fmla="*/ 65 w 672"/>
                <a:gd name="T7" fmla="*/ 297 h 328"/>
                <a:gd name="T8" fmla="*/ 0 w 672"/>
                <a:gd name="T9" fmla="*/ 328 h 328"/>
                <a:gd name="T10" fmla="*/ 11 w 672"/>
                <a:gd name="T11" fmla="*/ 325 h 328"/>
                <a:gd name="T12" fmla="*/ 31 w 672"/>
                <a:gd name="T13" fmla="*/ 318 h 328"/>
                <a:gd name="T14" fmla="*/ 31 w 672"/>
                <a:gd name="T15" fmla="*/ 318 h 328"/>
                <a:gd name="T16" fmla="*/ 517 w 672"/>
                <a:gd name="T17" fmla="*/ 80 h 328"/>
                <a:gd name="T18" fmla="*/ 672 w 672"/>
                <a:gd name="T19" fmla="*/ 5 h 328"/>
                <a:gd name="T20" fmla="*/ 672 w 672"/>
                <a:gd name="T21" fmla="*/ 0 h 328"/>
                <a:gd name="T22" fmla="*/ 505 w 672"/>
                <a:gd name="T23" fmla="*/ 81 h 328"/>
                <a:gd name="T24" fmla="*/ 517 w 672"/>
                <a:gd name="T25" fmla="*/ 80 h 328"/>
                <a:gd name="T26" fmla="*/ 517 w 672"/>
                <a:gd name="T27" fmla="*/ 80 h 32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2"/>
                <a:gd name="T43" fmla="*/ 0 h 328"/>
                <a:gd name="T44" fmla="*/ 672 w 672"/>
                <a:gd name="T45" fmla="*/ 328 h 32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2" h="328">
                  <a:moveTo>
                    <a:pt x="31" y="318"/>
                  </a:moveTo>
                  <a:lnTo>
                    <a:pt x="37" y="315"/>
                  </a:lnTo>
                  <a:lnTo>
                    <a:pt x="53" y="307"/>
                  </a:lnTo>
                  <a:lnTo>
                    <a:pt x="65" y="297"/>
                  </a:lnTo>
                  <a:lnTo>
                    <a:pt x="0" y="328"/>
                  </a:lnTo>
                  <a:lnTo>
                    <a:pt x="11" y="325"/>
                  </a:lnTo>
                  <a:lnTo>
                    <a:pt x="31" y="318"/>
                  </a:lnTo>
                  <a:close/>
                  <a:moveTo>
                    <a:pt x="517" y="80"/>
                  </a:moveTo>
                  <a:lnTo>
                    <a:pt x="672" y="5"/>
                  </a:lnTo>
                  <a:lnTo>
                    <a:pt x="672" y="0"/>
                  </a:lnTo>
                  <a:lnTo>
                    <a:pt x="505" y="81"/>
                  </a:lnTo>
                  <a:lnTo>
                    <a:pt x="517" y="80"/>
                  </a:lnTo>
                  <a:close/>
                </a:path>
              </a:pathLst>
            </a:custGeom>
            <a:solidFill>
              <a:srgbClr val="F5FFF1"/>
            </a:solidFill>
            <a:ln w="0">
              <a:solidFill>
                <a:srgbClr val="F5FFF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7" name="Freeform 224"/>
            <p:cNvSpPr>
              <a:spLocks noEditPoints="1"/>
            </p:cNvSpPr>
            <p:nvPr/>
          </p:nvSpPr>
          <p:spPr bwMode="auto">
            <a:xfrm>
              <a:off x="2220" y="1228"/>
              <a:ext cx="646" cy="315"/>
            </a:xfrm>
            <a:custGeom>
              <a:avLst/>
              <a:gdLst>
                <a:gd name="T0" fmla="*/ 503 w 646"/>
                <a:gd name="T1" fmla="*/ 74 h 315"/>
                <a:gd name="T2" fmla="*/ 646 w 646"/>
                <a:gd name="T3" fmla="*/ 4 h 315"/>
                <a:gd name="T4" fmla="*/ 646 w 646"/>
                <a:gd name="T5" fmla="*/ 0 h 315"/>
                <a:gd name="T6" fmla="*/ 490 w 646"/>
                <a:gd name="T7" fmla="*/ 75 h 315"/>
                <a:gd name="T8" fmla="*/ 503 w 646"/>
                <a:gd name="T9" fmla="*/ 74 h 315"/>
                <a:gd name="T10" fmla="*/ 503 w 646"/>
                <a:gd name="T11" fmla="*/ 74 h 315"/>
                <a:gd name="T12" fmla="*/ 18 w 646"/>
                <a:gd name="T13" fmla="*/ 306 h 315"/>
                <a:gd name="T14" fmla="*/ 0 w 646"/>
                <a:gd name="T15" fmla="*/ 315 h 315"/>
                <a:gd name="T16" fmla="*/ 7 w 646"/>
                <a:gd name="T17" fmla="*/ 313 h 315"/>
                <a:gd name="T18" fmla="*/ 18 w 646"/>
                <a:gd name="T19" fmla="*/ 306 h 315"/>
                <a:gd name="T20" fmla="*/ 18 w 646"/>
                <a:gd name="T21" fmla="*/ 306 h 3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46"/>
                <a:gd name="T34" fmla="*/ 0 h 315"/>
                <a:gd name="T35" fmla="*/ 646 w 646"/>
                <a:gd name="T36" fmla="*/ 315 h 3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46" h="315">
                  <a:moveTo>
                    <a:pt x="503" y="74"/>
                  </a:moveTo>
                  <a:lnTo>
                    <a:pt x="646" y="4"/>
                  </a:lnTo>
                  <a:lnTo>
                    <a:pt x="646" y="0"/>
                  </a:lnTo>
                  <a:lnTo>
                    <a:pt x="490" y="75"/>
                  </a:lnTo>
                  <a:lnTo>
                    <a:pt x="503" y="74"/>
                  </a:lnTo>
                  <a:close/>
                  <a:moveTo>
                    <a:pt x="18" y="306"/>
                  </a:moveTo>
                  <a:lnTo>
                    <a:pt x="0" y="315"/>
                  </a:lnTo>
                  <a:lnTo>
                    <a:pt x="7" y="313"/>
                  </a:lnTo>
                  <a:lnTo>
                    <a:pt x="18" y="306"/>
                  </a:lnTo>
                  <a:close/>
                </a:path>
              </a:pathLst>
            </a:custGeom>
            <a:solidFill>
              <a:srgbClr val="F6FFF2"/>
            </a:solidFill>
            <a:ln w="0">
              <a:solidFill>
                <a:srgbClr val="F6FFF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8" name="Freeform 225"/>
            <p:cNvSpPr>
              <a:spLocks/>
            </p:cNvSpPr>
            <p:nvPr/>
          </p:nvSpPr>
          <p:spPr bwMode="auto">
            <a:xfrm>
              <a:off x="2722" y="1232"/>
              <a:ext cx="144" cy="70"/>
            </a:xfrm>
            <a:custGeom>
              <a:avLst/>
              <a:gdLst>
                <a:gd name="T0" fmla="*/ 13 w 144"/>
                <a:gd name="T1" fmla="*/ 68 h 70"/>
                <a:gd name="T2" fmla="*/ 144 w 144"/>
                <a:gd name="T3" fmla="*/ 5 h 70"/>
                <a:gd name="T4" fmla="*/ 144 w 144"/>
                <a:gd name="T5" fmla="*/ 0 h 70"/>
                <a:gd name="T6" fmla="*/ 0 w 144"/>
                <a:gd name="T7" fmla="*/ 70 h 70"/>
                <a:gd name="T8" fmla="*/ 5 w 144"/>
                <a:gd name="T9" fmla="*/ 69 h 70"/>
                <a:gd name="T10" fmla="*/ 13 w 144"/>
                <a:gd name="T11" fmla="*/ 68 h 70"/>
                <a:gd name="T12" fmla="*/ 13 w 144"/>
                <a:gd name="T13" fmla="*/ 68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70"/>
                <a:gd name="T23" fmla="*/ 144 w 144"/>
                <a:gd name="T24" fmla="*/ 70 h 7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70">
                  <a:moveTo>
                    <a:pt x="13" y="68"/>
                  </a:moveTo>
                  <a:lnTo>
                    <a:pt x="144" y="5"/>
                  </a:lnTo>
                  <a:lnTo>
                    <a:pt x="144" y="0"/>
                  </a:lnTo>
                  <a:lnTo>
                    <a:pt x="0" y="70"/>
                  </a:lnTo>
                  <a:lnTo>
                    <a:pt x="5" y="69"/>
                  </a:lnTo>
                  <a:lnTo>
                    <a:pt x="13" y="68"/>
                  </a:lnTo>
                  <a:close/>
                </a:path>
              </a:pathLst>
            </a:custGeom>
            <a:solidFill>
              <a:srgbClr val="F7FFF4"/>
            </a:solidFill>
            <a:ln w="0">
              <a:solidFill>
                <a:srgbClr val="F7FFF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19" name="Freeform 226"/>
            <p:cNvSpPr>
              <a:spLocks/>
            </p:cNvSpPr>
            <p:nvPr/>
          </p:nvSpPr>
          <p:spPr bwMode="auto">
            <a:xfrm>
              <a:off x="2734" y="1236"/>
              <a:ext cx="132" cy="64"/>
            </a:xfrm>
            <a:custGeom>
              <a:avLst/>
              <a:gdLst>
                <a:gd name="T0" fmla="*/ 13 w 132"/>
                <a:gd name="T1" fmla="*/ 63 h 64"/>
                <a:gd name="T2" fmla="*/ 132 w 132"/>
                <a:gd name="T3" fmla="*/ 5 h 64"/>
                <a:gd name="T4" fmla="*/ 132 w 132"/>
                <a:gd name="T5" fmla="*/ 0 h 64"/>
                <a:gd name="T6" fmla="*/ 0 w 132"/>
                <a:gd name="T7" fmla="*/ 64 h 64"/>
                <a:gd name="T8" fmla="*/ 13 w 132"/>
                <a:gd name="T9" fmla="*/ 63 h 64"/>
                <a:gd name="T10" fmla="*/ 13 w 132"/>
                <a:gd name="T11" fmla="*/ 63 h 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2"/>
                <a:gd name="T19" fmla="*/ 0 h 64"/>
                <a:gd name="T20" fmla="*/ 132 w 132"/>
                <a:gd name="T21" fmla="*/ 64 h 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2" h="64">
                  <a:moveTo>
                    <a:pt x="13" y="63"/>
                  </a:moveTo>
                  <a:lnTo>
                    <a:pt x="132" y="5"/>
                  </a:lnTo>
                  <a:lnTo>
                    <a:pt x="132" y="0"/>
                  </a:lnTo>
                  <a:lnTo>
                    <a:pt x="0" y="64"/>
                  </a:lnTo>
                  <a:lnTo>
                    <a:pt x="13" y="63"/>
                  </a:lnTo>
                  <a:close/>
                </a:path>
              </a:pathLst>
            </a:custGeom>
            <a:solidFill>
              <a:srgbClr val="F8FFF5"/>
            </a:solidFill>
            <a:ln w="0">
              <a:solidFill>
                <a:srgbClr val="F8FFF5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0" name="Freeform 227"/>
            <p:cNvSpPr>
              <a:spLocks/>
            </p:cNvSpPr>
            <p:nvPr/>
          </p:nvSpPr>
          <p:spPr bwMode="auto">
            <a:xfrm>
              <a:off x="2746" y="1241"/>
              <a:ext cx="120" cy="58"/>
            </a:xfrm>
            <a:custGeom>
              <a:avLst/>
              <a:gdLst>
                <a:gd name="T0" fmla="*/ 14 w 120"/>
                <a:gd name="T1" fmla="*/ 56 h 58"/>
                <a:gd name="T2" fmla="*/ 120 w 120"/>
                <a:gd name="T3" fmla="*/ 5 h 58"/>
                <a:gd name="T4" fmla="*/ 120 w 120"/>
                <a:gd name="T5" fmla="*/ 0 h 58"/>
                <a:gd name="T6" fmla="*/ 0 w 120"/>
                <a:gd name="T7" fmla="*/ 58 h 58"/>
                <a:gd name="T8" fmla="*/ 14 w 120"/>
                <a:gd name="T9" fmla="*/ 56 h 58"/>
                <a:gd name="T10" fmla="*/ 14 w 120"/>
                <a:gd name="T11" fmla="*/ 56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58"/>
                <a:gd name="T20" fmla="*/ 120 w 120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58">
                  <a:moveTo>
                    <a:pt x="14" y="56"/>
                  </a:moveTo>
                  <a:lnTo>
                    <a:pt x="120" y="5"/>
                  </a:lnTo>
                  <a:lnTo>
                    <a:pt x="120" y="0"/>
                  </a:lnTo>
                  <a:lnTo>
                    <a:pt x="0" y="58"/>
                  </a:lnTo>
                  <a:lnTo>
                    <a:pt x="14" y="56"/>
                  </a:lnTo>
                  <a:close/>
                </a:path>
              </a:pathLst>
            </a:custGeom>
            <a:solidFill>
              <a:srgbClr val="F9FFF6"/>
            </a:solidFill>
            <a:ln w="0">
              <a:solidFill>
                <a:srgbClr val="F9FFF6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1" name="Freeform 228"/>
            <p:cNvSpPr>
              <a:spLocks/>
            </p:cNvSpPr>
            <p:nvPr/>
          </p:nvSpPr>
          <p:spPr bwMode="auto">
            <a:xfrm>
              <a:off x="2759" y="1245"/>
              <a:ext cx="107" cy="52"/>
            </a:xfrm>
            <a:custGeom>
              <a:avLst/>
              <a:gdLst>
                <a:gd name="T0" fmla="*/ 13 w 107"/>
                <a:gd name="T1" fmla="*/ 50 h 52"/>
                <a:gd name="T2" fmla="*/ 107 w 107"/>
                <a:gd name="T3" fmla="*/ 5 h 52"/>
                <a:gd name="T4" fmla="*/ 107 w 107"/>
                <a:gd name="T5" fmla="*/ 0 h 52"/>
                <a:gd name="T6" fmla="*/ 0 w 107"/>
                <a:gd name="T7" fmla="*/ 52 h 52"/>
                <a:gd name="T8" fmla="*/ 11 w 107"/>
                <a:gd name="T9" fmla="*/ 51 h 52"/>
                <a:gd name="T10" fmla="*/ 13 w 107"/>
                <a:gd name="T11" fmla="*/ 50 h 52"/>
                <a:gd name="T12" fmla="*/ 13 w 107"/>
                <a:gd name="T13" fmla="*/ 50 h 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7"/>
                <a:gd name="T22" fmla="*/ 0 h 52"/>
                <a:gd name="T23" fmla="*/ 107 w 107"/>
                <a:gd name="T24" fmla="*/ 52 h 5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7" h="52">
                  <a:moveTo>
                    <a:pt x="13" y="50"/>
                  </a:moveTo>
                  <a:lnTo>
                    <a:pt x="107" y="5"/>
                  </a:lnTo>
                  <a:lnTo>
                    <a:pt x="107" y="0"/>
                  </a:lnTo>
                  <a:lnTo>
                    <a:pt x="0" y="52"/>
                  </a:lnTo>
                  <a:lnTo>
                    <a:pt x="11" y="51"/>
                  </a:lnTo>
                  <a:lnTo>
                    <a:pt x="13" y="50"/>
                  </a:lnTo>
                  <a:close/>
                </a:path>
              </a:pathLst>
            </a:custGeom>
            <a:solidFill>
              <a:srgbClr val="FAFFF7"/>
            </a:solidFill>
            <a:ln w="0">
              <a:solidFill>
                <a:srgbClr val="FAFFF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2" name="Freeform 229"/>
            <p:cNvSpPr>
              <a:spLocks/>
            </p:cNvSpPr>
            <p:nvPr/>
          </p:nvSpPr>
          <p:spPr bwMode="auto">
            <a:xfrm>
              <a:off x="2771" y="1250"/>
              <a:ext cx="95" cy="45"/>
            </a:xfrm>
            <a:custGeom>
              <a:avLst/>
              <a:gdLst>
                <a:gd name="T0" fmla="*/ 16 w 95"/>
                <a:gd name="T1" fmla="*/ 43 h 45"/>
                <a:gd name="T2" fmla="*/ 95 w 95"/>
                <a:gd name="T3" fmla="*/ 5 h 45"/>
                <a:gd name="T4" fmla="*/ 95 w 95"/>
                <a:gd name="T5" fmla="*/ 0 h 45"/>
                <a:gd name="T6" fmla="*/ 0 w 95"/>
                <a:gd name="T7" fmla="*/ 45 h 45"/>
                <a:gd name="T8" fmla="*/ 16 w 95"/>
                <a:gd name="T9" fmla="*/ 43 h 45"/>
                <a:gd name="T10" fmla="*/ 16 w 95"/>
                <a:gd name="T11" fmla="*/ 43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5"/>
                <a:gd name="T19" fmla="*/ 0 h 45"/>
                <a:gd name="T20" fmla="*/ 95 w 9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5" h="45">
                  <a:moveTo>
                    <a:pt x="16" y="43"/>
                  </a:moveTo>
                  <a:lnTo>
                    <a:pt x="95" y="5"/>
                  </a:lnTo>
                  <a:lnTo>
                    <a:pt x="95" y="0"/>
                  </a:lnTo>
                  <a:lnTo>
                    <a:pt x="0" y="45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AFFF9"/>
            </a:solidFill>
            <a:ln w="0">
              <a:solidFill>
                <a:srgbClr val="FAFFF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3" name="Freeform 230"/>
            <p:cNvSpPr>
              <a:spLocks/>
            </p:cNvSpPr>
            <p:nvPr/>
          </p:nvSpPr>
          <p:spPr bwMode="auto">
            <a:xfrm>
              <a:off x="2785" y="1254"/>
              <a:ext cx="81" cy="39"/>
            </a:xfrm>
            <a:custGeom>
              <a:avLst/>
              <a:gdLst>
                <a:gd name="T0" fmla="*/ 16 w 81"/>
                <a:gd name="T1" fmla="*/ 36 h 39"/>
                <a:gd name="T2" fmla="*/ 81 w 81"/>
                <a:gd name="T3" fmla="*/ 5 h 39"/>
                <a:gd name="T4" fmla="*/ 81 w 81"/>
                <a:gd name="T5" fmla="*/ 0 h 39"/>
                <a:gd name="T6" fmla="*/ 0 w 81"/>
                <a:gd name="T7" fmla="*/ 39 h 39"/>
                <a:gd name="T8" fmla="*/ 16 w 81"/>
                <a:gd name="T9" fmla="*/ 36 h 39"/>
                <a:gd name="T10" fmla="*/ 16 w 81"/>
                <a:gd name="T11" fmla="*/ 36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39"/>
                <a:gd name="T20" fmla="*/ 81 w 81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39">
                  <a:moveTo>
                    <a:pt x="16" y="36"/>
                  </a:moveTo>
                  <a:lnTo>
                    <a:pt x="81" y="5"/>
                  </a:lnTo>
                  <a:lnTo>
                    <a:pt x="81" y="0"/>
                  </a:lnTo>
                  <a:lnTo>
                    <a:pt x="0" y="39"/>
                  </a:lnTo>
                  <a:lnTo>
                    <a:pt x="16" y="36"/>
                  </a:lnTo>
                  <a:close/>
                </a:path>
              </a:pathLst>
            </a:custGeom>
            <a:solidFill>
              <a:srgbClr val="FBFFFA"/>
            </a:solidFill>
            <a:ln w="0">
              <a:solidFill>
                <a:srgbClr val="FBFFFA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4" name="Freeform 231"/>
            <p:cNvSpPr>
              <a:spLocks/>
            </p:cNvSpPr>
            <p:nvPr/>
          </p:nvSpPr>
          <p:spPr bwMode="auto">
            <a:xfrm>
              <a:off x="2799" y="1259"/>
              <a:ext cx="67" cy="32"/>
            </a:xfrm>
            <a:custGeom>
              <a:avLst/>
              <a:gdLst>
                <a:gd name="T0" fmla="*/ 16 w 67"/>
                <a:gd name="T1" fmla="*/ 29 h 32"/>
                <a:gd name="T2" fmla="*/ 67 w 67"/>
                <a:gd name="T3" fmla="*/ 5 h 32"/>
                <a:gd name="T4" fmla="*/ 67 w 67"/>
                <a:gd name="T5" fmla="*/ 0 h 32"/>
                <a:gd name="T6" fmla="*/ 0 w 67"/>
                <a:gd name="T7" fmla="*/ 32 h 32"/>
                <a:gd name="T8" fmla="*/ 16 w 67"/>
                <a:gd name="T9" fmla="*/ 29 h 32"/>
                <a:gd name="T10" fmla="*/ 16 w 67"/>
                <a:gd name="T11" fmla="*/ 29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7"/>
                <a:gd name="T19" fmla="*/ 0 h 32"/>
                <a:gd name="T20" fmla="*/ 67 w 67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7" h="32">
                  <a:moveTo>
                    <a:pt x="16" y="29"/>
                  </a:moveTo>
                  <a:lnTo>
                    <a:pt x="67" y="5"/>
                  </a:lnTo>
                  <a:lnTo>
                    <a:pt x="67" y="0"/>
                  </a:lnTo>
                  <a:lnTo>
                    <a:pt x="0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FCFFFB"/>
            </a:solidFill>
            <a:ln w="0">
              <a:solidFill>
                <a:srgbClr val="FCFFF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5" name="Freeform 232"/>
            <p:cNvSpPr>
              <a:spLocks/>
            </p:cNvSpPr>
            <p:nvPr/>
          </p:nvSpPr>
          <p:spPr bwMode="auto">
            <a:xfrm>
              <a:off x="2813" y="1263"/>
              <a:ext cx="53" cy="25"/>
            </a:xfrm>
            <a:custGeom>
              <a:avLst/>
              <a:gdLst>
                <a:gd name="T0" fmla="*/ 18 w 53"/>
                <a:gd name="T1" fmla="*/ 21 h 25"/>
                <a:gd name="T2" fmla="*/ 53 w 53"/>
                <a:gd name="T3" fmla="*/ 5 h 25"/>
                <a:gd name="T4" fmla="*/ 53 w 53"/>
                <a:gd name="T5" fmla="*/ 0 h 25"/>
                <a:gd name="T6" fmla="*/ 0 w 53"/>
                <a:gd name="T7" fmla="*/ 25 h 25"/>
                <a:gd name="T8" fmla="*/ 3 w 53"/>
                <a:gd name="T9" fmla="*/ 25 h 25"/>
                <a:gd name="T10" fmla="*/ 18 w 53"/>
                <a:gd name="T11" fmla="*/ 21 h 25"/>
                <a:gd name="T12" fmla="*/ 18 w 53"/>
                <a:gd name="T13" fmla="*/ 21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25"/>
                <a:gd name="T23" fmla="*/ 53 w 53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25">
                  <a:moveTo>
                    <a:pt x="18" y="21"/>
                  </a:moveTo>
                  <a:lnTo>
                    <a:pt x="53" y="5"/>
                  </a:lnTo>
                  <a:lnTo>
                    <a:pt x="53" y="0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18" y="21"/>
                  </a:lnTo>
                  <a:close/>
                </a:path>
              </a:pathLst>
            </a:custGeom>
            <a:solidFill>
              <a:srgbClr val="FDFFFC"/>
            </a:solidFill>
            <a:ln w="0">
              <a:solidFill>
                <a:srgbClr val="FDFFF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6" name="Freeform 233"/>
            <p:cNvSpPr>
              <a:spLocks/>
            </p:cNvSpPr>
            <p:nvPr/>
          </p:nvSpPr>
          <p:spPr bwMode="auto">
            <a:xfrm>
              <a:off x="314" y="541"/>
              <a:ext cx="2553" cy="1660"/>
            </a:xfrm>
            <a:custGeom>
              <a:avLst/>
              <a:gdLst>
                <a:gd name="T0" fmla="*/ 75 w 2553"/>
                <a:gd name="T1" fmla="*/ 1555 h 1660"/>
                <a:gd name="T2" fmla="*/ 75 w 2553"/>
                <a:gd name="T3" fmla="*/ 1492 h 1660"/>
                <a:gd name="T4" fmla="*/ 122 w 2553"/>
                <a:gd name="T5" fmla="*/ 1461 h 1660"/>
                <a:gd name="T6" fmla="*/ 153 w 2553"/>
                <a:gd name="T7" fmla="*/ 1401 h 1660"/>
                <a:gd name="T8" fmla="*/ 243 w 2553"/>
                <a:gd name="T9" fmla="*/ 1370 h 1660"/>
                <a:gd name="T10" fmla="*/ 274 w 2553"/>
                <a:gd name="T11" fmla="*/ 1324 h 1660"/>
                <a:gd name="T12" fmla="*/ 259 w 2553"/>
                <a:gd name="T13" fmla="*/ 1296 h 1660"/>
                <a:gd name="T14" fmla="*/ 290 w 2553"/>
                <a:gd name="T15" fmla="*/ 1249 h 1660"/>
                <a:gd name="T16" fmla="*/ 396 w 2553"/>
                <a:gd name="T17" fmla="*/ 1218 h 1660"/>
                <a:gd name="T18" fmla="*/ 458 w 2553"/>
                <a:gd name="T19" fmla="*/ 1171 h 1660"/>
                <a:gd name="T20" fmla="*/ 458 w 2553"/>
                <a:gd name="T21" fmla="*/ 1143 h 1660"/>
                <a:gd name="T22" fmla="*/ 485 w 2553"/>
                <a:gd name="T23" fmla="*/ 1097 h 1660"/>
                <a:gd name="T24" fmla="*/ 579 w 2553"/>
                <a:gd name="T25" fmla="*/ 1065 h 1660"/>
                <a:gd name="T26" fmla="*/ 607 w 2553"/>
                <a:gd name="T27" fmla="*/ 1006 h 1660"/>
                <a:gd name="T28" fmla="*/ 701 w 2553"/>
                <a:gd name="T29" fmla="*/ 944 h 1660"/>
                <a:gd name="T30" fmla="*/ 791 w 2553"/>
                <a:gd name="T31" fmla="*/ 901 h 1660"/>
                <a:gd name="T32" fmla="*/ 791 w 2553"/>
                <a:gd name="T33" fmla="*/ 869 h 1660"/>
                <a:gd name="T34" fmla="*/ 837 w 2553"/>
                <a:gd name="T35" fmla="*/ 822 h 1660"/>
                <a:gd name="T36" fmla="*/ 943 w 2553"/>
                <a:gd name="T37" fmla="*/ 791 h 1660"/>
                <a:gd name="T38" fmla="*/ 1002 w 2553"/>
                <a:gd name="T39" fmla="*/ 747 h 1660"/>
                <a:gd name="T40" fmla="*/ 990 w 2553"/>
                <a:gd name="T41" fmla="*/ 716 h 1660"/>
                <a:gd name="T42" fmla="*/ 1049 w 2553"/>
                <a:gd name="T43" fmla="*/ 670 h 1660"/>
                <a:gd name="T44" fmla="*/ 1186 w 2553"/>
                <a:gd name="T45" fmla="*/ 642 h 1660"/>
                <a:gd name="T46" fmla="*/ 1217 w 2553"/>
                <a:gd name="T47" fmla="*/ 595 h 1660"/>
                <a:gd name="T48" fmla="*/ 1201 w 2553"/>
                <a:gd name="T49" fmla="*/ 564 h 1660"/>
                <a:gd name="T50" fmla="*/ 1248 w 2553"/>
                <a:gd name="T51" fmla="*/ 517 h 1660"/>
                <a:gd name="T52" fmla="*/ 1429 w 2553"/>
                <a:gd name="T53" fmla="*/ 489 h 1660"/>
                <a:gd name="T54" fmla="*/ 1491 w 2553"/>
                <a:gd name="T55" fmla="*/ 443 h 1660"/>
                <a:gd name="T56" fmla="*/ 1475 w 2553"/>
                <a:gd name="T57" fmla="*/ 424 h 1660"/>
                <a:gd name="T58" fmla="*/ 1637 w 2553"/>
                <a:gd name="T59" fmla="*/ 287 h 1660"/>
                <a:gd name="T60" fmla="*/ 1831 w 2553"/>
                <a:gd name="T61" fmla="*/ 210 h 1660"/>
                <a:gd name="T62" fmla="*/ 2012 w 2553"/>
                <a:gd name="T63" fmla="*/ 124 h 1660"/>
                <a:gd name="T64" fmla="*/ 2143 w 2553"/>
                <a:gd name="T65" fmla="*/ 42 h 1660"/>
                <a:gd name="T66" fmla="*/ 2297 w 2553"/>
                <a:gd name="T67" fmla="*/ 3 h 1660"/>
                <a:gd name="T68" fmla="*/ 2552 w 2553"/>
                <a:gd name="T69" fmla="*/ 736 h 1660"/>
                <a:gd name="T70" fmla="*/ 2330 w 2553"/>
                <a:gd name="T71" fmla="*/ 768 h 1660"/>
                <a:gd name="T72" fmla="*/ 2107 w 2553"/>
                <a:gd name="T73" fmla="*/ 798 h 1660"/>
                <a:gd name="T74" fmla="*/ 2014 w 2553"/>
                <a:gd name="T75" fmla="*/ 867 h 1660"/>
                <a:gd name="T76" fmla="*/ 1950 w 2553"/>
                <a:gd name="T77" fmla="*/ 975 h 1660"/>
                <a:gd name="T78" fmla="*/ 1845 w 2553"/>
                <a:gd name="T79" fmla="*/ 1016 h 1660"/>
                <a:gd name="T80" fmla="*/ 1723 w 2553"/>
                <a:gd name="T81" fmla="*/ 1022 h 1660"/>
                <a:gd name="T82" fmla="*/ 1624 w 2553"/>
                <a:gd name="T83" fmla="*/ 1053 h 1660"/>
                <a:gd name="T84" fmla="*/ 1503 w 2553"/>
                <a:gd name="T85" fmla="*/ 1076 h 1660"/>
                <a:gd name="T86" fmla="*/ 1411 w 2553"/>
                <a:gd name="T87" fmla="*/ 1129 h 1660"/>
                <a:gd name="T88" fmla="*/ 1288 w 2553"/>
                <a:gd name="T89" fmla="*/ 1190 h 1660"/>
                <a:gd name="T90" fmla="*/ 1123 w 2553"/>
                <a:gd name="T91" fmla="*/ 1264 h 1660"/>
                <a:gd name="T92" fmla="*/ 969 w 2553"/>
                <a:gd name="T93" fmla="*/ 1323 h 1660"/>
                <a:gd name="T94" fmla="*/ 826 w 2553"/>
                <a:gd name="T95" fmla="*/ 1385 h 1660"/>
                <a:gd name="T96" fmla="*/ 632 w 2553"/>
                <a:gd name="T97" fmla="*/ 1447 h 1660"/>
                <a:gd name="T98" fmla="*/ 468 w 2553"/>
                <a:gd name="T99" fmla="*/ 1491 h 1660"/>
                <a:gd name="T100" fmla="*/ 372 w 2553"/>
                <a:gd name="T101" fmla="*/ 1527 h 1660"/>
                <a:gd name="T102" fmla="*/ 320 w 2553"/>
                <a:gd name="T103" fmla="*/ 1550 h 1660"/>
                <a:gd name="T104" fmla="*/ 243 w 2553"/>
                <a:gd name="T105" fmla="*/ 1566 h 1660"/>
                <a:gd name="T106" fmla="*/ 226 w 2553"/>
                <a:gd name="T107" fmla="*/ 1560 h 1660"/>
                <a:gd name="T108" fmla="*/ 199 w 2553"/>
                <a:gd name="T109" fmla="*/ 1598 h 1660"/>
                <a:gd name="T110" fmla="*/ 168 w 2553"/>
                <a:gd name="T111" fmla="*/ 1598 h 1660"/>
                <a:gd name="T112" fmla="*/ 122 w 2553"/>
                <a:gd name="T113" fmla="*/ 1598 h 1660"/>
                <a:gd name="T114" fmla="*/ 91 w 2553"/>
                <a:gd name="T115" fmla="*/ 1645 h 1660"/>
                <a:gd name="T116" fmla="*/ 47 w 2553"/>
                <a:gd name="T117" fmla="*/ 1660 h 1660"/>
                <a:gd name="T118" fmla="*/ 16 w 2553"/>
                <a:gd name="T119" fmla="*/ 1645 h 166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553"/>
                <a:gd name="T181" fmla="*/ 0 h 1660"/>
                <a:gd name="T182" fmla="*/ 2553 w 2553"/>
                <a:gd name="T183" fmla="*/ 1660 h 166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553" h="1660">
                  <a:moveTo>
                    <a:pt x="0" y="1645"/>
                  </a:moveTo>
                  <a:lnTo>
                    <a:pt x="0" y="1582"/>
                  </a:lnTo>
                  <a:lnTo>
                    <a:pt x="32" y="1582"/>
                  </a:lnTo>
                  <a:lnTo>
                    <a:pt x="32" y="1555"/>
                  </a:lnTo>
                  <a:lnTo>
                    <a:pt x="75" y="1555"/>
                  </a:lnTo>
                  <a:lnTo>
                    <a:pt x="75" y="1539"/>
                  </a:lnTo>
                  <a:lnTo>
                    <a:pt x="63" y="1539"/>
                  </a:lnTo>
                  <a:lnTo>
                    <a:pt x="63" y="1524"/>
                  </a:lnTo>
                  <a:lnTo>
                    <a:pt x="75" y="1524"/>
                  </a:lnTo>
                  <a:lnTo>
                    <a:pt x="75" y="1492"/>
                  </a:lnTo>
                  <a:lnTo>
                    <a:pt x="91" y="1492"/>
                  </a:lnTo>
                  <a:lnTo>
                    <a:pt x="91" y="1477"/>
                  </a:lnTo>
                  <a:lnTo>
                    <a:pt x="75" y="1477"/>
                  </a:lnTo>
                  <a:lnTo>
                    <a:pt x="75" y="1461"/>
                  </a:lnTo>
                  <a:lnTo>
                    <a:pt x="122" y="1461"/>
                  </a:lnTo>
                  <a:lnTo>
                    <a:pt x="122" y="1432"/>
                  </a:lnTo>
                  <a:lnTo>
                    <a:pt x="168" y="1432"/>
                  </a:lnTo>
                  <a:lnTo>
                    <a:pt x="168" y="1417"/>
                  </a:lnTo>
                  <a:lnTo>
                    <a:pt x="153" y="1417"/>
                  </a:lnTo>
                  <a:lnTo>
                    <a:pt x="153" y="1401"/>
                  </a:lnTo>
                  <a:lnTo>
                    <a:pt x="199" y="1401"/>
                  </a:lnTo>
                  <a:lnTo>
                    <a:pt x="199" y="1385"/>
                  </a:lnTo>
                  <a:lnTo>
                    <a:pt x="184" y="1385"/>
                  </a:lnTo>
                  <a:lnTo>
                    <a:pt x="184" y="1370"/>
                  </a:lnTo>
                  <a:lnTo>
                    <a:pt x="243" y="1370"/>
                  </a:lnTo>
                  <a:lnTo>
                    <a:pt x="243" y="1354"/>
                  </a:lnTo>
                  <a:lnTo>
                    <a:pt x="212" y="1354"/>
                  </a:lnTo>
                  <a:lnTo>
                    <a:pt x="212" y="1339"/>
                  </a:lnTo>
                  <a:lnTo>
                    <a:pt x="274" y="1339"/>
                  </a:lnTo>
                  <a:lnTo>
                    <a:pt x="274" y="1324"/>
                  </a:lnTo>
                  <a:lnTo>
                    <a:pt x="243" y="1324"/>
                  </a:lnTo>
                  <a:lnTo>
                    <a:pt x="243" y="1308"/>
                  </a:lnTo>
                  <a:lnTo>
                    <a:pt x="274" y="1308"/>
                  </a:lnTo>
                  <a:lnTo>
                    <a:pt x="274" y="1296"/>
                  </a:lnTo>
                  <a:lnTo>
                    <a:pt x="259" y="1296"/>
                  </a:lnTo>
                  <a:lnTo>
                    <a:pt x="259" y="1280"/>
                  </a:lnTo>
                  <a:lnTo>
                    <a:pt x="305" y="1280"/>
                  </a:lnTo>
                  <a:lnTo>
                    <a:pt x="305" y="1264"/>
                  </a:lnTo>
                  <a:lnTo>
                    <a:pt x="290" y="1264"/>
                  </a:lnTo>
                  <a:lnTo>
                    <a:pt x="290" y="1249"/>
                  </a:lnTo>
                  <a:lnTo>
                    <a:pt x="364" y="1249"/>
                  </a:lnTo>
                  <a:lnTo>
                    <a:pt x="364" y="1233"/>
                  </a:lnTo>
                  <a:lnTo>
                    <a:pt x="349" y="1233"/>
                  </a:lnTo>
                  <a:lnTo>
                    <a:pt x="349" y="1218"/>
                  </a:lnTo>
                  <a:lnTo>
                    <a:pt x="396" y="1218"/>
                  </a:lnTo>
                  <a:lnTo>
                    <a:pt x="396" y="1202"/>
                  </a:lnTo>
                  <a:lnTo>
                    <a:pt x="380" y="1202"/>
                  </a:lnTo>
                  <a:lnTo>
                    <a:pt x="380" y="1186"/>
                  </a:lnTo>
                  <a:lnTo>
                    <a:pt x="458" y="1186"/>
                  </a:lnTo>
                  <a:lnTo>
                    <a:pt x="458" y="1171"/>
                  </a:lnTo>
                  <a:lnTo>
                    <a:pt x="427" y="1171"/>
                  </a:lnTo>
                  <a:lnTo>
                    <a:pt x="427" y="1158"/>
                  </a:lnTo>
                  <a:lnTo>
                    <a:pt x="485" y="1158"/>
                  </a:lnTo>
                  <a:lnTo>
                    <a:pt x="485" y="1143"/>
                  </a:lnTo>
                  <a:lnTo>
                    <a:pt x="458" y="1143"/>
                  </a:lnTo>
                  <a:lnTo>
                    <a:pt x="458" y="1128"/>
                  </a:lnTo>
                  <a:lnTo>
                    <a:pt x="516" y="1128"/>
                  </a:lnTo>
                  <a:lnTo>
                    <a:pt x="516" y="1112"/>
                  </a:lnTo>
                  <a:lnTo>
                    <a:pt x="485" y="1112"/>
                  </a:lnTo>
                  <a:lnTo>
                    <a:pt x="485" y="1097"/>
                  </a:lnTo>
                  <a:lnTo>
                    <a:pt x="548" y="1097"/>
                  </a:lnTo>
                  <a:lnTo>
                    <a:pt x="548" y="1081"/>
                  </a:lnTo>
                  <a:lnTo>
                    <a:pt x="516" y="1081"/>
                  </a:lnTo>
                  <a:lnTo>
                    <a:pt x="516" y="1065"/>
                  </a:lnTo>
                  <a:lnTo>
                    <a:pt x="579" y="1065"/>
                  </a:lnTo>
                  <a:lnTo>
                    <a:pt x="579" y="1050"/>
                  </a:lnTo>
                  <a:lnTo>
                    <a:pt x="563" y="1050"/>
                  </a:lnTo>
                  <a:lnTo>
                    <a:pt x="563" y="1037"/>
                  </a:lnTo>
                  <a:lnTo>
                    <a:pt x="607" y="1037"/>
                  </a:lnTo>
                  <a:lnTo>
                    <a:pt x="607" y="1006"/>
                  </a:lnTo>
                  <a:lnTo>
                    <a:pt x="638" y="1006"/>
                  </a:lnTo>
                  <a:lnTo>
                    <a:pt x="638" y="975"/>
                  </a:lnTo>
                  <a:lnTo>
                    <a:pt x="670" y="975"/>
                  </a:lnTo>
                  <a:lnTo>
                    <a:pt x="670" y="944"/>
                  </a:lnTo>
                  <a:lnTo>
                    <a:pt x="701" y="944"/>
                  </a:lnTo>
                  <a:lnTo>
                    <a:pt x="701" y="929"/>
                  </a:lnTo>
                  <a:lnTo>
                    <a:pt x="685" y="929"/>
                  </a:lnTo>
                  <a:lnTo>
                    <a:pt x="685" y="913"/>
                  </a:lnTo>
                  <a:lnTo>
                    <a:pt x="791" y="913"/>
                  </a:lnTo>
                  <a:lnTo>
                    <a:pt x="791" y="901"/>
                  </a:lnTo>
                  <a:lnTo>
                    <a:pt x="760" y="901"/>
                  </a:lnTo>
                  <a:lnTo>
                    <a:pt x="760" y="885"/>
                  </a:lnTo>
                  <a:lnTo>
                    <a:pt x="822" y="885"/>
                  </a:lnTo>
                  <a:lnTo>
                    <a:pt x="822" y="869"/>
                  </a:lnTo>
                  <a:lnTo>
                    <a:pt x="791" y="869"/>
                  </a:lnTo>
                  <a:lnTo>
                    <a:pt x="791" y="853"/>
                  </a:lnTo>
                  <a:lnTo>
                    <a:pt x="853" y="853"/>
                  </a:lnTo>
                  <a:lnTo>
                    <a:pt x="853" y="837"/>
                  </a:lnTo>
                  <a:lnTo>
                    <a:pt x="837" y="837"/>
                  </a:lnTo>
                  <a:lnTo>
                    <a:pt x="837" y="822"/>
                  </a:lnTo>
                  <a:lnTo>
                    <a:pt x="912" y="822"/>
                  </a:lnTo>
                  <a:lnTo>
                    <a:pt x="912" y="806"/>
                  </a:lnTo>
                  <a:lnTo>
                    <a:pt x="865" y="806"/>
                  </a:lnTo>
                  <a:lnTo>
                    <a:pt x="865" y="791"/>
                  </a:lnTo>
                  <a:lnTo>
                    <a:pt x="943" y="791"/>
                  </a:lnTo>
                  <a:lnTo>
                    <a:pt x="943" y="778"/>
                  </a:lnTo>
                  <a:lnTo>
                    <a:pt x="897" y="778"/>
                  </a:lnTo>
                  <a:lnTo>
                    <a:pt x="897" y="763"/>
                  </a:lnTo>
                  <a:lnTo>
                    <a:pt x="1002" y="763"/>
                  </a:lnTo>
                  <a:lnTo>
                    <a:pt x="1002" y="747"/>
                  </a:lnTo>
                  <a:lnTo>
                    <a:pt x="943" y="747"/>
                  </a:lnTo>
                  <a:lnTo>
                    <a:pt x="943" y="731"/>
                  </a:lnTo>
                  <a:lnTo>
                    <a:pt x="1034" y="731"/>
                  </a:lnTo>
                  <a:lnTo>
                    <a:pt x="1034" y="716"/>
                  </a:lnTo>
                  <a:lnTo>
                    <a:pt x="990" y="716"/>
                  </a:lnTo>
                  <a:lnTo>
                    <a:pt x="990" y="701"/>
                  </a:lnTo>
                  <a:lnTo>
                    <a:pt x="1096" y="701"/>
                  </a:lnTo>
                  <a:lnTo>
                    <a:pt x="1096" y="685"/>
                  </a:lnTo>
                  <a:lnTo>
                    <a:pt x="1049" y="685"/>
                  </a:lnTo>
                  <a:lnTo>
                    <a:pt x="1049" y="670"/>
                  </a:lnTo>
                  <a:lnTo>
                    <a:pt x="1139" y="670"/>
                  </a:lnTo>
                  <a:lnTo>
                    <a:pt x="1139" y="654"/>
                  </a:lnTo>
                  <a:lnTo>
                    <a:pt x="1096" y="654"/>
                  </a:lnTo>
                  <a:lnTo>
                    <a:pt x="1096" y="642"/>
                  </a:lnTo>
                  <a:lnTo>
                    <a:pt x="1186" y="642"/>
                  </a:lnTo>
                  <a:lnTo>
                    <a:pt x="1186" y="626"/>
                  </a:lnTo>
                  <a:lnTo>
                    <a:pt x="1126" y="626"/>
                  </a:lnTo>
                  <a:lnTo>
                    <a:pt x="1126" y="610"/>
                  </a:lnTo>
                  <a:lnTo>
                    <a:pt x="1217" y="610"/>
                  </a:lnTo>
                  <a:lnTo>
                    <a:pt x="1217" y="595"/>
                  </a:lnTo>
                  <a:lnTo>
                    <a:pt x="1154" y="595"/>
                  </a:lnTo>
                  <a:lnTo>
                    <a:pt x="1154" y="579"/>
                  </a:lnTo>
                  <a:lnTo>
                    <a:pt x="1248" y="579"/>
                  </a:lnTo>
                  <a:lnTo>
                    <a:pt x="1248" y="564"/>
                  </a:lnTo>
                  <a:lnTo>
                    <a:pt x="1201" y="564"/>
                  </a:lnTo>
                  <a:lnTo>
                    <a:pt x="1201" y="548"/>
                  </a:lnTo>
                  <a:lnTo>
                    <a:pt x="1308" y="548"/>
                  </a:lnTo>
                  <a:lnTo>
                    <a:pt x="1308" y="532"/>
                  </a:lnTo>
                  <a:lnTo>
                    <a:pt x="1248" y="532"/>
                  </a:lnTo>
                  <a:lnTo>
                    <a:pt x="1248" y="517"/>
                  </a:lnTo>
                  <a:lnTo>
                    <a:pt x="1398" y="517"/>
                  </a:lnTo>
                  <a:lnTo>
                    <a:pt x="1398" y="505"/>
                  </a:lnTo>
                  <a:lnTo>
                    <a:pt x="1339" y="505"/>
                  </a:lnTo>
                  <a:lnTo>
                    <a:pt x="1339" y="489"/>
                  </a:lnTo>
                  <a:lnTo>
                    <a:pt x="1429" y="489"/>
                  </a:lnTo>
                  <a:lnTo>
                    <a:pt x="1429" y="474"/>
                  </a:lnTo>
                  <a:lnTo>
                    <a:pt x="1386" y="474"/>
                  </a:lnTo>
                  <a:lnTo>
                    <a:pt x="1386" y="458"/>
                  </a:lnTo>
                  <a:lnTo>
                    <a:pt x="1491" y="458"/>
                  </a:lnTo>
                  <a:lnTo>
                    <a:pt x="1491" y="443"/>
                  </a:lnTo>
                  <a:lnTo>
                    <a:pt x="1460" y="443"/>
                  </a:lnTo>
                  <a:lnTo>
                    <a:pt x="1460" y="427"/>
                  </a:lnTo>
                  <a:lnTo>
                    <a:pt x="1478" y="427"/>
                  </a:lnTo>
                  <a:lnTo>
                    <a:pt x="1476" y="426"/>
                  </a:lnTo>
                  <a:lnTo>
                    <a:pt x="1475" y="424"/>
                  </a:lnTo>
                  <a:lnTo>
                    <a:pt x="1505" y="388"/>
                  </a:lnTo>
                  <a:lnTo>
                    <a:pt x="1536" y="357"/>
                  </a:lnTo>
                  <a:lnTo>
                    <a:pt x="1568" y="330"/>
                  </a:lnTo>
                  <a:lnTo>
                    <a:pt x="1602" y="307"/>
                  </a:lnTo>
                  <a:lnTo>
                    <a:pt x="1637" y="287"/>
                  </a:lnTo>
                  <a:lnTo>
                    <a:pt x="1673" y="270"/>
                  </a:lnTo>
                  <a:lnTo>
                    <a:pt x="1710" y="254"/>
                  </a:lnTo>
                  <a:lnTo>
                    <a:pt x="1749" y="239"/>
                  </a:lnTo>
                  <a:lnTo>
                    <a:pt x="1789" y="225"/>
                  </a:lnTo>
                  <a:lnTo>
                    <a:pt x="1831" y="210"/>
                  </a:lnTo>
                  <a:lnTo>
                    <a:pt x="1874" y="193"/>
                  </a:lnTo>
                  <a:lnTo>
                    <a:pt x="1920" y="174"/>
                  </a:lnTo>
                  <a:lnTo>
                    <a:pt x="1953" y="158"/>
                  </a:lnTo>
                  <a:lnTo>
                    <a:pt x="1983" y="141"/>
                  </a:lnTo>
                  <a:lnTo>
                    <a:pt x="2012" y="124"/>
                  </a:lnTo>
                  <a:lnTo>
                    <a:pt x="2039" y="106"/>
                  </a:lnTo>
                  <a:lnTo>
                    <a:pt x="2065" y="89"/>
                  </a:lnTo>
                  <a:lnTo>
                    <a:pt x="2091" y="72"/>
                  </a:lnTo>
                  <a:lnTo>
                    <a:pt x="2117" y="56"/>
                  </a:lnTo>
                  <a:lnTo>
                    <a:pt x="2143" y="42"/>
                  </a:lnTo>
                  <a:lnTo>
                    <a:pt x="2170" y="29"/>
                  </a:lnTo>
                  <a:lnTo>
                    <a:pt x="2198" y="18"/>
                  </a:lnTo>
                  <a:lnTo>
                    <a:pt x="2229" y="10"/>
                  </a:lnTo>
                  <a:lnTo>
                    <a:pt x="2261" y="5"/>
                  </a:lnTo>
                  <a:lnTo>
                    <a:pt x="2297" y="3"/>
                  </a:lnTo>
                  <a:lnTo>
                    <a:pt x="2297" y="0"/>
                  </a:lnTo>
                  <a:lnTo>
                    <a:pt x="2553" y="0"/>
                  </a:lnTo>
                  <a:lnTo>
                    <a:pt x="2553" y="629"/>
                  </a:lnTo>
                  <a:lnTo>
                    <a:pt x="2552" y="629"/>
                  </a:lnTo>
                  <a:lnTo>
                    <a:pt x="2552" y="736"/>
                  </a:lnTo>
                  <a:lnTo>
                    <a:pt x="2502" y="747"/>
                  </a:lnTo>
                  <a:lnTo>
                    <a:pt x="2456" y="755"/>
                  </a:lnTo>
                  <a:lnTo>
                    <a:pt x="2413" y="760"/>
                  </a:lnTo>
                  <a:lnTo>
                    <a:pt x="2371" y="764"/>
                  </a:lnTo>
                  <a:lnTo>
                    <a:pt x="2330" y="768"/>
                  </a:lnTo>
                  <a:lnTo>
                    <a:pt x="2288" y="771"/>
                  </a:lnTo>
                  <a:lnTo>
                    <a:pt x="2246" y="775"/>
                  </a:lnTo>
                  <a:lnTo>
                    <a:pt x="2202" y="781"/>
                  </a:lnTo>
                  <a:lnTo>
                    <a:pt x="2156" y="788"/>
                  </a:lnTo>
                  <a:lnTo>
                    <a:pt x="2107" y="798"/>
                  </a:lnTo>
                  <a:lnTo>
                    <a:pt x="2082" y="806"/>
                  </a:lnTo>
                  <a:lnTo>
                    <a:pt x="2061" y="817"/>
                  </a:lnTo>
                  <a:lnTo>
                    <a:pt x="2043" y="831"/>
                  </a:lnTo>
                  <a:lnTo>
                    <a:pt x="2028" y="848"/>
                  </a:lnTo>
                  <a:lnTo>
                    <a:pt x="2014" y="867"/>
                  </a:lnTo>
                  <a:lnTo>
                    <a:pt x="2002" y="889"/>
                  </a:lnTo>
                  <a:lnTo>
                    <a:pt x="1990" y="912"/>
                  </a:lnTo>
                  <a:lnTo>
                    <a:pt x="1978" y="936"/>
                  </a:lnTo>
                  <a:lnTo>
                    <a:pt x="1965" y="958"/>
                  </a:lnTo>
                  <a:lnTo>
                    <a:pt x="1950" y="975"/>
                  </a:lnTo>
                  <a:lnTo>
                    <a:pt x="1933" y="989"/>
                  </a:lnTo>
                  <a:lnTo>
                    <a:pt x="1913" y="1000"/>
                  </a:lnTo>
                  <a:lnTo>
                    <a:pt x="1891" y="1007"/>
                  </a:lnTo>
                  <a:lnTo>
                    <a:pt x="1869" y="1013"/>
                  </a:lnTo>
                  <a:lnTo>
                    <a:pt x="1845" y="1016"/>
                  </a:lnTo>
                  <a:lnTo>
                    <a:pt x="1821" y="1018"/>
                  </a:lnTo>
                  <a:lnTo>
                    <a:pt x="1796" y="1019"/>
                  </a:lnTo>
                  <a:lnTo>
                    <a:pt x="1770" y="1020"/>
                  </a:lnTo>
                  <a:lnTo>
                    <a:pt x="1743" y="1020"/>
                  </a:lnTo>
                  <a:lnTo>
                    <a:pt x="1723" y="1022"/>
                  </a:lnTo>
                  <a:lnTo>
                    <a:pt x="1703" y="1028"/>
                  </a:lnTo>
                  <a:lnTo>
                    <a:pt x="1684" y="1036"/>
                  </a:lnTo>
                  <a:lnTo>
                    <a:pt x="1665" y="1044"/>
                  </a:lnTo>
                  <a:lnTo>
                    <a:pt x="1645" y="1050"/>
                  </a:lnTo>
                  <a:lnTo>
                    <a:pt x="1624" y="1053"/>
                  </a:lnTo>
                  <a:lnTo>
                    <a:pt x="1593" y="1054"/>
                  </a:lnTo>
                  <a:lnTo>
                    <a:pt x="1566" y="1057"/>
                  </a:lnTo>
                  <a:lnTo>
                    <a:pt x="1543" y="1062"/>
                  </a:lnTo>
                  <a:lnTo>
                    <a:pt x="1522" y="1069"/>
                  </a:lnTo>
                  <a:lnTo>
                    <a:pt x="1503" y="1076"/>
                  </a:lnTo>
                  <a:lnTo>
                    <a:pt x="1485" y="1086"/>
                  </a:lnTo>
                  <a:lnTo>
                    <a:pt x="1468" y="1095"/>
                  </a:lnTo>
                  <a:lnTo>
                    <a:pt x="1450" y="1106"/>
                  </a:lnTo>
                  <a:lnTo>
                    <a:pt x="1432" y="1117"/>
                  </a:lnTo>
                  <a:lnTo>
                    <a:pt x="1411" y="1129"/>
                  </a:lnTo>
                  <a:lnTo>
                    <a:pt x="1388" y="1140"/>
                  </a:lnTo>
                  <a:lnTo>
                    <a:pt x="1363" y="1151"/>
                  </a:lnTo>
                  <a:lnTo>
                    <a:pt x="1337" y="1164"/>
                  </a:lnTo>
                  <a:lnTo>
                    <a:pt x="1311" y="1177"/>
                  </a:lnTo>
                  <a:lnTo>
                    <a:pt x="1288" y="1190"/>
                  </a:lnTo>
                  <a:lnTo>
                    <a:pt x="1252" y="1210"/>
                  </a:lnTo>
                  <a:lnTo>
                    <a:pt x="1220" y="1226"/>
                  </a:lnTo>
                  <a:lnTo>
                    <a:pt x="1188" y="1240"/>
                  </a:lnTo>
                  <a:lnTo>
                    <a:pt x="1156" y="1252"/>
                  </a:lnTo>
                  <a:lnTo>
                    <a:pt x="1123" y="1264"/>
                  </a:lnTo>
                  <a:lnTo>
                    <a:pt x="1089" y="1276"/>
                  </a:lnTo>
                  <a:lnTo>
                    <a:pt x="1050" y="1290"/>
                  </a:lnTo>
                  <a:lnTo>
                    <a:pt x="1027" y="1299"/>
                  </a:lnTo>
                  <a:lnTo>
                    <a:pt x="999" y="1310"/>
                  </a:lnTo>
                  <a:lnTo>
                    <a:pt x="969" y="1323"/>
                  </a:lnTo>
                  <a:lnTo>
                    <a:pt x="938" y="1337"/>
                  </a:lnTo>
                  <a:lnTo>
                    <a:pt x="907" y="1351"/>
                  </a:lnTo>
                  <a:lnTo>
                    <a:pt x="877" y="1364"/>
                  </a:lnTo>
                  <a:lnTo>
                    <a:pt x="850" y="1376"/>
                  </a:lnTo>
                  <a:lnTo>
                    <a:pt x="826" y="1385"/>
                  </a:lnTo>
                  <a:lnTo>
                    <a:pt x="782" y="1402"/>
                  </a:lnTo>
                  <a:lnTo>
                    <a:pt x="741" y="1416"/>
                  </a:lnTo>
                  <a:lnTo>
                    <a:pt x="703" y="1428"/>
                  </a:lnTo>
                  <a:lnTo>
                    <a:pt x="667" y="1438"/>
                  </a:lnTo>
                  <a:lnTo>
                    <a:pt x="632" y="1447"/>
                  </a:lnTo>
                  <a:lnTo>
                    <a:pt x="599" y="1456"/>
                  </a:lnTo>
                  <a:lnTo>
                    <a:pt x="567" y="1464"/>
                  </a:lnTo>
                  <a:lnTo>
                    <a:pt x="535" y="1472"/>
                  </a:lnTo>
                  <a:lnTo>
                    <a:pt x="502" y="1481"/>
                  </a:lnTo>
                  <a:lnTo>
                    <a:pt x="468" y="1491"/>
                  </a:lnTo>
                  <a:lnTo>
                    <a:pt x="433" y="1503"/>
                  </a:lnTo>
                  <a:lnTo>
                    <a:pt x="396" y="1517"/>
                  </a:lnTo>
                  <a:lnTo>
                    <a:pt x="396" y="1524"/>
                  </a:lnTo>
                  <a:lnTo>
                    <a:pt x="380" y="1524"/>
                  </a:lnTo>
                  <a:lnTo>
                    <a:pt x="372" y="1527"/>
                  </a:lnTo>
                  <a:lnTo>
                    <a:pt x="364" y="1530"/>
                  </a:lnTo>
                  <a:lnTo>
                    <a:pt x="364" y="1539"/>
                  </a:lnTo>
                  <a:lnTo>
                    <a:pt x="349" y="1539"/>
                  </a:lnTo>
                  <a:lnTo>
                    <a:pt x="349" y="1537"/>
                  </a:lnTo>
                  <a:lnTo>
                    <a:pt x="320" y="1550"/>
                  </a:lnTo>
                  <a:lnTo>
                    <a:pt x="290" y="1565"/>
                  </a:lnTo>
                  <a:lnTo>
                    <a:pt x="280" y="1563"/>
                  </a:lnTo>
                  <a:lnTo>
                    <a:pt x="267" y="1564"/>
                  </a:lnTo>
                  <a:lnTo>
                    <a:pt x="255" y="1565"/>
                  </a:lnTo>
                  <a:lnTo>
                    <a:pt x="243" y="1566"/>
                  </a:lnTo>
                  <a:lnTo>
                    <a:pt x="227" y="1567"/>
                  </a:lnTo>
                  <a:lnTo>
                    <a:pt x="227" y="1565"/>
                  </a:lnTo>
                  <a:lnTo>
                    <a:pt x="226" y="1564"/>
                  </a:lnTo>
                  <a:lnTo>
                    <a:pt x="226" y="1562"/>
                  </a:lnTo>
                  <a:lnTo>
                    <a:pt x="226" y="1560"/>
                  </a:lnTo>
                  <a:lnTo>
                    <a:pt x="227" y="1557"/>
                  </a:lnTo>
                  <a:lnTo>
                    <a:pt x="227" y="1555"/>
                  </a:lnTo>
                  <a:lnTo>
                    <a:pt x="212" y="1555"/>
                  </a:lnTo>
                  <a:lnTo>
                    <a:pt x="212" y="1598"/>
                  </a:lnTo>
                  <a:lnTo>
                    <a:pt x="199" y="1598"/>
                  </a:lnTo>
                  <a:lnTo>
                    <a:pt x="199" y="1582"/>
                  </a:lnTo>
                  <a:lnTo>
                    <a:pt x="184" y="1582"/>
                  </a:lnTo>
                  <a:lnTo>
                    <a:pt x="184" y="1613"/>
                  </a:lnTo>
                  <a:lnTo>
                    <a:pt x="168" y="1613"/>
                  </a:lnTo>
                  <a:lnTo>
                    <a:pt x="168" y="1598"/>
                  </a:lnTo>
                  <a:lnTo>
                    <a:pt x="153" y="1598"/>
                  </a:lnTo>
                  <a:lnTo>
                    <a:pt x="153" y="1613"/>
                  </a:lnTo>
                  <a:lnTo>
                    <a:pt x="138" y="1613"/>
                  </a:lnTo>
                  <a:lnTo>
                    <a:pt x="138" y="1598"/>
                  </a:lnTo>
                  <a:lnTo>
                    <a:pt x="122" y="1598"/>
                  </a:lnTo>
                  <a:lnTo>
                    <a:pt x="122" y="1629"/>
                  </a:lnTo>
                  <a:lnTo>
                    <a:pt x="107" y="1629"/>
                  </a:lnTo>
                  <a:lnTo>
                    <a:pt x="107" y="1613"/>
                  </a:lnTo>
                  <a:lnTo>
                    <a:pt x="91" y="1613"/>
                  </a:lnTo>
                  <a:lnTo>
                    <a:pt x="91" y="1645"/>
                  </a:lnTo>
                  <a:lnTo>
                    <a:pt x="75" y="1645"/>
                  </a:lnTo>
                  <a:lnTo>
                    <a:pt x="75" y="1629"/>
                  </a:lnTo>
                  <a:lnTo>
                    <a:pt x="63" y="1629"/>
                  </a:lnTo>
                  <a:lnTo>
                    <a:pt x="63" y="1660"/>
                  </a:lnTo>
                  <a:lnTo>
                    <a:pt x="47" y="1660"/>
                  </a:lnTo>
                  <a:lnTo>
                    <a:pt x="47" y="1645"/>
                  </a:lnTo>
                  <a:lnTo>
                    <a:pt x="32" y="1645"/>
                  </a:lnTo>
                  <a:lnTo>
                    <a:pt x="32" y="1660"/>
                  </a:lnTo>
                  <a:lnTo>
                    <a:pt x="16" y="1660"/>
                  </a:lnTo>
                  <a:lnTo>
                    <a:pt x="16" y="1645"/>
                  </a:lnTo>
                  <a:lnTo>
                    <a:pt x="0" y="1645"/>
                  </a:lnTo>
                </a:path>
              </a:pathLst>
            </a:custGeom>
            <a:noFill/>
            <a:ln w="4">
              <a:solidFill>
                <a:srgbClr val="FF8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7" name="Freeform 234"/>
            <p:cNvSpPr>
              <a:spLocks/>
            </p:cNvSpPr>
            <p:nvPr/>
          </p:nvSpPr>
          <p:spPr bwMode="auto">
            <a:xfrm>
              <a:off x="312" y="560"/>
              <a:ext cx="2404" cy="1646"/>
            </a:xfrm>
            <a:custGeom>
              <a:avLst/>
              <a:gdLst>
                <a:gd name="T0" fmla="*/ 48 w 2404"/>
                <a:gd name="T1" fmla="*/ 1646 h 1646"/>
                <a:gd name="T2" fmla="*/ 107 w 2404"/>
                <a:gd name="T3" fmla="*/ 1599 h 1646"/>
                <a:gd name="T4" fmla="*/ 154 w 2404"/>
                <a:gd name="T5" fmla="*/ 1583 h 1646"/>
                <a:gd name="T6" fmla="*/ 212 w 2404"/>
                <a:gd name="T7" fmla="*/ 1583 h 1646"/>
                <a:gd name="T8" fmla="*/ 259 w 2404"/>
                <a:gd name="T9" fmla="*/ 1537 h 1646"/>
                <a:gd name="T10" fmla="*/ 334 w 2404"/>
                <a:gd name="T11" fmla="*/ 1508 h 1646"/>
                <a:gd name="T12" fmla="*/ 350 w 2404"/>
                <a:gd name="T13" fmla="*/ 1447 h 1646"/>
                <a:gd name="T14" fmla="*/ 501 w 2404"/>
                <a:gd name="T15" fmla="*/ 1387 h 1646"/>
                <a:gd name="T16" fmla="*/ 533 w 2404"/>
                <a:gd name="T17" fmla="*/ 1324 h 1646"/>
                <a:gd name="T18" fmla="*/ 639 w 2404"/>
                <a:gd name="T19" fmla="*/ 1266 h 1646"/>
                <a:gd name="T20" fmla="*/ 730 w 2404"/>
                <a:gd name="T21" fmla="*/ 1219 h 1646"/>
                <a:gd name="T22" fmla="*/ 838 w 2404"/>
                <a:gd name="T23" fmla="*/ 1141 h 1646"/>
                <a:gd name="T24" fmla="*/ 976 w 2404"/>
                <a:gd name="T25" fmla="*/ 1098 h 1646"/>
                <a:gd name="T26" fmla="*/ 988 w 2404"/>
                <a:gd name="T27" fmla="*/ 1035 h 1646"/>
                <a:gd name="T28" fmla="*/ 1097 w 2404"/>
                <a:gd name="T29" fmla="*/ 991 h 1646"/>
                <a:gd name="T30" fmla="*/ 1217 w 2404"/>
                <a:gd name="T31" fmla="*/ 930 h 1646"/>
                <a:gd name="T32" fmla="*/ 1324 w 2404"/>
                <a:gd name="T33" fmla="*/ 870 h 1646"/>
                <a:gd name="T34" fmla="*/ 1371 w 2404"/>
                <a:gd name="T35" fmla="*/ 791 h 1646"/>
                <a:gd name="T36" fmla="*/ 1446 w 2404"/>
                <a:gd name="T37" fmla="*/ 744 h 1646"/>
                <a:gd name="T38" fmla="*/ 1492 w 2404"/>
                <a:gd name="T39" fmla="*/ 670 h 1646"/>
                <a:gd name="T40" fmla="*/ 1598 w 2404"/>
                <a:gd name="T41" fmla="*/ 623 h 1646"/>
                <a:gd name="T42" fmla="*/ 1688 w 2404"/>
                <a:gd name="T43" fmla="*/ 548 h 1646"/>
                <a:gd name="T44" fmla="*/ 1809 w 2404"/>
                <a:gd name="T45" fmla="*/ 502 h 1646"/>
                <a:gd name="T46" fmla="*/ 1903 w 2404"/>
                <a:gd name="T47" fmla="*/ 443 h 1646"/>
                <a:gd name="T48" fmla="*/ 2068 w 2404"/>
                <a:gd name="T49" fmla="*/ 380 h 1646"/>
                <a:gd name="T50" fmla="*/ 2174 w 2404"/>
                <a:gd name="T51" fmla="*/ 306 h 1646"/>
                <a:gd name="T52" fmla="*/ 2236 w 2404"/>
                <a:gd name="T53" fmla="*/ 258 h 1646"/>
                <a:gd name="T54" fmla="*/ 2311 w 2404"/>
                <a:gd name="T55" fmla="*/ 184 h 1646"/>
                <a:gd name="T56" fmla="*/ 2404 w 2404"/>
                <a:gd name="T57" fmla="*/ 121 h 1646"/>
                <a:gd name="T58" fmla="*/ 2357 w 2404"/>
                <a:gd name="T59" fmla="*/ 47 h 1646"/>
                <a:gd name="T60" fmla="*/ 2299 w 2404"/>
                <a:gd name="T61" fmla="*/ 47 h 1646"/>
                <a:gd name="T62" fmla="*/ 2236 w 2404"/>
                <a:gd name="T63" fmla="*/ 90 h 1646"/>
                <a:gd name="T64" fmla="*/ 2115 w 2404"/>
                <a:gd name="T65" fmla="*/ 153 h 1646"/>
                <a:gd name="T66" fmla="*/ 2083 w 2404"/>
                <a:gd name="T67" fmla="*/ 199 h 1646"/>
                <a:gd name="T68" fmla="*/ 1994 w 2404"/>
                <a:gd name="T69" fmla="*/ 258 h 1646"/>
                <a:gd name="T70" fmla="*/ 1778 w 2404"/>
                <a:gd name="T71" fmla="*/ 306 h 1646"/>
                <a:gd name="T72" fmla="*/ 1657 w 2404"/>
                <a:gd name="T73" fmla="*/ 365 h 1646"/>
                <a:gd name="T74" fmla="*/ 1477 w 2404"/>
                <a:gd name="T75" fmla="*/ 412 h 1646"/>
                <a:gd name="T76" fmla="*/ 1384 w 2404"/>
                <a:gd name="T77" fmla="*/ 474 h 1646"/>
                <a:gd name="T78" fmla="*/ 1262 w 2404"/>
                <a:gd name="T79" fmla="*/ 518 h 1646"/>
                <a:gd name="T80" fmla="*/ 1171 w 2404"/>
                <a:gd name="T81" fmla="*/ 580 h 1646"/>
                <a:gd name="T82" fmla="*/ 1155 w 2404"/>
                <a:gd name="T83" fmla="*/ 639 h 1646"/>
                <a:gd name="T84" fmla="*/ 1034 w 2404"/>
                <a:gd name="T85" fmla="*/ 701 h 1646"/>
                <a:gd name="T86" fmla="*/ 944 w 2404"/>
                <a:gd name="T87" fmla="*/ 791 h 1646"/>
                <a:gd name="T88" fmla="*/ 808 w 2404"/>
                <a:gd name="T89" fmla="*/ 838 h 1646"/>
                <a:gd name="T90" fmla="*/ 702 w 2404"/>
                <a:gd name="T91" fmla="*/ 930 h 1646"/>
                <a:gd name="T92" fmla="*/ 607 w 2404"/>
                <a:gd name="T93" fmla="*/ 1035 h 1646"/>
                <a:gd name="T94" fmla="*/ 533 w 2404"/>
                <a:gd name="T95" fmla="*/ 1081 h 1646"/>
                <a:gd name="T96" fmla="*/ 443 w 2404"/>
                <a:gd name="T97" fmla="*/ 1141 h 1646"/>
                <a:gd name="T98" fmla="*/ 365 w 2404"/>
                <a:gd name="T99" fmla="*/ 1203 h 1646"/>
                <a:gd name="T100" fmla="*/ 259 w 2404"/>
                <a:gd name="T101" fmla="*/ 1278 h 1646"/>
                <a:gd name="T102" fmla="*/ 212 w 2404"/>
                <a:gd name="T103" fmla="*/ 1324 h 1646"/>
                <a:gd name="T104" fmla="*/ 197 w 2404"/>
                <a:gd name="T105" fmla="*/ 1387 h 1646"/>
                <a:gd name="T106" fmla="*/ 76 w 2404"/>
                <a:gd name="T107" fmla="*/ 1447 h 1646"/>
                <a:gd name="T108" fmla="*/ 61 w 2404"/>
                <a:gd name="T109" fmla="*/ 1525 h 1646"/>
                <a:gd name="T110" fmla="*/ 0 w 2404"/>
                <a:gd name="T111" fmla="*/ 1630 h 16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04"/>
                <a:gd name="T169" fmla="*/ 0 h 1646"/>
                <a:gd name="T170" fmla="*/ 2404 w 2404"/>
                <a:gd name="T171" fmla="*/ 1646 h 16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04" h="1646">
                  <a:moveTo>
                    <a:pt x="0" y="1630"/>
                  </a:moveTo>
                  <a:lnTo>
                    <a:pt x="16" y="1630"/>
                  </a:lnTo>
                  <a:lnTo>
                    <a:pt x="16" y="1646"/>
                  </a:lnTo>
                  <a:lnTo>
                    <a:pt x="32" y="1646"/>
                  </a:lnTo>
                  <a:lnTo>
                    <a:pt x="32" y="1630"/>
                  </a:lnTo>
                  <a:lnTo>
                    <a:pt x="48" y="1630"/>
                  </a:lnTo>
                  <a:lnTo>
                    <a:pt x="48" y="1646"/>
                  </a:lnTo>
                  <a:lnTo>
                    <a:pt x="61" y="1646"/>
                  </a:lnTo>
                  <a:lnTo>
                    <a:pt x="61" y="1615"/>
                  </a:lnTo>
                  <a:lnTo>
                    <a:pt x="76" y="1615"/>
                  </a:lnTo>
                  <a:lnTo>
                    <a:pt x="76" y="1630"/>
                  </a:lnTo>
                  <a:lnTo>
                    <a:pt x="91" y="1630"/>
                  </a:lnTo>
                  <a:lnTo>
                    <a:pt x="91" y="1599"/>
                  </a:lnTo>
                  <a:lnTo>
                    <a:pt x="107" y="1599"/>
                  </a:lnTo>
                  <a:lnTo>
                    <a:pt x="107" y="1615"/>
                  </a:lnTo>
                  <a:lnTo>
                    <a:pt x="122" y="1615"/>
                  </a:lnTo>
                  <a:lnTo>
                    <a:pt x="122" y="1583"/>
                  </a:lnTo>
                  <a:lnTo>
                    <a:pt x="137" y="1583"/>
                  </a:lnTo>
                  <a:lnTo>
                    <a:pt x="137" y="1599"/>
                  </a:lnTo>
                  <a:lnTo>
                    <a:pt x="154" y="1599"/>
                  </a:lnTo>
                  <a:lnTo>
                    <a:pt x="154" y="1583"/>
                  </a:lnTo>
                  <a:lnTo>
                    <a:pt x="169" y="1583"/>
                  </a:lnTo>
                  <a:lnTo>
                    <a:pt x="169" y="1599"/>
                  </a:lnTo>
                  <a:lnTo>
                    <a:pt x="184" y="1599"/>
                  </a:lnTo>
                  <a:lnTo>
                    <a:pt x="184" y="1568"/>
                  </a:lnTo>
                  <a:lnTo>
                    <a:pt x="197" y="1568"/>
                  </a:lnTo>
                  <a:lnTo>
                    <a:pt x="197" y="1583"/>
                  </a:lnTo>
                  <a:lnTo>
                    <a:pt x="212" y="1583"/>
                  </a:lnTo>
                  <a:lnTo>
                    <a:pt x="212" y="1537"/>
                  </a:lnTo>
                  <a:lnTo>
                    <a:pt x="228" y="1537"/>
                  </a:lnTo>
                  <a:lnTo>
                    <a:pt x="228" y="1553"/>
                  </a:lnTo>
                  <a:lnTo>
                    <a:pt x="244" y="1553"/>
                  </a:lnTo>
                  <a:lnTo>
                    <a:pt x="244" y="1525"/>
                  </a:lnTo>
                  <a:lnTo>
                    <a:pt x="259" y="1525"/>
                  </a:lnTo>
                  <a:lnTo>
                    <a:pt x="259" y="1537"/>
                  </a:lnTo>
                  <a:lnTo>
                    <a:pt x="275" y="1537"/>
                  </a:lnTo>
                  <a:lnTo>
                    <a:pt x="275" y="1508"/>
                  </a:lnTo>
                  <a:lnTo>
                    <a:pt x="290" y="1508"/>
                  </a:lnTo>
                  <a:lnTo>
                    <a:pt x="290" y="1525"/>
                  </a:lnTo>
                  <a:lnTo>
                    <a:pt x="305" y="1525"/>
                  </a:lnTo>
                  <a:lnTo>
                    <a:pt x="305" y="1508"/>
                  </a:lnTo>
                  <a:lnTo>
                    <a:pt x="334" y="1508"/>
                  </a:lnTo>
                  <a:lnTo>
                    <a:pt x="334" y="1493"/>
                  </a:lnTo>
                  <a:lnTo>
                    <a:pt x="305" y="1493"/>
                  </a:lnTo>
                  <a:lnTo>
                    <a:pt x="305" y="1478"/>
                  </a:lnTo>
                  <a:lnTo>
                    <a:pt x="322" y="1478"/>
                  </a:lnTo>
                  <a:lnTo>
                    <a:pt x="322" y="1462"/>
                  </a:lnTo>
                  <a:lnTo>
                    <a:pt x="350" y="1462"/>
                  </a:lnTo>
                  <a:lnTo>
                    <a:pt x="350" y="1447"/>
                  </a:lnTo>
                  <a:lnTo>
                    <a:pt x="380" y="1447"/>
                  </a:lnTo>
                  <a:lnTo>
                    <a:pt x="380" y="1430"/>
                  </a:lnTo>
                  <a:lnTo>
                    <a:pt x="396" y="1430"/>
                  </a:lnTo>
                  <a:lnTo>
                    <a:pt x="396" y="1402"/>
                  </a:lnTo>
                  <a:lnTo>
                    <a:pt x="411" y="1402"/>
                  </a:lnTo>
                  <a:lnTo>
                    <a:pt x="411" y="1387"/>
                  </a:lnTo>
                  <a:lnTo>
                    <a:pt x="501" y="1387"/>
                  </a:lnTo>
                  <a:lnTo>
                    <a:pt x="501" y="1371"/>
                  </a:lnTo>
                  <a:lnTo>
                    <a:pt x="471" y="1371"/>
                  </a:lnTo>
                  <a:lnTo>
                    <a:pt x="471" y="1356"/>
                  </a:lnTo>
                  <a:lnTo>
                    <a:pt x="471" y="1339"/>
                  </a:lnTo>
                  <a:lnTo>
                    <a:pt x="501" y="1339"/>
                  </a:lnTo>
                  <a:lnTo>
                    <a:pt x="501" y="1324"/>
                  </a:lnTo>
                  <a:lnTo>
                    <a:pt x="533" y="1324"/>
                  </a:lnTo>
                  <a:lnTo>
                    <a:pt x="533" y="1309"/>
                  </a:lnTo>
                  <a:lnTo>
                    <a:pt x="548" y="1309"/>
                  </a:lnTo>
                  <a:lnTo>
                    <a:pt x="548" y="1293"/>
                  </a:lnTo>
                  <a:lnTo>
                    <a:pt x="579" y="1293"/>
                  </a:lnTo>
                  <a:lnTo>
                    <a:pt x="579" y="1278"/>
                  </a:lnTo>
                  <a:lnTo>
                    <a:pt x="639" y="1278"/>
                  </a:lnTo>
                  <a:lnTo>
                    <a:pt x="639" y="1266"/>
                  </a:lnTo>
                  <a:lnTo>
                    <a:pt x="655" y="1266"/>
                  </a:lnTo>
                  <a:lnTo>
                    <a:pt x="655" y="1249"/>
                  </a:lnTo>
                  <a:lnTo>
                    <a:pt x="670" y="1249"/>
                  </a:lnTo>
                  <a:lnTo>
                    <a:pt x="717" y="1249"/>
                  </a:lnTo>
                  <a:lnTo>
                    <a:pt x="717" y="1234"/>
                  </a:lnTo>
                  <a:lnTo>
                    <a:pt x="730" y="1234"/>
                  </a:lnTo>
                  <a:lnTo>
                    <a:pt x="730" y="1219"/>
                  </a:lnTo>
                  <a:lnTo>
                    <a:pt x="730" y="1203"/>
                  </a:lnTo>
                  <a:lnTo>
                    <a:pt x="792" y="1203"/>
                  </a:lnTo>
                  <a:lnTo>
                    <a:pt x="792" y="1171"/>
                  </a:lnTo>
                  <a:lnTo>
                    <a:pt x="823" y="1171"/>
                  </a:lnTo>
                  <a:lnTo>
                    <a:pt x="823" y="1156"/>
                  </a:lnTo>
                  <a:lnTo>
                    <a:pt x="838" y="1156"/>
                  </a:lnTo>
                  <a:lnTo>
                    <a:pt x="838" y="1141"/>
                  </a:lnTo>
                  <a:lnTo>
                    <a:pt x="866" y="1141"/>
                  </a:lnTo>
                  <a:lnTo>
                    <a:pt x="866" y="1128"/>
                  </a:lnTo>
                  <a:lnTo>
                    <a:pt x="898" y="1128"/>
                  </a:lnTo>
                  <a:lnTo>
                    <a:pt x="898" y="1113"/>
                  </a:lnTo>
                  <a:lnTo>
                    <a:pt x="988" y="1113"/>
                  </a:lnTo>
                  <a:lnTo>
                    <a:pt x="988" y="1098"/>
                  </a:lnTo>
                  <a:lnTo>
                    <a:pt x="976" y="1098"/>
                  </a:lnTo>
                  <a:lnTo>
                    <a:pt x="976" y="1081"/>
                  </a:lnTo>
                  <a:lnTo>
                    <a:pt x="959" y="1081"/>
                  </a:lnTo>
                  <a:lnTo>
                    <a:pt x="959" y="1066"/>
                  </a:lnTo>
                  <a:lnTo>
                    <a:pt x="976" y="1066"/>
                  </a:lnTo>
                  <a:lnTo>
                    <a:pt x="976" y="1051"/>
                  </a:lnTo>
                  <a:lnTo>
                    <a:pt x="988" y="1051"/>
                  </a:lnTo>
                  <a:lnTo>
                    <a:pt x="988" y="1035"/>
                  </a:lnTo>
                  <a:lnTo>
                    <a:pt x="1019" y="1035"/>
                  </a:lnTo>
                  <a:lnTo>
                    <a:pt x="1019" y="1020"/>
                  </a:lnTo>
                  <a:lnTo>
                    <a:pt x="1049" y="1020"/>
                  </a:lnTo>
                  <a:lnTo>
                    <a:pt x="1049" y="1003"/>
                  </a:lnTo>
                  <a:lnTo>
                    <a:pt x="1066" y="1003"/>
                  </a:lnTo>
                  <a:lnTo>
                    <a:pt x="1066" y="991"/>
                  </a:lnTo>
                  <a:lnTo>
                    <a:pt x="1097" y="991"/>
                  </a:lnTo>
                  <a:lnTo>
                    <a:pt x="1097" y="976"/>
                  </a:lnTo>
                  <a:lnTo>
                    <a:pt x="1124" y="976"/>
                  </a:lnTo>
                  <a:lnTo>
                    <a:pt x="1124" y="960"/>
                  </a:lnTo>
                  <a:lnTo>
                    <a:pt x="1171" y="960"/>
                  </a:lnTo>
                  <a:lnTo>
                    <a:pt x="1171" y="945"/>
                  </a:lnTo>
                  <a:lnTo>
                    <a:pt x="1217" y="945"/>
                  </a:lnTo>
                  <a:lnTo>
                    <a:pt x="1217" y="930"/>
                  </a:lnTo>
                  <a:lnTo>
                    <a:pt x="1245" y="930"/>
                  </a:lnTo>
                  <a:lnTo>
                    <a:pt x="1245" y="898"/>
                  </a:lnTo>
                  <a:lnTo>
                    <a:pt x="1262" y="898"/>
                  </a:lnTo>
                  <a:lnTo>
                    <a:pt x="1262" y="883"/>
                  </a:lnTo>
                  <a:lnTo>
                    <a:pt x="1278" y="883"/>
                  </a:lnTo>
                  <a:lnTo>
                    <a:pt x="1278" y="870"/>
                  </a:lnTo>
                  <a:lnTo>
                    <a:pt x="1324" y="870"/>
                  </a:lnTo>
                  <a:lnTo>
                    <a:pt x="1324" y="855"/>
                  </a:lnTo>
                  <a:lnTo>
                    <a:pt x="1356" y="855"/>
                  </a:lnTo>
                  <a:lnTo>
                    <a:pt x="1356" y="838"/>
                  </a:lnTo>
                  <a:lnTo>
                    <a:pt x="1384" y="838"/>
                  </a:lnTo>
                  <a:lnTo>
                    <a:pt x="1384" y="807"/>
                  </a:lnTo>
                  <a:lnTo>
                    <a:pt x="1371" y="807"/>
                  </a:lnTo>
                  <a:lnTo>
                    <a:pt x="1371" y="791"/>
                  </a:lnTo>
                  <a:lnTo>
                    <a:pt x="1399" y="791"/>
                  </a:lnTo>
                  <a:lnTo>
                    <a:pt x="1399" y="776"/>
                  </a:lnTo>
                  <a:lnTo>
                    <a:pt x="1414" y="776"/>
                  </a:lnTo>
                  <a:lnTo>
                    <a:pt x="1414" y="761"/>
                  </a:lnTo>
                  <a:lnTo>
                    <a:pt x="1430" y="761"/>
                  </a:lnTo>
                  <a:lnTo>
                    <a:pt x="1430" y="744"/>
                  </a:lnTo>
                  <a:lnTo>
                    <a:pt x="1446" y="744"/>
                  </a:lnTo>
                  <a:lnTo>
                    <a:pt x="1446" y="733"/>
                  </a:lnTo>
                  <a:lnTo>
                    <a:pt x="1461" y="733"/>
                  </a:lnTo>
                  <a:lnTo>
                    <a:pt x="1461" y="716"/>
                  </a:lnTo>
                  <a:lnTo>
                    <a:pt x="1477" y="716"/>
                  </a:lnTo>
                  <a:lnTo>
                    <a:pt x="1477" y="701"/>
                  </a:lnTo>
                  <a:lnTo>
                    <a:pt x="1492" y="701"/>
                  </a:lnTo>
                  <a:lnTo>
                    <a:pt x="1492" y="670"/>
                  </a:lnTo>
                  <a:lnTo>
                    <a:pt x="1520" y="670"/>
                  </a:lnTo>
                  <a:lnTo>
                    <a:pt x="1520" y="655"/>
                  </a:lnTo>
                  <a:lnTo>
                    <a:pt x="1536" y="655"/>
                  </a:lnTo>
                  <a:lnTo>
                    <a:pt x="1536" y="639"/>
                  </a:lnTo>
                  <a:lnTo>
                    <a:pt x="1567" y="639"/>
                  </a:lnTo>
                  <a:lnTo>
                    <a:pt x="1567" y="623"/>
                  </a:lnTo>
                  <a:lnTo>
                    <a:pt x="1598" y="623"/>
                  </a:lnTo>
                  <a:lnTo>
                    <a:pt x="1598" y="608"/>
                  </a:lnTo>
                  <a:lnTo>
                    <a:pt x="1642" y="608"/>
                  </a:lnTo>
                  <a:lnTo>
                    <a:pt x="1642" y="595"/>
                  </a:lnTo>
                  <a:lnTo>
                    <a:pt x="1673" y="595"/>
                  </a:lnTo>
                  <a:lnTo>
                    <a:pt x="1673" y="565"/>
                  </a:lnTo>
                  <a:lnTo>
                    <a:pt x="1688" y="565"/>
                  </a:lnTo>
                  <a:lnTo>
                    <a:pt x="1688" y="548"/>
                  </a:lnTo>
                  <a:lnTo>
                    <a:pt x="1735" y="548"/>
                  </a:lnTo>
                  <a:lnTo>
                    <a:pt x="1735" y="533"/>
                  </a:lnTo>
                  <a:lnTo>
                    <a:pt x="1750" y="533"/>
                  </a:lnTo>
                  <a:lnTo>
                    <a:pt x="1750" y="518"/>
                  </a:lnTo>
                  <a:lnTo>
                    <a:pt x="1794" y="518"/>
                  </a:lnTo>
                  <a:lnTo>
                    <a:pt x="1794" y="502"/>
                  </a:lnTo>
                  <a:lnTo>
                    <a:pt x="1809" y="502"/>
                  </a:lnTo>
                  <a:lnTo>
                    <a:pt x="1809" y="487"/>
                  </a:lnTo>
                  <a:lnTo>
                    <a:pt x="1841" y="487"/>
                  </a:lnTo>
                  <a:lnTo>
                    <a:pt x="1841" y="474"/>
                  </a:lnTo>
                  <a:lnTo>
                    <a:pt x="1871" y="474"/>
                  </a:lnTo>
                  <a:lnTo>
                    <a:pt x="1871" y="458"/>
                  </a:lnTo>
                  <a:lnTo>
                    <a:pt x="1903" y="458"/>
                  </a:lnTo>
                  <a:lnTo>
                    <a:pt x="1903" y="443"/>
                  </a:lnTo>
                  <a:lnTo>
                    <a:pt x="1932" y="443"/>
                  </a:lnTo>
                  <a:lnTo>
                    <a:pt x="1932" y="427"/>
                  </a:lnTo>
                  <a:lnTo>
                    <a:pt x="1978" y="427"/>
                  </a:lnTo>
                  <a:lnTo>
                    <a:pt x="1978" y="397"/>
                  </a:lnTo>
                  <a:lnTo>
                    <a:pt x="2010" y="397"/>
                  </a:lnTo>
                  <a:lnTo>
                    <a:pt x="2010" y="380"/>
                  </a:lnTo>
                  <a:lnTo>
                    <a:pt x="2068" y="380"/>
                  </a:lnTo>
                  <a:lnTo>
                    <a:pt x="2068" y="365"/>
                  </a:lnTo>
                  <a:lnTo>
                    <a:pt x="2131" y="365"/>
                  </a:lnTo>
                  <a:lnTo>
                    <a:pt x="2131" y="350"/>
                  </a:lnTo>
                  <a:lnTo>
                    <a:pt x="2161" y="350"/>
                  </a:lnTo>
                  <a:lnTo>
                    <a:pt x="2161" y="322"/>
                  </a:lnTo>
                  <a:lnTo>
                    <a:pt x="2174" y="322"/>
                  </a:lnTo>
                  <a:lnTo>
                    <a:pt x="2174" y="306"/>
                  </a:lnTo>
                  <a:lnTo>
                    <a:pt x="2190" y="306"/>
                  </a:lnTo>
                  <a:lnTo>
                    <a:pt x="2190" y="290"/>
                  </a:lnTo>
                  <a:lnTo>
                    <a:pt x="2205" y="290"/>
                  </a:lnTo>
                  <a:lnTo>
                    <a:pt x="2205" y="275"/>
                  </a:lnTo>
                  <a:lnTo>
                    <a:pt x="2251" y="275"/>
                  </a:lnTo>
                  <a:lnTo>
                    <a:pt x="2251" y="258"/>
                  </a:lnTo>
                  <a:lnTo>
                    <a:pt x="2236" y="258"/>
                  </a:lnTo>
                  <a:lnTo>
                    <a:pt x="2236" y="243"/>
                  </a:lnTo>
                  <a:lnTo>
                    <a:pt x="2283" y="243"/>
                  </a:lnTo>
                  <a:lnTo>
                    <a:pt x="2283" y="215"/>
                  </a:lnTo>
                  <a:lnTo>
                    <a:pt x="2326" y="215"/>
                  </a:lnTo>
                  <a:lnTo>
                    <a:pt x="2326" y="199"/>
                  </a:lnTo>
                  <a:lnTo>
                    <a:pt x="2311" y="199"/>
                  </a:lnTo>
                  <a:lnTo>
                    <a:pt x="2311" y="184"/>
                  </a:lnTo>
                  <a:lnTo>
                    <a:pt x="2373" y="184"/>
                  </a:lnTo>
                  <a:lnTo>
                    <a:pt x="2373" y="168"/>
                  </a:lnTo>
                  <a:lnTo>
                    <a:pt x="2357" y="168"/>
                  </a:lnTo>
                  <a:lnTo>
                    <a:pt x="2357" y="153"/>
                  </a:lnTo>
                  <a:lnTo>
                    <a:pt x="2389" y="153"/>
                  </a:lnTo>
                  <a:lnTo>
                    <a:pt x="2389" y="121"/>
                  </a:lnTo>
                  <a:lnTo>
                    <a:pt x="2404" y="121"/>
                  </a:lnTo>
                  <a:lnTo>
                    <a:pt x="2404" y="106"/>
                  </a:lnTo>
                  <a:lnTo>
                    <a:pt x="2389" y="106"/>
                  </a:lnTo>
                  <a:lnTo>
                    <a:pt x="2389" y="90"/>
                  </a:lnTo>
                  <a:lnTo>
                    <a:pt x="2373" y="90"/>
                  </a:lnTo>
                  <a:lnTo>
                    <a:pt x="2373" y="78"/>
                  </a:lnTo>
                  <a:lnTo>
                    <a:pt x="2357" y="78"/>
                  </a:lnTo>
                  <a:lnTo>
                    <a:pt x="2357" y="47"/>
                  </a:lnTo>
                  <a:lnTo>
                    <a:pt x="2357" y="31"/>
                  </a:lnTo>
                  <a:lnTo>
                    <a:pt x="2357" y="0"/>
                  </a:lnTo>
                  <a:lnTo>
                    <a:pt x="2342" y="0"/>
                  </a:lnTo>
                  <a:lnTo>
                    <a:pt x="2342" y="16"/>
                  </a:lnTo>
                  <a:lnTo>
                    <a:pt x="2342" y="31"/>
                  </a:lnTo>
                  <a:lnTo>
                    <a:pt x="2299" y="31"/>
                  </a:lnTo>
                  <a:lnTo>
                    <a:pt x="2299" y="47"/>
                  </a:lnTo>
                  <a:lnTo>
                    <a:pt x="2283" y="47"/>
                  </a:lnTo>
                  <a:lnTo>
                    <a:pt x="2283" y="63"/>
                  </a:lnTo>
                  <a:lnTo>
                    <a:pt x="2236" y="63"/>
                  </a:lnTo>
                  <a:lnTo>
                    <a:pt x="2236" y="78"/>
                  </a:lnTo>
                  <a:lnTo>
                    <a:pt x="2221" y="78"/>
                  </a:lnTo>
                  <a:lnTo>
                    <a:pt x="2221" y="90"/>
                  </a:lnTo>
                  <a:lnTo>
                    <a:pt x="2236" y="90"/>
                  </a:lnTo>
                  <a:lnTo>
                    <a:pt x="2236" y="106"/>
                  </a:lnTo>
                  <a:lnTo>
                    <a:pt x="2205" y="106"/>
                  </a:lnTo>
                  <a:lnTo>
                    <a:pt x="2205" y="121"/>
                  </a:lnTo>
                  <a:lnTo>
                    <a:pt x="2174" y="121"/>
                  </a:lnTo>
                  <a:lnTo>
                    <a:pt x="2174" y="137"/>
                  </a:lnTo>
                  <a:lnTo>
                    <a:pt x="2115" y="137"/>
                  </a:lnTo>
                  <a:lnTo>
                    <a:pt x="2115" y="153"/>
                  </a:lnTo>
                  <a:lnTo>
                    <a:pt x="2146" y="153"/>
                  </a:lnTo>
                  <a:lnTo>
                    <a:pt x="2146" y="168"/>
                  </a:lnTo>
                  <a:lnTo>
                    <a:pt x="2100" y="168"/>
                  </a:lnTo>
                  <a:lnTo>
                    <a:pt x="2100" y="184"/>
                  </a:lnTo>
                  <a:lnTo>
                    <a:pt x="2115" y="184"/>
                  </a:lnTo>
                  <a:lnTo>
                    <a:pt x="2115" y="199"/>
                  </a:lnTo>
                  <a:lnTo>
                    <a:pt x="2083" y="199"/>
                  </a:lnTo>
                  <a:lnTo>
                    <a:pt x="2083" y="215"/>
                  </a:lnTo>
                  <a:lnTo>
                    <a:pt x="2037" y="215"/>
                  </a:lnTo>
                  <a:lnTo>
                    <a:pt x="2037" y="228"/>
                  </a:lnTo>
                  <a:lnTo>
                    <a:pt x="2053" y="228"/>
                  </a:lnTo>
                  <a:lnTo>
                    <a:pt x="2053" y="243"/>
                  </a:lnTo>
                  <a:lnTo>
                    <a:pt x="1994" y="243"/>
                  </a:lnTo>
                  <a:lnTo>
                    <a:pt x="1994" y="258"/>
                  </a:lnTo>
                  <a:lnTo>
                    <a:pt x="1932" y="258"/>
                  </a:lnTo>
                  <a:lnTo>
                    <a:pt x="1932" y="275"/>
                  </a:lnTo>
                  <a:lnTo>
                    <a:pt x="1841" y="275"/>
                  </a:lnTo>
                  <a:lnTo>
                    <a:pt x="1841" y="290"/>
                  </a:lnTo>
                  <a:lnTo>
                    <a:pt x="1809" y="290"/>
                  </a:lnTo>
                  <a:lnTo>
                    <a:pt x="1809" y="306"/>
                  </a:lnTo>
                  <a:lnTo>
                    <a:pt x="1778" y="306"/>
                  </a:lnTo>
                  <a:lnTo>
                    <a:pt x="1778" y="322"/>
                  </a:lnTo>
                  <a:lnTo>
                    <a:pt x="1750" y="322"/>
                  </a:lnTo>
                  <a:lnTo>
                    <a:pt x="1750" y="337"/>
                  </a:lnTo>
                  <a:lnTo>
                    <a:pt x="1688" y="337"/>
                  </a:lnTo>
                  <a:lnTo>
                    <a:pt x="1688" y="350"/>
                  </a:lnTo>
                  <a:lnTo>
                    <a:pt x="1657" y="350"/>
                  </a:lnTo>
                  <a:lnTo>
                    <a:pt x="1657" y="365"/>
                  </a:lnTo>
                  <a:lnTo>
                    <a:pt x="1642" y="365"/>
                  </a:lnTo>
                  <a:lnTo>
                    <a:pt x="1642" y="380"/>
                  </a:lnTo>
                  <a:lnTo>
                    <a:pt x="1598" y="380"/>
                  </a:lnTo>
                  <a:lnTo>
                    <a:pt x="1598" y="397"/>
                  </a:lnTo>
                  <a:lnTo>
                    <a:pt x="1536" y="397"/>
                  </a:lnTo>
                  <a:lnTo>
                    <a:pt x="1536" y="412"/>
                  </a:lnTo>
                  <a:lnTo>
                    <a:pt x="1477" y="412"/>
                  </a:lnTo>
                  <a:lnTo>
                    <a:pt x="1477" y="427"/>
                  </a:lnTo>
                  <a:lnTo>
                    <a:pt x="1446" y="427"/>
                  </a:lnTo>
                  <a:lnTo>
                    <a:pt x="1446" y="443"/>
                  </a:lnTo>
                  <a:lnTo>
                    <a:pt x="1399" y="443"/>
                  </a:lnTo>
                  <a:lnTo>
                    <a:pt x="1399" y="458"/>
                  </a:lnTo>
                  <a:lnTo>
                    <a:pt x="1384" y="458"/>
                  </a:lnTo>
                  <a:lnTo>
                    <a:pt x="1384" y="474"/>
                  </a:lnTo>
                  <a:lnTo>
                    <a:pt x="1324" y="474"/>
                  </a:lnTo>
                  <a:lnTo>
                    <a:pt x="1324" y="487"/>
                  </a:lnTo>
                  <a:lnTo>
                    <a:pt x="1309" y="487"/>
                  </a:lnTo>
                  <a:lnTo>
                    <a:pt x="1309" y="502"/>
                  </a:lnTo>
                  <a:lnTo>
                    <a:pt x="1278" y="502"/>
                  </a:lnTo>
                  <a:lnTo>
                    <a:pt x="1278" y="518"/>
                  </a:lnTo>
                  <a:lnTo>
                    <a:pt x="1262" y="518"/>
                  </a:lnTo>
                  <a:lnTo>
                    <a:pt x="1262" y="533"/>
                  </a:lnTo>
                  <a:lnTo>
                    <a:pt x="1233" y="533"/>
                  </a:lnTo>
                  <a:lnTo>
                    <a:pt x="1233" y="548"/>
                  </a:lnTo>
                  <a:lnTo>
                    <a:pt x="1233" y="565"/>
                  </a:lnTo>
                  <a:lnTo>
                    <a:pt x="1202" y="565"/>
                  </a:lnTo>
                  <a:lnTo>
                    <a:pt x="1202" y="580"/>
                  </a:lnTo>
                  <a:lnTo>
                    <a:pt x="1171" y="580"/>
                  </a:lnTo>
                  <a:lnTo>
                    <a:pt x="1171" y="595"/>
                  </a:lnTo>
                  <a:lnTo>
                    <a:pt x="1187" y="595"/>
                  </a:lnTo>
                  <a:lnTo>
                    <a:pt x="1187" y="608"/>
                  </a:lnTo>
                  <a:lnTo>
                    <a:pt x="1140" y="608"/>
                  </a:lnTo>
                  <a:lnTo>
                    <a:pt x="1140" y="623"/>
                  </a:lnTo>
                  <a:lnTo>
                    <a:pt x="1155" y="623"/>
                  </a:lnTo>
                  <a:lnTo>
                    <a:pt x="1155" y="639"/>
                  </a:lnTo>
                  <a:lnTo>
                    <a:pt x="1124" y="639"/>
                  </a:lnTo>
                  <a:lnTo>
                    <a:pt x="1124" y="655"/>
                  </a:lnTo>
                  <a:lnTo>
                    <a:pt x="1097" y="655"/>
                  </a:lnTo>
                  <a:lnTo>
                    <a:pt x="1097" y="686"/>
                  </a:lnTo>
                  <a:lnTo>
                    <a:pt x="1066" y="686"/>
                  </a:lnTo>
                  <a:lnTo>
                    <a:pt x="1066" y="701"/>
                  </a:lnTo>
                  <a:lnTo>
                    <a:pt x="1034" y="701"/>
                  </a:lnTo>
                  <a:lnTo>
                    <a:pt x="1034" y="716"/>
                  </a:lnTo>
                  <a:lnTo>
                    <a:pt x="1003" y="716"/>
                  </a:lnTo>
                  <a:lnTo>
                    <a:pt x="1003" y="744"/>
                  </a:lnTo>
                  <a:lnTo>
                    <a:pt x="976" y="744"/>
                  </a:lnTo>
                  <a:lnTo>
                    <a:pt x="976" y="761"/>
                  </a:lnTo>
                  <a:lnTo>
                    <a:pt x="944" y="761"/>
                  </a:lnTo>
                  <a:lnTo>
                    <a:pt x="944" y="791"/>
                  </a:lnTo>
                  <a:lnTo>
                    <a:pt x="913" y="791"/>
                  </a:lnTo>
                  <a:lnTo>
                    <a:pt x="913" y="807"/>
                  </a:lnTo>
                  <a:lnTo>
                    <a:pt x="881" y="807"/>
                  </a:lnTo>
                  <a:lnTo>
                    <a:pt x="881" y="823"/>
                  </a:lnTo>
                  <a:lnTo>
                    <a:pt x="838" y="823"/>
                  </a:lnTo>
                  <a:lnTo>
                    <a:pt x="838" y="838"/>
                  </a:lnTo>
                  <a:lnTo>
                    <a:pt x="808" y="838"/>
                  </a:lnTo>
                  <a:lnTo>
                    <a:pt x="808" y="870"/>
                  </a:lnTo>
                  <a:lnTo>
                    <a:pt x="776" y="870"/>
                  </a:lnTo>
                  <a:lnTo>
                    <a:pt x="776" y="883"/>
                  </a:lnTo>
                  <a:lnTo>
                    <a:pt x="745" y="883"/>
                  </a:lnTo>
                  <a:lnTo>
                    <a:pt x="745" y="898"/>
                  </a:lnTo>
                  <a:lnTo>
                    <a:pt x="702" y="898"/>
                  </a:lnTo>
                  <a:lnTo>
                    <a:pt x="702" y="930"/>
                  </a:lnTo>
                  <a:lnTo>
                    <a:pt x="670" y="930"/>
                  </a:lnTo>
                  <a:lnTo>
                    <a:pt x="670" y="960"/>
                  </a:lnTo>
                  <a:lnTo>
                    <a:pt x="639" y="960"/>
                  </a:lnTo>
                  <a:lnTo>
                    <a:pt x="639" y="991"/>
                  </a:lnTo>
                  <a:lnTo>
                    <a:pt x="607" y="991"/>
                  </a:lnTo>
                  <a:lnTo>
                    <a:pt x="607" y="1020"/>
                  </a:lnTo>
                  <a:lnTo>
                    <a:pt x="607" y="1035"/>
                  </a:lnTo>
                  <a:lnTo>
                    <a:pt x="579" y="1035"/>
                  </a:lnTo>
                  <a:lnTo>
                    <a:pt x="579" y="1051"/>
                  </a:lnTo>
                  <a:lnTo>
                    <a:pt x="564" y="1051"/>
                  </a:lnTo>
                  <a:lnTo>
                    <a:pt x="564" y="1066"/>
                  </a:lnTo>
                  <a:lnTo>
                    <a:pt x="548" y="1066"/>
                  </a:lnTo>
                  <a:lnTo>
                    <a:pt x="548" y="1081"/>
                  </a:lnTo>
                  <a:lnTo>
                    <a:pt x="533" y="1081"/>
                  </a:lnTo>
                  <a:lnTo>
                    <a:pt x="533" y="1098"/>
                  </a:lnTo>
                  <a:lnTo>
                    <a:pt x="518" y="1098"/>
                  </a:lnTo>
                  <a:lnTo>
                    <a:pt x="518" y="1113"/>
                  </a:lnTo>
                  <a:lnTo>
                    <a:pt x="471" y="1113"/>
                  </a:lnTo>
                  <a:lnTo>
                    <a:pt x="471" y="1128"/>
                  </a:lnTo>
                  <a:lnTo>
                    <a:pt x="471" y="1141"/>
                  </a:lnTo>
                  <a:lnTo>
                    <a:pt x="443" y="1141"/>
                  </a:lnTo>
                  <a:lnTo>
                    <a:pt x="443" y="1156"/>
                  </a:lnTo>
                  <a:lnTo>
                    <a:pt x="443" y="1171"/>
                  </a:lnTo>
                  <a:lnTo>
                    <a:pt x="396" y="1171"/>
                  </a:lnTo>
                  <a:lnTo>
                    <a:pt x="396" y="1188"/>
                  </a:lnTo>
                  <a:lnTo>
                    <a:pt x="411" y="1188"/>
                  </a:lnTo>
                  <a:lnTo>
                    <a:pt x="411" y="1203"/>
                  </a:lnTo>
                  <a:lnTo>
                    <a:pt x="365" y="1203"/>
                  </a:lnTo>
                  <a:lnTo>
                    <a:pt x="365" y="1219"/>
                  </a:lnTo>
                  <a:lnTo>
                    <a:pt x="350" y="1219"/>
                  </a:lnTo>
                  <a:lnTo>
                    <a:pt x="350" y="1234"/>
                  </a:lnTo>
                  <a:lnTo>
                    <a:pt x="305" y="1234"/>
                  </a:lnTo>
                  <a:lnTo>
                    <a:pt x="305" y="1266"/>
                  </a:lnTo>
                  <a:lnTo>
                    <a:pt x="259" y="1266"/>
                  </a:lnTo>
                  <a:lnTo>
                    <a:pt x="259" y="1278"/>
                  </a:lnTo>
                  <a:lnTo>
                    <a:pt x="275" y="1278"/>
                  </a:lnTo>
                  <a:lnTo>
                    <a:pt x="275" y="1293"/>
                  </a:lnTo>
                  <a:lnTo>
                    <a:pt x="244" y="1293"/>
                  </a:lnTo>
                  <a:lnTo>
                    <a:pt x="244" y="1309"/>
                  </a:lnTo>
                  <a:lnTo>
                    <a:pt x="259" y="1309"/>
                  </a:lnTo>
                  <a:lnTo>
                    <a:pt x="259" y="1324"/>
                  </a:lnTo>
                  <a:lnTo>
                    <a:pt x="212" y="1324"/>
                  </a:lnTo>
                  <a:lnTo>
                    <a:pt x="212" y="1339"/>
                  </a:lnTo>
                  <a:lnTo>
                    <a:pt x="244" y="1339"/>
                  </a:lnTo>
                  <a:lnTo>
                    <a:pt x="244" y="1356"/>
                  </a:lnTo>
                  <a:lnTo>
                    <a:pt x="184" y="1356"/>
                  </a:lnTo>
                  <a:lnTo>
                    <a:pt x="184" y="1371"/>
                  </a:lnTo>
                  <a:lnTo>
                    <a:pt x="197" y="1371"/>
                  </a:lnTo>
                  <a:lnTo>
                    <a:pt x="197" y="1387"/>
                  </a:lnTo>
                  <a:lnTo>
                    <a:pt x="154" y="1387"/>
                  </a:lnTo>
                  <a:lnTo>
                    <a:pt x="154" y="1402"/>
                  </a:lnTo>
                  <a:lnTo>
                    <a:pt x="169" y="1402"/>
                  </a:lnTo>
                  <a:lnTo>
                    <a:pt x="169" y="1414"/>
                  </a:lnTo>
                  <a:lnTo>
                    <a:pt x="122" y="1414"/>
                  </a:lnTo>
                  <a:lnTo>
                    <a:pt x="122" y="1447"/>
                  </a:lnTo>
                  <a:lnTo>
                    <a:pt x="76" y="1447"/>
                  </a:lnTo>
                  <a:lnTo>
                    <a:pt x="76" y="1462"/>
                  </a:lnTo>
                  <a:lnTo>
                    <a:pt x="91" y="1462"/>
                  </a:lnTo>
                  <a:lnTo>
                    <a:pt x="91" y="1478"/>
                  </a:lnTo>
                  <a:lnTo>
                    <a:pt x="76" y="1478"/>
                  </a:lnTo>
                  <a:lnTo>
                    <a:pt x="76" y="1508"/>
                  </a:lnTo>
                  <a:lnTo>
                    <a:pt x="61" y="1508"/>
                  </a:lnTo>
                  <a:lnTo>
                    <a:pt x="61" y="1525"/>
                  </a:lnTo>
                  <a:lnTo>
                    <a:pt x="76" y="1525"/>
                  </a:lnTo>
                  <a:lnTo>
                    <a:pt x="76" y="1537"/>
                  </a:lnTo>
                  <a:lnTo>
                    <a:pt x="32" y="1537"/>
                  </a:lnTo>
                  <a:lnTo>
                    <a:pt x="32" y="1568"/>
                  </a:lnTo>
                  <a:lnTo>
                    <a:pt x="0" y="1568"/>
                  </a:lnTo>
                  <a:lnTo>
                    <a:pt x="0" y="1615"/>
                  </a:lnTo>
                  <a:lnTo>
                    <a:pt x="0" y="1630"/>
                  </a:lnTo>
                  <a:close/>
                </a:path>
              </a:pathLst>
            </a:custGeom>
            <a:solidFill>
              <a:srgbClr val="9C999D"/>
            </a:solidFill>
            <a:ln w="0">
              <a:solidFill>
                <a:srgbClr val="9C999D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8" name="Line 235"/>
            <p:cNvSpPr>
              <a:spLocks noChangeShapeType="1"/>
            </p:cNvSpPr>
            <p:nvPr/>
          </p:nvSpPr>
          <p:spPr bwMode="auto">
            <a:xfrm>
              <a:off x="310" y="2190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29" name="Line 236"/>
            <p:cNvSpPr>
              <a:spLocks noChangeShapeType="1"/>
            </p:cNvSpPr>
            <p:nvPr/>
          </p:nvSpPr>
          <p:spPr bwMode="auto">
            <a:xfrm>
              <a:off x="328" y="2188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0" name="Line 237"/>
            <p:cNvSpPr>
              <a:spLocks noChangeShapeType="1"/>
            </p:cNvSpPr>
            <p:nvPr/>
          </p:nvSpPr>
          <p:spPr bwMode="auto">
            <a:xfrm>
              <a:off x="327" y="2206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1" name="Line 238"/>
            <p:cNvSpPr>
              <a:spLocks noChangeShapeType="1"/>
            </p:cNvSpPr>
            <p:nvPr/>
          </p:nvSpPr>
          <p:spPr bwMode="auto">
            <a:xfrm>
              <a:off x="344" y="2188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2" name="Line 239"/>
            <p:cNvSpPr>
              <a:spLocks noChangeShapeType="1"/>
            </p:cNvSpPr>
            <p:nvPr/>
          </p:nvSpPr>
          <p:spPr bwMode="auto">
            <a:xfrm>
              <a:off x="342" y="2190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3" name="Line 240"/>
            <p:cNvSpPr>
              <a:spLocks noChangeShapeType="1"/>
            </p:cNvSpPr>
            <p:nvPr/>
          </p:nvSpPr>
          <p:spPr bwMode="auto">
            <a:xfrm>
              <a:off x="360" y="2188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4" name="Line 241"/>
            <p:cNvSpPr>
              <a:spLocks noChangeShapeType="1"/>
            </p:cNvSpPr>
            <p:nvPr/>
          </p:nvSpPr>
          <p:spPr bwMode="auto">
            <a:xfrm>
              <a:off x="358" y="2206"/>
              <a:ext cx="1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5" name="Line 242"/>
            <p:cNvSpPr>
              <a:spLocks noChangeShapeType="1"/>
            </p:cNvSpPr>
            <p:nvPr/>
          </p:nvSpPr>
          <p:spPr bwMode="auto">
            <a:xfrm>
              <a:off x="373" y="2173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6" name="Line 243"/>
            <p:cNvSpPr>
              <a:spLocks noChangeShapeType="1"/>
            </p:cNvSpPr>
            <p:nvPr/>
          </p:nvSpPr>
          <p:spPr bwMode="auto">
            <a:xfrm>
              <a:off x="371" y="2175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7" name="Line 244"/>
            <p:cNvSpPr>
              <a:spLocks noChangeShapeType="1"/>
            </p:cNvSpPr>
            <p:nvPr/>
          </p:nvSpPr>
          <p:spPr bwMode="auto">
            <a:xfrm>
              <a:off x="388" y="217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8" name="Line 245"/>
            <p:cNvSpPr>
              <a:spLocks noChangeShapeType="1"/>
            </p:cNvSpPr>
            <p:nvPr/>
          </p:nvSpPr>
          <p:spPr bwMode="auto">
            <a:xfrm>
              <a:off x="386" y="2190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39" name="Line 246"/>
            <p:cNvSpPr>
              <a:spLocks noChangeShapeType="1"/>
            </p:cNvSpPr>
            <p:nvPr/>
          </p:nvSpPr>
          <p:spPr bwMode="auto">
            <a:xfrm>
              <a:off x="403" y="2157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0" name="Line 247"/>
            <p:cNvSpPr>
              <a:spLocks noChangeShapeType="1"/>
            </p:cNvSpPr>
            <p:nvPr/>
          </p:nvSpPr>
          <p:spPr bwMode="auto">
            <a:xfrm>
              <a:off x="401" y="2159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1" name="Line 248"/>
            <p:cNvSpPr>
              <a:spLocks noChangeShapeType="1"/>
            </p:cNvSpPr>
            <p:nvPr/>
          </p:nvSpPr>
          <p:spPr bwMode="auto">
            <a:xfrm>
              <a:off x="419" y="215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2" name="Line 249"/>
            <p:cNvSpPr>
              <a:spLocks noChangeShapeType="1"/>
            </p:cNvSpPr>
            <p:nvPr/>
          </p:nvSpPr>
          <p:spPr bwMode="auto">
            <a:xfrm>
              <a:off x="417" y="2175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3" name="Line 250"/>
            <p:cNvSpPr>
              <a:spLocks noChangeShapeType="1"/>
            </p:cNvSpPr>
            <p:nvPr/>
          </p:nvSpPr>
          <p:spPr bwMode="auto">
            <a:xfrm>
              <a:off x="434" y="2141"/>
              <a:ext cx="1" cy="3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4" name="Line 251"/>
            <p:cNvSpPr>
              <a:spLocks noChangeShapeType="1"/>
            </p:cNvSpPr>
            <p:nvPr/>
          </p:nvSpPr>
          <p:spPr bwMode="auto">
            <a:xfrm>
              <a:off x="432" y="2143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5" name="Line 252"/>
            <p:cNvSpPr>
              <a:spLocks noChangeShapeType="1"/>
            </p:cNvSpPr>
            <p:nvPr/>
          </p:nvSpPr>
          <p:spPr bwMode="auto">
            <a:xfrm>
              <a:off x="449" y="2141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6" name="Line 253"/>
            <p:cNvSpPr>
              <a:spLocks noChangeShapeType="1"/>
            </p:cNvSpPr>
            <p:nvPr/>
          </p:nvSpPr>
          <p:spPr bwMode="auto">
            <a:xfrm>
              <a:off x="448" y="2159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7" name="Line 254"/>
            <p:cNvSpPr>
              <a:spLocks noChangeShapeType="1"/>
            </p:cNvSpPr>
            <p:nvPr/>
          </p:nvSpPr>
          <p:spPr bwMode="auto">
            <a:xfrm>
              <a:off x="466" y="2141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8" name="Line 255"/>
            <p:cNvSpPr>
              <a:spLocks noChangeShapeType="1"/>
            </p:cNvSpPr>
            <p:nvPr/>
          </p:nvSpPr>
          <p:spPr bwMode="auto">
            <a:xfrm>
              <a:off x="464" y="2143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49" name="Line 256"/>
            <p:cNvSpPr>
              <a:spLocks noChangeShapeType="1"/>
            </p:cNvSpPr>
            <p:nvPr/>
          </p:nvSpPr>
          <p:spPr bwMode="auto">
            <a:xfrm>
              <a:off x="481" y="2141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0" name="Line 257"/>
            <p:cNvSpPr>
              <a:spLocks noChangeShapeType="1"/>
            </p:cNvSpPr>
            <p:nvPr/>
          </p:nvSpPr>
          <p:spPr bwMode="auto">
            <a:xfrm>
              <a:off x="479" y="2159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1" name="Line 258"/>
            <p:cNvSpPr>
              <a:spLocks noChangeShapeType="1"/>
            </p:cNvSpPr>
            <p:nvPr/>
          </p:nvSpPr>
          <p:spPr bwMode="auto">
            <a:xfrm>
              <a:off x="496" y="2126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2" name="Line 259"/>
            <p:cNvSpPr>
              <a:spLocks noChangeShapeType="1"/>
            </p:cNvSpPr>
            <p:nvPr/>
          </p:nvSpPr>
          <p:spPr bwMode="auto">
            <a:xfrm>
              <a:off x="495" y="2128"/>
              <a:ext cx="1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3" name="Line 260"/>
            <p:cNvSpPr>
              <a:spLocks noChangeShapeType="1"/>
            </p:cNvSpPr>
            <p:nvPr/>
          </p:nvSpPr>
          <p:spPr bwMode="auto">
            <a:xfrm>
              <a:off x="509" y="212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4" name="Line 261"/>
            <p:cNvSpPr>
              <a:spLocks noChangeShapeType="1"/>
            </p:cNvSpPr>
            <p:nvPr/>
          </p:nvSpPr>
          <p:spPr bwMode="auto">
            <a:xfrm>
              <a:off x="507" y="2143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5" name="Line 262"/>
            <p:cNvSpPr>
              <a:spLocks noChangeShapeType="1"/>
            </p:cNvSpPr>
            <p:nvPr/>
          </p:nvSpPr>
          <p:spPr bwMode="auto">
            <a:xfrm>
              <a:off x="524" y="2095"/>
              <a:ext cx="1" cy="5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6" name="Line 263"/>
            <p:cNvSpPr>
              <a:spLocks noChangeShapeType="1"/>
            </p:cNvSpPr>
            <p:nvPr/>
          </p:nvSpPr>
          <p:spPr bwMode="auto">
            <a:xfrm>
              <a:off x="522" y="2097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7" name="Line 264"/>
            <p:cNvSpPr>
              <a:spLocks noChangeShapeType="1"/>
            </p:cNvSpPr>
            <p:nvPr/>
          </p:nvSpPr>
          <p:spPr bwMode="auto">
            <a:xfrm>
              <a:off x="540" y="2095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8" name="Line 265"/>
            <p:cNvSpPr>
              <a:spLocks noChangeShapeType="1"/>
            </p:cNvSpPr>
            <p:nvPr/>
          </p:nvSpPr>
          <p:spPr bwMode="auto">
            <a:xfrm>
              <a:off x="538" y="2113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59" name="Line 266"/>
            <p:cNvSpPr>
              <a:spLocks noChangeShapeType="1"/>
            </p:cNvSpPr>
            <p:nvPr/>
          </p:nvSpPr>
          <p:spPr bwMode="auto">
            <a:xfrm>
              <a:off x="556" y="2083"/>
              <a:ext cx="1" cy="32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0" name="Line 267"/>
            <p:cNvSpPr>
              <a:spLocks noChangeShapeType="1"/>
            </p:cNvSpPr>
            <p:nvPr/>
          </p:nvSpPr>
          <p:spPr bwMode="auto">
            <a:xfrm>
              <a:off x="554" y="2085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1" name="Line 268"/>
            <p:cNvSpPr>
              <a:spLocks noChangeShapeType="1"/>
            </p:cNvSpPr>
            <p:nvPr/>
          </p:nvSpPr>
          <p:spPr bwMode="auto">
            <a:xfrm>
              <a:off x="571" y="2083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2" name="Line 269"/>
            <p:cNvSpPr>
              <a:spLocks noChangeShapeType="1"/>
            </p:cNvSpPr>
            <p:nvPr/>
          </p:nvSpPr>
          <p:spPr bwMode="auto">
            <a:xfrm>
              <a:off x="569" y="2097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3" name="Line 270"/>
            <p:cNvSpPr>
              <a:spLocks noChangeShapeType="1"/>
            </p:cNvSpPr>
            <p:nvPr/>
          </p:nvSpPr>
          <p:spPr bwMode="auto">
            <a:xfrm>
              <a:off x="587" y="2067"/>
              <a:ext cx="1" cy="32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4" name="Line 271"/>
            <p:cNvSpPr>
              <a:spLocks noChangeShapeType="1"/>
            </p:cNvSpPr>
            <p:nvPr/>
          </p:nvSpPr>
          <p:spPr bwMode="auto">
            <a:xfrm>
              <a:off x="585" y="2068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5" name="Line 272"/>
            <p:cNvSpPr>
              <a:spLocks noChangeShapeType="1"/>
            </p:cNvSpPr>
            <p:nvPr/>
          </p:nvSpPr>
          <p:spPr bwMode="auto">
            <a:xfrm>
              <a:off x="602" y="206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6" name="Line 273"/>
            <p:cNvSpPr>
              <a:spLocks noChangeShapeType="1"/>
            </p:cNvSpPr>
            <p:nvPr/>
          </p:nvSpPr>
          <p:spPr bwMode="auto">
            <a:xfrm>
              <a:off x="600" y="2085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7" name="Line 274"/>
            <p:cNvSpPr>
              <a:spLocks noChangeShapeType="1"/>
            </p:cNvSpPr>
            <p:nvPr/>
          </p:nvSpPr>
          <p:spPr bwMode="auto">
            <a:xfrm>
              <a:off x="617" y="206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8" name="Line 275"/>
            <p:cNvSpPr>
              <a:spLocks noChangeShapeType="1"/>
            </p:cNvSpPr>
            <p:nvPr/>
          </p:nvSpPr>
          <p:spPr bwMode="auto">
            <a:xfrm>
              <a:off x="616" y="2068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69" name="Line 276"/>
            <p:cNvSpPr>
              <a:spLocks noChangeShapeType="1"/>
            </p:cNvSpPr>
            <p:nvPr/>
          </p:nvSpPr>
          <p:spPr bwMode="auto">
            <a:xfrm>
              <a:off x="646" y="205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0" name="Line 277"/>
            <p:cNvSpPr>
              <a:spLocks noChangeShapeType="1"/>
            </p:cNvSpPr>
            <p:nvPr/>
          </p:nvSpPr>
          <p:spPr bwMode="auto">
            <a:xfrm>
              <a:off x="616" y="2053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1" name="Line 278"/>
            <p:cNvSpPr>
              <a:spLocks noChangeShapeType="1"/>
            </p:cNvSpPr>
            <p:nvPr/>
          </p:nvSpPr>
          <p:spPr bwMode="auto">
            <a:xfrm>
              <a:off x="617" y="203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2" name="Line 279"/>
            <p:cNvSpPr>
              <a:spLocks noChangeShapeType="1"/>
            </p:cNvSpPr>
            <p:nvPr/>
          </p:nvSpPr>
          <p:spPr bwMode="auto">
            <a:xfrm>
              <a:off x="616" y="2038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3" name="Line 280"/>
            <p:cNvSpPr>
              <a:spLocks noChangeShapeType="1"/>
            </p:cNvSpPr>
            <p:nvPr/>
          </p:nvSpPr>
          <p:spPr bwMode="auto">
            <a:xfrm>
              <a:off x="634" y="2020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4" name="Line 281"/>
            <p:cNvSpPr>
              <a:spLocks noChangeShapeType="1"/>
            </p:cNvSpPr>
            <p:nvPr/>
          </p:nvSpPr>
          <p:spPr bwMode="auto">
            <a:xfrm>
              <a:off x="632" y="2022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5" name="Line 282"/>
            <p:cNvSpPr>
              <a:spLocks noChangeShapeType="1"/>
            </p:cNvSpPr>
            <p:nvPr/>
          </p:nvSpPr>
          <p:spPr bwMode="auto">
            <a:xfrm>
              <a:off x="662" y="200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6" name="Line 283"/>
            <p:cNvSpPr>
              <a:spLocks noChangeShapeType="1"/>
            </p:cNvSpPr>
            <p:nvPr/>
          </p:nvSpPr>
          <p:spPr bwMode="auto">
            <a:xfrm>
              <a:off x="660" y="2007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7" name="Line 284"/>
            <p:cNvSpPr>
              <a:spLocks noChangeShapeType="1"/>
            </p:cNvSpPr>
            <p:nvPr/>
          </p:nvSpPr>
          <p:spPr bwMode="auto">
            <a:xfrm>
              <a:off x="692" y="1988"/>
              <a:ext cx="1" cy="2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8" name="Line 285"/>
            <p:cNvSpPr>
              <a:spLocks noChangeShapeType="1"/>
            </p:cNvSpPr>
            <p:nvPr/>
          </p:nvSpPr>
          <p:spPr bwMode="auto">
            <a:xfrm>
              <a:off x="690" y="1990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79" name="Line 286"/>
            <p:cNvSpPr>
              <a:spLocks noChangeShapeType="1"/>
            </p:cNvSpPr>
            <p:nvPr/>
          </p:nvSpPr>
          <p:spPr bwMode="auto">
            <a:xfrm>
              <a:off x="708" y="1960"/>
              <a:ext cx="1" cy="33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0" name="Line 287"/>
            <p:cNvSpPr>
              <a:spLocks noChangeShapeType="1"/>
            </p:cNvSpPr>
            <p:nvPr/>
          </p:nvSpPr>
          <p:spPr bwMode="auto">
            <a:xfrm>
              <a:off x="706" y="1962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1" name="Line 288"/>
            <p:cNvSpPr>
              <a:spLocks noChangeShapeType="1"/>
            </p:cNvSpPr>
            <p:nvPr/>
          </p:nvSpPr>
          <p:spPr bwMode="auto">
            <a:xfrm>
              <a:off x="723" y="194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2" name="Line 289"/>
            <p:cNvSpPr>
              <a:spLocks noChangeShapeType="1"/>
            </p:cNvSpPr>
            <p:nvPr/>
          </p:nvSpPr>
          <p:spPr bwMode="auto">
            <a:xfrm>
              <a:off x="721" y="1947"/>
              <a:ext cx="9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3" name="Line 290"/>
            <p:cNvSpPr>
              <a:spLocks noChangeShapeType="1"/>
            </p:cNvSpPr>
            <p:nvPr/>
          </p:nvSpPr>
          <p:spPr bwMode="auto">
            <a:xfrm>
              <a:off x="813" y="192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4" name="Line 291"/>
            <p:cNvSpPr>
              <a:spLocks noChangeShapeType="1"/>
            </p:cNvSpPr>
            <p:nvPr/>
          </p:nvSpPr>
          <p:spPr bwMode="auto">
            <a:xfrm>
              <a:off x="781" y="1931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5" name="Line 292"/>
            <p:cNvSpPr>
              <a:spLocks noChangeShapeType="1"/>
            </p:cNvSpPr>
            <p:nvPr/>
          </p:nvSpPr>
          <p:spPr bwMode="auto">
            <a:xfrm>
              <a:off x="783" y="191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6" name="Line 293"/>
            <p:cNvSpPr>
              <a:spLocks noChangeShapeType="1"/>
            </p:cNvSpPr>
            <p:nvPr/>
          </p:nvSpPr>
          <p:spPr bwMode="auto">
            <a:xfrm>
              <a:off x="783" y="1898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7" name="Line 294"/>
            <p:cNvSpPr>
              <a:spLocks noChangeShapeType="1"/>
            </p:cNvSpPr>
            <p:nvPr/>
          </p:nvSpPr>
          <p:spPr bwMode="auto">
            <a:xfrm>
              <a:off x="781" y="1899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8" name="Line 295"/>
            <p:cNvSpPr>
              <a:spLocks noChangeShapeType="1"/>
            </p:cNvSpPr>
            <p:nvPr/>
          </p:nvSpPr>
          <p:spPr bwMode="auto">
            <a:xfrm>
              <a:off x="813" y="1882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89" name="Line 296"/>
            <p:cNvSpPr>
              <a:spLocks noChangeShapeType="1"/>
            </p:cNvSpPr>
            <p:nvPr/>
          </p:nvSpPr>
          <p:spPr bwMode="auto">
            <a:xfrm>
              <a:off x="811" y="1884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0" name="Line 297"/>
            <p:cNvSpPr>
              <a:spLocks noChangeShapeType="1"/>
            </p:cNvSpPr>
            <p:nvPr/>
          </p:nvSpPr>
          <p:spPr bwMode="auto">
            <a:xfrm>
              <a:off x="845" y="1867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1" name="Line 298"/>
            <p:cNvSpPr>
              <a:spLocks noChangeShapeType="1"/>
            </p:cNvSpPr>
            <p:nvPr/>
          </p:nvSpPr>
          <p:spPr bwMode="auto">
            <a:xfrm>
              <a:off x="843" y="1869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2" name="Line 299"/>
            <p:cNvSpPr>
              <a:spLocks noChangeShapeType="1"/>
            </p:cNvSpPr>
            <p:nvPr/>
          </p:nvSpPr>
          <p:spPr bwMode="auto">
            <a:xfrm>
              <a:off x="860" y="1851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3" name="Line 300"/>
            <p:cNvSpPr>
              <a:spLocks noChangeShapeType="1"/>
            </p:cNvSpPr>
            <p:nvPr/>
          </p:nvSpPr>
          <p:spPr bwMode="auto">
            <a:xfrm>
              <a:off x="858" y="1853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4" name="Line 301"/>
            <p:cNvSpPr>
              <a:spLocks noChangeShapeType="1"/>
            </p:cNvSpPr>
            <p:nvPr/>
          </p:nvSpPr>
          <p:spPr bwMode="auto">
            <a:xfrm>
              <a:off x="891" y="183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5" name="Line 302"/>
            <p:cNvSpPr>
              <a:spLocks noChangeShapeType="1"/>
            </p:cNvSpPr>
            <p:nvPr/>
          </p:nvSpPr>
          <p:spPr bwMode="auto">
            <a:xfrm>
              <a:off x="889" y="1838"/>
              <a:ext cx="63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6" name="Line 303"/>
            <p:cNvSpPr>
              <a:spLocks noChangeShapeType="1"/>
            </p:cNvSpPr>
            <p:nvPr/>
          </p:nvSpPr>
          <p:spPr bwMode="auto">
            <a:xfrm>
              <a:off x="951" y="1824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7" name="Line 304"/>
            <p:cNvSpPr>
              <a:spLocks noChangeShapeType="1"/>
            </p:cNvSpPr>
            <p:nvPr/>
          </p:nvSpPr>
          <p:spPr bwMode="auto">
            <a:xfrm>
              <a:off x="949" y="1826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8" name="Line 305"/>
            <p:cNvSpPr>
              <a:spLocks noChangeShapeType="1"/>
            </p:cNvSpPr>
            <p:nvPr/>
          </p:nvSpPr>
          <p:spPr bwMode="auto">
            <a:xfrm>
              <a:off x="967" y="180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199" name="Line 306"/>
            <p:cNvSpPr>
              <a:spLocks noChangeShapeType="1"/>
            </p:cNvSpPr>
            <p:nvPr/>
          </p:nvSpPr>
          <p:spPr bwMode="auto">
            <a:xfrm>
              <a:off x="965" y="1809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0" name="Line 307"/>
            <p:cNvSpPr>
              <a:spLocks noChangeShapeType="1"/>
            </p:cNvSpPr>
            <p:nvPr/>
          </p:nvSpPr>
          <p:spPr bwMode="auto">
            <a:xfrm>
              <a:off x="980" y="1809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1" name="Line 308"/>
            <p:cNvSpPr>
              <a:spLocks noChangeShapeType="1"/>
            </p:cNvSpPr>
            <p:nvPr/>
          </p:nvSpPr>
          <p:spPr bwMode="auto">
            <a:xfrm>
              <a:off x="1029" y="1792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2" name="Line 309"/>
            <p:cNvSpPr>
              <a:spLocks noChangeShapeType="1"/>
            </p:cNvSpPr>
            <p:nvPr/>
          </p:nvSpPr>
          <p:spPr bwMode="auto">
            <a:xfrm>
              <a:off x="1027" y="1794"/>
              <a:ext cx="1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3" name="Line 310"/>
            <p:cNvSpPr>
              <a:spLocks noChangeShapeType="1"/>
            </p:cNvSpPr>
            <p:nvPr/>
          </p:nvSpPr>
          <p:spPr bwMode="auto">
            <a:xfrm>
              <a:off x="1042" y="1777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4" name="Line 311"/>
            <p:cNvSpPr>
              <a:spLocks noChangeShapeType="1"/>
            </p:cNvSpPr>
            <p:nvPr/>
          </p:nvSpPr>
          <p:spPr bwMode="auto">
            <a:xfrm>
              <a:off x="1042" y="176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5" name="Line 312"/>
            <p:cNvSpPr>
              <a:spLocks noChangeShapeType="1"/>
            </p:cNvSpPr>
            <p:nvPr/>
          </p:nvSpPr>
          <p:spPr bwMode="auto">
            <a:xfrm>
              <a:off x="1040" y="1763"/>
              <a:ext cx="6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6" name="Line 313"/>
            <p:cNvSpPr>
              <a:spLocks noChangeShapeType="1"/>
            </p:cNvSpPr>
            <p:nvPr/>
          </p:nvSpPr>
          <p:spPr bwMode="auto">
            <a:xfrm>
              <a:off x="1104" y="1730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7" name="Line 314"/>
            <p:cNvSpPr>
              <a:spLocks noChangeShapeType="1"/>
            </p:cNvSpPr>
            <p:nvPr/>
          </p:nvSpPr>
          <p:spPr bwMode="auto">
            <a:xfrm>
              <a:off x="1102" y="1731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8" name="Line 315"/>
            <p:cNvSpPr>
              <a:spLocks noChangeShapeType="1"/>
            </p:cNvSpPr>
            <p:nvPr/>
          </p:nvSpPr>
          <p:spPr bwMode="auto">
            <a:xfrm>
              <a:off x="1135" y="171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09" name="Line 316"/>
            <p:cNvSpPr>
              <a:spLocks noChangeShapeType="1"/>
            </p:cNvSpPr>
            <p:nvPr/>
          </p:nvSpPr>
          <p:spPr bwMode="auto">
            <a:xfrm>
              <a:off x="1133" y="1716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0" name="Line 317"/>
            <p:cNvSpPr>
              <a:spLocks noChangeShapeType="1"/>
            </p:cNvSpPr>
            <p:nvPr/>
          </p:nvSpPr>
          <p:spPr bwMode="auto">
            <a:xfrm>
              <a:off x="1150" y="169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1" name="Line 318"/>
            <p:cNvSpPr>
              <a:spLocks noChangeShapeType="1"/>
            </p:cNvSpPr>
            <p:nvPr/>
          </p:nvSpPr>
          <p:spPr bwMode="auto">
            <a:xfrm>
              <a:off x="1148" y="1701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2" name="Line 319"/>
            <p:cNvSpPr>
              <a:spLocks noChangeShapeType="1"/>
            </p:cNvSpPr>
            <p:nvPr/>
          </p:nvSpPr>
          <p:spPr bwMode="auto">
            <a:xfrm>
              <a:off x="1178" y="1686"/>
              <a:ext cx="1" cy="17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3" name="Line 320"/>
            <p:cNvSpPr>
              <a:spLocks noChangeShapeType="1"/>
            </p:cNvSpPr>
            <p:nvPr/>
          </p:nvSpPr>
          <p:spPr bwMode="auto">
            <a:xfrm>
              <a:off x="1176" y="1688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4" name="Line 321"/>
            <p:cNvSpPr>
              <a:spLocks noChangeShapeType="1"/>
            </p:cNvSpPr>
            <p:nvPr/>
          </p:nvSpPr>
          <p:spPr bwMode="auto">
            <a:xfrm>
              <a:off x="1210" y="167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5" name="Line 322"/>
            <p:cNvSpPr>
              <a:spLocks noChangeShapeType="1"/>
            </p:cNvSpPr>
            <p:nvPr/>
          </p:nvSpPr>
          <p:spPr bwMode="auto">
            <a:xfrm>
              <a:off x="1208" y="1673"/>
              <a:ext cx="9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6" name="Line 323"/>
            <p:cNvSpPr>
              <a:spLocks noChangeShapeType="1"/>
            </p:cNvSpPr>
            <p:nvPr/>
          </p:nvSpPr>
          <p:spPr bwMode="auto">
            <a:xfrm>
              <a:off x="1300" y="165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7" name="Line 324"/>
            <p:cNvSpPr>
              <a:spLocks noChangeShapeType="1"/>
            </p:cNvSpPr>
            <p:nvPr/>
          </p:nvSpPr>
          <p:spPr bwMode="auto">
            <a:xfrm>
              <a:off x="1286" y="1658"/>
              <a:ext cx="1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8" name="Line 325"/>
            <p:cNvSpPr>
              <a:spLocks noChangeShapeType="1"/>
            </p:cNvSpPr>
            <p:nvPr/>
          </p:nvSpPr>
          <p:spPr bwMode="auto">
            <a:xfrm>
              <a:off x="1288" y="1639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19" name="Line 326"/>
            <p:cNvSpPr>
              <a:spLocks noChangeShapeType="1"/>
            </p:cNvSpPr>
            <p:nvPr/>
          </p:nvSpPr>
          <p:spPr bwMode="auto">
            <a:xfrm>
              <a:off x="1269" y="1641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0" name="Line 327"/>
            <p:cNvSpPr>
              <a:spLocks noChangeShapeType="1"/>
            </p:cNvSpPr>
            <p:nvPr/>
          </p:nvSpPr>
          <p:spPr bwMode="auto">
            <a:xfrm>
              <a:off x="1271" y="162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1" name="Line 328"/>
            <p:cNvSpPr>
              <a:spLocks noChangeShapeType="1"/>
            </p:cNvSpPr>
            <p:nvPr/>
          </p:nvSpPr>
          <p:spPr bwMode="auto">
            <a:xfrm>
              <a:off x="1269" y="1626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2" name="Line 329"/>
            <p:cNvSpPr>
              <a:spLocks noChangeShapeType="1"/>
            </p:cNvSpPr>
            <p:nvPr/>
          </p:nvSpPr>
          <p:spPr bwMode="auto">
            <a:xfrm>
              <a:off x="1288" y="160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3" name="Line 330"/>
            <p:cNvSpPr>
              <a:spLocks noChangeShapeType="1"/>
            </p:cNvSpPr>
            <p:nvPr/>
          </p:nvSpPr>
          <p:spPr bwMode="auto">
            <a:xfrm>
              <a:off x="1286" y="1611"/>
              <a:ext cx="1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4" name="Line 331"/>
            <p:cNvSpPr>
              <a:spLocks noChangeShapeType="1"/>
            </p:cNvSpPr>
            <p:nvPr/>
          </p:nvSpPr>
          <p:spPr bwMode="auto">
            <a:xfrm>
              <a:off x="1300" y="159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5" name="Line 332"/>
            <p:cNvSpPr>
              <a:spLocks noChangeShapeType="1"/>
            </p:cNvSpPr>
            <p:nvPr/>
          </p:nvSpPr>
          <p:spPr bwMode="auto">
            <a:xfrm>
              <a:off x="1298" y="1595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6" name="Line 333"/>
            <p:cNvSpPr>
              <a:spLocks noChangeShapeType="1"/>
            </p:cNvSpPr>
            <p:nvPr/>
          </p:nvSpPr>
          <p:spPr bwMode="auto">
            <a:xfrm>
              <a:off x="1331" y="1578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7" name="Line 334"/>
            <p:cNvSpPr>
              <a:spLocks noChangeShapeType="1"/>
            </p:cNvSpPr>
            <p:nvPr/>
          </p:nvSpPr>
          <p:spPr bwMode="auto">
            <a:xfrm>
              <a:off x="1329" y="1580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8" name="Line 335"/>
            <p:cNvSpPr>
              <a:spLocks noChangeShapeType="1"/>
            </p:cNvSpPr>
            <p:nvPr/>
          </p:nvSpPr>
          <p:spPr bwMode="auto">
            <a:xfrm>
              <a:off x="1361" y="1562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29" name="Line 336"/>
            <p:cNvSpPr>
              <a:spLocks noChangeShapeType="1"/>
            </p:cNvSpPr>
            <p:nvPr/>
          </p:nvSpPr>
          <p:spPr bwMode="auto">
            <a:xfrm>
              <a:off x="1360" y="1563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0" name="Line 337"/>
            <p:cNvSpPr>
              <a:spLocks noChangeShapeType="1"/>
            </p:cNvSpPr>
            <p:nvPr/>
          </p:nvSpPr>
          <p:spPr bwMode="auto">
            <a:xfrm>
              <a:off x="1378" y="1549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1" name="Line 338"/>
            <p:cNvSpPr>
              <a:spLocks noChangeShapeType="1"/>
            </p:cNvSpPr>
            <p:nvPr/>
          </p:nvSpPr>
          <p:spPr bwMode="auto">
            <a:xfrm>
              <a:off x="1376" y="1551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2" name="Line 339"/>
            <p:cNvSpPr>
              <a:spLocks noChangeShapeType="1"/>
            </p:cNvSpPr>
            <p:nvPr/>
          </p:nvSpPr>
          <p:spPr bwMode="auto">
            <a:xfrm>
              <a:off x="1409" y="153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3" name="Line 340"/>
            <p:cNvSpPr>
              <a:spLocks noChangeShapeType="1"/>
            </p:cNvSpPr>
            <p:nvPr/>
          </p:nvSpPr>
          <p:spPr bwMode="auto">
            <a:xfrm>
              <a:off x="1407" y="1536"/>
              <a:ext cx="3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4" name="Line 341"/>
            <p:cNvSpPr>
              <a:spLocks noChangeShapeType="1"/>
            </p:cNvSpPr>
            <p:nvPr/>
          </p:nvSpPr>
          <p:spPr bwMode="auto">
            <a:xfrm>
              <a:off x="1436" y="1518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5" name="Line 342"/>
            <p:cNvSpPr>
              <a:spLocks noChangeShapeType="1"/>
            </p:cNvSpPr>
            <p:nvPr/>
          </p:nvSpPr>
          <p:spPr bwMode="auto">
            <a:xfrm>
              <a:off x="1434" y="1520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6" name="Line 343"/>
            <p:cNvSpPr>
              <a:spLocks noChangeShapeType="1"/>
            </p:cNvSpPr>
            <p:nvPr/>
          </p:nvSpPr>
          <p:spPr bwMode="auto">
            <a:xfrm>
              <a:off x="1483" y="150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7" name="Line 344"/>
            <p:cNvSpPr>
              <a:spLocks noChangeShapeType="1"/>
            </p:cNvSpPr>
            <p:nvPr/>
          </p:nvSpPr>
          <p:spPr bwMode="auto">
            <a:xfrm>
              <a:off x="1481" y="1505"/>
              <a:ext cx="5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8" name="Line 345"/>
            <p:cNvSpPr>
              <a:spLocks noChangeShapeType="1"/>
            </p:cNvSpPr>
            <p:nvPr/>
          </p:nvSpPr>
          <p:spPr bwMode="auto">
            <a:xfrm>
              <a:off x="1529" y="1488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39" name="Line 346"/>
            <p:cNvSpPr>
              <a:spLocks noChangeShapeType="1"/>
            </p:cNvSpPr>
            <p:nvPr/>
          </p:nvSpPr>
          <p:spPr bwMode="auto">
            <a:xfrm>
              <a:off x="1528" y="1490"/>
              <a:ext cx="3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0" name="Line 347"/>
            <p:cNvSpPr>
              <a:spLocks noChangeShapeType="1"/>
            </p:cNvSpPr>
            <p:nvPr/>
          </p:nvSpPr>
          <p:spPr bwMode="auto">
            <a:xfrm>
              <a:off x="1557" y="1456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1" name="Line 348"/>
            <p:cNvSpPr>
              <a:spLocks noChangeShapeType="1"/>
            </p:cNvSpPr>
            <p:nvPr/>
          </p:nvSpPr>
          <p:spPr bwMode="auto">
            <a:xfrm>
              <a:off x="1555" y="1458"/>
              <a:ext cx="2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2" name="Line 349"/>
            <p:cNvSpPr>
              <a:spLocks noChangeShapeType="1"/>
            </p:cNvSpPr>
            <p:nvPr/>
          </p:nvSpPr>
          <p:spPr bwMode="auto">
            <a:xfrm>
              <a:off x="1574" y="144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3" name="Line 350"/>
            <p:cNvSpPr>
              <a:spLocks noChangeShapeType="1"/>
            </p:cNvSpPr>
            <p:nvPr/>
          </p:nvSpPr>
          <p:spPr bwMode="auto">
            <a:xfrm>
              <a:off x="1572" y="1443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4" name="Line 351"/>
            <p:cNvSpPr>
              <a:spLocks noChangeShapeType="1"/>
            </p:cNvSpPr>
            <p:nvPr/>
          </p:nvSpPr>
          <p:spPr bwMode="auto">
            <a:xfrm>
              <a:off x="1590" y="1428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5" name="Line 352"/>
            <p:cNvSpPr>
              <a:spLocks noChangeShapeType="1"/>
            </p:cNvSpPr>
            <p:nvPr/>
          </p:nvSpPr>
          <p:spPr bwMode="auto">
            <a:xfrm>
              <a:off x="1587" y="1430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6" name="Line 353"/>
            <p:cNvSpPr>
              <a:spLocks noChangeShapeType="1"/>
            </p:cNvSpPr>
            <p:nvPr/>
          </p:nvSpPr>
          <p:spPr bwMode="auto">
            <a:xfrm>
              <a:off x="1636" y="141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7" name="Line 354"/>
            <p:cNvSpPr>
              <a:spLocks noChangeShapeType="1"/>
            </p:cNvSpPr>
            <p:nvPr/>
          </p:nvSpPr>
          <p:spPr bwMode="auto">
            <a:xfrm>
              <a:off x="1634" y="1415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8" name="Line 355"/>
            <p:cNvSpPr>
              <a:spLocks noChangeShapeType="1"/>
            </p:cNvSpPr>
            <p:nvPr/>
          </p:nvSpPr>
          <p:spPr bwMode="auto">
            <a:xfrm>
              <a:off x="1668" y="1396"/>
              <a:ext cx="1" cy="2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49" name="Line 356"/>
            <p:cNvSpPr>
              <a:spLocks noChangeShapeType="1"/>
            </p:cNvSpPr>
            <p:nvPr/>
          </p:nvSpPr>
          <p:spPr bwMode="auto">
            <a:xfrm>
              <a:off x="1666" y="1398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0" name="Line 357"/>
            <p:cNvSpPr>
              <a:spLocks noChangeShapeType="1"/>
            </p:cNvSpPr>
            <p:nvPr/>
          </p:nvSpPr>
          <p:spPr bwMode="auto">
            <a:xfrm>
              <a:off x="1696" y="1365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1" name="Line 358"/>
            <p:cNvSpPr>
              <a:spLocks noChangeShapeType="1"/>
            </p:cNvSpPr>
            <p:nvPr/>
          </p:nvSpPr>
          <p:spPr bwMode="auto">
            <a:xfrm>
              <a:off x="1681" y="1367"/>
              <a:ext cx="1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2" name="Line 359"/>
            <p:cNvSpPr>
              <a:spLocks noChangeShapeType="1"/>
            </p:cNvSpPr>
            <p:nvPr/>
          </p:nvSpPr>
          <p:spPr bwMode="auto">
            <a:xfrm>
              <a:off x="1683" y="1349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3" name="Line 360"/>
            <p:cNvSpPr>
              <a:spLocks noChangeShapeType="1"/>
            </p:cNvSpPr>
            <p:nvPr/>
          </p:nvSpPr>
          <p:spPr bwMode="auto">
            <a:xfrm>
              <a:off x="1681" y="1351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4" name="Line 361"/>
            <p:cNvSpPr>
              <a:spLocks noChangeShapeType="1"/>
            </p:cNvSpPr>
            <p:nvPr/>
          </p:nvSpPr>
          <p:spPr bwMode="auto">
            <a:xfrm>
              <a:off x="1711" y="133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5" name="Line 362"/>
            <p:cNvSpPr>
              <a:spLocks noChangeShapeType="1"/>
            </p:cNvSpPr>
            <p:nvPr/>
          </p:nvSpPr>
          <p:spPr bwMode="auto">
            <a:xfrm>
              <a:off x="1709" y="1336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6" name="Line 363"/>
            <p:cNvSpPr>
              <a:spLocks noChangeShapeType="1"/>
            </p:cNvSpPr>
            <p:nvPr/>
          </p:nvSpPr>
          <p:spPr bwMode="auto">
            <a:xfrm>
              <a:off x="1726" y="131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7" name="Line 364"/>
            <p:cNvSpPr>
              <a:spLocks noChangeShapeType="1"/>
            </p:cNvSpPr>
            <p:nvPr/>
          </p:nvSpPr>
          <p:spPr bwMode="auto">
            <a:xfrm>
              <a:off x="1724" y="1321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8" name="Line 365"/>
            <p:cNvSpPr>
              <a:spLocks noChangeShapeType="1"/>
            </p:cNvSpPr>
            <p:nvPr/>
          </p:nvSpPr>
          <p:spPr bwMode="auto">
            <a:xfrm>
              <a:off x="1742" y="1302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59" name="Line 366"/>
            <p:cNvSpPr>
              <a:spLocks noChangeShapeType="1"/>
            </p:cNvSpPr>
            <p:nvPr/>
          </p:nvSpPr>
          <p:spPr bwMode="auto">
            <a:xfrm>
              <a:off x="1740" y="1304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0" name="Line 367"/>
            <p:cNvSpPr>
              <a:spLocks noChangeShapeType="1"/>
            </p:cNvSpPr>
            <p:nvPr/>
          </p:nvSpPr>
          <p:spPr bwMode="auto">
            <a:xfrm>
              <a:off x="1758" y="1291"/>
              <a:ext cx="1" cy="1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1" name="Line 368"/>
            <p:cNvSpPr>
              <a:spLocks noChangeShapeType="1"/>
            </p:cNvSpPr>
            <p:nvPr/>
          </p:nvSpPr>
          <p:spPr bwMode="auto">
            <a:xfrm>
              <a:off x="1756" y="1293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2" name="Line 369"/>
            <p:cNvSpPr>
              <a:spLocks noChangeShapeType="1"/>
            </p:cNvSpPr>
            <p:nvPr/>
          </p:nvSpPr>
          <p:spPr bwMode="auto">
            <a:xfrm>
              <a:off x="1773" y="1274"/>
              <a:ext cx="1" cy="2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3" name="Line 370"/>
            <p:cNvSpPr>
              <a:spLocks noChangeShapeType="1"/>
            </p:cNvSpPr>
            <p:nvPr/>
          </p:nvSpPr>
          <p:spPr bwMode="auto">
            <a:xfrm>
              <a:off x="1771" y="1276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4" name="Line 371"/>
            <p:cNvSpPr>
              <a:spLocks noChangeShapeType="1"/>
            </p:cNvSpPr>
            <p:nvPr/>
          </p:nvSpPr>
          <p:spPr bwMode="auto">
            <a:xfrm>
              <a:off x="1789" y="125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5" name="Line 372"/>
            <p:cNvSpPr>
              <a:spLocks noChangeShapeType="1"/>
            </p:cNvSpPr>
            <p:nvPr/>
          </p:nvSpPr>
          <p:spPr bwMode="auto">
            <a:xfrm>
              <a:off x="1787" y="1261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6" name="Line 373"/>
            <p:cNvSpPr>
              <a:spLocks noChangeShapeType="1"/>
            </p:cNvSpPr>
            <p:nvPr/>
          </p:nvSpPr>
          <p:spPr bwMode="auto">
            <a:xfrm>
              <a:off x="1804" y="1228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7" name="Line 374"/>
            <p:cNvSpPr>
              <a:spLocks noChangeShapeType="1"/>
            </p:cNvSpPr>
            <p:nvPr/>
          </p:nvSpPr>
          <p:spPr bwMode="auto">
            <a:xfrm>
              <a:off x="1802" y="1230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8" name="Line 375"/>
            <p:cNvSpPr>
              <a:spLocks noChangeShapeType="1"/>
            </p:cNvSpPr>
            <p:nvPr/>
          </p:nvSpPr>
          <p:spPr bwMode="auto">
            <a:xfrm>
              <a:off x="1832" y="121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69" name="Line 376"/>
            <p:cNvSpPr>
              <a:spLocks noChangeShapeType="1"/>
            </p:cNvSpPr>
            <p:nvPr/>
          </p:nvSpPr>
          <p:spPr bwMode="auto">
            <a:xfrm>
              <a:off x="1830" y="1215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0" name="Line 377"/>
            <p:cNvSpPr>
              <a:spLocks noChangeShapeType="1"/>
            </p:cNvSpPr>
            <p:nvPr/>
          </p:nvSpPr>
          <p:spPr bwMode="auto">
            <a:xfrm>
              <a:off x="1848" y="119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1" name="Line 378"/>
            <p:cNvSpPr>
              <a:spLocks noChangeShapeType="1"/>
            </p:cNvSpPr>
            <p:nvPr/>
          </p:nvSpPr>
          <p:spPr bwMode="auto">
            <a:xfrm>
              <a:off x="1846" y="1199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2" name="Line 379"/>
            <p:cNvSpPr>
              <a:spLocks noChangeShapeType="1"/>
            </p:cNvSpPr>
            <p:nvPr/>
          </p:nvSpPr>
          <p:spPr bwMode="auto">
            <a:xfrm>
              <a:off x="1879" y="1181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3" name="Line 380"/>
            <p:cNvSpPr>
              <a:spLocks noChangeShapeType="1"/>
            </p:cNvSpPr>
            <p:nvPr/>
          </p:nvSpPr>
          <p:spPr bwMode="auto">
            <a:xfrm>
              <a:off x="1877" y="1183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4" name="Line 381"/>
            <p:cNvSpPr>
              <a:spLocks noChangeShapeType="1"/>
            </p:cNvSpPr>
            <p:nvPr/>
          </p:nvSpPr>
          <p:spPr bwMode="auto">
            <a:xfrm>
              <a:off x="1910" y="116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5" name="Line 382"/>
            <p:cNvSpPr>
              <a:spLocks noChangeShapeType="1"/>
            </p:cNvSpPr>
            <p:nvPr/>
          </p:nvSpPr>
          <p:spPr bwMode="auto">
            <a:xfrm>
              <a:off x="1908" y="1168"/>
              <a:ext cx="48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6" name="Line 383"/>
            <p:cNvSpPr>
              <a:spLocks noChangeShapeType="1"/>
            </p:cNvSpPr>
            <p:nvPr/>
          </p:nvSpPr>
          <p:spPr bwMode="auto">
            <a:xfrm>
              <a:off x="1954" y="1154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7" name="Line 384"/>
            <p:cNvSpPr>
              <a:spLocks noChangeShapeType="1"/>
            </p:cNvSpPr>
            <p:nvPr/>
          </p:nvSpPr>
          <p:spPr bwMode="auto">
            <a:xfrm>
              <a:off x="1952" y="1155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8" name="Line 385"/>
            <p:cNvSpPr>
              <a:spLocks noChangeShapeType="1"/>
            </p:cNvSpPr>
            <p:nvPr/>
          </p:nvSpPr>
          <p:spPr bwMode="auto">
            <a:xfrm>
              <a:off x="1985" y="1123"/>
              <a:ext cx="1" cy="34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79" name="Line 386"/>
            <p:cNvSpPr>
              <a:spLocks noChangeShapeType="1"/>
            </p:cNvSpPr>
            <p:nvPr/>
          </p:nvSpPr>
          <p:spPr bwMode="auto">
            <a:xfrm>
              <a:off x="1983" y="1125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0" name="Line 387"/>
            <p:cNvSpPr>
              <a:spLocks noChangeShapeType="1"/>
            </p:cNvSpPr>
            <p:nvPr/>
          </p:nvSpPr>
          <p:spPr bwMode="auto">
            <a:xfrm>
              <a:off x="2000" y="1106"/>
              <a:ext cx="1" cy="2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1" name="Line 388"/>
            <p:cNvSpPr>
              <a:spLocks noChangeShapeType="1"/>
            </p:cNvSpPr>
            <p:nvPr/>
          </p:nvSpPr>
          <p:spPr bwMode="auto">
            <a:xfrm>
              <a:off x="1998" y="1108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2" name="Line 389"/>
            <p:cNvSpPr>
              <a:spLocks noChangeShapeType="1"/>
            </p:cNvSpPr>
            <p:nvPr/>
          </p:nvSpPr>
          <p:spPr bwMode="auto">
            <a:xfrm>
              <a:off x="2047" y="109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3" name="Line 390"/>
            <p:cNvSpPr>
              <a:spLocks noChangeShapeType="1"/>
            </p:cNvSpPr>
            <p:nvPr/>
          </p:nvSpPr>
          <p:spPr bwMode="auto">
            <a:xfrm>
              <a:off x="2045" y="1093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4" name="Line 391"/>
            <p:cNvSpPr>
              <a:spLocks noChangeShapeType="1"/>
            </p:cNvSpPr>
            <p:nvPr/>
          </p:nvSpPr>
          <p:spPr bwMode="auto">
            <a:xfrm>
              <a:off x="2062" y="107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5" name="Line 392"/>
            <p:cNvSpPr>
              <a:spLocks noChangeShapeType="1"/>
            </p:cNvSpPr>
            <p:nvPr/>
          </p:nvSpPr>
          <p:spPr bwMode="auto">
            <a:xfrm>
              <a:off x="2060" y="1078"/>
              <a:ext cx="4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6" name="Line 393"/>
            <p:cNvSpPr>
              <a:spLocks noChangeShapeType="1"/>
            </p:cNvSpPr>
            <p:nvPr/>
          </p:nvSpPr>
          <p:spPr bwMode="auto">
            <a:xfrm>
              <a:off x="2106" y="1060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7" name="Line 394"/>
            <p:cNvSpPr>
              <a:spLocks noChangeShapeType="1"/>
            </p:cNvSpPr>
            <p:nvPr/>
          </p:nvSpPr>
          <p:spPr bwMode="auto">
            <a:xfrm>
              <a:off x="2104" y="1062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8" name="Line 395"/>
            <p:cNvSpPr>
              <a:spLocks noChangeShapeType="1"/>
            </p:cNvSpPr>
            <p:nvPr/>
          </p:nvSpPr>
          <p:spPr bwMode="auto">
            <a:xfrm>
              <a:off x="2121" y="104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89" name="Line 396"/>
            <p:cNvSpPr>
              <a:spLocks noChangeShapeType="1"/>
            </p:cNvSpPr>
            <p:nvPr/>
          </p:nvSpPr>
          <p:spPr bwMode="auto">
            <a:xfrm>
              <a:off x="2119" y="1047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0" name="Line 397"/>
            <p:cNvSpPr>
              <a:spLocks noChangeShapeType="1"/>
            </p:cNvSpPr>
            <p:nvPr/>
          </p:nvSpPr>
          <p:spPr bwMode="auto">
            <a:xfrm>
              <a:off x="2153" y="1033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1" name="Line 398"/>
            <p:cNvSpPr>
              <a:spLocks noChangeShapeType="1"/>
            </p:cNvSpPr>
            <p:nvPr/>
          </p:nvSpPr>
          <p:spPr bwMode="auto">
            <a:xfrm>
              <a:off x="2151" y="1034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2" name="Line 399"/>
            <p:cNvSpPr>
              <a:spLocks noChangeShapeType="1"/>
            </p:cNvSpPr>
            <p:nvPr/>
          </p:nvSpPr>
          <p:spPr bwMode="auto">
            <a:xfrm>
              <a:off x="2183" y="1016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3" name="Line 400"/>
            <p:cNvSpPr>
              <a:spLocks noChangeShapeType="1"/>
            </p:cNvSpPr>
            <p:nvPr/>
          </p:nvSpPr>
          <p:spPr bwMode="auto">
            <a:xfrm>
              <a:off x="2181" y="1018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4" name="Line 401"/>
            <p:cNvSpPr>
              <a:spLocks noChangeShapeType="1"/>
            </p:cNvSpPr>
            <p:nvPr/>
          </p:nvSpPr>
          <p:spPr bwMode="auto">
            <a:xfrm>
              <a:off x="2215" y="100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5" name="Line 402"/>
            <p:cNvSpPr>
              <a:spLocks noChangeShapeType="1"/>
            </p:cNvSpPr>
            <p:nvPr/>
          </p:nvSpPr>
          <p:spPr bwMode="auto">
            <a:xfrm>
              <a:off x="2213" y="1003"/>
              <a:ext cx="33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6" name="Line 403"/>
            <p:cNvSpPr>
              <a:spLocks noChangeShapeType="1"/>
            </p:cNvSpPr>
            <p:nvPr/>
          </p:nvSpPr>
          <p:spPr bwMode="auto">
            <a:xfrm>
              <a:off x="2244" y="98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7" name="Line 404"/>
            <p:cNvSpPr>
              <a:spLocks noChangeShapeType="1"/>
            </p:cNvSpPr>
            <p:nvPr/>
          </p:nvSpPr>
          <p:spPr bwMode="auto">
            <a:xfrm>
              <a:off x="2242" y="987"/>
              <a:ext cx="5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298" name="Line 405"/>
            <p:cNvSpPr>
              <a:spLocks noChangeShapeType="1"/>
            </p:cNvSpPr>
            <p:nvPr/>
          </p:nvSpPr>
          <p:spPr bwMode="auto">
            <a:xfrm>
              <a:off x="2290" y="955"/>
              <a:ext cx="1" cy="34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38" name="Group 607"/>
          <p:cNvGrpSpPr>
            <a:grpSpLocks/>
          </p:cNvGrpSpPr>
          <p:nvPr/>
        </p:nvGrpSpPr>
        <p:grpSpPr bwMode="auto">
          <a:xfrm>
            <a:off x="1063625" y="1101725"/>
            <a:ext cx="3578225" cy="2206625"/>
            <a:chOff x="464" y="558"/>
            <a:chExt cx="2254" cy="1390"/>
          </a:xfrm>
        </p:grpSpPr>
        <p:sp>
          <p:nvSpPr>
            <p:cNvPr id="18899" name="Line 407"/>
            <p:cNvSpPr>
              <a:spLocks noChangeShapeType="1"/>
            </p:cNvSpPr>
            <p:nvPr/>
          </p:nvSpPr>
          <p:spPr bwMode="auto">
            <a:xfrm>
              <a:off x="2288" y="957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0" name="Line 408"/>
            <p:cNvSpPr>
              <a:spLocks noChangeShapeType="1"/>
            </p:cNvSpPr>
            <p:nvPr/>
          </p:nvSpPr>
          <p:spPr bwMode="auto">
            <a:xfrm>
              <a:off x="2322" y="938"/>
              <a:ext cx="1" cy="2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1" name="Line 409"/>
            <p:cNvSpPr>
              <a:spLocks noChangeShapeType="1"/>
            </p:cNvSpPr>
            <p:nvPr/>
          </p:nvSpPr>
          <p:spPr bwMode="auto">
            <a:xfrm>
              <a:off x="2320" y="940"/>
              <a:ext cx="6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2" name="Line 410"/>
            <p:cNvSpPr>
              <a:spLocks noChangeShapeType="1"/>
            </p:cNvSpPr>
            <p:nvPr/>
          </p:nvSpPr>
          <p:spPr bwMode="auto">
            <a:xfrm>
              <a:off x="2380" y="92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3" name="Line 411"/>
            <p:cNvSpPr>
              <a:spLocks noChangeShapeType="1"/>
            </p:cNvSpPr>
            <p:nvPr/>
          </p:nvSpPr>
          <p:spPr bwMode="auto">
            <a:xfrm>
              <a:off x="2378" y="925"/>
              <a:ext cx="6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4" name="Line 412"/>
            <p:cNvSpPr>
              <a:spLocks noChangeShapeType="1"/>
            </p:cNvSpPr>
            <p:nvPr/>
          </p:nvSpPr>
          <p:spPr bwMode="auto">
            <a:xfrm>
              <a:off x="2443" y="908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5" name="Line 413"/>
            <p:cNvSpPr>
              <a:spLocks noChangeShapeType="1"/>
            </p:cNvSpPr>
            <p:nvPr/>
          </p:nvSpPr>
          <p:spPr bwMode="auto">
            <a:xfrm>
              <a:off x="2441" y="910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6" name="Line 414"/>
            <p:cNvSpPr>
              <a:spLocks noChangeShapeType="1"/>
            </p:cNvSpPr>
            <p:nvPr/>
          </p:nvSpPr>
          <p:spPr bwMode="auto">
            <a:xfrm>
              <a:off x="2473" y="880"/>
              <a:ext cx="1" cy="32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7" name="Line 415"/>
            <p:cNvSpPr>
              <a:spLocks noChangeShapeType="1"/>
            </p:cNvSpPr>
            <p:nvPr/>
          </p:nvSpPr>
          <p:spPr bwMode="auto">
            <a:xfrm>
              <a:off x="2471" y="882"/>
              <a:ext cx="1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8" name="Line 416"/>
            <p:cNvSpPr>
              <a:spLocks noChangeShapeType="1"/>
            </p:cNvSpPr>
            <p:nvPr/>
          </p:nvSpPr>
          <p:spPr bwMode="auto">
            <a:xfrm>
              <a:off x="2486" y="86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09" name="Line 417"/>
            <p:cNvSpPr>
              <a:spLocks noChangeShapeType="1"/>
            </p:cNvSpPr>
            <p:nvPr/>
          </p:nvSpPr>
          <p:spPr bwMode="auto">
            <a:xfrm>
              <a:off x="2484" y="866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0" name="Line 418"/>
            <p:cNvSpPr>
              <a:spLocks noChangeShapeType="1"/>
            </p:cNvSpPr>
            <p:nvPr/>
          </p:nvSpPr>
          <p:spPr bwMode="auto">
            <a:xfrm>
              <a:off x="2502" y="848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1" name="Line 419"/>
            <p:cNvSpPr>
              <a:spLocks noChangeShapeType="1"/>
            </p:cNvSpPr>
            <p:nvPr/>
          </p:nvSpPr>
          <p:spPr bwMode="auto">
            <a:xfrm>
              <a:off x="2500" y="850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2" name="Line 420"/>
            <p:cNvSpPr>
              <a:spLocks noChangeShapeType="1"/>
            </p:cNvSpPr>
            <p:nvPr/>
          </p:nvSpPr>
          <p:spPr bwMode="auto">
            <a:xfrm>
              <a:off x="2517" y="83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3" name="Line 421"/>
            <p:cNvSpPr>
              <a:spLocks noChangeShapeType="1"/>
            </p:cNvSpPr>
            <p:nvPr/>
          </p:nvSpPr>
          <p:spPr bwMode="auto">
            <a:xfrm>
              <a:off x="2515" y="835"/>
              <a:ext cx="5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4" name="Line 422"/>
            <p:cNvSpPr>
              <a:spLocks noChangeShapeType="1"/>
            </p:cNvSpPr>
            <p:nvPr/>
          </p:nvSpPr>
          <p:spPr bwMode="auto">
            <a:xfrm>
              <a:off x="2563" y="81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5" name="Line 423"/>
            <p:cNvSpPr>
              <a:spLocks noChangeShapeType="1"/>
            </p:cNvSpPr>
            <p:nvPr/>
          </p:nvSpPr>
          <p:spPr bwMode="auto">
            <a:xfrm>
              <a:off x="2546" y="818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6" name="Line 424"/>
            <p:cNvSpPr>
              <a:spLocks noChangeShapeType="1"/>
            </p:cNvSpPr>
            <p:nvPr/>
          </p:nvSpPr>
          <p:spPr bwMode="auto">
            <a:xfrm>
              <a:off x="2548" y="80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7" name="Line 425"/>
            <p:cNvSpPr>
              <a:spLocks noChangeShapeType="1"/>
            </p:cNvSpPr>
            <p:nvPr/>
          </p:nvSpPr>
          <p:spPr bwMode="auto">
            <a:xfrm>
              <a:off x="2546" y="803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8" name="Line 426"/>
            <p:cNvSpPr>
              <a:spLocks noChangeShapeType="1"/>
            </p:cNvSpPr>
            <p:nvPr/>
          </p:nvSpPr>
          <p:spPr bwMode="auto">
            <a:xfrm>
              <a:off x="2595" y="773"/>
              <a:ext cx="1" cy="32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19" name="Line 427"/>
            <p:cNvSpPr>
              <a:spLocks noChangeShapeType="1"/>
            </p:cNvSpPr>
            <p:nvPr/>
          </p:nvSpPr>
          <p:spPr bwMode="auto">
            <a:xfrm>
              <a:off x="2593" y="775"/>
              <a:ext cx="4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0" name="Line 428"/>
            <p:cNvSpPr>
              <a:spLocks noChangeShapeType="1"/>
            </p:cNvSpPr>
            <p:nvPr/>
          </p:nvSpPr>
          <p:spPr bwMode="auto">
            <a:xfrm>
              <a:off x="2638" y="75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1" name="Line 429"/>
            <p:cNvSpPr>
              <a:spLocks noChangeShapeType="1"/>
            </p:cNvSpPr>
            <p:nvPr/>
          </p:nvSpPr>
          <p:spPr bwMode="auto">
            <a:xfrm>
              <a:off x="2621" y="759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2" name="Line 430"/>
            <p:cNvSpPr>
              <a:spLocks noChangeShapeType="1"/>
            </p:cNvSpPr>
            <p:nvPr/>
          </p:nvSpPr>
          <p:spPr bwMode="auto">
            <a:xfrm>
              <a:off x="2623" y="742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3" name="Line 431"/>
            <p:cNvSpPr>
              <a:spLocks noChangeShapeType="1"/>
            </p:cNvSpPr>
            <p:nvPr/>
          </p:nvSpPr>
          <p:spPr bwMode="auto">
            <a:xfrm>
              <a:off x="2621" y="744"/>
              <a:ext cx="6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4" name="Line 432"/>
            <p:cNvSpPr>
              <a:spLocks noChangeShapeType="1"/>
            </p:cNvSpPr>
            <p:nvPr/>
          </p:nvSpPr>
          <p:spPr bwMode="auto">
            <a:xfrm>
              <a:off x="2685" y="72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5" name="Line 433"/>
            <p:cNvSpPr>
              <a:spLocks noChangeShapeType="1"/>
            </p:cNvSpPr>
            <p:nvPr/>
          </p:nvSpPr>
          <p:spPr bwMode="auto">
            <a:xfrm>
              <a:off x="2667" y="728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6" name="Line 434"/>
            <p:cNvSpPr>
              <a:spLocks noChangeShapeType="1"/>
            </p:cNvSpPr>
            <p:nvPr/>
          </p:nvSpPr>
          <p:spPr bwMode="auto">
            <a:xfrm>
              <a:off x="2669" y="71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7" name="Line 435"/>
            <p:cNvSpPr>
              <a:spLocks noChangeShapeType="1"/>
            </p:cNvSpPr>
            <p:nvPr/>
          </p:nvSpPr>
          <p:spPr bwMode="auto">
            <a:xfrm>
              <a:off x="2667" y="713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8" name="Line 436"/>
            <p:cNvSpPr>
              <a:spLocks noChangeShapeType="1"/>
            </p:cNvSpPr>
            <p:nvPr/>
          </p:nvSpPr>
          <p:spPr bwMode="auto">
            <a:xfrm>
              <a:off x="2701" y="679"/>
              <a:ext cx="1" cy="3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29" name="Line 437"/>
            <p:cNvSpPr>
              <a:spLocks noChangeShapeType="1"/>
            </p:cNvSpPr>
            <p:nvPr/>
          </p:nvSpPr>
          <p:spPr bwMode="auto">
            <a:xfrm>
              <a:off x="2699" y="681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0" name="Line 438"/>
            <p:cNvSpPr>
              <a:spLocks noChangeShapeType="1"/>
            </p:cNvSpPr>
            <p:nvPr/>
          </p:nvSpPr>
          <p:spPr bwMode="auto">
            <a:xfrm>
              <a:off x="2716" y="66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1" name="Line 439"/>
            <p:cNvSpPr>
              <a:spLocks noChangeShapeType="1"/>
            </p:cNvSpPr>
            <p:nvPr/>
          </p:nvSpPr>
          <p:spPr bwMode="auto">
            <a:xfrm>
              <a:off x="2699" y="666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2" name="Line 440"/>
            <p:cNvSpPr>
              <a:spLocks noChangeShapeType="1"/>
            </p:cNvSpPr>
            <p:nvPr/>
          </p:nvSpPr>
          <p:spPr bwMode="auto">
            <a:xfrm>
              <a:off x="2701" y="64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3" name="Line 441"/>
            <p:cNvSpPr>
              <a:spLocks noChangeShapeType="1"/>
            </p:cNvSpPr>
            <p:nvPr/>
          </p:nvSpPr>
          <p:spPr bwMode="auto">
            <a:xfrm>
              <a:off x="2683" y="650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4" name="Line 442"/>
            <p:cNvSpPr>
              <a:spLocks noChangeShapeType="1"/>
            </p:cNvSpPr>
            <p:nvPr/>
          </p:nvSpPr>
          <p:spPr bwMode="auto">
            <a:xfrm>
              <a:off x="2685" y="636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5" name="Line 443"/>
            <p:cNvSpPr>
              <a:spLocks noChangeShapeType="1"/>
            </p:cNvSpPr>
            <p:nvPr/>
          </p:nvSpPr>
          <p:spPr bwMode="auto">
            <a:xfrm>
              <a:off x="2667" y="638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6" name="Line 444"/>
            <p:cNvSpPr>
              <a:spLocks noChangeShapeType="1"/>
            </p:cNvSpPr>
            <p:nvPr/>
          </p:nvSpPr>
          <p:spPr bwMode="auto">
            <a:xfrm>
              <a:off x="2669" y="605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7" name="Line 445"/>
            <p:cNvSpPr>
              <a:spLocks noChangeShapeType="1"/>
            </p:cNvSpPr>
            <p:nvPr/>
          </p:nvSpPr>
          <p:spPr bwMode="auto">
            <a:xfrm>
              <a:off x="2669" y="589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8" name="Line 446"/>
            <p:cNvSpPr>
              <a:spLocks noChangeShapeType="1"/>
            </p:cNvSpPr>
            <p:nvPr/>
          </p:nvSpPr>
          <p:spPr bwMode="auto">
            <a:xfrm>
              <a:off x="2669" y="558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39" name="Line 447"/>
            <p:cNvSpPr>
              <a:spLocks noChangeShapeType="1"/>
            </p:cNvSpPr>
            <p:nvPr/>
          </p:nvSpPr>
          <p:spPr bwMode="auto">
            <a:xfrm>
              <a:off x="2652" y="560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0" name="Line 448"/>
            <p:cNvSpPr>
              <a:spLocks noChangeShapeType="1"/>
            </p:cNvSpPr>
            <p:nvPr/>
          </p:nvSpPr>
          <p:spPr bwMode="auto">
            <a:xfrm>
              <a:off x="2654" y="558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1" name="Line 449"/>
            <p:cNvSpPr>
              <a:spLocks noChangeShapeType="1"/>
            </p:cNvSpPr>
            <p:nvPr/>
          </p:nvSpPr>
          <p:spPr bwMode="auto">
            <a:xfrm>
              <a:off x="2654" y="57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2" name="Line 450"/>
            <p:cNvSpPr>
              <a:spLocks noChangeShapeType="1"/>
            </p:cNvSpPr>
            <p:nvPr/>
          </p:nvSpPr>
          <p:spPr bwMode="auto">
            <a:xfrm>
              <a:off x="2609" y="591"/>
              <a:ext cx="4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3" name="Line 451"/>
            <p:cNvSpPr>
              <a:spLocks noChangeShapeType="1"/>
            </p:cNvSpPr>
            <p:nvPr/>
          </p:nvSpPr>
          <p:spPr bwMode="auto">
            <a:xfrm>
              <a:off x="2611" y="589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4" name="Line 452"/>
            <p:cNvSpPr>
              <a:spLocks noChangeShapeType="1"/>
            </p:cNvSpPr>
            <p:nvPr/>
          </p:nvSpPr>
          <p:spPr bwMode="auto">
            <a:xfrm>
              <a:off x="2593" y="607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5" name="Line 453"/>
            <p:cNvSpPr>
              <a:spLocks noChangeShapeType="1"/>
            </p:cNvSpPr>
            <p:nvPr/>
          </p:nvSpPr>
          <p:spPr bwMode="auto">
            <a:xfrm>
              <a:off x="2595" y="605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6" name="Line 454"/>
            <p:cNvSpPr>
              <a:spLocks noChangeShapeType="1"/>
            </p:cNvSpPr>
            <p:nvPr/>
          </p:nvSpPr>
          <p:spPr bwMode="auto">
            <a:xfrm>
              <a:off x="2546" y="623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7" name="Line 455"/>
            <p:cNvSpPr>
              <a:spLocks noChangeShapeType="1"/>
            </p:cNvSpPr>
            <p:nvPr/>
          </p:nvSpPr>
          <p:spPr bwMode="auto">
            <a:xfrm>
              <a:off x="2548" y="62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8" name="Line 456"/>
            <p:cNvSpPr>
              <a:spLocks noChangeShapeType="1"/>
            </p:cNvSpPr>
            <p:nvPr/>
          </p:nvSpPr>
          <p:spPr bwMode="auto">
            <a:xfrm>
              <a:off x="2531" y="638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49" name="Line 457"/>
            <p:cNvSpPr>
              <a:spLocks noChangeShapeType="1"/>
            </p:cNvSpPr>
            <p:nvPr/>
          </p:nvSpPr>
          <p:spPr bwMode="auto">
            <a:xfrm>
              <a:off x="2533" y="636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0" name="Line 458"/>
            <p:cNvSpPr>
              <a:spLocks noChangeShapeType="1"/>
            </p:cNvSpPr>
            <p:nvPr/>
          </p:nvSpPr>
          <p:spPr bwMode="auto">
            <a:xfrm>
              <a:off x="2531" y="650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1" name="Line 459"/>
            <p:cNvSpPr>
              <a:spLocks noChangeShapeType="1"/>
            </p:cNvSpPr>
            <p:nvPr/>
          </p:nvSpPr>
          <p:spPr bwMode="auto">
            <a:xfrm>
              <a:off x="2548" y="64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2" name="Line 460"/>
            <p:cNvSpPr>
              <a:spLocks noChangeShapeType="1"/>
            </p:cNvSpPr>
            <p:nvPr/>
          </p:nvSpPr>
          <p:spPr bwMode="auto">
            <a:xfrm>
              <a:off x="2515" y="666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3" name="Line 461"/>
            <p:cNvSpPr>
              <a:spLocks noChangeShapeType="1"/>
            </p:cNvSpPr>
            <p:nvPr/>
          </p:nvSpPr>
          <p:spPr bwMode="auto">
            <a:xfrm>
              <a:off x="2517" y="66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4" name="Line 462"/>
            <p:cNvSpPr>
              <a:spLocks noChangeShapeType="1"/>
            </p:cNvSpPr>
            <p:nvPr/>
          </p:nvSpPr>
          <p:spPr bwMode="auto">
            <a:xfrm>
              <a:off x="2484" y="681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5" name="Line 463"/>
            <p:cNvSpPr>
              <a:spLocks noChangeShapeType="1"/>
            </p:cNvSpPr>
            <p:nvPr/>
          </p:nvSpPr>
          <p:spPr bwMode="auto">
            <a:xfrm>
              <a:off x="2486" y="679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6" name="Line 464"/>
            <p:cNvSpPr>
              <a:spLocks noChangeShapeType="1"/>
            </p:cNvSpPr>
            <p:nvPr/>
          </p:nvSpPr>
          <p:spPr bwMode="auto">
            <a:xfrm>
              <a:off x="2425" y="697"/>
              <a:ext cx="63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7" name="Line 465"/>
            <p:cNvSpPr>
              <a:spLocks noChangeShapeType="1"/>
            </p:cNvSpPr>
            <p:nvPr/>
          </p:nvSpPr>
          <p:spPr bwMode="auto">
            <a:xfrm>
              <a:off x="2427" y="69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8" name="Line 466"/>
            <p:cNvSpPr>
              <a:spLocks noChangeShapeType="1"/>
            </p:cNvSpPr>
            <p:nvPr/>
          </p:nvSpPr>
          <p:spPr bwMode="auto">
            <a:xfrm>
              <a:off x="2425" y="713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59" name="Line 467"/>
            <p:cNvSpPr>
              <a:spLocks noChangeShapeType="1"/>
            </p:cNvSpPr>
            <p:nvPr/>
          </p:nvSpPr>
          <p:spPr bwMode="auto">
            <a:xfrm>
              <a:off x="2458" y="71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0" name="Line 468"/>
            <p:cNvSpPr>
              <a:spLocks noChangeShapeType="1"/>
            </p:cNvSpPr>
            <p:nvPr/>
          </p:nvSpPr>
          <p:spPr bwMode="auto">
            <a:xfrm>
              <a:off x="2410" y="728"/>
              <a:ext cx="5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1" name="Line 469"/>
            <p:cNvSpPr>
              <a:spLocks noChangeShapeType="1"/>
            </p:cNvSpPr>
            <p:nvPr/>
          </p:nvSpPr>
          <p:spPr bwMode="auto">
            <a:xfrm>
              <a:off x="2412" y="72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2" name="Line 470"/>
            <p:cNvSpPr>
              <a:spLocks noChangeShapeType="1"/>
            </p:cNvSpPr>
            <p:nvPr/>
          </p:nvSpPr>
          <p:spPr bwMode="auto">
            <a:xfrm>
              <a:off x="2410" y="744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3" name="Line 471"/>
            <p:cNvSpPr>
              <a:spLocks noChangeShapeType="1"/>
            </p:cNvSpPr>
            <p:nvPr/>
          </p:nvSpPr>
          <p:spPr bwMode="auto">
            <a:xfrm>
              <a:off x="2427" y="742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4" name="Line 472"/>
            <p:cNvSpPr>
              <a:spLocks noChangeShapeType="1"/>
            </p:cNvSpPr>
            <p:nvPr/>
          </p:nvSpPr>
          <p:spPr bwMode="auto">
            <a:xfrm>
              <a:off x="2394" y="759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5" name="Line 473"/>
            <p:cNvSpPr>
              <a:spLocks noChangeShapeType="1"/>
            </p:cNvSpPr>
            <p:nvPr/>
          </p:nvSpPr>
          <p:spPr bwMode="auto">
            <a:xfrm>
              <a:off x="2395" y="75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6" name="Line 474"/>
            <p:cNvSpPr>
              <a:spLocks noChangeShapeType="1"/>
            </p:cNvSpPr>
            <p:nvPr/>
          </p:nvSpPr>
          <p:spPr bwMode="auto">
            <a:xfrm>
              <a:off x="2347" y="775"/>
              <a:ext cx="5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7" name="Line 475"/>
            <p:cNvSpPr>
              <a:spLocks noChangeShapeType="1"/>
            </p:cNvSpPr>
            <p:nvPr/>
          </p:nvSpPr>
          <p:spPr bwMode="auto">
            <a:xfrm>
              <a:off x="2349" y="773"/>
              <a:ext cx="1" cy="17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8" name="Line 476"/>
            <p:cNvSpPr>
              <a:spLocks noChangeShapeType="1"/>
            </p:cNvSpPr>
            <p:nvPr/>
          </p:nvSpPr>
          <p:spPr bwMode="auto">
            <a:xfrm>
              <a:off x="2347" y="788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69" name="Line 477"/>
            <p:cNvSpPr>
              <a:spLocks noChangeShapeType="1"/>
            </p:cNvSpPr>
            <p:nvPr/>
          </p:nvSpPr>
          <p:spPr bwMode="auto">
            <a:xfrm>
              <a:off x="2365" y="78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0" name="Line 478"/>
            <p:cNvSpPr>
              <a:spLocks noChangeShapeType="1"/>
            </p:cNvSpPr>
            <p:nvPr/>
          </p:nvSpPr>
          <p:spPr bwMode="auto">
            <a:xfrm>
              <a:off x="2304" y="803"/>
              <a:ext cx="63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1" name="Line 479"/>
            <p:cNvSpPr>
              <a:spLocks noChangeShapeType="1"/>
            </p:cNvSpPr>
            <p:nvPr/>
          </p:nvSpPr>
          <p:spPr bwMode="auto">
            <a:xfrm>
              <a:off x="2306" y="80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2" name="Line 480"/>
            <p:cNvSpPr>
              <a:spLocks noChangeShapeType="1"/>
            </p:cNvSpPr>
            <p:nvPr/>
          </p:nvSpPr>
          <p:spPr bwMode="auto">
            <a:xfrm>
              <a:off x="2242" y="818"/>
              <a:ext cx="6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3" name="Line 481"/>
            <p:cNvSpPr>
              <a:spLocks noChangeShapeType="1"/>
            </p:cNvSpPr>
            <p:nvPr/>
          </p:nvSpPr>
          <p:spPr bwMode="auto">
            <a:xfrm>
              <a:off x="2244" y="81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4" name="Line 482"/>
            <p:cNvSpPr>
              <a:spLocks noChangeShapeType="1"/>
            </p:cNvSpPr>
            <p:nvPr/>
          </p:nvSpPr>
          <p:spPr bwMode="auto">
            <a:xfrm>
              <a:off x="2151" y="835"/>
              <a:ext cx="9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5" name="Line 483"/>
            <p:cNvSpPr>
              <a:spLocks noChangeShapeType="1"/>
            </p:cNvSpPr>
            <p:nvPr/>
          </p:nvSpPr>
          <p:spPr bwMode="auto">
            <a:xfrm>
              <a:off x="2153" y="83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6" name="Line 484"/>
            <p:cNvSpPr>
              <a:spLocks noChangeShapeType="1"/>
            </p:cNvSpPr>
            <p:nvPr/>
          </p:nvSpPr>
          <p:spPr bwMode="auto">
            <a:xfrm>
              <a:off x="2119" y="850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7" name="Line 485"/>
            <p:cNvSpPr>
              <a:spLocks noChangeShapeType="1"/>
            </p:cNvSpPr>
            <p:nvPr/>
          </p:nvSpPr>
          <p:spPr bwMode="auto">
            <a:xfrm>
              <a:off x="2121" y="848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8" name="Line 486"/>
            <p:cNvSpPr>
              <a:spLocks noChangeShapeType="1"/>
            </p:cNvSpPr>
            <p:nvPr/>
          </p:nvSpPr>
          <p:spPr bwMode="auto">
            <a:xfrm>
              <a:off x="2088" y="866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79" name="Line 487"/>
            <p:cNvSpPr>
              <a:spLocks noChangeShapeType="1"/>
            </p:cNvSpPr>
            <p:nvPr/>
          </p:nvSpPr>
          <p:spPr bwMode="auto">
            <a:xfrm>
              <a:off x="2090" y="86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0" name="Line 488"/>
            <p:cNvSpPr>
              <a:spLocks noChangeShapeType="1"/>
            </p:cNvSpPr>
            <p:nvPr/>
          </p:nvSpPr>
          <p:spPr bwMode="auto">
            <a:xfrm>
              <a:off x="2060" y="882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1" name="Line 489"/>
            <p:cNvSpPr>
              <a:spLocks noChangeShapeType="1"/>
            </p:cNvSpPr>
            <p:nvPr/>
          </p:nvSpPr>
          <p:spPr bwMode="auto">
            <a:xfrm>
              <a:off x="2062" y="880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2" name="Line 490"/>
            <p:cNvSpPr>
              <a:spLocks noChangeShapeType="1"/>
            </p:cNvSpPr>
            <p:nvPr/>
          </p:nvSpPr>
          <p:spPr bwMode="auto">
            <a:xfrm>
              <a:off x="1998" y="897"/>
              <a:ext cx="6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3" name="Line 491"/>
            <p:cNvSpPr>
              <a:spLocks noChangeShapeType="1"/>
            </p:cNvSpPr>
            <p:nvPr/>
          </p:nvSpPr>
          <p:spPr bwMode="auto">
            <a:xfrm>
              <a:off x="2000" y="895"/>
              <a:ext cx="1" cy="17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4" name="Line 492"/>
            <p:cNvSpPr>
              <a:spLocks noChangeShapeType="1"/>
            </p:cNvSpPr>
            <p:nvPr/>
          </p:nvSpPr>
          <p:spPr bwMode="auto">
            <a:xfrm>
              <a:off x="1967" y="910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5" name="Line 493"/>
            <p:cNvSpPr>
              <a:spLocks noChangeShapeType="1"/>
            </p:cNvSpPr>
            <p:nvPr/>
          </p:nvSpPr>
          <p:spPr bwMode="auto">
            <a:xfrm>
              <a:off x="1969" y="908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6" name="Line 494"/>
            <p:cNvSpPr>
              <a:spLocks noChangeShapeType="1"/>
            </p:cNvSpPr>
            <p:nvPr/>
          </p:nvSpPr>
          <p:spPr bwMode="auto">
            <a:xfrm>
              <a:off x="1952" y="925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7" name="Line 495"/>
            <p:cNvSpPr>
              <a:spLocks noChangeShapeType="1"/>
            </p:cNvSpPr>
            <p:nvPr/>
          </p:nvSpPr>
          <p:spPr bwMode="auto">
            <a:xfrm>
              <a:off x="1954" y="92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8" name="Line 496"/>
            <p:cNvSpPr>
              <a:spLocks noChangeShapeType="1"/>
            </p:cNvSpPr>
            <p:nvPr/>
          </p:nvSpPr>
          <p:spPr bwMode="auto">
            <a:xfrm>
              <a:off x="1908" y="940"/>
              <a:ext cx="48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89" name="Line 497"/>
            <p:cNvSpPr>
              <a:spLocks noChangeShapeType="1"/>
            </p:cNvSpPr>
            <p:nvPr/>
          </p:nvSpPr>
          <p:spPr bwMode="auto">
            <a:xfrm>
              <a:off x="1910" y="938"/>
              <a:ext cx="1" cy="2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0" name="Line 498"/>
            <p:cNvSpPr>
              <a:spLocks noChangeShapeType="1"/>
            </p:cNvSpPr>
            <p:nvPr/>
          </p:nvSpPr>
          <p:spPr bwMode="auto">
            <a:xfrm>
              <a:off x="1846" y="957"/>
              <a:ext cx="6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1" name="Line 499"/>
            <p:cNvSpPr>
              <a:spLocks noChangeShapeType="1"/>
            </p:cNvSpPr>
            <p:nvPr/>
          </p:nvSpPr>
          <p:spPr bwMode="auto">
            <a:xfrm>
              <a:off x="1848" y="95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2" name="Line 500"/>
            <p:cNvSpPr>
              <a:spLocks noChangeShapeType="1"/>
            </p:cNvSpPr>
            <p:nvPr/>
          </p:nvSpPr>
          <p:spPr bwMode="auto">
            <a:xfrm>
              <a:off x="1787" y="972"/>
              <a:ext cx="63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3" name="Line 501"/>
            <p:cNvSpPr>
              <a:spLocks noChangeShapeType="1"/>
            </p:cNvSpPr>
            <p:nvPr/>
          </p:nvSpPr>
          <p:spPr bwMode="auto">
            <a:xfrm>
              <a:off x="1789" y="970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4" name="Line 502"/>
            <p:cNvSpPr>
              <a:spLocks noChangeShapeType="1"/>
            </p:cNvSpPr>
            <p:nvPr/>
          </p:nvSpPr>
          <p:spPr bwMode="auto">
            <a:xfrm>
              <a:off x="1756" y="987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5" name="Line 503"/>
            <p:cNvSpPr>
              <a:spLocks noChangeShapeType="1"/>
            </p:cNvSpPr>
            <p:nvPr/>
          </p:nvSpPr>
          <p:spPr bwMode="auto">
            <a:xfrm>
              <a:off x="1758" y="98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6" name="Line 504"/>
            <p:cNvSpPr>
              <a:spLocks noChangeShapeType="1"/>
            </p:cNvSpPr>
            <p:nvPr/>
          </p:nvSpPr>
          <p:spPr bwMode="auto">
            <a:xfrm>
              <a:off x="1709" y="1003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7" name="Line 505"/>
            <p:cNvSpPr>
              <a:spLocks noChangeShapeType="1"/>
            </p:cNvSpPr>
            <p:nvPr/>
          </p:nvSpPr>
          <p:spPr bwMode="auto">
            <a:xfrm>
              <a:off x="1711" y="100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8" name="Line 506"/>
            <p:cNvSpPr>
              <a:spLocks noChangeShapeType="1"/>
            </p:cNvSpPr>
            <p:nvPr/>
          </p:nvSpPr>
          <p:spPr bwMode="auto">
            <a:xfrm>
              <a:off x="1694" y="1018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999" name="Line 507"/>
            <p:cNvSpPr>
              <a:spLocks noChangeShapeType="1"/>
            </p:cNvSpPr>
            <p:nvPr/>
          </p:nvSpPr>
          <p:spPr bwMode="auto">
            <a:xfrm>
              <a:off x="1696" y="1016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0" name="Line 508"/>
            <p:cNvSpPr>
              <a:spLocks noChangeShapeType="1"/>
            </p:cNvSpPr>
            <p:nvPr/>
          </p:nvSpPr>
          <p:spPr bwMode="auto">
            <a:xfrm>
              <a:off x="1634" y="1034"/>
              <a:ext cx="6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1" name="Line 509"/>
            <p:cNvSpPr>
              <a:spLocks noChangeShapeType="1"/>
            </p:cNvSpPr>
            <p:nvPr/>
          </p:nvSpPr>
          <p:spPr bwMode="auto">
            <a:xfrm>
              <a:off x="1636" y="1033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2" name="Line 510"/>
            <p:cNvSpPr>
              <a:spLocks noChangeShapeType="1"/>
            </p:cNvSpPr>
            <p:nvPr/>
          </p:nvSpPr>
          <p:spPr bwMode="auto">
            <a:xfrm>
              <a:off x="1619" y="1047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3" name="Line 511"/>
            <p:cNvSpPr>
              <a:spLocks noChangeShapeType="1"/>
            </p:cNvSpPr>
            <p:nvPr/>
          </p:nvSpPr>
          <p:spPr bwMode="auto">
            <a:xfrm>
              <a:off x="1621" y="104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4" name="Line 512"/>
            <p:cNvSpPr>
              <a:spLocks noChangeShapeType="1"/>
            </p:cNvSpPr>
            <p:nvPr/>
          </p:nvSpPr>
          <p:spPr bwMode="auto">
            <a:xfrm>
              <a:off x="1587" y="1062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5" name="Line 513"/>
            <p:cNvSpPr>
              <a:spLocks noChangeShapeType="1"/>
            </p:cNvSpPr>
            <p:nvPr/>
          </p:nvSpPr>
          <p:spPr bwMode="auto">
            <a:xfrm>
              <a:off x="1590" y="1060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6" name="Line 514"/>
            <p:cNvSpPr>
              <a:spLocks noChangeShapeType="1"/>
            </p:cNvSpPr>
            <p:nvPr/>
          </p:nvSpPr>
          <p:spPr bwMode="auto">
            <a:xfrm>
              <a:off x="1572" y="1078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7" name="Line 515"/>
            <p:cNvSpPr>
              <a:spLocks noChangeShapeType="1"/>
            </p:cNvSpPr>
            <p:nvPr/>
          </p:nvSpPr>
          <p:spPr bwMode="auto">
            <a:xfrm>
              <a:off x="1574" y="107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8" name="Line 516"/>
            <p:cNvSpPr>
              <a:spLocks noChangeShapeType="1"/>
            </p:cNvSpPr>
            <p:nvPr/>
          </p:nvSpPr>
          <p:spPr bwMode="auto">
            <a:xfrm>
              <a:off x="1543" y="1093"/>
              <a:ext cx="33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09" name="Line 517"/>
            <p:cNvSpPr>
              <a:spLocks noChangeShapeType="1"/>
            </p:cNvSpPr>
            <p:nvPr/>
          </p:nvSpPr>
          <p:spPr bwMode="auto">
            <a:xfrm>
              <a:off x="1545" y="109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0" name="Line 518"/>
            <p:cNvSpPr>
              <a:spLocks noChangeShapeType="1"/>
            </p:cNvSpPr>
            <p:nvPr/>
          </p:nvSpPr>
          <p:spPr bwMode="auto">
            <a:xfrm>
              <a:off x="1545" y="1106"/>
              <a:ext cx="1" cy="2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1" name="Line 519"/>
            <p:cNvSpPr>
              <a:spLocks noChangeShapeType="1"/>
            </p:cNvSpPr>
            <p:nvPr/>
          </p:nvSpPr>
          <p:spPr bwMode="auto">
            <a:xfrm>
              <a:off x="1512" y="1125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2" name="Line 520"/>
            <p:cNvSpPr>
              <a:spLocks noChangeShapeType="1"/>
            </p:cNvSpPr>
            <p:nvPr/>
          </p:nvSpPr>
          <p:spPr bwMode="auto">
            <a:xfrm>
              <a:off x="1514" y="112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3" name="Line 521"/>
            <p:cNvSpPr>
              <a:spLocks noChangeShapeType="1"/>
            </p:cNvSpPr>
            <p:nvPr/>
          </p:nvSpPr>
          <p:spPr bwMode="auto">
            <a:xfrm>
              <a:off x="1481" y="1140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4" name="Line 522"/>
            <p:cNvSpPr>
              <a:spLocks noChangeShapeType="1"/>
            </p:cNvSpPr>
            <p:nvPr/>
          </p:nvSpPr>
          <p:spPr bwMode="auto">
            <a:xfrm>
              <a:off x="1483" y="1138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5" name="Line 523"/>
            <p:cNvSpPr>
              <a:spLocks noChangeShapeType="1"/>
            </p:cNvSpPr>
            <p:nvPr/>
          </p:nvSpPr>
          <p:spPr bwMode="auto">
            <a:xfrm>
              <a:off x="1481" y="1155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6" name="Line 524"/>
            <p:cNvSpPr>
              <a:spLocks noChangeShapeType="1"/>
            </p:cNvSpPr>
            <p:nvPr/>
          </p:nvSpPr>
          <p:spPr bwMode="auto">
            <a:xfrm>
              <a:off x="1499" y="1154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7" name="Line 525"/>
            <p:cNvSpPr>
              <a:spLocks noChangeShapeType="1"/>
            </p:cNvSpPr>
            <p:nvPr/>
          </p:nvSpPr>
          <p:spPr bwMode="auto">
            <a:xfrm>
              <a:off x="1450" y="1168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8" name="Line 526"/>
            <p:cNvSpPr>
              <a:spLocks noChangeShapeType="1"/>
            </p:cNvSpPr>
            <p:nvPr/>
          </p:nvSpPr>
          <p:spPr bwMode="auto">
            <a:xfrm>
              <a:off x="1452" y="116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19" name="Line 527"/>
            <p:cNvSpPr>
              <a:spLocks noChangeShapeType="1"/>
            </p:cNvSpPr>
            <p:nvPr/>
          </p:nvSpPr>
          <p:spPr bwMode="auto">
            <a:xfrm>
              <a:off x="1450" y="1183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0" name="Line 528"/>
            <p:cNvSpPr>
              <a:spLocks noChangeShapeType="1"/>
            </p:cNvSpPr>
            <p:nvPr/>
          </p:nvSpPr>
          <p:spPr bwMode="auto">
            <a:xfrm>
              <a:off x="1467" y="1181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1" name="Line 529"/>
            <p:cNvSpPr>
              <a:spLocks noChangeShapeType="1"/>
            </p:cNvSpPr>
            <p:nvPr/>
          </p:nvSpPr>
          <p:spPr bwMode="auto">
            <a:xfrm>
              <a:off x="1434" y="1199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2" name="Line 530"/>
            <p:cNvSpPr>
              <a:spLocks noChangeShapeType="1"/>
            </p:cNvSpPr>
            <p:nvPr/>
          </p:nvSpPr>
          <p:spPr bwMode="auto">
            <a:xfrm>
              <a:off x="1436" y="119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3" name="Line 531"/>
            <p:cNvSpPr>
              <a:spLocks noChangeShapeType="1"/>
            </p:cNvSpPr>
            <p:nvPr/>
          </p:nvSpPr>
          <p:spPr bwMode="auto">
            <a:xfrm>
              <a:off x="1407" y="1215"/>
              <a:ext cx="3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4" name="Line 532"/>
            <p:cNvSpPr>
              <a:spLocks noChangeShapeType="1"/>
            </p:cNvSpPr>
            <p:nvPr/>
          </p:nvSpPr>
          <p:spPr bwMode="auto">
            <a:xfrm>
              <a:off x="1409" y="1213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5" name="Line 533"/>
            <p:cNvSpPr>
              <a:spLocks noChangeShapeType="1"/>
            </p:cNvSpPr>
            <p:nvPr/>
          </p:nvSpPr>
          <p:spPr bwMode="auto">
            <a:xfrm>
              <a:off x="1376" y="1246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6" name="Line 534"/>
            <p:cNvSpPr>
              <a:spLocks noChangeShapeType="1"/>
            </p:cNvSpPr>
            <p:nvPr/>
          </p:nvSpPr>
          <p:spPr bwMode="auto">
            <a:xfrm>
              <a:off x="1378" y="124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7" name="Line 535"/>
            <p:cNvSpPr>
              <a:spLocks noChangeShapeType="1"/>
            </p:cNvSpPr>
            <p:nvPr/>
          </p:nvSpPr>
          <p:spPr bwMode="auto">
            <a:xfrm>
              <a:off x="1344" y="1261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8" name="Line 536"/>
            <p:cNvSpPr>
              <a:spLocks noChangeShapeType="1"/>
            </p:cNvSpPr>
            <p:nvPr/>
          </p:nvSpPr>
          <p:spPr bwMode="auto">
            <a:xfrm>
              <a:off x="1346" y="125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29" name="Line 537"/>
            <p:cNvSpPr>
              <a:spLocks noChangeShapeType="1"/>
            </p:cNvSpPr>
            <p:nvPr/>
          </p:nvSpPr>
          <p:spPr bwMode="auto">
            <a:xfrm>
              <a:off x="1313" y="1276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0" name="Line 538"/>
            <p:cNvSpPr>
              <a:spLocks noChangeShapeType="1"/>
            </p:cNvSpPr>
            <p:nvPr/>
          </p:nvSpPr>
          <p:spPr bwMode="auto">
            <a:xfrm>
              <a:off x="1315" y="1274"/>
              <a:ext cx="1" cy="32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1" name="Line 539"/>
            <p:cNvSpPr>
              <a:spLocks noChangeShapeType="1"/>
            </p:cNvSpPr>
            <p:nvPr/>
          </p:nvSpPr>
          <p:spPr bwMode="auto">
            <a:xfrm>
              <a:off x="1286" y="1304"/>
              <a:ext cx="3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2" name="Line 540"/>
            <p:cNvSpPr>
              <a:spLocks noChangeShapeType="1"/>
            </p:cNvSpPr>
            <p:nvPr/>
          </p:nvSpPr>
          <p:spPr bwMode="auto">
            <a:xfrm>
              <a:off x="1288" y="1302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3" name="Line 541"/>
            <p:cNvSpPr>
              <a:spLocks noChangeShapeType="1"/>
            </p:cNvSpPr>
            <p:nvPr/>
          </p:nvSpPr>
          <p:spPr bwMode="auto">
            <a:xfrm>
              <a:off x="1254" y="1321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4" name="Line 542"/>
            <p:cNvSpPr>
              <a:spLocks noChangeShapeType="1"/>
            </p:cNvSpPr>
            <p:nvPr/>
          </p:nvSpPr>
          <p:spPr bwMode="auto">
            <a:xfrm>
              <a:off x="1256" y="1319"/>
              <a:ext cx="1" cy="34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5" name="Line 543"/>
            <p:cNvSpPr>
              <a:spLocks noChangeShapeType="1"/>
            </p:cNvSpPr>
            <p:nvPr/>
          </p:nvSpPr>
          <p:spPr bwMode="auto">
            <a:xfrm>
              <a:off x="1223" y="1351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6" name="Line 544"/>
            <p:cNvSpPr>
              <a:spLocks noChangeShapeType="1"/>
            </p:cNvSpPr>
            <p:nvPr/>
          </p:nvSpPr>
          <p:spPr bwMode="auto">
            <a:xfrm>
              <a:off x="1225" y="1349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7" name="Line 545"/>
            <p:cNvSpPr>
              <a:spLocks noChangeShapeType="1"/>
            </p:cNvSpPr>
            <p:nvPr/>
          </p:nvSpPr>
          <p:spPr bwMode="auto">
            <a:xfrm>
              <a:off x="1192" y="1367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8" name="Line 546"/>
            <p:cNvSpPr>
              <a:spLocks noChangeShapeType="1"/>
            </p:cNvSpPr>
            <p:nvPr/>
          </p:nvSpPr>
          <p:spPr bwMode="auto">
            <a:xfrm>
              <a:off x="1193" y="1365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39" name="Line 547"/>
            <p:cNvSpPr>
              <a:spLocks noChangeShapeType="1"/>
            </p:cNvSpPr>
            <p:nvPr/>
          </p:nvSpPr>
          <p:spPr bwMode="auto">
            <a:xfrm>
              <a:off x="1148" y="1383"/>
              <a:ext cx="4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0" name="Line 548"/>
            <p:cNvSpPr>
              <a:spLocks noChangeShapeType="1"/>
            </p:cNvSpPr>
            <p:nvPr/>
          </p:nvSpPr>
          <p:spPr bwMode="auto">
            <a:xfrm>
              <a:off x="1150" y="138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1" name="Line 549"/>
            <p:cNvSpPr>
              <a:spLocks noChangeShapeType="1"/>
            </p:cNvSpPr>
            <p:nvPr/>
          </p:nvSpPr>
          <p:spPr bwMode="auto">
            <a:xfrm>
              <a:off x="1118" y="1398"/>
              <a:ext cx="34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2" name="Line 550"/>
            <p:cNvSpPr>
              <a:spLocks noChangeShapeType="1"/>
            </p:cNvSpPr>
            <p:nvPr/>
          </p:nvSpPr>
          <p:spPr bwMode="auto">
            <a:xfrm>
              <a:off x="1120" y="1396"/>
              <a:ext cx="1" cy="3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3" name="Line 551"/>
            <p:cNvSpPr>
              <a:spLocks noChangeShapeType="1"/>
            </p:cNvSpPr>
            <p:nvPr/>
          </p:nvSpPr>
          <p:spPr bwMode="auto">
            <a:xfrm>
              <a:off x="1086" y="1430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4" name="Line 552"/>
            <p:cNvSpPr>
              <a:spLocks noChangeShapeType="1"/>
            </p:cNvSpPr>
            <p:nvPr/>
          </p:nvSpPr>
          <p:spPr bwMode="auto">
            <a:xfrm>
              <a:off x="1088" y="1428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5" name="Line 553"/>
            <p:cNvSpPr>
              <a:spLocks noChangeShapeType="1"/>
            </p:cNvSpPr>
            <p:nvPr/>
          </p:nvSpPr>
          <p:spPr bwMode="auto">
            <a:xfrm>
              <a:off x="1055" y="1443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6" name="Line 554"/>
            <p:cNvSpPr>
              <a:spLocks noChangeShapeType="1"/>
            </p:cNvSpPr>
            <p:nvPr/>
          </p:nvSpPr>
          <p:spPr bwMode="auto">
            <a:xfrm>
              <a:off x="1057" y="144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7" name="Line 555"/>
            <p:cNvSpPr>
              <a:spLocks noChangeShapeType="1"/>
            </p:cNvSpPr>
            <p:nvPr/>
          </p:nvSpPr>
          <p:spPr bwMode="auto">
            <a:xfrm>
              <a:off x="1012" y="1458"/>
              <a:ext cx="4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8" name="Line 556"/>
            <p:cNvSpPr>
              <a:spLocks noChangeShapeType="1"/>
            </p:cNvSpPr>
            <p:nvPr/>
          </p:nvSpPr>
          <p:spPr bwMode="auto">
            <a:xfrm>
              <a:off x="1014" y="1456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49" name="Line 557"/>
            <p:cNvSpPr>
              <a:spLocks noChangeShapeType="1"/>
            </p:cNvSpPr>
            <p:nvPr/>
          </p:nvSpPr>
          <p:spPr bwMode="auto">
            <a:xfrm>
              <a:off x="980" y="1490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0" name="Line 558"/>
            <p:cNvSpPr>
              <a:spLocks noChangeShapeType="1"/>
            </p:cNvSpPr>
            <p:nvPr/>
          </p:nvSpPr>
          <p:spPr bwMode="auto">
            <a:xfrm>
              <a:off x="982" y="1488"/>
              <a:ext cx="1" cy="34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1" name="Line 559"/>
            <p:cNvSpPr>
              <a:spLocks noChangeShapeType="1"/>
            </p:cNvSpPr>
            <p:nvPr/>
          </p:nvSpPr>
          <p:spPr bwMode="auto">
            <a:xfrm>
              <a:off x="949" y="1520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2" name="Line 560"/>
            <p:cNvSpPr>
              <a:spLocks noChangeShapeType="1"/>
            </p:cNvSpPr>
            <p:nvPr/>
          </p:nvSpPr>
          <p:spPr bwMode="auto">
            <a:xfrm>
              <a:off x="951" y="1518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3" name="Line 561"/>
            <p:cNvSpPr>
              <a:spLocks noChangeShapeType="1"/>
            </p:cNvSpPr>
            <p:nvPr/>
          </p:nvSpPr>
          <p:spPr bwMode="auto">
            <a:xfrm>
              <a:off x="917" y="1551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4" name="Line 562"/>
            <p:cNvSpPr>
              <a:spLocks noChangeShapeType="1"/>
            </p:cNvSpPr>
            <p:nvPr/>
          </p:nvSpPr>
          <p:spPr bwMode="auto">
            <a:xfrm>
              <a:off x="919" y="1549"/>
              <a:ext cx="1" cy="33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5" name="Line 563"/>
            <p:cNvSpPr>
              <a:spLocks noChangeShapeType="1"/>
            </p:cNvSpPr>
            <p:nvPr/>
          </p:nvSpPr>
          <p:spPr bwMode="auto">
            <a:xfrm>
              <a:off x="919" y="1578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6" name="Line 564"/>
            <p:cNvSpPr>
              <a:spLocks noChangeShapeType="1"/>
            </p:cNvSpPr>
            <p:nvPr/>
          </p:nvSpPr>
          <p:spPr bwMode="auto">
            <a:xfrm>
              <a:off x="889" y="1595"/>
              <a:ext cx="32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7" name="Line 565"/>
            <p:cNvSpPr>
              <a:spLocks noChangeShapeType="1"/>
            </p:cNvSpPr>
            <p:nvPr/>
          </p:nvSpPr>
          <p:spPr bwMode="auto">
            <a:xfrm>
              <a:off x="891" y="159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8" name="Line 566"/>
            <p:cNvSpPr>
              <a:spLocks noChangeShapeType="1"/>
            </p:cNvSpPr>
            <p:nvPr/>
          </p:nvSpPr>
          <p:spPr bwMode="auto">
            <a:xfrm>
              <a:off x="874" y="1611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59" name="Line 567"/>
            <p:cNvSpPr>
              <a:spLocks noChangeShapeType="1"/>
            </p:cNvSpPr>
            <p:nvPr/>
          </p:nvSpPr>
          <p:spPr bwMode="auto">
            <a:xfrm>
              <a:off x="876" y="160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0" name="Line 568"/>
            <p:cNvSpPr>
              <a:spLocks noChangeShapeType="1"/>
            </p:cNvSpPr>
            <p:nvPr/>
          </p:nvSpPr>
          <p:spPr bwMode="auto">
            <a:xfrm>
              <a:off x="858" y="1626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1" name="Line 569"/>
            <p:cNvSpPr>
              <a:spLocks noChangeShapeType="1"/>
            </p:cNvSpPr>
            <p:nvPr/>
          </p:nvSpPr>
          <p:spPr bwMode="auto">
            <a:xfrm>
              <a:off x="860" y="162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2" name="Line 570"/>
            <p:cNvSpPr>
              <a:spLocks noChangeShapeType="1"/>
            </p:cNvSpPr>
            <p:nvPr/>
          </p:nvSpPr>
          <p:spPr bwMode="auto">
            <a:xfrm>
              <a:off x="843" y="1641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3" name="Line 571"/>
            <p:cNvSpPr>
              <a:spLocks noChangeShapeType="1"/>
            </p:cNvSpPr>
            <p:nvPr/>
          </p:nvSpPr>
          <p:spPr bwMode="auto">
            <a:xfrm>
              <a:off x="845" y="1639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4" name="Line 572"/>
            <p:cNvSpPr>
              <a:spLocks noChangeShapeType="1"/>
            </p:cNvSpPr>
            <p:nvPr/>
          </p:nvSpPr>
          <p:spPr bwMode="auto">
            <a:xfrm>
              <a:off x="828" y="1658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5" name="Line 573"/>
            <p:cNvSpPr>
              <a:spLocks noChangeShapeType="1"/>
            </p:cNvSpPr>
            <p:nvPr/>
          </p:nvSpPr>
          <p:spPr bwMode="auto">
            <a:xfrm>
              <a:off x="830" y="165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6" name="Line 574"/>
            <p:cNvSpPr>
              <a:spLocks noChangeShapeType="1"/>
            </p:cNvSpPr>
            <p:nvPr/>
          </p:nvSpPr>
          <p:spPr bwMode="auto">
            <a:xfrm>
              <a:off x="781" y="1673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7" name="Line 575"/>
            <p:cNvSpPr>
              <a:spLocks noChangeShapeType="1"/>
            </p:cNvSpPr>
            <p:nvPr/>
          </p:nvSpPr>
          <p:spPr bwMode="auto">
            <a:xfrm>
              <a:off x="783" y="167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8" name="Line 576"/>
            <p:cNvSpPr>
              <a:spLocks noChangeShapeType="1"/>
            </p:cNvSpPr>
            <p:nvPr/>
          </p:nvSpPr>
          <p:spPr bwMode="auto">
            <a:xfrm>
              <a:off x="783" y="1686"/>
              <a:ext cx="1" cy="17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69" name="Line 577"/>
            <p:cNvSpPr>
              <a:spLocks noChangeShapeType="1"/>
            </p:cNvSpPr>
            <p:nvPr/>
          </p:nvSpPr>
          <p:spPr bwMode="auto">
            <a:xfrm>
              <a:off x="753" y="1701"/>
              <a:ext cx="3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0" name="Line 578"/>
            <p:cNvSpPr>
              <a:spLocks noChangeShapeType="1"/>
            </p:cNvSpPr>
            <p:nvPr/>
          </p:nvSpPr>
          <p:spPr bwMode="auto">
            <a:xfrm>
              <a:off x="755" y="169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1" name="Line 579"/>
            <p:cNvSpPr>
              <a:spLocks noChangeShapeType="1"/>
            </p:cNvSpPr>
            <p:nvPr/>
          </p:nvSpPr>
          <p:spPr bwMode="auto">
            <a:xfrm>
              <a:off x="755" y="171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2" name="Line 580"/>
            <p:cNvSpPr>
              <a:spLocks noChangeShapeType="1"/>
            </p:cNvSpPr>
            <p:nvPr/>
          </p:nvSpPr>
          <p:spPr bwMode="auto">
            <a:xfrm>
              <a:off x="706" y="1731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3" name="Line 581"/>
            <p:cNvSpPr>
              <a:spLocks noChangeShapeType="1"/>
            </p:cNvSpPr>
            <p:nvPr/>
          </p:nvSpPr>
          <p:spPr bwMode="auto">
            <a:xfrm>
              <a:off x="708" y="1730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4" name="Line 582"/>
            <p:cNvSpPr>
              <a:spLocks noChangeShapeType="1"/>
            </p:cNvSpPr>
            <p:nvPr/>
          </p:nvSpPr>
          <p:spPr bwMode="auto">
            <a:xfrm>
              <a:off x="706" y="1748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5" name="Line 583"/>
            <p:cNvSpPr>
              <a:spLocks noChangeShapeType="1"/>
            </p:cNvSpPr>
            <p:nvPr/>
          </p:nvSpPr>
          <p:spPr bwMode="auto">
            <a:xfrm>
              <a:off x="723" y="174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6" name="Line 584"/>
            <p:cNvSpPr>
              <a:spLocks noChangeShapeType="1"/>
            </p:cNvSpPr>
            <p:nvPr/>
          </p:nvSpPr>
          <p:spPr bwMode="auto">
            <a:xfrm>
              <a:off x="675" y="1763"/>
              <a:ext cx="5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7" name="Line 585"/>
            <p:cNvSpPr>
              <a:spLocks noChangeShapeType="1"/>
            </p:cNvSpPr>
            <p:nvPr/>
          </p:nvSpPr>
          <p:spPr bwMode="auto">
            <a:xfrm>
              <a:off x="677" y="1761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8" name="Line 586"/>
            <p:cNvSpPr>
              <a:spLocks noChangeShapeType="1"/>
            </p:cNvSpPr>
            <p:nvPr/>
          </p:nvSpPr>
          <p:spPr bwMode="auto">
            <a:xfrm>
              <a:off x="660" y="1779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79" name="Line 587"/>
            <p:cNvSpPr>
              <a:spLocks noChangeShapeType="1"/>
            </p:cNvSpPr>
            <p:nvPr/>
          </p:nvSpPr>
          <p:spPr bwMode="auto">
            <a:xfrm>
              <a:off x="662" y="1777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0" name="Line 588"/>
            <p:cNvSpPr>
              <a:spLocks noChangeShapeType="1"/>
            </p:cNvSpPr>
            <p:nvPr/>
          </p:nvSpPr>
          <p:spPr bwMode="auto">
            <a:xfrm>
              <a:off x="616" y="1794"/>
              <a:ext cx="48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1" name="Line 589"/>
            <p:cNvSpPr>
              <a:spLocks noChangeShapeType="1"/>
            </p:cNvSpPr>
            <p:nvPr/>
          </p:nvSpPr>
          <p:spPr bwMode="auto">
            <a:xfrm>
              <a:off x="617" y="1792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2" name="Line 590"/>
            <p:cNvSpPr>
              <a:spLocks noChangeShapeType="1"/>
            </p:cNvSpPr>
            <p:nvPr/>
          </p:nvSpPr>
          <p:spPr bwMode="auto">
            <a:xfrm>
              <a:off x="569" y="1826"/>
              <a:ext cx="5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3" name="Line 591"/>
            <p:cNvSpPr>
              <a:spLocks noChangeShapeType="1"/>
            </p:cNvSpPr>
            <p:nvPr/>
          </p:nvSpPr>
          <p:spPr bwMode="auto">
            <a:xfrm>
              <a:off x="571" y="1824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4" name="Line 592"/>
            <p:cNvSpPr>
              <a:spLocks noChangeShapeType="1"/>
            </p:cNvSpPr>
            <p:nvPr/>
          </p:nvSpPr>
          <p:spPr bwMode="auto">
            <a:xfrm>
              <a:off x="569" y="1838"/>
              <a:ext cx="2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5" name="Line 593"/>
            <p:cNvSpPr>
              <a:spLocks noChangeShapeType="1"/>
            </p:cNvSpPr>
            <p:nvPr/>
          </p:nvSpPr>
          <p:spPr bwMode="auto">
            <a:xfrm>
              <a:off x="587" y="1836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6" name="Line 594"/>
            <p:cNvSpPr>
              <a:spLocks noChangeShapeType="1"/>
            </p:cNvSpPr>
            <p:nvPr/>
          </p:nvSpPr>
          <p:spPr bwMode="auto">
            <a:xfrm>
              <a:off x="554" y="1853"/>
              <a:ext cx="35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7" name="Line 595"/>
            <p:cNvSpPr>
              <a:spLocks noChangeShapeType="1"/>
            </p:cNvSpPr>
            <p:nvPr/>
          </p:nvSpPr>
          <p:spPr bwMode="auto">
            <a:xfrm>
              <a:off x="556" y="1851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8" name="Line 596"/>
            <p:cNvSpPr>
              <a:spLocks noChangeShapeType="1"/>
            </p:cNvSpPr>
            <p:nvPr/>
          </p:nvSpPr>
          <p:spPr bwMode="auto">
            <a:xfrm>
              <a:off x="554" y="1869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89" name="Line 597"/>
            <p:cNvSpPr>
              <a:spLocks noChangeShapeType="1"/>
            </p:cNvSpPr>
            <p:nvPr/>
          </p:nvSpPr>
          <p:spPr bwMode="auto">
            <a:xfrm>
              <a:off x="571" y="1867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0" name="Line 598"/>
            <p:cNvSpPr>
              <a:spLocks noChangeShapeType="1"/>
            </p:cNvSpPr>
            <p:nvPr/>
          </p:nvSpPr>
          <p:spPr bwMode="auto">
            <a:xfrm>
              <a:off x="522" y="1884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1" name="Line 599"/>
            <p:cNvSpPr>
              <a:spLocks noChangeShapeType="1"/>
            </p:cNvSpPr>
            <p:nvPr/>
          </p:nvSpPr>
          <p:spPr bwMode="auto">
            <a:xfrm>
              <a:off x="524" y="1882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2" name="Line 600"/>
            <p:cNvSpPr>
              <a:spLocks noChangeShapeType="1"/>
            </p:cNvSpPr>
            <p:nvPr/>
          </p:nvSpPr>
          <p:spPr bwMode="auto">
            <a:xfrm>
              <a:off x="522" y="1899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3" name="Line 601"/>
            <p:cNvSpPr>
              <a:spLocks noChangeShapeType="1"/>
            </p:cNvSpPr>
            <p:nvPr/>
          </p:nvSpPr>
          <p:spPr bwMode="auto">
            <a:xfrm>
              <a:off x="556" y="1898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4" name="Line 602"/>
            <p:cNvSpPr>
              <a:spLocks noChangeShapeType="1"/>
            </p:cNvSpPr>
            <p:nvPr/>
          </p:nvSpPr>
          <p:spPr bwMode="auto">
            <a:xfrm>
              <a:off x="495" y="1916"/>
              <a:ext cx="63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5" name="Line 603"/>
            <p:cNvSpPr>
              <a:spLocks noChangeShapeType="1"/>
            </p:cNvSpPr>
            <p:nvPr/>
          </p:nvSpPr>
          <p:spPr bwMode="auto">
            <a:xfrm>
              <a:off x="496" y="1914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6" name="Line 604"/>
            <p:cNvSpPr>
              <a:spLocks noChangeShapeType="1"/>
            </p:cNvSpPr>
            <p:nvPr/>
          </p:nvSpPr>
          <p:spPr bwMode="auto">
            <a:xfrm>
              <a:off x="495" y="1931"/>
              <a:ext cx="1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7" name="Line 605"/>
            <p:cNvSpPr>
              <a:spLocks noChangeShapeType="1"/>
            </p:cNvSpPr>
            <p:nvPr/>
          </p:nvSpPr>
          <p:spPr bwMode="auto">
            <a:xfrm>
              <a:off x="509" y="1929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9098" name="Line 606"/>
            <p:cNvSpPr>
              <a:spLocks noChangeShapeType="1"/>
            </p:cNvSpPr>
            <p:nvPr/>
          </p:nvSpPr>
          <p:spPr bwMode="auto">
            <a:xfrm>
              <a:off x="464" y="1947"/>
              <a:ext cx="47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39" name="Group 808"/>
          <p:cNvGrpSpPr>
            <a:grpSpLocks/>
          </p:cNvGrpSpPr>
          <p:nvPr/>
        </p:nvGrpSpPr>
        <p:grpSpPr bwMode="auto">
          <a:xfrm>
            <a:off x="808038" y="1093788"/>
            <a:ext cx="3817937" cy="2614612"/>
            <a:chOff x="303" y="553"/>
            <a:chExt cx="2405" cy="1647"/>
          </a:xfrm>
        </p:grpSpPr>
        <p:sp>
          <p:nvSpPr>
            <p:cNvPr id="18699" name="Line 608"/>
            <p:cNvSpPr>
              <a:spLocks noChangeShapeType="1"/>
            </p:cNvSpPr>
            <p:nvPr/>
          </p:nvSpPr>
          <p:spPr bwMode="auto">
            <a:xfrm>
              <a:off x="466" y="194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0" name="Line 609"/>
            <p:cNvSpPr>
              <a:spLocks noChangeShapeType="1"/>
            </p:cNvSpPr>
            <p:nvPr/>
          </p:nvSpPr>
          <p:spPr bwMode="auto">
            <a:xfrm>
              <a:off x="464" y="1962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1" name="Line 610"/>
            <p:cNvSpPr>
              <a:spLocks noChangeShapeType="1"/>
            </p:cNvSpPr>
            <p:nvPr/>
          </p:nvSpPr>
          <p:spPr bwMode="auto">
            <a:xfrm>
              <a:off x="481" y="1960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2" name="Line 611"/>
            <p:cNvSpPr>
              <a:spLocks noChangeShapeType="1"/>
            </p:cNvSpPr>
            <p:nvPr/>
          </p:nvSpPr>
          <p:spPr bwMode="auto">
            <a:xfrm>
              <a:off x="432" y="1974"/>
              <a:ext cx="51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3" name="Line 612"/>
            <p:cNvSpPr>
              <a:spLocks noChangeShapeType="1"/>
            </p:cNvSpPr>
            <p:nvPr/>
          </p:nvSpPr>
          <p:spPr bwMode="auto">
            <a:xfrm>
              <a:off x="434" y="1972"/>
              <a:ext cx="1" cy="37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4" name="Line 613"/>
            <p:cNvSpPr>
              <a:spLocks noChangeShapeType="1"/>
            </p:cNvSpPr>
            <p:nvPr/>
          </p:nvSpPr>
          <p:spPr bwMode="auto">
            <a:xfrm>
              <a:off x="386" y="2007"/>
              <a:ext cx="50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5" name="Line 614"/>
            <p:cNvSpPr>
              <a:spLocks noChangeShapeType="1"/>
            </p:cNvSpPr>
            <p:nvPr/>
          </p:nvSpPr>
          <p:spPr bwMode="auto">
            <a:xfrm>
              <a:off x="388" y="2005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6" name="Line 615"/>
            <p:cNvSpPr>
              <a:spLocks noChangeShapeType="1"/>
            </p:cNvSpPr>
            <p:nvPr/>
          </p:nvSpPr>
          <p:spPr bwMode="auto">
            <a:xfrm>
              <a:off x="386" y="2022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7" name="Line 616"/>
            <p:cNvSpPr>
              <a:spLocks noChangeShapeType="1"/>
            </p:cNvSpPr>
            <p:nvPr/>
          </p:nvSpPr>
          <p:spPr bwMode="auto">
            <a:xfrm>
              <a:off x="403" y="2020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8" name="Line 617"/>
            <p:cNvSpPr>
              <a:spLocks noChangeShapeType="1"/>
            </p:cNvSpPr>
            <p:nvPr/>
          </p:nvSpPr>
          <p:spPr bwMode="auto">
            <a:xfrm>
              <a:off x="386" y="2038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09" name="Line 618"/>
            <p:cNvSpPr>
              <a:spLocks noChangeShapeType="1"/>
            </p:cNvSpPr>
            <p:nvPr/>
          </p:nvSpPr>
          <p:spPr bwMode="auto">
            <a:xfrm>
              <a:off x="388" y="2036"/>
              <a:ext cx="1" cy="34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0" name="Line 619"/>
            <p:cNvSpPr>
              <a:spLocks noChangeShapeType="1"/>
            </p:cNvSpPr>
            <p:nvPr/>
          </p:nvSpPr>
          <p:spPr bwMode="auto">
            <a:xfrm>
              <a:off x="371" y="2068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1" name="Line 620"/>
            <p:cNvSpPr>
              <a:spLocks noChangeShapeType="1"/>
            </p:cNvSpPr>
            <p:nvPr/>
          </p:nvSpPr>
          <p:spPr bwMode="auto">
            <a:xfrm>
              <a:off x="373" y="2067"/>
              <a:ext cx="1" cy="20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2" name="Line 621"/>
            <p:cNvSpPr>
              <a:spLocks noChangeShapeType="1"/>
            </p:cNvSpPr>
            <p:nvPr/>
          </p:nvSpPr>
          <p:spPr bwMode="auto">
            <a:xfrm>
              <a:off x="371" y="2085"/>
              <a:ext cx="19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3" name="Line 622"/>
            <p:cNvSpPr>
              <a:spLocks noChangeShapeType="1"/>
            </p:cNvSpPr>
            <p:nvPr/>
          </p:nvSpPr>
          <p:spPr bwMode="auto">
            <a:xfrm>
              <a:off x="388" y="2083"/>
              <a:ext cx="1" cy="16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4" name="Line 623"/>
            <p:cNvSpPr>
              <a:spLocks noChangeShapeType="1"/>
            </p:cNvSpPr>
            <p:nvPr/>
          </p:nvSpPr>
          <p:spPr bwMode="auto">
            <a:xfrm>
              <a:off x="342" y="2097"/>
              <a:ext cx="48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5" name="Line 624"/>
            <p:cNvSpPr>
              <a:spLocks noChangeShapeType="1"/>
            </p:cNvSpPr>
            <p:nvPr/>
          </p:nvSpPr>
          <p:spPr bwMode="auto">
            <a:xfrm>
              <a:off x="344" y="2095"/>
              <a:ext cx="1" cy="35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6" name="Line 625"/>
            <p:cNvSpPr>
              <a:spLocks noChangeShapeType="1"/>
            </p:cNvSpPr>
            <p:nvPr/>
          </p:nvSpPr>
          <p:spPr bwMode="auto">
            <a:xfrm>
              <a:off x="310" y="2128"/>
              <a:ext cx="36" cy="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7" name="Line 626"/>
            <p:cNvSpPr>
              <a:spLocks noChangeShapeType="1"/>
            </p:cNvSpPr>
            <p:nvPr/>
          </p:nvSpPr>
          <p:spPr bwMode="auto">
            <a:xfrm>
              <a:off x="312" y="2126"/>
              <a:ext cx="1" cy="51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8" name="Line 627"/>
            <p:cNvSpPr>
              <a:spLocks noChangeShapeType="1"/>
            </p:cNvSpPr>
            <p:nvPr/>
          </p:nvSpPr>
          <p:spPr bwMode="auto">
            <a:xfrm>
              <a:off x="312" y="2173"/>
              <a:ext cx="1" cy="19"/>
            </a:xfrm>
            <a:prstGeom prst="line">
              <a:avLst/>
            </a:prstGeom>
            <a:noFill/>
            <a:ln w="4">
              <a:solidFill>
                <a:srgbClr val="9C999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19" name="Freeform 628"/>
            <p:cNvSpPr>
              <a:spLocks/>
            </p:cNvSpPr>
            <p:nvPr/>
          </p:nvSpPr>
          <p:spPr bwMode="auto">
            <a:xfrm>
              <a:off x="304" y="553"/>
              <a:ext cx="2404" cy="1645"/>
            </a:xfrm>
            <a:custGeom>
              <a:avLst/>
              <a:gdLst>
                <a:gd name="T0" fmla="*/ 48 w 2404"/>
                <a:gd name="T1" fmla="*/ 1645 h 1645"/>
                <a:gd name="T2" fmla="*/ 107 w 2404"/>
                <a:gd name="T3" fmla="*/ 1598 h 1645"/>
                <a:gd name="T4" fmla="*/ 154 w 2404"/>
                <a:gd name="T5" fmla="*/ 1583 h 1645"/>
                <a:gd name="T6" fmla="*/ 213 w 2404"/>
                <a:gd name="T7" fmla="*/ 1583 h 1645"/>
                <a:gd name="T8" fmla="*/ 260 w 2404"/>
                <a:gd name="T9" fmla="*/ 1537 h 1645"/>
                <a:gd name="T10" fmla="*/ 335 w 2404"/>
                <a:gd name="T11" fmla="*/ 1508 h 1645"/>
                <a:gd name="T12" fmla="*/ 350 w 2404"/>
                <a:gd name="T13" fmla="*/ 1446 h 1645"/>
                <a:gd name="T14" fmla="*/ 502 w 2404"/>
                <a:gd name="T15" fmla="*/ 1386 h 1645"/>
                <a:gd name="T16" fmla="*/ 533 w 2404"/>
                <a:gd name="T17" fmla="*/ 1323 h 1645"/>
                <a:gd name="T18" fmla="*/ 639 w 2404"/>
                <a:gd name="T19" fmla="*/ 1265 h 1645"/>
                <a:gd name="T20" fmla="*/ 730 w 2404"/>
                <a:gd name="T21" fmla="*/ 1218 h 1645"/>
                <a:gd name="T22" fmla="*/ 839 w 2404"/>
                <a:gd name="T23" fmla="*/ 1140 h 1645"/>
                <a:gd name="T24" fmla="*/ 976 w 2404"/>
                <a:gd name="T25" fmla="*/ 1097 h 1645"/>
                <a:gd name="T26" fmla="*/ 988 w 2404"/>
                <a:gd name="T27" fmla="*/ 1034 h 1645"/>
                <a:gd name="T28" fmla="*/ 1097 w 2404"/>
                <a:gd name="T29" fmla="*/ 990 h 1645"/>
                <a:gd name="T30" fmla="*/ 1218 w 2404"/>
                <a:gd name="T31" fmla="*/ 929 h 1645"/>
                <a:gd name="T32" fmla="*/ 1324 w 2404"/>
                <a:gd name="T33" fmla="*/ 869 h 1645"/>
                <a:gd name="T34" fmla="*/ 1371 w 2404"/>
                <a:gd name="T35" fmla="*/ 791 h 1645"/>
                <a:gd name="T36" fmla="*/ 1446 w 2404"/>
                <a:gd name="T37" fmla="*/ 744 h 1645"/>
                <a:gd name="T38" fmla="*/ 1492 w 2404"/>
                <a:gd name="T39" fmla="*/ 670 h 1645"/>
                <a:gd name="T40" fmla="*/ 1598 w 2404"/>
                <a:gd name="T41" fmla="*/ 623 h 1645"/>
                <a:gd name="T42" fmla="*/ 1688 w 2404"/>
                <a:gd name="T43" fmla="*/ 548 h 1645"/>
                <a:gd name="T44" fmla="*/ 1809 w 2404"/>
                <a:gd name="T45" fmla="*/ 502 h 1645"/>
                <a:gd name="T46" fmla="*/ 1903 w 2404"/>
                <a:gd name="T47" fmla="*/ 442 h 1645"/>
                <a:gd name="T48" fmla="*/ 2068 w 2404"/>
                <a:gd name="T49" fmla="*/ 380 h 1645"/>
                <a:gd name="T50" fmla="*/ 2174 w 2404"/>
                <a:gd name="T51" fmla="*/ 306 h 1645"/>
                <a:gd name="T52" fmla="*/ 2236 w 2404"/>
                <a:gd name="T53" fmla="*/ 258 h 1645"/>
                <a:gd name="T54" fmla="*/ 2311 w 2404"/>
                <a:gd name="T55" fmla="*/ 183 h 1645"/>
                <a:gd name="T56" fmla="*/ 2404 w 2404"/>
                <a:gd name="T57" fmla="*/ 120 h 1645"/>
                <a:gd name="T58" fmla="*/ 2357 w 2404"/>
                <a:gd name="T59" fmla="*/ 47 h 1645"/>
                <a:gd name="T60" fmla="*/ 2299 w 2404"/>
                <a:gd name="T61" fmla="*/ 47 h 1645"/>
                <a:gd name="T62" fmla="*/ 2236 w 2404"/>
                <a:gd name="T63" fmla="*/ 90 h 1645"/>
                <a:gd name="T64" fmla="*/ 2115 w 2404"/>
                <a:gd name="T65" fmla="*/ 152 h 1645"/>
                <a:gd name="T66" fmla="*/ 2084 w 2404"/>
                <a:gd name="T67" fmla="*/ 198 h 1645"/>
                <a:gd name="T68" fmla="*/ 1995 w 2404"/>
                <a:gd name="T69" fmla="*/ 258 h 1645"/>
                <a:gd name="T70" fmla="*/ 1778 w 2404"/>
                <a:gd name="T71" fmla="*/ 306 h 1645"/>
                <a:gd name="T72" fmla="*/ 1658 w 2404"/>
                <a:gd name="T73" fmla="*/ 364 h 1645"/>
                <a:gd name="T74" fmla="*/ 1477 w 2404"/>
                <a:gd name="T75" fmla="*/ 411 h 1645"/>
                <a:gd name="T76" fmla="*/ 1384 w 2404"/>
                <a:gd name="T77" fmla="*/ 474 h 1645"/>
                <a:gd name="T78" fmla="*/ 1262 w 2404"/>
                <a:gd name="T79" fmla="*/ 517 h 1645"/>
                <a:gd name="T80" fmla="*/ 1172 w 2404"/>
                <a:gd name="T81" fmla="*/ 579 h 1645"/>
                <a:gd name="T82" fmla="*/ 1155 w 2404"/>
                <a:gd name="T83" fmla="*/ 638 h 1645"/>
                <a:gd name="T84" fmla="*/ 1034 w 2404"/>
                <a:gd name="T85" fmla="*/ 700 h 1645"/>
                <a:gd name="T86" fmla="*/ 944 w 2404"/>
                <a:gd name="T87" fmla="*/ 791 h 1645"/>
                <a:gd name="T88" fmla="*/ 808 w 2404"/>
                <a:gd name="T89" fmla="*/ 838 h 1645"/>
                <a:gd name="T90" fmla="*/ 702 w 2404"/>
                <a:gd name="T91" fmla="*/ 929 h 1645"/>
                <a:gd name="T92" fmla="*/ 607 w 2404"/>
                <a:gd name="T93" fmla="*/ 1034 h 1645"/>
                <a:gd name="T94" fmla="*/ 533 w 2404"/>
                <a:gd name="T95" fmla="*/ 1081 h 1645"/>
                <a:gd name="T96" fmla="*/ 443 w 2404"/>
                <a:gd name="T97" fmla="*/ 1140 h 1645"/>
                <a:gd name="T98" fmla="*/ 365 w 2404"/>
                <a:gd name="T99" fmla="*/ 1202 h 1645"/>
                <a:gd name="T100" fmla="*/ 260 w 2404"/>
                <a:gd name="T101" fmla="*/ 1277 h 1645"/>
                <a:gd name="T102" fmla="*/ 213 w 2404"/>
                <a:gd name="T103" fmla="*/ 1323 h 1645"/>
                <a:gd name="T104" fmla="*/ 197 w 2404"/>
                <a:gd name="T105" fmla="*/ 1386 h 1645"/>
                <a:gd name="T106" fmla="*/ 76 w 2404"/>
                <a:gd name="T107" fmla="*/ 1446 h 1645"/>
                <a:gd name="T108" fmla="*/ 61 w 2404"/>
                <a:gd name="T109" fmla="*/ 1524 h 1645"/>
                <a:gd name="T110" fmla="*/ 0 w 2404"/>
                <a:gd name="T111" fmla="*/ 1630 h 16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04"/>
                <a:gd name="T169" fmla="*/ 0 h 1645"/>
                <a:gd name="T170" fmla="*/ 2404 w 2404"/>
                <a:gd name="T171" fmla="*/ 1645 h 164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04" h="1645">
                  <a:moveTo>
                    <a:pt x="0" y="1630"/>
                  </a:moveTo>
                  <a:lnTo>
                    <a:pt x="17" y="1630"/>
                  </a:lnTo>
                  <a:lnTo>
                    <a:pt x="17" y="1645"/>
                  </a:lnTo>
                  <a:lnTo>
                    <a:pt x="32" y="1645"/>
                  </a:lnTo>
                  <a:lnTo>
                    <a:pt x="32" y="1630"/>
                  </a:lnTo>
                  <a:lnTo>
                    <a:pt x="48" y="1630"/>
                  </a:lnTo>
                  <a:lnTo>
                    <a:pt x="48" y="1645"/>
                  </a:lnTo>
                  <a:lnTo>
                    <a:pt x="61" y="1645"/>
                  </a:lnTo>
                  <a:lnTo>
                    <a:pt x="61" y="1614"/>
                  </a:lnTo>
                  <a:lnTo>
                    <a:pt x="76" y="1614"/>
                  </a:lnTo>
                  <a:lnTo>
                    <a:pt x="76" y="1630"/>
                  </a:lnTo>
                  <a:lnTo>
                    <a:pt x="92" y="1630"/>
                  </a:lnTo>
                  <a:lnTo>
                    <a:pt x="92" y="1598"/>
                  </a:lnTo>
                  <a:lnTo>
                    <a:pt x="107" y="1598"/>
                  </a:lnTo>
                  <a:lnTo>
                    <a:pt x="107" y="1614"/>
                  </a:lnTo>
                  <a:lnTo>
                    <a:pt x="122" y="1614"/>
                  </a:lnTo>
                  <a:lnTo>
                    <a:pt x="122" y="1583"/>
                  </a:lnTo>
                  <a:lnTo>
                    <a:pt x="138" y="1583"/>
                  </a:lnTo>
                  <a:lnTo>
                    <a:pt x="138" y="1598"/>
                  </a:lnTo>
                  <a:lnTo>
                    <a:pt x="154" y="1598"/>
                  </a:lnTo>
                  <a:lnTo>
                    <a:pt x="154" y="1583"/>
                  </a:lnTo>
                  <a:lnTo>
                    <a:pt x="169" y="1583"/>
                  </a:lnTo>
                  <a:lnTo>
                    <a:pt x="169" y="1598"/>
                  </a:lnTo>
                  <a:lnTo>
                    <a:pt x="185" y="1598"/>
                  </a:lnTo>
                  <a:lnTo>
                    <a:pt x="185" y="1567"/>
                  </a:lnTo>
                  <a:lnTo>
                    <a:pt x="197" y="1567"/>
                  </a:lnTo>
                  <a:lnTo>
                    <a:pt x="197" y="1583"/>
                  </a:lnTo>
                  <a:lnTo>
                    <a:pt x="213" y="1583"/>
                  </a:lnTo>
                  <a:lnTo>
                    <a:pt x="213" y="1537"/>
                  </a:lnTo>
                  <a:lnTo>
                    <a:pt x="228" y="1537"/>
                  </a:lnTo>
                  <a:lnTo>
                    <a:pt x="228" y="1552"/>
                  </a:lnTo>
                  <a:lnTo>
                    <a:pt x="244" y="1552"/>
                  </a:lnTo>
                  <a:lnTo>
                    <a:pt x="244" y="1524"/>
                  </a:lnTo>
                  <a:lnTo>
                    <a:pt x="260" y="1524"/>
                  </a:lnTo>
                  <a:lnTo>
                    <a:pt x="260" y="1537"/>
                  </a:lnTo>
                  <a:lnTo>
                    <a:pt x="275" y="1537"/>
                  </a:lnTo>
                  <a:lnTo>
                    <a:pt x="275" y="1508"/>
                  </a:lnTo>
                  <a:lnTo>
                    <a:pt x="290" y="1508"/>
                  </a:lnTo>
                  <a:lnTo>
                    <a:pt x="290" y="1524"/>
                  </a:lnTo>
                  <a:lnTo>
                    <a:pt x="306" y="1524"/>
                  </a:lnTo>
                  <a:lnTo>
                    <a:pt x="306" y="1508"/>
                  </a:lnTo>
                  <a:lnTo>
                    <a:pt x="335" y="1508"/>
                  </a:lnTo>
                  <a:lnTo>
                    <a:pt x="335" y="1492"/>
                  </a:lnTo>
                  <a:lnTo>
                    <a:pt x="306" y="1492"/>
                  </a:lnTo>
                  <a:lnTo>
                    <a:pt x="306" y="1477"/>
                  </a:lnTo>
                  <a:lnTo>
                    <a:pt x="322" y="1477"/>
                  </a:lnTo>
                  <a:lnTo>
                    <a:pt x="322" y="1462"/>
                  </a:lnTo>
                  <a:lnTo>
                    <a:pt x="350" y="1462"/>
                  </a:lnTo>
                  <a:lnTo>
                    <a:pt x="350" y="1446"/>
                  </a:lnTo>
                  <a:lnTo>
                    <a:pt x="381" y="1446"/>
                  </a:lnTo>
                  <a:lnTo>
                    <a:pt x="381" y="1429"/>
                  </a:lnTo>
                  <a:lnTo>
                    <a:pt x="396" y="1429"/>
                  </a:lnTo>
                  <a:lnTo>
                    <a:pt x="396" y="1401"/>
                  </a:lnTo>
                  <a:lnTo>
                    <a:pt x="411" y="1401"/>
                  </a:lnTo>
                  <a:lnTo>
                    <a:pt x="411" y="1386"/>
                  </a:lnTo>
                  <a:lnTo>
                    <a:pt x="502" y="1386"/>
                  </a:lnTo>
                  <a:lnTo>
                    <a:pt x="502" y="1370"/>
                  </a:lnTo>
                  <a:lnTo>
                    <a:pt x="471" y="1370"/>
                  </a:lnTo>
                  <a:lnTo>
                    <a:pt x="471" y="1355"/>
                  </a:lnTo>
                  <a:lnTo>
                    <a:pt x="471" y="1339"/>
                  </a:lnTo>
                  <a:lnTo>
                    <a:pt x="502" y="1339"/>
                  </a:lnTo>
                  <a:lnTo>
                    <a:pt x="502" y="1323"/>
                  </a:lnTo>
                  <a:lnTo>
                    <a:pt x="533" y="1323"/>
                  </a:lnTo>
                  <a:lnTo>
                    <a:pt x="533" y="1308"/>
                  </a:lnTo>
                  <a:lnTo>
                    <a:pt x="549" y="1308"/>
                  </a:lnTo>
                  <a:lnTo>
                    <a:pt x="549" y="1293"/>
                  </a:lnTo>
                  <a:lnTo>
                    <a:pt x="579" y="1293"/>
                  </a:lnTo>
                  <a:lnTo>
                    <a:pt x="579" y="1277"/>
                  </a:lnTo>
                  <a:lnTo>
                    <a:pt x="639" y="1277"/>
                  </a:lnTo>
                  <a:lnTo>
                    <a:pt x="639" y="1265"/>
                  </a:lnTo>
                  <a:lnTo>
                    <a:pt x="655" y="1265"/>
                  </a:lnTo>
                  <a:lnTo>
                    <a:pt x="655" y="1249"/>
                  </a:lnTo>
                  <a:lnTo>
                    <a:pt x="671" y="1249"/>
                  </a:lnTo>
                  <a:lnTo>
                    <a:pt x="718" y="1249"/>
                  </a:lnTo>
                  <a:lnTo>
                    <a:pt x="718" y="1233"/>
                  </a:lnTo>
                  <a:lnTo>
                    <a:pt x="730" y="1233"/>
                  </a:lnTo>
                  <a:lnTo>
                    <a:pt x="730" y="1218"/>
                  </a:lnTo>
                  <a:lnTo>
                    <a:pt x="730" y="1202"/>
                  </a:lnTo>
                  <a:lnTo>
                    <a:pt x="793" y="1202"/>
                  </a:lnTo>
                  <a:lnTo>
                    <a:pt x="793" y="1171"/>
                  </a:lnTo>
                  <a:lnTo>
                    <a:pt x="823" y="1171"/>
                  </a:lnTo>
                  <a:lnTo>
                    <a:pt x="823" y="1155"/>
                  </a:lnTo>
                  <a:lnTo>
                    <a:pt x="839" y="1155"/>
                  </a:lnTo>
                  <a:lnTo>
                    <a:pt x="839" y="1140"/>
                  </a:lnTo>
                  <a:lnTo>
                    <a:pt x="866" y="1140"/>
                  </a:lnTo>
                  <a:lnTo>
                    <a:pt x="866" y="1128"/>
                  </a:lnTo>
                  <a:lnTo>
                    <a:pt x="898" y="1128"/>
                  </a:lnTo>
                  <a:lnTo>
                    <a:pt x="898" y="1112"/>
                  </a:lnTo>
                  <a:lnTo>
                    <a:pt x="988" y="1112"/>
                  </a:lnTo>
                  <a:lnTo>
                    <a:pt x="988" y="1097"/>
                  </a:lnTo>
                  <a:lnTo>
                    <a:pt x="976" y="1097"/>
                  </a:lnTo>
                  <a:lnTo>
                    <a:pt x="976" y="1081"/>
                  </a:lnTo>
                  <a:lnTo>
                    <a:pt x="960" y="1081"/>
                  </a:lnTo>
                  <a:lnTo>
                    <a:pt x="960" y="1065"/>
                  </a:lnTo>
                  <a:lnTo>
                    <a:pt x="976" y="1065"/>
                  </a:lnTo>
                  <a:lnTo>
                    <a:pt x="976" y="1050"/>
                  </a:lnTo>
                  <a:lnTo>
                    <a:pt x="988" y="1050"/>
                  </a:lnTo>
                  <a:lnTo>
                    <a:pt x="988" y="1034"/>
                  </a:lnTo>
                  <a:lnTo>
                    <a:pt x="1019" y="1034"/>
                  </a:lnTo>
                  <a:lnTo>
                    <a:pt x="1019" y="1019"/>
                  </a:lnTo>
                  <a:lnTo>
                    <a:pt x="1050" y="1019"/>
                  </a:lnTo>
                  <a:lnTo>
                    <a:pt x="1050" y="1003"/>
                  </a:lnTo>
                  <a:lnTo>
                    <a:pt x="1066" y="1003"/>
                  </a:lnTo>
                  <a:lnTo>
                    <a:pt x="1066" y="990"/>
                  </a:lnTo>
                  <a:lnTo>
                    <a:pt x="1097" y="990"/>
                  </a:lnTo>
                  <a:lnTo>
                    <a:pt x="1097" y="975"/>
                  </a:lnTo>
                  <a:lnTo>
                    <a:pt x="1125" y="975"/>
                  </a:lnTo>
                  <a:lnTo>
                    <a:pt x="1125" y="960"/>
                  </a:lnTo>
                  <a:lnTo>
                    <a:pt x="1172" y="960"/>
                  </a:lnTo>
                  <a:lnTo>
                    <a:pt x="1172" y="944"/>
                  </a:lnTo>
                  <a:lnTo>
                    <a:pt x="1218" y="944"/>
                  </a:lnTo>
                  <a:lnTo>
                    <a:pt x="1218" y="929"/>
                  </a:lnTo>
                  <a:lnTo>
                    <a:pt x="1246" y="929"/>
                  </a:lnTo>
                  <a:lnTo>
                    <a:pt x="1246" y="897"/>
                  </a:lnTo>
                  <a:lnTo>
                    <a:pt x="1262" y="897"/>
                  </a:lnTo>
                  <a:lnTo>
                    <a:pt x="1262" y="882"/>
                  </a:lnTo>
                  <a:lnTo>
                    <a:pt x="1277" y="882"/>
                  </a:lnTo>
                  <a:lnTo>
                    <a:pt x="1277" y="869"/>
                  </a:lnTo>
                  <a:lnTo>
                    <a:pt x="1324" y="869"/>
                  </a:lnTo>
                  <a:lnTo>
                    <a:pt x="1324" y="853"/>
                  </a:lnTo>
                  <a:lnTo>
                    <a:pt x="1356" y="853"/>
                  </a:lnTo>
                  <a:lnTo>
                    <a:pt x="1356" y="838"/>
                  </a:lnTo>
                  <a:lnTo>
                    <a:pt x="1384" y="838"/>
                  </a:lnTo>
                  <a:lnTo>
                    <a:pt x="1384" y="806"/>
                  </a:lnTo>
                  <a:lnTo>
                    <a:pt x="1371" y="806"/>
                  </a:lnTo>
                  <a:lnTo>
                    <a:pt x="1371" y="791"/>
                  </a:lnTo>
                  <a:lnTo>
                    <a:pt x="1399" y="791"/>
                  </a:lnTo>
                  <a:lnTo>
                    <a:pt x="1399" y="775"/>
                  </a:lnTo>
                  <a:lnTo>
                    <a:pt x="1415" y="775"/>
                  </a:lnTo>
                  <a:lnTo>
                    <a:pt x="1415" y="760"/>
                  </a:lnTo>
                  <a:lnTo>
                    <a:pt x="1430" y="760"/>
                  </a:lnTo>
                  <a:lnTo>
                    <a:pt x="1430" y="744"/>
                  </a:lnTo>
                  <a:lnTo>
                    <a:pt x="1446" y="744"/>
                  </a:lnTo>
                  <a:lnTo>
                    <a:pt x="1446" y="732"/>
                  </a:lnTo>
                  <a:lnTo>
                    <a:pt x="1462" y="732"/>
                  </a:lnTo>
                  <a:lnTo>
                    <a:pt x="1462" y="716"/>
                  </a:lnTo>
                  <a:lnTo>
                    <a:pt x="1477" y="716"/>
                  </a:lnTo>
                  <a:lnTo>
                    <a:pt x="1477" y="700"/>
                  </a:lnTo>
                  <a:lnTo>
                    <a:pt x="1492" y="700"/>
                  </a:lnTo>
                  <a:lnTo>
                    <a:pt x="1492" y="670"/>
                  </a:lnTo>
                  <a:lnTo>
                    <a:pt x="1520" y="670"/>
                  </a:lnTo>
                  <a:lnTo>
                    <a:pt x="1520" y="654"/>
                  </a:lnTo>
                  <a:lnTo>
                    <a:pt x="1537" y="654"/>
                  </a:lnTo>
                  <a:lnTo>
                    <a:pt x="1537" y="638"/>
                  </a:lnTo>
                  <a:lnTo>
                    <a:pt x="1567" y="638"/>
                  </a:lnTo>
                  <a:lnTo>
                    <a:pt x="1567" y="623"/>
                  </a:lnTo>
                  <a:lnTo>
                    <a:pt x="1598" y="623"/>
                  </a:lnTo>
                  <a:lnTo>
                    <a:pt x="1598" y="607"/>
                  </a:lnTo>
                  <a:lnTo>
                    <a:pt x="1642" y="607"/>
                  </a:lnTo>
                  <a:lnTo>
                    <a:pt x="1642" y="595"/>
                  </a:lnTo>
                  <a:lnTo>
                    <a:pt x="1673" y="595"/>
                  </a:lnTo>
                  <a:lnTo>
                    <a:pt x="1673" y="564"/>
                  </a:lnTo>
                  <a:lnTo>
                    <a:pt x="1688" y="564"/>
                  </a:lnTo>
                  <a:lnTo>
                    <a:pt x="1688" y="548"/>
                  </a:lnTo>
                  <a:lnTo>
                    <a:pt x="1735" y="548"/>
                  </a:lnTo>
                  <a:lnTo>
                    <a:pt x="1735" y="532"/>
                  </a:lnTo>
                  <a:lnTo>
                    <a:pt x="1751" y="532"/>
                  </a:lnTo>
                  <a:lnTo>
                    <a:pt x="1751" y="517"/>
                  </a:lnTo>
                  <a:lnTo>
                    <a:pt x="1794" y="517"/>
                  </a:lnTo>
                  <a:lnTo>
                    <a:pt x="1794" y="502"/>
                  </a:lnTo>
                  <a:lnTo>
                    <a:pt x="1809" y="502"/>
                  </a:lnTo>
                  <a:lnTo>
                    <a:pt x="1809" y="486"/>
                  </a:lnTo>
                  <a:lnTo>
                    <a:pt x="1841" y="486"/>
                  </a:lnTo>
                  <a:lnTo>
                    <a:pt x="1841" y="474"/>
                  </a:lnTo>
                  <a:lnTo>
                    <a:pt x="1872" y="474"/>
                  </a:lnTo>
                  <a:lnTo>
                    <a:pt x="1872" y="457"/>
                  </a:lnTo>
                  <a:lnTo>
                    <a:pt x="1903" y="457"/>
                  </a:lnTo>
                  <a:lnTo>
                    <a:pt x="1903" y="442"/>
                  </a:lnTo>
                  <a:lnTo>
                    <a:pt x="1932" y="442"/>
                  </a:lnTo>
                  <a:lnTo>
                    <a:pt x="1932" y="427"/>
                  </a:lnTo>
                  <a:lnTo>
                    <a:pt x="1978" y="427"/>
                  </a:lnTo>
                  <a:lnTo>
                    <a:pt x="1978" y="396"/>
                  </a:lnTo>
                  <a:lnTo>
                    <a:pt x="2010" y="396"/>
                  </a:lnTo>
                  <a:lnTo>
                    <a:pt x="2010" y="380"/>
                  </a:lnTo>
                  <a:lnTo>
                    <a:pt x="2068" y="380"/>
                  </a:lnTo>
                  <a:lnTo>
                    <a:pt x="2068" y="364"/>
                  </a:lnTo>
                  <a:lnTo>
                    <a:pt x="2131" y="364"/>
                  </a:lnTo>
                  <a:lnTo>
                    <a:pt x="2131" y="349"/>
                  </a:lnTo>
                  <a:lnTo>
                    <a:pt x="2162" y="349"/>
                  </a:lnTo>
                  <a:lnTo>
                    <a:pt x="2162" y="321"/>
                  </a:lnTo>
                  <a:lnTo>
                    <a:pt x="2174" y="321"/>
                  </a:lnTo>
                  <a:lnTo>
                    <a:pt x="2174" y="306"/>
                  </a:lnTo>
                  <a:lnTo>
                    <a:pt x="2190" y="306"/>
                  </a:lnTo>
                  <a:lnTo>
                    <a:pt x="2190" y="289"/>
                  </a:lnTo>
                  <a:lnTo>
                    <a:pt x="2206" y="289"/>
                  </a:lnTo>
                  <a:lnTo>
                    <a:pt x="2206" y="273"/>
                  </a:lnTo>
                  <a:lnTo>
                    <a:pt x="2252" y="273"/>
                  </a:lnTo>
                  <a:lnTo>
                    <a:pt x="2252" y="258"/>
                  </a:lnTo>
                  <a:lnTo>
                    <a:pt x="2236" y="258"/>
                  </a:lnTo>
                  <a:lnTo>
                    <a:pt x="2236" y="242"/>
                  </a:lnTo>
                  <a:lnTo>
                    <a:pt x="2283" y="242"/>
                  </a:lnTo>
                  <a:lnTo>
                    <a:pt x="2283" y="215"/>
                  </a:lnTo>
                  <a:lnTo>
                    <a:pt x="2327" y="215"/>
                  </a:lnTo>
                  <a:lnTo>
                    <a:pt x="2327" y="198"/>
                  </a:lnTo>
                  <a:lnTo>
                    <a:pt x="2311" y="198"/>
                  </a:lnTo>
                  <a:lnTo>
                    <a:pt x="2311" y="183"/>
                  </a:lnTo>
                  <a:lnTo>
                    <a:pt x="2374" y="183"/>
                  </a:lnTo>
                  <a:lnTo>
                    <a:pt x="2374" y="168"/>
                  </a:lnTo>
                  <a:lnTo>
                    <a:pt x="2357" y="168"/>
                  </a:lnTo>
                  <a:lnTo>
                    <a:pt x="2357" y="152"/>
                  </a:lnTo>
                  <a:lnTo>
                    <a:pt x="2389" y="152"/>
                  </a:lnTo>
                  <a:lnTo>
                    <a:pt x="2389" y="120"/>
                  </a:lnTo>
                  <a:lnTo>
                    <a:pt x="2404" y="120"/>
                  </a:lnTo>
                  <a:lnTo>
                    <a:pt x="2404" y="105"/>
                  </a:lnTo>
                  <a:lnTo>
                    <a:pt x="2389" y="105"/>
                  </a:lnTo>
                  <a:lnTo>
                    <a:pt x="2389" y="90"/>
                  </a:lnTo>
                  <a:lnTo>
                    <a:pt x="2374" y="90"/>
                  </a:lnTo>
                  <a:lnTo>
                    <a:pt x="2374" y="77"/>
                  </a:lnTo>
                  <a:lnTo>
                    <a:pt x="2357" y="77"/>
                  </a:lnTo>
                  <a:lnTo>
                    <a:pt x="2357" y="47"/>
                  </a:lnTo>
                  <a:lnTo>
                    <a:pt x="2357" y="30"/>
                  </a:lnTo>
                  <a:lnTo>
                    <a:pt x="2357" y="0"/>
                  </a:lnTo>
                  <a:lnTo>
                    <a:pt x="2342" y="0"/>
                  </a:lnTo>
                  <a:lnTo>
                    <a:pt x="2342" y="15"/>
                  </a:lnTo>
                  <a:lnTo>
                    <a:pt x="2342" y="30"/>
                  </a:lnTo>
                  <a:lnTo>
                    <a:pt x="2299" y="30"/>
                  </a:lnTo>
                  <a:lnTo>
                    <a:pt x="2299" y="47"/>
                  </a:lnTo>
                  <a:lnTo>
                    <a:pt x="2283" y="47"/>
                  </a:lnTo>
                  <a:lnTo>
                    <a:pt x="2283" y="62"/>
                  </a:lnTo>
                  <a:lnTo>
                    <a:pt x="2236" y="62"/>
                  </a:lnTo>
                  <a:lnTo>
                    <a:pt x="2236" y="77"/>
                  </a:lnTo>
                  <a:lnTo>
                    <a:pt x="2221" y="77"/>
                  </a:lnTo>
                  <a:lnTo>
                    <a:pt x="2221" y="90"/>
                  </a:lnTo>
                  <a:lnTo>
                    <a:pt x="2236" y="90"/>
                  </a:lnTo>
                  <a:lnTo>
                    <a:pt x="2236" y="105"/>
                  </a:lnTo>
                  <a:lnTo>
                    <a:pt x="2206" y="105"/>
                  </a:lnTo>
                  <a:lnTo>
                    <a:pt x="2206" y="120"/>
                  </a:lnTo>
                  <a:lnTo>
                    <a:pt x="2174" y="120"/>
                  </a:lnTo>
                  <a:lnTo>
                    <a:pt x="2174" y="137"/>
                  </a:lnTo>
                  <a:lnTo>
                    <a:pt x="2115" y="137"/>
                  </a:lnTo>
                  <a:lnTo>
                    <a:pt x="2115" y="152"/>
                  </a:lnTo>
                  <a:lnTo>
                    <a:pt x="2146" y="152"/>
                  </a:lnTo>
                  <a:lnTo>
                    <a:pt x="2146" y="168"/>
                  </a:lnTo>
                  <a:lnTo>
                    <a:pt x="2100" y="168"/>
                  </a:lnTo>
                  <a:lnTo>
                    <a:pt x="2100" y="183"/>
                  </a:lnTo>
                  <a:lnTo>
                    <a:pt x="2115" y="183"/>
                  </a:lnTo>
                  <a:lnTo>
                    <a:pt x="2115" y="198"/>
                  </a:lnTo>
                  <a:lnTo>
                    <a:pt x="2084" y="198"/>
                  </a:lnTo>
                  <a:lnTo>
                    <a:pt x="2084" y="215"/>
                  </a:lnTo>
                  <a:lnTo>
                    <a:pt x="2038" y="215"/>
                  </a:lnTo>
                  <a:lnTo>
                    <a:pt x="2038" y="227"/>
                  </a:lnTo>
                  <a:lnTo>
                    <a:pt x="2053" y="227"/>
                  </a:lnTo>
                  <a:lnTo>
                    <a:pt x="2053" y="242"/>
                  </a:lnTo>
                  <a:lnTo>
                    <a:pt x="1995" y="242"/>
                  </a:lnTo>
                  <a:lnTo>
                    <a:pt x="1995" y="258"/>
                  </a:lnTo>
                  <a:lnTo>
                    <a:pt x="1932" y="258"/>
                  </a:lnTo>
                  <a:lnTo>
                    <a:pt x="1932" y="273"/>
                  </a:lnTo>
                  <a:lnTo>
                    <a:pt x="1841" y="273"/>
                  </a:lnTo>
                  <a:lnTo>
                    <a:pt x="1841" y="289"/>
                  </a:lnTo>
                  <a:lnTo>
                    <a:pt x="1809" y="289"/>
                  </a:lnTo>
                  <a:lnTo>
                    <a:pt x="1809" y="306"/>
                  </a:lnTo>
                  <a:lnTo>
                    <a:pt x="1778" y="306"/>
                  </a:lnTo>
                  <a:lnTo>
                    <a:pt x="1778" y="321"/>
                  </a:lnTo>
                  <a:lnTo>
                    <a:pt x="1751" y="321"/>
                  </a:lnTo>
                  <a:lnTo>
                    <a:pt x="1751" y="337"/>
                  </a:lnTo>
                  <a:lnTo>
                    <a:pt x="1688" y="337"/>
                  </a:lnTo>
                  <a:lnTo>
                    <a:pt x="1688" y="349"/>
                  </a:lnTo>
                  <a:lnTo>
                    <a:pt x="1658" y="349"/>
                  </a:lnTo>
                  <a:lnTo>
                    <a:pt x="1658" y="364"/>
                  </a:lnTo>
                  <a:lnTo>
                    <a:pt x="1642" y="364"/>
                  </a:lnTo>
                  <a:lnTo>
                    <a:pt x="1642" y="380"/>
                  </a:lnTo>
                  <a:lnTo>
                    <a:pt x="1598" y="380"/>
                  </a:lnTo>
                  <a:lnTo>
                    <a:pt x="1598" y="396"/>
                  </a:lnTo>
                  <a:lnTo>
                    <a:pt x="1537" y="396"/>
                  </a:lnTo>
                  <a:lnTo>
                    <a:pt x="1537" y="411"/>
                  </a:lnTo>
                  <a:lnTo>
                    <a:pt x="1477" y="411"/>
                  </a:lnTo>
                  <a:lnTo>
                    <a:pt x="1477" y="427"/>
                  </a:lnTo>
                  <a:lnTo>
                    <a:pt x="1446" y="427"/>
                  </a:lnTo>
                  <a:lnTo>
                    <a:pt x="1446" y="442"/>
                  </a:lnTo>
                  <a:lnTo>
                    <a:pt x="1399" y="442"/>
                  </a:lnTo>
                  <a:lnTo>
                    <a:pt x="1399" y="457"/>
                  </a:lnTo>
                  <a:lnTo>
                    <a:pt x="1384" y="457"/>
                  </a:lnTo>
                  <a:lnTo>
                    <a:pt x="1384" y="474"/>
                  </a:lnTo>
                  <a:lnTo>
                    <a:pt x="1324" y="474"/>
                  </a:lnTo>
                  <a:lnTo>
                    <a:pt x="1324" y="486"/>
                  </a:lnTo>
                  <a:lnTo>
                    <a:pt x="1309" y="486"/>
                  </a:lnTo>
                  <a:lnTo>
                    <a:pt x="1309" y="502"/>
                  </a:lnTo>
                  <a:lnTo>
                    <a:pt x="1277" y="502"/>
                  </a:lnTo>
                  <a:lnTo>
                    <a:pt x="1277" y="517"/>
                  </a:lnTo>
                  <a:lnTo>
                    <a:pt x="1262" y="517"/>
                  </a:lnTo>
                  <a:lnTo>
                    <a:pt x="1262" y="532"/>
                  </a:lnTo>
                  <a:lnTo>
                    <a:pt x="1233" y="532"/>
                  </a:lnTo>
                  <a:lnTo>
                    <a:pt x="1233" y="548"/>
                  </a:lnTo>
                  <a:lnTo>
                    <a:pt x="1233" y="564"/>
                  </a:lnTo>
                  <a:lnTo>
                    <a:pt x="1202" y="564"/>
                  </a:lnTo>
                  <a:lnTo>
                    <a:pt x="1202" y="579"/>
                  </a:lnTo>
                  <a:lnTo>
                    <a:pt x="1172" y="579"/>
                  </a:lnTo>
                  <a:lnTo>
                    <a:pt x="1172" y="595"/>
                  </a:lnTo>
                  <a:lnTo>
                    <a:pt x="1187" y="595"/>
                  </a:lnTo>
                  <a:lnTo>
                    <a:pt x="1187" y="607"/>
                  </a:lnTo>
                  <a:lnTo>
                    <a:pt x="1140" y="607"/>
                  </a:lnTo>
                  <a:lnTo>
                    <a:pt x="1140" y="623"/>
                  </a:lnTo>
                  <a:lnTo>
                    <a:pt x="1155" y="623"/>
                  </a:lnTo>
                  <a:lnTo>
                    <a:pt x="1155" y="638"/>
                  </a:lnTo>
                  <a:lnTo>
                    <a:pt x="1125" y="638"/>
                  </a:lnTo>
                  <a:lnTo>
                    <a:pt x="1125" y="654"/>
                  </a:lnTo>
                  <a:lnTo>
                    <a:pt x="1097" y="654"/>
                  </a:lnTo>
                  <a:lnTo>
                    <a:pt x="1097" y="685"/>
                  </a:lnTo>
                  <a:lnTo>
                    <a:pt x="1066" y="685"/>
                  </a:lnTo>
                  <a:lnTo>
                    <a:pt x="1066" y="700"/>
                  </a:lnTo>
                  <a:lnTo>
                    <a:pt x="1034" y="700"/>
                  </a:lnTo>
                  <a:lnTo>
                    <a:pt x="1034" y="716"/>
                  </a:lnTo>
                  <a:lnTo>
                    <a:pt x="1004" y="716"/>
                  </a:lnTo>
                  <a:lnTo>
                    <a:pt x="1004" y="744"/>
                  </a:lnTo>
                  <a:lnTo>
                    <a:pt x="976" y="744"/>
                  </a:lnTo>
                  <a:lnTo>
                    <a:pt x="976" y="760"/>
                  </a:lnTo>
                  <a:lnTo>
                    <a:pt x="944" y="760"/>
                  </a:lnTo>
                  <a:lnTo>
                    <a:pt x="944" y="791"/>
                  </a:lnTo>
                  <a:lnTo>
                    <a:pt x="913" y="791"/>
                  </a:lnTo>
                  <a:lnTo>
                    <a:pt x="913" y="806"/>
                  </a:lnTo>
                  <a:lnTo>
                    <a:pt x="882" y="806"/>
                  </a:lnTo>
                  <a:lnTo>
                    <a:pt x="882" y="822"/>
                  </a:lnTo>
                  <a:lnTo>
                    <a:pt x="839" y="822"/>
                  </a:lnTo>
                  <a:lnTo>
                    <a:pt x="839" y="838"/>
                  </a:lnTo>
                  <a:lnTo>
                    <a:pt x="808" y="838"/>
                  </a:lnTo>
                  <a:lnTo>
                    <a:pt x="808" y="869"/>
                  </a:lnTo>
                  <a:lnTo>
                    <a:pt x="776" y="869"/>
                  </a:lnTo>
                  <a:lnTo>
                    <a:pt x="776" y="882"/>
                  </a:lnTo>
                  <a:lnTo>
                    <a:pt x="745" y="882"/>
                  </a:lnTo>
                  <a:lnTo>
                    <a:pt x="745" y="897"/>
                  </a:lnTo>
                  <a:lnTo>
                    <a:pt x="702" y="897"/>
                  </a:lnTo>
                  <a:lnTo>
                    <a:pt x="702" y="929"/>
                  </a:lnTo>
                  <a:lnTo>
                    <a:pt x="671" y="929"/>
                  </a:lnTo>
                  <a:lnTo>
                    <a:pt x="671" y="960"/>
                  </a:lnTo>
                  <a:lnTo>
                    <a:pt x="639" y="960"/>
                  </a:lnTo>
                  <a:lnTo>
                    <a:pt x="639" y="990"/>
                  </a:lnTo>
                  <a:lnTo>
                    <a:pt x="607" y="990"/>
                  </a:lnTo>
                  <a:lnTo>
                    <a:pt x="607" y="1019"/>
                  </a:lnTo>
                  <a:lnTo>
                    <a:pt x="607" y="1034"/>
                  </a:lnTo>
                  <a:lnTo>
                    <a:pt x="579" y="1034"/>
                  </a:lnTo>
                  <a:lnTo>
                    <a:pt x="579" y="1050"/>
                  </a:lnTo>
                  <a:lnTo>
                    <a:pt x="564" y="1050"/>
                  </a:lnTo>
                  <a:lnTo>
                    <a:pt x="564" y="1065"/>
                  </a:lnTo>
                  <a:lnTo>
                    <a:pt x="549" y="1065"/>
                  </a:lnTo>
                  <a:lnTo>
                    <a:pt x="549" y="1081"/>
                  </a:lnTo>
                  <a:lnTo>
                    <a:pt x="533" y="1081"/>
                  </a:lnTo>
                  <a:lnTo>
                    <a:pt x="533" y="1097"/>
                  </a:lnTo>
                  <a:lnTo>
                    <a:pt x="518" y="1097"/>
                  </a:lnTo>
                  <a:lnTo>
                    <a:pt x="518" y="1112"/>
                  </a:lnTo>
                  <a:lnTo>
                    <a:pt x="471" y="1112"/>
                  </a:lnTo>
                  <a:lnTo>
                    <a:pt x="471" y="1128"/>
                  </a:lnTo>
                  <a:lnTo>
                    <a:pt x="471" y="1140"/>
                  </a:lnTo>
                  <a:lnTo>
                    <a:pt x="443" y="1140"/>
                  </a:lnTo>
                  <a:lnTo>
                    <a:pt x="443" y="1155"/>
                  </a:lnTo>
                  <a:lnTo>
                    <a:pt x="443" y="1171"/>
                  </a:lnTo>
                  <a:lnTo>
                    <a:pt x="396" y="1171"/>
                  </a:lnTo>
                  <a:lnTo>
                    <a:pt x="396" y="1187"/>
                  </a:lnTo>
                  <a:lnTo>
                    <a:pt x="411" y="1187"/>
                  </a:lnTo>
                  <a:lnTo>
                    <a:pt x="411" y="1202"/>
                  </a:lnTo>
                  <a:lnTo>
                    <a:pt x="365" y="1202"/>
                  </a:lnTo>
                  <a:lnTo>
                    <a:pt x="365" y="1218"/>
                  </a:lnTo>
                  <a:lnTo>
                    <a:pt x="350" y="1218"/>
                  </a:lnTo>
                  <a:lnTo>
                    <a:pt x="350" y="1233"/>
                  </a:lnTo>
                  <a:lnTo>
                    <a:pt x="306" y="1233"/>
                  </a:lnTo>
                  <a:lnTo>
                    <a:pt x="306" y="1265"/>
                  </a:lnTo>
                  <a:lnTo>
                    <a:pt x="260" y="1265"/>
                  </a:lnTo>
                  <a:lnTo>
                    <a:pt x="260" y="1277"/>
                  </a:lnTo>
                  <a:lnTo>
                    <a:pt x="275" y="1277"/>
                  </a:lnTo>
                  <a:lnTo>
                    <a:pt x="275" y="1293"/>
                  </a:lnTo>
                  <a:lnTo>
                    <a:pt x="244" y="1293"/>
                  </a:lnTo>
                  <a:lnTo>
                    <a:pt x="244" y="1308"/>
                  </a:lnTo>
                  <a:lnTo>
                    <a:pt x="260" y="1308"/>
                  </a:lnTo>
                  <a:lnTo>
                    <a:pt x="260" y="1323"/>
                  </a:lnTo>
                  <a:lnTo>
                    <a:pt x="213" y="1323"/>
                  </a:lnTo>
                  <a:lnTo>
                    <a:pt x="213" y="1339"/>
                  </a:lnTo>
                  <a:lnTo>
                    <a:pt x="244" y="1339"/>
                  </a:lnTo>
                  <a:lnTo>
                    <a:pt x="244" y="1355"/>
                  </a:lnTo>
                  <a:lnTo>
                    <a:pt x="185" y="1355"/>
                  </a:lnTo>
                  <a:lnTo>
                    <a:pt x="185" y="1370"/>
                  </a:lnTo>
                  <a:lnTo>
                    <a:pt x="197" y="1370"/>
                  </a:lnTo>
                  <a:lnTo>
                    <a:pt x="197" y="1386"/>
                  </a:lnTo>
                  <a:lnTo>
                    <a:pt x="154" y="1386"/>
                  </a:lnTo>
                  <a:lnTo>
                    <a:pt x="154" y="1401"/>
                  </a:lnTo>
                  <a:lnTo>
                    <a:pt x="169" y="1401"/>
                  </a:lnTo>
                  <a:lnTo>
                    <a:pt x="169" y="1414"/>
                  </a:lnTo>
                  <a:lnTo>
                    <a:pt x="122" y="1414"/>
                  </a:lnTo>
                  <a:lnTo>
                    <a:pt x="122" y="1446"/>
                  </a:lnTo>
                  <a:lnTo>
                    <a:pt x="76" y="1446"/>
                  </a:lnTo>
                  <a:lnTo>
                    <a:pt x="76" y="1462"/>
                  </a:lnTo>
                  <a:lnTo>
                    <a:pt x="92" y="1462"/>
                  </a:lnTo>
                  <a:lnTo>
                    <a:pt x="92" y="1477"/>
                  </a:lnTo>
                  <a:lnTo>
                    <a:pt x="76" y="1477"/>
                  </a:lnTo>
                  <a:lnTo>
                    <a:pt x="76" y="1508"/>
                  </a:lnTo>
                  <a:lnTo>
                    <a:pt x="61" y="1508"/>
                  </a:lnTo>
                  <a:lnTo>
                    <a:pt x="61" y="1524"/>
                  </a:lnTo>
                  <a:lnTo>
                    <a:pt x="76" y="1524"/>
                  </a:lnTo>
                  <a:lnTo>
                    <a:pt x="76" y="1537"/>
                  </a:lnTo>
                  <a:lnTo>
                    <a:pt x="32" y="1537"/>
                  </a:lnTo>
                  <a:lnTo>
                    <a:pt x="32" y="1567"/>
                  </a:lnTo>
                  <a:lnTo>
                    <a:pt x="0" y="1567"/>
                  </a:lnTo>
                  <a:lnTo>
                    <a:pt x="0" y="1614"/>
                  </a:lnTo>
                  <a:lnTo>
                    <a:pt x="0" y="163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0" name="Line 629"/>
            <p:cNvSpPr>
              <a:spLocks noChangeShapeType="1"/>
            </p:cNvSpPr>
            <p:nvPr/>
          </p:nvSpPr>
          <p:spPr bwMode="auto">
            <a:xfrm>
              <a:off x="303" y="2183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1" name="Line 630"/>
            <p:cNvSpPr>
              <a:spLocks noChangeShapeType="1"/>
            </p:cNvSpPr>
            <p:nvPr/>
          </p:nvSpPr>
          <p:spPr bwMode="auto">
            <a:xfrm>
              <a:off x="321" y="218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2" name="Line 631"/>
            <p:cNvSpPr>
              <a:spLocks noChangeShapeType="1"/>
            </p:cNvSpPr>
            <p:nvPr/>
          </p:nvSpPr>
          <p:spPr bwMode="auto">
            <a:xfrm>
              <a:off x="318" y="2198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3" name="Line 632"/>
            <p:cNvSpPr>
              <a:spLocks noChangeShapeType="1"/>
            </p:cNvSpPr>
            <p:nvPr/>
          </p:nvSpPr>
          <p:spPr bwMode="auto">
            <a:xfrm>
              <a:off x="336" y="218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4" name="Line 633"/>
            <p:cNvSpPr>
              <a:spLocks noChangeShapeType="1"/>
            </p:cNvSpPr>
            <p:nvPr/>
          </p:nvSpPr>
          <p:spPr bwMode="auto">
            <a:xfrm>
              <a:off x="334" y="2183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5" name="Line 634"/>
            <p:cNvSpPr>
              <a:spLocks noChangeShapeType="1"/>
            </p:cNvSpPr>
            <p:nvPr/>
          </p:nvSpPr>
          <p:spPr bwMode="auto">
            <a:xfrm>
              <a:off x="352" y="218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6" name="Line 635"/>
            <p:cNvSpPr>
              <a:spLocks noChangeShapeType="1"/>
            </p:cNvSpPr>
            <p:nvPr/>
          </p:nvSpPr>
          <p:spPr bwMode="auto">
            <a:xfrm>
              <a:off x="351" y="2198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7" name="Line 636"/>
            <p:cNvSpPr>
              <a:spLocks noChangeShapeType="1"/>
            </p:cNvSpPr>
            <p:nvPr/>
          </p:nvSpPr>
          <p:spPr bwMode="auto">
            <a:xfrm>
              <a:off x="365" y="2165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8" name="Line 637"/>
            <p:cNvSpPr>
              <a:spLocks noChangeShapeType="1"/>
            </p:cNvSpPr>
            <p:nvPr/>
          </p:nvSpPr>
          <p:spPr bwMode="auto">
            <a:xfrm>
              <a:off x="363" y="216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29" name="Line 638"/>
            <p:cNvSpPr>
              <a:spLocks noChangeShapeType="1"/>
            </p:cNvSpPr>
            <p:nvPr/>
          </p:nvSpPr>
          <p:spPr bwMode="auto">
            <a:xfrm>
              <a:off x="380" y="216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0" name="Line 639"/>
            <p:cNvSpPr>
              <a:spLocks noChangeShapeType="1"/>
            </p:cNvSpPr>
            <p:nvPr/>
          </p:nvSpPr>
          <p:spPr bwMode="auto">
            <a:xfrm>
              <a:off x="378" y="2183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1" name="Line 640"/>
            <p:cNvSpPr>
              <a:spLocks noChangeShapeType="1"/>
            </p:cNvSpPr>
            <p:nvPr/>
          </p:nvSpPr>
          <p:spPr bwMode="auto">
            <a:xfrm>
              <a:off x="396" y="2149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2" name="Line 641"/>
            <p:cNvSpPr>
              <a:spLocks noChangeShapeType="1"/>
            </p:cNvSpPr>
            <p:nvPr/>
          </p:nvSpPr>
          <p:spPr bwMode="auto">
            <a:xfrm>
              <a:off x="394" y="215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3" name="Line 642"/>
            <p:cNvSpPr>
              <a:spLocks noChangeShapeType="1"/>
            </p:cNvSpPr>
            <p:nvPr/>
          </p:nvSpPr>
          <p:spPr bwMode="auto">
            <a:xfrm>
              <a:off x="411" y="214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4" name="Line 643"/>
            <p:cNvSpPr>
              <a:spLocks noChangeShapeType="1"/>
            </p:cNvSpPr>
            <p:nvPr/>
          </p:nvSpPr>
          <p:spPr bwMode="auto">
            <a:xfrm>
              <a:off x="409" y="216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5" name="Line 644"/>
            <p:cNvSpPr>
              <a:spLocks noChangeShapeType="1"/>
            </p:cNvSpPr>
            <p:nvPr/>
          </p:nvSpPr>
          <p:spPr bwMode="auto">
            <a:xfrm>
              <a:off x="426" y="2134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6" name="Line 645"/>
            <p:cNvSpPr>
              <a:spLocks noChangeShapeType="1"/>
            </p:cNvSpPr>
            <p:nvPr/>
          </p:nvSpPr>
          <p:spPr bwMode="auto">
            <a:xfrm>
              <a:off x="424" y="2136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7" name="Line 646"/>
            <p:cNvSpPr>
              <a:spLocks noChangeShapeType="1"/>
            </p:cNvSpPr>
            <p:nvPr/>
          </p:nvSpPr>
          <p:spPr bwMode="auto">
            <a:xfrm>
              <a:off x="442" y="213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8" name="Line 647"/>
            <p:cNvSpPr>
              <a:spLocks noChangeShapeType="1"/>
            </p:cNvSpPr>
            <p:nvPr/>
          </p:nvSpPr>
          <p:spPr bwMode="auto">
            <a:xfrm>
              <a:off x="440" y="2151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39" name="Line 648"/>
            <p:cNvSpPr>
              <a:spLocks noChangeShapeType="1"/>
            </p:cNvSpPr>
            <p:nvPr/>
          </p:nvSpPr>
          <p:spPr bwMode="auto">
            <a:xfrm>
              <a:off x="458" y="213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0" name="Line 649"/>
            <p:cNvSpPr>
              <a:spLocks noChangeShapeType="1"/>
            </p:cNvSpPr>
            <p:nvPr/>
          </p:nvSpPr>
          <p:spPr bwMode="auto">
            <a:xfrm>
              <a:off x="456" y="2136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1" name="Line 650"/>
            <p:cNvSpPr>
              <a:spLocks noChangeShapeType="1"/>
            </p:cNvSpPr>
            <p:nvPr/>
          </p:nvSpPr>
          <p:spPr bwMode="auto">
            <a:xfrm>
              <a:off x="473" y="213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2" name="Line 651"/>
            <p:cNvSpPr>
              <a:spLocks noChangeShapeType="1"/>
            </p:cNvSpPr>
            <p:nvPr/>
          </p:nvSpPr>
          <p:spPr bwMode="auto">
            <a:xfrm>
              <a:off x="472" y="215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3" name="Line 652"/>
            <p:cNvSpPr>
              <a:spLocks noChangeShapeType="1"/>
            </p:cNvSpPr>
            <p:nvPr/>
          </p:nvSpPr>
          <p:spPr bwMode="auto">
            <a:xfrm>
              <a:off x="489" y="2118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4" name="Line 653"/>
            <p:cNvSpPr>
              <a:spLocks noChangeShapeType="1"/>
            </p:cNvSpPr>
            <p:nvPr/>
          </p:nvSpPr>
          <p:spPr bwMode="auto">
            <a:xfrm>
              <a:off x="487" y="2120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5" name="Line 654"/>
            <p:cNvSpPr>
              <a:spLocks noChangeShapeType="1"/>
            </p:cNvSpPr>
            <p:nvPr/>
          </p:nvSpPr>
          <p:spPr bwMode="auto">
            <a:xfrm>
              <a:off x="501" y="211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6" name="Line 655"/>
            <p:cNvSpPr>
              <a:spLocks noChangeShapeType="1"/>
            </p:cNvSpPr>
            <p:nvPr/>
          </p:nvSpPr>
          <p:spPr bwMode="auto">
            <a:xfrm>
              <a:off x="499" y="2136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7" name="Line 656"/>
            <p:cNvSpPr>
              <a:spLocks noChangeShapeType="1"/>
            </p:cNvSpPr>
            <p:nvPr/>
          </p:nvSpPr>
          <p:spPr bwMode="auto">
            <a:xfrm>
              <a:off x="517" y="2088"/>
              <a:ext cx="1" cy="5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8" name="Line 657"/>
            <p:cNvSpPr>
              <a:spLocks noChangeShapeType="1"/>
            </p:cNvSpPr>
            <p:nvPr/>
          </p:nvSpPr>
          <p:spPr bwMode="auto">
            <a:xfrm>
              <a:off x="515" y="209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49" name="Line 658"/>
            <p:cNvSpPr>
              <a:spLocks noChangeShapeType="1"/>
            </p:cNvSpPr>
            <p:nvPr/>
          </p:nvSpPr>
          <p:spPr bwMode="auto">
            <a:xfrm>
              <a:off x="532" y="208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0" name="Line 659"/>
            <p:cNvSpPr>
              <a:spLocks noChangeShapeType="1"/>
            </p:cNvSpPr>
            <p:nvPr/>
          </p:nvSpPr>
          <p:spPr bwMode="auto">
            <a:xfrm>
              <a:off x="530" y="2105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1" name="Line 660"/>
            <p:cNvSpPr>
              <a:spLocks noChangeShapeType="1"/>
            </p:cNvSpPr>
            <p:nvPr/>
          </p:nvSpPr>
          <p:spPr bwMode="auto">
            <a:xfrm>
              <a:off x="548" y="2075"/>
              <a:ext cx="1" cy="32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2" name="Line 661"/>
            <p:cNvSpPr>
              <a:spLocks noChangeShapeType="1"/>
            </p:cNvSpPr>
            <p:nvPr/>
          </p:nvSpPr>
          <p:spPr bwMode="auto">
            <a:xfrm>
              <a:off x="546" y="2077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3" name="Line 662"/>
            <p:cNvSpPr>
              <a:spLocks noChangeShapeType="1"/>
            </p:cNvSpPr>
            <p:nvPr/>
          </p:nvSpPr>
          <p:spPr bwMode="auto">
            <a:xfrm>
              <a:off x="564" y="2075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4" name="Line 663"/>
            <p:cNvSpPr>
              <a:spLocks noChangeShapeType="1"/>
            </p:cNvSpPr>
            <p:nvPr/>
          </p:nvSpPr>
          <p:spPr bwMode="auto">
            <a:xfrm>
              <a:off x="562" y="209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5" name="Line 664"/>
            <p:cNvSpPr>
              <a:spLocks noChangeShapeType="1"/>
            </p:cNvSpPr>
            <p:nvPr/>
          </p:nvSpPr>
          <p:spPr bwMode="auto">
            <a:xfrm>
              <a:off x="579" y="2059"/>
              <a:ext cx="1" cy="33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6" name="Line 665"/>
            <p:cNvSpPr>
              <a:spLocks noChangeShapeType="1"/>
            </p:cNvSpPr>
            <p:nvPr/>
          </p:nvSpPr>
          <p:spPr bwMode="auto">
            <a:xfrm>
              <a:off x="577" y="206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7" name="Line 666"/>
            <p:cNvSpPr>
              <a:spLocks noChangeShapeType="1"/>
            </p:cNvSpPr>
            <p:nvPr/>
          </p:nvSpPr>
          <p:spPr bwMode="auto">
            <a:xfrm>
              <a:off x="594" y="205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8" name="Line 667"/>
            <p:cNvSpPr>
              <a:spLocks noChangeShapeType="1"/>
            </p:cNvSpPr>
            <p:nvPr/>
          </p:nvSpPr>
          <p:spPr bwMode="auto">
            <a:xfrm>
              <a:off x="592" y="2077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59" name="Line 668"/>
            <p:cNvSpPr>
              <a:spLocks noChangeShapeType="1"/>
            </p:cNvSpPr>
            <p:nvPr/>
          </p:nvSpPr>
          <p:spPr bwMode="auto">
            <a:xfrm>
              <a:off x="610" y="205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0" name="Line 669"/>
            <p:cNvSpPr>
              <a:spLocks noChangeShapeType="1"/>
            </p:cNvSpPr>
            <p:nvPr/>
          </p:nvSpPr>
          <p:spPr bwMode="auto">
            <a:xfrm>
              <a:off x="608" y="2061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1" name="Line 670"/>
            <p:cNvSpPr>
              <a:spLocks noChangeShapeType="1"/>
            </p:cNvSpPr>
            <p:nvPr/>
          </p:nvSpPr>
          <p:spPr bwMode="auto">
            <a:xfrm>
              <a:off x="639" y="204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2" name="Line 671"/>
            <p:cNvSpPr>
              <a:spLocks noChangeShapeType="1"/>
            </p:cNvSpPr>
            <p:nvPr/>
          </p:nvSpPr>
          <p:spPr bwMode="auto">
            <a:xfrm>
              <a:off x="608" y="2045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3" name="Line 672"/>
            <p:cNvSpPr>
              <a:spLocks noChangeShapeType="1"/>
            </p:cNvSpPr>
            <p:nvPr/>
          </p:nvSpPr>
          <p:spPr bwMode="auto">
            <a:xfrm>
              <a:off x="610" y="202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4" name="Line 673"/>
            <p:cNvSpPr>
              <a:spLocks noChangeShapeType="1"/>
            </p:cNvSpPr>
            <p:nvPr/>
          </p:nvSpPr>
          <p:spPr bwMode="auto">
            <a:xfrm>
              <a:off x="608" y="2030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5" name="Line 674"/>
            <p:cNvSpPr>
              <a:spLocks noChangeShapeType="1"/>
            </p:cNvSpPr>
            <p:nvPr/>
          </p:nvSpPr>
          <p:spPr bwMode="auto">
            <a:xfrm>
              <a:off x="626" y="201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6" name="Line 675"/>
            <p:cNvSpPr>
              <a:spLocks noChangeShapeType="1"/>
            </p:cNvSpPr>
            <p:nvPr/>
          </p:nvSpPr>
          <p:spPr bwMode="auto">
            <a:xfrm>
              <a:off x="624" y="2015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7" name="Line 676"/>
            <p:cNvSpPr>
              <a:spLocks noChangeShapeType="1"/>
            </p:cNvSpPr>
            <p:nvPr/>
          </p:nvSpPr>
          <p:spPr bwMode="auto">
            <a:xfrm>
              <a:off x="654" y="199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8" name="Line 677"/>
            <p:cNvSpPr>
              <a:spLocks noChangeShapeType="1"/>
            </p:cNvSpPr>
            <p:nvPr/>
          </p:nvSpPr>
          <p:spPr bwMode="auto">
            <a:xfrm>
              <a:off x="652" y="1999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69" name="Line 678"/>
            <p:cNvSpPr>
              <a:spLocks noChangeShapeType="1"/>
            </p:cNvSpPr>
            <p:nvPr/>
          </p:nvSpPr>
          <p:spPr bwMode="auto">
            <a:xfrm>
              <a:off x="685" y="1980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0" name="Line 679"/>
            <p:cNvSpPr>
              <a:spLocks noChangeShapeType="1"/>
            </p:cNvSpPr>
            <p:nvPr/>
          </p:nvSpPr>
          <p:spPr bwMode="auto">
            <a:xfrm>
              <a:off x="683" y="1982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1" name="Line 680"/>
            <p:cNvSpPr>
              <a:spLocks noChangeShapeType="1"/>
            </p:cNvSpPr>
            <p:nvPr/>
          </p:nvSpPr>
          <p:spPr bwMode="auto">
            <a:xfrm>
              <a:off x="700" y="1952"/>
              <a:ext cx="1" cy="32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2" name="Line 681"/>
            <p:cNvSpPr>
              <a:spLocks noChangeShapeType="1"/>
            </p:cNvSpPr>
            <p:nvPr/>
          </p:nvSpPr>
          <p:spPr bwMode="auto">
            <a:xfrm>
              <a:off x="698" y="195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3" name="Line 682"/>
            <p:cNvSpPr>
              <a:spLocks noChangeShapeType="1"/>
            </p:cNvSpPr>
            <p:nvPr/>
          </p:nvSpPr>
          <p:spPr bwMode="auto">
            <a:xfrm>
              <a:off x="715" y="193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4" name="Line 683"/>
            <p:cNvSpPr>
              <a:spLocks noChangeShapeType="1"/>
            </p:cNvSpPr>
            <p:nvPr/>
          </p:nvSpPr>
          <p:spPr bwMode="auto">
            <a:xfrm>
              <a:off x="713" y="1939"/>
              <a:ext cx="9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5" name="Line 684"/>
            <p:cNvSpPr>
              <a:spLocks noChangeShapeType="1"/>
            </p:cNvSpPr>
            <p:nvPr/>
          </p:nvSpPr>
          <p:spPr bwMode="auto">
            <a:xfrm>
              <a:off x="806" y="192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6" name="Line 685"/>
            <p:cNvSpPr>
              <a:spLocks noChangeShapeType="1"/>
            </p:cNvSpPr>
            <p:nvPr/>
          </p:nvSpPr>
          <p:spPr bwMode="auto">
            <a:xfrm>
              <a:off x="773" y="1923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7" name="Line 686"/>
            <p:cNvSpPr>
              <a:spLocks noChangeShapeType="1"/>
            </p:cNvSpPr>
            <p:nvPr/>
          </p:nvSpPr>
          <p:spPr bwMode="auto">
            <a:xfrm>
              <a:off x="775" y="190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8" name="Line 687"/>
            <p:cNvSpPr>
              <a:spLocks noChangeShapeType="1"/>
            </p:cNvSpPr>
            <p:nvPr/>
          </p:nvSpPr>
          <p:spPr bwMode="auto">
            <a:xfrm>
              <a:off x="775" y="1890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79" name="Line 688"/>
            <p:cNvSpPr>
              <a:spLocks noChangeShapeType="1"/>
            </p:cNvSpPr>
            <p:nvPr/>
          </p:nvSpPr>
          <p:spPr bwMode="auto">
            <a:xfrm>
              <a:off x="773" y="1892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0" name="Line 689"/>
            <p:cNvSpPr>
              <a:spLocks noChangeShapeType="1"/>
            </p:cNvSpPr>
            <p:nvPr/>
          </p:nvSpPr>
          <p:spPr bwMode="auto">
            <a:xfrm>
              <a:off x="806" y="187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1" name="Line 690"/>
            <p:cNvSpPr>
              <a:spLocks noChangeShapeType="1"/>
            </p:cNvSpPr>
            <p:nvPr/>
          </p:nvSpPr>
          <p:spPr bwMode="auto">
            <a:xfrm>
              <a:off x="804" y="1876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2" name="Line 691"/>
            <p:cNvSpPr>
              <a:spLocks noChangeShapeType="1"/>
            </p:cNvSpPr>
            <p:nvPr/>
          </p:nvSpPr>
          <p:spPr bwMode="auto">
            <a:xfrm>
              <a:off x="837" y="185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3" name="Line 692"/>
            <p:cNvSpPr>
              <a:spLocks noChangeShapeType="1"/>
            </p:cNvSpPr>
            <p:nvPr/>
          </p:nvSpPr>
          <p:spPr bwMode="auto">
            <a:xfrm>
              <a:off x="835" y="1861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4" name="Line 693"/>
            <p:cNvSpPr>
              <a:spLocks noChangeShapeType="1"/>
            </p:cNvSpPr>
            <p:nvPr/>
          </p:nvSpPr>
          <p:spPr bwMode="auto">
            <a:xfrm>
              <a:off x="853" y="184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5" name="Line 694"/>
            <p:cNvSpPr>
              <a:spLocks noChangeShapeType="1"/>
            </p:cNvSpPr>
            <p:nvPr/>
          </p:nvSpPr>
          <p:spPr bwMode="auto">
            <a:xfrm>
              <a:off x="851" y="1846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6" name="Line 695"/>
            <p:cNvSpPr>
              <a:spLocks noChangeShapeType="1"/>
            </p:cNvSpPr>
            <p:nvPr/>
          </p:nvSpPr>
          <p:spPr bwMode="auto">
            <a:xfrm>
              <a:off x="883" y="182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7" name="Line 696"/>
            <p:cNvSpPr>
              <a:spLocks noChangeShapeType="1"/>
            </p:cNvSpPr>
            <p:nvPr/>
          </p:nvSpPr>
          <p:spPr bwMode="auto">
            <a:xfrm>
              <a:off x="881" y="1830"/>
              <a:ext cx="6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8" name="Line 697"/>
            <p:cNvSpPr>
              <a:spLocks noChangeShapeType="1"/>
            </p:cNvSpPr>
            <p:nvPr/>
          </p:nvSpPr>
          <p:spPr bwMode="auto">
            <a:xfrm>
              <a:off x="943" y="1816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89" name="Line 698"/>
            <p:cNvSpPr>
              <a:spLocks noChangeShapeType="1"/>
            </p:cNvSpPr>
            <p:nvPr/>
          </p:nvSpPr>
          <p:spPr bwMode="auto">
            <a:xfrm>
              <a:off x="941" y="1818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0" name="Line 699"/>
            <p:cNvSpPr>
              <a:spLocks noChangeShapeType="1"/>
            </p:cNvSpPr>
            <p:nvPr/>
          </p:nvSpPr>
          <p:spPr bwMode="auto">
            <a:xfrm>
              <a:off x="959" y="1800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1" name="Line 700"/>
            <p:cNvSpPr>
              <a:spLocks noChangeShapeType="1"/>
            </p:cNvSpPr>
            <p:nvPr/>
          </p:nvSpPr>
          <p:spPr bwMode="auto">
            <a:xfrm>
              <a:off x="957" y="1802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2" name="Line 701"/>
            <p:cNvSpPr>
              <a:spLocks noChangeShapeType="1"/>
            </p:cNvSpPr>
            <p:nvPr/>
          </p:nvSpPr>
          <p:spPr bwMode="auto">
            <a:xfrm>
              <a:off x="973" y="1802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3" name="Line 702"/>
            <p:cNvSpPr>
              <a:spLocks noChangeShapeType="1"/>
            </p:cNvSpPr>
            <p:nvPr/>
          </p:nvSpPr>
          <p:spPr bwMode="auto">
            <a:xfrm>
              <a:off x="1022" y="178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4" name="Line 703"/>
            <p:cNvSpPr>
              <a:spLocks noChangeShapeType="1"/>
            </p:cNvSpPr>
            <p:nvPr/>
          </p:nvSpPr>
          <p:spPr bwMode="auto">
            <a:xfrm>
              <a:off x="1020" y="1786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5" name="Line 704"/>
            <p:cNvSpPr>
              <a:spLocks noChangeShapeType="1"/>
            </p:cNvSpPr>
            <p:nvPr/>
          </p:nvSpPr>
          <p:spPr bwMode="auto">
            <a:xfrm>
              <a:off x="1034" y="176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6" name="Line 705"/>
            <p:cNvSpPr>
              <a:spLocks noChangeShapeType="1"/>
            </p:cNvSpPr>
            <p:nvPr/>
          </p:nvSpPr>
          <p:spPr bwMode="auto">
            <a:xfrm>
              <a:off x="1034" y="175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7" name="Line 706"/>
            <p:cNvSpPr>
              <a:spLocks noChangeShapeType="1"/>
            </p:cNvSpPr>
            <p:nvPr/>
          </p:nvSpPr>
          <p:spPr bwMode="auto">
            <a:xfrm>
              <a:off x="1032" y="1755"/>
              <a:ext cx="6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8" name="Line 707"/>
            <p:cNvSpPr>
              <a:spLocks noChangeShapeType="1"/>
            </p:cNvSpPr>
            <p:nvPr/>
          </p:nvSpPr>
          <p:spPr bwMode="auto">
            <a:xfrm>
              <a:off x="1097" y="1722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799" name="Line 708"/>
            <p:cNvSpPr>
              <a:spLocks noChangeShapeType="1"/>
            </p:cNvSpPr>
            <p:nvPr/>
          </p:nvSpPr>
          <p:spPr bwMode="auto">
            <a:xfrm>
              <a:off x="1095" y="1724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0" name="Line 709"/>
            <p:cNvSpPr>
              <a:spLocks noChangeShapeType="1"/>
            </p:cNvSpPr>
            <p:nvPr/>
          </p:nvSpPr>
          <p:spPr bwMode="auto">
            <a:xfrm>
              <a:off x="1127" y="170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1" name="Line 710"/>
            <p:cNvSpPr>
              <a:spLocks noChangeShapeType="1"/>
            </p:cNvSpPr>
            <p:nvPr/>
          </p:nvSpPr>
          <p:spPr bwMode="auto">
            <a:xfrm>
              <a:off x="1125" y="1708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2" name="Line 711"/>
            <p:cNvSpPr>
              <a:spLocks noChangeShapeType="1"/>
            </p:cNvSpPr>
            <p:nvPr/>
          </p:nvSpPr>
          <p:spPr bwMode="auto">
            <a:xfrm>
              <a:off x="1143" y="169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3" name="Line 712"/>
            <p:cNvSpPr>
              <a:spLocks noChangeShapeType="1"/>
            </p:cNvSpPr>
            <p:nvPr/>
          </p:nvSpPr>
          <p:spPr bwMode="auto">
            <a:xfrm>
              <a:off x="1141" y="1693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4" name="Line 713"/>
            <p:cNvSpPr>
              <a:spLocks noChangeShapeType="1"/>
            </p:cNvSpPr>
            <p:nvPr/>
          </p:nvSpPr>
          <p:spPr bwMode="auto">
            <a:xfrm>
              <a:off x="1170" y="1679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5" name="Line 714"/>
            <p:cNvSpPr>
              <a:spLocks noChangeShapeType="1"/>
            </p:cNvSpPr>
            <p:nvPr/>
          </p:nvSpPr>
          <p:spPr bwMode="auto">
            <a:xfrm>
              <a:off x="1169" y="1681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6" name="Line 715"/>
            <p:cNvSpPr>
              <a:spLocks noChangeShapeType="1"/>
            </p:cNvSpPr>
            <p:nvPr/>
          </p:nvSpPr>
          <p:spPr bwMode="auto">
            <a:xfrm>
              <a:off x="1202" y="166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7" name="Line 716"/>
            <p:cNvSpPr>
              <a:spLocks noChangeShapeType="1"/>
            </p:cNvSpPr>
            <p:nvPr/>
          </p:nvSpPr>
          <p:spPr bwMode="auto">
            <a:xfrm>
              <a:off x="1200" y="1665"/>
              <a:ext cx="9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8" name="Line 717"/>
            <p:cNvSpPr>
              <a:spLocks noChangeShapeType="1"/>
            </p:cNvSpPr>
            <p:nvPr/>
          </p:nvSpPr>
          <p:spPr bwMode="auto">
            <a:xfrm>
              <a:off x="1292" y="164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09" name="Line 718"/>
            <p:cNvSpPr>
              <a:spLocks noChangeShapeType="1"/>
            </p:cNvSpPr>
            <p:nvPr/>
          </p:nvSpPr>
          <p:spPr bwMode="auto">
            <a:xfrm>
              <a:off x="1278" y="1650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0" name="Line 719"/>
            <p:cNvSpPr>
              <a:spLocks noChangeShapeType="1"/>
            </p:cNvSpPr>
            <p:nvPr/>
          </p:nvSpPr>
          <p:spPr bwMode="auto">
            <a:xfrm>
              <a:off x="1280" y="1632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1" name="Line 720"/>
            <p:cNvSpPr>
              <a:spLocks noChangeShapeType="1"/>
            </p:cNvSpPr>
            <p:nvPr/>
          </p:nvSpPr>
          <p:spPr bwMode="auto">
            <a:xfrm>
              <a:off x="1262" y="1634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2" name="Line 721"/>
            <p:cNvSpPr>
              <a:spLocks noChangeShapeType="1"/>
            </p:cNvSpPr>
            <p:nvPr/>
          </p:nvSpPr>
          <p:spPr bwMode="auto">
            <a:xfrm>
              <a:off x="1264" y="161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3" name="Line 722"/>
            <p:cNvSpPr>
              <a:spLocks noChangeShapeType="1"/>
            </p:cNvSpPr>
            <p:nvPr/>
          </p:nvSpPr>
          <p:spPr bwMode="auto">
            <a:xfrm>
              <a:off x="1262" y="1618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4" name="Line 723"/>
            <p:cNvSpPr>
              <a:spLocks noChangeShapeType="1"/>
            </p:cNvSpPr>
            <p:nvPr/>
          </p:nvSpPr>
          <p:spPr bwMode="auto">
            <a:xfrm>
              <a:off x="1280" y="160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5" name="Line 724"/>
            <p:cNvSpPr>
              <a:spLocks noChangeShapeType="1"/>
            </p:cNvSpPr>
            <p:nvPr/>
          </p:nvSpPr>
          <p:spPr bwMode="auto">
            <a:xfrm>
              <a:off x="1278" y="1603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6" name="Line 725"/>
            <p:cNvSpPr>
              <a:spLocks noChangeShapeType="1"/>
            </p:cNvSpPr>
            <p:nvPr/>
          </p:nvSpPr>
          <p:spPr bwMode="auto">
            <a:xfrm>
              <a:off x="1292" y="158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7" name="Line 726"/>
            <p:cNvSpPr>
              <a:spLocks noChangeShapeType="1"/>
            </p:cNvSpPr>
            <p:nvPr/>
          </p:nvSpPr>
          <p:spPr bwMode="auto">
            <a:xfrm>
              <a:off x="1290" y="1587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8" name="Line 727"/>
            <p:cNvSpPr>
              <a:spLocks noChangeShapeType="1"/>
            </p:cNvSpPr>
            <p:nvPr/>
          </p:nvSpPr>
          <p:spPr bwMode="auto">
            <a:xfrm>
              <a:off x="1323" y="157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19" name="Line 728"/>
            <p:cNvSpPr>
              <a:spLocks noChangeShapeType="1"/>
            </p:cNvSpPr>
            <p:nvPr/>
          </p:nvSpPr>
          <p:spPr bwMode="auto">
            <a:xfrm>
              <a:off x="1321" y="1572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0" name="Line 729"/>
            <p:cNvSpPr>
              <a:spLocks noChangeShapeType="1"/>
            </p:cNvSpPr>
            <p:nvPr/>
          </p:nvSpPr>
          <p:spPr bwMode="auto">
            <a:xfrm>
              <a:off x="1354" y="1554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1" name="Line 730"/>
            <p:cNvSpPr>
              <a:spLocks noChangeShapeType="1"/>
            </p:cNvSpPr>
            <p:nvPr/>
          </p:nvSpPr>
          <p:spPr bwMode="auto">
            <a:xfrm>
              <a:off x="1352" y="1556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2" name="Line 731"/>
            <p:cNvSpPr>
              <a:spLocks noChangeShapeType="1"/>
            </p:cNvSpPr>
            <p:nvPr/>
          </p:nvSpPr>
          <p:spPr bwMode="auto">
            <a:xfrm>
              <a:off x="1370" y="1541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3" name="Line 732"/>
            <p:cNvSpPr>
              <a:spLocks noChangeShapeType="1"/>
            </p:cNvSpPr>
            <p:nvPr/>
          </p:nvSpPr>
          <p:spPr bwMode="auto">
            <a:xfrm>
              <a:off x="1368" y="1543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4" name="Line 733"/>
            <p:cNvSpPr>
              <a:spLocks noChangeShapeType="1"/>
            </p:cNvSpPr>
            <p:nvPr/>
          </p:nvSpPr>
          <p:spPr bwMode="auto">
            <a:xfrm>
              <a:off x="1401" y="152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5" name="Line 734"/>
            <p:cNvSpPr>
              <a:spLocks noChangeShapeType="1"/>
            </p:cNvSpPr>
            <p:nvPr/>
          </p:nvSpPr>
          <p:spPr bwMode="auto">
            <a:xfrm>
              <a:off x="1399" y="1528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6" name="Line 735"/>
            <p:cNvSpPr>
              <a:spLocks noChangeShapeType="1"/>
            </p:cNvSpPr>
            <p:nvPr/>
          </p:nvSpPr>
          <p:spPr bwMode="auto">
            <a:xfrm>
              <a:off x="1429" y="151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7" name="Line 736"/>
            <p:cNvSpPr>
              <a:spLocks noChangeShapeType="1"/>
            </p:cNvSpPr>
            <p:nvPr/>
          </p:nvSpPr>
          <p:spPr bwMode="auto">
            <a:xfrm>
              <a:off x="1427" y="1513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8" name="Line 737"/>
            <p:cNvSpPr>
              <a:spLocks noChangeShapeType="1"/>
            </p:cNvSpPr>
            <p:nvPr/>
          </p:nvSpPr>
          <p:spPr bwMode="auto">
            <a:xfrm>
              <a:off x="1476" y="149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29" name="Line 738"/>
            <p:cNvSpPr>
              <a:spLocks noChangeShapeType="1"/>
            </p:cNvSpPr>
            <p:nvPr/>
          </p:nvSpPr>
          <p:spPr bwMode="auto">
            <a:xfrm>
              <a:off x="1474" y="1497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0" name="Line 739"/>
            <p:cNvSpPr>
              <a:spLocks noChangeShapeType="1"/>
            </p:cNvSpPr>
            <p:nvPr/>
          </p:nvSpPr>
          <p:spPr bwMode="auto">
            <a:xfrm>
              <a:off x="1522" y="148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1" name="Line 740"/>
            <p:cNvSpPr>
              <a:spLocks noChangeShapeType="1"/>
            </p:cNvSpPr>
            <p:nvPr/>
          </p:nvSpPr>
          <p:spPr bwMode="auto">
            <a:xfrm>
              <a:off x="1520" y="1482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2" name="Line 741"/>
            <p:cNvSpPr>
              <a:spLocks noChangeShapeType="1"/>
            </p:cNvSpPr>
            <p:nvPr/>
          </p:nvSpPr>
          <p:spPr bwMode="auto">
            <a:xfrm>
              <a:off x="1550" y="1448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3" name="Line 742"/>
            <p:cNvSpPr>
              <a:spLocks noChangeShapeType="1"/>
            </p:cNvSpPr>
            <p:nvPr/>
          </p:nvSpPr>
          <p:spPr bwMode="auto">
            <a:xfrm>
              <a:off x="1548" y="1450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4" name="Line 743"/>
            <p:cNvSpPr>
              <a:spLocks noChangeShapeType="1"/>
            </p:cNvSpPr>
            <p:nvPr/>
          </p:nvSpPr>
          <p:spPr bwMode="auto">
            <a:xfrm>
              <a:off x="1566" y="143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5" name="Line 744"/>
            <p:cNvSpPr>
              <a:spLocks noChangeShapeType="1"/>
            </p:cNvSpPr>
            <p:nvPr/>
          </p:nvSpPr>
          <p:spPr bwMode="auto">
            <a:xfrm>
              <a:off x="1564" y="143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6" name="Line 745"/>
            <p:cNvSpPr>
              <a:spLocks noChangeShapeType="1"/>
            </p:cNvSpPr>
            <p:nvPr/>
          </p:nvSpPr>
          <p:spPr bwMode="auto">
            <a:xfrm>
              <a:off x="1581" y="1420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7" name="Line 746"/>
            <p:cNvSpPr>
              <a:spLocks noChangeShapeType="1"/>
            </p:cNvSpPr>
            <p:nvPr/>
          </p:nvSpPr>
          <p:spPr bwMode="auto">
            <a:xfrm>
              <a:off x="1579" y="1422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8" name="Line 747"/>
            <p:cNvSpPr>
              <a:spLocks noChangeShapeType="1"/>
            </p:cNvSpPr>
            <p:nvPr/>
          </p:nvSpPr>
          <p:spPr bwMode="auto">
            <a:xfrm>
              <a:off x="1628" y="1404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39" name="Line 748"/>
            <p:cNvSpPr>
              <a:spLocks noChangeShapeType="1"/>
            </p:cNvSpPr>
            <p:nvPr/>
          </p:nvSpPr>
          <p:spPr bwMode="auto">
            <a:xfrm>
              <a:off x="1626" y="1406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0" name="Line 749"/>
            <p:cNvSpPr>
              <a:spLocks noChangeShapeType="1"/>
            </p:cNvSpPr>
            <p:nvPr/>
          </p:nvSpPr>
          <p:spPr bwMode="auto">
            <a:xfrm>
              <a:off x="1660" y="138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1" name="Line 750"/>
            <p:cNvSpPr>
              <a:spLocks noChangeShapeType="1"/>
            </p:cNvSpPr>
            <p:nvPr/>
          </p:nvSpPr>
          <p:spPr bwMode="auto">
            <a:xfrm>
              <a:off x="1658" y="1391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2" name="Line 751"/>
            <p:cNvSpPr>
              <a:spLocks noChangeShapeType="1"/>
            </p:cNvSpPr>
            <p:nvPr/>
          </p:nvSpPr>
          <p:spPr bwMode="auto">
            <a:xfrm>
              <a:off x="1688" y="1357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3" name="Line 752"/>
            <p:cNvSpPr>
              <a:spLocks noChangeShapeType="1"/>
            </p:cNvSpPr>
            <p:nvPr/>
          </p:nvSpPr>
          <p:spPr bwMode="auto">
            <a:xfrm>
              <a:off x="1674" y="1359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4" name="Line 753"/>
            <p:cNvSpPr>
              <a:spLocks noChangeShapeType="1"/>
            </p:cNvSpPr>
            <p:nvPr/>
          </p:nvSpPr>
          <p:spPr bwMode="auto">
            <a:xfrm>
              <a:off x="1675" y="134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5" name="Line 754"/>
            <p:cNvSpPr>
              <a:spLocks noChangeShapeType="1"/>
            </p:cNvSpPr>
            <p:nvPr/>
          </p:nvSpPr>
          <p:spPr bwMode="auto">
            <a:xfrm>
              <a:off x="1674" y="1344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6" name="Line 755"/>
            <p:cNvSpPr>
              <a:spLocks noChangeShapeType="1"/>
            </p:cNvSpPr>
            <p:nvPr/>
          </p:nvSpPr>
          <p:spPr bwMode="auto">
            <a:xfrm>
              <a:off x="1703" y="1326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7" name="Line 756"/>
            <p:cNvSpPr>
              <a:spLocks noChangeShapeType="1"/>
            </p:cNvSpPr>
            <p:nvPr/>
          </p:nvSpPr>
          <p:spPr bwMode="auto">
            <a:xfrm>
              <a:off x="1701" y="1328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8" name="Line 757"/>
            <p:cNvSpPr>
              <a:spLocks noChangeShapeType="1"/>
            </p:cNvSpPr>
            <p:nvPr/>
          </p:nvSpPr>
          <p:spPr bwMode="auto">
            <a:xfrm>
              <a:off x="1719" y="131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49" name="Line 758"/>
            <p:cNvSpPr>
              <a:spLocks noChangeShapeType="1"/>
            </p:cNvSpPr>
            <p:nvPr/>
          </p:nvSpPr>
          <p:spPr bwMode="auto">
            <a:xfrm>
              <a:off x="1717" y="131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0" name="Line 759"/>
            <p:cNvSpPr>
              <a:spLocks noChangeShapeType="1"/>
            </p:cNvSpPr>
            <p:nvPr/>
          </p:nvSpPr>
          <p:spPr bwMode="auto">
            <a:xfrm>
              <a:off x="1734" y="129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1" name="Line 760"/>
            <p:cNvSpPr>
              <a:spLocks noChangeShapeType="1"/>
            </p:cNvSpPr>
            <p:nvPr/>
          </p:nvSpPr>
          <p:spPr bwMode="auto">
            <a:xfrm>
              <a:off x="1732" y="1297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2" name="Line 761"/>
            <p:cNvSpPr>
              <a:spLocks noChangeShapeType="1"/>
            </p:cNvSpPr>
            <p:nvPr/>
          </p:nvSpPr>
          <p:spPr bwMode="auto">
            <a:xfrm>
              <a:off x="1750" y="1283"/>
              <a:ext cx="1" cy="1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3" name="Line 762"/>
            <p:cNvSpPr>
              <a:spLocks noChangeShapeType="1"/>
            </p:cNvSpPr>
            <p:nvPr/>
          </p:nvSpPr>
          <p:spPr bwMode="auto">
            <a:xfrm>
              <a:off x="1748" y="1285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4" name="Line 763"/>
            <p:cNvSpPr>
              <a:spLocks noChangeShapeType="1"/>
            </p:cNvSpPr>
            <p:nvPr/>
          </p:nvSpPr>
          <p:spPr bwMode="auto">
            <a:xfrm>
              <a:off x="1766" y="126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5" name="Line 764"/>
            <p:cNvSpPr>
              <a:spLocks noChangeShapeType="1"/>
            </p:cNvSpPr>
            <p:nvPr/>
          </p:nvSpPr>
          <p:spPr bwMode="auto">
            <a:xfrm>
              <a:off x="1764" y="1269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6" name="Line 765"/>
            <p:cNvSpPr>
              <a:spLocks noChangeShapeType="1"/>
            </p:cNvSpPr>
            <p:nvPr/>
          </p:nvSpPr>
          <p:spPr bwMode="auto">
            <a:xfrm>
              <a:off x="1781" y="125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7" name="Line 766"/>
            <p:cNvSpPr>
              <a:spLocks noChangeShapeType="1"/>
            </p:cNvSpPr>
            <p:nvPr/>
          </p:nvSpPr>
          <p:spPr bwMode="auto">
            <a:xfrm>
              <a:off x="1779" y="125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8" name="Line 767"/>
            <p:cNvSpPr>
              <a:spLocks noChangeShapeType="1"/>
            </p:cNvSpPr>
            <p:nvPr/>
          </p:nvSpPr>
          <p:spPr bwMode="auto">
            <a:xfrm>
              <a:off x="1796" y="1221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59" name="Line 768"/>
            <p:cNvSpPr>
              <a:spLocks noChangeShapeType="1"/>
            </p:cNvSpPr>
            <p:nvPr/>
          </p:nvSpPr>
          <p:spPr bwMode="auto">
            <a:xfrm>
              <a:off x="1794" y="1223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0" name="Line 769"/>
            <p:cNvSpPr>
              <a:spLocks noChangeShapeType="1"/>
            </p:cNvSpPr>
            <p:nvPr/>
          </p:nvSpPr>
          <p:spPr bwMode="auto">
            <a:xfrm>
              <a:off x="1824" y="120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1" name="Line 770"/>
            <p:cNvSpPr>
              <a:spLocks noChangeShapeType="1"/>
            </p:cNvSpPr>
            <p:nvPr/>
          </p:nvSpPr>
          <p:spPr bwMode="auto">
            <a:xfrm>
              <a:off x="1822" y="1207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2" name="Line 771"/>
            <p:cNvSpPr>
              <a:spLocks noChangeShapeType="1"/>
            </p:cNvSpPr>
            <p:nvPr/>
          </p:nvSpPr>
          <p:spPr bwMode="auto">
            <a:xfrm>
              <a:off x="1841" y="118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3" name="Line 772"/>
            <p:cNvSpPr>
              <a:spLocks noChangeShapeType="1"/>
            </p:cNvSpPr>
            <p:nvPr/>
          </p:nvSpPr>
          <p:spPr bwMode="auto">
            <a:xfrm>
              <a:off x="1839" y="1191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4" name="Line 773"/>
            <p:cNvSpPr>
              <a:spLocks noChangeShapeType="1"/>
            </p:cNvSpPr>
            <p:nvPr/>
          </p:nvSpPr>
          <p:spPr bwMode="auto">
            <a:xfrm>
              <a:off x="1871" y="117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5" name="Line 774"/>
            <p:cNvSpPr>
              <a:spLocks noChangeShapeType="1"/>
            </p:cNvSpPr>
            <p:nvPr/>
          </p:nvSpPr>
          <p:spPr bwMode="auto">
            <a:xfrm>
              <a:off x="1869" y="1176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6" name="Line 775"/>
            <p:cNvSpPr>
              <a:spLocks noChangeShapeType="1"/>
            </p:cNvSpPr>
            <p:nvPr/>
          </p:nvSpPr>
          <p:spPr bwMode="auto">
            <a:xfrm>
              <a:off x="1902" y="115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7" name="Line 776"/>
            <p:cNvSpPr>
              <a:spLocks noChangeShapeType="1"/>
            </p:cNvSpPr>
            <p:nvPr/>
          </p:nvSpPr>
          <p:spPr bwMode="auto">
            <a:xfrm>
              <a:off x="1900" y="1160"/>
              <a:ext cx="48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8" name="Line 777"/>
            <p:cNvSpPr>
              <a:spLocks noChangeShapeType="1"/>
            </p:cNvSpPr>
            <p:nvPr/>
          </p:nvSpPr>
          <p:spPr bwMode="auto">
            <a:xfrm>
              <a:off x="1946" y="1146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69" name="Line 778"/>
            <p:cNvSpPr>
              <a:spLocks noChangeShapeType="1"/>
            </p:cNvSpPr>
            <p:nvPr/>
          </p:nvSpPr>
          <p:spPr bwMode="auto">
            <a:xfrm>
              <a:off x="1944" y="1148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0" name="Line 779"/>
            <p:cNvSpPr>
              <a:spLocks noChangeShapeType="1"/>
            </p:cNvSpPr>
            <p:nvPr/>
          </p:nvSpPr>
          <p:spPr bwMode="auto">
            <a:xfrm>
              <a:off x="1977" y="1115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1" name="Line 780"/>
            <p:cNvSpPr>
              <a:spLocks noChangeShapeType="1"/>
            </p:cNvSpPr>
            <p:nvPr/>
          </p:nvSpPr>
          <p:spPr bwMode="auto">
            <a:xfrm>
              <a:off x="1975" y="111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2" name="Line 781"/>
            <p:cNvSpPr>
              <a:spLocks noChangeShapeType="1"/>
            </p:cNvSpPr>
            <p:nvPr/>
          </p:nvSpPr>
          <p:spPr bwMode="auto">
            <a:xfrm>
              <a:off x="1992" y="109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3" name="Line 782"/>
            <p:cNvSpPr>
              <a:spLocks noChangeShapeType="1"/>
            </p:cNvSpPr>
            <p:nvPr/>
          </p:nvSpPr>
          <p:spPr bwMode="auto">
            <a:xfrm>
              <a:off x="1990" y="1101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4" name="Line 783"/>
            <p:cNvSpPr>
              <a:spLocks noChangeShapeType="1"/>
            </p:cNvSpPr>
            <p:nvPr/>
          </p:nvSpPr>
          <p:spPr bwMode="auto">
            <a:xfrm>
              <a:off x="2039" y="108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5" name="Line 784"/>
            <p:cNvSpPr>
              <a:spLocks noChangeShapeType="1"/>
            </p:cNvSpPr>
            <p:nvPr/>
          </p:nvSpPr>
          <p:spPr bwMode="auto">
            <a:xfrm>
              <a:off x="2037" y="1085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6" name="Line 785"/>
            <p:cNvSpPr>
              <a:spLocks noChangeShapeType="1"/>
            </p:cNvSpPr>
            <p:nvPr/>
          </p:nvSpPr>
          <p:spPr bwMode="auto">
            <a:xfrm>
              <a:off x="2055" y="106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7" name="Line 786"/>
            <p:cNvSpPr>
              <a:spLocks noChangeShapeType="1"/>
            </p:cNvSpPr>
            <p:nvPr/>
          </p:nvSpPr>
          <p:spPr bwMode="auto">
            <a:xfrm>
              <a:off x="2053" y="1070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8" name="Line 787"/>
            <p:cNvSpPr>
              <a:spLocks noChangeShapeType="1"/>
            </p:cNvSpPr>
            <p:nvPr/>
          </p:nvSpPr>
          <p:spPr bwMode="auto">
            <a:xfrm>
              <a:off x="2098" y="105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79" name="Line 788"/>
            <p:cNvSpPr>
              <a:spLocks noChangeShapeType="1"/>
            </p:cNvSpPr>
            <p:nvPr/>
          </p:nvSpPr>
          <p:spPr bwMode="auto">
            <a:xfrm>
              <a:off x="2096" y="105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0" name="Line 789"/>
            <p:cNvSpPr>
              <a:spLocks noChangeShapeType="1"/>
            </p:cNvSpPr>
            <p:nvPr/>
          </p:nvSpPr>
          <p:spPr bwMode="auto">
            <a:xfrm>
              <a:off x="2113" y="103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1" name="Line 790"/>
            <p:cNvSpPr>
              <a:spLocks noChangeShapeType="1"/>
            </p:cNvSpPr>
            <p:nvPr/>
          </p:nvSpPr>
          <p:spPr bwMode="auto">
            <a:xfrm>
              <a:off x="2111" y="1039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2" name="Line 791"/>
            <p:cNvSpPr>
              <a:spLocks noChangeShapeType="1"/>
            </p:cNvSpPr>
            <p:nvPr/>
          </p:nvSpPr>
          <p:spPr bwMode="auto">
            <a:xfrm>
              <a:off x="2145" y="1025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3" name="Line 792"/>
            <p:cNvSpPr>
              <a:spLocks noChangeShapeType="1"/>
            </p:cNvSpPr>
            <p:nvPr/>
          </p:nvSpPr>
          <p:spPr bwMode="auto">
            <a:xfrm>
              <a:off x="2143" y="1027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4" name="Line 793"/>
            <p:cNvSpPr>
              <a:spLocks noChangeShapeType="1"/>
            </p:cNvSpPr>
            <p:nvPr/>
          </p:nvSpPr>
          <p:spPr bwMode="auto">
            <a:xfrm>
              <a:off x="2176" y="100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5" name="Line 794"/>
            <p:cNvSpPr>
              <a:spLocks noChangeShapeType="1"/>
            </p:cNvSpPr>
            <p:nvPr/>
          </p:nvSpPr>
          <p:spPr bwMode="auto">
            <a:xfrm>
              <a:off x="2174" y="1010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6" name="Line 795"/>
            <p:cNvSpPr>
              <a:spLocks noChangeShapeType="1"/>
            </p:cNvSpPr>
            <p:nvPr/>
          </p:nvSpPr>
          <p:spPr bwMode="auto">
            <a:xfrm>
              <a:off x="2207" y="99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7" name="Line 796"/>
            <p:cNvSpPr>
              <a:spLocks noChangeShapeType="1"/>
            </p:cNvSpPr>
            <p:nvPr/>
          </p:nvSpPr>
          <p:spPr bwMode="auto">
            <a:xfrm>
              <a:off x="2205" y="995"/>
              <a:ext cx="3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8" name="Line 797"/>
            <p:cNvSpPr>
              <a:spLocks noChangeShapeType="1"/>
            </p:cNvSpPr>
            <p:nvPr/>
          </p:nvSpPr>
          <p:spPr bwMode="auto">
            <a:xfrm>
              <a:off x="2236" y="97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89" name="Line 798"/>
            <p:cNvSpPr>
              <a:spLocks noChangeShapeType="1"/>
            </p:cNvSpPr>
            <p:nvPr/>
          </p:nvSpPr>
          <p:spPr bwMode="auto">
            <a:xfrm>
              <a:off x="2234" y="980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0" name="Line 799"/>
            <p:cNvSpPr>
              <a:spLocks noChangeShapeType="1"/>
            </p:cNvSpPr>
            <p:nvPr/>
          </p:nvSpPr>
          <p:spPr bwMode="auto">
            <a:xfrm>
              <a:off x="2282" y="947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1" name="Line 800"/>
            <p:cNvSpPr>
              <a:spLocks noChangeShapeType="1"/>
            </p:cNvSpPr>
            <p:nvPr/>
          </p:nvSpPr>
          <p:spPr bwMode="auto">
            <a:xfrm>
              <a:off x="2280" y="949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2" name="Line 801"/>
            <p:cNvSpPr>
              <a:spLocks noChangeShapeType="1"/>
            </p:cNvSpPr>
            <p:nvPr/>
          </p:nvSpPr>
          <p:spPr bwMode="auto">
            <a:xfrm>
              <a:off x="2314" y="93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3" name="Line 802"/>
            <p:cNvSpPr>
              <a:spLocks noChangeShapeType="1"/>
            </p:cNvSpPr>
            <p:nvPr/>
          </p:nvSpPr>
          <p:spPr bwMode="auto">
            <a:xfrm>
              <a:off x="2312" y="933"/>
              <a:ext cx="6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4" name="Line 803"/>
            <p:cNvSpPr>
              <a:spLocks noChangeShapeType="1"/>
            </p:cNvSpPr>
            <p:nvPr/>
          </p:nvSpPr>
          <p:spPr bwMode="auto">
            <a:xfrm>
              <a:off x="2372" y="91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5" name="Line 804"/>
            <p:cNvSpPr>
              <a:spLocks noChangeShapeType="1"/>
            </p:cNvSpPr>
            <p:nvPr/>
          </p:nvSpPr>
          <p:spPr bwMode="auto">
            <a:xfrm>
              <a:off x="2371" y="917"/>
              <a:ext cx="6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6" name="Line 805"/>
            <p:cNvSpPr>
              <a:spLocks noChangeShapeType="1"/>
            </p:cNvSpPr>
            <p:nvPr/>
          </p:nvSpPr>
          <p:spPr bwMode="auto">
            <a:xfrm>
              <a:off x="2435" y="90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7" name="Line 806"/>
            <p:cNvSpPr>
              <a:spLocks noChangeShapeType="1"/>
            </p:cNvSpPr>
            <p:nvPr/>
          </p:nvSpPr>
          <p:spPr bwMode="auto">
            <a:xfrm>
              <a:off x="2433" y="902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898" name="Line 807"/>
            <p:cNvSpPr>
              <a:spLocks noChangeShapeType="1"/>
            </p:cNvSpPr>
            <p:nvPr/>
          </p:nvSpPr>
          <p:spPr bwMode="auto">
            <a:xfrm>
              <a:off x="2466" y="872"/>
              <a:ext cx="1" cy="32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0" name="Group 1009"/>
          <p:cNvGrpSpPr>
            <a:grpSpLocks/>
          </p:cNvGrpSpPr>
          <p:nvPr/>
        </p:nvGrpSpPr>
        <p:grpSpPr bwMode="auto">
          <a:xfrm>
            <a:off x="927100" y="1090613"/>
            <a:ext cx="3702050" cy="2327275"/>
            <a:chOff x="378" y="551"/>
            <a:chExt cx="2332" cy="1466"/>
          </a:xfrm>
        </p:grpSpPr>
        <p:sp>
          <p:nvSpPr>
            <p:cNvPr id="18499" name="Line 809"/>
            <p:cNvSpPr>
              <a:spLocks noChangeShapeType="1"/>
            </p:cNvSpPr>
            <p:nvPr/>
          </p:nvSpPr>
          <p:spPr bwMode="auto">
            <a:xfrm>
              <a:off x="2464" y="874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0" name="Line 810"/>
            <p:cNvSpPr>
              <a:spLocks noChangeShapeType="1"/>
            </p:cNvSpPr>
            <p:nvPr/>
          </p:nvSpPr>
          <p:spPr bwMode="auto">
            <a:xfrm>
              <a:off x="2478" y="85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1" name="Line 811"/>
            <p:cNvSpPr>
              <a:spLocks noChangeShapeType="1"/>
            </p:cNvSpPr>
            <p:nvPr/>
          </p:nvSpPr>
          <p:spPr bwMode="auto">
            <a:xfrm>
              <a:off x="2476" y="859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2" name="Line 812"/>
            <p:cNvSpPr>
              <a:spLocks noChangeShapeType="1"/>
            </p:cNvSpPr>
            <p:nvPr/>
          </p:nvSpPr>
          <p:spPr bwMode="auto">
            <a:xfrm>
              <a:off x="2494" y="84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3" name="Line 813"/>
            <p:cNvSpPr>
              <a:spLocks noChangeShapeType="1"/>
            </p:cNvSpPr>
            <p:nvPr/>
          </p:nvSpPr>
          <p:spPr bwMode="auto">
            <a:xfrm>
              <a:off x="2492" y="842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4" name="Line 814"/>
            <p:cNvSpPr>
              <a:spLocks noChangeShapeType="1"/>
            </p:cNvSpPr>
            <p:nvPr/>
          </p:nvSpPr>
          <p:spPr bwMode="auto">
            <a:xfrm>
              <a:off x="2510" y="824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5" name="Line 815"/>
            <p:cNvSpPr>
              <a:spLocks noChangeShapeType="1"/>
            </p:cNvSpPr>
            <p:nvPr/>
          </p:nvSpPr>
          <p:spPr bwMode="auto">
            <a:xfrm>
              <a:off x="2508" y="826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6" name="Line 816"/>
            <p:cNvSpPr>
              <a:spLocks noChangeShapeType="1"/>
            </p:cNvSpPr>
            <p:nvPr/>
          </p:nvSpPr>
          <p:spPr bwMode="auto">
            <a:xfrm>
              <a:off x="2556" y="80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7" name="Line 817"/>
            <p:cNvSpPr>
              <a:spLocks noChangeShapeType="1"/>
            </p:cNvSpPr>
            <p:nvPr/>
          </p:nvSpPr>
          <p:spPr bwMode="auto">
            <a:xfrm>
              <a:off x="2539" y="81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8" name="Line 818"/>
            <p:cNvSpPr>
              <a:spLocks noChangeShapeType="1"/>
            </p:cNvSpPr>
            <p:nvPr/>
          </p:nvSpPr>
          <p:spPr bwMode="auto">
            <a:xfrm>
              <a:off x="2540" y="79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09" name="Line 819"/>
            <p:cNvSpPr>
              <a:spLocks noChangeShapeType="1"/>
            </p:cNvSpPr>
            <p:nvPr/>
          </p:nvSpPr>
          <p:spPr bwMode="auto">
            <a:xfrm>
              <a:off x="2539" y="795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0" name="Line 820"/>
            <p:cNvSpPr>
              <a:spLocks noChangeShapeType="1"/>
            </p:cNvSpPr>
            <p:nvPr/>
          </p:nvSpPr>
          <p:spPr bwMode="auto">
            <a:xfrm>
              <a:off x="2587" y="766"/>
              <a:ext cx="1" cy="3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1" name="Line 821"/>
            <p:cNvSpPr>
              <a:spLocks noChangeShapeType="1"/>
            </p:cNvSpPr>
            <p:nvPr/>
          </p:nvSpPr>
          <p:spPr bwMode="auto">
            <a:xfrm>
              <a:off x="2586" y="768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2" name="Line 822"/>
            <p:cNvSpPr>
              <a:spLocks noChangeShapeType="1"/>
            </p:cNvSpPr>
            <p:nvPr/>
          </p:nvSpPr>
          <p:spPr bwMode="auto">
            <a:xfrm>
              <a:off x="2631" y="74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3" name="Line 823"/>
            <p:cNvSpPr>
              <a:spLocks noChangeShapeType="1"/>
            </p:cNvSpPr>
            <p:nvPr/>
          </p:nvSpPr>
          <p:spPr bwMode="auto">
            <a:xfrm>
              <a:off x="2613" y="751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4" name="Line 824"/>
            <p:cNvSpPr>
              <a:spLocks noChangeShapeType="1"/>
            </p:cNvSpPr>
            <p:nvPr/>
          </p:nvSpPr>
          <p:spPr bwMode="auto">
            <a:xfrm>
              <a:off x="2615" y="73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5" name="Line 825"/>
            <p:cNvSpPr>
              <a:spLocks noChangeShapeType="1"/>
            </p:cNvSpPr>
            <p:nvPr/>
          </p:nvSpPr>
          <p:spPr bwMode="auto">
            <a:xfrm>
              <a:off x="2613" y="736"/>
              <a:ext cx="6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6" name="Line 826"/>
            <p:cNvSpPr>
              <a:spLocks noChangeShapeType="1"/>
            </p:cNvSpPr>
            <p:nvPr/>
          </p:nvSpPr>
          <p:spPr bwMode="auto">
            <a:xfrm>
              <a:off x="2678" y="71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7" name="Line 827"/>
            <p:cNvSpPr>
              <a:spLocks noChangeShapeType="1"/>
            </p:cNvSpPr>
            <p:nvPr/>
          </p:nvSpPr>
          <p:spPr bwMode="auto">
            <a:xfrm>
              <a:off x="2659" y="721"/>
              <a:ext cx="2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8" name="Line 828"/>
            <p:cNvSpPr>
              <a:spLocks noChangeShapeType="1"/>
            </p:cNvSpPr>
            <p:nvPr/>
          </p:nvSpPr>
          <p:spPr bwMode="auto">
            <a:xfrm>
              <a:off x="2661" y="70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19" name="Line 829"/>
            <p:cNvSpPr>
              <a:spLocks noChangeShapeType="1"/>
            </p:cNvSpPr>
            <p:nvPr/>
          </p:nvSpPr>
          <p:spPr bwMode="auto">
            <a:xfrm>
              <a:off x="2659" y="705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0" name="Line 830"/>
            <p:cNvSpPr>
              <a:spLocks noChangeShapeType="1"/>
            </p:cNvSpPr>
            <p:nvPr/>
          </p:nvSpPr>
          <p:spPr bwMode="auto">
            <a:xfrm>
              <a:off x="2693" y="672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1" name="Line 831"/>
            <p:cNvSpPr>
              <a:spLocks noChangeShapeType="1"/>
            </p:cNvSpPr>
            <p:nvPr/>
          </p:nvSpPr>
          <p:spPr bwMode="auto">
            <a:xfrm>
              <a:off x="2691" y="67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2" name="Line 832"/>
            <p:cNvSpPr>
              <a:spLocks noChangeShapeType="1"/>
            </p:cNvSpPr>
            <p:nvPr/>
          </p:nvSpPr>
          <p:spPr bwMode="auto">
            <a:xfrm>
              <a:off x="2708" y="65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3" name="Line 833"/>
            <p:cNvSpPr>
              <a:spLocks noChangeShapeType="1"/>
            </p:cNvSpPr>
            <p:nvPr/>
          </p:nvSpPr>
          <p:spPr bwMode="auto">
            <a:xfrm>
              <a:off x="2691" y="658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4" name="Line 834"/>
            <p:cNvSpPr>
              <a:spLocks noChangeShapeType="1"/>
            </p:cNvSpPr>
            <p:nvPr/>
          </p:nvSpPr>
          <p:spPr bwMode="auto">
            <a:xfrm>
              <a:off x="2693" y="64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5" name="Line 835"/>
            <p:cNvSpPr>
              <a:spLocks noChangeShapeType="1"/>
            </p:cNvSpPr>
            <p:nvPr/>
          </p:nvSpPr>
          <p:spPr bwMode="auto">
            <a:xfrm>
              <a:off x="2676" y="64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6" name="Line 836"/>
            <p:cNvSpPr>
              <a:spLocks noChangeShapeType="1"/>
            </p:cNvSpPr>
            <p:nvPr/>
          </p:nvSpPr>
          <p:spPr bwMode="auto">
            <a:xfrm>
              <a:off x="2678" y="628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7" name="Line 837"/>
            <p:cNvSpPr>
              <a:spLocks noChangeShapeType="1"/>
            </p:cNvSpPr>
            <p:nvPr/>
          </p:nvSpPr>
          <p:spPr bwMode="auto">
            <a:xfrm>
              <a:off x="2659" y="630"/>
              <a:ext cx="2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8" name="Line 838"/>
            <p:cNvSpPr>
              <a:spLocks noChangeShapeType="1"/>
            </p:cNvSpPr>
            <p:nvPr/>
          </p:nvSpPr>
          <p:spPr bwMode="auto">
            <a:xfrm>
              <a:off x="2661" y="598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29" name="Line 839"/>
            <p:cNvSpPr>
              <a:spLocks noChangeShapeType="1"/>
            </p:cNvSpPr>
            <p:nvPr/>
          </p:nvSpPr>
          <p:spPr bwMode="auto">
            <a:xfrm>
              <a:off x="2661" y="58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0" name="Line 840"/>
            <p:cNvSpPr>
              <a:spLocks noChangeShapeType="1"/>
            </p:cNvSpPr>
            <p:nvPr/>
          </p:nvSpPr>
          <p:spPr bwMode="auto">
            <a:xfrm>
              <a:off x="2661" y="551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1" name="Line 841"/>
            <p:cNvSpPr>
              <a:spLocks noChangeShapeType="1"/>
            </p:cNvSpPr>
            <p:nvPr/>
          </p:nvSpPr>
          <p:spPr bwMode="auto">
            <a:xfrm>
              <a:off x="2644" y="55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2" name="Line 842"/>
            <p:cNvSpPr>
              <a:spLocks noChangeShapeType="1"/>
            </p:cNvSpPr>
            <p:nvPr/>
          </p:nvSpPr>
          <p:spPr bwMode="auto">
            <a:xfrm>
              <a:off x="2646" y="55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3" name="Line 843"/>
            <p:cNvSpPr>
              <a:spLocks noChangeShapeType="1"/>
            </p:cNvSpPr>
            <p:nvPr/>
          </p:nvSpPr>
          <p:spPr bwMode="auto">
            <a:xfrm>
              <a:off x="2646" y="56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4" name="Line 844"/>
            <p:cNvSpPr>
              <a:spLocks noChangeShapeType="1"/>
            </p:cNvSpPr>
            <p:nvPr/>
          </p:nvSpPr>
          <p:spPr bwMode="auto">
            <a:xfrm>
              <a:off x="2601" y="583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5" name="Line 845"/>
            <p:cNvSpPr>
              <a:spLocks noChangeShapeType="1"/>
            </p:cNvSpPr>
            <p:nvPr/>
          </p:nvSpPr>
          <p:spPr bwMode="auto">
            <a:xfrm>
              <a:off x="2603" y="58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6" name="Line 846"/>
            <p:cNvSpPr>
              <a:spLocks noChangeShapeType="1"/>
            </p:cNvSpPr>
            <p:nvPr/>
          </p:nvSpPr>
          <p:spPr bwMode="auto">
            <a:xfrm>
              <a:off x="2586" y="60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7" name="Line 847"/>
            <p:cNvSpPr>
              <a:spLocks noChangeShapeType="1"/>
            </p:cNvSpPr>
            <p:nvPr/>
          </p:nvSpPr>
          <p:spPr bwMode="auto">
            <a:xfrm>
              <a:off x="2587" y="59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8" name="Line 848"/>
            <p:cNvSpPr>
              <a:spLocks noChangeShapeType="1"/>
            </p:cNvSpPr>
            <p:nvPr/>
          </p:nvSpPr>
          <p:spPr bwMode="auto">
            <a:xfrm>
              <a:off x="2539" y="615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39" name="Line 849"/>
            <p:cNvSpPr>
              <a:spLocks noChangeShapeType="1"/>
            </p:cNvSpPr>
            <p:nvPr/>
          </p:nvSpPr>
          <p:spPr bwMode="auto">
            <a:xfrm>
              <a:off x="2540" y="61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0" name="Line 850"/>
            <p:cNvSpPr>
              <a:spLocks noChangeShapeType="1"/>
            </p:cNvSpPr>
            <p:nvPr/>
          </p:nvSpPr>
          <p:spPr bwMode="auto">
            <a:xfrm>
              <a:off x="2523" y="63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1" name="Line 851"/>
            <p:cNvSpPr>
              <a:spLocks noChangeShapeType="1"/>
            </p:cNvSpPr>
            <p:nvPr/>
          </p:nvSpPr>
          <p:spPr bwMode="auto">
            <a:xfrm>
              <a:off x="2525" y="628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2" name="Line 852"/>
            <p:cNvSpPr>
              <a:spLocks noChangeShapeType="1"/>
            </p:cNvSpPr>
            <p:nvPr/>
          </p:nvSpPr>
          <p:spPr bwMode="auto">
            <a:xfrm>
              <a:off x="2523" y="64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3" name="Line 853"/>
            <p:cNvSpPr>
              <a:spLocks noChangeShapeType="1"/>
            </p:cNvSpPr>
            <p:nvPr/>
          </p:nvSpPr>
          <p:spPr bwMode="auto">
            <a:xfrm>
              <a:off x="2540" y="64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4" name="Line 854"/>
            <p:cNvSpPr>
              <a:spLocks noChangeShapeType="1"/>
            </p:cNvSpPr>
            <p:nvPr/>
          </p:nvSpPr>
          <p:spPr bwMode="auto">
            <a:xfrm>
              <a:off x="2508" y="658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5" name="Line 855"/>
            <p:cNvSpPr>
              <a:spLocks noChangeShapeType="1"/>
            </p:cNvSpPr>
            <p:nvPr/>
          </p:nvSpPr>
          <p:spPr bwMode="auto">
            <a:xfrm>
              <a:off x="2510" y="65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6" name="Line 856"/>
            <p:cNvSpPr>
              <a:spLocks noChangeShapeType="1"/>
            </p:cNvSpPr>
            <p:nvPr/>
          </p:nvSpPr>
          <p:spPr bwMode="auto">
            <a:xfrm>
              <a:off x="2476" y="673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7" name="Line 857"/>
            <p:cNvSpPr>
              <a:spLocks noChangeShapeType="1"/>
            </p:cNvSpPr>
            <p:nvPr/>
          </p:nvSpPr>
          <p:spPr bwMode="auto">
            <a:xfrm>
              <a:off x="2478" y="672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8" name="Line 858"/>
            <p:cNvSpPr>
              <a:spLocks noChangeShapeType="1"/>
            </p:cNvSpPr>
            <p:nvPr/>
          </p:nvSpPr>
          <p:spPr bwMode="auto">
            <a:xfrm>
              <a:off x="2418" y="690"/>
              <a:ext cx="6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49" name="Line 859"/>
            <p:cNvSpPr>
              <a:spLocks noChangeShapeType="1"/>
            </p:cNvSpPr>
            <p:nvPr/>
          </p:nvSpPr>
          <p:spPr bwMode="auto">
            <a:xfrm>
              <a:off x="2419" y="68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0" name="Line 860"/>
            <p:cNvSpPr>
              <a:spLocks noChangeShapeType="1"/>
            </p:cNvSpPr>
            <p:nvPr/>
          </p:nvSpPr>
          <p:spPr bwMode="auto">
            <a:xfrm>
              <a:off x="2418" y="705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1" name="Line 861"/>
            <p:cNvSpPr>
              <a:spLocks noChangeShapeType="1"/>
            </p:cNvSpPr>
            <p:nvPr/>
          </p:nvSpPr>
          <p:spPr bwMode="auto">
            <a:xfrm>
              <a:off x="2450" y="70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2" name="Line 862"/>
            <p:cNvSpPr>
              <a:spLocks noChangeShapeType="1"/>
            </p:cNvSpPr>
            <p:nvPr/>
          </p:nvSpPr>
          <p:spPr bwMode="auto">
            <a:xfrm>
              <a:off x="2402" y="721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3" name="Line 863"/>
            <p:cNvSpPr>
              <a:spLocks noChangeShapeType="1"/>
            </p:cNvSpPr>
            <p:nvPr/>
          </p:nvSpPr>
          <p:spPr bwMode="auto">
            <a:xfrm>
              <a:off x="2404" y="71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4" name="Line 864"/>
            <p:cNvSpPr>
              <a:spLocks noChangeShapeType="1"/>
            </p:cNvSpPr>
            <p:nvPr/>
          </p:nvSpPr>
          <p:spPr bwMode="auto">
            <a:xfrm>
              <a:off x="2402" y="736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5" name="Line 865"/>
            <p:cNvSpPr>
              <a:spLocks noChangeShapeType="1"/>
            </p:cNvSpPr>
            <p:nvPr/>
          </p:nvSpPr>
          <p:spPr bwMode="auto">
            <a:xfrm>
              <a:off x="2419" y="73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6" name="Line 866"/>
            <p:cNvSpPr>
              <a:spLocks noChangeShapeType="1"/>
            </p:cNvSpPr>
            <p:nvPr/>
          </p:nvSpPr>
          <p:spPr bwMode="auto">
            <a:xfrm>
              <a:off x="2386" y="751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7" name="Line 867"/>
            <p:cNvSpPr>
              <a:spLocks noChangeShapeType="1"/>
            </p:cNvSpPr>
            <p:nvPr/>
          </p:nvSpPr>
          <p:spPr bwMode="auto">
            <a:xfrm>
              <a:off x="2388" y="74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8" name="Line 868"/>
            <p:cNvSpPr>
              <a:spLocks noChangeShapeType="1"/>
            </p:cNvSpPr>
            <p:nvPr/>
          </p:nvSpPr>
          <p:spPr bwMode="auto">
            <a:xfrm>
              <a:off x="2340" y="768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59" name="Line 869"/>
            <p:cNvSpPr>
              <a:spLocks noChangeShapeType="1"/>
            </p:cNvSpPr>
            <p:nvPr/>
          </p:nvSpPr>
          <p:spPr bwMode="auto">
            <a:xfrm>
              <a:off x="2342" y="766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0" name="Line 870"/>
            <p:cNvSpPr>
              <a:spLocks noChangeShapeType="1"/>
            </p:cNvSpPr>
            <p:nvPr/>
          </p:nvSpPr>
          <p:spPr bwMode="auto">
            <a:xfrm>
              <a:off x="2340" y="78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1" name="Line 871"/>
            <p:cNvSpPr>
              <a:spLocks noChangeShapeType="1"/>
            </p:cNvSpPr>
            <p:nvPr/>
          </p:nvSpPr>
          <p:spPr bwMode="auto">
            <a:xfrm>
              <a:off x="2357" y="77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2" name="Line 872"/>
            <p:cNvSpPr>
              <a:spLocks noChangeShapeType="1"/>
            </p:cNvSpPr>
            <p:nvPr/>
          </p:nvSpPr>
          <p:spPr bwMode="auto">
            <a:xfrm>
              <a:off x="2297" y="795"/>
              <a:ext cx="6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3" name="Line 873"/>
            <p:cNvSpPr>
              <a:spLocks noChangeShapeType="1"/>
            </p:cNvSpPr>
            <p:nvPr/>
          </p:nvSpPr>
          <p:spPr bwMode="auto">
            <a:xfrm>
              <a:off x="2299" y="79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4" name="Line 874"/>
            <p:cNvSpPr>
              <a:spLocks noChangeShapeType="1"/>
            </p:cNvSpPr>
            <p:nvPr/>
          </p:nvSpPr>
          <p:spPr bwMode="auto">
            <a:xfrm>
              <a:off x="2234" y="811"/>
              <a:ext cx="6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5" name="Line 875"/>
            <p:cNvSpPr>
              <a:spLocks noChangeShapeType="1"/>
            </p:cNvSpPr>
            <p:nvPr/>
          </p:nvSpPr>
          <p:spPr bwMode="auto">
            <a:xfrm>
              <a:off x="2236" y="80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6" name="Line 876"/>
            <p:cNvSpPr>
              <a:spLocks noChangeShapeType="1"/>
            </p:cNvSpPr>
            <p:nvPr/>
          </p:nvSpPr>
          <p:spPr bwMode="auto">
            <a:xfrm>
              <a:off x="2143" y="826"/>
              <a:ext cx="9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7" name="Line 877"/>
            <p:cNvSpPr>
              <a:spLocks noChangeShapeType="1"/>
            </p:cNvSpPr>
            <p:nvPr/>
          </p:nvSpPr>
          <p:spPr bwMode="auto">
            <a:xfrm>
              <a:off x="2145" y="824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8" name="Line 878"/>
            <p:cNvSpPr>
              <a:spLocks noChangeShapeType="1"/>
            </p:cNvSpPr>
            <p:nvPr/>
          </p:nvSpPr>
          <p:spPr bwMode="auto">
            <a:xfrm>
              <a:off x="2111" y="842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69" name="Line 879"/>
            <p:cNvSpPr>
              <a:spLocks noChangeShapeType="1"/>
            </p:cNvSpPr>
            <p:nvPr/>
          </p:nvSpPr>
          <p:spPr bwMode="auto">
            <a:xfrm>
              <a:off x="2113" y="84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0" name="Line 880"/>
            <p:cNvSpPr>
              <a:spLocks noChangeShapeType="1"/>
            </p:cNvSpPr>
            <p:nvPr/>
          </p:nvSpPr>
          <p:spPr bwMode="auto">
            <a:xfrm>
              <a:off x="2081" y="859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1" name="Line 881"/>
            <p:cNvSpPr>
              <a:spLocks noChangeShapeType="1"/>
            </p:cNvSpPr>
            <p:nvPr/>
          </p:nvSpPr>
          <p:spPr bwMode="auto">
            <a:xfrm>
              <a:off x="2082" y="85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2" name="Line 882"/>
            <p:cNvSpPr>
              <a:spLocks noChangeShapeType="1"/>
            </p:cNvSpPr>
            <p:nvPr/>
          </p:nvSpPr>
          <p:spPr bwMode="auto">
            <a:xfrm>
              <a:off x="2053" y="874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3" name="Line 883"/>
            <p:cNvSpPr>
              <a:spLocks noChangeShapeType="1"/>
            </p:cNvSpPr>
            <p:nvPr/>
          </p:nvSpPr>
          <p:spPr bwMode="auto">
            <a:xfrm>
              <a:off x="2055" y="87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4" name="Line 884"/>
            <p:cNvSpPr>
              <a:spLocks noChangeShapeType="1"/>
            </p:cNvSpPr>
            <p:nvPr/>
          </p:nvSpPr>
          <p:spPr bwMode="auto">
            <a:xfrm>
              <a:off x="1990" y="890"/>
              <a:ext cx="6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5" name="Line 885"/>
            <p:cNvSpPr>
              <a:spLocks noChangeShapeType="1"/>
            </p:cNvSpPr>
            <p:nvPr/>
          </p:nvSpPr>
          <p:spPr bwMode="auto">
            <a:xfrm>
              <a:off x="1992" y="888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6" name="Line 886"/>
            <p:cNvSpPr>
              <a:spLocks noChangeShapeType="1"/>
            </p:cNvSpPr>
            <p:nvPr/>
          </p:nvSpPr>
          <p:spPr bwMode="auto">
            <a:xfrm>
              <a:off x="1960" y="902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7" name="Line 887"/>
            <p:cNvSpPr>
              <a:spLocks noChangeShapeType="1"/>
            </p:cNvSpPr>
            <p:nvPr/>
          </p:nvSpPr>
          <p:spPr bwMode="auto">
            <a:xfrm>
              <a:off x="1962" y="90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8" name="Line 888"/>
            <p:cNvSpPr>
              <a:spLocks noChangeShapeType="1"/>
            </p:cNvSpPr>
            <p:nvPr/>
          </p:nvSpPr>
          <p:spPr bwMode="auto">
            <a:xfrm>
              <a:off x="1944" y="91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79" name="Line 889"/>
            <p:cNvSpPr>
              <a:spLocks noChangeShapeType="1"/>
            </p:cNvSpPr>
            <p:nvPr/>
          </p:nvSpPr>
          <p:spPr bwMode="auto">
            <a:xfrm>
              <a:off x="1946" y="91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0" name="Line 890"/>
            <p:cNvSpPr>
              <a:spLocks noChangeShapeType="1"/>
            </p:cNvSpPr>
            <p:nvPr/>
          </p:nvSpPr>
          <p:spPr bwMode="auto">
            <a:xfrm>
              <a:off x="1900" y="933"/>
              <a:ext cx="48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1" name="Line 891"/>
            <p:cNvSpPr>
              <a:spLocks noChangeShapeType="1"/>
            </p:cNvSpPr>
            <p:nvPr/>
          </p:nvSpPr>
          <p:spPr bwMode="auto">
            <a:xfrm>
              <a:off x="1902" y="93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2" name="Line 892"/>
            <p:cNvSpPr>
              <a:spLocks noChangeShapeType="1"/>
            </p:cNvSpPr>
            <p:nvPr/>
          </p:nvSpPr>
          <p:spPr bwMode="auto">
            <a:xfrm>
              <a:off x="1839" y="949"/>
              <a:ext cx="6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3" name="Line 893"/>
            <p:cNvSpPr>
              <a:spLocks noChangeShapeType="1"/>
            </p:cNvSpPr>
            <p:nvPr/>
          </p:nvSpPr>
          <p:spPr bwMode="auto">
            <a:xfrm>
              <a:off x="1841" y="94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4" name="Line 894"/>
            <p:cNvSpPr>
              <a:spLocks noChangeShapeType="1"/>
            </p:cNvSpPr>
            <p:nvPr/>
          </p:nvSpPr>
          <p:spPr bwMode="auto">
            <a:xfrm>
              <a:off x="1779" y="964"/>
              <a:ext cx="6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5" name="Line 895"/>
            <p:cNvSpPr>
              <a:spLocks noChangeShapeType="1"/>
            </p:cNvSpPr>
            <p:nvPr/>
          </p:nvSpPr>
          <p:spPr bwMode="auto">
            <a:xfrm>
              <a:off x="1781" y="962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6" name="Line 896"/>
            <p:cNvSpPr>
              <a:spLocks noChangeShapeType="1"/>
            </p:cNvSpPr>
            <p:nvPr/>
          </p:nvSpPr>
          <p:spPr bwMode="auto">
            <a:xfrm>
              <a:off x="1748" y="980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7" name="Line 897"/>
            <p:cNvSpPr>
              <a:spLocks noChangeShapeType="1"/>
            </p:cNvSpPr>
            <p:nvPr/>
          </p:nvSpPr>
          <p:spPr bwMode="auto">
            <a:xfrm>
              <a:off x="1750" y="97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8" name="Line 898"/>
            <p:cNvSpPr>
              <a:spLocks noChangeShapeType="1"/>
            </p:cNvSpPr>
            <p:nvPr/>
          </p:nvSpPr>
          <p:spPr bwMode="auto">
            <a:xfrm>
              <a:off x="1701" y="995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89" name="Line 899"/>
            <p:cNvSpPr>
              <a:spLocks noChangeShapeType="1"/>
            </p:cNvSpPr>
            <p:nvPr/>
          </p:nvSpPr>
          <p:spPr bwMode="auto">
            <a:xfrm>
              <a:off x="1703" y="99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0" name="Line 900"/>
            <p:cNvSpPr>
              <a:spLocks noChangeShapeType="1"/>
            </p:cNvSpPr>
            <p:nvPr/>
          </p:nvSpPr>
          <p:spPr bwMode="auto">
            <a:xfrm>
              <a:off x="1686" y="101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1" name="Line 901"/>
            <p:cNvSpPr>
              <a:spLocks noChangeShapeType="1"/>
            </p:cNvSpPr>
            <p:nvPr/>
          </p:nvSpPr>
          <p:spPr bwMode="auto">
            <a:xfrm>
              <a:off x="1688" y="100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2" name="Line 902"/>
            <p:cNvSpPr>
              <a:spLocks noChangeShapeType="1"/>
            </p:cNvSpPr>
            <p:nvPr/>
          </p:nvSpPr>
          <p:spPr bwMode="auto">
            <a:xfrm>
              <a:off x="1626" y="1027"/>
              <a:ext cx="6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3" name="Line 903"/>
            <p:cNvSpPr>
              <a:spLocks noChangeShapeType="1"/>
            </p:cNvSpPr>
            <p:nvPr/>
          </p:nvSpPr>
          <p:spPr bwMode="auto">
            <a:xfrm>
              <a:off x="1628" y="1025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4" name="Line 904"/>
            <p:cNvSpPr>
              <a:spLocks noChangeShapeType="1"/>
            </p:cNvSpPr>
            <p:nvPr/>
          </p:nvSpPr>
          <p:spPr bwMode="auto">
            <a:xfrm>
              <a:off x="1611" y="1039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5" name="Line 905"/>
            <p:cNvSpPr>
              <a:spLocks noChangeShapeType="1"/>
            </p:cNvSpPr>
            <p:nvPr/>
          </p:nvSpPr>
          <p:spPr bwMode="auto">
            <a:xfrm>
              <a:off x="1613" y="103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6" name="Line 906"/>
            <p:cNvSpPr>
              <a:spLocks noChangeShapeType="1"/>
            </p:cNvSpPr>
            <p:nvPr/>
          </p:nvSpPr>
          <p:spPr bwMode="auto">
            <a:xfrm>
              <a:off x="1579" y="1055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7" name="Line 907"/>
            <p:cNvSpPr>
              <a:spLocks noChangeShapeType="1"/>
            </p:cNvSpPr>
            <p:nvPr/>
          </p:nvSpPr>
          <p:spPr bwMode="auto">
            <a:xfrm>
              <a:off x="1581" y="105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8" name="Line 908"/>
            <p:cNvSpPr>
              <a:spLocks noChangeShapeType="1"/>
            </p:cNvSpPr>
            <p:nvPr/>
          </p:nvSpPr>
          <p:spPr bwMode="auto">
            <a:xfrm>
              <a:off x="1564" y="107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599" name="Line 909"/>
            <p:cNvSpPr>
              <a:spLocks noChangeShapeType="1"/>
            </p:cNvSpPr>
            <p:nvPr/>
          </p:nvSpPr>
          <p:spPr bwMode="auto">
            <a:xfrm>
              <a:off x="1566" y="106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0" name="Line 910"/>
            <p:cNvSpPr>
              <a:spLocks noChangeShapeType="1"/>
            </p:cNvSpPr>
            <p:nvPr/>
          </p:nvSpPr>
          <p:spPr bwMode="auto">
            <a:xfrm>
              <a:off x="1535" y="1085"/>
              <a:ext cx="3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1" name="Line 911"/>
            <p:cNvSpPr>
              <a:spLocks noChangeShapeType="1"/>
            </p:cNvSpPr>
            <p:nvPr/>
          </p:nvSpPr>
          <p:spPr bwMode="auto">
            <a:xfrm>
              <a:off x="1537" y="108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2" name="Line 912"/>
            <p:cNvSpPr>
              <a:spLocks noChangeShapeType="1"/>
            </p:cNvSpPr>
            <p:nvPr/>
          </p:nvSpPr>
          <p:spPr bwMode="auto">
            <a:xfrm>
              <a:off x="1537" y="109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3" name="Line 913"/>
            <p:cNvSpPr>
              <a:spLocks noChangeShapeType="1"/>
            </p:cNvSpPr>
            <p:nvPr/>
          </p:nvSpPr>
          <p:spPr bwMode="auto">
            <a:xfrm>
              <a:off x="1505" y="1117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4" name="Line 914"/>
            <p:cNvSpPr>
              <a:spLocks noChangeShapeType="1"/>
            </p:cNvSpPr>
            <p:nvPr/>
          </p:nvSpPr>
          <p:spPr bwMode="auto">
            <a:xfrm>
              <a:off x="1506" y="111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5" name="Line 915"/>
            <p:cNvSpPr>
              <a:spLocks noChangeShapeType="1"/>
            </p:cNvSpPr>
            <p:nvPr/>
          </p:nvSpPr>
          <p:spPr bwMode="auto">
            <a:xfrm>
              <a:off x="1474" y="1132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6" name="Line 916"/>
            <p:cNvSpPr>
              <a:spLocks noChangeShapeType="1"/>
            </p:cNvSpPr>
            <p:nvPr/>
          </p:nvSpPr>
          <p:spPr bwMode="auto">
            <a:xfrm>
              <a:off x="1476" y="1130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7" name="Line 917"/>
            <p:cNvSpPr>
              <a:spLocks noChangeShapeType="1"/>
            </p:cNvSpPr>
            <p:nvPr/>
          </p:nvSpPr>
          <p:spPr bwMode="auto">
            <a:xfrm>
              <a:off x="1474" y="1148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8" name="Line 918"/>
            <p:cNvSpPr>
              <a:spLocks noChangeShapeType="1"/>
            </p:cNvSpPr>
            <p:nvPr/>
          </p:nvSpPr>
          <p:spPr bwMode="auto">
            <a:xfrm>
              <a:off x="1491" y="1146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09" name="Line 919"/>
            <p:cNvSpPr>
              <a:spLocks noChangeShapeType="1"/>
            </p:cNvSpPr>
            <p:nvPr/>
          </p:nvSpPr>
          <p:spPr bwMode="auto">
            <a:xfrm>
              <a:off x="1442" y="1160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0" name="Line 920"/>
            <p:cNvSpPr>
              <a:spLocks noChangeShapeType="1"/>
            </p:cNvSpPr>
            <p:nvPr/>
          </p:nvSpPr>
          <p:spPr bwMode="auto">
            <a:xfrm>
              <a:off x="1444" y="115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1" name="Line 921"/>
            <p:cNvSpPr>
              <a:spLocks noChangeShapeType="1"/>
            </p:cNvSpPr>
            <p:nvPr/>
          </p:nvSpPr>
          <p:spPr bwMode="auto">
            <a:xfrm>
              <a:off x="1442" y="1176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2" name="Line 922"/>
            <p:cNvSpPr>
              <a:spLocks noChangeShapeType="1"/>
            </p:cNvSpPr>
            <p:nvPr/>
          </p:nvSpPr>
          <p:spPr bwMode="auto">
            <a:xfrm>
              <a:off x="1459" y="117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3" name="Line 923"/>
            <p:cNvSpPr>
              <a:spLocks noChangeShapeType="1"/>
            </p:cNvSpPr>
            <p:nvPr/>
          </p:nvSpPr>
          <p:spPr bwMode="auto">
            <a:xfrm>
              <a:off x="1427" y="1191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4" name="Line 924"/>
            <p:cNvSpPr>
              <a:spLocks noChangeShapeType="1"/>
            </p:cNvSpPr>
            <p:nvPr/>
          </p:nvSpPr>
          <p:spPr bwMode="auto">
            <a:xfrm>
              <a:off x="1429" y="118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5" name="Line 925"/>
            <p:cNvSpPr>
              <a:spLocks noChangeShapeType="1"/>
            </p:cNvSpPr>
            <p:nvPr/>
          </p:nvSpPr>
          <p:spPr bwMode="auto">
            <a:xfrm>
              <a:off x="1399" y="1207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6" name="Line 926"/>
            <p:cNvSpPr>
              <a:spLocks noChangeShapeType="1"/>
            </p:cNvSpPr>
            <p:nvPr/>
          </p:nvSpPr>
          <p:spPr bwMode="auto">
            <a:xfrm>
              <a:off x="1401" y="1205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7" name="Line 927"/>
            <p:cNvSpPr>
              <a:spLocks noChangeShapeType="1"/>
            </p:cNvSpPr>
            <p:nvPr/>
          </p:nvSpPr>
          <p:spPr bwMode="auto">
            <a:xfrm>
              <a:off x="1368" y="1238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8" name="Line 928"/>
            <p:cNvSpPr>
              <a:spLocks noChangeShapeType="1"/>
            </p:cNvSpPr>
            <p:nvPr/>
          </p:nvSpPr>
          <p:spPr bwMode="auto">
            <a:xfrm>
              <a:off x="1370" y="123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19" name="Line 929"/>
            <p:cNvSpPr>
              <a:spLocks noChangeShapeType="1"/>
            </p:cNvSpPr>
            <p:nvPr/>
          </p:nvSpPr>
          <p:spPr bwMode="auto">
            <a:xfrm>
              <a:off x="1337" y="1253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0" name="Line 930"/>
            <p:cNvSpPr>
              <a:spLocks noChangeShapeType="1"/>
            </p:cNvSpPr>
            <p:nvPr/>
          </p:nvSpPr>
          <p:spPr bwMode="auto">
            <a:xfrm>
              <a:off x="1338" y="125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1" name="Line 931"/>
            <p:cNvSpPr>
              <a:spLocks noChangeShapeType="1"/>
            </p:cNvSpPr>
            <p:nvPr/>
          </p:nvSpPr>
          <p:spPr bwMode="auto">
            <a:xfrm>
              <a:off x="1306" y="1269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2" name="Line 932"/>
            <p:cNvSpPr>
              <a:spLocks noChangeShapeType="1"/>
            </p:cNvSpPr>
            <p:nvPr/>
          </p:nvSpPr>
          <p:spPr bwMode="auto">
            <a:xfrm>
              <a:off x="1308" y="1267"/>
              <a:ext cx="1" cy="3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3" name="Line 933"/>
            <p:cNvSpPr>
              <a:spLocks noChangeShapeType="1"/>
            </p:cNvSpPr>
            <p:nvPr/>
          </p:nvSpPr>
          <p:spPr bwMode="auto">
            <a:xfrm>
              <a:off x="1278" y="1297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4" name="Line 934"/>
            <p:cNvSpPr>
              <a:spLocks noChangeShapeType="1"/>
            </p:cNvSpPr>
            <p:nvPr/>
          </p:nvSpPr>
          <p:spPr bwMode="auto">
            <a:xfrm>
              <a:off x="1280" y="129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5" name="Line 935"/>
            <p:cNvSpPr>
              <a:spLocks noChangeShapeType="1"/>
            </p:cNvSpPr>
            <p:nvPr/>
          </p:nvSpPr>
          <p:spPr bwMode="auto">
            <a:xfrm>
              <a:off x="1246" y="1313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6" name="Line 936"/>
            <p:cNvSpPr>
              <a:spLocks noChangeShapeType="1"/>
            </p:cNvSpPr>
            <p:nvPr/>
          </p:nvSpPr>
          <p:spPr bwMode="auto">
            <a:xfrm>
              <a:off x="1248" y="1311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7" name="Line 937"/>
            <p:cNvSpPr>
              <a:spLocks noChangeShapeType="1"/>
            </p:cNvSpPr>
            <p:nvPr/>
          </p:nvSpPr>
          <p:spPr bwMode="auto">
            <a:xfrm>
              <a:off x="1216" y="1344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8" name="Line 938"/>
            <p:cNvSpPr>
              <a:spLocks noChangeShapeType="1"/>
            </p:cNvSpPr>
            <p:nvPr/>
          </p:nvSpPr>
          <p:spPr bwMode="auto">
            <a:xfrm>
              <a:off x="1217" y="134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29" name="Line 939"/>
            <p:cNvSpPr>
              <a:spLocks noChangeShapeType="1"/>
            </p:cNvSpPr>
            <p:nvPr/>
          </p:nvSpPr>
          <p:spPr bwMode="auto">
            <a:xfrm>
              <a:off x="1184" y="1359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0" name="Line 940"/>
            <p:cNvSpPr>
              <a:spLocks noChangeShapeType="1"/>
            </p:cNvSpPr>
            <p:nvPr/>
          </p:nvSpPr>
          <p:spPr bwMode="auto">
            <a:xfrm>
              <a:off x="1186" y="135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1" name="Line 941"/>
            <p:cNvSpPr>
              <a:spLocks noChangeShapeType="1"/>
            </p:cNvSpPr>
            <p:nvPr/>
          </p:nvSpPr>
          <p:spPr bwMode="auto">
            <a:xfrm>
              <a:off x="1141" y="1375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2" name="Line 942"/>
            <p:cNvSpPr>
              <a:spLocks noChangeShapeType="1"/>
            </p:cNvSpPr>
            <p:nvPr/>
          </p:nvSpPr>
          <p:spPr bwMode="auto">
            <a:xfrm>
              <a:off x="1143" y="137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3" name="Line 943"/>
            <p:cNvSpPr>
              <a:spLocks noChangeShapeType="1"/>
            </p:cNvSpPr>
            <p:nvPr/>
          </p:nvSpPr>
          <p:spPr bwMode="auto">
            <a:xfrm>
              <a:off x="1110" y="1391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4" name="Line 944"/>
            <p:cNvSpPr>
              <a:spLocks noChangeShapeType="1"/>
            </p:cNvSpPr>
            <p:nvPr/>
          </p:nvSpPr>
          <p:spPr bwMode="auto">
            <a:xfrm>
              <a:off x="1112" y="1389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5" name="Line 945"/>
            <p:cNvSpPr>
              <a:spLocks noChangeShapeType="1"/>
            </p:cNvSpPr>
            <p:nvPr/>
          </p:nvSpPr>
          <p:spPr bwMode="auto">
            <a:xfrm>
              <a:off x="1078" y="1422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6" name="Line 946"/>
            <p:cNvSpPr>
              <a:spLocks noChangeShapeType="1"/>
            </p:cNvSpPr>
            <p:nvPr/>
          </p:nvSpPr>
          <p:spPr bwMode="auto">
            <a:xfrm>
              <a:off x="1080" y="1420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7" name="Line 947"/>
            <p:cNvSpPr>
              <a:spLocks noChangeShapeType="1"/>
            </p:cNvSpPr>
            <p:nvPr/>
          </p:nvSpPr>
          <p:spPr bwMode="auto">
            <a:xfrm>
              <a:off x="1048" y="1435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8" name="Line 948"/>
            <p:cNvSpPr>
              <a:spLocks noChangeShapeType="1"/>
            </p:cNvSpPr>
            <p:nvPr/>
          </p:nvSpPr>
          <p:spPr bwMode="auto">
            <a:xfrm>
              <a:off x="1049" y="143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39" name="Line 949"/>
            <p:cNvSpPr>
              <a:spLocks noChangeShapeType="1"/>
            </p:cNvSpPr>
            <p:nvPr/>
          </p:nvSpPr>
          <p:spPr bwMode="auto">
            <a:xfrm>
              <a:off x="1004" y="1450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0" name="Line 950"/>
            <p:cNvSpPr>
              <a:spLocks noChangeShapeType="1"/>
            </p:cNvSpPr>
            <p:nvPr/>
          </p:nvSpPr>
          <p:spPr bwMode="auto">
            <a:xfrm>
              <a:off x="1006" y="1448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1" name="Line 951"/>
            <p:cNvSpPr>
              <a:spLocks noChangeShapeType="1"/>
            </p:cNvSpPr>
            <p:nvPr/>
          </p:nvSpPr>
          <p:spPr bwMode="auto">
            <a:xfrm>
              <a:off x="973" y="1482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2" name="Line 952"/>
            <p:cNvSpPr>
              <a:spLocks noChangeShapeType="1"/>
            </p:cNvSpPr>
            <p:nvPr/>
          </p:nvSpPr>
          <p:spPr bwMode="auto">
            <a:xfrm>
              <a:off x="975" y="1480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3" name="Line 953"/>
            <p:cNvSpPr>
              <a:spLocks noChangeShapeType="1"/>
            </p:cNvSpPr>
            <p:nvPr/>
          </p:nvSpPr>
          <p:spPr bwMode="auto">
            <a:xfrm>
              <a:off x="941" y="1513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4" name="Line 954"/>
            <p:cNvSpPr>
              <a:spLocks noChangeShapeType="1"/>
            </p:cNvSpPr>
            <p:nvPr/>
          </p:nvSpPr>
          <p:spPr bwMode="auto">
            <a:xfrm>
              <a:off x="943" y="1511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5" name="Line 955"/>
            <p:cNvSpPr>
              <a:spLocks noChangeShapeType="1"/>
            </p:cNvSpPr>
            <p:nvPr/>
          </p:nvSpPr>
          <p:spPr bwMode="auto">
            <a:xfrm>
              <a:off x="909" y="1543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6" name="Line 956"/>
            <p:cNvSpPr>
              <a:spLocks noChangeShapeType="1"/>
            </p:cNvSpPr>
            <p:nvPr/>
          </p:nvSpPr>
          <p:spPr bwMode="auto">
            <a:xfrm>
              <a:off x="911" y="1541"/>
              <a:ext cx="1" cy="33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7" name="Line 957"/>
            <p:cNvSpPr>
              <a:spLocks noChangeShapeType="1"/>
            </p:cNvSpPr>
            <p:nvPr/>
          </p:nvSpPr>
          <p:spPr bwMode="auto">
            <a:xfrm>
              <a:off x="911" y="157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8" name="Line 958"/>
            <p:cNvSpPr>
              <a:spLocks noChangeShapeType="1"/>
            </p:cNvSpPr>
            <p:nvPr/>
          </p:nvSpPr>
          <p:spPr bwMode="auto">
            <a:xfrm>
              <a:off x="881" y="1587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49" name="Line 959"/>
            <p:cNvSpPr>
              <a:spLocks noChangeShapeType="1"/>
            </p:cNvSpPr>
            <p:nvPr/>
          </p:nvSpPr>
          <p:spPr bwMode="auto">
            <a:xfrm>
              <a:off x="883" y="158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0" name="Line 960"/>
            <p:cNvSpPr>
              <a:spLocks noChangeShapeType="1"/>
            </p:cNvSpPr>
            <p:nvPr/>
          </p:nvSpPr>
          <p:spPr bwMode="auto">
            <a:xfrm>
              <a:off x="866" y="160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1" name="Line 961"/>
            <p:cNvSpPr>
              <a:spLocks noChangeShapeType="1"/>
            </p:cNvSpPr>
            <p:nvPr/>
          </p:nvSpPr>
          <p:spPr bwMode="auto">
            <a:xfrm>
              <a:off x="868" y="160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2" name="Line 962"/>
            <p:cNvSpPr>
              <a:spLocks noChangeShapeType="1"/>
            </p:cNvSpPr>
            <p:nvPr/>
          </p:nvSpPr>
          <p:spPr bwMode="auto">
            <a:xfrm>
              <a:off x="851" y="1618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3" name="Line 963"/>
            <p:cNvSpPr>
              <a:spLocks noChangeShapeType="1"/>
            </p:cNvSpPr>
            <p:nvPr/>
          </p:nvSpPr>
          <p:spPr bwMode="auto">
            <a:xfrm>
              <a:off x="853" y="161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4" name="Line 964"/>
            <p:cNvSpPr>
              <a:spLocks noChangeShapeType="1"/>
            </p:cNvSpPr>
            <p:nvPr/>
          </p:nvSpPr>
          <p:spPr bwMode="auto">
            <a:xfrm>
              <a:off x="835" y="1634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5" name="Line 965"/>
            <p:cNvSpPr>
              <a:spLocks noChangeShapeType="1"/>
            </p:cNvSpPr>
            <p:nvPr/>
          </p:nvSpPr>
          <p:spPr bwMode="auto">
            <a:xfrm>
              <a:off x="837" y="1632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6" name="Line 966"/>
            <p:cNvSpPr>
              <a:spLocks noChangeShapeType="1"/>
            </p:cNvSpPr>
            <p:nvPr/>
          </p:nvSpPr>
          <p:spPr bwMode="auto">
            <a:xfrm>
              <a:off x="820" y="165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7" name="Line 967"/>
            <p:cNvSpPr>
              <a:spLocks noChangeShapeType="1"/>
            </p:cNvSpPr>
            <p:nvPr/>
          </p:nvSpPr>
          <p:spPr bwMode="auto">
            <a:xfrm>
              <a:off x="822" y="164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8" name="Line 968"/>
            <p:cNvSpPr>
              <a:spLocks noChangeShapeType="1"/>
            </p:cNvSpPr>
            <p:nvPr/>
          </p:nvSpPr>
          <p:spPr bwMode="auto">
            <a:xfrm>
              <a:off x="773" y="1665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59" name="Line 969"/>
            <p:cNvSpPr>
              <a:spLocks noChangeShapeType="1"/>
            </p:cNvSpPr>
            <p:nvPr/>
          </p:nvSpPr>
          <p:spPr bwMode="auto">
            <a:xfrm>
              <a:off x="775" y="166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0" name="Line 970"/>
            <p:cNvSpPr>
              <a:spLocks noChangeShapeType="1"/>
            </p:cNvSpPr>
            <p:nvPr/>
          </p:nvSpPr>
          <p:spPr bwMode="auto">
            <a:xfrm>
              <a:off x="775" y="1679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1" name="Line 971"/>
            <p:cNvSpPr>
              <a:spLocks noChangeShapeType="1"/>
            </p:cNvSpPr>
            <p:nvPr/>
          </p:nvSpPr>
          <p:spPr bwMode="auto">
            <a:xfrm>
              <a:off x="745" y="1693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2" name="Line 972"/>
            <p:cNvSpPr>
              <a:spLocks noChangeShapeType="1"/>
            </p:cNvSpPr>
            <p:nvPr/>
          </p:nvSpPr>
          <p:spPr bwMode="auto">
            <a:xfrm>
              <a:off x="747" y="169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3" name="Line 973"/>
            <p:cNvSpPr>
              <a:spLocks noChangeShapeType="1"/>
            </p:cNvSpPr>
            <p:nvPr/>
          </p:nvSpPr>
          <p:spPr bwMode="auto">
            <a:xfrm>
              <a:off x="747" y="170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4" name="Line 974"/>
            <p:cNvSpPr>
              <a:spLocks noChangeShapeType="1"/>
            </p:cNvSpPr>
            <p:nvPr/>
          </p:nvSpPr>
          <p:spPr bwMode="auto">
            <a:xfrm>
              <a:off x="698" y="1724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5" name="Line 975"/>
            <p:cNvSpPr>
              <a:spLocks noChangeShapeType="1"/>
            </p:cNvSpPr>
            <p:nvPr/>
          </p:nvSpPr>
          <p:spPr bwMode="auto">
            <a:xfrm>
              <a:off x="700" y="1722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6" name="Line 976"/>
            <p:cNvSpPr>
              <a:spLocks noChangeShapeType="1"/>
            </p:cNvSpPr>
            <p:nvPr/>
          </p:nvSpPr>
          <p:spPr bwMode="auto">
            <a:xfrm>
              <a:off x="698" y="174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7" name="Line 977"/>
            <p:cNvSpPr>
              <a:spLocks noChangeShapeType="1"/>
            </p:cNvSpPr>
            <p:nvPr/>
          </p:nvSpPr>
          <p:spPr bwMode="auto">
            <a:xfrm>
              <a:off x="715" y="173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8" name="Line 978"/>
            <p:cNvSpPr>
              <a:spLocks noChangeShapeType="1"/>
            </p:cNvSpPr>
            <p:nvPr/>
          </p:nvSpPr>
          <p:spPr bwMode="auto">
            <a:xfrm>
              <a:off x="667" y="1755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69" name="Line 979"/>
            <p:cNvSpPr>
              <a:spLocks noChangeShapeType="1"/>
            </p:cNvSpPr>
            <p:nvPr/>
          </p:nvSpPr>
          <p:spPr bwMode="auto">
            <a:xfrm>
              <a:off x="669" y="175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0" name="Line 980"/>
            <p:cNvSpPr>
              <a:spLocks noChangeShapeType="1"/>
            </p:cNvSpPr>
            <p:nvPr/>
          </p:nvSpPr>
          <p:spPr bwMode="auto">
            <a:xfrm>
              <a:off x="652" y="177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1" name="Line 981"/>
            <p:cNvSpPr>
              <a:spLocks noChangeShapeType="1"/>
            </p:cNvSpPr>
            <p:nvPr/>
          </p:nvSpPr>
          <p:spPr bwMode="auto">
            <a:xfrm>
              <a:off x="654" y="176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2" name="Line 982"/>
            <p:cNvSpPr>
              <a:spLocks noChangeShapeType="1"/>
            </p:cNvSpPr>
            <p:nvPr/>
          </p:nvSpPr>
          <p:spPr bwMode="auto">
            <a:xfrm>
              <a:off x="608" y="1786"/>
              <a:ext cx="48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3" name="Line 983"/>
            <p:cNvSpPr>
              <a:spLocks noChangeShapeType="1"/>
            </p:cNvSpPr>
            <p:nvPr/>
          </p:nvSpPr>
          <p:spPr bwMode="auto">
            <a:xfrm>
              <a:off x="610" y="1784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4" name="Line 984"/>
            <p:cNvSpPr>
              <a:spLocks noChangeShapeType="1"/>
            </p:cNvSpPr>
            <p:nvPr/>
          </p:nvSpPr>
          <p:spPr bwMode="auto">
            <a:xfrm>
              <a:off x="562" y="1818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5" name="Line 985"/>
            <p:cNvSpPr>
              <a:spLocks noChangeShapeType="1"/>
            </p:cNvSpPr>
            <p:nvPr/>
          </p:nvSpPr>
          <p:spPr bwMode="auto">
            <a:xfrm>
              <a:off x="564" y="1816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6" name="Line 986"/>
            <p:cNvSpPr>
              <a:spLocks noChangeShapeType="1"/>
            </p:cNvSpPr>
            <p:nvPr/>
          </p:nvSpPr>
          <p:spPr bwMode="auto">
            <a:xfrm>
              <a:off x="562" y="183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7" name="Line 987"/>
            <p:cNvSpPr>
              <a:spLocks noChangeShapeType="1"/>
            </p:cNvSpPr>
            <p:nvPr/>
          </p:nvSpPr>
          <p:spPr bwMode="auto">
            <a:xfrm>
              <a:off x="579" y="182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8" name="Line 988"/>
            <p:cNvSpPr>
              <a:spLocks noChangeShapeType="1"/>
            </p:cNvSpPr>
            <p:nvPr/>
          </p:nvSpPr>
          <p:spPr bwMode="auto">
            <a:xfrm>
              <a:off x="546" y="1846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79" name="Line 989"/>
            <p:cNvSpPr>
              <a:spLocks noChangeShapeType="1"/>
            </p:cNvSpPr>
            <p:nvPr/>
          </p:nvSpPr>
          <p:spPr bwMode="auto">
            <a:xfrm>
              <a:off x="548" y="184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0" name="Line 990"/>
            <p:cNvSpPr>
              <a:spLocks noChangeShapeType="1"/>
            </p:cNvSpPr>
            <p:nvPr/>
          </p:nvSpPr>
          <p:spPr bwMode="auto">
            <a:xfrm>
              <a:off x="546" y="1861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1" name="Line 991"/>
            <p:cNvSpPr>
              <a:spLocks noChangeShapeType="1"/>
            </p:cNvSpPr>
            <p:nvPr/>
          </p:nvSpPr>
          <p:spPr bwMode="auto">
            <a:xfrm>
              <a:off x="564" y="185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2" name="Line 992"/>
            <p:cNvSpPr>
              <a:spLocks noChangeShapeType="1"/>
            </p:cNvSpPr>
            <p:nvPr/>
          </p:nvSpPr>
          <p:spPr bwMode="auto">
            <a:xfrm>
              <a:off x="515" y="1876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3" name="Line 993"/>
            <p:cNvSpPr>
              <a:spLocks noChangeShapeType="1"/>
            </p:cNvSpPr>
            <p:nvPr/>
          </p:nvSpPr>
          <p:spPr bwMode="auto">
            <a:xfrm>
              <a:off x="517" y="187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4" name="Line 994"/>
            <p:cNvSpPr>
              <a:spLocks noChangeShapeType="1"/>
            </p:cNvSpPr>
            <p:nvPr/>
          </p:nvSpPr>
          <p:spPr bwMode="auto">
            <a:xfrm>
              <a:off x="515" y="1892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5" name="Line 995"/>
            <p:cNvSpPr>
              <a:spLocks noChangeShapeType="1"/>
            </p:cNvSpPr>
            <p:nvPr/>
          </p:nvSpPr>
          <p:spPr bwMode="auto">
            <a:xfrm>
              <a:off x="548" y="1890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6" name="Line 996"/>
            <p:cNvSpPr>
              <a:spLocks noChangeShapeType="1"/>
            </p:cNvSpPr>
            <p:nvPr/>
          </p:nvSpPr>
          <p:spPr bwMode="auto">
            <a:xfrm>
              <a:off x="487" y="1908"/>
              <a:ext cx="6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7" name="Line 997"/>
            <p:cNvSpPr>
              <a:spLocks noChangeShapeType="1"/>
            </p:cNvSpPr>
            <p:nvPr/>
          </p:nvSpPr>
          <p:spPr bwMode="auto">
            <a:xfrm>
              <a:off x="489" y="190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8" name="Line 998"/>
            <p:cNvSpPr>
              <a:spLocks noChangeShapeType="1"/>
            </p:cNvSpPr>
            <p:nvPr/>
          </p:nvSpPr>
          <p:spPr bwMode="auto">
            <a:xfrm>
              <a:off x="487" y="1923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89" name="Line 999"/>
            <p:cNvSpPr>
              <a:spLocks noChangeShapeType="1"/>
            </p:cNvSpPr>
            <p:nvPr/>
          </p:nvSpPr>
          <p:spPr bwMode="auto">
            <a:xfrm>
              <a:off x="501" y="192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0" name="Line 1000"/>
            <p:cNvSpPr>
              <a:spLocks noChangeShapeType="1"/>
            </p:cNvSpPr>
            <p:nvPr/>
          </p:nvSpPr>
          <p:spPr bwMode="auto">
            <a:xfrm>
              <a:off x="456" y="1939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1" name="Line 1001"/>
            <p:cNvSpPr>
              <a:spLocks noChangeShapeType="1"/>
            </p:cNvSpPr>
            <p:nvPr/>
          </p:nvSpPr>
          <p:spPr bwMode="auto">
            <a:xfrm>
              <a:off x="458" y="193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2" name="Line 1002"/>
            <p:cNvSpPr>
              <a:spLocks noChangeShapeType="1"/>
            </p:cNvSpPr>
            <p:nvPr/>
          </p:nvSpPr>
          <p:spPr bwMode="auto">
            <a:xfrm>
              <a:off x="456" y="195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3" name="Line 1003"/>
            <p:cNvSpPr>
              <a:spLocks noChangeShapeType="1"/>
            </p:cNvSpPr>
            <p:nvPr/>
          </p:nvSpPr>
          <p:spPr bwMode="auto">
            <a:xfrm>
              <a:off x="473" y="1952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4" name="Line 1004"/>
            <p:cNvSpPr>
              <a:spLocks noChangeShapeType="1"/>
            </p:cNvSpPr>
            <p:nvPr/>
          </p:nvSpPr>
          <p:spPr bwMode="auto">
            <a:xfrm>
              <a:off x="424" y="1967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5" name="Line 1005"/>
            <p:cNvSpPr>
              <a:spLocks noChangeShapeType="1"/>
            </p:cNvSpPr>
            <p:nvPr/>
          </p:nvSpPr>
          <p:spPr bwMode="auto">
            <a:xfrm>
              <a:off x="426" y="1965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6" name="Line 1006"/>
            <p:cNvSpPr>
              <a:spLocks noChangeShapeType="1"/>
            </p:cNvSpPr>
            <p:nvPr/>
          </p:nvSpPr>
          <p:spPr bwMode="auto">
            <a:xfrm>
              <a:off x="378" y="1999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7" name="Line 1007"/>
            <p:cNvSpPr>
              <a:spLocks noChangeShapeType="1"/>
            </p:cNvSpPr>
            <p:nvPr/>
          </p:nvSpPr>
          <p:spPr bwMode="auto">
            <a:xfrm>
              <a:off x="380" y="199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698" name="Line 1008"/>
            <p:cNvSpPr>
              <a:spLocks noChangeShapeType="1"/>
            </p:cNvSpPr>
            <p:nvPr/>
          </p:nvSpPr>
          <p:spPr bwMode="auto">
            <a:xfrm>
              <a:off x="378" y="2015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1" name="Group 1210"/>
          <p:cNvGrpSpPr>
            <a:grpSpLocks/>
          </p:cNvGrpSpPr>
          <p:nvPr/>
        </p:nvGrpSpPr>
        <p:grpSpPr bwMode="auto">
          <a:xfrm>
            <a:off x="808038" y="1098550"/>
            <a:ext cx="3824287" cy="2616200"/>
            <a:chOff x="303" y="556"/>
            <a:chExt cx="2409" cy="1648"/>
          </a:xfrm>
        </p:grpSpPr>
        <p:sp>
          <p:nvSpPr>
            <p:cNvPr id="18299" name="Line 1010"/>
            <p:cNvSpPr>
              <a:spLocks noChangeShapeType="1"/>
            </p:cNvSpPr>
            <p:nvPr/>
          </p:nvSpPr>
          <p:spPr bwMode="auto">
            <a:xfrm>
              <a:off x="396" y="201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0" name="Line 1011"/>
            <p:cNvSpPr>
              <a:spLocks noChangeShapeType="1"/>
            </p:cNvSpPr>
            <p:nvPr/>
          </p:nvSpPr>
          <p:spPr bwMode="auto">
            <a:xfrm>
              <a:off x="378" y="2030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1" name="Line 1012"/>
            <p:cNvSpPr>
              <a:spLocks noChangeShapeType="1"/>
            </p:cNvSpPr>
            <p:nvPr/>
          </p:nvSpPr>
          <p:spPr bwMode="auto">
            <a:xfrm>
              <a:off x="380" y="2028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2" name="Line 1013"/>
            <p:cNvSpPr>
              <a:spLocks noChangeShapeType="1"/>
            </p:cNvSpPr>
            <p:nvPr/>
          </p:nvSpPr>
          <p:spPr bwMode="auto">
            <a:xfrm>
              <a:off x="363" y="206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3" name="Line 1014"/>
            <p:cNvSpPr>
              <a:spLocks noChangeShapeType="1"/>
            </p:cNvSpPr>
            <p:nvPr/>
          </p:nvSpPr>
          <p:spPr bwMode="auto">
            <a:xfrm>
              <a:off x="365" y="205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4" name="Line 1015"/>
            <p:cNvSpPr>
              <a:spLocks noChangeShapeType="1"/>
            </p:cNvSpPr>
            <p:nvPr/>
          </p:nvSpPr>
          <p:spPr bwMode="auto">
            <a:xfrm>
              <a:off x="363" y="207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5" name="Line 1016"/>
            <p:cNvSpPr>
              <a:spLocks noChangeShapeType="1"/>
            </p:cNvSpPr>
            <p:nvPr/>
          </p:nvSpPr>
          <p:spPr bwMode="auto">
            <a:xfrm>
              <a:off x="380" y="2075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6" name="Line 1017"/>
            <p:cNvSpPr>
              <a:spLocks noChangeShapeType="1"/>
            </p:cNvSpPr>
            <p:nvPr/>
          </p:nvSpPr>
          <p:spPr bwMode="auto">
            <a:xfrm>
              <a:off x="334" y="2090"/>
              <a:ext cx="48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7" name="Line 1018"/>
            <p:cNvSpPr>
              <a:spLocks noChangeShapeType="1"/>
            </p:cNvSpPr>
            <p:nvPr/>
          </p:nvSpPr>
          <p:spPr bwMode="auto">
            <a:xfrm>
              <a:off x="336" y="2088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8" name="Line 1019"/>
            <p:cNvSpPr>
              <a:spLocks noChangeShapeType="1"/>
            </p:cNvSpPr>
            <p:nvPr/>
          </p:nvSpPr>
          <p:spPr bwMode="auto">
            <a:xfrm>
              <a:off x="303" y="2120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09" name="Line 1020"/>
            <p:cNvSpPr>
              <a:spLocks noChangeShapeType="1"/>
            </p:cNvSpPr>
            <p:nvPr/>
          </p:nvSpPr>
          <p:spPr bwMode="auto">
            <a:xfrm>
              <a:off x="304" y="2118"/>
              <a:ext cx="1" cy="5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0" name="Line 1021"/>
            <p:cNvSpPr>
              <a:spLocks noChangeShapeType="1"/>
            </p:cNvSpPr>
            <p:nvPr/>
          </p:nvSpPr>
          <p:spPr bwMode="auto">
            <a:xfrm>
              <a:off x="304" y="216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1" name="Freeform 1022"/>
            <p:cNvSpPr>
              <a:spLocks/>
            </p:cNvSpPr>
            <p:nvPr/>
          </p:nvSpPr>
          <p:spPr bwMode="auto">
            <a:xfrm>
              <a:off x="308" y="556"/>
              <a:ext cx="2404" cy="1646"/>
            </a:xfrm>
            <a:custGeom>
              <a:avLst/>
              <a:gdLst>
                <a:gd name="T0" fmla="*/ 48 w 2404"/>
                <a:gd name="T1" fmla="*/ 1646 h 1646"/>
                <a:gd name="T2" fmla="*/ 107 w 2404"/>
                <a:gd name="T3" fmla="*/ 1599 h 1646"/>
                <a:gd name="T4" fmla="*/ 154 w 2404"/>
                <a:gd name="T5" fmla="*/ 1584 h 1646"/>
                <a:gd name="T6" fmla="*/ 212 w 2404"/>
                <a:gd name="T7" fmla="*/ 1584 h 1646"/>
                <a:gd name="T8" fmla="*/ 260 w 2404"/>
                <a:gd name="T9" fmla="*/ 1537 h 1646"/>
                <a:gd name="T10" fmla="*/ 334 w 2404"/>
                <a:gd name="T11" fmla="*/ 1509 h 1646"/>
                <a:gd name="T12" fmla="*/ 350 w 2404"/>
                <a:gd name="T13" fmla="*/ 1447 h 1646"/>
                <a:gd name="T14" fmla="*/ 501 w 2404"/>
                <a:gd name="T15" fmla="*/ 1387 h 1646"/>
                <a:gd name="T16" fmla="*/ 533 w 2404"/>
                <a:gd name="T17" fmla="*/ 1324 h 1646"/>
                <a:gd name="T18" fmla="*/ 639 w 2404"/>
                <a:gd name="T19" fmla="*/ 1266 h 1646"/>
                <a:gd name="T20" fmla="*/ 730 w 2404"/>
                <a:gd name="T21" fmla="*/ 1219 h 1646"/>
                <a:gd name="T22" fmla="*/ 838 w 2404"/>
                <a:gd name="T23" fmla="*/ 1141 h 1646"/>
                <a:gd name="T24" fmla="*/ 976 w 2404"/>
                <a:gd name="T25" fmla="*/ 1098 h 1646"/>
                <a:gd name="T26" fmla="*/ 988 w 2404"/>
                <a:gd name="T27" fmla="*/ 1035 h 1646"/>
                <a:gd name="T28" fmla="*/ 1097 w 2404"/>
                <a:gd name="T29" fmla="*/ 991 h 1646"/>
                <a:gd name="T30" fmla="*/ 1218 w 2404"/>
                <a:gd name="T31" fmla="*/ 930 h 1646"/>
                <a:gd name="T32" fmla="*/ 1324 w 2404"/>
                <a:gd name="T33" fmla="*/ 870 h 1646"/>
                <a:gd name="T34" fmla="*/ 1371 w 2404"/>
                <a:gd name="T35" fmla="*/ 791 h 1646"/>
                <a:gd name="T36" fmla="*/ 1446 w 2404"/>
                <a:gd name="T37" fmla="*/ 744 h 1646"/>
                <a:gd name="T38" fmla="*/ 1492 w 2404"/>
                <a:gd name="T39" fmla="*/ 670 h 1646"/>
                <a:gd name="T40" fmla="*/ 1598 w 2404"/>
                <a:gd name="T41" fmla="*/ 623 h 1646"/>
                <a:gd name="T42" fmla="*/ 1688 w 2404"/>
                <a:gd name="T43" fmla="*/ 549 h 1646"/>
                <a:gd name="T44" fmla="*/ 1809 w 2404"/>
                <a:gd name="T45" fmla="*/ 502 h 1646"/>
                <a:gd name="T46" fmla="*/ 1903 w 2404"/>
                <a:gd name="T47" fmla="*/ 443 h 1646"/>
                <a:gd name="T48" fmla="*/ 2068 w 2404"/>
                <a:gd name="T49" fmla="*/ 381 h 1646"/>
                <a:gd name="T50" fmla="*/ 2174 w 2404"/>
                <a:gd name="T51" fmla="*/ 307 h 1646"/>
                <a:gd name="T52" fmla="*/ 2236 w 2404"/>
                <a:gd name="T53" fmla="*/ 259 h 1646"/>
                <a:gd name="T54" fmla="*/ 2311 w 2404"/>
                <a:gd name="T55" fmla="*/ 184 h 1646"/>
                <a:gd name="T56" fmla="*/ 2404 w 2404"/>
                <a:gd name="T57" fmla="*/ 121 h 1646"/>
                <a:gd name="T58" fmla="*/ 2357 w 2404"/>
                <a:gd name="T59" fmla="*/ 47 h 1646"/>
                <a:gd name="T60" fmla="*/ 2299 w 2404"/>
                <a:gd name="T61" fmla="*/ 47 h 1646"/>
                <a:gd name="T62" fmla="*/ 2236 w 2404"/>
                <a:gd name="T63" fmla="*/ 91 h 1646"/>
                <a:gd name="T64" fmla="*/ 2115 w 2404"/>
                <a:gd name="T65" fmla="*/ 153 h 1646"/>
                <a:gd name="T66" fmla="*/ 2084 w 2404"/>
                <a:gd name="T67" fmla="*/ 199 h 1646"/>
                <a:gd name="T68" fmla="*/ 1994 w 2404"/>
                <a:gd name="T69" fmla="*/ 259 h 1646"/>
                <a:gd name="T70" fmla="*/ 1778 w 2404"/>
                <a:gd name="T71" fmla="*/ 307 h 1646"/>
                <a:gd name="T72" fmla="*/ 1657 w 2404"/>
                <a:gd name="T73" fmla="*/ 365 h 1646"/>
                <a:gd name="T74" fmla="*/ 1477 w 2404"/>
                <a:gd name="T75" fmla="*/ 412 h 1646"/>
                <a:gd name="T76" fmla="*/ 1384 w 2404"/>
                <a:gd name="T77" fmla="*/ 475 h 1646"/>
                <a:gd name="T78" fmla="*/ 1262 w 2404"/>
                <a:gd name="T79" fmla="*/ 518 h 1646"/>
                <a:gd name="T80" fmla="*/ 1172 w 2404"/>
                <a:gd name="T81" fmla="*/ 580 h 1646"/>
                <a:gd name="T82" fmla="*/ 1155 w 2404"/>
                <a:gd name="T83" fmla="*/ 639 h 1646"/>
                <a:gd name="T84" fmla="*/ 1034 w 2404"/>
                <a:gd name="T85" fmla="*/ 701 h 1646"/>
                <a:gd name="T86" fmla="*/ 944 w 2404"/>
                <a:gd name="T87" fmla="*/ 791 h 1646"/>
                <a:gd name="T88" fmla="*/ 808 w 2404"/>
                <a:gd name="T89" fmla="*/ 838 h 1646"/>
                <a:gd name="T90" fmla="*/ 702 w 2404"/>
                <a:gd name="T91" fmla="*/ 930 h 1646"/>
                <a:gd name="T92" fmla="*/ 607 w 2404"/>
                <a:gd name="T93" fmla="*/ 1035 h 1646"/>
                <a:gd name="T94" fmla="*/ 533 w 2404"/>
                <a:gd name="T95" fmla="*/ 1081 h 1646"/>
                <a:gd name="T96" fmla="*/ 443 w 2404"/>
                <a:gd name="T97" fmla="*/ 1141 h 1646"/>
                <a:gd name="T98" fmla="*/ 365 w 2404"/>
                <a:gd name="T99" fmla="*/ 1203 h 1646"/>
                <a:gd name="T100" fmla="*/ 260 w 2404"/>
                <a:gd name="T101" fmla="*/ 1278 h 1646"/>
                <a:gd name="T102" fmla="*/ 212 w 2404"/>
                <a:gd name="T103" fmla="*/ 1324 h 1646"/>
                <a:gd name="T104" fmla="*/ 197 w 2404"/>
                <a:gd name="T105" fmla="*/ 1387 h 1646"/>
                <a:gd name="T106" fmla="*/ 76 w 2404"/>
                <a:gd name="T107" fmla="*/ 1447 h 1646"/>
                <a:gd name="T108" fmla="*/ 61 w 2404"/>
                <a:gd name="T109" fmla="*/ 1525 h 1646"/>
                <a:gd name="T110" fmla="*/ 0 w 2404"/>
                <a:gd name="T111" fmla="*/ 1631 h 164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04"/>
                <a:gd name="T169" fmla="*/ 0 h 1646"/>
                <a:gd name="T170" fmla="*/ 2404 w 2404"/>
                <a:gd name="T171" fmla="*/ 1646 h 164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04" h="1646">
                  <a:moveTo>
                    <a:pt x="0" y="1631"/>
                  </a:moveTo>
                  <a:lnTo>
                    <a:pt x="17" y="1631"/>
                  </a:lnTo>
                  <a:lnTo>
                    <a:pt x="17" y="1646"/>
                  </a:lnTo>
                  <a:lnTo>
                    <a:pt x="32" y="1646"/>
                  </a:lnTo>
                  <a:lnTo>
                    <a:pt x="32" y="1631"/>
                  </a:lnTo>
                  <a:lnTo>
                    <a:pt x="48" y="1631"/>
                  </a:lnTo>
                  <a:lnTo>
                    <a:pt x="48" y="1646"/>
                  </a:lnTo>
                  <a:lnTo>
                    <a:pt x="61" y="1646"/>
                  </a:lnTo>
                  <a:lnTo>
                    <a:pt x="61" y="1615"/>
                  </a:lnTo>
                  <a:lnTo>
                    <a:pt x="76" y="1615"/>
                  </a:lnTo>
                  <a:lnTo>
                    <a:pt x="76" y="1631"/>
                  </a:lnTo>
                  <a:lnTo>
                    <a:pt x="92" y="1631"/>
                  </a:lnTo>
                  <a:lnTo>
                    <a:pt x="92" y="1599"/>
                  </a:lnTo>
                  <a:lnTo>
                    <a:pt x="107" y="1599"/>
                  </a:lnTo>
                  <a:lnTo>
                    <a:pt x="107" y="1615"/>
                  </a:lnTo>
                  <a:lnTo>
                    <a:pt x="122" y="1615"/>
                  </a:lnTo>
                  <a:lnTo>
                    <a:pt x="122" y="1584"/>
                  </a:lnTo>
                  <a:lnTo>
                    <a:pt x="138" y="1584"/>
                  </a:lnTo>
                  <a:lnTo>
                    <a:pt x="138" y="1599"/>
                  </a:lnTo>
                  <a:lnTo>
                    <a:pt x="154" y="1599"/>
                  </a:lnTo>
                  <a:lnTo>
                    <a:pt x="154" y="1584"/>
                  </a:lnTo>
                  <a:lnTo>
                    <a:pt x="169" y="1584"/>
                  </a:lnTo>
                  <a:lnTo>
                    <a:pt x="169" y="1599"/>
                  </a:lnTo>
                  <a:lnTo>
                    <a:pt x="185" y="1599"/>
                  </a:lnTo>
                  <a:lnTo>
                    <a:pt x="185" y="1568"/>
                  </a:lnTo>
                  <a:lnTo>
                    <a:pt x="197" y="1568"/>
                  </a:lnTo>
                  <a:lnTo>
                    <a:pt x="197" y="1584"/>
                  </a:lnTo>
                  <a:lnTo>
                    <a:pt x="212" y="1584"/>
                  </a:lnTo>
                  <a:lnTo>
                    <a:pt x="212" y="1537"/>
                  </a:lnTo>
                  <a:lnTo>
                    <a:pt x="228" y="1537"/>
                  </a:lnTo>
                  <a:lnTo>
                    <a:pt x="228" y="1553"/>
                  </a:lnTo>
                  <a:lnTo>
                    <a:pt x="244" y="1553"/>
                  </a:lnTo>
                  <a:lnTo>
                    <a:pt x="244" y="1525"/>
                  </a:lnTo>
                  <a:lnTo>
                    <a:pt x="260" y="1525"/>
                  </a:lnTo>
                  <a:lnTo>
                    <a:pt x="260" y="1537"/>
                  </a:lnTo>
                  <a:lnTo>
                    <a:pt x="275" y="1537"/>
                  </a:lnTo>
                  <a:lnTo>
                    <a:pt x="275" y="1509"/>
                  </a:lnTo>
                  <a:lnTo>
                    <a:pt x="290" y="1509"/>
                  </a:lnTo>
                  <a:lnTo>
                    <a:pt x="290" y="1525"/>
                  </a:lnTo>
                  <a:lnTo>
                    <a:pt x="306" y="1525"/>
                  </a:lnTo>
                  <a:lnTo>
                    <a:pt x="306" y="1509"/>
                  </a:lnTo>
                  <a:lnTo>
                    <a:pt x="334" y="1509"/>
                  </a:lnTo>
                  <a:lnTo>
                    <a:pt x="334" y="1493"/>
                  </a:lnTo>
                  <a:lnTo>
                    <a:pt x="306" y="1493"/>
                  </a:lnTo>
                  <a:lnTo>
                    <a:pt x="306" y="1478"/>
                  </a:lnTo>
                  <a:lnTo>
                    <a:pt x="322" y="1478"/>
                  </a:lnTo>
                  <a:lnTo>
                    <a:pt x="322" y="1463"/>
                  </a:lnTo>
                  <a:lnTo>
                    <a:pt x="350" y="1463"/>
                  </a:lnTo>
                  <a:lnTo>
                    <a:pt x="350" y="1447"/>
                  </a:lnTo>
                  <a:lnTo>
                    <a:pt x="380" y="1447"/>
                  </a:lnTo>
                  <a:lnTo>
                    <a:pt x="380" y="1430"/>
                  </a:lnTo>
                  <a:lnTo>
                    <a:pt x="396" y="1430"/>
                  </a:lnTo>
                  <a:lnTo>
                    <a:pt x="396" y="1402"/>
                  </a:lnTo>
                  <a:lnTo>
                    <a:pt x="411" y="1402"/>
                  </a:lnTo>
                  <a:lnTo>
                    <a:pt x="411" y="1387"/>
                  </a:lnTo>
                  <a:lnTo>
                    <a:pt x="501" y="1387"/>
                  </a:lnTo>
                  <a:lnTo>
                    <a:pt x="501" y="1371"/>
                  </a:lnTo>
                  <a:lnTo>
                    <a:pt x="471" y="1371"/>
                  </a:lnTo>
                  <a:lnTo>
                    <a:pt x="471" y="1356"/>
                  </a:lnTo>
                  <a:lnTo>
                    <a:pt x="471" y="1340"/>
                  </a:lnTo>
                  <a:lnTo>
                    <a:pt x="501" y="1340"/>
                  </a:lnTo>
                  <a:lnTo>
                    <a:pt x="501" y="1324"/>
                  </a:lnTo>
                  <a:lnTo>
                    <a:pt x="533" y="1324"/>
                  </a:lnTo>
                  <a:lnTo>
                    <a:pt x="533" y="1309"/>
                  </a:lnTo>
                  <a:lnTo>
                    <a:pt x="548" y="1309"/>
                  </a:lnTo>
                  <a:lnTo>
                    <a:pt x="548" y="1294"/>
                  </a:lnTo>
                  <a:lnTo>
                    <a:pt x="579" y="1294"/>
                  </a:lnTo>
                  <a:lnTo>
                    <a:pt x="579" y="1278"/>
                  </a:lnTo>
                  <a:lnTo>
                    <a:pt x="639" y="1278"/>
                  </a:lnTo>
                  <a:lnTo>
                    <a:pt x="639" y="1266"/>
                  </a:lnTo>
                  <a:lnTo>
                    <a:pt x="655" y="1266"/>
                  </a:lnTo>
                  <a:lnTo>
                    <a:pt x="655" y="1249"/>
                  </a:lnTo>
                  <a:lnTo>
                    <a:pt x="670" y="1249"/>
                  </a:lnTo>
                  <a:lnTo>
                    <a:pt x="717" y="1249"/>
                  </a:lnTo>
                  <a:lnTo>
                    <a:pt x="717" y="1234"/>
                  </a:lnTo>
                  <a:lnTo>
                    <a:pt x="730" y="1234"/>
                  </a:lnTo>
                  <a:lnTo>
                    <a:pt x="730" y="1219"/>
                  </a:lnTo>
                  <a:lnTo>
                    <a:pt x="730" y="1203"/>
                  </a:lnTo>
                  <a:lnTo>
                    <a:pt x="792" y="1203"/>
                  </a:lnTo>
                  <a:lnTo>
                    <a:pt x="792" y="1172"/>
                  </a:lnTo>
                  <a:lnTo>
                    <a:pt x="823" y="1172"/>
                  </a:lnTo>
                  <a:lnTo>
                    <a:pt x="823" y="1156"/>
                  </a:lnTo>
                  <a:lnTo>
                    <a:pt x="838" y="1156"/>
                  </a:lnTo>
                  <a:lnTo>
                    <a:pt x="838" y="1141"/>
                  </a:lnTo>
                  <a:lnTo>
                    <a:pt x="866" y="1141"/>
                  </a:lnTo>
                  <a:lnTo>
                    <a:pt x="866" y="1128"/>
                  </a:lnTo>
                  <a:lnTo>
                    <a:pt x="898" y="1128"/>
                  </a:lnTo>
                  <a:lnTo>
                    <a:pt x="898" y="1113"/>
                  </a:lnTo>
                  <a:lnTo>
                    <a:pt x="988" y="1113"/>
                  </a:lnTo>
                  <a:lnTo>
                    <a:pt x="988" y="1098"/>
                  </a:lnTo>
                  <a:lnTo>
                    <a:pt x="976" y="1098"/>
                  </a:lnTo>
                  <a:lnTo>
                    <a:pt x="976" y="1081"/>
                  </a:lnTo>
                  <a:lnTo>
                    <a:pt x="959" y="1081"/>
                  </a:lnTo>
                  <a:lnTo>
                    <a:pt x="959" y="1066"/>
                  </a:lnTo>
                  <a:lnTo>
                    <a:pt x="976" y="1066"/>
                  </a:lnTo>
                  <a:lnTo>
                    <a:pt x="976" y="1051"/>
                  </a:lnTo>
                  <a:lnTo>
                    <a:pt x="988" y="1051"/>
                  </a:lnTo>
                  <a:lnTo>
                    <a:pt x="988" y="1035"/>
                  </a:lnTo>
                  <a:lnTo>
                    <a:pt x="1019" y="1035"/>
                  </a:lnTo>
                  <a:lnTo>
                    <a:pt x="1019" y="1020"/>
                  </a:lnTo>
                  <a:lnTo>
                    <a:pt x="1050" y="1020"/>
                  </a:lnTo>
                  <a:lnTo>
                    <a:pt x="1050" y="1004"/>
                  </a:lnTo>
                  <a:lnTo>
                    <a:pt x="1066" y="1004"/>
                  </a:lnTo>
                  <a:lnTo>
                    <a:pt x="1066" y="991"/>
                  </a:lnTo>
                  <a:lnTo>
                    <a:pt x="1097" y="991"/>
                  </a:lnTo>
                  <a:lnTo>
                    <a:pt x="1097" y="976"/>
                  </a:lnTo>
                  <a:lnTo>
                    <a:pt x="1125" y="976"/>
                  </a:lnTo>
                  <a:lnTo>
                    <a:pt x="1125" y="960"/>
                  </a:lnTo>
                  <a:lnTo>
                    <a:pt x="1172" y="960"/>
                  </a:lnTo>
                  <a:lnTo>
                    <a:pt x="1172" y="945"/>
                  </a:lnTo>
                  <a:lnTo>
                    <a:pt x="1218" y="945"/>
                  </a:lnTo>
                  <a:lnTo>
                    <a:pt x="1218" y="930"/>
                  </a:lnTo>
                  <a:lnTo>
                    <a:pt x="1245" y="930"/>
                  </a:lnTo>
                  <a:lnTo>
                    <a:pt x="1245" y="898"/>
                  </a:lnTo>
                  <a:lnTo>
                    <a:pt x="1262" y="898"/>
                  </a:lnTo>
                  <a:lnTo>
                    <a:pt x="1262" y="883"/>
                  </a:lnTo>
                  <a:lnTo>
                    <a:pt x="1277" y="883"/>
                  </a:lnTo>
                  <a:lnTo>
                    <a:pt x="1277" y="870"/>
                  </a:lnTo>
                  <a:lnTo>
                    <a:pt x="1324" y="870"/>
                  </a:lnTo>
                  <a:lnTo>
                    <a:pt x="1324" y="854"/>
                  </a:lnTo>
                  <a:lnTo>
                    <a:pt x="1356" y="854"/>
                  </a:lnTo>
                  <a:lnTo>
                    <a:pt x="1356" y="838"/>
                  </a:lnTo>
                  <a:lnTo>
                    <a:pt x="1384" y="838"/>
                  </a:lnTo>
                  <a:lnTo>
                    <a:pt x="1384" y="807"/>
                  </a:lnTo>
                  <a:lnTo>
                    <a:pt x="1371" y="807"/>
                  </a:lnTo>
                  <a:lnTo>
                    <a:pt x="1371" y="791"/>
                  </a:lnTo>
                  <a:lnTo>
                    <a:pt x="1399" y="791"/>
                  </a:lnTo>
                  <a:lnTo>
                    <a:pt x="1399" y="776"/>
                  </a:lnTo>
                  <a:lnTo>
                    <a:pt x="1414" y="776"/>
                  </a:lnTo>
                  <a:lnTo>
                    <a:pt x="1414" y="761"/>
                  </a:lnTo>
                  <a:lnTo>
                    <a:pt x="1430" y="761"/>
                  </a:lnTo>
                  <a:lnTo>
                    <a:pt x="1430" y="744"/>
                  </a:lnTo>
                  <a:lnTo>
                    <a:pt x="1446" y="744"/>
                  </a:lnTo>
                  <a:lnTo>
                    <a:pt x="1446" y="733"/>
                  </a:lnTo>
                  <a:lnTo>
                    <a:pt x="1462" y="733"/>
                  </a:lnTo>
                  <a:lnTo>
                    <a:pt x="1462" y="717"/>
                  </a:lnTo>
                  <a:lnTo>
                    <a:pt x="1477" y="717"/>
                  </a:lnTo>
                  <a:lnTo>
                    <a:pt x="1477" y="701"/>
                  </a:lnTo>
                  <a:lnTo>
                    <a:pt x="1492" y="701"/>
                  </a:lnTo>
                  <a:lnTo>
                    <a:pt x="1492" y="670"/>
                  </a:lnTo>
                  <a:lnTo>
                    <a:pt x="1520" y="670"/>
                  </a:lnTo>
                  <a:lnTo>
                    <a:pt x="1520" y="655"/>
                  </a:lnTo>
                  <a:lnTo>
                    <a:pt x="1536" y="655"/>
                  </a:lnTo>
                  <a:lnTo>
                    <a:pt x="1536" y="639"/>
                  </a:lnTo>
                  <a:lnTo>
                    <a:pt x="1567" y="639"/>
                  </a:lnTo>
                  <a:lnTo>
                    <a:pt x="1567" y="623"/>
                  </a:lnTo>
                  <a:lnTo>
                    <a:pt x="1598" y="623"/>
                  </a:lnTo>
                  <a:lnTo>
                    <a:pt x="1598" y="608"/>
                  </a:lnTo>
                  <a:lnTo>
                    <a:pt x="1642" y="608"/>
                  </a:lnTo>
                  <a:lnTo>
                    <a:pt x="1642" y="596"/>
                  </a:lnTo>
                  <a:lnTo>
                    <a:pt x="1673" y="596"/>
                  </a:lnTo>
                  <a:lnTo>
                    <a:pt x="1673" y="565"/>
                  </a:lnTo>
                  <a:lnTo>
                    <a:pt x="1688" y="565"/>
                  </a:lnTo>
                  <a:lnTo>
                    <a:pt x="1688" y="549"/>
                  </a:lnTo>
                  <a:lnTo>
                    <a:pt x="1735" y="549"/>
                  </a:lnTo>
                  <a:lnTo>
                    <a:pt x="1735" y="533"/>
                  </a:lnTo>
                  <a:lnTo>
                    <a:pt x="1750" y="533"/>
                  </a:lnTo>
                  <a:lnTo>
                    <a:pt x="1750" y="518"/>
                  </a:lnTo>
                  <a:lnTo>
                    <a:pt x="1794" y="518"/>
                  </a:lnTo>
                  <a:lnTo>
                    <a:pt x="1794" y="502"/>
                  </a:lnTo>
                  <a:lnTo>
                    <a:pt x="1809" y="502"/>
                  </a:lnTo>
                  <a:lnTo>
                    <a:pt x="1809" y="487"/>
                  </a:lnTo>
                  <a:lnTo>
                    <a:pt x="1841" y="487"/>
                  </a:lnTo>
                  <a:lnTo>
                    <a:pt x="1841" y="475"/>
                  </a:lnTo>
                  <a:lnTo>
                    <a:pt x="1871" y="475"/>
                  </a:lnTo>
                  <a:lnTo>
                    <a:pt x="1871" y="458"/>
                  </a:lnTo>
                  <a:lnTo>
                    <a:pt x="1903" y="458"/>
                  </a:lnTo>
                  <a:lnTo>
                    <a:pt x="1903" y="443"/>
                  </a:lnTo>
                  <a:lnTo>
                    <a:pt x="1932" y="443"/>
                  </a:lnTo>
                  <a:lnTo>
                    <a:pt x="1932" y="428"/>
                  </a:lnTo>
                  <a:lnTo>
                    <a:pt x="1978" y="428"/>
                  </a:lnTo>
                  <a:lnTo>
                    <a:pt x="1978" y="397"/>
                  </a:lnTo>
                  <a:lnTo>
                    <a:pt x="2010" y="397"/>
                  </a:lnTo>
                  <a:lnTo>
                    <a:pt x="2010" y="381"/>
                  </a:lnTo>
                  <a:lnTo>
                    <a:pt x="2068" y="381"/>
                  </a:lnTo>
                  <a:lnTo>
                    <a:pt x="2068" y="365"/>
                  </a:lnTo>
                  <a:lnTo>
                    <a:pt x="2131" y="365"/>
                  </a:lnTo>
                  <a:lnTo>
                    <a:pt x="2131" y="350"/>
                  </a:lnTo>
                  <a:lnTo>
                    <a:pt x="2161" y="350"/>
                  </a:lnTo>
                  <a:lnTo>
                    <a:pt x="2161" y="322"/>
                  </a:lnTo>
                  <a:lnTo>
                    <a:pt x="2174" y="322"/>
                  </a:lnTo>
                  <a:lnTo>
                    <a:pt x="2174" y="307"/>
                  </a:lnTo>
                  <a:lnTo>
                    <a:pt x="2190" y="307"/>
                  </a:lnTo>
                  <a:lnTo>
                    <a:pt x="2190" y="290"/>
                  </a:lnTo>
                  <a:lnTo>
                    <a:pt x="2206" y="290"/>
                  </a:lnTo>
                  <a:lnTo>
                    <a:pt x="2206" y="275"/>
                  </a:lnTo>
                  <a:lnTo>
                    <a:pt x="2252" y="275"/>
                  </a:lnTo>
                  <a:lnTo>
                    <a:pt x="2252" y="259"/>
                  </a:lnTo>
                  <a:lnTo>
                    <a:pt x="2236" y="259"/>
                  </a:lnTo>
                  <a:lnTo>
                    <a:pt x="2236" y="243"/>
                  </a:lnTo>
                  <a:lnTo>
                    <a:pt x="2283" y="243"/>
                  </a:lnTo>
                  <a:lnTo>
                    <a:pt x="2283" y="215"/>
                  </a:lnTo>
                  <a:lnTo>
                    <a:pt x="2327" y="215"/>
                  </a:lnTo>
                  <a:lnTo>
                    <a:pt x="2327" y="199"/>
                  </a:lnTo>
                  <a:lnTo>
                    <a:pt x="2311" y="199"/>
                  </a:lnTo>
                  <a:lnTo>
                    <a:pt x="2311" y="184"/>
                  </a:lnTo>
                  <a:lnTo>
                    <a:pt x="2374" y="184"/>
                  </a:lnTo>
                  <a:lnTo>
                    <a:pt x="2374" y="168"/>
                  </a:lnTo>
                  <a:lnTo>
                    <a:pt x="2357" y="168"/>
                  </a:lnTo>
                  <a:lnTo>
                    <a:pt x="2357" y="153"/>
                  </a:lnTo>
                  <a:lnTo>
                    <a:pt x="2389" y="153"/>
                  </a:lnTo>
                  <a:lnTo>
                    <a:pt x="2389" y="121"/>
                  </a:lnTo>
                  <a:lnTo>
                    <a:pt x="2404" y="121"/>
                  </a:lnTo>
                  <a:lnTo>
                    <a:pt x="2404" y="106"/>
                  </a:lnTo>
                  <a:lnTo>
                    <a:pt x="2389" y="106"/>
                  </a:lnTo>
                  <a:lnTo>
                    <a:pt x="2389" y="91"/>
                  </a:lnTo>
                  <a:lnTo>
                    <a:pt x="2374" y="91"/>
                  </a:lnTo>
                  <a:lnTo>
                    <a:pt x="2374" y="78"/>
                  </a:lnTo>
                  <a:lnTo>
                    <a:pt x="2357" y="78"/>
                  </a:lnTo>
                  <a:lnTo>
                    <a:pt x="2357" y="47"/>
                  </a:lnTo>
                  <a:lnTo>
                    <a:pt x="2357" y="31"/>
                  </a:lnTo>
                  <a:lnTo>
                    <a:pt x="2357" y="0"/>
                  </a:lnTo>
                  <a:lnTo>
                    <a:pt x="2342" y="0"/>
                  </a:lnTo>
                  <a:lnTo>
                    <a:pt x="2342" y="16"/>
                  </a:lnTo>
                  <a:lnTo>
                    <a:pt x="2342" y="31"/>
                  </a:lnTo>
                  <a:lnTo>
                    <a:pt x="2299" y="31"/>
                  </a:lnTo>
                  <a:lnTo>
                    <a:pt x="2299" y="47"/>
                  </a:lnTo>
                  <a:lnTo>
                    <a:pt x="2283" y="47"/>
                  </a:lnTo>
                  <a:lnTo>
                    <a:pt x="2283" y="63"/>
                  </a:lnTo>
                  <a:lnTo>
                    <a:pt x="2236" y="63"/>
                  </a:lnTo>
                  <a:lnTo>
                    <a:pt x="2236" y="78"/>
                  </a:lnTo>
                  <a:lnTo>
                    <a:pt x="2221" y="78"/>
                  </a:lnTo>
                  <a:lnTo>
                    <a:pt x="2221" y="91"/>
                  </a:lnTo>
                  <a:lnTo>
                    <a:pt x="2236" y="91"/>
                  </a:lnTo>
                  <a:lnTo>
                    <a:pt x="2236" y="106"/>
                  </a:lnTo>
                  <a:lnTo>
                    <a:pt x="2206" y="106"/>
                  </a:lnTo>
                  <a:lnTo>
                    <a:pt x="2206" y="121"/>
                  </a:lnTo>
                  <a:lnTo>
                    <a:pt x="2174" y="121"/>
                  </a:lnTo>
                  <a:lnTo>
                    <a:pt x="2174" y="138"/>
                  </a:lnTo>
                  <a:lnTo>
                    <a:pt x="2115" y="138"/>
                  </a:lnTo>
                  <a:lnTo>
                    <a:pt x="2115" y="153"/>
                  </a:lnTo>
                  <a:lnTo>
                    <a:pt x="2146" y="153"/>
                  </a:lnTo>
                  <a:lnTo>
                    <a:pt x="2146" y="168"/>
                  </a:lnTo>
                  <a:lnTo>
                    <a:pt x="2100" y="168"/>
                  </a:lnTo>
                  <a:lnTo>
                    <a:pt x="2100" y="184"/>
                  </a:lnTo>
                  <a:lnTo>
                    <a:pt x="2115" y="184"/>
                  </a:lnTo>
                  <a:lnTo>
                    <a:pt x="2115" y="199"/>
                  </a:lnTo>
                  <a:lnTo>
                    <a:pt x="2084" y="199"/>
                  </a:lnTo>
                  <a:lnTo>
                    <a:pt x="2084" y="215"/>
                  </a:lnTo>
                  <a:lnTo>
                    <a:pt x="2038" y="215"/>
                  </a:lnTo>
                  <a:lnTo>
                    <a:pt x="2038" y="228"/>
                  </a:lnTo>
                  <a:lnTo>
                    <a:pt x="2053" y="228"/>
                  </a:lnTo>
                  <a:lnTo>
                    <a:pt x="2053" y="243"/>
                  </a:lnTo>
                  <a:lnTo>
                    <a:pt x="1994" y="243"/>
                  </a:lnTo>
                  <a:lnTo>
                    <a:pt x="1994" y="259"/>
                  </a:lnTo>
                  <a:lnTo>
                    <a:pt x="1932" y="259"/>
                  </a:lnTo>
                  <a:lnTo>
                    <a:pt x="1932" y="275"/>
                  </a:lnTo>
                  <a:lnTo>
                    <a:pt x="1841" y="275"/>
                  </a:lnTo>
                  <a:lnTo>
                    <a:pt x="1841" y="290"/>
                  </a:lnTo>
                  <a:lnTo>
                    <a:pt x="1809" y="290"/>
                  </a:lnTo>
                  <a:lnTo>
                    <a:pt x="1809" y="307"/>
                  </a:lnTo>
                  <a:lnTo>
                    <a:pt x="1778" y="307"/>
                  </a:lnTo>
                  <a:lnTo>
                    <a:pt x="1778" y="322"/>
                  </a:lnTo>
                  <a:lnTo>
                    <a:pt x="1750" y="322"/>
                  </a:lnTo>
                  <a:lnTo>
                    <a:pt x="1750" y="337"/>
                  </a:lnTo>
                  <a:lnTo>
                    <a:pt x="1688" y="337"/>
                  </a:lnTo>
                  <a:lnTo>
                    <a:pt x="1688" y="350"/>
                  </a:lnTo>
                  <a:lnTo>
                    <a:pt x="1657" y="350"/>
                  </a:lnTo>
                  <a:lnTo>
                    <a:pt x="1657" y="365"/>
                  </a:lnTo>
                  <a:lnTo>
                    <a:pt x="1642" y="365"/>
                  </a:lnTo>
                  <a:lnTo>
                    <a:pt x="1642" y="381"/>
                  </a:lnTo>
                  <a:lnTo>
                    <a:pt x="1598" y="381"/>
                  </a:lnTo>
                  <a:lnTo>
                    <a:pt x="1598" y="397"/>
                  </a:lnTo>
                  <a:lnTo>
                    <a:pt x="1536" y="397"/>
                  </a:lnTo>
                  <a:lnTo>
                    <a:pt x="1536" y="412"/>
                  </a:lnTo>
                  <a:lnTo>
                    <a:pt x="1477" y="412"/>
                  </a:lnTo>
                  <a:lnTo>
                    <a:pt x="1477" y="428"/>
                  </a:lnTo>
                  <a:lnTo>
                    <a:pt x="1446" y="428"/>
                  </a:lnTo>
                  <a:lnTo>
                    <a:pt x="1446" y="443"/>
                  </a:lnTo>
                  <a:lnTo>
                    <a:pt x="1399" y="443"/>
                  </a:lnTo>
                  <a:lnTo>
                    <a:pt x="1399" y="458"/>
                  </a:lnTo>
                  <a:lnTo>
                    <a:pt x="1384" y="458"/>
                  </a:lnTo>
                  <a:lnTo>
                    <a:pt x="1384" y="475"/>
                  </a:lnTo>
                  <a:lnTo>
                    <a:pt x="1324" y="475"/>
                  </a:lnTo>
                  <a:lnTo>
                    <a:pt x="1324" y="487"/>
                  </a:lnTo>
                  <a:lnTo>
                    <a:pt x="1309" y="487"/>
                  </a:lnTo>
                  <a:lnTo>
                    <a:pt x="1309" y="502"/>
                  </a:lnTo>
                  <a:lnTo>
                    <a:pt x="1277" y="502"/>
                  </a:lnTo>
                  <a:lnTo>
                    <a:pt x="1277" y="518"/>
                  </a:lnTo>
                  <a:lnTo>
                    <a:pt x="1262" y="518"/>
                  </a:lnTo>
                  <a:lnTo>
                    <a:pt x="1262" y="533"/>
                  </a:lnTo>
                  <a:lnTo>
                    <a:pt x="1233" y="533"/>
                  </a:lnTo>
                  <a:lnTo>
                    <a:pt x="1233" y="549"/>
                  </a:lnTo>
                  <a:lnTo>
                    <a:pt x="1233" y="565"/>
                  </a:lnTo>
                  <a:lnTo>
                    <a:pt x="1202" y="565"/>
                  </a:lnTo>
                  <a:lnTo>
                    <a:pt x="1202" y="580"/>
                  </a:lnTo>
                  <a:lnTo>
                    <a:pt x="1172" y="580"/>
                  </a:lnTo>
                  <a:lnTo>
                    <a:pt x="1172" y="596"/>
                  </a:lnTo>
                  <a:lnTo>
                    <a:pt x="1187" y="596"/>
                  </a:lnTo>
                  <a:lnTo>
                    <a:pt x="1187" y="608"/>
                  </a:lnTo>
                  <a:lnTo>
                    <a:pt x="1140" y="608"/>
                  </a:lnTo>
                  <a:lnTo>
                    <a:pt x="1140" y="623"/>
                  </a:lnTo>
                  <a:lnTo>
                    <a:pt x="1155" y="623"/>
                  </a:lnTo>
                  <a:lnTo>
                    <a:pt x="1155" y="639"/>
                  </a:lnTo>
                  <a:lnTo>
                    <a:pt x="1125" y="639"/>
                  </a:lnTo>
                  <a:lnTo>
                    <a:pt x="1125" y="655"/>
                  </a:lnTo>
                  <a:lnTo>
                    <a:pt x="1097" y="655"/>
                  </a:lnTo>
                  <a:lnTo>
                    <a:pt x="1097" y="686"/>
                  </a:lnTo>
                  <a:lnTo>
                    <a:pt x="1066" y="686"/>
                  </a:lnTo>
                  <a:lnTo>
                    <a:pt x="1066" y="701"/>
                  </a:lnTo>
                  <a:lnTo>
                    <a:pt x="1034" y="701"/>
                  </a:lnTo>
                  <a:lnTo>
                    <a:pt x="1034" y="717"/>
                  </a:lnTo>
                  <a:lnTo>
                    <a:pt x="1004" y="717"/>
                  </a:lnTo>
                  <a:lnTo>
                    <a:pt x="1004" y="744"/>
                  </a:lnTo>
                  <a:lnTo>
                    <a:pt x="976" y="744"/>
                  </a:lnTo>
                  <a:lnTo>
                    <a:pt x="976" y="761"/>
                  </a:lnTo>
                  <a:lnTo>
                    <a:pt x="944" y="761"/>
                  </a:lnTo>
                  <a:lnTo>
                    <a:pt x="944" y="791"/>
                  </a:lnTo>
                  <a:lnTo>
                    <a:pt x="913" y="791"/>
                  </a:lnTo>
                  <a:lnTo>
                    <a:pt x="913" y="807"/>
                  </a:lnTo>
                  <a:lnTo>
                    <a:pt x="882" y="807"/>
                  </a:lnTo>
                  <a:lnTo>
                    <a:pt x="882" y="823"/>
                  </a:lnTo>
                  <a:lnTo>
                    <a:pt x="838" y="823"/>
                  </a:lnTo>
                  <a:lnTo>
                    <a:pt x="838" y="838"/>
                  </a:lnTo>
                  <a:lnTo>
                    <a:pt x="808" y="838"/>
                  </a:lnTo>
                  <a:lnTo>
                    <a:pt x="808" y="870"/>
                  </a:lnTo>
                  <a:lnTo>
                    <a:pt x="776" y="870"/>
                  </a:lnTo>
                  <a:lnTo>
                    <a:pt x="776" y="883"/>
                  </a:lnTo>
                  <a:lnTo>
                    <a:pt x="745" y="883"/>
                  </a:lnTo>
                  <a:lnTo>
                    <a:pt x="745" y="898"/>
                  </a:lnTo>
                  <a:lnTo>
                    <a:pt x="702" y="898"/>
                  </a:lnTo>
                  <a:lnTo>
                    <a:pt x="702" y="930"/>
                  </a:lnTo>
                  <a:lnTo>
                    <a:pt x="670" y="930"/>
                  </a:lnTo>
                  <a:lnTo>
                    <a:pt x="670" y="960"/>
                  </a:lnTo>
                  <a:lnTo>
                    <a:pt x="639" y="960"/>
                  </a:lnTo>
                  <a:lnTo>
                    <a:pt x="639" y="991"/>
                  </a:lnTo>
                  <a:lnTo>
                    <a:pt x="607" y="991"/>
                  </a:lnTo>
                  <a:lnTo>
                    <a:pt x="607" y="1020"/>
                  </a:lnTo>
                  <a:lnTo>
                    <a:pt x="607" y="1035"/>
                  </a:lnTo>
                  <a:lnTo>
                    <a:pt x="579" y="1035"/>
                  </a:lnTo>
                  <a:lnTo>
                    <a:pt x="579" y="1051"/>
                  </a:lnTo>
                  <a:lnTo>
                    <a:pt x="564" y="1051"/>
                  </a:lnTo>
                  <a:lnTo>
                    <a:pt x="564" y="1066"/>
                  </a:lnTo>
                  <a:lnTo>
                    <a:pt x="548" y="1066"/>
                  </a:lnTo>
                  <a:lnTo>
                    <a:pt x="548" y="1081"/>
                  </a:lnTo>
                  <a:lnTo>
                    <a:pt x="533" y="1081"/>
                  </a:lnTo>
                  <a:lnTo>
                    <a:pt x="533" y="1098"/>
                  </a:lnTo>
                  <a:lnTo>
                    <a:pt x="518" y="1098"/>
                  </a:lnTo>
                  <a:lnTo>
                    <a:pt x="518" y="1113"/>
                  </a:lnTo>
                  <a:lnTo>
                    <a:pt x="471" y="1113"/>
                  </a:lnTo>
                  <a:lnTo>
                    <a:pt x="471" y="1128"/>
                  </a:lnTo>
                  <a:lnTo>
                    <a:pt x="471" y="1141"/>
                  </a:lnTo>
                  <a:lnTo>
                    <a:pt x="443" y="1141"/>
                  </a:lnTo>
                  <a:lnTo>
                    <a:pt x="443" y="1156"/>
                  </a:lnTo>
                  <a:lnTo>
                    <a:pt x="443" y="1172"/>
                  </a:lnTo>
                  <a:lnTo>
                    <a:pt x="396" y="1172"/>
                  </a:lnTo>
                  <a:lnTo>
                    <a:pt x="396" y="1188"/>
                  </a:lnTo>
                  <a:lnTo>
                    <a:pt x="411" y="1188"/>
                  </a:lnTo>
                  <a:lnTo>
                    <a:pt x="411" y="1203"/>
                  </a:lnTo>
                  <a:lnTo>
                    <a:pt x="365" y="1203"/>
                  </a:lnTo>
                  <a:lnTo>
                    <a:pt x="365" y="1219"/>
                  </a:lnTo>
                  <a:lnTo>
                    <a:pt x="350" y="1219"/>
                  </a:lnTo>
                  <a:lnTo>
                    <a:pt x="350" y="1234"/>
                  </a:lnTo>
                  <a:lnTo>
                    <a:pt x="306" y="1234"/>
                  </a:lnTo>
                  <a:lnTo>
                    <a:pt x="306" y="1266"/>
                  </a:lnTo>
                  <a:lnTo>
                    <a:pt x="260" y="1266"/>
                  </a:lnTo>
                  <a:lnTo>
                    <a:pt x="260" y="1278"/>
                  </a:lnTo>
                  <a:lnTo>
                    <a:pt x="275" y="1278"/>
                  </a:lnTo>
                  <a:lnTo>
                    <a:pt x="275" y="1294"/>
                  </a:lnTo>
                  <a:lnTo>
                    <a:pt x="244" y="1294"/>
                  </a:lnTo>
                  <a:lnTo>
                    <a:pt x="244" y="1309"/>
                  </a:lnTo>
                  <a:lnTo>
                    <a:pt x="260" y="1309"/>
                  </a:lnTo>
                  <a:lnTo>
                    <a:pt x="260" y="1324"/>
                  </a:lnTo>
                  <a:lnTo>
                    <a:pt x="212" y="1324"/>
                  </a:lnTo>
                  <a:lnTo>
                    <a:pt x="212" y="1340"/>
                  </a:lnTo>
                  <a:lnTo>
                    <a:pt x="244" y="1340"/>
                  </a:lnTo>
                  <a:lnTo>
                    <a:pt x="244" y="1356"/>
                  </a:lnTo>
                  <a:lnTo>
                    <a:pt x="185" y="1356"/>
                  </a:lnTo>
                  <a:lnTo>
                    <a:pt x="185" y="1371"/>
                  </a:lnTo>
                  <a:lnTo>
                    <a:pt x="197" y="1371"/>
                  </a:lnTo>
                  <a:lnTo>
                    <a:pt x="197" y="1387"/>
                  </a:lnTo>
                  <a:lnTo>
                    <a:pt x="154" y="1387"/>
                  </a:lnTo>
                  <a:lnTo>
                    <a:pt x="154" y="1402"/>
                  </a:lnTo>
                  <a:lnTo>
                    <a:pt x="169" y="1402"/>
                  </a:lnTo>
                  <a:lnTo>
                    <a:pt x="169" y="1415"/>
                  </a:lnTo>
                  <a:lnTo>
                    <a:pt x="122" y="1415"/>
                  </a:lnTo>
                  <a:lnTo>
                    <a:pt x="122" y="1447"/>
                  </a:lnTo>
                  <a:lnTo>
                    <a:pt x="76" y="1447"/>
                  </a:lnTo>
                  <a:lnTo>
                    <a:pt x="76" y="1463"/>
                  </a:lnTo>
                  <a:lnTo>
                    <a:pt x="92" y="1463"/>
                  </a:lnTo>
                  <a:lnTo>
                    <a:pt x="92" y="1478"/>
                  </a:lnTo>
                  <a:lnTo>
                    <a:pt x="76" y="1478"/>
                  </a:lnTo>
                  <a:lnTo>
                    <a:pt x="76" y="1509"/>
                  </a:lnTo>
                  <a:lnTo>
                    <a:pt x="61" y="1509"/>
                  </a:lnTo>
                  <a:lnTo>
                    <a:pt x="61" y="1525"/>
                  </a:lnTo>
                  <a:lnTo>
                    <a:pt x="76" y="1525"/>
                  </a:lnTo>
                  <a:lnTo>
                    <a:pt x="76" y="1537"/>
                  </a:lnTo>
                  <a:lnTo>
                    <a:pt x="32" y="1537"/>
                  </a:lnTo>
                  <a:lnTo>
                    <a:pt x="32" y="1568"/>
                  </a:lnTo>
                  <a:lnTo>
                    <a:pt x="0" y="1568"/>
                  </a:lnTo>
                  <a:lnTo>
                    <a:pt x="0" y="1615"/>
                  </a:lnTo>
                  <a:lnTo>
                    <a:pt x="0" y="1631"/>
                  </a:lnTo>
                  <a:close/>
                </a:path>
              </a:pathLst>
            </a:custGeom>
            <a:solidFill>
              <a:srgbClr val="DADD7E"/>
            </a:solidFill>
            <a:ln w="0">
              <a:solidFill>
                <a:srgbClr val="DADD7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2" name="Line 1023"/>
            <p:cNvSpPr>
              <a:spLocks noChangeShapeType="1"/>
            </p:cNvSpPr>
            <p:nvPr/>
          </p:nvSpPr>
          <p:spPr bwMode="auto">
            <a:xfrm>
              <a:off x="306" y="2187"/>
              <a:ext cx="2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3" name="Line 1024"/>
            <p:cNvSpPr>
              <a:spLocks noChangeShapeType="1"/>
            </p:cNvSpPr>
            <p:nvPr/>
          </p:nvSpPr>
          <p:spPr bwMode="auto">
            <a:xfrm>
              <a:off x="325" y="218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4" name="Line 1025"/>
            <p:cNvSpPr>
              <a:spLocks noChangeShapeType="1"/>
            </p:cNvSpPr>
            <p:nvPr/>
          </p:nvSpPr>
          <p:spPr bwMode="auto">
            <a:xfrm>
              <a:off x="323" y="2202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5" name="Line 1026"/>
            <p:cNvSpPr>
              <a:spLocks noChangeShapeType="1"/>
            </p:cNvSpPr>
            <p:nvPr/>
          </p:nvSpPr>
          <p:spPr bwMode="auto">
            <a:xfrm>
              <a:off x="340" y="218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6" name="Line 1027"/>
            <p:cNvSpPr>
              <a:spLocks noChangeShapeType="1"/>
            </p:cNvSpPr>
            <p:nvPr/>
          </p:nvSpPr>
          <p:spPr bwMode="auto">
            <a:xfrm>
              <a:off x="338" y="2187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7" name="Line 1028"/>
            <p:cNvSpPr>
              <a:spLocks noChangeShapeType="1"/>
            </p:cNvSpPr>
            <p:nvPr/>
          </p:nvSpPr>
          <p:spPr bwMode="auto">
            <a:xfrm>
              <a:off x="356" y="218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8" name="Line 1029"/>
            <p:cNvSpPr>
              <a:spLocks noChangeShapeType="1"/>
            </p:cNvSpPr>
            <p:nvPr/>
          </p:nvSpPr>
          <p:spPr bwMode="auto">
            <a:xfrm>
              <a:off x="354" y="2202"/>
              <a:ext cx="1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19" name="Line 1030"/>
            <p:cNvSpPr>
              <a:spLocks noChangeShapeType="1"/>
            </p:cNvSpPr>
            <p:nvPr/>
          </p:nvSpPr>
          <p:spPr bwMode="auto">
            <a:xfrm>
              <a:off x="369" y="2169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0" name="Line 1031"/>
            <p:cNvSpPr>
              <a:spLocks noChangeShapeType="1"/>
            </p:cNvSpPr>
            <p:nvPr/>
          </p:nvSpPr>
          <p:spPr bwMode="auto">
            <a:xfrm>
              <a:off x="367" y="217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1" name="Line 1032"/>
            <p:cNvSpPr>
              <a:spLocks noChangeShapeType="1"/>
            </p:cNvSpPr>
            <p:nvPr/>
          </p:nvSpPr>
          <p:spPr bwMode="auto">
            <a:xfrm>
              <a:off x="384" y="216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2" name="Line 1033"/>
            <p:cNvSpPr>
              <a:spLocks noChangeShapeType="1"/>
            </p:cNvSpPr>
            <p:nvPr/>
          </p:nvSpPr>
          <p:spPr bwMode="auto">
            <a:xfrm>
              <a:off x="382" y="218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3" name="Line 1034"/>
            <p:cNvSpPr>
              <a:spLocks noChangeShapeType="1"/>
            </p:cNvSpPr>
            <p:nvPr/>
          </p:nvSpPr>
          <p:spPr bwMode="auto">
            <a:xfrm>
              <a:off x="400" y="2153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4" name="Line 1035"/>
            <p:cNvSpPr>
              <a:spLocks noChangeShapeType="1"/>
            </p:cNvSpPr>
            <p:nvPr/>
          </p:nvSpPr>
          <p:spPr bwMode="auto">
            <a:xfrm>
              <a:off x="398" y="215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5" name="Line 1036"/>
            <p:cNvSpPr>
              <a:spLocks noChangeShapeType="1"/>
            </p:cNvSpPr>
            <p:nvPr/>
          </p:nvSpPr>
          <p:spPr bwMode="auto">
            <a:xfrm>
              <a:off x="415" y="215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6" name="Line 1037"/>
            <p:cNvSpPr>
              <a:spLocks noChangeShapeType="1"/>
            </p:cNvSpPr>
            <p:nvPr/>
          </p:nvSpPr>
          <p:spPr bwMode="auto">
            <a:xfrm>
              <a:off x="413" y="217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7" name="Line 1038"/>
            <p:cNvSpPr>
              <a:spLocks noChangeShapeType="1"/>
            </p:cNvSpPr>
            <p:nvPr/>
          </p:nvSpPr>
          <p:spPr bwMode="auto">
            <a:xfrm>
              <a:off x="430" y="2138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8" name="Line 1039"/>
            <p:cNvSpPr>
              <a:spLocks noChangeShapeType="1"/>
            </p:cNvSpPr>
            <p:nvPr/>
          </p:nvSpPr>
          <p:spPr bwMode="auto">
            <a:xfrm>
              <a:off x="428" y="2140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29" name="Line 1040"/>
            <p:cNvSpPr>
              <a:spLocks noChangeShapeType="1"/>
            </p:cNvSpPr>
            <p:nvPr/>
          </p:nvSpPr>
          <p:spPr bwMode="auto">
            <a:xfrm>
              <a:off x="446" y="213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0" name="Line 1041"/>
            <p:cNvSpPr>
              <a:spLocks noChangeShapeType="1"/>
            </p:cNvSpPr>
            <p:nvPr/>
          </p:nvSpPr>
          <p:spPr bwMode="auto">
            <a:xfrm>
              <a:off x="444" y="2155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1" name="Line 1042"/>
            <p:cNvSpPr>
              <a:spLocks noChangeShapeType="1"/>
            </p:cNvSpPr>
            <p:nvPr/>
          </p:nvSpPr>
          <p:spPr bwMode="auto">
            <a:xfrm>
              <a:off x="462" y="213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2" name="Line 1043"/>
            <p:cNvSpPr>
              <a:spLocks noChangeShapeType="1"/>
            </p:cNvSpPr>
            <p:nvPr/>
          </p:nvSpPr>
          <p:spPr bwMode="auto">
            <a:xfrm>
              <a:off x="460" y="214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3" name="Line 1044"/>
            <p:cNvSpPr>
              <a:spLocks noChangeShapeType="1"/>
            </p:cNvSpPr>
            <p:nvPr/>
          </p:nvSpPr>
          <p:spPr bwMode="auto">
            <a:xfrm>
              <a:off x="477" y="213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4" name="Line 1045"/>
            <p:cNvSpPr>
              <a:spLocks noChangeShapeType="1"/>
            </p:cNvSpPr>
            <p:nvPr/>
          </p:nvSpPr>
          <p:spPr bwMode="auto">
            <a:xfrm>
              <a:off x="475" y="2155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5" name="Line 1046"/>
            <p:cNvSpPr>
              <a:spLocks noChangeShapeType="1"/>
            </p:cNvSpPr>
            <p:nvPr/>
          </p:nvSpPr>
          <p:spPr bwMode="auto">
            <a:xfrm>
              <a:off x="493" y="2122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6" name="Line 1047"/>
            <p:cNvSpPr>
              <a:spLocks noChangeShapeType="1"/>
            </p:cNvSpPr>
            <p:nvPr/>
          </p:nvSpPr>
          <p:spPr bwMode="auto">
            <a:xfrm>
              <a:off x="491" y="2124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7" name="Line 1048"/>
            <p:cNvSpPr>
              <a:spLocks noChangeShapeType="1"/>
            </p:cNvSpPr>
            <p:nvPr/>
          </p:nvSpPr>
          <p:spPr bwMode="auto">
            <a:xfrm>
              <a:off x="505" y="212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8" name="Line 1049"/>
            <p:cNvSpPr>
              <a:spLocks noChangeShapeType="1"/>
            </p:cNvSpPr>
            <p:nvPr/>
          </p:nvSpPr>
          <p:spPr bwMode="auto">
            <a:xfrm>
              <a:off x="503" y="214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39" name="Line 1050"/>
            <p:cNvSpPr>
              <a:spLocks noChangeShapeType="1"/>
            </p:cNvSpPr>
            <p:nvPr/>
          </p:nvSpPr>
          <p:spPr bwMode="auto">
            <a:xfrm>
              <a:off x="520" y="2092"/>
              <a:ext cx="1" cy="4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0" name="Line 1051"/>
            <p:cNvSpPr>
              <a:spLocks noChangeShapeType="1"/>
            </p:cNvSpPr>
            <p:nvPr/>
          </p:nvSpPr>
          <p:spPr bwMode="auto">
            <a:xfrm>
              <a:off x="519" y="209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1" name="Line 1052"/>
            <p:cNvSpPr>
              <a:spLocks noChangeShapeType="1"/>
            </p:cNvSpPr>
            <p:nvPr/>
          </p:nvSpPr>
          <p:spPr bwMode="auto">
            <a:xfrm>
              <a:off x="536" y="209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2" name="Line 1053"/>
            <p:cNvSpPr>
              <a:spLocks noChangeShapeType="1"/>
            </p:cNvSpPr>
            <p:nvPr/>
          </p:nvSpPr>
          <p:spPr bwMode="auto">
            <a:xfrm>
              <a:off x="534" y="2109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3" name="Line 1054"/>
            <p:cNvSpPr>
              <a:spLocks noChangeShapeType="1"/>
            </p:cNvSpPr>
            <p:nvPr/>
          </p:nvSpPr>
          <p:spPr bwMode="auto">
            <a:xfrm>
              <a:off x="552" y="2079"/>
              <a:ext cx="1" cy="32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4" name="Line 1055"/>
            <p:cNvSpPr>
              <a:spLocks noChangeShapeType="1"/>
            </p:cNvSpPr>
            <p:nvPr/>
          </p:nvSpPr>
          <p:spPr bwMode="auto">
            <a:xfrm>
              <a:off x="550" y="208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5" name="Line 1056"/>
            <p:cNvSpPr>
              <a:spLocks noChangeShapeType="1"/>
            </p:cNvSpPr>
            <p:nvPr/>
          </p:nvSpPr>
          <p:spPr bwMode="auto">
            <a:xfrm>
              <a:off x="568" y="2079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6" name="Line 1057"/>
            <p:cNvSpPr>
              <a:spLocks noChangeShapeType="1"/>
            </p:cNvSpPr>
            <p:nvPr/>
          </p:nvSpPr>
          <p:spPr bwMode="auto">
            <a:xfrm>
              <a:off x="566" y="209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7" name="Line 1058"/>
            <p:cNvSpPr>
              <a:spLocks noChangeShapeType="1"/>
            </p:cNvSpPr>
            <p:nvPr/>
          </p:nvSpPr>
          <p:spPr bwMode="auto">
            <a:xfrm>
              <a:off x="583" y="2063"/>
              <a:ext cx="1" cy="32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8" name="Line 1059"/>
            <p:cNvSpPr>
              <a:spLocks noChangeShapeType="1"/>
            </p:cNvSpPr>
            <p:nvPr/>
          </p:nvSpPr>
          <p:spPr bwMode="auto">
            <a:xfrm>
              <a:off x="581" y="206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49" name="Line 1060"/>
            <p:cNvSpPr>
              <a:spLocks noChangeShapeType="1"/>
            </p:cNvSpPr>
            <p:nvPr/>
          </p:nvSpPr>
          <p:spPr bwMode="auto">
            <a:xfrm>
              <a:off x="598" y="206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0" name="Line 1061"/>
            <p:cNvSpPr>
              <a:spLocks noChangeShapeType="1"/>
            </p:cNvSpPr>
            <p:nvPr/>
          </p:nvSpPr>
          <p:spPr bwMode="auto">
            <a:xfrm>
              <a:off x="596" y="2081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1" name="Line 1062"/>
            <p:cNvSpPr>
              <a:spLocks noChangeShapeType="1"/>
            </p:cNvSpPr>
            <p:nvPr/>
          </p:nvSpPr>
          <p:spPr bwMode="auto">
            <a:xfrm>
              <a:off x="614" y="206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2" name="Line 1063"/>
            <p:cNvSpPr>
              <a:spLocks noChangeShapeType="1"/>
            </p:cNvSpPr>
            <p:nvPr/>
          </p:nvSpPr>
          <p:spPr bwMode="auto">
            <a:xfrm>
              <a:off x="612" y="2065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3" name="Line 1064"/>
            <p:cNvSpPr>
              <a:spLocks noChangeShapeType="1"/>
            </p:cNvSpPr>
            <p:nvPr/>
          </p:nvSpPr>
          <p:spPr bwMode="auto">
            <a:xfrm>
              <a:off x="642" y="204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4" name="Line 1065"/>
            <p:cNvSpPr>
              <a:spLocks noChangeShapeType="1"/>
            </p:cNvSpPr>
            <p:nvPr/>
          </p:nvSpPr>
          <p:spPr bwMode="auto">
            <a:xfrm>
              <a:off x="612" y="2049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5" name="Line 1066"/>
            <p:cNvSpPr>
              <a:spLocks noChangeShapeType="1"/>
            </p:cNvSpPr>
            <p:nvPr/>
          </p:nvSpPr>
          <p:spPr bwMode="auto">
            <a:xfrm>
              <a:off x="614" y="203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6" name="Line 1067"/>
            <p:cNvSpPr>
              <a:spLocks noChangeShapeType="1"/>
            </p:cNvSpPr>
            <p:nvPr/>
          </p:nvSpPr>
          <p:spPr bwMode="auto">
            <a:xfrm>
              <a:off x="612" y="2034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7" name="Line 1068"/>
            <p:cNvSpPr>
              <a:spLocks noChangeShapeType="1"/>
            </p:cNvSpPr>
            <p:nvPr/>
          </p:nvSpPr>
          <p:spPr bwMode="auto">
            <a:xfrm>
              <a:off x="630" y="201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8" name="Line 1069"/>
            <p:cNvSpPr>
              <a:spLocks noChangeShapeType="1"/>
            </p:cNvSpPr>
            <p:nvPr/>
          </p:nvSpPr>
          <p:spPr bwMode="auto">
            <a:xfrm>
              <a:off x="628" y="2019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59" name="Line 1070"/>
            <p:cNvSpPr>
              <a:spLocks noChangeShapeType="1"/>
            </p:cNvSpPr>
            <p:nvPr/>
          </p:nvSpPr>
          <p:spPr bwMode="auto">
            <a:xfrm>
              <a:off x="658" y="200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0" name="Line 1071"/>
            <p:cNvSpPr>
              <a:spLocks noChangeShapeType="1"/>
            </p:cNvSpPr>
            <p:nvPr/>
          </p:nvSpPr>
          <p:spPr bwMode="auto">
            <a:xfrm>
              <a:off x="656" y="2003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1" name="Line 1072"/>
            <p:cNvSpPr>
              <a:spLocks noChangeShapeType="1"/>
            </p:cNvSpPr>
            <p:nvPr/>
          </p:nvSpPr>
          <p:spPr bwMode="auto">
            <a:xfrm>
              <a:off x="688" y="1984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2" name="Line 1073"/>
            <p:cNvSpPr>
              <a:spLocks noChangeShapeType="1"/>
            </p:cNvSpPr>
            <p:nvPr/>
          </p:nvSpPr>
          <p:spPr bwMode="auto">
            <a:xfrm>
              <a:off x="687" y="1986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3" name="Line 1074"/>
            <p:cNvSpPr>
              <a:spLocks noChangeShapeType="1"/>
            </p:cNvSpPr>
            <p:nvPr/>
          </p:nvSpPr>
          <p:spPr bwMode="auto">
            <a:xfrm>
              <a:off x="704" y="1956"/>
              <a:ext cx="1" cy="32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4" name="Line 1075"/>
            <p:cNvSpPr>
              <a:spLocks noChangeShapeType="1"/>
            </p:cNvSpPr>
            <p:nvPr/>
          </p:nvSpPr>
          <p:spPr bwMode="auto">
            <a:xfrm>
              <a:off x="702" y="1958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5" name="Line 1076"/>
            <p:cNvSpPr>
              <a:spLocks noChangeShapeType="1"/>
            </p:cNvSpPr>
            <p:nvPr/>
          </p:nvSpPr>
          <p:spPr bwMode="auto">
            <a:xfrm>
              <a:off x="719" y="194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6" name="Line 1077"/>
            <p:cNvSpPr>
              <a:spLocks noChangeShapeType="1"/>
            </p:cNvSpPr>
            <p:nvPr/>
          </p:nvSpPr>
          <p:spPr bwMode="auto">
            <a:xfrm>
              <a:off x="717" y="1943"/>
              <a:ext cx="9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7" name="Line 1078"/>
            <p:cNvSpPr>
              <a:spLocks noChangeShapeType="1"/>
            </p:cNvSpPr>
            <p:nvPr/>
          </p:nvSpPr>
          <p:spPr bwMode="auto">
            <a:xfrm>
              <a:off x="809" y="192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8" name="Line 1079"/>
            <p:cNvSpPr>
              <a:spLocks noChangeShapeType="1"/>
            </p:cNvSpPr>
            <p:nvPr/>
          </p:nvSpPr>
          <p:spPr bwMode="auto">
            <a:xfrm>
              <a:off x="777" y="1927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69" name="Line 1080"/>
            <p:cNvSpPr>
              <a:spLocks noChangeShapeType="1"/>
            </p:cNvSpPr>
            <p:nvPr/>
          </p:nvSpPr>
          <p:spPr bwMode="auto">
            <a:xfrm>
              <a:off x="779" y="191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0" name="Line 1081"/>
            <p:cNvSpPr>
              <a:spLocks noChangeShapeType="1"/>
            </p:cNvSpPr>
            <p:nvPr/>
          </p:nvSpPr>
          <p:spPr bwMode="auto">
            <a:xfrm>
              <a:off x="779" y="1894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1" name="Line 1082"/>
            <p:cNvSpPr>
              <a:spLocks noChangeShapeType="1"/>
            </p:cNvSpPr>
            <p:nvPr/>
          </p:nvSpPr>
          <p:spPr bwMode="auto">
            <a:xfrm>
              <a:off x="777" y="1896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2" name="Line 1083"/>
            <p:cNvSpPr>
              <a:spLocks noChangeShapeType="1"/>
            </p:cNvSpPr>
            <p:nvPr/>
          </p:nvSpPr>
          <p:spPr bwMode="auto">
            <a:xfrm>
              <a:off x="809" y="187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3" name="Line 1084"/>
            <p:cNvSpPr>
              <a:spLocks noChangeShapeType="1"/>
            </p:cNvSpPr>
            <p:nvPr/>
          </p:nvSpPr>
          <p:spPr bwMode="auto">
            <a:xfrm>
              <a:off x="808" y="1880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4" name="Line 1085"/>
            <p:cNvSpPr>
              <a:spLocks noChangeShapeType="1"/>
            </p:cNvSpPr>
            <p:nvPr/>
          </p:nvSpPr>
          <p:spPr bwMode="auto">
            <a:xfrm>
              <a:off x="841" y="186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5" name="Line 1086"/>
            <p:cNvSpPr>
              <a:spLocks noChangeShapeType="1"/>
            </p:cNvSpPr>
            <p:nvPr/>
          </p:nvSpPr>
          <p:spPr bwMode="auto">
            <a:xfrm>
              <a:off x="839" y="186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6" name="Line 1087"/>
            <p:cNvSpPr>
              <a:spLocks noChangeShapeType="1"/>
            </p:cNvSpPr>
            <p:nvPr/>
          </p:nvSpPr>
          <p:spPr bwMode="auto">
            <a:xfrm>
              <a:off x="856" y="184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7" name="Line 1088"/>
            <p:cNvSpPr>
              <a:spLocks noChangeShapeType="1"/>
            </p:cNvSpPr>
            <p:nvPr/>
          </p:nvSpPr>
          <p:spPr bwMode="auto">
            <a:xfrm>
              <a:off x="855" y="1850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8" name="Line 1089"/>
            <p:cNvSpPr>
              <a:spLocks noChangeShapeType="1"/>
            </p:cNvSpPr>
            <p:nvPr/>
          </p:nvSpPr>
          <p:spPr bwMode="auto">
            <a:xfrm>
              <a:off x="887" y="183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79" name="Line 1090"/>
            <p:cNvSpPr>
              <a:spLocks noChangeShapeType="1"/>
            </p:cNvSpPr>
            <p:nvPr/>
          </p:nvSpPr>
          <p:spPr bwMode="auto">
            <a:xfrm>
              <a:off x="885" y="1834"/>
              <a:ext cx="6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0" name="Line 1091"/>
            <p:cNvSpPr>
              <a:spLocks noChangeShapeType="1"/>
            </p:cNvSpPr>
            <p:nvPr/>
          </p:nvSpPr>
          <p:spPr bwMode="auto">
            <a:xfrm>
              <a:off x="947" y="1820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1" name="Line 1092"/>
            <p:cNvSpPr>
              <a:spLocks noChangeShapeType="1"/>
            </p:cNvSpPr>
            <p:nvPr/>
          </p:nvSpPr>
          <p:spPr bwMode="auto">
            <a:xfrm>
              <a:off x="945" y="1822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2" name="Line 1093"/>
            <p:cNvSpPr>
              <a:spLocks noChangeShapeType="1"/>
            </p:cNvSpPr>
            <p:nvPr/>
          </p:nvSpPr>
          <p:spPr bwMode="auto">
            <a:xfrm>
              <a:off x="963" y="1803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3" name="Line 1094"/>
            <p:cNvSpPr>
              <a:spLocks noChangeShapeType="1"/>
            </p:cNvSpPr>
            <p:nvPr/>
          </p:nvSpPr>
          <p:spPr bwMode="auto">
            <a:xfrm>
              <a:off x="961" y="180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4" name="Line 1095"/>
            <p:cNvSpPr>
              <a:spLocks noChangeShapeType="1"/>
            </p:cNvSpPr>
            <p:nvPr/>
          </p:nvSpPr>
          <p:spPr bwMode="auto">
            <a:xfrm>
              <a:off x="977" y="1805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5" name="Line 1096"/>
            <p:cNvSpPr>
              <a:spLocks noChangeShapeType="1"/>
            </p:cNvSpPr>
            <p:nvPr/>
          </p:nvSpPr>
          <p:spPr bwMode="auto">
            <a:xfrm>
              <a:off x="1025" y="178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6" name="Line 1097"/>
            <p:cNvSpPr>
              <a:spLocks noChangeShapeType="1"/>
            </p:cNvSpPr>
            <p:nvPr/>
          </p:nvSpPr>
          <p:spPr bwMode="auto">
            <a:xfrm>
              <a:off x="1024" y="1790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7" name="Line 1098"/>
            <p:cNvSpPr>
              <a:spLocks noChangeShapeType="1"/>
            </p:cNvSpPr>
            <p:nvPr/>
          </p:nvSpPr>
          <p:spPr bwMode="auto">
            <a:xfrm>
              <a:off x="1038" y="177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8" name="Line 1099"/>
            <p:cNvSpPr>
              <a:spLocks noChangeShapeType="1"/>
            </p:cNvSpPr>
            <p:nvPr/>
          </p:nvSpPr>
          <p:spPr bwMode="auto">
            <a:xfrm>
              <a:off x="1038" y="175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89" name="Line 1100"/>
            <p:cNvSpPr>
              <a:spLocks noChangeShapeType="1"/>
            </p:cNvSpPr>
            <p:nvPr/>
          </p:nvSpPr>
          <p:spPr bwMode="auto">
            <a:xfrm>
              <a:off x="1036" y="1759"/>
              <a:ext cx="6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0" name="Line 1101"/>
            <p:cNvSpPr>
              <a:spLocks noChangeShapeType="1"/>
            </p:cNvSpPr>
            <p:nvPr/>
          </p:nvSpPr>
          <p:spPr bwMode="auto">
            <a:xfrm>
              <a:off x="1100" y="1726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1" name="Line 1102"/>
            <p:cNvSpPr>
              <a:spLocks noChangeShapeType="1"/>
            </p:cNvSpPr>
            <p:nvPr/>
          </p:nvSpPr>
          <p:spPr bwMode="auto">
            <a:xfrm>
              <a:off x="1098" y="1728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2" name="Line 1103"/>
            <p:cNvSpPr>
              <a:spLocks noChangeShapeType="1"/>
            </p:cNvSpPr>
            <p:nvPr/>
          </p:nvSpPr>
          <p:spPr bwMode="auto">
            <a:xfrm>
              <a:off x="1131" y="1710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3" name="Line 1104"/>
            <p:cNvSpPr>
              <a:spLocks noChangeShapeType="1"/>
            </p:cNvSpPr>
            <p:nvPr/>
          </p:nvSpPr>
          <p:spPr bwMode="auto">
            <a:xfrm>
              <a:off x="1129" y="1712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4" name="Line 1105"/>
            <p:cNvSpPr>
              <a:spLocks noChangeShapeType="1"/>
            </p:cNvSpPr>
            <p:nvPr/>
          </p:nvSpPr>
          <p:spPr bwMode="auto">
            <a:xfrm>
              <a:off x="1146" y="169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5" name="Line 1106"/>
            <p:cNvSpPr>
              <a:spLocks noChangeShapeType="1"/>
            </p:cNvSpPr>
            <p:nvPr/>
          </p:nvSpPr>
          <p:spPr bwMode="auto">
            <a:xfrm>
              <a:off x="1145" y="1697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6" name="Line 1107"/>
            <p:cNvSpPr>
              <a:spLocks noChangeShapeType="1"/>
            </p:cNvSpPr>
            <p:nvPr/>
          </p:nvSpPr>
          <p:spPr bwMode="auto">
            <a:xfrm>
              <a:off x="1174" y="1683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7" name="Line 1108"/>
            <p:cNvSpPr>
              <a:spLocks noChangeShapeType="1"/>
            </p:cNvSpPr>
            <p:nvPr/>
          </p:nvSpPr>
          <p:spPr bwMode="auto">
            <a:xfrm>
              <a:off x="1172" y="1684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8" name="Line 1109"/>
            <p:cNvSpPr>
              <a:spLocks noChangeShapeType="1"/>
            </p:cNvSpPr>
            <p:nvPr/>
          </p:nvSpPr>
          <p:spPr bwMode="auto">
            <a:xfrm>
              <a:off x="1206" y="166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399" name="Line 1110"/>
            <p:cNvSpPr>
              <a:spLocks noChangeShapeType="1"/>
            </p:cNvSpPr>
            <p:nvPr/>
          </p:nvSpPr>
          <p:spPr bwMode="auto">
            <a:xfrm>
              <a:off x="1204" y="1669"/>
              <a:ext cx="9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0" name="Line 1111"/>
            <p:cNvSpPr>
              <a:spLocks noChangeShapeType="1"/>
            </p:cNvSpPr>
            <p:nvPr/>
          </p:nvSpPr>
          <p:spPr bwMode="auto">
            <a:xfrm>
              <a:off x="1296" y="165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1" name="Line 1112"/>
            <p:cNvSpPr>
              <a:spLocks noChangeShapeType="1"/>
            </p:cNvSpPr>
            <p:nvPr/>
          </p:nvSpPr>
          <p:spPr bwMode="auto">
            <a:xfrm>
              <a:off x="1282" y="1654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2" name="Line 1113"/>
            <p:cNvSpPr>
              <a:spLocks noChangeShapeType="1"/>
            </p:cNvSpPr>
            <p:nvPr/>
          </p:nvSpPr>
          <p:spPr bwMode="auto">
            <a:xfrm>
              <a:off x="1284" y="1635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3" name="Line 1114"/>
            <p:cNvSpPr>
              <a:spLocks noChangeShapeType="1"/>
            </p:cNvSpPr>
            <p:nvPr/>
          </p:nvSpPr>
          <p:spPr bwMode="auto">
            <a:xfrm>
              <a:off x="1265" y="1637"/>
              <a:ext cx="2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4" name="Line 1115"/>
            <p:cNvSpPr>
              <a:spLocks noChangeShapeType="1"/>
            </p:cNvSpPr>
            <p:nvPr/>
          </p:nvSpPr>
          <p:spPr bwMode="auto">
            <a:xfrm>
              <a:off x="1267" y="162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5" name="Line 1116"/>
            <p:cNvSpPr>
              <a:spLocks noChangeShapeType="1"/>
            </p:cNvSpPr>
            <p:nvPr/>
          </p:nvSpPr>
          <p:spPr bwMode="auto">
            <a:xfrm>
              <a:off x="1265" y="1622"/>
              <a:ext cx="2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6" name="Line 1117"/>
            <p:cNvSpPr>
              <a:spLocks noChangeShapeType="1"/>
            </p:cNvSpPr>
            <p:nvPr/>
          </p:nvSpPr>
          <p:spPr bwMode="auto">
            <a:xfrm>
              <a:off x="1296" y="158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7" name="Line 1118"/>
            <p:cNvSpPr>
              <a:spLocks noChangeShapeType="1"/>
            </p:cNvSpPr>
            <p:nvPr/>
          </p:nvSpPr>
          <p:spPr bwMode="auto">
            <a:xfrm>
              <a:off x="1325" y="1576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8" name="Line 1119"/>
            <p:cNvSpPr>
              <a:spLocks noChangeShapeType="1"/>
            </p:cNvSpPr>
            <p:nvPr/>
          </p:nvSpPr>
          <p:spPr bwMode="auto">
            <a:xfrm>
              <a:off x="1358" y="155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09" name="Line 1120"/>
            <p:cNvSpPr>
              <a:spLocks noChangeShapeType="1"/>
            </p:cNvSpPr>
            <p:nvPr/>
          </p:nvSpPr>
          <p:spPr bwMode="auto">
            <a:xfrm>
              <a:off x="1356" y="1560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0" name="Line 1121"/>
            <p:cNvSpPr>
              <a:spLocks noChangeShapeType="1"/>
            </p:cNvSpPr>
            <p:nvPr/>
          </p:nvSpPr>
          <p:spPr bwMode="auto">
            <a:xfrm>
              <a:off x="1374" y="1545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1" name="Line 1122"/>
            <p:cNvSpPr>
              <a:spLocks noChangeShapeType="1"/>
            </p:cNvSpPr>
            <p:nvPr/>
          </p:nvSpPr>
          <p:spPr bwMode="auto">
            <a:xfrm>
              <a:off x="1372" y="1547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2" name="Line 1123"/>
            <p:cNvSpPr>
              <a:spLocks noChangeShapeType="1"/>
            </p:cNvSpPr>
            <p:nvPr/>
          </p:nvSpPr>
          <p:spPr bwMode="auto">
            <a:xfrm>
              <a:off x="1405" y="153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3" name="Line 1124"/>
            <p:cNvSpPr>
              <a:spLocks noChangeShapeType="1"/>
            </p:cNvSpPr>
            <p:nvPr/>
          </p:nvSpPr>
          <p:spPr bwMode="auto">
            <a:xfrm>
              <a:off x="1403" y="1532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4" name="Line 1125"/>
            <p:cNvSpPr>
              <a:spLocks noChangeShapeType="1"/>
            </p:cNvSpPr>
            <p:nvPr/>
          </p:nvSpPr>
          <p:spPr bwMode="auto">
            <a:xfrm>
              <a:off x="1433" y="151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5" name="Line 1126"/>
            <p:cNvSpPr>
              <a:spLocks noChangeShapeType="1"/>
            </p:cNvSpPr>
            <p:nvPr/>
          </p:nvSpPr>
          <p:spPr bwMode="auto">
            <a:xfrm>
              <a:off x="1431" y="1516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6" name="Line 1127"/>
            <p:cNvSpPr>
              <a:spLocks noChangeShapeType="1"/>
            </p:cNvSpPr>
            <p:nvPr/>
          </p:nvSpPr>
          <p:spPr bwMode="auto">
            <a:xfrm>
              <a:off x="1480" y="149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7" name="Line 1128"/>
            <p:cNvSpPr>
              <a:spLocks noChangeShapeType="1"/>
            </p:cNvSpPr>
            <p:nvPr/>
          </p:nvSpPr>
          <p:spPr bwMode="auto">
            <a:xfrm>
              <a:off x="1478" y="1501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8" name="Line 1129"/>
            <p:cNvSpPr>
              <a:spLocks noChangeShapeType="1"/>
            </p:cNvSpPr>
            <p:nvPr/>
          </p:nvSpPr>
          <p:spPr bwMode="auto">
            <a:xfrm>
              <a:off x="1526" y="148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19" name="Line 1130"/>
            <p:cNvSpPr>
              <a:spLocks noChangeShapeType="1"/>
            </p:cNvSpPr>
            <p:nvPr/>
          </p:nvSpPr>
          <p:spPr bwMode="auto">
            <a:xfrm>
              <a:off x="1524" y="1486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0" name="Line 1131"/>
            <p:cNvSpPr>
              <a:spLocks noChangeShapeType="1"/>
            </p:cNvSpPr>
            <p:nvPr/>
          </p:nvSpPr>
          <p:spPr bwMode="auto">
            <a:xfrm>
              <a:off x="1553" y="1452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1" name="Line 1132"/>
            <p:cNvSpPr>
              <a:spLocks noChangeShapeType="1"/>
            </p:cNvSpPr>
            <p:nvPr/>
          </p:nvSpPr>
          <p:spPr bwMode="auto">
            <a:xfrm>
              <a:off x="1552" y="1454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2" name="Line 1133"/>
            <p:cNvSpPr>
              <a:spLocks noChangeShapeType="1"/>
            </p:cNvSpPr>
            <p:nvPr/>
          </p:nvSpPr>
          <p:spPr bwMode="auto">
            <a:xfrm>
              <a:off x="1570" y="143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3" name="Line 1134"/>
            <p:cNvSpPr>
              <a:spLocks noChangeShapeType="1"/>
            </p:cNvSpPr>
            <p:nvPr/>
          </p:nvSpPr>
          <p:spPr bwMode="auto">
            <a:xfrm>
              <a:off x="1568" y="1439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4" name="Line 1135"/>
            <p:cNvSpPr>
              <a:spLocks noChangeShapeType="1"/>
            </p:cNvSpPr>
            <p:nvPr/>
          </p:nvSpPr>
          <p:spPr bwMode="auto">
            <a:xfrm>
              <a:off x="1585" y="1424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5" name="Line 1136"/>
            <p:cNvSpPr>
              <a:spLocks noChangeShapeType="1"/>
            </p:cNvSpPr>
            <p:nvPr/>
          </p:nvSpPr>
          <p:spPr bwMode="auto">
            <a:xfrm>
              <a:off x="1583" y="1426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6" name="Line 1137"/>
            <p:cNvSpPr>
              <a:spLocks noChangeShapeType="1"/>
            </p:cNvSpPr>
            <p:nvPr/>
          </p:nvSpPr>
          <p:spPr bwMode="auto">
            <a:xfrm>
              <a:off x="1632" y="140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7" name="Line 1138"/>
            <p:cNvSpPr>
              <a:spLocks noChangeShapeType="1"/>
            </p:cNvSpPr>
            <p:nvPr/>
          </p:nvSpPr>
          <p:spPr bwMode="auto">
            <a:xfrm>
              <a:off x="1664" y="139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8" name="Line 1139"/>
            <p:cNvSpPr>
              <a:spLocks noChangeShapeType="1"/>
            </p:cNvSpPr>
            <p:nvPr/>
          </p:nvSpPr>
          <p:spPr bwMode="auto">
            <a:xfrm>
              <a:off x="1662" y="1394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29" name="Line 1140"/>
            <p:cNvSpPr>
              <a:spLocks noChangeShapeType="1"/>
            </p:cNvSpPr>
            <p:nvPr/>
          </p:nvSpPr>
          <p:spPr bwMode="auto">
            <a:xfrm>
              <a:off x="1692" y="1361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0" name="Line 1141"/>
            <p:cNvSpPr>
              <a:spLocks noChangeShapeType="1"/>
            </p:cNvSpPr>
            <p:nvPr/>
          </p:nvSpPr>
          <p:spPr bwMode="auto">
            <a:xfrm>
              <a:off x="1677" y="1363"/>
              <a:ext cx="1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1" name="Line 1142"/>
            <p:cNvSpPr>
              <a:spLocks noChangeShapeType="1"/>
            </p:cNvSpPr>
            <p:nvPr/>
          </p:nvSpPr>
          <p:spPr bwMode="auto">
            <a:xfrm>
              <a:off x="1679" y="134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2" name="Line 1143"/>
            <p:cNvSpPr>
              <a:spLocks noChangeShapeType="1"/>
            </p:cNvSpPr>
            <p:nvPr/>
          </p:nvSpPr>
          <p:spPr bwMode="auto">
            <a:xfrm>
              <a:off x="1677" y="1347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3" name="Line 1144"/>
            <p:cNvSpPr>
              <a:spLocks noChangeShapeType="1"/>
            </p:cNvSpPr>
            <p:nvPr/>
          </p:nvSpPr>
          <p:spPr bwMode="auto">
            <a:xfrm>
              <a:off x="1707" y="133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4" name="Line 1145"/>
            <p:cNvSpPr>
              <a:spLocks noChangeShapeType="1"/>
            </p:cNvSpPr>
            <p:nvPr/>
          </p:nvSpPr>
          <p:spPr bwMode="auto">
            <a:xfrm>
              <a:off x="1705" y="1332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5" name="Line 1146"/>
            <p:cNvSpPr>
              <a:spLocks noChangeShapeType="1"/>
            </p:cNvSpPr>
            <p:nvPr/>
          </p:nvSpPr>
          <p:spPr bwMode="auto">
            <a:xfrm>
              <a:off x="1722" y="131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6" name="Line 1147"/>
            <p:cNvSpPr>
              <a:spLocks noChangeShapeType="1"/>
            </p:cNvSpPr>
            <p:nvPr/>
          </p:nvSpPr>
          <p:spPr bwMode="auto">
            <a:xfrm>
              <a:off x="1721" y="131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7" name="Line 1148"/>
            <p:cNvSpPr>
              <a:spLocks noChangeShapeType="1"/>
            </p:cNvSpPr>
            <p:nvPr/>
          </p:nvSpPr>
          <p:spPr bwMode="auto">
            <a:xfrm>
              <a:off x="1738" y="1298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8" name="Line 1149"/>
            <p:cNvSpPr>
              <a:spLocks noChangeShapeType="1"/>
            </p:cNvSpPr>
            <p:nvPr/>
          </p:nvSpPr>
          <p:spPr bwMode="auto">
            <a:xfrm>
              <a:off x="1736" y="1300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39" name="Line 1150"/>
            <p:cNvSpPr>
              <a:spLocks noChangeShapeType="1"/>
            </p:cNvSpPr>
            <p:nvPr/>
          </p:nvSpPr>
          <p:spPr bwMode="auto">
            <a:xfrm>
              <a:off x="1754" y="1287"/>
              <a:ext cx="1" cy="1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0" name="Line 1151"/>
            <p:cNvSpPr>
              <a:spLocks noChangeShapeType="1"/>
            </p:cNvSpPr>
            <p:nvPr/>
          </p:nvSpPr>
          <p:spPr bwMode="auto">
            <a:xfrm>
              <a:off x="1752" y="1289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1" name="Line 1152"/>
            <p:cNvSpPr>
              <a:spLocks noChangeShapeType="1"/>
            </p:cNvSpPr>
            <p:nvPr/>
          </p:nvSpPr>
          <p:spPr bwMode="auto">
            <a:xfrm>
              <a:off x="1770" y="127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2" name="Line 1153"/>
            <p:cNvSpPr>
              <a:spLocks noChangeShapeType="1"/>
            </p:cNvSpPr>
            <p:nvPr/>
          </p:nvSpPr>
          <p:spPr bwMode="auto">
            <a:xfrm>
              <a:off x="1768" y="127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3" name="Line 1154"/>
            <p:cNvSpPr>
              <a:spLocks noChangeShapeType="1"/>
            </p:cNvSpPr>
            <p:nvPr/>
          </p:nvSpPr>
          <p:spPr bwMode="auto">
            <a:xfrm>
              <a:off x="1785" y="125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4" name="Line 1155"/>
            <p:cNvSpPr>
              <a:spLocks noChangeShapeType="1"/>
            </p:cNvSpPr>
            <p:nvPr/>
          </p:nvSpPr>
          <p:spPr bwMode="auto">
            <a:xfrm>
              <a:off x="1783" y="125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5" name="Line 1156"/>
            <p:cNvSpPr>
              <a:spLocks noChangeShapeType="1"/>
            </p:cNvSpPr>
            <p:nvPr/>
          </p:nvSpPr>
          <p:spPr bwMode="auto">
            <a:xfrm>
              <a:off x="1800" y="1225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6" name="Line 1157"/>
            <p:cNvSpPr>
              <a:spLocks noChangeShapeType="1"/>
            </p:cNvSpPr>
            <p:nvPr/>
          </p:nvSpPr>
          <p:spPr bwMode="auto">
            <a:xfrm>
              <a:off x="1798" y="1226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7" name="Line 1158"/>
            <p:cNvSpPr>
              <a:spLocks noChangeShapeType="1"/>
            </p:cNvSpPr>
            <p:nvPr/>
          </p:nvSpPr>
          <p:spPr bwMode="auto">
            <a:xfrm>
              <a:off x="1828" y="120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8" name="Line 1159"/>
            <p:cNvSpPr>
              <a:spLocks noChangeShapeType="1"/>
            </p:cNvSpPr>
            <p:nvPr/>
          </p:nvSpPr>
          <p:spPr bwMode="auto">
            <a:xfrm>
              <a:off x="1826" y="1211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49" name="Line 1160"/>
            <p:cNvSpPr>
              <a:spLocks noChangeShapeType="1"/>
            </p:cNvSpPr>
            <p:nvPr/>
          </p:nvSpPr>
          <p:spPr bwMode="auto">
            <a:xfrm>
              <a:off x="1844" y="119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0" name="Line 1161"/>
            <p:cNvSpPr>
              <a:spLocks noChangeShapeType="1"/>
            </p:cNvSpPr>
            <p:nvPr/>
          </p:nvSpPr>
          <p:spPr bwMode="auto">
            <a:xfrm>
              <a:off x="1842" y="1195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1" name="Line 1162"/>
            <p:cNvSpPr>
              <a:spLocks noChangeShapeType="1"/>
            </p:cNvSpPr>
            <p:nvPr/>
          </p:nvSpPr>
          <p:spPr bwMode="auto">
            <a:xfrm>
              <a:off x="1875" y="117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2" name="Line 1163"/>
            <p:cNvSpPr>
              <a:spLocks noChangeShapeType="1"/>
            </p:cNvSpPr>
            <p:nvPr/>
          </p:nvSpPr>
          <p:spPr bwMode="auto">
            <a:xfrm>
              <a:off x="1873" y="1179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3" name="Line 1164"/>
            <p:cNvSpPr>
              <a:spLocks noChangeShapeType="1"/>
            </p:cNvSpPr>
            <p:nvPr/>
          </p:nvSpPr>
          <p:spPr bwMode="auto">
            <a:xfrm>
              <a:off x="1906" y="116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4" name="Line 1165"/>
            <p:cNvSpPr>
              <a:spLocks noChangeShapeType="1"/>
            </p:cNvSpPr>
            <p:nvPr/>
          </p:nvSpPr>
          <p:spPr bwMode="auto">
            <a:xfrm>
              <a:off x="1904" y="1164"/>
              <a:ext cx="48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5" name="Line 1166"/>
            <p:cNvSpPr>
              <a:spLocks noChangeShapeType="1"/>
            </p:cNvSpPr>
            <p:nvPr/>
          </p:nvSpPr>
          <p:spPr bwMode="auto">
            <a:xfrm>
              <a:off x="1950" y="1150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6" name="Line 1167"/>
            <p:cNvSpPr>
              <a:spLocks noChangeShapeType="1"/>
            </p:cNvSpPr>
            <p:nvPr/>
          </p:nvSpPr>
          <p:spPr bwMode="auto">
            <a:xfrm>
              <a:off x="1948" y="1152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7" name="Line 1168"/>
            <p:cNvSpPr>
              <a:spLocks noChangeShapeType="1"/>
            </p:cNvSpPr>
            <p:nvPr/>
          </p:nvSpPr>
          <p:spPr bwMode="auto">
            <a:xfrm>
              <a:off x="1981" y="1119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8" name="Line 1169"/>
            <p:cNvSpPr>
              <a:spLocks noChangeShapeType="1"/>
            </p:cNvSpPr>
            <p:nvPr/>
          </p:nvSpPr>
          <p:spPr bwMode="auto">
            <a:xfrm>
              <a:off x="1979" y="112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59" name="Line 1170"/>
            <p:cNvSpPr>
              <a:spLocks noChangeShapeType="1"/>
            </p:cNvSpPr>
            <p:nvPr/>
          </p:nvSpPr>
          <p:spPr bwMode="auto">
            <a:xfrm>
              <a:off x="1996" y="110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0" name="Line 1171"/>
            <p:cNvSpPr>
              <a:spLocks noChangeShapeType="1"/>
            </p:cNvSpPr>
            <p:nvPr/>
          </p:nvSpPr>
          <p:spPr bwMode="auto">
            <a:xfrm>
              <a:off x="1994" y="1105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1" name="Line 1172"/>
            <p:cNvSpPr>
              <a:spLocks noChangeShapeType="1"/>
            </p:cNvSpPr>
            <p:nvPr/>
          </p:nvSpPr>
          <p:spPr bwMode="auto">
            <a:xfrm>
              <a:off x="2043" y="108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2" name="Line 1173"/>
            <p:cNvSpPr>
              <a:spLocks noChangeShapeType="1"/>
            </p:cNvSpPr>
            <p:nvPr/>
          </p:nvSpPr>
          <p:spPr bwMode="auto">
            <a:xfrm>
              <a:off x="2041" y="1089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3" name="Line 1174"/>
            <p:cNvSpPr>
              <a:spLocks noChangeShapeType="1"/>
            </p:cNvSpPr>
            <p:nvPr/>
          </p:nvSpPr>
          <p:spPr bwMode="auto">
            <a:xfrm>
              <a:off x="2058" y="107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4" name="Line 1175"/>
            <p:cNvSpPr>
              <a:spLocks noChangeShapeType="1"/>
            </p:cNvSpPr>
            <p:nvPr/>
          </p:nvSpPr>
          <p:spPr bwMode="auto">
            <a:xfrm>
              <a:off x="2057" y="1074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5" name="Line 1176"/>
            <p:cNvSpPr>
              <a:spLocks noChangeShapeType="1"/>
            </p:cNvSpPr>
            <p:nvPr/>
          </p:nvSpPr>
          <p:spPr bwMode="auto">
            <a:xfrm>
              <a:off x="2102" y="105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6" name="Line 1177"/>
            <p:cNvSpPr>
              <a:spLocks noChangeShapeType="1"/>
            </p:cNvSpPr>
            <p:nvPr/>
          </p:nvSpPr>
          <p:spPr bwMode="auto">
            <a:xfrm>
              <a:off x="2100" y="1058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7" name="Line 1178"/>
            <p:cNvSpPr>
              <a:spLocks noChangeShapeType="1"/>
            </p:cNvSpPr>
            <p:nvPr/>
          </p:nvSpPr>
          <p:spPr bwMode="auto">
            <a:xfrm>
              <a:off x="2117" y="104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8" name="Line 1179"/>
            <p:cNvSpPr>
              <a:spLocks noChangeShapeType="1"/>
            </p:cNvSpPr>
            <p:nvPr/>
          </p:nvSpPr>
          <p:spPr bwMode="auto">
            <a:xfrm>
              <a:off x="2115" y="1043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69" name="Line 1180"/>
            <p:cNvSpPr>
              <a:spLocks noChangeShapeType="1"/>
            </p:cNvSpPr>
            <p:nvPr/>
          </p:nvSpPr>
          <p:spPr bwMode="auto">
            <a:xfrm>
              <a:off x="2149" y="1029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0" name="Line 1181"/>
            <p:cNvSpPr>
              <a:spLocks noChangeShapeType="1"/>
            </p:cNvSpPr>
            <p:nvPr/>
          </p:nvSpPr>
          <p:spPr bwMode="auto">
            <a:xfrm>
              <a:off x="2147" y="1031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1" name="Line 1182"/>
            <p:cNvSpPr>
              <a:spLocks noChangeShapeType="1"/>
            </p:cNvSpPr>
            <p:nvPr/>
          </p:nvSpPr>
          <p:spPr bwMode="auto">
            <a:xfrm>
              <a:off x="2179" y="1012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2" name="Line 1183"/>
            <p:cNvSpPr>
              <a:spLocks noChangeShapeType="1"/>
            </p:cNvSpPr>
            <p:nvPr/>
          </p:nvSpPr>
          <p:spPr bwMode="auto">
            <a:xfrm>
              <a:off x="2178" y="1014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3" name="Line 1184"/>
            <p:cNvSpPr>
              <a:spLocks noChangeShapeType="1"/>
            </p:cNvSpPr>
            <p:nvPr/>
          </p:nvSpPr>
          <p:spPr bwMode="auto">
            <a:xfrm>
              <a:off x="2211" y="99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4" name="Line 1185"/>
            <p:cNvSpPr>
              <a:spLocks noChangeShapeType="1"/>
            </p:cNvSpPr>
            <p:nvPr/>
          </p:nvSpPr>
          <p:spPr bwMode="auto">
            <a:xfrm>
              <a:off x="2209" y="999"/>
              <a:ext cx="3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5" name="Line 1186"/>
            <p:cNvSpPr>
              <a:spLocks noChangeShapeType="1"/>
            </p:cNvSpPr>
            <p:nvPr/>
          </p:nvSpPr>
          <p:spPr bwMode="auto">
            <a:xfrm>
              <a:off x="2240" y="98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6" name="Line 1187"/>
            <p:cNvSpPr>
              <a:spLocks noChangeShapeType="1"/>
            </p:cNvSpPr>
            <p:nvPr/>
          </p:nvSpPr>
          <p:spPr bwMode="auto">
            <a:xfrm>
              <a:off x="2238" y="984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7" name="Line 1188"/>
            <p:cNvSpPr>
              <a:spLocks noChangeShapeType="1"/>
            </p:cNvSpPr>
            <p:nvPr/>
          </p:nvSpPr>
          <p:spPr bwMode="auto">
            <a:xfrm>
              <a:off x="2286" y="951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8" name="Line 1189"/>
            <p:cNvSpPr>
              <a:spLocks noChangeShapeType="1"/>
            </p:cNvSpPr>
            <p:nvPr/>
          </p:nvSpPr>
          <p:spPr bwMode="auto">
            <a:xfrm>
              <a:off x="2284" y="953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79" name="Line 1190"/>
            <p:cNvSpPr>
              <a:spLocks noChangeShapeType="1"/>
            </p:cNvSpPr>
            <p:nvPr/>
          </p:nvSpPr>
          <p:spPr bwMode="auto">
            <a:xfrm>
              <a:off x="2318" y="93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0" name="Line 1191"/>
            <p:cNvSpPr>
              <a:spLocks noChangeShapeType="1"/>
            </p:cNvSpPr>
            <p:nvPr/>
          </p:nvSpPr>
          <p:spPr bwMode="auto">
            <a:xfrm>
              <a:off x="2316" y="937"/>
              <a:ext cx="6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1" name="Line 1192"/>
            <p:cNvSpPr>
              <a:spLocks noChangeShapeType="1"/>
            </p:cNvSpPr>
            <p:nvPr/>
          </p:nvSpPr>
          <p:spPr bwMode="auto">
            <a:xfrm>
              <a:off x="2376" y="91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2" name="Line 1193"/>
            <p:cNvSpPr>
              <a:spLocks noChangeShapeType="1"/>
            </p:cNvSpPr>
            <p:nvPr/>
          </p:nvSpPr>
          <p:spPr bwMode="auto">
            <a:xfrm>
              <a:off x="2374" y="921"/>
              <a:ext cx="6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3" name="Line 1194"/>
            <p:cNvSpPr>
              <a:spLocks noChangeShapeType="1"/>
            </p:cNvSpPr>
            <p:nvPr/>
          </p:nvSpPr>
          <p:spPr bwMode="auto">
            <a:xfrm>
              <a:off x="2439" y="90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4" name="Line 1195"/>
            <p:cNvSpPr>
              <a:spLocks noChangeShapeType="1"/>
            </p:cNvSpPr>
            <p:nvPr/>
          </p:nvSpPr>
          <p:spPr bwMode="auto">
            <a:xfrm>
              <a:off x="2437" y="906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5" name="Line 1196"/>
            <p:cNvSpPr>
              <a:spLocks noChangeShapeType="1"/>
            </p:cNvSpPr>
            <p:nvPr/>
          </p:nvSpPr>
          <p:spPr bwMode="auto">
            <a:xfrm>
              <a:off x="2469" y="876"/>
              <a:ext cx="1" cy="32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6" name="Line 1197"/>
            <p:cNvSpPr>
              <a:spLocks noChangeShapeType="1"/>
            </p:cNvSpPr>
            <p:nvPr/>
          </p:nvSpPr>
          <p:spPr bwMode="auto">
            <a:xfrm>
              <a:off x="2467" y="878"/>
              <a:ext cx="1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7" name="Line 1198"/>
            <p:cNvSpPr>
              <a:spLocks noChangeShapeType="1"/>
            </p:cNvSpPr>
            <p:nvPr/>
          </p:nvSpPr>
          <p:spPr bwMode="auto">
            <a:xfrm>
              <a:off x="2482" y="86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8" name="Line 1199"/>
            <p:cNvSpPr>
              <a:spLocks noChangeShapeType="1"/>
            </p:cNvSpPr>
            <p:nvPr/>
          </p:nvSpPr>
          <p:spPr bwMode="auto">
            <a:xfrm>
              <a:off x="2480" y="863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89" name="Line 1200"/>
            <p:cNvSpPr>
              <a:spLocks noChangeShapeType="1"/>
            </p:cNvSpPr>
            <p:nvPr/>
          </p:nvSpPr>
          <p:spPr bwMode="auto">
            <a:xfrm>
              <a:off x="2498" y="844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0" name="Line 1201"/>
            <p:cNvSpPr>
              <a:spLocks noChangeShapeType="1"/>
            </p:cNvSpPr>
            <p:nvPr/>
          </p:nvSpPr>
          <p:spPr bwMode="auto">
            <a:xfrm>
              <a:off x="2496" y="846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1" name="Line 1202"/>
            <p:cNvSpPr>
              <a:spLocks noChangeShapeType="1"/>
            </p:cNvSpPr>
            <p:nvPr/>
          </p:nvSpPr>
          <p:spPr bwMode="auto">
            <a:xfrm>
              <a:off x="2514" y="82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2" name="Line 1203"/>
            <p:cNvSpPr>
              <a:spLocks noChangeShapeType="1"/>
            </p:cNvSpPr>
            <p:nvPr/>
          </p:nvSpPr>
          <p:spPr bwMode="auto">
            <a:xfrm>
              <a:off x="2512" y="831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3" name="Line 1204"/>
            <p:cNvSpPr>
              <a:spLocks noChangeShapeType="1"/>
            </p:cNvSpPr>
            <p:nvPr/>
          </p:nvSpPr>
          <p:spPr bwMode="auto">
            <a:xfrm>
              <a:off x="2560" y="81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4" name="Line 1205"/>
            <p:cNvSpPr>
              <a:spLocks noChangeShapeType="1"/>
            </p:cNvSpPr>
            <p:nvPr/>
          </p:nvSpPr>
          <p:spPr bwMode="auto">
            <a:xfrm>
              <a:off x="2542" y="815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5" name="Line 1206"/>
            <p:cNvSpPr>
              <a:spLocks noChangeShapeType="1"/>
            </p:cNvSpPr>
            <p:nvPr/>
          </p:nvSpPr>
          <p:spPr bwMode="auto">
            <a:xfrm>
              <a:off x="2544" y="79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6" name="Line 1207"/>
            <p:cNvSpPr>
              <a:spLocks noChangeShapeType="1"/>
            </p:cNvSpPr>
            <p:nvPr/>
          </p:nvSpPr>
          <p:spPr bwMode="auto">
            <a:xfrm>
              <a:off x="2542" y="799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7" name="Line 1208"/>
            <p:cNvSpPr>
              <a:spLocks noChangeShapeType="1"/>
            </p:cNvSpPr>
            <p:nvPr/>
          </p:nvSpPr>
          <p:spPr bwMode="auto">
            <a:xfrm>
              <a:off x="2591" y="769"/>
              <a:ext cx="1" cy="32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498" name="Line 1209"/>
            <p:cNvSpPr>
              <a:spLocks noChangeShapeType="1"/>
            </p:cNvSpPr>
            <p:nvPr/>
          </p:nvSpPr>
          <p:spPr bwMode="auto">
            <a:xfrm>
              <a:off x="2589" y="771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2" name="Group 1411"/>
          <p:cNvGrpSpPr>
            <a:grpSpLocks/>
          </p:cNvGrpSpPr>
          <p:nvPr/>
        </p:nvGrpSpPr>
        <p:grpSpPr bwMode="auto">
          <a:xfrm>
            <a:off x="812800" y="1095375"/>
            <a:ext cx="3822700" cy="2620963"/>
            <a:chOff x="306" y="554"/>
            <a:chExt cx="2408" cy="1651"/>
          </a:xfrm>
        </p:grpSpPr>
        <p:sp>
          <p:nvSpPr>
            <p:cNvPr id="18099" name="Line 1211"/>
            <p:cNvSpPr>
              <a:spLocks noChangeShapeType="1"/>
            </p:cNvSpPr>
            <p:nvPr/>
          </p:nvSpPr>
          <p:spPr bwMode="auto">
            <a:xfrm>
              <a:off x="2635" y="75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0" name="Line 1212"/>
            <p:cNvSpPr>
              <a:spLocks noChangeShapeType="1"/>
            </p:cNvSpPr>
            <p:nvPr/>
          </p:nvSpPr>
          <p:spPr bwMode="auto">
            <a:xfrm>
              <a:off x="2617" y="75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1" name="Line 1213"/>
            <p:cNvSpPr>
              <a:spLocks noChangeShapeType="1"/>
            </p:cNvSpPr>
            <p:nvPr/>
          </p:nvSpPr>
          <p:spPr bwMode="auto">
            <a:xfrm>
              <a:off x="2619" y="73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2" name="Line 1214"/>
            <p:cNvSpPr>
              <a:spLocks noChangeShapeType="1"/>
            </p:cNvSpPr>
            <p:nvPr/>
          </p:nvSpPr>
          <p:spPr bwMode="auto">
            <a:xfrm>
              <a:off x="2617" y="740"/>
              <a:ext cx="6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3" name="Line 1215"/>
            <p:cNvSpPr>
              <a:spLocks noChangeShapeType="1"/>
            </p:cNvSpPr>
            <p:nvPr/>
          </p:nvSpPr>
          <p:spPr bwMode="auto">
            <a:xfrm>
              <a:off x="2682" y="722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4" name="Line 1216"/>
            <p:cNvSpPr>
              <a:spLocks noChangeShapeType="1"/>
            </p:cNvSpPr>
            <p:nvPr/>
          </p:nvSpPr>
          <p:spPr bwMode="auto">
            <a:xfrm>
              <a:off x="2663" y="724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5" name="Line 1217"/>
            <p:cNvSpPr>
              <a:spLocks noChangeShapeType="1"/>
            </p:cNvSpPr>
            <p:nvPr/>
          </p:nvSpPr>
          <p:spPr bwMode="auto">
            <a:xfrm>
              <a:off x="2665" y="70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6" name="Line 1218"/>
            <p:cNvSpPr>
              <a:spLocks noChangeShapeType="1"/>
            </p:cNvSpPr>
            <p:nvPr/>
          </p:nvSpPr>
          <p:spPr bwMode="auto">
            <a:xfrm>
              <a:off x="2663" y="709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7" name="Line 1219"/>
            <p:cNvSpPr>
              <a:spLocks noChangeShapeType="1"/>
            </p:cNvSpPr>
            <p:nvPr/>
          </p:nvSpPr>
          <p:spPr bwMode="auto">
            <a:xfrm>
              <a:off x="2697" y="675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8" name="Line 1220"/>
            <p:cNvSpPr>
              <a:spLocks noChangeShapeType="1"/>
            </p:cNvSpPr>
            <p:nvPr/>
          </p:nvSpPr>
          <p:spPr bwMode="auto">
            <a:xfrm>
              <a:off x="2695" y="67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09" name="Line 1221"/>
            <p:cNvSpPr>
              <a:spLocks noChangeShapeType="1"/>
            </p:cNvSpPr>
            <p:nvPr/>
          </p:nvSpPr>
          <p:spPr bwMode="auto">
            <a:xfrm>
              <a:off x="2712" y="66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0" name="Line 1222"/>
            <p:cNvSpPr>
              <a:spLocks noChangeShapeType="1"/>
            </p:cNvSpPr>
            <p:nvPr/>
          </p:nvSpPr>
          <p:spPr bwMode="auto">
            <a:xfrm>
              <a:off x="2695" y="662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1" name="Line 1223"/>
            <p:cNvSpPr>
              <a:spLocks noChangeShapeType="1"/>
            </p:cNvSpPr>
            <p:nvPr/>
          </p:nvSpPr>
          <p:spPr bwMode="auto">
            <a:xfrm>
              <a:off x="2697" y="64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2" name="Line 1224"/>
            <p:cNvSpPr>
              <a:spLocks noChangeShapeType="1"/>
            </p:cNvSpPr>
            <p:nvPr/>
          </p:nvSpPr>
          <p:spPr bwMode="auto">
            <a:xfrm>
              <a:off x="2680" y="64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3" name="Line 1225"/>
            <p:cNvSpPr>
              <a:spLocks noChangeShapeType="1"/>
            </p:cNvSpPr>
            <p:nvPr/>
          </p:nvSpPr>
          <p:spPr bwMode="auto">
            <a:xfrm>
              <a:off x="2682" y="632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4" name="Line 1226"/>
            <p:cNvSpPr>
              <a:spLocks noChangeShapeType="1"/>
            </p:cNvSpPr>
            <p:nvPr/>
          </p:nvSpPr>
          <p:spPr bwMode="auto">
            <a:xfrm>
              <a:off x="2663" y="634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5" name="Line 1227"/>
            <p:cNvSpPr>
              <a:spLocks noChangeShapeType="1"/>
            </p:cNvSpPr>
            <p:nvPr/>
          </p:nvSpPr>
          <p:spPr bwMode="auto">
            <a:xfrm>
              <a:off x="2665" y="601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6" name="Line 1228"/>
            <p:cNvSpPr>
              <a:spLocks noChangeShapeType="1"/>
            </p:cNvSpPr>
            <p:nvPr/>
          </p:nvSpPr>
          <p:spPr bwMode="auto">
            <a:xfrm>
              <a:off x="2665" y="58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7" name="Line 1229"/>
            <p:cNvSpPr>
              <a:spLocks noChangeShapeType="1"/>
            </p:cNvSpPr>
            <p:nvPr/>
          </p:nvSpPr>
          <p:spPr bwMode="auto">
            <a:xfrm>
              <a:off x="2665" y="554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8" name="Line 1230"/>
            <p:cNvSpPr>
              <a:spLocks noChangeShapeType="1"/>
            </p:cNvSpPr>
            <p:nvPr/>
          </p:nvSpPr>
          <p:spPr bwMode="auto">
            <a:xfrm>
              <a:off x="2648" y="556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19" name="Line 1231"/>
            <p:cNvSpPr>
              <a:spLocks noChangeShapeType="1"/>
            </p:cNvSpPr>
            <p:nvPr/>
          </p:nvSpPr>
          <p:spPr bwMode="auto">
            <a:xfrm>
              <a:off x="2650" y="554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0" name="Line 1232"/>
            <p:cNvSpPr>
              <a:spLocks noChangeShapeType="1"/>
            </p:cNvSpPr>
            <p:nvPr/>
          </p:nvSpPr>
          <p:spPr bwMode="auto">
            <a:xfrm>
              <a:off x="2650" y="57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1" name="Line 1233"/>
            <p:cNvSpPr>
              <a:spLocks noChangeShapeType="1"/>
            </p:cNvSpPr>
            <p:nvPr/>
          </p:nvSpPr>
          <p:spPr bwMode="auto">
            <a:xfrm>
              <a:off x="2605" y="587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2" name="Line 1234"/>
            <p:cNvSpPr>
              <a:spLocks noChangeShapeType="1"/>
            </p:cNvSpPr>
            <p:nvPr/>
          </p:nvSpPr>
          <p:spPr bwMode="auto">
            <a:xfrm>
              <a:off x="2607" y="58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3" name="Line 1235"/>
            <p:cNvSpPr>
              <a:spLocks noChangeShapeType="1"/>
            </p:cNvSpPr>
            <p:nvPr/>
          </p:nvSpPr>
          <p:spPr bwMode="auto">
            <a:xfrm>
              <a:off x="2589" y="603"/>
              <a:ext cx="2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4" name="Line 1236"/>
            <p:cNvSpPr>
              <a:spLocks noChangeShapeType="1"/>
            </p:cNvSpPr>
            <p:nvPr/>
          </p:nvSpPr>
          <p:spPr bwMode="auto">
            <a:xfrm>
              <a:off x="2591" y="60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5" name="Line 1237"/>
            <p:cNvSpPr>
              <a:spLocks noChangeShapeType="1"/>
            </p:cNvSpPr>
            <p:nvPr/>
          </p:nvSpPr>
          <p:spPr bwMode="auto">
            <a:xfrm>
              <a:off x="2542" y="619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6" name="Line 1238"/>
            <p:cNvSpPr>
              <a:spLocks noChangeShapeType="1"/>
            </p:cNvSpPr>
            <p:nvPr/>
          </p:nvSpPr>
          <p:spPr bwMode="auto">
            <a:xfrm>
              <a:off x="2544" y="61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7" name="Line 1239"/>
            <p:cNvSpPr>
              <a:spLocks noChangeShapeType="1"/>
            </p:cNvSpPr>
            <p:nvPr/>
          </p:nvSpPr>
          <p:spPr bwMode="auto">
            <a:xfrm>
              <a:off x="2527" y="63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8" name="Line 1240"/>
            <p:cNvSpPr>
              <a:spLocks noChangeShapeType="1"/>
            </p:cNvSpPr>
            <p:nvPr/>
          </p:nvSpPr>
          <p:spPr bwMode="auto">
            <a:xfrm>
              <a:off x="2529" y="632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29" name="Line 1241"/>
            <p:cNvSpPr>
              <a:spLocks noChangeShapeType="1"/>
            </p:cNvSpPr>
            <p:nvPr/>
          </p:nvSpPr>
          <p:spPr bwMode="auto">
            <a:xfrm>
              <a:off x="2527" y="64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0" name="Line 1242"/>
            <p:cNvSpPr>
              <a:spLocks noChangeShapeType="1"/>
            </p:cNvSpPr>
            <p:nvPr/>
          </p:nvSpPr>
          <p:spPr bwMode="auto">
            <a:xfrm>
              <a:off x="2544" y="64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1" name="Line 1243"/>
            <p:cNvSpPr>
              <a:spLocks noChangeShapeType="1"/>
            </p:cNvSpPr>
            <p:nvPr/>
          </p:nvSpPr>
          <p:spPr bwMode="auto">
            <a:xfrm>
              <a:off x="2512" y="662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2" name="Line 1244"/>
            <p:cNvSpPr>
              <a:spLocks noChangeShapeType="1"/>
            </p:cNvSpPr>
            <p:nvPr/>
          </p:nvSpPr>
          <p:spPr bwMode="auto">
            <a:xfrm>
              <a:off x="2514" y="66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3" name="Line 1245"/>
            <p:cNvSpPr>
              <a:spLocks noChangeShapeType="1"/>
            </p:cNvSpPr>
            <p:nvPr/>
          </p:nvSpPr>
          <p:spPr bwMode="auto">
            <a:xfrm>
              <a:off x="2480" y="677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4" name="Line 1246"/>
            <p:cNvSpPr>
              <a:spLocks noChangeShapeType="1"/>
            </p:cNvSpPr>
            <p:nvPr/>
          </p:nvSpPr>
          <p:spPr bwMode="auto">
            <a:xfrm>
              <a:off x="2482" y="675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5" name="Line 1247"/>
            <p:cNvSpPr>
              <a:spLocks noChangeShapeType="1"/>
            </p:cNvSpPr>
            <p:nvPr/>
          </p:nvSpPr>
          <p:spPr bwMode="auto">
            <a:xfrm>
              <a:off x="2421" y="694"/>
              <a:ext cx="6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6" name="Line 1248"/>
            <p:cNvSpPr>
              <a:spLocks noChangeShapeType="1"/>
            </p:cNvSpPr>
            <p:nvPr/>
          </p:nvSpPr>
          <p:spPr bwMode="auto">
            <a:xfrm>
              <a:off x="2423" y="69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7" name="Line 1249"/>
            <p:cNvSpPr>
              <a:spLocks noChangeShapeType="1"/>
            </p:cNvSpPr>
            <p:nvPr/>
          </p:nvSpPr>
          <p:spPr bwMode="auto">
            <a:xfrm>
              <a:off x="2421" y="709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8" name="Line 1250"/>
            <p:cNvSpPr>
              <a:spLocks noChangeShapeType="1"/>
            </p:cNvSpPr>
            <p:nvPr/>
          </p:nvSpPr>
          <p:spPr bwMode="auto">
            <a:xfrm>
              <a:off x="2454" y="70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39" name="Line 1251"/>
            <p:cNvSpPr>
              <a:spLocks noChangeShapeType="1"/>
            </p:cNvSpPr>
            <p:nvPr/>
          </p:nvSpPr>
          <p:spPr bwMode="auto">
            <a:xfrm>
              <a:off x="2406" y="724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0" name="Line 1252"/>
            <p:cNvSpPr>
              <a:spLocks noChangeShapeType="1"/>
            </p:cNvSpPr>
            <p:nvPr/>
          </p:nvSpPr>
          <p:spPr bwMode="auto">
            <a:xfrm>
              <a:off x="2408" y="722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1" name="Line 1253"/>
            <p:cNvSpPr>
              <a:spLocks noChangeShapeType="1"/>
            </p:cNvSpPr>
            <p:nvPr/>
          </p:nvSpPr>
          <p:spPr bwMode="auto">
            <a:xfrm>
              <a:off x="2406" y="740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2" name="Line 1254"/>
            <p:cNvSpPr>
              <a:spLocks noChangeShapeType="1"/>
            </p:cNvSpPr>
            <p:nvPr/>
          </p:nvSpPr>
          <p:spPr bwMode="auto">
            <a:xfrm>
              <a:off x="2423" y="73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3" name="Line 1255"/>
            <p:cNvSpPr>
              <a:spLocks noChangeShapeType="1"/>
            </p:cNvSpPr>
            <p:nvPr/>
          </p:nvSpPr>
          <p:spPr bwMode="auto">
            <a:xfrm>
              <a:off x="2390" y="755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4" name="Line 1256"/>
            <p:cNvSpPr>
              <a:spLocks noChangeShapeType="1"/>
            </p:cNvSpPr>
            <p:nvPr/>
          </p:nvSpPr>
          <p:spPr bwMode="auto">
            <a:xfrm>
              <a:off x="2392" y="75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5" name="Line 1257"/>
            <p:cNvSpPr>
              <a:spLocks noChangeShapeType="1"/>
            </p:cNvSpPr>
            <p:nvPr/>
          </p:nvSpPr>
          <p:spPr bwMode="auto">
            <a:xfrm>
              <a:off x="2344" y="771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6" name="Line 1258"/>
            <p:cNvSpPr>
              <a:spLocks noChangeShapeType="1"/>
            </p:cNvSpPr>
            <p:nvPr/>
          </p:nvSpPr>
          <p:spPr bwMode="auto">
            <a:xfrm>
              <a:off x="2346" y="769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7" name="Line 1259"/>
            <p:cNvSpPr>
              <a:spLocks noChangeShapeType="1"/>
            </p:cNvSpPr>
            <p:nvPr/>
          </p:nvSpPr>
          <p:spPr bwMode="auto">
            <a:xfrm>
              <a:off x="2344" y="78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8" name="Line 1260"/>
            <p:cNvSpPr>
              <a:spLocks noChangeShapeType="1"/>
            </p:cNvSpPr>
            <p:nvPr/>
          </p:nvSpPr>
          <p:spPr bwMode="auto">
            <a:xfrm>
              <a:off x="2361" y="78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49" name="Line 1261"/>
            <p:cNvSpPr>
              <a:spLocks noChangeShapeType="1"/>
            </p:cNvSpPr>
            <p:nvPr/>
          </p:nvSpPr>
          <p:spPr bwMode="auto">
            <a:xfrm>
              <a:off x="2300" y="799"/>
              <a:ext cx="6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0" name="Line 1262"/>
            <p:cNvSpPr>
              <a:spLocks noChangeShapeType="1"/>
            </p:cNvSpPr>
            <p:nvPr/>
          </p:nvSpPr>
          <p:spPr bwMode="auto">
            <a:xfrm>
              <a:off x="2302" y="79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1" name="Line 1263"/>
            <p:cNvSpPr>
              <a:spLocks noChangeShapeType="1"/>
            </p:cNvSpPr>
            <p:nvPr/>
          </p:nvSpPr>
          <p:spPr bwMode="auto">
            <a:xfrm>
              <a:off x="2238" y="815"/>
              <a:ext cx="6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2" name="Line 1264"/>
            <p:cNvSpPr>
              <a:spLocks noChangeShapeType="1"/>
            </p:cNvSpPr>
            <p:nvPr/>
          </p:nvSpPr>
          <p:spPr bwMode="auto">
            <a:xfrm>
              <a:off x="2240" y="81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3" name="Line 1265"/>
            <p:cNvSpPr>
              <a:spLocks noChangeShapeType="1"/>
            </p:cNvSpPr>
            <p:nvPr/>
          </p:nvSpPr>
          <p:spPr bwMode="auto">
            <a:xfrm>
              <a:off x="2147" y="831"/>
              <a:ext cx="9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4" name="Line 1266"/>
            <p:cNvSpPr>
              <a:spLocks noChangeShapeType="1"/>
            </p:cNvSpPr>
            <p:nvPr/>
          </p:nvSpPr>
          <p:spPr bwMode="auto">
            <a:xfrm>
              <a:off x="2149" y="82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5" name="Line 1267"/>
            <p:cNvSpPr>
              <a:spLocks noChangeShapeType="1"/>
            </p:cNvSpPr>
            <p:nvPr/>
          </p:nvSpPr>
          <p:spPr bwMode="auto">
            <a:xfrm>
              <a:off x="2115" y="846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6" name="Line 1268"/>
            <p:cNvSpPr>
              <a:spLocks noChangeShapeType="1"/>
            </p:cNvSpPr>
            <p:nvPr/>
          </p:nvSpPr>
          <p:spPr bwMode="auto">
            <a:xfrm>
              <a:off x="2117" y="844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7" name="Line 1269"/>
            <p:cNvSpPr>
              <a:spLocks noChangeShapeType="1"/>
            </p:cNvSpPr>
            <p:nvPr/>
          </p:nvSpPr>
          <p:spPr bwMode="auto">
            <a:xfrm>
              <a:off x="2084" y="863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8" name="Line 1270"/>
            <p:cNvSpPr>
              <a:spLocks noChangeShapeType="1"/>
            </p:cNvSpPr>
            <p:nvPr/>
          </p:nvSpPr>
          <p:spPr bwMode="auto">
            <a:xfrm>
              <a:off x="2086" y="86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59" name="Line 1271"/>
            <p:cNvSpPr>
              <a:spLocks noChangeShapeType="1"/>
            </p:cNvSpPr>
            <p:nvPr/>
          </p:nvSpPr>
          <p:spPr bwMode="auto">
            <a:xfrm>
              <a:off x="2057" y="878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0" name="Line 1272"/>
            <p:cNvSpPr>
              <a:spLocks noChangeShapeType="1"/>
            </p:cNvSpPr>
            <p:nvPr/>
          </p:nvSpPr>
          <p:spPr bwMode="auto">
            <a:xfrm>
              <a:off x="2058" y="87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1" name="Line 1273"/>
            <p:cNvSpPr>
              <a:spLocks noChangeShapeType="1"/>
            </p:cNvSpPr>
            <p:nvPr/>
          </p:nvSpPr>
          <p:spPr bwMode="auto">
            <a:xfrm>
              <a:off x="1994" y="893"/>
              <a:ext cx="6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2" name="Line 1274"/>
            <p:cNvSpPr>
              <a:spLocks noChangeShapeType="1"/>
            </p:cNvSpPr>
            <p:nvPr/>
          </p:nvSpPr>
          <p:spPr bwMode="auto">
            <a:xfrm>
              <a:off x="1996" y="891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3" name="Line 1275"/>
            <p:cNvSpPr>
              <a:spLocks noChangeShapeType="1"/>
            </p:cNvSpPr>
            <p:nvPr/>
          </p:nvSpPr>
          <p:spPr bwMode="auto">
            <a:xfrm>
              <a:off x="1963" y="906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4" name="Line 1276"/>
            <p:cNvSpPr>
              <a:spLocks noChangeShapeType="1"/>
            </p:cNvSpPr>
            <p:nvPr/>
          </p:nvSpPr>
          <p:spPr bwMode="auto">
            <a:xfrm>
              <a:off x="1965" y="90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5" name="Line 1277"/>
            <p:cNvSpPr>
              <a:spLocks noChangeShapeType="1"/>
            </p:cNvSpPr>
            <p:nvPr/>
          </p:nvSpPr>
          <p:spPr bwMode="auto">
            <a:xfrm>
              <a:off x="1948" y="92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6" name="Line 1278"/>
            <p:cNvSpPr>
              <a:spLocks noChangeShapeType="1"/>
            </p:cNvSpPr>
            <p:nvPr/>
          </p:nvSpPr>
          <p:spPr bwMode="auto">
            <a:xfrm>
              <a:off x="1950" y="91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7" name="Line 1279"/>
            <p:cNvSpPr>
              <a:spLocks noChangeShapeType="1"/>
            </p:cNvSpPr>
            <p:nvPr/>
          </p:nvSpPr>
          <p:spPr bwMode="auto">
            <a:xfrm>
              <a:off x="1904" y="937"/>
              <a:ext cx="48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8" name="Line 1280"/>
            <p:cNvSpPr>
              <a:spLocks noChangeShapeType="1"/>
            </p:cNvSpPr>
            <p:nvPr/>
          </p:nvSpPr>
          <p:spPr bwMode="auto">
            <a:xfrm>
              <a:off x="1906" y="93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69" name="Line 1281"/>
            <p:cNvSpPr>
              <a:spLocks noChangeShapeType="1"/>
            </p:cNvSpPr>
            <p:nvPr/>
          </p:nvSpPr>
          <p:spPr bwMode="auto">
            <a:xfrm>
              <a:off x="1842" y="953"/>
              <a:ext cx="6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0" name="Line 1282"/>
            <p:cNvSpPr>
              <a:spLocks noChangeShapeType="1"/>
            </p:cNvSpPr>
            <p:nvPr/>
          </p:nvSpPr>
          <p:spPr bwMode="auto">
            <a:xfrm>
              <a:off x="1844" y="95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1" name="Line 1283"/>
            <p:cNvSpPr>
              <a:spLocks noChangeShapeType="1"/>
            </p:cNvSpPr>
            <p:nvPr/>
          </p:nvSpPr>
          <p:spPr bwMode="auto">
            <a:xfrm>
              <a:off x="1783" y="968"/>
              <a:ext cx="6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2" name="Line 1284"/>
            <p:cNvSpPr>
              <a:spLocks noChangeShapeType="1"/>
            </p:cNvSpPr>
            <p:nvPr/>
          </p:nvSpPr>
          <p:spPr bwMode="auto">
            <a:xfrm>
              <a:off x="1785" y="966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3" name="Line 1285"/>
            <p:cNvSpPr>
              <a:spLocks noChangeShapeType="1"/>
            </p:cNvSpPr>
            <p:nvPr/>
          </p:nvSpPr>
          <p:spPr bwMode="auto">
            <a:xfrm>
              <a:off x="1752" y="984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4" name="Line 1286"/>
            <p:cNvSpPr>
              <a:spLocks noChangeShapeType="1"/>
            </p:cNvSpPr>
            <p:nvPr/>
          </p:nvSpPr>
          <p:spPr bwMode="auto">
            <a:xfrm>
              <a:off x="1754" y="98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5" name="Line 1287"/>
            <p:cNvSpPr>
              <a:spLocks noChangeShapeType="1"/>
            </p:cNvSpPr>
            <p:nvPr/>
          </p:nvSpPr>
          <p:spPr bwMode="auto">
            <a:xfrm>
              <a:off x="1705" y="999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6" name="Line 1288"/>
            <p:cNvSpPr>
              <a:spLocks noChangeShapeType="1"/>
            </p:cNvSpPr>
            <p:nvPr/>
          </p:nvSpPr>
          <p:spPr bwMode="auto">
            <a:xfrm>
              <a:off x="1707" y="99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7" name="Line 1289"/>
            <p:cNvSpPr>
              <a:spLocks noChangeShapeType="1"/>
            </p:cNvSpPr>
            <p:nvPr/>
          </p:nvSpPr>
          <p:spPr bwMode="auto">
            <a:xfrm>
              <a:off x="1690" y="101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8" name="Line 1290"/>
            <p:cNvSpPr>
              <a:spLocks noChangeShapeType="1"/>
            </p:cNvSpPr>
            <p:nvPr/>
          </p:nvSpPr>
          <p:spPr bwMode="auto">
            <a:xfrm>
              <a:off x="1692" y="1012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79" name="Line 1291"/>
            <p:cNvSpPr>
              <a:spLocks noChangeShapeType="1"/>
            </p:cNvSpPr>
            <p:nvPr/>
          </p:nvSpPr>
          <p:spPr bwMode="auto">
            <a:xfrm>
              <a:off x="1630" y="1031"/>
              <a:ext cx="6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0" name="Line 1292"/>
            <p:cNvSpPr>
              <a:spLocks noChangeShapeType="1"/>
            </p:cNvSpPr>
            <p:nvPr/>
          </p:nvSpPr>
          <p:spPr bwMode="auto">
            <a:xfrm>
              <a:off x="1632" y="1029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1" name="Line 1293"/>
            <p:cNvSpPr>
              <a:spLocks noChangeShapeType="1"/>
            </p:cNvSpPr>
            <p:nvPr/>
          </p:nvSpPr>
          <p:spPr bwMode="auto">
            <a:xfrm>
              <a:off x="1615" y="1043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2" name="Line 1294"/>
            <p:cNvSpPr>
              <a:spLocks noChangeShapeType="1"/>
            </p:cNvSpPr>
            <p:nvPr/>
          </p:nvSpPr>
          <p:spPr bwMode="auto">
            <a:xfrm>
              <a:off x="1617" y="104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3" name="Line 1295"/>
            <p:cNvSpPr>
              <a:spLocks noChangeShapeType="1"/>
            </p:cNvSpPr>
            <p:nvPr/>
          </p:nvSpPr>
          <p:spPr bwMode="auto">
            <a:xfrm>
              <a:off x="1583" y="1058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4" name="Line 1296"/>
            <p:cNvSpPr>
              <a:spLocks noChangeShapeType="1"/>
            </p:cNvSpPr>
            <p:nvPr/>
          </p:nvSpPr>
          <p:spPr bwMode="auto">
            <a:xfrm>
              <a:off x="1585" y="105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5" name="Line 1297"/>
            <p:cNvSpPr>
              <a:spLocks noChangeShapeType="1"/>
            </p:cNvSpPr>
            <p:nvPr/>
          </p:nvSpPr>
          <p:spPr bwMode="auto">
            <a:xfrm>
              <a:off x="1568" y="107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6" name="Line 1298"/>
            <p:cNvSpPr>
              <a:spLocks noChangeShapeType="1"/>
            </p:cNvSpPr>
            <p:nvPr/>
          </p:nvSpPr>
          <p:spPr bwMode="auto">
            <a:xfrm>
              <a:off x="1570" y="107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7" name="Line 1299"/>
            <p:cNvSpPr>
              <a:spLocks noChangeShapeType="1"/>
            </p:cNvSpPr>
            <p:nvPr/>
          </p:nvSpPr>
          <p:spPr bwMode="auto">
            <a:xfrm>
              <a:off x="1539" y="1089"/>
              <a:ext cx="3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8" name="Line 1300"/>
            <p:cNvSpPr>
              <a:spLocks noChangeShapeType="1"/>
            </p:cNvSpPr>
            <p:nvPr/>
          </p:nvSpPr>
          <p:spPr bwMode="auto">
            <a:xfrm>
              <a:off x="1541" y="108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89" name="Line 1301"/>
            <p:cNvSpPr>
              <a:spLocks noChangeShapeType="1"/>
            </p:cNvSpPr>
            <p:nvPr/>
          </p:nvSpPr>
          <p:spPr bwMode="auto">
            <a:xfrm>
              <a:off x="1541" y="110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0" name="Line 1302"/>
            <p:cNvSpPr>
              <a:spLocks noChangeShapeType="1"/>
            </p:cNvSpPr>
            <p:nvPr/>
          </p:nvSpPr>
          <p:spPr bwMode="auto">
            <a:xfrm>
              <a:off x="1508" y="1121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1" name="Line 1303"/>
            <p:cNvSpPr>
              <a:spLocks noChangeShapeType="1"/>
            </p:cNvSpPr>
            <p:nvPr/>
          </p:nvSpPr>
          <p:spPr bwMode="auto">
            <a:xfrm>
              <a:off x="1510" y="111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2" name="Line 1304"/>
            <p:cNvSpPr>
              <a:spLocks noChangeShapeType="1"/>
            </p:cNvSpPr>
            <p:nvPr/>
          </p:nvSpPr>
          <p:spPr bwMode="auto">
            <a:xfrm>
              <a:off x="1478" y="1136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3" name="Line 1305"/>
            <p:cNvSpPr>
              <a:spLocks noChangeShapeType="1"/>
            </p:cNvSpPr>
            <p:nvPr/>
          </p:nvSpPr>
          <p:spPr bwMode="auto">
            <a:xfrm>
              <a:off x="1480" y="1134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4" name="Line 1306"/>
            <p:cNvSpPr>
              <a:spLocks noChangeShapeType="1"/>
            </p:cNvSpPr>
            <p:nvPr/>
          </p:nvSpPr>
          <p:spPr bwMode="auto">
            <a:xfrm>
              <a:off x="1478" y="1152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5" name="Line 1307"/>
            <p:cNvSpPr>
              <a:spLocks noChangeShapeType="1"/>
            </p:cNvSpPr>
            <p:nvPr/>
          </p:nvSpPr>
          <p:spPr bwMode="auto">
            <a:xfrm>
              <a:off x="1495" y="1150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6" name="Line 1308"/>
            <p:cNvSpPr>
              <a:spLocks noChangeShapeType="1"/>
            </p:cNvSpPr>
            <p:nvPr/>
          </p:nvSpPr>
          <p:spPr bwMode="auto">
            <a:xfrm>
              <a:off x="1446" y="1164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7" name="Line 1309"/>
            <p:cNvSpPr>
              <a:spLocks noChangeShapeType="1"/>
            </p:cNvSpPr>
            <p:nvPr/>
          </p:nvSpPr>
          <p:spPr bwMode="auto">
            <a:xfrm>
              <a:off x="1448" y="116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8" name="Line 1310"/>
            <p:cNvSpPr>
              <a:spLocks noChangeShapeType="1"/>
            </p:cNvSpPr>
            <p:nvPr/>
          </p:nvSpPr>
          <p:spPr bwMode="auto">
            <a:xfrm>
              <a:off x="1446" y="1179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199" name="Line 1311"/>
            <p:cNvSpPr>
              <a:spLocks noChangeShapeType="1"/>
            </p:cNvSpPr>
            <p:nvPr/>
          </p:nvSpPr>
          <p:spPr bwMode="auto">
            <a:xfrm>
              <a:off x="1463" y="117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0" name="Line 1312"/>
            <p:cNvSpPr>
              <a:spLocks noChangeShapeType="1"/>
            </p:cNvSpPr>
            <p:nvPr/>
          </p:nvSpPr>
          <p:spPr bwMode="auto">
            <a:xfrm>
              <a:off x="1431" y="1195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1" name="Line 1313"/>
            <p:cNvSpPr>
              <a:spLocks noChangeShapeType="1"/>
            </p:cNvSpPr>
            <p:nvPr/>
          </p:nvSpPr>
          <p:spPr bwMode="auto">
            <a:xfrm>
              <a:off x="1433" y="119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2" name="Line 1314"/>
            <p:cNvSpPr>
              <a:spLocks noChangeShapeType="1"/>
            </p:cNvSpPr>
            <p:nvPr/>
          </p:nvSpPr>
          <p:spPr bwMode="auto">
            <a:xfrm>
              <a:off x="1403" y="1211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3" name="Line 1315"/>
            <p:cNvSpPr>
              <a:spLocks noChangeShapeType="1"/>
            </p:cNvSpPr>
            <p:nvPr/>
          </p:nvSpPr>
          <p:spPr bwMode="auto">
            <a:xfrm>
              <a:off x="1405" y="1209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4" name="Line 1316"/>
            <p:cNvSpPr>
              <a:spLocks noChangeShapeType="1"/>
            </p:cNvSpPr>
            <p:nvPr/>
          </p:nvSpPr>
          <p:spPr bwMode="auto">
            <a:xfrm>
              <a:off x="1372" y="1242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5" name="Line 1317"/>
            <p:cNvSpPr>
              <a:spLocks noChangeShapeType="1"/>
            </p:cNvSpPr>
            <p:nvPr/>
          </p:nvSpPr>
          <p:spPr bwMode="auto">
            <a:xfrm>
              <a:off x="1374" y="124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6" name="Line 1318"/>
            <p:cNvSpPr>
              <a:spLocks noChangeShapeType="1"/>
            </p:cNvSpPr>
            <p:nvPr/>
          </p:nvSpPr>
          <p:spPr bwMode="auto">
            <a:xfrm>
              <a:off x="1340" y="1257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7" name="Line 1319"/>
            <p:cNvSpPr>
              <a:spLocks noChangeShapeType="1"/>
            </p:cNvSpPr>
            <p:nvPr/>
          </p:nvSpPr>
          <p:spPr bwMode="auto">
            <a:xfrm>
              <a:off x="1342" y="125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8" name="Line 1320"/>
            <p:cNvSpPr>
              <a:spLocks noChangeShapeType="1"/>
            </p:cNvSpPr>
            <p:nvPr/>
          </p:nvSpPr>
          <p:spPr bwMode="auto">
            <a:xfrm>
              <a:off x="1310" y="1273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09" name="Line 1321"/>
            <p:cNvSpPr>
              <a:spLocks noChangeShapeType="1"/>
            </p:cNvSpPr>
            <p:nvPr/>
          </p:nvSpPr>
          <p:spPr bwMode="auto">
            <a:xfrm>
              <a:off x="1312" y="1271"/>
              <a:ext cx="1" cy="3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0" name="Line 1322"/>
            <p:cNvSpPr>
              <a:spLocks noChangeShapeType="1"/>
            </p:cNvSpPr>
            <p:nvPr/>
          </p:nvSpPr>
          <p:spPr bwMode="auto">
            <a:xfrm>
              <a:off x="1282" y="1300"/>
              <a:ext cx="3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1" name="Line 1323"/>
            <p:cNvSpPr>
              <a:spLocks noChangeShapeType="1"/>
            </p:cNvSpPr>
            <p:nvPr/>
          </p:nvSpPr>
          <p:spPr bwMode="auto">
            <a:xfrm>
              <a:off x="1284" y="1298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2" name="Line 1324"/>
            <p:cNvSpPr>
              <a:spLocks noChangeShapeType="1"/>
            </p:cNvSpPr>
            <p:nvPr/>
          </p:nvSpPr>
          <p:spPr bwMode="auto">
            <a:xfrm>
              <a:off x="1250" y="1317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3" name="Line 1325"/>
            <p:cNvSpPr>
              <a:spLocks noChangeShapeType="1"/>
            </p:cNvSpPr>
            <p:nvPr/>
          </p:nvSpPr>
          <p:spPr bwMode="auto">
            <a:xfrm>
              <a:off x="1252" y="1315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4" name="Line 1326"/>
            <p:cNvSpPr>
              <a:spLocks noChangeShapeType="1"/>
            </p:cNvSpPr>
            <p:nvPr/>
          </p:nvSpPr>
          <p:spPr bwMode="auto">
            <a:xfrm>
              <a:off x="1219" y="1347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5" name="Line 1327"/>
            <p:cNvSpPr>
              <a:spLocks noChangeShapeType="1"/>
            </p:cNvSpPr>
            <p:nvPr/>
          </p:nvSpPr>
          <p:spPr bwMode="auto">
            <a:xfrm>
              <a:off x="1221" y="1346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6" name="Line 1328"/>
            <p:cNvSpPr>
              <a:spLocks noChangeShapeType="1"/>
            </p:cNvSpPr>
            <p:nvPr/>
          </p:nvSpPr>
          <p:spPr bwMode="auto">
            <a:xfrm>
              <a:off x="1188" y="1363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7" name="Line 1329"/>
            <p:cNvSpPr>
              <a:spLocks noChangeShapeType="1"/>
            </p:cNvSpPr>
            <p:nvPr/>
          </p:nvSpPr>
          <p:spPr bwMode="auto">
            <a:xfrm>
              <a:off x="1190" y="1361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8" name="Line 1330"/>
            <p:cNvSpPr>
              <a:spLocks noChangeShapeType="1"/>
            </p:cNvSpPr>
            <p:nvPr/>
          </p:nvSpPr>
          <p:spPr bwMode="auto">
            <a:xfrm>
              <a:off x="1145" y="1379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19" name="Line 1331"/>
            <p:cNvSpPr>
              <a:spLocks noChangeShapeType="1"/>
            </p:cNvSpPr>
            <p:nvPr/>
          </p:nvSpPr>
          <p:spPr bwMode="auto">
            <a:xfrm>
              <a:off x="1146" y="137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0" name="Line 1332"/>
            <p:cNvSpPr>
              <a:spLocks noChangeShapeType="1"/>
            </p:cNvSpPr>
            <p:nvPr/>
          </p:nvSpPr>
          <p:spPr bwMode="auto">
            <a:xfrm>
              <a:off x="1114" y="1394"/>
              <a:ext cx="34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1" name="Line 1333"/>
            <p:cNvSpPr>
              <a:spLocks noChangeShapeType="1"/>
            </p:cNvSpPr>
            <p:nvPr/>
          </p:nvSpPr>
          <p:spPr bwMode="auto">
            <a:xfrm>
              <a:off x="1116" y="1393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2" name="Line 1334"/>
            <p:cNvSpPr>
              <a:spLocks noChangeShapeType="1"/>
            </p:cNvSpPr>
            <p:nvPr/>
          </p:nvSpPr>
          <p:spPr bwMode="auto">
            <a:xfrm>
              <a:off x="1082" y="1426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3" name="Line 1335"/>
            <p:cNvSpPr>
              <a:spLocks noChangeShapeType="1"/>
            </p:cNvSpPr>
            <p:nvPr/>
          </p:nvSpPr>
          <p:spPr bwMode="auto">
            <a:xfrm>
              <a:off x="1084" y="1424"/>
              <a:ext cx="1" cy="17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4" name="Line 1336"/>
            <p:cNvSpPr>
              <a:spLocks noChangeShapeType="1"/>
            </p:cNvSpPr>
            <p:nvPr/>
          </p:nvSpPr>
          <p:spPr bwMode="auto">
            <a:xfrm>
              <a:off x="1051" y="1439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5" name="Line 1337"/>
            <p:cNvSpPr>
              <a:spLocks noChangeShapeType="1"/>
            </p:cNvSpPr>
            <p:nvPr/>
          </p:nvSpPr>
          <p:spPr bwMode="auto">
            <a:xfrm>
              <a:off x="1053" y="143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6" name="Line 1338"/>
            <p:cNvSpPr>
              <a:spLocks noChangeShapeType="1"/>
            </p:cNvSpPr>
            <p:nvPr/>
          </p:nvSpPr>
          <p:spPr bwMode="auto">
            <a:xfrm>
              <a:off x="1008" y="1454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7" name="Line 1339"/>
            <p:cNvSpPr>
              <a:spLocks noChangeShapeType="1"/>
            </p:cNvSpPr>
            <p:nvPr/>
          </p:nvSpPr>
          <p:spPr bwMode="auto">
            <a:xfrm>
              <a:off x="1010" y="1452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8" name="Line 1340"/>
            <p:cNvSpPr>
              <a:spLocks noChangeShapeType="1"/>
            </p:cNvSpPr>
            <p:nvPr/>
          </p:nvSpPr>
          <p:spPr bwMode="auto">
            <a:xfrm>
              <a:off x="977" y="1486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29" name="Line 1341"/>
            <p:cNvSpPr>
              <a:spLocks noChangeShapeType="1"/>
            </p:cNvSpPr>
            <p:nvPr/>
          </p:nvSpPr>
          <p:spPr bwMode="auto">
            <a:xfrm>
              <a:off x="978" y="1484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0" name="Line 1342"/>
            <p:cNvSpPr>
              <a:spLocks noChangeShapeType="1"/>
            </p:cNvSpPr>
            <p:nvPr/>
          </p:nvSpPr>
          <p:spPr bwMode="auto">
            <a:xfrm>
              <a:off x="945" y="1516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1" name="Line 1343"/>
            <p:cNvSpPr>
              <a:spLocks noChangeShapeType="1"/>
            </p:cNvSpPr>
            <p:nvPr/>
          </p:nvSpPr>
          <p:spPr bwMode="auto">
            <a:xfrm>
              <a:off x="947" y="1515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2" name="Line 1344"/>
            <p:cNvSpPr>
              <a:spLocks noChangeShapeType="1"/>
            </p:cNvSpPr>
            <p:nvPr/>
          </p:nvSpPr>
          <p:spPr bwMode="auto">
            <a:xfrm>
              <a:off x="913" y="1547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3" name="Line 1345"/>
            <p:cNvSpPr>
              <a:spLocks noChangeShapeType="1"/>
            </p:cNvSpPr>
            <p:nvPr/>
          </p:nvSpPr>
          <p:spPr bwMode="auto">
            <a:xfrm>
              <a:off x="915" y="1545"/>
              <a:ext cx="1" cy="33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4" name="Line 1346"/>
            <p:cNvSpPr>
              <a:spLocks noChangeShapeType="1"/>
            </p:cNvSpPr>
            <p:nvPr/>
          </p:nvSpPr>
          <p:spPr bwMode="auto">
            <a:xfrm>
              <a:off x="915" y="1574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5" name="Line 1347"/>
            <p:cNvSpPr>
              <a:spLocks noChangeShapeType="1"/>
            </p:cNvSpPr>
            <p:nvPr/>
          </p:nvSpPr>
          <p:spPr bwMode="auto">
            <a:xfrm>
              <a:off x="885" y="1591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6" name="Line 1348"/>
            <p:cNvSpPr>
              <a:spLocks noChangeShapeType="1"/>
            </p:cNvSpPr>
            <p:nvPr/>
          </p:nvSpPr>
          <p:spPr bwMode="auto">
            <a:xfrm>
              <a:off x="887" y="1589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7" name="Line 1349"/>
            <p:cNvSpPr>
              <a:spLocks noChangeShapeType="1"/>
            </p:cNvSpPr>
            <p:nvPr/>
          </p:nvSpPr>
          <p:spPr bwMode="auto">
            <a:xfrm>
              <a:off x="870" y="160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8" name="Line 1350"/>
            <p:cNvSpPr>
              <a:spLocks noChangeShapeType="1"/>
            </p:cNvSpPr>
            <p:nvPr/>
          </p:nvSpPr>
          <p:spPr bwMode="auto">
            <a:xfrm>
              <a:off x="872" y="160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39" name="Line 1351"/>
            <p:cNvSpPr>
              <a:spLocks noChangeShapeType="1"/>
            </p:cNvSpPr>
            <p:nvPr/>
          </p:nvSpPr>
          <p:spPr bwMode="auto">
            <a:xfrm>
              <a:off x="855" y="1622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0" name="Line 1352"/>
            <p:cNvSpPr>
              <a:spLocks noChangeShapeType="1"/>
            </p:cNvSpPr>
            <p:nvPr/>
          </p:nvSpPr>
          <p:spPr bwMode="auto">
            <a:xfrm>
              <a:off x="856" y="162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1" name="Line 1353"/>
            <p:cNvSpPr>
              <a:spLocks noChangeShapeType="1"/>
            </p:cNvSpPr>
            <p:nvPr/>
          </p:nvSpPr>
          <p:spPr bwMode="auto">
            <a:xfrm>
              <a:off x="839" y="1637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2" name="Line 1354"/>
            <p:cNvSpPr>
              <a:spLocks noChangeShapeType="1"/>
            </p:cNvSpPr>
            <p:nvPr/>
          </p:nvSpPr>
          <p:spPr bwMode="auto">
            <a:xfrm>
              <a:off x="841" y="1635"/>
              <a:ext cx="1" cy="2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3" name="Line 1355"/>
            <p:cNvSpPr>
              <a:spLocks noChangeShapeType="1"/>
            </p:cNvSpPr>
            <p:nvPr/>
          </p:nvSpPr>
          <p:spPr bwMode="auto">
            <a:xfrm>
              <a:off x="824" y="165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4" name="Line 1356"/>
            <p:cNvSpPr>
              <a:spLocks noChangeShapeType="1"/>
            </p:cNvSpPr>
            <p:nvPr/>
          </p:nvSpPr>
          <p:spPr bwMode="auto">
            <a:xfrm>
              <a:off x="826" y="165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5" name="Line 1357"/>
            <p:cNvSpPr>
              <a:spLocks noChangeShapeType="1"/>
            </p:cNvSpPr>
            <p:nvPr/>
          </p:nvSpPr>
          <p:spPr bwMode="auto">
            <a:xfrm>
              <a:off x="777" y="1669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6" name="Line 1358"/>
            <p:cNvSpPr>
              <a:spLocks noChangeShapeType="1"/>
            </p:cNvSpPr>
            <p:nvPr/>
          </p:nvSpPr>
          <p:spPr bwMode="auto">
            <a:xfrm>
              <a:off x="779" y="166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7" name="Line 1359"/>
            <p:cNvSpPr>
              <a:spLocks noChangeShapeType="1"/>
            </p:cNvSpPr>
            <p:nvPr/>
          </p:nvSpPr>
          <p:spPr bwMode="auto">
            <a:xfrm>
              <a:off x="779" y="1683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8" name="Line 1360"/>
            <p:cNvSpPr>
              <a:spLocks noChangeShapeType="1"/>
            </p:cNvSpPr>
            <p:nvPr/>
          </p:nvSpPr>
          <p:spPr bwMode="auto">
            <a:xfrm>
              <a:off x="749" y="1697"/>
              <a:ext cx="32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49" name="Line 1361"/>
            <p:cNvSpPr>
              <a:spLocks noChangeShapeType="1"/>
            </p:cNvSpPr>
            <p:nvPr/>
          </p:nvSpPr>
          <p:spPr bwMode="auto">
            <a:xfrm>
              <a:off x="751" y="1695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0" name="Line 1362"/>
            <p:cNvSpPr>
              <a:spLocks noChangeShapeType="1"/>
            </p:cNvSpPr>
            <p:nvPr/>
          </p:nvSpPr>
          <p:spPr bwMode="auto">
            <a:xfrm>
              <a:off x="751" y="1710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1" name="Line 1363"/>
            <p:cNvSpPr>
              <a:spLocks noChangeShapeType="1"/>
            </p:cNvSpPr>
            <p:nvPr/>
          </p:nvSpPr>
          <p:spPr bwMode="auto">
            <a:xfrm>
              <a:off x="702" y="1728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2" name="Line 1364"/>
            <p:cNvSpPr>
              <a:spLocks noChangeShapeType="1"/>
            </p:cNvSpPr>
            <p:nvPr/>
          </p:nvSpPr>
          <p:spPr bwMode="auto">
            <a:xfrm>
              <a:off x="704" y="1726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3" name="Line 1365"/>
            <p:cNvSpPr>
              <a:spLocks noChangeShapeType="1"/>
            </p:cNvSpPr>
            <p:nvPr/>
          </p:nvSpPr>
          <p:spPr bwMode="auto">
            <a:xfrm>
              <a:off x="702" y="174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4" name="Line 1366"/>
            <p:cNvSpPr>
              <a:spLocks noChangeShapeType="1"/>
            </p:cNvSpPr>
            <p:nvPr/>
          </p:nvSpPr>
          <p:spPr bwMode="auto">
            <a:xfrm>
              <a:off x="719" y="174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5" name="Line 1367"/>
            <p:cNvSpPr>
              <a:spLocks noChangeShapeType="1"/>
            </p:cNvSpPr>
            <p:nvPr/>
          </p:nvSpPr>
          <p:spPr bwMode="auto">
            <a:xfrm>
              <a:off x="671" y="1759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6" name="Line 1368"/>
            <p:cNvSpPr>
              <a:spLocks noChangeShapeType="1"/>
            </p:cNvSpPr>
            <p:nvPr/>
          </p:nvSpPr>
          <p:spPr bwMode="auto">
            <a:xfrm>
              <a:off x="673" y="1757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7" name="Line 1369"/>
            <p:cNvSpPr>
              <a:spLocks noChangeShapeType="1"/>
            </p:cNvSpPr>
            <p:nvPr/>
          </p:nvSpPr>
          <p:spPr bwMode="auto">
            <a:xfrm>
              <a:off x="656" y="177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8" name="Line 1370"/>
            <p:cNvSpPr>
              <a:spLocks noChangeShapeType="1"/>
            </p:cNvSpPr>
            <p:nvPr/>
          </p:nvSpPr>
          <p:spPr bwMode="auto">
            <a:xfrm>
              <a:off x="658" y="177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59" name="Line 1371"/>
            <p:cNvSpPr>
              <a:spLocks noChangeShapeType="1"/>
            </p:cNvSpPr>
            <p:nvPr/>
          </p:nvSpPr>
          <p:spPr bwMode="auto">
            <a:xfrm>
              <a:off x="614" y="1788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0" name="Line 1372"/>
            <p:cNvSpPr>
              <a:spLocks noChangeShapeType="1"/>
            </p:cNvSpPr>
            <p:nvPr/>
          </p:nvSpPr>
          <p:spPr bwMode="auto">
            <a:xfrm>
              <a:off x="568" y="1820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1" name="Line 1373"/>
            <p:cNvSpPr>
              <a:spLocks noChangeShapeType="1"/>
            </p:cNvSpPr>
            <p:nvPr/>
          </p:nvSpPr>
          <p:spPr bwMode="auto">
            <a:xfrm>
              <a:off x="566" y="183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2" name="Line 1374"/>
            <p:cNvSpPr>
              <a:spLocks noChangeShapeType="1"/>
            </p:cNvSpPr>
            <p:nvPr/>
          </p:nvSpPr>
          <p:spPr bwMode="auto">
            <a:xfrm>
              <a:off x="583" y="1832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3" name="Line 1375"/>
            <p:cNvSpPr>
              <a:spLocks noChangeShapeType="1"/>
            </p:cNvSpPr>
            <p:nvPr/>
          </p:nvSpPr>
          <p:spPr bwMode="auto">
            <a:xfrm>
              <a:off x="550" y="1850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4" name="Line 1376"/>
            <p:cNvSpPr>
              <a:spLocks noChangeShapeType="1"/>
            </p:cNvSpPr>
            <p:nvPr/>
          </p:nvSpPr>
          <p:spPr bwMode="auto">
            <a:xfrm>
              <a:off x="552" y="1848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5" name="Line 1377"/>
            <p:cNvSpPr>
              <a:spLocks noChangeShapeType="1"/>
            </p:cNvSpPr>
            <p:nvPr/>
          </p:nvSpPr>
          <p:spPr bwMode="auto">
            <a:xfrm>
              <a:off x="550" y="186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6" name="Line 1378"/>
            <p:cNvSpPr>
              <a:spLocks noChangeShapeType="1"/>
            </p:cNvSpPr>
            <p:nvPr/>
          </p:nvSpPr>
          <p:spPr bwMode="auto">
            <a:xfrm>
              <a:off x="568" y="1863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7" name="Line 1379"/>
            <p:cNvSpPr>
              <a:spLocks noChangeShapeType="1"/>
            </p:cNvSpPr>
            <p:nvPr/>
          </p:nvSpPr>
          <p:spPr bwMode="auto">
            <a:xfrm>
              <a:off x="519" y="1880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8" name="Line 1380"/>
            <p:cNvSpPr>
              <a:spLocks noChangeShapeType="1"/>
            </p:cNvSpPr>
            <p:nvPr/>
          </p:nvSpPr>
          <p:spPr bwMode="auto">
            <a:xfrm>
              <a:off x="520" y="1878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69" name="Line 1381"/>
            <p:cNvSpPr>
              <a:spLocks noChangeShapeType="1"/>
            </p:cNvSpPr>
            <p:nvPr/>
          </p:nvSpPr>
          <p:spPr bwMode="auto">
            <a:xfrm>
              <a:off x="519" y="1896"/>
              <a:ext cx="35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0" name="Line 1382"/>
            <p:cNvSpPr>
              <a:spLocks noChangeShapeType="1"/>
            </p:cNvSpPr>
            <p:nvPr/>
          </p:nvSpPr>
          <p:spPr bwMode="auto">
            <a:xfrm>
              <a:off x="552" y="1894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1" name="Line 1383"/>
            <p:cNvSpPr>
              <a:spLocks noChangeShapeType="1"/>
            </p:cNvSpPr>
            <p:nvPr/>
          </p:nvSpPr>
          <p:spPr bwMode="auto">
            <a:xfrm>
              <a:off x="491" y="1912"/>
              <a:ext cx="63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2" name="Line 1384"/>
            <p:cNvSpPr>
              <a:spLocks noChangeShapeType="1"/>
            </p:cNvSpPr>
            <p:nvPr/>
          </p:nvSpPr>
          <p:spPr bwMode="auto">
            <a:xfrm>
              <a:off x="493" y="1910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3" name="Line 1385"/>
            <p:cNvSpPr>
              <a:spLocks noChangeShapeType="1"/>
            </p:cNvSpPr>
            <p:nvPr/>
          </p:nvSpPr>
          <p:spPr bwMode="auto">
            <a:xfrm>
              <a:off x="491" y="1927"/>
              <a:ext cx="1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4" name="Line 1386"/>
            <p:cNvSpPr>
              <a:spLocks noChangeShapeType="1"/>
            </p:cNvSpPr>
            <p:nvPr/>
          </p:nvSpPr>
          <p:spPr bwMode="auto">
            <a:xfrm>
              <a:off x="505" y="1925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5" name="Line 1387"/>
            <p:cNvSpPr>
              <a:spLocks noChangeShapeType="1"/>
            </p:cNvSpPr>
            <p:nvPr/>
          </p:nvSpPr>
          <p:spPr bwMode="auto">
            <a:xfrm>
              <a:off x="460" y="1943"/>
              <a:ext cx="47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6" name="Line 1388"/>
            <p:cNvSpPr>
              <a:spLocks noChangeShapeType="1"/>
            </p:cNvSpPr>
            <p:nvPr/>
          </p:nvSpPr>
          <p:spPr bwMode="auto">
            <a:xfrm>
              <a:off x="462" y="194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7" name="Line 1389"/>
            <p:cNvSpPr>
              <a:spLocks noChangeShapeType="1"/>
            </p:cNvSpPr>
            <p:nvPr/>
          </p:nvSpPr>
          <p:spPr bwMode="auto">
            <a:xfrm>
              <a:off x="460" y="1958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8" name="Line 1390"/>
            <p:cNvSpPr>
              <a:spLocks noChangeShapeType="1"/>
            </p:cNvSpPr>
            <p:nvPr/>
          </p:nvSpPr>
          <p:spPr bwMode="auto">
            <a:xfrm>
              <a:off x="477" y="1956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79" name="Line 1391"/>
            <p:cNvSpPr>
              <a:spLocks noChangeShapeType="1"/>
            </p:cNvSpPr>
            <p:nvPr/>
          </p:nvSpPr>
          <p:spPr bwMode="auto">
            <a:xfrm>
              <a:off x="428" y="1971"/>
              <a:ext cx="51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0" name="Line 1392"/>
            <p:cNvSpPr>
              <a:spLocks noChangeShapeType="1"/>
            </p:cNvSpPr>
            <p:nvPr/>
          </p:nvSpPr>
          <p:spPr bwMode="auto">
            <a:xfrm>
              <a:off x="430" y="1969"/>
              <a:ext cx="1" cy="3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1" name="Line 1393"/>
            <p:cNvSpPr>
              <a:spLocks noChangeShapeType="1"/>
            </p:cNvSpPr>
            <p:nvPr/>
          </p:nvSpPr>
          <p:spPr bwMode="auto">
            <a:xfrm>
              <a:off x="382" y="2003"/>
              <a:ext cx="50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2" name="Line 1394"/>
            <p:cNvSpPr>
              <a:spLocks noChangeShapeType="1"/>
            </p:cNvSpPr>
            <p:nvPr/>
          </p:nvSpPr>
          <p:spPr bwMode="auto">
            <a:xfrm>
              <a:off x="384" y="2001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3" name="Line 1395"/>
            <p:cNvSpPr>
              <a:spLocks noChangeShapeType="1"/>
            </p:cNvSpPr>
            <p:nvPr/>
          </p:nvSpPr>
          <p:spPr bwMode="auto">
            <a:xfrm>
              <a:off x="382" y="2019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4" name="Line 1396"/>
            <p:cNvSpPr>
              <a:spLocks noChangeShapeType="1"/>
            </p:cNvSpPr>
            <p:nvPr/>
          </p:nvSpPr>
          <p:spPr bwMode="auto">
            <a:xfrm>
              <a:off x="400" y="2017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5" name="Line 1397"/>
            <p:cNvSpPr>
              <a:spLocks noChangeShapeType="1"/>
            </p:cNvSpPr>
            <p:nvPr/>
          </p:nvSpPr>
          <p:spPr bwMode="auto">
            <a:xfrm>
              <a:off x="382" y="2034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6" name="Line 1398"/>
            <p:cNvSpPr>
              <a:spLocks noChangeShapeType="1"/>
            </p:cNvSpPr>
            <p:nvPr/>
          </p:nvSpPr>
          <p:spPr bwMode="auto">
            <a:xfrm>
              <a:off x="384" y="2032"/>
              <a:ext cx="1" cy="35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7" name="Line 1399"/>
            <p:cNvSpPr>
              <a:spLocks noChangeShapeType="1"/>
            </p:cNvSpPr>
            <p:nvPr/>
          </p:nvSpPr>
          <p:spPr bwMode="auto">
            <a:xfrm>
              <a:off x="367" y="2065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8" name="Line 1400"/>
            <p:cNvSpPr>
              <a:spLocks noChangeShapeType="1"/>
            </p:cNvSpPr>
            <p:nvPr/>
          </p:nvSpPr>
          <p:spPr bwMode="auto">
            <a:xfrm>
              <a:off x="369" y="2063"/>
              <a:ext cx="1" cy="20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89" name="Line 1401"/>
            <p:cNvSpPr>
              <a:spLocks noChangeShapeType="1"/>
            </p:cNvSpPr>
            <p:nvPr/>
          </p:nvSpPr>
          <p:spPr bwMode="auto">
            <a:xfrm>
              <a:off x="367" y="2081"/>
              <a:ext cx="19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0" name="Line 1402"/>
            <p:cNvSpPr>
              <a:spLocks noChangeShapeType="1"/>
            </p:cNvSpPr>
            <p:nvPr/>
          </p:nvSpPr>
          <p:spPr bwMode="auto">
            <a:xfrm>
              <a:off x="384" y="2079"/>
              <a:ext cx="1" cy="16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1" name="Line 1403"/>
            <p:cNvSpPr>
              <a:spLocks noChangeShapeType="1"/>
            </p:cNvSpPr>
            <p:nvPr/>
          </p:nvSpPr>
          <p:spPr bwMode="auto">
            <a:xfrm>
              <a:off x="338" y="2093"/>
              <a:ext cx="48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2" name="Line 1404"/>
            <p:cNvSpPr>
              <a:spLocks noChangeShapeType="1"/>
            </p:cNvSpPr>
            <p:nvPr/>
          </p:nvSpPr>
          <p:spPr bwMode="auto">
            <a:xfrm>
              <a:off x="340" y="2092"/>
              <a:ext cx="1" cy="34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3" name="Line 1405"/>
            <p:cNvSpPr>
              <a:spLocks noChangeShapeType="1"/>
            </p:cNvSpPr>
            <p:nvPr/>
          </p:nvSpPr>
          <p:spPr bwMode="auto">
            <a:xfrm>
              <a:off x="306" y="2124"/>
              <a:ext cx="36" cy="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4" name="Line 1406"/>
            <p:cNvSpPr>
              <a:spLocks noChangeShapeType="1"/>
            </p:cNvSpPr>
            <p:nvPr/>
          </p:nvSpPr>
          <p:spPr bwMode="auto">
            <a:xfrm>
              <a:off x="308" y="2122"/>
              <a:ext cx="1" cy="51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5" name="Line 1407"/>
            <p:cNvSpPr>
              <a:spLocks noChangeShapeType="1"/>
            </p:cNvSpPr>
            <p:nvPr/>
          </p:nvSpPr>
          <p:spPr bwMode="auto">
            <a:xfrm>
              <a:off x="308" y="2169"/>
              <a:ext cx="1" cy="19"/>
            </a:xfrm>
            <a:prstGeom prst="line">
              <a:avLst/>
            </a:prstGeom>
            <a:noFill/>
            <a:ln w="4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6" name="Freeform 1408"/>
            <p:cNvSpPr>
              <a:spLocks/>
            </p:cNvSpPr>
            <p:nvPr/>
          </p:nvSpPr>
          <p:spPr bwMode="auto">
            <a:xfrm>
              <a:off x="347" y="2187"/>
              <a:ext cx="6" cy="18"/>
            </a:xfrm>
            <a:custGeom>
              <a:avLst/>
              <a:gdLst>
                <a:gd name="T0" fmla="*/ 3 w 6"/>
                <a:gd name="T1" fmla="*/ 18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2 h 18"/>
                <a:gd name="T12" fmla="*/ 3 w 6"/>
                <a:gd name="T13" fmla="*/ 18 h 18"/>
                <a:gd name="T14" fmla="*/ 6 w 6"/>
                <a:gd name="T15" fmla="*/ 18 h 18"/>
                <a:gd name="T16" fmla="*/ 6 w 6"/>
                <a:gd name="T17" fmla="*/ 15 h 18"/>
                <a:gd name="T18" fmla="*/ 3 w 6"/>
                <a:gd name="T19" fmla="*/ 18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8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2"/>
                  </a:lnTo>
                  <a:lnTo>
                    <a:pt x="3" y="18"/>
                  </a:lnTo>
                  <a:lnTo>
                    <a:pt x="6" y="18"/>
                  </a:lnTo>
                  <a:lnTo>
                    <a:pt x="6" y="15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7" name="Freeform 1409"/>
            <p:cNvSpPr>
              <a:spLocks/>
            </p:cNvSpPr>
            <p:nvPr/>
          </p:nvSpPr>
          <p:spPr bwMode="auto">
            <a:xfrm>
              <a:off x="331" y="2199"/>
              <a:ext cx="19" cy="6"/>
            </a:xfrm>
            <a:custGeom>
              <a:avLst/>
              <a:gdLst>
                <a:gd name="T0" fmla="*/ 0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7 w 19"/>
                <a:gd name="T11" fmla="*/ 3 h 6"/>
                <a:gd name="T12" fmla="*/ 0 w 19"/>
                <a:gd name="T13" fmla="*/ 3 h 6"/>
                <a:gd name="T14" fmla="*/ 0 w 19"/>
                <a:gd name="T15" fmla="*/ 6 h 6"/>
                <a:gd name="T16" fmla="*/ 4 w 19"/>
                <a:gd name="T17" fmla="*/ 6 h 6"/>
                <a:gd name="T18" fmla="*/ 0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0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7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4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298" name="Freeform 1410"/>
            <p:cNvSpPr>
              <a:spLocks/>
            </p:cNvSpPr>
            <p:nvPr/>
          </p:nvSpPr>
          <p:spPr bwMode="auto">
            <a:xfrm>
              <a:off x="331" y="2184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3" name="Group 1612"/>
          <p:cNvGrpSpPr>
            <a:grpSpLocks/>
          </p:cNvGrpSpPr>
          <p:nvPr/>
        </p:nvGrpSpPr>
        <p:grpSpPr bwMode="auto">
          <a:xfrm>
            <a:off x="508867" y="3190053"/>
            <a:ext cx="565150" cy="492125"/>
            <a:chOff x="270" y="1910"/>
            <a:chExt cx="356" cy="310"/>
          </a:xfrm>
        </p:grpSpPr>
        <p:sp>
          <p:nvSpPr>
            <p:cNvPr id="17899" name="Freeform 1412"/>
            <p:cNvSpPr>
              <a:spLocks/>
            </p:cNvSpPr>
            <p:nvPr/>
          </p:nvSpPr>
          <p:spPr bwMode="auto">
            <a:xfrm>
              <a:off x="315" y="2184"/>
              <a:ext cx="20" cy="6"/>
            </a:xfrm>
            <a:custGeom>
              <a:avLst/>
              <a:gdLst>
                <a:gd name="T0" fmla="*/ 0 w 20"/>
                <a:gd name="T1" fmla="*/ 3 h 6"/>
                <a:gd name="T2" fmla="*/ 3 w 20"/>
                <a:gd name="T3" fmla="*/ 6 h 6"/>
                <a:gd name="T4" fmla="*/ 20 w 20"/>
                <a:gd name="T5" fmla="*/ 6 h 6"/>
                <a:gd name="T6" fmla="*/ 20 w 20"/>
                <a:gd name="T7" fmla="*/ 0 h 6"/>
                <a:gd name="T8" fmla="*/ 3 w 20"/>
                <a:gd name="T9" fmla="*/ 0 h 6"/>
                <a:gd name="T10" fmla="*/ 8 w 20"/>
                <a:gd name="T11" fmla="*/ 3 h 6"/>
                <a:gd name="T12" fmla="*/ 0 w 20"/>
                <a:gd name="T13" fmla="*/ 3 h 6"/>
                <a:gd name="T14" fmla="*/ 0 w 20"/>
                <a:gd name="T15" fmla="*/ 6 h 6"/>
                <a:gd name="T16" fmla="*/ 3 w 20"/>
                <a:gd name="T17" fmla="*/ 6 h 6"/>
                <a:gd name="T18" fmla="*/ 0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0" y="3"/>
                  </a:moveTo>
                  <a:lnTo>
                    <a:pt x="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3" y="0"/>
                  </a:lnTo>
                  <a:lnTo>
                    <a:pt x="8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0" name="Freeform 1413"/>
            <p:cNvSpPr>
              <a:spLocks/>
            </p:cNvSpPr>
            <p:nvPr/>
          </p:nvSpPr>
          <p:spPr bwMode="auto">
            <a:xfrm>
              <a:off x="318" y="2184"/>
              <a:ext cx="20" cy="6"/>
            </a:xfrm>
            <a:custGeom>
              <a:avLst/>
              <a:gdLst>
                <a:gd name="T0" fmla="*/ 20 w 20"/>
                <a:gd name="T1" fmla="*/ 3 h 6"/>
                <a:gd name="T2" fmla="*/ 17 w 20"/>
                <a:gd name="T3" fmla="*/ 0 h 6"/>
                <a:gd name="T4" fmla="*/ 0 w 20"/>
                <a:gd name="T5" fmla="*/ 0 h 6"/>
                <a:gd name="T6" fmla="*/ 0 w 20"/>
                <a:gd name="T7" fmla="*/ 6 h 6"/>
                <a:gd name="T8" fmla="*/ 17 w 20"/>
                <a:gd name="T9" fmla="*/ 6 h 6"/>
                <a:gd name="T10" fmla="*/ 13 w 20"/>
                <a:gd name="T11" fmla="*/ 3 h 6"/>
                <a:gd name="T12" fmla="*/ 20 w 20"/>
                <a:gd name="T13" fmla="*/ 3 h 6"/>
                <a:gd name="T14" fmla="*/ 20 w 20"/>
                <a:gd name="T15" fmla="*/ 0 h 6"/>
                <a:gd name="T16" fmla="*/ 17 w 20"/>
                <a:gd name="T17" fmla="*/ 0 h 6"/>
                <a:gd name="T18" fmla="*/ 20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20" y="3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7" y="6"/>
                  </a:lnTo>
                  <a:lnTo>
                    <a:pt x="13" y="3"/>
                  </a:lnTo>
                  <a:lnTo>
                    <a:pt x="20" y="3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20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1" name="Freeform 1414"/>
            <p:cNvSpPr>
              <a:spLocks/>
            </p:cNvSpPr>
            <p:nvPr/>
          </p:nvSpPr>
          <p:spPr bwMode="auto">
            <a:xfrm>
              <a:off x="331" y="2187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2" name="Freeform 1415"/>
            <p:cNvSpPr>
              <a:spLocks/>
            </p:cNvSpPr>
            <p:nvPr/>
          </p:nvSpPr>
          <p:spPr bwMode="auto">
            <a:xfrm>
              <a:off x="335" y="2199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3" name="Freeform 1416"/>
            <p:cNvSpPr>
              <a:spLocks/>
            </p:cNvSpPr>
            <p:nvPr/>
          </p:nvSpPr>
          <p:spPr bwMode="auto">
            <a:xfrm>
              <a:off x="347" y="2184"/>
              <a:ext cx="6" cy="18"/>
            </a:xfrm>
            <a:custGeom>
              <a:avLst/>
              <a:gdLst>
                <a:gd name="T0" fmla="*/ 3 w 6"/>
                <a:gd name="T1" fmla="*/ 0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6 h 18"/>
                <a:gd name="T12" fmla="*/ 3 w 6"/>
                <a:gd name="T13" fmla="*/ 0 h 18"/>
                <a:gd name="T14" fmla="*/ 0 w 6"/>
                <a:gd name="T15" fmla="*/ 0 h 18"/>
                <a:gd name="T16" fmla="*/ 0 w 6"/>
                <a:gd name="T17" fmla="*/ 3 h 18"/>
                <a:gd name="T18" fmla="*/ 3 w 6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0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6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4" name="Freeform 1417"/>
            <p:cNvSpPr>
              <a:spLocks/>
            </p:cNvSpPr>
            <p:nvPr/>
          </p:nvSpPr>
          <p:spPr bwMode="auto">
            <a:xfrm>
              <a:off x="315" y="2172"/>
              <a:ext cx="8" cy="18"/>
            </a:xfrm>
            <a:custGeom>
              <a:avLst/>
              <a:gdLst>
                <a:gd name="T0" fmla="*/ 3 w 8"/>
                <a:gd name="T1" fmla="*/ 12 h 18"/>
                <a:gd name="T2" fmla="*/ 8 w 8"/>
                <a:gd name="T3" fmla="*/ 15 h 18"/>
                <a:gd name="T4" fmla="*/ 8 w 8"/>
                <a:gd name="T5" fmla="*/ 0 h 18"/>
                <a:gd name="T6" fmla="*/ 0 w 8"/>
                <a:gd name="T7" fmla="*/ 0 h 18"/>
                <a:gd name="T8" fmla="*/ 0 w 8"/>
                <a:gd name="T9" fmla="*/ 15 h 18"/>
                <a:gd name="T10" fmla="*/ 3 w 8"/>
                <a:gd name="T11" fmla="*/ 18 h 18"/>
                <a:gd name="T12" fmla="*/ 0 w 8"/>
                <a:gd name="T13" fmla="*/ 15 h 18"/>
                <a:gd name="T14" fmla="*/ 0 w 8"/>
                <a:gd name="T15" fmla="*/ 18 h 18"/>
                <a:gd name="T16" fmla="*/ 3 w 8"/>
                <a:gd name="T17" fmla="*/ 18 h 18"/>
                <a:gd name="T18" fmla="*/ 3 w 8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8"/>
                <a:gd name="T32" fmla="*/ 8 w 8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8">
                  <a:moveTo>
                    <a:pt x="3" y="12"/>
                  </a:move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5" name="Rectangle 1418"/>
            <p:cNvSpPr>
              <a:spLocks noChangeArrowheads="1"/>
            </p:cNvSpPr>
            <p:nvPr/>
          </p:nvSpPr>
          <p:spPr bwMode="auto">
            <a:xfrm>
              <a:off x="273" y="220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6" name="Freeform 1419"/>
            <p:cNvSpPr>
              <a:spLocks/>
            </p:cNvSpPr>
            <p:nvPr/>
          </p:nvSpPr>
          <p:spPr bwMode="auto">
            <a:xfrm>
              <a:off x="273" y="221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7" name="Freeform 1420"/>
            <p:cNvSpPr>
              <a:spLocks/>
            </p:cNvSpPr>
            <p:nvPr/>
          </p:nvSpPr>
          <p:spPr bwMode="auto">
            <a:xfrm>
              <a:off x="285" y="21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8" name="Freeform 1421"/>
            <p:cNvSpPr>
              <a:spLocks/>
            </p:cNvSpPr>
            <p:nvPr/>
          </p:nvSpPr>
          <p:spPr bwMode="auto">
            <a:xfrm>
              <a:off x="270" y="219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09" name="Freeform 1422"/>
            <p:cNvSpPr>
              <a:spLocks/>
            </p:cNvSpPr>
            <p:nvPr/>
          </p:nvSpPr>
          <p:spPr bwMode="auto">
            <a:xfrm>
              <a:off x="270" y="220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0" name="Rectangle 1423"/>
            <p:cNvSpPr>
              <a:spLocks noChangeArrowheads="1"/>
            </p:cNvSpPr>
            <p:nvPr/>
          </p:nvSpPr>
          <p:spPr bwMode="auto">
            <a:xfrm>
              <a:off x="288" y="220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1" name="Freeform 1424"/>
            <p:cNvSpPr>
              <a:spLocks/>
            </p:cNvSpPr>
            <p:nvPr/>
          </p:nvSpPr>
          <p:spPr bwMode="auto">
            <a:xfrm>
              <a:off x="288" y="221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2" name="Freeform 1425"/>
            <p:cNvSpPr>
              <a:spLocks/>
            </p:cNvSpPr>
            <p:nvPr/>
          </p:nvSpPr>
          <p:spPr bwMode="auto">
            <a:xfrm>
              <a:off x="300" y="21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3" name="Freeform 1426"/>
            <p:cNvSpPr>
              <a:spLocks/>
            </p:cNvSpPr>
            <p:nvPr/>
          </p:nvSpPr>
          <p:spPr bwMode="auto">
            <a:xfrm>
              <a:off x="285" y="219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4" name="Freeform 1427"/>
            <p:cNvSpPr>
              <a:spLocks/>
            </p:cNvSpPr>
            <p:nvPr/>
          </p:nvSpPr>
          <p:spPr bwMode="auto">
            <a:xfrm>
              <a:off x="285" y="220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5" name="Rectangle 1428"/>
            <p:cNvSpPr>
              <a:spLocks noChangeArrowheads="1"/>
            </p:cNvSpPr>
            <p:nvPr/>
          </p:nvSpPr>
          <p:spPr bwMode="auto">
            <a:xfrm>
              <a:off x="288" y="2187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6" name="Freeform 1429"/>
            <p:cNvSpPr>
              <a:spLocks/>
            </p:cNvSpPr>
            <p:nvPr/>
          </p:nvSpPr>
          <p:spPr bwMode="auto">
            <a:xfrm>
              <a:off x="288" y="2199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7" name="Freeform 1430"/>
            <p:cNvSpPr>
              <a:spLocks/>
            </p:cNvSpPr>
            <p:nvPr/>
          </p:nvSpPr>
          <p:spPr bwMode="auto">
            <a:xfrm>
              <a:off x="300" y="2184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8" name="Freeform 1431"/>
            <p:cNvSpPr>
              <a:spLocks/>
            </p:cNvSpPr>
            <p:nvPr/>
          </p:nvSpPr>
          <p:spPr bwMode="auto">
            <a:xfrm>
              <a:off x="285" y="2184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19" name="Freeform 1432"/>
            <p:cNvSpPr>
              <a:spLocks/>
            </p:cNvSpPr>
            <p:nvPr/>
          </p:nvSpPr>
          <p:spPr bwMode="auto">
            <a:xfrm>
              <a:off x="285" y="2187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0" name="Rectangle 1433"/>
            <p:cNvSpPr>
              <a:spLocks noChangeArrowheads="1"/>
            </p:cNvSpPr>
            <p:nvPr/>
          </p:nvSpPr>
          <p:spPr bwMode="auto">
            <a:xfrm>
              <a:off x="303" y="2187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1" name="Freeform 1434"/>
            <p:cNvSpPr>
              <a:spLocks/>
            </p:cNvSpPr>
            <p:nvPr/>
          </p:nvSpPr>
          <p:spPr bwMode="auto">
            <a:xfrm>
              <a:off x="303" y="2199"/>
              <a:ext cx="20" cy="6"/>
            </a:xfrm>
            <a:custGeom>
              <a:avLst/>
              <a:gdLst>
                <a:gd name="T0" fmla="*/ 12 w 20"/>
                <a:gd name="T1" fmla="*/ 3 h 6"/>
                <a:gd name="T2" fmla="*/ 15 w 20"/>
                <a:gd name="T3" fmla="*/ 0 h 6"/>
                <a:gd name="T4" fmla="*/ 0 w 20"/>
                <a:gd name="T5" fmla="*/ 0 h 6"/>
                <a:gd name="T6" fmla="*/ 0 w 20"/>
                <a:gd name="T7" fmla="*/ 6 h 6"/>
                <a:gd name="T8" fmla="*/ 15 w 20"/>
                <a:gd name="T9" fmla="*/ 6 h 6"/>
                <a:gd name="T10" fmla="*/ 20 w 20"/>
                <a:gd name="T11" fmla="*/ 3 h 6"/>
                <a:gd name="T12" fmla="*/ 15 w 20"/>
                <a:gd name="T13" fmla="*/ 6 h 6"/>
                <a:gd name="T14" fmla="*/ 20 w 20"/>
                <a:gd name="T15" fmla="*/ 6 h 6"/>
                <a:gd name="T16" fmla="*/ 20 w 20"/>
                <a:gd name="T17" fmla="*/ 3 h 6"/>
                <a:gd name="T18" fmla="*/ 12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20" y="3"/>
                  </a:lnTo>
                  <a:lnTo>
                    <a:pt x="15" y="6"/>
                  </a:lnTo>
                  <a:lnTo>
                    <a:pt x="20" y="6"/>
                  </a:lnTo>
                  <a:lnTo>
                    <a:pt x="20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2" name="Freeform 1435"/>
            <p:cNvSpPr>
              <a:spLocks/>
            </p:cNvSpPr>
            <p:nvPr/>
          </p:nvSpPr>
          <p:spPr bwMode="auto">
            <a:xfrm>
              <a:off x="315" y="2184"/>
              <a:ext cx="8" cy="18"/>
            </a:xfrm>
            <a:custGeom>
              <a:avLst/>
              <a:gdLst>
                <a:gd name="T0" fmla="*/ 3 w 8"/>
                <a:gd name="T1" fmla="*/ 6 h 18"/>
                <a:gd name="T2" fmla="*/ 0 w 8"/>
                <a:gd name="T3" fmla="*/ 3 h 18"/>
                <a:gd name="T4" fmla="*/ 0 w 8"/>
                <a:gd name="T5" fmla="*/ 18 h 18"/>
                <a:gd name="T6" fmla="*/ 8 w 8"/>
                <a:gd name="T7" fmla="*/ 18 h 18"/>
                <a:gd name="T8" fmla="*/ 8 w 8"/>
                <a:gd name="T9" fmla="*/ 3 h 18"/>
                <a:gd name="T10" fmla="*/ 3 w 8"/>
                <a:gd name="T11" fmla="*/ 0 h 18"/>
                <a:gd name="T12" fmla="*/ 8 w 8"/>
                <a:gd name="T13" fmla="*/ 3 h 18"/>
                <a:gd name="T14" fmla="*/ 8 w 8"/>
                <a:gd name="T15" fmla="*/ 0 h 18"/>
                <a:gd name="T16" fmla="*/ 3 w 8"/>
                <a:gd name="T17" fmla="*/ 0 h 18"/>
                <a:gd name="T18" fmla="*/ 3 w 8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8"/>
                <a:gd name="T32" fmla="*/ 8 w 8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3"/>
                  </a:lnTo>
                  <a:lnTo>
                    <a:pt x="3" y="0"/>
                  </a:lnTo>
                  <a:lnTo>
                    <a:pt x="8" y="3"/>
                  </a:lnTo>
                  <a:lnTo>
                    <a:pt x="8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3" name="Freeform 1436"/>
            <p:cNvSpPr>
              <a:spLocks/>
            </p:cNvSpPr>
            <p:nvPr/>
          </p:nvSpPr>
          <p:spPr bwMode="auto">
            <a:xfrm>
              <a:off x="300" y="2184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4" name="Freeform 1437"/>
            <p:cNvSpPr>
              <a:spLocks/>
            </p:cNvSpPr>
            <p:nvPr/>
          </p:nvSpPr>
          <p:spPr bwMode="auto">
            <a:xfrm>
              <a:off x="300" y="2187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5" name="Rectangle 1438"/>
            <p:cNvSpPr>
              <a:spLocks noChangeArrowheads="1"/>
            </p:cNvSpPr>
            <p:nvPr/>
          </p:nvSpPr>
          <p:spPr bwMode="auto">
            <a:xfrm>
              <a:off x="318" y="2172"/>
              <a:ext cx="17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6" name="Freeform 1439"/>
            <p:cNvSpPr>
              <a:spLocks/>
            </p:cNvSpPr>
            <p:nvPr/>
          </p:nvSpPr>
          <p:spPr bwMode="auto">
            <a:xfrm>
              <a:off x="318" y="2184"/>
              <a:ext cx="20" cy="6"/>
            </a:xfrm>
            <a:custGeom>
              <a:avLst/>
              <a:gdLst>
                <a:gd name="T0" fmla="*/ 13 w 20"/>
                <a:gd name="T1" fmla="*/ 3 h 6"/>
                <a:gd name="T2" fmla="*/ 17 w 20"/>
                <a:gd name="T3" fmla="*/ 0 h 6"/>
                <a:gd name="T4" fmla="*/ 0 w 20"/>
                <a:gd name="T5" fmla="*/ 0 h 6"/>
                <a:gd name="T6" fmla="*/ 0 w 20"/>
                <a:gd name="T7" fmla="*/ 6 h 6"/>
                <a:gd name="T8" fmla="*/ 17 w 20"/>
                <a:gd name="T9" fmla="*/ 6 h 6"/>
                <a:gd name="T10" fmla="*/ 20 w 20"/>
                <a:gd name="T11" fmla="*/ 3 h 6"/>
                <a:gd name="T12" fmla="*/ 17 w 20"/>
                <a:gd name="T13" fmla="*/ 6 h 6"/>
                <a:gd name="T14" fmla="*/ 20 w 20"/>
                <a:gd name="T15" fmla="*/ 6 h 6"/>
                <a:gd name="T16" fmla="*/ 20 w 20"/>
                <a:gd name="T17" fmla="*/ 3 h 6"/>
                <a:gd name="T18" fmla="*/ 13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13" y="3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7" y="6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0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7" name="Freeform 1440"/>
            <p:cNvSpPr>
              <a:spLocks/>
            </p:cNvSpPr>
            <p:nvPr/>
          </p:nvSpPr>
          <p:spPr bwMode="auto">
            <a:xfrm>
              <a:off x="331" y="2169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8" name="Freeform 1441"/>
            <p:cNvSpPr>
              <a:spLocks/>
            </p:cNvSpPr>
            <p:nvPr/>
          </p:nvSpPr>
          <p:spPr bwMode="auto">
            <a:xfrm>
              <a:off x="315" y="2169"/>
              <a:ext cx="20" cy="6"/>
            </a:xfrm>
            <a:custGeom>
              <a:avLst/>
              <a:gdLst>
                <a:gd name="T0" fmla="*/ 8 w 20"/>
                <a:gd name="T1" fmla="*/ 3 h 6"/>
                <a:gd name="T2" fmla="*/ 3 w 20"/>
                <a:gd name="T3" fmla="*/ 6 h 6"/>
                <a:gd name="T4" fmla="*/ 20 w 20"/>
                <a:gd name="T5" fmla="*/ 6 h 6"/>
                <a:gd name="T6" fmla="*/ 20 w 20"/>
                <a:gd name="T7" fmla="*/ 0 h 6"/>
                <a:gd name="T8" fmla="*/ 3 w 20"/>
                <a:gd name="T9" fmla="*/ 0 h 6"/>
                <a:gd name="T10" fmla="*/ 0 w 20"/>
                <a:gd name="T11" fmla="*/ 3 h 6"/>
                <a:gd name="T12" fmla="*/ 3 w 20"/>
                <a:gd name="T13" fmla="*/ 0 h 6"/>
                <a:gd name="T14" fmla="*/ 0 w 20"/>
                <a:gd name="T15" fmla="*/ 0 h 6"/>
                <a:gd name="T16" fmla="*/ 0 w 20"/>
                <a:gd name="T17" fmla="*/ 3 h 6"/>
                <a:gd name="T18" fmla="*/ 8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8" y="3"/>
                  </a:moveTo>
                  <a:lnTo>
                    <a:pt x="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29" name="Freeform 1442"/>
            <p:cNvSpPr>
              <a:spLocks/>
            </p:cNvSpPr>
            <p:nvPr/>
          </p:nvSpPr>
          <p:spPr bwMode="auto">
            <a:xfrm>
              <a:off x="315" y="2172"/>
              <a:ext cx="8" cy="18"/>
            </a:xfrm>
            <a:custGeom>
              <a:avLst/>
              <a:gdLst>
                <a:gd name="T0" fmla="*/ 3 w 8"/>
                <a:gd name="T1" fmla="*/ 12 h 18"/>
                <a:gd name="T2" fmla="*/ 8 w 8"/>
                <a:gd name="T3" fmla="*/ 15 h 18"/>
                <a:gd name="T4" fmla="*/ 8 w 8"/>
                <a:gd name="T5" fmla="*/ 0 h 18"/>
                <a:gd name="T6" fmla="*/ 0 w 8"/>
                <a:gd name="T7" fmla="*/ 0 h 18"/>
                <a:gd name="T8" fmla="*/ 0 w 8"/>
                <a:gd name="T9" fmla="*/ 15 h 18"/>
                <a:gd name="T10" fmla="*/ 3 w 8"/>
                <a:gd name="T11" fmla="*/ 18 h 18"/>
                <a:gd name="T12" fmla="*/ 0 w 8"/>
                <a:gd name="T13" fmla="*/ 15 h 18"/>
                <a:gd name="T14" fmla="*/ 0 w 8"/>
                <a:gd name="T15" fmla="*/ 18 h 18"/>
                <a:gd name="T16" fmla="*/ 3 w 8"/>
                <a:gd name="T17" fmla="*/ 18 h 18"/>
                <a:gd name="T18" fmla="*/ 3 w 8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8"/>
                <a:gd name="T32" fmla="*/ 8 w 8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8">
                  <a:moveTo>
                    <a:pt x="3" y="12"/>
                  </a:moveTo>
                  <a:lnTo>
                    <a:pt x="8" y="1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0" name="Rectangle 1443"/>
            <p:cNvSpPr>
              <a:spLocks noChangeArrowheads="1"/>
            </p:cNvSpPr>
            <p:nvPr/>
          </p:nvSpPr>
          <p:spPr bwMode="auto">
            <a:xfrm>
              <a:off x="335" y="217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1" name="Freeform 1444"/>
            <p:cNvSpPr>
              <a:spLocks/>
            </p:cNvSpPr>
            <p:nvPr/>
          </p:nvSpPr>
          <p:spPr bwMode="auto">
            <a:xfrm>
              <a:off x="335" y="218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2" name="Freeform 1445"/>
            <p:cNvSpPr>
              <a:spLocks/>
            </p:cNvSpPr>
            <p:nvPr/>
          </p:nvSpPr>
          <p:spPr bwMode="auto">
            <a:xfrm>
              <a:off x="347" y="216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3" name="Freeform 1446"/>
            <p:cNvSpPr>
              <a:spLocks/>
            </p:cNvSpPr>
            <p:nvPr/>
          </p:nvSpPr>
          <p:spPr bwMode="auto">
            <a:xfrm>
              <a:off x="331" y="2169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4" name="Freeform 1447"/>
            <p:cNvSpPr>
              <a:spLocks/>
            </p:cNvSpPr>
            <p:nvPr/>
          </p:nvSpPr>
          <p:spPr bwMode="auto">
            <a:xfrm>
              <a:off x="331" y="2172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5" name="Rectangle 1448"/>
            <p:cNvSpPr>
              <a:spLocks noChangeArrowheads="1"/>
            </p:cNvSpPr>
            <p:nvPr/>
          </p:nvSpPr>
          <p:spPr bwMode="auto">
            <a:xfrm>
              <a:off x="350" y="2157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6" name="Freeform 1449"/>
            <p:cNvSpPr>
              <a:spLocks/>
            </p:cNvSpPr>
            <p:nvPr/>
          </p:nvSpPr>
          <p:spPr bwMode="auto">
            <a:xfrm>
              <a:off x="350" y="2169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7" name="Freeform 1450"/>
            <p:cNvSpPr>
              <a:spLocks/>
            </p:cNvSpPr>
            <p:nvPr/>
          </p:nvSpPr>
          <p:spPr bwMode="auto">
            <a:xfrm>
              <a:off x="362" y="2154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8" name="Freeform 1451"/>
            <p:cNvSpPr>
              <a:spLocks/>
            </p:cNvSpPr>
            <p:nvPr/>
          </p:nvSpPr>
          <p:spPr bwMode="auto">
            <a:xfrm>
              <a:off x="347" y="2154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39" name="Freeform 1452"/>
            <p:cNvSpPr>
              <a:spLocks/>
            </p:cNvSpPr>
            <p:nvPr/>
          </p:nvSpPr>
          <p:spPr bwMode="auto">
            <a:xfrm>
              <a:off x="347" y="2157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0" name="Rectangle 1453"/>
            <p:cNvSpPr>
              <a:spLocks noChangeArrowheads="1"/>
            </p:cNvSpPr>
            <p:nvPr/>
          </p:nvSpPr>
          <p:spPr bwMode="auto">
            <a:xfrm>
              <a:off x="350" y="214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1" name="Freeform 1454"/>
            <p:cNvSpPr>
              <a:spLocks/>
            </p:cNvSpPr>
            <p:nvPr/>
          </p:nvSpPr>
          <p:spPr bwMode="auto">
            <a:xfrm>
              <a:off x="350" y="215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2" name="Freeform 1455"/>
            <p:cNvSpPr>
              <a:spLocks/>
            </p:cNvSpPr>
            <p:nvPr/>
          </p:nvSpPr>
          <p:spPr bwMode="auto">
            <a:xfrm>
              <a:off x="362" y="2138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3" name="Freeform 1456"/>
            <p:cNvSpPr>
              <a:spLocks/>
            </p:cNvSpPr>
            <p:nvPr/>
          </p:nvSpPr>
          <p:spPr bwMode="auto">
            <a:xfrm>
              <a:off x="347" y="2138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4" name="Freeform 1457"/>
            <p:cNvSpPr>
              <a:spLocks/>
            </p:cNvSpPr>
            <p:nvPr/>
          </p:nvSpPr>
          <p:spPr bwMode="auto">
            <a:xfrm>
              <a:off x="347" y="214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5" name="Rectangle 1458"/>
            <p:cNvSpPr>
              <a:spLocks noChangeArrowheads="1"/>
            </p:cNvSpPr>
            <p:nvPr/>
          </p:nvSpPr>
          <p:spPr bwMode="auto">
            <a:xfrm>
              <a:off x="365" y="214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6" name="Freeform 1459"/>
            <p:cNvSpPr>
              <a:spLocks/>
            </p:cNvSpPr>
            <p:nvPr/>
          </p:nvSpPr>
          <p:spPr bwMode="auto">
            <a:xfrm>
              <a:off x="365" y="215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7" name="Freeform 1460"/>
            <p:cNvSpPr>
              <a:spLocks/>
            </p:cNvSpPr>
            <p:nvPr/>
          </p:nvSpPr>
          <p:spPr bwMode="auto">
            <a:xfrm>
              <a:off x="377" y="2138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8" name="Freeform 1461"/>
            <p:cNvSpPr>
              <a:spLocks/>
            </p:cNvSpPr>
            <p:nvPr/>
          </p:nvSpPr>
          <p:spPr bwMode="auto">
            <a:xfrm>
              <a:off x="362" y="2138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49" name="Freeform 1462"/>
            <p:cNvSpPr>
              <a:spLocks/>
            </p:cNvSpPr>
            <p:nvPr/>
          </p:nvSpPr>
          <p:spPr bwMode="auto">
            <a:xfrm>
              <a:off x="362" y="214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0" name="Rectangle 1463"/>
            <p:cNvSpPr>
              <a:spLocks noChangeArrowheads="1"/>
            </p:cNvSpPr>
            <p:nvPr/>
          </p:nvSpPr>
          <p:spPr bwMode="auto">
            <a:xfrm>
              <a:off x="365" y="2126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1" name="Freeform 1464"/>
            <p:cNvSpPr>
              <a:spLocks/>
            </p:cNvSpPr>
            <p:nvPr/>
          </p:nvSpPr>
          <p:spPr bwMode="auto">
            <a:xfrm>
              <a:off x="365" y="2138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2" name="Freeform 1465"/>
            <p:cNvSpPr>
              <a:spLocks/>
            </p:cNvSpPr>
            <p:nvPr/>
          </p:nvSpPr>
          <p:spPr bwMode="auto">
            <a:xfrm>
              <a:off x="377" y="2123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3" name="Freeform 1466"/>
            <p:cNvSpPr>
              <a:spLocks/>
            </p:cNvSpPr>
            <p:nvPr/>
          </p:nvSpPr>
          <p:spPr bwMode="auto">
            <a:xfrm>
              <a:off x="362" y="212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4" name="Freeform 1467"/>
            <p:cNvSpPr>
              <a:spLocks/>
            </p:cNvSpPr>
            <p:nvPr/>
          </p:nvSpPr>
          <p:spPr bwMode="auto">
            <a:xfrm>
              <a:off x="362" y="2126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5" name="Rectangle 1468"/>
            <p:cNvSpPr>
              <a:spLocks noChangeArrowheads="1"/>
            </p:cNvSpPr>
            <p:nvPr/>
          </p:nvSpPr>
          <p:spPr bwMode="auto">
            <a:xfrm>
              <a:off x="380" y="2126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6" name="Freeform 1469"/>
            <p:cNvSpPr>
              <a:spLocks/>
            </p:cNvSpPr>
            <p:nvPr/>
          </p:nvSpPr>
          <p:spPr bwMode="auto">
            <a:xfrm>
              <a:off x="380" y="2138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7" name="Freeform 1470"/>
            <p:cNvSpPr>
              <a:spLocks/>
            </p:cNvSpPr>
            <p:nvPr/>
          </p:nvSpPr>
          <p:spPr bwMode="auto">
            <a:xfrm>
              <a:off x="392" y="2123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8" name="Freeform 1471"/>
            <p:cNvSpPr>
              <a:spLocks/>
            </p:cNvSpPr>
            <p:nvPr/>
          </p:nvSpPr>
          <p:spPr bwMode="auto">
            <a:xfrm>
              <a:off x="377" y="212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59" name="Freeform 1472"/>
            <p:cNvSpPr>
              <a:spLocks/>
            </p:cNvSpPr>
            <p:nvPr/>
          </p:nvSpPr>
          <p:spPr bwMode="auto">
            <a:xfrm>
              <a:off x="377" y="2126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0" name="Rectangle 1473"/>
            <p:cNvSpPr>
              <a:spLocks noChangeArrowheads="1"/>
            </p:cNvSpPr>
            <p:nvPr/>
          </p:nvSpPr>
          <p:spPr bwMode="auto">
            <a:xfrm>
              <a:off x="426" y="2081"/>
              <a:ext cx="14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1" name="Freeform 1474"/>
            <p:cNvSpPr>
              <a:spLocks/>
            </p:cNvSpPr>
            <p:nvPr/>
          </p:nvSpPr>
          <p:spPr bwMode="auto">
            <a:xfrm>
              <a:off x="426" y="2093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4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4 w 18"/>
                <a:gd name="T9" fmla="*/ 6 h 6"/>
                <a:gd name="T10" fmla="*/ 18 w 18"/>
                <a:gd name="T11" fmla="*/ 3 h 6"/>
                <a:gd name="T12" fmla="*/ 14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2" name="Freeform 1475"/>
            <p:cNvSpPr>
              <a:spLocks/>
            </p:cNvSpPr>
            <p:nvPr/>
          </p:nvSpPr>
          <p:spPr bwMode="auto">
            <a:xfrm>
              <a:off x="437" y="2078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3" name="Freeform 1476"/>
            <p:cNvSpPr>
              <a:spLocks/>
            </p:cNvSpPr>
            <p:nvPr/>
          </p:nvSpPr>
          <p:spPr bwMode="auto">
            <a:xfrm>
              <a:off x="422" y="2078"/>
              <a:ext cx="18" cy="6"/>
            </a:xfrm>
            <a:custGeom>
              <a:avLst/>
              <a:gdLst>
                <a:gd name="T0" fmla="*/ 7 w 18"/>
                <a:gd name="T1" fmla="*/ 3 h 6"/>
                <a:gd name="T2" fmla="*/ 4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4 w 18"/>
                <a:gd name="T9" fmla="*/ 0 h 6"/>
                <a:gd name="T10" fmla="*/ 0 w 18"/>
                <a:gd name="T11" fmla="*/ 3 h 6"/>
                <a:gd name="T12" fmla="*/ 4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7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7" y="3"/>
                  </a:moveTo>
                  <a:lnTo>
                    <a:pt x="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4" name="Freeform 1477"/>
            <p:cNvSpPr>
              <a:spLocks/>
            </p:cNvSpPr>
            <p:nvPr/>
          </p:nvSpPr>
          <p:spPr bwMode="auto">
            <a:xfrm>
              <a:off x="422" y="2081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5" name="Rectangle 1478"/>
            <p:cNvSpPr>
              <a:spLocks noChangeArrowheads="1"/>
            </p:cNvSpPr>
            <p:nvPr/>
          </p:nvSpPr>
          <p:spPr bwMode="auto">
            <a:xfrm>
              <a:off x="395" y="209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6" name="Freeform 1479"/>
            <p:cNvSpPr>
              <a:spLocks/>
            </p:cNvSpPr>
            <p:nvPr/>
          </p:nvSpPr>
          <p:spPr bwMode="auto">
            <a:xfrm>
              <a:off x="395" y="210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7" name="Freeform 1480"/>
            <p:cNvSpPr>
              <a:spLocks/>
            </p:cNvSpPr>
            <p:nvPr/>
          </p:nvSpPr>
          <p:spPr bwMode="auto">
            <a:xfrm>
              <a:off x="407" y="209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8" name="Freeform 1481"/>
            <p:cNvSpPr>
              <a:spLocks/>
            </p:cNvSpPr>
            <p:nvPr/>
          </p:nvSpPr>
          <p:spPr bwMode="auto">
            <a:xfrm>
              <a:off x="392" y="209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69" name="Rectangle 1482"/>
            <p:cNvSpPr>
              <a:spLocks noChangeArrowheads="1"/>
            </p:cNvSpPr>
            <p:nvPr/>
          </p:nvSpPr>
          <p:spPr bwMode="auto">
            <a:xfrm>
              <a:off x="410" y="2096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0" name="Freeform 1483"/>
            <p:cNvSpPr>
              <a:spLocks/>
            </p:cNvSpPr>
            <p:nvPr/>
          </p:nvSpPr>
          <p:spPr bwMode="auto">
            <a:xfrm>
              <a:off x="410" y="2108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1" name="Freeform 1484"/>
            <p:cNvSpPr>
              <a:spLocks/>
            </p:cNvSpPr>
            <p:nvPr/>
          </p:nvSpPr>
          <p:spPr bwMode="auto">
            <a:xfrm>
              <a:off x="422" y="2093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2" name="Freeform 1485"/>
            <p:cNvSpPr>
              <a:spLocks/>
            </p:cNvSpPr>
            <p:nvPr/>
          </p:nvSpPr>
          <p:spPr bwMode="auto">
            <a:xfrm>
              <a:off x="407" y="2093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3" name="Freeform 1486"/>
            <p:cNvSpPr>
              <a:spLocks/>
            </p:cNvSpPr>
            <p:nvPr/>
          </p:nvSpPr>
          <p:spPr bwMode="auto">
            <a:xfrm>
              <a:off x="407" y="209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4" name="Rectangle 1487"/>
            <p:cNvSpPr>
              <a:spLocks noChangeArrowheads="1"/>
            </p:cNvSpPr>
            <p:nvPr/>
          </p:nvSpPr>
          <p:spPr bwMode="auto">
            <a:xfrm>
              <a:off x="426" y="2096"/>
              <a:ext cx="14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5" name="Freeform 1488"/>
            <p:cNvSpPr>
              <a:spLocks/>
            </p:cNvSpPr>
            <p:nvPr/>
          </p:nvSpPr>
          <p:spPr bwMode="auto">
            <a:xfrm>
              <a:off x="426" y="2108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4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4 w 18"/>
                <a:gd name="T9" fmla="*/ 6 h 6"/>
                <a:gd name="T10" fmla="*/ 18 w 18"/>
                <a:gd name="T11" fmla="*/ 3 h 6"/>
                <a:gd name="T12" fmla="*/ 14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6" name="Freeform 1489"/>
            <p:cNvSpPr>
              <a:spLocks/>
            </p:cNvSpPr>
            <p:nvPr/>
          </p:nvSpPr>
          <p:spPr bwMode="auto">
            <a:xfrm>
              <a:off x="437" y="2093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7" name="Freeform 1490"/>
            <p:cNvSpPr>
              <a:spLocks/>
            </p:cNvSpPr>
            <p:nvPr/>
          </p:nvSpPr>
          <p:spPr bwMode="auto">
            <a:xfrm>
              <a:off x="422" y="2093"/>
              <a:ext cx="18" cy="6"/>
            </a:xfrm>
            <a:custGeom>
              <a:avLst/>
              <a:gdLst>
                <a:gd name="T0" fmla="*/ 7 w 18"/>
                <a:gd name="T1" fmla="*/ 3 h 6"/>
                <a:gd name="T2" fmla="*/ 4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4 w 18"/>
                <a:gd name="T9" fmla="*/ 0 h 6"/>
                <a:gd name="T10" fmla="*/ 0 w 18"/>
                <a:gd name="T11" fmla="*/ 3 h 6"/>
                <a:gd name="T12" fmla="*/ 4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7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7" y="3"/>
                  </a:moveTo>
                  <a:lnTo>
                    <a:pt x="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8" name="Freeform 1491"/>
            <p:cNvSpPr>
              <a:spLocks/>
            </p:cNvSpPr>
            <p:nvPr/>
          </p:nvSpPr>
          <p:spPr bwMode="auto">
            <a:xfrm>
              <a:off x="422" y="2096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79" name="Rectangle 1492"/>
            <p:cNvSpPr>
              <a:spLocks noChangeArrowheads="1"/>
            </p:cNvSpPr>
            <p:nvPr/>
          </p:nvSpPr>
          <p:spPr bwMode="auto">
            <a:xfrm>
              <a:off x="395" y="211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0" name="Freeform 1493"/>
            <p:cNvSpPr>
              <a:spLocks/>
            </p:cNvSpPr>
            <p:nvPr/>
          </p:nvSpPr>
          <p:spPr bwMode="auto">
            <a:xfrm>
              <a:off x="395" y="212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1" name="Freeform 1494"/>
            <p:cNvSpPr>
              <a:spLocks/>
            </p:cNvSpPr>
            <p:nvPr/>
          </p:nvSpPr>
          <p:spPr bwMode="auto">
            <a:xfrm>
              <a:off x="407" y="2108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2" name="Freeform 1495"/>
            <p:cNvSpPr>
              <a:spLocks/>
            </p:cNvSpPr>
            <p:nvPr/>
          </p:nvSpPr>
          <p:spPr bwMode="auto">
            <a:xfrm>
              <a:off x="392" y="2108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3" name="Freeform 1496"/>
            <p:cNvSpPr>
              <a:spLocks/>
            </p:cNvSpPr>
            <p:nvPr/>
          </p:nvSpPr>
          <p:spPr bwMode="auto">
            <a:xfrm>
              <a:off x="392" y="211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4" name="Rectangle 1497"/>
            <p:cNvSpPr>
              <a:spLocks noChangeArrowheads="1"/>
            </p:cNvSpPr>
            <p:nvPr/>
          </p:nvSpPr>
          <p:spPr bwMode="auto">
            <a:xfrm>
              <a:off x="426" y="2066"/>
              <a:ext cx="14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5" name="Freeform 1498"/>
            <p:cNvSpPr>
              <a:spLocks/>
            </p:cNvSpPr>
            <p:nvPr/>
          </p:nvSpPr>
          <p:spPr bwMode="auto">
            <a:xfrm>
              <a:off x="426" y="2078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4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4 w 18"/>
                <a:gd name="T9" fmla="*/ 6 h 6"/>
                <a:gd name="T10" fmla="*/ 18 w 18"/>
                <a:gd name="T11" fmla="*/ 3 h 6"/>
                <a:gd name="T12" fmla="*/ 14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6" name="Freeform 1499"/>
            <p:cNvSpPr>
              <a:spLocks/>
            </p:cNvSpPr>
            <p:nvPr/>
          </p:nvSpPr>
          <p:spPr bwMode="auto">
            <a:xfrm>
              <a:off x="437" y="2063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7" name="Freeform 1500"/>
            <p:cNvSpPr>
              <a:spLocks/>
            </p:cNvSpPr>
            <p:nvPr/>
          </p:nvSpPr>
          <p:spPr bwMode="auto">
            <a:xfrm>
              <a:off x="422" y="2063"/>
              <a:ext cx="18" cy="6"/>
            </a:xfrm>
            <a:custGeom>
              <a:avLst/>
              <a:gdLst>
                <a:gd name="T0" fmla="*/ 7 w 18"/>
                <a:gd name="T1" fmla="*/ 3 h 6"/>
                <a:gd name="T2" fmla="*/ 4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4 w 18"/>
                <a:gd name="T9" fmla="*/ 0 h 6"/>
                <a:gd name="T10" fmla="*/ 0 w 18"/>
                <a:gd name="T11" fmla="*/ 3 h 6"/>
                <a:gd name="T12" fmla="*/ 4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7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7" y="3"/>
                  </a:moveTo>
                  <a:lnTo>
                    <a:pt x="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8" name="Freeform 1501"/>
            <p:cNvSpPr>
              <a:spLocks/>
            </p:cNvSpPr>
            <p:nvPr/>
          </p:nvSpPr>
          <p:spPr bwMode="auto">
            <a:xfrm>
              <a:off x="422" y="2066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89" name="Rectangle 1502"/>
            <p:cNvSpPr>
              <a:spLocks noChangeArrowheads="1"/>
            </p:cNvSpPr>
            <p:nvPr/>
          </p:nvSpPr>
          <p:spPr bwMode="auto">
            <a:xfrm>
              <a:off x="440" y="2066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0" name="Freeform 1503"/>
            <p:cNvSpPr>
              <a:spLocks/>
            </p:cNvSpPr>
            <p:nvPr/>
          </p:nvSpPr>
          <p:spPr bwMode="auto">
            <a:xfrm>
              <a:off x="440" y="2078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1" name="Freeform 1504"/>
            <p:cNvSpPr>
              <a:spLocks/>
            </p:cNvSpPr>
            <p:nvPr/>
          </p:nvSpPr>
          <p:spPr bwMode="auto">
            <a:xfrm>
              <a:off x="452" y="2063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2" name="Freeform 1505"/>
            <p:cNvSpPr>
              <a:spLocks/>
            </p:cNvSpPr>
            <p:nvPr/>
          </p:nvSpPr>
          <p:spPr bwMode="auto">
            <a:xfrm>
              <a:off x="437" y="2063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3" name="Freeform 1506"/>
            <p:cNvSpPr>
              <a:spLocks/>
            </p:cNvSpPr>
            <p:nvPr/>
          </p:nvSpPr>
          <p:spPr bwMode="auto">
            <a:xfrm>
              <a:off x="437" y="2066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4" name="Rectangle 1507"/>
            <p:cNvSpPr>
              <a:spLocks noChangeArrowheads="1"/>
            </p:cNvSpPr>
            <p:nvPr/>
          </p:nvSpPr>
          <p:spPr bwMode="auto">
            <a:xfrm>
              <a:off x="380" y="211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5" name="Freeform 1508"/>
            <p:cNvSpPr>
              <a:spLocks/>
            </p:cNvSpPr>
            <p:nvPr/>
          </p:nvSpPr>
          <p:spPr bwMode="auto">
            <a:xfrm>
              <a:off x="380" y="212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6" name="Freeform 1509"/>
            <p:cNvSpPr>
              <a:spLocks/>
            </p:cNvSpPr>
            <p:nvPr/>
          </p:nvSpPr>
          <p:spPr bwMode="auto">
            <a:xfrm>
              <a:off x="392" y="2108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7" name="Freeform 1510"/>
            <p:cNvSpPr>
              <a:spLocks/>
            </p:cNvSpPr>
            <p:nvPr/>
          </p:nvSpPr>
          <p:spPr bwMode="auto">
            <a:xfrm>
              <a:off x="377" y="2108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8" name="Freeform 1511"/>
            <p:cNvSpPr>
              <a:spLocks/>
            </p:cNvSpPr>
            <p:nvPr/>
          </p:nvSpPr>
          <p:spPr bwMode="auto">
            <a:xfrm>
              <a:off x="377" y="211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999" name="Rectangle 1512"/>
            <p:cNvSpPr>
              <a:spLocks noChangeArrowheads="1"/>
            </p:cNvSpPr>
            <p:nvPr/>
          </p:nvSpPr>
          <p:spPr bwMode="auto">
            <a:xfrm>
              <a:off x="456" y="206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0" name="Freeform 1513"/>
            <p:cNvSpPr>
              <a:spLocks/>
            </p:cNvSpPr>
            <p:nvPr/>
          </p:nvSpPr>
          <p:spPr bwMode="auto">
            <a:xfrm>
              <a:off x="456" y="207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1" name="Freeform 1514"/>
            <p:cNvSpPr>
              <a:spLocks/>
            </p:cNvSpPr>
            <p:nvPr/>
          </p:nvSpPr>
          <p:spPr bwMode="auto">
            <a:xfrm>
              <a:off x="468" y="206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2" name="Freeform 1515"/>
            <p:cNvSpPr>
              <a:spLocks/>
            </p:cNvSpPr>
            <p:nvPr/>
          </p:nvSpPr>
          <p:spPr bwMode="auto">
            <a:xfrm>
              <a:off x="452" y="2063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3" name="Freeform 1516"/>
            <p:cNvSpPr>
              <a:spLocks/>
            </p:cNvSpPr>
            <p:nvPr/>
          </p:nvSpPr>
          <p:spPr bwMode="auto">
            <a:xfrm>
              <a:off x="452" y="2066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4" name="Rectangle 1517"/>
            <p:cNvSpPr>
              <a:spLocks noChangeArrowheads="1"/>
            </p:cNvSpPr>
            <p:nvPr/>
          </p:nvSpPr>
          <p:spPr bwMode="auto">
            <a:xfrm>
              <a:off x="456" y="2050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5" name="Freeform 1518"/>
            <p:cNvSpPr>
              <a:spLocks/>
            </p:cNvSpPr>
            <p:nvPr/>
          </p:nvSpPr>
          <p:spPr bwMode="auto">
            <a:xfrm>
              <a:off x="456" y="206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6" name="Freeform 1519"/>
            <p:cNvSpPr>
              <a:spLocks/>
            </p:cNvSpPr>
            <p:nvPr/>
          </p:nvSpPr>
          <p:spPr bwMode="auto">
            <a:xfrm>
              <a:off x="468" y="2047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7" name="Freeform 1520"/>
            <p:cNvSpPr>
              <a:spLocks/>
            </p:cNvSpPr>
            <p:nvPr/>
          </p:nvSpPr>
          <p:spPr bwMode="auto">
            <a:xfrm>
              <a:off x="452" y="2047"/>
              <a:ext cx="19" cy="7"/>
            </a:xfrm>
            <a:custGeom>
              <a:avLst/>
              <a:gdLst>
                <a:gd name="T0" fmla="*/ 7 w 19"/>
                <a:gd name="T1" fmla="*/ 3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3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3 h 7"/>
                <a:gd name="T18" fmla="*/ 7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3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8" name="Freeform 1521"/>
            <p:cNvSpPr>
              <a:spLocks/>
            </p:cNvSpPr>
            <p:nvPr/>
          </p:nvSpPr>
          <p:spPr bwMode="auto">
            <a:xfrm>
              <a:off x="452" y="2050"/>
              <a:ext cx="7" cy="19"/>
            </a:xfrm>
            <a:custGeom>
              <a:avLst/>
              <a:gdLst>
                <a:gd name="T0" fmla="*/ 4 w 7"/>
                <a:gd name="T1" fmla="*/ 13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4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3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09" name="Rectangle 1522"/>
            <p:cNvSpPr>
              <a:spLocks noChangeArrowheads="1"/>
            </p:cNvSpPr>
            <p:nvPr/>
          </p:nvSpPr>
          <p:spPr bwMode="auto">
            <a:xfrm>
              <a:off x="456" y="203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0" name="Freeform 1523"/>
            <p:cNvSpPr>
              <a:spLocks/>
            </p:cNvSpPr>
            <p:nvPr/>
          </p:nvSpPr>
          <p:spPr bwMode="auto">
            <a:xfrm>
              <a:off x="456" y="2047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1" name="Freeform 1524"/>
            <p:cNvSpPr>
              <a:spLocks/>
            </p:cNvSpPr>
            <p:nvPr/>
          </p:nvSpPr>
          <p:spPr bwMode="auto">
            <a:xfrm>
              <a:off x="468" y="203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2" name="Freeform 1525"/>
            <p:cNvSpPr>
              <a:spLocks/>
            </p:cNvSpPr>
            <p:nvPr/>
          </p:nvSpPr>
          <p:spPr bwMode="auto">
            <a:xfrm>
              <a:off x="452" y="203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3" name="Freeform 1526"/>
            <p:cNvSpPr>
              <a:spLocks/>
            </p:cNvSpPr>
            <p:nvPr/>
          </p:nvSpPr>
          <p:spPr bwMode="auto">
            <a:xfrm>
              <a:off x="452" y="2035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4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4" name="Rectangle 1527"/>
            <p:cNvSpPr>
              <a:spLocks noChangeArrowheads="1"/>
            </p:cNvSpPr>
            <p:nvPr/>
          </p:nvSpPr>
          <p:spPr bwMode="auto">
            <a:xfrm>
              <a:off x="471" y="203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5" name="Freeform 1528"/>
            <p:cNvSpPr>
              <a:spLocks/>
            </p:cNvSpPr>
            <p:nvPr/>
          </p:nvSpPr>
          <p:spPr bwMode="auto">
            <a:xfrm>
              <a:off x="471" y="2047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6" name="Freeform 1529"/>
            <p:cNvSpPr>
              <a:spLocks/>
            </p:cNvSpPr>
            <p:nvPr/>
          </p:nvSpPr>
          <p:spPr bwMode="auto">
            <a:xfrm>
              <a:off x="483" y="203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7" name="Freeform 1530"/>
            <p:cNvSpPr>
              <a:spLocks/>
            </p:cNvSpPr>
            <p:nvPr/>
          </p:nvSpPr>
          <p:spPr bwMode="auto">
            <a:xfrm>
              <a:off x="468" y="203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8" name="Freeform 1531"/>
            <p:cNvSpPr>
              <a:spLocks/>
            </p:cNvSpPr>
            <p:nvPr/>
          </p:nvSpPr>
          <p:spPr bwMode="auto">
            <a:xfrm>
              <a:off x="468" y="2035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19" name="Rectangle 1532"/>
            <p:cNvSpPr>
              <a:spLocks noChangeArrowheads="1"/>
            </p:cNvSpPr>
            <p:nvPr/>
          </p:nvSpPr>
          <p:spPr bwMode="auto">
            <a:xfrm>
              <a:off x="486" y="203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0" name="Freeform 1533"/>
            <p:cNvSpPr>
              <a:spLocks/>
            </p:cNvSpPr>
            <p:nvPr/>
          </p:nvSpPr>
          <p:spPr bwMode="auto">
            <a:xfrm>
              <a:off x="486" y="2047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1" name="Freeform 1534"/>
            <p:cNvSpPr>
              <a:spLocks/>
            </p:cNvSpPr>
            <p:nvPr/>
          </p:nvSpPr>
          <p:spPr bwMode="auto">
            <a:xfrm>
              <a:off x="498" y="203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2" name="Freeform 1535"/>
            <p:cNvSpPr>
              <a:spLocks/>
            </p:cNvSpPr>
            <p:nvPr/>
          </p:nvSpPr>
          <p:spPr bwMode="auto">
            <a:xfrm>
              <a:off x="483" y="203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3" name="Freeform 1536"/>
            <p:cNvSpPr>
              <a:spLocks/>
            </p:cNvSpPr>
            <p:nvPr/>
          </p:nvSpPr>
          <p:spPr bwMode="auto">
            <a:xfrm>
              <a:off x="483" y="2035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4" name="Rectangle 1537"/>
            <p:cNvSpPr>
              <a:spLocks noChangeArrowheads="1"/>
            </p:cNvSpPr>
            <p:nvPr/>
          </p:nvSpPr>
          <p:spPr bwMode="auto">
            <a:xfrm>
              <a:off x="486" y="202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5" name="Freeform 1538"/>
            <p:cNvSpPr>
              <a:spLocks/>
            </p:cNvSpPr>
            <p:nvPr/>
          </p:nvSpPr>
          <p:spPr bwMode="auto">
            <a:xfrm>
              <a:off x="486" y="203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6" name="Freeform 1539"/>
            <p:cNvSpPr>
              <a:spLocks/>
            </p:cNvSpPr>
            <p:nvPr/>
          </p:nvSpPr>
          <p:spPr bwMode="auto">
            <a:xfrm>
              <a:off x="498" y="201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7" name="Freeform 1540"/>
            <p:cNvSpPr>
              <a:spLocks/>
            </p:cNvSpPr>
            <p:nvPr/>
          </p:nvSpPr>
          <p:spPr bwMode="auto">
            <a:xfrm>
              <a:off x="483" y="201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8" name="Freeform 1541"/>
            <p:cNvSpPr>
              <a:spLocks/>
            </p:cNvSpPr>
            <p:nvPr/>
          </p:nvSpPr>
          <p:spPr bwMode="auto">
            <a:xfrm>
              <a:off x="483" y="202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29" name="Rectangle 1542"/>
            <p:cNvSpPr>
              <a:spLocks noChangeArrowheads="1"/>
            </p:cNvSpPr>
            <p:nvPr/>
          </p:nvSpPr>
          <p:spPr bwMode="auto">
            <a:xfrm>
              <a:off x="486" y="200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0" name="Freeform 1543"/>
            <p:cNvSpPr>
              <a:spLocks/>
            </p:cNvSpPr>
            <p:nvPr/>
          </p:nvSpPr>
          <p:spPr bwMode="auto">
            <a:xfrm>
              <a:off x="486" y="201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1" name="Freeform 1544"/>
            <p:cNvSpPr>
              <a:spLocks/>
            </p:cNvSpPr>
            <p:nvPr/>
          </p:nvSpPr>
          <p:spPr bwMode="auto">
            <a:xfrm>
              <a:off x="498" y="200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2" name="Freeform 1545"/>
            <p:cNvSpPr>
              <a:spLocks/>
            </p:cNvSpPr>
            <p:nvPr/>
          </p:nvSpPr>
          <p:spPr bwMode="auto">
            <a:xfrm>
              <a:off x="483" y="200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3" name="Freeform 1546"/>
            <p:cNvSpPr>
              <a:spLocks/>
            </p:cNvSpPr>
            <p:nvPr/>
          </p:nvSpPr>
          <p:spPr bwMode="auto">
            <a:xfrm>
              <a:off x="483" y="200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4" name="Rectangle 1547"/>
            <p:cNvSpPr>
              <a:spLocks noChangeArrowheads="1"/>
            </p:cNvSpPr>
            <p:nvPr/>
          </p:nvSpPr>
          <p:spPr bwMode="auto">
            <a:xfrm>
              <a:off x="501" y="200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5" name="Freeform 1548"/>
            <p:cNvSpPr>
              <a:spLocks/>
            </p:cNvSpPr>
            <p:nvPr/>
          </p:nvSpPr>
          <p:spPr bwMode="auto">
            <a:xfrm>
              <a:off x="501" y="2017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6" name="Freeform 1549"/>
            <p:cNvSpPr>
              <a:spLocks/>
            </p:cNvSpPr>
            <p:nvPr/>
          </p:nvSpPr>
          <p:spPr bwMode="auto">
            <a:xfrm>
              <a:off x="513" y="2002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7" name="Freeform 1550"/>
            <p:cNvSpPr>
              <a:spLocks/>
            </p:cNvSpPr>
            <p:nvPr/>
          </p:nvSpPr>
          <p:spPr bwMode="auto">
            <a:xfrm>
              <a:off x="498" y="200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8" name="Freeform 1551"/>
            <p:cNvSpPr>
              <a:spLocks/>
            </p:cNvSpPr>
            <p:nvPr/>
          </p:nvSpPr>
          <p:spPr bwMode="auto">
            <a:xfrm>
              <a:off x="498" y="200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39" name="Rectangle 1552"/>
            <p:cNvSpPr>
              <a:spLocks noChangeArrowheads="1"/>
            </p:cNvSpPr>
            <p:nvPr/>
          </p:nvSpPr>
          <p:spPr bwMode="auto">
            <a:xfrm>
              <a:off x="516" y="2005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0" name="Freeform 1553"/>
            <p:cNvSpPr>
              <a:spLocks/>
            </p:cNvSpPr>
            <p:nvPr/>
          </p:nvSpPr>
          <p:spPr bwMode="auto">
            <a:xfrm>
              <a:off x="516" y="2017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1" name="Freeform 1554"/>
            <p:cNvSpPr>
              <a:spLocks/>
            </p:cNvSpPr>
            <p:nvPr/>
          </p:nvSpPr>
          <p:spPr bwMode="auto">
            <a:xfrm>
              <a:off x="528" y="2002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2" name="Freeform 1555"/>
            <p:cNvSpPr>
              <a:spLocks/>
            </p:cNvSpPr>
            <p:nvPr/>
          </p:nvSpPr>
          <p:spPr bwMode="auto">
            <a:xfrm>
              <a:off x="513" y="200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3" name="Freeform 1556"/>
            <p:cNvSpPr>
              <a:spLocks/>
            </p:cNvSpPr>
            <p:nvPr/>
          </p:nvSpPr>
          <p:spPr bwMode="auto">
            <a:xfrm>
              <a:off x="513" y="2005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4" name="Rectangle 1557"/>
            <p:cNvSpPr>
              <a:spLocks noChangeArrowheads="1"/>
            </p:cNvSpPr>
            <p:nvPr/>
          </p:nvSpPr>
          <p:spPr bwMode="auto">
            <a:xfrm>
              <a:off x="577" y="197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5" name="Freeform 1558"/>
            <p:cNvSpPr>
              <a:spLocks/>
            </p:cNvSpPr>
            <p:nvPr/>
          </p:nvSpPr>
          <p:spPr bwMode="auto">
            <a:xfrm>
              <a:off x="577" y="1985"/>
              <a:ext cx="18" cy="8"/>
            </a:xfrm>
            <a:custGeom>
              <a:avLst/>
              <a:gdLst>
                <a:gd name="T0" fmla="*/ 12 w 18"/>
                <a:gd name="T1" fmla="*/ 4 h 8"/>
                <a:gd name="T2" fmla="*/ 15 w 18"/>
                <a:gd name="T3" fmla="*/ 0 h 8"/>
                <a:gd name="T4" fmla="*/ 0 w 18"/>
                <a:gd name="T5" fmla="*/ 0 h 8"/>
                <a:gd name="T6" fmla="*/ 0 w 18"/>
                <a:gd name="T7" fmla="*/ 8 h 8"/>
                <a:gd name="T8" fmla="*/ 15 w 18"/>
                <a:gd name="T9" fmla="*/ 8 h 8"/>
                <a:gd name="T10" fmla="*/ 18 w 18"/>
                <a:gd name="T11" fmla="*/ 4 h 8"/>
                <a:gd name="T12" fmla="*/ 15 w 18"/>
                <a:gd name="T13" fmla="*/ 8 h 8"/>
                <a:gd name="T14" fmla="*/ 18 w 18"/>
                <a:gd name="T15" fmla="*/ 8 h 8"/>
                <a:gd name="T16" fmla="*/ 18 w 18"/>
                <a:gd name="T17" fmla="*/ 4 h 8"/>
                <a:gd name="T18" fmla="*/ 12 w 18"/>
                <a:gd name="T19" fmla="*/ 4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8"/>
                <a:gd name="T32" fmla="*/ 18 w 18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8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5" y="8"/>
                  </a:lnTo>
                  <a:lnTo>
                    <a:pt x="18" y="4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6" name="Freeform 1559"/>
            <p:cNvSpPr>
              <a:spLocks/>
            </p:cNvSpPr>
            <p:nvPr/>
          </p:nvSpPr>
          <p:spPr bwMode="auto">
            <a:xfrm>
              <a:off x="589" y="1971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7" name="Freeform 1560"/>
            <p:cNvSpPr>
              <a:spLocks/>
            </p:cNvSpPr>
            <p:nvPr/>
          </p:nvSpPr>
          <p:spPr bwMode="auto">
            <a:xfrm>
              <a:off x="574" y="197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8" name="Freeform 1561"/>
            <p:cNvSpPr>
              <a:spLocks/>
            </p:cNvSpPr>
            <p:nvPr/>
          </p:nvSpPr>
          <p:spPr bwMode="auto">
            <a:xfrm>
              <a:off x="574" y="1974"/>
              <a:ext cx="6" cy="19"/>
            </a:xfrm>
            <a:custGeom>
              <a:avLst/>
              <a:gdLst>
                <a:gd name="T0" fmla="*/ 3 w 6"/>
                <a:gd name="T1" fmla="*/ 11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1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1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49" name="Rectangle 1562"/>
            <p:cNvSpPr>
              <a:spLocks noChangeArrowheads="1"/>
            </p:cNvSpPr>
            <p:nvPr/>
          </p:nvSpPr>
          <p:spPr bwMode="auto">
            <a:xfrm>
              <a:off x="532" y="197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0" name="Freeform 1563"/>
            <p:cNvSpPr>
              <a:spLocks/>
            </p:cNvSpPr>
            <p:nvPr/>
          </p:nvSpPr>
          <p:spPr bwMode="auto">
            <a:xfrm>
              <a:off x="532" y="1985"/>
              <a:ext cx="18" cy="8"/>
            </a:xfrm>
            <a:custGeom>
              <a:avLst/>
              <a:gdLst>
                <a:gd name="T0" fmla="*/ 12 w 18"/>
                <a:gd name="T1" fmla="*/ 4 h 8"/>
                <a:gd name="T2" fmla="*/ 15 w 18"/>
                <a:gd name="T3" fmla="*/ 0 h 8"/>
                <a:gd name="T4" fmla="*/ 0 w 18"/>
                <a:gd name="T5" fmla="*/ 0 h 8"/>
                <a:gd name="T6" fmla="*/ 0 w 18"/>
                <a:gd name="T7" fmla="*/ 8 h 8"/>
                <a:gd name="T8" fmla="*/ 15 w 18"/>
                <a:gd name="T9" fmla="*/ 8 h 8"/>
                <a:gd name="T10" fmla="*/ 18 w 18"/>
                <a:gd name="T11" fmla="*/ 4 h 8"/>
                <a:gd name="T12" fmla="*/ 15 w 18"/>
                <a:gd name="T13" fmla="*/ 8 h 8"/>
                <a:gd name="T14" fmla="*/ 18 w 18"/>
                <a:gd name="T15" fmla="*/ 8 h 8"/>
                <a:gd name="T16" fmla="*/ 18 w 18"/>
                <a:gd name="T17" fmla="*/ 4 h 8"/>
                <a:gd name="T18" fmla="*/ 12 w 18"/>
                <a:gd name="T19" fmla="*/ 4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8"/>
                <a:gd name="T32" fmla="*/ 18 w 18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8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5" y="8"/>
                  </a:lnTo>
                  <a:lnTo>
                    <a:pt x="18" y="4"/>
                  </a:lnTo>
                  <a:lnTo>
                    <a:pt x="15" y="8"/>
                  </a:lnTo>
                  <a:lnTo>
                    <a:pt x="18" y="8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1" name="Freeform 1564"/>
            <p:cNvSpPr>
              <a:spLocks/>
            </p:cNvSpPr>
            <p:nvPr/>
          </p:nvSpPr>
          <p:spPr bwMode="auto">
            <a:xfrm>
              <a:off x="544" y="1971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2" name="Freeform 1565"/>
            <p:cNvSpPr>
              <a:spLocks/>
            </p:cNvSpPr>
            <p:nvPr/>
          </p:nvSpPr>
          <p:spPr bwMode="auto">
            <a:xfrm>
              <a:off x="528" y="1971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3" name="Freeform 1566"/>
            <p:cNvSpPr>
              <a:spLocks/>
            </p:cNvSpPr>
            <p:nvPr/>
          </p:nvSpPr>
          <p:spPr bwMode="auto">
            <a:xfrm>
              <a:off x="528" y="1974"/>
              <a:ext cx="7" cy="19"/>
            </a:xfrm>
            <a:custGeom>
              <a:avLst/>
              <a:gdLst>
                <a:gd name="T0" fmla="*/ 4 w 7"/>
                <a:gd name="T1" fmla="*/ 11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4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1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1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4" name="Rectangle 1567"/>
            <p:cNvSpPr>
              <a:spLocks noChangeArrowheads="1"/>
            </p:cNvSpPr>
            <p:nvPr/>
          </p:nvSpPr>
          <p:spPr bwMode="auto">
            <a:xfrm>
              <a:off x="516" y="1989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5" name="Freeform 1568"/>
            <p:cNvSpPr>
              <a:spLocks/>
            </p:cNvSpPr>
            <p:nvPr/>
          </p:nvSpPr>
          <p:spPr bwMode="auto">
            <a:xfrm>
              <a:off x="516" y="2002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6" name="Freeform 1569"/>
            <p:cNvSpPr>
              <a:spLocks/>
            </p:cNvSpPr>
            <p:nvPr/>
          </p:nvSpPr>
          <p:spPr bwMode="auto">
            <a:xfrm>
              <a:off x="528" y="1985"/>
              <a:ext cx="7" cy="20"/>
            </a:xfrm>
            <a:custGeom>
              <a:avLst/>
              <a:gdLst>
                <a:gd name="T0" fmla="*/ 4 w 7"/>
                <a:gd name="T1" fmla="*/ 8 h 20"/>
                <a:gd name="T2" fmla="*/ 0 w 7"/>
                <a:gd name="T3" fmla="*/ 4 h 20"/>
                <a:gd name="T4" fmla="*/ 0 w 7"/>
                <a:gd name="T5" fmla="*/ 20 h 20"/>
                <a:gd name="T6" fmla="*/ 7 w 7"/>
                <a:gd name="T7" fmla="*/ 20 h 20"/>
                <a:gd name="T8" fmla="*/ 7 w 7"/>
                <a:gd name="T9" fmla="*/ 4 h 20"/>
                <a:gd name="T10" fmla="*/ 4 w 7"/>
                <a:gd name="T11" fmla="*/ 0 h 20"/>
                <a:gd name="T12" fmla="*/ 7 w 7"/>
                <a:gd name="T13" fmla="*/ 4 h 20"/>
                <a:gd name="T14" fmla="*/ 7 w 7"/>
                <a:gd name="T15" fmla="*/ 0 h 20"/>
                <a:gd name="T16" fmla="*/ 4 w 7"/>
                <a:gd name="T17" fmla="*/ 0 h 20"/>
                <a:gd name="T18" fmla="*/ 4 w 7"/>
                <a:gd name="T19" fmla="*/ 8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20"/>
                <a:gd name="T32" fmla="*/ 7 w 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20">
                  <a:moveTo>
                    <a:pt x="4" y="8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4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7" name="Freeform 1570"/>
            <p:cNvSpPr>
              <a:spLocks/>
            </p:cNvSpPr>
            <p:nvPr/>
          </p:nvSpPr>
          <p:spPr bwMode="auto">
            <a:xfrm>
              <a:off x="513" y="1985"/>
              <a:ext cx="19" cy="8"/>
            </a:xfrm>
            <a:custGeom>
              <a:avLst/>
              <a:gdLst>
                <a:gd name="T0" fmla="*/ 7 w 19"/>
                <a:gd name="T1" fmla="*/ 4 h 8"/>
                <a:gd name="T2" fmla="*/ 3 w 19"/>
                <a:gd name="T3" fmla="*/ 8 h 8"/>
                <a:gd name="T4" fmla="*/ 19 w 19"/>
                <a:gd name="T5" fmla="*/ 8 h 8"/>
                <a:gd name="T6" fmla="*/ 19 w 19"/>
                <a:gd name="T7" fmla="*/ 0 h 8"/>
                <a:gd name="T8" fmla="*/ 3 w 19"/>
                <a:gd name="T9" fmla="*/ 0 h 8"/>
                <a:gd name="T10" fmla="*/ 0 w 19"/>
                <a:gd name="T11" fmla="*/ 4 h 8"/>
                <a:gd name="T12" fmla="*/ 3 w 19"/>
                <a:gd name="T13" fmla="*/ 0 h 8"/>
                <a:gd name="T14" fmla="*/ 0 w 19"/>
                <a:gd name="T15" fmla="*/ 0 h 8"/>
                <a:gd name="T16" fmla="*/ 0 w 19"/>
                <a:gd name="T17" fmla="*/ 4 h 8"/>
                <a:gd name="T18" fmla="*/ 7 w 19"/>
                <a:gd name="T19" fmla="*/ 4 h 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8"/>
                <a:gd name="T32" fmla="*/ 19 w 19"/>
                <a:gd name="T33" fmla="*/ 8 h 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8">
                  <a:moveTo>
                    <a:pt x="7" y="4"/>
                  </a:moveTo>
                  <a:lnTo>
                    <a:pt x="3" y="8"/>
                  </a:lnTo>
                  <a:lnTo>
                    <a:pt x="19" y="8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8" name="Freeform 1571"/>
            <p:cNvSpPr>
              <a:spLocks/>
            </p:cNvSpPr>
            <p:nvPr/>
          </p:nvSpPr>
          <p:spPr bwMode="auto">
            <a:xfrm>
              <a:off x="513" y="1989"/>
              <a:ext cx="7" cy="19"/>
            </a:xfrm>
            <a:custGeom>
              <a:avLst/>
              <a:gdLst>
                <a:gd name="T0" fmla="*/ 3 w 7"/>
                <a:gd name="T1" fmla="*/ 13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3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3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59" name="Rectangle 1572"/>
            <p:cNvSpPr>
              <a:spLocks noChangeArrowheads="1"/>
            </p:cNvSpPr>
            <p:nvPr/>
          </p:nvSpPr>
          <p:spPr bwMode="auto">
            <a:xfrm>
              <a:off x="547" y="195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0" name="Freeform 1573"/>
            <p:cNvSpPr>
              <a:spLocks/>
            </p:cNvSpPr>
            <p:nvPr/>
          </p:nvSpPr>
          <p:spPr bwMode="auto">
            <a:xfrm>
              <a:off x="547" y="197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1" name="Freeform 1574"/>
            <p:cNvSpPr>
              <a:spLocks/>
            </p:cNvSpPr>
            <p:nvPr/>
          </p:nvSpPr>
          <p:spPr bwMode="auto">
            <a:xfrm>
              <a:off x="559" y="1956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2" name="Freeform 1575"/>
            <p:cNvSpPr>
              <a:spLocks/>
            </p:cNvSpPr>
            <p:nvPr/>
          </p:nvSpPr>
          <p:spPr bwMode="auto">
            <a:xfrm>
              <a:off x="544" y="195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3" name="Freeform 1576"/>
            <p:cNvSpPr>
              <a:spLocks/>
            </p:cNvSpPr>
            <p:nvPr/>
          </p:nvSpPr>
          <p:spPr bwMode="auto">
            <a:xfrm>
              <a:off x="544" y="195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4" name="Rectangle 1577"/>
            <p:cNvSpPr>
              <a:spLocks noChangeArrowheads="1"/>
            </p:cNvSpPr>
            <p:nvPr/>
          </p:nvSpPr>
          <p:spPr bwMode="auto">
            <a:xfrm>
              <a:off x="577" y="195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5" name="Freeform 1578"/>
            <p:cNvSpPr>
              <a:spLocks/>
            </p:cNvSpPr>
            <p:nvPr/>
          </p:nvSpPr>
          <p:spPr bwMode="auto">
            <a:xfrm>
              <a:off x="577" y="197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6" name="Freeform 1579"/>
            <p:cNvSpPr>
              <a:spLocks/>
            </p:cNvSpPr>
            <p:nvPr/>
          </p:nvSpPr>
          <p:spPr bwMode="auto">
            <a:xfrm>
              <a:off x="589" y="1956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7" name="Freeform 1580"/>
            <p:cNvSpPr>
              <a:spLocks/>
            </p:cNvSpPr>
            <p:nvPr/>
          </p:nvSpPr>
          <p:spPr bwMode="auto">
            <a:xfrm>
              <a:off x="574" y="195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8" name="Freeform 1581"/>
            <p:cNvSpPr>
              <a:spLocks/>
            </p:cNvSpPr>
            <p:nvPr/>
          </p:nvSpPr>
          <p:spPr bwMode="auto">
            <a:xfrm>
              <a:off x="574" y="195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69" name="Rectangle 1582"/>
            <p:cNvSpPr>
              <a:spLocks noChangeArrowheads="1"/>
            </p:cNvSpPr>
            <p:nvPr/>
          </p:nvSpPr>
          <p:spPr bwMode="auto">
            <a:xfrm>
              <a:off x="547" y="194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0" name="Freeform 1583"/>
            <p:cNvSpPr>
              <a:spLocks/>
            </p:cNvSpPr>
            <p:nvPr/>
          </p:nvSpPr>
          <p:spPr bwMode="auto">
            <a:xfrm>
              <a:off x="547" y="195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1" name="Freeform 1584"/>
            <p:cNvSpPr>
              <a:spLocks/>
            </p:cNvSpPr>
            <p:nvPr/>
          </p:nvSpPr>
          <p:spPr bwMode="auto">
            <a:xfrm>
              <a:off x="559" y="1940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2" name="Freeform 1585"/>
            <p:cNvSpPr>
              <a:spLocks/>
            </p:cNvSpPr>
            <p:nvPr/>
          </p:nvSpPr>
          <p:spPr bwMode="auto">
            <a:xfrm>
              <a:off x="544" y="194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3" name="Freeform 1586"/>
            <p:cNvSpPr>
              <a:spLocks/>
            </p:cNvSpPr>
            <p:nvPr/>
          </p:nvSpPr>
          <p:spPr bwMode="auto">
            <a:xfrm>
              <a:off x="544" y="194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4" name="Rectangle 1587"/>
            <p:cNvSpPr>
              <a:spLocks noChangeArrowheads="1"/>
            </p:cNvSpPr>
            <p:nvPr/>
          </p:nvSpPr>
          <p:spPr bwMode="auto">
            <a:xfrm>
              <a:off x="577" y="194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5" name="Freeform 1588"/>
            <p:cNvSpPr>
              <a:spLocks/>
            </p:cNvSpPr>
            <p:nvPr/>
          </p:nvSpPr>
          <p:spPr bwMode="auto">
            <a:xfrm>
              <a:off x="577" y="195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6" name="Freeform 1589"/>
            <p:cNvSpPr>
              <a:spLocks/>
            </p:cNvSpPr>
            <p:nvPr/>
          </p:nvSpPr>
          <p:spPr bwMode="auto">
            <a:xfrm>
              <a:off x="589" y="1940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7" name="Freeform 1590"/>
            <p:cNvSpPr>
              <a:spLocks/>
            </p:cNvSpPr>
            <p:nvPr/>
          </p:nvSpPr>
          <p:spPr bwMode="auto">
            <a:xfrm>
              <a:off x="574" y="194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8" name="Freeform 1591"/>
            <p:cNvSpPr>
              <a:spLocks/>
            </p:cNvSpPr>
            <p:nvPr/>
          </p:nvSpPr>
          <p:spPr bwMode="auto">
            <a:xfrm>
              <a:off x="574" y="194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79" name="Rectangle 1592"/>
            <p:cNvSpPr>
              <a:spLocks noChangeArrowheads="1"/>
            </p:cNvSpPr>
            <p:nvPr/>
          </p:nvSpPr>
          <p:spPr bwMode="auto">
            <a:xfrm>
              <a:off x="607" y="194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0" name="Freeform 1593"/>
            <p:cNvSpPr>
              <a:spLocks/>
            </p:cNvSpPr>
            <p:nvPr/>
          </p:nvSpPr>
          <p:spPr bwMode="auto">
            <a:xfrm>
              <a:off x="607" y="1956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1" name="Freeform 1594"/>
            <p:cNvSpPr>
              <a:spLocks/>
            </p:cNvSpPr>
            <p:nvPr/>
          </p:nvSpPr>
          <p:spPr bwMode="auto">
            <a:xfrm>
              <a:off x="619" y="1940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3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3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2" name="Freeform 1595"/>
            <p:cNvSpPr>
              <a:spLocks/>
            </p:cNvSpPr>
            <p:nvPr/>
          </p:nvSpPr>
          <p:spPr bwMode="auto">
            <a:xfrm>
              <a:off x="604" y="194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3" name="Freeform 1596"/>
            <p:cNvSpPr>
              <a:spLocks/>
            </p:cNvSpPr>
            <p:nvPr/>
          </p:nvSpPr>
          <p:spPr bwMode="auto">
            <a:xfrm>
              <a:off x="604" y="194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4" name="Rectangle 1597"/>
            <p:cNvSpPr>
              <a:spLocks noChangeArrowheads="1"/>
            </p:cNvSpPr>
            <p:nvPr/>
          </p:nvSpPr>
          <p:spPr bwMode="auto">
            <a:xfrm>
              <a:off x="577" y="1928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5" name="Freeform 1598"/>
            <p:cNvSpPr>
              <a:spLocks/>
            </p:cNvSpPr>
            <p:nvPr/>
          </p:nvSpPr>
          <p:spPr bwMode="auto">
            <a:xfrm>
              <a:off x="577" y="1940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6" name="Freeform 1599"/>
            <p:cNvSpPr>
              <a:spLocks/>
            </p:cNvSpPr>
            <p:nvPr/>
          </p:nvSpPr>
          <p:spPr bwMode="auto">
            <a:xfrm>
              <a:off x="589" y="1925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7" name="Freeform 1600"/>
            <p:cNvSpPr>
              <a:spLocks/>
            </p:cNvSpPr>
            <p:nvPr/>
          </p:nvSpPr>
          <p:spPr bwMode="auto">
            <a:xfrm>
              <a:off x="574" y="1925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8" name="Freeform 1601"/>
            <p:cNvSpPr>
              <a:spLocks/>
            </p:cNvSpPr>
            <p:nvPr/>
          </p:nvSpPr>
          <p:spPr bwMode="auto">
            <a:xfrm>
              <a:off x="574" y="1928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89" name="Rectangle 1602"/>
            <p:cNvSpPr>
              <a:spLocks noChangeArrowheads="1"/>
            </p:cNvSpPr>
            <p:nvPr/>
          </p:nvSpPr>
          <p:spPr bwMode="auto">
            <a:xfrm>
              <a:off x="607" y="1928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0" name="Freeform 1603"/>
            <p:cNvSpPr>
              <a:spLocks/>
            </p:cNvSpPr>
            <p:nvPr/>
          </p:nvSpPr>
          <p:spPr bwMode="auto">
            <a:xfrm>
              <a:off x="607" y="1940"/>
              <a:ext cx="19" cy="7"/>
            </a:xfrm>
            <a:custGeom>
              <a:avLst/>
              <a:gdLst>
                <a:gd name="T0" fmla="*/ 12 w 19"/>
                <a:gd name="T1" fmla="*/ 4 h 7"/>
                <a:gd name="T2" fmla="*/ 15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5 w 19"/>
                <a:gd name="T9" fmla="*/ 7 h 7"/>
                <a:gd name="T10" fmla="*/ 19 w 19"/>
                <a:gd name="T11" fmla="*/ 4 h 7"/>
                <a:gd name="T12" fmla="*/ 15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2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1" name="Freeform 1604"/>
            <p:cNvSpPr>
              <a:spLocks/>
            </p:cNvSpPr>
            <p:nvPr/>
          </p:nvSpPr>
          <p:spPr bwMode="auto">
            <a:xfrm>
              <a:off x="619" y="1925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3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2" name="Freeform 1605"/>
            <p:cNvSpPr>
              <a:spLocks/>
            </p:cNvSpPr>
            <p:nvPr/>
          </p:nvSpPr>
          <p:spPr bwMode="auto">
            <a:xfrm>
              <a:off x="604" y="1925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3" name="Freeform 1606"/>
            <p:cNvSpPr>
              <a:spLocks/>
            </p:cNvSpPr>
            <p:nvPr/>
          </p:nvSpPr>
          <p:spPr bwMode="auto">
            <a:xfrm>
              <a:off x="604" y="1928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4" name="Rectangle 1607"/>
            <p:cNvSpPr>
              <a:spLocks noChangeArrowheads="1"/>
            </p:cNvSpPr>
            <p:nvPr/>
          </p:nvSpPr>
          <p:spPr bwMode="auto">
            <a:xfrm>
              <a:off x="577" y="191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5" name="Freeform 1608"/>
            <p:cNvSpPr>
              <a:spLocks/>
            </p:cNvSpPr>
            <p:nvPr/>
          </p:nvSpPr>
          <p:spPr bwMode="auto">
            <a:xfrm>
              <a:off x="577" y="1925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6" name="Freeform 1609"/>
            <p:cNvSpPr>
              <a:spLocks/>
            </p:cNvSpPr>
            <p:nvPr/>
          </p:nvSpPr>
          <p:spPr bwMode="auto">
            <a:xfrm>
              <a:off x="589" y="191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7" name="Freeform 1610"/>
            <p:cNvSpPr>
              <a:spLocks/>
            </p:cNvSpPr>
            <p:nvPr/>
          </p:nvSpPr>
          <p:spPr bwMode="auto">
            <a:xfrm>
              <a:off x="574" y="191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8098" name="Freeform 1611"/>
            <p:cNvSpPr>
              <a:spLocks/>
            </p:cNvSpPr>
            <p:nvPr/>
          </p:nvSpPr>
          <p:spPr bwMode="auto">
            <a:xfrm>
              <a:off x="574" y="1913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4" name="Group 1813"/>
          <p:cNvGrpSpPr>
            <a:grpSpLocks/>
          </p:cNvGrpSpPr>
          <p:nvPr/>
        </p:nvGrpSpPr>
        <p:grpSpPr bwMode="auto">
          <a:xfrm>
            <a:off x="1039092" y="2901128"/>
            <a:ext cx="490538" cy="323850"/>
            <a:chOff x="604" y="1728"/>
            <a:chExt cx="309" cy="204"/>
          </a:xfrm>
        </p:grpSpPr>
        <p:sp>
          <p:nvSpPr>
            <p:cNvPr id="17699" name="Rectangle 1613"/>
            <p:cNvSpPr>
              <a:spLocks noChangeArrowheads="1"/>
            </p:cNvSpPr>
            <p:nvPr/>
          </p:nvSpPr>
          <p:spPr bwMode="auto">
            <a:xfrm>
              <a:off x="607" y="191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0" name="Freeform 1614"/>
            <p:cNvSpPr>
              <a:spLocks/>
            </p:cNvSpPr>
            <p:nvPr/>
          </p:nvSpPr>
          <p:spPr bwMode="auto">
            <a:xfrm>
              <a:off x="607" y="1925"/>
              <a:ext cx="19" cy="7"/>
            </a:xfrm>
            <a:custGeom>
              <a:avLst/>
              <a:gdLst>
                <a:gd name="T0" fmla="*/ 12 w 19"/>
                <a:gd name="T1" fmla="*/ 3 h 7"/>
                <a:gd name="T2" fmla="*/ 15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5 w 19"/>
                <a:gd name="T9" fmla="*/ 7 h 7"/>
                <a:gd name="T10" fmla="*/ 19 w 19"/>
                <a:gd name="T11" fmla="*/ 3 h 7"/>
                <a:gd name="T12" fmla="*/ 15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2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1" name="Freeform 1615"/>
            <p:cNvSpPr>
              <a:spLocks/>
            </p:cNvSpPr>
            <p:nvPr/>
          </p:nvSpPr>
          <p:spPr bwMode="auto">
            <a:xfrm>
              <a:off x="619" y="1910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2" name="Freeform 1616"/>
            <p:cNvSpPr>
              <a:spLocks/>
            </p:cNvSpPr>
            <p:nvPr/>
          </p:nvSpPr>
          <p:spPr bwMode="auto">
            <a:xfrm>
              <a:off x="604" y="191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3" name="Freeform 1617"/>
            <p:cNvSpPr>
              <a:spLocks/>
            </p:cNvSpPr>
            <p:nvPr/>
          </p:nvSpPr>
          <p:spPr bwMode="auto">
            <a:xfrm>
              <a:off x="604" y="1913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4" name="Rectangle 1618"/>
            <p:cNvSpPr>
              <a:spLocks noChangeArrowheads="1"/>
            </p:cNvSpPr>
            <p:nvPr/>
          </p:nvSpPr>
          <p:spPr bwMode="auto">
            <a:xfrm>
              <a:off x="622" y="1913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5" name="Freeform 1619"/>
            <p:cNvSpPr>
              <a:spLocks/>
            </p:cNvSpPr>
            <p:nvPr/>
          </p:nvSpPr>
          <p:spPr bwMode="auto">
            <a:xfrm>
              <a:off x="622" y="1925"/>
              <a:ext cx="19" cy="7"/>
            </a:xfrm>
            <a:custGeom>
              <a:avLst/>
              <a:gdLst>
                <a:gd name="T0" fmla="*/ 13 w 19"/>
                <a:gd name="T1" fmla="*/ 3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3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3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3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6" name="Freeform 1620"/>
            <p:cNvSpPr>
              <a:spLocks/>
            </p:cNvSpPr>
            <p:nvPr/>
          </p:nvSpPr>
          <p:spPr bwMode="auto">
            <a:xfrm>
              <a:off x="635" y="191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7" name="Freeform 1621"/>
            <p:cNvSpPr>
              <a:spLocks/>
            </p:cNvSpPr>
            <p:nvPr/>
          </p:nvSpPr>
          <p:spPr bwMode="auto">
            <a:xfrm>
              <a:off x="619" y="1910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8" name="Freeform 1622"/>
            <p:cNvSpPr>
              <a:spLocks/>
            </p:cNvSpPr>
            <p:nvPr/>
          </p:nvSpPr>
          <p:spPr bwMode="auto">
            <a:xfrm>
              <a:off x="619" y="1913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3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09" name="Rectangle 1623"/>
            <p:cNvSpPr>
              <a:spLocks noChangeArrowheads="1"/>
            </p:cNvSpPr>
            <p:nvPr/>
          </p:nvSpPr>
          <p:spPr bwMode="auto">
            <a:xfrm>
              <a:off x="638" y="1913"/>
              <a:ext cx="14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0" name="Freeform 1624"/>
            <p:cNvSpPr>
              <a:spLocks/>
            </p:cNvSpPr>
            <p:nvPr/>
          </p:nvSpPr>
          <p:spPr bwMode="auto">
            <a:xfrm>
              <a:off x="638" y="1925"/>
              <a:ext cx="18" cy="7"/>
            </a:xfrm>
            <a:custGeom>
              <a:avLst/>
              <a:gdLst>
                <a:gd name="T0" fmla="*/ 11 w 18"/>
                <a:gd name="T1" fmla="*/ 3 h 7"/>
                <a:gd name="T2" fmla="*/ 14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4 w 18"/>
                <a:gd name="T9" fmla="*/ 7 h 7"/>
                <a:gd name="T10" fmla="*/ 18 w 18"/>
                <a:gd name="T11" fmla="*/ 3 h 7"/>
                <a:gd name="T12" fmla="*/ 14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1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1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7"/>
                  </a:lnTo>
                  <a:lnTo>
                    <a:pt x="18" y="3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1" name="Freeform 1625"/>
            <p:cNvSpPr>
              <a:spLocks/>
            </p:cNvSpPr>
            <p:nvPr/>
          </p:nvSpPr>
          <p:spPr bwMode="auto">
            <a:xfrm>
              <a:off x="649" y="1910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2" name="Freeform 1626"/>
            <p:cNvSpPr>
              <a:spLocks/>
            </p:cNvSpPr>
            <p:nvPr/>
          </p:nvSpPr>
          <p:spPr bwMode="auto">
            <a:xfrm>
              <a:off x="635" y="1910"/>
              <a:ext cx="17" cy="6"/>
            </a:xfrm>
            <a:custGeom>
              <a:avLst/>
              <a:gdLst>
                <a:gd name="T0" fmla="*/ 6 w 17"/>
                <a:gd name="T1" fmla="*/ 3 h 6"/>
                <a:gd name="T2" fmla="*/ 3 w 17"/>
                <a:gd name="T3" fmla="*/ 6 h 6"/>
                <a:gd name="T4" fmla="*/ 17 w 17"/>
                <a:gd name="T5" fmla="*/ 6 h 6"/>
                <a:gd name="T6" fmla="*/ 17 w 17"/>
                <a:gd name="T7" fmla="*/ 0 h 6"/>
                <a:gd name="T8" fmla="*/ 3 w 17"/>
                <a:gd name="T9" fmla="*/ 0 h 6"/>
                <a:gd name="T10" fmla="*/ 0 w 17"/>
                <a:gd name="T11" fmla="*/ 3 h 6"/>
                <a:gd name="T12" fmla="*/ 3 w 17"/>
                <a:gd name="T13" fmla="*/ 0 h 6"/>
                <a:gd name="T14" fmla="*/ 0 w 17"/>
                <a:gd name="T15" fmla="*/ 0 h 6"/>
                <a:gd name="T16" fmla="*/ 0 w 17"/>
                <a:gd name="T17" fmla="*/ 3 h 6"/>
                <a:gd name="T18" fmla="*/ 6 w 17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6" y="3"/>
                  </a:moveTo>
                  <a:lnTo>
                    <a:pt x="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3" name="Freeform 1627"/>
            <p:cNvSpPr>
              <a:spLocks/>
            </p:cNvSpPr>
            <p:nvPr/>
          </p:nvSpPr>
          <p:spPr bwMode="auto">
            <a:xfrm>
              <a:off x="635" y="1913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4" name="Rectangle 1628"/>
            <p:cNvSpPr>
              <a:spLocks noChangeArrowheads="1"/>
            </p:cNvSpPr>
            <p:nvPr/>
          </p:nvSpPr>
          <p:spPr bwMode="auto">
            <a:xfrm>
              <a:off x="668" y="191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5" name="Freeform 1629"/>
            <p:cNvSpPr>
              <a:spLocks/>
            </p:cNvSpPr>
            <p:nvPr/>
          </p:nvSpPr>
          <p:spPr bwMode="auto">
            <a:xfrm>
              <a:off x="668" y="1925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6" name="Freeform 1630"/>
            <p:cNvSpPr>
              <a:spLocks/>
            </p:cNvSpPr>
            <p:nvPr/>
          </p:nvSpPr>
          <p:spPr bwMode="auto">
            <a:xfrm>
              <a:off x="680" y="191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7" name="Freeform 1631"/>
            <p:cNvSpPr>
              <a:spLocks/>
            </p:cNvSpPr>
            <p:nvPr/>
          </p:nvSpPr>
          <p:spPr bwMode="auto">
            <a:xfrm>
              <a:off x="664" y="1910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8" name="Freeform 1632"/>
            <p:cNvSpPr>
              <a:spLocks/>
            </p:cNvSpPr>
            <p:nvPr/>
          </p:nvSpPr>
          <p:spPr bwMode="auto">
            <a:xfrm>
              <a:off x="664" y="1913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4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19" name="Rectangle 1633"/>
            <p:cNvSpPr>
              <a:spLocks noChangeArrowheads="1"/>
            </p:cNvSpPr>
            <p:nvPr/>
          </p:nvSpPr>
          <p:spPr bwMode="auto">
            <a:xfrm>
              <a:off x="698" y="191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0" name="Freeform 1634"/>
            <p:cNvSpPr>
              <a:spLocks/>
            </p:cNvSpPr>
            <p:nvPr/>
          </p:nvSpPr>
          <p:spPr bwMode="auto">
            <a:xfrm>
              <a:off x="698" y="1925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1" name="Freeform 1635"/>
            <p:cNvSpPr>
              <a:spLocks/>
            </p:cNvSpPr>
            <p:nvPr/>
          </p:nvSpPr>
          <p:spPr bwMode="auto">
            <a:xfrm>
              <a:off x="710" y="191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2" name="Freeform 1636"/>
            <p:cNvSpPr>
              <a:spLocks/>
            </p:cNvSpPr>
            <p:nvPr/>
          </p:nvSpPr>
          <p:spPr bwMode="auto">
            <a:xfrm>
              <a:off x="695" y="191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3" name="Freeform 1637"/>
            <p:cNvSpPr>
              <a:spLocks/>
            </p:cNvSpPr>
            <p:nvPr/>
          </p:nvSpPr>
          <p:spPr bwMode="auto">
            <a:xfrm>
              <a:off x="695" y="1913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4" name="Rectangle 1638"/>
            <p:cNvSpPr>
              <a:spLocks noChangeArrowheads="1"/>
            </p:cNvSpPr>
            <p:nvPr/>
          </p:nvSpPr>
          <p:spPr bwMode="auto">
            <a:xfrm>
              <a:off x="638" y="1898"/>
              <a:ext cx="14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5" name="Freeform 1639"/>
            <p:cNvSpPr>
              <a:spLocks/>
            </p:cNvSpPr>
            <p:nvPr/>
          </p:nvSpPr>
          <p:spPr bwMode="auto">
            <a:xfrm>
              <a:off x="638" y="1910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4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4 w 18"/>
                <a:gd name="T9" fmla="*/ 6 h 6"/>
                <a:gd name="T10" fmla="*/ 18 w 18"/>
                <a:gd name="T11" fmla="*/ 3 h 6"/>
                <a:gd name="T12" fmla="*/ 14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6" name="Freeform 1640"/>
            <p:cNvSpPr>
              <a:spLocks/>
            </p:cNvSpPr>
            <p:nvPr/>
          </p:nvSpPr>
          <p:spPr bwMode="auto">
            <a:xfrm>
              <a:off x="649" y="1895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7" name="Freeform 1641"/>
            <p:cNvSpPr>
              <a:spLocks/>
            </p:cNvSpPr>
            <p:nvPr/>
          </p:nvSpPr>
          <p:spPr bwMode="auto">
            <a:xfrm>
              <a:off x="635" y="1895"/>
              <a:ext cx="17" cy="6"/>
            </a:xfrm>
            <a:custGeom>
              <a:avLst/>
              <a:gdLst>
                <a:gd name="T0" fmla="*/ 6 w 17"/>
                <a:gd name="T1" fmla="*/ 3 h 6"/>
                <a:gd name="T2" fmla="*/ 3 w 17"/>
                <a:gd name="T3" fmla="*/ 6 h 6"/>
                <a:gd name="T4" fmla="*/ 17 w 17"/>
                <a:gd name="T5" fmla="*/ 6 h 6"/>
                <a:gd name="T6" fmla="*/ 17 w 17"/>
                <a:gd name="T7" fmla="*/ 0 h 6"/>
                <a:gd name="T8" fmla="*/ 3 w 17"/>
                <a:gd name="T9" fmla="*/ 0 h 6"/>
                <a:gd name="T10" fmla="*/ 0 w 17"/>
                <a:gd name="T11" fmla="*/ 3 h 6"/>
                <a:gd name="T12" fmla="*/ 3 w 17"/>
                <a:gd name="T13" fmla="*/ 0 h 6"/>
                <a:gd name="T14" fmla="*/ 0 w 17"/>
                <a:gd name="T15" fmla="*/ 0 h 6"/>
                <a:gd name="T16" fmla="*/ 0 w 17"/>
                <a:gd name="T17" fmla="*/ 3 h 6"/>
                <a:gd name="T18" fmla="*/ 6 w 17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6" y="3"/>
                  </a:moveTo>
                  <a:lnTo>
                    <a:pt x="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8" name="Freeform 1642"/>
            <p:cNvSpPr>
              <a:spLocks/>
            </p:cNvSpPr>
            <p:nvPr/>
          </p:nvSpPr>
          <p:spPr bwMode="auto">
            <a:xfrm>
              <a:off x="635" y="189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29" name="Rectangle 1643"/>
            <p:cNvSpPr>
              <a:spLocks noChangeArrowheads="1"/>
            </p:cNvSpPr>
            <p:nvPr/>
          </p:nvSpPr>
          <p:spPr bwMode="auto">
            <a:xfrm>
              <a:off x="638" y="1883"/>
              <a:ext cx="14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0" name="Freeform 1644"/>
            <p:cNvSpPr>
              <a:spLocks/>
            </p:cNvSpPr>
            <p:nvPr/>
          </p:nvSpPr>
          <p:spPr bwMode="auto">
            <a:xfrm>
              <a:off x="638" y="1895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4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4 w 18"/>
                <a:gd name="T9" fmla="*/ 6 h 6"/>
                <a:gd name="T10" fmla="*/ 18 w 18"/>
                <a:gd name="T11" fmla="*/ 3 h 6"/>
                <a:gd name="T12" fmla="*/ 14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1" name="Freeform 1645"/>
            <p:cNvSpPr>
              <a:spLocks/>
            </p:cNvSpPr>
            <p:nvPr/>
          </p:nvSpPr>
          <p:spPr bwMode="auto">
            <a:xfrm>
              <a:off x="649" y="1879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3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3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2" name="Freeform 1646"/>
            <p:cNvSpPr>
              <a:spLocks/>
            </p:cNvSpPr>
            <p:nvPr/>
          </p:nvSpPr>
          <p:spPr bwMode="auto">
            <a:xfrm>
              <a:off x="635" y="1879"/>
              <a:ext cx="17" cy="7"/>
            </a:xfrm>
            <a:custGeom>
              <a:avLst/>
              <a:gdLst>
                <a:gd name="T0" fmla="*/ 6 w 17"/>
                <a:gd name="T1" fmla="*/ 4 h 7"/>
                <a:gd name="T2" fmla="*/ 3 w 17"/>
                <a:gd name="T3" fmla="*/ 7 h 7"/>
                <a:gd name="T4" fmla="*/ 17 w 17"/>
                <a:gd name="T5" fmla="*/ 7 h 7"/>
                <a:gd name="T6" fmla="*/ 17 w 17"/>
                <a:gd name="T7" fmla="*/ 0 h 7"/>
                <a:gd name="T8" fmla="*/ 3 w 17"/>
                <a:gd name="T9" fmla="*/ 0 h 7"/>
                <a:gd name="T10" fmla="*/ 0 w 17"/>
                <a:gd name="T11" fmla="*/ 4 h 7"/>
                <a:gd name="T12" fmla="*/ 3 w 17"/>
                <a:gd name="T13" fmla="*/ 0 h 7"/>
                <a:gd name="T14" fmla="*/ 0 w 17"/>
                <a:gd name="T15" fmla="*/ 0 h 7"/>
                <a:gd name="T16" fmla="*/ 0 w 17"/>
                <a:gd name="T17" fmla="*/ 4 h 7"/>
                <a:gd name="T18" fmla="*/ 6 w 17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7"/>
                <a:gd name="T32" fmla="*/ 17 w 1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7">
                  <a:moveTo>
                    <a:pt x="6" y="4"/>
                  </a:moveTo>
                  <a:lnTo>
                    <a:pt x="3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3" name="Freeform 1647"/>
            <p:cNvSpPr>
              <a:spLocks/>
            </p:cNvSpPr>
            <p:nvPr/>
          </p:nvSpPr>
          <p:spPr bwMode="auto">
            <a:xfrm>
              <a:off x="635" y="188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4" name="Rectangle 1648"/>
            <p:cNvSpPr>
              <a:spLocks noChangeArrowheads="1"/>
            </p:cNvSpPr>
            <p:nvPr/>
          </p:nvSpPr>
          <p:spPr bwMode="auto">
            <a:xfrm>
              <a:off x="652" y="1883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5" name="Freeform 1649"/>
            <p:cNvSpPr>
              <a:spLocks/>
            </p:cNvSpPr>
            <p:nvPr/>
          </p:nvSpPr>
          <p:spPr bwMode="auto">
            <a:xfrm>
              <a:off x="652" y="1895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6" name="Freeform 1650"/>
            <p:cNvSpPr>
              <a:spLocks/>
            </p:cNvSpPr>
            <p:nvPr/>
          </p:nvSpPr>
          <p:spPr bwMode="auto">
            <a:xfrm>
              <a:off x="664" y="1879"/>
              <a:ext cx="7" cy="19"/>
            </a:xfrm>
            <a:custGeom>
              <a:avLst/>
              <a:gdLst>
                <a:gd name="T0" fmla="*/ 4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4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4 w 7"/>
                <a:gd name="T17" fmla="*/ 0 h 19"/>
                <a:gd name="T18" fmla="*/ 4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7" name="Freeform 1651"/>
            <p:cNvSpPr>
              <a:spLocks/>
            </p:cNvSpPr>
            <p:nvPr/>
          </p:nvSpPr>
          <p:spPr bwMode="auto">
            <a:xfrm>
              <a:off x="649" y="1879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4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8" name="Freeform 1652"/>
            <p:cNvSpPr>
              <a:spLocks/>
            </p:cNvSpPr>
            <p:nvPr/>
          </p:nvSpPr>
          <p:spPr bwMode="auto">
            <a:xfrm>
              <a:off x="649" y="1883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39" name="Rectangle 1653"/>
            <p:cNvSpPr>
              <a:spLocks noChangeArrowheads="1"/>
            </p:cNvSpPr>
            <p:nvPr/>
          </p:nvSpPr>
          <p:spPr bwMode="auto">
            <a:xfrm>
              <a:off x="668" y="188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0" name="Freeform 1654"/>
            <p:cNvSpPr>
              <a:spLocks/>
            </p:cNvSpPr>
            <p:nvPr/>
          </p:nvSpPr>
          <p:spPr bwMode="auto">
            <a:xfrm>
              <a:off x="668" y="189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1" name="Freeform 1655"/>
            <p:cNvSpPr>
              <a:spLocks/>
            </p:cNvSpPr>
            <p:nvPr/>
          </p:nvSpPr>
          <p:spPr bwMode="auto">
            <a:xfrm>
              <a:off x="680" y="187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2" name="Freeform 1656"/>
            <p:cNvSpPr>
              <a:spLocks/>
            </p:cNvSpPr>
            <p:nvPr/>
          </p:nvSpPr>
          <p:spPr bwMode="auto">
            <a:xfrm>
              <a:off x="664" y="1879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3" name="Freeform 1657"/>
            <p:cNvSpPr>
              <a:spLocks/>
            </p:cNvSpPr>
            <p:nvPr/>
          </p:nvSpPr>
          <p:spPr bwMode="auto">
            <a:xfrm>
              <a:off x="664" y="1883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4" name="Rectangle 1658"/>
            <p:cNvSpPr>
              <a:spLocks noChangeArrowheads="1"/>
            </p:cNvSpPr>
            <p:nvPr/>
          </p:nvSpPr>
          <p:spPr bwMode="auto">
            <a:xfrm>
              <a:off x="683" y="188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5" name="Freeform 1659"/>
            <p:cNvSpPr>
              <a:spLocks/>
            </p:cNvSpPr>
            <p:nvPr/>
          </p:nvSpPr>
          <p:spPr bwMode="auto">
            <a:xfrm>
              <a:off x="683" y="189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6" name="Freeform 1660"/>
            <p:cNvSpPr>
              <a:spLocks/>
            </p:cNvSpPr>
            <p:nvPr/>
          </p:nvSpPr>
          <p:spPr bwMode="auto">
            <a:xfrm>
              <a:off x="695" y="187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7" name="Freeform 1661"/>
            <p:cNvSpPr>
              <a:spLocks/>
            </p:cNvSpPr>
            <p:nvPr/>
          </p:nvSpPr>
          <p:spPr bwMode="auto">
            <a:xfrm>
              <a:off x="680" y="1879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8" name="Freeform 1662"/>
            <p:cNvSpPr>
              <a:spLocks/>
            </p:cNvSpPr>
            <p:nvPr/>
          </p:nvSpPr>
          <p:spPr bwMode="auto">
            <a:xfrm>
              <a:off x="680" y="188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49" name="Rectangle 1663"/>
            <p:cNvSpPr>
              <a:spLocks noChangeArrowheads="1"/>
            </p:cNvSpPr>
            <p:nvPr/>
          </p:nvSpPr>
          <p:spPr bwMode="auto">
            <a:xfrm>
              <a:off x="698" y="188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0" name="Freeform 1664"/>
            <p:cNvSpPr>
              <a:spLocks/>
            </p:cNvSpPr>
            <p:nvPr/>
          </p:nvSpPr>
          <p:spPr bwMode="auto">
            <a:xfrm>
              <a:off x="698" y="189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1" name="Freeform 1665"/>
            <p:cNvSpPr>
              <a:spLocks/>
            </p:cNvSpPr>
            <p:nvPr/>
          </p:nvSpPr>
          <p:spPr bwMode="auto">
            <a:xfrm>
              <a:off x="710" y="187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2" name="Freeform 1666"/>
            <p:cNvSpPr>
              <a:spLocks/>
            </p:cNvSpPr>
            <p:nvPr/>
          </p:nvSpPr>
          <p:spPr bwMode="auto">
            <a:xfrm>
              <a:off x="695" y="1879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3" name="Freeform 1667"/>
            <p:cNvSpPr>
              <a:spLocks/>
            </p:cNvSpPr>
            <p:nvPr/>
          </p:nvSpPr>
          <p:spPr bwMode="auto">
            <a:xfrm>
              <a:off x="695" y="188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4" name="Rectangle 1668"/>
            <p:cNvSpPr>
              <a:spLocks noChangeArrowheads="1"/>
            </p:cNvSpPr>
            <p:nvPr/>
          </p:nvSpPr>
          <p:spPr bwMode="auto">
            <a:xfrm>
              <a:off x="698" y="186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5" name="Freeform 1669"/>
            <p:cNvSpPr>
              <a:spLocks/>
            </p:cNvSpPr>
            <p:nvPr/>
          </p:nvSpPr>
          <p:spPr bwMode="auto">
            <a:xfrm>
              <a:off x="698" y="187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6" name="Freeform 1670"/>
            <p:cNvSpPr>
              <a:spLocks/>
            </p:cNvSpPr>
            <p:nvPr/>
          </p:nvSpPr>
          <p:spPr bwMode="auto">
            <a:xfrm>
              <a:off x="710" y="1864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7" name="Freeform 1671"/>
            <p:cNvSpPr>
              <a:spLocks/>
            </p:cNvSpPr>
            <p:nvPr/>
          </p:nvSpPr>
          <p:spPr bwMode="auto">
            <a:xfrm>
              <a:off x="695" y="1864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8" name="Freeform 1672"/>
            <p:cNvSpPr>
              <a:spLocks/>
            </p:cNvSpPr>
            <p:nvPr/>
          </p:nvSpPr>
          <p:spPr bwMode="auto">
            <a:xfrm>
              <a:off x="695" y="186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59" name="Rectangle 1673"/>
            <p:cNvSpPr>
              <a:spLocks noChangeArrowheads="1"/>
            </p:cNvSpPr>
            <p:nvPr/>
          </p:nvSpPr>
          <p:spPr bwMode="auto">
            <a:xfrm>
              <a:off x="683" y="186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0" name="Freeform 1674"/>
            <p:cNvSpPr>
              <a:spLocks/>
            </p:cNvSpPr>
            <p:nvPr/>
          </p:nvSpPr>
          <p:spPr bwMode="auto">
            <a:xfrm>
              <a:off x="683" y="187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1" name="Freeform 1675"/>
            <p:cNvSpPr>
              <a:spLocks/>
            </p:cNvSpPr>
            <p:nvPr/>
          </p:nvSpPr>
          <p:spPr bwMode="auto">
            <a:xfrm>
              <a:off x="695" y="1864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2" name="Freeform 1676"/>
            <p:cNvSpPr>
              <a:spLocks/>
            </p:cNvSpPr>
            <p:nvPr/>
          </p:nvSpPr>
          <p:spPr bwMode="auto">
            <a:xfrm>
              <a:off x="680" y="1864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3" name="Freeform 1677"/>
            <p:cNvSpPr>
              <a:spLocks/>
            </p:cNvSpPr>
            <p:nvPr/>
          </p:nvSpPr>
          <p:spPr bwMode="auto">
            <a:xfrm>
              <a:off x="680" y="186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4" name="Rectangle 1678"/>
            <p:cNvSpPr>
              <a:spLocks noChangeArrowheads="1"/>
            </p:cNvSpPr>
            <p:nvPr/>
          </p:nvSpPr>
          <p:spPr bwMode="auto">
            <a:xfrm>
              <a:off x="668" y="185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5" name="Freeform 1679"/>
            <p:cNvSpPr>
              <a:spLocks/>
            </p:cNvSpPr>
            <p:nvPr/>
          </p:nvSpPr>
          <p:spPr bwMode="auto">
            <a:xfrm>
              <a:off x="668" y="1864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6" name="Freeform 1680"/>
            <p:cNvSpPr>
              <a:spLocks/>
            </p:cNvSpPr>
            <p:nvPr/>
          </p:nvSpPr>
          <p:spPr bwMode="auto">
            <a:xfrm>
              <a:off x="680" y="184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7" name="Freeform 1681"/>
            <p:cNvSpPr>
              <a:spLocks/>
            </p:cNvSpPr>
            <p:nvPr/>
          </p:nvSpPr>
          <p:spPr bwMode="auto">
            <a:xfrm>
              <a:off x="664" y="1849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8" name="Freeform 1682"/>
            <p:cNvSpPr>
              <a:spLocks/>
            </p:cNvSpPr>
            <p:nvPr/>
          </p:nvSpPr>
          <p:spPr bwMode="auto">
            <a:xfrm>
              <a:off x="664" y="1852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4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69" name="Rectangle 1683"/>
            <p:cNvSpPr>
              <a:spLocks noChangeArrowheads="1"/>
            </p:cNvSpPr>
            <p:nvPr/>
          </p:nvSpPr>
          <p:spPr bwMode="auto">
            <a:xfrm>
              <a:off x="698" y="185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0" name="Freeform 1684"/>
            <p:cNvSpPr>
              <a:spLocks/>
            </p:cNvSpPr>
            <p:nvPr/>
          </p:nvSpPr>
          <p:spPr bwMode="auto">
            <a:xfrm>
              <a:off x="698" y="1864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1" name="Freeform 1685"/>
            <p:cNvSpPr>
              <a:spLocks/>
            </p:cNvSpPr>
            <p:nvPr/>
          </p:nvSpPr>
          <p:spPr bwMode="auto">
            <a:xfrm>
              <a:off x="710" y="184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2" name="Freeform 1686"/>
            <p:cNvSpPr>
              <a:spLocks/>
            </p:cNvSpPr>
            <p:nvPr/>
          </p:nvSpPr>
          <p:spPr bwMode="auto">
            <a:xfrm>
              <a:off x="695" y="184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3" name="Freeform 1687"/>
            <p:cNvSpPr>
              <a:spLocks/>
            </p:cNvSpPr>
            <p:nvPr/>
          </p:nvSpPr>
          <p:spPr bwMode="auto">
            <a:xfrm>
              <a:off x="695" y="1852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4" name="Rectangle 1688"/>
            <p:cNvSpPr>
              <a:spLocks noChangeArrowheads="1"/>
            </p:cNvSpPr>
            <p:nvPr/>
          </p:nvSpPr>
          <p:spPr bwMode="auto">
            <a:xfrm>
              <a:off x="713" y="185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5" name="Freeform 1689"/>
            <p:cNvSpPr>
              <a:spLocks/>
            </p:cNvSpPr>
            <p:nvPr/>
          </p:nvSpPr>
          <p:spPr bwMode="auto">
            <a:xfrm>
              <a:off x="713" y="1864"/>
              <a:ext cx="19" cy="7"/>
            </a:xfrm>
            <a:custGeom>
              <a:avLst/>
              <a:gdLst>
                <a:gd name="T0" fmla="*/ 12 w 19"/>
                <a:gd name="T1" fmla="*/ 3 h 7"/>
                <a:gd name="T2" fmla="*/ 15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5 w 19"/>
                <a:gd name="T9" fmla="*/ 7 h 7"/>
                <a:gd name="T10" fmla="*/ 19 w 19"/>
                <a:gd name="T11" fmla="*/ 3 h 7"/>
                <a:gd name="T12" fmla="*/ 15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2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6" name="Freeform 1690"/>
            <p:cNvSpPr>
              <a:spLocks/>
            </p:cNvSpPr>
            <p:nvPr/>
          </p:nvSpPr>
          <p:spPr bwMode="auto">
            <a:xfrm>
              <a:off x="725" y="1849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7" name="Freeform 1691"/>
            <p:cNvSpPr>
              <a:spLocks/>
            </p:cNvSpPr>
            <p:nvPr/>
          </p:nvSpPr>
          <p:spPr bwMode="auto">
            <a:xfrm>
              <a:off x="710" y="184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8" name="Freeform 1692"/>
            <p:cNvSpPr>
              <a:spLocks/>
            </p:cNvSpPr>
            <p:nvPr/>
          </p:nvSpPr>
          <p:spPr bwMode="auto">
            <a:xfrm>
              <a:off x="710" y="1852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79" name="Rectangle 1693"/>
            <p:cNvSpPr>
              <a:spLocks noChangeArrowheads="1"/>
            </p:cNvSpPr>
            <p:nvPr/>
          </p:nvSpPr>
          <p:spPr bwMode="auto">
            <a:xfrm>
              <a:off x="728" y="1852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0" name="Freeform 1694"/>
            <p:cNvSpPr>
              <a:spLocks/>
            </p:cNvSpPr>
            <p:nvPr/>
          </p:nvSpPr>
          <p:spPr bwMode="auto">
            <a:xfrm>
              <a:off x="728" y="1864"/>
              <a:ext cx="19" cy="7"/>
            </a:xfrm>
            <a:custGeom>
              <a:avLst/>
              <a:gdLst>
                <a:gd name="T0" fmla="*/ 12 w 19"/>
                <a:gd name="T1" fmla="*/ 3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3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2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3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1" name="Freeform 1695"/>
            <p:cNvSpPr>
              <a:spLocks/>
            </p:cNvSpPr>
            <p:nvPr/>
          </p:nvSpPr>
          <p:spPr bwMode="auto">
            <a:xfrm>
              <a:off x="740" y="1849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2" name="Freeform 1696"/>
            <p:cNvSpPr>
              <a:spLocks/>
            </p:cNvSpPr>
            <p:nvPr/>
          </p:nvSpPr>
          <p:spPr bwMode="auto">
            <a:xfrm>
              <a:off x="725" y="1849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3" name="Freeform 1697"/>
            <p:cNvSpPr>
              <a:spLocks/>
            </p:cNvSpPr>
            <p:nvPr/>
          </p:nvSpPr>
          <p:spPr bwMode="auto">
            <a:xfrm>
              <a:off x="725" y="1852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3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4" name="Rectangle 1698"/>
            <p:cNvSpPr>
              <a:spLocks noChangeArrowheads="1"/>
            </p:cNvSpPr>
            <p:nvPr/>
          </p:nvSpPr>
          <p:spPr bwMode="auto">
            <a:xfrm>
              <a:off x="728" y="1837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5" name="Freeform 1699"/>
            <p:cNvSpPr>
              <a:spLocks/>
            </p:cNvSpPr>
            <p:nvPr/>
          </p:nvSpPr>
          <p:spPr bwMode="auto">
            <a:xfrm>
              <a:off x="728" y="1849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6" name="Freeform 1700"/>
            <p:cNvSpPr>
              <a:spLocks/>
            </p:cNvSpPr>
            <p:nvPr/>
          </p:nvSpPr>
          <p:spPr bwMode="auto">
            <a:xfrm>
              <a:off x="740" y="1834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7" name="Freeform 1701"/>
            <p:cNvSpPr>
              <a:spLocks/>
            </p:cNvSpPr>
            <p:nvPr/>
          </p:nvSpPr>
          <p:spPr bwMode="auto">
            <a:xfrm>
              <a:off x="725" y="1834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8" name="Freeform 1702"/>
            <p:cNvSpPr>
              <a:spLocks/>
            </p:cNvSpPr>
            <p:nvPr/>
          </p:nvSpPr>
          <p:spPr bwMode="auto">
            <a:xfrm>
              <a:off x="725" y="1837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89" name="Rectangle 1703"/>
            <p:cNvSpPr>
              <a:spLocks noChangeArrowheads="1"/>
            </p:cNvSpPr>
            <p:nvPr/>
          </p:nvSpPr>
          <p:spPr bwMode="auto">
            <a:xfrm>
              <a:off x="698" y="182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0" name="Freeform 1704"/>
            <p:cNvSpPr>
              <a:spLocks/>
            </p:cNvSpPr>
            <p:nvPr/>
          </p:nvSpPr>
          <p:spPr bwMode="auto">
            <a:xfrm>
              <a:off x="698" y="183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1" name="Freeform 1705"/>
            <p:cNvSpPr>
              <a:spLocks/>
            </p:cNvSpPr>
            <p:nvPr/>
          </p:nvSpPr>
          <p:spPr bwMode="auto">
            <a:xfrm>
              <a:off x="710" y="181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2" name="Freeform 1706"/>
            <p:cNvSpPr>
              <a:spLocks/>
            </p:cNvSpPr>
            <p:nvPr/>
          </p:nvSpPr>
          <p:spPr bwMode="auto">
            <a:xfrm>
              <a:off x="695" y="181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3" name="Freeform 1707"/>
            <p:cNvSpPr>
              <a:spLocks/>
            </p:cNvSpPr>
            <p:nvPr/>
          </p:nvSpPr>
          <p:spPr bwMode="auto">
            <a:xfrm>
              <a:off x="695" y="182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4" name="Rectangle 1708"/>
            <p:cNvSpPr>
              <a:spLocks noChangeArrowheads="1"/>
            </p:cNvSpPr>
            <p:nvPr/>
          </p:nvSpPr>
          <p:spPr bwMode="auto">
            <a:xfrm>
              <a:off x="728" y="1822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5" name="Freeform 1709"/>
            <p:cNvSpPr>
              <a:spLocks/>
            </p:cNvSpPr>
            <p:nvPr/>
          </p:nvSpPr>
          <p:spPr bwMode="auto">
            <a:xfrm>
              <a:off x="728" y="1834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6" name="Freeform 1710"/>
            <p:cNvSpPr>
              <a:spLocks/>
            </p:cNvSpPr>
            <p:nvPr/>
          </p:nvSpPr>
          <p:spPr bwMode="auto">
            <a:xfrm>
              <a:off x="740" y="1819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7" name="Freeform 1711"/>
            <p:cNvSpPr>
              <a:spLocks/>
            </p:cNvSpPr>
            <p:nvPr/>
          </p:nvSpPr>
          <p:spPr bwMode="auto">
            <a:xfrm>
              <a:off x="725" y="1819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8" name="Freeform 1712"/>
            <p:cNvSpPr>
              <a:spLocks/>
            </p:cNvSpPr>
            <p:nvPr/>
          </p:nvSpPr>
          <p:spPr bwMode="auto">
            <a:xfrm>
              <a:off x="725" y="1822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799" name="Rectangle 1713"/>
            <p:cNvSpPr>
              <a:spLocks noChangeArrowheads="1"/>
            </p:cNvSpPr>
            <p:nvPr/>
          </p:nvSpPr>
          <p:spPr bwMode="auto">
            <a:xfrm>
              <a:off x="744" y="182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0" name="Freeform 1714"/>
            <p:cNvSpPr>
              <a:spLocks/>
            </p:cNvSpPr>
            <p:nvPr/>
          </p:nvSpPr>
          <p:spPr bwMode="auto">
            <a:xfrm>
              <a:off x="744" y="183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1" name="Freeform 1715"/>
            <p:cNvSpPr>
              <a:spLocks/>
            </p:cNvSpPr>
            <p:nvPr/>
          </p:nvSpPr>
          <p:spPr bwMode="auto">
            <a:xfrm>
              <a:off x="756" y="181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2" name="Freeform 1716"/>
            <p:cNvSpPr>
              <a:spLocks/>
            </p:cNvSpPr>
            <p:nvPr/>
          </p:nvSpPr>
          <p:spPr bwMode="auto">
            <a:xfrm>
              <a:off x="740" y="1819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3" name="Freeform 1717"/>
            <p:cNvSpPr>
              <a:spLocks/>
            </p:cNvSpPr>
            <p:nvPr/>
          </p:nvSpPr>
          <p:spPr bwMode="auto">
            <a:xfrm>
              <a:off x="740" y="1822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4" name="Rectangle 1718"/>
            <p:cNvSpPr>
              <a:spLocks noChangeArrowheads="1"/>
            </p:cNvSpPr>
            <p:nvPr/>
          </p:nvSpPr>
          <p:spPr bwMode="auto">
            <a:xfrm>
              <a:off x="759" y="182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5" name="Freeform 1719"/>
            <p:cNvSpPr>
              <a:spLocks/>
            </p:cNvSpPr>
            <p:nvPr/>
          </p:nvSpPr>
          <p:spPr bwMode="auto">
            <a:xfrm>
              <a:off x="759" y="183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6" name="Freeform 1720"/>
            <p:cNvSpPr>
              <a:spLocks/>
            </p:cNvSpPr>
            <p:nvPr/>
          </p:nvSpPr>
          <p:spPr bwMode="auto">
            <a:xfrm>
              <a:off x="771" y="181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7" name="Freeform 1721"/>
            <p:cNvSpPr>
              <a:spLocks/>
            </p:cNvSpPr>
            <p:nvPr/>
          </p:nvSpPr>
          <p:spPr bwMode="auto">
            <a:xfrm>
              <a:off x="756" y="181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8" name="Freeform 1722"/>
            <p:cNvSpPr>
              <a:spLocks/>
            </p:cNvSpPr>
            <p:nvPr/>
          </p:nvSpPr>
          <p:spPr bwMode="auto">
            <a:xfrm>
              <a:off x="756" y="182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09" name="Rectangle 1723"/>
            <p:cNvSpPr>
              <a:spLocks noChangeArrowheads="1"/>
            </p:cNvSpPr>
            <p:nvPr/>
          </p:nvSpPr>
          <p:spPr bwMode="auto">
            <a:xfrm>
              <a:off x="759" y="1807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0" name="Freeform 1724"/>
            <p:cNvSpPr>
              <a:spLocks/>
            </p:cNvSpPr>
            <p:nvPr/>
          </p:nvSpPr>
          <p:spPr bwMode="auto">
            <a:xfrm>
              <a:off x="759" y="1819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1" name="Freeform 1725"/>
            <p:cNvSpPr>
              <a:spLocks/>
            </p:cNvSpPr>
            <p:nvPr/>
          </p:nvSpPr>
          <p:spPr bwMode="auto">
            <a:xfrm>
              <a:off x="771" y="1804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2" name="Freeform 1726"/>
            <p:cNvSpPr>
              <a:spLocks/>
            </p:cNvSpPr>
            <p:nvPr/>
          </p:nvSpPr>
          <p:spPr bwMode="auto">
            <a:xfrm>
              <a:off x="756" y="1804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3" name="Freeform 1727"/>
            <p:cNvSpPr>
              <a:spLocks/>
            </p:cNvSpPr>
            <p:nvPr/>
          </p:nvSpPr>
          <p:spPr bwMode="auto">
            <a:xfrm>
              <a:off x="756" y="1807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4" name="Rectangle 1728"/>
            <p:cNvSpPr>
              <a:spLocks noChangeArrowheads="1"/>
            </p:cNvSpPr>
            <p:nvPr/>
          </p:nvSpPr>
          <p:spPr bwMode="auto">
            <a:xfrm>
              <a:off x="728" y="1792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5" name="Freeform 1729"/>
            <p:cNvSpPr>
              <a:spLocks/>
            </p:cNvSpPr>
            <p:nvPr/>
          </p:nvSpPr>
          <p:spPr bwMode="auto">
            <a:xfrm>
              <a:off x="728" y="1804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6" name="Freeform 1730"/>
            <p:cNvSpPr>
              <a:spLocks/>
            </p:cNvSpPr>
            <p:nvPr/>
          </p:nvSpPr>
          <p:spPr bwMode="auto">
            <a:xfrm>
              <a:off x="740" y="1789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7" name="Freeform 1731"/>
            <p:cNvSpPr>
              <a:spLocks/>
            </p:cNvSpPr>
            <p:nvPr/>
          </p:nvSpPr>
          <p:spPr bwMode="auto">
            <a:xfrm>
              <a:off x="725" y="1789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8" name="Freeform 1732"/>
            <p:cNvSpPr>
              <a:spLocks/>
            </p:cNvSpPr>
            <p:nvPr/>
          </p:nvSpPr>
          <p:spPr bwMode="auto">
            <a:xfrm>
              <a:off x="725" y="1792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19" name="Rectangle 1733"/>
            <p:cNvSpPr>
              <a:spLocks noChangeArrowheads="1"/>
            </p:cNvSpPr>
            <p:nvPr/>
          </p:nvSpPr>
          <p:spPr bwMode="auto">
            <a:xfrm>
              <a:off x="759" y="179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0" name="Freeform 1734"/>
            <p:cNvSpPr>
              <a:spLocks/>
            </p:cNvSpPr>
            <p:nvPr/>
          </p:nvSpPr>
          <p:spPr bwMode="auto">
            <a:xfrm>
              <a:off x="759" y="180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1" name="Freeform 1735"/>
            <p:cNvSpPr>
              <a:spLocks/>
            </p:cNvSpPr>
            <p:nvPr/>
          </p:nvSpPr>
          <p:spPr bwMode="auto">
            <a:xfrm>
              <a:off x="771" y="178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2" name="Freeform 1736"/>
            <p:cNvSpPr>
              <a:spLocks/>
            </p:cNvSpPr>
            <p:nvPr/>
          </p:nvSpPr>
          <p:spPr bwMode="auto">
            <a:xfrm>
              <a:off x="756" y="178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3" name="Freeform 1737"/>
            <p:cNvSpPr>
              <a:spLocks/>
            </p:cNvSpPr>
            <p:nvPr/>
          </p:nvSpPr>
          <p:spPr bwMode="auto">
            <a:xfrm>
              <a:off x="756" y="179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4" name="Rectangle 1738"/>
            <p:cNvSpPr>
              <a:spLocks noChangeArrowheads="1"/>
            </p:cNvSpPr>
            <p:nvPr/>
          </p:nvSpPr>
          <p:spPr bwMode="auto">
            <a:xfrm>
              <a:off x="774" y="179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5" name="Freeform 1739"/>
            <p:cNvSpPr>
              <a:spLocks/>
            </p:cNvSpPr>
            <p:nvPr/>
          </p:nvSpPr>
          <p:spPr bwMode="auto">
            <a:xfrm>
              <a:off x="774" y="180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6" name="Freeform 1740"/>
            <p:cNvSpPr>
              <a:spLocks/>
            </p:cNvSpPr>
            <p:nvPr/>
          </p:nvSpPr>
          <p:spPr bwMode="auto">
            <a:xfrm>
              <a:off x="786" y="178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7" name="Freeform 1741"/>
            <p:cNvSpPr>
              <a:spLocks/>
            </p:cNvSpPr>
            <p:nvPr/>
          </p:nvSpPr>
          <p:spPr bwMode="auto">
            <a:xfrm>
              <a:off x="771" y="178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8" name="Freeform 1742"/>
            <p:cNvSpPr>
              <a:spLocks/>
            </p:cNvSpPr>
            <p:nvPr/>
          </p:nvSpPr>
          <p:spPr bwMode="auto">
            <a:xfrm>
              <a:off x="771" y="179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29" name="Rectangle 1743"/>
            <p:cNvSpPr>
              <a:spLocks noChangeArrowheads="1"/>
            </p:cNvSpPr>
            <p:nvPr/>
          </p:nvSpPr>
          <p:spPr bwMode="auto">
            <a:xfrm>
              <a:off x="789" y="179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0" name="Freeform 1744"/>
            <p:cNvSpPr>
              <a:spLocks/>
            </p:cNvSpPr>
            <p:nvPr/>
          </p:nvSpPr>
          <p:spPr bwMode="auto">
            <a:xfrm>
              <a:off x="789" y="180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1" name="Freeform 1745"/>
            <p:cNvSpPr>
              <a:spLocks/>
            </p:cNvSpPr>
            <p:nvPr/>
          </p:nvSpPr>
          <p:spPr bwMode="auto">
            <a:xfrm>
              <a:off x="801" y="178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2" name="Freeform 1746"/>
            <p:cNvSpPr>
              <a:spLocks/>
            </p:cNvSpPr>
            <p:nvPr/>
          </p:nvSpPr>
          <p:spPr bwMode="auto">
            <a:xfrm>
              <a:off x="786" y="178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3" name="Freeform 1747"/>
            <p:cNvSpPr>
              <a:spLocks/>
            </p:cNvSpPr>
            <p:nvPr/>
          </p:nvSpPr>
          <p:spPr bwMode="auto">
            <a:xfrm>
              <a:off x="786" y="179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4" name="Rectangle 1748"/>
            <p:cNvSpPr>
              <a:spLocks noChangeArrowheads="1"/>
            </p:cNvSpPr>
            <p:nvPr/>
          </p:nvSpPr>
          <p:spPr bwMode="auto">
            <a:xfrm>
              <a:off x="819" y="1792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5" name="Freeform 1749"/>
            <p:cNvSpPr>
              <a:spLocks/>
            </p:cNvSpPr>
            <p:nvPr/>
          </p:nvSpPr>
          <p:spPr bwMode="auto">
            <a:xfrm>
              <a:off x="819" y="1804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6" name="Freeform 1750"/>
            <p:cNvSpPr>
              <a:spLocks/>
            </p:cNvSpPr>
            <p:nvPr/>
          </p:nvSpPr>
          <p:spPr bwMode="auto">
            <a:xfrm>
              <a:off x="832" y="178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7" name="Freeform 1751"/>
            <p:cNvSpPr>
              <a:spLocks/>
            </p:cNvSpPr>
            <p:nvPr/>
          </p:nvSpPr>
          <p:spPr bwMode="auto">
            <a:xfrm>
              <a:off x="816" y="1789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8" name="Freeform 1752"/>
            <p:cNvSpPr>
              <a:spLocks/>
            </p:cNvSpPr>
            <p:nvPr/>
          </p:nvSpPr>
          <p:spPr bwMode="auto">
            <a:xfrm>
              <a:off x="816" y="179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39" name="Rectangle 1753"/>
            <p:cNvSpPr>
              <a:spLocks noChangeArrowheads="1"/>
            </p:cNvSpPr>
            <p:nvPr/>
          </p:nvSpPr>
          <p:spPr bwMode="auto">
            <a:xfrm>
              <a:off x="819" y="1776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0" name="Freeform 1754"/>
            <p:cNvSpPr>
              <a:spLocks/>
            </p:cNvSpPr>
            <p:nvPr/>
          </p:nvSpPr>
          <p:spPr bwMode="auto">
            <a:xfrm>
              <a:off x="819" y="1789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1" name="Freeform 1755"/>
            <p:cNvSpPr>
              <a:spLocks/>
            </p:cNvSpPr>
            <p:nvPr/>
          </p:nvSpPr>
          <p:spPr bwMode="auto">
            <a:xfrm>
              <a:off x="832" y="1773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2" name="Freeform 1756"/>
            <p:cNvSpPr>
              <a:spLocks/>
            </p:cNvSpPr>
            <p:nvPr/>
          </p:nvSpPr>
          <p:spPr bwMode="auto">
            <a:xfrm>
              <a:off x="816" y="1773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3" name="Freeform 1757"/>
            <p:cNvSpPr>
              <a:spLocks/>
            </p:cNvSpPr>
            <p:nvPr/>
          </p:nvSpPr>
          <p:spPr bwMode="auto">
            <a:xfrm>
              <a:off x="816" y="1776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4" name="Rectangle 1758"/>
            <p:cNvSpPr>
              <a:spLocks noChangeArrowheads="1"/>
            </p:cNvSpPr>
            <p:nvPr/>
          </p:nvSpPr>
          <p:spPr bwMode="auto">
            <a:xfrm>
              <a:off x="819" y="1762"/>
              <a:ext cx="16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5" name="Freeform 1759"/>
            <p:cNvSpPr>
              <a:spLocks/>
            </p:cNvSpPr>
            <p:nvPr/>
          </p:nvSpPr>
          <p:spPr bwMode="auto">
            <a:xfrm>
              <a:off x="819" y="1773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6" name="Freeform 1760"/>
            <p:cNvSpPr>
              <a:spLocks/>
            </p:cNvSpPr>
            <p:nvPr/>
          </p:nvSpPr>
          <p:spPr bwMode="auto">
            <a:xfrm>
              <a:off x="832" y="1758"/>
              <a:ext cx="6" cy="18"/>
            </a:xfrm>
            <a:custGeom>
              <a:avLst/>
              <a:gdLst>
                <a:gd name="T0" fmla="*/ 3 w 6"/>
                <a:gd name="T1" fmla="*/ 7 h 18"/>
                <a:gd name="T2" fmla="*/ 0 w 6"/>
                <a:gd name="T3" fmla="*/ 4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4 h 18"/>
                <a:gd name="T10" fmla="*/ 3 w 6"/>
                <a:gd name="T11" fmla="*/ 0 h 18"/>
                <a:gd name="T12" fmla="*/ 6 w 6"/>
                <a:gd name="T13" fmla="*/ 4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7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7"/>
                  </a:moveTo>
                  <a:lnTo>
                    <a:pt x="0" y="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7" name="Freeform 1761"/>
            <p:cNvSpPr>
              <a:spLocks/>
            </p:cNvSpPr>
            <p:nvPr/>
          </p:nvSpPr>
          <p:spPr bwMode="auto">
            <a:xfrm>
              <a:off x="816" y="1758"/>
              <a:ext cx="19" cy="7"/>
            </a:xfrm>
            <a:custGeom>
              <a:avLst/>
              <a:gdLst>
                <a:gd name="T0" fmla="*/ 6 w 19"/>
                <a:gd name="T1" fmla="*/ 4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4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6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6" y="4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8" name="Freeform 1762"/>
            <p:cNvSpPr>
              <a:spLocks/>
            </p:cNvSpPr>
            <p:nvPr/>
          </p:nvSpPr>
          <p:spPr bwMode="auto">
            <a:xfrm>
              <a:off x="816" y="1762"/>
              <a:ext cx="6" cy="17"/>
            </a:xfrm>
            <a:custGeom>
              <a:avLst/>
              <a:gdLst>
                <a:gd name="T0" fmla="*/ 3 w 6"/>
                <a:gd name="T1" fmla="*/ 11 h 17"/>
                <a:gd name="T2" fmla="*/ 6 w 6"/>
                <a:gd name="T3" fmla="*/ 14 h 17"/>
                <a:gd name="T4" fmla="*/ 6 w 6"/>
                <a:gd name="T5" fmla="*/ 0 h 17"/>
                <a:gd name="T6" fmla="*/ 0 w 6"/>
                <a:gd name="T7" fmla="*/ 0 h 17"/>
                <a:gd name="T8" fmla="*/ 0 w 6"/>
                <a:gd name="T9" fmla="*/ 14 h 17"/>
                <a:gd name="T10" fmla="*/ 3 w 6"/>
                <a:gd name="T11" fmla="*/ 17 h 17"/>
                <a:gd name="T12" fmla="*/ 0 w 6"/>
                <a:gd name="T13" fmla="*/ 14 h 17"/>
                <a:gd name="T14" fmla="*/ 0 w 6"/>
                <a:gd name="T15" fmla="*/ 17 h 17"/>
                <a:gd name="T16" fmla="*/ 3 w 6"/>
                <a:gd name="T17" fmla="*/ 17 h 17"/>
                <a:gd name="T18" fmla="*/ 3 w 6"/>
                <a:gd name="T19" fmla="*/ 1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49" name="Rectangle 1763"/>
            <p:cNvSpPr>
              <a:spLocks noChangeArrowheads="1"/>
            </p:cNvSpPr>
            <p:nvPr/>
          </p:nvSpPr>
          <p:spPr bwMode="auto">
            <a:xfrm>
              <a:off x="789" y="1776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0" name="Freeform 1764"/>
            <p:cNvSpPr>
              <a:spLocks/>
            </p:cNvSpPr>
            <p:nvPr/>
          </p:nvSpPr>
          <p:spPr bwMode="auto">
            <a:xfrm>
              <a:off x="789" y="1789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1" name="Freeform 1765"/>
            <p:cNvSpPr>
              <a:spLocks/>
            </p:cNvSpPr>
            <p:nvPr/>
          </p:nvSpPr>
          <p:spPr bwMode="auto">
            <a:xfrm>
              <a:off x="801" y="1773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2" name="Freeform 1766"/>
            <p:cNvSpPr>
              <a:spLocks/>
            </p:cNvSpPr>
            <p:nvPr/>
          </p:nvSpPr>
          <p:spPr bwMode="auto">
            <a:xfrm>
              <a:off x="786" y="177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3" name="Freeform 1767"/>
            <p:cNvSpPr>
              <a:spLocks/>
            </p:cNvSpPr>
            <p:nvPr/>
          </p:nvSpPr>
          <p:spPr bwMode="auto">
            <a:xfrm>
              <a:off x="786" y="1776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4" name="Rectangle 1768"/>
            <p:cNvSpPr>
              <a:spLocks noChangeArrowheads="1"/>
            </p:cNvSpPr>
            <p:nvPr/>
          </p:nvSpPr>
          <p:spPr bwMode="auto">
            <a:xfrm>
              <a:off x="789" y="1762"/>
              <a:ext cx="1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5" name="Freeform 1769"/>
            <p:cNvSpPr>
              <a:spLocks/>
            </p:cNvSpPr>
            <p:nvPr/>
          </p:nvSpPr>
          <p:spPr bwMode="auto">
            <a:xfrm>
              <a:off x="789" y="177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6" name="Freeform 1770"/>
            <p:cNvSpPr>
              <a:spLocks/>
            </p:cNvSpPr>
            <p:nvPr/>
          </p:nvSpPr>
          <p:spPr bwMode="auto">
            <a:xfrm>
              <a:off x="801" y="1758"/>
              <a:ext cx="6" cy="18"/>
            </a:xfrm>
            <a:custGeom>
              <a:avLst/>
              <a:gdLst>
                <a:gd name="T0" fmla="*/ 3 w 6"/>
                <a:gd name="T1" fmla="*/ 7 h 18"/>
                <a:gd name="T2" fmla="*/ 0 w 6"/>
                <a:gd name="T3" fmla="*/ 4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4 h 18"/>
                <a:gd name="T10" fmla="*/ 3 w 6"/>
                <a:gd name="T11" fmla="*/ 0 h 18"/>
                <a:gd name="T12" fmla="*/ 6 w 6"/>
                <a:gd name="T13" fmla="*/ 4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7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7"/>
                  </a:moveTo>
                  <a:lnTo>
                    <a:pt x="0" y="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7" name="Freeform 1771"/>
            <p:cNvSpPr>
              <a:spLocks/>
            </p:cNvSpPr>
            <p:nvPr/>
          </p:nvSpPr>
          <p:spPr bwMode="auto">
            <a:xfrm>
              <a:off x="786" y="1758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8" name="Freeform 1772"/>
            <p:cNvSpPr>
              <a:spLocks/>
            </p:cNvSpPr>
            <p:nvPr/>
          </p:nvSpPr>
          <p:spPr bwMode="auto">
            <a:xfrm>
              <a:off x="786" y="1762"/>
              <a:ext cx="6" cy="17"/>
            </a:xfrm>
            <a:custGeom>
              <a:avLst/>
              <a:gdLst>
                <a:gd name="T0" fmla="*/ 3 w 6"/>
                <a:gd name="T1" fmla="*/ 11 h 17"/>
                <a:gd name="T2" fmla="*/ 6 w 6"/>
                <a:gd name="T3" fmla="*/ 14 h 17"/>
                <a:gd name="T4" fmla="*/ 6 w 6"/>
                <a:gd name="T5" fmla="*/ 0 h 17"/>
                <a:gd name="T6" fmla="*/ 0 w 6"/>
                <a:gd name="T7" fmla="*/ 0 h 17"/>
                <a:gd name="T8" fmla="*/ 0 w 6"/>
                <a:gd name="T9" fmla="*/ 14 h 17"/>
                <a:gd name="T10" fmla="*/ 3 w 6"/>
                <a:gd name="T11" fmla="*/ 17 h 17"/>
                <a:gd name="T12" fmla="*/ 0 w 6"/>
                <a:gd name="T13" fmla="*/ 14 h 17"/>
                <a:gd name="T14" fmla="*/ 0 w 6"/>
                <a:gd name="T15" fmla="*/ 17 h 17"/>
                <a:gd name="T16" fmla="*/ 3 w 6"/>
                <a:gd name="T17" fmla="*/ 17 h 17"/>
                <a:gd name="T18" fmla="*/ 3 w 6"/>
                <a:gd name="T19" fmla="*/ 1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59" name="Rectangle 1773"/>
            <p:cNvSpPr>
              <a:spLocks noChangeArrowheads="1"/>
            </p:cNvSpPr>
            <p:nvPr/>
          </p:nvSpPr>
          <p:spPr bwMode="auto">
            <a:xfrm>
              <a:off x="835" y="1762"/>
              <a:ext cx="1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0" name="Freeform 1774"/>
            <p:cNvSpPr>
              <a:spLocks/>
            </p:cNvSpPr>
            <p:nvPr/>
          </p:nvSpPr>
          <p:spPr bwMode="auto">
            <a:xfrm>
              <a:off x="835" y="177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1" name="Freeform 1775"/>
            <p:cNvSpPr>
              <a:spLocks/>
            </p:cNvSpPr>
            <p:nvPr/>
          </p:nvSpPr>
          <p:spPr bwMode="auto">
            <a:xfrm>
              <a:off x="847" y="1758"/>
              <a:ext cx="6" cy="18"/>
            </a:xfrm>
            <a:custGeom>
              <a:avLst/>
              <a:gdLst>
                <a:gd name="T0" fmla="*/ 3 w 6"/>
                <a:gd name="T1" fmla="*/ 7 h 18"/>
                <a:gd name="T2" fmla="*/ 0 w 6"/>
                <a:gd name="T3" fmla="*/ 4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4 h 18"/>
                <a:gd name="T10" fmla="*/ 3 w 6"/>
                <a:gd name="T11" fmla="*/ 0 h 18"/>
                <a:gd name="T12" fmla="*/ 6 w 6"/>
                <a:gd name="T13" fmla="*/ 4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7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7"/>
                  </a:moveTo>
                  <a:lnTo>
                    <a:pt x="0" y="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2" name="Freeform 1776"/>
            <p:cNvSpPr>
              <a:spLocks/>
            </p:cNvSpPr>
            <p:nvPr/>
          </p:nvSpPr>
          <p:spPr bwMode="auto">
            <a:xfrm>
              <a:off x="832" y="1758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3" name="Freeform 1777"/>
            <p:cNvSpPr>
              <a:spLocks/>
            </p:cNvSpPr>
            <p:nvPr/>
          </p:nvSpPr>
          <p:spPr bwMode="auto">
            <a:xfrm>
              <a:off x="832" y="1762"/>
              <a:ext cx="6" cy="17"/>
            </a:xfrm>
            <a:custGeom>
              <a:avLst/>
              <a:gdLst>
                <a:gd name="T0" fmla="*/ 3 w 6"/>
                <a:gd name="T1" fmla="*/ 11 h 17"/>
                <a:gd name="T2" fmla="*/ 6 w 6"/>
                <a:gd name="T3" fmla="*/ 14 h 17"/>
                <a:gd name="T4" fmla="*/ 6 w 6"/>
                <a:gd name="T5" fmla="*/ 0 h 17"/>
                <a:gd name="T6" fmla="*/ 0 w 6"/>
                <a:gd name="T7" fmla="*/ 0 h 17"/>
                <a:gd name="T8" fmla="*/ 0 w 6"/>
                <a:gd name="T9" fmla="*/ 14 h 17"/>
                <a:gd name="T10" fmla="*/ 3 w 6"/>
                <a:gd name="T11" fmla="*/ 17 h 17"/>
                <a:gd name="T12" fmla="*/ 0 w 6"/>
                <a:gd name="T13" fmla="*/ 14 h 17"/>
                <a:gd name="T14" fmla="*/ 0 w 6"/>
                <a:gd name="T15" fmla="*/ 17 h 17"/>
                <a:gd name="T16" fmla="*/ 3 w 6"/>
                <a:gd name="T17" fmla="*/ 17 h 17"/>
                <a:gd name="T18" fmla="*/ 3 w 6"/>
                <a:gd name="T19" fmla="*/ 1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4" name="Rectangle 1778"/>
            <p:cNvSpPr>
              <a:spLocks noChangeArrowheads="1"/>
            </p:cNvSpPr>
            <p:nvPr/>
          </p:nvSpPr>
          <p:spPr bwMode="auto">
            <a:xfrm>
              <a:off x="850" y="1762"/>
              <a:ext cx="14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5" name="Freeform 1779"/>
            <p:cNvSpPr>
              <a:spLocks/>
            </p:cNvSpPr>
            <p:nvPr/>
          </p:nvSpPr>
          <p:spPr bwMode="auto">
            <a:xfrm>
              <a:off x="850" y="1773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4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4 w 18"/>
                <a:gd name="T9" fmla="*/ 6 h 6"/>
                <a:gd name="T10" fmla="*/ 18 w 18"/>
                <a:gd name="T11" fmla="*/ 3 h 6"/>
                <a:gd name="T12" fmla="*/ 14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6" name="Freeform 1780"/>
            <p:cNvSpPr>
              <a:spLocks/>
            </p:cNvSpPr>
            <p:nvPr/>
          </p:nvSpPr>
          <p:spPr bwMode="auto">
            <a:xfrm>
              <a:off x="861" y="1758"/>
              <a:ext cx="7" cy="18"/>
            </a:xfrm>
            <a:custGeom>
              <a:avLst/>
              <a:gdLst>
                <a:gd name="T0" fmla="*/ 3 w 7"/>
                <a:gd name="T1" fmla="*/ 7 h 18"/>
                <a:gd name="T2" fmla="*/ 0 w 7"/>
                <a:gd name="T3" fmla="*/ 4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4 h 18"/>
                <a:gd name="T10" fmla="*/ 3 w 7"/>
                <a:gd name="T11" fmla="*/ 0 h 18"/>
                <a:gd name="T12" fmla="*/ 7 w 7"/>
                <a:gd name="T13" fmla="*/ 4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7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7"/>
                  </a:moveTo>
                  <a:lnTo>
                    <a:pt x="0" y="4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4"/>
                  </a:lnTo>
                  <a:lnTo>
                    <a:pt x="3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7" name="Freeform 1781"/>
            <p:cNvSpPr>
              <a:spLocks/>
            </p:cNvSpPr>
            <p:nvPr/>
          </p:nvSpPr>
          <p:spPr bwMode="auto">
            <a:xfrm>
              <a:off x="847" y="1758"/>
              <a:ext cx="17" cy="7"/>
            </a:xfrm>
            <a:custGeom>
              <a:avLst/>
              <a:gdLst>
                <a:gd name="T0" fmla="*/ 6 w 17"/>
                <a:gd name="T1" fmla="*/ 4 h 7"/>
                <a:gd name="T2" fmla="*/ 3 w 17"/>
                <a:gd name="T3" fmla="*/ 7 h 7"/>
                <a:gd name="T4" fmla="*/ 17 w 17"/>
                <a:gd name="T5" fmla="*/ 7 h 7"/>
                <a:gd name="T6" fmla="*/ 17 w 17"/>
                <a:gd name="T7" fmla="*/ 0 h 7"/>
                <a:gd name="T8" fmla="*/ 3 w 17"/>
                <a:gd name="T9" fmla="*/ 0 h 7"/>
                <a:gd name="T10" fmla="*/ 0 w 17"/>
                <a:gd name="T11" fmla="*/ 4 h 7"/>
                <a:gd name="T12" fmla="*/ 3 w 17"/>
                <a:gd name="T13" fmla="*/ 0 h 7"/>
                <a:gd name="T14" fmla="*/ 0 w 17"/>
                <a:gd name="T15" fmla="*/ 0 h 7"/>
                <a:gd name="T16" fmla="*/ 0 w 17"/>
                <a:gd name="T17" fmla="*/ 4 h 7"/>
                <a:gd name="T18" fmla="*/ 6 w 17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7"/>
                <a:gd name="T32" fmla="*/ 17 w 17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7">
                  <a:moveTo>
                    <a:pt x="6" y="4"/>
                  </a:moveTo>
                  <a:lnTo>
                    <a:pt x="3" y="7"/>
                  </a:lnTo>
                  <a:lnTo>
                    <a:pt x="17" y="7"/>
                  </a:lnTo>
                  <a:lnTo>
                    <a:pt x="17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8" name="Freeform 1782"/>
            <p:cNvSpPr>
              <a:spLocks/>
            </p:cNvSpPr>
            <p:nvPr/>
          </p:nvSpPr>
          <p:spPr bwMode="auto">
            <a:xfrm>
              <a:off x="847" y="1762"/>
              <a:ext cx="6" cy="17"/>
            </a:xfrm>
            <a:custGeom>
              <a:avLst/>
              <a:gdLst>
                <a:gd name="T0" fmla="*/ 3 w 6"/>
                <a:gd name="T1" fmla="*/ 11 h 17"/>
                <a:gd name="T2" fmla="*/ 6 w 6"/>
                <a:gd name="T3" fmla="*/ 14 h 17"/>
                <a:gd name="T4" fmla="*/ 6 w 6"/>
                <a:gd name="T5" fmla="*/ 0 h 17"/>
                <a:gd name="T6" fmla="*/ 0 w 6"/>
                <a:gd name="T7" fmla="*/ 0 h 17"/>
                <a:gd name="T8" fmla="*/ 0 w 6"/>
                <a:gd name="T9" fmla="*/ 14 h 17"/>
                <a:gd name="T10" fmla="*/ 3 w 6"/>
                <a:gd name="T11" fmla="*/ 17 h 17"/>
                <a:gd name="T12" fmla="*/ 0 w 6"/>
                <a:gd name="T13" fmla="*/ 14 h 17"/>
                <a:gd name="T14" fmla="*/ 0 w 6"/>
                <a:gd name="T15" fmla="*/ 17 h 17"/>
                <a:gd name="T16" fmla="*/ 3 w 6"/>
                <a:gd name="T17" fmla="*/ 17 h 17"/>
                <a:gd name="T18" fmla="*/ 3 w 6"/>
                <a:gd name="T19" fmla="*/ 1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69" name="Rectangle 1783"/>
            <p:cNvSpPr>
              <a:spLocks noChangeArrowheads="1"/>
            </p:cNvSpPr>
            <p:nvPr/>
          </p:nvSpPr>
          <p:spPr bwMode="auto">
            <a:xfrm>
              <a:off x="880" y="1762"/>
              <a:ext cx="1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0" name="Freeform 1784"/>
            <p:cNvSpPr>
              <a:spLocks/>
            </p:cNvSpPr>
            <p:nvPr/>
          </p:nvSpPr>
          <p:spPr bwMode="auto">
            <a:xfrm>
              <a:off x="880" y="177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1" name="Freeform 1785"/>
            <p:cNvSpPr>
              <a:spLocks/>
            </p:cNvSpPr>
            <p:nvPr/>
          </p:nvSpPr>
          <p:spPr bwMode="auto">
            <a:xfrm>
              <a:off x="892" y="1758"/>
              <a:ext cx="6" cy="18"/>
            </a:xfrm>
            <a:custGeom>
              <a:avLst/>
              <a:gdLst>
                <a:gd name="T0" fmla="*/ 3 w 6"/>
                <a:gd name="T1" fmla="*/ 7 h 18"/>
                <a:gd name="T2" fmla="*/ 0 w 6"/>
                <a:gd name="T3" fmla="*/ 4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4 h 18"/>
                <a:gd name="T10" fmla="*/ 3 w 6"/>
                <a:gd name="T11" fmla="*/ 0 h 18"/>
                <a:gd name="T12" fmla="*/ 6 w 6"/>
                <a:gd name="T13" fmla="*/ 4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7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7"/>
                  </a:moveTo>
                  <a:lnTo>
                    <a:pt x="0" y="4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2" name="Freeform 1786"/>
            <p:cNvSpPr>
              <a:spLocks/>
            </p:cNvSpPr>
            <p:nvPr/>
          </p:nvSpPr>
          <p:spPr bwMode="auto">
            <a:xfrm>
              <a:off x="877" y="1758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3" name="Freeform 1787"/>
            <p:cNvSpPr>
              <a:spLocks/>
            </p:cNvSpPr>
            <p:nvPr/>
          </p:nvSpPr>
          <p:spPr bwMode="auto">
            <a:xfrm>
              <a:off x="877" y="1762"/>
              <a:ext cx="6" cy="17"/>
            </a:xfrm>
            <a:custGeom>
              <a:avLst/>
              <a:gdLst>
                <a:gd name="T0" fmla="*/ 3 w 6"/>
                <a:gd name="T1" fmla="*/ 11 h 17"/>
                <a:gd name="T2" fmla="*/ 6 w 6"/>
                <a:gd name="T3" fmla="*/ 14 h 17"/>
                <a:gd name="T4" fmla="*/ 6 w 6"/>
                <a:gd name="T5" fmla="*/ 0 h 17"/>
                <a:gd name="T6" fmla="*/ 0 w 6"/>
                <a:gd name="T7" fmla="*/ 0 h 17"/>
                <a:gd name="T8" fmla="*/ 0 w 6"/>
                <a:gd name="T9" fmla="*/ 14 h 17"/>
                <a:gd name="T10" fmla="*/ 3 w 6"/>
                <a:gd name="T11" fmla="*/ 17 h 17"/>
                <a:gd name="T12" fmla="*/ 0 w 6"/>
                <a:gd name="T13" fmla="*/ 14 h 17"/>
                <a:gd name="T14" fmla="*/ 0 w 6"/>
                <a:gd name="T15" fmla="*/ 17 h 17"/>
                <a:gd name="T16" fmla="*/ 3 w 6"/>
                <a:gd name="T17" fmla="*/ 17 h 17"/>
                <a:gd name="T18" fmla="*/ 3 w 6"/>
                <a:gd name="T19" fmla="*/ 1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3" y="17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4" name="Rectangle 1788"/>
            <p:cNvSpPr>
              <a:spLocks noChangeArrowheads="1"/>
            </p:cNvSpPr>
            <p:nvPr/>
          </p:nvSpPr>
          <p:spPr bwMode="auto">
            <a:xfrm>
              <a:off x="880" y="1746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5" name="Freeform 1789"/>
            <p:cNvSpPr>
              <a:spLocks/>
            </p:cNvSpPr>
            <p:nvPr/>
          </p:nvSpPr>
          <p:spPr bwMode="auto">
            <a:xfrm>
              <a:off x="880" y="1758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6" name="Freeform 1790"/>
            <p:cNvSpPr>
              <a:spLocks/>
            </p:cNvSpPr>
            <p:nvPr/>
          </p:nvSpPr>
          <p:spPr bwMode="auto">
            <a:xfrm>
              <a:off x="892" y="1743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7" name="Freeform 1791"/>
            <p:cNvSpPr>
              <a:spLocks/>
            </p:cNvSpPr>
            <p:nvPr/>
          </p:nvSpPr>
          <p:spPr bwMode="auto">
            <a:xfrm>
              <a:off x="877" y="174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8" name="Freeform 1792"/>
            <p:cNvSpPr>
              <a:spLocks/>
            </p:cNvSpPr>
            <p:nvPr/>
          </p:nvSpPr>
          <p:spPr bwMode="auto">
            <a:xfrm>
              <a:off x="877" y="1746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79" name="Rectangle 1793"/>
            <p:cNvSpPr>
              <a:spLocks noChangeArrowheads="1"/>
            </p:cNvSpPr>
            <p:nvPr/>
          </p:nvSpPr>
          <p:spPr bwMode="auto">
            <a:xfrm>
              <a:off x="880" y="173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0" name="Freeform 1794"/>
            <p:cNvSpPr>
              <a:spLocks/>
            </p:cNvSpPr>
            <p:nvPr/>
          </p:nvSpPr>
          <p:spPr bwMode="auto">
            <a:xfrm>
              <a:off x="880" y="174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1" name="Freeform 1795"/>
            <p:cNvSpPr>
              <a:spLocks/>
            </p:cNvSpPr>
            <p:nvPr/>
          </p:nvSpPr>
          <p:spPr bwMode="auto">
            <a:xfrm>
              <a:off x="892" y="1728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2" name="Freeform 1796"/>
            <p:cNvSpPr>
              <a:spLocks/>
            </p:cNvSpPr>
            <p:nvPr/>
          </p:nvSpPr>
          <p:spPr bwMode="auto">
            <a:xfrm>
              <a:off x="877" y="1728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3" name="Freeform 1797"/>
            <p:cNvSpPr>
              <a:spLocks/>
            </p:cNvSpPr>
            <p:nvPr/>
          </p:nvSpPr>
          <p:spPr bwMode="auto">
            <a:xfrm>
              <a:off x="877" y="173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4" name="Rectangle 1798"/>
            <p:cNvSpPr>
              <a:spLocks noChangeArrowheads="1"/>
            </p:cNvSpPr>
            <p:nvPr/>
          </p:nvSpPr>
          <p:spPr bwMode="auto">
            <a:xfrm>
              <a:off x="850" y="1746"/>
              <a:ext cx="14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5" name="Freeform 1799"/>
            <p:cNvSpPr>
              <a:spLocks/>
            </p:cNvSpPr>
            <p:nvPr/>
          </p:nvSpPr>
          <p:spPr bwMode="auto">
            <a:xfrm>
              <a:off x="850" y="1758"/>
              <a:ext cx="18" cy="7"/>
            </a:xfrm>
            <a:custGeom>
              <a:avLst/>
              <a:gdLst>
                <a:gd name="T0" fmla="*/ 11 w 18"/>
                <a:gd name="T1" fmla="*/ 4 h 7"/>
                <a:gd name="T2" fmla="*/ 14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4 w 18"/>
                <a:gd name="T9" fmla="*/ 7 h 7"/>
                <a:gd name="T10" fmla="*/ 18 w 18"/>
                <a:gd name="T11" fmla="*/ 4 h 7"/>
                <a:gd name="T12" fmla="*/ 14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1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1" y="4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4" y="7"/>
                  </a:lnTo>
                  <a:lnTo>
                    <a:pt x="18" y="4"/>
                  </a:lnTo>
                  <a:lnTo>
                    <a:pt x="14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6" name="Freeform 1800"/>
            <p:cNvSpPr>
              <a:spLocks/>
            </p:cNvSpPr>
            <p:nvPr/>
          </p:nvSpPr>
          <p:spPr bwMode="auto">
            <a:xfrm>
              <a:off x="861" y="1743"/>
              <a:ext cx="7" cy="19"/>
            </a:xfrm>
            <a:custGeom>
              <a:avLst/>
              <a:gdLst>
                <a:gd name="T0" fmla="*/ 3 w 7"/>
                <a:gd name="T1" fmla="*/ 6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3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7" name="Freeform 1801"/>
            <p:cNvSpPr>
              <a:spLocks/>
            </p:cNvSpPr>
            <p:nvPr/>
          </p:nvSpPr>
          <p:spPr bwMode="auto">
            <a:xfrm>
              <a:off x="847" y="1743"/>
              <a:ext cx="17" cy="6"/>
            </a:xfrm>
            <a:custGeom>
              <a:avLst/>
              <a:gdLst>
                <a:gd name="T0" fmla="*/ 6 w 17"/>
                <a:gd name="T1" fmla="*/ 3 h 6"/>
                <a:gd name="T2" fmla="*/ 3 w 17"/>
                <a:gd name="T3" fmla="*/ 6 h 6"/>
                <a:gd name="T4" fmla="*/ 17 w 17"/>
                <a:gd name="T5" fmla="*/ 6 h 6"/>
                <a:gd name="T6" fmla="*/ 17 w 17"/>
                <a:gd name="T7" fmla="*/ 0 h 6"/>
                <a:gd name="T8" fmla="*/ 3 w 17"/>
                <a:gd name="T9" fmla="*/ 0 h 6"/>
                <a:gd name="T10" fmla="*/ 0 w 17"/>
                <a:gd name="T11" fmla="*/ 3 h 6"/>
                <a:gd name="T12" fmla="*/ 3 w 17"/>
                <a:gd name="T13" fmla="*/ 0 h 6"/>
                <a:gd name="T14" fmla="*/ 0 w 17"/>
                <a:gd name="T15" fmla="*/ 0 h 6"/>
                <a:gd name="T16" fmla="*/ 0 w 17"/>
                <a:gd name="T17" fmla="*/ 3 h 6"/>
                <a:gd name="T18" fmla="*/ 6 w 17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6" y="3"/>
                  </a:moveTo>
                  <a:lnTo>
                    <a:pt x="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8" name="Freeform 1802"/>
            <p:cNvSpPr>
              <a:spLocks/>
            </p:cNvSpPr>
            <p:nvPr/>
          </p:nvSpPr>
          <p:spPr bwMode="auto">
            <a:xfrm>
              <a:off x="847" y="1746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89" name="Rectangle 1803"/>
            <p:cNvSpPr>
              <a:spLocks noChangeArrowheads="1"/>
            </p:cNvSpPr>
            <p:nvPr/>
          </p:nvSpPr>
          <p:spPr bwMode="auto">
            <a:xfrm>
              <a:off x="850" y="1731"/>
              <a:ext cx="14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0" name="Freeform 1804"/>
            <p:cNvSpPr>
              <a:spLocks/>
            </p:cNvSpPr>
            <p:nvPr/>
          </p:nvSpPr>
          <p:spPr bwMode="auto">
            <a:xfrm>
              <a:off x="850" y="1743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4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4 w 18"/>
                <a:gd name="T9" fmla="*/ 6 h 6"/>
                <a:gd name="T10" fmla="*/ 18 w 18"/>
                <a:gd name="T11" fmla="*/ 3 h 6"/>
                <a:gd name="T12" fmla="*/ 14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4" y="6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1" name="Freeform 1805"/>
            <p:cNvSpPr>
              <a:spLocks/>
            </p:cNvSpPr>
            <p:nvPr/>
          </p:nvSpPr>
          <p:spPr bwMode="auto">
            <a:xfrm>
              <a:off x="861" y="1728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2" name="Freeform 1806"/>
            <p:cNvSpPr>
              <a:spLocks/>
            </p:cNvSpPr>
            <p:nvPr/>
          </p:nvSpPr>
          <p:spPr bwMode="auto">
            <a:xfrm>
              <a:off x="847" y="1728"/>
              <a:ext cx="17" cy="6"/>
            </a:xfrm>
            <a:custGeom>
              <a:avLst/>
              <a:gdLst>
                <a:gd name="T0" fmla="*/ 6 w 17"/>
                <a:gd name="T1" fmla="*/ 3 h 6"/>
                <a:gd name="T2" fmla="*/ 3 w 17"/>
                <a:gd name="T3" fmla="*/ 6 h 6"/>
                <a:gd name="T4" fmla="*/ 17 w 17"/>
                <a:gd name="T5" fmla="*/ 6 h 6"/>
                <a:gd name="T6" fmla="*/ 17 w 17"/>
                <a:gd name="T7" fmla="*/ 0 h 6"/>
                <a:gd name="T8" fmla="*/ 3 w 17"/>
                <a:gd name="T9" fmla="*/ 0 h 6"/>
                <a:gd name="T10" fmla="*/ 0 w 17"/>
                <a:gd name="T11" fmla="*/ 3 h 6"/>
                <a:gd name="T12" fmla="*/ 3 w 17"/>
                <a:gd name="T13" fmla="*/ 0 h 6"/>
                <a:gd name="T14" fmla="*/ 0 w 17"/>
                <a:gd name="T15" fmla="*/ 0 h 6"/>
                <a:gd name="T16" fmla="*/ 0 w 17"/>
                <a:gd name="T17" fmla="*/ 3 h 6"/>
                <a:gd name="T18" fmla="*/ 6 w 17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6"/>
                <a:gd name="T32" fmla="*/ 17 w 17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6">
                  <a:moveTo>
                    <a:pt x="6" y="3"/>
                  </a:moveTo>
                  <a:lnTo>
                    <a:pt x="3" y="6"/>
                  </a:lnTo>
                  <a:lnTo>
                    <a:pt x="17" y="6"/>
                  </a:lnTo>
                  <a:lnTo>
                    <a:pt x="1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3" name="Freeform 1807"/>
            <p:cNvSpPr>
              <a:spLocks/>
            </p:cNvSpPr>
            <p:nvPr/>
          </p:nvSpPr>
          <p:spPr bwMode="auto">
            <a:xfrm>
              <a:off x="847" y="173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4" name="Rectangle 1808"/>
            <p:cNvSpPr>
              <a:spLocks noChangeArrowheads="1"/>
            </p:cNvSpPr>
            <p:nvPr/>
          </p:nvSpPr>
          <p:spPr bwMode="auto">
            <a:xfrm>
              <a:off x="895" y="173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5" name="Freeform 1809"/>
            <p:cNvSpPr>
              <a:spLocks/>
            </p:cNvSpPr>
            <p:nvPr/>
          </p:nvSpPr>
          <p:spPr bwMode="auto">
            <a:xfrm>
              <a:off x="895" y="174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6" name="Freeform 1810"/>
            <p:cNvSpPr>
              <a:spLocks/>
            </p:cNvSpPr>
            <p:nvPr/>
          </p:nvSpPr>
          <p:spPr bwMode="auto">
            <a:xfrm>
              <a:off x="907" y="1728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7" name="Freeform 1811"/>
            <p:cNvSpPr>
              <a:spLocks/>
            </p:cNvSpPr>
            <p:nvPr/>
          </p:nvSpPr>
          <p:spPr bwMode="auto">
            <a:xfrm>
              <a:off x="892" y="1728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898" name="Freeform 1812"/>
            <p:cNvSpPr>
              <a:spLocks/>
            </p:cNvSpPr>
            <p:nvPr/>
          </p:nvSpPr>
          <p:spPr bwMode="auto">
            <a:xfrm>
              <a:off x="892" y="173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5" name="Group 2014"/>
          <p:cNvGrpSpPr>
            <a:grpSpLocks/>
          </p:cNvGrpSpPr>
          <p:nvPr/>
        </p:nvGrpSpPr>
        <p:grpSpPr bwMode="auto">
          <a:xfrm>
            <a:off x="1472480" y="2612203"/>
            <a:ext cx="468312" cy="322263"/>
            <a:chOff x="877" y="1546"/>
            <a:chExt cx="295" cy="203"/>
          </a:xfrm>
        </p:grpSpPr>
        <p:sp>
          <p:nvSpPr>
            <p:cNvPr id="17499" name="Rectangle 1814"/>
            <p:cNvSpPr>
              <a:spLocks noChangeArrowheads="1"/>
            </p:cNvSpPr>
            <p:nvPr/>
          </p:nvSpPr>
          <p:spPr bwMode="auto">
            <a:xfrm>
              <a:off x="910" y="173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0" name="Freeform 1815"/>
            <p:cNvSpPr>
              <a:spLocks/>
            </p:cNvSpPr>
            <p:nvPr/>
          </p:nvSpPr>
          <p:spPr bwMode="auto">
            <a:xfrm>
              <a:off x="910" y="174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1" name="Freeform 1816"/>
            <p:cNvSpPr>
              <a:spLocks/>
            </p:cNvSpPr>
            <p:nvPr/>
          </p:nvSpPr>
          <p:spPr bwMode="auto">
            <a:xfrm>
              <a:off x="922" y="1728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2" name="Freeform 1817"/>
            <p:cNvSpPr>
              <a:spLocks/>
            </p:cNvSpPr>
            <p:nvPr/>
          </p:nvSpPr>
          <p:spPr bwMode="auto">
            <a:xfrm>
              <a:off x="907" y="1728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3" name="Freeform 1818"/>
            <p:cNvSpPr>
              <a:spLocks/>
            </p:cNvSpPr>
            <p:nvPr/>
          </p:nvSpPr>
          <p:spPr bwMode="auto">
            <a:xfrm>
              <a:off x="907" y="173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4" name="Rectangle 1819"/>
            <p:cNvSpPr>
              <a:spLocks noChangeArrowheads="1"/>
            </p:cNvSpPr>
            <p:nvPr/>
          </p:nvSpPr>
          <p:spPr bwMode="auto">
            <a:xfrm>
              <a:off x="940" y="1731"/>
              <a:ext cx="17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5" name="Freeform 1820"/>
            <p:cNvSpPr>
              <a:spLocks/>
            </p:cNvSpPr>
            <p:nvPr/>
          </p:nvSpPr>
          <p:spPr bwMode="auto">
            <a:xfrm>
              <a:off x="940" y="1743"/>
              <a:ext cx="20" cy="6"/>
            </a:xfrm>
            <a:custGeom>
              <a:avLst/>
              <a:gdLst>
                <a:gd name="T0" fmla="*/ 12 w 20"/>
                <a:gd name="T1" fmla="*/ 3 h 6"/>
                <a:gd name="T2" fmla="*/ 17 w 20"/>
                <a:gd name="T3" fmla="*/ 0 h 6"/>
                <a:gd name="T4" fmla="*/ 0 w 20"/>
                <a:gd name="T5" fmla="*/ 0 h 6"/>
                <a:gd name="T6" fmla="*/ 0 w 20"/>
                <a:gd name="T7" fmla="*/ 6 h 6"/>
                <a:gd name="T8" fmla="*/ 17 w 20"/>
                <a:gd name="T9" fmla="*/ 6 h 6"/>
                <a:gd name="T10" fmla="*/ 20 w 20"/>
                <a:gd name="T11" fmla="*/ 3 h 6"/>
                <a:gd name="T12" fmla="*/ 17 w 20"/>
                <a:gd name="T13" fmla="*/ 6 h 6"/>
                <a:gd name="T14" fmla="*/ 20 w 20"/>
                <a:gd name="T15" fmla="*/ 6 h 6"/>
                <a:gd name="T16" fmla="*/ 20 w 20"/>
                <a:gd name="T17" fmla="*/ 3 h 6"/>
                <a:gd name="T18" fmla="*/ 12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12" y="3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7" y="6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0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6" name="Freeform 1821"/>
            <p:cNvSpPr>
              <a:spLocks/>
            </p:cNvSpPr>
            <p:nvPr/>
          </p:nvSpPr>
          <p:spPr bwMode="auto">
            <a:xfrm>
              <a:off x="952" y="1728"/>
              <a:ext cx="8" cy="18"/>
            </a:xfrm>
            <a:custGeom>
              <a:avLst/>
              <a:gdLst>
                <a:gd name="T0" fmla="*/ 5 w 8"/>
                <a:gd name="T1" fmla="*/ 6 h 18"/>
                <a:gd name="T2" fmla="*/ 0 w 8"/>
                <a:gd name="T3" fmla="*/ 3 h 18"/>
                <a:gd name="T4" fmla="*/ 0 w 8"/>
                <a:gd name="T5" fmla="*/ 18 h 18"/>
                <a:gd name="T6" fmla="*/ 8 w 8"/>
                <a:gd name="T7" fmla="*/ 18 h 18"/>
                <a:gd name="T8" fmla="*/ 8 w 8"/>
                <a:gd name="T9" fmla="*/ 3 h 18"/>
                <a:gd name="T10" fmla="*/ 5 w 8"/>
                <a:gd name="T11" fmla="*/ 0 h 18"/>
                <a:gd name="T12" fmla="*/ 8 w 8"/>
                <a:gd name="T13" fmla="*/ 3 h 18"/>
                <a:gd name="T14" fmla="*/ 8 w 8"/>
                <a:gd name="T15" fmla="*/ 0 h 18"/>
                <a:gd name="T16" fmla="*/ 5 w 8"/>
                <a:gd name="T17" fmla="*/ 0 h 18"/>
                <a:gd name="T18" fmla="*/ 5 w 8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8"/>
                <a:gd name="T32" fmla="*/ 8 w 8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8">
                  <a:moveTo>
                    <a:pt x="5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3"/>
                  </a:lnTo>
                  <a:lnTo>
                    <a:pt x="5" y="0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7" name="Freeform 1822"/>
            <p:cNvSpPr>
              <a:spLocks/>
            </p:cNvSpPr>
            <p:nvPr/>
          </p:nvSpPr>
          <p:spPr bwMode="auto">
            <a:xfrm>
              <a:off x="937" y="1728"/>
              <a:ext cx="20" cy="6"/>
            </a:xfrm>
            <a:custGeom>
              <a:avLst/>
              <a:gdLst>
                <a:gd name="T0" fmla="*/ 7 w 20"/>
                <a:gd name="T1" fmla="*/ 3 h 6"/>
                <a:gd name="T2" fmla="*/ 3 w 20"/>
                <a:gd name="T3" fmla="*/ 6 h 6"/>
                <a:gd name="T4" fmla="*/ 20 w 20"/>
                <a:gd name="T5" fmla="*/ 6 h 6"/>
                <a:gd name="T6" fmla="*/ 20 w 20"/>
                <a:gd name="T7" fmla="*/ 0 h 6"/>
                <a:gd name="T8" fmla="*/ 3 w 20"/>
                <a:gd name="T9" fmla="*/ 0 h 6"/>
                <a:gd name="T10" fmla="*/ 0 w 20"/>
                <a:gd name="T11" fmla="*/ 3 h 6"/>
                <a:gd name="T12" fmla="*/ 3 w 20"/>
                <a:gd name="T13" fmla="*/ 0 h 6"/>
                <a:gd name="T14" fmla="*/ 0 w 20"/>
                <a:gd name="T15" fmla="*/ 0 h 6"/>
                <a:gd name="T16" fmla="*/ 0 w 20"/>
                <a:gd name="T17" fmla="*/ 3 h 6"/>
                <a:gd name="T18" fmla="*/ 7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7" y="3"/>
                  </a:moveTo>
                  <a:lnTo>
                    <a:pt x="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8" name="Freeform 1823"/>
            <p:cNvSpPr>
              <a:spLocks/>
            </p:cNvSpPr>
            <p:nvPr/>
          </p:nvSpPr>
          <p:spPr bwMode="auto">
            <a:xfrm>
              <a:off x="937" y="1731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09" name="Rectangle 1824"/>
            <p:cNvSpPr>
              <a:spLocks noChangeArrowheads="1"/>
            </p:cNvSpPr>
            <p:nvPr/>
          </p:nvSpPr>
          <p:spPr bwMode="auto">
            <a:xfrm>
              <a:off x="910" y="171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0" name="Freeform 1825"/>
            <p:cNvSpPr>
              <a:spLocks/>
            </p:cNvSpPr>
            <p:nvPr/>
          </p:nvSpPr>
          <p:spPr bwMode="auto">
            <a:xfrm>
              <a:off x="910" y="172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1" name="Freeform 1826"/>
            <p:cNvSpPr>
              <a:spLocks/>
            </p:cNvSpPr>
            <p:nvPr/>
          </p:nvSpPr>
          <p:spPr bwMode="auto">
            <a:xfrm>
              <a:off x="922" y="171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2" name="Freeform 1827"/>
            <p:cNvSpPr>
              <a:spLocks/>
            </p:cNvSpPr>
            <p:nvPr/>
          </p:nvSpPr>
          <p:spPr bwMode="auto">
            <a:xfrm>
              <a:off x="907" y="171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3" name="Freeform 1828"/>
            <p:cNvSpPr>
              <a:spLocks/>
            </p:cNvSpPr>
            <p:nvPr/>
          </p:nvSpPr>
          <p:spPr bwMode="auto">
            <a:xfrm>
              <a:off x="907" y="171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4" name="Rectangle 1829"/>
            <p:cNvSpPr>
              <a:spLocks noChangeArrowheads="1"/>
            </p:cNvSpPr>
            <p:nvPr/>
          </p:nvSpPr>
          <p:spPr bwMode="auto">
            <a:xfrm>
              <a:off x="910" y="170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5" name="Freeform 1830"/>
            <p:cNvSpPr>
              <a:spLocks/>
            </p:cNvSpPr>
            <p:nvPr/>
          </p:nvSpPr>
          <p:spPr bwMode="auto">
            <a:xfrm>
              <a:off x="910" y="171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6" name="Freeform 1831"/>
            <p:cNvSpPr>
              <a:spLocks/>
            </p:cNvSpPr>
            <p:nvPr/>
          </p:nvSpPr>
          <p:spPr bwMode="auto">
            <a:xfrm>
              <a:off x="922" y="1697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7" name="Freeform 1832"/>
            <p:cNvSpPr>
              <a:spLocks/>
            </p:cNvSpPr>
            <p:nvPr/>
          </p:nvSpPr>
          <p:spPr bwMode="auto">
            <a:xfrm>
              <a:off x="907" y="1697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8" name="Freeform 1833"/>
            <p:cNvSpPr>
              <a:spLocks/>
            </p:cNvSpPr>
            <p:nvPr/>
          </p:nvSpPr>
          <p:spPr bwMode="auto">
            <a:xfrm>
              <a:off x="907" y="170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19" name="Rectangle 1834"/>
            <p:cNvSpPr>
              <a:spLocks noChangeArrowheads="1"/>
            </p:cNvSpPr>
            <p:nvPr/>
          </p:nvSpPr>
          <p:spPr bwMode="auto">
            <a:xfrm>
              <a:off x="880" y="170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0" name="Freeform 1835"/>
            <p:cNvSpPr>
              <a:spLocks/>
            </p:cNvSpPr>
            <p:nvPr/>
          </p:nvSpPr>
          <p:spPr bwMode="auto">
            <a:xfrm>
              <a:off x="880" y="171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1" name="Freeform 1836"/>
            <p:cNvSpPr>
              <a:spLocks/>
            </p:cNvSpPr>
            <p:nvPr/>
          </p:nvSpPr>
          <p:spPr bwMode="auto">
            <a:xfrm>
              <a:off x="892" y="1697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2" name="Freeform 1837"/>
            <p:cNvSpPr>
              <a:spLocks/>
            </p:cNvSpPr>
            <p:nvPr/>
          </p:nvSpPr>
          <p:spPr bwMode="auto">
            <a:xfrm>
              <a:off x="877" y="1697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3" name="Freeform 1838"/>
            <p:cNvSpPr>
              <a:spLocks/>
            </p:cNvSpPr>
            <p:nvPr/>
          </p:nvSpPr>
          <p:spPr bwMode="auto">
            <a:xfrm>
              <a:off x="877" y="170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4" name="Rectangle 1839"/>
            <p:cNvSpPr>
              <a:spLocks noChangeArrowheads="1"/>
            </p:cNvSpPr>
            <p:nvPr/>
          </p:nvSpPr>
          <p:spPr bwMode="auto">
            <a:xfrm>
              <a:off x="925" y="170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5" name="Freeform 1840"/>
            <p:cNvSpPr>
              <a:spLocks/>
            </p:cNvSpPr>
            <p:nvPr/>
          </p:nvSpPr>
          <p:spPr bwMode="auto">
            <a:xfrm>
              <a:off x="925" y="1713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6" name="Freeform 1841"/>
            <p:cNvSpPr>
              <a:spLocks/>
            </p:cNvSpPr>
            <p:nvPr/>
          </p:nvSpPr>
          <p:spPr bwMode="auto">
            <a:xfrm>
              <a:off x="937" y="1697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3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3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7" name="Freeform 1842"/>
            <p:cNvSpPr>
              <a:spLocks/>
            </p:cNvSpPr>
            <p:nvPr/>
          </p:nvSpPr>
          <p:spPr bwMode="auto">
            <a:xfrm>
              <a:off x="922" y="1697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8" name="Freeform 1843"/>
            <p:cNvSpPr>
              <a:spLocks/>
            </p:cNvSpPr>
            <p:nvPr/>
          </p:nvSpPr>
          <p:spPr bwMode="auto">
            <a:xfrm>
              <a:off x="922" y="170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29" name="Rectangle 1844"/>
            <p:cNvSpPr>
              <a:spLocks noChangeArrowheads="1"/>
            </p:cNvSpPr>
            <p:nvPr/>
          </p:nvSpPr>
          <p:spPr bwMode="auto">
            <a:xfrm>
              <a:off x="940" y="1701"/>
              <a:ext cx="17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0" name="Freeform 1845"/>
            <p:cNvSpPr>
              <a:spLocks/>
            </p:cNvSpPr>
            <p:nvPr/>
          </p:nvSpPr>
          <p:spPr bwMode="auto">
            <a:xfrm>
              <a:off x="940" y="1713"/>
              <a:ext cx="20" cy="6"/>
            </a:xfrm>
            <a:custGeom>
              <a:avLst/>
              <a:gdLst>
                <a:gd name="T0" fmla="*/ 12 w 20"/>
                <a:gd name="T1" fmla="*/ 3 h 6"/>
                <a:gd name="T2" fmla="*/ 17 w 20"/>
                <a:gd name="T3" fmla="*/ 0 h 6"/>
                <a:gd name="T4" fmla="*/ 0 w 20"/>
                <a:gd name="T5" fmla="*/ 0 h 6"/>
                <a:gd name="T6" fmla="*/ 0 w 20"/>
                <a:gd name="T7" fmla="*/ 6 h 6"/>
                <a:gd name="T8" fmla="*/ 17 w 20"/>
                <a:gd name="T9" fmla="*/ 6 h 6"/>
                <a:gd name="T10" fmla="*/ 20 w 20"/>
                <a:gd name="T11" fmla="*/ 3 h 6"/>
                <a:gd name="T12" fmla="*/ 17 w 20"/>
                <a:gd name="T13" fmla="*/ 6 h 6"/>
                <a:gd name="T14" fmla="*/ 20 w 20"/>
                <a:gd name="T15" fmla="*/ 6 h 6"/>
                <a:gd name="T16" fmla="*/ 20 w 20"/>
                <a:gd name="T17" fmla="*/ 3 h 6"/>
                <a:gd name="T18" fmla="*/ 12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12" y="3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7" y="6"/>
                  </a:lnTo>
                  <a:lnTo>
                    <a:pt x="20" y="3"/>
                  </a:lnTo>
                  <a:lnTo>
                    <a:pt x="17" y="6"/>
                  </a:lnTo>
                  <a:lnTo>
                    <a:pt x="20" y="6"/>
                  </a:lnTo>
                  <a:lnTo>
                    <a:pt x="20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1" name="Freeform 1846"/>
            <p:cNvSpPr>
              <a:spLocks/>
            </p:cNvSpPr>
            <p:nvPr/>
          </p:nvSpPr>
          <p:spPr bwMode="auto">
            <a:xfrm>
              <a:off x="952" y="1697"/>
              <a:ext cx="8" cy="19"/>
            </a:xfrm>
            <a:custGeom>
              <a:avLst/>
              <a:gdLst>
                <a:gd name="T0" fmla="*/ 5 w 8"/>
                <a:gd name="T1" fmla="*/ 7 h 19"/>
                <a:gd name="T2" fmla="*/ 0 w 8"/>
                <a:gd name="T3" fmla="*/ 4 h 19"/>
                <a:gd name="T4" fmla="*/ 0 w 8"/>
                <a:gd name="T5" fmla="*/ 19 h 19"/>
                <a:gd name="T6" fmla="*/ 8 w 8"/>
                <a:gd name="T7" fmla="*/ 19 h 19"/>
                <a:gd name="T8" fmla="*/ 8 w 8"/>
                <a:gd name="T9" fmla="*/ 4 h 19"/>
                <a:gd name="T10" fmla="*/ 5 w 8"/>
                <a:gd name="T11" fmla="*/ 0 h 19"/>
                <a:gd name="T12" fmla="*/ 8 w 8"/>
                <a:gd name="T13" fmla="*/ 4 h 19"/>
                <a:gd name="T14" fmla="*/ 8 w 8"/>
                <a:gd name="T15" fmla="*/ 0 h 19"/>
                <a:gd name="T16" fmla="*/ 5 w 8"/>
                <a:gd name="T17" fmla="*/ 0 h 19"/>
                <a:gd name="T18" fmla="*/ 5 w 8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9"/>
                <a:gd name="T32" fmla="*/ 8 w 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9">
                  <a:moveTo>
                    <a:pt x="5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8" y="19"/>
                  </a:lnTo>
                  <a:lnTo>
                    <a:pt x="8" y="4"/>
                  </a:lnTo>
                  <a:lnTo>
                    <a:pt x="5" y="0"/>
                  </a:lnTo>
                  <a:lnTo>
                    <a:pt x="8" y="4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2" name="Freeform 1847"/>
            <p:cNvSpPr>
              <a:spLocks/>
            </p:cNvSpPr>
            <p:nvPr/>
          </p:nvSpPr>
          <p:spPr bwMode="auto">
            <a:xfrm>
              <a:off x="937" y="1697"/>
              <a:ext cx="20" cy="7"/>
            </a:xfrm>
            <a:custGeom>
              <a:avLst/>
              <a:gdLst>
                <a:gd name="T0" fmla="*/ 7 w 20"/>
                <a:gd name="T1" fmla="*/ 4 h 7"/>
                <a:gd name="T2" fmla="*/ 3 w 20"/>
                <a:gd name="T3" fmla="*/ 7 h 7"/>
                <a:gd name="T4" fmla="*/ 20 w 20"/>
                <a:gd name="T5" fmla="*/ 7 h 7"/>
                <a:gd name="T6" fmla="*/ 20 w 20"/>
                <a:gd name="T7" fmla="*/ 0 h 7"/>
                <a:gd name="T8" fmla="*/ 3 w 20"/>
                <a:gd name="T9" fmla="*/ 0 h 7"/>
                <a:gd name="T10" fmla="*/ 0 w 20"/>
                <a:gd name="T11" fmla="*/ 4 h 7"/>
                <a:gd name="T12" fmla="*/ 3 w 20"/>
                <a:gd name="T13" fmla="*/ 0 h 7"/>
                <a:gd name="T14" fmla="*/ 0 w 20"/>
                <a:gd name="T15" fmla="*/ 0 h 7"/>
                <a:gd name="T16" fmla="*/ 0 w 20"/>
                <a:gd name="T17" fmla="*/ 4 h 7"/>
                <a:gd name="T18" fmla="*/ 7 w 20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7"/>
                <a:gd name="T32" fmla="*/ 20 w 20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7">
                  <a:moveTo>
                    <a:pt x="7" y="4"/>
                  </a:moveTo>
                  <a:lnTo>
                    <a:pt x="3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3" name="Freeform 1848"/>
            <p:cNvSpPr>
              <a:spLocks/>
            </p:cNvSpPr>
            <p:nvPr/>
          </p:nvSpPr>
          <p:spPr bwMode="auto">
            <a:xfrm>
              <a:off x="937" y="1701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4" name="Rectangle 1849"/>
            <p:cNvSpPr>
              <a:spLocks noChangeArrowheads="1"/>
            </p:cNvSpPr>
            <p:nvPr/>
          </p:nvSpPr>
          <p:spPr bwMode="auto">
            <a:xfrm>
              <a:off x="972" y="170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5" name="Freeform 1850"/>
            <p:cNvSpPr>
              <a:spLocks/>
            </p:cNvSpPr>
            <p:nvPr/>
          </p:nvSpPr>
          <p:spPr bwMode="auto">
            <a:xfrm>
              <a:off x="972" y="171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6" name="Freeform 1851"/>
            <p:cNvSpPr>
              <a:spLocks/>
            </p:cNvSpPr>
            <p:nvPr/>
          </p:nvSpPr>
          <p:spPr bwMode="auto">
            <a:xfrm>
              <a:off x="984" y="1697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7" name="Freeform 1852"/>
            <p:cNvSpPr>
              <a:spLocks/>
            </p:cNvSpPr>
            <p:nvPr/>
          </p:nvSpPr>
          <p:spPr bwMode="auto">
            <a:xfrm>
              <a:off x="969" y="1697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8" name="Freeform 1853"/>
            <p:cNvSpPr>
              <a:spLocks/>
            </p:cNvSpPr>
            <p:nvPr/>
          </p:nvSpPr>
          <p:spPr bwMode="auto">
            <a:xfrm>
              <a:off x="969" y="170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39" name="Rectangle 1854"/>
            <p:cNvSpPr>
              <a:spLocks noChangeArrowheads="1"/>
            </p:cNvSpPr>
            <p:nvPr/>
          </p:nvSpPr>
          <p:spPr bwMode="auto">
            <a:xfrm>
              <a:off x="1002" y="170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0" name="Freeform 1855"/>
            <p:cNvSpPr>
              <a:spLocks/>
            </p:cNvSpPr>
            <p:nvPr/>
          </p:nvSpPr>
          <p:spPr bwMode="auto">
            <a:xfrm>
              <a:off x="1002" y="171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1" name="Freeform 1856"/>
            <p:cNvSpPr>
              <a:spLocks/>
            </p:cNvSpPr>
            <p:nvPr/>
          </p:nvSpPr>
          <p:spPr bwMode="auto">
            <a:xfrm>
              <a:off x="1014" y="1697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2" name="Freeform 1857"/>
            <p:cNvSpPr>
              <a:spLocks/>
            </p:cNvSpPr>
            <p:nvPr/>
          </p:nvSpPr>
          <p:spPr bwMode="auto">
            <a:xfrm>
              <a:off x="999" y="1697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3" name="Freeform 1858"/>
            <p:cNvSpPr>
              <a:spLocks/>
            </p:cNvSpPr>
            <p:nvPr/>
          </p:nvSpPr>
          <p:spPr bwMode="auto">
            <a:xfrm>
              <a:off x="999" y="170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4" name="Rectangle 1859"/>
            <p:cNvSpPr>
              <a:spLocks noChangeArrowheads="1"/>
            </p:cNvSpPr>
            <p:nvPr/>
          </p:nvSpPr>
          <p:spPr bwMode="auto">
            <a:xfrm>
              <a:off x="972" y="1685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5" name="Freeform 1860"/>
            <p:cNvSpPr>
              <a:spLocks/>
            </p:cNvSpPr>
            <p:nvPr/>
          </p:nvSpPr>
          <p:spPr bwMode="auto">
            <a:xfrm>
              <a:off x="972" y="1697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6" name="Freeform 1861"/>
            <p:cNvSpPr>
              <a:spLocks/>
            </p:cNvSpPr>
            <p:nvPr/>
          </p:nvSpPr>
          <p:spPr bwMode="auto">
            <a:xfrm>
              <a:off x="984" y="1682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7" name="Freeform 1862"/>
            <p:cNvSpPr>
              <a:spLocks/>
            </p:cNvSpPr>
            <p:nvPr/>
          </p:nvSpPr>
          <p:spPr bwMode="auto">
            <a:xfrm>
              <a:off x="969" y="1682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8" name="Freeform 1863"/>
            <p:cNvSpPr>
              <a:spLocks/>
            </p:cNvSpPr>
            <p:nvPr/>
          </p:nvSpPr>
          <p:spPr bwMode="auto">
            <a:xfrm>
              <a:off x="969" y="1685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49" name="Rectangle 1864"/>
            <p:cNvSpPr>
              <a:spLocks noChangeArrowheads="1"/>
            </p:cNvSpPr>
            <p:nvPr/>
          </p:nvSpPr>
          <p:spPr bwMode="auto">
            <a:xfrm>
              <a:off x="940" y="1685"/>
              <a:ext cx="17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0" name="Freeform 1865"/>
            <p:cNvSpPr>
              <a:spLocks/>
            </p:cNvSpPr>
            <p:nvPr/>
          </p:nvSpPr>
          <p:spPr bwMode="auto">
            <a:xfrm>
              <a:off x="940" y="1697"/>
              <a:ext cx="20" cy="7"/>
            </a:xfrm>
            <a:custGeom>
              <a:avLst/>
              <a:gdLst>
                <a:gd name="T0" fmla="*/ 12 w 20"/>
                <a:gd name="T1" fmla="*/ 4 h 7"/>
                <a:gd name="T2" fmla="*/ 17 w 20"/>
                <a:gd name="T3" fmla="*/ 0 h 7"/>
                <a:gd name="T4" fmla="*/ 0 w 20"/>
                <a:gd name="T5" fmla="*/ 0 h 7"/>
                <a:gd name="T6" fmla="*/ 0 w 20"/>
                <a:gd name="T7" fmla="*/ 7 h 7"/>
                <a:gd name="T8" fmla="*/ 17 w 20"/>
                <a:gd name="T9" fmla="*/ 7 h 7"/>
                <a:gd name="T10" fmla="*/ 20 w 20"/>
                <a:gd name="T11" fmla="*/ 4 h 7"/>
                <a:gd name="T12" fmla="*/ 17 w 20"/>
                <a:gd name="T13" fmla="*/ 7 h 7"/>
                <a:gd name="T14" fmla="*/ 20 w 20"/>
                <a:gd name="T15" fmla="*/ 7 h 7"/>
                <a:gd name="T16" fmla="*/ 20 w 20"/>
                <a:gd name="T17" fmla="*/ 4 h 7"/>
                <a:gd name="T18" fmla="*/ 12 w 20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7"/>
                <a:gd name="T32" fmla="*/ 20 w 20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7">
                  <a:moveTo>
                    <a:pt x="12" y="4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7" y="7"/>
                  </a:lnTo>
                  <a:lnTo>
                    <a:pt x="20" y="4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1" name="Freeform 1866"/>
            <p:cNvSpPr>
              <a:spLocks/>
            </p:cNvSpPr>
            <p:nvPr/>
          </p:nvSpPr>
          <p:spPr bwMode="auto">
            <a:xfrm>
              <a:off x="952" y="1682"/>
              <a:ext cx="8" cy="19"/>
            </a:xfrm>
            <a:custGeom>
              <a:avLst/>
              <a:gdLst>
                <a:gd name="T0" fmla="*/ 5 w 8"/>
                <a:gd name="T1" fmla="*/ 7 h 19"/>
                <a:gd name="T2" fmla="*/ 0 w 8"/>
                <a:gd name="T3" fmla="*/ 3 h 19"/>
                <a:gd name="T4" fmla="*/ 0 w 8"/>
                <a:gd name="T5" fmla="*/ 19 h 19"/>
                <a:gd name="T6" fmla="*/ 8 w 8"/>
                <a:gd name="T7" fmla="*/ 19 h 19"/>
                <a:gd name="T8" fmla="*/ 8 w 8"/>
                <a:gd name="T9" fmla="*/ 3 h 19"/>
                <a:gd name="T10" fmla="*/ 5 w 8"/>
                <a:gd name="T11" fmla="*/ 0 h 19"/>
                <a:gd name="T12" fmla="*/ 8 w 8"/>
                <a:gd name="T13" fmla="*/ 3 h 19"/>
                <a:gd name="T14" fmla="*/ 8 w 8"/>
                <a:gd name="T15" fmla="*/ 0 h 19"/>
                <a:gd name="T16" fmla="*/ 5 w 8"/>
                <a:gd name="T17" fmla="*/ 0 h 19"/>
                <a:gd name="T18" fmla="*/ 5 w 8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9"/>
                <a:gd name="T32" fmla="*/ 8 w 8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9">
                  <a:moveTo>
                    <a:pt x="5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8" y="19"/>
                  </a:lnTo>
                  <a:lnTo>
                    <a:pt x="8" y="3"/>
                  </a:lnTo>
                  <a:lnTo>
                    <a:pt x="5" y="0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2" name="Freeform 1867"/>
            <p:cNvSpPr>
              <a:spLocks/>
            </p:cNvSpPr>
            <p:nvPr/>
          </p:nvSpPr>
          <p:spPr bwMode="auto">
            <a:xfrm>
              <a:off x="937" y="1682"/>
              <a:ext cx="20" cy="7"/>
            </a:xfrm>
            <a:custGeom>
              <a:avLst/>
              <a:gdLst>
                <a:gd name="T0" fmla="*/ 7 w 20"/>
                <a:gd name="T1" fmla="*/ 3 h 7"/>
                <a:gd name="T2" fmla="*/ 3 w 20"/>
                <a:gd name="T3" fmla="*/ 7 h 7"/>
                <a:gd name="T4" fmla="*/ 20 w 20"/>
                <a:gd name="T5" fmla="*/ 7 h 7"/>
                <a:gd name="T6" fmla="*/ 20 w 20"/>
                <a:gd name="T7" fmla="*/ 0 h 7"/>
                <a:gd name="T8" fmla="*/ 3 w 20"/>
                <a:gd name="T9" fmla="*/ 0 h 7"/>
                <a:gd name="T10" fmla="*/ 0 w 20"/>
                <a:gd name="T11" fmla="*/ 3 h 7"/>
                <a:gd name="T12" fmla="*/ 3 w 20"/>
                <a:gd name="T13" fmla="*/ 0 h 7"/>
                <a:gd name="T14" fmla="*/ 0 w 20"/>
                <a:gd name="T15" fmla="*/ 0 h 7"/>
                <a:gd name="T16" fmla="*/ 0 w 20"/>
                <a:gd name="T17" fmla="*/ 3 h 7"/>
                <a:gd name="T18" fmla="*/ 7 w 20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7"/>
                <a:gd name="T32" fmla="*/ 20 w 20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7">
                  <a:moveTo>
                    <a:pt x="7" y="3"/>
                  </a:moveTo>
                  <a:lnTo>
                    <a:pt x="3" y="7"/>
                  </a:lnTo>
                  <a:lnTo>
                    <a:pt x="20" y="7"/>
                  </a:lnTo>
                  <a:lnTo>
                    <a:pt x="20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3" name="Freeform 1868"/>
            <p:cNvSpPr>
              <a:spLocks/>
            </p:cNvSpPr>
            <p:nvPr/>
          </p:nvSpPr>
          <p:spPr bwMode="auto">
            <a:xfrm>
              <a:off x="937" y="1685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3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4" name="Rectangle 1869"/>
            <p:cNvSpPr>
              <a:spLocks noChangeArrowheads="1"/>
            </p:cNvSpPr>
            <p:nvPr/>
          </p:nvSpPr>
          <p:spPr bwMode="auto">
            <a:xfrm>
              <a:off x="910" y="167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5" name="Freeform 1870"/>
            <p:cNvSpPr>
              <a:spLocks/>
            </p:cNvSpPr>
            <p:nvPr/>
          </p:nvSpPr>
          <p:spPr bwMode="auto">
            <a:xfrm>
              <a:off x="910" y="1682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6" name="Freeform 1871"/>
            <p:cNvSpPr>
              <a:spLocks/>
            </p:cNvSpPr>
            <p:nvPr/>
          </p:nvSpPr>
          <p:spPr bwMode="auto">
            <a:xfrm>
              <a:off x="922" y="166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7" name="Freeform 1872"/>
            <p:cNvSpPr>
              <a:spLocks/>
            </p:cNvSpPr>
            <p:nvPr/>
          </p:nvSpPr>
          <p:spPr bwMode="auto">
            <a:xfrm>
              <a:off x="907" y="166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8" name="Freeform 1873"/>
            <p:cNvSpPr>
              <a:spLocks/>
            </p:cNvSpPr>
            <p:nvPr/>
          </p:nvSpPr>
          <p:spPr bwMode="auto">
            <a:xfrm>
              <a:off x="907" y="1670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59" name="Rectangle 1874"/>
            <p:cNvSpPr>
              <a:spLocks noChangeArrowheads="1"/>
            </p:cNvSpPr>
            <p:nvPr/>
          </p:nvSpPr>
          <p:spPr bwMode="auto">
            <a:xfrm>
              <a:off x="940" y="1670"/>
              <a:ext cx="17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0" name="Freeform 1875"/>
            <p:cNvSpPr>
              <a:spLocks/>
            </p:cNvSpPr>
            <p:nvPr/>
          </p:nvSpPr>
          <p:spPr bwMode="auto">
            <a:xfrm>
              <a:off x="940" y="1682"/>
              <a:ext cx="20" cy="7"/>
            </a:xfrm>
            <a:custGeom>
              <a:avLst/>
              <a:gdLst>
                <a:gd name="T0" fmla="*/ 12 w 20"/>
                <a:gd name="T1" fmla="*/ 3 h 7"/>
                <a:gd name="T2" fmla="*/ 17 w 20"/>
                <a:gd name="T3" fmla="*/ 0 h 7"/>
                <a:gd name="T4" fmla="*/ 0 w 20"/>
                <a:gd name="T5" fmla="*/ 0 h 7"/>
                <a:gd name="T6" fmla="*/ 0 w 20"/>
                <a:gd name="T7" fmla="*/ 7 h 7"/>
                <a:gd name="T8" fmla="*/ 17 w 20"/>
                <a:gd name="T9" fmla="*/ 7 h 7"/>
                <a:gd name="T10" fmla="*/ 20 w 20"/>
                <a:gd name="T11" fmla="*/ 3 h 7"/>
                <a:gd name="T12" fmla="*/ 17 w 20"/>
                <a:gd name="T13" fmla="*/ 7 h 7"/>
                <a:gd name="T14" fmla="*/ 20 w 20"/>
                <a:gd name="T15" fmla="*/ 7 h 7"/>
                <a:gd name="T16" fmla="*/ 20 w 20"/>
                <a:gd name="T17" fmla="*/ 3 h 7"/>
                <a:gd name="T18" fmla="*/ 12 w 20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7"/>
                <a:gd name="T32" fmla="*/ 20 w 20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7">
                  <a:moveTo>
                    <a:pt x="12" y="3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7" y="7"/>
                  </a:lnTo>
                  <a:lnTo>
                    <a:pt x="20" y="3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20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1" name="Freeform 1876"/>
            <p:cNvSpPr>
              <a:spLocks/>
            </p:cNvSpPr>
            <p:nvPr/>
          </p:nvSpPr>
          <p:spPr bwMode="auto">
            <a:xfrm>
              <a:off x="952" y="1667"/>
              <a:ext cx="8" cy="18"/>
            </a:xfrm>
            <a:custGeom>
              <a:avLst/>
              <a:gdLst>
                <a:gd name="T0" fmla="*/ 5 w 8"/>
                <a:gd name="T1" fmla="*/ 6 h 18"/>
                <a:gd name="T2" fmla="*/ 0 w 8"/>
                <a:gd name="T3" fmla="*/ 3 h 18"/>
                <a:gd name="T4" fmla="*/ 0 w 8"/>
                <a:gd name="T5" fmla="*/ 18 h 18"/>
                <a:gd name="T6" fmla="*/ 8 w 8"/>
                <a:gd name="T7" fmla="*/ 18 h 18"/>
                <a:gd name="T8" fmla="*/ 8 w 8"/>
                <a:gd name="T9" fmla="*/ 3 h 18"/>
                <a:gd name="T10" fmla="*/ 5 w 8"/>
                <a:gd name="T11" fmla="*/ 0 h 18"/>
                <a:gd name="T12" fmla="*/ 8 w 8"/>
                <a:gd name="T13" fmla="*/ 3 h 18"/>
                <a:gd name="T14" fmla="*/ 8 w 8"/>
                <a:gd name="T15" fmla="*/ 0 h 18"/>
                <a:gd name="T16" fmla="*/ 5 w 8"/>
                <a:gd name="T17" fmla="*/ 0 h 18"/>
                <a:gd name="T18" fmla="*/ 5 w 8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18"/>
                <a:gd name="T32" fmla="*/ 8 w 8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18">
                  <a:moveTo>
                    <a:pt x="5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8" y="18"/>
                  </a:lnTo>
                  <a:lnTo>
                    <a:pt x="8" y="3"/>
                  </a:lnTo>
                  <a:lnTo>
                    <a:pt x="5" y="0"/>
                  </a:lnTo>
                  <a:lnTo>
                    <a:pt x="8" y="3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2" name="Freeform 1877"/>
            <p:cNvSpPr>
              <a:spLocks/>
            </p:cNvSpPr>
            <p:nvPr/>
          </p:nvSpPr>
          <p:spPr bwMode="auto">
            <a:xfrm>
              <a:off x="937" y="1667"/>
              <a:ext cx="20" cy="6"/>
            </a:xfrm>
            <a:custGeom>
              <a:avLst/>
              <a:gdLst>
                <a:gd name="T0" fmla="*/ 7 w 20"/>
                <a:gd name="T1" fmla="*/ 3 h 6"/>
                <a:gd name="T2" fmla="*/ 3 w 20"/>
                <a:gd name="T3" fmla="*/ 6 h 6"/>
                <a:gd name="T4" fmla="*/ 20 w 20"/>
                <a:gd name="T5" fmla="*/ 6 h 6"/>
                <a:gd name="T6" fmla="*/ 20 w 20"/>
                <a:gd name="T7" fmla="*/ 0 h 6"/>
                <a:gd name="T8" fmla="*/ 3 w 20"/>
                <a:gd name="T9" fmla="*/ 0 h 6"/>
                <a:gd name="T10" fmla="*/ 0 w 20"/>
                <a:gd name="T11" fmla="*/ 3 h 6"/>
                <a:gd name="T12" fmla="*/ 3 w 20"/>
                <a:gd name="T13" fmla="*/ 0 h 6"/>
                <a:gd name="T14" fmla="*/ 0 w 20"/>
                <a:gd name="T15" fmla="*/ 0 h 6"/>
                <a:gd name="T16" fmla="*/ 0 w 20"/>
                <a:gd name="T17" fmla="*/ 3 h 6"/>
                <a:gd name="T18" fmla="*/ 7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7" y="3"/>
                  </a:moveTo>
                  <a:lnTo>
                    <a:pt x="3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3" name="Freeform 1878"/>
            <p:cNvSpPr>
              <a:spLocks/>
            </p:cNvSpPr>
            <p:nvPr/>
          </p:nvSpPr>
          <p:spPr bwMode="auto">
            <a:xfrm>
              <a:off x="937" y="1670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3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4" name="Rectangle 1879"/>
            <p:cNvSpPr>
              <a:spLocks noChangeArrowheads="1"/>
            </p:cNvSpPr>
            <p:nvPr/>
          </p:nvSpPr>
          <p:spPr bwMode="auto">
            <a:xfrm>
              <a:off x="972" y="167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5" name="Freeform 1880"/>
            <p:cNvSpPr>
              <a:spLocks/>
            </p:cNvSpPr>
            <p:nvPr/>
          </p:nvSpPr>
          <p:spPr bwMode="auto">
            <a:xfrm>
              <a:off x="972" y="1682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6" name="Freeform 1881"/>
            <p:cNvSpPr>
              <a:spLocks/>
            </p:cNvSpPr>
            <p:nvPr/>
          </p:nvSpPr>
          <p:spPr bwMode="auto">
            <a:xfrm>
              <a:off x="984" y="166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7" name="Freeform 1882"/>
            <p:cNvSpPr>
              <a:spLocks/>
            </p:cNvSpPr>
            <p:nvPr/>
          </p:nvSpPr>
          <p:spPr bwMode="auto">
            <a:xfrm>
              <a:off x="969" y="166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8" name="Freeform 1883"/>
            <p:cNvSpPr>
              <a:spLocks/>
            </p:cNvSpPr>
            <p:nvPr/>
          </p:nvSpPr>
          <p:spPr bwMode="auto">
            <a:xfrm>
              <a:off x="969" y="1670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69" name="Rectangle 1884"/>
            <p:cNvSpPr>
              <a:spLocks noChangeArrowheads="1"/>
            </p:cNvSpPr>
            <p:nvPr/>
          </p:nvSpPr>
          <p:spPr bwMode="auto">
            <a:xfrm>
              <a:off x="1002" y="167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0" name="Freeform 1885"/>
            <p:cNvSpPr>
              <a:spLocks/>
            </p:cNvSpPr>
            <p:nvPr/>
          </p:nvSpPr>
          <p:spPr bwMode="auto">
            <a:xfrm>
              <a:off x="1002" y="1682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1" name="Freeform 1886"/>
            <p:cNvSpPr>
              <a:spLocks/>
            </p:cNvSpPr>
            <p:nvPr/>
          </p:nvSpPr>
          <p:spPr bwMode="auto">
            <a:xfrm>
              <a:off x="1014" y="166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2" name="Freeform 1887"/>
            <p:cNvSpPr>
              <a:spLocks/>
            </p:cNvSpPr>
            <p:nvPr/>
          </p:nvSpPr>
          <p:spPr bwMode="auto">
            <a:xfrm>
              <a:off x="999" y="166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3" name="Freeform 1888"/>
            <p:cNvSpPr>
              <a:spLocks/>
            </p:cNvSpPr>
            <p:nvPr/>
          </p:nvSpPr>
          <p:spPr bwMode="auto">
            <a:xfrm>
              <a:off x="999" y="1670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4" name="Rectangle 1889"/>
            <p:cNvSpPr>
              <a:spLocks noChangeArrowheads="1"/>
            </p:cNvSpPr>
            <p:nvPr/>
          </p:nvSpPr>
          <p:spPr bwMode="auto">
            <a:xfrm>
              <a:off x="987" y="167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5" name="Freeform 1890"/>
            <p:cNvSpPr>
              <a:spLocks/>
            </p:cNvSpPr>
            <p:nvPr/>
          </p:nvSpPr>
          <p:spPr bwMode="auto">
            <a:xfrm>
              <a:off x="987" y="1682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6" name="Freeform 1891"/>
            <p:cNvSpPr>
              <a:spLocks/>
            </p:cNvSpPr>
            <p:nvPr/>
          </p:nvSpPr>
          <p:spPr bwMode="auto">
            <a:xfrm>
              <a:off x="999" y="166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7" name="Freeform 1892"/>
            <p:cNvSpPr>
              <a:spLocks/>
            </p:cNvSpPr>
            <p:nvPr/>
          </p:nvSpPr>
          <p:spPr bwMode="auto">
            <a:xfrm>
              <a:off x="984" y="166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8" name="Freeform 1893"/>
            <p:cNvSpPr>
              <a:spLocks/>
            </p:cNvSpPr>
            <p:nvPr/>
          </p:nvSpPr>
          <p:spPr bwMode="auto">
            <a:xfrm>
              <a:off x="984" y="1670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79" name="Rectangle 1894"/>
            <p:cNvSpPr>
              <a:spLocks noChangeArrowheads="1"/>
            </p:cNvSpPr>
            <p:nvPr/>
          </p:nvSpPr>
          <p:spPr bwMode="auto">
            <a:xfrm>
              <a:off x="1033" y="167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0" name="Freeform 1895"/>
            <p:cNvSpPr>
              <a:spLocks/>
            </p:cNvSpPr>
            <p:nvPr/>
          </p:nvSpPr>
          <p:spPr bwMode="auto">
            <a:xfrm>
              <a:off x="1033" y="1682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1" name="Freeform 1896"/>
            <p:cNvSpPr>
              <a:spLocks/>
            </p:cNvSpPr>
            <p:nvPr/>
          </p:nvSpPr>
          <p:spPr bwMode="auto">
            <a:xfrm>
              <a:off x="1045" y="166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2" name="Freeform 1897"/>
            <p:cNvSpPr>
              <a:spLocks/>
            </p:cNvSpPr>
            <p:nvPr/>
          </p:nvSpPr>
          <p:spPr bwMode="auto">
            <a:xfrm>
              <a:off x="1029" y="1667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3" name="Freeform 1898"/>
            <p:cNvSpPr>
              <a:spLocks/>
            </p:cNvSpPr>
            <p:nvPr/>
          </p:nvSpPr>
          <p:spPr bwMode="auto">
            <a:xfrm>
              <a:off x="1029" y="1670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4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4" name="Rectangle 1899"/>
            <p:cNvSpPr>
              <a:spLocks noChangeArrowheads="1"/>
            </p:cNvSpPr>
            <p:nvPr/>
          </p:nvSpPr>
          <p:spPr bwMode="auto">
            <a:xfrm>
              <a:off x="1033" y="165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5" name="Freeform 1900"/>
            <p:cNvSpPr>
              <a:spLocks/>
            </p:cNvSpPr>
            <p:nvPr/>
          </p:nvSpPr>
          <p:spPr bwMode="auto">
            <a:xfrm>
              <a:off x="1033" y="166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6" name="Freeform 1901"/>
            <p:cNvSpPr>
              <a:spLocks/>
            </p:cNvSpPr>
            <p:nvPr/>
          </p:nvSpPr>
          <p:spPr bwMode="auto">
            <a:xfrm>
              <a:off x="1045" y="165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7" name="Freeform 1902"/>
            <p:cNvSpPr>
              <a:spLocks/>
            </p:cNvSpPr>
            <p:nvPr/>
          </p:nvSpPr>
          <p:spPr bwMode="auto">
            <a:xfrm>
              <a:off x="1029" y="165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8" name="Freeform 1903"/>
            <p:cNvSpPr>
              <a:spLocks/>
            </p:cNvSpPr>
            <p:nvPr/>
          </p:nvSpPr>
          <p:spPr bwMode="auto">
            <a:xfrm>
              <a:off x="1029" y="1655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89" name="Rectangle 1904"/>
            <p:cNvSpPr>
              <a:spLocks noChangeArrowheads="1"/>
            </p:cNvSpPr>
            <p:nvPr/>
          </p:nvSpPr>
          <p:spPr bwMode="auto">
            <a:xfrm>
              <a:off x="1033" y="164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0" name="Freeform 1905"/>
            <p:cNvSpPr>
              <a:spLocks/>
            </p:cNvSpPr>
            <p:nvPr/>
          </p:nvSpPr>
          <p:spPr bwMode="auto">
            <a:xfrm>
              <a:off x="1033" y="165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1" name="Freeform 1906"/>
            <p:cNvSpPr>
              <a:spLocks/>
            </p:cNvSpPr>
            <p:nvPr/>
          </p:nvSpPr>
          <p:spPr bwMode="auto">
            <a:xfrm>
              <a:off x="1045" y="163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2" name="Freeform 1907"/>
            <p:cNvSpPr>
              <a:spLocks/>
            </p:cNvSpPr>
            <p:nvPr/>
          </p:nvSpPr>
          <p:spPr bwMode="auto">
            <a:xfrm>
              <a:off x="1029" y="1637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3" name="Freeform 1908"/>
            <p:cNvSpPr>
              <a:spLocks/>
            </p:cNvSpPr>
            <p:nvPr/>
          </p:nvSpPr>
          <p:spPr bwMode="auto">
            <a:xfrm>
              <a:off x="1029" y="1640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4" name="Rectangle 1909"/>
            <p:cNvSpPr>
              <a:spLocks noChangeArrowheads="1"/>
            </p:cNvSpPr>
            <p:nvPr/>
          </p:nvSpPr>
          <p:spPr bwMode="auto">
            <a:xfrm>
              <a:off x="1033" y="162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5" name="Freeform 1910"/>
            <p:cNvSpPr>
              <a:spLocks/>
            </p:cNvSpPr>
            <p:nvPr/>
          </p:nvSpPr>
          <p:spPr bwMode="auto">
            <a:xfrm>
              <a:off x="1033" y="163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6" name="Freeform 1911"/>
            <p:cNvSpPr>
              <a:spLocks/>
            </p:cNvSpPr>
            <p:nvPr/>
          </p:nvSpPr>
          <p:spPr bwMode="auto">
            <a:xfrm>
              <a:off x="1045" y="162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7" name="Freeform 1912"/>
            <p:cNvSpPr>
              <a:spLocks/>
            </p:cNvSpPr>
            <p:nvPr/>
          </p:nvSpPr>
          <p:spPr bwMode="auto">
            <a:xfrm>
              <a:off x="1029" y="162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8" name="Freeform 1913"/>
            <p:cNvSpPr>
              <a:spLocks/>
            </p:cNvSpPr>
            <p:nvPr/>
          </p:nvSpPr>
          <p:spPr bwMode="auto">
            <a:xfrm>
              <a:off x="1029" y="1625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599" name="Rectangle 1914"/>
            <p:cNvSpPr>
              <a:spLocks noChangeArrowheads="1"/>
            </p:cNvSpPr>
            <p:nvPr/>
          </p:nvSpPr>
          <p:spPr bwMode="auto">
            <a:xfrm>
              <a:off x="1033" y="161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0" name="Freeform 1915"/>
            <p:cNvSpPr>
              <a:spLocks/>
            </p:cNvSpPr>
            <p:nvPr/>
          </p:nvSpPr>
          <p:spPr bwMode="auto">
            <a:xfrm>
              <a:off x="1033" y="162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1" name="Freeform 1916"/>
            <p:cNvSpPr>
              <a:spLocks/>
            </p:cNvSpPr>
            <p:nvPr/>
          </p:nvSpPr>
          <p:spPr bwMode="auto">
            <a:xfrm>
              <a:off x="1045" y="160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2" name="Freeform 1917"/>
            <p:cNvSpPr>
              <a:spLocks/>
            </p:cNvSpPr>
            <p:nvPr/>
          </p:nvSpPr>
          <p:spPr bwMode="auto">
            <a:xfrm>
              <a:off x="1029" y="1607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3" name="Freeform 1918"/>
            <p:cNvSpPr>
              <a:spLocks/>
            </p:cNvSpPr>
            <p:nvPr/>
          </p:nvSpPr>
          <p:spPr bwMode="auto">
            <a:xfrm>
              <a:off x="1029" y="1610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4" name="Rectangle 1919"/>
            <p:cNvSpPr>
              <a:spLocks noChangeArrowheads="1"/>
            </p:cNvSpPr>
            <p:nvPr/>
          </p:nvSpPr>
          <p:spPr bwMode="auto">
            <a:xfrm>
              <a:off x="1033" y="158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5" name="Freeform 1920"/>
            <p:cNvSpPr>
              <a:spLocks/>
            </p:cNvSpPr>
            <p:nvPr/>
          </p:nvSpPr>
          <p:spPr bwMode="auto">
            <a:xfrm>
              <a:off x="1033" y="159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6" name="Freeform 1921"/>
            <p:cNvSpPr>
              <a:spLocks/>
            </p:cNvSpPr>
            <p:nvPr/>
          </p:nvSpPr>
          <p:spPr bwMode="auto">
            <a:xfrm>
              <a:off x="1045" y="1576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7" name="Freeform 1922"/>
            <p:cNvSpPr>
              <a:spLocks/>
            </p:cNvSpPr>
            <p:nvPr/>
          </p:nvSpPr>
          <p:spPr bwMode="auto">
            <a:xfrm>
              <a:off x="1029" y="1576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8" name="Freeform 1923"/>
            <p:cNvSpPr>
              <a:spLocks/>
            </p:cNvSpPr>
            <p:nvPr/>
          </p:nvSpPr>
          <p:spPr bwMode="auto">
            <a:xfrm>
              <a:off x="1029" y="1580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09" name="Rectangle 1924"/>
            <p:cNvSpPr>
              <a:spLocks noChangeArrowheads="1"/>
            </p:cNvSpPr>
            <p:nvPr/>
          </p:nvSpPr>
          <p:spPr bwMode="auto">
            <a:xfrm>
              <a:off x="1002" y="165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0" name="Freeform 1925"/>
            <p:cNvSpPr>
              <a:spLocks/>
            </p:cNvSpPr>
            <p:nvPr/>
          </p:nvSpPr>
          <p:spPr bwMode="auto">
            <a:xfrm>
              <a:off x="1002" y="166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1" name="Freeform 1926"/>
            <p:cNvSpPr>
              <a:spLocks/>
            </p:cNvSpPr>
            <p:nvPr/>
          </p:nvSpPr>
          <p:spPr bwMode="auto">
            <a:xfrm>
              <a:off x="1014" y="165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2" name="Freeform 1927"/>
            <p:cNvSpPr>
              <a:spLocks/>
            </p:cNvSpPr>
            <p:nvPr/>
          </p:nvSpPr>
          <p:spPr bwMode="auto">
            <a:xfrm>
              <a:off x="999" y="165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3" name="Freeform 1928"/>
            <p:cNvSpPr>
              <a:spLocks/>
            </p:cNvSpPr>
            <p:nvPr/>
          </p:nvSpPr>
          <p:spPr bwMode="auto">
            <a:xfrm>
              <a:off x="999" y="165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4" name="Rectangle 1929"/>
            <p:cNvSpPr>
              <a:spLocks noChangeArrowheads="1"/>
            </p:cNvSpPr>
            <p:nvPr/>
          </p:nvSpPr>
          <p:spPr bwMode="auto">
            <a:xfrm>
              <a:off x="1002" y="164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5" name="Freeform 1930"/>
            <p:cNvSpPr>
              <a:spLocks/>
            </p:cNvSpPr>
            <p:nvPr/>
          </p:nvSpPr>
          <p:spPr bwMode="auto">
            <a:xfrm>
              <a:off x="1002" y="165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6" name="Freeform 1931"/>
            <p:cNvSpPr>
              <a:spLocks/>
            </p:cNvSpPr>
            <p:nvPr/>
          </p:nvSpPr>
          <p:spPr bwMode="auto">
            <a:xfrm>
              <a:off x="1014" y="163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7" name="Freeform 1932"/>
            <p:cNvSpPr>
              <a:spLocks/>
            </p:cNvSpPr>
            <p:nvPr/>
          </p:nvSpPr>
          <p:spPr bwMode="auto">
            <a:xfrm>
              <a:off x="999" y="163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8" name="Freeform 1933"/>
            <p:cNvSpPr>
              <a:spLocks/>
            </p:cNvSpPr>
            <p:nvPr/>
          </p:nvSpPr>
          <p:spPr bwMode="auto">
            <a:xfrm>
              <a:off x="999" y="164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19" name="Rectangle 1934"/>
            <p:cNvSpPr>
              <a:spLocks noChangeArrowheads="1"/>
            </p:cNvSpPr>
            <p:nvPr/>
          </p:nvSpPr>
          <p:spPr bwMode="auto">
            <a:xfrm>
              <a:off x="1017" y="1640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0" name="Freeform 1935"/>
            <p:cNvSpPr>
              <a:spLocks/>
            </p:cNvSpPr>
            <p:nvPr/>
          </p:nvSpPr>
          <p:spPr bwMode="auto">
            <a:xfrm>
              <a:off x="1017" y="1652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1" name="Freeform 1936"/>
            <p:cNvSpPr>
              <a:spLocks/>
            </p:cNvSpPr>
            <p:nvPr/>
          </p:nvSpPr>
          <p:spPr bwMode="auto">
            <a:xfrm>
              <a:off x="1029" y="1637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2" name="Freeform 1937"/>
            <p:cNvSpPr>
              <a:spLocks/>
            </p:cNvSpPr>
            <p:nvPr/>
          </p:nvSpPr>
          <p:spPr bwMode="auto">
            <a:xfrm>
              <a:off x="1014" y="1637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3" name="Freeform 1938"/>
            <p:cNvSpPr>
              <a:spLocks/>
            </p:cNvSpPr>
            <p:nvPr/>
          </p:nvSpPr>
          <p:spPr bwMode="auto">
            <a:xfrm>
              <a:off x="1014" y="164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4" name="Rectangle 1939"/>
            <p:cNvSpPr>
              <a:spLocks noChangeArrowheads="1"/>
            </p:cNvSpPr>
            <p:nvPr/>
          </p:nvSpPr>
          <p:spPr bwMode="auto">
            <a:xfrm>
              <a:off x="972" y="164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5" name="Freeform 1940"/>
            <p:cNvSpPr>
              <a:spLocks/>
            </p:cNvSpPr>
            <p:nvPr/>
          </p:nvSpPr>
          <p:spPr bwMode="auto">
            <a:xfrm>
              <a:off x="972" y="165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6" name="Freeform 1941"/>
            <p:cNvSpPr>
              <a:spLocks/>
            </p:cNvSpPr>
            <p:nvPr/>
          </p:nvSpPr>
          <p:spPr bwMode="auto">
            <a:xfrm>
              <a:off x="984" y="163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7" name="Freeform 1942"/>
            <p:cNvSpPr>
              <a:spLocks/>
            </p:cNvSpPr>
            <p:nvPr/>
          </p:nvSpPr>
          <p:spPr bwMode="auto">
            <a:xfrm>
              <a:off x="969" y="163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8" name="Freeform 1943"/>
            <p:cNvSpPr>
              <a:spLocks/>
            </p:cNvSpPr>
            <p:nvPr/>
          </p:nvSpPr>
          <p:spPr bwMode="auto">
            <a:xfrm>
              <a:off x="969" y="164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29" name="Rectangle 1944"/>
            <p:cNvSpPr>
              <a:spLocks noChangeArrowheads="1"/>
            </p:cNvSpPr>
            <p:nvPr/>
          </p:nvSpPr>
          <p:spPr bwMode="auto">
            <a:xfrm>
              <a:off x="1048" y="161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0" name="Freeform 1945"/>
            <p:cNvSpPr>
              <a:spLocks/>
            </p:cNvSpPr>
            <p:nvPr/>
          </p:nvSpPr>
          <p:spPr bwMode="auto">
            <a:xfrm>
              <a:off x="1048" y="162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1" name="Freeform 1946"/>
            <p:cNvSpPr>
              <a:spLocks/>
            </p:cNvSpPr>
            <p:nvPr/>
          </p:nvSpPr>
          <p:spPr bwMode="auto">
            <a:xfrm>
              <a:off x="1060" y="160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2" name="Freeform 1947"/>
            <p:cNvSpPr>
              <a:spLocks/>
            </p:cNvSpPr>
            <p:nvPr/>
          </p:nvSpPr>
          <p:spPr bwMode="auto">
            <a:xfrm>
              <a:off x="1045" y="160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3" name="Freeform 1948"/>
            <p:cNvSpPr>
              <a:spLocks/>
            </p:cNvSpPr>
            <p:nvPr/>
          </p:nvSpPr>
          <p:spPr bwMode="auto">
            <a:xfrm>
              <a:off x="1045" y="161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4" name="Rectangle 1949"/>
            <p:cNvSpPr>
              <a:spLocks noChangeArrowheads="1"/>
            </p:cNvSpPr>
            <p:nvPr/>
          </p:nvSpPr>
          <p:spPr bwMode="auto">
            <a:xfrm>
              <a:off x="1063" y="161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5" name="Freeform 1950"/>
            <p:cNvSpPr>
              <a:spLocks/>
            </p:cNvSpPr>
            <p:nvPr/>
          </p:nvSpPr>
          <p:spPr bwMode="auto">
            <a:xfrm>
              <a:off x="1063" y="1622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6" name="Freeform 1951"/>
            <p:cNvSpPr>
              <a:spLocks/>
            </p:cNvSpPr>
            <p:nvPr/>
          </p:nvSpPr>
          <p:spPr bwMode="auto">
            <a:xfrm>
              <a:off x="1074" y="1607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7" name="Freeform 1952"/>
            <p:cNvSpPr>
              <a:spLocks/>
            </p:cNvSpPr>
            <p:nvPr/>
          </p:nvSpPr>
          <p:spPr bwMode="auto">
            <a:xfrm>
              <a:off x="1060" y="160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8" name="Freeform 1953"/>
            <p:cNvSpPr>
              <a:spLocks/>
            </p:cNvSpPr>
            <p:nvPr/>
          </p:nvSpPr>
          <p:spPr bwMode="auto">
            <a:xfrm>
              <a:off x="1060" y="161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39" name="Rectangle 1954"/>
            <p:cNvSpPr>
              <a:spLocks noChangeArrowheads="1"/>
            </p:cNvSpPr>
            <p:nvPr/>
          </p:nvSpPr>
          <p:spPr bwMode="auto">
            <a:xfrm>
              <a:off x="1093" y="161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0" name="Freeform 1955"/>
            <p:cNvSpPr>
              <a:spLocks/>
            </p:cNvSpPr>
            <p:nvPr/>
          </p:nvSpPr>
          <p:spPr bwMode="auto">
            <a:xfrm>
              <a:off x="1093" y="162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1" name="Freeform 1956"/>
            <p:cNvSpPr>
              <a:spLocks/>
            </p:cNvSpPr>
            <p:nvPr/>
          </p:nvSpPr>
          <p:spPr bwMode="auto">
            <a:xfrm>
              <a:off x="1105" y="160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2" name="Freeform 1957"/>
            <p:cNvSpPr>
              <a:spLocks/>
            </p:cNvSpPr>
            <p:nvPr/>
          </p:nvSpPr>
          <p:spPr bwMode="auto">
            <a:xfrm>
              <a:off x="1090" y="160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3" name="Freeform 1958"/>
            <p:cNvSpPr>
              <a:spLocks/>
            </p:cNvSpPr>
            <p:nvPr/>
          </p:nvSpPr>
          <p:spPr bwMode="auto">
            <a:xfrm>
              <a:off x="1090" y="161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4" name="Rectangle 1959"/>
            <p:cNvSpPr>
              <a:spLocks noChangeArrowheads="1"/>
            </p:cNvSpPr>
            <p:nvPr/>
          </p:nvSpPr>
          <p:spPr bwMode="auto">
            <a:xfrm>
              <a:off x="1123" y="161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5" name="Freeform 1960"/>
            <p:cNvSpPr>
              <a:spLocks/>
            </p:cNvSpPr>
            <p:nvPr/>
          </p:nvSpPr>
          <p:spPr bwMode="auto">
            <a:xfrm>
              <a:off x="1123" y="162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6" name="Freeform 1961"/>
            <p:cNvSpPr>
              <a:spLocks/>
            </p:cNvSpPr>
            <p:nvPr/>
          </p:nvSpPr>
          <p:spPr bwMode="auto">
            <a:xfrm>
              <a:off x="1135" y="160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7" name="Freeform 1962"/>
            <p:cNvSpPr>
              <a:spLocks/>
            </p:cNvSpPr>
            <p:nvPr/>
          </p:nvSpPr>
          <p:spPr bwMode="auto">
            <a:xfrm>
              <a:off x="1120" y="160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8" name="Freeform 1963"/>
            <p:cNvSpPr>
              <a:spLocks/>
            </p:cNvSpPr>
            <p:nvPr/>
          </p:nvSpPr>
          <p:spPr bwMode="auto">
            <a:xfrm>
              <a:off x="1120" y="161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49" name="Rectangle 1964"/>
            <p:cNvSpPr>
              <a:spLocks noChangeArrowheads="1"/>
            </p:cNvSpPr>
            <p:nvPr/>
          </p:nvSpPr>
          <p:spPr bwMode="auto">
            <a:xfrm>
              <a:off x="1063" y="159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0" name="Freeform 1965"/>
            <p:cNvSpPr>
              <a:spLocks/>
            </p:cNvSpPr>
            <p:nvPr/>
          </p:nvSpPr>
          <p:spPr bwMode="auto">
            <a:xfrm>
              <a:off x="1063" y="1607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1" name="Freeform 1966"/>
            <p:cNvSpPr>
              <a:spLocks/>
            </p:cNvSpPr>
            <p:nvPr/>
          </p:nvSpPr>
          <p:spPr bwMode="auto">
            <a:xfrm>
              <a:off x="1074" y="1592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2" name="Freeform 1967"/>
            <p:cNvSpPr>
              <a:spLocks/>
            </p:cNvSpPr>
            <p:nvPr/>
          </p:nvSpPr>
          <p:spPr bwMode="auto">
            <a:xfrm>
              <a:off x="1060" y="159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3" name="Freeform 1968"/>
            <p:cNvSpPr>
              <a:spLocks/>
            </p:cNvSpPr>
            <p:nvPr/>
          </p:nvSpPr>
          <p:spPr bwMode="auto">
            <a:xfrm>
              <a:off x="1060" y="159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4" name="Rectangle 1969"/>
            <p:cNvSpPr>
              <a:spLocks noChangeArrowheads="1"/>
            </p:cNvSpPr>
            <p:nvPr/>
          </p:nvSpPr>
          <p:spPr bwMode="auto">
            <a:xfrm>
              <a:off x="1063" y="158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5" name="Freeform 1970"/>
            <p:cNvSpPr>
              <a:spLocks/>
            </p:cNvSpPr>
            <p:nvPr/>
          </p:nvSpPr>
          <p:spPr bwMode="auto">
            <a:xfrm>
              <a:off x="1063" y="1592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6" name="Freeform 1971"/>
            <p:cNvSpPr>
              <a:spLocks/>
            </p:cNvSpPr>
            <p:nvPr/>
          </p:nvSpPr>
          <p:spPr bwMode="auto">
            <a:xfrm>
              <a:off x="1074" y="1576"/>
              <a:ext cx="7" cy="19"/>
            </a:xfrm>
            <a:custGeom>
              <a:avLst/>
              <a:gdLst>
                <a:gd name="T0" fmla="*/ 4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4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4 w 7"/>
                <a:gd name="T17" fmla="*/ 0 h 19"/>
                <a:gd name="T18" fmla="*/ 4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7" name="Freeform 1972"/>
            <p:cNvSpPr>
              <a:spLocks/>
            </p:cNvSpPr>
            <p:nvPr/>
          </p:nvSpPr>
          <p:spPr bwMode="auto">
            <a:xfrm>
              <a:off x="1060" y="1576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8" name="Freeform 1973"/>
            <p:cNvSpPr>
              <a:spLocks/>
            </p:cNvSpPr>
            <p:nvPr/>
          </p:nvSpPr>
          <p:spPr bwMode="auto">
            <a:xfrm>
              <a:off x="1060" y="158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59" name="Rectangle 1974"/>
            <p:cNvSpPr>
              <a:spLocks noChangeArrowheads="1"/>
            </p:cNvSpPr>
            <p:nvPr/>
          </p:nvSpPr>
          <p:spPr bwMode="auto">
            <a:xfrm>
              <a:off x="1078" y="158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0" name="Freeform 1975"/>
            <p:cNvSpPr>
              <a:spLocks/>
            </p:cNvSpPr>
            <p:nvPr/>
          </p:nvSpPr>
          <p:spPr bwMode="auto">
            <a:xfrm>
              <a:off x="1078" y="159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1" name="Freeform 1976"/>
            <p:cNvSpPr>
              <a:spLocks/>
            </p:cNvSpPr>
            <p:nvPr/>
          </p:nvSpPr>
          <p:spPr bwMode="auto">
            <a:xfrm>
              <a:off x="1090" y="1576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2" name="Freeform 1977"/>
            <p:cNvSpPr>
              <a:spLocks/>
            </p:cNvSpPr>
            <p:nvPr/>
          </p:nvSpPr>
          <p:spPr bwMode="auto">
            <a:xfrm>
              <a:off x="1074" y="1576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3" name="Freeform 1978"/>
            <p:cNvSpPr>
              <a:spLocks/>
            </p:cNvSpPr>
            <p:nvPr/>
          </p:nvSpPr>
          <p:spPr bwMode="auto">
            <a:xfrm>
              <a:off x="1074" y="1580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4" name="Rectangle 1979"/>
            <p:cNvSpPr>
              <a:spLocks noChangeArrowheads="1"/>
            </p:cNvSpPr>
            <p:nvPr/>
          </p:nvSpPr>
          <p:spPr bwMode="auto">
            <a:xfrm>
              <a:off x="1093" y="158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5" name="Freeform 1980"/>
            <p:cNvSpPr>
              <a:spLocks/>
            </p:cNvSpPr>
            <p:nvPr/>
          </p:nvSpPr>
          <p:spPr bwMode="auto">
            <a:xfrm>
              <a:off x="1093" y="159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6" name="Freeform 1981"/>
            <p:cNvSpPr>
              <a:spLocks/>
            </p:cNvSpPr>
            <p:nvPr/>
          </p:nvSpPr>
          <p:spPr bwMode="auto">
            <a:xfrm>
              <a:off x="1105" y="1576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7" name="Freeform 1982"/>
            <p:cNvSpPr>
              <a:spLocks/>
            </p:cNvSpPr>
            <p:nvPr/>
          </p:nvSpPr>
          <p:spPr bwMode="auto">
            <a:xfrm>
              <a:off x="1090" y="1576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8" name="Freeform 1983"/>
            <p:cNvSpPr>
              <a:spLocks/>
            </p:cNvSpPr>
            <p:nvPr/>
          </p:nvSpPr>
          <p:spPr bwMode="auto">
            <a:xfrm>
              <a:off x="1090" y="158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69" name="Rectangle 1984"/>
            <p:cNvSpPr>
              <a:spLocks noChangeArrowheads="1"/>
            </p:cNvSpPr>
            <p:nvPr/>
          </p:nvSpPr>
          <p:spPr bwMode="auto">
            <a:xfrm>
              <a:off x="1108" y="158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0" name="Freeform 1985"/>
            <p:cNvSpPr>
              <a:spLocks/>
            </p:cNvSpPr>
            <p:nvPr/>
          </p:nvSpPr>
          <p:spPr bwMode="auto">
            <a:xfrm>
              <a:off x="1108" y="159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1" name="Freeform 1986"/>
            <p:cNvSpPr>
              <a:spLocks/>
            </p:cNvSpPr>
            <p:nvPr/>
          </p:nvSpPr>
          <p:spPr bwMode="auto">
            <a:xfrm>
              <a:off x="1120" y="1576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2" name="Freeform 1987"/>
            <p:cNvSpPr>
              <a:spLocks/>
            </p:cNvSpPr>
            <p:nvPr/>
          </p:nvSpPr>
          <p:spPr bwMode="auto">
            <a:xfrm>
              <a:off x="1105" y="1576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3" name="Freeform 1988"/>
            <p:cNvSpPr>
              <a:spLocks/>
            </p:cNvSpPr>
            <p:nvPr/>
          </p:nvSpPr>
          <p:spPr bwMode="auto">
            <a:xfrm>
              <a:off x="1105" y="158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4" name="Rectangle 1989"/>
            <p:cNvSpPr>
              <a:spLocks noChangeArrowheads="1"/>
            </p:cNvSpPr>
            <p:nvPr/>
          </p:nvSpPr>
          <p:spPr bwMode="auto">
            <a:xfrm>
              <a:off x="1123" y="158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5" name="Freeform 1990"/>
            <p:cNvSpPr>
              <a:spLocks/>
            </p:cNvSpPr>
            <p:nvPr/>
          </p:nvSpPr>
          <p:spPr bwMode="auto">
            <a:xfrm>
              <a:off x="1123" y="159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6" name="Freeform 1991"/>
            <p:cNvSpPr>
              <a:spLocks/>
            </p:cNvSpPr>
            <p:nvPr/>
          </p:nvSpPr>
          <p:spPr bwMode="auto">
            <a:xfrm>
              <a:off x="1135" y="1576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7" name="Freeform 1992"/>
            <p:cNvSpPr>
              <a:spLocks/>
            </p:cNvSpPr>
            <p:nvPr/>
          </p:nvSpPr>
          <p:spPr bwMode="auto">
            <a:xfrm>
              <a:off x="1120" y="1576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8" name="Freeform 1993"/>
            <p:cNvSpPr>
              <a:spLocks/>
            </p:cNvSpPr>
            <p:nvPr/>
          </p:nvSpPr>
          <p:spPr bwMode="auto">
            <a:xfrm>
              <a:off x="1120" y="158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79" name="Rectangle 1994"/>
            <p:cNvSpPr>
              <a:spLocks noChangeArrowheads="1"/>
            </p:cNvSpPr>
            <p:nvPr/>
          </p:nvSpPr>
          <p:spPr bwMode="auto">
            <a:xfrm>
              <a:off x="1154" y="158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0" name="Freeform 1995"/>
            <p:cNvSpPr>
              <a:spLocks/>
            </p:cNvSpPr>
            <p:nvPr/>
          </p:nvSpPr>
          <p:spPr bwMode="auto">
            <a:xfrm>
              <a:off x="1154" y="159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1" name="Freeform 1996"/>
            <p:cNvSpPr>
              <a:spLocks/>
            </p:cNvSpPr>
            <p:nvPr/>
          </p:nvSpPr>
          <p:spPr bwMode="auto">
            <a:xfrm>
              <a:off x="1166" y="1576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2" name="Freeform 1997"/>
            <p:cNvSpPr>
              <a:spLocks/>
            </p:cNvSpPr>
            <p:nvPr/>
          </p:nvSpPr>
          <p:spPr bwMode="auto">
            <a:xfrm>
              <a:off x="1150" y="1576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3" name="Freeform 1998"/>
            <p:cNvSpPr>
              <a:spLocks/>
            </p:cNvSpPr>
            <p:nvPr/>
          </p:nvSpPr>
          <p:spPr bwMode="auto">
            <a:xfrm>
              <a:off x="1150" y="1580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4" name="Rectangle 1999"/>
            <p:cNvSpPr>
              <a:spLocks noChangeArrowheads="1"/>
            </p:cNvSpPr>
            <p:nvPr/>
          </p:nvSpPr>
          <p:spPr bwMode="auto">
            <a:xfrm>
              <a:off x="1063" y="154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5" name="Freeform 2000"/>
            <p:cNvSpPr>
              <a:spLocks/>
            </p:cNvSpPr>
            <p:nvPr/>
          </p:nvSpPr>
          <p:spPr bwMode="auto">
            <a:xfrm>
              <a:off x="1063" y="1561"/>
              <a:ext cx="18" cy="6"/>
            </a:xfrm>
            <a:custGeom>
              <a:avLst/>
              <a:gdLst>
                <a:gd name="T0" fmla="*/ 11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1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1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1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6" name="Freeform 2001"/>
            <p:cNvSpPr>
              <a:spLocks/>
            </p:cNvSpPr>
            <p:nvPr/>
          </p:nvSpPr>
          <p:spPr bwMode="auto">
            <a:xfrm>
              <a:off x="1074" y="1546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7" name="Freeform 2002"/>
            <p:cNvSpPr>
              <a:spLocks/>
            </p:cNvSpPr>
            <p:nvPr/>
          </p:nvSpPr>
          <p:spPr bwMode="auto">
            <a:xfrm>
              <a:off x="1060" y="154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0 w 18"/>
                <a:gd name="T9" fmla="*/ 3 h 6"/>
                <a:gd name="T10" fmla="*/ 6 w 18"/>
                <a:gd name="T11" fmla="*/ 3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"/>
                <a:gd name="T19" fmla="*/ 0 h 6"/>
                <a:gd name="T20" fmla="*/ 18 w 18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8" name="Freeform 2003"/>
            <p:cNvSpPr>
              <a:spLocks/>
            </p:cNvSpPr>
            <p:nvPr/>
          </p:nvSpPr>
          <p:spPr bwMode="auto">
            <a:xfrm>
              <a:off x="1060" y="154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89" name="Rectangle 2004"/>
            <p:cNvSpPr>
              <a:spLocks noChangeArrowheads="1"/>
            </p:cNvSpPr>
            <p:nvPr/>
          </p:nvSpPr>
          <p:spPr bwMode="auto">
            <a:xfrm>
              <a:off x="1093" y="154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0" name="Freeform 2005"/>
            <p:cNvSpPr>
              <a:spLocks/>
            </p:cNvSpPr>
            <p:nvPr/>
          </p:nvSpPr>
          <p:spPr bwMode="auto">
            <a:xfrm>
              <a:off x="1093" y="156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1" name="Freeform 2006"/>
            <p:cNvSpPr>
              <a:spLocks/>
            </p:cNvSpPr>
            <p:nvPr/>
          </p:nvSpPr>
          <p:spPr bwMode="auto">
            <a:xfrm>
              <a:off x="1105" y="1546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2" name="Freeform 2007"/>
            <p:cNvSpPr>
              <a:spLocks/>
            </p:cNvSpPr>
            <p:nvPr/>
          </p:nvSpPr>
          <p:spPr bwMode="auto">
            <a:xfrm>
              <a:off x="1090" y="154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3" name="Freeform 2008"/>
            <p:cNvSpPr>
              <a:spLocks/>
            </p:cNvSpPr>
            <p:nvPr/>
          </p:nvSpPr>
          <p:spPr bwMode="auto">
            <a:xfrm>
              <a:off x="1090" y="154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4" name="Rectangle 2009"/>
            <p:cNvSpPr>
              <a:spLocks noChangeArrowheads="1"/>
            </p:cNvSpPr>
            <p:nvPr/>
          </p:nvSpPr>
          <p:spPr bwMode="auto">
            <a:xfrm>
              <a:off x="1123" y="154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5" name="Freeform 2010"/>
            <p:cNvSpPr>
              <a:spLocks/>
            </p:cNvSpPr>
            <p:nvPr/>
          </p:nvSpPr>
          <p:spPr bwMode="auto">
            <a:xfrm>
              <a:off x="1123" y="156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6" name="Freeform 2011"/>
            <p:cNvSpPr>
              <a:spLocks/>
            </p:cNvSpPr>
            <p:nvPr/>
          </p:nvSpPr>
          <p:spPr bwMode="auto">
            <a:xfrm>
              <a:off x="1135" y="1546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7" name="Freeform 2012"/>
            <p:cNvSpPr>
              <a:spLocks/>
            </p:cNvSpPr>
            <p:nvPr/>
          </p:nvSpPr>
          <p:spPr bwMode="auto">
            <a:xfrm>
              <a:off x="1120" y="154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698" name="Freeform 2013"/>
            <p:cNvSpPr>
              <a:spLocks/>
            </p:cNvSpPr>
            <p:nvPr/>
          </p:nvSpPr>
          <p:spPr bwMode="auto">
            <a:xfrm>
              <a:off x="1120" y="154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6" name="Group 2215"/>
          <p:cNvGrpSpPr>
            <a:grpSpLocks/>
          </p:cNvGrpSpPr>
          <p:nvPr/>
        </p:nvGrpSpPr>
        <p:grpSpPr bwMode="auto">
          <a:xfrm>
            <a:off x="1834430" y="2420116"/>
            <a:ext cx="490537" cy="225425"/>
            <a:chOff x="1105" y="1425"/>
            <a:chExt cx="309" cy="142"/>
          </a:xfrm>
        </p:grpSpPr>
        <p:sp>
          <p:nvSpPr>
            <p:cNvPr id="17299" name="Rectangle 2015"/>
            <p:cNvSpPr>
              <a:spLocks noChangeArrowheads="1"/>
            </p:cNvSpPr>
            <p:nvPr/>
          </p:nvSpPr>
          <p:spPr bwMode="auto">
            <a:xfrm>
              <a:off x="1108" y="154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0" name="Freeform 2016"/>
            <p:cNvSpPr>
              <a:spLocks/>
            </p:cNvSpPr>
            <p:nvPr/>
          </p:nvSpPr>
          <p:spPr bwMode="auto">
            <a:xfrm>
              <a:off x="1108" y="156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1" name="Freeform 2017"/>
            <p:cNvSpPr>
              <a:spLocks/>
            </p:cNvSpPr>
            <p:nvPr/>
          </p:nvSpPr>
          <p:spPr bwMode="auto">
            <a:xfrm>
              <a:off x="1120" y="1546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2" name="Freeform 2018"/>
            <p:cNvSpPr>
              <a:spLocks/>
            </p:cNvSpPr>
            <p:nvPr/>
          </p:nvSpPr>
          <p:spPr bwMode="auto">
            <a:xfrm>
              <a:off x="1105" y="154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3" name="Freeform 2019"/>
            <p:cNvSpPr>
              <a:spLocks/>
            </p:cNvSpPr>
            <p:nvPr/>
          </p:nvSpPr>
          <p:spPr bwMode="auto">
            <a:xfrm>
              <a:off x="1105" y="154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4" name="Rectangle 2020"/>
            <p:cNvSpPr>
              <a:spLocks noChangeArrowheads="1"/>
            </p:cNvSpPr>
            <p:nvPr/>
          </p:nvSpPr>
          <p:spPr bwMode="auto">
            <a:xfrm>
              <a:off x="1138" y="1549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5" name="Freeform 2021"/>
            <p:cNvSpPr>
              <a:spLocks/>
            </p:cNvSpPr>
            <p:nvPr/>
          </p:nvSpPr>
          <p:spPr bwMode="auto">
            <a:xfrm>
              <a:off x="1138" y="1561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6" name="Freeform 2022"/>
            <p:cNvSpPr>
              <a:spLocks/>
            </p:cNvSpPr>
            <p:nvPr/>
          </p:nvSpPr>
          <p:spPr bwMode="auto">
            <a:xfrm>
              <a:off x="1150" y="1546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7" name="Freeform 2023"/>
            <p:cNvSpPr>
              <a:spLocks/>
            </p:cNvSpPr>
            <p:nvPr/>
          </p:nvSpPr>
          <p:spPr bwMode="auto">
            <a:xfrm>
              <a:off x="1135" y="1546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8" name="Freeform 2024"/>
            <p:cNvSpPr>
              <a:spLocks/>
            </p:cNvSpPr>
            <p:nvPr/>
          </p:nvSpPr>
          <p:spPr bwMode="auto">
            <a:xfrm>
              <a:off x="1135" y="154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09" name="Rectangle 2025"/>
            <p:cNvSpPr>
              <a:spLocks noChangeArrowheads="1"/>
            </p:cNvSpPr>
            <p:nvPr/>
          </p:nvSpPr>
          <p:spPr bwMode="auto">
            <a:xfrm>
              <a:off x="1154" y="154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0" name="Freeform 2026"/>
            <p:cNvSpPr>
              <a:spLocks/>
            </p:cNvSpPr>
            <p:nvPr/>
          </p:nvSpPr>
          <p:spPr bwMode="auto">
            <a:xfrm>
              <a:off x="1154" y="156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1" name="Freeform 2027"/>
            <p:cNvSpPr>
              <a:spLocks/>
            </p:cNvSpPr>
            <p:nvPr/>
          </p:nvSpPr>
          <p:spPr bwMode="auto">
            <a:xfrm>
              <a:off x="1166" y="1546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2" name="Freeform 2028"/>
            <p:cNvSpPr>
              <a:spLocks/>
            </p:cNvSpPr>
            <p:nvPr/>
          </p:nvSpPr>
          <p:spPr bwMode="auto">
            <a:xfrm>
              <a:off x="1150" y="1546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3" name="Freeform 2029"/>
            <p:cNvSpPr>
              <a:spLocks/>
            </p:cNvSpPr>
            <p:nvPr/>
          </p:nvSpPr>
          <p:spPr bwMode="auto">
            <a:xfrm>
              <a:off x="1150" y="1549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4" name="Rectangle 2030"/>
            <p:cNvSpPr>
              <a:spLocks noChangeArrowheads="1"/>
            </p:cNvSpPr>
            <p:nvPr/>
          </p:nvSpPr>
          <p:spPr bwMode="auto">
            <a:xfrm>
              <a:off x="1184" y="154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5" name="Freeform 2031"/>
            <p:cNvSpPr>
              <a:spLocks/>
            </p:cNvSpPr>
            <p:nvPr/>
          </p:nvSpPr>
          <p:spPr bwMode="auto">
            <a:xfrm>
              <a:off x="1184" y="156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6" name="Freeform 2032"/>
            <p:cNvSpPr>
              <a:spLocks/>
            </p:cNvSpPr>
            <p:nvPr/>
          </p:nvSpPr>
          <p:spPr bwMode="auto">
            <a:xfrm>
              <a:off x="1196" y="1546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7" name="Freeform 2033"/>
            <p:cNvSpPr>
              <a:spLocks/>
            </p:cNvSpPr>
            <p:nvPr/>
          </p:nvSpPr>
          <p:spPr bwMode="auto">
            <a:xfrm>
              <a:off x="1181" y="154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8" name="Freeform 2034"/>
            <p:cNvSpPr>
              <a:spLocks/>
            </p:cNvSpPr>
            <p:nvPr/>
          </p:nvSpPr>
          <p:spPr bwMode="auto">
            <a:xfrm>
              <a:off x="1181" y="154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19" name="Rectangle 2035"/>
            <p:cNvSpPr>
              <a:spLocks noChangeArrowheads="1"/>
            </p:cNvSpPr>
            <p:nvPr/>
          </p:nvSpPr>
          <p:spPr bwMode="auto">
            <a:xfrm>
              <a:off x="1154" y="153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0" name="Freeform 2036"/>
            <p:cNvSpPr>
              <a:spLocks/>
            </p:cNvSpPr>
            <p:nvPr/>
          </p:nvSpPr>
          <p:spPr bwMode="auto">
            <a:xfrm>
              <a:off x="1154" y="154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1" name="Freeform 2037"/>
            <p:cNvSpPr>
              <a:spLocks/>
            </p:cNvSpPr>
            <p:nvPr/>
          </p:nvSpPr>
          <p:spPr bwMode="auto">
            <a:xfrm>
              <a:off x="1166" y="1531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2" name="Freeform 2038"/>
            <p:cNvSpPr>
              <a:spLocks/>
            </p:cNvSpPr>
            <p:nvPr/>
          </p:nvSpPr>
          <p:spPr bwMode="auto">
            <a:xfrm>
              <a:off x="1150" y="1531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3" name="Freeform 2039"/>
            <p:cNvSpPr>
              <a:spLocks/>
            </p:cNvSpPr>
            <p:nvPr/>
          </p:nvSpPr>
          <p:spPr bwMode="auto">
            <a:xfrm>
              <a:off x="1150" y="1534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4" name="Rectangle 2040"/>
            <p:cNvSpPr>
              <a:spLocks noChangeArrowheads="1"/>
            </p:cNvSpPr>
            <p:nvPr/>
          </p:nvSpPr>
          <p:spPr bwMode="auto">
            <a:xfrm>
              <a:off x="1123" y="151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5" name="Freeform 2041"/>
            <p:cNvSpPr>
              <a:spLocks/>
            </p:cNvSpPr>
            <p:nvPr/>
          </p:nvSpPr>
          <p:spPr bwMode="auto">
            <a:xfrm>
              <a:off x="1123" y="153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6" name="Freeform 2042"/>
            <p:cNvSpPr>
              <a:spLocks/>
            </p:cNvSpPr>
            <p:nvPr/>
          </p:nvSpPr>
          <p:spPr bwMode="auto">
            <a:xfrm>
              <a:off x="1135" y="1515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7" name="Freeform 2043"/>
            <p:cNvSpPr>
              <a:spLocks/>
            </p:cNvSpPr>
            <p:nvPr/>
          </p:nvSpPr>
          <p:spPr bwMode="auto">
            <a:xfrm>
              <a:off x="1120" y="1515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8" name="Freeform 2044"/>
            <p:cNvSpPr>
              <a:spLocks/>
            </p:cNvSpPr>
            <p:nvPr/>
          </p:nvSpPr>
          <p:spPr bwMode="auto">
            <a:xfrm>
              <a:off x="1120" y="151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29" name="Rectangle 2045"/>
            <p:cNvSpPr>
              <a:spLocks noChangeArrowheads="1"/>
            </p:cNvSpPr>
            <p:nvPr/>
          </p:nvSpPr>
          <p:spPr bwMode="auto">
            <a:xfrm>
              <a:off x="1154" y="151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0" name="Freeform 2046"/>
            <p:cNvSpPr>
              <a:spLocks/>
            </p:cNvSpPr>
            <p:nvPr/>
          </p:nvSpPr>
          <p:spPr bwMode="auto">
            <a:xfrm>
              <a:off x="1154" y="153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1" name="Freeform 2047"/>
            <p:cNvSpPr>
              <a:spLocks/>
            </p:cNvSpPr>
            <p:nvPr/>
          </p:nvSpPr>
          <p:spPr bwMode="auto">
            <a:xfrm>
              <a:off x="1166" y="1515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2" name="Freeform 2048"/>
            <p:cNvSpPr>
              <a:spLocks/>
            </p:cNvSpPr>
            <p:nvPr/>
          </p:nvSpPr>
          <p:spPr bwMode="auto">
            <a:xfrm>
              <a:off x="1150" y="1515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3" name="Freeform 2049"/>
            <p:cNvSpPr>
              <a:spLocks/>
            </p:cNvSpPr>
            <p:nvPr/>
          </p:nvSpPr>
          <p:spPr bwMode="auto">
            <a:xfrm>
              <a:off x="1150" y="1519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4" name="Rectangle 2050"/>
            <p:cNvSpPr>
              <a:spLocks noChangeArrowheads="1"/>
            </p:cNvSpPr>
            <p:nvPr/>
          </p:nvSpPr>
          <p:spPr bwMode="auto">
            <a:xfrm>
              <a:off x="1169" y="151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5" name="Freeform 2051"/>
            <p:cNvSpPr>
              <a:spLocks/>
            </p:cNvSpPr>
            <p:nvPr/>
          </p:nvSpPr>
          <p:spPr bwMode="auto">
            <a:xfrm>
              <a:off x="1169" y="153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6" name="Freeform 2052"/>
            <p:cNvSpPr>
              <a:spLocks/>
            </p:cNvSpPr>
            <p:nvPr/>
          </p:nvSpPr>
          <p:spPr bwMode="auto">
            <a:xfrm>
              <a:off x="1181" y="1515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7" name="Freeform 2053"/>
            <p:cNvSpPr>
              <a:spLocks/>
            </p:cNvSpPr>
            <p:nvPr/>
          </p:nvSpPr>
          <p:spPr bwMode="auto">
            <a:xfrm>
              <a:off x="1166" y="1515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8" name="Freeform 2054"/>
            <p:cNvSpPr>
              <a:spLocks/>
            </p:cNvSpPr>
            <p:nvPr/>
          </p:nvSpPr>
          <p:spPr bwMode="auto">
            <a:xfrm>
              <a:off x="1166" y="151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39" name="Rectangle 2055"/>
            <p:cNvSpPr>
              <a:spLocks noChangeArrowheads="1"/>
            </p:cNvSpPr>
            <p:nvPr/>
          </p:nvSpPr>
          <p:spPr bwMode="auto">
            <a:xfrm>
              <a:off x="1184" y="151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0" name="Freeform 2056"/>
            <p:cNvSpPr>
              <a:spLocks/>
            </p:cNvSpPr>
            <p:nvPr/>
          </p:nvSpPr>
          <p:spPr bwMode="auto">
            <a:xfrm>
              <a:off x="1184" y="153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1" name="Freeform 2057"/>
            <p:cNvSpPr>
              <a:spLocks/>
            </p:cNvSpPr>
            <p:nvPr/>
          </p:nvSpPr>
          <p:spPr bwMode="auto">
            <a:xfrm>
              <a:off x="1196" y="1515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2" name="Freeform 2058"/>
            <p:cNvSpPr>
              <a:spLocks/>
            </p:cNvSpPr>
            <p:nvPr/>
          </p:nvSpPr>
          <p:spPr bwMode="auto">
            <a:xfrm>
              <a:off x="1181" y="1515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3" name="Freeform 2059"/>
            <p:cNvSpPr>
              <a:spLocks/>
            </p:cNvSpPr>
            <p:nvPr/>
          </p:nvSpPr>
          <p:spPr bwMode="auto">
            <a:xfrm>
              <a:off x="1181" y="151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4" name="Rectangle 2060"/>
            <p:cNvSpPr>
              <a:spLocks noChangeArrowheads="1"/>
            </p:cNvSpPr>
            <p:nvPr/>
          </p:nvSpPr>
          <p:spPr bwMode="auto">
            <a:xfrm>
              <a:off x="1214" y="151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5" name="Freeform 2061"/>
            <p:cNvSpPr>
              <a:spLocks/>
            </p:cNvSpPr>
            <p:nvPr/>
          </p:nvSpPr>
          <p:spPr bwMode="auto">
            <a:xfrm>
              <a:off x="1214" y="1531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6" name="Freeform 2062"/>
            <p:cNvSpPr>
              <a:spLocks/>
            </p:cNvSpPr>
            <p:nvPr/>
          </p:nvSpPr>
          <p:spPr bwMode="auto">
            <a:xfrm>
              <a:off x="1226" y="1515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3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3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7" name="Freeform 2063"/>
            <p:cNvSpPr>
              <a:spLocks/>
            </p:cNvSpPr>
            <p:nvPr/>
          </p:nvSpPr>
          <p:spPr bwMode="auto">
            <a:xfrm>
              <a:off x="1211" y="1515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8" name="Freeform 2064"/>
            <p:cNvSpPr>
              <a:spLocks/>
            </p:cNvSpPr>
            <p:nvPr/>
          </p:nvSpPr>
          <p:spPr bwMode="auto">
            <a:xfrm>
              <a:off x="1211" y="151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49" name="Rectangle 2065"/>
            <p:cNvSpPr>
              <a:spLocks noChangeArrowheads="1"/>
            </p:cNvSpPr>
            <p:nvPr/>
          </p:nvSpPr>
          <p:spPr bwMode="auto">
            <a:xfrm>
              <a:off x="1245" y="151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0" name="Freeform 2066"/>
            <p:cNvSpPr>
              <a:spLocks/>
            </p:cNvSpPr>
            <p:nvPr/>
          </p:nvSpPr>
          <p:spPr bwMode="auto">
            <a:xfrm>
              <a:off x="1245" y="153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1" name="Freeform 2067"/>
            <p:cNvSpPr>
              <a:spLocks/>
            </p:cNvSpPr>
            <p:nvPr/>
          </p:nvSpPr>
          <p:spPr bwMode="auto">
            <a:xfrm>
              <a:off x="1257" y="1515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2" name="Freeform 2068"/>
            <p:cNvSpPr>
              <a:spLocks/>
            </p:cNvSpPr>
            <p:nvPr/>
          </p:nvSpPr>
          <p:spPr bwMode="auto">
            <a:xfrm>
              <a:off x="1241" y="1515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3" name="Freeform 2069"/>
            <p:cNvSpPr>
              <a:spLocks/>
            </p:cNvSpPr>
            <p:nvPr/>
          </p:nvSpPr>
          <p:spPr bwMode="auto">
            <a:xfrm>
              <a:off x="1241" y="1519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4" name="Rectangle 2070"/>
            <p:cNvSpPr>
              <a:spLocks noChangeArrowheads="1"/>
            </p:cNvSpPr>
            <p:nvPr/>
          </p:nvSpPr>
          <p:spPr bwMode="auto">
            <a:xfrm>
              <a:off x="1214" y="1503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5" name="Freeform 2071"/>
            <p:cNvSpPr>
              <a:spLocks/>
            </p:cNvSpPr>
            <p:nvPr/>
          </p:nvSpPr>
          <p:spPr bwMode="auto">
            <a:xfrm>
              <a:off x="1214" y="1515"/>
              <a:ext cx="19" cy="7"/>
            </a:xfrm>
            <a:custGeom>
              <a:avLst/>
              <a:gdLst>
                <a:gd name="T0" fmla="*/ 12 w 19"/>
                <a:gd name="T1" fmla="*/ 4 h 7"/>
                <a:gd name="T2" fmla="*/ 15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5 w 19"/>
                <a:gd name="T9" fmla="*/ 7 h 7"/>
                <a:gd name="T10" fmla="*/ 19 w 19"/>
                <a:gd name="T11" fmla="*/ 4 h 7"/>
                <a:gd name="T12" fmla="*/ 15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2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6" name="Freeform 2072"/>
            <p:cNvSpPr>
              <a:spLocks/>
            </p:cNvSpPr>
            <p:nvPr/>
          </p:nvSpPr>
          <p:spPr bwMode="auto">
            <a:xfrm>
              <a:off x="1226" y="1500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3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7" name="Freeform 2073"/>
            <p:cNvSpPr>
              <a:spLocks/>
            </p:cNvSpPr>
            <p:nvPr/>
          </p:nvSpPr>
          <p:spPr bwMode="auto">
            <a:xfrm>
              <a:off x="1211" y="1500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8" name="Freeform 2074"/>
            <p:cNvSpPr>
              <a:spLocks/>
            </p:cNvSpPr>
            <p:nvPr/>
          </p:nvSpPr>
          <p:spPr bwMode="auto">
            <a:xfrm>
              <a:off x="1211" y="1503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59" name="Rectangle 2075"/>
            <p:cNvSpPr>
              <a:spLocks noChangeArrowheads="1"/>
            </p:cNvSpPr>
            <p:nvPr/>
          </p:nvSpPr>
          <p:spPr bwMode="auto">
            <a:xfrm>
              <a:off x="1184" y="1503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0" name="Freeform 2076"/>
            <p:cNvSpPr>
              <a:spLocks/>
            </p:cNvSpPr>
            <p:nvPr/>
          </p:nvSpPr>
          <p:spPr bwMode="auto">
            <a:xfrm>
              <a:off x="1184" y="1515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1" name="Freeform 2077"/>
            <p:cNvSpPr>
              <a:spLocks/>
            </p:cNvSpPr>
            <p:nvPr/>
          </p:nvSpPr>
          <p:spPr bwMode="auto">
            <a:xfrm>
              <a:off x="1196" y="1500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2" name="Freeform 2078"/>
            <p:cNvSpPr>
              <a:spLocks/>
            </p:cNvSpPr>
            <p:nvPr/>
          </p:nvSpPr>
          <p:spPr bwMode="auto">
            <a:xfrm>
              <a:off x="1181" y="1500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3" name="Freeform 2079"/>
            <p:cNvSpPr>
              <a:spLocks/>
            </p:cNvSpPr>
            <p:nvPr/>
          </p:nvSpPr>
          <p:spPr bwMode="auto">
            <a:xfrm>
              <a:off x="1181" y="1503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4" name="Rectangle 2080"/>
            <p:cNvSpPr>
              <a:spLocks noChangeArrowheads="1"/>
            </p:cNvSpPr>
            <p:nvPr/>
          </p:nvSpPr>
          <p:spPr bwMode="auto">
            <a:xfrm>
              <a:off x="1154" y="148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5" name="Freeform 2081"/>
            <p:cNvSpPr>
              <a:spLocks/>
            </p:cNvSpPr>
            <p:nvPr/>
          </p:nvSpPr>
          <p:spPr bwMode="auto">
            <a:xfrm>
              <a:off x="1154" y="1500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6" name="Freeform 2082"/>
            <p:cNvSpPr>
              <a:spLocks/>
            </p:cNvSpPr>
            <p:nvPr/>
          </p:nvSpPr>
          <p:spPr bwMode="auto">
            <a:xfrm>
              <a:off x="1166" y="148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7" name="Freeform 2083"/>
            <p:cNvSpPr>
              <a:spLocks/>
            </p:cNvSpPr>
            <p:nvPr/>
          </p:nvSpPr>
          <p:spPr bwMode="auto">
            <a:xfrm>
              <a:off x="1150" y="1485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8" name="Freeform 2084"/>
            <p:cNvSpPr>
              <a:spLocks/>
            </p:cNvSpPr>
            <p:nvPr/>
          </p:nvSpPr>
          <p:spPr bwMode="auto">
            <a:xfrm>
              <a:off x="1150" y="1488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4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69" name="Rectangle 2085"/>
            <p:cNvSpPr>
              <a:spLocks noChangeArrowheads="1"/>
            </p:cNvSpPr>
            <p:nvPr/>
          </p:nvSpPr>
          <p:spPr bwMode="auto">
            <a:xfrm>
              <a:off x="1184" y="148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0" name="Freeform 2086"/>
            <p:cNvSpPr>
              <a:spLocks/>
            </p:cNvSpPr>
            <p:nvPr/>
          </p:nvSpPr>
          <p:spPr bwMode="auto">
            <a:xfrm>
              <a:off x="1184" y="1500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1" name="Freeform 2087"/>
            <p:cNvSpPr>
              <a:spLocks/>
            </p:cNvSpPr>
            <p:nvPr/>
          </p:nvSpPr>
          <p:spPr bwMode="auto">
            <a:xfrm>
              <a:off x="1196" y="148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2" name="Freeform 2088"/>
            <p:cNvSpPr>
              <a:spLocks/>
            </p:cNvSpPr>
            <p:nvPr/>
          </p:nvSpPr>
          <p:spPr bwMode="auto">
            <a:xfrm>
              <a:off x="1181" y="148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3" name="Freeform 2089"/>
            <p:cNvSpPr>
              <a:spLocks/>
            </p:cNvSpPr>
            <p:nvPr/>
          </p:nvSpPr>
          <p:spPr bwMode="auto">
            <a:xfrm>
              <a:off x="1181" y="1488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4" name="Rectangle 2090"/>
            <p:cNvSpPr>
              <a:spLocks noChangeArrowheads="1"/>
            </p:cNvSpPr>
            <p:nvPr/>
          </p:nvSpPr>
          <p:spPr bwMode="auto">
            <a:xfrm>
              <a:off x="1214" y="148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5" name="Freeform 2091"/>
            <p:cNvSpPr>
              <a:spLocks/>
            </p:cNvSpPr>
            <p:nvPr/>
          </p:nvSpPr>
          <p:spPr bwMode="auto">
            <a:xfrm>
              <a:off x="1214" y="1500"/>
              <a:ext cx="19" cy="7"/>
            </a:xfrm>
            <a:custGeom>
              <a:avLst/>
              <a:gdLst>
                <a:gd name="T0" fmla="*/ 12 w 19"/>
                <a:gd name="T1" fmla="*/ 3 h 7"/>
                <a:gd name="T2" fmla="*/ 15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5 w 19"/>
                <a:gd name="T9" fmla="*/ 7 h 7"/>
                <a:gd name="T10" fmla="*/ 19 w 19"/>
                <a:gd name="T11" fmla="*/ 3 h 7"/>
                <a:gd name="T12" fmla="*/ 15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2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6" name="Freeform 2092"/>
            <p:cNvSpPr>
              <a:spLocks/>
            </p:cNvSpPr>
            <p:nvPr/>
          </p:nvSpPr>
          <p:spPr bwMode="auto">
            <a:xfrm>
              <a:off x="1226" y="1485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7" name="Freeform 2093"/>
            <p:cNvSpPr>
              <a:spLocks/>
            </p:cNvSpPr>
            <p:nvPr/>
          </p:nvSpPr>
          <p:spPr bwMode="auto">
            <a:xfrm>
              <a:off x="1211" y="148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8" name="Freeform 2094"/>
            <p:cNvSpPr>
              <a:spLocks/>
            </p:cNvSpPr>
            <p:nvPr/>
          </p:nvSpPr>
          <p:spPr bwMode="auto">
            <a:xfrm>
              <a:off x="1211" y="1488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79" name="Rectangle 2095"/>
            <p:cNvSpPr>
              <a:spLocks noChangeArrowheads="1"/>
            </p:cNvSpPr>
            <p:nvPr/>
          </p:nvSpPr>
          <p:spPr bwMode="auto">
            <a:xfrm>
              <a:off x="1229" y="1488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0" name="Freeform 2096"/>
            <p:cNvSpPr>
              <a:spLocks/>
            </p:cNvSpPr>
            <p:nvPr/>
          </p:nvSpPr>
          <p:spPr bwMode="auto">
            <a:xfrm>
              <a:off x="1229" y="1500"/>
              <a:ext cx="19" cy="7"/>
            </a:xfrm>
            <a:custGeom>
              <a:avLst/>
              <a:gdLst>
                <a:gd name="T0" fmla="*/ 12 w 19"/>
                <a:gd name="T1" fmla="*/ 3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3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2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3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1" name="Freeform 2097"/>
            <p:cNvSpPr>
              <a:spLocks/>
            </p:cNvSpPr>
            <p:nvPr/>
          </p:nvSpPr>
          <p:spPr bwMode="auto">
            <a:xfrm>
              <a:off x="1241" y="1485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2" name="Freeform 2098"/>
            <p:cNvSpPr>
              <a:spLocks/>
            </p:cNvSpPr>
            <p:nvPr/>
          </p:nvSpPr>
          <p:spPr bwMode="auto">
            <a:xfrm>
              <a:off x="1226" y="1485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3" name="Freeform 2099"/>
            <p:cNvSpPr>
              <a:spLocks/>
            </p:cNvSpPr>
            <p:nvPr/>
          </p:nvSpPr>
          <p:spPr bwMode="auto">
            <a:xfrm>
              <a:off x="1226" y="1488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3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4" name="Rectangle 2100"/>
            <p:cNvSpPr>
              <a:spLocks noChangeArrowheads="1"/>
            </p:cNvSpPr>
            <p:nvPr/>
          </p:nvSpPr>
          <p:spPr bwMode="auto">
            <a:xfrm>
              <a:off x="1245" y="148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5" name="Freeform 2101"/>
            <p:cNvSpPr>
              <a:spLocks/>
            </p:cNvSpPr>
            <p:nvPr/>
          </p:nvSpPr>
          <p:spPr bwMode="auto">
            <a:xfrm>
              <a:off x="1245" y="1500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6" name="Freeform 2102"/>
            <p:cNvSpPr>
              <a:spLocks/>
            </p:cNvSpPr>
            <p:nvPr/>
          </p:nvSpPr>
          <p:spPr bwMode="auto">
            <a:xfrm>
              <a:off x="1257" y="148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7" name="Freeform 2103"/>
            <p:cNvSpPr>
              <a:spLocks/>
            </p:cNvSpPr>
            <p:nvPr/>
          </p:nvSpPr>
          <p:spPr bwMode="auto">
            <a:xfrm>
              <a:off x="1241" y="1485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8" name="Freeform 2104"/>
            <p:cNvSpPr>
              <a:spLocks/>
            </p:cNvSpPr>
            <p:nvPr/>
          </p:nvSpPr>
          <p:spPr bwMode="auto">
            <a:xfrm>
              <a:off x="1241" y="1488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4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89" name="Rectangle 2105"/>
            <p:cNvSpPr>
              <a:spLocks noChangeArrowheads="1"/>
            </p:cNvSpPr>
            <p:nvPr/>
          </p:nvSpPr>
          <p:spPr bwMode="auto">
            <a:xfrm>
              <a:off x="1275" y="148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0" name="Freeform 2106"/>
            <p:cNvSpPr>
              <a:spLocks/>
            </p:cNvSpPr>
            <p:nvPr/>
          </p:nvSpPr>
          <p:spPr bwMode="auto">
            <a:xfrm>
              <a:off x="1275" y="1500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1" name="Freeform 2107"/>
            <p:cNvSpPr>
              <a:spLocks/>
            </p:cNvSpPr>
            <p:nvPr/>
          </p:nvSpPr>
          <p:spPr bwMode="auto">
            <a:xfrm>
              <a:off x="1287" y="148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2" name="Freeform 2108"/>
            <p:cNvSpPr>
              <a:spLocks/>
            </p:cNvSpPr>
            <p:nvPr/>
          </p:nvSpPr>
          <p:spPr bwMode="auto">
            <a:xfrm>
              <a:off x="1272" y="148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3" name="Freeform 2109"/>
            <p:cNvSpPr>
              <a:spLocks/>
            </p:cNvSpPr>
            <p:nvPr/>
          </p:nvSpPr>
          <p:spPr bwMode="auto">
            <a:xfrm>
              <a:off x="1272" y="1488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4" name="Rectangle 2110"/>
            <p:cNvSpPr>
              <a:spLocks noChangeArrowheads="1"/>
            </p:cNvSpPr>
            <p:nvPr/>
          </p:nvSpPr>
          <p:spPr bwMode="auto">
            <a:xfrm>
              <a:off x="1305" y="148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5" name="Freeform 2111"/>
            <p:cNvSpPr>
              <a:spLocks/>
            </p:cNvSpPr>
            <p:nvPr/>
          </p:nvSpPr>
          <p:spPr bwMode="auto">
            <a:xfrm>
              <a:off x="1305" y="1500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6" name="Freeform 2112"/>
            <p:cNvSpPr>
              <a:spLocks/>
            </p:cNvSpPr>
            <p:nvPr/>
          </p:nvSpPr>
          <p:spPr bwMode="auto">
            <a:xfrm>
              <a:off x="1317" y="148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7" name="Freeform 2113"/>
            <p:cNvSpPr>
              <a:spLocks/>
            </p:cNvSpPr>
            <p:nvPr/>
          </p:nvSpPr>
          <p:spPr bwMode="auto">
            <a:xfrm>
              <a:off x="1302" y="148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8" name="Freeform 2114"/>
            <p:cNvSpPr>
              <a:spLocks/>
            </p:cNvSpPr>
            <p:nvPr/>
          </p:nvSpPr>
          <p:spPr bwMode="auto">
            <a:xfrm>
              <a:off x="1302" y="1488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399" name="Rectangle 2115"/>
            <p:cNvSpPr>
              <a:spLocks noChangeArrowheads="1"/>
            </p:cNvSpPr>
            <p:nvPr/>
          </p:nvSpPr>
          <p:spPr bwMode="auto">
            <a:xfrm>
              <a:off x="1275" y="147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0" name="Freeform 2116"/>
            <p:cNvSpPr>
              <a:spLocks/>
            </p:cNvSpPr>
            <p:nvPr/>
          </p:nvSpPr>
          <p:spPr bwMode="auto">
            <a:xfrm>
              <a:off x="1275" y="148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1" name="Freeform 2117"/>
            <p:cNvSpPr>
              <a:spLocks/>
            </p:cNvSpPr>
            <p:nvPr/>
          </p:nvSpPr>
          <p:spPr bwMode="auto">
            <a:xfrm>
              <a:off x="1287" y="147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2" name="Freeform 2118"/>
            <p:cNvSpPr>
              <a:spLocks/>
            </p:cNvSpPr>
            <p:nvPr/>
          </p:nvSpPr>
          <p:spPr bwMode="auto">
            <a:xfrm>
              <a:off x="1272" y="147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3" name="Freeform 2119"/>
            <p:cNvSpPr>
              <a:spLocks/>
            </p:cNvSpPr>
            <p:nvPr/>
          </p:nvSpPr>
          <p:spPr bwMode="auto">
            <a:xfrm>
              <a:off x="1272" y="147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4" name="Rectangle 2120"/>
            <p:cNvSpPr>
              <a:spLocks noChangeArrowheads="1"/>
            </p:cNvSpPr>
            <p:nvPr/>
          </p:nvSpPr>
          <p:spPr bwMode="auto">
            <a:xfrm>
              <a:off x="1245" y="147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5" name="Freeform 2121"/>
            <p:cNvSpPr>
              <a:spLocks/>
            </p:cNvSpPr>
            <p:nvPr/>
          </p:nvSpPr>
          <p:spPr bwMode="auto">
            <a:xfrm>
              <a:off x="1245" y="148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6" name="Freeform 2122"/>
            <p:cNvSpPr>
              <a:spLocks/>
            </p:cNvSpPr>
            <p:nvPr/>
          </p:nvSpPr>
          <p:spPr bwMode="auto">
            <a:xfrm>
              <a:off x="1257" y="147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7" name="Freeform 2123"/>
            <p:cNvSpPr>
              <a:spLocks/>
            </p:cNvSpPr>
            <p:nvPr/>
          </p:nvSpPr>
          <p:spPr bwMode="auto">
            <a:xfrm>
              <a:off x="1241" y="1470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8" name="Freeform 2124"/>
            <p:cNvSpPr>
              <a:spLocks/>
            </p:cNvSpPr>
            <p:nvPr/>
          </p:nvSpPr>
          <p:spPr bwMode="auto">
            <a:xfrm>
              <a:off x="1241" y="1473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09" name="Rectangle 2125"/>
            <p:cNvSpPr>
              <a:spLocks noChangeArrowheads="1"/>
            </p:cNvSpPr>
            <p:nvPr/>
          </p:nvSpPr>
          <p:spPr bwMode="auto">
            <a:xfrm>
              <a:off x="1214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0" name="Freeform 2126"/>
            <p:cNvSpPr>
              <a:spLocks/>
            </p:cNvSpPr>
            <p:nvPr/>
          </p:nvSpPr>
          <p:spPr bwMode="auto">
            <a:xfrm>
              <a:off x="1214" y="1470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1" name="Freeform 2127"/>
            <p:cNvSpPr>
              <a:spLocks/>
            </p:cNvSpPr>
            <p:nvPr/>
          </p:nvSpPr>
          <p:spPr bwMode="auto">
            <a:xfrm>
              <a:off x="1226" y="1455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2" name="Freeform 2128"/>
            <p:cNvSpPr>
              <a:spLocks/>
            </p:cNvSpPr>
            <p:nvPr/>
          </p:nvSpPr>
          <p:spPr bwMode="auto">
            <a:xfrm>
              <a:off x="1211" y="145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3" name="Freeform 2129"/>
            <p:cNvSpPr>
              <a:spLocks/>
            </p:cNvSpPr>
            <p:nvPr/>
          </p:nvSpPr>
          <p:spPr bwMode="auto">
            <a:xfrm>
              <a:off x="1211" y="145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4" name="Rectangle 2130"/>
            <p:cNvSpPr>
              <a:spLocks noChangeArrowheads="1"/>
            </p:cNvSpPr>
            <p:nvPr/>
          </p:nvSpPr>
          <p:spPr bwMode="auto">
            <a:xfrm>
              <a:off x="1245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5" name="Freeform 2131"/>
            <p:cNvSpPr>
              <a:spLocks/>
            </p:cNvSpPr>
            <p:nvPr/>
          </p:nvSpPr>
          <p:spPr bwMode="auto">
            <a:xfrm>
              <a:off x="1245" y="147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6" name="Freeform 2132"/>
            <p:cNvSpPr>
              <a:spLocks/>
            </p:cNvSpPr>
            <p:nvPr/>
          </p:nvSpPr>
          <p:spPr bwMode="auto">
            <a:xfrm>
              <a:off x="1257" y="145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7" name="Freeform 2133"/>
            <p:cNvSpPr>
              <a:spLocks/>
            </p:cNvSpPr>
            <p:nvPr/>
          </p:nvSpPr>
          <p:spPr bwMode="auto">
            <a:xfrm>
              <a:off x="1241" y="1455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8" name="Freeform 2134"/>
            <p:cNvSpPr>
              <a:spLocks/>
            </p:cNvSpPr>
            <p:nvPr/>
          </p:nvSpPr>
          <p:spPr bwMode="auto">
            <a:xfrm>
              <a:off x="1241" y="1458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19" name="Rectangle 2135"/>
            <p:cNvSpPr>
              <a:spLocks noChangeArrowheads="1"/>
            </p:cNvSpPr>
            <p:nvPr/>
          </p:nvSpPr>
          <p:spPr bwMode="auto">
            <a:xfrm>
              <a:off x="1260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0" name="Freeform 2136"/>
            <p:cNvSpPr>
              <a:spLocks/>
            </p:cNvSpPr>
            <p:nvPr/>
          </p:nvSpPr>
          <p:spPr bwMode="auto">
            <a:xfrm>
              <a:off x="1260" y="147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1" name="Freeform 2137"/>
            <p:cNvSpPr>
              <a:spLocks/>
            </p:cNvSpPr>
            <p:nvPr/>
          </p:nvSpPr>
          <p:spPr bwMode="auto">
            <a:xfrm>
              <a:off x="1272" y="145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2" name="Freeform 2138"/>
            <p:cNvSpPr>
              <a:spLocks/>
            </p:cNvSpPr>
            <p:nvPr/>
          </p:nvSpPr>
          <p:spPr bwMode="auto">
            <a:xfrm>
              <a:off x="1257" y="145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3" name="Freeform 2139"/>
            <p:cNvSpPr>
              <a:spLocks/>
            </p:cNvSpPr>
            <p:nvPr/>
          </p:nvSpPr>
          <p:spPr bwMode="auto">
            <a:xfrm>
              <a:off x="1257" y="145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4" name="Rectangle 2140"/>
            <p:cNvSpPr>
              <a:spLocks noChangeArrowheads="1"/>
            </p:cNvSpPr>
            <p:nvPr/>
          </p:nvSpPr>
          <p:spPr bwMode="auto">
            <a:xfrm>
              <a:off x="1275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5" name="Freeform 2141"/>
            <p:cNvSpPr>
              <a:spLocks/>
            </p:cNvSpPr>
            <p:nvPr/>
          </p:nvSpPr>
          <p:spPr bwMode="auto">
            <a:xfrm>
              <a:off x="1275" y="147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6" name="Freeform 2142"/>
            <p:cNvSpPr>
              <a:spLocks/>
            </p:cNvSpPr>
            <p:nvPr/>
          </p:nvSpPr>
          <p:spPr bwMode="auto">
            <a:xfrm>
              <a:off x="1287" y="145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7" name="Freeform 2143"/>
            <p:cNvSpPr>
              <a:spLocks/>
            </p:cNvSpPr>
            <p:nvPr/>
          </p:nvSpPr>
          <p:spPr bwMode="auto">
            <a:xfrm>
              <a:off x="1272" y="145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8" name="Freeform 2144"/>
            <p:cNvSpPr>
              <a:spLocks/>
            </p:cNvSpPr>
            <p:nvPr/>
          </p:nvSpPr>
          <p:spPr bwMode="auto">
            <a:xfrm>
              <a:off x="1272" y="145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29" name="Rectangle 2145"/>
            <p:cNvSpPr>
              <a:spLocks noChangeArrowheads="1"/>
            </p:cNvSpPr>
            <p:nvPr/>
          </p:nvSpPr>
          <p:spPr bwMode="auto">
            <a:xfrm>
              <a:off x="1290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0" name="Freeform 2146"/>
            <p:cNvSpPr>
              <a:spLocks/>
            </p:cNvSpPr>
            <p:nvPr/>
          </p:nvSpPr>
          <p:spPr bwMode="auto">
            <a:xfrm>
              <a:off x="1290" y="147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1" name="Freeform 2147"/>
            <p:cNvSpPr>
              <a:spLocks/>
            </p:cNvSpPr>
            <p:nvPr/>
          </p:nvSpPr>
          <p:spPr bwMode="auto">
            <a:xfrm>
              <a:off x="1302" y="145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2" name="Freeform 2148"/>
            <p:cNvSpPr>
              <a:spLocks/>
            </p:cNvSpPr>
            <p:nvPr/>
          </p:nvSpPr>
          <p:spPr bwMode="auto">
            <a:xfrm>
              <a:off x="1287" y="145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3" name="Freeform 2149"/>
            <p:cNvSpPr>
              <a:spLocks/>
            </p:cNvSpPr>
            <p:nvPr/>
          </p:nvSpPr>
          <p:spPr bwMode="auto">
            <a:xfrm>
              <a:off x="1287" y="145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4" name="Rectangle 2150"/>
            <p:cNvSpPr>
              <a:spLocks noChangeArrowheads="1"/>
            </p:cNvSpPr>
            <p:nvPr/>
          </p:nvSpPr>
          <p:spPr bwMode="auto">
            <a:xfrm>
              <a:off x="1305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5" name="Freeform 2151"/>
            <p:cNvSpPr>
              <a:spLocks/>
            </p:cNvSpPr>
            <p:nvPr/>
          </p:nvSpPr>
          <p:spPr bwMode="auto">
            <a:xfrm>
              <a:off x="1305" y="147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6" name="Freeform 2152"/>
            <p:cNvSpPr>
              <a:spLocks/>
            </p:cNvSpPr>
            <p:nvPr/>
          </p:nvSpPr>
          <p:spPr bwMode="auto">
            <a:xfrm>
              <a:off x="1317" y="145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7" name="Freeform 2153"/>
            <p:cNvSpPr>
              <a:spLocks/>
            </p:cNvSpPr>
            <p:nvPr/>
          </p:nvSpPr>
          <p:spPr bwMode="auto">
            <a:xfrm>
              <a:off x="1302" y="145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8" name="Freeform 2154"/>
            <p:cNvSpPr>
              <a:spLocks/>
            </p:cNvSpPr>
            <p:nvPr/>
          </p:nvSpPr>
          <p:spPr bwMode="auto">
            <a:xfrm>
              <a:off x="1302" y="145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39" name="Rectangle 2155"/>
            <p:cNvSpPr>
              <a:spLocks noChangeArrowheads="1"/>
            </p:cNvSpPr>
            <p:nvPr/>
          </p:nvSpPr>
          <p:spPr bwMode="auto">
            <a:xfrm>
              <a:off x="1320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0" name="Freeform 2156"/>
            <p:cNvSpPr>
              <a:spLocks/>
            </p:cNvSpPr>
            <p:nvPr/>
          </p:nvSpPr>
          <p:spPr bwMode="auto">
            <a:xfrm>
              <a:off x="1320" y="147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1" name="Freeform 2157"/>
            <p:cNvSpPr>
              <a:spLocks/>
            </p:cNvSpPr>
            <p:nvPr/>
          </p:nvSpPr>
          <p:spPr bwMode="auto">
            <a:xfrm>
              <a:off x="1332" y="145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2" name="Freeform 2158"/>
            <p:cNvSpPr>
              <a:spLocks/>
            </p:cNvSpPr>
            <p:nvPr/>
          </p:nvSpPr>
          <p:spPr bwMode="auto">
            <a:xfrm>
              <a:off x="1317" y="145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3" name="Freeform 2159"/>
            <p:cNvSpPr>
              <a:spLocks/>
            </p:cNvSpPr>
            <p:nvPr/>
          </p:nvSpPr>
          <p:spPr bwMode="auto">
            <a:xfrm>
              <a:off x="1317" y="145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4" name="Rectangle 2160"/>
            <p:cNvSpPr>
              <a:spLocks noChangeArrowheads="1"/>
            </p:cNvSpPr>
            <p:nvPr/>
          </p:nvSpPr>
          <p:spPr bwMode="auto">
            <a:xfrm>
              <a:off x="1335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5" name="Freeform 2161"/>
            <p:cNvSpPr>
              <a:spLocks/>
            </p:cNvSpPr>
            <p:nvPr/>
          </p:nvSpPr>
          <p:spPr bwMode="auto">
            <a:xfrm>
              <a:off x="1335" y="1470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6" name="Freeform 2162"/>
            <p:cNvSpPr>
              <a:spLocks/>
            </p:cNvSpPr>
            <p:nvPr/>
          </p:nvSpPr>
          <p:spPr bwMode="auto">
            <a:xfrm>
              <a:off x="1347" y="1455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7" name="Freeform 2163"/>
            <p:cNvSpPr>
              <a:spLocks/>
            </p:cNvSpPr>
            <p:nvPr/>
          </p:nvSpPr>
          <p:spPr bwMode="auto">
            <a:xfrm>
              <a:off x="1332" y="145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8" name="Freeform 2164"/>
            <p:cNvSpPr>
              <a:spLocks/>
            </p:cNvSpPr>
            <p:nvPr/>
          </p:nvSpPr>
          <p:spPr bwMode="auto">
            <a:xfrm>
              <a:off x="1332" y="145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49" name="Rectangle 2165"/>
            <p:cNvSpPr>
              <a:spLocks noChangeArrowheads="1"/>
            </p:cNvSpPr>
            <p:nvPr/>
          </p:nvSpPr>
          <p:spPr bwMode="auto">
            <a:xfrm>
              <a:off x="1366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0" name="Freeform 2166"/>
            <p:cNvSpPr>
              <a:spLocks/>
            </p:cNvSpPr>
            <p:nvPr/>
          </p:nvSpPr>
          <p:spPr bwMode="auto">
            <a:xfrm>
              <a:off x="1366" y="147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1" name="Freeform 2167"/>
            <p:cNvSpPr>
              <a:spLocks/>
            </p:cNvSpPr>
            <p:nvPr/>
          </p:nvSpPr>
          <p:spPr bwMode="auto">
            <a:xfrm>
              <a:off x="1378" y="145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2" name="Freeform 2168"/>
            <p:cNvSpPr>
              <a:spLocks/>
            </p:cNvSpPr>
            <p:nvPr/>
          </p:nvSpPr>
          <p:spPr bwMode="auto">
            <a:xfrm>
              <a:off x="1362" y="1455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3" name="Freeform 2169"/>
            <p:cNvSpPr>
              <a:spLocks/>
            </p:cNvSpPr>
            <p:nvPr/>
          </p:nvSpPr>
          <p:spPr bwMode="auto">
            <a:xfrm>
              <a:off x="1362" y="1458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4" name="Rectangle 2170"/>
            <p:cNvSpPr>
              <a:spLocks noChangeArrowheads="1"/>
            </p:cNvSpPr>
            <p:nvPr/>
          </p:nvSpPr>
          <p:spPr bwMode="auto">
            <a:xfrm>
              <a:off x="1396" y="145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5" name="Freeform 2171"/>
            <p:cNvSpPr>
              <a:spLocks/>
            </p:cNvSpPr>
            <p:nvPr/>
          </p:nvSpPr>
          <p:spPr bwMode="auto">
            <a:xfrm>
              <a:off x="1396" y="147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6" name="Freeform 2172"/>
            <p:cNvSpPr>
              <a:spLocks/>
            </p:cNvSpPr>
            <p:nvPr/>
          </p:nvSpPr>
          <p:spPr bwMode="auto">
            <a:xfrm>
              <a:off x="1408" y="145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7" name="Freeform 2173"/>
            <p:cNvSpPr>
              <a:spLocks/>
            </p:cNvSpPr>
            <p:nvPr/>
          </p:nvSpPr>
          <p:spPr bwMode="auto">
            <a:xfrm>
              <a:off x="1393" y="145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8" name="Freeform 2174"/>
            <p:cNvSpPr>
              <a:spLocks/>
            </p:cNvSpPr>
            <p:nvPr/>
          </p:nvSpPr>
          <p:spPr bwMode="auto">
            <a:xfrm>
              <a:off x="1393" y="145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59" name="Rectangle 2175"/>
            <p:cNvSpPr>
              <a:spLocks noChangeArrowheads="1"/>
            </p:cNvSpPr>
            <p:nvPr/>
          </p:nvSpPr>
          <p:spPr bwMode="auto">
            <a:xfrm>
              <a:off x="1366" y="144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0" name="Freeform 2176"/>
            <p:cNvSpPr>
              <a:spLocks/>
            </p:cNvSpPr>
            <p:nvPr/>
          </p:nvSpPr>
          <p:spPr bwMode="auto">
            <a:xfrm>
              <a:off x="1366" y="145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1" name="Freeform 2177"/>
            <p:cNvSpPr>
              <a:spLocks/>
            </p:cNvSpPr>
            <p:nvPr/>
          </p:nvSpPr>
          <p:spPr bwMode="auto">
            <a:xfrm>
              <a:off x="1378" y="144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2" name="Freeform 2178"/>
            <p:cNvSpPr>
              <a:spLocks/>
            </p:cNvSpPr>
            <p:nvPr/>
          </p:nvSpPr>
          <p:spPr bwMode="auto">
            <a:xfrm>
              <a:off x="1362" y="1440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3" name="Freeform 2179"/>
            <p:cNvSpPr>
              <a:spLocks/>
            </p:cNvSpPr>
            <p:nvPr/>
          </p:nvSpPr>
          <p:spPr bwMode="auto">
            <a:xfrm>
              <a:off x="1362" y="1443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4" name="Rectangle 2180"/>
            <p:cNvSpPr>
              <a:spLocks noChangeArrowheads="1"/>
            </p:cNvSpPr>
            <p:nvPr/>
          </p:nvSpPr>
          <p:spPr bwMode="auto">
            <a:xfrm>
              <a:off x="1335" y="144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5" name="Freeform 2181"/>
            <p:cNvSpPr>
              <a:spLocks/>
            </p:cNvSpPr>
            <p:nvPr/>
          </p:nvSpPr>
          <p:spPr bwMode="auto">
            <a:xfrm>
              <a:off x="1335" y="1455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6" name="Freeform 2182"/>
            <p:cNvSpPr>
              <a:spLocks/>
            </p:cNvSpPr>
            <p:nvPr/>
          </p:nvSpPr>
          <p:spPr bwMode="auto">
            <a:xfrm>
              <a:off x="1347" y="1440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7" name="Freeform 2183"/>
            <p:cNvSpPr>
              <a:spLocks/>
            </p:cNvSpPr>
            <p:nvPr/>
          </p:nvSpPr>
          <p:spPr bwMode="auto">
            <a:xfrm>
              <a:off x="1332" y="144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8" name="Freeform 2184"/>
            <p:cNvSpPr>
              <a:spLocks/>
            </p:cNvSpPr>
            <p:nvPr/>
          </p:nvSpPr>
          <p:spPr bwMode="auto">
            <a:xfrm>
              <a:off x="1332" y="144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69" name="Rectangle 2185"/>
            <p:cNvSpPr>
              <a:spLocks noChangeArrowheads="1"/>
            </p:cNvSpPr>
            <p:nvPr/>
          </p:nvSpPr>
          <p:spPr bwMode="auto">
            <a:xfrm>
              <a:off x="1305" y="142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0" name="Freeform 2186"/>
            <p:cNvSpPr>
              <a:spLocks/>
            </p:cNvSpPr>
            <p:nvPr/>
          </p:nvSpPr>
          <p:spPr bwMode="auto">
            <a:xfrm>
              <a:off x="1305" y="144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1" name="Freeform 2187"/>
            <p:cNvSpPr>
              <a:spLocks/>
            </p:cNvSpPr>
            <p:nvPr/>
          </p:nvSpPr>
          <p:spPr bwMode="auto">
            <a:xfrm>
              <a:off x="1317" y="142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2" name="Freeform 2188"/>
            <p:cNvSpPr>
              <a:spLocks/>
            </p:cNvSpPr>
            <p:nvPr/>
          </p:nvSpPr>
          <p:spPr bwMode="auto">
            <a:xfrm>
              <a:off x="1302" y="142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3" name="Freeform 2189"/>
            <p:cNvSpPr>
              <a:spLocks/>
            </p:cNvSpPr>
            <p:nvPr/>
          </p:nvSpPr>
          <p:spPr bwMode="auto">
            <a:xfrm>
              <a:off x="1302" y="142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4" name="Rectangle 2190"/>
            <p:cNvSpPr>
              <a:spLocks noChangeArrowheads="1"/>
            </p:cNvSpPr>
            <p:nvPr/>
          </p:nvSpPr>
          <p:spPr bwMode="auto">
            <a:xfrm>
              <a:off x="1335" y="142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5" name="Freeform 2191"/>
            <p:cNvSpPr>
              <a:spLocks/>
            </p:cNvSpPr>
            <p:nvPr/>
          </p:nvSpPr>
          <p:spPr bwMode="auto">
            <a:xfrm>
              <a:off x="1335" y="1440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6" name="Freeform 2192"/>
            <p:cNvSpPr>
              <a:spLocks/>
            </p:cNvSpPr>
            <p:nvPr/>
          </p:nvSpPr>
          <p:spPr bwMode="auto">
            <a:xfrm>
              <a:off x="1347" y="1425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7" name="Freeform 2193"/>
            <p:cNvSpPr>
              <a:spLocks/>
            </p:cNvSpPr>
            <p:nvPr/>
          </p:nvSpPr>
          <p:spPr bwMode="auto">
            <a:xfrm>
              <a:off x="1332" y="142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8" name="Freeform 2194"/>
            <p:cNvSpPr>
              <a:spLocks/>
            </p:cNvSpPr>
            <p:nvPr/>
          </p:nvSpPr>
          <p:spPr bwMode="auto">
            <a:xfrm>
              <a:off x="1332" y="142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79" name="Rectangle 2195"/>
            <p:cNvSpPr>
              <a:spLocks noChangeArrowheads="1"/>
            </p:cNvSpPr>
            <p:nvPr/>
          </p:nvSpPr>
          <p:spPr bwMode="auto">
            <a:xfrm>
              <a:off x="1350" y="1428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0" name="Freeform 2196"/>
            <p:cNvSpPr>
              <a:spLocks/>
            </p:cNvSpPr>
            <p:nvPr/>
          </p:nvSpPr>
          <p:spPr bwMode="auto">
            <a:xfrm>
              <a:off x="1350" y="1440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1" name="Freeform 2197"/>
            <p:cNvSpPr>
              <a:spLocks/>
            </p:cNvSpPr>
            <p:nvPr/>
          </p:nvSpPr>
          <p:spPr bwMode="auto">
            <a:xfrm>
              <a:off x="1362" y="1425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2" name="Freeform 2198"/>
            <p:cNvSpPr>
              <a:spLocks/>
            </p:cNvSpPr>
            <p:nvPr/>
          </p:nvSpPr>
          <p:spPr bwMode="auto">
            <a:xfrm>
              <a:off x="1347" y="1425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3" name="Freeform 2199"/>
            <p:cNvSpPr>
              <a:spLocks/>
            </p:cNvSpPr>
            <p:nvPr/>
          </p:nvSpPr>
          <p:spPr bwMode="auto">
            <a:xfrm>
              <a:off x="1347" y="1428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4" name="Rectangle 2200"/>
            <p:cNvSpPr>
              <a:spLocks noChangeArrowheads="1"/>
            </p:cNvSpPr>
            <p:nvPr/>
          </p:nvSpPr>
          <p:spPr bwMode="auto">
            <a:xfrm>
              <a:off x="1366" y="142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5" name="Freeform 2201"/>
            <p:cNvSpPr>
              <a:spLocks/>
            </p:cNvSpPr>
            <p:nvPr/>
          </p:nvSpPr>
          <p:spPr bwMode="auto">
            <a:xfrm>
              <a:off x="1366" y="144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6" name="Freeform 2202"/>
            <p:cNvSpPr>
              <a:spLocks/>
            </p:cNvSpPr>
            <p:nvPr/>
          </p:nvSpPr>
          <p:spPr bwMode="auto">
            <a:xfrm>
              <a:off x="1378" y="142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7" name="Freeform 2203"/>
            <p:cNvSpPr>
              <a:spLocks/>
            </p:cNvSpPr>
            <p:nvPr/>
          </p:nvSpPr>
          <p:spPr bwMode="auto">
            <a:xfrm>
              <a:off x="1362" y="1425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8" name="Freeform 2204"/>
            <p:cNvSpPr>
              <a:spLocks/>
            </p:cNvSpPr>
            <p:nvPr/>
          </p:nvSpPr>
          <p:spPr bwMode="auto">
            <a:xfrm>
              <a:off x="1362" y="1428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89" name="Rectangle 2205"/>
            <p:cNvSpPr>
              <a:spLocks noChangeArrowheads="1"/>
            </p:cNvSpPr>
            <p:nvPr/>
          </p:nvSpPr>
          <p:spPr bwMode="auto">
            <a:xfrm>
              <a:off x="1381" y="142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0" name="Freeform 2206"/>
            <p:cNvSpPr>
              <a:spLocks/>
            </p:cNvSpPr>
            <p:nvPr/>
          </p:nvSpPr>
          <p:spPr bwMode="auto">
            <a:xfrm>
              <a:off x="1381" y="144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1" name="Freeform 2207"/>
            <p:cNvSpPr>
              <a:spLocks/>
            </p:cNvSpPr>
            <p:nvPr/>
          </p:nvSpPr>
          <p:spPr bwMode="auto">
            <a:xfrm>
              <a:off x="1393" y="142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2" name="Freeform 2208"/>
            <p:cNvSpPr>
              <a:spLocks/>
            </p:cNvSpPr>
            <p:nvPr/>
          </p:nvSpPr>
          <p:spPr bwMode="auto">
            <a:xfrm>
              <a:off x="1378" y="142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3" name="Freeform 2209"/>
            <p:cNvSpPr>
              <a:spLocks/>
            </p:cNvSpPr>
            <p:nvPr/>
          </p:nvSpPr>
          <p:spPr bwMode="auto">
            <a:xfrm>
              <a:off x="1378" y="142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4" name="Rectangle 2210"/>
            <p:cNvSpPr>
              <a:spLocks noChangeArrowheads="1"/>
            </p:cNvSpPr>
            <p:nvPr/>
          </p:nvSpPr>
          <p:spPr bwMode="auto">
            <a:xfrm>
              <a:off x="1396" y="142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5" name="Freeform 2211"/>
            <p:cNvSpPr>
              <a:spLocks/>
            </p:cNvSpPr>
            <p:nvPr/>
          </p:nvSpPr>
          <p:spPr bwMode="auto">
            <a:xfrm>
              <a:off x="1396" y="144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6" name="Freeform 2212"/>
            <p:cNvSpPr>
              <a:spLocks/>
            </p:cNvSpPr>
            <p:nvPr/>
          </p:nvSpPr>
          <p:spPr bwMode="auto">
            <a:xfrm>
              <a:off x="1408" y="142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7" name="Freeform 2213"/>
            <p:cNvSpPr>
              <a:spLocks/>
            </p:cNvSpPr>
            <p:nvPr/>
          </p:nvSpPr>
          <p:spPr bwMode="auto">
            <a:xfrm>
              <a:off x="1393" y="142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498" name="Freeform 2214"/>
            <p:cNvSpPr>
              <a:spLocks/>
            </p:cNvSpPr>
            <p:nvPr/>
          </p:nvSpPr>
          <p:spPr bwMode="auto">
            <a:xfrm>
              <a:off x="1393" y="142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7" name="Group 2416"/>
          <p:cNvGrpSpPr>
            <a:grpSpLocks/>
          </p:cNvGrpSpPr>
          <p:nvPr/>
        </p:nvGrpSpPr>
        <p:grpSpPr bwMode="auto">
          <a:xfrm>
            <a:off x="2194792" y="2177228"/>
            <a:ext cx="517525" cy="276225"/>
            <a:chOff x="1332" y="1272"/>
            <a:chExt cx="326" cy="174"/>
          </a:xfrm>
        </p:grpSpPr>
        <p:sp>
          <p:nvSpPr>
            <p:cNvPr id="17099" name="Rectangle 2216"/>
            <p:cNvSpPr>
              <a:spLocks noChangeArrowheads="1"/>
            </p:cNvSpPr>
            <p:nvPr/>
          </p:nvSpPr>
          <p:spPr bwMode="auto">
            <a:xfrm>
              <a:off x="1426" y="1428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0" name="Freeform 2217"/>
            <p:cNvSpPr>
              <a:spLocks/>
            </p:cNvSpPr>
            <p:nvPr/>
          </p:nvSpPr>
          <p:spPr bwMode="auto">
            <a:xfrm>
              <a:off x="1426" y="1440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1" name="Freeform 2218"/>
            <p:cNvSpPr>
              <a:spLocks/>
            </p:cNvSpPr>
            <p:nvPr/>
          </p:nvSpPr>
          <p:spPr bwMode="auto">
            <a:xfrm>
              <a:off x="1438" y="1425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2" name="Freeform 2219"/>
            <p:cNvSpPr>
              <a:spLocks/>
            </p:cNvSpPr>
            <p:nvPr/>
          </p:nvSpPr>
          <p:spPr bwMode="auto">
            <a:xfrm>
              <a:off x="1423" y="1425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3" name="Freeform 2220"/>
            <p:cNvSpPr>
              <a:spLocks/>
            </p:cNvSpPr>
            <p:nvPr/>
          </p:nvSpPr>
          <p:spPr bwMode="auto">
            <a:xfrm>
              <a:off x="1423" y="142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4" name="Rectangle 2221"/>
            <p:cNvSpPr>
              <a:spLocks noChangeArrowheads="1"/>
            </p:cNvSpPr>
            <p:nvPr/>
          </p:nvSpPr>
          <p:spPr bwMode="auto">
            <a:xfrm>
              <a:off x="1457" y="142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5" name="Freeform 2222"/>
            <p:cNvSpPr>
              <a:spLocks/>
            </p:cNvSpPr>
            <p:nvPr/>
          </p:nvSpPr>
          <p:spPr bwMode="auto">
            <a:xfrm>
              <a:off x="1457" y="144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6" name="Freeform 2223"/>
            <p:cNvSpPr>
              <a:spLocks/>
            </p:cNvSpPr>
            <p:nvPr/>
          </p:nvSpPr>
          <p:spPr bwMode="auto">
            <a:xfrm>
              <a:off x="1469" y="142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7" name="Freeform 2224"/>
            <p:cNvSpPr>
              <a:spLocks/>
            </p:cNvSpPr>
            <p:nvPr/>
          </p:nvSpPr>
          <p:spPr bwMode="auto">
            <a:xfrm>
              <a:off x="1454" y="142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8" name="Freeform 2225"/>
            <p:cNvSpPr>
              <a:spLocks/>
            </p:cNvSpPr>
            <p:nvPr/>
          </p:nvSpPr>
          <p:spPr bwMode="auto">
            <a:xfrm>
              <a:off x="1454" y="142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09" name="Rectangle 2226"/>
            <p:cNvSpPr>
              <a:spLocks noChangeArrowheads="1"/>
            </p:cNvSpPr>
            <p:nvPr/>
          </p:nvSpPr>
          <p:spPr bwMode="auto">
            <a:xfrm>
              <a:off x="1396" y="141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0" name="Freeform 2227"/>
            <p:cNvSpPr>
              <a:spLocks/>
            </p:cNvSpPr>
            <p:nvPr/>
          </p:nvSpPr>
          <p:spPr bwMode="auto">
            <a:xfrm>
              <a:off x="1396" y="142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1" name="Freeform 2228"/>
            <p:cNvSpPr>
              <a:spLocks/>
            </p:cNvSpPr>
            <p:nvPr/>
          </p:nvSpPr>
          <p:spPr bwMode="auto">
            <a:xfrm>
              <a:off x="1408" y="140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2" name="Freeform 2229"/>
            <p:cNvSpPr>
              <a:spLocks/>
            </p:cNvSpPr>
            <p:nvPr/>
          </p:nvSpPr>
          <p:spPr bwMode="auto">
            <a:xfrm>
              <a:off x="1393" y="1409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3" name="Freeform 2230"/>
            <p:cNvSpPr>
              <a:spLocks/>
            </p:cNvSpPr>
            <p:nvPr/>
          </p:nvSpPr>
          <p:spPr bwMode="auto">
            <a:xfrm>
              <a:off x="1393" y="141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4" name="Rectangle 2231"/>
            <p:cNvSpPr>
              <a:spLocks noChangeArrowheads="1"/>
            </p:cNvSpPr>
            <p:nvPr/>
          </p:nvSpPr>
          <p:spPr bwMode="auto">
            <a:xfrm>
              <a:off x="1335" y="139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5" name="Freeform 2232"/>
            <p:cNvSpPr>
              <a:spLocks/>
            </p:cNvSpPr>
            <p:nvPr/>
          </p:nvSpPr>
          <p:spPr bwMode="auto">
            <a:xfrm>
              <a:off x="1335" y="1409"/>
              <a:ext cx="19" cy="7"/>
            </a:xfrm>
            <a:custGeom>
              <a:avLst/>
              <a:gdLst>
                <a:gd name="T0" fmla="*/ 12 w 19"/>
                <a:gd name="T1" fmla="*/ 4 h 7"/>
                <a:gd name="T2" fmla="*/ 15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5 w 19"/>
                <a:gd name="T9" fmla="*/ 7 h 7"/>
                <a:gd name="T10" fmla="*/ 19 w 19"/>
                <a:gd name="T11" fmla="*/ 4 h 7"/>
                <a:gd name="T12" fmla="*/ 15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2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6" name="Freeform 2233"/>
            <p:cNvSpPr>
              <a:spLocks/>
            </p:cNvSpPr>
            <p:nvPr/>
          </p:nvSpPr>
          <p:spPr bwMode="auto">
            <a:xfrm>
              <a:off x="1347" y="1393"/>
              <a:ext cx="7" cy="20"/>
            </a:xfrm>
            <a:custGeom>
              <a:avLst/>
              <a:gdLst>
                <a:gd name="T0" fmla="*/ 3 w 7"/>
                <a:gd name="T1" fmla="*/ 7 h 20"/>
                <a:gd name="T2" fmla="*/ 0 w 7"/>
                <a:gd name="T3" fmla="*/ 4 h 20"/>
                <a:gd name="T4" fmla="*/ 0 w 7"/>
                <a:gd name="T5" fmla="*/ 20 h 20"/>
                <a:gd name="T6" fmla="*/ 7 w 7"/>
                <a:gd name="T7" fmla="*/ 20 h 20"/>
                <a:gd name="T8" fmla="*/ 7 w 7"/>
                <a:gd name="T9" fmla="*/ 4 h 20"/>
                <a:gd name="T10" fmla="*/ 3 w 7"/>
                <a:gd name="T11" fmla="*/ 0 h 20"/>
                <a:gd name="T12" fmla="*/ 7 w 7"/>
                <a:gd name="T13" fmla="*/ 4 h 20"/>
                <a:gd name="T14" fmla="*/ 7 w 7"/>
                <a:gd name="T15" fmla="*/ 0 h 20"/>
                <a:gd name="T16" fmla="*/ 3 w 7"/>
                <a:gd name="T17" fmla="*/ 0 h 20"/>
                <a:gd name="T18" fmla="*/ 3 w 7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20"/>
                <a:gd name="T32" fmla="*/ 7 w 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20">
                  <a:moveTo>
                    <a:pt x="3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4"/>
                  </a:lnTo>
                  <a:lnTo>
                    <a:pt x="3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7" name="Freeform 2234"/>
            <p:cNvSpPr>
              <a:spLocks/>
            </p:cNvSpPr>
            <p:nvPr/>
          </p:nvSpPr>
          <p:spPr bwMode="auto">
            <a:xfrm>
              <a:off x="1332" y="1393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8" name="Freeform 2235"/>
            <p:cNvSpPr>
              <a:spLocks/>
            </p:cNvSpPr>
            <p:nvPr/>
          </p:nvSpPr>
          <p:spPr bwMode="auto">
            <a:xfrm>
              <a:off x="1332" y="139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19" name="Rectangle 2236"/>
            <p:cNvSpPr>
              <a:spLocks noChangeArrowheads="1"/>
            </p:cNvSpPr>
            <p:nvPr/>
          </p:nvSpPr>
          <p:spPr bwMode="auto">
            <a:xfrm>
              <a:off x="1366" y="139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0" name="Freeform 2237"/>
            <p:cNvSpPr>
              <a:spLocks/>
            </p:cNvSpPr>
            <p:nvPr/>
          </p:nvSpPr>
          <p:spPr bwMode="auto">
            <a:xfrm>
              <a:off x="1366" y="140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1" name="Freeform 2238"/>
            <p:cNvSpPr>
              <a:spLocks/>
            </p:cNvSpPr>
            <p:nvPr/>
          </p:nvSpPr>
          <p:spPr bwMode="auto">
            <a:xfrm>
              <a:off x="1378" y="1393"/>
              <a:ext cx="6" cy="20"/>
            </a:xfrm>
            <a:custGeom>
              <a:avLst/>
              <a:gdLst>
                <a:gd name="T0" fmla="*/ 3 w 6"/>
                <a:gd name="T1" fmla="*/ 7 h 20"/>
                <a:gd name="T2" fmla="*/ 0 w 6"/>
                <a:gd name="T3" fmla="*/ 4 h 20"/>
                <a:gd name="T4" fmla="*/ 0 w 6"/>
                <a:gd name="T5" fmla="*/ 20 h 20"/>
                <a:gd name="T6" fmla="*/ 6 w 6"/>
                <a:gd name="T7" fmla="*/ 20 h 20"/>
                <a:gd name="T8" fmla="*/ 6 w 6"/>
                <a:gd name="T9" fmla="*/ 4 h 20"/>
                <a:gd name="T10" fmla="*/ 3 w 6"/>
                <a:gd name="T11" fmla="*/ 0 h 20"/>
                <a:gd name="T12" fmla="*/ 6 w 6"/>
                <a:gd name="T13" fmla="*/ 4 h 20"/>
                <a:gd name="T14" fmla="*/ 6 w 6"/>
                <a:gd name="T15" fmla="*/ 0 h 20"/>
                <a:gd name="T16" fmla="*/ 3 w 6"/>
                <a:gd name="T17" fmla="*/ 0 h 20"/>
                <a:gd name="T18" fmla="*/ 3 w 6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20"/>
                <a:gd name="T32" fmla="*/ 6 w 6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20">
                  <a:moveTo>
                    <a:pt x="3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2" name="Freeform 2239"/>
            <p:cNvSpPr>
              <a:spLocks/>
            </p:cNvSpPr>
            <p:nvPr/>
          </p:nvSpPr>
          <p:spPr bwMode="auto">
            <a:xfrm>
              <a:off x="1362" y="1393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3" name="Freeform 2240"/>
            <p:cNvSpPr>
              <a:spLocks/>
            </p:cNvSpPr>
            <p:nvPr/>
          </p:nvSpPr>
          <p:spPr bwMode="auto">
            <a:xfrm>
              <a:off x="1362" y="1397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4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4" name="Rectangle 2241"/>
            <p:cNvSpPr>
              <a:spLocks noChangeArrowheads="1"/>
            </p:cNvSpPr>
            <p:nvPr/>
          </p:nvSpPr>
          <p:spPr bwMode="auto">
            <a:xfrm>
              <a:off x="1396" y="139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5" name="Freeform 2242"/>
            <p:cNvSpPr>
              <a:spLocks/>
            </p:cNvSpPr>
            <p:nvPr/>
          </p:nvSpPr>
          <p:spPr bwMode="auto">
            <a:xfrm>
              <a:off x="1396" y="140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6" name="Freeform 2243"/>
            <p:cNvSpPr>
              <a:spLocks/>
            </p:cNvSpPr>
            <p:nvPr/>
          </p:nvSpPr>
          <p:spPr bwMode="auto">
            <a:xfrm>
              <a:off x="1408" y="1393"/>
              <a:ext cx="6" cy="20"/>
            </a:xfrm>
            <a:custGeom>
              <a:avLst/>
              <a:gdLst>
                <a:gd name="T0" fmla="*/ 3 w 6"/>
                <a:gd name="T1" fmla="*/ 7 h 20"/>
                <a:gd name="T2" fmla="*/ 0 w 6"/>
                <a:gd name="T3" fmla="*/ 4 h 20"/>
                <a:gd name="T4" fmla="*/ 0 w 6"/>
                <a:gd name="T5" fmla="*/ 20 h 20"/>
                <a:gd name="T6" fmla="*/ 6 w 6"/>
                <a:gd name="T7" fmla="*/ 20 h 20"/>
                <a:gd name="T8" fmla="*/ 6 w 6"/>
                <a:gd name="T9" fmla="*/ 4 h 20"/>
                <a:gd name="T10" fmla="*/ 3 w 6"/>
                <a:gd name="T11" fmla="*/ 0 h 20"/>
                <a:gd name="T12" fmla="*/ 6 w 6"/>
                <a:gd name="T13" fmla="*/ 4 h 20"/>
                <a:gd name="T14" fmla="*/ 6 w 6"/>
                <a:gd name="T15" fmla="*/ 0 h 20"/>
                <a:gd name="T16" fmla="*/ 3 w 6"/>
                <a:gd name="T17" fmla="*/ 0 h 20"/>
                <a:gd name="T18" fmla="*/ 3 w 6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20"/>
                <a:gd name="T32" fmla="*/ 6 w 6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20">
                  <a:moveTo>
                    <a:pt x="3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7" name="Freeform 2244"/>
            <p:cNvSpPr>
              <a:spLocks/>
            </p:cNvSpPr>
            <p:nvPr/>
          </p:nvSpPr>
          <p:spPr bwMode="auto">
            <a:xfrm>
              <a:off x="1393" y="1393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8" name="Freeform 2245"/>
            <p:cNvSpPr>
              <a:spLocks/>
            </p:cNvSpPr>
            <p:nvPr/>
          </p:nvSpPr>
          <p:spPr bwMode="auto">
            <a:xfrm>
              <a:off x="1393" y="139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29" name="Rectangle 2246"/>
            <p:cNvSpPr>
              <a:spLocks noChangeArrowheads="1"/>
            </p:cNvSpPr>
            <p:nvPr/>
          </p:nvSpPr>
          <p:spPr bwMode="auto">
            <a:xfrm>
              <a:off x="1411" y="139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0" name="Freeform 2247"/>
            <p:cNvSpPr>
              <a:spLocks/>
            </p:cNvSpPr>
            <p:nvPr/>
          </p:nvSpPr>
          <p:spPr bwMode="auto">
            <a:xfrm>
              <a:off x="1411" y="140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1" name="Freeform 2248"/>
            <p:cNvSpPr>
              <a:spLocks/>
            </p:cNvSpPr>
            <p:nvPr/>
          </p:nvSpPr>
          <p:spPr bwMode="auto">
            <a:xfrm>
              <a:off x="1423" y="1393"/>
              <a:ext cx="6" cy="20"/>
            </a:xfrm>
            <a:custGeom>
              <a:avLst/>
              <a:gdLst>
                <a:gd name="T0" fmla="*/ 3 w 6"/>
                <a:gd name="T1" fmla="*/ 7 h 20"/>
                <a:gd name="T2" fmla="*/ 0 w 6"/>
                <a:gd name="T3" fmla="*/ 4 h 20"/>
                <a:gd name="T4" fmla="*/ 0 w 6"/>
                <a:gd name="T5" fmla="*/ 20 h 20"/>
                <a:gd name="T6" fmla="*/ 6 w 6"/>
                <a:gd name="T7" fmla="*/ 20 h 20"/>
                <a:gd name="T8" fmla="*/ 6 w 6"/>
                <a:gd name="T9" fmla="*/ 4 h 20"/>
                <a:gd name="T10" fmla="*/ 3 w 6"/>
                <a:gd name="T11" fmla="*/ 0 h 20"/>
                <a:gd name="T12" fmla="*/ 6 w 6"/>
                <a:gd name="T13" fmla="*/ 4 h 20"/>
                <a:gd name="T14" fmla="*/ 6 w 6"/>
                <a:gd name="T15" fmla="*/ 0 h 20"/>
                <a:gd name="T16" fmla="*/ 3 w 6"/>
                <a:gd name="T17" fmla="*/ 0 h 20"/>
                <a:gd name="T18" fmla="*/ 3 w 6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20"/>
                <a:gd name="T32" fmla="*/ 6 w 6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20">
                  <a:moveTo>
                    <a:pt x="3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2" name="Freeform 2249"/>
            <p:cNvSpPr>
              <a:spLocks/>
            </p:cNvSpPr>
            <p:nvPr/>
          </p:nvSpPr>
          <p:spPr bwMode="auto">
            <a:xfrm>
              <a:off x="1408" y="1393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3" name="Freeform 2250"/>
            <p:cNvSpPr>
              <a:spLocks/>
            </p:cNvSpPr>
            <p:nvPr/>
          </p:nvSpPr>
          <p:spPr bwMode="auto">
            <a:xfrm>
              <a:off x="1408" y="139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4" name="Rectangle 2251"/>
            <p:cNvSpPr>
              <a:spLocks noChangeArrowheads="1"/>
            </p:cNvSpPr>
            <p:nvPr/>
          </p:nvSpPr>
          <p:spPr bwMode="auto">
            <a:xfrm>
              <a:off x="1426" y="1397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5" name="Freeform 2252"/>
            <p:cNvSpPr>
              <a:spLocks/>
            </p:cNvSpPr>
            <p:nvPr/>
          </p:nvSpPr>
          <p:spPr bwMode="auto">
            <a:xfrm>
              <a:off x="1426" y="1409"/>
              <a:ext cx="19" cy="7"/>
            </a:xfrm>
            <a:custGeom>
              <a:avLst/>
              <a:gdLst>
                <a:gd name="T0" fmla="*/ 12 w 19"/>
                <a:gd name="T1" fmla="*/ 4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4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2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6" name="Freeform 2253"/>
            <p:cNvSpPr>
              <a:spLocks/>
            </p:cNvSpPr>
            <p:nvPr/>
          </p:nvSpPr>
          <p:spPr bwMode="auto">
            <a:xfrm>
              <a:off x="1438" y="1393"/>
              <a:ext cx="7" cy="20"/>
            </a:xfrm>
            <a:custGeom>
              <a:avLst/>
              <a:gdLst>
                <a:gd name="T0" fmla="*/ 4 w 7"/>
                <a:gd name="T1" fmla="*/ 7 h 20"/>
                <a:gd name="T2" fmla="*/ 0 w 7"/>
                <a:gd name="T3" fmla="*/ 4 h 20"/>
                <a:gd name="T4" fmla="*/ 0 w 7"/>
                <a:gd name="T5" fmla="*/ 20 h 20"/>
                <a:gd name="T6" fmla="*/ 7 w 7"/>
                <a:gd name="T7" fmla="*/ 20 h 20"/>
                <a:gd name="T8" fmla="*/ 7 w 7"/>
                <a:gd name="T9" fmla="*/ 4 h 20"/>
                <a:gd name="T10" fmla="*/ 4 w 7"/>
                <a:gd name="T11" fmla="*/ 0 h 20"/>
                <a:gd name="T12" fmla="*/ 7 w 7"/>
                <a:gd name="T13" fmla="*/ 4 h 20"/>
                <a:gd name="T14" fmla="*/ 7 w 7"/>
                <a:gd name="T15" fmla="*/ 0 h 20"/>
                <a:gd name="T16" fmla="*/ 4 w 7"/>
                <a:gd name="T17" fmla="*/ 0 h 20"/>
                <a:gd name="T18" fmla="*/ 4 w 7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20"/>
                <a:gd name="T32" fmla="*/ 7 w 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20">
                  <a:moveTo>
                    <a:pt x="4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7" y="4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7" name="Freeform 2254"/>
            <p:cNvSpPr>
              <a:spLocks/>
            </p:cNvSpPr>
            <p:nvPr/>
          </p:nvSpPr>
          <p:spPr bwMode="auto">
            <a:xfrm>
              <a:off x="1423" y="1393"/>
              <a:ext cx="19" cy="7"/>
            </a:xfrm>
            <a:custGeom>
              <a:avLst/>
              <a:gdLst>
                <a:gd name="T0" fmla="*/ 6 w 19"/>
                <a:gd name="T1" fmla="*/ 4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4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6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6" y="4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8" name="Freeform 2255"/>
            <p:cNvSpPr>
              <a:spLocks/>
            </p:cNvSpPr>
            <p:nvPr/>
          </p:nvSpPr>
          <p:spPr bwMode="auto">
            <a:xfrm>
              <a:off x="1423" y="139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39" name="Rectangle 2256"/>
            <p:cNvSpPr>
              <a:spLocks noChangeArrowheads="1"/>
            </p:cNvSpPr>
            <p:nvPr/>
          </p:nvSpPr>
          <p:spPr bwMode="auto">
            <a:xfrm>
              <a:off x="1442" y="139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0" name="Freeform 2257"/>
            <p:cNvSpPr>
              <a:spLocks/>
            </p:cNvSpPr>
            <p:nvPr/>
          </p:nvSpPr>
          <p:spPr bwMode="auto">
            <a:xfrm>
              <a:off x="1442" y="140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1" name="Freeform 2258"/>
            <p:cNvSpPr>
              <a:spLocks/>
            </p:cNvSpPr>
            <p:nvPr/>
          </p:nvSpPr>
          <p:spPr bwMode="auto">
            <a:xfrm>
              <a:off x="1454" y="1393"/>
              <a:ext cx="6" cy="20"/>
            </a:xfrm>
            <a:custGeom>
              <a:avLst/>
              <a:gdLst>
                <a:gd name="T0" fmla="*/ 3 w 6"/>
                <a:gd name="T1" fmla="*/ 7 h 20"/>
                <a:gd name="T2" fmla="*/ 0 w 6"/>
                <a:gd name="T3" fmla="*/ 4 h 20"/>
                <a:gd name="T4" fmla="*/ 0 w 6"/>
                <a:gd name="T5" fmla="*/ 20 h 20"/>
                <a:gd name="T6" fmla="*/ 6 w 6"/>
                <a:gd name="T7" fmla="*/ 20 h 20"/>
                <a:gd name="T8" fmla="*/ 6 w 6"/>
                <a:gd name="T9" fmla="*/ 4 h 20"/>
                <a:gd name="T10" fmla="*/ 3 w 6"/>
                <a:gd name="T11" fmla="*/ 0 h 20"/>
                <a:gd name="T12" fmla="*/ 6 w 6"/>
                <a:gd name="T13" fmla="*/ 4 h 20"/>
                <a:gd name="T14" fmla="*/ 6 w 6"/>
                <a:gd name="T15" fmla="*/ 0 h 20"/>
                <a:gd name="T16" fmla="*/ 3 w 6"/>
                <a:gd name="T17" fmla="*/ 0 h 20"/>
                <a:gd name="T18" fmla="*/ 3 w 6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20"/>
                <a:gd name="T32" fmla="*/ 6 w 6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20">
                  <a:moveTo>
                    <a:pt x="3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2" name="Freeform 2259"/>
            <p:cNvSpPr>
              <a:spLocks/>
            </p:cNvSpPr>
            <p:nvPr/>
          </p:nvSpPr>
          <p:spPr bwMode="auto">
            <a:xfrm>
              <a:off x="1438" y="1393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3" name="Freeform 2260"/>
            <p:cNvSpPr>
              <a:spLocks/>
            </p:cNvSpPr>
            <p:nvPr/>
          </p:nvSpPr>
          <p:spPr bwMode="auto">
            <a:xfrm>
              <a:off x="1438" y="1397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4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4" name="Rectangle 2261"/>
            <p:cNvSpPr>
              <a:spLocks noChangeArrowheads="1"/>
            </p:cNvSpPr>
            <p:nvPr/>
          </p:nvSpPr>
          <p:spPr bwMode="auto">
            <a:xfrm>
              <a:off x="1457" y="139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5" name="Freeform 2262"/>
            <p:cNvSpPr>
              <a:spLocks/>
            </p:cNvSpPr>
            <p:nvPr/>
          </p:nvSpPr>
          <p:spPr bwMode="auto">
            <a:xfrm>
              <a:off x="1457" y="140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6" name="Freeform 2263"/>
            <p:cNvSpPr>
              <a:spLocks/>
            </p:cNvSpPr>
            <p:nvPr/>
          </p:nvSpPr>
          <p:spPr bwMode="auto">
            <a:xfrm>
              <a:off x="1469" y="1393"/>
              <a:ext cx="6" cy="20"/>
            </a:xfrm>
            <a:custGeom>
              <a:avLst/>
              <a:gdLst>
                <a:gd name="T0" fmla="*/ 3 w 6"/>
                <a:gd name="T1" fmla="*/ 7 h 20"/>
                <a:gd name="T2" fmla="*/ 0 w 6"/>
                <a:gd name="T3" fmla="*/ 4 h 20"/>
                <a:gd name="T4" fmla="*/ 0 w 6"/>
                <a:gd name="T5" fmla="*/ 20 h 20"/>
                <a:gd name="T6" fmla="*/ 6 w 6"/>
                <a:gd name="T7" fmla="*/ 20 h 20"/>
                <a:gd name="T8" fmla="*/ 6 w 6"/>
                <a:gd name="T9" fmla="*/ 4 h 20"/>
                <a:gd name="T10" fmla="*/ 3 w 6"/>
                <a:gd name="T11" fmla="*/ 0 h 20"/>
                <a:gd name="T12" fmla="*/ 6 w 6"/>
                <a:gd name="T13" fmla="*/ 4 h 20"/>
                <a:gd name="T14" fmla="*/ 6 w 6"/>
                <a:gd name="T15" fmla="*/ 0 h 20"/>
                <a:gd name="T16" fmla="*/ 3 w 6"/>
                <a:gd name="T17" fmla="*/ 0 h 20"/>
                <a:gd name="T18" fmla="*/ 3 w 6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20"/>
                <a:gd name="T32" fmla="*/ 6 w 6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20">
                  <a:moveTo>
                    <a:pt x="3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7" name="Freeform 2264"/>
            <p:cNvSpPr>
              <a:spLocks/>
            </p:cNvSpPr>
            <p:nvPr/>
          </p:nvSpPr>
          <p:spPr bwMode="auto">
            <a:xfrm>
              <a:off x="1454" y="1393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8" name="Freeform 2265"/>
            <p:cNvSpPr>
              <a:spLocks/>
            </p:cNvSpPr>
            <p:nvPr/>
          </p:nvSpPr>
          <p:spPr bwMode="auto">
            <a:xfrm>
              <a:off x="1454" y="139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49" name="Rectangle 2266"/>
            <p:cNvSpPr>
              <a:spLocks noChangeArrowheads="1"/>
            </p:cNvSpPr>
            <p:nvPr/>
          </p:nvSpPr>
          <p:spPr bwMode="auto">
            <a:xfrm>
              <a:off x="1487" y="139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0" name="Freeform 2267"/>
            <p:cNvSpPr>
              <a:spLocks/>
            </p:cNvSpPr>
            <p:nvPr/>
          </p:nvSpPr>
          <p:spPr bwMode="auto">
            <a:xfrm>
              <a:off x="1487" y="140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1" name="Freeform 2268"/>
            <p:cNvSpPr>
              <a:spLocks/>
            </p:cNvSpPr>
            <p:nvPr/>
          </p:nvSpPr>
          <p:spPr bwMode="auto">
            <a:xfrm>
              <a:off x="1499" y="1393"/>
              <a:ext cx="6" cy="20"/>
            </a:xfrm>
            <a:custGeom>
              <a:avLst/>
              <a:gdLst>
                <a:gd name="T0" fmla="*/ 3 w 6"/>
                <a:gd name="T1" fmla="*/ 7 h 20"/>
                <a:gd name="T2" fmla="*/ 0 w 6"/>
                <a:gd name="T3" fmla="*/ 4 h 20"/>
                <a:gd name="T4" fmla="*/ 0 w 6"/>
                <a:gd name="T5" fmla="*/ 20 h 20"/>
                <a:gd name="T6" fmla="*/ 6 w 6"/>
                <a:gd name="T7" fmla="*/ 20 h 20"/>
                <a:gd name="T8" fmla="*/ 6 w 6"/>
                <a:gd name="T9" fmla="*/ 4 h 20"/>
                <a:gd name="T10" fmla="*/ 3 w 6"/>
                <a:gd name="T11" fmla="*/ 0 h 20"/>
                <a:gd name="T12" fmla="*/ 6 w 6"/>
                <a:gd name="T13" fmla="*/ 4 h 20"/>
                <a:gd name="T14" fmla="*/ 6 w 6"/>
                <a:gd name="T15" fmla="*/ 0 h 20"/>
                <a:gd name="T16" fmla="*/ 3 w 6"/>
                <a:gd name="T17" fmla="*/ 0 h 20"/>
                <a:gd name="T18" fmla="*/ 3 w 6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20"/>
                <a:gd name="T32" fmla="*/ 6 w 6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20">
                  <a:moveTo>
                    <a:pt x="3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2" name="Freeform 2269"/>
            <p:cNvSpPr>
              <a:spLocks/>
            </p:cNvSpPr>
            <p:nvPr/>
          </p:nvSpPr>
          <p:spPr bwMode="auto">
            <a:xfrm>
              <a:off x="1484" y="1393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3" name="Freeform 2270"/>
            <p:cNvSpPr>
              <a:spLocks/>
            </p:cNvSpPr>
            <p:nvPr/>
          </p:nvSpPr>
          <p:spPr bwMode="auto">
            <a:xfrm>
              <a:off x="1484" y="139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4" name="Rectangle 2271"/>
            <p:cNvSpPr>
              <a:spLocks noChangeArrowheads="1"/>
            </p:cNvSpPr>
            <p:nvPr/>
          </p:nvSpPr>
          <p:spPr bwMode="auto">
            <a:xfrm>
              <a:off x="1517" y="1397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5" name="Freeform 2272"/>
            <p:cNvSpPr>
              <a:spLocks/>
            </p:cNvSpPr>
            <p:nvPr/>
          </p:nvSpPr>
          <p:spPr bwMode="auto">
            <a:xfrm>
              <a:off x="1517" y="1409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6" name="Freeform 2273"/>
            <p:cNvSpPr>
              <a:spLocks/>
            </p:cNvSpPr>
            <p:nvPr/>
          </p:nvSpPr>
          <p:spPr bwMode="auto">
            <a:xfrm>
              <a:off x="1529" y="1393"/>
              <a:ext cx="6" cy="20"/>
            </a:xfrm>
            <a:custGeom>
              <a:avLst/>
              <a:gdLst>
                <a:gd name="T0" fmla="*/ 3 w 6"/>
                <a:gd name="T1" fmla="*/ 7 h 20"/>
                <a:gd name="T2" fmla="*/ 0 w 6"/>
                <a:gd name="T3" fmla="*/ 4 h 20"/>
                <a:gd name="T4" fmla="*/ 0 w 6"/>
                <a:gd name="T5" fmla="*/ 20 h 20"/>
                <a:gd name="T6" fmla="*/ 6 w 6"/>
                <a:gd name="T7" fmla="*/ 20 h 20"/>
                <a:gd name="T8" fmla="*/ 6 w 6"/>
                <a:gd name="T9" fmla="*/ 4 h 20"/>
                <a:gd name="T10" fmla="*/ 3 w 6"/>
                <a:gd name="T11" fmla="*/ 0 h 20"/>
                <a:gd name="T12" fmla="*/ 6 w 6"/>
                <a:gd name="T13" fmla="*/ 4 h 20"/>
                <a:gd name="T14" fmla="*/ 6 w 6"/>
                <a:gd name="T15" fmla="*/ 0 h 20"/>
                <a:gd name="T16" fmla="*/ 3 w 6"/>
                <a:gd name="T17" fmla="*/ 0 h 20"/>
                <a:gd name="T18" fmla="*/ 3 w 6"/>
                <a:gd name="T19" fmla="*/ 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20"/>
                <a:gd name="T32" fmla="*/ 6 w 6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20">
                  <a:moveTo>
                    <a:pt x="3" y="7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6" y="20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7" name="Freeform 2274"/>
            <p:cNvSpPr>
              <a:spLocks/>
            </p:cNvSpPr>
            <p:nvPr/>
          </p:nvSpPr>
          <p:spPr bwMode="auto">
            <a:xfrm>
              <a:off x="1514" y="1393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8" name="Freeform 2275"/>
            <p:cNvSpPr>
              <a:spLocks/>
            </p:cNvSpPr>
            <p:nvPr/>
          </p:nvSpPr>
          <p:spPr bwMode="auto">
            <a:xfrm>
              <a:off x="1514" y="1397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59" name="Rectangle 2276"/>
            <p:cNvSpPr>
              <a:spLocks noChangeArrowheads="1"/>
            </p:cNvSpPr>
            <p:nvPr/>
          </p:nvSpPr>
          <p:spPr bwMode="auto">
            <a:xfrm>
              <a:off x="1457" y="1381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0" name="Freeform 2277"/>
            <p:cNvSpPr>
              <a:spLocks/>
            </p:cNvSpPr>
            <p:nvPr/>
          </p:nvSpPr>
          <p:spPr bwMode="auto">
            <a:xfrm>
              <a:off x="1457" y="1393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1" name="Freeform 2278"/>
            <p:cNvSpPr>
              <a:spLocks/>
            </p:cNvSpPr>
            <p:nvPr/>
          </p:nvSpPr>
          <p:spPr bwMode="auto">
            <a:xfrm>
              <a:off x="1469" y="1378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2" name="Freeform 2279"/>
            <p:cNvSpPr>
              <a:spLocks/>
            </p:cNvSpPr>
            <p:nvPr/>
          </p:nvSpPr>
          <p:spPr bwMode="auto">
            <a:xfrm>
              <a:off x="1454" y="1378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3" name="Freeform 2280"/>
            <p:cNvSpPr>
              <a:spLocks/>
            </p:cNvSpPr>
            <p:nvPr/>
          </p:nvSpPr>
          <p:spPr bwMode="auto">
            <a:xfrm>
              <a:off x="1454" y="1381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4" name="Rectangle 2281"/>
            <p:cNvSpPr>
              <a:spLocks noChangeArrowheads="1"/>
            </p:cNvSpPr>
            <p:nvPr/>
          </p:nvSpPr>
          <p:spPr bwMode="auto">
            <a:xfrm>
              <a:off x="1396" y="136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5" name="Freeform 2282"/>
            <p:cNvSpPr>
              <a:spLocks/>
            </p:cNvSpPr>
            <p:nvPr/>
          </p:nvSpPr>
          <p:spPr bwMode="auto">
            <a:xfrm>
              <a:off x="1396" y="137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6" name="Freeform 2283"/>
            <p:cNvSpPr>
              <a:spLocks/>
            </p:cNvSpPr>
            <p:nvPr/>
          </p:nvSpPr>
          <p:spPr bwMode="auto">
            <a:xfrm>
              <a:off x="1408" y="136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7" name="Freeform 2284"/>
            <p:cNvSpPr>
              <a:spLocks/>
            </p:cNvSpPr>
            <p:nvPr/>
          </p:nvSpPr>
          <p:spPr bwMode="auto">
            <a:xfrm>
              <a:off x="1393" y="136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8" name="Freeform 2285"/>
            <p:cNvSpPr>
              <a:spLocks/>
            </p:cNvSpPr>
            <p:nvPr/>
          </p:nvSpPr>
          <p:spPr bwMode="auto">
            <a:xfrm>
              <a:off x="1393" y="136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69" name="Rectangle 2286"/>
            <p:cNvSpPr>
              <a:spLocks noChangeArrowheads="1"/>
            </p:cNvSpPr>
            <p:nvPr/>
          </p:nvSpPr>
          <p:spPr bwMode="auto">
            <a:xfrm>
              <a:off x="1426" y="1366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0" name="Freeform 2287"/>
            <p:cNvSpPr>
              <a:spLocks/>
            </p:cNvSpPr>
            <p:nvPr/>
          </p:nvSpPr>
          <p:spPr bwMode="auto">
            <a:xfrm>
              <a:off x="1426" y="1378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1" name="Freeform 2288"/>
            <p:cNvSpPr>
              <a:spLocks/>
            </p:cNvSpPr>
            <p:nvPr/>
          </p:nvSpPr>
          <p:spPr bwMode="auto">
            <a:xfrm>
              <a:off x="1438" y="1363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2" name="Freeform 2289"/>
            <p:cNvSpPr>
              <a:spLocks/>
            </p:cNvSpPr>
            <p:nvPr/>
          </p:nvSpPr>
          <p:spPr bwMode="auto">
            <a:xfrm>
              <a:off x="1423" y="1363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3" name="Freeform 2290"/>
            <p:cNvSpPr>
              <a:spLocks/>
            </p:cNvSpPr>
            <p:nvPr/>
          </p:nvSpPr>
          <p:spPr bwMode="auto">
            <a:xfrm>
              <a:off x="1423" y="136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4" name="Rectangle 2291"/>
            <p:cNvSpPr>
              <a:spLocks noChangeArrowheads="1"/>
            </p:cNvSpPr>
            <p:nvPr/>
          </p:nvSpPr>
          <p:spPr bwMode="auto">
            <a:xfrm>
              <a:off x="1457" y="136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5" name="Freeform 2292"/>
            <p:cNvSpPr>
              <a:spLocks/>
            </p:cNvSpPr>
            <p:nvPr/>
          </p:nvSpPr>
          <p:spPr bwMode="auto">
            <a:xfrm>
              <a:off x="1457" y="137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6" name="Freeform 2293"/>
            <p:cNvSpPr>
              <a:spLocks/>
            </p:cNvSpPr>
            <p:nvPr/>
          </p:nvSpPr>
          <p:spPr bwMode="auto">
            <a:xfrm>
              <a:off x="1469" y="136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7" name="Freeform 2294"/>
            <p:cNvSpPr>
              <a:spLocks/>
            </p:cNvSpPr>
            <p:nvPr/>
          </p:nvSpPr>
          <p:spPr bwMode="auto">
            <a:xfrm>
              <a:off x="1454" y="136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8" name="Freeform 2295"/>
            <p:cNvSpPr>
              <a:spLocks/>
            </p:cNvSpPr>
            <p:nvPr/>
          </p:nvSpPr>
          <p:spPr bwMode="auto">
            <a:xfrm>
              <a:off x="1454" y="136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79" name="Rectangle 2296"/>
            <p:cNvSpPr>
              <a:spLocks noChangeArrowheads="1"/>
            </p:cNvSpPr>
            <p:nvPr/>
          </p:nvSpPr>
          <p:spPr bwMode="auto">
            <a:xfrm>
              <a:off x="1472" y="136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0" name="Freeform 2297"/>
            <p:cNvSpPr>
              <a:spLocks/>
            </p:cNvSpPr>
            <p:nvPr/>
          </p:nvSpPr>
          <p:spPr bwMode="auto">
            <a:xfrm>
              <a:off x="1472" y="137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1" name="Freeform 2298"/>
            <p:cNvSpPr>
              <a:spLocks/>
            </p:cNvSpPr>
            <p:nvPr/>
          </p:nvSpPr>
          <p:spPr bwMode="auto">
            <a:xfrm>
              <a:off x="1484" y="136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2" name="Freeform 2299"/>
            <p:cNvSpPr>
              <a:spLocks/>
            </p:cNvSpPr>
            <p:nvPr/>
          </p:nvSpPr>
          <p:spPr bwMode="auto">
            <a:xfrm>
              <a:off x="1469" y="136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3" name="Freeform 2300"/>
            <p:cNvSpPr>
              <a:spLocks/>
            </p:cNvSpPr>
            <p:nvPr/>
          </p:nvSpPr>
          <p:spPr bwMode="auto">
            <a:xfrm>
              <a:off x="1469" y="136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4" name="Rectangle 2301"/>
            <p:cNvSpPr>
              <a:spLocks noChangeArrowheads="1"/>
            </p:cNvSpPr>
            <p:nvPr/>
          </p:nvSpPr>
          <p:spPr bwMode="auto">
            <a:xfrm>
              <a:off x="1487" y="136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5" name="Freeform 2302"/>
            <p:cNvSpPr>
              <a:spLocks/>
            </p:cNvSpPr>
            <p:nvPr/>
          </p:nvSpPr>
          <p:spPr bwMode="auto">
            <a:xfrm>
              <a:off x="1487" y="137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6" name="Freeform 2303"/>
            <p:cNvSpPr>
              <a:spLocks/>
            </p:cNvSpPr>
            <p:nvPr/>
          </p:nvSpPr>
          <p:spPr bwMode="auto">
            <a:xfrm>
              <a:off x="1499" y="136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7" name="Freeform 2304"/>
            <p:cNvSpPr>
              <a:spLocks/>
            </p:cNvSpPr>
            <p:nvPr/>
          </p:nvSpPr>
          <p:spPr bwMode="auto">
            <a:xfrm>
              <a:off x="1484" y="136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8" name="Freeform 2305"/>
            <p:cNvSpPr>
              <a:spLocks/>
            </p:cNvSpPr>
            <p:nvPr/>
          </p:nvSpPr>
          <p:spPr bwMode="auto">
            <a:xfrm>
              <a:off x="1484" y="136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89" name="Rectangle 2306"/>
            <p:cNvSpPr>
              <a:spLocks noChangeArrowheads="1"/>
            </p:cNvSpPr>
            <p:nvPr/>
          </p:nvSpPr>
          <p:spPr bwMode="auto">
            <a:xfrm>
              <a:off x="1502" y="136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0" name="Freeform 2307"/>
            <p:cNvSpPr>
              <a:spLocks/>
            </p:cNvSpPr>
            <p:nvPr/>
          </p:nvSpPr>
          <p:spPr bwMode="auto">
            <a:xfrm>
              <a:off x="1502" y="137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1" name="Freeform 2308"/>
            <p:cNvSpPr>
              <a:spLocks/>
            </p:cNvSpPr>
            <p:nvPr/>
          </p:nvSpPr>
          <p:spPr bwMode="auto">
            <a:xfrm>
              <a:off x="1514" y="136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2" name="Freeform 2309"/>
            <p:cNvSpPr>
              <a:spLocks/>
            </p:cNvSpPr>
            <p:nvPr/>
          </p:nvSpPr>
          <p:spPr bwMode="auto">
            <a:xfrm>
              <a:off x="1499" y="136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3" name="Freeform 2310"/>
            <p:cNvSpPr>
              <a:spLocks/>
            </p:cNvSpPr>
            <p:nvPr/>
          </p:nvSpPr>
          <p:spPr bwMode="auto">
            <a:xfrm>
              <a:off x="1499" y="136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4" name="Rectangle 2311"/>
            <p:cNvSpPr>
              <a:spLocks noChangeArrowheads="1"/>
            </p:cNvSpPr>
            <p:nvPr/>
          </p:nvSpPr>
          <p:spPr bwMode="auto">
            <a:xfrm>
              <a:off x="1517" y="136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5" name="Freeform 2312"/>
            <p:cNvSpPr>
              <a:spLocks/>
            </p:cNvSpPr>
            <p:nvPr/>
          </p:nvSpPr>
          <p:spPr bwMode="auto">
            <a:xfrm>
              <a:off x="1517" y="137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6" name="Freeform 2313"/>
            <p:cNvSpPr>
              <a:spLocks/>
            </p:cNvSpPr>
            <p:nvPr/>
          </p:nvSpPr>
          <p:spPr bwMode="auto">
            <a:xfrm>
              <a:off x="1529" y="136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7" name="Freeform 2314"/>
            <p:cNvSpPr>
              <a:spLocks/>
            </p:cNvSpPr>
            <p:nvPr/>
          </p:nvSpPr>
          <p:spPr bwMode="auto">
            <a:xfrm>
              <a:off x="1514" y="136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8" name="Freeform 2315"/>
            <p:cNvSpPr>
              <a:spLocks/>
            </p:cNvSpPr>
            <p:nvPr/>
          </p:nvSpPr>
          <p:spPr bwMode="auto">
            <a:xfrm>
              <a:off x="1514" y="136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199" name="Rectangle 2316"/>
            <p:cNvSpPr>
              <a:spLocks noChangeArrowheads="1"/>
            </p:cNvSpPr>
            <p:nvPr/>
          </p:nvSpPr>
          <p:spPr bwMode="auto">
            <a:xfrm>
              <a:off x="1502" y="135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0" name="Freeform 2317"/>
            <p:cNvSpPr>
              <a:spLocks/>
            </p:cNvSpPr>
            <p:nvPr/>
          </p:nvSpPr>
          <p:spPr bwMode="auto">
            <a:xfrm>
              <a:off x="1502" y="136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1" name="Freeform 2318"/>
            <p:cNvSpPr>
              <a:spLocks/>
            </p:cNvSpPr>
            <p:nvPr/>
          </p:nvSpPr>
          <p:spPr bwMode="auto">
            <a:xfrm>
              <a:off x="1514" y="1348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2" name="Freeform 2319"/>
            <p:cNvSpPr>
              <a:spLocks/>
            </p:cNvSpPr>
            <p:nvPr/>
          </p:nvSpPr>
          <p:spPr bwMode="auto">
            <a:xfrm>
              <a:off x="1499" y="1348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3" name="Freeform 2320"/>
            <p:cNvSpPr>
              <a:spLocks/>
            </p:cNvSpPr>
            <p:nvPr/>
          </p:nvSpPr>
          <p:spPr bwMode="auto">
            <a:xfrm>
              <a:off x="1499" y="135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4" name="Rectangle 2321"/>
            <p:cNvSpPr>
              <a:spLocks noChangeArrowheads="1"/>
            </p:cNvSpPr>
            <p:nvPr/>
          </p:nvSpPr>
          <p:spPr bwMode="auto">
            <a:xfrm>
              <a:off x="1517" y="135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5" name="Freeform 2322"/>
            <p:cNvSpPr>
              <a:spLocks/>
            </p:cNvSpPr>
            <p:nvPr/>
          </p:nvSpPr>
          <p:spPr bwMode="auto">
            <a:xfrm>
              <a:off x="1517" y="136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6" name="Freeform 2323"/>
            <p:cNvSpPr>
              <a:spLocks/>
            </p:cNvSpPr>
            <p:nvPr/>
          </p:nvSpPr>
          <p:spPr bwMode="auto">
            <a:xfrm>
              <a:off x="1529" y="1348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7" name="Freeform 2324"/>
            <p:cNvSpPr>
              <a:spLocks/>
            </p:cNvSpPr>
            <p:nvPr/>
          </p:nvSpPr>
          <p:spPr bwMode="auto">
            <a:xfrm>
              <a:off x="1514" y="1348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8" name="Freeform 2325"/>
            <p:cNvSpPr>
              <a:spLocks/>
            </p:cNvSpPr>
            <p:nvPr/>
          </p:nvSpPr>
          <p:spPr bwMode="auto">
            <a:xfrm>
              <a:off x="1514" y="135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09" name="Rectangle 2326"/>
            <p:cNvSpPr>
              <a:spLocks noChangeArrowheads="1"/>
            </p:cNvSpPr>
            <p:nvPr/>
          </p:nvSpPr>
          <p:spPr bwMode="auto">
            <a:xfrm>
              <a:off x="1517" y="133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0" name="Freeform 2327"/>
            <p:cNvSpPr>
              <a:spLocks/>
            </p:cNvSpPr>
            <p:nvPr/>
          </p:nvSpPr>
          <p:spPr bwMode="auto">
            <a:xfrm>
              <a:off x="1517" y="134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1" name="Freeform 2328"/>
            <p:cNvSpPr>
              <a:spLocks/>
            </p:cNvSpPr>
            <p:nvPr/>
          </p:nvSpPr>
          <p:spPr bwMode="auto">
            <a:xfrm>
              <a:off x="1529" y="133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2" name="Freeform 2329"/>
            <p:cNvSpPr>
              <a:spLocks/>
            </p:cNvSpPr>
            <p:nvPr/>
          </p:nvSpPr>
          <p:spPr bwMode="auto">
            <a:xfrm>
              <a:off x="1514" y="133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3" name="Freeform 2330"/>
            <p:cNvSpPr>
              <a:spLocks/>
            </p:cNvSpPr>
            <p:nvPr/>
          </p:nvSpPr>
          <p:spPr bwMode="auto">
            <a:xfrm>
              <a:off x="1514" y="133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4" name="Rectangle 2331"/>
            <p:cNvSpPr>
              <a:spLocks noChangeArrowheads="1"/>
            </p:cNvSpPr>
            <p:nvPr/>
          </p:nvSpPr>
          <p:spPr bwMode="auto">
            <a:xfrm>
              <a:off x="1487" y="133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5" name="Freeform 2332"/>
            <p:cNvSpPr>
              <a:spLocks/>
            </p:cNvSpPr>
            <p:nvPr/>
          </p:nvSpPr>
          <p:spPr bwMode="auto">
            <a:xfrm>
              <a:off x="1487" y="134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6" name="Freeform 2333"/>
            <p:cNvSpPr>
              <a:spLocks/>
            </p:cNvSpPr>
            <p:nvPr/>
          </p:nvSpPr>
          <p:spPr bwMode="auto">
            <a:xfrm>
              <a:off x="1499" y="133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7" name="Freeform 2334"/>
            <p:cNvSpPr>
              <a:spLocks/>
            </p:cNvSpPr>
            <p:nvPr/>
          </p:nvSpPr>
          <p:spPr bwMode="auto">
            <a:xfrm>
              <a:off x="1484" y="133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8" name="Freeform 2335"/>
            <p:cNvSpPr>
              <a:spLocks/>
            </p:cNvSpPr>
            <p:nvPr/>
          </p:nvSpPr>
          <p:spPr bwMode="auto">
            <a:xfrm>
              <a:off x="1484" y="133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19" name="Rectangle 2336"/>
            <p:cNvSpPr>
              <a:spLocks noChangeArrowheads="1"/>
            </p:cNvSpPr>
            <p:nvPr/>
          </p:nvSpPr>
          <p:spPr bwMode="auto">
            <a:xfrm>
              <a:off x="1457" y="133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0" name="Freeform 2337"/>
            <p:cNvSpPr>
              <a:spLocks/>
            </p:cNvSpPr>
            <p:nvPr/>
          </p:nvSpPr>
          <p:spPr bwMode="auto">
            <a:xfrm>
              <a:off x="1457" y="1348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1" name="Freeform 2338"/>
            <p:cNvSpPr>
              <a:spLocks/>
            </p:cNvSpPr>
            <p:nvPr/>
          </p:nvSpPr>
          <p:spPr bwMode="auto">
            <a:xfrm>
              <a:off x="1469" y="1333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2" name="Freeform 2339"/>
            <p:cNvSpPr>
              <a:spLocks/>
            </p:cNvSpPr>
            <p:nvPr/>
          </p:nvSpPr>
          <p:spPr bwMode="auto">
            <a:xfrm>
              <a:off x="1454" y="133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3" name="Freeform 2340"/>
            <p:cNvSpPr>
              <a:spLocks/>
            </p:cNvSpPr>
            <p:nvPr/>
          </p:nvSpPr>
          <p:spPr bwMode="auto">
            <a:xfrm>
              <a:off x="1454" y="133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4" name="Rectangle 2341"/>
            <p:cNvSpPr>
              <a:spLocks noChangeArrowheads="1"/>
            </p:cNvSpPr>
            <p:nvPr/>
          </p:nvSpPr>
          <p:spPr bwMode="auto">
            <a:xfrm>
              <a:off x="1547" y="1336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5" name="Freeform 2342"/>
            <p:cNvSpPr>
              <a:spLocks/>
            </p:cNvSpPr>
            <p:nvPr/>
          </p:nvSpPr>
          <p:spPr bwMode="auto">
            <a:xfrm>
              <a:off x="1547" y="1348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6" name="Freeform 2343"/>
            <p:cNvSpPr>
              <a:spLocks/>
            </p:cNvSpPr>
            <p:nvPr/>
          </p:nvSpPr>
          <p:spPr bwMode="auto">
            <a:xfrm>
              <a:off x="1559" y="1333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7" name="Freeform 2344"/>
            <p:cNvSpPr>
              <a:spLocks/>
            </p:cNvSpPr>
            <p:nvPr/>
          </p:nvSpPr>
          <p:spPr bwMode="auto">
            <a:xfrm>
              <a:off x="1544" y="1333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8" name="Freeform 2345"/>
            <p:cNvSpPr>
              <a:spLocks/>
            </p:cNvSpPr>
            <p:nvPr/>
          </p:nvSpPr>
          <p:spPr bwMode="auto">
            <a:xfrm>
              <a:off x="1544" y="1336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29" name="Rectangle 2346"/>
            <p:cNvSpPr>
              <a:spLocks noChangeArrowheads="1"/>
            </p:cNvSpPr>
            <p:nvPr/>
          </p:nvSpPr>
          <p:spPr bwMode="auto">
            <a:xfrm>
              <a:off x="1517" y="1321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0" name="Freeform 2347"/>
            <p:cNvSpPr>
              <a:spLocks/>
            </p:cNvSpPr>
            <p:nvPr/>
          </p:nvSpPr>
          <p:spPr bwMode="auto">
            <a:xfrm>
              <a:off x="1517" y="1333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1" name="Freeform 2348"/>
            <p:cNvSpPr>
              <a:spLocks/>
            </p:cNvSpPr>
            <p:nvPr/>
          </p:nvSpPr>
          <p:spPr bwMode="auto">
            <a:xfrm>
              <a:off x="1529" y="1317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2" name="Freeform 2349"/>
            <p:cNvSpPr>
              <a:spLocks/>
            </p:cNvSpPr>
            <p:nvPr/>
          </p:nvSpPr>
          <p:spPr bwMode="auto">
            <a:xfrm>
              <a:off x="1514" y="1317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3" name="Freeform 2350"/>
            <p:cNvSpPr>
              <a:spLocks/>
            </p:cNvSpPr>
            <p:nvPr/>
          </p:nvSpPr>
          <p:spPr bwMode="auto">
            <a:xfrm>
              <a:off x="1514" y="1321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4" name="Rectangle 2351"/>
            <p:cNvSpPr>
              <a:spLocks noChangeArrowheads="1"/>
            </p:cNvSpPr>
            <p:nvPr/>
          </p:nvSpPr>
          <p:spPr bwMode="auto">
            <a:xfrm>
              <a:off x="1517" y="1305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5" name="Freeform 2352"/>
            <p:cNvSpPr>
              <a:spLocks/>
            </p:cNvSpPr>
            <p:nvPr/>
          </p:nvSpPr>
          <p:spPr bwMode="auto">
            <a:xfrm>
              <a:off x="1517" y="1317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6" name="Freeform 2353"/>
            <p:cNvSpPr>
              <a:spLocks/>
            </p:cNvSpPr>
            <p:nvPr/>
          </p:nvSpPr>
          <p:spPr bwMode="auto">
            <a:xfrm>
              <a:off x="1529" y="1302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7" name="Freeform 2354"/>
            <p:cNvSpPr>
              <a:spLocks/>
            </p:cNvSpPr>
            <p:nvPr/>
          </p:nvSpPr>
          <p:spPr bwMode="auto">
            <a:xfrm>
              <a:off x="1514" y="130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8" name="Freeform 2355"/>
            <p:cNvSpPr>
              <a:spLocks/>
            </p:cNvSpPr>
            <p:nvPr/>
          </p:nvSpPr>
          <p:spPr bwMode="auto">
            <a:xfrm>
              <a:off x="1514" y="1305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39" name="Rectangle 2356"/>
            <p:cNvSpPr>
              <a:spLocks noChangeArrowheads="1"/>
            </p:cNvSpPr>
            <p:nvPr/>
          </p:nvSpPr>
          <p:spPr bwMode="auto">
            <a:xfrm>
              <a:off x="1517" y="127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0" name="Freeform 2357"/>
            <p:cNvSpPr>
              <a:spLocks/>
            </p:cNvSpPr>
            <p:nvPr/>
          </p:nvSpPr>
          <p:spPr bwMode="auto">
            <a:xfrm>
              <a:off x="1517" y="128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1" name="Freeform 2358"/>
            <p:cNvSpPr>
              <a:spLocks/>
            </p:cNvSpPr>
            <p:nvPr/>
          </p:nvSpPr>
          <p:spPr bwMode="auto">
            <a:xfrm>
              <a:off x="1529" y="127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2" name="Freeform 2359"/>
            <p:cNvSpPr>
              <a:spLocks/>
            </p:cNvSpPr>
            <p:nvPr/>
          </p:nvSpPr>
          <p:spPr bwMode="auto">
            <a:xfrm>
              <a:off x="1514" y="127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3" name="Freeform 2360"/>
            <p:cNvSpPr>
              <a:spLocks/>
            </p:cNvSpPr>
            <p:nvPr/>
          </p:nvSpPr>
          <p:spPr bwMode="auto">
            <a:xfrm>
              <a:off x="1514" y="127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4" name="Rectangle 2361"/>
            <p:cNvSpPr>
              <a:spLocks noChangeArrowheads="1"/>
            </p:cNvSpPr>
            <p:nvPr/>
          </p:nvSpPr>
          <p:spPr bwMode="auto">
            <a:xfrm>
              <a:off x="1532" y="1305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5" name="Freeform 2362"/>
            <p:cNvSpPr>
              <a:spLocks/>
            </p:cNvSpPr>
            <p:nvPr/>
          </p:nvSpPr>
          <p:spPr bwMode="auto">
            <a:xfrm>
              <a:off x="1532" y="1317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6" name="Freeform 2363"/>
            <p:cNvSpPr>
              <a:spLocks/>
            </p:cNvSpPr>
            <p:nvPr/>
          </p:nvSpPr>
          <p:spPr bwMode="auto">
            <a:xfrm>
              <a:off x="1544" y="1302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7" name="Freeform 2364"/>
            <p:cNvSpPr>
              <a:spLocks/>
            </p:cNvSpPr>
            <p:nvPr/>
          </p:nvSpPr>
          <p:spPr bwMode="auto">
            <a:xfrm>
              <a:off x="1529" y="130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8" name="Freeform 2365"/>
            <p:cNvSpPr>
              <a:spLocks/>
            </p:cNvSpPr>
            <p:nvPr/>
          </p:nvSpPr>
          <p:spPr bwMode="auto">
            <a:xfrm>
              <a:off x="1529" y="1305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49" name="Rectangle 2366"/>
            <p:cNvSpPr>
              <a:spLocks noChangeArrowheads="1"/>
            </p:cNvSpPr>
            <p:nvPr/>
          </p:nvSpPr>
          <p:spPr bwMode="auto">
            <a:xfrm>
              <a:off x="1547" y="1305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0" name="Freeform 2367"/>
            <p:cNvSpPr>
              <a:spLocks/>
            </p:cNvSpPr>
            <p:nvPr/>
          </p:nvSpPr>
          <p:spPr bwMode="auto">
            <a:xfrm>
              <a:off x="1547" y="1317"/>
              <a:ext cx="19" cy="7"/>
            </a:xfrm>
            <a:custGeom>
              <a:avLst/>
              <a:gdLst>
                <a:gd name="T0" fmla="*/ 12 w 19"/>
                <a:gd name="T1" fmla="*/ 4 h 7"/>
                <a:gd name="T2" fmla="*/ 15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5 w 19"/>
                <a:gd name="T9" fmla="*/ 7 h 7"/>
                <a:gd name="T10" fmla="*/ 19 w 19"/>
                <a:gd name="T11" fmla="*/ 4 h 7"/>
                <a:gd name="T12" fmla="*/ 15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2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9" y="4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1" name="Freeform 2368"/>
            <p:cNvSpPr>
              <a:spLocks/>
            </p:cNvSpPr>
            <p:nvPr/>
          </p:nvSpPr>
          <p:spPr bwMode="auto">
            <a:xfrm>
              <a:off x="1559" y="1302"/>
              <a:ext cx="7" cy="19"/>
            </a:xfrm>
            <a:custGeom>
              <a:avLst/>
              <a:gdLst>
                <a:gd name="T0" fmla="*/ 3 w 7"/>
                <a:gd name="T1" fmla="*/ 6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3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2" name="Freeform 2369"/>
            <p:cNvSpPr>
              <a:spLocks/>
            </p:cNvSpPr>
            <p:nvPr/>
          </p:nvSpPr>
          <p:spPr bwMode="auto">
            <a:xfrm>
              <a:off x="1544" y="130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3" name="Freeform 2370"/>
            <p:cNvSpPr>
              <a:spLocks/>
            </p:cNvSpPr>
            <p:nvPr/>
          </p:nvSpPr>
          <p:spPr bwMode="auto">
            <a:xfrm>
              <a:off x="1544" y="1305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4" name="Rectangle 2371"/>
            <p:cNvSpPr>
              <a:spLocks noChangeArrowheads="1"/>
            </p:cNvSpPr>
            <p:nvPr/>
          </p:nvSpPr>
          <p:spPr bwMode="auto">
            <a:xfrm>
              <a:off x="1562" y="1305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5" name="Freeform 2372"/>
            <p:cNvSpPr>
              <a:spLocks/>
            </p:cNvSpPr>
            <p:nvPr/>
          </p:nvSpPr>
          <p:spPr bwMode="auto">
            <a:xfrm>
              <a:off x="1562" y="1317"/>
              <a:ext cx="19" cy="7"/>
            </a:xfrm>
            <a:custGeom>
              <a:avLst/>
              <a:gdLst>
                <a:gd name="T0" fmla="*/ 12 w 19"/>
                <a:gd name="T1" fmla="*/ 4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4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2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6" name="Freeform 2373"/>
            <p:cNvSpPr>
              <a:spLocks/>
            </p:cNvSpPr>
            <p:nvPr/>
          </p:nvSpPr>
          <p:spPr bwMode="auto">
            <a:xfrm>
              <a:off x="1574" y="1302"/>
              <a:ext cx="7" cy="19"/>
            </a:xfrm>
            <a:custGeom>
              <a:avLst/>
              <a:gdLst>
                <a:gd name="T0" fmla="*/ 4 w 7"/>
                <a:gd name="T1" fmla="*/ 6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4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4 w 7"/>
                <a:gd name="T17" fmla="*/ 0 h 19"/>
                <a:gd name="T18" fmla="*/ 4 w 7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7" name="Freeform 2374"/>
            <p:cNvSpPr>
              <a:spLocks/>
            </p:cNvSpPr>
            <p:nvPr/>
          </p:nvSpPr>
          <p:spPr bwMode="auto">
            <a:xfrm>
              <a:off x="1559" y="130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8" name="Freeform 2375"/>
            <p:cNvSpPr>
              <a:spLocks/>
            </p:cNvSpPr>
            <p:nvPr/>
          </p:nvSpPr>
          <p:spPr bwMode="auto">
            <a:xfrm>
              <a:off x="1559" y="1305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3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59" name="Rectangle 2376"/>
            <p:cNvSpPr>
              <a:spLocks noChangeArrowheads="1"/>
            </p:cNvSpPr>
            <p:nvPr/>
          </p:nvSpPr>
          <p:spPr bwMode="auto">
            <a:xfrm>
              <a:off x="1578" y="1305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0" name="Freeform 2377"/>
            <p:cNvSpPr>
              <a:spLocks/>
            </p:cNvSpPr>
            <p:nvPr/>
          </p:nvSpPr>
          <p:spPr bwMode="auto">
            <a:xfrm>
              <a:off x="1578" y="1317"/>
              <a:ext cx="19" cy="7"/>
            </a:xfrm>
            <a:custGeom>
              <a:avLst/>
              <a:gdLst>
                <a:gd name="T0" fmla="*/ 13 w 19"/>
                <a:gd name="T1" fmla="*/ 4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4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3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3" y="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3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1" name="Freeform 2378"/>
            <p:cNvSpPr>
              <a:spLocks/>
            </p:cNvSpPr>
            <p:nvPr/>
          </p:nvSpPr>
          <p:spPr bwMode="auto">
            <a:xfrm>
              <a:off x="1591" y="1302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2" name="Freeform 2379"/>
            <p:cNvSpPr>
              <a:spLocks/>
            </p:cNvSpPr>
            <p:nvPr/>
          </p:nvSpPr>
          <p:spPr bwMode="auto">
            <a:xfrm>
              <a:off x="1574" y="1302"/>
              <a:ext cx="20" cy="6"/>
            </a:xfrm>
            <a:custGeom>
              <a:avLst/>
              <a:gdLst>
                <a:gd name="T0" fmla="*/ 7 w 20"/>
                <a:gd name="T1" fmla="*/ 3 h 6"/>
                <a:gd name="T2" fmla="*/ 4 w 20"/>
                <a:gd name="T3" fmla="*/ 6 h 6"/>
                <a:gd name="T4" fmla="*/ 20 w 20"/>
                <a:gd name="T5" fmla="*/ 6 h 6"/>
                <a:gd name="T6" fmla="*/ 20 w 20"/>
                <a:gd name="T7" fmla="*/ 0 h 6"/>
                <a:gd name="T8" fmla="*/ 4 w 20"/>
                <a:gd name="T9" fmla="*/ 0 h 6"/>
                <a:gd name="T10" fmla="*/ 0 w 20"/>
                <a:gd name="T11" fmla="*/ 3 h 6"/>
                <a:gd name="T12" fmla="*/ 4 w 20"/>
                <a:gd name="T13" fmla="*/ 0 h 6"/>
                <a:gd name="T14" fmla="*/ 0 w 20"/>
                <a:gd name="T15" fmla="*/ 0 h 6"/>
                <a:gd name="T16" fmla="*/ 0 w 20"/>
                <a:gd name="T17" fmla="*/ 3 h 6"/>
                <a:gd name="T18" fmla="*/ 7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7" y="3"/>
                  </a:moveTo>
                  <a:lnTo>
                    <a:pt x="4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3" name="Freeform 2380"/>
            <p:cNvSpPr>
              <a:spLocks/>
            </p:cNvSpPr>
            <p:nvPr/>
          </p:nvSpPr>
          <p:spPr bwMode="auto">
            <a:xfrm>
              <a:off x="1574" y="1305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4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4" name="Rectangle 2381"/>
            <p:cNvSpPr>
              <a:spLocks noChangeArrowheads="1"/>
            </p:cNvSpPr>
            <p:nvPr/>
          </p:nvSpPr>
          <p:spPr bwMode="auto">
            <a:xfrm>
              <a:off x="1609" y="1305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5" name="Freeform 2382"/>
            <p:cNvSpPr>
              <a:spLocks/>
            </p:cNvSpPr>
            <p:nvPr/>
          </p:nvSpPr>
          <p:spPr bwMode="auto">
            <a:xfrm>
              <a:off x="1609" y="1317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6" name="Freeform 2383"/>
            <p:cNvSpPr>
              <a:spLocks/>
            </p:cNvSpPr>
            <p:nvPr/>
          </p:nvSpPr>
          <p:spPr bwMode="auto">
            <a:xfrm>
              <a:off x="1621" y="1302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7" name="Freeform 2384"/>
            <p:cNvSpPr>
              <a:spLocks/>
            </p:cNvSpPr>
            <p:nvPr/>
          </p:nvSpPr>
          <p:spPr bwMode="auto">
            <a:xfrm>
              <a:off x="1606" y="130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8" name="Freeform 2385"/>
            <p:cNvSpPr>
              <a:spLocks/>
            </p:cNvSpPr>
            <p:nvPr/>
          </p:nvSpPr>
          <p:spPr bwMode="auto">
            <a:xfrm>
              <a:off x="1606" y="1305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69" name="Rectangle 2386"/>
            <p:cNvSpPr>
              <a:spLocks noChangeArrowheads="1"/>
            </p:cNvSpPr>
            <p:nvPr/>
          </p:nvSpPr>
          <p:spPr bwMode="auto">
            <a:xfrm>
              <a:off x="1639" y="1305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0" name="Freeform 2387"/>
            <p:cNvSpPr>
              <a:spLocks/>
            </p:cNvSpPr>
            <p:nvPr/>
          </p:nvSpPr>
          <p:spPr bwMode="auto">
            <a:xfrm>
              <a:off x="1639" y="1317"/>
              <a:ext cx="19" cy="7"/>
            </a:xfrm>
            <a:custGeom>
              <a:avLst/>
              <a:gdLst>
                <a:gd name="T0" fmla="*/ 12 w 19"/>
                <a:gd name="T1" fmla="*/ 4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4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2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1" name="Freeform 2388"/>
            <p:cNvSpPr>
              <a:spLocks/>
            </p:cNvSpPr>
            <p:nvPr/>
          </p:nvSpPr>
          <p:spPr bwMode="auto">
            <a:xfrm>
              <a:off x="1651" y="1302"/>
              <a:ext cx="7" cy="19"/>
            </a:xfrm>
            <a:custGeom>
              <a:avLst/>
              <a:gdLst>
                <a:gd name="T0" fmla="*/ 4 w 7"/>
                <a:gd name="T1" fmla="*/ 6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4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4 w 7"/>
                <a:gd name="T17" fmla="*/ 0 h 19"/>
                <a:gd name="T18" fmla="*/ 4 w 7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2" name="Freeform 2389"/>
            <p:cNvSpPr>
              <a:spLocks/>
            </p:cNvSpPr>
            <p:nvPr/>
          </p:nvSpPr>
          <p:spPr bwMode="auto">
            <a:xfrm>
              <a:off x="1636" y="130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3" name="Freeform 2390"/>
            <p:cNvSpPr>
              <a:spLocks/>
            </p:cNvSpPr>
            <p:nvPr/>
          </p:nvSpPr>
          <p:spPr bwMode="auto">
            <a:xfrm>
              <a:off x="1636" y="1305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3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4" name="Rectangle 2391"/>
            <p:cNvSpPr>
              <a:spLocks noChangeArrowheads="1"/>
            </p:cNvSpPr>
            <p:nvPr/>
          </p:nvSpPr>
          <p:spPr bwMode="auto">
            <a:xfrm>
              <a:off x="1562" y="1275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5" name="Freeform 2392"/>
            <p:cNvSpPr>
              <a:spLocks/>
            </p:cNvSpPr>
            <p:nvPr/>
          </p:nvSpPr>
          <p:spPr bwMode="auto">
            <a:xfrm>
              <a:off x="1562" y="1287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6" name="Freeform 2393"/>
            <p:cNvSpPr>
              <a:spLocks/>
            </p:cNvSpPr>
            <p:nvPr/>
          </p:nvSpPr>
          <p:spPr bwMode="auto">
            <a:xfrm>
              <a:off x="1574" y="1272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7" name="Freeform 2394"/>
            <p:cNvSpPr>
              <a:spLocks/>
            </p:cNvSpPr>
            <p:nvPr/>
          </p:nvSpPr>
          <p:spPr bwMode="auto">
            <a:xfrm>
              <a:off x="1559" y="127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8" name="Freeform 2395"/>
            <p:cNvSpPr>
              <a:spLocks/>
            </p:cNvSpPr>
            <p:nvPr/>
          </p:nvSpPr>
          <p:spPr bwMode="auto">
            <a:xfrm>
              <a:off x="1559" y="1275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79" name="Rectangle 2396"/>
            <p:cNvSpPr>
              <a:spLocks noChangeArrowheads="1"/>
            </p:cNvSpPr>
            <p:nvPr/>
          </p:nvSpPr>
          <p:spPr bwMode="auto">
            <a:xfrm>
              <a:off x="1578" y="1275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0" name="Freeform 2397"/>
            <p:cNvSpPr>
              <a:spLocks/>
            </p:cNvSpPr>
            <p:nvPr/>
          </p:nvSpPr>
          <p:spPr bwMode="auto">
            <a:xfrm>
              <a:off x="1578" y="1287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1" name="Freeform 2398"/>
            <p:cNvSpPr>
              <a:spLocks/>
            </p:cNvSpPr>
            <p:nvPr/>
          </p:nvSpPr>
          <p:spPr bwMode="auto">
            <a:xfrm>
              <a:off x="1591" y="127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2" name="Freeform 2399"/>
            <p:cNvSpPr>
              <a:spLocks/>
            </p:cNvSpPr>
            <p:nvPr/>
          </p:nvSpPr>
          <p:spPr bwMode="auto">
            <a:xfrm>
              <a:off x="1574" y="1272"/>
              <a:ext cx="20" cy="6"/>
            </a:xfrm>
            <a:custGeom>
              <a:avLst/>
              <a:gdLst>
                <a:gd name="T0" fmla="*/ 7 w 20"/>
                <a:gd name="T1" fmla="*/ 3 h 6"/>
                <a:gd name="T2" fmla="*/ 4 w 20"/>
                <a:gd name="T3" fmla="*/ 6 h 6"/>
                <a:gd name="T4" fmla="*/ 20 w 20"/>
                <a:gd name="T5" fmla="*/ 6 h 6"/>
                <a:gd name="T6" fmla="*/ 20 w 20"/>
                <a:gd name="T7" fmla="*/ 0 h 6"/>
                <a:gd name="T8" fmla="*/ 4 w 20"/>
                <a:gd name="T9" fmla="*/ 0 h 6"/>
                <a:gd name="T10" fmla="*/ 0 w 20"/>
                <a:gd name="T11" fmla="*/ 3 h 6"/>
                <a:gd name="T12" fmla="*/ 4 w 20"/>
                <a:gd name="T13" fmla="*/ 0 h 6"/>
                <a:gd name="T14" fmla="*/ 0 w 20"/>
                <a:gd name="T15" fmla="*/ 0 h 6"/>
                <a:gd name="T16" fmla="*/ 0 w 20"/>
                <a:gd name="T17" fmla="*/ 3 h 6"/>
                <a:gd name="T18" fmla="*/ 7 w 20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6"/>
                <a:gd name="T32" fmla="*/ 20 w 20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6">
                  <a:moveTo>
                    <a:pt x="7" y="3"/>
                  </a:moveTo>
                  <a:lnTo>
                    <a:pt x="4" y="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3" name="Freeform 2400"/>
            <p:cNvSpPr>
              <a:spLocks/>
            </p:cNvSpPr>
            <p:nvPr/>
          </p:nvSpPr>
          <p:spPr bwMode="auto">
            <a:xfrm>
              <a:off x="1574" y="1275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4" name="Rectangle 2401"/>
            <p:cNvSpPr>
              <a:spLocks noChangeArrowheads="1"/>
            </p:cNvSpPr>
            <p:nvPr/>
          </p:nvSpPr>
          <p:spPr bwMode="auto">
            <a:xfrm>
              <a:off x="1594" y="127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5" name="Freeform 2402"/>
            <p:cNvSpPr>
              <a:spLocks/>
            </p:cNvSpPr>
            <p:nvPr/>
          </p:nvSpPr>
          <p:spPr bwMode="auto">
            <a:xfrm>
              <a:off x="1594" y="128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6" name="Freeform 2403"/>
            <p:cNvSpPr>
              <a:spLocks/>
            </p:cNvSpPr>
            <p:nvPr/>
          </p:nvSpPr>
          <p:spPr bwMode="auto">
            <a:xfrm>
              <a:off x="1606" y="127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7" name="Freeform 2404"/>
            <p:cNvSpPr>
              <a:spLocks/>
            </p:cNvSpPr>
            <p:nvPr/>
          </p:nvSpPr>
          <p:spPr bwMode="auto">
            <a:xfrm>
              <a:off x="1591" y="127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8" name="Freeform 2405"/>
            <p:cNvSpPr>
              <a:spLocks/>
            </p:cNvSpPr>
            <p:nvPr/>
          </p:nvSpPr>
          <p:spPr bwMode="auto">
            <a:xfrm>
              <a:off x="1591" y="127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89" name="Rectangle 2406"/>
            <p:cNvSpPr>
              <a:spLocks noChangeArrowheads="1"/>
            </p:cNvSpPr>
            <p:nvPr/>
          </p:nvSpPr>
          <p:spPr bwMode="auto">
            <a:xfrm>
              <a:off x="1609" y="127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0" name="Freeform 2407"/>
            <p:cNvSpPr>
              <a:spLocks/>
            </p:cNvSpPr>
            <p:nvPr/>
          </p:nvSpPr>
          <p:spPr bwMode="auto">
            <a:xfrm>
              <a:off x="1609" y="128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1" name="Freeform 2408"/>
            <p:cNvSpPr>
              <a:spLocks/>
            </p:cNvSpPr>
            <p:nvPr/>
          </p:nvSpPr>
          <p:spPr bwMode="auto">
            <a:xfrm>
              <a:off x="1621" y="127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2" name="Freeform 2409"/>
            <p:cNvSpPr>
              <a:spLocks/>
            </p:cNvSpPr>
            <p:nvPr/>
          </p:nvSpPr>
          <p:spPr bwMode="auto">
            <a:xfrm>
              <a:off x="1606" y="127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3" name="Freeform 2410"/>
            <p:cNvSpPr>
              <a:spLocks/>
            </p:cNvSpPr>
            <p:nvPr/>
          </p:nvSpPr>
          <p:spPr bwMode="auto">
            <a:xfrm>
              <a:off x="1606" y="127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4" name="Rectangle 2411"/>
            <p:cNvSpPr>
              <a:spLocks noChangeArrowheads="1"/>
            </p:cNvSpPr>
            <p:nvPr/>
          </p:nvSpPr>
          <p:spPr bwMode="auto">
            <a:xfrm>
              <a:off x="1639" y="1275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5" name="Freeform 2412"/>
            <p:cNvSpPr>
              <a:spLocks/>
            </p:cNvSpPr>
            <p:nvPr/>
          </p:nvSpPr>
          <p:spPr bwMode="auto">
            <a:xfrm>
              <a:off x="1639" y="1287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6" name="Freeform 2413"/>
            <p:cNvSpPr>
              <a:spLocks/>
            </p:cNvSpPr>
            <p:nvPr/>
          </p:nvSpPr>
          <p:spPr bwMode="auto">
            <a:xfrm>
              <a:off x="1651" y="1272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7" name="Freeform 2414"/>
            <p:cNvSpPr>
              <a:spLocks/>
            </p:cNvSpPr>
            <p:nvPr/>
          </p:nvSpPr>
          <p:spPr bwMode="auto">
            <a:xfrm>
              <a:off x="1636" y="127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298" name="Freeform 2415"/>
            <p:cNvSpPr>
              <a:spLocks/>
            </p:cNvSpPr>
            <p:nvPr/>
          </p:nvSpPr>
          <p:spPr bwMode="auto">
            <a:xfrm>
              <a:off x="1636" y="1275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8" name="Group 2617"/>
          <p:cNvGrpSpPr>
            <a:grpSpLocks/>
          </p:cNvGrpSpPr>
          <p:nvPr/>
        </p:nvGrpSpPr>
        <p:grpSpPr bwMode="auto">
          <a:xfrm>
            <a:off x="2629767" y="1937516"/>
            <a:ext cx="490538" cy="273050"/>
            <a:chOff x="1606" y="1121"/>
            <a:chExt cx="309" cy="172"/>
          </a:xfrm>
        </p:grpSpPr>
        <p:sp>
          <p:nvSpPr>
            <p:cNvPr id="16899" name="Rectangle 2417"/>
            <p:cNvSpPr>
              <a:spLocks noChangeArrowheads="1"/>
            </p:cNvSpPr>
            <p:nvPr/>
          </p:nvSpPr>
          <p:spPr bwMode="auto">
            <a:xfrm>
              <a:off x="1670" y="127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0" name="Freeform 2418"/>
            <p:cNvSpPr>
              <a:spLocks/>
            </p:cNvSpPr>
            <p:nvPr/>
          </p:nvSpPr>
          <p:spPr bwMode="auto">
            <a:xfrm>
              <a:off x="1670" y="128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1" name="Freeform 2419"/>
            <p:cNvSpPr>
              <a:spLocks/>
            </p:cNvSpPr>
            <p:nvPr/>
          </p:nvSpPr>
          <p:spPr bwMode="auto">
            <a:xfrm>
              <a:off x="1682" y="127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2" name="Freeform 2420"/>
            <p:cNvSpPr>
              <a:spLocks/>
            </p:cNvSpPr>
            <p:nvPr/>
          </p:nvSpPr>
          <p:spPr bwMode="auto">
            <a:xfrm>
              <a:off x="1667" y="127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3" name="Freeform 2421"/>
            <p:cNvSpPr>
              <a:spLocks/>
            </p:cNvSpPr>
            <p:nvPr/>
          </p:nvSpPr>
          <p:spPr bwMode="auto">
            <a:xfrm>
              <a:off x="1667" y="127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4" name="Rectangle 2422"/>
            <p:cNvSpPr>
              <a:spLocks noChangeArrowheads="1"/>
            </p:cNvSpPr>
            <p:nvPr/>
          </p:nvSpPr>
          <p:spPr bwMode="auto">
            <a:xfrm>
              <a:off x="1609" y="126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5" name="Freeform 2423"/>
            <p:cNvSpPr>
              <a:spLocks/>
            </p:cNvSpPr>
            <p:nvPr/>
          </p:nvSpPr>
          <p:spPr bwMode="auto">
            <a:xfrm>
              <a:off x="1609" y="127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6" name="Freeform 2424"/>
            <p:cNvSpPr>
              <a:spLocks/>
            </p:cNvSpPr>
            <p:nvPr/>
          </p:nvSpPr>
          <p:spPr bwMode="auto">
            <a:xfrm>
              <a:off x="1621" y="125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7" name="Freeform 2425"/>
            <p:cNvSpPr>
              <a:spLocks/>
            </p:cNvSpPr>
            <p:nvPr/>
          </p:nvSpPr>
          <p:spPr bwMode="auto">
            <a:xfrm>
              <a:off x="1606" y="125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8" name="Freeform 2426"/>
            <p:cNvSpPr>
              <a:spLocks/>
            </p:cNvSpPr>
            <p:nvPr/>
          </p:nvSpPr>
          <p:spPr bwMode="auto">
            <a:xfrm>
              <a:off x="1606" y="126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09" name="Rectangle 2427"/>
            <p:cNvSpPr>
              <a:spLocks noChangeArrowheads="1"/>
            </p:cNvSpPr>
            <p:nvPr/>
          </p:nvSpPr>
          <p:spPr bwMode="auto">
            <a:xfrm>
              <a:off x="1609" y="124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0" name="Freeform 2428"/>
            <p:cNvSpPr>
              <a:spLocks/>
            </p:cNvSpPr>
            <p:nvPr/>
          </p:nvSpPr>
          <p:spPr bwMode="auto">
            <a:xfrm>
              <a:off x="1609" y="125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1" name="Freeform 2429"/>
            <p:cNvSpPr>
              <a:spLocks/>
            </p:cNvSpPr>
            <p:nvPr/>
          </p:nvSpPr>
          <p:spPr bwMode="auto">
            <a:xfrm>
              <a:off x="1621" y="124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2" name="Freeform 2430"/>
            <p:cNvSpPr>
              <a:spLocks/>
            </p:cNvSpPr>
            <p:nvPr/>
          </p:nvSpPr>
          <p:spPr bwMode="auto">
            <a:xfrm>
              <a:off x="1606" y="124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3" name="Freeform 2431"/>
            <p:cNvSpPr>
              <a:spLocks/>
            </p:cNvSpPr>
            <p:nvPr/>
          </p:nvSpPr>
          <p:spPr bwMode="auto">
            <a:xfrm>
              <a:off x="1606" y="124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4" name="Rectangle 2432"/>
            <p:cNvSpPr>
              <a:spLocks noChangeArrowheads="1"/>
            </p:cNvSpPr>
            <p:nvPr/>
          </p:nvSpPr>
          <p:spPr bwMode="auto">
            <a:xfrm>
              <a:off x="1639" y="1260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5" name="Freeform 2433"/>
            <p:cNvSpPr>
              <a:spLocks/>
            </p:cNvSpPr>
            <p:nvPr/>
          </p:nvSpPr>
          <p:spPr bwMode="auto">
            <a:xfrm>
              <a:off x="1639" y="1272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6" name="Freeform 2434"/>
            <p:cNvSpPr>
              <a:spLocks/>
            </p:cNvSpPr>
            <p:nvPr/>
          </p:nvSpPr>
          <p:spPr bwMode="auto">
            <a:xfrm>
              <a:off x="1651" y="1257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7" name="Freeform 2435"/>
            <p:cNvSpPr>
              <a:spLocks/>
            </p:cNvSpPr>
            <p:nvPr/>
          </p:nvSpPr>
          <p:spPr bwMode="auto">
            <a:xfrm>
              <a:off x="1636" y="1257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8" name="Freeform 2436"/>
            <p:cNvSpPr>
              <a:spLocks/>
            </p:cNvSpPr>
            <p:nvPr/>
          </p:nvSpPr>
          <p:spPr bwMode="auto">
            <a:xfrm>
              <a:off x="1636" y="1260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19" name="Rectangle 2437"/>
            <p:cNvSpPr>
              <a:spLocks noChangeArrowheads="1"/>
            </p:cNvSpPr>
            <p:nvPr/>
          </p:nvSpPr>
          <p:spPr bwMode="auto">
            <a:xfrm>
              <a:off x="1639" y="1245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0" name="Freeform 2438"/>
            <p:cNvSpPr>
              <a:spLocks/>
            </p:cNvSpPr>
            <p:nvPr/>
          </p:nvSpPr>
          <p:spPr bwMode="auto">
            <a:xfrm>
              <a:off x="1639" y="1257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1" name="Freeform 2439"/>
            <p:cNvSpPr>
              <a:spLocks/>
            </p:cNvSpPr>
            <p:nvPr/>
          </p:nvSpPr>
          <p:spPr bwMode="auto">
            <a:xfrm>
              <a:off x="1651" y="1242"/>
              <a:ext cx="7" cy="18"/>
            </a:xfrm>
            <a:custGeom>
              <a:avLst/>
              <a:gdLst>
                <a:gd name="T0" fmla="*/ 4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4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4 w 7"/>
                <a:gd name="T17" fmla="*/ 0 h 18"/>
                <a:gd name="T18" fmla="*/ 4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2" name="Freeform 2440"/>
            <p:cNvSpPr>
              <a:spLocks/>
            </p:cNvSpPr>
            <p:nvPr/>
          </p:nvSpPr>
          <p:spPr bwMode="auto">
            <a:xfrm>
              <a:off x="1636" y="124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3" name="Freeform 2441"/>
            <p:cNvSpPr>
              <a:spLocks/>
            </p:cNvSpPr>
            <p:nvPr/>
          </p:nvSpPr>
          <p:spPr bwMode="auto">
            <a:xfrm>
              <a:off x="1636" y="1245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4" name="Rectangle 2442"/>
            <p:cNvSpPr>
              <a:spLocks noChangeArrowheads="1"/>
            </p:cNvSpPr>
            <p:nvPr/>
          </p:nvSpPr>
          <p:spPr bwMode="auto">
            <a:xfrm>
              <a:off x="1655" y="124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5" name="Freeform 2443"/>
            <p:cNvSpPr>
              <a:spLocks/>
            </p:cNvSpPr>
            <p:nvPr/>
          </p:nvSpPr>
          <p:spPr bwMode="auto">
            <a:xfrm>
              <a:off x="1655" y="125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6" name="Freeform 2444"/>
            <p:cNvSpPr>
              <a:spLocks/>
            </p:cNvSpPr>
            <p:nvPr/>
          </p:nvSpPr>
          <p:spPr bwMode="auto">
            <a:xfrm>
              <a:off x="1667" y="124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7" name="Freeform 2445"/>
            <p:cNvSpPr>
              <a:spLocks/>
            </p:cNvSpPr>
            <p:nvPr/>
          </p:nvSpPr>
          <p:spPr bwMode="auto">
            <a:xfrm>
              <a:off x="1651" y="1242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8" name="Freeform 2446"/>
            <p:cNvSpPr>
              <a:spLocks/>
            </p:cNvSpPr>
            <p:nvPr/>
          </p:nvSpPr>
          <p:spPr bwMode="auto">
            <a:xfrm>
              <a:off x="1651" y="1245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29" name="Rectangle 2447"/>
            <p:cNvSpPr>
              <a:spLocks noChangeArrowheads="1"/>
            </p:cNvSpPr>
            <p:nvPr/>
          </p:nvSpPr>
          <p:spPr bwMode="auto">
            <a:xfrm>
              <a:off x="1670" y="124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0" name="Freeform 2448"/>
            <p:cNvSpPr>
              <a:spLocks/>
            </p:cNvSpPr>
            <p:nvPr/>
          </p:nvSpPr>
          <p:spPr bwMode="auto">
            <a:xfrm>
              <a:off x="1670" y="125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1" name="Freeform 2449"/>
            <p:cNvSpPr>
              <a:spLocks/>
            </p:cNvSpPr>
            <p:nvPr/>
          </p:nvSpPr>
          <p:spPr bwMode="auto">
            <a:xfrm>
              <a:off x="1682" y="124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2" name="Freeform 2450"/>
            <p:cNvSpPr>
              <a:spLocks/>
            </p:cNvSpPr>
            <p:nvPr/>
          </p:nvSpPr>
          <p:spPr bwMode="auto">
            <a:xfrm>
              <a:off x="1667" y="124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3" name="Freeform 2451"/>
            <p:cNvSpPr>
              <a:spLocks/>
            </p:cNvSpPr>
            <p:nvPr/>
          </p:nvSpPr>
          <p:spPr bwMode="auto">
            <a:xfrm>
              <a:off x="1667" y="124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4" name="Rectangle 2452"/>
            <p:cNvSpPr>
              <a:spLocks noChangeArrowheads="1"/>
            </p:cNvSpPr>
            <p:nvPr/>
          </p:nvSpPr>
          <p:spPr bwMode="auto">
            <a:xfrm>
              <a:off x="1685" y="124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5" name="Freeform 2453"/>
            <p:cNvSpPr>
              <a:spLocks/>
            </p:cNvSpPr>
            <p:nvPr/>
          </p:nvSpPr>
          <p:spPr bwMode="auto">
            <a:xfrm>
              <a:off x="1685" y="125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6" name="Freeform 2454"/>
            <p:cNvSpPr>
              <a:spLocks/>
            </p:cNvSpPr>
            <p:nvPr/>
          </p:nvSpPr>
          <p:spPr bwMode="auto">
            <a:xfrm>
              <a:off x="1697" y="124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7" name="Freeform 2455"/>
            <p:cNvSpPr>
              <a:spLocks/>
            </p:cNvSpPr>
            <p:nvPr/>
          </p:nvSpPr>
          <p:spPr bwMode="auto">
            <a:xfrm>
              <a:off x="1682" y="124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8" name="Freeform 2456"/>
            <p:cNvSpPr>
              <a:spLocks/>
            </p:cNvSpPr>
            <p:nvPr/>
          </p:nvSpPr>
          <p:spPr bwMode="auto">
            <a:xfrm>
              <a:off x="1682" y="124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39" name="Rectangle 2457"/>
            <p:cNvSpPr>
              <a:spLocks noChangeArrowheads="1"/>
            </p:cNvSpPr>
            <p:nvPr/>
          </p:nvSpPr>
          <p:spPr bwMode="auto">
            <a:xfrm>
              <a:off x="1700" y="124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0" name="Freeform 2458"/>
            <p:cNvSpPr>
              <a:spLocks/>
            </p:cNvSpPr>
            <p:nvPr/>
          </p:nvSpPr>
          <p:spPr bwMode="auto">
            <a:xfrm>
              <a:off x="1700" y="125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1" name="Freeform 2459"/>
            <p:cNvSpPr>
              <a:spLocks/>
            </p:cNvSpPr>
            <p:nvPr/>
          </p:nvSpPr>
          <p:spPr bwMode="auto">
            <a:xfrm>
              <a:off x="1712" y="124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2" name="Freeform 2460"/>
            <p:cNvSpPr>
              <a:spLocks/>
            </p:cNvSpPr>
            <p:nvPr/>
          </p:nvSpPr>
          <p:spPr bwMode="auto">
            <a:xfrm>
              <a:off x="1697" y="124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3" name="Freeform 2461"/>
            <p:cNvSpPr>
              <a:spLocks/>
            </p:cNvSpPr>
            <p:nvPr/>
          </p:nvSpPr>
          <p:spPr bwMode="auto">
            <a:xfrm>
              <a:off x="1697" y="124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4" name="Rectangle 2462"/>
            <p:cNvSpPr>
              <a:spLocks noChangeArrowheads="1"/>
            </p:cNvSpPr>
            <p:nvPr/>
          </p:nvSpPr>
          <p:spPr bwMode="auto">
            <a:xfrm>
              <a:off x="1730" y="1245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5" name="Freeform 2463"/>
            <p:cNvSpPr>
              <a:spLocks/>
            </p:cNvSpPr>
            <p:nvPr/>
          </p:nvSpPr>
          <p:spPr bwMode="auto">
            <a:xfrm>
              <a:off x="1730" y="125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6" name="Freeform 2464"/>
            <p:cNvSpPr>
              <a:spLocks/>
            </p:cNvSpPr>
            <p:nvPr/>
          </p:nvSpPr>
          <p:spPr bwMode="auto">
            <a:xfrm>
              <a:off x="1742" y="1242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7" name="Freeform 2465"/>
            <p:cNvSpPr>
              <a:spLocks/>
            </p:cNvSpPr>
            <p:nvPr/>
          </p:nvSpPr>
          <p:spPr bwMode="auto">
            <a:xfrm>
              <a:off x="1727" y="1242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8" name="Freeform 2466"/>
            <p:cNvSpPr>
              <a:spLocks/>
            </p:cNvSpPr>
            <p:nvPr/>
          </p:nvSpPr>
          <p:spPr bwMode="auto">
            <a:xfrm>
              <a:off x="1727" y="1245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49" name="Rectangle 2467"/>
            <p:cNvSpPr>
              <a:spLocks noChangeArrowheads="1"/>
            </p:cNvSpPr>
            <p:nvPr/>
          </p:nvSpPr>
          <p:spPr bwMode="auto">
            <a:xfrm>
              <a:off x="1700" y="1230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0" name="Freeform 2468"/>
            <p:cNvSpPr>
              <a:spLocks/>
            </p:cNvSpPr>
            <p:nvPr/>
          </p:nvSpPr>
          <p:spPr bwMode="auto">
            <a:xfrm>
              <a:off x="1700" y="1242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1" name="Freeform 2469"/>
            <p:cNvSpPr>
              <a:spLocks/>
            </p:cNvSpPr>
            <p:nvPr/>
          </p:nvSpPr>
          <p:spPr bwMode="auto">
            <a:xfrm>
              <a:off x="1712" y="1227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2" name="Freeform 2470"/>
            <p:cNvSpPr>
              <a:spLocks/>
            </p:cNvSpPr>
            <p:nvPr/>
          </p:nvSpPr>
          <p:spPr bwMode="auto">
            <a:xfrm>
              <a:off x="1697" y="1227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3" name="Freeform 2471"/>
            <p:cNvSpPr>
              <a:spLocks/>
            </p:cNvSpPr>
            <p:nvPr/>
          </p:nvSpPr>
          <p:spPr bwMode="auto">
            <a:xfrm>
              <a:off x="1697" y="1230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4" name="Rectangle 2472"/>
            <p:cNvSpPr>
              <a:spLocks noChangeArrowheads="1"/>
            </p:cNvSpPr>
            <p:nvPr/>
          </p:nvSpPr>
          <p:spPr bwMode="auto">
            <a:xfrm>
              <a:off x="1639" y="1214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5" name="Freeform 2473"/>
            <p:cNvSpPr>
              <a:spLocks/>
            </p:cNvSpPr>
            <p:nvPr/>
          </p:nvSpPr>
          <p:spPr bwMode="auto">
            <a:xfrm>
              <a:off x="1639" y="1227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6" name="Freeform 2474"/>
            <p:cNvSpPr>
              <a:spLocks/>
            </p:cNvSpPr>
            <p:nvPr/>
          </p:nvSpPr>
          <p:spPr bwMode="auto">
            <a:xfrm>
              <a:off x="1651" y="1211"/>
              <a:ext cx="7" cy="19"/>
            </a:xfrm>
            <a:custGeom>
              <a:avLst/>
              <a:gdLst>
                <a:gd name="T0" fmla="*/ 4 w 7"/>
                <a:gd name="T1" fmla="*/ 7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4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4 w 7"/>
                <a:gd name="T17" fmla="*/ 0 h 19"/>
                <a:gd name="T18" fmla="*/ 4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7" name="Freeform 2475"/>
            <p:cNvSpPr>
              <a:spLocks/>
            </p:cNvSpPr>
            <p:nvPr/>
          </p:nvSpPr>
          <p:spPr bwMode="auto">
            <a:xfrm>
              <a:off x="1636" y="1211"/>
              <a:ext cx="19" cy="7"/>
            </a:xfrm>
            <a:custGeom>
              <a:avLst/>
              <a:gdLst>
                <a:gd name="T0" fmla="*/ 7 w 19"/>
                <a:gd name="T1" fmla="*/ 3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3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3 h 7"/>
                <a:gd name="T18" fmla="*/ 7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3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8" name="Freeform 2476"/>
            <p:cNvSpPr>
              <a:spLocks/>
            </p:cNvSpPr>
            <p:nvPr/>
          </p:nvSpPr>
          <p:spPr bwMode="auto">
            <a:xfrm>
              <a:off x="1636" y="1214"/>
              <a:ext cx="7" cy="19"/>
            </a:xfrm>
            <a:custGeom>
              <a:avLst/>
              <a:gdLst>
                <a:gd name="T0" fmla="*/ 3 w 7"/>
                <a:gd name="T1" fmla="*/ 13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3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3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59" name="Rectangle 2477"/>
            <p:cNvSpPr>
              <a:spLocks noChangeArrowheads="1"/>
            </p:cNvSpPr>
            <p:nvPr/>
          </p:nvSpPr>
          <p:spPr bwMode="auto">
            <a:xfrm>
              <a:off x="1670" y="1214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0" name="Freeform 2478"/>
            <p:cNvSpPr>
              <a:spLocks/>
            </p:cNvSpPr>
            <p:nvPr/>
          </p:nvSpPr>
          <p:spPr bwMode="auto">
            <a:xfrm>
              <a:off x="1670" y="122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1" name="Freeform 2479"/>
            <p:cNvSpPr>
              <a:spLocks/>
            </p:cNvSpPr>
            <p:nvPr/>
          </p:nvSpPr>
          <p:spPr bwMode="auto">
            <a:xfrm>
              <a:off x="1682" y="1211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2" name="Freeform 2480"/>
            <p:cNvSpPr>
              <a:spLocks/>
            </p:cNvSpPr>
            <p:nvPr/>
          </p:nvSpPr>
          <p:spPr bwMode="auto">
            <a:xfrm>
              <a:off x="1667" y="1211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3" name="Freeform 2481"/>
            <p:cNvSpPr>
              <a:spLocks/>
            </p:cNvSpPr>
            <p:nvPr/>
          </p:nvSpPr>
          <p:spPr bwMode="auto">
            <a:xfrm>
              <a:off x="1667" y="1214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4" name="Rectangle 2482"/>
            <p:cNvSpPr>
              <a:spLocks noChangeArrowheads="1"/>
            </p:cNvSpPr>
            <p:nvPr/>
          </p:nvSpPr>
          <p:spPr bwMode="auto">
            <a:xfrm>
              <a:off x="1700" y="1214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5" name="Freeform 2483"/>
            <p:cNvSpPr>
              <a:spLocks/>
            </p:cNvSpPr>
            <p:nvPr/>
          </p:nvSpPr>
          <p:spPr bwMode="auto">
            <a:xfrm>
              <a:off x="1700" y="122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6" name="Freeform 2484"/>
            <p:cNvSpPr>
              <a:spLocks/>
            </p:cNvSpPr>
            <p:nvPr/>
          </p:nvSpPr>
          <p:spPr bwMode="auto">
            <a:xfrm>
              <a:off x="1712" y="1211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7" name="Freeform 2485"/>
            <p:cNvSpPr>
              <a:spLocks/>
            </p:cNvSpPr>
            <p:nvPr/>
          </p:nvSpPr>
          <p:spPr bwMode="auto">
            <a:xfrm>
              <a:off x="1697" y="1211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8" name="Freeform 2486"/>
            <p:cNvSpPr>
              <a:spLocks/>
            </p:cNvSpPr>
            <p:nvPr/>
          </p:nvSpPr>
          <p:spPr bwMode="auto">
            <a:xfrm>
              <a:off x="1697" y="1214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69" name="Rectangle 2487"/>
            <p:cNvSpPr>
              <a:spLocks noChangeArrowheads="1"/>
            </p:cNvSpPr>
            <p:nvPr/>
          </p:nvSpPr>
          <p:spPr bwMode="auto">
            <a:xfrm>
              <a:off x="1715" y="1214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0" name="Freeform 2488"/>
            <p:cNvSpPr>
              <a:spLocks/>
            </p:cNvSpPr>
            <p:nvPr/>
          </p:nvSpPr>
          <p:spPr bwMode="auto">
            <a:xfrm>
              <a:off x="1715" y="122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1" name="Freeform 2489"/>
            <p:cNvSpPr>
              <a:spLocks/>
            </p:cNvSpPr>
            <p:nvPr/>
          </p:nvSpPr>
          <p:spPr bwMode="auto">
            <a:xfrm>
              <a:off x="1727" y="1211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2" name="Freeform 2490"/>
            <p:cNvSpPr>
              <a:spLocks/>
            </p:cNvSpPr>
            <p:nvPr/>
          </p:nvSpPr>
          <p:spPr bwMode="auto">
            <a:xfrm>
              <a:off x="1712" y="1211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3" name="Freeform 2491"/>
            <p:cNvSpPr>
              <a:spLocks/>
            </p:cNvSpPr>
            <p:nvPr/>
          </p:nvSpPr>
          <p:spPr bwMode="auto">
            <a:xfrm>
              <a:off x="1712" y="1214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4" name="Rectangle 2492"/>
            <p:cNvSpPr>
              <a:spLocks noChangeArrowheads="1"/>
            </p:cNvSpPr>
            <p:nvPr/>
          </p:nvSpPr>
          <p:spPr bwMode="auto">
            <a:xfrm>
              <a:off x="1730" y="1214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5" name="Freeform 2493"/>
            <p:cNvSpPr>
              <a:spLocks/>
            </p:cNvSpPr>
            <p:nvPr/>
          </p:nvSpPr>
          <p:spPr bwMode="auto">
            <a:xfrm>
              <a:off x="1730" y="122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6" name="Freeform 2494"/>
            <p:cNvSpPr>
              <a:spLocks/>
            </p:cNvSpPr>
            <p:nvPr/>
          </p:nvSpPr>
          <p:spPr bwMode="auto">
            <a:xfrm>
              <a:off x="1742" y="1211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7" name="Freeform 2495"/>
            <p:cNvSpPr>
              <a:spLocks/>
            </p:cNvSpPr>
            <p:nvPr/>
          </p:nvSpPr>
          <p:spPr bwMode="auto">
            <a:xfrm>
              <a:off x="1727" y="1211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8" name="Freeform 2496"/>
            <p:cNvSpPr>
              <a:spLocks/>
            </p:cNvSpPr>
            <p:nvPr/>
          </p:nvSpPr>
          <p:spPr bwMode="auto">
            <a:xfrm>
              <a:off x="1727" y="1214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79" name="Rectangle 2497"/>
            <p:cNvSpPr>
              <a:spLocks noChangeArrowheads="1"/>
            </p:cNvSpPr>
            <p:nvPr/>
          </p:nvSpPr>
          <p:spPr bwMode="auto">
            <a:xfrm>
              <a:off x="1745" y="1214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0" name="Freeform 2498"/>
            <p:cNvSpPr>
              <a:spLocks/>
            </p:cNvSpPr>
            <p:nvPr/>
          </p:nvSpPr>
          <p:spPr bwMode="auto">
            <a:xfrm>
              <a:off x="1745" y="1227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1" name="Freeform 2499"/>
            <p:cNvSpPr>
              <a:spLocks/>
            </p:cNvSpPr>
            <p:nvPr/>
          </p:nvSpPr>
          <p:spPr bwMode="auto">
            <a:xfrm>
              <a:off x="1757" y="1211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2" name="Freeform 2500"/>
            <p:cNvSpPr>
              <a:spLocks/>
            </p:cNvSpPr>
            <p:nvPr/>
          </p:nvSpPr>
          <p:spPr bwMode="auto">
            <a:xfrm>
              <a:off x="1742" y="1211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3" name="Freeform 2501"/>
            <p:cNvSpPr>
              <a:spLocks/>
            </p:cNvSpPr>
            <p:nvPr/>
          </p:nvSpPr>
          <p:spPr bwMode="auto">
            <a:xfrm>
              <a:off x="1742" y="1214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4" name="Rectangle 2502"/>
            <p:cNvSpPr>
              <a:spLocks noChangeArrowheads="1"/>
            </p:cNvSpPr>
            <p:nvPr/>
          </p:nvSpPr>
          <p:spPr bwMode="auto">
            <a:xfrm>
              <a:off x="1760" y="1214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5" name="Freeform 2503"/>
            <p:cNvSpPr>
              <a:spLocks/>
            </p:cNvSpPr>
            <p:nvPr/>
          </p:nvSpPr>
          <p:spPr bwMode="auto">
            <a:xfrm>
              <a:off x="1760" y="1227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6" name="Freeform 2504"/>
            <p:cNvSpPr>
              <a:spLocks/>
            </p:cNvSpPr>
            <p:nvPr/>
          </p:nvSpPr>
          <p:spPr bwMode="auto">
            <a:xfrm>
              <a:off x="1772" y="1211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3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7" name="Freeform 2505"/>
            <p:cNvSpPr>
              <a:spLocks/>
            </p:cNvSpPr>
            <p:nvPr/>
          </p:nvSpPr>
          <p:spPr bwMode="auto">
            <a:xfrm>
              <a:off x="1757" y="1211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8" name="Freeform 2506"/>
            <p:cNvSpPr>
              <a:spLocks/>
            </p:cNvSpPr>
            <p:nvPr/>
          </p:nvSpPr>
          <p:spPr bwMode="auto">
            <a:xfrm>
              <a:off x="1757" y="1214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89" name="Rectangle 2507"/>
            <p:cNvSpPr>
              <a:spLocks noChangeArrowheads="1"/>
            </p:cNvSpPr>
            <p:nvPr/>
          </p:nvSpPr>
          <p:spPr bwMode="auto">
            <a:xfrm>
              <a:off x="1760" y="119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0" name="Freeform 2508"/>
            <p:cNvSpPr>
              <a:spLocks/>
            </p:cNvSpPr>
            <p:nvPr/>
          </p:nvSpPr>
          <p:spPr bwMode="auto">
            <a:xfrm>
              <a:off x="1760" y="1211"/>
              <a:ext cx="19" cy="7"/>
            </a:xfrm>
            <a:custGeom>
              <a:avLst/>
              <a:gdLst>
                <a:gd name="T0" fmla="*/ 12 w 19"/>
                <a:gd name="T1" fmla="*/ 3 h 7"/>
                <a:gd name="T2" fmla="*/ 15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5 w 19"/>
                <a:gd name="T9" fmla="*/ 7 h 7"/>
                <a:gd name="T10" fmla="*/ 19 w 19"/>
                <a:gd name="T11" fmla="*/ 3 h 7"/>
                <a:gd name="T12" fmla="*/ 15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2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1" name="Freeform 2509"/>
            <p:cNvSpPr>
              <a:spLocks/>
            </p:cNvSpPr>
            <p:nvPr/>
          </p:nvSpPr>
          <p:spPr bwMode="auto">
            <a:xfrm>
              <a:off x="1772" y="1196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2" name="Freeform 2510"/>
            <p:cNvSpPr>
              <a:spLocks/>
            </p:cNvSpPr>
            <p:nvPr/>
          </p:nvSpPr>
          <p:spPr bwMode="auto">
            <a:xfrm>
              <a:off x="1757" y="119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3" name="Freeform 2511"/>
            <p:cNvSpPr>
              <a:spLocks/>
            </p:cNvSpPr>
            <p:nvPr/>
          </p:nvSpPr>
          <p:spPr bwMode="auto">
            <a:xfrm>
              <a:off x="1757" y="1199"/>
              <a:ext cx="6" cy="19"/>
            </a:xfrm>
            <a:custGeom>
              <a:avLst/>
              <a:gdLst>
                <a:gd name="T0" fmla="*/ 3 w 6"/>
                <a:gd name="T1" fmla="*/ 12 h 19"/>
                <a:gd name="T2" fmla="*/ 6 w 6"/>
                <a:gd name="T3" fmla="*/ 15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5 h 19"/>
                <a:gd name="T10" fmla="*/ 3 w 6"/>
                <a:gd name="T11" fmla="*/ 19 h 19"/>
                <a:gd name="T12" fmla="*/ 0 w 6"/>
                <a:gd name="T13" fmla="*/ 15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4" name="Rectangle 2512"/>
            <p:cNvSpPr>
              <a:spLocks noChangeArrowheads="1"/>
            </p:cNvSpPr>
            <p:nvPr/>
          </p:nvSpPr>
          <p:spPr bwMode="auto">
            <a:xfrm>
              <a:off x="1760" y="118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5" name="Freeform 2513"/>
            <p:cNvSpPr>
              <a:spLocks/>
            </p:cNvSpPr>
            <p:nvPr/>
          </p:nvSpPr>
          <p:spPr bwMode="auto">
            <a:xfrm>
              <a:off x="1760" y="1196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6" name="Freeform 2514"/>
            <p:cNvSpPr>
              <a:spLocks/>
            </p:cNvSpPr>
            <p:nvPr/>
          </p:nvSpPr>
          <p:spPr bwMode="auto">
            <a:xfrm>
              <a:off x="1772" y="1181"/>
              <a:ext cx="7" cy="18"/>
            </a:xfrm>
            <a:custGeom>
              <a:avLst/>
              <a:gdLst>
                <a:gd name="T0" fmla="*/ 3 w 7"/>
                <a:gd name="T1" fmla="*/ 6 h 18"/>
                <a:gd name="T2" fmla="*/ 0 w 7"/>
                <a:gd name="T3" fmla="*/ 3 h 18"/>
                <a:gd name="T4" fmla="*/ 0 w 7"/>
                <a:gd name="T5" fmla="*/ 18 h 18"/>
                <a:gd name="T6" fmla="*/ 7 w 7"/>
                <a:gd name="T7" fmla="*/ 18 h 18"/>
                <a:gd name="T8" fmla="*/ 7 w 7"/>
                <a:gd name="T9" fmla="*/ 3 h 18"/>
                <a:gd name="T10" fmla="*/ 3 w 7"/>
                <a:gd name="T11" fmla="*/ 0 h 18"/>
                <a:gd name="T12" fmla="*/ 7 w 7"/>
                <a:gd name="T13" fmla="*/ 3 h 18"/>
                <a:gd name="T14" fmla="*/ 7 w 7"/>
                <a:gd name="T15" fmla="*/ 0 h 18"/>
                <a:gd name="T16" fmla="*/ 3 w 7"/>
                <a:gd name="T17" fmla="*/ 0 h 18"/>
                <a:gd name="T18" fmla="*/ 3 w 7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7" y="18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7" name="Freeform 2515"/>
            <p:cNvSpPr>
              <a:spLocks/>
            </p:cNvSpPr>
            <p:nvPr/>
          </p:nvSpPr>
          <p:spPr bwMode="auto">
            <a:xfrm>
              <a:off x="1757" y="118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8" name="Freeform 2516"/>
            <p:cNvSpPr>
              <a:spLocks/>
            </p:cNvSpPr>
            <p:nvPr/>
          </p:nvSpPr>
          <p:spPr bwMode="auto">
            <a:xfrm>
              <a:off x="1757" y="118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999" name="Rectangle 2517"/>
            <p:cNvSpPr>
              <a:spLocks noChangeArrowheads="1"/>
            </p:cNvSpPr>
            <p:nvPr/>
          </p:nvSpPr>
          <p:spPr bwMode="auto">
            <a:xfrm>
              <a:off x="1730" y="118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0" name="Freeform 2518"/>
            <p:cNvSpPr>
              <a:spLocks/>
            </p:cNvSpPr>
            <p:nvPr/>
          </p:nvSpPr>
          <p:spPr bwMode="auto">
            <a:xfrm>
              <a:off x="1730" y="119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1" name="Freeform 2519"/>
            <p:cNvSpPr>
              <a:spLocks/>
            </p:cNvSpPr>
            <p:nvPr/>
          </p:nvSpPr>
          <p:spPr bwMode="auto">
            <a:xfrm>
              <a:off x="1742" y="1181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2" name="Freeform 2520"/>
            <p:cNvSpPr>
              <a:spLocks/>
            </p:cNvSpPr>
            <p:nvPr/>
          </p:nvSpPr>
          <p:spPr bwMode="auto">
            <a:xfrm>
              <a:off x="1727" y="118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3" name="Freeform 2521"/>
            <p:cNvSpPr>
              <a:spLocks/>
            </p:cNvSpPr>
            <p:nvPr/>
          </p:nvSpPr>
          <p:spPr bwMode="auto">
            <a:xfrm>
              <a:off x="1727" y="118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4" name="Rectangle 2522"/>
            <p:cNvSpPr>
              <a:spLocks noChangeArrowheads="1"/>
            </p:cNvSpPr>
            <p:nvPr/>
          </p:nvSpPr>
          <p:spPr bwMode="auto">
            <a:xfrm>
              <a:off x="1700" y="118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5" name="Freeform 2523"/>
            <p:cNvSpPr>
              <a:spLocks/>
            </p:cNvSpPr>
            <p:nvPr/>
          </p:nvSpPr>
          <p:spPr bwMode="auto">
            <a:xfrm>
              <a:off x="1700" y="119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6" name="Freeform 2524"/>
            <p:cNvSpPr>
              <a:spLocks/>
            </p:cNvSpPr>
            <p:nvPr/>
          </p:nvSpPr>
          <p:spPr bwMode="auto">
            <a:xfrm>
              <a:off x="1712" y="1181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7" name="Freeform 2525"/>
            <p:cNvSpPr>
              <a:spLocks/>
            </p:cNvSpPr>
            <p:nvPr/>
          </p:nvSpPr>
          <p:spPr bwMode="auto">
            <a:xfrm>
              <a:off x="1697" y="118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8" name="Freeform 2526"/>
            <p:cNvSpPr>
              <a:spLocks/>
            </p:cNvSpPr>
            <p:nvPr/>
          </p:nvSpPr>
          <p:spPr bwMode="auto">
            <a:xfrm>
              <a:off x="1697" y="118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09" name="Rectangle 2527"/>
            <p:cNvSpPr>
              <a:spLocks noChangeArrowheads="1"/>
            </p:cNvSpPr>
            <p:nvPr/>
          </p:nvSpPr>
          <p:spPr bwMode="auto">
            <a:xfrm>
              <a:off x="1775" y="1184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0" name="Freeform 2528"/>
            <p:cNvSpPr>
              <a:spLocks/>
            </p:cNvSpPr>
            <p:nvPr/>
          </p:nvSpPr>
          <p:spPr bwMode="auto">
            <a:xfrm>
              <a:off x="1775" y="1196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1" name="Freeform 2529"/>
            <p:cNvSpPr>
              <a:spLocks/>
            </p:cNvSpPr>
            <p:nvPr/>
          </p:nvSpPr>
          <p:spPr bwMode="auto">
            <a:xfrm>
              <a:off x="1788" y="1181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2" name="Freeform 2530"/>
            <p:cNvSpPr>
              <a:spLocks/>
            </p:cNvSpPr>
            <p:nvPr/>
          </p:nvSpPr>
          <p:spPr bwMode="auto">
            <a:xfrm>
              <a:off x="1772" y="1181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3" name="Freeform 2531"/>
            <p:cNvSpPr>
              <a:spLocks/>
            </p:cNvSpPr>
            <p:nvPr/>
          </p:nvSpPr>
          <p:spPr bwMode="auto">
            <a:xfrm>
              <a:off x="1772" y="1184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4" name="Rectangle 2532"/>
            <p:cNvSpPr>
              <a:spLocks noChangeArrowheads="1"/>
            </p:cNvSpPr>
            <p:nvPr/>
          </p:nvSpPr>
          <p:spPr bwMode="auto">
            <a:xfrm>
              <a:off x="1791" y="118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5" name="Freeform 2533"/>
            <p:cNvSpPr>
              <a:spLocks/>
            </p:cNvSpPr>
            <p:nvPr/>
          </p:nvSpPr>
          <p:spPr bwMode="auto">
            <a:xfrm>
              <a:off x="1791" y="119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6" name="Freeform 2534"/>
            <p:cNvSpPr>
              <a:spLocks/>
            </p:cNvSpPr>
            <p:nvPr/>
          </p:nvSpPr>
          <p:spPr bwMode="auto">
            <a:xfrm>
              <a:off x="1803" y="1181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7" name="Freeform 2535"/>
            <p:cNvSpPr>
              <a:spLocks/>
            </p:cNvSpPr>
            <p:nvPr/>
          </p:nvSpPr>
          <p:spPr bwMode="auto">
            <a:xfrm>
              <a:off x="1788" y="118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8" name="Freeform 2536"/>
            <p:cNvSpPr>
              <a:spLocks/>
            </p:cNvSpPr>
            <p:nvPr/>
          </p:nvSpPr>
          <p:spPr bwMode="auto">
            <a:xfrm>
              <a:off x="1788" y="118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19" name="Rectangle 2537"/>
            <p:cNvSpPr>
              <a:spLocks noChangeArrowheads="1"/>
            </p:cNvSpPr>
            <p:nvPr/>
          </p:nvSpPr>
          <p:spPr bwMode="auto">
            <a:xfrm>
              <a:off x="1821" y="118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0" name="Freeform 2538"/>
            <p:cNvSpPr>
              <a:spLocks/>
            </p:cNvSpPr>
            <p:nvPr/>
          </p:nvSpPr>
          <p:spPr bwMode="auto">
            <a:xfrm>
              <a:off x="1821" y="119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1" name="Freeform 2539"/>
            <p:cNvSpPr>
              <a:spLocks/>
            </p:cNvSpPr>
            <p:nvPr/>
          </p:nvSpPr>
          <p:spPr bwMode="auto">
            <a:xfrm>
              <a:off x="1833" y="1181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2" name="Freeform 2540"/>
            <p:cNvSpPr>
              <a:spLocks/>
            </p:cNvSpPr>
            <p:nvPr/>
          </p:nvSpPr>
          <p:spPr bwMode="auto">
            <a:xfrm>
              <a:off x="1818" y="118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3" name="Freeform 2541"/>
            <p:cNvSpPr>
              <a:spLocks/>
            </p:cNvSpPr>
            <p:nvPr/>
          </p:nvSpPr>
          <p:spPr bwMode="auto">
            <a:xfrm>
              <a:off x="1818" y="118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4" name="Rectangle 2542"/>
            <p:cNvSpPr>
              <a:spLocks noChangeArrowheads="1"/>
            </p:cNvSpPr>
            <p:nvPr/>
          </p:nvSpPr>
          <p:spPr bwMode="auto">
            <a:xfrm>
              <a:off x="1791" y="1169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5" name="Freeform 2543"/>
            <p:cNvSpPr>
              <a:spLocks/>
            </p:cNvSpPr>
            <p:nvPr/>
          </p:nvSpPr>
          <p:spPr bwMode="auto">
            <a:xfrm>
              <a:off x="1791" y="118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6" name="Freeform 2544"/>
            <p:cNvSpPr>
              <a:spLocks/>
            </p:cNvSpPr>
            <p:nvPr/>
          </p:nvSpPr>
          <p:spPr bwMode="auto">
            <a:xfrm>
              <a:off x="1803" y="1166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7" name="Freeform 2545"/>
            <p:cNvSpPr>
              <a:spLocks/>
            </p:cNvSpPr>
            <p:nvPr/>
          </p:nvSpPr>
          <p:spPr bwMode="auto">
            <a:xfrm>
              <a:off x="1788" y="1166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8" name="Freeform 2546"/>
            <p:cNvSpPr>
              <a:spLocks/>
            </p:cNvSpPr>
            <p:nvPr/>
          </p:nvSpPr>
          <p:spPr bwMode="auto">
            <a:xfrm>
              <a:off x="1788" y="1169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29" name="Rectangle 2547"/>
            <p:cNvSpPr>
              <a:spLocks noChangeArrowheads="1"/>
            </p:cNvSpPr>
            <p:nvPr/>
          </p:nvSpPr>
          <p:spPr bwMode="auto">
            <a:xfrm>
              <a:off x="1760" y="115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0" name="Freeform 2548"/>
            <p:cNvSpPr>
              <a:spLocks/>
            </p:cNvSpPr>
            <p:nvPr/>
          </p:nvSpPr>
          <p:spPr bwMode="auto">
            <a:xfrm>
              <a:off x="1760" y="1166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1" name="Freeform 2549"/>
            <p:cNvSpPr>
              <a:spLocks/>
            </p:cNvSpPr>
            <p:nvPr/>
          </p:nvSpPr>
          <p:spPr bwMode="auto">
            <a:xfrm>
              <a:off x="1772" y="1150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3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3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2" name="Freeform 2550"/>
            <p:cNvSpPr>
              <a:spLocks/>
            </p:cNvSpPr>
            <p:nvPr/>
          </p:nvSpPr>
          <p:spPr bwMode="auto">
            <a:xfrm>
              <a:off x="1757" y="115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3" name="Freeform 2551"/>
            <p:cNvSpPr>
              <a:spLocks/>
            </p:cNvSpPr>
            <p:nvPr/>
          </p:nvSpPr>
          <p:spPr bwMode="auto">
            <a:xfrm>
              <a:off x="1757" y="115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4" name="Rectangle 2552"/>
            <p:cNvSpPr>
              <a:spLocks noChangeArrowheads="1"/>
            </p:cNvSpPr>
            <p:nvPr/>
          </p:nvSpPr>
          <p:spPr bwMode="auto">
            <a:xfrm>
              <a:off x="1791" y="115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5" name="Freeform 2553"/>
            <p:cNvSpPr>
              <a:spLocks/>
            </p:cNvSpPr>
            <p:nvPr/>
          </p:nvSpPr>
          <p:spPr bwMode="auto">
            <a:xfrm>
              <a:off x="1791" y="116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6" name="Freeform 2554"/>
            <p:cNvSpPr>
              <a:spLocks/>
            </p:cNvSpPr>
            <p:nvPr/>
          </p:nvSpPr>
          <p:spPr bwMode="auto">
            <a:xfrm>
              <a:off x="1803" y="1150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7" name="Freeform 2555"/>
            <p:cNvSpPr>
              <a:spLocks/>
            </p:cNvSpPr>
            <p:nvPr/>
          </p:nvSpPr>
          <p:spPr bwMode="auto">
            <a:xfrm>
              <a:off x="1788" y="115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8" name="Freeform 2556"/>
            <p:cNvSpPr>
              <a:spLocks/>
            </p:cNvSpPr>
            <p:nvPr/>
          </p:nvSpPr>
          <p:spPr bwMode="auto">
            <a:xfrm>
              <a:off x="1788" y="115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39" name="Rectangle 2557"/>
            <p:cNvSpPr>
              <a:spLocks noChangeArrowheads="1"/>
            </p:cNvSpPr>
            <p:nvPr/>
          </p:nvSpPr>
          <p:spPr bwMode="auto">
            <a:xfrm>
              <a:off x="1806" y="115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0" name="Freeform 2558"/>
            <p:cNvSpPr>
              <a:spLocks/>
            </p:cNvSpPr>
            <p:nvPr/>
          </p:nvSpPr>
          <p:spPr bwMode="auto">
            <a:xfrm>
              <a:off x="1806" y="116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1" name="Freeform 2559"/>
            <p:cNvSpPr>
              <a:spLocks/>
            </p:cNvSpPr>
            <p:nvPr/>
          </p:nvSpPr>
          <p:spPr bwMode="auto">
            <a:xfrm>
              <a:off x="1818" y="1150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2" name="Freeform 2560"/>
            <p:cNvSpPr>
              <a:spLocks/>
            </p:cNvSpPr>
            <p:nvPr/>
          </p:nvSpPr>
          <p:spPr bwMode="auto">
            <a:xfrm>
              <a:off x="1803" y="115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3" name="Freeform 2561"/>
            <p:cNvSpPr>
              <a:spLocks/>
            </p:cNvSpPr>
            <p:nvPr/>
          </p:nvSpPr>
          <p:spPr bwMode="auto">
            <a:xfrm>
              <a:off x="1803" y="115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4" name="Rectangle 2562"/>
            <p:cNvSpPr>
              <a:spLocks noChangeArrowheads="1"/>
            </p:cNvSpPr>
            <p:nvPr/>
          </p:nvSpPr>
          <p:spPr bwMode="auto">
            <a:xfrm>
              <a:off x="1821" y="115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5" name="Freeform 2563"/>
            <p:cNvSpPr>
              <a:spLocks/>
            </p:cNvSpPr>
            <p:nvPr/>
          </p:nvSpPr>
          <p:spPr bwMode="auto">
            <a:xfrm>
              <a:off x="1821" y="116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6" name="Freeform 2564"/>
            <p:cNvSpPr>
              <a:spLocks/>
            </p:cNvSpPr>
            <p:nvPr/>
          </p:nvSpPr>
          <p:spPr bwMode="auto">
            <a:xfrm>
              <a:off x="1833" y="1150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7" name="Freeform 2565"/>
            <p:cNvSpPr>
              <a:spLocks/>
            </p:cNvSpPr>
            <p:nvPr/>
          </p:nvSpPr>
          <p:spPr bwMode="auto">
            <a:xfrm>
              <a:off x="1818" y="115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8" name="Freeform 2566"/>
            <p:cNvSpPr>
              <a:spLocks/>
            </p:cNvSpPr>
            <p:nvPr/>
          </p:nvSpPr>
          <p:spPr bwMode="auto">
            <a:xfrm>
              <a:off x="1818" y="115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49" name="Rectangle 2567"/>
            <p:cNvSpPr>
              <a:spLocks noChangeArrowheads="1"/>
            </p:cNvSpPr>
            <p:nvPr/>
          </p:nvSpPr>
          <p:spPr bwMode="auto">
            <a:xfrm>
              <a:off x="1836" y="115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0" name="Freeform 2568"/>
            <p:cNvSpPr>
              <a:spLocks/>
            </p:cNvSpPr>
            <p:nvPr/>
          </p:nvSpPr>
          <p:spPr bwMode="auto">
            <a:xfrm>
              <a:off x="1836" y="1166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1" name="Freeform 2569"/>
            <p:cNvSpPr>
              <a:spLocks/>
            </p:cNvSpPr>
            <p:nvPr/>
          </p:nvSpPr>
          <p:spPr bwMode="auto">
            <a:xfrm>
              <a:off x="1848" y="1150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3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3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2" name="Freeform 2570"/>
            <p:cNvSpPr>
              <a:spLocks/>
            </p:cNvSpPr>
            <p:nvPr/>
          </p:nvSpPr>
          <p:spPr bwMode="auto">
            <a:xfrm>
              <a:off x="1833" y="115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3" name="Freeform 2571"/>
            <p:cNvSpPr>
              <a:spLocks/>
            </p:cNvSpPr>
            <p:nvPr/>
          </p:nvSpPr>
          <p:spPr bwMode="auto">
            <a:xfrm>
              <a:off x="1833" y="115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4" name="Rectangle 2572"/>
            <p:cNvSpPr>
              <a:spLocks noChangeArrowheads="1"/>
            </p:cNvSpPr>
            <p:nvPr/>
          </p:nvSpPr>
          <p:spPr bwMode="auto">
            <a:xfrm>
              <a:off x="1851" y="1154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5" name="Freeform 2573"/>
            <p:cNvSpPr>
              <a:spLocks/>
            </p:cNvSpPr>
            <p:nvPr/>
          </p:nvSpPr>
          <p:spPr bwMode="auto">
            <a:xfrm>
              <a:off x="1851" y="1166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6" name="Freeform 2574"/>
            <p:cNvSpPr>
              <a:spLocks/>
            </p:cNvSpPr>
            <p:nvPr/>
          </p:nvSpPr>
          <p:spPr bwMode="auto">
            <a:xfrm>
              <a:off x="1863" y="1150"/>
              <a:ext cx="7" cy="19"/>
            </a:xfrm>
            <a:custGeom>
              <a:avLst/>
              <a:gdLst>
                <a:gd name="T0" fmla="*/ 4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4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4 w 7"/>
                <a:gd name="T17" fmla="*/ 0 h 19"/>
                <a:gd name="T18" fmla="*/ 4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7" name="Freeform 2575"/>
            <p:cNvSpPr>
              <a:spLocks/>
            </p:cNvSpPr>
            <p:nvPr/>
          </p:nvSpPr>
          <p:spPr bwMode="auto">
            <a:xfrm>
              <a:off x="1848" y="1150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4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8" name="Freeform 2576"/>
            <p:cNvSpPr>
              <a:spLocks/>
            </p:cNvSpPr>
            <p:nvPr/>
          </p:nvSpPr>
          <p:spPr bwMode="auto">
            <a:xfrm>
              <a:off x="1848" y="1154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59" name="Rectangle 2577"/>
            <p:cNvSpPr>
              <a:spLocks noChangeArrowheads="1"/>
            </p:cNvSpPr>
            <p:nvPr/>
          </p:nvSpPr>
          <p:spPr bwMode="auto">
            <a:xfrm>
              <a:off x="1882" y="1154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0" name="Freeform 2578"/>
            <p:cNvSpPr>
              <a:spLocks/>
            </p:cNvSpPr>
            <p:nvPr/>
          </p:nvSpPr>
          <p:spPr bwMode="auto">
            <a:xfrm>
              <a:off x="1882" y="1166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1" name="Freeform 2579"/>
            <p:cNvSpPr>
              <a:spLocks/>
            </p:cNvSpPr>
            <p:nvPr/>
          </p:nvSpPr>
          <p:spPr bwMode="auto">
            <a:xfrm>
              <a:off x="1894" y="1150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2" name="Freeform 2580"/>
            <p:cNvSpPr>
              <a:spLocks/>
            </p:cNvSpPr>
            <p:nvPr/>
          </p:nvSpPr>
          <p:spPr bwMode="auto">
            <a:xfrm>
              <a:off x="1879" y="1150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3" name="Freeform 2581"/>
            <p:cNvSpPr>
              <a:spLocks/>
            </p:cNvSpPr>
            <p:nvPr/>
          </p:nvSpPr>
          <p:spPr bwMode="auto">
            <a:xfrm>
              <a:off x="1879" y="1154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4" name="Rectangle 2582"/>
            <p:cNvSpPr>
              <a:spLocks noChangeArrowheads="1"/>
            </p:cNvSpPr>
            <p:nvPr/>
          </p:nvSpPr>
          <p:spPr bwMode="auto">
            <a:xfrm>
              <a:off x="1851" y="1138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5" name="Freeform 2583"/>
            <p:cNvSpPr>
              <a:spLocks/>
            </p:cNvSpPr>
            <p:nvPr/>
          </p:nvSpPr>
          <p:spPr bwMode="auto">
            <a:xfrm>
              <a:off x="1851" y="1150"/>
              <a:ext cx="19" cy="7"/>
            </a:xfrm>
            <a:custGeom>
              <a:avLst/>
              <a:gdLst>
                <a:gd name="T0" fmla="*/ 12 w 19"/>
                <a:gd name="T1" fmla="*/ 4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4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4 h 7"/>
                <a:gd name="T18" fmla="*/ 12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4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4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6" name="Freeform 2584"/>
            <p:cNvSpPr>
              <a:spLocks/>
            </p:cNvSpPr>
            <p:nvPr/>
          </p:nvSpPr>
          <p:spPr bwMode="auto">
            <a:xfrm>
              <a:off x="1863" y="1135"/>
              <a:ext cx="7" cy="19"/>
            </a:xfrm>
            <a:custGeom>
              <a:avLst/>
              <a:gdLst>
                <a:gd name="T0" fmla="*/ 4 w 7"/>
                <a:gd name="T1" fmla="*/ 7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4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4 w 7"/>
                <a:gd name="T17" fmla="*/ 0 h 19"/>
                <a:gd name="T18" fmla="*/ 4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7" name="Freeform 2585"/>
            <p:cNvSpPr>
              <a:spLocks/>
            </p:cNvSpPr>
            <p:nvPr/>
          </p:nvSpPr>
          <p:spPr bwMode="auto">
            <a:xfrm>
              <a:off x="1848" y="1135"/>
              <a:ext cx="19" cy="7"/>
            </a:xfrm>
            <a:custGeom>
              <a:avLst/>
              <a:gdLst>
                <a:gd name="T0" fmla="*/ 7 w 19"/>
                <a:gd name="T1" fmla="*/ 3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3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3 h 7"/>
                <a:gd name="T18" fmla="*/ 7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3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8" name="Freeform 2586"/>
            <p:cNvSpPr>
              <a:spLocks/>
            </p:cNvSpPr>
            <p:nvPr/>
          </p:nvSpPr>
          <p:spPr bwMode="auto">
            <a:xfrm>
              <a:off x="1848" y="1138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3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69" name="Rectangle 2587"/>
            <p:cNvSpPr>
              <a:spLocks noChangeArrowheads="1"/>
            </p:cNvSpPr>
            <p:nvPr/>
          </p:nvSpPr>
          <p:spPr bwMode="auto">
            <a:xfrm>
              <a:off x="1867" y="1138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0" name="Freeform 2588"/>
            <p:cNvSpPr>
              <a:spLocks/>
            </p:cNvSpPr>
            <p:nvPr/>
          </p:nvSpPr>
          <p:spPr bwMode="auto">
            <a:xfrm>
              <a:off x="1867" y="1150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1" name="Freeform 2589"/>
            <p:cNvSpPr>
              <a:spLocks/>
            </p:cNvSpPr>
            <p:nvPr/>
          </p:nvSpPr>
          <p:spPr bwMode="auto">
            <a:xfrm>
              <a:off x="1879" y="1135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2" name="Freeform 2590"/>
            <p:cNvSpPr>
              <a:spLocks/>
            </p:cNvSpPr>
            <p:nvPr/>
          </p:nvSpPr>
          <p:spPr bwMode="auto">
            <a:xfrm>
              <a:off x="1863" y="1135"/>
              <a:ext cx="19" cy="7"/>
            </a:xfrm>
            <a:custGeom>
              <a:avLst/>
              <a:gdLst>
                <a:gd name="T0" fmla="*/ 7 w 19"/>
                <a:gd name="T1" fmla="*/ 3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3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3 h 7"/>
                <a:gd name="T18" fmla="*/ 7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3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3" name="Freeform 2591"/>
            <p:cNvSpPr>
              <a:spLocks/>
            </p:cNvSpPr>
            <p:nvPr/>
          </p:nvSpPr>
          <p:spPr bwMode="auto">
            <a:xfrm>
              <a:off x="1863" y="1138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4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4" name="Rectangle 2592"/>
            <p:cNvSpPr>
              <a:spLocks noChangeArrowheads="1"/>
            </p:cNvSpPr>
            <p:nvPr/>
          </p:nvSpPr>
          <p:spPr bwMode="auto">
            <a:xfrm>
              <a:off x="1821" y="1124"/>
              <a:ext cx="1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5" name="Freeform 2593"/>
            <p:cNvSpPr>
              <a:spLocks/>
            </p:cNvSpPr>
            <p:nvPr/>
          </p:nvSpPr>
          <p:spPr bwMode="auto">
            <a:xfrm>
              <a:off x="1821" y="1135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6" name="Freeform 2594"/>
            <p:cNvSpPr>
              <a:spLocks/>
            </p:cNvSpPr>
            <p:nvPr/>
          </p:nvSpPr>
          <p:spPr bwMode="auto">
            <a:xfrm>
              <a:off x="1833" y="1121"/>
              <a:ext cx="6" cy="17"/>
            </a:xfrm>
            <a:custGeom>
              <a:avLst/>
              <a:gdLst>
                <a:gd name="T0" fmla="*/ 3 w 6"/>
                <a:gd name="T1" fmla="*/ 6 h 17"/>
                <a:gd name="T2" fmla="*/ 0 w 6"/>
                <a:gd name="T3" fmla="*/ 3 h 17"/>
                <a:gd name="T4" fmla="*/ 0 w 6"/>
                <a:gd name="T5" fmla="*/ 17 h 17"/>
                <a:gd name="T6" fmla="*/ 6 w 6"/>
                <a:gd name="T7" fmla="*/ 17 h 17"/>
                <a:gd name="T8" fmla="*/ 6 w 6"/>
                <a:gd name="T9" fmla="*/ 3 h 17"/>
                <a:gd name="T10" fmla="*/ 3 w 6"/>
                <a:gd name="T11" fmla="*/ 0 h 17"/>
                <a:gd name="T12" fmla="*/ 6 w 6"/>
                <a:gd name="T13" fmla="*/ 3 h 17"/>
                <a:gd name="T14" fmla="*/ 6 w 6"/>
                <a:gd name="T15" fmla="*/ 0 h 17"/>
                <a:gd name="T16" fmla="*/ 3 w 6"/>
                <a:gd name="T17" fmla="*/ 0 h 17"/>
                <a:gd name="T18" fmla="*/ 3 w 6"/>
                <a:gd name="T19" fmla="*/ 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6"/>
                  </a:moveTo>
                  <a:lnTo>
                    <a:pt x="0" y="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7" name="Freeform 2595"/>
            <p:cNvSpPr>
              <a:spLocks/>
            </p:cNvSpPr>
            <p:nvPr/>
          </p:nvSpPr>
          <p:spPr bwMode="auto">
            <a:xfrm>
              <a:off x="1818" y="112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8" name="Freeform 2596"/>
            <p:cNvSpPr>
              <a:spLocks/>
            </p:cNvSpPr>
            <p:nvPr/>
          </p:nvSpPr>
          <p:spPr bwMode="auto">
            <a:xfrm>
              <a:off x="1818" y="1124"/>
              <a:ext cx="6" cy="18"/>
            </a:xfrm>
            <a:custGeom>
              <a:avLst/>
              <a:gdLst>
                <a:gd name="T0" fmla="*/ 3 w 6"/>
                <a:gd name="T1" fmla="*/ 11 h 18"/>
                <a:gd name="T2" fmla="*/ 6 w 6"/>
                <a:gd name="T3" fmla="*/ 14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4 h 18"/>
                <a:gd name="T10" fmla="*/ 3 w 6"/>
                <a:gd name="T11" fmla="*/ 18 h 18"/>
                <a:gd name="T12" fmla="*/ 0 w 6"/>
                <a:gd name="T13" fmla="*/ 14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1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79" name="Rectangle 2597"/>
            <p:cNvSpPr>
              <a:spLocks noChangeArrowheads="1"/>
            </p:cNvSpPr>
            <p:nvPr/>
          </p:nvSpPr>
          <p:spPr bwMode="auto">
            <a:xfrm>
              <a:off x="1851" y="1124"/>
              <a:ext cx="16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0" name="Freeform 2598"/>
            <p:cNvSpPr>
              <a:spLocks/>
            </p:cNvSpPr>
            <p:nvPr/>
          </p:nvSpPr>
          <p:spPr bwMode="auto">
            <a:xfrm>
              <a:off x="1851" y="1135"/>
              <a:ext cx="19" cy="7"/>
            </a:xfrm>
            <a:custGeom>
              <a:avLst/>
              <a:gdLst>
                <a:gd name="T0" fmla="*/ 12 w 19"/>
                <a:gd name="T1" fmla="*/ 3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3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2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3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1" name="Freeform 2599"/>
            <p:cNvSpPr>
              <a:spLocks/>
            </p:cNvSpPr>
            <p:nvPr/>
          </p:nvSpPr>
          <p:spPr bwMode="auto">
            <a:xfrm>
              <a:off x="1863" y="1121"/>
              <a:ext cx="7" cy="17"/>
            </a:xfrm>
            <a:custGeom>
              <a:avLst/>
              <a:gdLst>
                <a:gd name="T0" fmla="*/ 4 w 7"/>
                <a:gd name="T1" fmla="*/ 6 h 17"/>
                <a:gd name="T2" fmla="*/ 0 w 7"/>
                <a:gd name="T3" fmla="*/ 3 h 17"/>
                <a:gd name="T4" fmla="*/ 0 w 7"/>
                <a:gd name="T5" fmla="*/ 17 h 17"/>
                <a:gd name="T6" fmla="*/ 7 w 7"/>
                <a:gd name="T7" fmla="*/ 17 h 17"/>
                <a:gd name="T8" fmla="*/ 7 w 7"/>
                <a:gd name="T9" fmla="*/ 3 h 17"/>
                <a:gd name="T10" fmla="*/ 4 w 7"/>
                <a:gd name="T11" fmla="*/ 0 h 17"/>
                <a:gd name="T12" fmla="*/ 7 w 7"/>
                <a:gd name="T13" fmla="*/ 3 h 17"/>
                <a:gd name="T14" fmla="*/ 7 w 7"/>
                <a:gd name="T15" fmla="*/ 0 h 17"/>
                <a:gd name="T16" fmla="*/ 4 w 7"/>
                <a:gd name="T17" fmla="*/ 0 h 17"/>
                <a:gd name="T18" fmla="*/ 4 w 7"/>
                <a:gd name="T19" fmla="*/ 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7"/>
                <a:gd name="T32" fmla="*/ 7 w 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7">
                  <a:moveTo>
                    <a:pt x="4" y="6"/>
                  </a:moveTo>
                  <a:lnTo>
                    <a:pt x="0" y="3"/>
                  </a:lnTo>
                  <a:lnTo>
                    <a:pt x="0" y="17"/>
                  </a:lnTo>
                  <a:lnTo>
                    <a:pt x="7" y="17"/>
                  </a:lnTo>
                  <a:lnTo>
                    <a:pt x="7" y="3"/>
                  </a:lnTo>
                  <a:lnTo>
                    <a:pt x="4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2" name="Freeform 2600"/>
            <p:cNvSpPr>
              <a:spLocks/>
            </p:cNvSpPr>
            <p:nvPr/>
          </p:nvSpPr>
          <p:spPr bwMode="auto">
            <a:xfrm>
              <a:off x="1848" y="1121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3" name="Freeform 2601"/>
            <p:cNvSpPr>
              <a:spLocks/>
            </p:cNvSpPr>
            <p:nvPr/>
          </p:nvSpPr>
          <p:spPr bwMode="auto">
            <a:xfrm>
              <a:off x="1848" y="1124"/>
              <a:ext cx="7" cy="18"/>
            </a:xfrm>
            <a:custGeom>
              <a:avLst/>
              <a:gdLst>
                <a:gd name="T0" fmla="*/ 3 w 7"/>
                <a:gd name="T1" fmla="*/ 11 h 18"/>
                <a:gd name="T2" fmla="*/ 7 w 7"/>
                <a:gd name="T3" fmla="*/ 14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4 h 18"/>
                <a:gd name="T10" fmla="*/ 3 w 7"/>
                <a:gd name="T11" fmla="*/ 18 h 18"/>
                <a:gd name="T12" fmla="*/ 0 w 7"/>
                <a:gd name="T13" fmla="*/ 14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1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1"/>
                  </a:moveTo>
                  <a:lnTo>
                    <a:pt x="7" y="14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4" name="Rectangle 2602"/>
            <p:cNvSpPr>
              <a:spLocks noChangeArrowheads="1"/>
            </p:cNvSpPr>
            <p:nvPr/>
          </p:nvSpPr>
          <p:spPr bwMode="auto">
            <a:xfrm>
              <a:off x="1867" y="1124"/>
              <a:ext cx="1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5" name="Freeform 2603"/>
            <p:cNvSpPr>
              <a:spLocks/>
            </p:cNvSpPr>
            <p:nvPr/>
          </p:nvSpPr>
          <p:spPr bwMode="auto">
            <a:xfrm>
              <a:off x="1867" y="1135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6" name="Freeform 2604"/>
            <p:cNvSpPr>
              <a:spLocks/>
            </p:cNvSpPr>
            <p:nvPr/>
          </p:nvSpPr>
          <p:spPr bwMode="auto">
            <a:xfrm>
              <a:off x="1879" y="1121"/>
              <a:ext cx="6" cy="17"/>
            </a:xfrm>
            <a:custGeom>
              <a:avLst/>
              <a:gdLst>
                <a:gd name="T0" fmla="*/ 3 w 6"/>
                <a:gd name="T1" fmla="*/ 6 h 17"/>
                <a:gd name="T2" fmla="*/ 0 w 6"/>
                <a:gd name="T3" fmla="*/ 3 h 17"/>
                <a:gd name="T4" fmla="*/ 0 w 6"/>
                <a:gd name="T5" fmla="*/ 17 h 17"/>
                <a:gd name="T6" fmla="*/ 6 w 6"/>
                <a:gd name="T7" fmla="*/ 17 h 17"/>
                <a:gd name="T8" fmla="*/ 6 w 6"/>
                <a:gd name="T9" fmla="*/ 3 h 17"/>
                <a:gd name="T10" fmla="*/ 3 w 6"/>
                <a:gd name="T11" fmla="*/ 0 h 17"/>
                <a:gd name="T12" fmla="*/ 6 w 6"/>
                <a:gd name="T13" fmla="*/ 3 h 17"/>
                <a:gd name="T14" fmla="*/ 6 w 6"/>
                <a:gd name="T15" fmla="*/ 0 h 17"/>
                <a:gd name="T16" fmla="*/ 3 w 6"/>
                <a:gd name="T17" fmla="*/ 0 h 17"/>
                <a:gd name="T18" fmla="*/ 3 w 6"/>
                <a:gd name="T19" fmla="*/ 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6"/>
                  </a:moveTo>
                  <a:lnTo>
                    <a:pt x="0" y="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7" name="Freeform 2605"/>
            <p:cNvSpPr>
              <a:spLocks/>
            </p:cNvSpPr>
            <p:nvPr/>
          </p:nvSpPr>
          <p:spPr bwMode="auto">
            <a:xfrm>
              <a:off x="1863" y="1121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4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4 w 19"/>
                <a:gd name="T9" fmla="*/ 0 h 6"/>
                <a:gd name="T10" fmla="*/ 0 w 19"/>
                <a:gd name="T11" fmla="*/ 3 h 6"/>
                <a:gd name="T12" fmla="*/ 4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4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8" name="Freeform 2606"/>
            <p:cNvSpPr>
              <a:spLocks/>
            </p:cNvSpPr>
            <p:nvPr/>
          </p:nvSpPr>
          <p:spPr bwMode="auto">
            <a:xfrm>
              <a:off x="1863" y="1124"/>
              <a:ext cx="7" cy="18"/>
            </a:xfrm>
            <a:custGeom>
              <a:avLst/>
              <a:gdLst>
                <a:gd name="T0" fmla="*/ 4 w 7"/>
                <a:gd name="T1" fmla="*/ 11 h 18"/>
                <a:gd name="T2" fmla="*/ 7 w 7"/>
                <a:gd name="T3" fmla="*/ 14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4 h 18"/>
                <a:gd name="T10" fmla="*/ 4 w 7"/>
                <a:gd name="T11" fmla="*/ 18 h 18"/>
                <a:gd name="T12" fmla="*/ 0 w 7"/>
                <a:gd name="T13" fmla="*/ 14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1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1"/>
                  </a:moveTo>
                  <a:lnTo>
                    <a:pt x="7" y="14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89" name="Rectangle 2607"/>
            <p:cNvSpPr>
              <a:spLocks noChangeArrowheads="1"/>
            </p:cNvSpPr>
            <p:nvPr/>
          </p:nvSpPr>
          <p:spPr bwMode="auto">
            <a:xfrm>
              <a:off x="1882" y="1124"/>
              <a:ext cx="1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0" name="Freeform 2608"/>
            <p:cNvSpPr>
              <a:spLocks/>
            </p:cNvSpPr>
            <p:nvPr/>
          </p:nvSpPr>
          <p:spPr bwMode="auto">
            <a:xfrm>
              <a:off x="1882" y="1135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1" name="Freeform 2609"/>
            <p:cNvSpPr>
              <a:spLocks/>
            </p:cNvSpPr>
            <p:nvPr/>
          </p:nvSpPr>
          <p:spPr bwMode="auto">
            <a:xfrm>
              <a:off x="1894" y="1121"/>
              <a:ext cx="6" cy="17"/>
            </a:xfrm>
            <a:custGeom>
              <a:avLst/>
              <a:gdLst>
                <a:gd name="T0" fmla="*/ 3 w 6"/>
                <a:gd name="T1" fmla="*/ 6 h 17"/>
                <a:gd name="T2" fmla="*/ 0 w 6"/>
                <a:gd name="T3" fmla="*/ 3 h 17"/>
                <a:gd name="T4" fmla="*/ 0 w 6"/>
                <a:gd name="T5" fmla="*/ 17 h 17"/>
                <a:gd name="T6" fmla="*/ 6 w 6"/>
                <a:gd name="T7" fmla="*/ 17 h 17"/>
                <a:gd name="T8" fmla="*/ 6 w 6"/>
                <a:gd name="T9" fmla="*/ 3 h 17"/>
                <a:gd name="T10" fmla="*/ 3 w 6"/>
                <a:gd name="T11" fmla="*/ 0 h 17"/>
                <a:gd name="T12" fmla="*/ 6 w 6"/>
                <a:gd name="T13" fmla="*/ 3 h 17"/>
                <a:gd name="T14" fmla="*/ 6 w 6"/>
                <a:gd name="T15" fmla="*/ 0 h 17"/>
                <a:gd name="T16" fmla="*/ 3 w 6"/>
                <a:gd name="T17" fmla="*/ 0 h 17"/>
                <a:gd name="T18" fmla="*/ 3 w 6"/>
                <a:gd name="T19" fmla="*/ 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6"/>
                  </a:moveTo>
                  <a:lnTo>
                    <a:pt x="0" y="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2" name="Freeform 2610"/>
            <p:cNvSpPr>
              <a:spLocks/>
            </p:cNvSpPr>
            <p:nvPr/>
          </p:nvSpPr>
          <p:spPr bwMode="auto">
            <a:xfrm>
              <a:off x="1879" y="112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3" name="Freeform 2611"/>
            <p:cNvSpPr>
              <a:spLocks/>
            </p:cNvSpPr>
            <p:nvPr/>
          </p:nvSpPr>
          <p:spPr bwMode="auto">
            <a:xfrm>
              <a:off x="1879" y="1124"/>
              <a:ext cx="6" cy="18"/>
            </a:xfrm>
            <a:custGeom>
              <a:avLst/>
              <a:gdLst>
                <a:gd name="T0" fmla="*/ 3 w 6"/>
                <a:gd name="T1" fmla="*/ 11 h 18"/>
                <a:gd name="T2" fmla="*/ 6 w 6"/>
                <a:gd name="T3" fmla="*/ 14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4 h 18"/>
                <a:gd name="T10" fmla="*/ 3 w 6"/>
                <a:gd name="T11" fmla="*/ 18 h 18"/>
                <a:gd name="T12" fmla="*/ 0 w 6"/>
                <a:gd name="T13" fmla="*/ 14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1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4" name="Rectangle 2612"/>
            <p:cNvSpPr>
              <a:spLocks noChangeArrowheads="1"/>
            </p:cNvSpPr>
            <p:nvPr/>
          </p:nvSpPr>
          <p:spPr bwMode="auto">
            <a:xfrm>
              <a:off x="1897" y="1124"/>
              <a:ext cx="1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5" name="Freeform 2613"/>
            <p:cNvSpPr>
              <a:spLocks/>
            </p:cNvSpPr>
            <p:nvPr/>
          </p:nvSpPr>
          <p:spPr bwMode="auto">
            <a:xfrm>
              <a:off x="1897" y="1135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6" name="Freeform 2614"/>
            <p:cNvSpPr>
              <a:spLocks/>
            </p:cNvSpPr>
            <p:nvPr/>
          </p:nvSpPr>
          <p:spPr bwMode="auto">
            <a:xfrm>
              <a:off x="1909" y="1121"/>
              <a:ext cx="6" cy="17"/>
            </a:xfrm>
            <a:custGeom>
              <a:avLst/>
              <a:gdLst>
                <a:gd name="T0" fmla="*/ 3 w 6"/>
                <a:gd name="T1" fmla="*/ 6 h 17"/>
                <a:gd name="T2" fmla="*/ 0 w 6"/>
                <a:gd name="T3" fmla="*/ 3 h 17"/>
                <a:gd name="T4" fmla="*/ 0 w 6"/>
                <a:gd name="T5" fmla="*/ 17 h 17"/>
                <a:gd name="T6" fmla="*/ 6 w 6"/>
                <a:gd name="T7" fmla="*/ 17 h 17"/>
                <a:gd name="T8" fmla="*/ 6 w 6"/>
                <a:gd name="T9" fmla="*/ 3 h 17"/>
                <a:gd name="T10" fmla="*/ 3 w 6"/>
                <a:gd name="T11" fmla="*/ 0 h 17"/>
                <a:gd name="T12" fmla="*/ 6 w 6"/>
                <a:gd name="T13" fmla="*/ 3 h 17"/>
                <a:gd name="T14" fmla="*/ 6 w 6"/>
                <a:gd name="T15" fmla="*/ 0 h 17"/>
                <a:gd name="T16" fmla="*/ 3 w 6"/>
                <a:gd name="T17" fmla="*/ 0 h 17"/>
                <a:gd name="T18" fmla="*/ 3 w 6"/>
                <a:gd name="T19" fmla="*/ 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6"/>
                  </a:moveTo>
                  <a:lnTo>
                    <a:pt x="0" y="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7" name="Freeform 2615"/>
            <p:cNvSpPr>
              <a:spLocks/>
            </p:cNvSpPr>
            <p:nvPr/>
          </p:nvSpPr>
          <p:spPr bwMode="auto">
            <a:xfrm>
              <a:off x="1894" y="112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7098" name="Freeform 2616"/>
            <p:cNvSpPr>
              <a:spLocks/>
            </p:cNvSpPr>
            <p:nvPr/>
          </p:nvSpPr>
          <p:spPr bwMode="auto">
            <a:xfrm>
              <a:off x="1894" y="1124"/>
              <a:ext cx="6" cy="18"/>
            </a:xfrm>
            <a:custGeom>
              <a:avLst/>
              <a:gdLst>
                <a:gd name="T0" fmla="*/ 3 w 6"/>
                <a:gd name="T1" fmla="*/ 11 h 18"/>
                <a:gd name="T2" fmla="*/ 6 w 6"/>
                <a:gd name="T3" fmla="*/ 14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4 h 18"/>
                <a:gd name="T10" fmla="*/ 3 w 6"/>
                <a:gd name="T11" fmla="*/ 18 h 18"/>
                <a:gd name="T12" fmla="*/ 0 w 6"/>
                <a:gd name="T13" fmla="*/ 14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1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16649" name="Group 2818"/>
          <p:cNvGrpSpPr>
            <a:grpSpLocks/>
          </p:cNvGrpSpPr>
          <p:nvPr/>
        </p:nvGrpSpPr>
        <p:grpSpPr bwMode="auto">
          <a:xfrm>
            <a:off x="3063155" y="1670816"/>
            <a:ext cx="514350" cy="300037"/>
            <a:chOff x="1879" y="953"/>
            <a:chExt cx="324" cy="189"/>
          </a:xfrm>
        </p:grpSpPr>
        <p:sp>
          <p:nvSpPr>
            <p:cNvPr id="16699" name="Rectangle 2618"/>
            <p:cNvSpPr>
              <a:spLocks noChangeArrowheads="1"/>
            </p:cNvSpPr>
            <p:nvPr/>
          </p:nvSpPr>
          <p:spPr bwMode="auto">
            <a:xfrm>
              <a:off x="1912" y="1124"/>
              <a:ext cx="15" cy="14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0" name="Freeform 2619"/>
            <p:cNvSpPr>
              <a:spLocks/>
            </p:cNvSpPr>
            <p:nvPr/>
          </p:nvSpPr>
          <p:spPr bwMode="auto">
            <a:xfrm>
              <a:off x="1912" y="1135"/>
              <a:ext cx="18" cy="7"/>
            </a:xfrm>
            <a:custGeom>
              <a:avLst/>
              <a:gdLst>
                <a:gd name="T0" fmla="*/ 12 w 18"/>
                <a:gd name="T1" fmla="*/ 3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3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3 h 7"/>
                <a:gd name="T18" fmla="*/ 12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3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1" name="Freeform 2620"/>
            <p:cNvSpPr>
              <a:spLocks/>
            </p:cNvSpPr>
            <p:nvPr/>
          </p:nvSpPr>
          <p:spPr bwMode="auto">
            <a:xfrm>
              <a:off x="1924" y="1121"/>
              <a:ext cx="6" cy="17"/>
            </a:xfrm>
            <a:custGeom>
              <a:avLst/>
              <a:gdLst>
                <a:gd name="T0" fmla="*/ 3 w 6"/>
                <a:gd name="T1" fmla="*/ 6 h 17"/>
                <a:gd name="T2" fmla="*/ 0 w 6"/>
                <a:gd name="T3" fmla="*/ 3 h 17"/>
                <a:gd name="T4" fmla="*/ 0 w 6"/>
                <a:gd name="T5" fmla="*/ 17 h 17"/>
                <a:gd name="T6" fmla="*/ 6 w 6"/>
                <a:gd name="T7" fmla="*/ 17 h 17"/>
                <a:gd name="T8" fmla="*/ 6 w 6"/>
                <a:gd name="T9" fmla="*/ 3 h 17"/>
                <a:gd name="T10" fmla="*/ 3 w 6"/>
                <a:gd name="T11" fmla="*/ 0 h 17"/>
                <a:gd name="T12" fmla="*/ 6 w 6"/>
                <a:gd name="T13" fmla="*/ 3 h 17"/>
                <a:gd name="T14" fmla="*/ 6 w 6"/>
                <a:gd name="T15" fmla="*/ 0 h 17"/>
                <a:gd name="T16" fmla="*/ 3 w 6"/>
                <a:gd name="T17" fmla="*/ 0 h 17"/>
                <a:gd name="T18" fmla="*/ 3 w 6"/>
                <a:gd name="T19" fmla="*/ 6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7"/>
                <a:gd name="T32" fmla="*/ 6 w 6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7">
                  <a:moveTo>
                    <a:pt x="3" y="6"/>
                  </a:moveTo>
                  <a:lnTo>
                    <a:pt x="0" y="3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2" name="Freeform 2621"/>
            <p:cNvSpPr>
              <a:spLocks/>
            </p:cNvSpPr>
            <p:nvPr/>
          </p:nvSpPr>
          <p:spPr bwMode="auto">
            <a:xfrm>
              <a:off x="1909" y="1121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3" name="Freeform 2622"/>
            <p:cNvSpPr>
              <a:spLocks/>
            </p:cNvSpPr>
            <p:nvPr/>
          </p:nvSpPr>
          <p:spPr bwMode="auto">
            <a:xfrm>
              <a:off x="1909" y="1124"/>
              <a:ext cx="6" cy="18"/>
            </a:xfrm>
            <a:custGeom>
              <a:avLst/>
              <a:gdLst>
                <a:gd name="T0" fmla="*/ 3 w 6"/>
                <a:gd name="T1" fmla="*/ 11 h 18"/>
                <a:gd name="T2" fmla="*/ 6 w 6"/>
                <a:gd name="T3" fmla="*/ 14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4 h 18"/>
                <a:gd name="T10" fmla="*/ 3 w 6"/>
                <a:gd name="T11" fmla="*/ 18 h 18"/>
                <a:gd name="T12" fmla="*/ 0 w 6"/>
                <a:gd name="T13" fmla="*/ 14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1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1"/>
                  </a:moveTo>
                  <a:lnTo>
                    <a:pt x="6" y="14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3" y="18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4" name="Rectangle 2623"/>
            <p:cNvSpPr>
              <a:spLocks noChangeArrowheads="1"/>
            </p:cNvSpPr>
            <p:nvPr/>
          </p:nvSpPr>
          <p:spPr bwMode="auto">
            <a:xfrm>
              <a:off x="1897" y="1108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5" name="Freeform 2624"/>
            <p:cNvSpPr>
              <a:spLocks/>
            </p:cNvSpPr>
            <p:nvPr/>
          </p:nvSpPr>
          <p:spPr bwMode="auto">
            <a:xfrm>
              <a:off x="1897" y="112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6" name="Freeform 2625"/>
            <p:cNvSpPr>
              <a:spLocks/>
            </p:cNvSpPr>
            <p:nvPr/>
          </p:nvSpPr>
          <p:spPr bwMode="auto">
            <a:xfrm>
              <a:off x="1909" y="1105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7" name="Freeform 2626"/>
            <p:cNvSpPr>
              <a:spLocks/>
            </p:cNvSpPr>
            <p:nvPr/>
          </p:nvSpPr>
          <p:spPr bwMode="auto">
            <a:xfrm>
              <a:off x="1894" y="110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8" name="Freeform 2627"/>
            <p:cNvSpPr>
              <a:spLocks/>
            </p:cNvSpPr>
            <p:nvPr/>
          </p:nvSpPr>
          <p:spPr bwMode="auto">
            <a:xfrm>
              <a:off x="1894" y="1108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09" name="Rectangle 2628"/>
            <p:cNvSpPr>
              <a:spLocks noChangeArrowheads="1"/>
            </p:cNvSpPr>
            <p:nvPr/>
          </p:nvSpPr>
          <p:spPr bwMode="auto">
            <a:xfrm>
              <a:off x="1912" y="1108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0" name="Freeform 2629"/>
            <p:cNvSpPr>
              <a:spLocks/>
            </p:cNvSpPr>
            <p:nvPr/>
          </p:nvSpPr>
          <p:spPr bwMode="auto">
            <a:xfrm>
              <a:off x="1912" y="1121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1" name="Freeform 2630"/>
            <p:cNvSpPr>
              <a:spLocks/>
            </p:cNvSpPr>
            <p:nvPr/>
          </p:nvSpPr>
          <p:spPr bwMode="auto">
            <a:xfrm>
              <a:off x="1924" y="1105"/>
              <a:ext cx="6" cy="19"/>
            </a:xfrm>
            <a:custGeom>
              <a:avLst/>
              <a:gdLst>
                <a:gd name="T0" fmla="*/ 3 w 6"/>
                <a:gd name="T1" fmla="*/ 6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6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6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2" name="Freeform 2631"/>
            <p:cNvSpPr>
              <a:spLocks/>
            </p:cNvSpPr>
            <p:nvPr/>
          </p:nvSpPr>
          <p:spPr bwMode="auto">
            <a:xfrm>
              <a:off x="1909" y="110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3" name="Freeform 2632"/>
            <p:cNvSpPr>
              <a:spLocks/>
            </p:cNvSpPr>
            <p:nvPr/>
          </p:nvSpPr>
          <p:spPr bwMode="auto">
            <a:xfrm>
              <a:off x="1909" y="1108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4" name="Rectangle 2633"/>
            <p:cNvSpPr>
              <a:spLocks noChangeArrowheads="1"/>
            </p:cNvSpPr>
            <p:nvPr/>
          </p:nvSpPr>
          <p:spPr bwMode="auto">
            <a:xfrm>
              <a:off x="1882" y="109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5" name="Freeform 2634"/>
            <p:cNvSpPr>
              <a:spLocks/>
            </p:cNvSpPr>
            <p:nvPr/>
          </p:nvSpPr>
          <p:spPr bwMode="auto">
            <a:xfrm>
              <a:off x="1882" y="110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6" name="Freeform 2635"/>
            <p:cNvSpPr>
              <a:spLocks/>
            </p:cNvSpPr>
            <p:nvPr/>
          </p:nvSpPr>
          <p:spPr bwMode="auto">
            <a:xfrm>
              <a:off x="1894" y="109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7" name="Freeform 2636"/>
            <p:cNvSpPr>
              <a:spLocks/>
            </p:cNvSpPr>
            <p:nvPr/>
          </p:nvSpPr>
          <p:spPr bwMode="auto">
            <a:xfrm>
              <a:off x="1879" y="109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8" name="Freeform 2637"/>
            <p:cNvSpPr>
              <a:spLocks/>
            </p:cNvSpPr>
            <p:nvPr/>
          </p:nvSpPr>
          <p:spPr bwMode="auto">
            <a:xfrm>
              <a:off x="1879" y="109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19" name="Rectangle 2638"/>
            <p:cNvSpPr>
              <a:spLocks noChangeArrowheads="1"/>
            </p:cNvSpPr>
            <p:nvPr/>
          </p:nvSpPr>
          <p:spPr bwMode="auto">
            <a:xfrm>
              <a:off x="1912" y="109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0" name="Freeform 2639"/>
            <p:cNvSpPr>
              <a:spLocks/>
            </p:cNvSpPr>
            <p:nvPr/>
          </p:nvSpPr>
          <p:spPr bwMode="auto">
            <a:xfrm>
              <a:off x="1912" y="110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1" name="Freeform 2640"/>
            <p:cNvSpPr>
              <a:spLocks/>
            </p:cNvSpPr>
            <p:nvPr/>
          </p:nvSpPr>
          <p:spPr bwMode="auto">
            <a:xfrm>
              <a:off x="1924" y="109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2" name="Freeform 2641"/>
            <p:cNvSpPr>
              <a:spLocks/>
            </p:cNvSpPr>
            <p:nvPr/>
          </p:nvSpPr>
          <p:spPr bwMode="auto">
            <a:xfrm>
              <a:off x="1909" y="109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3" name="Freeform 2642"/>
            <p:cNvSpPr>
              <a:spLocks/>
            </p:cNvSpPr>
            <p:nvPr/>
          </p:nvSpPr>
          <p:spPr bwMode="auto">
            <a:xfrm>
              <a:off x="1909" y="109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4" name="Rectangle 2643"/>
            <p:cNvSpPr>
              <a:spLocks noChangeArrowheads="1"/>
            </p:cNvSpPr>
            <p:nvPr/>
          </p:nvSpPr>
          <p:spPr bwMode="auto">
            <a:xfrm>
              <a:off x="1927" y="109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5" name="Freeform 2644"/>
            <p:cNvSpPr>
              <a:spLocks/>
            </p:cNvSpPr>
            <p:nvPr/>
          </p:nvSpPr>
          <p:spPr bwMode="auto">
            <a:xfrm>
              <a:off x="1927" y="110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6" name="Freeform 2645"/>
            <p:cNvSpPr>
              <a:spLocks/>
            </p:cNvSpPr>
            <p:nvPr/>
          </p:nvSpPr>
          <p:spPr bwMode="auto">
            <a:xfrm>
              <a:off x="1939" y="109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7" name="Freeform 2646"/>
            <p:cNvSpPr>
              <a:spLocks/>
            </p:cNvSpPr>
            <p:nvPr/>
          </p:nvSpPr>
          <p:spPr bwMode="auto">
            <a:xfrm>
              <a:off x="1924" y="109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8" name="Freeform 2647"/>
            <p:cNvSpPr>
              <a:spLocks/>
            </p:cNvSpPr>
            <p:nvPr/>
          </p:nvSpPr>
          <p:spPr bwMode="auto">
            <a:xfrm>
              <a:off x="1924" y="109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29" name="Rectangle 2648"/>
            <p:cNvSpPr>
              <a:spLocks noChangeArrowheads="1"/>
            </p:cNvSpPr>
            <p:nvPr/>
          </p:nvSpPr>
          <p:spPr bwMode="auto">
            <a:xfrm>
              <a:off x="1942" y="109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0" name="Freeform 2649"/>
            <p:cNvSpPr>
              <a:spLocks/>
            </p:cNvSpPr>
            <p:nvPr/>
          </p:nvSpPr>
          <p:spPr bwMode="auto">
            <a:xfrm>
              <a:off x="1942" y="110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1" name="Freeform 2650"/>
            <p:cNvSpPr>
              <a:spLocks/>
            </p:cNvSpPr>
            <p:nvPr/>
          </p:nvSpPr>
          <p:spPr bwMode="auto">
            <a:xfrm>
              <a:off x="1954" y="109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2" name="Freeform 2651"/>
            <p:cNvSpPr>
              <a:spLocks/>
            </p:cNvSpPr>
            <p:nvPr/>
          </p:nvSpPr>
          <p:spPr bwMode="auto">
            <a:xfrm>
              <a:off x="1939" y="109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3" name="Freeform 2652"/>
            <p:cNvSpPr>
              <a:spLocks/>
            </p:cNvSpPr>
            <p:nvPr/>
          </p:nvSpPr>
          <p:spPr bwMode="auto">
            <a:xfrm>
              <a:off x="1939" y="109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4" name="Rectangle 2653"/>
            <p:cNvSpPr>
              <a:spLocks noChangeArrowheads="1"/>
            </p:cNvSpPr>
            <p:nvPr/>
          </p:nvSpPr>
          <p:spPr bwMode="auto">
            <a:xfrm>
              <a:off x="1972" y="1093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5" name="Freeform 2654"/>
            <p:cNvSpPr>
              <a:spLocks/>
            </p:cNvSpPr>
            <p:nvPr/>
          </p:nvSpPr>
          <p:spPr bwMode="auto">
            <a:xfrm>
              <a:off x="1972" y="1105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6" name="Freeform 2655"/>
            <p:cNvSpPr>
              <a:spLocks/>
            </p:cNvSpPr>
            <p:nvPr/>
          </p:nvSpPr>
          <p:spPr bwMode="auto">
            <a:xfrm>
              <a:off x="1985" y="109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7" name="Freeform 2656"/>
            <p:cNvSpPr>
              <a:spLocks/>
            </p:cNvSpPr>
            <p:nvPr/>
          </p:nvSpPr>
          <p:spPr bwMode="auto">
            <a:xfrm>
              <a:off x="1969" y="1090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8" name="Freeform 2657"/>
            <p:cNvSpPr>
              <a:spLocks/>
            </p:cNvSpPr>
            <p:nvPr/>
          </p:nvSpPr>
          <p:spPr bwMode="auto">
            <a:xfrm>
              <a:off x="1969" y="109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39" name="Rectangle 2658"/>
            <p:cNvSpPr>
              <a:spLocks noChangeArrowheads="1"/>
            </p:cNvSpPr>
            <p:nvPr/>
          </p:nvSpPr>
          <p:spPr bwMode="auto">
            <a:xfrm>
              <a:off x="1942" y="107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0" name="Freeform 2659"/>
            <p:cNvSpPr>
              <a:spLocks/>
            </p:cNvSpPr>
            <p:nvPr/>
          </p:nvSpPr>
          <p:spPr bwMode="auto">
            <a:xfrm>
              <a:off x="1942" y="109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1" name="Freeform 2660"/>
            <p:cNvSpPr>
              <a:spLocks/>
            </p:cNvSpPr>
            <p:nvPr/>
          </p:nvSpPr>
          <p:spPr bwMode="auto">
            <a:xfrm>
              <a:off x="1954" y="107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2" name="Freeform 2661"/>
            <p:cNvSpPr>
              <a:spLocks/>
            </p:cNvSpPr>
            <p:nvPr/>
          </p:nvSpPr>
          <p:spPr bwMode="auto">
            <a:xfrm>
              <a:off x="1939" y="107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3" name="Freeform 2662"/>
            <p:cNvSpPr>
              <a:spLocks/>
            </p:cNvSpPr>
            <p:nvPr/>
          </p:nvSpPr>
          <p:spPr bwMode="auto">
            <a:xfrm>
              <a:off x="1939" y="107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4" name="Rectangle 2663"/>
            <p:cNvSpPr>
              <a:spLocks noChangeArrowheads="1"/>
            </p:cNvSpPr>
            <p:nvPr/>
          </p:nvSpPr>
          <p:spPr bwMode="auto">
            <a:xfrm>
              <a:off x="1972" y="1078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5" name="Freeform 2664"/>
            <p:cNvSpPr>
              <a:spLocks/>
            </p:cNvSpPr>
            <p:nvPr/>
          </p:nvSpPr>
          <p:spPr bwMode="auto">
            <a:xfrm>
              <a:off x="1972" y="1090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6" name="Freeform 2665"/>
            <p:cNvSpPr>
              <a:spLocks/>
            </p:cNvSpPr>
            <p:nvPr/>
          </p:nvSpPr>
          <p:spPr bwMode="auto">
            <a:xfrm>
              <a:off x="1985" y="107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7" name="Freeform 2666"/>
            <p:cNvSpPr>
              <a:spLocks/>
            </p:cNvSpPr>
            <p:nvPr/>
          </p:nvSpPr>
          <p:spPr bwMode="auto">
            <a:xfrm>
              <a:off x="1969" y="1075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8" name="Freeform 2667"/>
            <p:cNvSpPr>
              <a:spLocks/>
            </p:cNvSpPr>
            <p:nvPr/>
          </p:nvSpPr>
          <p:spPr bwMode="auto">
            <a:xfrm>
              <a:off x="1969" y="107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49" name="Rectangle 2668"/>
            <p:cNvSpPr>
              <a:spLocks noChangeArrowheads="1"/>
            </p:cNvSpPr>
            <p:nvPr/>
          </p:nvSpPr>
          <p:spPr bwMode="auto">
            <a:xfrm>
              <a:off x="1912" y="106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0" name="Freeform 2669"/>
            <p:cNvSpPr>
              <a:spLocks/>
            </p:cNvSpPr>
            <p:nvPr/>
          </p:nvSpPr>
          <p:spPr bwMode="auto">
            <a:xfrm>
              <a:off x="1912" y="107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1" name="Freeform 2670"/>
            <p:cNvSpPr>
              <a:spLocks/>
            </p:cNvSpPr>
            <p:nvPr/>
          </p:nvSpPr>
          <p:spPr bwMode="auto">
            <a:xfrm>
              <a:off x="1924" y="106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2" name="Freeform 2671"/>
            <p:cNvSpPr>
              <a:spLocks/>
            </p:cNvSpPr>
            <p:nvPr/>
          </p:nvSpPr>
          <p:spPr bwMode="auto">
            <a:xfrm>
              <a:off x="1909" y="106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3" name="Freeform 2672"/>
            <p:cNvSpPr>
              <a:spLocks/>
            </p:cNvSpPr>
            <p:nvPr/>
          </p:nvSpPr>
          <p:spPr bwMode="auto">
            <a:xfrm>
              <a:off x="1909" y="106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4" name="Rectangle 2673"/>
            <p:cNvSpPr>
              <a:spLocks noChangeArrowheads="1"/>
            </p:cNvSpPr>
            <p:nvPr/>
          </p:nvSpPr>
          <p:spPr bwMode="auto">
            <a:xfrm>
              <a:off x="1942" y="106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5" name="Freeform 2674"/>
            <p:cNvSpPr>
              <a:spLocks/>
            </p:cNvSpPr>
            <p:nvPr/>
          </p:nvSpPr>
          <p:spPr bwMode="auto">
            <a:xfrm>
              <a:off x="1942" y="107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6" name="Freeform 2675"/>
            <p:cNvSpPr>
              <a:spLocks/>
            </p:cNvSpPr>
            <p:nvPr/>
          </p:nvSpPr>
          <p:spPr bwMode="auto">
            <a:xfrm>
              <a:off x="1954" y="106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7" name="Freeform 2676"/>
            <p:cNvSpPr>
              <a:spLocks/>
            </p:cNvSpPr>
            <p:nvPr/>
          </p:nvSpPr>
          <p:spPr bwMode="auto">
            <a:xfrm>
              <a:off x="1939" y="106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8" name="Freeform 2677"/>
            <p:cNvSpPr>
              <a:spLocks/>
            </p:cNvSpPr>
            <p:nvPr/>
          </p:nvSpPr>
          <p:spPr bwMode="auto">
            <a:xfrm>
              <a:off x="1939" y="106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59" name="Rectangle 2678"/>
            <p:cNvSpPr>
              <a:spLocks noChangeArrowheads="1"/>
            </p:cNvSpPr>
            <p:nvPr/>
          </p:nvSpPr>
          <p:spPr bwMode="auto">
            <a:xfrm>
              <a:off x="1957" y="106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0" name="Freeform 2679"/>
            <p:cNvSpPr>
              <a:spLocks/>
            </p:cNvSpPr>
            <p:nvPr/>
          </p:nvSpPr>
          <p:spPr bwMode="auto">
            <a:xfrm>
              <a:off x="1957" y="107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1" name="Freeform 2680"/>
            <p:cNvSpPr>
              <a:spLocks/>
            </p:cNvSpPr>
            <p:nvPr/>
          </p:nvSpPr>
          <p:spPr bwMode="auto">
            <a:xfrm>
              <a:off x="1969" y="106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2" name="Freeform 2681"/>
            <p:cNvSpPr>
              <a:spLocks/>
            </p:cNvSpPr>
            <p:nvPr/>
          </p:nvSpPr>
          <p:spPr bwMode="auto">
            <a:xfrm>
              <a:off x="1954" y="106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3" name="Freeform 2682"/>
            <p:cNvSpPr>
              <a:spLocks/>
            </p:cNvSpPr>
            <p:nvPr/>
          </p:nvSpPr>
          <p:spPr bwMode="auto">
            <a:xfrm>
              <a:off x="1954" y="106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4" name="Rectangle 2683"/>
            <p:cNvSpPr>
              <a:spLocks noChangeArrowheads="1"/>
            </p:cNvSpPr>
            <p:nvPr/>
          </p:nvSpPr>
          <p:spPr bwMode="auto">
            <a:xfrm>
              <a:off x="1972" y="1063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5" name="Freeform 2684"/>
            <p:cNvSpPr>
              <a:spLocks/>
            </p:cNvSpPr>
            <p:nvPr/>
          </p:nvSpPr>
          <p:spPr bwMode="auto">
            <a:xfrm>
              <a:off x="1972" y="1075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6" name="Freeform 2685"/>
            <p:cNvSpPr>
              <a:spLocks/>
            </p:cNvSpPr>
            <p:nvPr/>
          </p:nvSpPr>
          <p:spPr bwMode="auto">
            <a:xfrm>
              <a:off x="1985" y="106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7" name="Freeform 2686"/>
            <p:cNvSpPr>
              <a:spLocks/>
            </p:cNvSpPr>
            <p:nvPr/>
          </p:nvSpPr>
          <p:spPr bwMode="auto">
            <a:xfrm>
              <a:off x="1969" y="1060"/>
              <a:ext cx="19" cy="6"/>
            </a:xfrm>
            <a:custGeom>
              <a:avLst/>
              <a:gdLst>
                <a:gd name="T0" fmla="*/ 6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6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6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8" name="Freeform 2687"/>
            <p:cNvSpPr>
              <a:spLocks/>
            </p:cNvSpPr>
            <p:nvPr/>
          </p:nvSpPr>
          <p:spPr bwMode="auto">
            <a:xfrm>
              <a:off x="1969" y="106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69" name="Rectangle 2688"/>
            <p:cNvSpPr>
              <a:spLocks noChangeArrowheads="1"/>
            </p:cNvSpPr>
            <p:nvPr/>
          </p:nvSpPr>
          <p:spPr bwMode="auto">
            <a:xfrm>
              <a:off x="1988" y="106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0" name="Freeform 2689"/>
            <p:cNvSpPr>
              <a:spLocks/>
            </p:cNvSpPr>
            <p:nvPr/>
          </p:nvSpPr>
          <p:spPr bwMode="auto">
            <a:xfrm>
              <a:off x="1988" y="107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1" name="Freeform 2690"/>
            <p:cNvSpPr>
              <a:spLocks/>
            </p:cNvSpPr>
            <p:nvPr/>
          </p:nvSpPr>
          <p:spPr bwMode="auto">
            <a:xfrm>
              <a:off x="2000" y="106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2" name="Freeform 2691"/>
            <p:cNvSpPr>
              <a:spLocks/>
            </p:cNvSpPr>
            <p:nvPr/>
          </p:nvSpPr>
          <p:spPr bwMode="auto">
            <a:xfrm>
              <a:off x="1985" y="106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3" name="Freeform 2692"/>
            <p:cNvSpPr>
              <a:spLocks/>
            </p:cNvSpPr>
            <p:nvPr/>
          </p:nvSpPr>
          <p:spPr bwMode="auto">
            <a:xfrm>
              <a:off x="1985" y="106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4" name="Rectangle 2693"/>
            <p:cNvSpPr>
              <a:spLocks noChangeArrowheads="1"/>
            </p:cNvSpPr>
            <p:nvPr/>
          </p:nvSpPr>
          <p:spPr bwMode="auto">
            <a:xfrm>
              <a:off x="2003" y="106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5" name="Freeform 2694"/>
            <p:cNvSpPr>
              <a:spLocks/>
            </p:cNvSpPr>
            <p:nvPr/>
          </p:nvSpPr>
          <p:spPr bwMode="auto">
            <a:xfrm>
              <a:off x="2003" y="107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6" name="Freeform 2695"/>
            <p:cNvSpPr>
              <a:spLocks/>
            </p:cNvSpPr>
            <p:nvPr/>
          </p:nvSpPr>
          <p:spPr bwMode="auto">
            <a:xfrm>
              <a:off x="2015" y="106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7" name="Freeform 2696"/>
            <p:cNvSpPr>
              <a:spLocks/>
            </p:cNvSpPr>
            <p:nvPr/>
          </p:nvSpPr>
          <p:spPr bwMode="auto">
            <a:xfrm>
              <a:off x="2000" y="106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8" name="Freeform 2697"/>
            <p:cNvSpPr>
              <a:spLocks/>
            </p:cNvSpPr>
            <p:nvPr/>
          </p:nvSpPr>
          <p:spPr bwMode="auto">
            <a:xfrm>
              <a:off x="2000" y="106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79" name="Rectangle 2698"/>
            <p:cNvSpPr>
              <a:spLocks noChangeArrowheads="1"/>
            </p:cNvSpPr>
            <p:nvPr/>
          </p:nvSpPr>
          <p:spPr bwMode="auto">
            <a:xfrm>
              <a:off x="2033" y="1063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0" name="Freeform 2699"/>
            <p:cNvSpPr>
              <a:spLocks/>
            </p:cNvSpPr>
            <p:nvPr/>
          </p:nvSpPr>
          <p:spPr bwMode="auto">
            <a:xfrm>
              <a:off x="2033" y="107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1" name="Freeform 2700"/>
            <p:cNvSpPr>
              <a:spLocks/>
            </p:cNvSpPr>
            <p:nvPr/>
          </p:nvSpPr>
          <p:spPr bwMode="auto">
            <a:xfrm>
              <a:off x="2045" y="1060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2" name="Freeform 2701"/>
            <p:cNvSpPr>
              <a:spLocks/>
            </p:cNvSpPr>
            <p:nvPr/>
          </p:nvSpPr>
          <p:spPr bwMode="auto">
            <a:xfrm>
              <a:off x="2030" y="1060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3" name="Freeform 2702"/>
            <p:cNvSpPr>
              <a:spLocks/>
            </p:cNvSpPr>
            <p:nvPr/>
          </p:nvSpPr>
          <p:spPr bwMode="auto">
            <a:xfrm>
              <a:off x="2030" y="1063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4" name="Rectangle 2703"/>
            <p:cNvSpPr>
              <a:spLocks noChangeArrowheads="1"/>
            </p:cNvSpPr>
            <p:nvPr/>
          </p:nvSpPr>
          <p:spPr bwMode="auto">
            <a:xfrm>
              <a:off x="2033" y="104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5" name="Freeform 2704"/>
            <p:cNvSpPr>
              <a:spLocks/>
            </p:cNvSpPr>
            <p:nvPr/>
          </p:nvSpPr>
          <p:spPr bwMode="auto">
            <a:xfrm>
              <a:off x="2033" y="106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6" name="Freeform 2705"/>
            <p:cNvSpPr>
              <a:spLocks/>
            </p:cNvSpPr>
            <p:nvPr/>
          </p:nvSpPr>
          <p:spPr bwMode="auto">
            <a:xfrm>
              <a:off x="2045" y="104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7" name="Freeform 2706"/>
            <p:cNvSpPr>
              <a:spLocks/>
            </p:cNvSpPr>
            <p:nvPr/>
          </p:nvSpPr>
          <p:spPr bwMode="auto">
            <a:xfrm>
              <a:off x="2030" y="104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8" name="Freeform 2707"/>
            <p:cNvSpPr>
              <a:spLocks/>
            </p:cNvSpPr>
            <p:nvPr/>
          </p:nvSpPr>
          <p:spPr bwMode="auto">
            <a:xfrm>
              <a:off x="2030" y="104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89" name="Rectangle 2708"/>
            <p:cNvSpPr>
              <a:spLocks noChangeArrowheads="1"/>
            </p:cNvSpPr>
            <p:nvPr/>
          </p:nvSpPr>
          <p:spPr bwMode="auto">
            <a:xfrm>
              <a:off x="2003" y="1048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0" name="Freeform 2709"/>
            <p:cNvSpPr>
              <a:spLocks/>
            </p:cNvSpPr>
            <p:nvPr/>
          </p:nvSpPr>
          <p:spPr bwMode="auto">
            <a:xfrm>
              <a:off x="2003" y="1060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1" name="Freeform 2710"/>
            <p:cNvSpPr>
              <a:spLocks/>
            </p:cNvSpPr>
            <p:nvPr/>
          </p:nvSpPr>
          <p:spPr bwMode="auto">
            <a:xfrm>
              <a:off x="2015" y="1045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2" name="Freeform 2711"/>
            <p:cNvSpPr>
              <a:spLocks/>
            </p:cNvSpPr>
            <p:nvPr/>
          </p:nvSpPr>
          <p:spPr bwMode="auto">
            <a:xfrm>
              <a:off x="2000" y="1045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3" name="Freeform 2712"/>
            <p:cNvSpPr>
              <a:spLocks/>
            </p:cNvSpPr>
            <p:nvPr/>
          </p:nvSpPr>
          <p:spPr bwMode="auto">
            <a:xfrm>
              <a:off x="2000" y="1048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4" name="Rectangle 2713"/>
            <p:cNvSpPr>
              <a:spLocks noChangeArrowheads="1"/>
            </p:cNvSpPr>
            <p:nvPr/>
          </p:nvSpPr>
          <p:spPr bwMode="auto">
            <a:xfrm>
              <a:off x="2003" y="1032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5" name="Freeform 2714"/>
            <p:cNvSpPr>
              <a:spLocks/>
            </p:cNvSpPr>
            <p:nvPr/>
          </p:nvSpPr>
          <p:spPr bwMode="auto">
            <a:xfrm>
              <a:off x="2003" y="104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6" name="Freeform 2715"/>
            <p:cNvSpPr>
              <a:spLocks/>
            </p:cNvSpPr>
            <p:nvPr/>
          </p:nvSpPr>
          <p:spPr bwMode="auto">
            <a:xfrm>
              <a:off x="2015" y="102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7" name="Freeform 2716"/>
            <p:cNvSpPr>
              <a:spLocks/>
            </p:cNvSpPr>
            <p:nvPr/>
          </p:nvSpPr>
          <p:spPr bwMode="auto">
            <a:xfrm>
              <a:off x="2000" y="1029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8" name="Freeform 2717"/>
            <p:cNvSpPr>
              <a:spLocks/>
            </p:cNvSpPr>
            <p:nvPr/>
          </p:nvSpPr>
          <p:spPr bwMode="auto">
            <a:xfrm>
              <a:off x="2000" y="1032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799" name="Rectangle 2718"/>
            <p:cNvSpPr>
              <a:spLocks noChangeArrowheads="1"/>
            </p:cNvSpPr>
            <p:nvPr/>
          </p:nvSpPr>
          <p:spPr bwMode="auto">
            <a:xfrm>
              <a:off x="2033" y="1032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0" name="Freeform 2719"/>
            <p:cNvSpPr>
              <a:spLocks/>
            </p:cNvSpPr>
            <p:nvPr/>
          </p:nvSpPr>
          <p:spPr bwMode="auto">
            <a:xfrm>
              <a:off x="2033" y="104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1" name="Freeform 2720"/>
            <p:cNvSpPr>
              <a:spLocks/>
            </p:cNvSpPr>
            <p:nvPr/>
          </p:nvSpPr>
          <p:spPr bwMode="auto">
            <a:xfrm>
              <a:off x="2045" y="102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2" name="Freeform 2721"/>
            <p:cNvSpPr>
              <a:spLocks/>
            </p:cNvSpPr>
            <p:nvPr/>
          </p:nvSpPr>
          <p:spPr bwMode="auto">
            <a:xfrm>
              <a:off x="2030" y="1029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3" name="Freeform 2722"/>
            <p:cNvSpPr>
              <a:spLocks/>
            </p:cNvSpPr>
            <p:nvPr/>
          </p:nvSpPr>
          <p:spPr bwMode="auto">
            <a:xfrm>
              <a:off x="2030" y="1032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4" name="Rectangle 2723"/>
            <p:cNvSpPr>
              <a:spLocks noChangeArrowheads="1"/>
            </p:cNvSpPr>
            <p:nvPr/>
          </p:nvSpPr>
          <p:spPr bwMode="auto">
            <a:xfrm>
              <a:off x="1972" y="1032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5" name="Freeform 2724"/>
            <p:cNvSpPr>
              <a:spLocks/>
            </p:cNvSpPr>
            <p:nvPr/>
          </p:nvSpPr>
          <p:spPr bwMode="auto">
            <a:xfrm>
              <a:off x="1972" y="1045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6" name="Freeform 2725"/>
            <p:cNvSpPr>
              <a:spLocks/>
            </p:cNvSpPr>
            <p:nvPr/>
          </p:nvSpPr>
          <p:spPr bwMode="auto">
            <a:xfrm>
              <a:off x="1985" y="102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7" name="Freeform 2726"/>
            <p:cNvSpPr>
              <a:spLocks/>
            </p:cNvSpPr>
            <p:nvPr/>
          </p:nvSpPr>
          <p:spPr bwMode="auto">
            <a:xfrm>
              <a:off x="1969" y="1029"/>
              <a:ext cx="19" cy="7"/>
            </a:xfrm>
            <a:custGeom>
              <a:avLst/>
              <a:gdLst>
                <a:gd name="T0" fmla="*/ 6 w 19"/>
                <a:gd name="T1" fmla="*/ 3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3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3 h 7"/>
                <a:gd name="T18" fmla="*/ 6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6" y="3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8" name="Freeform 2727"/>
            <p:cNvSpPr>
              <a:spLocks/>
            </p:cNvSpPr>
            <p:nvPr/>
          </p:nvSpPr>
          <p:spPr bwMode="auto">
            <a:xfrm>
              <a:off x="1969" y="1032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09" name="Rectangle 2728"/>
            <p:cNvSpPr>
              <a:spLocks noChangeArrowheads="1"/>
            </p:cNvSpPr>
            <p:nvPr/>
          </p:nvSpPr>
          <p:spPr bwMode="auto">
            <a:xfrm>
              <a:off x="2048" y="1032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0" name="Freeform 2729"/>
            <p:cNvSpPr>
              <a:spLocks/>
            </p:cNvSpPr>
            <p:nvPr/>
          </p:nvSpPr>
          <p:spPr bwMode="auto">
            <a:xfrm>
              <a:off x="2048" y="1045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5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5 w 19"/>
                <a:gd name="T9" fmla="*/ 6 h 6"/>
                <a:gd name="T10" fmla="*/ 19 w 19"/>
                <a:gd name="T11" fmla="*/ 3 h 6"/>
                <a:gd name="T12" fmla="*/ 15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9" y="3"/>
                  </a:lnTo>
                  <a:lnTo>
                    <a:pt x="15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1" name="Freeform 2730"/>
            <p:cNvSpPr>
              <a:spLocks/>
            </p:cNvSpPr>
            <p:nvPr/>
          </p:nvSpPr>
          <p:spPr bwMode="auto">
            <a:xfrm>
              <a:off x="2060" y="1029"/>
              <a:ext cx="7" cy="19"/>
            </a:xfrm>
            <a:custGeom>
              <a:avLst/>
              <a:gdLst>
                <a:gd name="T0" fmla="*/ 3 w 7"/>
                <a:gd name="T1" fmla="*/ 7 h 19"/>
                <a:gd name="T2" fmla="*/ 0 w 7"/>
                <a:gd name="T3" fmla="*/ 3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3 h 19"/>
                <a:gd name="T10" fmla="*/ 3 w 7"/>
                <a:gd name="T11" fmla="*/ 0 h 19"/>
                <a:gd name="T12" fmla="*/ 7 w 7"/>
                <a:gd name="T13" fmla="*/ 3 h 19"/>
                <a:gd name="T14" fmla="*/ 7 w 7"/>
                <a:gd name="T15" fmla="*/ 0 h 19"/>
                <a:gd name="T16" fmla="*/ 3 w 7"/>
                <a:gd name="T17" fmla="*/ 0 h 19"/>
                <a:gd name="T18" fmla="*/ 3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3"/>
                  </a:lnTo>
                  <a:lnTo>
                    <a:pt x="3" y="0"/>
                  </a:lnTo>
                  <a:lnTo>
                    <a:pt x="7" y="3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2" name="Freeform 2731"/>
            <p:cNvSpPr>
              <a:spLocks/>
            </p:cNvSpPr>
            <p:nvPr/>
          </p:nvSpPr>
          <p:spPr bwMode="auto">
            <a:xfrm>
              <a:off x="2045" y="1029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3" name="Freeform 2732"/>
            <p:cNvSpPr>
              <a:spLocks/>
            </p:cNvSpPr>
            <p:nvPr/>
          </p:nvSpPr>
          <p:spPr bwMode="auto">
            <a:xfrm>
              <a:off x="2045" y="1032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4" name="Rectangle 2733"/>
            <p:cNvSpPr>
              <a:spLocks noChangeArrowheads="1"/>
            </p:cNvSpPr>
            <p:nvPr/>
          </p:nvSpPr>
          <p:spPr bwMode="auto">
            <a:xfrm>
              <a:off x="2063" y="1032"/>
              <a:ext cx="16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5" name="Freeform 2734"/>
            <p:cNvSpPr>
              <a:spLocks/>
            </p:cNvSpPr>
            <p:nvPr/>
          </p:nvSpPr>
          <p:spPr bwMode="auto">
            <a:xfrm>
              <a:off x="2063" y="1045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6" name="Freeform 2735"/>
            <p:cNvSpPr>
              <a:spLocks/>
            </p:cNvSpPr>
            <p:nvPr/>
          </p:nvSpPr>
          <p:spPr bwMode="auto">
            <a:xfrm>
              <a:off x="2076" y="102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7" name="Freeform 2736"/>
            <p:cNvSpPr>
              <a:spLocks/>
            </p:cNvSpPr>
            <p:nvPr/>
          </p:nvSpPr>
          <p:spPr bwMode="auto">
            <a:xfrm>
              <a:off x="2060" y="1029"/>
              <a:ext cx="19" cy="7"/>
            </a:xfrm>
            <a:custGeom>
              <a:avLst/>
              <a:gdLst>
                <a:gd name="T0" fmla="*/ 7 w 19"/>
                <a:gd name="T1" fmla="*/ 3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3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3 h 7"/>
                <a:gd name="T18" fmla="*/ 7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3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8" name="Freeform 2737"/>
            <p:cNvSpPr>
              <a:spLocks/>
            </p:cNvSpPr>
            <p:nvPr/>
          </p:nvSpPr>
          <p:spPr bwMode="auto">
            <a:xfrm>
              <a:off x="2060" y="1032"/>
              <a:ext cx="7" cy="19"/>
            </a:xfrm>
            <a:custGeom>
              <a:avLst/>
              <a:gdLst>
                <a:gd name="T0" fmla="*/ 3 w 7"/>
                <a:gd name="T1" fmla="*/ 13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3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3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19" name="Rectangle 2738"/>
            <p:cNvSpPr>
              <a:spLocks noChangeArrowheads="1"/>
            </p:cNvSpPr>
            <p:nvPr/>
          </p:nvSpPr>
          <p:spPr bwMode="auto">
            <a:xfrm>
              <a:off x="2094" y="1032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0" name="Freeform 2739"/>
            <p:cNvSpPr>
              <a:spLocks/>
            </p:cNvSpPr>
            <p:nvPr/>
          </p:nvSpPr>
          <p:spPr bwMode="auto">
            <a:xfrm>
              <a:off x="2094" y="1045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1" name="Freeform 2740"/>
            <p:cNvSpPr>
              <a:spLocks/>
            </p:cNvSpPr>
            <p:nvPr/>
          </p:nvSpPr>
          <p:spPr bwMode="auto">
            <a:xfrm>
              <a:off x="2106" y="1029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2" name="Freeform 2741"/>
            <p:cNvSpPr>
              <a:spLocks/>
            </p:cNvSpPr>
            <p:nvPr/>
          </p:nvSpPr>
          <p:spPr bwMode="auto">
            <a:xfrm>
              <a:off x="2091" y="1029"/>
              <a:ext cx="18" cy="7"/>
            </a:xfrm>
            <a:custGeom>
              <a:avLst/>
              <a:gdLst>
                <a:gd name="T0" fmla="*/ 6 w 18"/>
                <a:gd name="T1" fmla="*/ 3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3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3 h 7"/>
                <a:gd name="T18" fmla="*/ 6 w 18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3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3" name="Freeform 2742"/>
            <p:cNvSpPr>
              <a:spLocks/>
            </p:cNvSpPr>
            <p:nvPr/>
          </p:nvSpPr>
          <p:spPr bwMode="auto">
            <a:xfrm>
              <a:off x="2091" y="1032"/>
              <a:ext cx="6" cy="19"/>
            </a:xfrm>
            <a:custGeom>
              <a:avLst/>
              <a:gdLst>
                <a:gd name="T0" fmla="*/ 3 w 6"/>
                <a:gd name="T1" fmla="*/ 13 h 19"/>
                <a:gd name="T2" fmla="*/ 6 w 6"/>
                <a:gd name="T3" fmla="*/ 16 h 19"/>
                <a:gd name="T4" fmla="*/ 6 w 6"/>
                <a:gd name="T5" fmla="*/ 0 h 19"/>
                <a:gd name="T6" fmla="*/ 0 w 6"/>
                <a:gd name="T7" fmla="*/ 0 h 19"/>
                <a:gd name="T8" fmla="*/ 0 w 6"/>
                <a:gd name="T9" fmla="*/ 16 h 19"/>
                <a:gd name="T10" fmla="*/ 3 w 6"/>
                <a:gd name="T11" fmla="*/ 19 h 19"/>
                <a:gd name="T12" fmla="*/ 0 w 6"/>
                <a:gd name="T13" fmla="*/ 16 h 19"/>
                <a:gd name="T14" fmla="*/ 0 w 6"/>
                <a:gd name="T15" fmla="*/ 19 h 19"/>
                <a:gd name="T16" fmla="*/ 3 w 6"/>
                <a:gd name="T17" fmla="*/ 19 h 19"/>
                <a:gd name="T18" fmla="*/ 3 w 6"/>
                <a:gd name="T19" fmla="*/ 13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13"/>
                  </a:moveTo>
                  <a:lnTo>
                    <a:pt x="6" y="16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3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4" name="Rectangle 2743"/>
            <p:cNvSpPr>
              <a:spLocks noChangeArrowheads="1"/>
            </p:cNvSpPr>
            <p:nvPr/>
          </p:nvSpPr>
          <p:spPr bwMode="auto">
            <a:xfrm>
              <a:off x="2063" y="1017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5" name="Freeform 2744"/>
            <p:cNvSpPr>
              <a:spLocks/>
            </p:cNvSpPr>
            <p:nvPr/>
          </p:nvSpPr>
          <p:spPr bwMode="auto">
            <a:xfrm>
              <a:off x="2063" y="1029"/>
              <a:ext cx="19" cy="7"/>
            </a:xfrm>
            <a:custGeom>
              <a:avLst/>
              <a:gdLst>
                <a:gd name="T0" fmla="*/ 13 w 19"/>
                <a:gd name="T1" fmla="*/ 3 h 7"/>
                <a:gd name="T2" fmla="*/ 16 w 19"/>
                <a:gd name="T3" fmla="*/ 0 h 7"/>
                <a:gd name="T4" fmla="*/ 0 w 19"/>
                <a:gd name="T5" fmla="*/ 0 h 7"/>
                <a:gd name="T6" fmla="*/ 0 w 19"/>
                <a:gd name="T7" fmla="*/ 7 h 7"/>
                <a:gd name="T8" fmla="*/ 16 w 19"/>
                <a:gd name="T9" fmla="*/ 7 h 7"/>
                <a:gd name="T10" fmla="*/ 19 w 19"/>
                <a:gd name="T11" fmla="*/ 3 h 7"/>
                <a:gd name="T12" fmla="*/ 16 w 19"/>
                <a:gd name="T13" fmla="*/ 7 h 7"/>
                <a:gd name="T14" fmla="*/ 19 w 19"/>
                <a:gd name="T15" fmla="*/ 7 h 7"/>
                <a:gd name="T16" fmla="*/ 19 w 19"/>
                <a:gd name="T17" fmla="*/ 3 h 7"/>
                <a:gd name="T18" fmla="*/ 13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6" y="7"/>
                  </a:lnTo>
                  <a:lnTo>
                    <a:pt x="19" y="3"/>
                  </a:lnTo>
                  <a:lnTo>
                    <a:pt x="16" y="7"/>
                  </a:lnTo>
                  <a:lnTo>
                    <a:pt x="19" y="7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6" name="Freeform 2745"/>
            <p:cNvSpPr>
              <a:spLocks/>
            </p:cNvSpPr>
            <p:nvPr/>
          </p:nvSpPr>
          <p:spPr bwMode="auto">
            <a:xfrm>
              <a:off x="2076" y="1014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7" name="Freeform 2746"/>
            <p:cNvSpPr>
              <a:spLocks/>
            </p:cNvSpPr>
            <p:nvPr/>
          </p:nvSpPr>
          <p:spPr bwMode="auto">
            <a:xfrm>
              <a:off x="2060" y="1014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8" name="Freeform 2747"/>
            <p:cNvSpPr>
              <a:spLocks/>
            </p:cNvSpPr>
            <p:nvPr/>
          </p:nvSpPr>
          <p:spPr bwMode="auto">
            <a:xfrm>
              <a:off x="2060" y="1017"/>
              <a:ext cx="7" cy="19"/>
            </a:xfrm>
            <a:custGeom>
              <a:avLst/>
              <a:gdLst>
                <a:gd name="T0" fmla="*/ 3 w 7"/>
                <a:gd name="T1" fmla="*/ 12 h 19"/>
                <a:gd name="T2" fmla="*/ 7 w 7"/>
                <a:gd name="T3" fmla="*/ 15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5 h 19"/>
                <a:gd name="T10" fmla="*/ 3 w 7"/>
                <a:gd name="T11" fmla="*/ 19 h 19"/>
                <a:gd name="T12" fmla="*/ 0 w 7"/>
                <a:gd name="T13" fmla="*/ 15 h 19"/>
                <a:gd name="T14" fmla="*/ 0 w 7"/>
                <a:gd name="T15" fmla="*/ 19 h 19"/>
                <a:gd name="T16" fmla="*/ 3 w 7"/>
                <a:gd name="T17" fmla="*/ 19 h 19"/>
                <a:gd name="T18" fmla="*/ 3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19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29" name="Rectangle 2748"/>
            <p:cNvSpPr>
              <a:spLocks noChangeArrowheads="1"/>
            </p:cNvSpPr>
            <p:nvPr/>
          </p:nvSpPr>
          <p:spPr bwMode="auto">
            <a:xfrm>
              <a:off x="2033" y="100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0" name="Freeform 2749"/>
            <p:cNvSpPr>
              <a:spLocks/>
            </p:cNvSpPr>
            <p:nvPr/>
          </p:nvSpPr>
          <p:spPr bwMode="auto">
            <a:xfrm>
              <a:off x="2033" y="101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1" name="Freeform 2750"/>
            <p:cNvSpPr>
              <a:spLocks/>
            </p:cNvSpPr>
            <p:nvPr/>
          </p:nvSpPr>
          <p:spPr bwMode="auto">
            <a:xfrm>
              <a:off x="2045" y="9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2" name="Freeform 2751"/>
            <p:cNvSpPr>
              <a:spLocks/>
            </p:cNvSpPr>
            <p:nvPr/>
          </p:nvSpPr>
          <p:spPr bwMode="auto">
            <a:xfrm>
              <a:off x="2030" y="99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3" name="Freeform 2752"/>
            <p:cNvSpPr>
              <a:spLocks/>
            </p:cNvSpPr>
            <p:nvPr/>
          </p:nvSpPr>
          <p:spPr bwMode="auto">
            <a:xfrm>
              <a:off x="2030" y="100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4" name="Rectangle 2753"/>
            <p:cNvSpPr>
              <a:spLocks noChangeArrowheads="1"/>
            </p:cNvSpPr>
            <p:nvPr/>
          </p:nvSpPr>
          <p:spPr bwMode="auto">
            <a:xfrm>
              <a:off x="2063" y="1002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5" name="Freeform 2754"/>
            <p:cNvSpPr>
              <a:spLocks/>
            </p:cNvSpPr>
            <p:nvPr/>
          </p:nvSpPr>
          <p:spPr bwMode="auto">
            <a:xfrm>
              <a:off x="2063" y="1014"/>
              <a:ext cx="19" cy="6"/>
            </a:xfrm>
            <a:custGeom>
              <a:avLst/>
              <a:gdLst>
                <a:gd name="T0" fmla="*/ 13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3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3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6" name="Freeform 2755"/>
            <p:cNvSpPr>
              <a:spLocks/>
            </p:cNvSpPr>
            <p:nvPr/>
          </p:nvSpPr>
          <p:spPr bwMode="auto">
            <a:xfrm>
              <a:off x="2076" y="9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7" name="Freeform 2756"/>
            <p:cNvSpPr>
              <a:spLocks/>
            </p:cNvSpPr>
            <p:nvPr/>
          </p:nvSpPr>
          <p:spPr bwMode="auto">
            <a:xfrm>
              <a:off x="2060" y="999"/>
              <a:ext cx="19" cy="6"/>
            </a:xfrm>
            <a:custGeom>
              <a:avLst/>
              <a:gdLst>
                <a:gd name="T0" fmla="*/ 7 w 19"/>
                <a:gd name="T1" fmla="*/ 3 h 6"/>
                <a:gd name="T2" fmla="*/ 3 w 19"/>
                <a:gd name="T3" fmla="*/ 6 h 6"/>
                <a:gd name="T4" fmla="*/ 19 w 19"/>
                <a:gd name="T5" fmla="*/ 6 h 6"/>
                <a:gd name="T6" fmla="*/ 19 w 19"/>
                <a:gd name="T7" fmla="*/ 0 h 6"/>
                <a:gd name="T8" fmla="*/ 3 w 19"/>
                <a:gd name="T9" fmla="*/ 0 h 6"/>
                <a:gd name="T10" fmla="*/ 0 w 19"/>
                <a:gd name="T11" fmla="*/ 3 h 6"/>
                <a:gd name="T12" fmla="*/ 3 w 19"/>
                <a:gd name="T13" fmla="*/ 0 h 6"/>
                <a:gd name="T14" fmla="*/ 0 w 19"/>
                <a:gd name="T15" fmla="*/ 0 h 6"/>
                <a:gd name="T16" fmla="*/ 0 w 19"/>
                <a:gd name="T17" fmla="*/ 3 h 6"/>
                <a:gd name="T18" fmla="*/ 7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7" y="3"/>
                  </a:moveTo>
                  <a:lnTo>
                    <a:pt x="3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8" name="Freeform 2757"/>
            <p:cNvSpPr>
              <a:spLocks/>
            </p:cNvSpPr>
            <p:nvPr/>
          </p:nvSpPr>
          <p:spPr bwMode="auto">
            <a:xfrm>
              <a:off x="2060" y="1002"/>
              <a:ext cx="7" cy="18"/>
            </a:xfrm>
            <a:custGeom>
              <a:avLst/>
              <a:gdLst>
                <a:gd name="T0" fmla="*/ 3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3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3 w 7"/>
                <a:gd name="T17" fmla="*/ 18 h 18"/>
                <a:gd name="T18" fmla="*/ 3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3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39" name="Rectangle 2758"/>
            <p:cNvSpPr>
              <a:spLocks noChangeArrowheads="1"/>
            </p:cNvSpPr>
            <p:nvPr/>
          </p:nvSpPr>
          <p:spPr bwMode="auto">
            <a:xfrm>
              <a:off x="2079" y="100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0" name="Freeform 2759"/>
            <p:cNvSpPr>
              <a:spLocks/>
            </p:cNvSpPr>
            <p:nvPr/>
          </p:nvSpPr>
          <p:spPr bwMode="auto">
            <a:xfrm>
              <a:off x="2079" y="101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1" name="Freeform 2760"/>
            <p:cNvSpPr>
              <a:spLocks/>
            </p:cNvSpPr>
            <p:nvPr/>
          </p:nvSpPr>
          <p:spPr bwMode="auto">
            <a:xfrm>
              <a:off x="2091" y="9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2" name="Freeform 2761"/>
            <p:cNvSpPr>
              <a:spLocks/>
            </p:cNvSpPr>
            <p:nvPr/>
          </p:nvSpPr>
          <p:spPr bwMode="auto">
            <a:xfrm>
              <a:off x="2076" y="99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3" name="Freeform 2762"/>
            <p:cNvSpPr>
              <a:spLocks/>
            </p:cNvSpPr>
            <p:nvPr/>
          </p:nvSpPr>
          <p:spPr bwMode="auto">
            <a:xfrm>
              <a:off x="2076" y="100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4" name="Rectangle 2763"/>
            <p:cNvSpPr>
              <a:spLocks noChangeArrowheads="1"/>
            </p:cNvSpPr>
            <p:nvPr/>
          </p:nvSpPr>
          <p:spPr bwMode="auto">
            <a:xfrm>
              <a:off x="2094" y="100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5" name="Freeform 2764"/>
            <p:cNvSpPr>
              <a:spLocks/>
            </p:cNvSpPr>
            <p:nvPr/>
          </p:nvSpPr>
          <p:spPr bwMode="auto">
            <a:xfrm>
              <a:off x="2094" y="101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6" name="Freeform 2765"/>
            <p:cNvSpPr>
              <a:spLocks/>
            </p:cNvSpPr>
            <p:nvPr/>
          </p:nvSpPr>
          <p:spPr bwMode="auto">
            <a:xfrm>
              <a:off x="2106" y="9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7" name="Freeform 2766"/>
            <p:cNvSpPr>
              <a:spLocks/>
            </p:cNvSpPr>
            <p:nvPr/>
          </p:nvSpPr>
          <p:spPr bwMode="auto">
            <a:xfrm>
              <a:off x="2091" y="99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8" name="Freeform 2767"/>
            <p:cNvSpPr>
              <a:spLocks/>
            </p:cNvSpPr>
            <p:nvPr/>
          </p:nvSpPr>
          <p:spPr bwMode="auto">
            <a:xfrm>
              <a:off x="2091" y="100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49" name="Rectangle 2768"/>
            <p:cNvSpPr>
              <a:spLocks noChangeArrowheads="1"/>
            </p:cNvSpPr>
            <p:nvPr/>
          </p:nvSpPr>
          <p:spPr bwMode="auto">
            <a:xfrm>
              <a:off x="2109" y="100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0" name="Freeform 2769"/>
            <p:cNvSpPr>
              <a:spLocks/>
            </p:cNvSpPr>
            <p:nvPr/>
          </p:nvSpPr>
          <p:spPr bwMode="auto">
            <a:xfrm>
              <a:off x="2109" y="101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1" name="Freeform 2770"/>
            <p:cNvSpPr>
              <a:spLocks/>
            </p:cNvSpPr>
            <p:nvPr/>
          </p:nvSpPr>
          <p:spPr bwMode="auto">
            <a:xfrm>
              <a:off x="2121" y="9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2" name="Freeform 2771"/>
            <p:cNvSpPr>
              <a:spLocks/>
            </p:cNvSpPr>
            <p:nvPr/>
          </p:nvSpPr>
          <p:spPr bwMode="auto">
            <a:xfrm>
              <a:off x="2106" y="99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3" name="Freeform 2772"/>
            <p:cNvSpPr>
              <a:spLocks/>
            </p:cNvSpPr>
            <p:nvPr/>
          </p:nvSpPr>
          <p:spPr bwMode="auto">
            <a:xfrm>
              <a:off x="2106" y="100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4" name="Rectangle 2773"/>
            <p:cNvSpPr>
              <a:spLocks noChangeArrowheads="1"/>
            </p:cNvSpPr>
            <p:nvPr/>
          </p:nvSpPr>
          <p:spPr bwMode="auto">
            <a:xfrm>
              <a:off x="2124" y="100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5" name="Freeform 2774"/>
            <p:cNvSpPr>
              <a:spLocks/>
            </p:cNvSpPr>
            <p:nvPr/>
          </p:nvSpPr>
          <p:spPr bwMode="auto">
            <a:xfrm>
              <a:off x="2124" y="101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6" name="Freeform 2775"/>
            <p:cNvSpPr>
              <a:spLocks/>
            </p:cNvSpPr>
            <p:nvPr/>
          </p:nvSpPr>
          <p:spPr bwMode="auto">
            <a:xfrm>
              <a:off x="2136" y="9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7" name="Freeform 2776"/>
            <p:cNvSpPr>
              <a:spLocks/>
            </p:cNvSpPr>
            <p:nvPr/>
          </p:nvSpPr>
          <p:spPr bwMode="auto">
            <a:xfrm>
              <a:off x="2121" y="99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8" name="Freeform 2777"/>
            <p:cNvSpPr>
              <a:spLocks/>
            </p:cNvSpPr>
            <p:nvPr/>
          </p:nvSpPr>
          <p:spPr bwMode="auto">
            <a:xfrm>
              <a:off x="2121" y="100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59" name="Rectangle 2778"/>
            <p:cNvSpPr>
              <a:spLocks noChangeArrowheads="1"/>
            </p:cNvSpPr>
            <p:nvPr/>
          </p:nvSpPr>
          <p:spPr bwMode="auto">
            <a:xfrm>
              <a:off x="2154" y="100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0" name="Freeform 2779"/>
            <p:cNvSpPr>
              <a:spLocks/>
            </p:cNvSpPr>
            <p:nvPr/>
          </p:nvSpPr>
          <p:spPr bwMode="auto">
            <a:xfrm>
              <a:off x="2154" y="101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1" name="Freeform 2780"/>
            <p:cNvSpPr>
              <a:spLocks/>
            </p:cNvSpPr>
            <p:nvPr/>
          </p:nvSpPr>
          <p:spPr bwMode="auto">
            <a:xfrm>
              <a:off x="2166" y="999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2" name="Freeform 2781"/>
            <p:cNvSpPr>
              <a:spLocks/>
            </p:cNvSpPr>
            <p:nvPr/>
          </p:nvSpPr>
          <p:spPr bwMode="auto">
            <a:xfrm>
              <a:off x="2151" y="999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3" name="Freeform 2782"/>
            <p:cNvSpPr>
              <a:spLocks/>
            </p:cNvSpPr>
            <p:nvPr/>
          </p:nvSpPr>
          <p:spPr bwMode="auto">
            <a:xfrm>
              <a:off x="2151" y="100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4" name="Rectangle 2783"/>
            <p:cNvSpPr>
              <a:spLocks noChangeArrowheads="1"/>
            </p:cNvSpPr>
            <p:nvPr/>
          </p:nvSpPr>
          <p:spPr bwMode="auto">
            <a:xfrm>
              <a:off x="2154" y="987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5" name="Freeform 2784"/>
            <p:cNvSpPr>
              <a:spLocks/>
            </p:cNvSpPr>
            <p:nvPr/>
          </p:nvSpPr>
          <p:spPr bwMode="auto">
            <a:xfrm>
              <a:off x="2154" y="999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6" name="Freeform 2785"/>
            <p:cNvSpPr>
              <a:spLocks/>
            </p:cNvSpPr>
            <p:nvPr/>
          </p:nvSpPr>
          <p:spPr bwMode="auto">
            <a:xfrm>
              <a:off x="2166" y="984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7" name="Freeform 2786"/>
            <p:cNvSpPr>
              <a:spLocks/>
            </p:cNvSpPr>
            <p:nvPr/>
          </p:nvSpPr>
          <p:spPr bwMode="auto">
            <a:xfrm>
              <a:off x="2151" y="984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8" name="Freeform 2787"/>
            <p:cNvSpPr>
              <a:spLocks/>
            </p:cNvSpPr>
            <p:nvPr/>
          </p:nvSpPr>
          <p:spPr bwMode="auto">
            <a:xfrm>
              <a:off x="2151" y="987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69" name="Rectangle 2788"/>
            <p:cNvSpPr>
              <a:spLocks noChangeArrowheads="1"/>
            </p:cNvSpPr>
            <p:nvPr/>
          </p:nvSpPr>
          <p:spPr bwMode="auto">
            <a:xfrm>
              <a:off x="2154" y="97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0" name="Freeform 2789"/>
            <p:cNvSpPr>
              <a:spLocks/>
            </p:cNvSpPr>
            <p:nvPr/>
          </p:nvSpPr>
          <p:spPr bwMode="auto">
            <a:xfrm>
              <a:off x="2154" y="98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1" name="Freeform 2790"/>
            <p:cNvSpPr>
              <a:spLocks/>
            </p:cNvSpPr>
            <p:nvPr/>
          </p:nvSpPr>
          <p:spPr bwMode="auto">
            <a:xfrm>
              <a:off x="2166" y="968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2" name="Freeform 2791"/>
            <p:cNvSpPr>
              <a:spLocks/>
            </p:cNvSpPr>
            <p:nvPr/>
          </p:nvSpPr>
          <p:spPr bwMode="auto">
            <a:xfrm>
              <a:off x="2151" y="968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3" name="Freeform 2792"/>
            <p:cNvSpPr>
              <a:spLocks/>
            </p:cNvSpPr>
            <p:nvPr/>
          </p:nvSpPr>
          <p:spPr bwMode="auto">
            <a:xfrm>
              <a:off x="2151" y="97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4" name="Rectangle 2793"/>
            <p:cNvSpPr>
              <a:spLocks noChangeArrowheads="1"/>
            </p:cNvSpPr>
            <p:nvPr/>
          </p:nvSpPr>
          <p:spPr bwMode="auto">
            <a:xfrm>
              <a:off x="2124" y="987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5" name="Freeform 2794"/>
            <p:cNvSpPr>
              <a:spLocks/>
            </p:cNvSpPr>
            <p:nvPr/>
          </p:nvSpPr>
          <p:spPr bwMode="auto">
            <a:xfrm>
              <a:off x="2124" y="999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6" name="Freeform 2795"/>
            <p:cNvSpPr>
              <a:spLocks/>
            </p:cNvSpPr>
            <p:nvPr/>
          </p:nvSpPr>
          <p:spPr bwMode="auto">
            <a:xfrm>
              <a:off x="2136" y="984"/>
              <a:ext cx="6" cy="18"/>
            </a:xfrm>
            <a:custGeom>
              <a:avLst/>
              <a:gdLst>
                <a:gd name="T0" fmla="*/ 3 w 6"/>
                <a:gd name="T1" fmla="*/ 6 h 18"/>
                <a:gd name="T2" fmla="*/ 0 w 6"/>
                <a:gd name="T3" fmla="*/ 3 h 18"/>
                <a:gd name="T4" fmla="*/ 0 w 6"/>
                <a:gd name="T5" fmla="*/ 18 h 18"/>
                <a:gd name="T6" fmla="*/ 6 w 6"/>
                <a:gd name="T7" fmla="*/ 18 h 18"/>
                <a:gd name="T8" fmla="*/ 6 w 6"/>
                <a:gd name="T9" fmla="*/ 3 h 18"/>
                <a:gd name="T10" fmla="*/ 3 w 6"/>
                <a:gd name="T11" fmla="*/ 0 h 18"/>
                <a:gd name="T12" fmla="*/ 6 w 6"/>
                <a:gd name="T13" fmla="*/ 3 h 18"/>
                <a:gd name="T14" fmla="*/ 6 w 6"/>
                <a:gd name="T15" fmla="*/ 0 h 18"/>
                <a:gd name="T16" fmla="*/ 3 w 6"/>
                <a:gd name="T17" fmla="*/ 0 h 18"/>
                <a:gd name="T18" fmla="*/ 3 w 6"/>
                <a:gd name="T19" fmla="*/ 6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6"/>
                  </a:moveTo>
                  <a:lnTo>
                    <a:pt x="0" y="3"/>
                  </a:lnTo>
                  <a:lnTo>
                    <a:pt x="0" y="18"/>
                  </a:lnTo>
                  <a:lnTo>
                    <a:pt x="6" y="18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7" name="Freeform 2796"/>
            <p:cNvSpPr>
              <a:spLocks/>
            </p:cNvSpPr>
            <p:nvPr/>
          </p:nvSpPr>
          <p:spPr bwMode="auto">
            <a:xfrm>
              <a:off x="2121" y="984"/>
              <a:ext cx="18" cy="6"/>
            </a:xfrm>
            <a:custGeom>
              <a:avLst/>
              <a:gdLst>
                <a:gd name="T0" fmla="*/ 6 w 18"/>
                <a:gd name="T1" fmla="*/ 3 h 6"/>
                <a:gd name="T2" fmla="*/ 3 w 18"/>
                <a:gd name="T3" fmla="*/ 6 h 6"/>
                <a:gd name="T4" fmla="*/ 18 w 18"/>
                <a:gd name="T5" fmla="*/ 6 h 6"/>
                <a:gd name="T6" fmla="*/ 18 w 18"/>
                <a:gd name="T7" fmla="*/ 0 h 6"/>
                <a:gd name="T8" fmla="*/ 3 w 18"/>
                <a:gd name="T9" fmla="*/ 0 h 6"/>
                <a:gd name="T10" fmla="*/ 0 w 18"/>
                <a:gd name="T11" fmla="*/ 3 h 6"/>
                <a:gd name="T12" fmla="*/ 3 w 18"/>
                <a:gd name="T13" fmla="*/ 0 h 6"/>
                <a:gd name="T14" fmla="*/ 0 w 18"/>
                <a:gd name="T15" fmla="*/ 0 h 6"/>
                <a:gd name="T16" fmla="*/ 0 w 18"/>
                <a:gd name="T17" fmla="*/ 3 h 6"/>
                <a:gd name="T18" fmla="*/ 6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6" y="3"/>
                  </a:moveTo>
                  <a:lnTo>
                    <a:pt x="3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8" name="Freeform 2797"/>
            <p:cNvSpPr>
              <a:spLocks/>
            </p:cNvSpPr>
            <p:nvPr/>
          </p:nvSpPr>
          <p:spPr bwMode="auto">
            <a:xfrm>
              <a:off x="2121" y="987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79" name="Rectangle 2798"/>
            <p:cNvSpPr>
              <a:spLocks noChangeArrowheads="1"/>
            </p:cNvSpPr>
            <p:nvPr/>
          </p:nvSpPr>
          <p:spPr bwMode="auto">
            <a:xfrm>
              <a:off x="2124" y="97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0" name="Freeform 2799"/>
            <p:cNvSpPr>
              <a:spLocks/>
            </p:cNvSpPr>
            <p:nvPr/>
          </p:nvSpPr>
          <p:spPr bwMode="auto">
            <a:xfrm>
              <a:off x="2124" y="98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1" name="Freeform 2800"/>
            <p:cNvSpPr>
              <a:spLocks/>
            </p:cNvSpPr>
            <p:nvPr/>
          </p:nvSpPr>
          <p:spPr bwMode="auto">
            <a:xfrm>
              <a:off x="2136" y="968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2" name="Freeform 2801"/>
            <p:cNvSpPr>
              <a:spLocks/>
            </p:cNvSpPr>
            <p:nvPr/>
          </p:nvSpPr>
          <p:spPr bwMode="auto">
            <a:xfrm>
              <a:off x="2121" y="968"/>
              <a:ext cx="18" cy="7"/>
            </a:xfrm>
            <a:custGeom>
              <a:avLst/>
              <a:gdLst>
                <a:gd name="T0" fmla="*/ 6 w 18"/>
                <a:gd name="T1" fmla="*/ 4 h 7"/>
                <a:gd name="T2" fmla="*/ 3 w 18"/>
                <a:gd name="T3" fmla="*/ 7 h 7"/>
                <a:gd name="T4" fmla="*/ 18 w 18"/>
                <a:gd name="T5" fmla="*/ 7 h 7"/>
                <a:gd name="T6" fmla="*/ 18 w 18"/>
                <a:gd name="T7" fmla="*/ 0 h 7"/>
                <a:gd name="T8" fmla="*/ 3 w 18"/>
                <a:gd name="T9" fmla="*/ 0 h 7"/>
                <a:gd name="T10" fmla="*/ 0 w 18"/>
                <a:gd name="T11" fmla="*/ 4 h 7"/>
                <a:gd name="T12" fmla="*/ 3 w 18"/>
                <a:gd name="T13" fmla="*/ 0 h 7"/>
                <a:gd name="T14" fmla="*/ 0 w 18"/>
                <a:gd name="T15" fmla="*/ 0 h 7"/>
                <a:gd name="T16" fmla="*/ 0 w 18"/>
                <a:gd name="T17" fmla="*/ 4 h 7"/>
                <a:gd name="T18" fmla="*/ 6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6" y="4"/>
                  </a:moveTo>
                  <a:lnTo>
                    <a:pt x="3" y="7"/>
                  </a:lnTo>
                  <a:lnTo>
                    <a:pt x="18" y="7"/>
                  </a:lnTo>
                  <a:lnTo>
                    <a:pt x="18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3" name="Freeform 2802"/>
            <p:cNvSpPr>
              <a:spLocks/>
            </p:cNvSpPr>
            <p:nvPr/>
          </p:nvSpPr>
          <p:spPr bwMode="auto">
            <a:xfrm>
              <a:off x="2121" y="97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4" name="Rectangle 2803"/>
            <p:cNvSpPr>
              <a:spLocks noChangeArrowheads="1"/>
            </p:cNvSpPr>
            <p:nvPr/>
          </p:nvSpPr>
          <p:spPr bwMode="auto">
            <a:xfrm>
              <a:off x="2169" y="972"/>
              <a:ext cx="16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5" name="Freeform 2804"/>
            <p:cNvSpPr>
              <a:spLocks/>
            </p:cNvSpPr>
            <p:nvPr/>
          </p:nvSpPr>
          <p:spPr bwMode="auto">
            <a:xfrm>
              <a:off x="2169" y="984"/>
              <a:ext cx="19" cy="6"/>
            </a:xfrm>
            <a:custGeom>
              <a:avLst/>
              <a:gdLst>
                <a:gd name="T0" fmla="*/ 12 w 19"/>
                <a:gd name="T1" fmla="*/ 3 h 6"/>
                <a:gd name="T2" fmla="*/ 16 w 19"/>
                <a:gd name="T3" fmla="*/ 0 h 6"/>
                <a:gd name="T4" fmla="*/ 0 w 19"/>
                <a:gd name="T5" fmla="*/ 0 h 6"/>
                <a:gd name="T6" fmla="*/ 0 w 19"/>
                <a:gd name="T7" fmla="*/ 6 h 6"/>
                <a:gd name="T8" fmla="*/ 16 w 19"/>
                <a:gd name="T9" fmla="*/ 6 h 6"/>
                <a:gd name="T10" fmla="*/ 19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3 h 6"/>
                <a:gd name="T18" fmla="*/ 12 w 19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6"/>
                <a:gd name="T32" fmla="*/ 19 w 19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6">
                  <a:moveTo>
                    <a:pt x="12" y="3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6" y="6"/>
                  </a:lnTo>
                  <a:lnTo>
                    <a:pt x="19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9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6" name="Freeform 2805"/>
            <p:cNvSpPr>
              <a:spLocks/>
            </p:cNvSpPr>
            <p:nvPr/>
          </p:nvSpPr>
          <p:spPr bwMode="auto">
            <a:xfrm>
              <a:off x="2181" y="968"/>
              <a:ext cx="7" cy="19"/>
            </a:xfrm>
            <a:custGeom>
              <a:avLst/>
              <a:gdLst>
                <a:gd name="T0" fmla="*/ 4 w 7"/>
                <a:gd name="T1" fmla="*/ 7 h 19"/>
                <a:gd name="T2" fmla="*/ 0 w 7"/>
                <a:gd name="T3" fmla="*/ 4 h 19"/>
                <a:gd name="T4" fmla="*/ 0 w 7"/>
                <a:gd name="T5" fmla="*/ 19 h 19"/>
                <a:gd name="T6" fmla="*/ 7 w 7"/>
                <a:gd name="T7" fmla="*/ 19 h 19"/>
                <a:gd name="T8" fmla="*/ 7 w 7"/>
                <a:gd name="T9" fmla="*/ 4 h 19"/>
                <a:gd name="T10" fmla="*/ 4 w 7"/>
                <a:gd name="T11" fmla="*/ 0 h 19"/>
                <a:gd name="T12" fmla="*/ 7 w 7"/>
                <a:gd name="T13" fmla="*/ 4 h 19"/>
                <a:gd name="T14" fmla="*/ 7 w 7"/>
                <a:gd name="T15" fmla="*/ 0 h 19"/>
                <a:gd name="T16" fmla="*/ 4 w 7"/>
                <a:gd name="T17" fmla="*/ 0 h 19"/>
                <a:gd name="T18" fmla="*/ 4 w 7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7" y="19"/>
                  </a:lnTo>
                  <a:lnTo>
                    <a:pt x="7" y="4"/>
                  </a:lnTo>
                  <a:lnTo>
                    <a:pt x="4" y="0"/>
                  </a:lnTo>
                  <a:lnTo>
                    <a:pt x="7" y="4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7" name="Freeform 2806"/>
            <p:cNvSpPr>
              <a:spLocks/>
            </p:cNvSpPr>
            <p:nvPr/>
          </p:nvSpPr>
          <p:spPr bwMode="auto">
            <a:xfrm>
              <a:off x="2166" y="968"/>
              <a:ext cx="19" cy="7"/>
            </a:xfrm>
            <a:custGeom>
              <a:avLst/>
              <a:gdLst>
                <a:gd name="T0" fmla="*/ 6 w 19"/>
                <a:gd name="T1" fmla="*/ 4 h 7"/>
                <a:gd name="T2" fmla="*/ 3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3 w 19"/>
                <a:gd name="T9" fmla="*/ 0 h 7"/>
                <a:gd name="T10" fmla="*/ 0 w 19"/>
                <a:gd name="T11" fmla="*/ 4 h 7"/>
                <a:gd name="T12" fmla="*/ 3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6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6" y="4"/>
                  </a:moveTo>
                  <a:lnTo>
                    <a:pt x="3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8" name="Freeform 2807"/>
            <p:cNvSpPr>
              <a:spLocks/>
            </p:cNvSpPr>
            <p:nvPr/>
          </p:nvSpPr>
          <p:spPr bwMode="auto">
            <a:xfrm>
              <a:off x="2166" y="972"/>
              <a:ext cx="6" cy="18"/>
            </a:xfrm>
            <a:custGeom>
              <a:avLst/>
              <a:gdLst>
                <a:gd name="T0" fmla="*/ 3 w 6"/>
                <a:gd name="T1" fmla="*/ 12 h 18"/>
                <a:gd name="T2" fmla="*/ 6 w 6"/>
                <a:gd name="T3" fmla="*/ 15 h 18"/>
                <a:gd name="T4" fmla="*/ 6 w 6"/>
                <a:gd name="T5" fmla="*/ 0 h 18"/>
                <a:gd name="T6" fmla="*/ 0 w 6"/>
                <a:gd name="T7" fmla="*/ 0 h 18"/>
                <a:gd name="T8" fmla="*/ 0 w 6"/>
                <a:gd name="T9" fmla="*/ 15 h 18"/>
                <a:gd name="T10" fmla="*/ 3 w 6"/>
                <a:gd name="T11" fmla="*/ 18 h 18"/>
                <a:gd name="T12" fmla="*/ 0 w 6"/>
                <a:gd name="T13" fmla="*/ 15 h 18"/>
                <a:gd name="T14" fmla="*/ 0 w 6"/>
                <a:gd name="T15" fmla="*/ 18 h 18"/>
                <a:gd name="T16" fmla="*/ 3 w 6"/>
                <a:gd name="T17" fmla="*/ 18 h 18"/>
                <a:gd name="T18" fmla="*/ 3 w 6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8"/>
                <a:gd name="T32" fmla="*/ 6 w 6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8">
                  <a:moveTo>
                    <a:pt x="3" y="12"/>
                  </a:moveTo>
                  <a:lnTo>
                    <a:pt x="6" y="1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3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3" y="18"/>
                  </a:lnTo>
                  <a:lnTo>
                    <a:pt x="3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89" name="Rectangle 2808"/>
            <p:cNvSpPr>
              <a:spLocks noChangeArrowheads="1"/>
            </p:cNvSpPr>
            <p:nvPr/>
          </p:nvSpPr>
          <p:spPr bwMode="auto">
            <a:xfrm>
              <a:off x="2185" y="972"/>
              <a:ext cx="15" cy="1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0" name="Freeform 2809"/>
            <p:cNvSpPr>
              <a:spLocks/>
            </p:cNvSpPr>
            <p:nvPr/>
          </p:nvSpPr>
          <p:spPr bwMode="auto">
            <a:xfrm>
              <a:off x="2185" y="984"/>
              <a:ext cx="18" cy="6"/>
            </a:xfrm>
            <a:custGeom>
              <a:avLst/>
              <a:gdLst>
                <a:gd name="T0" fmla="*/ 12 w 18"/>
                <a:gd name="T1" fmla="*/ 3 h 6"/>
                <a:gd name="T2" fmla="*/ 15 w 18"/>
                <a:gd name="T3" fmla="*/ 0 h 6"/>
                <a:gd name="T4" fmla="*/ 0 w 18"/>
                <a:gd name="T5" fmla="*/ 0 h 6"/>
                <a:gd name="T6" fmla="*/ 0 w 18"/>
                <a:gd name="T7" fmla="*/ 6 h 6"/>
                <a:gd name="T8" fmla="*/ 15 w 18"/>
                <a:gd name="T9" fmla="*/ 6 h 6"/>
                <a:gd name="T10" fmla="*/ 18 w 18"/>
                <a:gd name="T11" fmla="*/ 3 h 6"/>
                <a:gd name="T12" fmla="*/ 15 w 18"/>
                <a:gd name="T13" fmla="*/ 6 h 6"/>
                <a:gd name="T14" fmla="*/ 18 w 18"/>
                <a:gd name="T15" fmla="*/ 6 h 6"/>
                <a:gd name="T16" fmla="*/ 18 w 18"/>
                <a:gd name="T17" fmla="*/ 3 h 6"/>
                <a:gd name="T18" fmla="*/ 12 w 18"/>
                <a:gd name="T19" fmla="*/ 3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3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15" y="6"/>
                  </a:lnTo>
                  <a:lnTo>
                    <a:pt x="18" y="3"/>
                  </a:lnTo>
                  <a:lnTo>
                    <a:pt x="15" y="6"/>
                  </a:lnTo>
                  <a:lnTo>
                    <a:pt x="18" y="6"/>
                  </a:lnTo>
                  <a:lnTo>
                    <a:pt x="18" y="3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1" name="Freeform 2810"/>
            <p:cNvSpPr>
              <a:spLocks/>
            </p:cNvSpPr>
            <p:nvPr/>
          </p:nvSpPr>
          <p:spPr bwMode="auto">
            <a:xfrm>
              <a:off x="2197" y="968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4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4 h 19"/>
                <a:gd name="T10" fmla="*/ 3 w 6"/>
                <a:gd name="T11" fmla="*/ 0 h 19"/>
                <a:gd name="T12" fmla="*/ 6 w 6"/>
                <a:gd name="T13" fmla="*/ 4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4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4"/>
                  </a:lnTo>
                  <a:lnTo>
                    <a:pt x="3" y="0"/>
                  </a:lnTo>
                  <a:lnTo>
                    <a:pt x="6" y="4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2" name="Freeform 2811"/>
            <p:cNvSpPr>
              <a:spLocks/>
            </p:cNvSpPr>
            <p:nvPr/>
          </p:nvSpPr>
          <p:spPr bwMode="auto">
            <a:xfrm>
              <a:off x="2181" y="968"/>
              <a:ext cx="19" cy="7"/>
            </a:xfrm>
            <a:custGeom>
              <a:avLst/>
              <a:gdLst>
                <a:gd name="T0" fmla="*/ 7 w 19"/>
                <a:gd name="T1" fmla="*/ 4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4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4 h 7"/>
                <a:gd name="T18" fmla="*/ 7 w 19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4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3" name="Freeform 2812"/>
            <p:cNvSpPr>
              <a:spLocks/>
            </p:cNvSpPr>
            <p:nvPr/>
          </p:nvSpPr>
          <p:spPr bwMode="auto">
            <a:xfrm>
              <a:off x="2181" y="972"/>
              <a:ext cx="7" cy="18"/>
            </a:xfrm>
            <a:custGeom>
              <a:avLst/>
              <a:gdLst>
                <a:gd name="T0" fmla="*/ 4 w 7"/>
                <a:gd name="T1" fmla="*/ 12 h 18"/>
                <a:gd name="T2" fmla="*/ 7 w 7"/>
                <a:gd name="T3" fmla="*/ 15 h 18"/>
                <a:gd name="T4" fmla="*/ 7 w 7"/>
                <a:gd name="T5" fmla="*/ 0 h 18"/>
                <a:gd name="T6" fmla="*/ 0 w 7"/>
                <a:gd name="T7" fmla="*/ 0 h 18"/>
                <a:gd name="T8" fmla="*/ 0 w 7"/>
                <a:gd name="T9" fmla="*/ 15 h 18"/>
                <a:gd name="T10" fmla="*/ 4 w 7"/>
                <a:gd name="T11" fmla="*/ 18 h 18"/>
                <a:gd name="T12" fmla="*/ 0 w 7"/>
                <a:gd name="T13" fmla="*/ 15 h 18"/>
                <a:gd name="T14" fmla="*/ 0 w 7"/>
                <a:gd name="T15" fmla="*/ 18 h 18"/>
                <a:gd name="T16" fmla="*/ 4 w 7"/>
                <a:gd name="T17" fmla="*/ 18 h 18"/>
                <a:gd name="T18" fmla="*/ 4 w 7"/>
                <a:gd name="T19" fmla="*/ 12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8"/>
                <a:gd name="T32" fmla="*/ 7 w 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8">
                  <a:moveTo>
                    <a:pt x="4" y="12"/>
                  </a:moveTo>
                  <a:lnTo>
                    <a:pt x="7" y="15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4" y="18"/>
                  </a:lnTo>
                  <a:lnTo>
                    <a:pt x="0" y="15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4" name="Rectangle 2813"/>
            <p:cNvSpPr>
              <a:spLocks noChangeArrowheads="1"/>
            </p:cNvSpPr>
            <p:nvPr/>
          </p:nvSpPr>
          <p:spPr bwMode="auto">
            <a:xfrm>
              <a:off x="2185" y="956"/>
              <a:ext cx="15" cy="16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5" name="Freeform 2814"/>
            <p:cNvSpPr>
              <a:spLocks/>
            </p:cNvSpPr>
            <p:nvPr/>
          </p:nvSpPr>
          <p:spPr bwMode="auto">
            <a:xfrm>
              <a:off x="2185" y="968"/>
              <a:ext cx="18" cy="7"/>
            </a:xfrm>
            <a:custGeom>
              <a:avLst/>
              <a:gdLst>
                <a:gd name="T0" fmla="*/ 12 w 18"/>
                <a:gd name="T1" fmla="*/ 4 h 7"/>
                <a:gd name="T2" fmla="*/ 15 w 18"/>
                <a:gd name="T3" fmla="*/ 0 h 7"/>
                <a:gd name="T4" fmla="*/ 0 w 18"/>
                <a:gd name="T5" fmla="*/ 0 h 7"/>
                <a:gd name="T6" fmla="*/ 0 w 18"/>
                <a:gd name="T7" fmla="*/ 7 h 7"/>
                <a:gd name="T8" fmla="*/ 15 w 18"/>
                <a:gd name="T9" fmla="*/ 7 h 7"/>
                <a:gd name="T10" fmla="*/ 18 w 18"/>
                <a:gd name="T11" fmla="*/ 4 h 7"/>
                <a:gd name="T12" fmla="*/ 15 w 18"/>
                <a:gd name="T13" fmla="*/ 7 h 7"/>
                <a:gd name="T14" fmla="*/ 18 w 18"/>
                <a:gd name="T15" fmla="*/ 7 h 7"/>
                <a:gd name="T16" fmla="*/ 18 w 18"/>
                <a:gd name="T17" fmla="*/ 4 h 7"/>
                <a:gd name="T18" fmla="*/ 12 w 18"/>
                <a:gd name="T19" fmla="*/ 4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7"/>
                <a:gd name="T32" fmla="*/ 18 w 18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7">
                  <a:moveTo>
                    <a:pt x="12" y="4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5" y="7"/>
                  </a:lnTo>
                  <a:lnTo>
                    <a:pt x="18" y="4"/>
                  </a:lnTo>
                  <a:lnTo>
                    <a:pt x="15" y="7"/>
                  </a:lnTo>
                  <a:lnTo>
                    <a:pt x="18" y="7"/>
                  </a:lnTo>
                  <a:lnTo>
                    <a:pt x="18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6" name="Freeform 2815"/>
            <p:cNvSpPr>
              <a:spLocks/>
            </p:cNvSpPr>
            <p:nvPr/>
          </p:nvSpPr>
          <p:spPr bwMode="auto">
            <a:xfrm>
              <a:off x="2197" y="953"/>
              <a:ext cx="6" cy="19"/>
            </a:xfrm>
            <a:custGeom>
              <a:avLst/>
              <a:gdLst>
                <a:gd name="T0" fmla="*/ 3 w 6"/>
                <a:gd name="T1" fmla="*/ 7 h 19"/>
                <a:gd name="T2" fmla="*/ 0 w 6"/>
                <a:gd name="T3" fmla="*/ 3 h 19"/>
                <a:gd name="T4" fmla="*/ 0 w 6"/>
                <a:gd name="T5" fmla="*/ 19 h 19"/>
                <a:gd name="T6" fmla="*/ 6 w 6"/>
                <a:gd name="T7" fmla="*/ 19 h 19"/>
                <a:gd name="T8" fmla="*/ 6 w 6"/>
                <a:gd name="T9" fmla="*/ 3 h 19"/>
                <a:gd name="T10" fmla="*/ 3 w 6"/>
                <a:gd name="T11" fmla="*/ 0 h 19"/>
                <a:gd name="T12" fmla="*/ 6 w 6"/>
                <a:gd name="T13" fmla="*/ 3 h 19"/>
                <a:gd name="T14" fmla="*/ 6 w 6"/>
                <a:gd name="T15" fmla="*/ 0 h 19"/>
                <a:gd name="T16" fmla="*/ 3 w 6"/>
                <a:gd name="T17" fmla="*/ 0 h 19"/>
                <a:gd name="T18" fmla="*/ 3 w 6"/>
                <a:gd name="T19" fmla="*/ 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"/>
                <a:gd name="T31" fmla="*/ 0 h 19"/>
                <a:gd name="T32" fmla="*/ 6 w 6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" h="19">
                  <a:moveTo>
                    <a:pt x="3" y="7"/>
                  </a:moveTo>
                  <a:lnTo>
                    <a:pt x="0" y="3"/>
                  </a:lnTo>
                  <a:lnTo>
                    <a:pt x="0" y="19"/>
                  </a:lnTo>
                  <a:lnTo>
                    <a:pt x="6" y="19"/>
                  </a:lnTo>
                  <a:lnTo>
                    <a:pt x="6" y="3"/>
                  </a:lnTo>
                  <a:lnTo>
                    <a:pt x="3" y="0"/>
                  </a:lnTo>
                  <a:lnTo>
                    <a:pt x="6" y="3"/>
                  </a:lnTo>
                  <a:lnTo>
                    <a:pt x="6" y="0"/>
                  </a:lnTo>
                  <a:lnTo>
                    <a:pt x="3" y="0"/>
                  </a:lnTo>
                  <a:lnTo>
                    <a:pt x="3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7" name="Freeform 2816"/>
            <p:cNvSpPr>
              <a:spLocks/>
            </p:cNvSpPr>
            <p:nvPr/>
          </p:nvSpPr>
          <p:spPr bwMode="auto">
            <a:xfrm>
              <a:off x="2181" y="953"/>
              <a:ext cx="19" cy="7"/>
            </a:xfrm>
            <a:custGeom>
              <a:avLst/>
              <a:gdLst>
                <a:gd name="T0" fmla="*/ 7 w 19"/>
                <a:gd name="T1" fmla="*/ 3 h 7"/>
                <a:gd name="T2" fmla="*/ 4 w 19"/>
                <a:gd name="T3" fmla="*/ 7 h 7"/>
                <a:gd name="T4" fmla="*/ 19 w 19"/>
                <a:gd name="T5" fmla="*/ 7 h 7"/>
                <a:gd name="T6" fmla="*/ 19 w 19"/>
                <a:gd name="T7" fmla="*/ 0 h 7"/>
                <a:gd name="T8" fmla="*/ 4 w 19"/>
                <a:gd name="T9" fmla="*/ 0 h 7"/>
                <a:gd name="T10" fmla="*/ 0 w 19"/>
                <a:gd name="T11" fmla="*/ 3 h 7"/>
                <a:gd name="T12" fmla="*/ 4 w 19"/>
                <a:gd name="T13" fmla="*/ 0 h 7"/>
                <a:gd name="T14" fmla="*/ 0 w 19"/>
                <a:gd name="T15" fmla="*/ 0 h 7"/>
                <a:gd name="T16" fmla="*/ 0 w 19"/>
                <a:gd name="T17" fmla="*/ 3 h 7"/>
                <a:gd name="T18" fmla="*/ 7 w 19"/>
                <a:gd name="T19" fmla="*/ 3 h 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7"/>
                <a:gd name="T32" fmla="*/ 19 w 19"/>
                <a:gd name="T33" fmla="*/ 7 h 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7">
                  <a:moveTo>
                    <a:pt x="7" y="3"/>
                  </a:moveTo>
                  <a:lnTo>
                    <a:pt x="4" y="7"/>
                  </a:lnTo>
                  <a:lnTo>
                    <a:pt x="19" y="7"/>
                  </a:lnTo>
                  <a:lnTo>
                    <a:pt x="19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7" y="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16898" name="Freeform 2817"/>
            <p:cNvSpPr>
              <a:spLocks/>
            </p:cNvSpPr>
            <p:nvPr/>
          </p:nvSpPr>
          <p:spPr bwMode="auto">
            <a:xfrm>
              <a:off x="2181" y="956"/>
              <a:ext cx="7" cy="19"/>
            </a:xfrm>
            <a:custGeom>
              <a:avLst/>
              <a:gdLst>
                <a:gd name="T0" fmla="*/ 4 w 7"/>
                <a:gd name="T1" fmla="*/ 12 h 19"/>
                <a:gd name="T2" fmla="*/ 7 w 7"/>
                <a:gd name="T3" fmla="*/ 16 h 19"/>
                <a:gd name="T4" fmla="*/ 7 w 7"/>
                <a:gd name="T5" fmla="*/ 0 h 19"/>
                <a:gd name="T6" fmla="*/ 0 w 7"/>
                <a:gd name="T7" fmla="*/ 0 h 19"/>
                <a:gd name="T8" fmla="*/ 0 w 7"/>
                <a:gd name="T9" fmla="*/ 16 h 19"/>
                <a:gd name="T10" fmla="*/ 4 w 7"/>
                <a:gd name="T11" fmla="*/ 19 h 19"/>
                <a:gd name="T12" fmla="*/ 0 w 7"/>
                <a:gd name="T13" fmla="*/ 16 h 19"/>
                <a:gd name="T14" fmla="*/ 0 w 7"/>
                <a:gd name="T15" fmla="*/ 19 h 19"/>
                <a:gd name="T16" fmla="*/ 4 w 7"/>
                <a:gd name="T17" fmla="*/ 19 h 19"/>
                <a:gd name="T18" fmla="*/ 4 w 7"/>
                <a:gd name="T19" fmla="*/ 12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"/>
                <a:gd name="T31" fmla="*/ 0 h 19"/>
                <a:gd name="T32" fmla="*/ 7 w 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" h="19">
                  <a:moveTo>
                    <a:pt x="4" y="12"/>
                  </a:moveTo>
                  <a:lnTo>
                    <a:pt x="7" y="16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4" y="1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sp>
        <p:nvSpPr>
          <p:cNvPr id="16650" name="Rectangle 2839"/>
          <p:cNvSpPr>
            <a:spLocks noChangeArrowheads="1"/>
          </p:cNvSpPr>
          <p:nvPr/>
        </p:nvSpPr>
        <p:spPr bwMode="auto">
          <a:xfrm>
            <a:off x="899392" y="3291653"/>
            <a:ext cx="25400" cy="238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1" name="Freeform 2840"/>
          <p:cNvSpPr>
            <a:spLocks/>
          </p:cNvSpPr>
          <p:nvPr/>
        </p:nvSpPr>
        <p:spPr bwMode="auto">
          <a:xfrm>
            <a:off x="899392" y="3309116"/>
            <a:ext cx="30163" cy="12700"/>
          </a:xfrm>
          <a:custGeom>
            <a:avLst/>
            <a:gdLst>
              <a:gd name="T0" fmla="*/ 2147483647 w 19"/>
              <a:gd name="T1" fmla="*/ 2147483647 h 8"/>
              <a:gd name="T2" fmla="*/ 2147483647 w 19"/>
              <a:gd name="T3" fmla="*/ 0 h 8"/>
              <a:gd name="T4" fmla="*/ 0 w 19"/>
              <a:gd name="T5" fmla="*/ 0 h 8"/>
              <a:gd name="T6" fmla="*/ 0 w 19"/>
              <a:gd name="T7" fmla="*/ 2147483647 h 8"/>
              <a:gd name="T8" fmla="*/ 2147483647 w 19"/>
              <a:gd name="T9" fmla="*/ 2147483647 h 8"/>
              <a:gd name="T10" fmla="*/ 2147483647 w 19"/>
              <a:gd name="T11" fmla="*/ 2147483647 h 8"/>
              <a:gd name="T12" fmla="*/ 2147483647 w 19"/>
              <a:gd name="T13" fmla="*/ 2147483647 h 8"/>
              <a:gd name="T14" fmla="*/ 2147483647 w 19"/>
              <a:gd name="T15" fmla="*/ 2147483647 h 8"/>
              <a:gd name="T16" fmla="*/ 2147483647 w 19"/>
              <a:gd name="T17" fmla="*/ 2147483647 h 8"/>
              <a:gd name="T18" fmla="*/ 2147483647 w 19"/>
              <a:gd name="T19" fmla="*/ 2147483647 h 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"/>
              <a:gd name="T31" fmla="*/ 0 h 8"/>
              <a:gd name="T32" fmla="*/ 19 w 19"/>
              <a:gd name="T33" fmla="*/ 8 h 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" h="8">
                <a:moveTo>
                  <a:pt x="12" y="4"/>
                </a:moveTo>
                <a:lnTo>
                  <a:pt x="16" y="0"/>
                </a:lnTo>
                <a:lnTo>
                  <a:pt x="0" y="0"/>
                </a:lnTo>
                <a:lnTo>
                  <a:pt x="0" y="8"/>
                </a:lnTo>
                <a:lnTo>
                  <a:pt x="16" y="8"/>
                </a:lnTo>
                <a:lnTo>
                  <a:pt x="19" y="4"/>
                </a:lnTo>
                <a:lnTo>
                  <a:pt x="16" y="8"/>
                </a:lnTo>
                <a:lnTo>
                  <a:pt x="19" y="8"/>
                </a:lnTo>
                <a:lnTo>
                  <a:pt x="19" y="4"/>
                </a:lnTo>
                <a:lnTo>
                  <a:pt x="1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2" name="Freeform 2841"/>
          <p:cNvSpPr>
            <a:spLocks/>
          </p:cNvSpPr>
          <p:nvPr/>
        </p:nvSpPr>
        <p:spPr bwMode="auto">
          <a:xfrm>
            <a:off x="918442" y="3286891"/>
            <a:ext cx="11113" cy="28575"/>
          </a:xfrm>
          <a:custGeom>
            <a:avLst/>
            <a:gdLst>
              <a:gd name="T0" fmla="*/ 2147483647 w 7"/>
              <a:gd name="T1" fmla="*/ 2147483647 h 18"/>
              <a:gd name="T2" fmla="*/ 0 w 7"/>
              <a:gd name="T3" fmla="*/ 2147483647 h 18"/>
              <a:gd name="T4" fmla="*/ 0 w 7"/>
              <a:gd name="T5" fmla="*/ 2147483647 h 18"/>
              <a:gd name="T6" fmla="*/ 2147483647 w 7"/>
              <a:gd name="T7" fmla="*/ 2147483647 h 18"/>
              <a:gd name="T8" fmla="*/ 2147483647 w 7"/>
              <a:gd name="T9" fmla="*/ 2147483647 h 18"/>
              <a:gd name="T10" fmla="*/ 2147483647 w 7"/>
              <a:gd name="T11" fmla="*/ 0 h 18"/>
              <a:gd name="T12" fmla="*/ 2147483647 w 7"/>
              <a:gd name="T13" fmla="*/ 2147483647 h 18"/>
              <a:gd name="T14" fmla="*/ 2147483647 w 7"/>
              <a:gd name="T15" fmla="*/ 0 h 18"/>
              <a:gd name="T16" fmla="*/ 2147483647 w 7"/>
              <a:gd name="T17" fmla="*/ 0 h 18"/>
              <a:gd name="T18" fmla="*/ 2147483647 w 7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18"/>
              <a:gd name="T32" fmla="*/ 7 w 7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18">
                <a:moveTo>
                  <a:pt x="4" y="6"/>
                </a:moveTo>
                <a:lnTo>
                  <a:pt x="0" y="3"/>
                </a:lnTo>
                <a:lnTo>
                  <a:pt x="0" y="18"/>
                </a:lnTo>
                <a:lnTo>
                  <a:pt x="7" y="18"/>
                </a:lnTo>
                <a:lnTo>
                  <a:pt x="7" y="3"/>
                </a:lnTo>
                <a:lnTo>
                  <a:pt x="4" y="0"/>
                </a:lnTo>
                <a:lnTo>
                  <a:pt x="7" y="3"/>
                </a:lnTo>
                <a:lnTo>
                  <a:pt x="7" y="0"/>
                </a:lnTo>
                <a:lnTo>
                  <a:pt x="4" y="0"/>
                </a:lnTo>
                <a:lnTo>
                  <a:pt x="4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3" name="Freeform 2842"/>
          <p:cNvSpPr>
            <a:spLocks/>
          </p:cNvSpPr>
          <p:nvPr/>
        </p:nvSpPr>
        <p:spPr bwMode="auto">
          <a:xfrm>
            <a:off x="894630" y="3286891"/>
            <a:ext cx="30162" cy="9525"/>
          </a:xfrm>
          <a:custGeom>
            <a:avLst/>
            <a:gdLst>
              <a:gd name="T0" fmla="*/ 2147483647 w 19"/>
              <a:gd name="T1" fmla="*/ 2147483647 h 6"/>
              <a:gd name="T2" fmla="*/ 2147483647 w 19"/>
              <a:gd name="T3" fmla="*/ 2147483647 h 6"/>
              <a:gd name="T4" fmla="*/ 2147483647 w 19"/>
              <a:gd name="T5" fmla="*/ 2147483647 h 6"/>
              <a:gd name="T6" fmla="*/ 2147483647 w 19"/>
              <a:gd name="T7" fmla="*/ 0 h 6"/>
              <a:gd name="T8" fmla="*/ 2147483647 w 19"/>
              <a:gd name="T9" fmla="*/ 0 h 6"/>
              <a:gd name="T10" fmla="*/ 0 w 19"/>
              <a:gd name="T11" fmla="*/ 2147483647 h 6"/>
              <a:gd name="T12" fmla="*/ 2147483647 w 19"/>
              <a:gd name="T13" fmla="*/ 0 h 6"/>
              <a:gd name="T14" fmla="*/ 0 w 19"/>
              <a:gd name="T15" fmla="*/ 0 h 6"/>
              <a:gd name="T16" fmla="*/ 0 w 19"/>
              <a:gd name="T17" fmla="*/ 2147483647 h 6"/>
              <a:gd name="T18" fmla="*/ 2147483647 w 19"/>
              <a:gd name="T19" fmla="*/ 2147483647 h 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"/>
              <a:gd name="T31" fmla="*/ 0 h 6"/>
              <a:gd name="T32" fmla="*/ 19 w 19"/>
              <a:gd name="T33" fmla="*/ 6 h 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" h="6">
                <a:moveTo>
                  <a:pt x="7" y="3"/>
                </a:moveTo>
                <a:lnTo>
                  <a:pt x="3" y="6"/>
                </a:lnTo>
                <a:lnTo>
                  <a:pt x="19" y="6"/>
                </a:lnTo>
                <a:lnTo>
                  <a:pt x="19" y="0"/>
                </a:lnTo>
                <a:lnTo>
                  <a:pt x="3" y="0"/>
                </a:lnTo>
                <a:lnTo>
                  <a:pt x="0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7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4" name="Freeform 2843"/>
          <p:cNvSpPr>
            <a:spLocks/>
          </p:cNvSpPr>
          <p:nvPr/>
        </p:nvSpPr>
        <p:spPr bwMode="auto">
          <a:xfrm>
            <a:off x="894630" y="3291653"/>
            <a:ext cx="11112" cy="30163"/>
          </a:xfrm>
          <a:custGeom>
            <a:avLst/>
            <a:gdLst>
              <a:gd name="T0" fmla="*/ 2147483647 w 7"/>
              <a:gd name="T1" fmla="*/ 2147483647 h 19"/>
              <a:gd name="T2" fmla="*/ 2147483647 w 7"/>
              <a:gd name="T3" fmla="*/ 2147483647 h 19"/>
              <a:gd name="T4" fmla="*/ 2147483647 w 7"/>
              <a:gd name="T5" fmla="*/ 0 h 19"/>
              <a:gd name="T6" fmla="*/ 0 w 7"/>
              <a:gd name="T7" fmla="*/ 0 h 19"/>
              <a:gd name="T8" fmla="*/ 0 w 7"/>
              <a:gd name="T9" fmla="*/ 2147483647 h 19"/>
              <a:gd name="T10" fmla="*/ 2147483647 w 7"/>
              <a:gd name="T11" fmla="*/ 2147483647 h 19"/>
              <a:gd name="T12" fmla="*/ 0 w 7"/>
              <a:gd name="T13" fmla="*/ 2147483647 h 19"/>
              <a:gd name="T14" fmla="*/ 0 w 7"/>
              <a:gd name="T15" fmla="*/ 2147483647 h 19"/>
              <a:gd name="T16" fmla="*/ 2147483647 w 7"/>
              <a:gd name="T17" fmla="*/ 2147483647 h 19"/>
              <a:gd name="T18" fmla="*/ 2147483647 w 7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"/>
              <a:gd name="T31" fmla="*/ 0 h 19"/>
              <a:gd name="T32" fmla="*/ 7 w 7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" h="19">
                <a:moveTo>
                  <a:pt x="3" y="11"/>
                </a:moveTo>
                <a:lnTo>
                  <a:pt x="7" y="15"/>
                </a:lnTo>
                <a:lnTo>
                  <a:pt x="7" y="0"/>
                </a:lnTo>
                <a:lnTo>
                  <a:pt x="0" y="0"/>
                </a:lnTo>
                <a:lnTo>
                  <a:pt x="0" y="15"/>
                </a:lnTo>
                <a:lnTo>
                  <a:pt x="3" y="19"/>
                </a:lnTo>
                <a:lnTo>
                  <a:pt x="0" y="15"/>
                </a:lnTo>
                <a:lnTo>
                  <a:pt x="0" y="19"/>
                </a:lnTo>
                <a:lnTo>
                  <a:pt x="3" y="19"/>
                </a:lnTo>
                <a:lnTo>
                  <a:pt x="3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5" name="Rectangle 2844"/>
          <p:cNvSpPr>
            <a:spLocks noChangeArrowheads="1"/>
          </p:cNvSpPr>
          <p:nvPr/>
        </p:nvSpPr>
        <p:spPr bwMode="auto">
          <a:xfrm>
            <a:off x="948605" y="3291653"/>
            <a:ext cx="23812" cy="238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6" name="Freeform 2845"/>
          <p:cNvSpPr>
            <a:spLocks/>
          </p:cNvSpPr>
          <p:nvPr/>
        </p:nvSpPr>
        <p:spPr bwMode="auto">
          <a:xfrm>
            <a:off x="948605" y="3309116"/>
            <a:ext cx="28575" cy="12700"/>
          </a:xfrm>
          <a:custGeom>
            <a:avLst/>
            <a:gdLst>
              <a:gd name="T0" fmla="*/ 2147483647 w 18"/>
              <a:gd name="T1" fmla="*/ 2147483647 h 8"/>
              <a:gd name="T2" fmla="*/ 2147483647 w 18"/>
              <a:gd name="T3" fmla="*/ 0 h 8"/>
              <a:gd name="T4" fmla="*/ 0 w 18"/>
              <a:gd name="T5" fmla="*/ 0 h 8"/>
              <a:gd name="T6" fmla="*/ 0 w 18"/>
              <a:gd name="T7" fmla="*/ 2147483647 h 8"/>
              <a:gd name="T8" fmla="*/ 2147483647 w 18"/>
              <a:gd name="T9" fmla="*/ 2147483647 h 8"/>
              <a:gd name="T10" fmla="*/ 2147483647 w 18"/>
              <a:gd name="T11" fmla="*/ 2147483647 h 8"/>
              <a:gd name="T12" fmla="*/ 2147483647 w 18"/>
              <a:gd name="T13" fmla="*/ 2147483647 h 8"/>
              <a:gd name="T14" fmla="*/ 2147483647 w 18"/>
              <a:gd name="T15" fmla="*/ 2147483647 h 8"/>
              <a:gd name="T16" fmla="*/ 2147483647 w 18"/>
              <a:gd name="T17" fmla="*/ 2147483647 h 8"/>
              <a:gd name="T18" fmla="*/ 2147483647 w 18"/>
              <a:gd name="T19" fmla="*/ 2147483647 h 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"/>
              <a:gd name="T31" fmla="*/ 0 h 8"/>
              <a:gd name="T32" fmla="*/ 18 w 18"/>
              <a:gd name="T33" fmla="*/ 8 h 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" h="8">
                <a:moveTo>
                  <a:pt x="12" y="4"/>
                </a:moveTo>
                <a:lnTo>
                  <a:pt x="15" y="0"/>
                </a:lnTo>
                <a:lnTo>
                  <a:pt x="0" y="0"/>
                </a:lnTo>
                <a:lnTo>
                  <a:pt x="0" y="8"/>
                </a:lnTo>
                <a:lnTo>
                  <a:pt x="15" y="8"/>
                </a:lnTo>
                <a:lnTo>
                  <a:pt x="18" y="4"/>
                </a:lnTo>
                <a:lnTo>
                  <a:pt x="15" y="8"/>
                </a:lnTo>
                <a:lnTo>
                  <a:pt x="18" y="8"/>
                </a:lnTo>
                <a:lnTo>
                  <a:pt x="18" y="4"/>
                </a:lnTo>
                <a:lnTo>
                  <a:pt x="12" y="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7" name="Freeform 2846"/>
          <p:cNvSpPr>
            <a:spLocks/>
          </p:cNvSpPr>
          <p:nvPr/>
        </p:nvSpPr>
        <p:spPr bwMode="auto">
          <a:xfrm>
            <a:off x="967655" y="3286891"/>
            <a:ext cx="9525" cy="28575"/>
          </a:xfrm>
          <a:custGeom>
            <a:avLst/>
            <a:gdLst>
              <a:gd name="T0" fmla="*/ 2147483647 w 6"/>
              <a:gd name="T1" fmla="*/ 2147483647 h 18"/>
              <a:gd name="T2" fmla="*/ 0 w 6"/>
              <a:gd name="T3" fmla="*/ 2147483647 h 18"/>
              <a:gd name="T4" fmla="*/ 0 w 6"/>
              <a:gd name="T5" fmla="*/ 2147483647 h 18"/>
              <a:gd name="T6" fmla="*/ 2147483647 w 6"/>
              <a:gd name="T7" fmla="*/ 2147483647 h 18"/>
              <a:gd name="T8" fmla="*/ 2147483647 w 6"/>
              <a:gd name="T9" fmla="*/ 2147483647 h 18"/>
              <a:gd name="T10" fmla="*/ 2147483647 w 6"/>
              <a:gd name="T11" fmla="*/ 0 h 18"/>
              <a:gd name="T12" fmla="*/ 2147483647 w 6"/>
              <a:gd name="T13" fmla="*/ 2147483647 h 18"/>
              <a:gd name="T14" fmla="*/ 2147483647 w 6"/>
              <a:gd name="T15" fmla="*/ 0 h 18"/>
              <a:gd name="T16" fmla="*/ 2147483647 w 6"/>
              <a:gd name="T17" fmla="*/ 0 h 18"/>
              <a:gd name="T18" fmla="*/ 2147483647 w 6"/>
              <a:gd name="T19" fmla="*/ 2147483647 h 1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"/>
              <a:gd name="T31" fmla="*/ 0 h 18"/>
              <a:gd name="T32" fmla="*/ 6 w 6"/>
              <a:gd name="T33" fmla="*/ 18 h 1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" h="18">
                <a:moveTo>
                  <a:pt x="3" y="6"/>
                </a:moveTo>
                <a:lnTo>
                  <a:pt x="0" y="3"/>
                </a:lnTo>
                <a:lnTo>
                  <a:pt x="0" y="18"/>
                </a:lnTo>
                <a:lnTo>
                  <a:pt x="6" y="18"/>
                </a:lnTo>
                <a:lnTo>
                  <a:pt x="6" y="3"/>
                </a:lnTo>
                <a:lnTo>
                  <a:pt x="3" y="0"/>
                </a:lnTo>
                <a:lnTo>
                  <a:pt x="6" y="3"/>
                </a:lnTo>
                <a:lnTo>
                  <a:pt x="6" y="0"/>
                </a:lnTo>
                <a:lnTo>
                  <a:pt x="3" y="0"/>
                </a:lnTo>
                <a:lnTo>
                  <a:pt x="3" y="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8" name="Freeform 2847"/>
          <p:cNvSpPr>
            <a:spLocks/>
          </p:cNvSpPr>
          <p:nvPr/>
        </p:nvSpPr>
        <p:spPr bwMode="auto">
          <a:xfrm>
            <a:off x="943842" y="3286891"/>
            <a:ext cx="28575" cy="9525"/>
          </a:xfrm>
          <a:custGeom>
            <a:avLst/>
            <a:gdLst>
              <a:gd name="T0" fmla="*/ 2147483647 w 18"/>
              <a:gd name="T1" fmla="*/ 2147483647 h 6"/>
              <a:gd name="T2" fmla="*/ 2147483647 w 18"/>
              <a:gd name="T3" fmla="*/ 2147483647 h 6"/>
              <a:gd name="T4" fmla="*/ 2147483647 w 18"/>
              <a:gd name="T5" fmla="*/ 2147483647 h 6"/>
              <a:gd name="T6" fmla="*/ 2147483647 w 18"/>
              <a:gd name="T7" fmla="*/ 0 h 6"/>
              <a:gd name="T8" fmla="*/ 2147483647 w 18"/>
              <a:gd name="T9" fmla="*/ 0 h 6"/>
              <a:gd name="T10" fmla="*/ 0 w 18"/>
              <a:gd name="T11" fmla="*/ 2147483647 h 6"/>
              <a:gd name="T12" fmla="*/ 2147483647 w 18"/>
              <a:gd name="T13" fmla="*/ 0 h 6"/>
              <a:gd name="T14" fmla="*/ 0 w 18"/>
              <a:gd name="T15" fmla="*/ 0 h 6"/>
              <a:gd name="T16" fmla="*/ 0 w 18"/>
              <a:gd name="T17" fmla="*/ 2147483647 h 6"/>
              <a:gd name="T18" fmla="*/ 2147483647 w 18"/>
              <a:gd name="T19" fmla="*/ 2147483647 h 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8"/>
              <a:gd name="T31" fmla="*/ 0 h 6"/>
              <a:gd name="T32" fmla="*/ 18 w 18"/>
              <a:gd name="T33" fmla="*/ 6 h 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8" h="6">
                <a:moveTo>
                  <a:pt x="6" y="3"/>
                </a:moveTo>
                <a:lnTo>
                  <a:pt x="3" y="6"/>
                </a:lnTo>
                <a:lnTo>
                  <a:pt x="18" y="6"/>
                </a:lnTo>
                <a:lnTo>
                  <a:pt x="18" y="0"/>
                </a:lnTo>
                <a:lnTo>
                  <a:pt x="3" y="0"/>
                </a:lnTo>
                <a:lnTo>
                  <a:pt x="0" y="3"/>
                </a:lnTo>
                <a:lnTo>
                  <a:pt x="3" y="0"/>
                </a:lnTo>
                <a:lnTo>
                  <a:pt x="0" y="0"/>
                </a:lnTo>
                <a:lnTo>
                  <a:pt x="0" y="3"/>
                </a:lnTo>
                <a:lnTo>
                  <a:pt x="6" y="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59" name="Freeform 2848"/>
          <p:cNvSpPr>
            <a:spLocks/>
          </p:cNvSpPr>
          <p:nvPr/>
        </p:nvSpPr>
        <p:spPr bwMode="auto">
          <a:xfrm>
            <a:off x="943842" y="3291653"/>
            <a:ext cx="9525" cy="30163"/>
          </a:xfrm>
          <a:custGeom>
            <a:avLst/>
            <a:gdLst>
              <a:gd name="T0" fmla="*/ 2147483647 w 6"/>
              <a:gd name="T1" fmla="*/ 2147483647 h 19"/>
              <a:gd name="T2" fmla="*/ 2147483647 w 6"/>
              <a:gd name="T3" fmla="*/ 2147483647 h 19"/>
              <a:gd name="T4" fmla="*/ 2147483647 w 6"/>
              <a:gd name="T5" fmla="*/ 0 h 19"/>
              <a:gd name="T6" fmla="*/ 0 w 6"/>
              <a:gd name="T7" fmla="*/ 0 h 19"/>
              <a:gd name="T8" fmla="*/ 0 w 6"/>
              <a:gd name="T9" fmla="*/ 2147483647 h 19"/>
              <a:gd name="T10" fmla="*/ 2147483647 w 6"/>
              <a:gd name="T11" fmla="*/ 2147483647 h 19"/>
              <a:gd name="T12" fmla="*/ 0 w 6"/>
              <a:gd name="T13" fmla="*/ 2147483647 h 19"/>
              <a:gd name="T14" fmla="*/ 0 w 6"/>
              <a:gd name="T15" fmla="*/ 2147483647 h 19"/>
              <a:gd name="T16" fmla="*/ 2147483647 w 6"/>
              <a:gd name="T17" fmla="*/ 2147483647 h 19"/>
              <a:gd name="T18" fmla="*/ 2147483647 w 6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"/>
              <a:gd name="T31" fmla="*/ 0 h 19"/>
              <a:gd name="T32" fmla="*/ 6 w 6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" h="19">
                <a:moveTo>
                  <a:pt x="3" y="11"/>
                </a:moveTo>
                <a:lnTo>
                  <a:pt x="6" y="15"/>
                </a:lnTo>
                <a:lnTo>
                  <a:pt x="6" y="0"/>
                </a:lnTo>
                <a:lnTo>
                  <a:pt x="0" y="0"/>
                </a:lnTo>
                <a:lnTo>
                  <a:pt x="0" y="15"/>
                </a:lnTo>
                <a:lnTo>
                  <a:pt x="3" y="19"/>
                </a:lnTo>
                <a:lnTo>
                  <a:pt x="0" y="15"/>
                </a:lnTo>
                <a:lnTo>
                  <a:pt x="0" y="19"/>
                </a:lnTo>
                <a:lnTo>
                  <a:pt x="3" y="19"/>
                </a:lnTo>
                <a:lnTo>
                  <a:pt x="3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60" name="Freeform 2874"/>
          <p:cNvSpPr>
            <a:spLocks/>
          </p:cNvSpPr>
          <p:nvPr/>
        </p:nvSpPr>
        <p:spPr bwMode="auto">
          <a:xfrm>
            <a:off x="1753467" y="2861441"/>
            <a:ext cx="12700" cy="11112"/>
          </a:xfrm>
          <a:custGeom>
            <a:avLst/>
            <a:gdLst>
              <a:gd name="T0" fmla="*/ 2147483647 w 8"/>
              <a:gd name="T1" fmla="*/ 2147483647 h 7"/>
              <a:gd name="T2" fmla="*/ 0 w 8"/>
              <a:gd name="T3" fmla="*/ 2147483647 h 7"/>
              <a:gd name="T4" fmla="*/ 0 w 8"/>
              <a:gd name="T5" fmla="*/ 0 h 7"/>
              <a:gd name="T6" fmla="*/ 2147483647 w 8"/>
              <a:gd name="T7" fmla="*/ 2147483647 h 7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7"/>
              <a:gd name="T14" fmla="*/ 8 w 8"/>
              <a:gd name="T15" fmla="*/ 7 h 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7">
                <a:moveTo>
                  <a:pt x="8" y="7"/>
                </a:moveTo>
                <a:lnTo>
                  <a:pt x="0" y="7"/>
                </a:lnTo>
                <a:lnTo>
                  <a:pt x="0" y="0"/>
                </a:lnTo>
                <a:lnTo>
                  <a:pt x="8" y="7"/>
                </a:lnTo>
                <a:close/>
              </a:path>
            </a:pathLst>
          </a:custGeom>
          <a:solidFill>
            <a:srgbClr val="5700EE"/>
          </a:solidFill>
          <a:ln w="0">
            <a:solidFill>
              <a:srgbClr val="5700EE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61" name="Freeform 2875"/>
          <p:cNvSpPr>
            <a:spLocks/>
          </p:cNvSpPr>
          <p:nvPr/>
        </p:nvSpPr>
        <p:spPr bwMode="auto">
          <a:xfrm>
            <a:off x="2363067" y="2747141"/>
            <a:ext cx="12700" cy="11112"/>
          </a:xfrm>
          <a:custGeom>
            <a:avLst/>
            <a:gdLst>
              <a:gd name="T0" fmla="*/ 0 w 8"/>
              <a:gd name="T1" fmla="*/ 0 h 7"/>
              <a:gd name="T2" fmla="*/ 2147483647 w 8"/>
              <a:gd name="T3" fmla="*/ 0 h 7"/>
              <a:gd name="T4" fmla="*/ 2147483647 w 8"/>
              <a:gd name="T5" fmla="*/ 2147483647 h 7"/>
              <a:gd name="T6" fmla="*/ 0 w 8"/>
              <a:gd name="T7" fmla="*/ 0 h 7"/>
              <a:gd name="T8" fmla="*/ 0 60000 65536"/>
              <a:gd name="T9" fmla="*/ 0 60000 65536"/>
              <a:gd name="T10" fmla="*/ 0 60000 65536"/>
              <a:gd name="T11" fmla="*/ 0 60000 65536"/>
              <a:gd name="T12" fmla="*/ 0 w 8"/>
              <a:gd name="T13" fmla="*/ 0 h 7"/>
              <a:gd name="T14" fmla="*/ 8 w 8"/>
              <a:gd name="T15" fmla="*/ 7 h 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" h="7">
                <a:moveTo>
                  <a:pt x="0" y="0"/>
                </a:moveTo>
                <a:lnTo>
                  <a:pt x="8" y="0"/>
                </a:lnTo>
                <a:lnTo>
                  <a:pt x="8" y="7"/>
                </a:lnTo>
                <a:lnTo>
                  <a:pt x="0" y="0"/>
                </a:lnTo>
                <a:close/>
              </a:path>
            </a:pathLst>
          </a:custGeom>
          <a:solidFill>
            <a:srgbClr val="5700EE"/>
          </a:solidFill>
          <a:ln w="0">
            <a:solidFill>
              <a:srgbClr val="5700EE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62" name="Line 2876"/>
          <p:cNvSpPr>
            <a:spLocks noChangeShapeType="1"/>
          </p:cNvSpPr>
          <p:nvPr/>
        </p:nvSpPr>
        <p:spPr bwMode="auto">
          <a:xfrm>
            <a:off x="535855" y="3802828"/>
            <a:ext cx="1393825" cy="1588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63" name="Freeform 2877"/>
          <p:cNvSpPr>
            <a:spLocks/>
          </p:cNvSpPr>
          <p:nvPr/>
        </p:nvSpPr>
        <p:spPr bwMode="auto">
          <a:xfrm>
            <a:off x="1905867" y="3766316"/>
            <a:ext cx="120650" cy="73025"/>
          </a:xfrm>
          <a:custGeom>
            <a:avLst/>
            <a:gdLst>
              <a:gd name="T0" fmla="*/ 2147483647 w 76"/>
              <a:gd name="T1" fmla="*/ 2147483647 h 46"/>
              <a:gd name="T2" fmla="*/ 2147483647 w 76"/>
              <a:gd name="T3" fmla="*/ 2147483647 h 46"/>
              <a:gd name="T4" fmla="*/ 2147483647 w 76"/>
              <a:gd name="T5" fmla="*/ 2147483647 h 46"/>
              <a:gd name="T6" fmla="*/ 0 w 76"/>
              <a:gd name="T7" fmla="*/ 0 h 46"/>
              <a:gd name="T8" fmla="*/ 0 w 76"/>
              <a:gd name="T9" fmla="*/ 2147483647 h 46"/>
              <a:gd name="T10" fmla="*/ 2147483647 w 76"/>
              <a:gd name="T11" fmla="*/ 2147483647 h 46"/>
              <a:gd name="T12" fmla="*/ 2147483647 w 76"/>
              <a:gd name="T13" fmla="*/ 2147483647 h 46"/>
              <a:gd name="T14" fmla="*/ 2147483647 w 76"/>
              <a:gd name="T15" fmla="*/ 2147483647 h 46"/>
              <a:gd name="T16" fmla="*/ 2147483647 w 76"/>
              <a:gd name="T17" fmla="*/ 2147483647 h 46"/>
              <a:gd name="T18" fmla="*/ 2147483647 w 76"/>
              <a:gd name="T19" fmla="*/ 2147483647 h 46"/>
              <a:gd name="T20" fmla="*/ 2147483647 w 76"/>
              <a:gd name="T21" fmla="*/ 2147483647 h 46"/>
              <a:gd name="T22" fmla="*/ 2147483647 w 76"/>
              <a:gd name="T23" fmla="*/ 2147483647 h 46"/>
              <a:gd name="T24" fmla="*/ 2147483647 w 76"/>
              <a:gd name="T25" fmla="*/ 2147483647 h 46"/>
              <a:gd name="T26" fmla="*/ 2147483647 w 76"/>
              <a:gd name="T27" fmla="*/ 2147483647 h 46"/>
              <a:gd name="T28" fmla="*/ 2147483647 w 76"/>
              <a:gd name="T29" fmla="*/ 2147483647 h 4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6"/>
              <a:gd name="T46" fmla="*/ 0 h 46"/>
              <a:gd name="T47" fmla="*/ 76 w 76"/>
              <a:gd name="T48" fmla="*/ 46 h 4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6" h="46">
                <a:moveTo>
                  <a:pt x="36" y="14"/>
                </a:moveTo>
                <a:lnTo>
                  <a:pt x="23" y="9"/>
                </a:lnTo>
                <a:lnTo>
                  <a:pt x="11" y="5"/>
                </a:lnTo>
                <a:lnTo>
                  <a:pt x="0" y="0"/>
                </a:lnTo>
                <a:lnTo>
                  <a:pt x="0" y="46"/>
                </a:lnTo>
                <a:lnTo>
                  <a:pt x="5" y="44"/>
                </a:lnTo>
                <a:lnTo>
                  <a:pt x="14" y="40"/>
                </a:lnTo>
                <a:lnTo>
                  <a:pt x="25" y="36"/>
                </a:lnTo>
                <a:lnTo>
                  <a:pt x="36" y="32"/>
                </a:lnTo>
                <a:lnTo>
                  <a:pt x="52" y="28"/>
                </a:lnTo>
                <a:lnTo>
                  <a:pt x="65" y="25"/>
                </a:lnTo>
                <a:lnTo>
                  <a:pt x="76" y="23"/>
                </a:lnTo>
                <a:lnTo>
                  <a:pt x="65" y="21"/>
                </a:lnTo>
                <a:lnTo>
                  <a:pt x="52" y="18"/>
                </a:lnTo>
                <a:lnTo>
                  <a:pt x="36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64" name="Line 2878"/>
          <p:cNvSpPr>
            <a:spLocks noChangeShapeType="1"/>
          </p:cNvSpPr>
          <p:nvPr/>
        </p:nvSpPr>
        <p:spPr bwMode="auto">
          <a:xfrm flipV="1">
            <a:off x="396155" y="2094678"/>
            <a:ext cx="1587" cy="1393825"/>
          </a:xfrm>
          <a:prstGeom prst="line">
            <a:avLst/>
          </a:prstGeom>
          <a:noFill/>
          <a:ln w="1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65" name="Freeform 2879"/>
          <p:cNvSpPr>
            <a:spLocks/>
          </p:cNvSpPr>
          <p:nvPr/>
        </p:nvSpPr>
        <p:spPr bwMode="auto">
          <a:xfrm>
            <a:off x="359642" y="1997841"/>
            <a:ext cx="73025" cy="120650"/>
          </a:xfrm>
          <a:custGeom>
            <a:avLst/>
            <a:gdLst>
              <a:gd name="T0" fmla="*/ 2147483647 w 46"/>
              <a:gd name="T1" fmla="*/ 2147483647 h 76"/>
              <a:gd name="T2" fmla="*/ 2147483647 w 46"/>
              <a:gd name="T3" fmla="*/ 2147483647 h 76"/>
              <a:gd name="T4" fmla="*/ 2147483647 w 46"/>
              <a:gd name="T5" fmla="*/ 2147483647 h 76"/>
              <a:gd name="T6" fmla="*/ 0 w 46"/>
              <a:gd name="T7" fmla="*/ 2147483647 h 76"/>
              <a:gd name="T8" fmla="*/ 2147483647 w 46"/>
              <a:gd name="T9" fmla="*/ 2147483647 h 76"/>
              <a:gd name="T10" fmla="*/ 2147483647 w 46"/>
              <a:gd name="T11" fmla="*/ 2147483647 h 76"/>
              <a:gd name="T12" fmla="*/ 2147483647 w 46"/>
              <a:gd name="T13" fmla="*/ 2147483647 h 76"/>
              <a:gd name="T14" fmla="*/ 2147483647 w 46"/>
              <a:gd name="T15" fmla="*/ 2147483647 h 76"/>
              <a:gd name="T16" fmla="*/ 2147483647 w 46"/>
              <a:gd name="T17" fmla="*/ 2147483647 h 76"/>
              <a:gd name="T18" fmla="*/ 2147483647 w 46"/>
              <a:gd name="T19" fmla="*/ 2147483647 h 76"/>
              <a:gd name="T20" fmla="*/ 2147483647 w 46"/>
              <a:gd name="T21" fmla="*/ 2147483647 h 76"/>
              <a:gd name="T22" fmla="*/ 2147483647 w 46"/>
              <a:gd name="T23" fmla="*/ 0 h 76"/>
              <a:gd name="T24" fmla="*/ 2147483647 w 46"/>
              <a:gd name="T25" fmla="*/ 2147483647 h 76"/>
              <a:gd name="T26" fmla="*/ 2147483647 w 46"/>
              <a:gd name="T27" fmla="*/ 2147483647 h 76"/>
              <a:gd name="T28" fmla="*/ 2147483647 w 46"/>
              <a:gd name="T29" fmla="*/ 2147483647 h 7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6"/>
              <a:gd name="T46" fmla="*/ 0 h 76"/>
              <a:gd name="T47" fmla="*/ 46 w 46"/>
              <a:gd name="T48" fmla="*/ 76 h 7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6" h="76">
                <a:moveTo>
                  <a:pt x="14" y="40"/>
                </a:moveTo>
                <a:lnTo>
                  <a:pt x="10" y="53"/>
                </a:lnTo>
                <a:lnTo>
                  <a:pt x="5" y="65"/>
                </a:lnTo>
                <a:lnTo>
                  <a:pt x="0" y="76"/>
                </a:lnTo>
                <a:lnTo>
                  <a:pt x="46" y="76"/>
                </a:lnTo>
                <a:lnTo>
                  <a:pt x="44" y="71"/>
                </a:lnTo>
                <a:lnTo>
                  <a:pt x="40" y="62"/>
                </a:lnTo>
                <a:lnTo>
                  <a:pt x="36" y="51"/>
                </a:lnTo>
                <a:lnTo>
                  <a:pt x="32" y="40"/>
                </a:lnTo>
                <a:lnTo>
                  <a:pt x="28" y="24"/>
                </a:lnTo>
                <a:lnTo>
                  <a:pt x="25" y="11"/>
                </a:lnTo>
                <a:lnTo>
                  <a:pt x="23" y="0"/>
                </a:lnTo>
                <a:lnTo>
                  <a:pt x="21" y="11"/>
                </a:lnTo>
                <a:lnTo>
                  <a:pt x="18" y="24"/>
                </a:lnTo>
                <a:lnTo>
                  <a:pt x="14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66" name="Freeform 2915"/>
          <p:cNvSpPr>
            <a:spLocks/>
          </p:cNvSpPr>
          <p:nvPr/>
        </p:nvSpPr>
        <p:spPr bwMode="auto">
          <a:xfrm>
            <a:off x="1048617" y="2917003"/>
            <a:ext cx="53975" cy="61913"/>
          </a:xfrm>
          <a:custGeom>
            <a:avLst/>
            <a:gdLst>
              <a:gd name="T0" fmla="*/ 0 w 34"/>
              <a:gd name="T1" fmla="*/ 2147483647 h 39"/>
              <a:gd name="T2" fmla="*/ 2147483647 w 34"/>
              <a:gd name="T3" fmla="*/ 2147483647 h 39"/>
              <a:gd name="T4" fmla="*/ 2147483647 w 34"/>
              <a:gd name="T5" fmla="*/ 2147483647 h 39"/>
              <a:gd name="T6" fmla="*/ 0 w 34"/>
              <a:gd name="T7" fmla="*/ 0 h 39"/>
              <a:gd name="T8" fmla="*/ 2147483647 w 34"/>
              <a:gd name="T9" fmla="*/ 2147483647 h 39"/>
              <a:gd name="T10" fmla="*/ 2147483647 w 34"/>
              <a:gd name="T11" fmla="*/ 2147483647 h 39"/>
              <a:gd name="T12" fmla="*/ 2147483647 w 34"/>
              <a:gd name="T13" fmla="*/ 2147483647 h 39"/>
              <a:gd name="T14" fmla="*/ 2147483647 w 34"/>
              <a:gd name="T15" fmla="*/ 2147483647 h 39"/>
              <a:gd name="T16" fmla="*/ 0 w 34"/>
              <a:gd name="T17" fmla="*/ 2147483647 h 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"/>
              <a:gd name="T28" fmla="*/ 0 h 39"/>
              <a:gd name="T29" fmla="*/ 34 w 34"/>
              <a:gd name="T30" fmla="*/ 39 h 3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" h="39">
                <a:moveTo>
                  <a:pt x="0" y="39"/>
                </a:moveTo>
                <a:lnTo>
                  <a:pt x="2" y="26"/>
                </a:lnTo>
                <a:lnTo>
                  <a:pt x="2" y="12"/>
                </a:lnTo>
                <a:lnTo>
                  <a:pt x="0" y="0"/>
                </a:lnTo>
                <a:lnTo>
                  <a:pt x="14" y="15"/>
                </a:lnTo>
                <a:lnTo>
                  <a:pt x="34" y="19"/>
                </a:lnTo>
                <a:lnTo>
                  <a:pt x="22" y="24"/>
                </a:lnTo>
                <a:lnTo>
                  <a:pt x="10" y="31"/>
                </a:lnTo>
                <a:lnTo>
                  <a:pt x="0" y="39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1" name="Freeform 2920"/>
          <p:cNvSpPr>
            <a:spLocks/>
          </p:cNvSpPr>
          <p:nvPr/>
        </p:nvSpPr>
        <p:spPr bwMode="auto">
          <a:xfrm>
            <a:off x="1650280" y="1543816"/>
            <a:ext cx="723900" cy="190500"/>
          </a:xfrm>
          <a:custGeom>
            <a:avLst/>
            <a:gdLst>
              <a:gd name="T0" fmla="*/ 0 w 456"/>
              <a:gd name="T1" fmla="*/ 0 h 120"/>
              <a:gd name="T2" fmla="*/ 2147483647 w 456"/>
              <a:gd name="T3" fmla="*/ 2147483647 h 120"/>
              <a:gd name="T4" fmla="*/ 0 w 456"/>
              <a:gd name="T5" fmla="*/ 0 h 120"/>
              <a:gd name="T6" fmla="*/ 0 60000 65536"/>
              <a:gd name="T7" fmla="*/ 0 60000 65536"/>
              <a:gd name="T8" fmla="*/ 0 60000 65536"/>
              <a:gd name="T9" fmla="*/ 0 w 456"/>
              <a:gd name="T10" fmla="*/ 0 h 120"/>
              <a:gd name="T11" fmla="*/ 456 w 456"/>
              <a:gd name="T12" fmla="*/ 120 h 1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6" h="120">
                <a:moveTo>
                  <a:pt x="0" y="0"/>
                </a:moveTo>
                <a:lnTo>
                  <a:pt x="456" y="120"/>
                </a:lnTo>
                <a:lnTo>
                  <a:pt x="0" y="0"/>
                </a:lnTo>
                <a:close/>
              </a:path>
            </a:pathLst>
          </a:custGeom>
          <a:solidFill>
            <a:srgbClr val="F2F7F5"/>
          </a:solidFill>
          <a:ln w="0">
            <a:solidFill>
              <a:srgbClr val="F2F7F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2" name="Freeform 2921"/>
          <p:cNvSpPr>
            <a:spLocks/>
          </p:cNvSpPr>
          <p:nvPr/>
        </p:nvSpPr>
        <p:spPr bwMode="auto">
          <a:xfrm>
            <a:off x="2350367" y="1700978"/>
            <a:ext cx="60325" cy="58738"/>
          </a:xfrm>
          <a:custGeom>
            <a:avLst/>
            <a:gdLst>
              <a:gd name="T0" fmla="*/ 2147483647 w 38"/>
              <a:gd name="T1" fmla="*/ 2147483647 h 37"/>
              <a:gd name="T2" fmla="*/ 2147483647 w 38"/>
              <a:gd name="T3" fmla="*/ 2147483647 h 37"/>
              <a:gd name="T4" fmla="*/ 2147483647 w 38"/>
              <a:gd name="T5" fmla="*/ 2147483647 h 37"/>
              <a:gd name="T6" fmla="*/ 0 w 38"/>
              <a:gd name="T7" fmla="*/ 2147483647 h 37"/>
              <a:gd name="T8" fmla="*/ 2147483647 w 38"/>
              <a:gd name="T9" fmla="*/ 2147483647 h 37"/>
              <a:gd name="T10" fmla="*/ 2147483647 w 38"/>
              <a:gd name="T11" fmla="*/ 0 h 37"/>
              <a:gd name="T12" fmla="*/ 2147483647 w 38"/>
              <a:gd name="T13" fmla="*/ 2147483647 h 37"/>
              <a:gd name="T14" fmla="*/ 2147483647 w 38"/>
              <a:gd name="T15" fmla="*/ 2147483647 h 37"/>
              <a:gd name="T16" fmla="*/ 2147483647 w 38"/>
              <a:gd name="T17" fmla="*/ 2147483647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"/>
              <a:gd name="T28" fmla="*/ 0 h 37"/>
              <a:gd name="T29" fmla="*/ 38 w 38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" h="37">
                <a:moveTo>
                  <a:pt x="38" y="27"/>
                </a:moveTo>
                <a:lnTo>
                  <a:pt x="25" y="29"/>
                </a:lnTo>
                <a:lnTo>
                  <a:pt x="12" y="32"/>
                </a:lnTo>
                <a:lnTo>
                  <a:pt x="0" y="37"/>
                </a:lnTo>
                <a:lnTo>
                  <a:pt x="12" y="20"/>
                </a:lnTo>
                <a:lnTo>
                  <a:pt x="10" y="0"/>
                </a:lnTo>
                <a:lnTo>
                  <a:pt x="18" y="10"/>
                </a:lnTo>
                <a:lnTo>
                  <a:pt x="28" y="19"/>
                </a:lnTo>
                <a:lnTo>
                  <a:pt x="38" y="27"/>
                </a:lnTo>
                <a:close/>
              </a:path>
            </a:pathLst>
          </a:custGeom>
          <a:solidFill>
            <a:srgbClr val="F2F7F5"/>
          </a:solidFill>
          <a:ln w="0">
            <a:solidFill>
              <a:srgbClr val="F2F7F5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3" name="Freeform 2922"/>
          <p:cNvSpPr>
            <a:spLocks/>
          </p:cNvSpPr>
          <p:nvPr/>
        </p:nvSpPr>
        <p:spPr bwMode="auto">
          <a:xfrm>
            <a:off x="1688380" y="1867666"/>
            <a:ext cx="771525" cy="209550"/>
          </a:xfrm>
          <a:custGeom>
            <a:avLst/>
            <a:gdLst>
              <a:gd name="T0" fmla="*/ 0 w 486"/>
              <a:gd name="T1" fmla="*/ 0 h 132"/>
              <a:gd name="T2" fmla="*/ 2147483647 w 486"/>
              <a:gd name="T3" fmla="*/ 2147483647 h 132"/>
              <a:gd name="T4" fmla="*/ 0 w 486"/>
              <a:gd name="T5" fmla="*/ 0 h 132"/>
              <a:gd name="T6" fmla="*/ 0 60000 65536"/>
              <a:gd name="T7" fmla="*/ 0 60000 65536"/>
              <a:gd name="T8" fmla="*/ 0 60000 65536"/>
              <a:gd name="T9" fmla="*/ 0 w 486"/>
              <a:gd name="T10" fmla="*/ 0 h 132"/>
              <a:gd name="T11" fmla="*/ 486 w 486"/>
              <a:gd name="T12" fmla="*/ 132 h 1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6" h="132">
                <a:moveTo>
                  <a:pt x="0" y="0"/>
                </a:moveTo>
                <a:lnTo>
                  <a:pt x="486" y="132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0">
            <a:solidFill>
              <a:srgbClr val="008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4" name="Freeform 2923"/>
          <p:cNvSpPr>
            <a:spLocks/>
          </p:cNvSpPr>
          <p:nvPr/>
        </p:nvSpPr>
        <p:spPr bwMode="auto">
          <a:xfrm>
            <a:off x="2436092" y="2043878"/>
            <a:ext cx="60325" cy="58738"/>
          </a:xfrm>
          <a:custGeom>
            <a:avLst/>
            <a:gdLst>
              <a:gd name="T0" fmla="*/ 2147483647 w 38"/>
              <a:gd name="T1" fmla="*/ 2147483647 h 37"/>
              <a:gd name="T2" fmla="*/ 2147483647 w 38"/>
              <a:gd name="T3" fmla="*/ 2147483647 h 37"/>
              <a:gd name="T4" fmla="*/ 2147483647 w 38"/>
              <a:gd name="T5" fmla="*/ 2147483647 h 37"/>
              <a:gd name="T6" fmla="*/ 0 w 38"/>
              <a:gd name="T7" fmla="*/ 2147483647 h 37"/>
              <a:gd name="T8" fmla="*/ 2147483647 w 38"/>
              <a:gd name="T9" fmla="*/ 2147483647 h 37"/>
              <a:gd name="T10" fmla="*/ 2147483647 w 38"/>
              <a:gd name="T11" fmla="*/ 0 h 37"/>
              <a:gd name="T12" fmla="*/ 2147483647 w 38"/>
              <a:gd name="T13" fmla="*/ 2147483647 h 37"/>
              <a:gd name="T14" fmla="*/ 2147483647 w 38"/>
              <a:gd name="T15" fmla="*/ 2147483647 h 37"/>
              <a:gd name="T16" fmla="*/ 2147483647 w 38"/>
              <a:gd name="T17" fmla="*/ 2147483647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"/>
              <a:gd name="T28" fmla="*/ 0 h 37"/>
              <a:gd name="T29" fmla="*/ 38 w 38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" h="37">
                <a:moveTo>
                  <a:pt x="38" y="27"/>
                </a:moveTo>
                <a:lnTo>
                  <a:pt x="25" y="29"/>
                </a:lnTo>
                <a:lnTo>
                  <a:pt x="12" y="32"/>
                </a:lnTo>
                <a:lnTo>
                  <a:pt x="0" y="37"/>
                </a:lnTo>
                <a:lnTo>
                  <a:pt x="12" y="20"/>
                </a:lnTo>
                <a:lnTo>
                  <a:pt x="10" y="0"/>
                </a:lnTo>
                <a:lnTo>
                  <a:pt x="18" y="10"/>
                </a:lnTo>
                <a:lnTo>
                  <a:pt x="28" y="19"/>
                </a:lnTo>
                <a:lnTo>
                  <a:pt x="38" y="27"/>
                </a:lnTo>
                <a:close/>
              </a:path>
            </a:pathLst>
          </a:custGeom>
          <a:solidFill>
            <a:srgbClr val="0080FF"/>
          </a:solidFill>
          <a:ln w="0">
            <a:solidFill>
              <a:srgbClr val="008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5" name="Line 2924"/>
          <p:cNvSpPr>
            <a:spLocks noChangeShapeType="1"/>
          </p:cNvSpPr>
          <p:nvPr/>
        </p:nvSpPr>
        <p:spPr bwMode="auto">
          <a:xfrm>
            <a:off x="1688380" y="1867666"/>
            <a:ext cx="771525" cy="209550"/>
          </a:xfrm>
          <a:prstGeom prst="line">
            <a:avLst/>
          </a:prstGeom>
          <a:noFill/>
          <a:ln w="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6" name="Freeform 2925"/>
          <p:cNvSpPr>
            <a:spLocks/>
          </p:cNvSpPr>
          <p:nvPr/>
        </p:nvSpPr>
        <p:spPr bwMode="auto">
          <a:xfrm>
            <a:off x="2413867" y="2010541"/>
            <a:ext cx="120650" cy="115887"/>
          </a:xfrm>
          <a:custGeom>
            <a:avLst/>
            <a:gdLst>
              <a:gd name="T0" fmla="*/ 2147483647 w 76"/>
              <a:gd name="T1" fmla="*/ 2147483647 h 73"/>
              <a:gd name="T2" fmla="*/ 2147483647 w 76"/>
              <a:gd name="T3" fmla="*/ 2147483647 h 73"/>
              <a:gd name="T4" fmla="*/ 2147483647 w 76"/>
              <a:gd name="T5" fmla="*/ 2147483647 h 73"/>
              <a:gd name="T6" fmla="*/ 2147483647 w 76"/>
              <a:gd name="T7" fmla="*/ 2147483647 h 73"/>
              <a:gd name="T8" fmla="*/ 0 w 76"/>
              <a:gd name="T9" fmla="*/ 2147483647 h 73"/>
              <a:gd name="T10" fmla="*/ 2147483647 w 76"/>
              <a:gd name="T11" fmla="*/ 2147483647 h 73"/>
              <a:gd name="T12" fmla="*/ 2147483647 w 76"/>
              <a:gd name="T13" fmla="*/ 0 h 73"/>
              <a:gd name="T14" fmla="*/ 2147483647 w 76"/>
              <a:gd name="T15" fmla="*/ 2147483647 h 73"/>
              <a:gd name="T16" fmla="*/ 2147483647 w 76"/>
              <a:gd name="T17" fmla="*/ 2147483647 h 73"/>
              <a:gd name="T18" fmla="*/ 2147483647 w 76"/>
              <a:gd name="T19" fmla="*/ 2147483647 h 73"/>
              <a:gd name="T20" fmla="*/ 2147483647 w 76"/>
              <a:gd name="T21" fmla="*/ 2147483647 h 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73"/>
              <a:gd name="T35" fmla="*/ 76 w 76"/>
              <a:gd name="T36" fmla="*/ 73 h 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73">
                <a:moveTo>
                  <a:pt x="76" y="55"/>
                </a:moveTo>
                <a:lnTo>
                  <a:pt x="56" y="57"/>
                </a:lnTo>
                <a:lnTo>
                  <a:pt x="36" y="61"/>
                </a:lnTo>
                <a:lnTo>
                  <a:pt x="17" y="67"/>
                </a:lnTo>
                <a:lnTo>
                  <a:pt x="0" y="73"/>
                </a:lnTo>
                <a:lnTo>
                  <a:pt x="23" y="40"/>
                </a:lnTo>
                <a:lnTo>
                  <a:pt x="20" y="0"/>
                </a:lnTo>
                <a:lnTo>
                  <a:pt x="31" y="15"/>
                </a:lnTo>
                <a:lnTo>
                  <a:pt x="45" y="29"/>
                </a:lnTo>
                <a:lnTo>
                  <a:pt x="60" y="43"/>
                </a:lnTo>
                <a:lnTo>
                  <a:pt x="76" y="55"/>
                </a:lnTo>
                <a:close/>
              </a:path>
            </a:pathLst>
          </a:custGeom>
          <a:solidFill>
            <a:srgbClr val="0080FF"/>
          </a:solidFill>
          <a:ln w="0">
            <a:solidFill>
              <a:srgbClr val="008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7" name="Freeform 2926"/>
          <p:cNvSpPr>
            <a:spLocks/>
          </p:cNvSpPr>
          <p:nvPr/>
        </p:nvSpPr>
        <p:spPr bwMode="auto">
          <a:xfrm>
            <a:off x="2437680" y="2045466"/>
            <a:ext cx="57150" cy="55562"/>
          </a:xfrm>
          <a:custGeom>
            <a:avLst/>
            <a:gdLst>
              <a:gd name="T0" fmla="*/ 2147483647 w 36"/>
              <a:gd name="T1" fmla="*/ 2147483647 h 35"/>
              <a:gd name="T2" fmla="*/ 2147483647 w 36"/>
              <a:gd name="T3" fmla="*/ 2147483647 h 35"/>
              <a:gd name="T4" fmla="*/ 2147483647 w 36"/>
              <a:gd name="T5" fmla="*/ 2147483647 h 35"/>
              <a:gd name="T6" fmla="*/ 0 w 36"/>
              <a:gd name="T7" fmla="*/ 2147483647 h 35"/>
              <a:gd name="T8" fmla="*/ 2147483647 w 36"/>
              <a:gd name="T9" fmla="*/ 2147483647 h 35"/>
              <a:gd name="T10" fmla="*/ 2147483647 w 36"/>
              <a:gd name="T11" fmla="*/ 0 h 35"/>
              <a:gd name="T12" fmla="*/ 2147483647 w 36"/>
              <a:gd name="T13" fmla="*/ 2147483647 h 35"/>
              <a:gd name="T14" fmla="*/ 2147483647 w 36"/>
              <a:gd name="T15" fmla="*/ 2147483647 h 35"/>
              <a:gd name="T16" fmla="*/ 2147483647 w 36"/>
              <a:gd name="T17" fmla="*/ 2147483647 h 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"/>
              <a:gd name="T28" fmla="*/ 0 h 35"/>
              <a:gd name="T29" fmla="*/ 36 w 36"/>
              <a:gd name="T30" fmla="*/ 35 h 3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" h="35">
                <a:moveTo>
                  <a:pt x="36" y="26"/>
                </a:moveTo>
                <a:lnTo>
                  <a:pt x="24" y="28"/>
                </a:lnTo>
                <a:lnTo>
                  <a:pt x="11" y="31"/>
                </a:lnTo>
                <a:lnTo>
                  <a:pt x="0" y="35"/>
                </a:lnTo>
                <a:lnTo>
                  <a:pt x="11" y="19"/>
                </a:lnTo>
                <a:lnTo>
                  <a:pt x="9" y="0"/>
                </a:lnTo>
                <a:lnTo>
                  <a:pt x="17" y="9"/>
                </a:lnTo>
                <a:lnTo>
                  <a:pt x="27" y="18"/>
                </a:lnTo>
                <a:lnTo>
                  <a:pt x="36" y="26"/>
                </a:lnTo>
                <a:close/>
              </a:path>
            </a:pathLst>
          </a:custGeom>
          <a:solidFill>
            <a:srgbClr val="0080FF"/>
          </a:solidFill>
          <a:ln w="0">
            <a:solidFill>
              <a:srgbClr val="008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8" name="Freeform 2927"/>
          <p:cNvSpPr>
            <a:spLocks/>
          </p:cNvSpPr>
          <p:nvPr/>
        </p:nvSpPr>
        <p:spPr bwMode="auto">
          <a:xfrm>
            <a:off x="1688380" y="1861316"/>
            <a:ext cx="1239837" cy="1587"/>
          </a:xfrm>
          <a:custGeom>
            <a:avLst/>
            <a:gdLst>
              <a:gd name="T0" fmla="*/ 0 w 781"/>
              <a:gd name="T1" fmla="*/ 0 h 1588"/>
              <a:gd name="T2" fmla="*/ 2147483647 w 781"/>
              <a:gd name="T3" fmla="*/ 0 h 1588"/>
              <a:gd name="T4" fmla="*/ 0 w 781"/>
              <a:gd name="T5" fmla="*/ 0 h 1588"/>
              <a:gd name="T6" fmla="*/ 0 60000 65536"/>
              <a:gd name="T7" fmla="*/ 0 60000 65536"/>
              <a:gd name="T8" fmla="*/ 0 60000 65536"/>
              <a:gd name="T9" fmla="*/ 0 w 781"/>
              <a:gd name="T10" fmla="*/ 0 h 1588"/>
              <a:gd name="T11" fmla="*/ 781 w 781"/>
              <a:gd name="T12" fmla="*/ 1588 h 15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81" h="1588">
                <a:moveTo>
                  <a:pt x="0" y="0"/>
                </a:moveTo>
                <a:lnTo>
                  <a:pt x="78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FF"/>
          </a:solidFill>
          <a:ln w="0">
            <a:solidFill>
              <a:srgbClr val="008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79" name="Freeform 2928"/>
          <p:cNvSpPr>
            <a:spLocks/>
          </p:cNvSpPr>
          <p:nvPr/>
        </p:nvSpPr>
        <p:spPr bwMode="auto">
          <a:xfrm>
            <a:off x="2912342" y="1831153"/>
            <a:ext cx="53975" cy="60325"/>
          </a:xfrm>
          <a:custGeom>
            <a:avLst/>
            <a:gdLst>
              <a:gd name="T0" fmla="*/ 2147483647 w 34"/>
              <a:gd name="T1" fmla="*/ 2147483647 h 38"/>
              <a:gd name="T2" fmla="*/ 2147483647 w 34"/>
              <a:gd name="T3" fmla="*/ 2147483647 h 38"/>
              <a:gd name="T4" fmla="*/ 2147483647 w 34"/>
              <a:gd name="T5" fmla="*/ 2147483647 h 38"/>
              <a:gd name="T6" fmla="*/ 0 w 34"/>
              <a:gd name="T7" fmla="*/ 2147483647 h 38"/>
              <a:gd name="T8" fmla="*/ 2147483647 w 34"/>
              <a:gd name="T9" fmla="*/ 2147483647 h 38"/>
              <a:gd name="T10" fmla="*/ 0 w 34"/>
              <a:gd name="T11" fmla="*/ 0 h 38"/>
              <a:gd name="T12" fmla="*/ 2147483647 w 34"/>
              <a:gd name="T13" fmla="*/ 2147483647 h 38"/>
              <a:gd name="T14" fmla="*/ 2147483647 w 34"/>
              <a:gd name="T15" fmla="*/ 2147483647 h 38"/>
              <a:gd name="T16" fmla="*/ 2147483647 w 34"/>
              <a:gd name="T17" fmla="*/ 2147483647 h 3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"/>
              <a:gd name="T28" fmla="*/ 0 h 38"/>
              <a:gd name="T29" fmla="*/ 34 w 34"/>
              <a:gd name="T30" fmla="*/ 38 h 3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" h="38">
                <a:moveTo>
                  <a:pt x="34" y="19"/>
                </a:moveTo>
                <a:lnTo>
                  <a:pt x="22" y="24"/>
                </a:lnTo>
                <a:lnTo>
                  <a:pt x="10" y="31"/>
                </a:lnTo>
                <a:lnTo>
                  <a:pt x="0" y="38"/>
                </a:lnTo>
                <a:lnTo>
                  <a:pt x="7" y="19"/>
                </a:lnTo>
                <a:lnTo>
                  <a:pt x="0" y="0"/>
                </a:lnTo>
                <a:lnTo>
                  <a:pt x="10" y="7"/>
                </a:lnTo>
                <a:lnTo>
                  <a:pt x="22" y="14"/>
                </a:lnTo>
                <a:lnTo>
                  <a:pt x="34" y="19"/>
                </a:lnTo>
                <a:close/>
              </a:path>
            </a:pathLst>
          </a:custGeom>
          <a:solidFill>
            <a:srgbClr val="0080FF"/>
          </a:solidFill>
          <a:ln w="0">
            <a:solidFill>
              <a:srgbClr val="008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0" name="Line 2929"/>
          <p:cNvSpPr>
            <a:spLocks noChangeShapeType="1"/>
          </p:cNvSpPr>
          <p:nvPr/>
        </p:nvSpPr>
        <p:spPr bwMode="auto">
          <a:xfrm>
            <a:off x="1688380" y="1861316"/>
            <a:ext cx="1239837" cy="1587"/>
          </a:xfrm>
          <a:prstGeom prst="line">
            <a:avLst/>
          </a:prstGeom>
          <a:noFill/>
          <a:ln w="8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1" name="Freeform 2930"/>
          <p:cNvSpPr>
            <a:spLocks/>
          </p:cNvSpPr>
          <p:nvPr/>
        </p:nvSpPr>
        <p:spPr bwMode="auto">
          <a:xfrm>
            <a:off x="2896467" y="1800991"/>
            <a:ext cx="107950" cy="120650"/>
          </a:xfrm>
          <a:custGeom>
            <a:avLst/>
            <a:gdLst>
              <a:gd name="T0" fmla="*/ 2147483647 w 68"/>
              <a:gd name="T1" fmla="*/ 2147483647 h 76"/>
              <a:gd name="T2" fmla="*/ 2147483647 w 68"/>
              <a:gd name="T3" fmla="*/ 2147483647 h 76"/>
              <a:gd name="T4" fmla="*/ 2147483647 w 68"/>
              <a:gd name="T5" fmla="*/ 2147483647 h 76"/>
              <a:gd name="T6" fmla="*/ 0 w 68"/>
              <a:gd name="T7" fmla="*/ 2147483647 h 76"/>
              <a:gd name="T8" fmla="*/ 2147483647 w 68"/>
              <a:gd name="T9" fmla="*/ 2147483647 h 76"/>
              <a:gd name="T10" fmla="*/ 0 w 68"/>
              <a:gd name="T11" fmla="*/ 0 h 76"/>
              <a:gd name="T12" fmla="*/ 2147483647 w 68"/>
              <a:gd name="T13" fmla="*/ 2147483647 h 76"/>
              <a:gd name="T14" fmla="*/ 2147483647 w 68"/>
              <a:gd name="T15" fmla="*/ 2147483647 h 76"/>
              <a:gd name="T16" fmla="*/ 2147483647 w 68"/>
              <a:gd name="T17" fmla="*/ 2147483647 h 7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"/>
              <a:gd name="T28" fmla="*/ 0 h 76"/>
              <a:gd name="T29" fmla="*/ 68 w 68"/>
              <a:gd name="T30" fmla="*/ 76 h 7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" h="76">
                <a:moveTo>
                  <a:pt x="68" y="38"/>
                </a:moveTo>
                <a:lnTo>
                  <a:pt x="44" y="48"/>
                </a:lnTo>
                <a:lnTo>
                  <a:pt x="20" y="61"/>
                </a:lnTo>
                <a:lnTo>
                  <a:pt x="0" y="76"/>
                </a:lnTo>
                <a:lnTo>
                  <a:pt x="14" y="38"/>
                </a:lnTo>
                <a:lnTo>
                  <a:pt x="0" y="0"/>
                </a:lnTo>
                <a:lnTo>
                  <a:pt x="20" y="15"/>
                </a:lnTo>
                <a:lnTo>
                  <a:pt x="44" y="28"/>
                </a:lnTo>
                <a:lnTo>
                  <a:pt x="68" y="38"/>
                </a:lnTo>
                <a:close/>
              </a:path>
            </a:pathLst>
          </a:custGeom>
          <a:solidFill>
            <a:srgbClr val="0080FF"/>
          </a:solidFill>
          <a:ln w="0">
            <a:solidFill>
              <a:srgbClr val="008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2" name="Freeform 2931"/>
          <p:cNvSpPr>
            <a:spLocks/>
          </p:cNvSpPr>
          <p:nvPr/>
        </p:nvSpPr>
        <p:spPr bwMode="auto">
          <a:xfrm>
            <a:off x="1201017" y="3328166"/>
            <a:ext cx="858838" cy="257175"/>
          </a:xfrm>
          <a:custGeom>
            <a:avLst/>
            <a:gdLst>
              <a:gd name="T0" fmla="*/ 2147483647 w 541"/>
              <a:gd name="T1" fmla="*/ 2147483647 h 162"/>
              <a:gd name="T2" fmla="*/ 0 w 541"/>
              <a:gd name="T3" fmla="*/ 0 h 162"/>
              <a:gd name="T4" fmla="*/ 2147483647 w 541"/>
              <a:gd name="T5" fmla="*/ 2147483647 h 162"/>
              <a:gd name="T6" fmla="*/ 0 60000 65536"/>
              <a:gd name="T7" fmla="*/ 0 60000 65536"/>
              <a:gd name="T8" fmla="*/ 0 60000 65536"/>
              <a:gd name="T9" fmla="*/ 0 w 541"/>
              <a:gd name="T10" fmla="*/ 0 h 162"/>
              <a:gd name="T11" fmla="*/ 541 w 541"/>
              <a:gd name="T12" fmla="*/ 162 h 1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1" h="162">
                <a:moveTo>
                  <a:pt x="541" y="162"/>
                </a:moveTo>
                <a:lnTo>
                  <a:pt x="0" y="0"/>
                </a:lnTo>
                <a:lnTo>
                  <a:pt x="541" y="162"/>
                </a:lnTo>
                <a:close/>
              </a:path>
            </a:pathLst>
          </a:custGeom>
          <a:solidFill>
            <a:srgbClr val="401AFF"/>
          </a:solidFill>
          <a:ln w="0">
            <a:solidFill>
              <a:srgbClr val="401A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3" name="Freeform 2932"/>
          <p:cNvSpPr>
            <a:spLocks/>
          </p:cNvSpPr>
          <p:nvPr/>
        </p:nvSpPr>
        <p:spPr bwMode="auto">
          <a:xfrm>
            <a:off x="1164505" y="3302766"/>
            <a:ext cx="60325" cy="58737"/>
          </a:xfrm>
          <a:custGeom>
            <a:avLst/>
            <a:gdLst>
              <a:gd name="T0" fmla="*/ 0 w 38"/>
              <a:gd name="T1" fmla="*/ 2147483647 h 37"/>
              <a:gd name="T2" fmla="*/ 2147483647 w 38"/>
              <a:gd name="T3" fmla="*/ 2147483647 h 37"/>
              <a:gd name="T4" fmla="*/ 2147483647 w 38"/>
              <a:gd name="T5" fmla="*/ 2147483647 h 37"/>
              <a:gd name="T6" fmla="*/ 2147483647 w 38"/>
              <a:gd name="T7" fmla="*/ 0 h 37"/>
              <a:gd name="T8" fmla="*/ 2147483647 w 38"/>
              <a:gd name="T9" fmla="*/ 2147483647 h 37"/>
              <a:gd name="T10" fmla="*/ 2147483647 w 38"/>
              <a:gd name="T11" fmla="*/ 2147483647 h 37"/>
              <a:gd name="T12" fmla="*/ 2147483647 w 38"/>
              <a:gd name="T13" fmla="*/ 2147483647 h 37"/>
              <a:gd name="T14" fmla="*/ 2147483647 w 38"/>
              <a:gd name="T15" fmla="*/ 2147483647 h 37"/>
              <a:gd name="T16" fmla="*/ 0 w 38"/>
              <a:gd name="T17" fmla="*/ 2147483647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"/>
              <a:gd name="T28" fmla="*/ 0 h 37"/>
              <a:gd name="T29" fmla="*/ 38 w 38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" h="37">
                <a:moveTo>
                  <a:pt x="0" y="8"/>
                </a:moveTo>
                <a:lnTo>
                  <a:pt x="13" y="7"/>
                </a:lnTo>
                <a:lnTo>
                  <a:pt x="26" y="4"/>
                </a:lnTo>
                <a:lnTo>
                  <a:pt x="38" y="0"/>
                </a:lnTo>
                <a:lnTo>
                  <a:pt x="26" y="17"/>
                </a:lnTo>
                <a:lnTo>
                  <a:pt x="27" y="37"/>
                </a:lnTo>
                <a:lnTo>
                  <a:pt x="19" y="27"/>
                </a:lnTo>
                <a:lnTo>
                  <a:pt x="10" y="17"/>
                </a:lnTo>
                <a:lnTo>
                  <a:pt x="0" y="8"/>
                </a:lnTo>
                <a:close/>
              </a:path>
            </a:pathLst>
          </a:custGeom>
          <a:solidFill>
            <a:srgbClr val="401AFF"/>
          </a:solidFill>
          <a:ln w="0">
            <a:solidFill>
              <a:srgbClr val="401A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4" name="Line 2933"/>
          <p:cNvSpPr>
            <a:spLocks noChangeShapeType="1"/>
          </p:cNvSpPr>
          <p:nvPr/>
        </p:nvSpPr>
        <p:spPr bwMode="auto">
          <a:xfrm flipH="1" flipV="1">
            <a:off x="1201017" y="3328166"/>
            <a:ext cx="858838" cy="257175"/>
          </a:xfrm>
          <a:prstGeom prst="line">
            <a:avLst/>
          </a:prstGeom>
          <a:noFill/>
          <a:ln w="8">
            <a:solidFill>
              <a:srgbClr val="401A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5" name="Freeform 2934"/>
          <p:cNvSpPr>
            <a:spLocks/>
          </p:cNvSpPr>
          <p:nvPr/>
        </p:nvSpPr>
        <p:spPr bwMode="auto">
          <a:xfrm>
            <a:off x="1127992" y="3277366"/>
            <a:ext cx="120650" cy="117475"/>
          </a:xfrm>
          <a:custGeom>
            <a:avLst/>
            <a:gdLst>
              <a:gd name="T0" fmla="*/ 0 w 76"/>
              <a:gd name="T1" fmla="*/ 2147483647 h 74"/>
              <a:gd name="T2" fmla="*/ 2147483647 w 76"/>
              <a:gd name="T3" fmla="*/ 2147483647 h 74"/>
              <a:gd name="T4" fmla="*/ 2147483647 w 76"/>
              <a:gd name="T5" fmla="*/ 2147483647 h 74"/>
              <a:gd name="T6" fmla="*/ 2147483647 w 76"/>
              <a:gd name="T7" fmla="*/ 2147483647 h 74"/>
              <a:gd name="T8" fmla="*/ 2147483647 w 76"/>
              <a:gd name="T9" fmla="*/ 0 h 74"/>
              <a:gd name="T10" fmla="*/ 2147483647 w 76"/>
              <a:gd name="T11" fmla="*/ 2147483647 h 74"/>
              <a:gd name="T12" fmla="*/ 2147483647 w 76"/>
              <a:gd name="T13" fmla="*/ 2147483647 h 74"/>
              <a:gd name="T14" fmla="*/ 2147483647 w 76"/>
              <a:gd name="T15" fmla="*/ 2147483647 h 74"/>
              <a:gd name="T16" fmla="*/ 2147483647 w 76"/>
              <a:gd name="T17" fmla="*/ 2147483647 h 74"/>
              <a:gd name="T18" fmla="*/ 2147483647 w 76"/>
              <a:gd name="T19" fmla="*/ 2147483647 h 74"/>
              <a:gd name="T20" fmla="*/ 0 w 76"/>
              <a:gd name="T21" fmla="*/ 2147483647 h 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74"/>
              <a:gd name="T35" fmla="*/ 76 w 76"/>
              <a:gd name="T36" fmla="*/ 74 h 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74">
                <a:moveTo>
                  <a:pt x="0" y="17"/>
                </a:moveTo>
                <a:lnTo>
                  <a:pt x="19" y="15"/>
                </a:lnTo>
                <a:lnTo>
                  <a:pt x="39" y="12"/>
                </a:lnTo>
                <a:lnTo>
                  <a:pt x="59" y="7"/>
                </a:lnTo>
                <a:lnTo>
                  <a:pt x="76" y="0"/>
                </a:lnTo>
                <a:lnTo>
                  <a:pt x="52" y="34"/>
                </a:lnTo>
                <a:lnTo>
                  <a:pt x="54" y="74"/>
                </a:lnTo>
                <a:lnTo>
                  <a:pt x="43" y="59"/>
                </a:lnTo>
                <a:lnTo>
                  <a:pt x="30" y="44"/>
                </a:lnTo>
                <a:lnTo>
                  <a:pt x="15" y="30"/>
                </a:lnTo>
                <a:lnTo>
                  <a:pt x="0" y="17"/>
                </a:lnTo>
                <a:close/>
              </a:path>
            </a:pathLst>
          </a:custGeom>
          <a:solidFill>
            <a:srgbClr val="401AFF"/>
          </a:solidFill>
          <a:ln w="0">
            <a:solidFill>
              <a:srgbClr val="401A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6" name="Freeform 2935"/>
          <p:cNvSpPr>
            <a:spLocks/>
          </p:cNvSpPr>
          <p:nvPr/>
        </p:nvSpPr>
        <p:spPr bwMode="auto">
          <a:xfrm>
            <a:off x="1166092" y="3302766"/>
            <a:ext cx="57150" cy="57150"/>
          </a:xfrm>
          <a:custGeom>
            <a:avLst/>
            <a:gdLst>
              <a:gd name="T0" fmla="*/ 0 w 36"/>
              <a:gd name="T1" fmla="*/ 2147483647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2147483647 w 36"/>
              <a:gd name="T7" fmla="*/ 0 h 36"/>
              <a:gd name="T8" fmla="*/ 2147483647 w 36"/>
              <a:gd name="T9" fmla="*/ 2147483647 h 36"/>
              <a:gd name="T10" fmla="*/ 2147483647 w 36"/>
              <a:gd name="T11" fmla="*/ 2147483647 h 36"/>
              <a:gd name="T12" fmla="*/ 2147483647 w 36"/>
              <a:gd name="T13" fmla="*/ 2147483647 h 36"/>
              <a:gd name="T14" fmla="*/ 2147483647 w 36"/>
              <a:gd name="T15" fmla="*/ 2147483647 h 36"/>
              <a:gd name="T16" fmla="*/ 0 w 36"/>
              <a:gd name="T17" fmla="*/ 214748364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"/>
              <a:gd name="T28" fmla="*/ 0 h 36"/>
              <a:gd name="T29" fmla="*/ 36 w 36"/>
              <a:gd name="T30" fmla="*/ 36 h 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" h="36">
                <a:moveTo>
                  <a:pt x="0" y="8"/>
                </a:moveTo>
                <a:lnTo>
                  <a:pt x="12" y="7"/>
                </a:lnTo>
                <a:lnTo>
                  <a:pt x="25" y="4"/>
                </a:lnTo>
                <a:lnTo>
                  <a:pt x="36" y="0"/>
                </a:lnTo>
                <a:lnTo>
                  <a:pt x="25" y="17"/>
                </a:lnTo>
                <a:lnTo>
                  <a:pt x="26" y="36"/>
                </a:lnTo>
                <a:lnTo>
                  <a:pt x="19" y="27"/>
                </a:lnTo>
                <a:lnTo>
                  <a:pt x="9" y="17"/>
                </a:lnTo>
                <a:lnTo>
                  <a:pt x="0" y="8"/>
                </a:lnTo>
                <a:close/>
              </a:path>
            </a:pathLst>
          </a:custGeom>
          <a:solidFill>
            <a:srgbClr val="401AFF"/>
          </a:solidFill>
          <a:ln w="0">
            <a:solidFill>
              <a:srgbClr val="401A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7" name="Freeform 2936"/>
          <p:cNvSpPr>
            <a:spLocks/>
          </p:cNvSpPr>
          <p:nvPr/>
        </p:nvSpPr>
        <p:spPr bwMode="auto">
          <a:xfrm>
            <a:off x="1166092" y="3302766"/>
            <a:ext cx="57150" cy="57150"/>
          </a:xfrm>
          <a:custGeom>
            <a:avLst/>
            <a:gdLst>
              <a:gd name="T0" fmla="*/ 0 w 36"/>
              <a:gd name="T1" fmla="*/ 2147483647 h 36"/>
              <a:gd name="T2" fmla="*/ 2147483647 w 36"/>
              <a:gd name="T3" fmla="*/ 2147483647 h 36"/>
              <a:gd name="T4" fmla="*/ 2147483647 w 36"/>
              <a:gd name="T5" fmla="*/ 2147483647 h 36"/>
              <a:gd name="T6" fmla="*/ 2147483647 w 36"/>
              <a:gd name="T7" fmla="*/ 0 h 36"/>
              <a:gd name="T8" fmla="*/ 2147483647 w 36"/>
              <a:gd name="T9" fmla="*/ 2147483647 h 36"/>
              <a:gd name="T10" fmla="*/ 2147483647 w 36"/>
              <a:gd name="T11" fmla="*/ 2147483647 h 36"/>
              <a:gd name="T12" fmla="*/ 2147483647 w 36"/>
              <a:gd name="T13" fmla="*/ 2147483647 h 36"/>
              <a:gd name="T14" fmla="*/ 2147483647 w 36"/>
              <a:gd name="T15" fmla="*/ 2147483647 h 36"/>
              <a:gd name="T16" fmla="*/ 0 w 36"/>
              <a:gd name="T17" fmla="*/ 2147483647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"/>
              <a:gd name="T28" fmla="*/ 0 h 36"/>
              <a:gd name="T29" fmla="*/ 36 w 36"/>
              <a:gd name="T30" fmla="*/ 36 h 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" h="36">
                <a:moveTo>
                  <a:pt x="0" y="8"/>
                </a:moveTo>
                <a:lnTo>
                  <a:pt x="12" y="7"/>
                </a:lnTo>
                <a:lnTo>
                  <a:pt x="25" y="4"/>
                </a:lnTo>
                <a:lnTo>
                  <a:pt x="36" y="0"/>
                </a:lnTo>
                <a:lnTo>
                  <a:pt x="25" y="17"/>
                </a:lnTo>
                <a:lnTo>
                  <a:pt x="26" y="36"/>
                </a:lnTo>
                <a:lnTo>
                  <a:pt x="19" y="27"/>
                </a:lnTo>
                <a:lnTo>
                  <a:pt x="9" y="17"/>
                </a:lnTo>
                <a:lnTo>
                  <a:pt x="0" y="8"/>
                </a:lnTo>
              </a:path>
            </a:pathLst>
          </a:custGeom>
          <a:noFill/>
          <a:ln w="4">
            <a:solidFill>
              <a:srgbClr val="401A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8" name="Freeform 2937"/>
          <p:cNvSpPr>
            <a:spLocks/>
          </p:cNvSpPr>
          <p:nvPr/>
        </p:nvSpPr>
        <p:spPr bwMode="auto">
          <a:xfrm>
            <a:off x="2159867" y="2732853"/>
            <a:ext cx="60325" cy="58738"/>
          </a:xfrm>
          <a:custGeom>
            <a:avLst/>
            <a:gdLst>
              <a:gd name="T0" fmla="*/ 0 w 38"/>
              <a:gd name="T1" fmla="*/ 2147483647 h 37"/>
              <a:gd name="T2" fmla="*/ 2147483647 w 38"/>
              <a:gd name="T3" fmla="*/ 2147483647 h 37"/>
              <a:gd name="T4" fmla="*/ 2147483647 w 38"/>
              <a:gd name="T5" fmla="*/ 2147483647 h 37"/>
              <a:gd name="T6" fmla="*/ 2147483647 w 38"/>
              <a:gd name="T7" fmla="*/ 0 h 37"/>
              <a:gd name="T8" fmla="*/ 2147483647 w 38"/>
              <a:gd name="T9" fmla="*/ 2147483647 h 37"/>
              <a:gd name="T10" fmla="*/ 2147483647 w 38"/>
              <a:gd name="T11" fmla="*/ 2147483647 h 37"/>
              <a:gd name="T12" fmla="*/ 2147483647 w 38"/>
              <a:gd name="T13" fmla="*/ 2147483647 h 37"/>
              <a:gd name="T14" fmla="*/ 2147483647 w 38"/>
              <a:gd name="T15" fmla="*/ 2147483647 h 37"/>
              <a:gd name="T16" fmla="*/ 0 w 38"/>
              <a:gd name="T17" fmla="*/ 2147483647 h 3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"/>
              <a:gd name="T28" fmla="*/ 0 h 37"/>
              <a:gd name="T29" fmla="*/ 38 w 38"/>
              <a:gd name="T30" fmla="*/ 37 h 3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" h="37">
                <a:moveTo>
                  <a:pt x="0" y="10"/>
                </a:moveTo>
                <a:lnTo>
                  <a:pt x="13" y="8"/>
                </a:lnTo>
                <a:lnTo>
                  <a:pt x="26" y="5"/>
                </a:lnTo>
                <a:lnTo>
                  <a:pt x="38" y="0"/>
                </a:lnTo>
                <a:lnTo>
                  <a:pt x="26" y="17"/>
                </a:lnTo>
                <a:lnTo>
                  <a:pt x="28" y="37"/>
                </a:lnTo>
                <a:lnTo>
                  <a:pt x="20" y="27"/>
                </a:lnTo>
                <a:lnTo>
                  <a:pt x="10" y="18"/>
                </a:lnTo>
                <a:lnTo>
                  <a:pt x="0" y="1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89" name="Line 2938"/>
          <p:cNvSpPr>
            <a:spLocks noChangeShapeType="1"/>
          </p:cNvSpPr>
          <p:nvPr/>
        </p:nvSpPr>
        <p:spPr bwMode="auto">
          <a:xfrm flipH="1" flipV="1">
            <a:off x="2196380" y="2758253"/>
            <a:ext cx="868362" cy="238125"/>
          </a:xfrm>
          <a:prstGeom prst="line">
            <a:avLst/>
          </a:prstGeom>
          <a:noFill/>
          <a:ln w="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90" name="Freeform 2939"/>
          <p:cNvSpPr>
            <a:spLocks/>
          </p:cNvSpPr>
          <p:nvPr/>
        </p:nvSpPr>
        <p:spPr bwMode="auto">
          <a:xfrm>
            <a:off x="2121767" y="2709041"/>
            <a:ext cx="120650" cy="115887"/>
          </a:xfrm>
          <a:custGeom>
            <a:avLst/>
            <a:gdLst>
              <a:gd name="T0" fmla="*/ 0 w 76"/>
              <a:gd name="T1" fmla="*/ 2147483647 h 73"/>
              <a:gd name="T2" fmla="*/ 2147483647 w 76"/>
              <a:gd name="T3" fmla="*/ 2147483647 h 73"/>
              <a:gd name="T4" fmla="*/ 2147483647 w 76"/>
              <a:gd name="T5" fmla="*/ 2147483647 h 73"/>
              <a:gd name="T6" fmla="*/ 2147483647 w 76"/>
              <a:gd name="T7" fmla="*/ 2147483647 h 73"/>
              <a:gd name="T8" fmla="*/ 2147483647 w 76"/>
              <a:gd name="T9" fmla="*/ 0 h 73"/>
              <a:gd name="T10" fmla="*/ 2147483647 w 76"/>
              <a:gd name="T11" fmla="*/ 2147483647 h 73"/>
              <a:gd name="T12" fmla="*/ 2147483647 w 76"/>
              <a:gd name="T13" fmla="*/ 2147483647 h 73"/>
              <a:gd name="T14" fmla="*/ 2147483647 w 76"/>
              <a:gd name="T15" fmla="*/ 2147483647 h 73"/>
              <a:gd name="T16" fmla="*/ 2147483647 w 76"/>
              <a:gd name="T17" fmla="*/ 2147483647 h 73"/>
              <a:gd name="T18" fmla="*/ 2147483647 w 76"/>
              <a:gd name="T19" fmla="*/ 2147483647 h 73"/>
              <a:gd name="T20" fmla="*/ 0 w 76"/>
              <a:gd name="T21" fmla="*/ 2147483647 h 7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6"/>
              <a:gd name="T34" fmla="*/ 0 h 73"/>
              <a:gd name="T35" fmla="*/ 76 w 76"/>
              <a:gd name="T36" fmla="*/ 73 h 7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6" h="73">
                <a:moveTo>
                  <a:pt x="0" y="18"/>
                </a:moveTo>
                <a:lnTo>
                  <a:pt x="19" y="16"/>
                </a:lnTo>
                <a:lnTo>
                  <a:pt x="40" y="12"/>
                </a:lnTo>
                <a:lnTo>
                  <a:pt x="59" y="6"/>
                </a:lnTo>
                <a:lnTo>
                  <a:pt x="76" y="0"/>
                </a:lnTo>
                <a:lnTo>
                  <a:pt x="53" y="33"/>
                </a:lnTo>
                <a:lnTo>
                  <a:pt x="56" y="73"/>
                </a:lnTo>
                <a:lnTo>
                  <a:pt x="45" y="58"/>
                </a:lnTo>
                <a:lnTo>
                  <a:pt x="31" y="44"/>
                </a:lnTo>
                <a:lnTo>
                  <a:pt x="16" y="30"/>
                </a:lnTo>
                <a:lnTo>
                  <a:pt x="0" y="18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91" name="Freeform 2940"/>
          <p:cNvSpPr>
            <a:spLocks/>
          </p:cNvSpPr>
          <p:nvPr/>
        </p:nvSpPr>
        <p:spPr bwMode="auto">
          <a:xfrm>
            <a:off x="2686917" y="2335978"/>
            <a:ext cx="52388" cy="63500"/>
          </a:xfrm>
          <a:custGeom>
            <a:avLst/>
            <a:gdLst>
              <a:gd name="T0" fmla="*/ 0 w 33"/>
              <a:gd name="T1" fmla="*/ 0 h 40"/>
              <a:gd name="T2" fmla="*/ 2147483647 w 33"/>
              <a:gd name="T3" fmla="*/ 2147483647 h 40"/>
              <a:gd name="T4" fmla="*/ 2147483647 w 33"/>
              <a:gd name="T5" fmla="*/ 2147483647 h 40"/>
              <a:gd name="T6" fmla="*/ 2147483647 w 33"/>
              <a:gd name="T7" fmla="*/ 2147483647 h 40"/>
              <a:gd name="T8" fmla="*/ 2147483647 w 33"/>
              <a:gd name="T9" fmla="*/ 2147483647 h 40"/>
              <a:gd name="T10" fmla="*/ 0 w 33"/>
              <a:gd name="T11" fmla="*/ 2147483647 h 40"/>
              <a:gd name="T12" fmla="*/ 2147483647 w 33"/>
              <a:gd name="T13" fmla="*/ 2147483647 h 40"/>
              <a:gd name="T14" fmla="*/ 2147483647 w 33"/>
              <a:gd name="T15" fmla="*/ 2147483647 h 40"/>
              <a:gd name="T16" fmla="*/ 0 w 33"/>
              <a:gd name="T17" fmla="*/ 0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"/>
              <a:gd name="T28" fmla="*/ 0 h 40"/>
              <a:gd name="T29" fmla="*/ 33 w 33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" h="40">
                <a:moveTo>
                  <a:pt x="0" y="0"/>
                </a:moveTo>
                <a:lnTo>
                  <a:pt x="10" y="8"/>
                </a:lnTo>
                <a:lnTo>
                  <a:pt x="22" y="15"/>
                </a:lnTo>
                <a:lnTo>
                  <a:pt x="33" y="20"/>
                </a:lnTo>
                <a:lnTo>
                  <a:pt x="13" y="24"/>
                </a:lnTo>
                <a:lnTo>
                  <a:pt x="0" y="40"/>
                </a:lnTo>
                <a:lnTo>
                  <a:pt x="2" y="27"/>
                </a:lnTo>
                <a:lnTo>
                  <a:pt x="1" y="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92" name="Line 2941"/>
          <p:cNvSpPr>
            <a:spLocks noChangeShapeType="1"/>
          </p:cNvSpPr>
          <p:nvPr/>
        </p:nvSpPr>
        <p:spPr bwMode="auto">
          <a:xfrm flipH="1" flipV="1">
            <a:off x="2705967" y="2369316"/>
            <a:ext cx="342900" cy="601662"/>
          </a:xfrm>
          <a:prstGeom prst="line">
            <a:avLst/>
          </a:prstGeom>
          <a:noFill/>
          <a:ln w="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693" name="Freeform 2942"/>
          <p:cNvSpPr>
            <a:spLocks/>
          </p:cNvSpPr>
          <p:nvPr/>
        </p:nvSpPr>
        <p:spPr bwMode="auto">
          <a:xfrm>
            <a:off x="2667867" y="2302641"/>
            <a:ext cx="106363" cy="125412"/>
          </a:xfrm>
          <a:custGeom>
            <a:avLst/>
            <a:gdLst>
              <a:gd name="T0" fmla="*/ 0 w 67"/>
              <a:gd name="T1" fmla="*/ 0 h 79"/>
              <a:gd name="T2" fmla="*/ 2147483647 w 67"/>
              <a:gd name="T3" fmla="*/ 2147483647 h 79"/>
              <a:gd name="T4" fmla="*/ 2147483647 w 67"/>
              <a:gd name="T5" fmla="*/ 2147483647 h 79"/>
              <a:gd name="T6" fmla="*/ 2147483647 w 67"/>
              <a:gd name="T7" fmla="*/ 2147483647 h 79"/>
              <a:gd name="T8" fmla="*/ 2147483647 w 67"/>
              <a:gd name="T9" fmla="*/ 2147483647 h 79"/>
              <a:gd name="T10" fmla="*/ 2147483647 w 67"/>
              <a:gd name="T11" fmla="*/ 2147483647 h 79"/>
              <a:gd name="T12" fmla="*/ 2147483647 w 67"/>
              <a:gd name="T13" fmla="*/ 2147483647 h 79"/>
              <a:gd name="T14" fmla="*/ 2147483647 w 67"/>
              <a:gd name="T15" fmla="*/ 2147483647 h 79"/>
              <a:gd name="T16" fmla="*/ 2147483647 w 67"/>
              <a:gd name="T17" fmla="*/ 2147483647 h 79"/>
              <a:gd name="T18" fmla="*/ 2147483647 w 67"/>
              <a:gd name="T19" fmla="*/ 2147483647 h 79"/>
              <a:gd name="T20" fmla="*/ 0 w 67"/>
              <a:gd name="T21" fmla="*/ 0 h 7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7"/>
              <a:gd name="T34" fmla="*/ 0 h 79"/>
              <a:gd name="T35" fmla="*/ 67 w 67"/>
              <a:gd name="T36" fmla="*/ 79 h 7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7" h="79">
                <a:moveTo>
                  <a:pt x="0" y="0"/>
                </a:moveTo>
                <a:lnTo>
                  <a:pt x="15" y="12"/>
                </a:lnTo>
                <a:lnTo>
                  <a:pt x="32" y="23"/>
                </a:lnTo>
                <a:lnTo>
                  <a:pt x="50" y="33"/>
                </a:lnTo>
                <a:lnTo>
                  <a:pt x="67" y="40"/>
                </a:lnTo>
                <a:lnTo>
                  <a:pt x="27" y="47"/>
                </a:lnTo>
                <a:lnTo>
                  <a:pt x="1" y="79"/>
                </a:lnTo>
                <a:lnTo>
                  <a:pt x="3" y="61"/>
                </a:lnTo>
                <a:lnTo>
                  <a:pt x="4" y="40"/>
                </a:lnTo>
                <a:lnTo>
                  <a:pt x="2" y="1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192" name="TextBox 4191"/>
          <p:cNvSpPr txBox="1"/>
          <p:nvPr/>
        </p:nvSpPr>
        <p:spPr>
          <a:xfrm>
            <a:off x="2034455" y="3405953"/>
            <a:ext cx="143986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2D2DB9"/>
                </a:solidFill>
              </a:rPr>
              <a:t>fragmentation</a:t>
            </a:r>
          </a:p>
        </p:txBody>
      </p:sp>
      <p:sp>
        <p:nvSpPr>
          <p:cNvPr id="16695" name="TextBox 4192"/>
          <p:cNvSpPr txBox="1">
            <a:spLocks noChangeArrowheads="1"/>
          </p:cNvSpPr>
          <p:nvPr/>
        </p:nvSpPr>
        <p:spPr bwMode="auto">
          <a:xfrm>
            <a:off x="2577380" y="2958278"/>
            <a:ext cx="83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>
                <a:solidFill>
                  <a:srgbClr val="FF0000"/>
                </a:solidFill>
              </a:rPr>
              <a:t>fission</a:t>
            </a:r>
          </a:p>
        </p:txBody>
      </p:sp>
      <p:sp>
        <p:nvSpPr>
          <p:cNvPr id="16696" name="TextBox 4194"/>
          <p:cNvSpPr txBox="1">
            <a:spLocks noChangeArrowheads="1"/>
          </p:cNvSpPr>
          <p:nvPr/>
        </p:nvSpPr>
        <p:spPr bwMode="auto">
          <a:xfrm>
            <a:off x="572367" y="3737741"/>
            <a:ext cx="162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00"/>
                </a:solidFill>
              </a:rPr>
              <a:t>neutron number N</a:t>
            </a:r>
          </a:p>
        </p:txBody>
      </p:sp>
      <p:sp>
        <p:nvSpPr>
          <p:cNvPr id="16697" name="TextBox 4196"/>
          <p:cNvSpPr txBox="1">
            <a:spLocks noChangeArrowheads="1"/>
          </p:cNvSpPr>
          <p:nvPr/>
        </p:nvSpPr>
        <p:spPr bwMode="auto">
          <a:xfrm rot="-5400000">
            <a:off x="-552376" y="2612997"/>
            <a:ext cx="1506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GB" sz="1400">
                <a:solidFill>
                  <a:srgbClr val="000000"/>
                </a:solidFill>
              </a:rPr>
              <a:t>proton number Z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43" y="4070345"/>
            <a:ext cx="3802557" cy="2779717"/>
            <a:chOff x="7443" y="4070345"/>
            <a:chExt cx="3802557" cy="2779717"/>
          </a:xfrm>
        </p:grpSpPr>
        <p:pic>
          <p:nvPicPr>
            <p:cNvPr id="377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29" r="16393"/>
            <a:stretch>
              <a:fillRect/>
            </a:stretch>
          </p:blipFill>
          <p:spPr bwMode="auto">
            <a:xfrm>
              <a:off x="7443" y="4070345"/>
              <a:ext cx="3802557" cy="2779717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9258" y="4363514"/>
              <a:ext cx="2467342" cy="923330"/>
            </a:xfrm>
            <a:prstGeom prst="rect">
              <a:avLst/>
            </a:prstGeom>
            <a:noFill/>
            <a:ln w="22225"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GSI/RIKEN-method 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Inverse kinematics, 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relativistic RIBs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26729" y="265695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p(1.4 GeV)</a:t>
            </a:r>
          </a:p>
        </p:txBody>
      </p:sp>
      <p:sp>
        <p:nvSpPr>
          <p:cNvPr id="3776" name="TextBox 3775"/>
          <p:cNvSpPr txBox="1"/>
          <p:nvPr/>
        </p:nvSpPr>
        <p:spPr>
          <a:xfrm>
            <a:off x="4855604" y="379756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 g/cm</a:t>
            </a:r>
            <a:r>
              <a:rPr lang="en-GB" baseline="30000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6911" y="2129864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baseline="30000" dirty="0">
                <a:solidFill>
                  <a:srgbClr val="FF0000"/>
                </a:solidFill>
              </a:rPr>
              <a:t>180</a:t>
            </a:r>
            <a:r>
              <a:rPr lang="en-GB" b="1" dirty="0">
                <a:solidFill>
                  <a:srgbClr val="FF0000"/>
                </a:solidFill>
              </a:rPr>
              <a:t>Tl</a:t>
            </a:r>
          </a:p>
        </p:txBody>
      </p:sp>
      <p:sp>
        <p:nvSpPr>
          <p:cNvPr id="3778" name="TextBox 3777"/>
          <p:cNvSpPr txBox="1"/>
          <p:nvPr/>
        </p:nvSpPr>
        <p:spPr>
          <a:xfrm>
            <a:off x="6691885" y="3555109"/>
            <a:ext cx="55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baseline="30000" dirty="0">
                <a:solidFill>
                  <a:srgbClr val="FF0000"/>
                </a:solidFill>
              </a:rPr>
              <a:t>11</a:t>
            </a:r>
            <a:r>
              <a:rPr lang="en-GB" b="1" dirty="0">
                <a:solidFill>
                  <a:srgbClr val="FF0000"/>
                </a:solidFill>
              </a:rPr>
              <a:t>Li</a:t>
            </a:r>
          </a:p>
        </p:txBody>
      </p:sp>
      <p:sp>
        <p:nvSpPr>
          <p:cNvPr id="3779" name="TextBox 3778"/>
          <p:cNvSpPr txBox="1"/>
          <p:nvPr/>
        </p:nvSpPr>
        <p:spPr>
          <a:xfrm>
            <a:off x="6656960" y="487755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baseline="30000" dirty="0">
                <a:solidFill>
                  <a:srgbClr val="FF0000"/>
                </a:solidFill>
              </a:rPr>
              <a:t>144</a:t>
            </a:r>
            <a:r>
              <a:rPr lang="en-GB" b="1" dirty="0">
                <a:solidFill>
                  <a:srgbClr val="FF0000"/>
                </a:solidFill>
              </a:rPr>
              <a:t>Cs</a:t>
            </a:r>
          </a:p>
        </p:txBody>
      </p:sp>
    </p:spTree>
    <p:extLst>
      <p:ext uri="{BB962C8B-B14F-4D97-AF65-F5344CB8AC3E}">
        <p14:creationId xmlns:p14="http://schemas.microsoft.com/office/powerpoint/2010/main" val="369196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D165830-A189-4A85-A882-0FD820544ABC}"/>
              </a:ext>
            </a:extLst>
          </p:cNvPr>
          <p:cNvSpPr/>
          <p:nvPr/>
        </p:nvSpPr>
        <p:spPr>
          <a:xfrm>
            <a:off x="-7321" y="93731"/>
            <a:ext cx="9144000" cy="6764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310" tIns="32155" rIns="64310" bIns="32155" rtlCol="0" anchor="ctr"/>
          <a:lstStyle/>
          <a:p>
            <a:pPr marL="0" marR="0" lvl="0" indent="0" algn="ctr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-30003" y="2"/>
            <a:ext cx="9189364" cy="815608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ISOLDE On-line Mass Separator Facility (CERN</a:t>
            </a:r>
            <a:r>
              <a:rPr lang="en-US" sz="2700" b="1" kern="0" dirty="0">
                <a:solidFill>
                  <a:srgbClr val="FFFFFF"/>
                </a:solidFill>
                <a:latin typeface="Comic Sans MS" pitchFamily="66" charset="0"/>
              </a:rPr>
              <a:t>)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(example of a surface-ionization ion source)</a:t>
            </a:r>
          </a:p>
        </p:txBody>
      </p:sp>
      <p:pic>
        <p:nvPicPr>
          <p:cNvPr id="3" name="CERN-FOOTAGE-2017-045-001-720p.mp4">
            <a:hlinkClick r:id="" action="ppaction://media"/>
            <a:extLst>
              <a:ext uri="{FF2B5EF4-FFF2-40B4-BE49-F238E27FC236}">
                <a16:creationId xmlns:a16="http://schemas.microsoft.com/office/drawing/2014/main" id="{A11C062E-6323-99EE-2FB9-61B8073C1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4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DF0E-7302-FDD0-68A9-11143F8CB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01" name="Rectangle 57">
            <a:extLst>
              <a:ext uri="{FF2B5EF4-FFF2-40B4-BE49-F238E27FC236}">
                <a16:creationId xmlns:a16="http://schemas.microsoft.com/office/drawing/2014/main" id="{CC04D1F4-9254-691E-90F8-C4611BF237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92936"/>
          </a:xfrm>
          <a:solidFill>
            <a:srgbClr val="002060"/>
          </a:solidFill>
        </p:spPr>
        <p:txBody>
          <a:bodyPr/>
          <a:lstStyle/>
          <a:p>
            <a:r>
              <a:rPr lang="en-GB" sz="2400" b="1" dirty="0">
                <a:solidFill>
                  <a:schemeClr val="bg1"/>
                </a:solidFill>
                <a:latin typeface="Comic Sans MS" pitchFamily="66" charset="0"/>
              </a:rPr>
              <a:t>How to get a uniquely clean radioactive ion beam  at ISOLDE?</a:t>
            </a:r>
            <a:br>
              <a:rPr lang="en-GB" sz="24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GB" sz="2400" b="1" dirty="0">
                <a:solidFill>
                  <a:schemeClr val="bg1"/>
                </a:solidFill>
                <a:latin typeface="Comic Sans MS" pitchFamily="66" charset="0"/>
              </a:rPr>
              <a:t>Resonance Laser Ionization at ISOLDE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29F04493-6487-017E-0950-370A14999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2936"/>
            <a:ext cx="9105901" cy="460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3605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Figure_BdF_includingFissProb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123" y="779080"/>
            <a:ext cx="8185484" cy="4090737"/>
          </a:xfrm>
          <a:prstGeom prst="rect">
            <a:avLst/>
          </a:prstGeom>
        </p:spPr>
      </p:pic>
      <p:sp>
        <p:nvSpPr>
          <p:cNvPr id="179203" name="Rectangle 205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"/>
            <a:ext cx="9144000" cy="1136068"/>
          </a:xfrm>
          <a:solidFill>
            <a:srgbClr val="003366"/>
          </a:solidFill>
        </p:spPr>
        <p:txBody>
          <a:bodyPr/>
          <a:lstStyle/>
          <a:p>
            <a:pPr>
              <a:lnSpc>
                <a:spcPct val="11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Beta-Delayed Fission of low-energy RIBs</a:t>
            </a:r>
            <a:b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(a sub-class of </a:t>
            </a:r>
            <a:r>
              <a:rPr lang="en-US" sz="3200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-delayed particle decays)</a:t>
            </a:r>
            <a:endParaRPr lang="en-US" sz="18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2" name="Rectangle 2069"/>
          <p:cNvSpPr>
            <a:spLocks noChangeArrowheads="1"/>
          </p:cNvSpPr>
          <p:nvPr/>
        </p:nvSpPr>
        <p:spPr bwMode="auto">
          <a:xfrm>
            <a:off x="111123" y="4761478"/>
            <a:ext cx="8910957" cy="136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0" tIns="45687" rIns="91370" bIns="45687">
            <a:spAutoFit/>
          </a:bodyPr>
          <a:lstStyle/>
          <a:p>
            <a:pPr algn="just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Two step process: </a:t>
            </a:r>
            <a:r>
              <a:rPr lang="en-US" sz="220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sz="2200" dirty="0">
                <a:solidFill>
                  <a:srgbClr val="FF0000"/>
                </a:solidFill>
              </a:rPr>
              <a:t> decay followed by fission</a:t>
            </a:r>
          </a:p>
          <a:p>
            <a:pPr algn="just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Low-energy fission (E*~3-12 MeV, limited by Q</a:t>
            </a:r>
            <a:r>
              <a:rPr lang="en-US" sz="2200" baseline="-25000" dirty="0">
                <a:solidFill>
                  <a:srgbClr val="FF0000"/>
                </a:solidFill>
              </a:rPr>
              <a:t>EC</a:t>
            </a:r>
            <a:r>
              <a:rPr lang="en-US" sz="2200" dirty="0">
                <a:solidFill>
                  <a:srgbClr val="FF0000"/>
                </a:solidFill>
              </a:rPr>
              <a:t>)</a:t>
            </a:r>
          </a:p>
          <a:p>
            <a:pPr algn="just">
              <a:lnSpc>
                <a:spcPct val="90000"/>
              </a:lnSpc>
              <a:spcBef>
                <a:spcPct val="5000"/>
              </a:spcBef>
            </a:pPr>
            <a:r>
              <a:rPr lang="en-US" sz="2200" dirty="0">
                <a:solidFill>
                  <a:srgbClr val="FF0000"/>
                </a:solidFill>
              </a:rPr>
              <a:t>            </a:t>
            </a:r>
            <a:r>
              <a:rPr lang="en-US" sz="2200" dirty="0"/>
              <a:t>e.g. </a:t>
            </a:r>
            <a:r>
              <a:rPr lang="en-US" sz="2200" baseline="30000" dirty="0"/>
              <a:t>180</a:t>
            </a:r>
            <a:r>
              <a:rPr lang="en-US" sz="2200" dirty="0"/>
              <a:t>Tl: Q</a:t>
            </a:r>
            <a:r>
              <a:rPr lang="en-US" sz="2200" baseline="-25000" dirty="0"/>
              <a:t>EC</a:t>
            </a:r>
            <a:r>
              <a:rPr lang="en-US" sz="2200" dirty="0"/>
              <a:t>=10.4 MeV, </a:t>
            </a:r>
            <a:r>
              <a:rPr lang="en-US" sz="2200" dirty="0" err="1"/>
              <a:t>B</a:t>
            </a:r>
            <a:r>
              <a:rPr lang="en-US" sz="2200" baseline="-25000" dirty="0" err="1"/>
              <a:t>f,calc</a:t>
            </a:r>
            <a:r>
              <a:rPr lang="en-US" sz="2200" dirty="0"/>
              <a:t>=9.8 MeV</a:t>
            </a:r>
          </a:p>
          <a:p>
            <a:pPr algn="just">
              <a:lnSpc>
                <a:spcPct val="90000"/>
              </a:lnSpc>
              <a:spcBef>
                <a:spcPct val="5000"/>
              </a:spcBef>
              <a:buFontTx/>
              <a:buChar char="•"/>
            </a:pPr>
            <a:r>
              <a:rPr lang="en-US" sz="2200" dirty="0">
                <a:solidFill>
                  <a:srgbClr val="FF0000"/>
                </a:solidFill>
              </a:rPr>
              <a:t>Low angular momentum of the state </a:t>
            </a:r>
            <a:r>
              <a:rPr lang="en-US" sz="2200" dirty="0"/>
              <a:t>e.g. </a:t>
            </a:r>
            <a:r>
              <a:rPr lang="en-US" sz="2200" baseline="30000" dirty="0"/>
              <a:t>180</a:t>
            </a:r>
            <a:r>
              <a:rPr lang="en-US" sz="2200" dirty="0"/>
              <a:t>Tl: I=4 or 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497391"/>
            <a:ext cx="8704162" cy="307710"/>
          </a:xfrm>
          <a:prstGeom prst="rect">
            <a:avLst/>
          </a:prstGeom>
          <a:noFill/>
        </p:spPr>
        <p:txBody>
          <a:bodyPr wrap="square" lIns="91370" tIns="45687" rIns="91370" bIns="45687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A.N. Andreyev, M. </a:t>
            </a:r>
            <a:r>
              <a:rPr lang="en-GB" sz="1400" dirty="0" err="1">
                <a:solidFill>
                  <a:srgbClr val="000000"/>
                </a:solidFill>
              </a:rPr>
              <a:t>Huyse</a:t>
            </a:r>
            <a:r>
              <a:rPr lang="en-GB" sz="1400" dirty="0">
                <a:solidFill>
                  <a:srgbClr val="000000"/>
                </a:solidFill>
              </a:rPr>
              <a:t>, P. Van </a:t>
            </a:r>
            <a:r>
              <a:rPr lang="en-GB" sz="1400" dirty="0" err="1">
                <a:solidFill>
                  <a:srgbClr val="000000"/>
                </a:solidFill>
              </a:rPr>
              <a:t>Duppen</a:t>
            </a:r>
            <a:r>
              <a:rPr lang="en-GB" sz="1400" dirty="0">
                <a:solidFill>
                  <a:srgbClr val="000000"/>
                </a:solidFill>
              </a:rPr>
              <a:t>, Reviews of Modern Physics, 85, 1541 (2013): ~30 cases known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0923" y="1089181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>
                <a:solidFill>
                  <a:srgbClr val="FF0000"/>
                </a:solidFill>
              </a:rPr>
              <a:t>180</a:t>
            </a:r>
            <a:r>
              <a:rPr lang="en-GB" sz="2000" b="1" dirty="0">
                <a:solidFill>
                  <a:srgbClr val="FF0000"/>
                </a:solidFill>
              </a:rPr>
              <a:t>Tl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13539" y="3630713"/>
            <a:ext cx="811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baseline="30000" dirty="0">
                <a:solidFill>
                  <a:srgbClr val="FF0000"/>
                </a:solidFill>
              </a:rPr>
              <a:t>180</a:t>
            </a:r>
            <a:r>
              <a:rPr lang="en-GB" sz="2000" b="1" dirty="0">
                <a:solidFill>
                  <a:srgbClr val="FF0000"/>
                </a:solidFill>
              </a:rPr>
              <a:t>Hg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20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B0233C-74FA-4BD0-8B11-79FE46F2415F}"/>
              </a:ext>
            </a:extLst>
          </p:cNvPr>
          <p:cNvSpPr/>
          <p:nvPr/>
        </p:nvSpPr>
        <p:spPr>
          <a:xfrm>
            <a:off x="-1919" y="93732"/>
            <a:ext cx="9133214" cy="6764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9" descr="C:\Users\James\Dropbox\Thesis\Figures\3.Experiment\WM_rot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073" y="3715992"/>
            <a:ext cx="3742046" cy="374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73"/>
          <p:cNvSpPr txBox="1">
            <a:spLocks noChangeArrowheads="1"/>
          </p:cNvSpPr>
          <p:nvPr/>
        </p:nvSpPr>
        <p:spPr bwMode="auto">
          <a:xfrm>
            <a:off x="64874" y="5097701"/>
            <a:ext cx="5698043" cy="1715021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109" b="1" u="sng" dirty="0">
                <a:solidFill>
                  <a:srgbClr val="FF0000"/>
                </a:solidFill>
              </a:rPr>
              <a:t>Setup: Si detectors both sides of the C-foil</a:t>
            </a:r>
          </a:p>
          <a:p>
            <a:pPr>
              <a:buFontTx/>
              <a:buChar char="•"/>
            </a:pPr>
            <a:r>
              <a:rPr lang="en-US" sz="1687" dirty="0"/>
              <a:t> Simple setup &amp; DAQ: 2 Surface barrier detectors (1 </a:t>
            </a:r>
            <a:br>
              <a:rPr lang="en-US" sz="1687" dirty="0"/>
            </a:br>
            <a:r>
              <a:rPr lang="en-US" sz="1687" dirty="0"/>
              <a:t>   of them – annular) and 2 PIPS detectors.</a:t>
            </a:r>
          </a:p>
          <a:p>
            <a:pPr>
              <a:buFontTx/>
              <a:buChar char="•"/>
            </a:pPr>
            <a:r>
              <a:rPr lang="en-US" sz="1687" dirty="0"/>
              <a:t> 34% geometrical efficiency at implantation site.</a:t>
            </a:r>
          </a:p>
          <a:p>
            <a:pPr>
              <a:buFontTx/>
              <a:buChar char="•"/>
            </a:pPr>
            <a:r>
              <a:rPr lang="en-US" sz="1687" dirty="0"/>
              <a:t> Alpha-gamma coincidences</a:t>
            </a:r>
          </a:p>
          <a:p>
            <a:pPr>
              <a:buFontTx/>
              <a:buChar char="•"/>
            </a:pPr>
            <a:r>
              <a:rPr lang="en-US" sz="1687" dirty="0"/>
              <a:t> Digital electronics</a:t>
            </a:r>
          </a:p>
        </p:txBody>
      </p:sp>
      <p:pic>
        <p:nvPicPr>
          <p:cNvPr id="14" name="Picture 8" descr="C:\Users\James\Dropbox\Thesis\Figures\3.Experiment\wm_pp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17" y="863201"/>
            <a:ext cx="8911438" cy="398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28"/>
          <p:cNvSpPr txBox="1">
            <a:spLocks noChangeArrowheads="1"/>
          </p:cNvSpPr>
          <p:nvPr/>
        </p:nvSpPr>
        <p:spPr bwMode="auto">
          <a:xfrm>
            <a:off x="0" y="0"/>
            <a:ext cx="9144000" cy="817922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Detection system for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b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DF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studies at ISOLDE</a:t>
            </a:r>
          </a:p>
          <a:p>
            <a:r>
              <a:rPr lang="en-US" sz="1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(small can be beautiful!)</a:t>
            </a:r>
            <a:endParaRPr lang="en-GB" sz="18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363" y="737356"/>
            <a:ext cx="3158002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07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66DE2-E105-4598-90EE-FCCC3C25BA23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3124"/>
          </a:xfrm>
          <a:solidFill>
            <a:srgbClr val="003366"/>
          </a:solidFill>
        </p:spPr>
        <p:txBody>
          <a:bodyPr/>
          <a:lstStyle/>
          <a:p>
            <a:r>
              <a:rPr lang="en-US" sz="2500" b="1" dirty="0">
                <a:solidFill>
                  <a:schemeClr val="bg1"/>
                </a:solidFill>
                <a:latin typeface="Comic Sans MS" pitchFamily="66" charset="0"/>
              </a:rPr>
              <a:t>Mass distribution of fission fragments from </a:t>
            </a:r>
            <a:r>
              <a:rPr lang="en-US" sz="2500" b="1" dirty="0" err="1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500" b="1" dirty="0" err="1">
                <a:solidFill>
                  <a:schemeClr val="bg1"/>
                </a:solidFill>
                <a:latin typeface="Comic Sans MS" pitchFamily="66" charset="0"/>
              </a:rPr>
              <a:t>DF</a:t>
            </a:r>
            <a:r>
              <a:rPr lang="en-US" sz="2500" b="1" dirty="0">
                <a:solidFill>
                  <a:schemeClr val="bg1"/>
                </a:solidFill>
                <a:latin typeface="Comic Sans MS" pitchFamily="66" charset="0"/>
              </a:rPr>
              <a:t> of </a:t>
            </a:r>
            <a:r>
              <a:rPr lang="en-US" sz="2500" b="1" baseline="30000" dirty="0">
                <a:solidFill>
                  <a:schemeClr val="bg1"/>
                </a:solidFill>
                <a:latin typeface="Comic Sans MS" pitchFamily="66" charset="0"/>
              </a:rPr>
              <a:t>180</a:t>
            </a:r>
            <a:r>
              <a:rPr lang="en-US" sz="2500" b="1" dirty="0">
                <a:solidFill>
                  <a:schemeClr val="bg1"/>
                </a:solidFill>
                <a:latin typeface="Comic Sans MS" pitchFamily="66" charset="0"/>
              </a:rPr>
              <a:t>Tl</a:t>
            </a:r>
            <a:br>
              <a:rPr lang="en-US" sz="25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200" b="1" dirty="0">
                <a:solidFill>
                  <a:schemeClr val="bg1"/>
                </a:solidFill>
                <a:latin typeface="Comic Sans MS" pitchFamily="66" charset="0"/>
              </a:rPr>
              <a:t>(recall – it’s daughter </a:t>
            </a:r>
            <a:r>
              <a:rPr lang="en-US" sz="2200" b="1" baseline="30000" dirty="0">
                <a:solidFill>
                  <a:schemeClr val="bg1"/>
                </a:solidFill>
                <a:latin typeface="Comic Sans MS" pitchFamily="66" charset="0"/>
              </a:rPr>
              <a:t>180</a:t>
            </a:r>
            <a:r>
              <a:rPr lang="en-US" sz="2200" b="1" dirty="0">
                <a:solidFill>
                  <a:schemeClr val="bg1"/>
                </a:solidFill>
                <a:latin typeface="Comic Sans MS" pitchFamily="66" charset="0"/>
              </a:rPr>
              <a:t>Hg=2×</a:t>
            </a:r>
            <a:r>
              <a:rPr lang="en-US" sz="2200" b="1" baseline="30000" dirty="0">
                <a:solidFill>
                  <a:schemeClr val="bg1"/>
                </a:solidFill>
                <a:latin typeface="Comic Sans MS" pitchFamily="66" charset="0"/>
              </a:rPr>
              <a:t>90</a:t>
            </a:r>
            <a:r>
              <a:rPr lang="en-US" sz="2200" b="1" dirty="0">
                <a:solidFill>
                  <a:schemeClr val="bg1"/>
                </a:solidFill>
                <a:latin typeface="Comic Sans MS" pitchFamily="66" charset="0"/>
              </a:rPr>
              <a:t>Zr, who is actually </a:t>
            </a:r>
            <a:r>
              <a:rPr lang="en-US" sz="2200" b="1" dirty="0" err="1">
                <a:solidFill>
                  <a:schemeClr val="bg1"/>
                </a:solidFill>
                <a:latin typeface="Comic Sans MS" pitchFamily="66" charset="0"/>
              </a:rPr>
              <a:t>fissionning</a:t>
            </a:r>
            <a:r>
              <a:rPr lang="en-US" sz="2200" b="1" dirty="0">
                <a:solidFill>
                  <a:schemeClr val="bg1"/>
                </a:solidFill>
                <a:latin typeface="Comic Sans MS" pitchFamily="66" charset="0"/>
              </a:rPr>
              <a:t>!)</a:t>
            </a:r>
          </a:p>
        </p:txBody>
      </p:sp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214692" y="923124"/>
            <a:ext cx="87384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0" tIns="45687" rIns="91370" bIns="45687">
            <a:spAutoFit/>
          </a:bodyPr>
          <a:lstStyle/>
          <a:p>
            <a:pPr>
              <a:spcBef>
                <a:spcPct val="5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ASYMMETRIC energy split! Thus, asymmetric mass split: M</a:t>
            </a:r>
            <a:r>
              <a:rPr lang="en-US" sz="2000" b="1" baseline="-25000" dirty="0">
                <a:solidFill>
                  <a:srgbClr val="FF0000"/>
                </a:solidFill>
              </a:rPr>
              <a:t>H</a:t>
            </a:r>
            <a:r>
              <a:rPr lang="en-US" sz="2000" b="1" dirty="0">
                <a:solidFill>
                  <a:srgbClr val="FF0000"/>
                </a:solidFill>
              </a:rPr>
              <a:t>=100(4) and M</a:t>
            </a:r>
            <a:r>
              <a:rPr lang="en-US" sz="2000" b="1" baseline="-25000" dirty="0">
                <a:solidFill>
                  <a:srgbClr val="FF0000"/>
                </a:solidFill>
              </a:rPr>
              <a:t>L</a:t>
            </a:r>
            <a:r>
              <a:rPr lang="en-US" sz="2000" b="1" dirty="0">
                <a:solidFill>
                  <a:srgbClr val="FF0000"/>
                </a:solidFill>
              </a:rPr>
              <a:t>= 80(4)</a:t>
            </a: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8396288" y="5616575"/>
            <a:ext cx="152400" cy="1825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68267" y="1617158"/>
            <a:ext cx="3241675" cy="4403725"/>
            <a:chOff x="111" y="1204"/>
            <a:chExt cx="2042" cy="2774"/>
          </a:xfrm>
        </p:grpSpPr>
        <p:pic>
          <p:nvPicPr>
            <p:cNvPr id="197637" name="Picture 5" descr="C:\Documents and Settings\dummy\Desktop\eurorib08_1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" y="1204"/>
              <a:ext cx="2028" cy="2774"/>
            </a:xfrm>
            <a:prstGeom prst="rect">
              <a:avLst/>
            </a:prstGeom>
            <a:noFill/>
          </p:spPr>
        </p:pic>
        <p:sp>
          <p:nvSpPr>
            <p:cNvPr id="197641" name="Text Box 9"/>
            <p:cNvSpPr txBox="1">
              <a:spLocks noChangeArrowheads="1"/>
            </p:cNvSpPr>
            <p:nvPr/>
          </p:nvSpPr>
          <p:spPr bwMode="auto">
            <a:xfrm>
              <a:off x="296" y="1353"/>
              <a:ext cx="185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</a:rPr>
                <a:t>E</a:t>
              </a:r>
              <a:r>
                <a:rPr lang="en-US" sz="1400" baseline="-25000">
                  <a:solidFill>
                    <a:srgbClr val="000000"/>
                  </a:solidFill>
                </a:rPr>
                <a:t>ff1</a:t>
              </a:r>
              <a:r>
                <a:rPr lang="en-US" sz="1400">
                  <a:solidFill>
                    <a:srgbClr val="000000"/>
                  </a:solidFill>
                </a:rPr>
                <a:t>-E</a:t>
              </a:r>
              <a:r>
                <a:rPr lang="en-US" sz="1400" baseline="-25000">
                  <a:solidFill>
                    <a:srgbClr val="000000"/>
                  </a:solidFill>
                </a:rPr>
                <a:t>ff2 </a:t>
              </a:r>
              <a:r>
                <a:rPr lang="en-US" sz="1400">
                  <a:solidFill>
                    <a:srgbClr val="000000"/>
                  </a:solidFill>
                </a:rPr>
                <a:t>coincidences ~330 events</a:t>
              </a:r>
            </a:p>
          </p:txBody>
        </p:sp>
        <p:sp>
          <p:nvSpPr>
            <p:cNvPr id="197646" name="Text Box 14"/>
            <p:cNvSpPr txBox="1">
              <a:spLocks noChangeArrowheads="1"/>
            </p:cNvSpPr>
            <p:nvPr/>
          </p:nvSpPr>
          <p:spPr bwMode="auto">
            <a:xfrm>
              <a:off x="338" y="2773"/>
              <a:ext cx="835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Singles 1111 </a:t>
              </a:r>
              <a:r>
                <a:rPr lang="en-US" sz="1400" dirty="0" err="1">
                  <a:solidFill>
                    <a:srgbClr val="000000"/>
                  </a:solidFill>
                </a:rPr>
                <a:t>ff</a:t>
              </a:r>
              <a:endParaRPr lang="en-US" sz="1400" dirty="0">
                <a:solidFill>
                  <a:srgbClr val="000000"/>
                </a:solidFill>
              </a:endParaRPr>
            </a:p>
            <a:p>
              <a:r>
                <a:rPr lang="en-US" sz="1400" b="1" dirty="0">
                  <a:solidFill>
                    <a:srgbClr val="FF0000"/>
                  </a:solidFill>
                </a:rPr>
                <a:t>~20 </a:t>
              </a:r>
              <a:r>
                <a:rPr lang="en-US" sz="1400" b="1" dirty="0" err="1">
                  <a:solidFill>
                    <a:srgbClr val="FF0000"/>
                  </a:solidFill>
                </a:rPr>
                <a:t>ff</a:t>
              </a:r>
              <a:r>
                <a:rPr lang="en-US" sz="1400" b="1" dirty="0">
                  <a:solidFill>
                    <a:srgbClr val="FF0000"/>
                  </a:solidFill>
                </a:rPr>
                <a:t>/h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7650" name="Picture 18" descr="D:\NeueHoheTat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9943" y="1338263"/>
            <a:ext cx="5430838" cy="44608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176414"/>
            <a:ext cx="9144000" cy="615486"/>
          </a:xfrm>
          <a:prstGeom prst="rect">
            <a:avLst/>
          </a:prstGeom>
          <a:solidFill>
            <a:srgbClr val="EDF0D2"/>
          </a:solidFill>
        </p:spPr>
        <p:txBody>
          <a:bodyPr wrap="square" lIns="91370" tIns="45687" rIns="91370" bIns="45687" rtlCol="0">
            <a:spAutoFit/>
          </a:bodyPr>
          <a:lstStyle/>
          <a:p>
            <a:r>
              <a:rPr lang="en-GB" sz="1700" b="1" dirty="0">
                <a:solidFill>
                  <a:srgbClr val="FF0000"/>
                </a:solidFill>
              </a:rPr>
              <a:t>A problem: “low-energy” FF’s -  1 </a:t>
            </a:r>
            <a:r>
              <a:rPr lang="en-GB" sz="1700" b="1" dirty="0" err="1">
                <a:solidFill>
                  <a:srgbClr val="FF0000"/>
                </a:solidFill>
              </a:rPr>
              <a:t>AMeV</a:t>
            </a:r>
            <a:r>
              <a:rPr lang="en-GB" sz="1700" b="1" dirty="0">
                <a:solidFill>
                  <a:srgbClr val="FF0000"/>
                </a:solidFill>
              </a:rPr>
              <a:t> only,  precise A and Z identification difficult, 4u</a:t>
            </a:r>
          </a:p>
          <a:p>
            <a:r>
              <a:rPr lang="en-GB" sz="1700" b="1" dirty="0">
                <a:solidFill>
                  <a:srgbClr val="FF0000"/>
                </a:solidFill>
              </a:rPr>
              <a:t>The most probable fission fragments are  </a:t>
            </a:r>
            <a:r>
              <a:rPr lang="en-GB" sz="1700" b="1" baseline="30000" dirty="0">
                <a:solidFill>
                  <a:srgbClr val="FF0000"/>
                </a:solidFill>
              </a:rPr>
              <a:t>100</a:t>
            </a:r>
            <a:r>
              <a:rPr lang="en-GB" sz="1700" b="1" dirty="0">
                <a:solidFill>
                  <a:srgbClr val="FF0000"/>
                </a:solidFill>
              </a:rPr>
              <a:t>Ru (N=56,Z=44) and </a:t>
            </a:r>
            <a:r>
              <a:rPr lang="en-GB" sz="1700" b="1" baseline="30000" dirty="0">
                <a:solidFill>
                  <a:srgbClr val="FF0000"/>
                </a:solidFill>
              </a:rPr>
              <a:t>80</a:t>
            </a:r>
            <a:r>
              <a:rPr lang="en-GB" sz="1700" b="1" dirty="0">
                <a:solidFill>
                  <a:srgbClr val="FF0000"/>
                </a:solidFill>
              </a:rPr>
              <a:t>Kr (N=44,Z=36) </a:t>
            </a:r>
          </a:p>
        </p:txBody>
      </p:sp>
    </p:spTree>
    <p:extLst>
      <p:ext uri="{BB962C8B-B14F-4D97-AF65-F5344CB8AC3E}">
        <p14:creationId xmlns:p14="http://schemas.microsoft.com/office/powerpoint/2010/main" val="18670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205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"/>
            <a:ext cx="9144000" cy="790575"/>
          </a:xfrm>
          <a:solidFill>
            <a:srgbClr val="003366"/>
          </a:solidFill>
        </p:spPr>
        <p:txBody>
          <a:bodyPr/>
          <a:lstStyle/>
          <a:p>
            <a:pPr>
              <a:lnSpc>
                <a:spcPct val="11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</a:rPr>
              <a:t>New Type of Asymmetric Fission in Proton-Rich Nuclei</a:t>
            </a:r>
          </a:p>
        </p:txBody>
      </p:sp>
      <p:sp>
        <p:nvSpPr>
          <p:cNvPr id="12" name="Text Box 1045"/>
          <p:cNvSpPr txBox="1">
            <a:spLocks noChangeArrowheads="1"/>
          </p:cNvSpPr>
          <p:nvPr/>
        </p:nvSpPr>
        <p:spPr bwMode="auto">
          <a:xfrm>
            <a:off x="2461582" y="3304911"/>
            <a:ext cx="372198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E</a:t>
            </a:r>
            <a:endParaRPr lang="en-GB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3" name="Picture 12" descr="newPES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057" y="2543175"/>
            <a:ext cx="6481441" cy="4099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165857" y="4338921"/>
            <a:ext cx="585275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baseline="30000" dirty="0">
                <a:solidFill>
                  <a:srgbClr val="000000"/>
                </a:solidFill>
              </a:rPr>
              <a:t>80</a:t>
            </a:r>
            <a:r>
              <a:rPr lang="en-GB" dirty="0">
                <a:solidFill>
                  <a:srgbClr val="000000"/>
                </a:solidFill>
              </a:rPr>
              <a:t>Kr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05023" y="4588692"/>
            <a:ext cx="734355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baseline="30000" dirty="0">
                <a:solidFill>
                  <a:srgbClr val="000000"/>
                </a:solidFill>
              </a:rPr>
              <a:t>100</a:t>
            </a:r>
            <a:r>
              <a:rPr lang="en-GB" dirty="0">
                <a:solidFill>
                  <a:srgbClr val="000000"/>
                </a:solidFill>
              </a:rPr>
              <a:t>Ru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59520" y="5650349"/>
            <a:ext cx="1095030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baseline="30000" dirty="0">
                <a:solidFill>
                  <a:srgbClr val="000000"/>
                </a:solidFill>
              </a:rPr>
              <a:t>90</a:t>
            </a:r>
            <a:r>
              <a:rPr lang="en-GB" dirty="0">
                <a:solidFill>
                  <a:srgbClr val="000000"/>
                </a:solidFill>
              </a:rPr>
              <a:t>Zr+</a:t>
            </a:r>
            <a:r>
              <a:rPr lang="en-GB" baseline="30000" dirty="0">
                <a:solidFill>
                  <a:srgbClr val="000000"/>
                </a:solidFill>
              </a:rPr>
              <a:t>90</a:t>
            </a:r>
            <a:r>
              <a:rPr lang="en-GB" dirty="0">
                <a:solidFill>
                  <a:srgbClr val="000000"/>
                </a:solidFill>
              </a:rPr>
              <a:t>Zr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298630" y="5807238"/>
            <a:ext cx="521355" cy="28319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" y="838200"/>
            <a:ext cx="675860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334005" y="1181104"/>
            <a:ext cx="1803558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via</a:t>
            </a:r>
            <a:r>
              <a:rPr lang="en-GB" b="1" dirty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GB" b="1" dirty="0" err="1">
                <a:solidFill>
                  <a:srgbClr val="FF0000"/>
                </a:solidFill>
              </a:rPr>
              <a:t>DF</a:t>
            </a:r>
            <a:r>
              <a:rPr lang="en-GB" b="1" dirty="0">
                <a:solidFill>
                  <a:srgbClr val="FF0000"/>
                </a:solidFill>
              </a:rPr>
              <a:t> of </a:t>
            </a:r>
            <a:r>
              <a:rPr lang="en-GB" b="1" baseline="30000" dirty="0">
                <a:solidFill>
                  <a:srgbClr val="FF0000"/>
                </a:solidFill>
              </a:rPr>
              <a:t>180</a:t>
            </a:r>
            <a:r>
              <a:rPr lang="en-GB" b="1" dirty="0">
                <a:solidFill>
                  <a:srgbClr val="FF0000"/>
                </a:solidFill>
              </a:rPr>
              <a:t>Tl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9555" y="6519449"/>
            <a:ext cx="8753476" cy="307720"/>
          </a:xfrm>
          <a:prstGeom prst="rect">
            <a:avLst/>
          </a:prstGeom>
        </p:spPr>
        <p:txBody>
          <a:bodyPr wrap="square" lIns="91370" tIns="45687" rIns="91370" bIns="45687">
            <a:spAutoFit/>
          </a:bodyPr>
          <a:lstStyle/>
          <a:p>
            <a:r>
              <a:rPr lang="en-US" sz="1400" b="1" dirty="0">
                <a:solidFill>
                  <a:srgbClr val="003366"/>
                </a:solidFill>
                <a:latin typeface="Comic Sans MS" pitchFamily="66" charset="0"/>
              </a:rPr>
              <a:t>Calculations according to 5D fission model, P. </a:t>
            </a:r>
            <a:r>
              <a:rPr lang="en-US" sz="1400" b="1" dirty="0" err="1">
                <a:solidFill>
                  <a:srgbClr val="003366"/>
                </a:solidFill>
                <a:latin typeface="Comic Sans MS" pitchFamily="66" charset="0"/>
              </a:rPr>
              <a:t>M</a:t>
            </a:r>
            <a:r>
              <a:rPr lang="en-US" sz="1400" b="1" dirty="0" err="1">
                <a:solidFill>
                  <a:srgbClr val="003366"/>
                </a:solidFill>
                <a:latin typeface="Comic Sans MS"/>
              </a:rPr>
              <a:t>Ö</a:t>
            </a:r>
            <a:r>
              <a:rPr lang="en-US" sz="1400" b="1" dirty="0" err="1">
                <a:solidFill>
                  <a:srgbClr val="003366"/>
                </a:solidFill>
                <a:latin typeface="Comic Sans MS" pitchFamily="66" charset="0"/>
              </a:rPr>
              <a:t>ller</a:t>
            </a:r>
            <a:r>
              <a:rPr lang="en-US" sz="1400" b="1" dirty="0">
                <a:solidFill>
                  <a:srgbClr val="003366"/>
                </a:solidFill>
                <a:latin typeface="Comic Sans MS" pitchFamily="66" charset="0"/>
              </a:rPr>
              <a:t> et al., Nature 409, 785 (2001) </a:t>
            </a:r>
            <a:endParaRPr lang="en-GB" sz="1400" dirty="0">
              <a:solidFill>
                <a:srgbClr val="003366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23574" y="2691889"/>
            <a:ext cx="3278320" cy="923263"/>
          </a:xfrm>
          <a:prstGeom prst="rect">
            <a:avLst/>
          </a:prstGeom>
        </p:spPr>
        <p:txBody>
          <a:bodyPr wrap="none" lIns="91370" tIns="45687" rIns="91370" bIns="45687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baseline="-25000" dirty="0">
                <a:solidFill>
                  <a:srgbClr val="FF0000"/>
                </a:solidFill>
              </a:rPr>
              <a:t>EC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baseline="30000" dirty="0">
                <a:solidFill>
                  <a:srgbClr val="FF0000"/>
                </a:solidFill>
              </a:rPr>
              <a:t>180</a:t>
            </a:r>
            <a:r>
              <a:rPr lang="en-US" dirty="0">
                <a:solidFill>
                  <a:srgbClr val="FF0000"/>
                </a:solidFill>
              </a:rPr>
              <a:t>Tl)-B</a:t>
            </a:r>
            <a:r>
              <a:rPr lang="en-US" baseline="-25000" dirty="0">
                <a:solidFill>
                  <a:srgbClr val="FF0000"/>
                </a:solidFill>
              </a:rPr>
              <a:t>f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baseline="30000" dirty="0">
                <a:solidFill>
                  <a:srgbClr val="FF0000"/>
                </a:solidFill>
              </a:rPr>
              <a:t>180</a:t>
            </a:r>
            <a:r>
              <a:rPr lang="en-US" dirty="0">
                <a:solidFill>
                  <a:srgbClr val="FF0000"/>
                </a:solidFill>
              </a:rPr>
              <a:t>Hg)=0.63 </a:t>
            </a:r>
            <a:r>
              <a:rPr lang="en-US" dirty="0" err="1">
                <a:solidFill>
                  <a:srgbClr val="FF0000"/>
                </a:solidFill>
              </a:rPr>
              <a:t>MeV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GB" dirty="0" err="1">
                <a:solidFill>
                  <a:srgbClr val="FF0000"/>
                </a:solidFill>
              </a:rPr>
              <a:t>P</a:t>
            </a:r>
            <a:r>
              <a:rPr lang="en-GB" baseline="-25000" dirty="0" err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GB" baseline="-25000" dirty="0" err="1">
                <a:solidFill>
                  <a:srgbClr val="FF0000"/>
                </a:solidFill>
              </a:rPr>
              <a:t>DF</a:t>
            </a:r>
            <a:r>
              <a:rPr lang="en-GB" dirty="0">
                <a:solidFill>
                  <a:srgbClr val="FF0000"/>
                </a:solidFill>
              </a:rPr>
              <a:t>(</a:t>
            </a:r>
            <a:r>
              <a:rPr lang="en-GB" baseline="30000" dirty="0">
                <a:solidFill>
                  <a:srgbClr val="FF0000"/>
                </a:solidFill>
              </a:rPr>
              <a:t>180</a:t>
            </a:r>
            <a:r>
              <a:rPr lang="en-GB" dirty="0">
                <a:solidFill>
                  <a:srgbClr val="FF0000"/>
                </a:solidFill>
              </a:rPr>
              <a:t>Tl)=3.6(7)</a:t>
            </a:r>
            <a:r>
              <a:rPr lang="en-GB" dirty="0">
                <a:solidFill>
                  <a:srgbClr val="FF0000"/>
                </a:solidFill>
                <a:sym typeface="Symbol"/>
              </a:rPr>
              <a:t></a:t>
            </a:r>
            <a:r>
              <a:rPr lang="en-GB" dirty="0">
                <a:solidFill>
                  <a:srgbClr val="FF0000"/>
                </a:solidFill>
              </a:rPr>
              <a:t>10</a:t>
            </a:r>
            <a:r>
              <a:rPr lang="en-GB" baseline="30000" dirty="0">
                <a:solidFill>
                  <a:srgbClr val="FF0000"/>
                </a:solidFill>
              </a:rPr>
              <a:t>-5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16266" y="2701412"/>
            <a:ext cx="3066724" cy="369265"/>
          </a:xfrm>
          <a:prstGeom prst="rect">
            <a:avLst/>
          </a:prstGeom>
        </p:spPr>
        <p:txBody>
          <a:bodyPr wrap="none" lIns="91370" tIns="45687" rIns="91370" bIns="45687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Q</a:t>
            </a:r>
            <a:r>
              <a:rPr lang="en-US" baseline="-25000" dirty="0">
                <a:solidFill>
                  <a:srgbClr val="FF0000"/>
                </a:solidFill>
              </a:rPr>
              <a:t>EC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baseline="30000" dirty="0">
                <a:solidFill>
                  <a:srgbClr val="FF0000"/>
                </a:solidFill>
              </a:rPr>
              <a:t>180</a:t>
            </a:r>
            <a:r>
              <a:rPr lang="en-US" dirty="0">
                <a:solidFill>
                  <a:srgbClr val="FF0000"/>
                </a:solidFill>
              </a:rPr>
              <a:t>Tl)=E</a:t>
            </a:r>
            <a:r>
              <a:rPr lang="en-US" baseline="30000" dirty="0">
                <a:solidFill>
                  <a:srgbClr val="FF0000"/>
                </a:solidFill>
              </a:rPr>
              <a:t>*</a:t>
            </a:r>
            <a:r>
              <a:rPr lang="en-US" baseline="-25000" dirty="0">
                <a:solidFill>
                  <a:srgbClr val="FF0000"/>
                </a:solidFill>
              </a:rPr>
              <a:t>max</a:t>
            </a:r>
            <a:r>
              <a:rPr lang="en-US" dirty="0">
                <a:solidFill>
                  <a:srgbClr val="FF0000"/>
                </a:solidFill>
              </a:rPr>
              <a:t>=10.44 </a:t>
            </a:r>
            <a:r>
              <a:rPr lang="en-US" dirty="0" err="1">
                <a:solidFill>
                  <a:srgbClr val="FF0000"/>
                </a:solidFill>
              </a:rPr>
              <a:t>MeV</a:t>
            </a:r>
            <a:endParaRPr lang="en-GB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85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36625"/>
          </a:xfrm>
          <a:solidFill>
            <a:srgbClr val="003366"/>
          </a:solidFill>
        </p:spPr>
        <p:txBody>
          <a:bodyPr/>
          <a:lstStyle/>
          <a:p>
            <a:pPr algn="l" eaLnBrk="1" hangingPunct="1"/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Two types of asymmetry: what’s the difference?</a:t>
            </a:r>
            <a:endParaRPr lang="de-DE" sz="28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205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8941" y="963444"/>
            <a:ext cx="7051081" cy="113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05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235" y="2133304"/>
            <a:ext cx="8445406" cy="96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05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03" y="3040694"/>
            <a:ext cx="4143182" cy="33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05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1266" y="3083151"/>
            <a:ext cx="4434826" cy="334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323088" y="3126707"/>
            <a:ext cx="747179" cy="369265"/>
          </a:xfrm>
          <a:prstGeom prst="rect">
            <a:avLst/>
          </a:prstGeom>
          <a:solidFill>
            <a:schemeClr val="bg1"/>
          </a:solidFill>
        </p:spPr>
        <p:txBody>
          <a:bodyPr wrap="none" lIns="91370" tIns="45687" rIns="91370" bIns="45687" rtlCol="0">
            <a:spAutoFit/>
          </a:bodyPr>
          <a:lstStyle/>
          <a:p>
            <a:r>
              <a:rPr lang="en-GB" b="1" baseline="30000" dirty="0">
                <a:solidFill>
                  <a:srgbClr val="000000"/>
                </a:solidFill>
              </a:rPr>
              <a:t>180</a:t>
            </a:r>
            <a:r>
              <a:rPr lang="en-GB" b="1" dirty="0">
                <a:solidFill>
                  <a:srgbClr val="000000"/>
                </a:solidFill>
              </a:rPr>
              <a:t>Hg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4298" y="3209713"/>
            <a:ext cx="729343" cy="646264"/>
          </a:xfrm>
          <a:prstGeom prst="rect">
            <a:avLst/>
          </a:prstGeom>
          <a:solidFill>
            <a:schemeClr val="bg1"/>
          </a:solidFill>
        </p:spPr>
        <p:txBody>
          <a:bodyPr wrap="square" lIns="91370" tIns="45687" rIns="91370" bIns="45687" rtlCol="0">
            <a:spAutoFit/>
          </a:bodyPr>
          <a:lstStyle/>
          <a:p>
            <a:r>
              <a:rPr lang="en-GB" b="1" baseline="30000" dirty="0">
                <a:solidFill>
                  <a:srgbClr val="000000"/>
                </a:solidFill>
              </a:rPr>
              <a:t>238</a:t>
            </a:r>
            <a:r>
              <a:rPr lang="en-GB" b="1" dirty="0">
                <a:solidFill>
                  <a:srgbClr val="000000"/>
                </a:solidFill>
              </a:rPr>
              <a:t>U</a:t>
            </a:r>
          </a:p>
          <a:p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1482436" y="4464665"/>
            <a:ext cx="2086093" cy="1275674"/>
          </a:xfrm>
          <a:custGeom>
            <a:avLst/>
            <a:gdLst>
              <a:gd name="connsiteX0" fmla="*/ 0 w 1946275"/>
              <a:gd name="connsiteY0" fmla="*/ 90487 h 1560512"/>
              <a:gd name="connsiteX1" fmla="*/ 238125 w 1946275"/>
              <a:gd name="connsiteY1" fmla="*/ 33337 h 1560512"/>
              <a:gd name="connsiteX2" fmla="*/ 371475 w 1946275"/>
              <a:gd name="connsiteY2" fmla="*/ 4762 h 1560512"/>
              <a:gd name="connsiteX3" fmla="*/ 542925 w 1946275"/>
              <a:gd name="connsiteY3" fmla="*/ 61912 h 1560512"/>
              <a:gd name="connsiteX4" fmla="*/ 609600 w 1946275"/>
              <a:gd name="connsiteY4" fmla="*/ 185737 h 1560512"/>
              <a:gd name="connsiteX5" fmla="*/ 676275 w 1946275"/>
              <a:gd name="connsiteY5" fmla="*/ 261937 h 1560512"/>
              <a:gd name="connsiteX6" fmla="*/ 723900 w 1946275"/>
              <a:gd name="connsiteY6" fmla="*/ 557212 h 1560512"/>
              <a:gd name="connsiteX7" fmla="*/ 752475 w 1946275"/>
              <a:gd name="connsiteY7" fmla="*/ 747712 h 1560512"/>
              <a:gd name="connsiteX8" fmla="*/ 828675 w 1946275"/>
              <a:gd name="connsiteY8" fmla="*/ 890587 h 1560512"/>
              <a:gd name="connsiteX9" fmla="*/ 1047750 w 1946275"/>
              <a:gd name="connsiteY9" fmla="*/ 1128712 h 1560512"/>
              <a:gd name="connsiteX10" fmla="*/ 1819275 w 1946275"/>
              <a:gd name="connsiteY10" fmla="*/ 1500187 h 1560512"/>
              <a:gd name="connsiteX11" fmla="*/ 1809750 w 1946275"/>
              <a:gd name="connsiteY11" fmla="*/ 1490662 h 156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46275" h="1560512">
                <a:moveTo>
                  <a:pt x="0" y="90487"/>
                </a:moveTo>
                <a:lnTo>
                  <a:pt x="238125" y="33337"/>
                </a:lnTo>
                <a:cubicBezTo>
                  <a:pt x="300037" y="19050"/>
                  <a:pt x="320675" y="0"/>
                  <a:pt x="371475" y="4762"/>
                </a:cubicBezTo>
                <a:cubicBezTo>
                  <a:pt x="422275" y="9524"/>
                  <a:pt x="503238" y="31750"/>
                  <a:pt x="542925" y="61912"/>
                </a:cubicBezTo>
                <a:cubicBezTo>
                  <a:pt x="582613" y="92075"/>
                  <a:pt x="587375" y="152400"/>
                  <a:pt x="609600" y="185737"/>
                </a:cubicBezTo>
                <a:cubicBezTo>
                  <a:pt x="631825" y="219074"/>
                  <a:pt x="657225" y="200024"/>
                  <a:pt x="676275" y="261937"/>
                </a:cubicBezTo>
                <a:cubicBezTo>
                  <a:pt x="695325" y="323850"/>
                  <a:pt x="711200" y="476249"/>
                  <a:pt x="723900" y="557212"/>
                </a:cubicBezTo>
                <a:cubicBezTo>
                  <a:pt x="736600" y="638175"/>
                  <a:pt x="735012" y="692149"/>
                  <a:pt x="752475" y="747712"/>
                </a:cubicBezTo>
                <a:cubicBezTo>
                  <a:pt x="769938" y="803275"/>
                  <a:pt x="779463" y="827087"/>
                  <a:pt x="828675" y="890587"/>
                </a:cubicBezTo>
                <a:cubicBezTo>
                  <a:pt x="877887" y="954087"/>
                  <a:pt x="882650" y="1027112"/>
                  <a:pt x="1047750" y="1128712"/>
                </a:cubicBezTo>
                <a:cubicBezTo>
                  <a:pt x="1212850" y="1230312"/>
                  <a:pt x="1692275" y="1439862"/>
                  <a:pt x="1819275" y="1500187"/>
                </a:cubicBezTo>
                <a:cubicBezTo>
                  <a:pt x="1946275" y="1560512"/>
                  <a:pt x="1782763" y="1557337"/>
                  <a:pt x="1809750" y="1490662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70" tIns="45687" rIns="91370" bIns="45687"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625618" y="4464665"/>
            <a:ext cx="2108200" cy="1739900"/>
          </a:xfrm>
          <a:custGeom>
            <a:avLst/>
            <a:gdLst>
              <a:gd name="connsiteX0" fmla="*/ 0 w 2108200"/>
              <a:gd name="connsiteY0" fmla="*/ 13758 h 1739900"/>
              <a:gd name="connsiteX1" fmla="*/ 63500 w 2108200"/>
              <a:gd name="connsiteY1" fmla="*/ 1058 h 1739900"/>
              <a:gd name="connsiteX2" fmla="*/ 127000 w 2108200"/>
              <a:gd name="connsiteY2" fmla="*/ 20108 h 1739900"/>
              <a:gd name="connsiteX3" fmla="*/ 273050 w 2108200"/>
              <a:gd name="connsiteY3" fmla="*/ 39158 h 1739900"/>
              <a:gd name="connsiteX4" fmla="*/ 342900 w 2108200"/>
              <a:gd name="connsiteY4" fmla="*/ 102658 h 1739900"/>
              <a:gd name="connsiteX5" fmla="*/ 374650 w 2108200"/>
              <a:gd name="connsiteY5" fmla="*/ 153458 h 1739900"/>
              <a:gd name="connsiteX6" fmla="*/ 393700 w 2108200"/>
              <a:gd name="connsiteY6" fmla="*/ 286808 h 1739900"/>
              <a:gd name="connsiteX7" fmla="*/ 412750 w 2108200"/>
              <a:gd name="connsiteY7" fmla="*/ 401108 h 1739900"/>
              <a:gd name="connsiteX8" fmla="*/ 431800 w 2108200"/>
              <a:gd name="connsiteY8" fmla="*/ 521758 h 1739900"/>
              <a:gd name="connsiteX9" fmla="*/ 450850 w 2108200"/>
              <a:gd name="connsiteY9" fmla="*/ 578908 h 1739900"/>
              <a:gd name="connsiteX10" fmla="*/ 527050 w 2108200"/>
              <a:gd name="connsiteY10" fmla="*/ 623358 h 1739900"/>
              <a:gd name="connsiteX11" fmla="*/ 698500 w 2108200"/>
              <a:gd name="connsiteY11" fmla="*/ 604308 h 1739900"/>
              <a:gd name="connsiteX12" fmla="*/ 889000 w 2108200"/>
              <a:gd name="connsiteY12" fmla="*/ 591608 h 1739900"/>
              <a:gd name="connsiteX13" fmla="*/ 958850 w 2108200"/>
              <a:gd name="connsiteY13" fmla="*/ 636058 h 1739900"/>
              <a:gd name="connsiteX14" fmla="*/ 1143000 w 2108200"/>
              <a:gd name="connsiteY14" fmla="*/ 756708 h 1739900"/>
              <a:gd name="connsiteX15" fmla="*/ 1320800 w 2108200"/>
              <a:gd name="connsiteY15" fmla="*/ 871008 h 1739900"/>
              <a:gd name="connsiteX16" fmla="*/ 1644650 w 2108200"/>
              <a:gd name="connsiteY16" fmla="*/ 1137708 h 1739900"/>
              <a:gd name="connsiteX17" fmla="*/ 1784350 w 2108200"/>
              <a:gd name="connsiteY17" fmla="*/ 1296458 h 1739900"/>
              <a:gd name="connsiteX18" fmla="*/ 2063750 w 2108200"/>
              <a:gd name="connsiteY18" fmla="*/ 1677458 h 1739900"/>
              <a:gd name="connsiteX19" fmla="*/ 2051050 w 2108200"/>
              <a:gd name="connsiteY19" fmla="*/ 1671108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108200" h="1739900">
                <a:moveTo>
                  <a:pt x="0" y="13758"/>
                </a:moveTo>
                <a:cubicBezTo>
                  <a:pt x="21166" y="6879"/>
                  <a:pt x="42333" y="0"/>
                  <a:pt x="63500" y="1058"/>
                </a:cubicBezTo>
                <a:cubicBezTo>
                  <a:pt x="84667" y="2116"/>
                  <a:pt x="92075" y="13758"/>
                  <a:pt x="127000" y="20108"/>
                </a:cubicBezTo>
                <a:cubicBezTo>
                  <a:pt x="161925" y="26458"/>
                  <a:pt x="237067" y="25400"/>
                  <a:pt x="273050" y="39158"/>
                </a:cubicBezTo>
                <a:cubicBezTo>
                  <a:pt x="309033" y="52916"/>
                  <a:pt x="325967" y="83608"/>
                  <a:pt x="342900" y="102658"/>
                </a:cubicBezTo>
                <a:cubicBezTo>
                  <a:pt x="359833" y="121708"/>
                  <a:pt x="366183" y="122766"/>
                  <a:pt x="374650" y="153458"/>
                </a:cubicBezTo>
                <a:cubicBezTo>
                  <a:pt x="383117" y="184150"/>
                  <a:pt x="387350" y="245533"/>
                  <a:pt x="393700" y="286808"/>
                </a:cubicBezTo>
                <a:cubicBezTo>
                  <a:pt x="400050" y="328083"/>
                  <a:pt x="406400" y="361950"/>
                  <a:pt x="412750" y="401108"/>
                </a:cubicBezTo>
                <a:cubicBezTo>
                  <a:pt x="419100" y="440266"/>
                  <a:pt x="425450" y="492125"/>
                  <a:pt x="431800" y="521758"/>
                </a:cubicBezTo>
                <a:cubicBezTo>
                  <a:pt x="438150" y="551391"/>
                  <a:pt x="434975" y="561975"/>
                  <a:pt x="450850" y="578908"/>
                </a:cubicBezTo>
                <a:cubicBezTo>
                  <a:pt x="466725" y="595841"/>
                  <a:pt x="485775" y="619125"/>
                  <a:pt x="527050" y="623358"/>
                </a:cubicBezTo>
                <a:cubicBezTo>
                  <a:pt x="568325" y="627591"/>
                  <a:pt x="638175" y="609600"/>
                  <a:pt x="698500" y="604308"/>
                </a:cubicBezTo>
                <a:cubicBezTo>
                  <a:pt x="758825" y="599016"/>
                  <a:pt x="845608" y="586316"/>
                  <a:pt x="889000" y="591608"/>
                </a:cubicBezTo>
                <a:cubicBezTo>
                  <a:pt x="932392" y="596900"/>
                  <a:pt x="958850" y="636058"/>
                  <a:pt x="958850" y="636058"/>
                </a:cubicBezTo>
                <a:lnTo>
                  <a:pt x="1143000" y="756708"/>
                </a:lnTo>
                <a:cubicBezTo>
                  <a:pt x="1203325" y="795866"/>
                  <a:pt x="1237192" y="807508"/>
                  <a:pt x="1320800" y="871008"/>
                </a:cubicBezTo>
                <a:cubicBezTo>
                  <a:pt x="1404408" y="934508"/>
                  <a:pt x="1567392" y="1066800"/>
                  <a:pt x="1644650" y="1137708"/>
                </a:cubicBezTo>
                <a:cubicBezTo>
                  <a:pt x="1721908" y="1208616"/>
                  <a:pt x="1714500" y="1206500"/>
                  <a:pt x="1784350" y="1296458"/>
                </a:cubicBezTo>
                <a:cubicBezTo>
                  <a:pt x="1854200" y="1386416"/>
                  <a:pt x="2019300" y="1615016"/>
                  <a:pt x="2063750" y="1677458"/>
                </a:cubicBezTo>
                <a:cubicBezTo>
                  <a:pt x="2108200" y="1739900"/>
                  <a:pt x="2059517" y="1685925"/>
                  <a:pt x="2051050" y="1671108"/>
                </a:cubicBezTo>
              </a:path>
            </a:pathLst>
          </a:cu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370" tIns="45687" rIns="91370" bIns="45687"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67557" y="2323219"/>
            <a:ext cx="7130005" cy="115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98235" y="2560519"/>
            <a:ext cx="7130005" cy="115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6637" y="6249733"/>
            <a:ext cx="8970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/>
              <a:t>Asymmetry in the U-region </a:t>
            </a:r>
            <a:r>
              <a:rPr lang="en-GB" sz="1600" b="1" dirty="0">
                <a:solidFill>
                  <a:srgbClr val="FF0000"/>
                </a:solidFill>
              </a:rPr>
              <a:t>is due to strong shell effects of fission fragments around </a:t>
            </a:r>
            <a:r>
              <a:rPr lang="en-GB" sz="1600" b="1" baseline="30000" dirty="0">
                <a:solidFill>
                  <a:srgbClr val="FF0000"/>
                </a:solidFill>
              </a:rPr>
              <a:t>132</a:t>
            </a:r>
            <a:r>
              <a:rPr lang="en-GB" sz="1600" b="1" dirty="0">
                <a:solidFill>
                  <a:srgbClr val="FF0000"/>
                </a:solidFill>
              </a:rPr>
              <a:t>Sn</a:t>
            </a:r>
          </a:p>
          <a:p>
            <a:r>
              <a:rPr lang="en-GB" sz="1600" b="1" dirty="0"/>
              <a:t>Asymmetry in the neutron-deficient </a:t>
            </a:r>
            <a:r>
              <a:rPr lang="en-GB" sz="1600" b="1" dirty="0" err="1"/>
              <a:t>Pb</a:t>
            </a:r>
            <a:r>
              <a:rPr lang="en-GB" sz="1600" b="1" dirty="0"/>
              <a:t>-region – </a:t>
            </a:r>
            <a:r>
              <a:rPr lang="en-GB" sz="1600" b="1" dirty="0">
                <a:solidFill>
                  <a:srgbClr val="FF0000"/>
                </a:solidFill>
              </a:rPr>
              <a:t>due to shell effects of CN</a:t>
            </a:r>
          </a:p>
        </p:txBody>
      </p:sp>
    </p:spTree>
    <p:extLst>
      <p:ext uri="{BB962C8B-B14F-4D97-AF65-F5344CB8AC3E}">
        <p14:creationId xmlns:p14="http://schemas.microsoft.com/office/powerpoint/2010/main" val="2675674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36625"/>
          </a:xfrm>
          <a:solidFill>
            <a:srgbClr val="003366"/>
          </a:solidFill>
        </p:spPr>
        <p:txBody>
          <a:bodyPr/>
          <a:lstStyle/>
          <a:p>
            <a:pPr algn="l" eaLnBrk="1" hangingPunct="1"/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         Brownian Metropolis Shape Motion </a:t>
            </a:r>
            <a:br>
              <a:rPr lang="en-US" sz="2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         </a:t>
            </a:r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based on J. Randrup and P. Moller, PRL 106, 132503 (2011)</a:t>
            </a:r>
            <a:endParaRPr lang="de-DE" sz="14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74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39561"/>
            <a:ext cx="6140468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4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" y="3652278"/>
            <a:ext cx="4429125" cy="320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3932" y="3684184"/>
            <a:ext cx="4410075" cy="317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555466" y="959845"/>
            <a:ext cx="3514475" cy="369265"/>
          </a:xfrm>
          <a:prstGeom prst="rect">
            <a:avLst/>
          </a:prstGeom>
        </p:spPr>
        <p:txBody>
          <a:bodyPr wrap="none" lIns="91370" tIns="45687" rIns="91370" bIns="45687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Phys. Rev. C 85, 024306 (2012)</a:t>
            </a:r>
          </a:p>
        </p:txBody>
      </p:sp>
      <p:pic>
        <p:nvPicPr>
          <p:cNvPr id="5734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3663" y="985652"/>
            <a:ext cx="3190338" cy="275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479788" y="5166480"/>
            <a:ext cx="747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baseline="30000" dirty="0">
                <a:solidFill>
                  <a:srgbClr val="FF0000"/>
                </a:solidFill>
              </a:rPr>
              <a:t>180</a:t>
            </a:r>
            <a:r>
              <a:rPr lang="en-GB" b="1" dirty="0">
                <a:solidFill>
                  <a:srgbClr val="FF0000"/>
                </a:solidFill>
              </a:rPr>
              <a:t>Hg</a:t>
            </a:r>
          </a:p>
        </p:txBody>
      </p:sp>
    </p:spTree>
    <p:extLst>
      <p:ext uri="{BB962C8B-B14F-4D97-AF65-F5344CB8AC3E}">
        <p14:creationId xmlns:p14="http://schemas.microsoft.com/office/powerpoint/2010/main" val="4171150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36625"/>
          </a:xfrm>
          <a:solidFill>
            <a:srgbClr val="003366"/>
          </a:solidFill>
        </p:spPr>
        <p:txBody>
          <a:bodyPr/>
          <a:lstStyle/>
          <a:p>
            <a:pPr algn="l" eaLnBrk="1" hangingPunct="1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          ‘Improved’ Scission-Point Model</a:t>
            </a:r>
            <a:endParaRPr lang="de-DE" sz="28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0" y="4386585"/>
            <a:ext cx="6019800" cy="1477261"/>
          </a:xfrm>
          <a:prstGeom prst="rect">
            <a:avLst/>
          </a:prstGeom>
          <a:noFill/>
        </p:spPr>
        <p:txBody>
          <a:bodyPr wrap="square" lIns="91370" tIns="45687" rIns="91370" bIns="45687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Inter-fragment distance is not fixed and calculated.</a:t>
            </a: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values of ~0.5-1 fm result (Wilkins – fixed at 1.4 fm)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Mass symmetry/asymmetry doesn’t change as a function of E* (up to E*~60 </a:t>
            </a:r>
            <a:r>
              <a:rPr lang="en-GB" dirty="0" err="1">
                <a:solidFill>
                  <a:srgbClr val="000000"/>
                </a:solidFill>
              </a:rPr>
              <a:t>MeV</a:t>
            </a:r>
            <a:r>
              <a:rPr lang="en-GB" dirty="0">
                <a:solidFill>
                  <a:srgbClr val="000000"/>
                </a:solidFill>
              </a:rPr>
              <a:t>) – good for future experiments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010402" y="1295406"/>
            <a:ext cx="1466927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asymmetric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067553" y="4324355"/>
            <a:ext cx="1441279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Symmetric!</a:t>
            </a:r>
          </a:p>
        </p:txBody>
      </p:sp>
      <p:pic>
        <p:nvPicPr>
          <p:cNvPr id="58777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" y="940708"/>
            <a:ext cx="6314557" cy="26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77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6296" y="948874"/>
            <a:ext cx="2927704" cy="590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226356" y="1098491"/>
            <a:ext cx="747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baseline="30000" dirty="0">
                <a:solidFill>
                  <a:srgbClr val="FF0000"/>
                </a:solidFill>
              </a:rPr>
              <a:t>180</a:t>
            </a:r>
            <a:r>
              <a:rPr lang="en-GB" b="1" dirty="0">
                <a:solidFill>
                  <a:srgbClr val="FF0000"/>
                </a:solidFill>
              </a:rPr>
              <a:t>Hg</a:t>
            </a:r>
          </a:p>
        </p:txBody>
      </p:sp>
    </p:spTree>
    <p:extLst>
      <p:ext uri="{BB962C8B-B14F-4D97-AF65-F5344CB8AC3E}">
        <p14:creationId xmlns:p14="http://schemas.microsoft.com/office/powerpoint/2010/main" val="155927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-1"/>
            <a:ext cx="9144000" cy="1238491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Nuclear Fission in the 21</a:t>
            </a:r>
            <a:r>
              <a:rPr lang="en-US" sz="3600" b="1" baseline="3000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st</a:t>
            </a:r>
            <a:r>
              <a:rPr lang="en-US" sz="3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Century</a:t>
            </a:r>
            <a:br>
              <a:rPr lang="en-US" sz="3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(from an experimentalist’s point of view)</a:t>
            </a:r>
            <a:endParaRPr lang="de-DE" sz="24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0" y="1370622"/>
            <a:ext cx="9144000" cy="449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0" tIns="45687" rIns="91370" bIns="45687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900" b="1" dirty="0">
                <a:latin typeface="Comic Sans MS" pitchFamily="66" charset="0"/>
              </a:rPr>
              <a:t>Fission in the new” regions of the Nuclear Chart“ –why? </a:t>
            </a:r>
          </a:p>
          <a:p>
            <a:pPr marL="269875" indent="-269875">
              <a:buFontTx/>
              <a:buChar char="•"/>
            </a:pPr>
            <a:r>
              <a:rPr lang="en-US" sz="1900" b="1" dirty="0">
                <a:latin typeface="Comic Sans MS" pitchFamily="66" charset="0"/>
              </a:rPr>
              <a:t>Brief (experimental) review on low-energy fission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900" b="1" dirty="0">
                <a:latin typeface="Comic Sans MS" pitchFamily="66" charset="0"/>
              </a:rPr>
              <a:t>Beta-Delayed Fission at ISOLDE (CERN)  </a:t>
            </a:r>
            <a:r>
              <a:rPr lang="en-US" sz="1900" b="1" dirty="0">
                <a:solidFill>
                  <a:srgbClr val="FF0000"/>
                </a:solidFill>
                <a:latin typeface="Comic Sans MS" pitchFamily="66" charset="0"/>
              </a:rPr>
              <a:t>at 60 </a:t>
            </a:r>
            <a:r>
              <a:rPr lang="en-US" sz="1900" b="1" dirty="0" err="1">
                <a:solidFill>
                  <a:srgbClr val="FF0000"/>
                </a:solidFill>
                <a:latin typeface="Comic Sans MS" pitchFamily="66" charset="0"/>
              </a:rPr>
              <a:t>keV</a:t>
            </a:r>
            <a:endParaRPr lang="en-US" sz="1900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900" b="1" dirty="0" err="1">
                <a:latin typeface="Comic Sans MS" pitchFamily="66" charset="0"/>
              </a:rPr>
              <a:t>d,pf</a:t>
            </a:r>
            <a:r>
              <a:rPr lang="en-US" sz="1900" b="1" dirty="0">
                <a:latin typeface="Comic Sans MS" pitchFamily="66" charset="0"/>
              </a:rPr>
              <a:t> transfer–induced fission with post-accelerated RIBs at </a:t>
            </a:r>
            <a:r>
              <a:rPr lang="en-US" sz="1900" b="1" dirty="0">
                <a:solidFill>
                  <a:srgbClr val="FF0000"/>
                </a:solidFill>
                <a:latin typeface="Comic Sans MS" pitchFamily="66" charset="0"/>
              </a:rPr>
              <a:t>5-7 </a:t>
            </a:r>
            <a:r>
              <a:rPr lang="en-US" sz="1900" b="1" dirty="0" err="1">
                <a:solidFill>
                  <a:srgbClr val="FF0000"/>
                </a:solidFill>
                <a:latin typeface="Comic Sans MS" pitchFamily="66" charset="0"/>
              </a:rPr>
              <a:t>AMeV</a:t>
            </a:r>
            <a:endParaRPr lang="en-US" sz="1900" b="1" dirty="0">
              <a:latin typeface="Comic Sans MS" pitchFamily="66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900" b="1" dirty="0" err="1">
                <a:latin typeface="Comic Sans MS" pitchFamily="66" charset="0"/>
              </a:rPr>
              <a:t>Coulex</a:t>
            </a:r>
            <a:r>
              <a:rPr lang="en-US" sz="1900" b="1" dirty="0">
                <a:latin typeface="Comic Sans MS" pitchFamily="66" charset="0"/>
              </a:rPr>
              <a:t>-induced fission with SOFIA@GSI at </a:t>
            </a:r>
            <a:r>
              <a:rPr lang="en-US" sz="1900" b="1" dirty="0">
                <a:solidFill>
                  <a:srgbClr val="FF0000"/>
                </a:solidFill>
                <a:latin typeface="Comic Sans MS" pitchFamily="66" charset="0"/>
              </a:rPr>
              <a:t>1 </a:t>
            </a:r>
            <a:r>
              <a:rPr lang="en-US" sz="1900" b="1" dirty="0" err="1">
                <a:solidFill>
                  <a:srgbClr val="FF0000"/>
                </a:solidFill>
                <a:latin typeface="Comic Sans MS" pitchFamily="66" charset="0"/>
              </a:rPr>
              <a:t>AGeV</a:t>
            </a:r>
            <a:endParaRPr lang="en-US" sz="1900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Spontaneous fission (SF) in heavy/SHE nuclei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Fusion-fission with heavy ions at Coulomb energies (</a:t>
            </a:r>
            <a:r>
              <a:rPr lang="en-US" sz="1900" dirty="0" err="1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Dubna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, ANU, India..)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Transfer-induced fission at Coulomb energies (VAMOS@GANIL, JAEA)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n_ToF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, n-induced fission experiments (</a:t>
            </a:r>
            <a:r>
              <a:rPr lang="en-US" sz="1900" dirty="0" err="1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ILL,n_ToF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, LANSCE,J-PARC….)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Angular momentum generation in fission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Future techniques: Photofission at ELI-NP with CBS-technique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Future techniques: Fission in collision geometry with electrons (SCRIT@RIKEN)?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p,2pf studies at 300 </a:t>
            </a:r>
            <a:r>
              <a:rPr lang="en-US" sz="1900" b="1" dirty="0" err="1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AMeV</a:t>
            </a:r>
            <a:r>
              <a:rPr lang="en-US" sz="1900" b="1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 at SAMURAI-RIBF@RIKEN (also GSI)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338" y="5961764"/>
            <a:ext cx="7222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A.N. Andreyev, K. </a:t>
            </a:r>
            <a:r>
              <a:rPr lang="en-GB" sz="900" dirty="0" err="1"/>
              <a:t>Nishio</a:t>
            </a:r>
            <a:r>
              <a:rPr lang="en-GB" sz="900" dirty="0"/>
              <a:t>, K.-H. Schmidt, Reports on Progress in Physics, 1 (2018) Experimental review</a:t>
            </a:r>
          </a:p>
          <a:p>
            <a:r>
              <a:rPr lang="en-GB" sz="900" dirty="0">
                <a:solidFill>
                  <a:srgbClr val="000000"/>
                </a:solidFill>
              </a:rPr>
              <a:t>A.N. Andreyev, M. </a:t>
            </a:r>
            <a:r>
              <a:rPr lang="en-GB" sz="900" dirty="0" err="1">
                <a:solidFill>
                  <a:srgbClr val="000000"/>
                </a:solidFill>
              </a:rPr>
              <a:t>Huyse</a:t>
            </a:r>
            <a:r>
              <a:rPr lang="en-GB" sz="900" dirty="0">
                <a:solidFill>
                  <a:srgbClr val="000000"/>
                </a:solidFill>
              </a:rPr>
              <a:t>, P. Van </a:t>
            </a:r>
            <a:r>
              <a:rPr lang="en-GB" sz="900" dirty="0" err="1">
                <a:solidFill>
                  <a:srgbClr val="000000"/>
                </a:solidFill>
              </a:rPr>
              <a:t>Duppen</a:t>
            </a:r>
            <a:r>
              <a:rPr lang="en-GB" sz="900" dirty="0">
                <a:solidFill>
                  <a:srgbClr val="000000"/>
                </a:solidFill>
              </a:rPr>
              <a:t>, Reviews of Modern Physics, 85, 1541 (2013)</a:t>
            </a:r>
            <a:endParaRPr lang="en-GB" sz="900" dirty="0"/>
          </a:p>
          <a:p>
            <a:r>
              <a:rPr lang="en-GB" sz="900" dirty="0"/>
              <a:t>K.-H. Schmidt, B. </a:t>
            </a:r>
            <a:r>
              <a:rPr lang="en-GB" sz="900" dirty="0" err="1"/>
              <a:t>Jurado</a:t>
            </a:r>
            <a:r>
              <a:rPr lang="en-GB" sz="900" dirty="0"/>
              <a:t>, Rep. </a:t>
            </a:r>
            <a:r>
              <a:rPr lang="en-GB" sz="900" dirty="0" err="1"/>
              <a:t>Prog</a:t>
            </a:r>
            <a:r>
              <a:rPr lang="en-GB" sz="900" dirty="0"/>
              <a:t>. Phys. 81 106301 (2018) Experiment and theory/GEF</a:t>
            </a:r>
          </a:p>
          <a:p>
            <a:r>
              <a:rPr lang="en-GB" sz="900" dirty="0"/>
              <a:t>N. </a:t>
            </a:r>
            <a:r>
              <a:rPr lang="en-GB" sz="900" dirty="0" err="1"/>
              <a:t>Schunck</a:t>
            </a:r>
            <a:r>
              <a:rPr lang="en-GB" sz="900" dirty="0"/>
              <a:t>, L. M. Robledo, Rep. </a:t>
            </a:r>
            <a:r>
              <a:rPr lang="en-GB" sz="900" dirty="0" err="1"/>
              <a:t>Prog</a:t>
            </a:r>
            <a:r>
              <a:rPr lang="en-GB" sz="900" dirty="0"/>
              <a:t>. Phys. 79, 116301 (2016) Theory review</a:t>
            </a:r>
          </a:p>
          <a:p>
            <a:r>
              <a:rPr lang="en-GB" sz="900" dirty="0"/>
              <a:t>F.-P. </a:t>
            </a:r>
            <a:r>
              <a:rPr lang="en-GB" sz="900" dirty="0" err="1"/>
              <a:t>Hessberger</a:t>
            </a:r>
            <a:r>
              <a:rPr lang="en-GB" sz="900" dirty="0"/>
              <a:t>. Eur. Phys. J. A, 53, 75 (2017) SF review</a:t>
            </a:r>
          </a:p>
          <a:p>
            <a:r>
              <a:rPr lang="en-GB" sz="900" dirty="0"/>
              <a:t>N. Colonna et al., Eur. Phys. J. A56, 48 (2020) CERN </a:t>
            </a:r>
            <a:r>
              <a:rPr lang="en-GB" sz="900" dirty="0" err="1"/>
              <a:t>n_ToF</a:t>
            </a:r>
            <a:r>
              <a:rPr lang="en-GB" sz="900" dirty="0"/>
              <a:t> CERN fission program (and similar)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36625"/>
          </a:xfrm>
          <a:solidFill>
            <a:srgbClr val="003366"/>
          </a:solidFill>
        </p:spPr>
        <p:txBody>
          <a:bodyPr/>
          <a:lstStyle/>
          <a:p>
            <a:pPr algn="l" eaLnBrk="1" hangingPunct="1"/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  SPY self-consistent Scission-Point Model</a:t>
            </a:r>
            <a:endParaRPr lang="de-DE" sz="28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30" y="958275"/>
            <a:ext cx="5276404" cy="140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0" y="2539385"/>
            <a:ext cx="48196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79" y="958275"/>
            <a:ext cx="3145720" cy="589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3494"/>
            <a:ext cx="4937760" cy="313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556" y="1080149"/>
            <a:ext cx="79864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39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36625"/>
          </a:xfrm>
          <a:solidFill>
            <a:srgbClr val="003366"/>
          </a:solidFill>
        </p:spPr>
        <p:txBody>
          <a:bodyPr/>
          <a:lstStyle/>
          <a:p>
            <a:pPr algn="l" eaLnBrk="1" hangingPunct="1"/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           Mean-field </a:t>
            </a:r>
            <a:r>
              <a:rPr lang="en-US" sz="26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HFB+Gogny</a:t>
            </a:r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D1S/</a:t>
            </a:r>
            <a:r>
              <a:rPr lang="en-US" sz="26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SkM</a:t>
            </a:r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* </a:t>
            </a:r>
            <a:endParaRPr lang="de-DE" sz="14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72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" y="2277225"/>
            <a:ext cx="4661800" cy="311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572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" y="944816"/>
            <a:ext cx="4093029" cy="1225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2771" y="2425373"/>
            <a:ext cx="798645" cy="4938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34" y="2178464"/>
            <a:ext cx="798645" cy="493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808" y="1043577"/>
            <a:ext cx="4482192" cy="8226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698" y="1924233"/>
            <a:ext cx="2184259" cy="2686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2904" y="4610739"/>
            <a:ext cx="2213910" cy="2212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1850" y="4746843"/>
            <a:ext cx="1880327" cy="207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71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36625"/>
          </a:xfrm>
          <a:solidFill>
            <a:srgbClr val="003366"/>
          </a:solidFill>
        </p:spPr>
        <p:txBody>
          <a:bodyPr/>
          <a:lstStyle/>
          <a:p>
            <a:pPr eaLnBrk="1" hangingPunct="1"/>
            <a:r>
              <a:rPr lang="en-US" sz="2600" b="1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Octupole</a:t>
            </a:r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shapes of fission fragments as a culprit for mass-asymmetry?</a:t>
            </a:r>
            <a:endParaRPr lang="de-DE" sz="1400" b="1" dirty="0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7226" y="936625"/>
            <a:ext cx="5409547" cy="1797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022" y="2732670"/>
            <a:ext cx="5640921" cy="41136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3794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G. Scamps, </a:t>
            </a:r>
            <a:r>
              <a:rPr lang="en-GB" sz="1200" dirty="0" err="1"/>
              <a:t>C.Seminel</a:t>
            </a:r>
            <a:r>
              <a:rPr lang="en-GB" sz="1200" dirty="0"/>
              <a:t>, </a:t>
            </a:r>
            <a:r>
              <a:rPr lang="en-GB" sz="1200" i="1" dirty="0"/>
              <a:t>Nature</a:t>
            </a:r>
            <a:r>
              <a:rPr lang="en-GB" sz="1200" b="1" dirty="0"/>
              <a:t> 564</a:t>
            </a:r>
            <a:r>
              <a:rPr lang="en-GB" sz="1200" dirty="0"/>
              <a:t>, 382–385 (2018)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391" y="3018084"/>
            <a:ext cx="79864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00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/>
          <p:cNvSpPr txBox="1"/>
          <p:nvPr/>
        </p:nvSpPr>
        <p:spPr>
          <a:xfrm>
            <a:off x="0" y="6611779"/>
            <a:ext cx="4873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A.N. Andreyev, K. </a:t>
            </a:r>
            <a:r>
              <a:rPr lang="en-GB" sz="1000" dirty="0" err="1"/>
              <a:t>Nishio</a:t>
            </a:r>
            <a:r>
              <a:rPr lang="en-GB" sz="1000" dirty="0"/>
              <a:t>, K.-H. Schmidt, Reports on Progress in Fission, 1, (2018)</a:t>
            </a: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7346" y="1701884"/>
            <a:ext cx="7076661" cy="46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" y="8"/>
            <a:ext cx="9140825" cy="800099"/>
          </a:xfrm>
          <a:solidFill>
            <a:srgbClr val="003366"/>
          </a:solidFill>
          <a:ln/>
        </p:spPr>
        <p:txBody>
          <a:bodyPr/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From Asymmetry to Symmetry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1797" name="Oval 5"/>
          <p:cNvSpPr>
            <a:spLocks noChangeArrowheads="1"/>
          </p:cNvSpPr>
          <p:nvPr/>
        </p:nvSpPr>
        <p:spPr bwMode="auto">
          <a:xfrm>
            <a:off x="5858800" y="5520852"/>
            <a:ext cx="182562" cy="198438"/>
          </a:xfrm>
          <a:prstGeom prst="ellips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5840985" y="5435276"/>
            <a:ext cx="3302879" cy="67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</a:rPr>
              <a:t>     - </a:t>
            </a:r>
            <a:r>
              <a:rPr lang="en-GB" dirty="0">
                <a:solidFill>
                  <a:srgbClr val="000000"/>
                </a:solidFill>
              </a:rPr>
              <a:t>particle induced </a:t>
            </a:r>
          </a:p>
          <a:p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>
                <a:solidFill>
                  <a:srgbClr val="00FF00"/>
                </a:solidFill>
              </a:rPr>
              <a:t>x</a:t>
            </a:r>
            <a:r>
              <a:rPr lang="en-GB" dirty="0">
                <a:solidFill>
                  <a:srgbClr val="000000"/>
                </a:solidFill>
              </a:rPr>
              <a:t>  - </a:t>
            </a:r>
            <a:r>
              <a:rPr lang="en-GB" dirty="0" err="1">
                <a:solidFill>
                  <a:srgbClr val="000000"/>
                </a:solidFill>
              </a:rPr>
              <a:t>e.m</a:t>
            </a:r>
            <a:r>
              <a:rPr lang="en-GB" dirty="0">
                <a:solidFill>
                  <a:srgbClr val="000000"/>
                </a:solidFill>
              </a:rPr>
              <a:t>. –induced E*~11 </a:t>
            </a:r>
            <a:r>
              <a:rPr lang="en-GB" dirty="0" err="1">
                <a:solidFill>
                  <a:srgbClr val="000000"/>
                </a:solidFill>
              </a:rPr>
              <a:t>MeV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084902" y="4953462"/>
            <a:ext cx="105912" cy="9827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1905934" y="5836513"/>
            <a:ext cx="897810" cy="840587"/>
            <a:chOff x="100737" y="5902413"/>
            <a:chExt cx="951263" cy="955587"/>
          </a:xfrm>
        </p:grpSpPr>
        <p:pic>
          <p:nvPicPr>
            <p:cNvPr id="24985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737" y="5902413"/>
              <a:ext cx="951263" cy="9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34086" y="5954572"/>
              <a:ext cx="628763" cy="41986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1" baseline="30000" dirty="0">
                  <a:solidFill>
                    <a:srgbClr val="000000"/>
                  </a:solidFill>
                </a:rPr>
                <a:t>187</a:t>
              </a:r>
              <a:r>
                <a:rPr lang="en-GB" b="1" dirty="0">
                  <a:solidFill>
                    <a:srgbClr val="000000"/>
                  </a:solidFill>
                </a:rPr>
                <a:t>Ir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2401174" y="5171493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" name="Group 30"/>
          <p:cNvGrpSpPr/>
          <p:nvPr/>
        </p:nvGrpSpPr>
        <p:grpSpPr>
          <a:xfrm>
            <a:off x="2966763" y="5845514"/>
            <a:ext cx="881572" cy="818147"/>
            <a:chOff x="1401623" y="5902413"/>
            <a:chExt cx="951263" cy="955587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1623" y="5902413"/>
              <a:ext cx="951263" cy="9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1514245" y="5983832"/>
              <a:ext cx="760781" cy="3954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baseline="30000" dirty="0">
                  <a:solidFill>
                    <a:srgbClr val="000000"/>
                  </a:solidFill>
                </a:rPr>
                <a:t>198</a:t>
              </a:r>
              <a:r>
                <a:rPr lang="en-GB" sz="1600" b="1" dirty="0">
                  <a:solidFill>
                    <a:srgbClr val="000000"/>
                  </a:solidFill>
                </a:rPr>
                <a:t>Hg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rot="5400000">
            <a:off x="2125875" y="5432400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333615" y="4869963"/>
            <a:ext cx="90041" cy="9307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288932" y="4732762"/>
            <a:ext cx="5352553" cy="92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239777" y="4620088"/>
            <a:ext cx="5352553" cy="92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8305" y="4255595"/>
            <a:ext cx="716722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Z=82</a:t>
            </a:r>
          </a:p>
        </p:txBody>
      </p:sp>
      <p:grpSp>
        <p:nvGrpSpPr>
          <p:cNvPr id="4" name="Group 26"/>
          <p:cNvGrpSpPr/>
          <p:nvPr/>
        </p:nvGrpSpPr>
        <p:grpSpPr>
          <a:xfrm>
            <a:off x="2847130" y="1169586"/>
            <a:ext cx="6196953" cy="2408244"/>
            <a:chOff x="2020186" y="893136"/>
            <a:chExt cx="6196953" cy="2558359"/>
          </a:xfrm>
        </p:grpSpPr>
        <p:sp>
          <p:nvSpPr>
            <p:cNvPr id="30" name="Oval 29"/>
            <p:cNvSpPr/>
            <p:nvPr/>
          </p:nvSpPr>
          <p:spPr>
            <a:xfrm rot="19702258">
              <a:off x="4331528" y="2241058"/>
              <a:ext cx="3201441" cy="1210437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10800000">
              <a:off x="3678867" y="1297174"/>
              <a:ext cx="1342104" cy="156393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20186" y="893136"/>
              <a:ext cx="6196953" cy="686619"/>
            </a:xfrm>
            <a:prstGeom prst="rect">
              <a:avLst/>
            </a:prstGeom>
            <a:solidFill>
              <a:srgbClr val="EDF0D2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00"/>
                  </a:solidFill>
                </a:rPr>
                <a:t>Heavy Actinides, N/Z~1.56: </a:t>
              </a:r>
              <a:r>
                <a:rPr lang="en-GB" b="1" dirty="0">
                  <a:solidFill>
                    <a:srgbClr val="FF0000"/>
                  </a:solidFill>
                </a:rPr>
                <a:t>predominantly asymmetric;</a:t>
              </a:r>
            </a:p>
            <a:p>
              <a:r>
                <a:rPr lang="en-GB" b="1" dirty="0">
                  <a:solidFill>
                    <a:srgbClr val="000000"/>
                  </a:solidFill>
                </a:rPr>
                <a:t>spontaneous fission, fission isomers</a:t>
              </a: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2239530" y="3850986"/>
            <a:ext cx="6688642" cy="3007014"/>
            <a:chOff x="1402902" y="3280547"/>
            <a:chExt cx="6688641" cy="3007014"/>
          </a:xfrm>
        </p:grpSpPr>
        <p:sp>
          <p:nvSpPr>
            <p:cNvPr id="38" name="Oval 37"/>
            <p:cNvSpPr/>
            <p:nvPr/>
          </p:nvSpPr>
          <p:spPr>
            <a:xfrm rot="19782646">
              <a:off x="1402902" y="3280547"/>
              <a:ext cx="3226959" cy="976461"/>
            </a:xfrm>
            <a:prstGeom prst="ellipse">
              <a:avLst/>
            </a:prstGeom>
            <a:solidFill>
              <a:srgbClr val="EDF0D2">
                <a:alpha val="4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16200000" flipV="1">
              <a:off x="2925274" y="4300849"/>
              <a:ext cx="1381657" cy="12756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495414" y="5641230"/>
              <a:ext cx="4596129" cy="646331"/>
            </a:xfrm>
            <a:prstGeom prst="rect">
              <a:avLst/>
            </a:prstGeom>
            <a:solidFill>
              <a:srgbClr val="EDF0D2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00"/>
                  </a:solidFill>
                </a:rPr>
                <a:t>Pre-actinides, light  </a:t>
              </a:r>
              <a:r>
                <a:rPr lang="en-GB" b="1" dirty="0" err="1">
                  <a:solidFill>
                    <a:srgbClr val="000000"/>
                  </a:solidFill>
                </a:rPr>
                <a:t>Ir-Th</a:t>
              </a:r>
              <a:r>
                <a:rPr lang="en-GB" b="1" dirty="0">
                  <a:solidFill>
                    <a:srgbClr val="000000"/>
                  </a:solidFill>
                </a:rPr>
                <a:t> N/Z~1.4-1.5: 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predominantly symmetric, </a:t>
              </a:r>
              <a:r>
                <a:rPr lang="en-GB" b="1" dirty="0">
                  <a:solidFill>
                    <a:srgbClr val="000000"/>
                  </a:solidFill>
                </a:rPr>
                <a:t>e.g. FRS(GSI)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039293" y="4508205"/>
            <a:ext cx="616688" cy="584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2401174" y="5171493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125875" y="5432400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8305" y="4255595"/>
            <a:ext cx="716722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Z=82</a:t>
            </a:r>
          </a:p>
        </p:txBody>
      </p:sp>
      <p:sp>
        <p:nvSpPr>
          <p:cNvPr id="44" name="Oval 43"/>
          <p:cNvSpPr/>
          <p:nvPr/>
        </p:nvSpPr>
        <p:spPr>
          <a:xfrm>
            <a:off x="2401174" y="5171493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rot="5400000">
            <a:off x="2125875" y="5432400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8305" y="4255595"/>
            <a:ext cx="716722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Z=82</a:t>
            </a:r>
          </a:p>
        </p:txBody>
      </p:sp>
      <p:sp>
        <p:nvSpPr>
          <p:cNvPr id="49" name="Oval 48"/>
          <p:cNvSpPr/>
          <p:nvPr/>
        </p:nvSpPr>
        <p:spPr>
          <a:xfrm>
            <a:off x="2401174" y="5171493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7" rIns="91370" bIns="45687"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2125875" y="5432400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8305" y="4255595"/>
            <a:ext cx="716722" cy="369265"/>
          </a:xfrm>
          <a:prstGeom prst="rect">
            <a:avLst/>
          </a:prstGeom>
          <a:noFill/>
        </p:spPr>
        <p:txBody>
          <a:bodyPr wrap="none" lIns="91370" tIns="45687" rIns="91370" bIns="45687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Z=82</a:t>
            </a:r>
          </a:p>
        </p:txBody>
      </p:sp>
      <p:grpSp>
        <p:nvGrpSpPr>
          <p:cNvPr id="9" name="Group 58"/>
          <p:cNvGrpSpPr/>
          <p:nvPr/>
        </p:nvGrpSpPr>
        <p:grpSpPr>
          <a:xfrm>
            <a:off x="171452" y="4804009"/>
            <a:ext cx="1390650" cy="1366062"/>
            <a:chOff x="171450" y="4803995"/>
            <a:chExt cx="1390650" cy="1366062"/>
          </a:xfrm>
        </p:grpSpPr>
        <p:grpSp>
          <p:nvGrpSpPr>
            <p:cNvPr id="10" name="Group 52"/>
            <p:cNvGrpSpPr/>
            <p:nvPr/>
          </p:nvGrpSpPr>
          <p:grpSpPr>
            <a:xfrm>
              <a:off x="171450" y="4948238"/>
              <a:ext cx="1390650" cy="1052512"/>
              <a:chOff x="947738" y="4805363"/>
              <a:chExt cx="1052512" cy="1052512"/>
            </a:xfrm>
          </p:grpSpPr>
          <p:pic>
            <p:nvPicPr>
              <p:cNvPr id="69" name="Picture 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947738" y="4805363"/>
                <a:ext cx="1052512" cy="1052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70" name="TextBox 69"/>
              <p:cNvSpPr txBox="1"/>
              <p:nvPr/>
            </p:nvSpPr>
            <p:spPr>
              <a:xfrm>
                <a:off x="1066801" y="4962525"/>
                <a:ext cx="65229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400" baseline="30000" dirty="0">
                    <a:solidFill>
                      <a:srgbClr val="000000"/>
                    </a:solidFill>
                  </a:rPr>
                  <a:t>178,180</a:t>
                </a:r>
                <a:r>
                  <a:rPr lang="en-GB" sz="1400" dirty="0">
                    <a:solidFill>
                      <a:srgbClr val="000000"/>
                    </a:solidFill>
                  </a:rPr>
                  <a:t>Hg</a:t>
                </a:r>
              </a:p>
            </p:txBody>
          </p:sp>
        </p:grpSp>
        <p:sp>
          <p:nvSpPr>
            <p:cNvPr id="58" name="Oval 57"/>
            <p:cNvSpPr/>
            <p:nvPr/>
          </p:nvSpPr>
          <p:spPr>
            <a:xfrm>
              <a:off x="847726" y="4803995"/>
              <a:ext cx="149074" cy="158530"/>
            </a:xfrm>
            <a:prstGeom prst="ellipse">
              <a:avLst/>
            </a:prstGeom>
            <a:solidFill>
              <a:srgbClr val="33339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33375" y="5800725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00000"/>
                  </a:solidFill>
                </a:rPr>
                <a:t>ISOLDE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609600" y="4803995"/>
              <a:ext cx="161925" cy="158530"/>
            </a:xfrm>
            <a:prstGeom prst="ellipse">
              <a:avLst/>
            </a:prstGeom>
            <a:solidFill>
              <a:srgbClr val="333399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31386" y="2074457"/>
            <a:ext cx="3077408" cy="3264775"/>
            <a:chOff x="131386" y="2074457"/>
            <a:chExt cx="3077406" cy="3264775"/>
          </a:xfrm>
        </p:grpSpPr>
        <p:sp>
          <p:nvSpPr>
            <p:cNvPr id="64" name="Oval 63"/>
            <p:cNvSpPr/>
            <p:nvPr/>
          </p:nvSpPr>
          <p:spPr>
            <a:xfrm>
              <a:off x="131386" y="4650469"/>
              <a:ext cx="1399417" cy="6887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4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51547" y="2074457"/>
              <a:ext cx="3057245" cy="646331"/>
            </a:xfrm>
            <a:prstGeom prst="rect">
              <a:avLst/>
            </a:prstGeom>
            <a:solidFill>
              <a:srgbClr val="EDF0D2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0000"/>
                  </a:solidFill>
                </a:rPr>
                <a:t>Lightest Hg isotopes with </a:t>
              </a:r>
            </a:p>
            <a:p>
              <a:r>
                <a:rPr lang="en-GB" b="1" dirty="0">
                  <a:solidFill>
                    <a:srgbClr val="000000"/>
                  </a:solidFill>
                </a:rPr>
                <a:t>N/Z~1.25:  </a:t>
              </a:r>
              <a:r>
                <a:rPr lang="en-GB" b="1" dirty="0">
                  <a:solidFill>
                    <a:srgbClr val="FF0000"/>
                  </a:solidFill>
                </a:rPr>
                <a:t>asymmetric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 flipH="1">
              <a:off x="762000" y="2733675"/>
              <a:ext cx="19050" cy="20097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Curved Connector 70"/>
          <p:cNvCxnSpPr/>
          <p:nvPr/>
        </p:nvCxnSpPr>
        <p:spPr>
          <a:xfrm rot="16200000" flipH="1">
            <a:off x="852488" y="4271962"/>
            <a:ext cx="1838324" cy="1066800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/>
          <p:cNvGrpSpPr/>
          <p:nvPr/>
        </p:nvGrpSpPr>
        <p:grpSpPr>
          <a:xfrm>
            <a:off x="12391" y="26708"/>
            <a:ext cx="6054436" cy="3830298"/>
            <a:chOff x="0" y="3034144"/>
            <a:chExt cx="6054436" cy="3830298"/>
          </a:xfrm>
        </p:grpSpPr>
        <p:grpSp>
          <p:nvGrpSpPr>
            <p:cNvPr id="53" name="Group 52"/>
            <p:cNvGrpSpPr/>
            <p:nvPr/>
          </p:nvGrpSpPr>
          <p:grpSpPr>
            <a:xfrm>
              <a:off x="0" y="3034144"/>
              <a:ext cx="6054436" cy="3823855"/>
              <a:chOff x="3913990" y="3728364"/>
              <a:chExt cx="5208608" cy="3129636"/>
            </a:xfrm>
          </p:grpSpPr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990" y="3728364"/>
                <a:ext cx="5208608" cy="31296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60" name="Straight Arrow Connector 59"/>
              <p:cNvCxnSpPr/>
              <p:nvPr/>
            </p:nvCxnSpPr>
            <p:spPr>
              <a:xfrm>
                <a:off x="4919241" y="4953462"/>
                <a:ext cx="292347" cy="56739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4505811" y="4619343"/>
                <a:ext cx="7473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b="1" baseline="30000" dirty="0"/>
                  <a:t>180</a:t>
                </a:r>
                <a:r>
                  <a:rPr lang="en-GB" b="1" dirty="0"/>
                  <a:t>Hg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21560" y="6587443"/>
              <a:ext cx="3174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P. Moller, J. </a:t>
              </a:r>
              <a:r>
                <a:rPr lang="en-GB" sz="1200" dirty="0" err="1"/>
                <a:t>Randrup</a:t>
              </a:r>
              <a:r>
                <a:rPr lang="en-GB" sz="1200" dirty="0"/>
                <a:t>, PRC91,944316(2015)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1296968" y="4982252"/>
              <a:ext cx="422694" cy="741872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268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" y="8"/>
            <a:ext cx="9140825" cy="800099"/>
          </a:xfrm>
          <a:solidFill>
            <a:srgbClr val="003366"/>
          </a:solidFill>
          <a:ln/>
        </p:spPr>
        <p:txBody>
          <a:bodyPr/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From Asymmetry to Symmetry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5876" y="800107"/>
            <a:ext cx="9124956" cy="6223955"/>
            <a:chOff x="0" y="3034144"/>
            <a:chExt cx="6054436" cy="3935296"/>
          </a:xfrm>
        </p:grpSpPr>
        <p:grpSp>
          <p:nvGrpSpPr>
            <p:cNvPr id="53" name="Group 52"/>
            <p:cNvGrpSpPr/>
            <p:nvPr/>
          </p:nvGrpSpPr>
          <p:grpSpPr>
            <a:xfrm>
              <a:off x="0" y="3034144"/>
              <a:ext cx="6054436" cy="3823855"/>
              <a:chOff x="3913990" y="3728364"/>
              <a:chExt cx="5208608" cy="3129636"/>
            </a:xfrm>
          </p:grpSpPr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990" y="3728364"/>
                <a:ext cx="5208608" cy="31296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60" name="Straight Arrow Connector 59"/>
              <p:cNvCxnSpPr/>
              <p:nvPr/>
            </p:nvCxnSpPr>
            <p:spPr>
              <a:xfrm>
                <a:off x="4919241" y="4953462"/>
                <a:ext cx="292347" cy="56739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4505811" y="4619343"/>
                <a:ext cx="7473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b="1" baseline="30000" dirty="0"/>
                  <a:t>180</a:t>
                </a:r>
                <a:r>
                  <a:rPr lang="en-GB" b="1" dirty="0"/>
                  <a:t>Hg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0" y="6692441"/>
              <a:ext cx="3174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P. Moller, J. </a:t>
              </a:r>
              <a:r>
                <a:rPr lang="en-GB" sz="1200" dirty="0" err="1"/>
                <a:t>Randrup</a:t>
              </a:r>
              <a:r>
                <a:rPr lang="en-GB" sz="1200" dirty="0"/>
                <a:t>, PRC91,944316(2015)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1296968" y="4982252"/>
              <a:ext cx="422694" cy="741872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Right Arrow 61"/>
          <p:cNvSpPr/>
          <p:nvPr/>
        </p:nvSpPr>
        <p:spPr>
          <a:xfrm rot="20602950">
            <a:off x="2014581" y="2696592"/>
            <a:ext cx="5325729" cy="98218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ISOLDE (CERN), SOFIA(GSI):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symmetry </a:t>
            </a:r>
            <a:r>
              <a:rPr lang="en-GB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symmetry – asymmetry transition</a:t>
            </a:r>
          </a:p>
        </p:txBody>
      </p:sp>
      <p:sp>
        <p:nvSpPr>
          <p:cNvPr id="63" name="Right Arrow 62"/>
          <p:cNvSpPr/>
          <p:nvPr/>
        </p:nvSpPr>
        <p:spPr>
          <a:xfrm>
            <a:off x="1550176" y="4191458"/>
            <a:ext cx="3257208" cy="1151068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JAEA,ANU,</a:t>
            </a:r>
            <a:r>
              <a:rPr kumimoji="0" lang="en-GB" sz="1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Dubna,Delhi</a:t>
            </a:r>
            <a:r>
              <a:rPr kumimoji="0" lang="en-GB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noProof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Inside the asymmetry island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0454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3"/>
          <p:cNvSpPr txBox="1">
            <a:spLocks/>
          </p:cNvSpPr>
          <p:nvPr/>
        </p:nvSpPr>
        <p:spPr bwMode="auto">
          <a:xfrm>
            <a:off x="0" y="326571"/>
            <a:ext cx="9144000" cy="5053693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23" tIns="40811" rIns="81623" bIns="40811" numCol="1" anchor="t" anchorCtr="0" compatLnSpc="1">
            <a:prstTxWarp prst="textNoShape">
              <a:avLst/>
            </a:prstTxWarp>
          </a:bodyPr>
          <a:lstStyle>
            <a:lvl1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2pPr>
            <a:lvl3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3pPr>
            <a:lvl4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4pPr>
            <a:lvl5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5pPr>
            <a:lvl6pPr marL="228052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6pPr>
            <a:lvl7pPr marL="269516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7pPr>
            <a:lvl8pPr marL="310980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8pPr>
            <a:lvl9pPr marL="352444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n-GB" sz="36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Back to classics:  fission in </a:t>
            </a:r>
            <a:r>
              <a:rPr lang="en-GB" sz="3600" kern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d,pf</a:t>
            </a:r>
            <a:r>
              <a:rPr lang="en-GB" sz="36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 approach</a:t>
            </a:r>
          </a:p>
          <a:p>
            <a:pPr algn="ctr"/>
            <a:endParaRPr lang="en-GB" sz="3600" kern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GB" sz="3600" kern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1970’ies: </a:t>
            </a:r>
            <a:r>
              <a:rPr lang="en-GB" sz="3600" kern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d,pf</a:t>
            </a:r>
            <a:r>
              <a:rPr lang="en-GB" sz="36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 in direct kinematics with stable/long-lived targets</a:t>
            </a:r>
          </a:p>
          <a:p>
            <a:pPr algn="ctr"/>
            <a:endParaRPr lang="en-GB" sz="3600" kern="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2020’ on..: </a:t>
            </a:r>
            <a:r>
              <a:rPr lang="en-GB" sz="3600" kern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d,pf</a:t>
            </a:r>
            <a:r>
              <a:rPr lang="en-GB" sz="36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 in </a:t>
            </a:r>
            <a:r>
              <a:rPr lang="en-GB" sz="3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inverse kinematics with post-accelerated (7-10 </a:t>
            </a:r>
            <a:r>
              <a:rPr lang="en-GB" sz="3600" b="1" kern="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AMeV</a:t>
            </a:r>
            <a:r>
              <a:rPr lang="en-GB" sz="36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) RIBs at ISOLDE</a:t>
            </a:r>
          </a:p>
        </p:txBody>
      </p:sp>
    </p:spTree>
    <p:extLst>
      <p:ext uri="{BB962C8B-B14F-4D97-AF65-F5344CB8AC3E}">
        <p14:creationId xmlns:p14="http://schemas.microsoft.com/office/powerpoint/2010/main" val="1118358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90" y="2134737"/>
            <a:ext cx="3557741" cy="419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/>
          <p:cNvSpPr txBox="1"/>
          <p:nvPr/>
        </p:nvSpPr>
        <p:spPr>
          <a:xfrm>
            <a:off x="2335441" y="2573908"/>
            <a:ext cx="603599" cy="307768"/>
          </a:xfrm>
          <a:prstGeom prst="rect">
            <a:avLst/>
          </a:prstGeom>
          <a:noFill/>
        </p:spPr>
        <p:txBody>
          <a:bodyPr wrap="none" lIns="91369" tIns="45682" rIns="91369" bIns="45682" rtlCol="0">
            <a:spAutoFit/>
          </a:bodyPr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400" b="1" dirty="0">
                <a:solidFill>
                  <a:srgbClr val="292934"/>
                </a:solidFill>
                <a:latin typeface="Arial"/>
              </a:rPr>
              <a:t>C   O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2442759" y="2304770"/>
            <a:ext cx="684659" cy="369255"/>
          </a:xfrm>
          <a:prstGeom prst="rect">
            <a:avLst/>
          </a:prstGeom>
          <a:noFill/>
        </p:spPr>
        <p:txBody>
          <a:bodyPr wrap="none" lIns="91369" tIns="45682" rIns="91369" bIns="45682" rtlCol="0">
            <a:spAutoFit/>
          </a:bodyPr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b="1" dirty="0">
                <a:solidFill>
                  <a:srgbClr val="FF0000"/>
                </a:solidFill>
                <a:latin typeface="Arial"/>
              </a:rPr>
              <a:t>(</a:t>
            </a:r>
            <a:r>
              <a:rPr kumimoji="1" lang="en-US" b="1" dirty="0" err="1">
                <a:solidFill>
                  <a:srgbClr val="FF0000"/>
                </a:solidFill>
                <a:latin typeface="Arial"/>
              </a:rPr>
              <a:t>d,p</a:t>
            </a:r>
            <a:r>
              <a:rPr kumimoji="1" lang="en-US" b="1" dirty="0">
                <a:solidFill>
                  <a:srgbClr val="FF0000"/>
                </a:solidFill>
                <a:latin typeface="Arial"/>
              </a:rPr>
              <a:t>)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2695441" y="3896262"/>
            <a:ext cx="618937" cy="369255"/>
          </a:xfrm>
          <a:prstGeom prst="rect">
            <a:avLst/>
          </a:prstGeom>
          <a:noFill/>
        </p:spPr>
        <p:txBody>
          <a:bodyPr wrap="none" lIns="91369" tIns="45682" rIns="91369" bIns="45682" rtlCol="0">
            <a:spAutoFit/>
          </a:bodyPr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Ϭ</a:t>
            </a:r>
            <a:r>
              <a:rPr kumimoji="1" lang="en-US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kumimoji="1" lang="en-US" sz="1400" b="1" dirty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kumimoji="1"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ϭ</a:t>
            </a:r>
            <a:r>
              <a:rPr kumimoji="1" lang="en-US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endParaRPr kumimoji="1" lang="en-US" sz="1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58431" y="6185126"/>
            <a:ext cx="9028253" cy="646313"/>
          </a:xfrm>
          <a:prstGeom prst="rect">
            <a:avLst/>
          </a:prstGeom>
          <a:noFill/>
        </p:spPr>
        <p:txBody>
          <a:bodyPr wrap="square" lIns="91369" tIns="45682" rIns="91369" bIns="45682" rtlCol="0">
            <a:spAutoFit/>
          </a:bodyPr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endParaRPr kumimoji="1" lang="en-US" sz="800" dirty="0">
              <a:solidFill>
                <a:srgbClr val="C00000"/>
              </a:solidFill>
              <a:latin typeface="Comic Sans MS" pitchFamily="66" charset="0"/>
            </a:endParaRPr>
          </a:p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400" dirty="0">
                <a:solidFill>
                  <a:srgbClr val="292934"/>
                </a:solidFill>
                <a:latin typeface="Comic Sans MS" pitchFamily="66" charset="0"/>
              </a:rPr>
              <a:t>B.B. Back et al.; </a:t>
            </a:r>
            <a:r>
              <a:rPr kumimoji="1" lang="en-US" sz="1400" dirty="0" err="1">
                <a:solidFill>
                  <a:srgbClr val="292934"/>
                </a:solidFill>
                <a:latin typeface="Comic Sans MS" pitchFamily="66" charset="0"/>
              </a:rPr>
              <a:t>Nucl</a:t>
            </a:r>
            <a:r>
              <a:rPr kumimoji="1" lang="en-US" sz="1400" dirty="0">
                <a:solidFill>
                  <a:srgbClr val="292934"/>
                </a:solidFill>
                <a:latin typeface="Comic Sans MS" pitchFamily="66" charset="0"/>
              </a:rPr>
              <a:t>. Phys. </a:t>
            </a:r>
            <a:r>
              <a:rPr kumimoji="1" lang="en-US" sz="1400" b="1" dirty="0">
                <a:solidFill>
                  <a:srgbClr val="292934"/>
                </a:solidFill>
                <a:latin typeface="Comic Sans MS" pitchFamily="66" charset="0"/>
              </a:rPr>
              <a:t>A165 </a:t>
            </a:r>
            <a:r>
              <a:rPr kumimoji="1" lang="en-US" sz="1400" dirty="0">
                <a:solidFill>
                  <a:srgbClr val="292934"/>
                </a:solidFill>
                <a:latin typeface="Comic Sans MS" pitchFamily="66" charset="0"/>
              </a:rPr>
              <a:t>(1971) 449</a:t>
            </a:r>
          </a:p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400" dirty="0">
                <a:solidFill>
                  <a:srgbClr val="292934"/>
                </a:solidFill>
                <a:latin typeface="Comic Sans MS" pitchFamily="66" charset="0"/>
              </a:rPr>
              <a:t>E. </a:t>
            </a:r>
            <a:r>
              <a:rPr kumimoji="1" lang="en-US" sz="1400" dirty="0" err="1">
                <a:solidFill>
                  <a:srgbClr val="292934"/>
                </a:solidFill>
                <a:latin typeface="Comic Sans MS" pitchFamily="66" charset="0"/>
              </a:rPr>
              <a:t>Konecny</a:t>
            </a:r>
            <a:r>
              <a:rPr kumimoji="1" lang="en-US" sz="1400" dirty="0">
                <a:solidFill>
                  <a:srgbClr val="292934"/>
                </a:solidFill>
                <a:latin typeface="Comic Sans MS" pitchFamily="66" charset="0"/>
              </a:rPr>
              <a:t> et al.; Phys. </a:t>
            </a:r>
            <a:r>
              <a:rPr kumimoji="1" lang="en-US" sz="1400" dirty="0" err="1">
                <a:solidFill>
                  <a:srgbClr val="292934"/>
                </a:solidFill>
                <a:latin typeface="Comic Sans MS" pitchFamily="66" charset="0"/>
              </a:rPr>
              <a:t>Lett</a:t>
            </a:r>
            <a:r>
              <a:rPr kumimoji="1" lang="en-US" sz="1400" dirty="0">
                <a:solidFill>
                  <a:srgbClr val="292934"/>
                </a:solidFill>
                <a:latin typeface="Comic Sans MS" pitchFamily="66" charset="0"/>
              </a:rPr>
              <a:t>. B </a:t>
            </a:r>
            <a:r>
              <a:rPr kumimoji="1" lang="en-US" sz="1400" b="1" dirty="0">
                <a:solidFill>
                  <a:srgbClr val="292934"/>
                </a:solidFill>
                <a:latin typeface="Comic Sans MS" pitchFamily="66" charset="0"/>
              </a:rPr>
              <a:t>45 </a:t>
            </a:r>
            <a:r>
              <a:rPr kumimoji="1" lang="en-US" sz="1400" dirty="0">
                <a:solidFill>
                  <a:srgbClr val="292934"/>
                </a:solidFill>
                <a:latin typeface="Comic Sans MS" pitchFamily="66" charset="0"/>
              </a:rPr>
              <a:t>(1973) 329</a:t>
            </a:r>
            <a:endParaRPr kumimoji="1" lang="en-US" sz="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2188470" y="2261654"/>
            <a:ext cx="388104" cy="369255"/>
          </a:xfrm>
          <a:prstGeom prst="rect">
            <a:avLst/>
          </a:prstGeom>
          <a:noFill/>
        </p:spPr>
        <p:txBody>
          <a:bodyPr wrap="none" lIns="91369" tIns="45682" rIns="91369" bIns="45682" rtlCol="0">
            <a:spAutoFit/>
          </a:bodyPr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b="1" dirty="0" err="1">
                <a:solidFill>
                  <a:srgbClr val="FF0000"/>
                </a:solidFill>
                <a:latin typeface="Times New Roman"/>
                <a:cs typeface="Times New Roman"/>
              </a:rPr>
              <a:t>ϭ</a:t>
            </a:r>
            <a:r>
              <a:rPr kumimoji="1" lang="en-US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endParaRPr kumimoji="1" lang="en-US" sz="1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2076986" y="2895748"/>
            <a:ext cx="365773" cy="307758"/>
          </a:xfrm>
          <a:prstGeom prst="rect">
            <a:avLst/>
          </a:prstGeom>
          <a:noFill/>
        </p:spPr>
        <p:txBody>
          <a:bodyPr wrap="none" lIns="91369" tIns="45682" rIns="91369" bIns="45682" rtlCol="0">
            <a:spAutoFit/>
          </a:bodyPr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sz="14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Ϭ</a:t>
            </a:r>
            <a:r>
              <a:rPr kumimoji="1" lang="en-US" b="1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endParaRPr kumimoji="1" lang="en-US" sz="1400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335441" y="2885288"/>
            <a:ext cx="1052288" cy="369265"/>
          </a:xfrm>
          <a:prstGeom prst="rect">
            <a:avLst/>
          </a:prstGeom>
        </p:spPr>
        <p:txBody>
          <a:bodyPr wrap="square" lIns="91370" tIns="45687" rIns="91370" bIns="45687">
            <a:spAutoFit/>
          </a:bodyPr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b="1" dirty="0">
                <a:solidFill>
                  <a:srgbClr val="FF0000"/>
                </a:solidFill>
                <a:latin typeface="Arial"/>
              </a:rPr>
              <a:t>(</a:t>
            </a:r>
            <a:r>
              <a:rPr kumimoji="1" lang="en-US" altLang="ja-JP" b="1" dirty="0" err="1">
                <a:solidFill>
                  <a:srgbClr val="FF0000"/>
                </a:solidFill>
                <a:latin typeface="Arial"/>
              </a:rPr>
              <a:t>d,pf</a:t>
            </a:r>
            <a:r>
              <a:rPr kumimoji="1" lang="en-US" altLang="ja-JP" b="1" dirty="0">
                <a:solidFill>
                  <a:srgbClr val="FF0000"/>
                </a:solidFill>
                <a:latin typeface="Arial"/>
              </a:rPr>
              <a:t>)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431" y="1059627"/>
            <a:ext cx="9209530" cy="990600"/>
          </a:xfrm>
        </p:spPr>
        <p:txBody>
          <a:bodyPr>
            <a:normAutofit fontScale="90000"/>
          </a:bodyPr>
          <a:lstStyle/>
          <a:p>
            <a:r>
              <a:rPr lang="en-US" altLang="ja-JP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Fission probability as a function of E* </a:t>
            </a:r>
            <a:r>
              <a:rPr lang="en-US" sz="2400" dirty="0">
                <a:solidFill>
                  <a:schemeClr val="tx1"/>
                </a:solidFill>
                <a:latin typeface="Comic Sans MS" pitchFamily="66" charset="0"/>
              </a:rPr>
              <a:t>:  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direct nucleon transfer, e.g. (</a:t>
            </a:r>
            <a:r>
              <a:rPr lang="en-US" sz="2200" b="1" dirty="0" err="1">
                <a:solidFill>
                  <a:srgbClr val="FF0000"/>
                </a:solidFill>
                <a:latin typeface="Comic Sans MS" pitchFamily="66" charset="0"/>
              </a:rPr>
              <a:t>d,pf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) </a:t>
            </a:r>
            <a:r>
              <a:rPr lang="en-US" sz="2200" dirty="0">
                <a:solidFill>
                  <a:schemeClr val="tx1"/>
                </a:solidFill>
                <a:latin typeface="Comic Sans MS" pitchFamily="66" charset="0"/>
              </a:rPr>
              <a:t>reactions with </a:t>
            </a:r>
            <a:r>
              <a:rPr lang="en-US" sz="2200" b="1" dirty="0">
                <a:solidFill>
                  <a:srgbClr val="FF0000"/>
                </a:solidFill>
                <a:latin typeface="Comic Sans MS" pitchFamily="66" charset="0"/>
              </a:rPr>
              <a:t>stable/long-lived </a:t>
            </a:r>
            <a:r>
              <a:rPr lang="en-US" sz="2200" dirty="0">
                <a:solidFill>
                  <a:schemeClr val="tx1"/>
                </a:solidFill>
                <a:latin typeface="Comic Sans MS" pitchFamily="66" charset="0"/>
              </a:rPr>
              <a:t>targets. </a:t>
            </a:r>
            <a:br>
              <a:rPr lang="en-US" sz="2200" dirty="0">
                <a:solidFill>
                  <a:schemeClr val="tx1"/>
                </a:solidFill>
                <a:latin typeface="Comic Sans MS" pitchFamily="66" charset="0"/>
              </a:rPr>
            </a:b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 bwMode="auto">
          <a:xfrm>
            <a:off x="4" y="-475"/>
            <a:ext cx="9143995" cy="846604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23" tIns="40811" rIns="81623" bIns="40811" numCol="1" anchor="t" anchorCtr="0" compatLnSpc="1">
            <a:prstTxWarp prst="textNoShape">
              <a:avLst/>
            </a:prstTxWarp>
          </a:bodyPr>
          <a:lstStyle>
            <a:lvl1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2pPr>
            <a:lvl3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3pPr>
            <a:lvl4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4pPr>
            <a:lvl5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5pPr>
            <a:lvl6pPr marL="228052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6pPr>
            <a:lvl7pPr marL="269516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7pPr>
            <a:lvl8pPr marL="310980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8pPr>
            <a:lvl9pPr marL="352444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n-GB" sz="28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1970’ies: Classical fission studies in </a:t>
            </a:r>
            <a:r>
              <a:rPr lang="en-GB" sz="2800" kern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d,pf</a:t>
            </a:r>
            <a:r>
              <a:rPr lang="en-GB" sz="28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 approach: determination of fission modes and fission barriers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626" y="2915734"/>
            <a:ext cx="3138846" cy="980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3618" y="3102484"/>
            <a:ext cx="1024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err="1"/>
              <a:t>P</a:t>
            </a:r>
            <a:r>
              <a:rPr lang="en-GB" baseline="-25000" dirty="0" err="1"/>
              <a:t>fis</a:t>
            </a:r>
            <a:r>
              <a:rPr lang="en-GB" dirty="0"/>
              <a:t>(E*)=</a:t>
            </a:r>
          </a:p>
        </p:txBody>
      </p:sp>
      <p:cxnSp>
        <p:nvCxnSpPr>
          <p:cNvPr id="27" name="直線矢印コネクタ 24"/>
          <p:cNvCxnSpPr/>
          <p:nvPr/>
        </p:nvCxnSpPr>
        <p:spPr>
          <a:xfrm>
            <a:off x="1664174" y="5416245"/>
            <a:ext cx="0" cy="463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08286" y="507899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B</a:t>
            </a:r>
            <a:r>
              <a:rPr lang="en-GB" b="1" baseline="-25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" name="正方形/長方形 15">
            <a:extLst>
              <a:ext uri="{FF2B5EF4-FFF2-40B4-BE49-F238E27FC236}">
                <a16:creationId xmlns:a16="http://schemas.microsoft.com/office/drawing/2014/main" id="{18EC2948-9159-2B9E-C2D5-9A12152E6175}"/>
              </a:ext>
            </a:extLst>
          </p:cNvPr>
          <p:cNvSpPr/>
          <p:nvPr/>
        </p:nvSpPr>
        <p:spPr>
          <a:xfrm>
            <a:off x="238035" y="1794540"/>
            <a:ext cx="3677901" cy="400043"/>
          </a:xfrm>
          <a:prstGeom prst="rect">
            <a:avLst/>
          </a:prstGeom>
        </p:spPr>
        <p:txBody>
          <a:bodyPr wrap="square" lIns="91370" tIns="45687" rIns="91370" bIns="45687">
            <a:spAutoFit/>
          </a:bodyPr>
          <a:lstStyle/>
          <a:p>
            <a:pPr defTabSz="456867" fontAlgn="auto">
              <a:spcBef>
                <a:spcPts val="0"/>
              </a:spcBef>
              <a:spcAft>
                <a:spcPts val="0"/>
              </a:spcAft>
            </a:pPr>
            <a:r>
              <a:rPr kumimoji="1" lang="en-US" altLang="ja-JP" sz="2000" b="1" dirty="0">
                <a:solidFill>
                  <a:srgbClr val="FF0000"/>
                </a:solidFill>
                <a:latin typeface="Arial"/>
              </a:rPr>
              <a:t>d+</a:t>
            </a:r>
            <a:r>
              <a:rPr kumimoji="1" lang="en-US" altLang="ja-JP" sz="2000" b="1" baseline="30000" dirty="0">
                <a:solidFill>
                  <a:srgbClr val="FF0000"/>
                </a:solidFill>
                <a:latin typeface="Arial"/>
              </a:rPr>
              <a:t>239</a:t>
            </a:r>
            <a:r>
              <a:rPr kumimoji="1" lang="en-US" altLang="ja-JP" sz="2000" b="1" dirty="0">
                <a:solidFill>
                  <a:srgbClr val="FF0000"/>
                </a:solidFill>
                <a:latin typeface="Arial"/>
              </a:rPr>
              <a:t>Pu-&gt;</a:t>
            </a:r>
            <a:r>
              <a:rPr kumimoji="1" lang="en-US" altLang="ja-JP" sz="2000" b="1" baseline="30000" dirty="0">
                <a:solidFill>
                  <a:srgbClr val="FF0000"/>
                </a:solidFill>
                <a:latin typeface="Arial"/>
              </a:rPr>
              <a:t>240</a:t>
            </a:r>
            <a:r>
              <a:rPr kumimoji="1" lang="en-US" altLang="ja-JP" sz="2000" b="1" dirty="0">
                <a:solidFill>
                  <a:srgbClr val="FF0000"/>
                </a:solidFill>
                <a:latin typeface="Arial"/>
              </a:rPr>
              <a:t>Pu*+p-&gt; 2FF+p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1709FA-2EDB-94AB-C507-D3FB26B22725}"/>
              </a:ext>
            </a:extLst>
          </p:cNvPr>
          <p:cNvSpPr txBox="1"/>
          <p:nvPr/>
        </p:nvSpPr>
        <p:spPr>
          <a:xfrm>
            <a:off x="4387655" y="2082490"/>
            <a:ext cx="464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  <a:t>Allows to deduce e.g. the fission barrier height (with some assumptions), also mass distributions</a:t>
            </a:r>
            <a:br>
              <a:rPr lang="en-US" sz="18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kumimoji="1" lang="en-US" altLang="ja-JP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8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 txBox="1">
            <a:spLocks/>
          </p:cNvSpPr>
          <p:nvPr/>
        </p:nvSpPr>
        <p:spPr bwMode="auto">
          <a:xfrm>
            <a:off x="4" y="-475"/>
            <a:ext cx="9143995" cy="867205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23" tIns="40811" rIns="81623" bIns="40811" numCol="1" anchor="t" anchorCtr="0" compatLnSpc="1">
            <a:prstTxWarp prst="textNoShape">
              <a:avLst/>
            </a:prstTxWarp>
          </a:bodyPr>
          <a:lstStyle>
            <a:lvl1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2pPr>
            <a:lvl3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3pPr>
            <a:lvl4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4pPr>
            <a:lvl5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5pPr>
            <a:lvl6pPr marL="228052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6pPr>
            <a:lvl7pPr marL="269516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7pPr>
            <a:lvl8pPr marL="310980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8pPr>
            <a:lvl9pPr marL="352444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n-GB" sz="2400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GB" sz="2400" b="1" kern="0" dirty="0" err="1">
                <a:solidFill>
                  <a:schemeClr val="bg1"/>
                </a:solidFill>
                <a:latin typeface="Comic Sans MS" panose="030F0702030302020204" pitchFamily="66" charset="0"/>
              </a:rPr>
              <a:t>d,pf</a:t>
            </a:r>
            <a:r>
              <a:rPr lang="en-GB" sz="2400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 transfer-induced fission of </a:t>
            </a:r>
            <a:r>
              <a:rPr lang="en-GB" sz="2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post-accelerated RIBs in inverse kinematics with ISOLDE Solenoid (ISS-ISOLDE)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2584" y="5498123"/>
            <a:ext cx="1518647" cy="1230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85" y="948556"/>
            <a:ext cx="8944705" cy="5780490"/>
          </a:xfrm>
          <a:prstGeom prst="rect">
            <a:avLst/>
          </a:prstGeom>
        </p:spPr>
      </p:pic>
      <p:pic>
        <p:nvPicPr>
          <p:cNvPr id="27650" name="Picture 2" descr="ISOLDE steps into unexplored region of the nuclear ch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2623"/>
            <a:ext cx="4455487" cy="29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9186" y="879605"/>
            <a:ext cx="5442528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71F02C0-B07F-6147-663D-48449B2B5F23}"/>
              </a:ext>
            </a:extLst>
          </p:cNvPr>
          <p:cNvSpPr/>
          <p:nvPr/>
        </p:nvSpPr>
        <p:spPr>
          <a:xfrm>
            <a:off x="1172082" y="1786554"/>
            <a:ext cx="3287486" cy="5129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SOL%2016-06-17%20(6)_med[1].jpg">
            <a:extLst>
              <a:ext uri="{FF2B5EF4-FFF2-40B4-BE49-F238E27FC236}">
                <a16:creationId xmlns:a16="http://schemas.microsoft.com/office/drawing/2014/main" id="{74162A2B-6381-3617-2C3B-EE7B57C18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8126"/>
            <a:ext cx="4455487" cy="270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42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 bwMode="auto">
          <a:xfrm>
            <a:off x="0" y="0"/>
            <a:ext cx="9143995" cy="55242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23" tIns="40811" rIns="81623" bIns="40811" numCol="1" anchor="t" anchorCtr="0" compatLnSpc="1">
            <a:prstTxWarp prst="textNoShape">
              <a:avLst/>
            </a:prstTxWarp>
          </a:bodyPr>
          <a:lstStyle>
            <a:lvl1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2pPr>
            <a:lvl3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3pPr>
            <a:lvl4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4pPr>
            <a:lvl5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5pPr>
            <a:lvl6pPr marL="228052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6pPr>
            <a:lvl7pPr marL="269516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7pPr>
            <a:lvl8pPr marL="310980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8pPr>
            <a:lvl9pPr marL="352444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n-GB" sz="2800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Proof of principles (ANL-ISS Collaboration) </a:t>
            </a:r>
            <a:endParaRPr lang="en-GB" sz="28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115" y="5530140"/>
            <a:ext cx="1275484" cy="1230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427"/>
            <a:ext cx="5998029" cy="20982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49351" y="795347"/>
            <a:ext cx="1761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 PRL,  2023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5645"/>
            <a:ext cx="6587618" cy="36199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544" y="552427"/>
            <a:ext cx="3004451" cy="34873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619" y="3959342"/>
            <a:ext cx="2312910" cy="280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810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951"/>
            <a:ext cx="4885939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219" name="Object 2"/>
          <p:cNvGraphicFramePr>
            <a:graphicFrameLocks noChangeAspect="1"/>
          </p:cNvGraphicFramePr>
          <p:nvPr/>
        </p:nvGraphicFramePr>
        <p:xfrm>
          <a:off x="0" y="5756032"/>
          <a:ext cx="8657095" cy="129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6122880" imgH="1362960" progId="">
                  <p:embed/>
                </p:oleObj>
              </mc:Choice>
              <mc:Fallback>
                <p:oleObj r:id="rId4" imgW="6122880" imgH="1362960" progId="">
                  <p:embed/>
                  <p:pic>
                    <p:nvPicPr>
                      <p:cNvPr id="921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56032"/>
                        <a:ext cx="8657095" cy="129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2050"/>
          <p:cNvSpPr txBox="1">
            <a:spLocks noChangeArrowheads="1"/>
          </p:cNvSpPr>
          <p:nvPr/>
        </p:nvSpPr>
        <p:spPr>
          <a:xfrm>
            <a:off x="0" y="-34724"/>
            <a:ext cx="9144000" cy="867062"/>
          </a:xfrm>
          <a:prstGeom prst="rect">
            <a:avLst/>
          </a:prstGeom>
          <a:solidFill>
            <a:srgbClr val="003366"/>
          </a:solidFill>
          <a:ln>
            <a:solidFill>
              <a:schemeClr val="accent1"/>
            </a:solidFill>
          </a:ln>
        </p:spPr>
        <p:txBody>
          <a:bodyPr lIns="91430" tIns="45715" rIns="91430" bIns="45715"/>
          <a:lstStyle>
            <a:lvl1pPr algn="ctr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 algn="ctr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 algn="ctr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 algn="ctr" defTabSz="414597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280285" indent="-207299" algn="ctr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694882" indent="-207299" algn="ctr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109480" indent="-207299" algn="ctr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524075" indent="-207299" algn="ctr" defTabSz="414597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000"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eaLnBrk="1" hangingPunct="1"/>
            <a:r>
              <a:rPr lang="en-US" sz="2800" b="1" kern="0" dirty="0" err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d,pf</a:t>
            </a:r>
            <a:r>
              <a:rPr lang="en-US" sz="2800" b="1" kern="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fission studies with 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post-accelerated RIBs</a:t>
            </a:r>
            <a:r>
              <a:rPr lang="en-US" sz="2800" b="1" kern="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 in 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inverse kinematics </a:t>
            </a:r>
            <a:r>
              <a:rPr lang="en-US" sz="2800" b="1" kern="0" dirty="0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and 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active gas target</a:t>
            </a:r>
            <a:endParaRPr lang="de-DE" sz="2800" b="1" kern="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41372" y="852668"/>
            <a:ext cx="470262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100" dirty="0"/>
              <a:t>A</a:t>
            </a:r>
            <a:r>
              <a:rPr lang="en-GB" sz="2100" b="1" dirty="0">
                <a:solidFill>
                  <a:srgbClr val="FF0000"/>
                </a:solidFill>
              </a:rPr>
              <a:t> low-energy </a:t>
            </a:r>
            <a:r>
              <a:rPr lang="en-GB" sz="2100" dirty="0"/>
              <a:t>(30-60 keV) RIB is produced via usual ISOLDE method e.g. 220Fr in this example.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100" dirty="0"/>
              <a:t>Then, </a:t>
            </a:r>
            <a:r>
              <a:rPr lang="en-GB" sz="2100" b="1" dirty="0">
                <a:solidFill>
                  <a:srgbClr val="FF0000"/>
                </a:solidFill>
              </a:rPr>
              <a:t>RIB</a:t>
            </a:r>
            <a:r>
              <a:rPr lang="en-GB" sz="2100" dirty="0"/>
              <a:t> </a:t>
            </a:r>
            <a:r>
              <a:rPr lang="en-GB" sz="2100" b="1" dirty="0">
                <a:solidFill>
                  <a:srgbClr val="FF0000"/>
                </a:solidFill>
              </a:rPr>
              <a:t>post-acceleration </a:t>
            </a:r>
            <a:r>
              <a:rPr lang="en-GB" sz="2100" dirty="0"/>
              <a:t>up to Coulomb energies with HIE-ISOLDE (a few </a:t>
            </a:r>
            <a:r>
              <a:rPr lang="en-GB" sz="2100" dirty="0" err="1"/>
              <a:t>AMeV</a:t>
            </a:r>
            <a:r>
              <a:rPr lang="en-GB" sz="2100" dirty="0"/>
              <a:t>)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100" dirty="0"/>
              <a:t>The RIB is sent to </a:t>
            </a:r>
            <a:r>
              <a:rPr lang="en-GB" sz="2100" b="1" dirty="0">
                <a:solidFill>
                  <a:srgbClr val="FF0000"/>
                </a:solidFill>
              </a:rPr>
              <a:t>ACTAR active target</a:t>
            </a:r>
            <a:r>
              <a:rPr lang="en-GB" sz="2100" dirty="0"/>
              <a:t> (gas=target) for </a:t>
            </a:r>
            <a:r>
              <a:rPr lang="en-GB" sz="2100" dirty="0" err="1"/>
              <a:t>d,pf</a:t>
            </a:r>
            <a:r>
              <a:rPr lang="en-GB" sz="2100" dirty="0"/>
              <a:t> measurements, 220Fr+d-&gt;221Fr*+p-&gt; 2FF+p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FF0000"/>
                </a:solidFill>
              </a:rPr>
              <a:t>Proton-FFs coincidence measurements in ACTAR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FF0000"/>
                </a:solidFill>
              </a:rPr>
              <a:t>FFs energy boost, better energy/mass resolution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737800"/>
            <a:ext cx="1199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RIB,</a:t>
            </a:r>
          </a:p>
          <a:p>
            <a:r>
              <a:rPr lang="en-GB" sz="1600" dirty="0"/>
              <a:t>e.g. 220Fr</a:t>
            </a:r>
          </a:p>
          <a:p>
            <a:r>
              <a:rPr lang="en-GB" sz="1600" dirty="0"/>
              <a:t>5-10 </a:t>
            </a:r>
            <a:r>
              <a:rPr lang="en-GB" sz="1600" dirty="0" err="1"/>
              <a:t>AMeV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2250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mage1.jpeg"/>
          <p:cNvSpPr>
            <a:spLocks noChangeAspect="1" noChangeArrowheads="1"/>
          </p:cNvSpPr>
          <p:nvPr/>
        </p:nvSpPr>
        <p:spPr bwMode="auto">
          <a:xfrm>
            <a:off x="0" y="85725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u24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971550"/>
            <a:ext cx="9143546" cy="5143244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2050"/>
          <p:cNvSpPr txBox="1">
            <a:spLocks noChangeArrowheads="1"/>
          </p:cNvSpPr>
          <p:nvPr/>
        </p:nvSpPr>
        <p:spPr bwMode="auto">
          <a:xfrm>
            <a:off x="-3435" y="0"/>
            <a:ext cx="9144000" cy="1085850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What is Fission?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121" y="6493210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G. Scamps, </a:t>
            </a:r>
            <a:r>
              <a:rPr lang="en-GB" dirty="0" err="1"/>
              <a:t>C.Seminel</a:t>
            </a:r>
            <a:r>
              <a:rPr lang="en-GB" dirty="0"/>
              <a:t>, </a:t>
            </a:r>
            <a:r>
              <a:rPr lang="en-GB" i="1" dirty="0"/>
              <a:t>Nature</a:t>
            </a:r>
            <a:r>
              <a:rPr lang="en-GB" b="1" dirty="0"/>
              <a:t> 564</a:t>
            </a:r>
            <a:r>
              <a:rPr lang="en-GB" dirty="0"/>
              <a:t>, 382–385 (2018)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8121" y="1100194"/>
            <a:ext cx="8192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 scale for fission from ‘compound nucleus’ to scission  ~20 </a:t>
            </a:r>
            <a:r>
              <a:rPr lang="en-GB" dirty="0" err="1"/>
              <a:t>zs</a:t>
            </a:r>
            <a:r>
              <a:rPr lang="en-GB" dirty="0"/>
              <a:t> (~20×10</a:t>
            </a:r>
            <a:r>
              <a:rPr lang="en-GB" baseline="30000" dirty="0"/>
              <a:t>-21</a:t>
            </a:r>
            <a:r>
              <a:rPr lang="en-GB" dirty="0"/>
              <a:t>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803" y="4141533"/>
            <a:ext cx="1975762" cy="27164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121" y="6211669"/>
            <a:ext cx="8857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latin typeface="Comic Sans MS" panose="030F0702030302020204" pitchFamily="66" charset="0"/>
                <a:cs typeface="Calibri" panose="020F0502020204030204" pitchFamily="34" charset="0"/>
              </a:rPr>
              <a:t>Time-dependent </a:t>
            </a:r>
            <a:r>
              <a:rPr lang="en-US" dirty="0" err="1">
                <a:latin typeface="Comic Sans MS" panose="030F0702030302020204" pitchFamily="66" charset="0"/>
                <a:cs typeface="Calibri" panose="020F0502020204030204" pitchFamily="34" charset="0"/>
              </a:rPr>
              <a:t>Hartree-Fock</a:t>
            </a:r>
            <a:r>
              <a:rPr lang="en-US" dirty="0">
                <a:latin typeface="Comic Sans MS" panose="030F0702030302020204" pitchFamily="66" charset="0"/>
                <a:cs typeface="Calibri" panose="020F0502020204030204" pitchFamily="34" charset="0"/>
              </a:rPr>
              <a:t> + BCS simulations for </a:t>
            </a:r>
            <a:r>
              <a:rPr lang="en-US" baseline="30000" dirty="0">
                <a:latin typeface="Comic Sans MS" panose="030F0702030302020204" pitchFamily="66" charset="0"/>
                <a:cs typeface="Calibri" panose="020F0502020204030204" pitchFamily="34" charset="0"/>
              </a:rPr>
              <a:t>240</a:t>
            </a:r>
            <a:r>
              <a:rPr lang="en-US" dirty="0">
                <a:latin typeface="Comic Sans MS" panose="030F0702030302020204" pitchFamily="66" charset="0"/>
                <a:cs typeface="Calibri" panose="020F0502020204030204" pitchFamily="34" charset="0"/>
              </a:rPr>
              <a:t>Pu</a:t>
            </a:r>
            <a:endParaRPr lang="de-DE" b="1" kern="0" dirty="0"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9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205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3061855"/>
          </a:xfrm>
          <a:solidFill>
            <a:srgbClr val="003366"/>
          </a:solidFill>
        </p:spPr>
        <p:txBody>
          <a:bodyPr/>
          <a:lstStyle/>
          <a:p>
            <a:pPr>
              <a:lnSpc>
                <a:spcPct val="115000"/>
              </a:lnSpc>
              <a:spcBef>
                <a:spcPct val="15000"/>
              </a:spcBef>
              <a:spcAft>
                <a:spcPct val="10000"/>
              </a:spcAft>
            </a:pPr>
            <a:br>
              <a:rPr lang="en-US" sz="2600" b="1" dirty="0">
                <a:solidFill>
                  <a:schemeClr val="bg1"/>
                </a:solidFill>
                <a:latin typeface="Comic Sans MS" pitchFamily="66" charset="0"/>
              </a:rPr>
            </a:br>
            <a:br>
              <a:rPr lang="en-US" sz="26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500" b="1" dirty="0">
                <a:solidFill>
                  <a:schemeClr val="bg1"/>
                </a:solidFill>
                <a:latin typeface="Comic Sans MS" pitchFamily="66" charset="0"/>
              </a:rPr>
              <a:t>Low-Energy Fission of </a:t>
            </a:r>
            <a:r>
              <a:rPr lang="en-US" sz="3500" b="1" dirty="0">
                <a:solidFill>
                  <a:srgbClr val="FF0000"/>
                </a:solidFill>
                <a:latin typeface="Comic Sans MS" pitchFamily="66" charset="0"/>
              </a:rPr>
              <a:t>Relativistic</a:t>
            </a:r>
            <a:r>
              <a:rPr lang="en-US" sz="3500" b="1" dirty="0">
                <a:solidFill>
                  <a:schemeClr val="bg1"/>
                </a:solidFill>
                <a:latin typeface="Comic Sans MS" pitchFamily="66" charset="0"/>
              </a:rPr>
              <a:t> RIBs in </a:t>
            </a:r>
            <a:r>
              <a:rPr lang="en-US" sz="3500" b="1" dirty="0">
                <a:solidFill>
                  <a:srgbClr val="FF0000"/>
                </a:solidFill>
                <a:latin typeface="Comic Sans MS" pitchFamily="66" charset="0"/>
              </a:rPr>
              <a:t>inverse kinematics</a:t>
            </a:r>
            <a:r>
              <a:rPr lang="en-US" sz="3500" b="1" dirty="0">
                <a:solidFill>
                  <a:schemeClr val="bg1"/>
                </a:solidFill>
                <a:latin typeface="Comic Sans MS" pitchFamily="66" charset="0"/>
              </a:rPr>
              <a:t> at GSI and RIKEN</a:t>
            </a:r>
            <a:br>
              <a:rPr lang="en-US" sz="35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500" b="1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3500" b="1" dirty="0" err="1">
                <a:solidFill>
                  <a:schemeClr val="bg1"/>
                </a:solidFill>
                <a:latin typeface="Comic Sans MS" pitchFamily="66" charset="0"/>
              </a:rPr>
              <a:t>Coulex</a:t>
            </a:r>
            <a:r>
              <a:rPr lang="en-US" sz="3500" b="1" dirty="0">
                <a:solidFill>
                  <a:schemeClr val="bg1"/>
                </a:solidFill>
                <a:latin typeface="Comic Sans MS" pitchFamily="66" charset="0"/>
              </a:rPr>
              <a:t>-induced and p,2pf reactions)</a:t>
            </a:r>
            <a:br>
              <a:rPr lang="en-US" sz="3400" b="1" dirty="0">
                <a:solidFill>
                  <a:schemeClr val="bg1"/>
                </a:solidFill>
                <a:latin typeface="Comic Sans MS" pitchFamily="66" charset="0"/>
              </a:rPr>
            </a:br>
            <a:br>
              <a:rPr lang="en-US" sz="26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en-US" sz="2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445" y="3171092"/>
            <a:ext cx="89431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Some of the Main advantages: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/>
              <a:t>fission fragments are </a:t>
            </a:r>
            <a:r>
              <a:rPr lang="en-GB" sz="2800" b="1" dirty="0">
                <a:solidFill>
                  <a:srgbClr val="FF0000"/>
                </a:solidFill>
              </a:rPr>
              <a:t>at much higher energies </a:t>
            </a:r>
            <a:r>
              <a:rPr lang="en-GB" sz="2800" b="1" dirty="0"/>
              <a:t>(~200-600 </a:t>
            </a:r>
            <a:r>
              <a:rPr lang="en-GB" sz="2800" b="1" dirty="0" err="1"/>
              <a:t>AMeV</a:t>
            </a:r>
            <a:r>
              <a:rPr lang="en-GB" sz="2800" b="1" dirty="0"/>
              <a:t>), thus </a:t>
            </a:r>
            <a:r>
              <a:rPr lang="en-GB" sz="2800" b="1" dirty="0">
                <a:solidFill>
                  <a:srgbClr val="FF0000"/>
                </a:solidFill>
              </a:rPr>
              <a:t>much easier to identify their A and Z.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solidFill>
                  <a:srgbClr val="FF0000"/>
                </a:solidFill>
              </a:rPr>
              <a:t>Emission of neutrons (neutron multiplicity) is easier to study </a:t>
            </a:r>
            <a:r>
              <a:rPr lang="en-GB" sz="2800" b="1" dirty="0"/>
              <a:t>(due to their kinematic focusing)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890" y="5957986"/>
            <a:ext cx="8943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BUT: Needs a </a:t>
            </a:r>
            <a:r>
              <a:rPr lang="en-GB" sz="2800" b="1" dirty="0">
                <a:solidFill>
                  <a:srgbClr val="FF0000"/>
                </a:solidFill>
              </a:rPr>
              <a:t>much more complex production method and detection system (e.g. R3B, SAMURAI)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446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281"/>
            <a:ext cx="4294909" cy="360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197927" y="800107"/>
            <a:ext cx="4942905" cy="543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1" tIns="56815" rIns="81631" bIns="40816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fr-FR" altLang="en-US" sz="2200" b="1" dirty="0" err="1"/>
              <a:t>Primary</a:t>
            </a:r>
            <a:r>
              <a:rPr lang="fr-FR" altLang="en-US" sz="2200" b="1" dirty="0"/>
              <a:t> </a:t>
            </a:r>
            <a:r>
              <a:rPr lang="fr-FR" altLang="en-US" sz="2200" b="1" dirty="0" err="1"/>
              <a:t>beam</a:t>
            </a:r>
            <a:r>
              <a:rPr lang="fr-FR" altLang="en-US" sz="2200" b="1" dirty="0"/>
              <a:t> of </a:t>
            </a:r>
            <a:r>
              <a:rPr lang="fr-FR" altLang="en-US" sz="2200" b="1" baseline="30000" dirty="0"/>
              <a:t> 238</a:t>
            </a:r>
            <a:r>
              <a:rPr lang="fr-FR" altLang="en-US" sz="2200" b="1" dirty="0"/>
              <a:t>U, 1 A </a:t>
            </a:r>
            <a:r>
              <a:rPr lang="fr-FR" altLang="en-US" sz="2200" b="1" dirty="0" err="1"/>
              <a:t>GeV</a:t>
            </a:r>
            <a:endParaRPr lang="fr-FR" altLang="en-US" sz="2200" b="1" dirty="0"/>
          </a:p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fr-FR" altLang="en-US" sz="2200" dirty="0"/>
          </a:p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fr-FR" altLang="en-US" sz="2200" b="1" dirty="0"/>
              <a:t>Fragmentation </a:t>
            </a:r>
            <a:r>
              <a:rPr lang="fr-FR" altLang="en-US" sz="2200" b="1" dirty="0" err="1"/>
              <a:t>reaction</a:t>
            </a:r>
            <a:r>
              <a:rPr lang="fr-FR" altLang="en-US" sz="2200" b="1" dirty="0"/>
              <a:t> on a light </a:t>
            </a:r>
            <a:r>
              <a:rPr lang="fr-FR" altLang="en-US" sz="2200" b="1" dirty="0" err="1"/>
              <a:t>target</a:t>
            </a:r>
            <a:r>
              <a:rPr lang="fr-FR" altLang="en-US" sz="2200" b="1" dirty="0"/>
              <a:t>, </a:t>
            </a:r>
            <a:r>
              <a:rPr lang="fr-FR" altLang="en-US" sz="2200" b="1" dirty="0" err="1"/>
              <a:t>e.g</a:t>
            </a:r>
            <a:r>
              <a:rPr lang="fr-FR" altLang="en-US" sz="2200" b="1" dirty="0"/>
              <a:t>. Be</a:t>
            </a:r>
            <a:r>
              <a:rPr lang="fr-FR" altLang="en-US" sz="2200" dirty="0"/>
              <a:t>: </a:t>
            </a:r>
            <a:r>
              <a:rPr lang="fr-FR" altLang="en-US" sz="2200" dirty="0" err="1"/>
              <a:t>produces</a:t>
            </a:r>
            <a:r>
              <a:rPr lang="fr-FR" altLang="en-US" sz="2200" dirty="0"/>
              <a:t> </a:t>
            </a:r>
            <a:r>
              <a:rPr lang="fr-FR" altLang="en-US" sz="2200" b="1" dirty="0" err="1">
                <a:solidFill>
                  <a:srgbClr val="FF0000"/>
                </a:solidFill>
              </a:rPr>
              <a:t>secondary</a:t>
            </a:r>
            <a:r>
              <a:rPr lang="fr-FR" altLang="en-US" sz="2200" b="1" dirty="0">
                <a:solidFill>
                  <a:srgbClr val="FF0000"/>
                </a:solidFill>
              </a:rPr>
              <a:t> </a:t>
            </a:r>
            <a:r>
              <a:rPr lang="fr-FR" altLang="en-US" sz="2200" b="1" dirty="0" err="1">
                <a:solidFill>
                  <a:srgbClr val="FF0000"/>
                </a:solidFill>
              </a:rPr>
              <a:t>beam</a:t>
            </a:r>
            <a:r>
              <a:rPr lang="fr-FR" altLang="en-US" sz="2200" b="1" dirty="0">
                <a:solidFill>
                  <a:srgbClr val="FF0000"/>
                </a:solidFill>
              </a:rPr>
              <a:t> of fissile ions at ~700 </a:t>
            </a:r>
            <a:r>
              <a:rPr lang="fr-FR" altLang="en-US" sz="2200" b="1" dirty="0" err="1">
                <a:solidFill>
                  <a:srgbClr val="FF0000"/>
                </a:solidFill>
              </a:rPr>
              <a:t>AMeV</a:t>
            </a:r>
            <a:r>
              <a:rPr lang="fr-FR" altLang="en-US" sz="2200" b="1" dirty="0">
                <a:solidFill>
                  <a:srgbClr val="FF0000"/>
                </a:solidFill>
              </a:rPr>
              <a:t> (</a:t>
            </a:r>
            <a:r>
              <a:rPr lang="fr-FR" altLang="en-US" sz="2200" b="1" dirty="0" err="1">
                <a:solidFill>
                  <a:srgbClr val="FF0000"/>
                </a:solidFill>
              </a:rPr>
              <a:t>from</a:t>
            </a:r>
            <a:r>
              <a:rPr lang="fr-FR" altLang="en-US" sz="2200" b="1" dirty="0">
                <a:solidFill>
                  <a:srgbClr val="FF0000"/>
                </a:solidFill>
              </a:rPr>
              <a:t> Mercury up to Neptunium)</a:t>
            </a:r>
            <a:r>
              <a:rPr lang="fr-FR" altLang="en-US" sz="2200" dirty="0"/>
              <a:t>, </a:t>
            </a:r>
            <a:r>
              <a:rPr lang="fr-FR" altLang="en-US" sz="2200" dirty="0" err="1"/>
              <a:t>sorted</a:t>
            </a:r>
            <a:r>
              <a:rPr lang="fr-FR" altLang="en-US" sz="2200" dirty="0"/>
              <a:t> </a:t>
            </a:r>
            <a:r>
              <a:rPr lang="fr-FR" altLang="en-US" sz="2200" dirty="0" err="1"/>
              <a:t>through</a:t>
            </a:r>
            <a:r>
              <a:rPr lang="fr-FR" altLang="en-US" sz="2200" dirty="0"/>
              <a:t> FRS</a:t>
            </a:r>
          </a:p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fr-FR" altLang="en-US" sz="2200" dirty="0"/>
          </a:p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fr-FR" altLang="en-US" sz="2200" b="1" dirty="0" err="1"/>
              <a:t>Selected</a:t>
            </a:r>
            <a:r>
              <a:rPr lang="fr-FR" altLang="en-US" sz="2200" b="1" dirty="0"/>
              <a:t> </a:t>
            </a:r>
            <a:r>
              <a:rPr lang="fr-FR" altLang="en-US" sz="2200" b="1" dirty="0" err="1"/>
              <a:t>secondary</a:t>
            </a:r>
            <a:r>
              <a:rPr lang="fr-FR" altLang="en-US" sz="2200" b="1" dirty="0"/>
              <a:t> ions </a:t>
            </a:r>
            <a:r>
              <a:rPr lang="fr-FR" altLang="en-US" sz="2200" b="1" dirty="0" err="1"/>
              <a:t>from</a:t>
            </a:r>
            <a:r>
              <a:rPr lang="fr-FR" altLang="en-US" sz="2200" b="1" dirty="0"/>
              <a:t> FRS </a:t>
            </a:r>
            <a:r>
              <a:rPr lang="fr-FR" altLang="en-US" sz="2200" dirty="0"/>
              <a:t>sent to Cave C for the fission </a:t>
            </a:r>
            <a:r>
              <a:rPr lang="fr-FR" altLang="en-US" sz="2200" dirty="0" err="1"/>
              <a:t>experiment</a:t>
            </a:r>
            <a:endParaRPr lang="fr-FR" altLang="en-US" sz="2200" dirty="0"/>
          </a:p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fr-FR" altLang="en-US" sz="2200" dirty="0"/>
          </a:p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fr-FR" altLang="en-US" sz="2200" b="1" dirty="0">
                <a:solidFill>
                  <a:srgbClr val="FF0000"/>
                </a:solidFill>
              </a:rPr>
              <a:t>Fission </a:t>
            </a:r>
            <a:r>
              <a:rPr lang="fr-FR" altLang="en-US" sz="2200" b="1" dirty="0" err="1">
                <a:solidFill>
                  <a:srgbClr val="FF0000"/>
                </a:solidFill>
              </a:rPr>
              <a:t>induced</a:t>
            </a:r>
            <a:r>
              <a:rPr lang="fr-FR" altLang="en-US" sz="2200" b="1" dirty="0">
                <a:solidFill>
                  <a:srgbClr val="FF0000"/>
                </a:solidFill>
              </a:rPr>
              <a:t> in-flight by    Coulomb excitation on a </a:t>
            </a:r>
            <a:r>
              <a:rPr lang="fr-FR" altLang="en-US" sz="2200" b="1" dirty="0" err="1">
                <a:solidFill>
                  <a:srgbClr val="FF0000"/>
                </a:solidFill>
              </a:rPr>
              <a:t>heavy</a:t>
            </a:r>
            <a:r>
              <a:rPr lang="fr-FR" altLang="en-US" sz="2200" b="1" dirty="0">
                <a:solidFill>
                  <a:srgbClr val="FF0000"/>
                </a:solidFill>
              </a:rPr>
              <a:t> </a:t>
            </a:r>
            <a:r>
              <a:rPr lang="fr-FR" altLang="en-US" sz="2200" b="1" dirty="0" err="1">
                <a:solidFill>
                  <a:srgbClr val="FF0000"/>
                </a:solidFill>
              </a:rPr>
              <a:t>secondary</a:t>
            </a:r>
            <a:r>
              <a:rPr lang="fr-FR" altLang="en-US" sz="2200" b="1" dirty="0">
                <a:solidFill>
                  <a:srgbClr val="FF0000"/>
                </a:solidFill>
              </a:rPr>
              <a:t> Pb </a:t>
            </a:r>
            <a:r>
              <a:rPr lang="fr-FR" altLang="en-US" sz="2200" b="1" dirty="0" err="1">
                <a:solidFill>
                  <a:srgbClr val="FF0000"/>
                </a:solidFill>
              </a:rPr>
              <a:t>target</a:t>
            </a:r>
            <a:r>
              <a:rPr lang="fr-FR" altLang="en-US" sz="2200" b="1" dirty="0">
                <a:solidFill>
                  <a:srgbClr val="FF0000"/>
                </a:solidFill>
              </a:rPr>
              <a:t> (E*~12 MeV)</a:t>
            </a:r>
          </a:p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endParaRPr lang="fr-FR" altLang="en-US" sz="2200" dirty="0"/>
          </a:p>
          <a:p>
            <a:pPr marL="179388" indent="-179388" defTabSz="407484" hangingPunct="0">
              <a:lnSpc>
                <a:spcPct val="93000"/>
              </a:lnSpc>
              <a:buSzPct val="100000"/>
              <a:buFont typeface="Arial" panose="020B0604020202020204" pitchFamily="34" charset="0"/>
              <a:buChar char="•"/>
            </a:pPr>
            <a:r>
              <a:rPr lang="fr-FR" altLang="en-US" sz="2200" b="1" dirty="0" err="1">
                <a:solidFill>
                  <a:srgbClr val="FF0000"/>
                </a:solidFill>
              </a:rPr>
              <a:t>Both</a:t>
            </a:r>
            <a:r>
              <a:rPr lang="fr-FR" altLang="en-US" sz="2200" b="1" dirty="0">
                <a:solidFill>
                  <a:srgbClr val="FF0000"/>
                </a:solidFill>
              </a:rPr>
              <a:t> fission fragments </a:t>
            </a:r>
            <a:r>
              <a:rPr lang="fr-FR" altLang="en-US" sz="2200" b="1" dirty="0" err="1">
                <a:solidFill>
                  <a:srgbClr val="FF0000"/>
                </a:solidFill>
              </a:rPr>
              <a:t>identified</a:t>
            </a:r>
            <a:r>
              <a:rPr lang="fr-FR" altLang="en-US" sz="2200" b="1" dirty="0">
                <a:solidFill>
                  <a:srgbClr val="FF0000"/>
                </a:solidFill>
              </a:rPr>
              <a:t> </a:t>
            </a:r>
            <a:r>
              <a:rPr lang="fr-FR" altLang="en-US" sz="2200" b="1" dirty="0" err="1">
                <a:solidFill>
                  <a:srgbClr val="FF0000"/>
                </a:solidFill>
              </a:rPr>
              <a:t>simultaneously</a:t>
            </a:r>
            <a:r>
              <a:rPr lang="fr-FR" altLang="en-US" sz="2200" b="1" dirty="0">
                <a:solidFill>
                  <a:srgbClr val="FF0000"/>
                </a:solidFill>
              </a:rPr>
              <a:t>, </a:t>
            </a:r>
            <a:r>
              <a:rPr lang="fr-FR" altLang="en-US" sz="2200" b="1" dirty="0" err="1">
                <a:solidFill>
                  <a:srgbClr val="FF0000"/>
                </a:solidFill>
              </a:rPr>
              <a:t>both</a:t>
            </a:r>
            <a:r>
              <a:rPr lang="fr-FR" altLang="en-US" sz="2200" b="1" dirty="0">
                <a:solidFill>
                  <a:srgbClr val="FF0000"/>
                </a:solidFill>
              </a:rPr>
              <a:t> in mass and in charge (</a:t>
            </a:r>
            <a:r>
              <a:rPr lang="fr-FR" altLang="en-US" sz="2200" b="1" dirty="0" err="1">
                <a:solidFill>
                  <a:srgbClr val="FF0000"/>
                </a:solidFill>
              </a:rPr>
              <a:t>FF’s</a:t>
            </a:r>
            <a:r>
              <a:rPr lang="fr-FR" altLang="en-US" sz="2200" b="1" dirty="0">
                <a:solidFill>
                  <a:srgbClr val="FF0000"/>
                </a:solidFill>
              </a:rPr>
              <a:t> are at ~600 </a:t>
            </a:r>
            <a:r>
              <a:rPr lang="fr-FR" altLang="en-US" sz="2200" b="1" dirty="0" err="1">
                <a:solidFill>
                  <a:srgbClr val="FF0000"/>
                </a:solidFill>
              </a:rPr>
              <a:t>AMeV</a:t>
            </a:r>
            <a:r>
              <a:rPr lang="fr-FR" altLang="en-US" sz="2200" b="1" dirty="0">
                <a:solidFill>
                  <a:srgbClr val="FF0000"/>
                </a:solidFill>
              </a:rPr>
              <a:t>!)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558"/>
            <a:ext cx="2951545" cy="220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7" y="8"/>
            <a:ext cx="9140825" cy="80009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1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Two-step production at </a:t>
            </a:r>
            <a:r>
              <a:rPr kumimoji="0" lang="en-GB" sz="31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SOFIA@GSI</a:t>
            </a:r>
            <a:endParaRPr kumimoji="0" lang="en-US" sz="31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39488198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130"/>
            <a:ext cx="9143999" cy="689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773" y="2262287"/>
            <a:ext cx="702395" cy="105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813" y="1648828"/>
            <a:ext cx="775300" cy="97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73" y="2934874"/>
            <a:ext cx="810227" cy="733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06" y="3318196"/>
            <a:ext cx="1639633" cy="150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458" y="1683553"/>
            <a:ext cx="1564852" cy="584775"/>
          </a:xfrm>
          <a:prstGeom prst="rect">
            <a:avLst/>
          </a:prstGeom>
          <a:solidFill>
            <a:srgbClr val="EDF0D2"/>
          </a:solidFill>
        </p:spPr>
        <p:txBody>
          <a:bodyPr wrap="none" rtlCol="0">
            <a:spAutoFit/>
          </a:bodyPr>
          <a:lstStyle/>
          <a:p>
            <a:r>
              <a:rPr lang="en-GB" sz="1600" dirty="0"/>
              <a:t>~700 </a:t>
            </a:r>
            <a:r>
              <a:rPr lang="en-GB" sz="1600" dirty="0" err="1"/>
              <a:t>AMeV</a:t>
            </a:r>
            <a:endParaRPr lang="en-GB" sz="1600" dirty="0"/>
          </a:p>
          <a:p>
            <a:r>
              <a:rPr lang="en-GB" sz="1600" dirty="0"/>
              <a:t>RIBs from FRS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9309" y="1191717"/>
            <a:ext cx="1892569" cy="369332"/>
          </a:xfrm>
          <a:prstGeom prst="rect">
            <a:avLst/>
          </a:prstGeom>
          <a:solidFill>
            <a:srgbClr val="EDF0D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FF’s &gt;300 </a:t>
            </a:r>
            <a:r>
              <a:rPr lang="en-GB" dirty="0" err="1"/>
              <a:t>AMeV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178310" y="1537899"/>
            <a:ext cx="125052" cy="49924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927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0" y="1241413"/>
            <a:ext cx="8098560" cy="548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81" y="1306218"/>
            <a:ext cx="3134880" cy="1893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840" y="3853845"/>
            <a:ext cx="3454560" cy="228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" y="1"/>
            <a:ext cx="9143999" cy="954097"/>
          </a:xfrm>
          <a:prstGeom prst="rect">
            <a:avLst/>
          </a:prstGeom>
          <a:solidFill>
            <a:srgbClr val="003366"/>
          </a:solidFill>
        </p:spPr>
        <p:txBody>
          <a:bodyPr wrap="square" lIns="91430" tIns="45715" rIns="91430" bIns="45715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 Result?  Fantastic A and Z resolution, hardly achievable by other techniques!</a:t>
            </a:r>
          </a:p>
        </p:txBody>
      </p:sp>
      <p:sp>
        <p:nvSpPr>
          <p:cNvPr id="2" name="TextBox 1"/>
          <p:cNvSpPr txBox="1"/>
          <p:nvPr/>
        </p:nvSpPr>
        <p:spPr>
          <a:xfrm rot="19237278">
            <a:off x="5798413" y="2362864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Heavy fragments group</a:t>
            </a:r>
          </a:p>
        </p:txBody>
      </p:sp>
      <p:sp>
        <p:nvSpPr>
          <p:cNvPr id="8" name="TextBox 7"/>
          <p:cNvSpPr txBox="1"/>
          <p:nvPr/>
        </p:nvSpPr>
        <p:spPr>
          <a:xfrm rot="19237278">
            <a:off x="2060488" y="499265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Light fragments group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38856" y="1343863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E*~12 MeV</a:t>
            </a:r>
          </a:p>
        </p:txBody>
      </p:sp>
    </p:spTree>
    <p:extLst>
      <p:ext uri="{BB962C8B-B14F-4D97-AF65-F5344CB8AC3E}">
        <p14:creationId xmlns:p14="http://schemas.microsoft.com/office/powerpoint/2010/main" val="2846523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2" y="800107"/>
            <a:ext cx="8873858" cy="605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0506" y="1598897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~2 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8050" y="367312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few hours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" y="8"/>
            <a:ext cx="9140825" cy="80009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Physics cases of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the SOFIA experiment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800107"/>
            <a:ext cx="2147455" cy="4156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1554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971550"/>
          </a:xfrm>
          <a:solidFill>
            <a:srgbClr val="003366"/>
          </a:solidFill>
          <a:ln cap="flat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Recent Fission of secondary beams after the EM excitation: Detailed studies of multi-modal fission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250825" y="1710387"/>
            <a:ext cx="8585200" cy="4167188"/>
            <a:chOff x="144" y="1488"/>
            <a:chExt cx="5408" cy="2625"/>
          </a:xfrm>
        </p:grpSpPr>
        <p:pic>
          <p:nvPicPr>
            <p:cNvPr id="4403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488"/>
              <a:ext cx="5072" cy="2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38" name="Text Box 6"/>
            <p:cNvSpPr txBox="1">
              <a:spLocks noChangeArrowheads="1"/>
            </p:cNvSpPr>
            <p:nvPr/>
          </p:nvSpPr>
          <p:spPr bwMode="auto">
            <a:xfrm>
              <a:off x="144" y="3504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aseline="-25000"/>
                <a:t>89</a:t>
              </a:r>
              <a:r>
                <a:rPr lang="en-GB" altLang="en-US"/>
                <a:t>Ac</a:t>
              </a:r>
            </a:p>
          </p:txBody>
        </p:sp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144" y="2976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aseline="-25000"/>
                <a:t>90</a:t>
              </a:r>
              <a:r>
                <a:rPr lang="en-GB" altLang="en-US"/>
                <a:t>Th</a:t>
              </a: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1056" y="2208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aseline="-25000"/>
                <a:t>91</a:t>
              </a:r>
              <a:r>
                <a:rPr lang="en-GB" altLang="en-US"/>
                <a:t>Pa</a:t>
              </a:r>
            </a:p>
          </p:txBody>
        </p:sp>
        <p:sp>
          <p:nvSpPr>
            <p:cNvPr id="44041" name="Text Box 9"/>
            <p:cNvSpPr txBox="1">
              <a:spLocks noChangeArrowheads="1"/>
            </p:cNvSpPr>
            <p:nvPr/>
          </p:nvSpPr>
          <p:spPr bwMode="auto">
            <a:xfrm>
              <a:off x="3024" y="1680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aseline="-25000"/>
                <a:t>92</a:t>
              </a:r>
              <a:r>
                <a:rPr lang="en-GB" altLang="en-US"/>
                <a:t>U</a:t>
              </a:r>
            </a:p>
          </p:txBody>
        </p:sp>
        <p:sp>
          <p:nvSpPr>
            <p:cNvPr id="44042" name="Text Box 10"/>
            <p:cNvSpPr txBox="1">
              <a:spLocks noChangeArrowheads="1"/>
            </p:cNvSpPr>
            <p:nvPr/>
          </p:nvSpPr>
          <p:spPr bwMode="auto">
            <a:xfrm>
              <a:off x="624" y="386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131</a:t>
              </a:r>
            </a:p>
          </p:txBody>
        </p:sp>
        <p:sp>
          <p:nvSpPr>
            <p:cNvPr id="44043" name="Text Box 11"/>
            <p:cNvSpPr txBox="1">
              <a:spLocks noChangeArrowheads="1"/>
            </p:cNvSpPr>
            <p:nvPr/>
          </p:nvSpPr>
          <p:spPr bwMode="auto">
            <a:xfrm>
              <a:off x="2303" y="3894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135</a:t>
              </a:r>
            </a:p>
          </p:txBody>
        </p:sp>
        <p:sp>
          <p:nvSpPr>
            <p:cNvPr id="44044" name="Text Box 12"/>
            <p:cNvSpPr txBox="1">
              <a:spLocks noChangeArrowheads="1"/>
            </p:cNvSpPr>
            <p:nvPr/>
          </p:nvSpPr>
          <p:spPr bwMode="auto">
            <a:xfrm>
              <a:off x="1884" y="3880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134</a:t>
              </a:r>
            </a:p>
          </p:txBody>
        </p:sp>
        <p:sp>
          <p:nvSpPr>
            <p:cNvPr id="44045" name="Text Box 13"/>
            <p:cNvSpPr txBox="1">
              <a:spLocks noChangeArrowheads="1"/>
            </p:cNvSpPr>
            <p:nvPr/>
          </p:nvSpPr>
          <p:spPr bwMode="auto">
            <a:xfrm>
              <a:off x="1488" y="386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133</a:t>
              </a:r>
            </a:p>
          </p:txBody>
        </p:sp>
        <p:sp>
          <p:nvSpPr>
            <p:cNvPr id="44046" name="Text Box 14"/>
            <p:cNvSpPr txBox="1">
              <a:spLocks noChangeArrowheads="1"/>
            </p:cNvSpPr>
            <p:nvPr/>
          </p:nvSpPr>
          <p:spPr bwMode="auto">
            <a:xfrm>
              <a:off x="1057" y="3863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132</a:t>
              </a:r>
            </a:p>
          </p:txBody>
        </p:sp>
        <p:sp>
          <p:nvSpPr>
            <p:cNvPr id="44047" name="Text Box 15"/>
            <p:cNvSpPr txBox="1">
              <a:spLocks noChangeArrowheads="1"/>
            </p:cNvSpPr>
            <p:nvPr/>
          </p:nvSpPr>
          <p:spPr bwMode="auto">
            <a:xfrm>
              <a:off x="2695" y="3901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136</a:t>
              </a:r>
            </a:p>
          </p:txBody>
        </p:sp>
        <p:sp>
          <p:nvSpPr>
            <p:cNvPr id="44048" name="Text Box 16"/>
            <p:cNvSpPr txBox="1">
              <a:spLocks noChangeArrowheads="1"/>
            </p:cNvSpPr>
            <p:nvPr/>
          </p:nvSpPr>
          <p:spPr bwMode="auto">
            <a:xfrm>
              <a:off x="3120" y="388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137</a:t>
              </a:r>
            </a:p>
          </p:txBody>
        </p:sp>
        <p:sp>
          <p:nvSpPr>
            <p:cNvPr id="44049" name="Text Box 17"/>
            <p:cNvSpPr txBox="1">
              <a:spLocks noChangeArrowheads="1"/>
            </p:cNvSpPr>
            <p:nvPr/>
          </p:nvSpPr>
          <p:spPr bwMode="auto">
            <a:xfrm>
              <a:off x="3552" y="3312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138</a:t>
              </a:r>
            </a:p>
          </p:txBody>
        </p:sp>
        <p:sp>
          <p:nvSpPr>
            <p:cNvPr id="44050" name="Text Box 18"/>
            <p:cNvSpPr txBox="1">
              <a:spLocks noChangeArrowheads="1"/>
            </p:cNvSpPr>
            <p:nvPr/>
          </p:nvSpPr>
          <p:spPr bwMode="auto">
            <a:xfrm>
              <a:off x="3936" y="3312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139</a:t>
              </a:r>
            </a:p>
          </p:txBody>
        </p:sp>
        <p:sp>
          <p:nvSpPr>
            <p:cNvPr id="44051" name="Text Box 19"/>
            <p:cNvSpPr txBox="1">
              <a:spLocks noChangeArrowheads="1"/>
            </p:cNvSpPr>
            <p:nvPr/>
          </p:nvSpPr>
          <p:spPr bwMode="auto">
            <a:xfrm>
              <a:off x="4368" y="2736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140</a:t>
              </a:r>
            </a:p>
          </p:txBody>
        </p:sp>
        <p:sp>
          <p:nvSpPr>
            <p:cNvPr id="44052" name="Text Box 20"/>
            <p:cNvSpPr txBox="1">
              <a:spLocks noChangeArrowheads="1"/>
            </p:cNvSpPr>
            <p:nvPr/>
          </p:nvSpPr>
          <p:spPr bwMode="auto">
            <a:xfrm>
              <a:off x="4752" y="2736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141</a:t>
              </a:r>
            </a:p>
          </p:txBody>
        </p:sp>
        <p:sp>
          <p:nvSpPr>
            <p:cNvPr id="44053" name="Text Box 21"/>
            <p:cNvSpPr txBox="1">
              <a:spLocks noChangeArrowheads="1"/>
            </p:cNvSpPr>
            <p:nvPr/>
          </p:nvSpPr>
          <p:spPr bwMode="auto">
            <a:xfrm>
              <a:off x="5184" y="220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142</a:t>
              </a:r>
            </a:p>
          </p:txBody>
        </p:sp>
      </p:grp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250825" y="980425"/>
            <a:ext cx="7848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50021">
                        <a:gamma/>
                        <a:shade val="46275"/>
                        <a:invGamma/>
                      </a:srgbClr>
                    </a:gs>
                    <a:gs pos="50000">
                      <a:srgbClr val="A50021"/>
                    </a:gs>
                    <a:gs pos="100000">
                      <a:srgbClr val="A50021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dirty="0"/>
              <a:t>Black - experiment </a:t>
            </a:r>
            <a:r>
              <a:rPr lang="en-GB" altLang="en-US" sz="1800" dirty="0"/>
              <a:t>(Schmidt et al, NPA 665 (2000))</a:t>
            </a:r>
          </a:p>
          <a:p>
            <a:r>
              <a:rPr lang="en-GB" altLang="en-US" sz="2400" dirty="0">
                <a:solidFill>
                  <a:srgbClr val="A50021"/>
                </a:solidFill>
              </a:rPr>
              <a:t>Red - calculations</a:t>
            </a:r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6416676" y="4805312"/>
            <a:ext cx="25923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/>
              <a:t>With the same parameter set for all nuclei!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09550" y="1300405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asymmetric</a:t>
            </a:r>
          </a:p>
        </p:txBody>
      </p:sp>
      <p:sp>
        <p:nvSpPr>
          <p:cNvPr id="24" name="TextBox 23"/>
          <p:cNvSpPr txBox="1"/>
          <p:nvPr/>
        </p:nvSpPr>
        <p:spPr>
          <a:xfrm rot="19370814">
            <a:off x="4110581" y="3386167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multimodal</a:t>
            </a:r>
          </a:p>
        </p:txBody>
      </p:sp>
      <p:sp>
        <p:nvSpPr>
          <p:cNvPr id="25" name="TextBox 24"/>
          <p:cNvSpPr txBox="1"/>
          <p:nvPr/>
        </p:nvSpPr>
        <p:spPr>
          <a:xfrm rot="19903252">
            <a:off x="1025059" y="4588456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symmetric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FC334-B53D-533F-0F21-3B0F55E96028}"/>
              </a:ext>
            </a:extLst>
          </p:cNvPr>
          <p:cNvSpPr txBox="1"/>
          <p:nvPr/>
        </p:nvSpPr>
        <p:spPr>
          <a:xfrm>
            <a:off x="174625" y="6192087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Chatillon et al.</a:t>
            </a:r>
            <a:r>
              <a:rPr lang="en-GB" sz="16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b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Lett. </a:t>
            </a:r>
            <a:r>
              <a:rPr lang="en-GB" sz="1600" b="1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en-GB" sz="1600" b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202502 (2020)</a:t>
            </a:r>
          </a:p>
          <a:p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Chatillon et al., </a:t>
            </a:r>
            <a:r>
              <a:rPr lang="en-GB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PHYSICAL REVIEW C 106, 024618 (2022)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38AD5-53B2-C72E-75EF-0FBB64E05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" y="991538"/>
            <a:ext cx="9128125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63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971550"/>
          </a:xfrm>
          <a:solidFill>
            <a:srgbClr val="003366"/>
          </a:solidFill>
          <a:ln cap="flat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Recent Fission of secondary beams after the EM excitation: Z=54 dominance in </a:t>
            </a:r>
            <a:r>
              <a:rPr lang="en-GB" altLang="en-US" sz="2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heavy nuclei</a:t>
            </a:r>
            <a:endParaRPr lang="en-GB" altLang="en-US" sz="2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D2517-087F-EB1B-8AFF-9C2602DA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112" y="971550"/>
            <a:ext cx="68326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60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9">
            <a:extLst>
              <a:ext uri="{FF2B5EF4-FFF2-40B4-BE49-F238E27FC236}">
                <a16:creationId xmlns:a16="http://schemas.microsoft.com/office/drawing/2014/main" id="{80BB018B-DD92-BEA6-105C-D4A213FC5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3040"/>
            <a:ext cx="9144000" cy="3908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370" tIns="45687" rIns="91370" bIns="45687"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900" b="1" dirty="0">
                <a:latin typeface="Comic Sans MS" pitchFamily="66" charset="0"/>
              </a:rPr>
              <a:t>Beta-Delayed Fission at ISOLDE (CERN)  </a:t>
            </a:r>
            <a:r>
              <a:rPr lang="en-US" sz="1900" b="1" dirty="0">
                <a:solidFill>
                  <a:srgbClr val="FF0000"/>
                </a:solidFill>
                <a:latin typeface="Comic Sans MS" pitchFamily="66" charset="0"/>
              </a:rPr>
              <a:t>at 60 keV</a:t>
            </a: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900" b="1" dirty="0" err="1">
                <a:latin typeface="Comic Sans MS" pitchFamily="66" charset="0"/>
              </a:rPr>
              <a:t>d,pf</a:t>
            </a:r>
            <a:r>
              <a:rPr lang="en-US" sz="1900" b="1" dirty="0">
                <a:latin typeface="Comic Sans MS" pitchFamily="66" charset="0"/>
              </a:rPr>
              <a:t> transfer–induced fission with post-accelerated RIBs at </a:t>
            </a:r>
            <a:r>
              <a:rPr lang="en-US" sz="1900" b="1" dirty="0">
                <a:solidFill>
                  <a:srgbClr val="FF0000"/>
                </a:solidFill>
                <a:latin typeface="Comic Sans MS" pitchFamily="66" charset="0"/>
              </a:rPr>
              <a:t>5-7 </a:t>
            </a:r>
            <a:r>
              <a:rPr lang="en-US" sz="1900" b="1" dirty="0" err="1">
                <a:solidFill>
                  <a:srgbClr val="FF0000"/>
                </a:solidFill>
                <a:latin typeface="Comic Sans MS" pitchFamily="66" charset="0"/>
              </a:rPr>
              <a:t>AMeV</a:t>
            </a:r>
            <a:endParaRPr lang="en-US" sz="1900" b="1" dirty="0">
              <a:latin typeface="Comic Sans MS" pitchFamily="66" charset="0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sz="1900" b="1" dirty="0" err="1">
                <a:latin typeface="Comic Sans MS" pitchFamily="66" charset="0"/>
              </a:rPr>
              <a:t>Coulex</a:t>
            </a:r>
            <a:r>
              <a:rPr lang="en-US" sz="1900" b="1" dirty="0">
                <a:latin typeface="Comic Sans MS" pitchFamily="66" charset="0"/>
              </a:rPr>
              <a:t>-induced fission with SOFIA@GSI at </a:t>
            </a:r>
            <a:r>
              <a:rPr lang="en-US" sz="1900" b="1" dirty="0">
                <a:solidFill>
                  <a:srgbClr val="FF0000"/>
                </a:solidFill>
                <a:latin typeface="Comic Sans MS" pitchFamily="66" charset="0"/>
              </a:rPr>
              <a:t>1 </a:t>
            </a:r>
            <a:r>
              <a:rPr lang="en-US" sz="1900" b="1" dirty="0" err="1">
                <a:solidFill>
                  <a:srgbClr val="FF0000"/>
                </a:solidFill>
                <a:latin typeface="Comic Sans MS" pitchFamily="66" charset="0"/>
              </a:rPr>
              <a:t>AGeV</a:t>
            </a:r>
            <a:endParaRPr lang="en-US" sz="1900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Spontaneous fission (SF) in heavy/SHE nuclei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Fusion-fission with heavy ions at Coulomb energies (</a:t>
            </a:r>
            <a:r>
              <a:rPr lang="en-US" sz="1900" dirty="0" err="1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Dubna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, ANU, India..)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Transfer-induced fission at Coulomb energies (VAMOS@GANIL, JAEA)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n_ToF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, n-induced fission experiments (</a:t>
            </a:r>
            <a:r>
              <a:rPr lang="en-US" sz="1900" dirty="0" err="1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ILL,n_ToF</a:t>
            </a: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, LANSCE,J-PARC….)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Angular momentum generation in fission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Future techniques: Photofission at ELI-NP with CBS-technique 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>
                    <a:lumMod val="65000"/>
                  </a:schemeClr>
                </a:solidFill>
                <a:latin typeface="Comic Sans MS" pitchFamily="66" charset="0"/>
              </a:rPr>
              <a:t>Future techniques: Fission in collision geometry with electrons (SCRIT@RIKEN)?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r>
              <a:rPr lang="en-US" sz="1900" b="1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p,2pf studies at 300 </a:t>
            </a:r>
            <a:r>
              <a:rPr lang="en-US" sz="1900" b="1" dirty="0" err="1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AMeV</a:t>
            </a:r>
            <a:r>
              <a:rPr lang="en-US" sz="1900" b="1" dirty="0">
                <a:solidFill>
                  <a:schemeClr val="bg1">
                    <a:lumMod val="75000"/>
                  </a:schemeClr>
                </a:solidFill>
                <a:latin typeface="Comic Sans MS" pitchFamily="66" charset="0"/>
              </a:rPr>
              <a:t> at SAMURAI-RIBF@RIKEN (also GSI)</a:t>
            </a:r>
          </a:p>
          <a:p>
            <a:pPr marL="263525" indent="-263525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>
                  <a:lumMod val="6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58" y="0"/>
            <a:ext cx="9066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Fission in 21</a:t>
            </a:r>
            <a:r>
              <a:rPr lang="en-GB" sz="2800" b="1" baseline="30000" dirty="0">
                <a:solidFill>
                  <a:srgbClr val="FF0000"/>
                </a:solidFill>
              </a:rPr>
              <a:t>st</a:t>
            </a:r>
            <a:r>
              <a:rPr lang="en-GB" sz="2800" b="1" dirty="0">
                <a:solidFill>
                  <a:srgbClr val="FF0000"/>
                </a:solidFill>
              </a:rPr>
              <a:t> Century: Some of the topics covered </a:t>
            </a:r>
          </a:p>
        </p:txBody>
      </p:sp>
      <p:sp>
        <p:nvSpPr>
          <p:cNvPr id="3" name="Rectangle 2"/>
          <p:cNvSpPr/>
          <p:nvPr/>
        </p:nvSpPr>
        <p:spPr>
          <a:xfrm>
            <a:off x="95314" y="4260227"/>
            <a:ext cx="89533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Bright future for fission studies with RIBs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Access to both proton- and neutron- rich nuclei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Unprecedented precision in Z,A determination!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Control of excitation energy event-by-event!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latin typeface="Comic Sans MS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mic Sans MS" pitchFamily="66" charset="0"/>
              </a:rPr>
              <a:t>However, still the ‘classical’ methods work and allow to study both the isospin and excitation dependence of fission in the ‘new’ regions of Chart of Nuclides 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577864" y="3429000"/>
            <a:ext cx="677332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8045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" y="1216933"/>
            <a:ext cx="9141227" cy="4936629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-9419" y="0"/>
            <a:ext cx="9144000" cy="1216933"/>
          </a:xfrm>
          <a:prstGeom prst="rect">
            <a:avLst/>
          </a:prstGeom>
          <a:solidFill>
            <a:srgbClr val="003366"/>
          </a:solidFill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ja-JP" sz="3200" kern="0" dirty="0">
                <a:solidFill>
                  <a:schemeClr val="bg1"/>
                </a:solidFill>
                <a:latin typeface="Comic Sans MS" panose="030F0702030302020204" pitchFamily="66" charset="0"/>
              </a:rPr>
              <a:t>Summary: Present Status of Fission Mass/Charge </a:t>
            </a:r>
            <a:r>
              <a:rPr lang="en-US" altLang="ja-JP" sz="3200" kern="0">
                <a:solidFill>
                  <a:schemeClr val="bg1"/>
                </a:solidFill>
                <a:latin typeface="Comic Sans MS" panose="030F0702030302020204" pitchFamily="66" charset="0"/>
              </a:rPr>
              <a:t>distribution measurements </a:t>
            </a:r>
            <a:endParaRPr kumimoji="1" lang="ja-JP" altLang="en-US" sz="3200" kern="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611779"/>
            <a:ext cx="4844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A.N. Andreyev, K. </a:t>
            </a:r>
            <a:r>
              <a:rPr lang="en-GB" sz="1000" dirty="0" err="1"/>
              <a:t>Nishio</a:t>
            </a:r>
            <a:r>
              <a:rPr lang="en-GB" sz="1000" dirty="0"/>
              <a:t>, K.-H. Schmidt, Reports on Progress in Physics, 1 (2018)</a:t>
            </a:r>
          </a:p>
        </p:txBody>
      </p:sp>
    </p:spTree>
    <p:extLst>
      <p:ext uri="{BB962C8B-B14F-4D97-AF65-F5344CB8AC3E}">
        <p14:creationId xmlns:p14="http://schemas.microsoft.com/office/powerpoint/2010/main" val="39608917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BC77E-AC76-5D44-4980-641B9AF78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9DE859C-9235-2529-F21F-4094893FF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" y="8"/>
            <a:ext cx="9140825" cy="80009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Excitation Energy in </a:t>
            </a:r>
            <a:r>
              <a:rPr lang="en-GB" sz="32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Coulex</a:t>
            </a:r>
            <a:r>
              <a:rPr lang="en-GB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-induced fission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9A4A46-2751-AC41-0C34-8BD21DBEA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" y="800107"/>
            <a:ext cx="5812964" cy="6027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0F8942-2F66-3E17-B499-A8E09EB6F2B7}"/>
              </a:ext>
            </a:extLst>
          </p:cNvPr>
          <p:cNvSpPr txBox="1"/>
          <p:nvPr/>
        </p:nvSpPr>
        <p:spPr>
          <a:xfrm>
            <a:off x="5018314" y="1852246"/>
            <a:ext cx="4122519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Low-energy excitation, on average E*~12 MeV (but no “fine” control of E*)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Thus shell effects must be conserved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Can’t be applied for nuclei with high fission barrier (&gt;12 MeV or so)</a:t>
            </a:r>
          </a:p>
        </p:txBody>
      </p:sp>
    </p:spTree>
    <p:extLst>
      <p:ext uri="{BB962C8B-B14F-4D97-AF65-F5344CB8AC3E}">
        <p14:creationId xmlns:p14="http://schemas.microsoft.com/office/powerpoint/2010/main" val="1725627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2956"/>
            <a:ext cx="9125739" cy="5633537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2387483" y="2855009"/>
            <a:ext cx="1436228" cy="1898478"/>
            <a:chOff x="2387483" y="2810468"/>
            <a:chExt cx="1436228" cy="1898478"/>
          </a:xfrm>
        </p:grpSpPr>
        <p:sp>
          <p:nvSpPr>
            <p:cNvPr id="4" name="Freeform 3"/>
            <p:cNvSpPr/>
            <p:nvPr/>
          </p:nvSpPr>
          <p:spPr>
            <a:xfrm>
              <a:off x="2387483" y="2810468"/>
              <a:ext cx="1121228" cy="1618343"/>
            </a:xfrm>
            <a:custGeom>
              <a:avLst/>
              <a:gdLst>
                <a:gd name="connsiteX0" fmla="*/ 0 w 1567543"/>
                <a:gd name="connsiteY0" fmla="*/ 127000 h 1944915"/>
                <a:gd name="connsiteX1" fmla="*/ 370114 w 1567543"/>
                <a:gd name="connsiteY1" fmla="*/ 29029 h 1944915"/>
                <a:gd name="connsiteX2" fmla="*/ 500743 w 1567543"/>
                <a:gd name="connsiteY2" fmla="*/ 301172 h 1944915"/>
                <a:gd name="connsiteX3" fmla="*/ 1012371 w 1567543"/>
                <a:gd name="connsiteY3" fmla="*/ 1444172 h 1944915"/>
                <a:gd name="connsiteX4" fmla="*/ 1567543 w 1567543"/>
                <a:gd name="connsiteY4" fmla="*/ 1944915 h 194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543" h="1944915">
                  <a:moveTo>
                    <a:pt x="0" y="127000"/>
                  </a:moveTo>
                  <a:cubicBezTo>
                    <a:pt x="143328" y="63500"/>
                    <a:pt x="286657" y="0"/>
                    <a:pt x="370114" y="29029"/>
                  </a:cubicBezTo>
                  <a:cubicBezTo>
                    <a:pt x="453571" y="58058"/>
                    <a:pt x="393700" y="65315"/>
                    <a:pt x="500743" y="301172"/>
                  </a:cubicBezTo>
                  <a:cubicBezTo>
                    <a:pt x="607786" y="537029"/>
                    <a:pt x="834571" y="1170215"/>
                    <a:pt x="1012371" y="1444172"/>
                  </a:cubicBezTo>
                  <a:cubicBezTo>
                    <a:pt x="1190171" y="1718129"/>
                    <a:pt x="1487714" y="1886858"/>
                    <a:pt x="1567543" y="1944915"/>
                  </a:cubicBezTo>
                </a:path>
              </a:pathLst>
            </a:cu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126722" y="4410008"/>
              <a:ext cx="310661" cy="2989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3513050" y="4172883"/>
              <a:ext cx="310661" cy="2989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70121" y="2803462"/>
            <a:ext cx="1839589" cy="2163172"/>
            <a:chOff x="6570121" y="2758921"/>
            <a:chExt cx="1839589" cy="2163172"/>
          </a:xfrm>
        </p:grpSpPr>
        <p:sp>
          <p:nvSpPr>
            <p:cNvPr id="5" name="Freeform 4"/>
            <p:cNvSpPr/>
            <p:nvPr/>
          </p:nvSpPr>
          <p:spPr>
            <a:xfrm>
              <a:off x="6570121" y="2873500"/>
              <a:ext cx="861785" cy="1944914"/>
            </a:xfrm>
            <a:custGeom>
              <a:avLst/>
              <a:gdLst>
                <a:gd name="connsiteX0" fmla="*/ 56242 w 861785"/>
                <a:gd name="connsiteY0" fmla="*/ 50799 h 1944914"/>
                <a:gd name="connsiteX1" fmla="*/ 263071 w 861785"/>
                <a:gd name="connsiteY1" fmla="*/ 7257 h 1944914"/>
                <a:gd name="connsiteX2" fmla="*/ 306614 w 861785"/>
                <a:gd name="connsiteY2" fmla="*/ 94342 h 1944914"/>
                <a:gd name="connsiteX3" fmla="*/ 273957 w 861785"/>
                <a:gd name="connsiteY3" fmla="*/ 148771 h 1944914"/>
                <a:gd name="connsiteX4" fmla="*/ 1814 w 861785"/>
                <a:gd name="connsiteY4" fmla="*/ 388257 h 1944914"/>
                <a:gd name="connsiteX5" fmla="*/ 284842 w 861785"/>
                <a:gd name="connsiteY5" fmla="*/ 791028 h 1944914"/>
                <a:gd name="connsiteX6" fmla="*/ 720271 w 861785"/>
                <a:gd name="connsiteY6" fmla="*/ 1520371 h 1944914"/>
                <a:gd name="connsiteX7" fmla="*/ 861785 w 861785"/>
                <a:gd name="connsiteY7" fmla="*/ 1944914 h 1944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61785" h="1944914">
                  <a:moveTo>
                    <a:pt x="56242" y="50799"/>
                  </a:moveTo>
                  <a:cubicBezTo>
                    <a:pt x="138792" y="25399"/>
                    <a:pt x="221342" y="0"/>
                    <a:pt x="263071" y="7257"/>
                  </a:cubicBezTo>
                  <a:cubicBezTo>
                    <a:pt x="304800" y="14514"/>
                    <a:pt x="304800" y="70756"/>
                    <a:pt x="306614" y="94342"/>
                  </a:cubicBezTo>
                  <a:cubicBezTo>
                    <a:pt x="308428" y="117928"/>
                    <a:pt x="324757" y="99785"/>
                    <a:pt x="273957" y="148771"/>
                  </a:cubicBezTo>
                  <a:cubicBezTo>
                    <a:pt x="223157" y="197757"/>
                    <a:pt x="0" y="281214"/>
                    <a:pt x="1814" y="388257"/>
                  </a:cubicBezTo>
                  <a:cubicBezTo>
                    <a:pt x="3628" y="495300"/>
                    <a:pt x="165099" y="602342"/>
                    <a:pt x="284842" y="791028"/>
                  </a:cubicBezTo>
                  <a:cubicBezTo>
                    <a:pt x="404585" y="979714"/>
                    <a:pt x="624114" y="1328057"/>
                    <a:pt x="720271" y="1520371"/>
                  </a:cubicBezTo>
                  <a:cubicBezTo>
                    <a:pt x="816428" y="1712685"/>
                    <a:pt x="825499" y="1928585"/>
                    <a:pt x="861785" y="1944914"/>
                  </a:cubicBezTo>
                </a:path>
              </a:pathLst>
            </a:cu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6889295" y="2758921"/>
              <a:ext cx="1342293" cy="1474177"/>
            </a:xfrm>
            <a:custGeom>
              <a:avLst/>
              <a:gdLst>
                <a:gd name="connsiteX0" fmla="*/ 0 w 1342293"/>
                <a:gd name="connsiteY0" fmla="*/ 155330 h 1474177"/>
                <a:gd name="connsiteX1" fmla="*/ 93785 w 1342293"/>
                <a:gd name="connsiteY1" fmla="*/ 155330 h 1474177"/>
                <a:gd name="connsiteX2" fmla="*/ 263769 w 1342293"/>
                <a:gd name="connsiteY2" fmla="*/ 73269 h 1474177"/>
                <a:gd name="connsiteX3" fmla="*/ 504092 w 1342293"/>
                <a:gd name="connsiteY3" fmla="*/ 8792 h 1474177"/>
                <a:gd name="connsiteX4" fmla="*/ 715108 w 1342293"/>
                <a:gd name="connsiteY4" fmla="*/ 84992 h 1474177"/>
                <a:gd name="connsiteX5" fmla="*/ 867508 w 1342293"/>
                <a:gd name="connsiteY5" fmla="*/ 518745 h 1474177"/>
                <a:gd name="connsiteX6" fmla="*/ 961292 w 1342293"/>
                <a:gd name="connsiteY6" fmla="*/ 864576 h 1474177"/>
                <a:gd name="connsiteX7" fmla="*/ 1189892 w 1342293"/>
                <a:gd name="connsiteY7" fmla="*/ 1263161 h 1474177"/>
                <a:gd name="connsiteX8" fmla="*/ 1324708 w 1342293"/>
                <a:gd name="connsiteY8" fmla="*/ 1444869 h 1474177"/>
                <a:gd name="connsiteX9" fmla="*/ 1295400 w 1342293"/>
                <a:gd name="connsiteY9" fmla="*/ 1439007 h 1474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42293" h="1474177">
                  <a:moveTo>
                    <a:pt x="0" y="155330"/>
                  </a:moveTo>
                  <a:cubicBezTo>
                    <a:pt x="24912" y="162168"/>
                    <a:pt x="49824" y="169007"/>
                    <a:pt x="93785" y="155330"/>
                  </a:cubicBezTo>
                  <a:cubicBezTo>
                    <a:pt x="137747" y="141653"/>
                    <a:pt x="195384" y="97692"/>
                    <a:pt x="263769" y="73269"/>
                  </a:cubicBezTo>
                  <a:cubicBezTo>
                    <a:pt x="332154" y="48846"/>
                    <a:pt x="428869" y="6838"/>
                    <a:pt x="504092" y="8792"/>
                  </a:cubicBezTo>
                  <a:cubicBezTo>
                    <a:pt x="579315" y="10746"/>
                    <a:pt x="654539" y="0"/>
                    <a:pt x="715108" y="84992"/>
                  </a:cubicBezTo>
                  <a:cubicBezTo>
                    <a:pt x="775677" y="169984"/>
                    <a:pt x="826477" y="388814"/>
                    <a:pt x="867508" y="518745"/>
                  </a:cubicBezTo>
                  <a:cubicBezTo>
                    <a:pt x="908539" y="648676"/>
                    <a:pt x="907561" y="740507"/>
                    <a:pt x="961292" y="864576"/>
                  </a:cubicBezTo>
                  <a:cubicBezTo>
                    <a:pt x="1015023" y="988645"/>
                    <a:pt x="1129323" y="1166446"/>
                    <a:pt x="1189892" y="1263161"/>
                  </a:cubicBezTo>
                  <a:cubicBezTo>
                    <a:pt x="1250461" y="1359877"/>
                    <a:pt x="1307123" y="1415561"/>
                    <a:pt x="1324708" y="1444869"/>
                  </a:cubicBezTo>
                  <a:cubicBezTo>
                    <a:pt x="1342293" y="1474177"/>
                    <a:pt x="1300285" y="1460499"/>
                    <a:pt x="1295400" y="1439007"/>
                  </a:cubicBezTo>
                </a:path>
              </a:pathLst>
            </a:cu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7159993" y="4738254"/>
              <a:ext cx="196771" cy="1838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7437083" y="4513385"/>
              <a:ext cx="310661" cy="2989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8212939" y="4031672"/>
              <a:ext cx="196771" cy="18383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7852720" y="4153166"/>
              <a:ext cx="310661" cy="2989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1688675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  <a:latin typeface="Arial" charset="0"/>
              </a:rPr>
              <a:t>Macroscopic only </a:t>
            </a:r>
          </a:p>
          <a:p>
            <a:pPr algn="l"/>
            <a:r>
              <a:rPr lang="en-GB" b="1" dirty="0">
                <a:solidFill>
                  <a:srgbClr val="000000"/>
                </a:solidFill>
                <a:latin typeface="Arial" charset="0"/>
              </a:rPr>
              <a:t>(like a liquid drop)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06926" y="170212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FF0000"/>
                </a:solidFill>
                <a:latin typeface="Arial" charset="0"/>
              </a:rPr>
              <a:t>Microscopic effects added</a:t>
            </a:r>
          </a:p>
          <a:p>
            <a:pPr algn="l"/>
            <a:r>
              <a:rPr lang="en-GB" b="1" dirty="0">
                <a:solidFill>
                  <a:srgbClr val="000000"/>
                </a:solidFill>
                <a:latin typeface="Arial" charset="0"/>
              </a:rPr>
              <a:t>(nuclear shells and pairing)</a:t>
            </a:r>
            <a:endParaRPr lang="en-GB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10"/>
          <p:cNvSpPr txBox="1">
            <a:spLocks noChangeArrowheads="1"/>
          </p:cNvSpPr>
          <p:nvPr/>
        </p:nvSpPr>
        <p:spPr bwMode="auto">
          <a:xfrm>
            <a:off x="0" y="-1"/>
            <a:ext cx="9144000" cy="925369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FFFF"/>
                </a:solidFill>
                <a:latin typeface="Comic Sans MS" pitchFamily="66" charset="0"/>
              </a:rPr>
              <a:t>     Symmetric vs Asymmetric Fission in 3D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3280" y="6073714"/>
            <a:ext cx="7642459" cy="543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21600000">
            <a:off x="4627963" y="5787118"/>
            <a:ext cx="4441813" cy="969496"/>
          </a:xfrm>
          <a:prstGeom prst="rect">
            <a:avLst/>
          </a:prstGeom>
          <a:solidFill>
            <a:srgbClr val="EDF0D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900" b="1" dirty="0">
                <a:solidFill>
                  <a:srgbClr val="FF0000"/>
                </a:solidFill>
                <a:latin typeface="Arial" charset="0"/>
              </a:rPr>
              <a:t>Asymmetric Mass Split (two or more peaks/modes) </a:t>
            </a:r>
            <a:r>
              <a:rPr lang="en-GB" sz="1900" b="1" dirty="0">
                <a:solidFill>
                  <a:srgbClr val="FF0000"/>
                </a:solidFill>
              </a:rPr>
              <a:t>if </a:t>
            </a:r>
            <a:r>
              <a:rPr lang="en-GB" sz="1900" b="1" dirty="0">
                <a:solidFill>
                  <a:srgbClr val="FF0000"/>
                </a:solidFill>
                <a:latin typeface="Arial" charset="0"/>
              </a:rPr>
              <a:t>shell effects are included</a:t>
            </a:r>
          </a:p>
        </p:txBody>
      </p:sp>
      <p:sp>
        <p:nvSpPr>
          <p:cNvPr id="21" name="TextBox 20"/>
          <p:cNvSpPr txBox="1"/>
          <p:nvPr/>
        </p:nvSpPr>
        <p:spPr>
          <a:xfrm rot="21600000">
            <a:off x="48570" y="5742555"/>
            <a:ext cx="4523430" cy="969496"/>
          </a:xfrm>
          <a:prstGeom prst="rect">
            <a:avLst/>
          </a:prstGeom>
          <a:solidFill>
            <a:srgbClr val="EDF0D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900" b="1" dirty="0">
                <a:solidFill>
                  <a:srgbClr val="FF0000"/>
                </a:solidFill>
                <a:latin typeface="Arial" charset="0"/>
              </a:rPr>
              <a:t>Pure LDM (no shell effects): symmetric </a:t>
            </a:r>
            <a:r>
              <a:rPr lang="en-GB" sz="1900" b="1" dirty="0">
                <a:solidFill>
                  <a:srgbClr val="FF0000"/>
                </a:solidFill>
              </a:rPr>
              <a:t>m</a:t>
            </a:r>
            <a:r>
              <a:rPr lang="en-GB" sz="1900" b="1" dirty="0">
                <a:solidFill>
                  <a:srgbClr val="FF0000"/>
                </a:solidFill>
                <a:latin typeface="Arial" charset="0"/>
              </a:rPr>
              <a:t>ass Split (single peak/mode)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-9989" y="4666893"/>
            <a:ext cx="1493269" cy="1184878"/>
            <a:chOff x="20861" y="4753487"/>
            <a:chExt cx="1493269" cy="1184878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1D7412F9-C4DF-4E22-9DF5-AAE1E9DB6D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2302" t="70186" r="48418" b="15919"/>
            <a:stretch/>
          </p:blipFill>
          <p:spPr bwMode="auto">
            <a:xfrm>
              <a:off x="250724" y="4753487"/>
              <a:ext cx="960603" cy="945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CEB7E2F-939F-4FDF-934E-DC47797CECFA}"/>
                </a:ext>
              </a:extLst>
            </p:cNvPr>
            <p:cNvSpPr txBox="1"/>
            <p:nvPr/>
          </p:nvSpPr>
          <p:spPr>
            <a:xfrm flipH="1">
              <a:off x="189187" y="5661366"/>
              <a:ext cx="1324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Fragment mass</a:t>
              </a:r>
              <a:endParaRPr kumimoji="1" lang="ja-JP" altLang="en-US" sz="1200" dirty="0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8BF5E1C0-D982-4ABC-AAB3-B46FA0E8A09E}"/>
                </a:ext>
              </a:extLst>
            </p:cNvPr>
            <p:cNvSpPr txBox="1"/>
            <p:nvPr/>
          </p:nvSpPr>
          <p:spPr>
            <a:xfrm rot="16200000" flipH="1">
              <a:off x="-214829" y="5041973"/>
              <a:ext cx="748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Yield</a:t>
              </a:r>
              <a:endParaRPr kumimoji="1" lang="ja-JP" altLang="en-US" sz="12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404386" y="4600038"/>
            <a:ext cx="1575480" cy="1234500"/>
            <a:chOff x="4406926" y="4673498"/>
            <a:chExt cx="1575480" cy="1234500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47880757-1E25-441F-88A3-70CD4B2D8F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78075" t="42842" r="12998" b="41747"/>
            <a:stretch/>
          </p:blipFill>
          <p:spPr bwMode="auto">
            <a:xfrm>
              <a:off x="4711824" y="4673498"/>
              <a:ext cx="960603" cy="1089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89715F5D-7151-4226-B92A-62F59574758D}"/>
                </a:ext>
              </a:extLst>
            </p:cNvPr>
            <p:cNvSpPr txBox="1"/>
            <p:nvPr/>
          </p:nvSpPr>
          <p:spPr>
            <a:xfrm flipH="1">
              <a:off x="4657463" y="5630999"/>
              <a:ext cx="13249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Fragment mass</a:t>
              </a:r>
              <a:endParaRPr kumimoji="1" lang="ja-JP" altLang="en-US" sz="12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AD02EE75-F3D1-46E1-8181-7A892E592990}"/>
                </a:ext>
              </a:extLst>
            </p:cNvPr>
            <p:cNvSpPr txBox="1"/>
            <p:nvPr/>
          </p:nvSpPr>
          <p:spPr>
            <a:xfrm rot="16200000" flipH="1">
              <a:off x="4171236" y="4943085"/>
              <a:ext cx="7483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/>
                <a:t>Yield</a:t>
              </a:r>
              <a:endParaRPr kumimoji="1" lang="ja-JP" altLang="en-US" sz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FACD53-BF0C-4C4E-5D95-76ECE7AB95E9}"/>
              </a:ext>
            </a:extLst>
          </p:cNvPr>
          <p:cNvSpPr txBox="1"/>
          <p:nvPr/>
        </p:nvSpPr>
        <p:spPr>
          <a:xfrm>
            <a:off x="116023" y="995983"/>
            <a:ext cx="889734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000" dirty="0"/>
              <a:t>A.N. Andreyev, K. </a:t>
            </a:r>
            <a:r>
              <a:rPr lang="en-GB" sz="1000" dirty="0" err="1"/>
              <a:t>Nishio</a:t>
            </a:r>
            <a:r>
              <a:rPr lang="en-GB" sz="1000" dirty="0"/>
              <a:t>, K.-H. Schmidt, Reports on Progress in Physics, 1 (2018)</a:t>
            </a:r>
          </a:p>
        </p:txBody>
      </p:sp>
    </p:spTree>
    <p:extLst>
      <p:ext uri="{BB962C8B-B14F-4D97-AF65-F5344CB8AC3E}">
        <p14:creationId xmlns:p14="http://schemas.microsoft.com/office/powerpoint/2010/main" val="1182381552"/>
      </p:ext>
    </p:extLst>
  </p:cSld>
  <p:clrMapOvr>
    <a:masterClrMapping/>
  </p:clrMapOvr>
  <p:transition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15ED-6CF5-E59A-449B-03FAFBF96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0">
            <a:extLst>
              <a:ext uri="{FF2B5EF4-FFF2-40B4-BE49-F238E27FC236}">
                <a16:creationId xmlns:a16="http://schemas.microsoft.com/office/drawing/2014/main" id="{D95008EF-41C7-E1E3-1011-B0333E61C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27321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FFFFFF"/>
                </a:solidFill>
                <a:latin typeface="Comic Sans MS" pitchFamily="66" charset="0"/>
              </a:rPr>
              <a:t>What are (typical) observables in fission?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8A7AE-F108-AC53-6643-3245E0056AD4}"/>
              </a:ext>
            </a:extLst>
          </p:cNvPr>
          <p:cNvSpPr txBox="1"/>
          <p:nvPr/>
        </p:nvSpPr>
        <p:spPr>
          <a:xfrm>
            <a:off x="-8315" y="3385457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FF0000"/>
                </a:solidFill>
              </a:rPr>
              <a:t>Half-lives</a:t>
            </a:r>
            <a:r>
              <a:rPr lang="en-GB" sz="2200" dirty="0"/>
              <a:t> (e.g. for SF – from </a:t>
            </a:r>
            <a:r>
              <a:rPr lang="en-GB" sz="2200" dirty="0" err="1"/>
              <a:t>ms</a:t>
            </a:r>
            <a:r>
              <a:rPr lang="en-GB" sz="2200" dirty="0"/>
              <a:t> to billions of years)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FF0000"/>
                </a:solidFill>
              </a:rPr>
              <a:t>Fission fragments mass and charge distributions</a:t>
            </a:r>
            <a:r>
              <a:rPr lang="en-GB" sz="2200" dirty="0"/>
              <a:t> (symmetric, asymmetric, multimodal)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FF0000"/>
                </a:solidFill>
              </a:rPr>
              <a:t>Kinetic energies of FFs</a:t>
            </a:r>
            <a:r>
              <a:rPr lang="en-GB" sz="2200" dirty="0"/>
              <a:t>’, &amp; their sum – </a:t>
            </a:r>
            <a:r>
              <a:rPr lang="en-GB" sz="2200" b="1" dirty="0">
                <a:solidFill>
                  <a:srgbClr val="FF0000"/>
                </a:solidFill>
              </a:rPr>
              <a:t>Total Kinetic Energy(TKE)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FF0000"/>
                </a:solidFill>
              </a:rPr>
              <a:t>Prompt neutron and </a:t>
            </a:r>
            <a:r>
              <a:rPr lang="en-GB" sz="2200" b="1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GB" sz="2200" b="1" dirty="0">
                <a:solidFill>
                  <a:srgbClr val="FF0000"/>
                </a:solidFill>
              </a:rPr>
              <a:t>-ray multiplicities</a:t>
            </a:r>
            <a:r>
              <a:rPr lang="en-GB" sz="2200" dirty="0"/>
              <a:t>, energies of </a:t>
            </a:r>
            <a:r>
              <a:rPr lang="en-GB" sz="2200" dirty="0">
                <a:latin typeface="Symbol" panose="05050102010706020507" pitchFamily="18" charset="2"/>
              </a:rPr>
              <a:t>g</a:t>
            </a:r>
            <a:r>
              <a:rPr lang="en-GB" sz="2200" dirty="0"/>
              <a:t>’s and  n’s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FF0000"/>
                </a:solidFill>
              </a:rPr>
              <a:t>Fission barrier height </a:t>
            </a:r>
            <a:r>
              <a:rPr lang="en-GB" sz="2200" dirty="0"/>
              <a:t>(a derived value! Can’t be measured directly)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BF70B0-66E1-12B6-FAF5-317C10713CCA}"/>
              </a:ext>
            </a:extLst>
          </p:cNvPr>
          <p:cNvSpPr/>
          <p:nvPr/>
        </p:nvSpPr>
        <p:spPr>
          <a:xfrm>
            <a:off x="0" y="5609617"/>
            <a:ext cx="9135685" cy="115416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300" dirty="0"/>
              <a:t>NB: </a:t>
            </a:r>
            <a:r>
              <a:rPr lang="en-GB" sz="2300" b="1" dirty="0">
                <a:solidFill>
                  <a:srgbClr val="FF0000"/>
                </a:solidFill>
              </a:rPr>
              <a:t>typical FFs energies in SF or in </a:t>
            </a:r>
            <a:r>
              <a:rPr lang="en-GB" sz="2300" b="1" dirty="0" err="1">
                <a:solidFill>
                  <a:srgbClr val="FF0000"/>
                </a:solidFill>
              </a:rPr>
              <a:t>d,pf</a:t>
            </a:r>
            <a:r>
              <a:rPr lang="en-GB" sz="2300" b="1" dirty="0">
                <a:solidFill>
                  <a:srgbClr val="FF0000"/>
                </a:solidFill>
              </a:rPr>
              <a:t> are ~1 </a:t>
            </a:r>
            <a:r>
              <a:rPr lang="en-GB" sz="2300" b="1" dirty="0" err="1">
                <a:solidFill>
                  <a:srgbClr val="FF0000"/>
                </a:solidFill>
              </a:rPr>
              <a:t>AMeV</a:t>
            </a:r>
            <a:r>
              <a:rPr lang="en-GB" sz="2300" dirty="0"/>
              <a:t>, difficult to measure with sufficient precision, mass resolution is 3-4 u. </a:t>
            </a:r>
            <a:r>
              <a:rPr lang="en-GB" sz="2300" b="1" dirty="0">
                <a:solidFill>
                  <a:srgbClr val="FF0000"/>
                </a:solidFill>
              </a:rPr>
              <a:t>Can be overcome in inverse kinematics – the modern approach.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C76995-3D72-B0D0-4E92-87C7C05F3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515" y="621200"/>
            <a:ext cx="2894856" cy="265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4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D3123-294C-301D-BBBD-29AF7DD57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0A55511-A727-8AC8-6B72-C033219C478C}"/>
              </a:ext>
            </a:extLst>
          </p:cNvPr>
          <p:cNvSpPr/>
          <p:nvPr/>
        </p:nvSpPr>
        <p:spPr bwMode="auto">
          <a:xfrm>
            <a:off x="3124" y="0"/>
            <a:ext cx="9144000" cy="6858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42" name="Rectangle 20">
            <a:extLst>
              <a:ext uri="{FF2B5EF4-FFF2-40B4-BE49-F238E27FC236}">
                <a16:creationId xmlns:a16="http://schemas.microsoft.com/office/drawing/2014/main" id="{2F151CCD-4EFA-4AE6-C078-84F695E6B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77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9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ISOLDE Target Unit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6DCB2-B75F-EB2A-C345-BEBDBA303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8" y="647700"/>
            <a:ext cx="9102974" cy="585249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6B5319-9A5C-5983-FA36-9F9A760E057B}"/>
              </a:ext>
            </a:extLst>
          </p:cNvPr>
          <p:cNvCxnSpPr/>
          <p:nvPr/>
        </p:nvCxnSpPr>
        <p:spPr>
          <a:xfrm flipH="1" flipV="1">
            <a:off x="6430619" y="4562061"/>
            <a:ext cx="1451112" cy="387626"/>
          </a:xfrm>
          <a:prstGeom prst="straightConnector1">
            <a:avLst/>
          </a:prstGeom>
          <a:ln w="984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7BB49C5-127B-990E-7CD4-157F7C0BE8B7}"/>
              </a:ext>
            </a:extLst>
          </p:cNvPr>
          <p:cNvSpPr txBox="1"/>
          <p:nvPr/>
        </p:nvSpPr>
        <p:spPr>
          <a:xfrm>
            <a:off x="7512040" y="442550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Proton beam</a:t>
            </a:r>
          </a:p>
        </p:txBody>
      </p:sp>
    </p:spTree>
    <p:extLst>
      <p:ext uri="{BB962C8B-B14F-4D97-AF65-F5344CB8AC3E}">
        <p14:creationId xmlns:p14="http://schemas.microsoft.com/office/powerpoint/2010/main" val="405859538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8B73C-067D-70F0-233C-574ABB1CB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7385E7FE-BF66-BFDF-137F-067431BCC18B}"/>
              </a:ext>
            </a:extLst>
          </p:cNvPr>
          <p:cNvSpPr/>
          <p:nvPr/>
        </p:nvSpPr>
        <p:spPr>
          <a:xfrm>
            <a:off x="-7321" y="93731"/>
            <a:ext cx="9144000" cy="67642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310" tIns="32155" rIns="64310" bIns="32155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5AC52BFC-0D57-421C-288F-3243667FC94E}"/>
              </a:ext>
            </a:extLst>
          </p:cNvPr>
          <p:cNvSpPr txBox="1">
            <a:spLocks/>
          </p:cNvSpPr>
          <p:nvPr/>
        </p:nvSpPr>
        <p:spPr>
          <a:xfrm>
            <a:off x="216780" y="-199775"/>
            <a:ext cx="3140322" cy="3785642"/>
          </a:xfrm>
          <a:prstGeom prst="rect">
            <a:avLst/>
          </a:prstGeom>
        </p:spPr>
        <p:txBody>
          <a:bodyPr vert="horz" wrap="square" lIns="91429" tIns="45715" rIns="91429" bIns="45715" rtlCol="0" anchor="ctr">
            <a:spAutoFit/>
          </a:bodyPr>
          <a:lstStyle>
            <a:lvl1pPr algn="l" defTabSz="650001" rtl="0" eaLnBrk="1" latinLnBrk="0" hangingPunct="1">
              <a:spcBef>
                <a:spcPct val="0"/>
              </a:spcBef>
              <a:buNone/>
              <a:defRPr sz="6000" b="1" kern="1200" baseline="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pPr marL="0" marR="0" lvl="0" indent="0" algn="l" defTabSz="65000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/>
                <a:ea typeface="+mj-ea"/>
              </a:rPr>
              <a:t>The ISOLDE facility at CERN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F9FEBFA-E24F-33B0-AB9D-5438B84DC81C}"/>
              </a:ext>
            </a:extLst>
          </p:cNvPr>
          <p:cNvGrpSpPr/>
          <p:nvPr/>
        </p:nvGrpSpPr>
        <p:grpSpPr>
          <a:xfrm>
            <a:off x="0" y="3437866"/>
            <a:ext cx="9191925" cy="3434499"/>
            <a:chOff x="2812578" y="3618059"/>
            <a:chExt cx="9194109" cy="2900079"/>
          </a:xfrm>
        </p:grpSpPr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0CEFA057-74C1-92F8-1A65-8F3A249DBD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2578" y="3618059"/>
              <a:ext cx="9146173" cy="2900079"/>
              <a:chOff x="-38684" y="3119705"/>
              <a:chExt cx="9146172" cy="2900776"/>
            </a:xfrm>
          </p:grpSpPr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B3F79592-E33A-D225-32F3-B03717A1EA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34362" r="399" b="8064"/>
              <a:stretch/>
            </p:blipFill>
            <p:spPr bwMode="auto">
              <a:xfrm>
                <a:off x="-38684" y="3119705"/>
                <a:ext cx="9146172" cy="2900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DED85FE-2312-E049-7FB6-EE451B9CE5FC}"/>
                  </a:ext>
                </a:extLst>
              </p:cNvPr>
              <p:cNvSpPr/>
              <p:nvPr/>
            </p:nvSpPr>
            <p:spPr>
              <a:xfrm>
                <a:off x="555626" y="5151726"/>
                <a:ext cx="954088" cy="1968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5D4A91C-E7FD-FC68-72D1-4D1EDE571F4B}"/>
                  </a:ext>
                </a:extLst>
              </p:cNvPr>
              <p:cNvSpPr/>
              <p:nvPr/>
            </p:nvSpPr>
            <p:spPr>
              <a:xfrm>
                <a:off x="541339" y="5424841"/>
                <a:ext cx="976312" cy="1984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3">
              <a:extLst>
                <a:ext uri="{FF2B5EF4-FFF2-40B4-BE49-F238E27FC236}">
                  <a16:creationId xmlns:a16="http://schemas.microsoft.com/office/drawing/2014/main" id="{3846B323-F969-5027-9C11-9327377D4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7863" y="6159178"/>
              <a:ext cx="500577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IDS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3CC4C248-F026-B600-AC81-E3713EA69A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8412" y="5389483"/>
              <a:ext cx="883722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NICOLE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CAEF5E20-F239-239D-F122-6421AEF41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5683" y="5968678"/>
              <a:ext cx="1123651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MINIBALL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7">
              <a:extLst>
                <a:ext uri="{FF2B5EF4-FFF2-40B4-BE49-F238E27FC236}">
                  <a16:creationId xmlns:a16="http://schemas.microsoft.com/office/drawing/2014/main" id="{DDE72C17-F00E-73F9-C8BA-AAA8F1D4F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91583" y="5372554"/>
              <a:ext cx="528925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TAS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ADFB456B-D6F5-038D-F4B4-E8936C62A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07351" y="5386066"/>
              <a:ext cx="645073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VITO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3" name="TextBox 9">
              <a:extLst>
                <a:ext uri="{FF2B5EF4-FFF2-40B4-BE49-F238E27FC236}">
                  <a16:creationId xmlns:a16="http://schemas.microsoft.com/office/drawing/2014/main" id="{89CB5A04-AFB1-2564-2401-CBE27B30A4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6663" y="5926232"/>
              <a:ext cx="1080120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MR-</a:t>
              </a:r>
              <a:r>
                <a:rPr kumimoji="0" lang="en-US" alt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ToF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9F24CD25-A0C4-E4D0-E1D2-CDE80DFDD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4413" y="6015385"/>
              <a:ext cx="1766714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Windmill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54437CE3-0153-0F19-907C-737B756DC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6943" y="6099436"/>
              <a:ext cx="102802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COLLAPS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BDBF0BBB-39F2-07F3-621E-7BA105C03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6601" y="6202041"/>
              <a:ext cx="606400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CRIS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7" name="TextBox 18">
              <a:extLst>
                <a:ext uri="{FF2B5EF4-FFF2-40B4-BE49-F238E27FC236}">
                  <a16:creationId xmlns:a16="http://schemas.microsoft.com/office/drawing/2014/main" id="{A82F267C-F93C-E1E7-7B1F-A8C012651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4625" y="5053259"/>
              <a:ext cx="977166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WISARD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14">
              <a:extLst>
                <a:ext uri="{FF2B5EF4-FFF2-40B4-BE49-F238E27FC236}">
                  <a16:creationId xmlns:a16="http://schemas.microsoft.com/office/drawing/2014/main" id="{45F913A6-9656-C49A-9C31-12FD31D595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5013" y="5587678"/>
              <a:ext cx="811634" cy="2209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collections</a:t>
              </a:r>
              <a:endParaRPr kumimoji="0" lang="en-GB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C2DCBF14-8F5B-951B-1810-40CF8E549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07178" y="3779583"/>
              <a:ext cx="1210042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HRS Target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0" name="TextBox 17">
              <a:extLst>
                <a:ext uri="{FF2B5EF4-FFF2-40B4-BE49-F238E27FC236}">
                  <a16:creationId xmlns:a16="http://schemas.microsoft.com/office/drawing/2014/main" id="{02EE5B95-C7EC-C629-F46D-6E45710A9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52665">
              <a:off x="9981643" y="4953443"/>
              <a:ext cx="1207477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GPS Target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B6828495-FC87-95A3-43E2-4E2196D19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9779" y="3906728"/>
              <a:ext cx="1726908" cy="54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1.4 </a:t>
              </a:r>
              <a:r>
                <a:rPr kumimoji="0" lang="en-US" alt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GeV</a:t>
              </a: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 Protons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From PSB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3018C4D-A027-E8E3-8193-0C4918E5A7E7}"/>
                </a:ext>
              </a:extLst>
            </p:cNvPr>
            <p:cNvCxnSpPr/>
            <p:nvPr/>
          </p:nvCxnSpPr>
          <p:spPr>
            <a:xfrm flipH="1" flipV="1">
              <a:off x="9004413" y="4071169"/>
              <a:ext cx="2054746" cy="848172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BA68261-DB1A-D8A0-0608-F156DD0F5077}"/>
                </a:ext>
              </a:extLst>
            </p:cNvPr>
            <p:cNvCxnSpPr/>
            <p:nvPr/>
          </p:nvCxnSpPr>
          <p:spPr>
            <a:xfrm>
              <a:off x="11059159" y="4919341"/>
              <a:ext cx="648072" cy="74612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0C9BFED0-2612-D3F8-067E-B5BC56880B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6831" y="4863257"/>
              <a:ext cx="643278" cy="31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rPr>
                <a:t>RILIS</a:t>
              </a:r>
              <a:endPara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2F75F22-67E4-4F4A-E46E-4A97F6FF4B26}"/>
                </a:ext>
              </a:extLst>
            </p:cNvPr>
            <p:cNvCxnSpPr/>
            <p:nvPr/>
          </p:nvCxnSpPr>
          <p:spPr>
            <a:xfrm flipV="1">
              <a:off x="8538879" y="4071169"/>
              <a:ext cx="465534" cy="648074"/>
            </a:xfrm>
            <a:prstGeom prst="straightConnector1">
              <a:avLst/>
            </a:prstGeom>
            <a:ln w="508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0989315-F27F-6200-969F-D1399F5123B5}"/>
                </a:ext>
              </a:extLst>
            </p:cNvPr>
            <p:cNvCxnSpPr/>
            <p:nvPr/>
          </p:nvCxnSpPr>
          <p:spPr>
            <a:xfrm>
              <a:off x="8538879" y="4719241"/>
              <a:ext cx="449216" cy="20010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0612CE-92F4-8EA1-7ABD-66E44E0CA0AA}"/>
                </a:ext>
              </a:extLst>
            </p:cNvPr>
            <p:cNvCxnSpPr/>
            <p:nvPr/>
          </p:nvCxnSpPr>
          <p:spPr>
            <a:xfrm>
              <a:off x="8996254" y="4919341"/>
              <a:ext cx="28804" cy="243889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01DFC07-B696-CC4E-673D-1F61AC52FC08}"/>
                </a:ext>
              </a:extLst>
            </p:cNvPr>
            <p:cNvCxnSpPr/>
            <p:nvPr/>
          </p:nvCxnSpPr>
          <p:spPr>
            <a:xfrm>
              <a:off x="8538879" y="5126028"/>
              <a:ext cx="486179" cy="45725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TEST">
            <a:hlinkClick r:id="" action="ppaction://media"/>
            <a:extLst>
              <a:ext uri="{FF2B5EF4-FFF2-40B4-BE49-F238E27FC236}">
                <a16:creationId xmlns:a16="http://schemas.microsoft.com/office/drawing/2014/main" id="{96C89CB1-8F39-65E7-3E24-9E22115AC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870"/>
          <a:stretch/>
        </p:blipFill>
        <p:spPr>
          <a:xfrm>
            <a:off x="3461295" y="107769"/>
            <a:ext cx="5686464" cy="334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37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623FF-9E07-5CB1-F75F-51C9F61C3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01" name="Rectangle 57">
            <a:extLst>
              <a:ext uri="{FF2B5EF4-FFF2-40B4-BE49-F238E27FC236}">
                <a16:creationId xmlns:a16="http://schemas.microsoft.com/office/drawing/2014/main" id="{4B5DCFD5-1DE0-0955-7041-9FB93479AE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62000"/>
          </a:xfrm>
          <a:solidFill>
            <a:srgbClr val="002060"/>
          </a:solidFill>
        </p:spPr>
        <p:txBody>
          <a:bodyPr/>
          <a:lstStyle/>
          <a:p>
            <a:r>
              <a:rPr lang="en-GB" sz="3200" b="1" dirty="0">
                <a:solidFill>
                  <a:schemeClr val="bg1"/>
                </a:solidFill>
                <a:latin typeface="Comic Sans MS" pitchFamily="66" charset="0"/>
              </a:rPr>
              <a:t>Resonance Laser Ionization of an Atom </a:t>
            </a:r>
          </a:p>
        </p:txBody>
      </p:sp>
      <p:pic>
        <p:nvPicPr>
          <p:cNvPr id="169985" name="Picture 1">
            <a:extLst>
              <a:ext uri="{FF2B5EF4-FFF2-40B4-BE49-F238E27FC236}">
                <a16:creationId xmlns:a16="http://schemas.microsoft.com/office/drawing/2014/main" id="{2B30E85C-83D9-312E-1507-13923BD80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6400800" cy="3437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776544EE-66F8-6641-0EF7-4C6EF9074D74}"/>
              </a:ext>
            </a:extLst>
          </p:cNvPr>
          <p:cNvSpPr txBox="1"/>
          <p:nvPr/>
        </p:nvSpPr>
        <p:spPr>
          <a:xfrm>
            <a:off x="1447800" y="4114800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A,Z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8C5119D0-8411-96AA-A69D-FAC577BA8658}"/>
              </a:ext>
            </a:extLst>
          </p:cNvPr>
          <p:cNvSpPr txBox="1"/>
          <p:nvPr/>
        </p:nvSpPr>
        <p:spPr>
          <a:xfrm>
            <a:off x="1244031" y="329630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Arial" pitchFamily="34" charset="0"/>
              </a:rPr>
              <a:t>n</a:t>
            </a:r>
            <a:r>
              <a:rPr kumimoji="0" lang="en-GB" sz="2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12B03222-4925-9589-F857-47EDD56B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71" y="2535936"/>
            <a:ext cx="8403806" cy="425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58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6FB69-6946-164E-56B5-3088B0569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2051">
            <a:extLst>
              <a:ext uri="{FF2B5EF4-FFF2-40B4-BE49-F238E27FC236}">
                <a16:creationId xmlns:a16="http://schemas.microsoft.com/office/drawing/2014/main" id="{5E9C0B4F-4C44-D913-67FC-779329996B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"/>
            <a:ext cx="9144000" cy="790575"/>
          </a:xfrm>
          <a:solidFill>
            <a:srgbClr val="003366"/>
          </a:solidFill>
        </p:spPr>
        <p:txBody>
          <a:bodyPr/>
          <a:lstStyle/>
          <a:p>
            <a:pPr>
              <a:lnSpc>
                <a:spcPct val="115000"/>
              </a:lnSpc>
              <a:spcBef>
                <a:spcPct val="15000"/>
              </a:spcBef>
              <a:spcAft>
                <a:spcPct val="10000"/>
              </a:spcAft>
            </a:pPr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</a:rPr>
              <a:t>Extensive </a:t>
            </a:r>
            <a:r>
              <a:rPr lang="en-US" sz="2600" b="1" dirty="0" err="1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en-US" sz="2600" b="1" dirty="0" err="1">
                <a:solidFill>
                  <a:schemeClr val="bg1"/>
                </a:solidFill>
                <a:latin typeface="Comic Sans MS" pitchFamily="66" charset="0"/>
              </a:rPr>
              <a:t>DF</a:t>
            </a:r>
            <a:r>
              <a:rPr lang="en-US" sz="2600" b="1" dirty="0">
                <a:solidFill>
                  <a:schemeClr val="bg1"/>
                </a:solidFill>
                <a:latin typeface="Comic Sans MS" pitchFamily="66" charset="0"/>
              </a:rPr>
              <a:t> program at ISOLDE (Tl-Bi-At-Fr):</a:t>
            </a:r>
            <a:br>
              <a:rPr lang="en-US" sz="2600" b="1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first glance in </a:t>
            </a:r>
            <a:r>
              <a:rPr lang="en-US" sz="2000" b="1" dirty="0">
                <a:solidFill>
                  <a:srgbClr val="FF0000"/>
                </a:solidFill>
                <a:latin typeface="Comic Sans MS" pitchFamily="66" charset="0"/>
              </a:rPr>
              <a:t>multimodal fission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 in the neutron-deficient lead region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0A5F9-ED09-E1FD-A68E-5902085AD55B}"/>
              </a:ext>
            </a:extLst>
          </p:cNvPr>
          <p:cNvSpPr txBox="1"/>
          <p:nvPr/>
        </p:nvSpPr>
        <p:spPr>
          <a:xfrm>
            <a:off x="0" y="5891816"/>
            <a:ext cx="9050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b="1" dirty="0"/>
              <a:t>One of the main issues</a:t>
            </a:r>
            <a:r>
              <a:rPr lang="en-GB" b="1" dirty="0">
                <a:solidFill>
                  <a:srgbClr val="FF0000"/>
                </a:solidFill>
              </a:rPr>
              <a:t>: poor FF’s mass resolution (~4 u) and absence of Z data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Typical for most of ‘low-energy’ fission studies (</a:t>
            </a:r>
            <a:r>
              <a:rPr lang="en-GB" b="1" dirty="0" err="1">
                <a:solidFill>
                  <a:srgbClr val="FF0000"/>
                </a:solidFill>
              </a:rPr>
              <a:t>eg</a:t>
            </a:r>
            <a:r>
              <a:rPr lang="en-GB" b="1" dirty="0">
                <a:solidFill>
                  <a:srgbClr val="FF0000"/>
                </a:solidFill>
              </a:rPr>
              <a:t>. SF), FF’s energies ~ 1AMeV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Need precise measurements  of Z and A: e.g. SOFIA@GSI to rescue?!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79243-602A-0CAD-58AA-9248D2CE0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155" y="1962912"/>
            <a:ext cx="3160846" cy="2508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A86AD-8838-1796-515C-C82D44EB3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" y="1078648"/>
            <a:ext cx="5907591" cy="4654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F401AF-BBF8-19EF-3CFB-07BE44317F27}"/>
              </a:ext>
            </a:extLst>
          </p:cNvPr>
          <p:cNvSpPr txBox="1"/>
          <p:nvPr/>
        </p:nvSpPr>
        <p:spPr>
          <a:xfrm>
            <a:off x="1450848" y="770871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L.Ghys</a:t>
            </a:r>
            <a:r>
              <a:rPr lang="en-GB" sz="1400" dirty="0"/>
              <a:t> et al., PRC90 (2014)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3FA061-23E9-9150-A563-A0271A7AB316}"/>
              </a:ext>
            </a:extLst>
          </p:cNvPr>
          <p:cNvSpPr/>
          <p:nvPr/>
        </p:nvSpPr>
        <p:spPr>
          <a:xfrm>
            <a:off x="6131637" y="4471737"/>
            <a:ext cx="3012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J. D. McDonnell et al, PRC90, 2014</a:t>
            </a:r>
          </a:p>
        </p:txBody>
      </p:sp>
    </p:spTree>
    <p:extLst>
      <p:ext uri="{BB962C8B-B14F-4D97-AF65-F5344CB8AC3E}">
        <p14:creationId xmlns:p14="http://schemas.microsoft.com/office/powerpoint/2010/main" val="33735392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2AFD8-44A1-310D-0FF2-89F9FE1C8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Text Box 19">
            <a:extLst>
              <a:ext uri="{FF2B5EF4-FFF2-40B4-BE49-F238E27FC236}">
                <a16:creationId xmlns:a16="http://schemas.microsoft.com/office/drawing/2014/main" id="{3902687A-3737-3004-16B4-AAD048B1A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172" y="838200"/>
            <a:ext cx="883565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en-US" sz="2800" dirty="0">
                <a:latin typeface="Comic Sans MS" pitchFamily="66" charset="0"/>
              </a:rPr>
              <a:t>Many nuclear properties change far from stability line (e.g. disappearance  of traditional magic numbers,   appearance of new shell gaps, halos, skins…)</a:t>
            </a:r>
          </a:p>
        </p:txBody>
      </p:sp>
      <p:sp>
        <p:nvSpPr>
          <p:cNvPr id="6164" name="Rectangle 20">
            <a:extLst>
              <a:ext uri="{FF2B5EF4-FFF2-40B4-BE49-F238E27FC236}">
                <a16:creationId xmlns:a16="http://schemas.microsoft.com/office/drawing/2014/main" id="{B0AFF555-8F4F-01B5-080F-C4069A97B98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  <a:solidFill>
            <a:srgbClr val="003366"/>
          </a:solidFill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  <a:latin typeface="Comic Sans MS" pitchFamily="66" charset="0"/>
              </a:rPr>
              <a:t>Outlook: Why ‘new regions of fission’? </a:t>
            </a:r>
            <a:endParaRPr lang="en-US" sz="3200" b="1" dirty="0">
              <a:latin typeface="Comic Sans MS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2A6133-8BFD-CD72-EDB4-6D2339F6624A}"/>
              </a:ext>
            </a:extLst>
          </p:cNvPr>
          <p:cNvSpPr/>
          <p:nvPr/>
        </p:nvSpPr>
        <p:spPr>
          <a:xfrm>
            <a:off x="0" y="3081823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•"/>
            </a:pPr>
            <a:r>
              <a:rPr lang="en-US" sz="2700" b="1" dirty="0">
                <a:solidFill>
                  <a:srgbClr val="FF0000"/>
                </a:solidFill>
                <a:latin typeface="Comic Sans MS" pitchFamily="66" charset="0"/>
              </a:rPr>
              <a:t>What happens to fission e.g. on the extremely neutron-rich or proton-rich sides? (isospin dependence of fission, r-process…)</a:t>
            </a:r>
          </a:p>
          <a:p>
            <a:pPr algn="just"/>
            <a:endParaRPr lang="en-US" sz="2700" b="1" dirty="0">
              <a:solidFill>
                <a:srgbClr val="FF0000"/>
              </a:solidFill>
              <a:latin typeface="Comic Sans MS" pitchFamily="66" charset="0"/>
            </a:endParaRPr>
          </a:p>
          <a:p>
            <a:pPr algn="just">
              <a:buFontTx/>
              <a:buChar char="•"/>
            </a:pPr>
            <a:r>
              <a:rPr lang="en-US" sz="2700" dirty="0">
                <a:latin typeface="Comic Sans MS" pitchFamily="66" charset="0"/>
              </a:rPr>
              <a:t>Not simple to answer, as to fission these nuclei </a:t>
            </a:r>
            <a:r>
              <a:rPr lang="en-US" sz="2700" dirty="0">
                <a:solidFill>
                  <a:srgbClr val="FF0000"/>
                </a:solidFill>
                <a:latin typeface="Comic Sans MS" pitchFamily="66" charset="0"/>
              </a:rPr>
              <a:t>at </a:t>
            </a:r>
            <a:r>
              <a:rPr lang="en-US" sz="2700" b="1" dirty="0">
                <a:solidFill>
                  <a:srgbClr val="FF0000"/>
                </a:solidFill>
                <a:latin typeface="Comic Sans MS" pitchFamily="66" charset="0"/>
              </a:rPr>
              <a:t>low excitation energy </a:t>
            </a:r>
            <a:r>
              <a:rPr lang="en-US" sz="2700" dirty="0">
                <a:solidFill>
                  <a:srgbClr val="FF0000"/>
                </a:solidFill>
                <a:latin typeface="Comic Sans MS" pitchFamily="66" charset="0"/>
              </a:rPr>
              <a:t>(E*~B</a:t>
            </a:r>
            <a:r>
              <a:rPr lang="en-US" sz="2700" baseline="-25000" dirty="0">
                <a:solidFill>
                  <a:srgbClr val="FF0000"/>
                </a:solidFill>
                <a:latin typeface="Comic Sans MS" pitchFamily="66" charset="0"/>
              </a:rPr>
              <a:t>f</a:t>
            </a:r>
            <a:r>
              <a:rPr lang="en-US" sz="2700" dirty="0">
                <a:solidFill>
                  <a:srgbClr val="FF0000"/>
                </a:solidFill>
                <a:latin typeface="Comic Sans MS" pitchFamily="66" charset="0"/>
              </a:rPr>
              <a:t>)</a:t>
            </a:r>
            <a:r>
              <a:rPr lang="en-US" sz="2700" dirty="0">
                <a:latin typeface="Comic Sans MS" pitchFamily="66" charset="0"/>
              </a:rPr>
              <a:t> is a very challenging task (most of them do not fissions from </a:t>
            </a:r>
            <a:r>
              <a:rPr lang="en-US" sz="2700" dirty="0" err="1">
                <a:latin typeface="Comic Sans MS" pitchFamily="66" charset="0"/>
              </a:rPr>
              <a:t>g.s</a:t>
            </a:r>
            <a:r>
              <a:rPr lang="en-US" sz="2700" dirty="0">
                <a:latin typeface="Comic Sans MS" pitchFamily="66" charset="0"/>
              </a:rPr>
              <a:t>.) – need data at low energy (SF, beta-delayed fission, n-induced fission)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99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9C822-A74D-3634-DFDE-92C7364DA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B3240D82-A297-D17A-0D86-5FF7F0D887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971550"/>
          </a:xfrm>
          <a:solidFill>
            <a:srgbClr val="003366"/>
          </a:solidFill>
          <a:ln cap="flat">
            <a:solidFill>
              <a:srgbClr val="A5002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GB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Fission of secondary beams after the EM excitation</a:t>
            </a:r>
            <a:br>
              <a:rPr lang="en-GB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</a:br>
            <a:r>
              <a:rPr lang="en-GB" altLang="en-US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Detailed studies of multi-modal fission</a:t>
            </a:r>
          </a:p>
        </p:txBody>
      </p:sp>
      <p:grpSp>
        <p:nvGrpSpPr>
          <p:cNvPr id="44036" name="Group 4">
            <a:extLst>
              <a:ext uri="{FF2B5EF4-FFF2-40B4-BE49-F238E27FC236}">
                <a16:creationId xmlns:a16="http://schemas.microsoft.com/office/drawing/2014/main" id="{B5FDEBBF-0CA6-D750-794A-5834753FC3BF}"/>
              </a:ext>
            </a:extLst>
          </p:cNvPr>
          <p:cNvGrpSpPr>
            <a:grpSpLocks/>
          </p:cNvGrpSpPr>
          <p:nvPr/>
        </p:nvGrpSpPr>
        <p:grpSpPr bwMode="auto">
          <a:xfrm>
            <a:off x="277812" y="2205738"/>
            <a:ext cx="8585200" cy="4167188"/>
            <a:chOff x="144" y="1488"/>
            <a:chExt cx="5408" cy="2625"/>
          </a:xfrm>
        </p:grpSpPr>
        <p:pic>
          <p:nvPicPr>
            <p:cNvPr id="44037" name="Picture 5">
              <a:extLst>
                <a:ext uri="{FF2B5EF4-FFF2-40B4-BE49-F238E27FC236}">
                  <a16:creationId xmlns:a16="http://schemas.microsoft.com/office/drawing/2014/main" id="{E69BFA8F-4F07-0B05-EAB2-E74A85536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488"/>
              <a:ext cx="5072" cy="2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038" name="Text Box 6">
              <a:extLst>
                <a:ext uri="{FF2B5EF4-FFF2-40B4-BE49-F238E27FC236}">
                  <a16:creationId xmlns:a16="http://schemas.microsoft.com/office/drawing/2014/main" id="{FD7C4811-C2DB-6A3F-91FC-3DF172695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3504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aseline="-25000"/>
                <a:t>89</a:t>
              </a:r>
              <a:r>
                <a:rPr lang="en-GB" altLang="en-US"/>
                <a:t>Ac</a:t>
              </a:r>
            </a:p>
          </p:txBody>
        </p:sp>
        <p:sp>
          <p:nvSpPr>
            <p:cNvPr id="44039" name="Text Box 7">
              <a:extLst>
                <a:ext uri="{FF2B5EF4-FFF2-40B4-BE49-F238E27FC236}">
                  <a16:creationId xmlns:a16="http://schemas.microsoft.com/office/drawing/2014/main" id="{3B6EDC5B-0543-F5A9-2A0B-AF7BC52944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976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aseline="-25000"/>
                <a:t>90</a:t>
              </a:r>
              <a:r>
                <a:rPr lang="en-GB" altLang="en-US"/>
                <a:t>Th</a:t>
              </a:r>
            </a:p>
          </p:txBody>
        </p:sp>
        <p:sp>
          <p:nvSpPr>
            <p:cNvPr id="44040" name="Text Box 8">
              <a:extLst>
                <a:ext uri="{FF2B5EF4-FFF2-40B4-BE49-F238E27FC236}">
                  <a16:creationId xmlns:a16="http://schemas.microsoft.com/office/drawing/2014/main" id="{C96DEC2A-AF36-1186-AEBB-9586C9AD9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208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aseline="-25000"/>
                <a:t>91</a:t>
              </a:r>
              <a:r>
                <a:rPr lang="en-GB" altLang="en-US"/>
                <a:t>Pa</a:t>
              </a:r>
            </a:p>
          </p:txBody>
        </p:sp>
        <p:sp>
          <p:nvSpPr>
            <p:cNvPr id="44041" name="Text Box 9">
              <a:extLst>
                <a:ext uri="{FF2B5EF4-FFF2-40B4-BE49-F238E27FC236}">
                  <a16:creationId xmlns:a16="http://schemas.microsoft.com/office/drawing/2014/main" id="{9B9E4E6D-AC5A-0C04-F089-5C01878428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80"/>
              <a:ext cx="62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baseline="-25000"/>
                <a:t>92</a:t>
              </a:r>
              <a:r>
                <a:rPr lang="en-GB" altLang="en-US"/>
                <a:t>U</a:t>
              </a:r>
            </a:p>
          </p:txBody>
        </p:sp>
        <p:sp>
          <p:nvSpPr>
            <p:cNvPr id="44042" name="Text Box 10">
              <a:extLst>
                <a:ext uri="{FF2B5EF4-FFF2-40B4-BE49-F238E27FC236}">
                  <a16:creationId xmlns:a16="http://schemas.microsoft.com/office/drawing/2014/main" id="{920DE04D-BD2D-70CB-CE61-DED7A4C8C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86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131</a:t>
              </a:r>
            </a:p>
          </p:txBody>
        </p:sp>
        <p:sp>
          <p:nvSpPr>
            <p:cNvPr id="44043" name="Text Box 11">
              <a:extLst>
                <a:ext uri="{FF2B5EF4-FFF2-40B4-BE49-F238E27FC236}">
                  <a16:creationId xmlns:a16="http://schemas.microsoft.com/office/drawing/2014/main" id="{D494242F-D8B5-57E4-9066-07FDBA91E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3" y="3894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135</a:t>
              </a:r>
            </a:p>
          </p:txBody>
        </p:sp>
        <p:sp>
          <p:nvSpPr>
            <p:cNvPr id="44044" name="Text Box 12">
              <a:extLst>
                <a:ext uri="{FF2B5EF4-FFF2-40B4-BE49-F238E27FC236}">
                  <a16:creationId xmlns:a16="http://schemas.microsoft.com/office/drawing/2014/main" id="{D991AE3F-C29C-89EA-41A9-5EA404D98B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" y="3880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134</a:t>
              </a:r>
            </a:p>
          </p:txBody>
        </p:sp>
        <p:sp>
          <p:nvSpPr>
            <p:cNvPr id="44045" name="Text Box 13">
              <a:extLst>
                <a:ext uri="{FF2B5EF4-FFF2-40B4-BE49-F238E27FC236}">
                  <a16:creationId xmlns:a16="http://schemas.microsoft.com/office/drawing/2014/main" id="{C621A512-7823-8A07-A01D-6F788D588E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386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133</a:t>
              </a:r>
            </a:p>
          </p:txBody>
        </p:sp>
        <p:sp>
          <p:nvSpPr>
            <p:cNvPr id="44046" name="Text Box 14">
              <a:extLst>
                <a:ext uri="{FF2B5EF4-FFF2-40B4-BE49-F238E27FC236}">
                  <a16:creationId xmlns:a16="http://schemas.microsoft.com/office/drawing/2014/main" id="{8A4A90F4-90A9-FDD1-4117-B92A121CBF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7" y="3863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132</a:t>
              </a:r>
            </a:p>
          </p:txBody>
        </p:sp>
        <p:sp>
          <p:nvSpPr>
            <p:cNvPr id="44047" name="Text Box 15">
              <a:extLst>
                <a:ext uri="{FF2B5EF4-FFF2-40B4-BE49-F238E27FC236}">
                  <a16:creationId xmlns:a16="http://schemas.microsoft.com/office/drawing/2014/main" id="{5E8A42B3-6B75-4EE7-88A9-417446C38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5" y="3901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136</a:t>
              </a:r>
            </a:p>
          </p:txBody>
        </p:sp>
        <p:sp>
          <p:nvSpPr>
            <p:cNvPr id="44048" name="Text Box 16">
              <a:extLst>
                <a:ext uri="{FF2B5EF4-FFF2-40B4-BE49-F238E27FC236}">
                  <a16:creationId xmlns:a16="http://schemas.microsoft.com/office/drawing/2014/main" id="{CF6B5B1A-EA02-E872-F47E-7640578B56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388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137</a:t>
              </a:r>
            </a:p>
          </p:txBody>
        </p:sp>
        <p:sp>
          <p:nvSpPr>
            <p:cNvPr id="44049" name="Text Box 17">
              <a:extLst>
                <a:ext uri="{FF2B5EF4-FFF2-40B4-BE49-F238E27FC236}">
                  <a16:creationId xmlns:a16="http://schemas.microsoft.com/office/drawing/2014/main" id="{4D51F435-76E3-A486-0F7F-C180812DFD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3312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138</a:t>
              </a:r>
            </a:p>
          </p:txBody>
        </p:sp>
        <p:sp>
          <p:nvSpPr>
            <p:cNvPr id="44050" name="Text Box 18">
              <a:extLst>
                <a:ext uri="{FF2B5EF4-FFF2-40B4-BE49-F238E27FC236}">
                  <a16:creationId xmlns:a16="http://schemas.microsoft.com/office/drawing/2014/main" id="{01056785-B9E8-8785-2D76-B11DB6724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3312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139</a:t>
              </a:r>
            </a:p>
          </p:txBody>
        </p:sp>
        <p:sp>
          <p:nvSpPr>
            <p:cNvPr id="44051" name="Text Box 19">
              <a:extLst>
                <a:ext uri="{FF2B5EF4-FFF2-40B4-BE49-F238E27FC236}">
                  <a16:creationId xmlns:a16="http://schemas.microsoft.com/office/drawing/2014/main" id="{F0190539-1CE7-C316-D960-191C22E06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2736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140</a:t>
              </a:r>
            </a:p>
          </p:txBody>
        </p:sp>
        <p:sp>
          <p:nvSpPr>
            <p:cNvPr id="44052" name="Text Box 20">
              <a:extLst>
                <a:ext uri="{FF2B5EF4-FFF2-40B4-BE49-F238E27FC236}">
                  <a16:creationId xmlns:a16="http://schemas.microsoft.com/office/drawing/2014/main" id="{14100238-5A56-7890-9D1F-7328248973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2736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141</a:t>
              </a:r>
            </a:p>
          </p:txBody>
        </p:sp>
        <p:sp>
          <p:nvSpPr>
            <p:cNvPr id="44053" name="Text Box 21">
              <a:extLst>
                <a:ext uri="{FF2B5EF4-FFF2-40B4-BE49-F238E27FC236}">
                  <a16:creationId xmlns:a16="http://schemas.microsoft.com/office/drawing/2014/main" id="{C16E703D-D17D-1BD5-EB92-E429046E8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2208"/>
              <a:ext cx="3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A50021">
                          <a:gamma/>
                          <a:shade val="46275"/>
                          <a:invGamma/>
                        </a:srgbClr>
                      </a:gs>
                      <a:gs pos="50000">
                        <a:srgbClr val="A50021"/>
                      </a:gs>
                      <a:gs pos="100000">
                        <a:srgbClr val="A50021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A5002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altLang="en-US" sz="1600"/>
                <a:t>142</a:t>
              </a:r>
            </a:p>
          </p:txBody>
        </p:sp>
      </p:grpSp>
      <p:sp>
        <p:nvSpPr>
          <p:cNvPr id="44054" name="Text Box 22">
            <a:extLst>
              <a:ext uri="{FF2B5EF4-FFF2-40B4-BE49-F238E27FC236}">
                <a16:creationId xmlns:a16="http://schemas.microsoft.com/office/drawing/2014/main" id="{275CAE0C-0571-3DF7-3FD7-007658F13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980425"/>
            <a:ext cx="7848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A50021">
                        <a:gamma/>
                        <a:shade val="46275"/>
                        <a:invGamma/>
                      </a:srgbClr>
                    </a:gs>
                    <a:gs pos="50000">
                      <a:srgbClr val="A50021"/>
                    </a:gs>
                    <a:gs pos="100000">
                      <a:srgbClr val="A50021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A5002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 dirty="0"/>
              <a:t>Black - experiment </a:t>
            </a:r>
            <a:r>
              <a:rPr lang="en-GB" altLang="en-US" sz="1800" dirty="0"/>
              <a:t>(Schmidt et al, NPA 665 (2000))</a:t>
            </a:r>
          </a:p>
          <a:p>
            <a:r>
              <a:rPr lang="en-GB" altLang="en-US" sz="2400" dirty="0">
                <a:solidFill>
                  <a:srgbClr val="A50021"/>
                </a:solidFill>
              </a:rPr>
              <a:t>Red - calculations</a:t>
            </a:r>
          </a:p>
        </p:txBody>
      </p:sp>
      <p:sp>
        <p:nvSpPr>
          <p:cNvPr id="44055" name="Text Box 23">
            <a:extLst>
              <a:ext uri="{FF2B5EF4-FFF2-40B4-BE49-F238E27FC236}">
                <a16:creationId xmlns:a16="http://schemas.microsoft.com/office/drawing/2014/main" id="{993E127C-DFC6-DB41-DC5D-BCA45AD9E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00663"/>
            <a:ext cx="25923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en-US" sz="2400"/>
              <a:t>With the same parameter set for all nuclei!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A26348-231B-F3E6-4B2D-1450FA4607B4}"/>
              </a:ext>
            </a:extLst>
          </p:cNvPr>
          <p:cNvSpPr txBox="1"/>
          <p:nvPr/>
        </p:nvSpPr>
        <p:spPr>
          <a:xfrm>
            <a:off x="6436537" y="1795756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asymmetric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07CA93-C810-1EC7-25CE-AA85ACD2FA34}"/>
              </a:ext>
            </a:extLst>
          </p:cNvPr>
          <p:cNvSpPr txBox="1"/>
          <p:nvPr/>
        </p:nvSpPr>
        <p:spPr>
          <a:xfrm rot="19370814">
            <a:off x="4137568" y="3881518"/>
            <a:ext cx="182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multimodal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B5D796-6397-46DE-C127-9DE7BB18EDA3}"/>
              </a:ext>
            </a:extLst>
          </p:cNvPr>
          <p:cNvSpPr txBox="1"/>
          <p:nvPr/>
        </p:nvSpPr>
        <p:spPr>
          <a:xfrm rot="19903252">
            <a:off x="1052046" y="5083807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symmetric</a:t>
            </a:r>
          </a:p>
        </p:txBody>
      </p:sp>
    </p:spTree>
    <p:extLst>
      <p:ext uri="{BB962C8B-B14F-4D97-AF65-F5344CB8AC3E}">
        <p14:creationId xmlns:p14="http://schemas.microsoft.com/office/powerpoint/2010/main" val="4134565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F0F65-FB11-D00A-51B6-79F5D38AE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85-00-a0-nuc.jpg">
            <a:extLst>
              <a:ext uri="{FF2B5EF4-FFF2-40B4-BE49-F238E27FC236}">
                <a16:creationId xmlns:a16="http://schemas.microsoft.com/office/drawing/2014/main" id="{FDB11760-017B-08F6-F6C1-5E5B8EA7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09" y="552427"/>
            <a:ext cx="3270685" cy="3329617"/>
          </a:xfrm>
          <a:prstGeom prst="rect">
            <a:avLst/>
          </a:prstGeom>
        </p:spPr>
      </p:pic>
      <p:pic>
        <p:nvPicPr>
          <p:cNvPr id="4" name="Picture 3" descr="ISOL%2016-06-17%20(6)_med[1].jpg">
            <a:extLst>
              <a:ext uri="{FF2B5EF4-FFF2-40B4-BE49-F238E27FC236}">
                <a16:creationId xmlns:a16="http://schemas.microsoft.com/office/drawing/2014/main" id="{E75D13FC-9C80-89F4-11C0-C2926F6C2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41" y="674131"/>
            <a:ext cx="3828646" cy="287148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244DB3-1C62-8ACA-9006-EECC408201BC}"/>
              </a:ext>
            </a:extLst>
          </p:cNvPr>
          <p:cNvCxnSpPr/>
          <p:nvPr/>
        </p:nvCxnSpPr>
        <p:spPr>
          <a:xfrm flipH="1" flipV="1">
            <a:off x="2444904" y="2136603"/>
            <a:ext cx="2376264" cy="14401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56887F-09B0-8382-59EF-411BB559D794}"/>
              </a:ext>
            </a:extLst>
          </p:cNvPr>
          <p:cNvSpPr txBox="1"/>
          <p:nvPr/>
        </p:nvSpPr>
        <p:spPr>
          <a:xfrm>
            <a:off x="5909137" y="658306"/>
            <a:ext cx="1744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FiFI@ISS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  <a:sym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BD9D77-222B-5AB1-7E24-FD4AE08D983C}"/>
              </a:ext>
            </a:extLst>
          </p:cNvPr>
          <p:cNvSpPr txBox="1"/>
          <p:nvPr/>
        </p:nvSpPr>
        <p:spPr>
          <a:xfrm>
            <a:off x="7236296" y="4221088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Recoil Detector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A2D49DA-8C94-21BF-25F7-EE58BCACCEF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9143995" cy="55242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1623" tIns="40811" rIns="81623" bIns="40811" numCol="1" anchor="t" anchorCtr="0" compatLnSpc="1">
            <a:prstTxWarp prst="textNoShape">
              <a:avLst/>
            </a:prstTxWarp>
          </a:bodyPr>
          <a:lstStyle>
            <a:lvl1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2pPr>
            <a:lvl3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3pPr>
            <a:lvl4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4pPr>
            <a:lvl5pPr algn="l" defTabSz="41464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5pPr>
            <a:lvl6pPr marL="228052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6pPr>
            <a:lvl7pPr marL="269516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7pPr>
            <a:lvl8pPr marL="3109802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8pPr>
            <a:lvl9pPr marL="3524441" indent="-207320" algn="l" defTabSz="414640" rtl="0" fontAlgn="base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defRPr>
            </a:lvl9pPr>
          </a:lstStyle>
          <a:p>
            <a:pPr algn="ctr"/>
            <a:r>
              <a:rPr lang="en-GB" sz="2800" b="1" kern="0" dirty="0">
                <a:solidFill>
                  <a:schemeClr val="bg1"/>
                </a:solidFill>
                <a:latin typeface="Comic Sans MS" panose="030F0702030302020204" pitchFamily="66" charset="0"/>
              </a:rPr>
              <a:t>Fission-Fragment Detectors for ISS@ISOLDE</a:t>
            </a:r>
            <a:endParaRPr lang="en-GB" sz="28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230B84-A914-82BD-853B-263400FEBC6E}"/>
              </a:ext>
            </a:extLst>
          </p:cNvPr>
          <p:cNvSpPr/>
          <p:nvPr/>
        </p:nvSpPr>
        <p:spPr>
          <a:xfrm>
            <a:off x="83115" y="5530140"/>
            <a:ext cx="1275484" cy="12309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A7B4D05-151E-E7FA-5716-A9063F25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922" y="3577633"/>
            <a:ext cx="5513235" cy="303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E94B02EB-EDAD-82D0-BC50-A6A7310C5765}"/>
              </a:ext>
            </a:extLst>
          </p:cNvPr>
          <p:cNvSpPr/>
          <p:nvPr/>
        </p:nvSpPr>
        <p:spPr>
          <a:xfrm rot="10198984" flipV="1">
            <a:off x="1400016" y="4585899"/>
            <a:ext cx="4604977" cy="253844"/>
          </a:xfrm>
          <a:prstGeom prst="arc">
            <a:avLst/>
          </a:prstGeom>
          <a:ln w="53975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7C6F3D-6C12-60D8-98FA-B131671B848D}"/>
              </a:ext>
            </a:extLst>
          </p:cNvPr>
          <p:cNvSpPr txBox="1"/>
          <p:nvPr/>
        </p:nvSpPr>
        <p:spPr>
          <a:xfrm>
            <a:off x="3395483" y="5160522"/>
            <a:ext cx="8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SED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2950E7-6104-99E6-3A70-40B25B37AB0F}"/>
              </a:ext>
            </a:extLst>
          </p:cNvPr>
          <p:cNvSpPr txBox="1"/>
          <p:nvPr/>
        </p:nvSpPr>
        <p:spPr>
          <a:xfrm>
            <a:off x="4619619" y="6240642"/>
            <a:ext cx="109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BRAGG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69415A7-9CFD-A49D-033B-3B2B446D8F90}"/>
              </a:ext>
            </a:extLst>
          </p:cNvPr>
          <p:cNvSpPr/>
          <p:nvPr/>
        </p:nvSpPr>
        <p:spPr>
          <a:xfrm>
            <a:off x="242005" y="4440096"/>
            <a:ext cx="1179525" cy="644362"/>
          </a:xfrm>
          <a:custGeom>
            <a:avLst/>
            <a:gdLst>
              <a:gd name="connsiteX0" fmla="*/ 1371600 w 1371600"/>
              <a:gd name="connsiteY0" fmla="*/ 796925 h 796925"/>
              <a:gd name="connsiteX1" fmla="*/ 619125 w 1371600"/>
              <a:gd name="connsiteY1" fmla="*/ 6350 h 796925"/>
              <a:gd name="connsiteX2" fmla="*/ 0 w 1371600"/>
              <a:gd name="connsiteY2" fmla="*/ 758825 h 796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1600" h="796925">
                <a:moveTo>
                  <a:pt x="1371600" y="796925"/>
                </a:moveTo>
                <a:cubicBezTo>
                  <a:pt x="1109662" y="404812"/>
                  <a:pt x="847725" y="12700"/>
                  <a:pt x="619125" y="6350"/>
                </a:cubicBezTo>
                <a:cubicBezTo>
                  <a:pt x="390525" y="0"/>
                  <a:pt x="195262" y="379412"/>
                  <a:pt x="0" y="758825"/>
                </a:cubicBezTo>
              </a:path>
            </a:pathLst>
          </a:cu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A2E7638-D1EB-AE9A-6E21-C545F939A78F}"/>
              </a:ext>
            </a:extLst>
          </p:cNvPr>
          <p:cNvCxnSpPr/>
          <p:nvPr/>
        </p:nvCxnSpPr>
        <p:spPr>
          <a:xfrm>
            <a:off x="1523275" y="5089818"/>
            <a:ext cx="4272771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784975A-2D17-4108-0FC3-F64E1E8DC85F}"/>
              </a:ext>
            </a:extLst>
          </p:cNvPr>
          <p:cNvSpPr txBox="1"/>
          <p:nvPr/>
        </p:nvSpPr>
        <p:spPr>
          <a:xfrm>
            <a:off x="1578643" y="4656748"/>
            <a:ext cx="1256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FF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AA023F-C993-9FB8-586C-E590338F8FAE}"/>
              </a:ext>
            </a:extLst>
          </p:cNvPr>
          <p:cNvSpPr txBox="1"/>
          <p:nvPr/>
        </p:nvSpPr>
        <p:spPr>
          <a:xfrm>
            <a:off x="83115" y="3924603"/>
            <a:ext cx="789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Proton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6F33F3-98B9-6419-AB7B-511EE366CABC}"/>
              </a:ext>
            </a:extLst>
          </p:cNvPr>
          <p:cNvSpPr txBox="1"/>
          <p:nvPr/>
        </p:nvSpPr>
        <p:spPr>
          <a:xfrm>
            <a:off x="5296964" y="5114219"/>
            <a:ext cx="1100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Recoil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~9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MeV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/u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166A95-594B-336C-1D94-389FFEDAA45C}"/>
              </a:ext>
            </a:extLst>
          </p:cNvPr>
          <p:cNvSpPr/>
          <p:nvPr/>
        </p:nvSpPr>
        <p:spPr>
          <a:xfrm>
            <a:off x="5796046" y="3774811"/>
            <a:ext cx="3597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SED MCP for ns FF timing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en-GB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Bragg ion chamber for FF energy measurement (~1MeV Resolution)</a:t>
            </a:r>
          </a:p>
        </p:txBody>
      </p:sp>
    </p:spTree>
    <p:extLst>
      <p:ext uri="{BB962C8B-B14F-4D97-AF65-F5344CB8AC3E}">
        <p14:creationId xmlns:p14="http://schemas.microsoft.com/office/powerpoint/2010/main" val="2701501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in\Videos\astro\hots-r-process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350"/>
            <a:ext cx="9144645" cy="523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34968" y="277218"/>
            <a:ext cx="363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r-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プロセス元素合成の動画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835521" y="5198711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rPr>
              <a:t>和南城伸也氏（上智大）</a:t>
            </a:r>
          </a:p>
        </p:txBody>
      </p:sp>
      <p:sp>
        <p:nvSpPr>
          <p:cNvPr id="5" name="Rectangle 20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pitchFamily="50" charset="-128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Comic Sans MS" pitchFamily="66" charset="0"/>
              </a:rPr>
              <a:t>Why do we need fission of very exotic nuclei? </a:t>
            </a:r>
          </a:p>
          <a:p>
            <a:r>
              <a:rPr lang="en-US" sz="2800" b="1" kern="0" dirty="0">
                <a:solidFill>
                  <a:schemeClr val="bg1"/>
                </a:solidFill>
                <a:latin typeface="Comic Sans MS" pitchFamily="66" charset="0"/>
              </a:rPr>
              <a:t>(e.g. r-process network calculations)</a:t>
            </a:r>
            <a:endParaRPr lang="en-US" sz="2800" b="1" kern="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172201"/>
            <a:ext cx="906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r-process termination by fission: need to know </a:t>
            </a:r>
            <a:r>
              <a:rPr lang="en-GB" b="1" dirty="0">
                <a:solidFill>
                  <a:srgbClr val="FF0000"/>
                </a:solidFill>
              </a:rPr>
              <a:t>fission barriers </a:t>
            </a:r>
            <a:r>
              <a:rPr lang="en-GB" dirty="0"/>
              <a:t>and </a:t>
            </a:r>
            <a:r>
              <a:rPr lang="en-GB" b="1" dirty="0">
                <a:solidFill>
                  <a:srgbClr val="FF0000"/>
                </a:solidFill>
              </a:rPr>
              <a:t>FFs mass distributions for Z&gt;82, N&gt;180 nuclei! (hardly ever produced in the lab?)</a:t>
            </a:r>
          </a:p>
        </p:txBody>
      </p:sp>
      <p:sp>
        <p:nvSpPr>
          <p:cNvPr id="7" name="Rectangle 6"/>
          <p:cNvSpPr/>
          <p:nvPr/>
        </p:nvSpPr>
        <p:spPr>
          <a:xfrm>
            <a:off x="6152293" y="1036058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232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Th,</a:t>
            </a:r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238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U</a:t>
            </a:r>
          </a:p>
        </p:txBody>
      </p:sp>
      <p:sp>
        <p:nvSpPr>
          <p:cNvPr id="8" name="Rectangle 7"/>
          <p:cNvSpPr/>
          <p:nvPr/>
        </p:nvSpPr>
        <p:spPr>
          <a:xfrm>
            <a:off x="2276299" y="4167878"/>
            <a:ext cx="6254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78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Ni</a:t>
            </a:r>
          </a:p>
        </p:txBody>
      </p:sp>
      <p:sp>
        <p:nvSpPr>
          <p:cNvPr id="9" name="Rectangle 8"/>
          <p:cNvSpPr/>
          <p:nvPr/>
        </p:nvSpPr>
        <p:spPr>
          <a:xfrm>
            <a:off x="3580318" y="3219545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baseline="30000" dirty="0">
                <a:solidFill>
                  <a:schemeClr val="bg1"/>
                </a:solidFill>
                <a:latin typeface="Comic Sans MS" pitchFamily="66" charset="0"/>
              </a:rPr>
              <a:t>132</a:t>
            </a:r>
            <a:r>
              <a:rPr lang="en-US" b="1" kern="0" dirty="0">
                <a:solidFill>
                  <a:schemeClr val="bg1"/>
                </a:solidFill>
                <a:latin typeface="Comic Sans MS" pitchFamily="66" charset="0"/>
              </a:rPr>
              <a:t>Sn</a:t>
            </a:r>
          </a:p>
        </p:txBody>
      </p:sp>
      <p:sp>
        <p:nvSpPr>
          <p:cNvPr id="10" name="Oval 9"/>
          <p:cNvSpPr/>
          <p:nvPr/>
        </p:nvSpPr>
        <p:spPr>
          <a:xfrm>
            <a:off x="2696051" y="4110728"/>
            <a:ext cx="205740" cy="1981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1" name="Oval 10"/>
          <p:cNvSpPr/>
          <p:nvPr/>
        </p:nvSpPr>
        <p:spPr>
          <a:xfrm>
            <a:off x="4123501" y="3154513"/>
            <a:ext cx="205740" cy="19812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</p:spTree>
    <p:extLst>
      <p:ext uri="{BB962C8B-B14F-4D97-AF65-F5344CB8AC3E}">
        <p14:creationId xmlns:p14="http://schemas.microsoft.com/office/powerpoint/2010/main" val="58142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05E-8518-436B-B2E2-43F23974E15A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0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23900"/>
          </a:xfrm>
          <a:solidFill>
            <a:srgbClr val="003366"/>
          </a:solidFill>
        </p:spPr>
        <p:txBody>
          <a:bodyPr/>
          <a:lstStyle/>
          <a:p>
            <a:r>
              <a:rPr lang="en-US" sz="2500" b="1" dirty="0">
                <a:solidFill>
                  <a:schemeClr val="bg1"/>
                </a:solidFill>
                <a:latin typeface="Comic Sans MS" pitchFamily="66" charset="0"/>
              </a:rPr>
              <a:t>Example: Fission Barrier Calculations for r-process nuclei</a:t>
            </a:r>
            <a:endParaRPr lang="en-US" sz="2500" b="1" dirty="0">
              <a:latin typeface="Comic Sans MS" pitchFamily="66" charset="0"/>
            </a:endParaRPr>
          </a:p>
        </p:txBody>
      </p:sp>
      <p:sp>
        <p:nvSpPr>
          <p:cNvPr id="190467" name="Rectangle 3"/>
          <p:cNvSpPr>
            <a:spLocks noChangeArrowheads="1"/>
          </p:cNvSpPr>
          <p:nvPr/>
        </p:nvSpPr>
        <p:spPr bwMode="auto">
          <a:xfrm>
            <a:off x="8128003" y="779463"/>
            <a:ext cx="368300" cy="579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pic>
        <p:nvPicPr>
          <p:cNvPr id="1904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7" y="1835150"/>
            <a:ext cx="3573463" cy="348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04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638" y="1811338"/>
            <a:ext cx="36766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0470" name="Rectangle 6"/>
          <p:cNvSpPr>
            <a:spLocks noChangeArrowheads="1"/>
          </p:cNvSpPr>
          <p:nvPr/>
        </p:nvSpPr>
        <p:spPr bwMode="auto">
          <a:xfrm>
            <a:off x="1228732" y="1892300"/>
            <a:ext cx="3228975" cy="3238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0471" name="Rectangle 7"/>
          <p:cNvSpPr>
            <a:spLocks noChangeArrowheads="1"/>
          </p:cNvSpPr>
          <p:nvPr/>
        </p:nvSpPr>
        <p:spPr bwMode="auto">
          <a:xfrm>
            <a:off x="5029207" y="1892301"/>
            <a:ext cx="3228975" cy="3248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1889125" y="5284788"/>
            <a:ext cx="5657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    Neutron Number                                                     Neutron Number</a:t>
            </a:r>
          </a:p>
        </p:txBody>
      </p:sp>
      <p:sp>
        <p:nvSpPr>
          <p:cNvPr id="190473" name="Text Box 9"/>
          <p:cNvSpPr txBox="1">
            <a:spLocks noChangeArrowheads="1"/>
          </p:cNvSpPr>
          <p:nvPr/>
        </p:nvSpPr>
        <p:spPr bwMode="auto">
          <a:xfrm rot="-5400000">
            <a:off x="225435" y="3222147"/>
            <a:ext cx="1142991" cy="39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B</a:t>
            </a:r>
            <a:r>
              <a:rPr lang="en-US" sz="2000" baseline="-25000">
                <a:solidFill>
                  <a:srgbClr val="000000"/>
                </a:solidFill>
              </a:rPr>
              <a:t>f</a:t>
            </a:r>
            <a:r>
              <a:rPr lang="en-US" sz="2000">
                <a:solidFill>
                  <a:srgbClr val="000000"/>
                </a:solidFill>
              </a:rPr>
              <a:t> [MeV]</a:t>
            </a:r>
          </a:p>
        </p:txBody>
      </p:sp>
      <p:sp>
        <p:nvSpPr>
          <p:cNvPr id="190474" name="Text Box 10"/>
          <p:cNvSpPr txBox="1">
            <a:spLocks noChangeArrowheads="1"/>
          </p:cNvSpPr>
          <p:nvPr/>
        </p:nvSpPr>
        <p:spPr bwMode="auto">
          <a:xfrm>
            <a:off x="1247779" y="804864"/>
            <a:ext cx="3749603" cy="64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   Full symbols – experimental data</a:t>
            </a:r>
          </a:p>
          <a:p>
            <a:r>
              <a:rPr lang="en-US" dirty="0">
                <a:solidFill>
                  <a:srgbClr val="000000"/>
                </a:solidFill>
              </a:rPr>
              <a:t>   Lines – calculations</a:t>
            </a:r>
          </a:p>
        </p:txBody>
      </p:sp>
      <p:sp>
        <p:nvSpPr>
          <p:cNvPr id="190475" name="Text Box 11"/>
          <p:cNvSpPr txBox="1">
            <a:spLocks noChangeArrowheads="1"/>
          </p:cNvSpPr>
          <p:nvPr/>
        </p:nvSpPr>
        <p:spPr bwMode="auto">
          <a:xfrm>
            <a:off x="2327282" y="2027238"/>
            <a:ext cx="5572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Po</a:t>
            </a:r>
          </a:p>
        </p:txBody>
      </p:sp>
      <p:sp>
        <p:nvSpPr>
          <p:cNvPr id="190476" name="Text Box 12"/>
          <p:cNvSpPr txBox="1">
            <a:spLocks noChangeArrowheads="1"/>
          </p:cNvSpPr>
          <p:nvPr/>
        </p:nvSpPr>
        <p:spPr bwMode="auto">
          <a:xfrm>
            <a:off x="5994400" y="1960570"/>
            <a:ext cx="633413" cy="830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1370" tIns="45687" rIns="91370" bIns="45687"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 U</a:t>
            </a:r>
          </a:p>
          <a:p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90477" name="Rectangle 13"/>
          <p:cNvSpPr>
            <a:spLocks noChangeArrowheads="1"/>
          </p:cNvSpPr>
          <p:nvPr/>
        </p:nvSpPr>
        <p:spPr bwMode="auto">
          <a:xfrm>
            <a:off x="3819530" y="1666876"/>
            <a:ext cx="2095281" cy="21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Comic Sans MS" pitchFamily="66" charset="0"/>
              </a:rPr>
              <a:t>A. Mamdouh et al. NPA679 (2001), 337</a:t>
            </a:r>
          </a:p>
        </p:txBody>
      </p:sp>
      <p:sp>
        <p:nvSpPr>
          <p:cNvPr id="190478" name="Text Box 14"/>
          <p:cNvSpPr txBox="1">
            <a:spLocks noChangeArrowheads="1"/>
          </p:cNvSpPr>
          <p:nvPr/>
        </p:nvSpPr>
        <p:spPr bwMode="auto">
          <a:xfrm>
            <a:off x="2813057" y="4602163"/>
            <a:ext cx="504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LDM</a:t>
            </a:r>
          </a:p>
        </p:txBody>
      </p:sp>
      <p:sp>
        <p:nvSpPr>
          <p:cNvPr id="190479" name="Text Box 15"/>
          <p:cNvSpPr txBox="1">
            <a:spLocks noChangeArrowheads="1"/>
          </p:cNvSpPr>
          <p:nvPr/>
        </p:nvSpPr>
        <p:spPr bwMode="auto">
          <a:xfrm>
            <a:off x="3603632" y="3487738"/>
            <a:ext cx="371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sp>
        <p:nvSpPr>
          <p:cNvPr id="190480" name="Text Box 16"/>
          <p:cNvSpPr txBox="1">
            <a:spLocks noChangeArrowheads="1"/>
          </p:cNvSpPr>
          <p:nvPr/>
        </p:nvSpPr>
        <p:spPr bwMode="auto">
          <a:xfrm>
            <a:off x="3651250" y="2001838"/>
            <a:ext cx="6175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ETFSI</a:t>
            </a:r>
          </a:p>
        </p:txBody>
      </p:sp>
      <p:sp>
        <p:nvSpPr>
          <p:cNvPr id="190481" name="Text Box 17"/>
          <p:cNvSpPr txBox="1">
            <a:spLocks noChangeArrowheads="1"/>
          </p:cNvSpPr>
          <p:nvPr/>
        </p:nvSpPr>
        <p:spPr bwMode="auto">
          <a:xfrm>
            <a:off x="6575432" y="4573593"/>
            <a:ext cx="504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LDM</a:t>
            </a:r>
          </a:p>
        </p:txBody>
      </p:sp>
      <p:sp>
        <p:nvSpPr>
          <p:cNvPr id="190482" name="Text Box 18"/>
          <p:cNvSpPr txBox="1">
            <a:spLocks noChangeArrowheads="1"/>
          </p:cNvSpPr>
          <p:nvPr/>
        </p:nvSpPr>
        <p:spPr bwMode="auto">
          <a:xfrm>
            <a:off x="7261232" y="3944938"/>
            <a:ext cx="371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sp>
        <p:nvSpPr>
          <p:cNvPr id="190483" name="Text Box 19"/>
          <p:cNvSpPr txBox="1">
            <a:spLocks noChangeArrowheads="1"/>
          </p:cNvSpPr>
          <p:nvPr/>
        </p:nvSpPr>
        <p:spPr bwMode="auto">
          <a:xfrm>
            <a:off x="7308850" y="2420942"/>
            <a:ext cx="6175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ETFSI</a:t>
            </a:r>
          </a:p>
        </p:txBody>
      </p:sp>
      <p:grpSp>
        <p:nvGrpSpPr>
          <p:cNvPr id="190484" name="Group 20"/>
          <p:cNvGrpSpPr>
            <a:grpSpLocks/>
          </p:cNvGrpSpPr>
          <p:nvPr/>
        </p:nvGrpSpPr>
        <p:grpSpPr bwMode="auto">
          <a:xfrm>
            <a:off x="0" y="3235325"/>
            <a:ext cx="8693150" cy="2928938"/>
            <a:chOff x="0" y="2038"/>
            <a:chExt cx="5476" cy="1845"/>
          </a:xfrm>
        </p:grpSpPr>
        <p:sp>
          <p:nvSpPr>
            <p:cNvPr id="190485" name="Oval 21"/>
            <p:cNvSpPr>
              <a:spLocks noChangeArrowheads="1"/>
            </p:cNvSpPr>
            <p:nvPr/>
          </p:nvSpPr>
          <p:spPr bwMode="auto">
            <a:xfrm>
              <a:off x="750" y="2038"/>
              <a:ext cx="354" cy="33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0486" name="Oval 22"/>
            <p:cNvSpPr>
              <a:spLocks noChangeArrowheads="1"/>
            </p:cNvSpPr>
            <p:nvPr/>
          </p:nvSpPr>
          <p:spPr bwMode="auto">
            <a:xfrm>
              <a:off x="3504" y="2512"/>
              <a:ext cx="354" cy="330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0487" name="Text Box 23"/>
            <p:cNvSpPr txBox="1">
              <a:spLocks noChangeArrowheads="1"/>
            </p:cNvSpPr>
            <p:nvPr/>
          </p:nvSpPr>
          <p:spPr bwMode="auto">
            <a:xfrm>
              <a:off x="0" y="3614"/>
              <a:ext cx="547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200" dirty="0">
                  <a:solidFill>
                    <a:srgbClr val="000000"/>
                  </a:solidFill>
                </a:rPr>
                <a:t> Good agreement between </a:t>
              </a:r>
              <a:r>
                <a:rPr lang="en-US" sz="2200" dirty="0" err="1">
                  <a:solidFill>
                    <a:srgbClr val="000000"/>
                  </a:solidFill>
                </a:rPr>
                <a:t>B</a:t>
              </a:r>
              <a:r>
                <a:rPr lang="en-US" sz="2200" baseline="-25000" dirty="0" err="1">
                  <a:solidFill>
                    <a:srgbClr val="000000"/>
                  </a:solidFill>
                </a:rPr>
                <a:t>f,cal</a:t>
              </a:r>
              <a:r>
                <a:rPr lang="en-US" sz="2200" dirty="0">
                  <a:solidFill>
                    <a:srgbClr val="000000"/>
                  </a:solidFill>
                </a:rPr>
                <a:t> and </a:t>
              </a:r>
              <a:r>
                <a:rPr lang="en-US" sz="2200" dirty="0" err="1">
                  <a:solidFill>
                    <a:srgbClr val="000000"/>
                  </a:solidFill>
                </a:rPr>
                <a:t>B</a:t>
              </a:r>
              <a:r>
                <a:rPr lang="en-US" sz="2200" baseline="-25000" dirty="0" err="1">
                  <a:solidFill>
                    <a:srgbClr val="000000"/>
                  </a:solidFill>
                </a:rPr>
                <a:t>f,exp</a:t>
              </a:r>
              <a:r>
                <a:rPr lang="en-US" sz="2200" dirty="0">
                  <a:solidFill>
                    <a:srgbClr val="000000"/>
                  </a:solidFill>
                </a:rPr>
                <a:t> for nuclei close to stability</a:t>
              </a:r>
              <a:endParaRPr lang="en-GB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90488" name="Group 24"/>
          <p:cNvGrpSpPr>
            <a:grpSpLocks/>
          </p:cNvGrpSpPr>
          <p:nvPr/>
        </p:nvGrpSpPr>
        <p:grpSpPr bwMode="auto">
          <a:xfrm>
            <a:off x="0" y="1951038"/>
            <a:ext cx="9175750" cy="4906962"/>
            <a:chOff x="0" y="1229"/>
            <a:chExt cx="5780" cy="3091"/>
          </a:xfrm>
        </p:grpSpPr>
        <p:sp>
          <p:nvSpPr>
            <p:cNvPr id="190489" name="Text Box 25"/>
            <p:cNvSpPr txBox="1">
              <a:spLocks noChangeArrowheads="1"/>
            </p:cNvSpPr>
            <p:nvPr/>
          </p:nvSpPr>
          <p:spPr bwMode="auto">
            <a:xfrm>
              <a:off x="0" y="3840"/>
              <a:ext cx="5780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sz="2200">
                  <a:solidFill>
                    <a:srgbClr val="000000"/>
                  </a:solidFill>
                </a:rPr>
                <a:t> Large disagreement far of stability (both on n-def. and n-rich sides)</a:t>
              </a:r>
            </a:p>
            <a:p>
              <a:pPr>
                <a:buFontTx/>
                <a:buChar char="•"/>
              </a:pPr>
              <a:r>
                <a:rPr lang="en-US" sz="2200">
                  <a:solidFill>
                    <a:srgbClr val="000000"/>
                  </a:solidFill>
                </a:rPr>
                <a:t> </a:t>
              </a:r>
              <a:r>
                <a:rPr lang="en-US" sz="2200">
                  <a:solidFill>
                    <a:srgbClr val="000000"/>
                  </a:solidFill>
                  <a:latin typeface="Comic Sans MS" pitchFamily="66" charset="0"/>
                </a:rPr>
                <a:t>Need</a:t>
              </a:r>
              <a:r>
                <a:rPr lang="en-US" sz="2200">
                  <a:solidFill>
                    <a:srgbClr val="FF0000"/>
                  </a:solidFill>
                  <a:latin typeface="Comic Sans MS" pitchFamily="66" charset="0"/>
                </a:rPr>
                <a:t>  measured </a:t>
              </a:r>
              <a:r>
                <a:rPr lang="en-US" sz="2200">
                  <a:solidFill>
                    <a:srgbClr val="000000"/>
                  </a:solidFill>
                  <a:latin typeface="Comic Sans MS" pitchFamily="66" charset="0"/>
                </a:rPr>
                <a:t>fission data far of stability to ‘tune’ fission models</a:t>
              </a:r>
              <a:endParaRPr lang="en-GB" sz="22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90490" name="Oval 26"/>
            <p:cNvSpPr>
              <a:spLocks noChangeArrowheads="1"/>
            </p:cNvSpPr>
            <p:nvPr/>
          </p:nvSpPr>
          <p:spPr bwMode="auto">
            <a:xfrm>
              <a:off x="1965" y="1229"/>
              <a:ext cx="512" cy="1881"/>
            </a:xfrm>
            <a:prstGeom prst="ellipse">
              <a:avLst/>
            </a:prstGeom>
            <a:noFill/>
            <a:ln w="158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190491" name="Oval 27"/>
            <p:cNvSpPr>
              <a:spLocks noChangeArrowheads="1"/>
            </p:cNvSpPr>
            <p:nvPr/>
          </p:nvSpPr>
          <p:spPr bwMode="auto">
            <a:xfrm>
              <a:off x="4204" y="1241"/>
              <a:ext cx="512" cy="1881"/>
            </a:xfrm>
            <a:prstGeom prst="ellipse">
              <a:avLst/>
            </a:prstGeom>
            <a:noFill/>
            <a:ln w="15875">
              <a:solidFill>
                <a:srgbClr val="0000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190492" name="Rectangle 28"/>
          <p:cNvSpPr>
            <a:spLocks noChangeArrowheads="1"/>
          </p:cNvSpPr>
          <p:nvPr/>
        </p:nvSpPr>
        <p:spPr bwMode="auto">
          <a:xfrm>
            <a:off x="5799145" y="4316413"/>
            <a:ext cx="98425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0493" name="Rectangle 29"/>
          <p:cNvSpPr>
            <a:spLocks noChangeArrowheads="1"/>
          </p:cNvSpPr>
          <p:nvPr/>
        </p:nvSpPr>
        <p:spPr bwMode="auto">
          <a:xfrm>
            <a:off x="7045332" y="3217863"/>
            <a:ext cx="98425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0494" name="Rectangle 30"/>
          <p:cNvSpPr>
            <a:spLocks noChangeArrowheads="1"/>
          </p:cNvSpPr>
          <p:nvPr/>
        </p:nvSpPr>
        <p:spPr bwMode="auto">
          <a:xfrm>
            <a:off x="7053270" y="2744788"/>
            <a:ext cx="98425" cy="889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0495" name="Rectangle 31"/>
          <p:cNvSpPr>
            <a:spLocks noChangeArrowheads="1"/>
          </p:cNvSpPr>
          <p:nvPr/>
        </p:nvSpPr>
        <p:spPr bwMode="auto">
          <a:xfrm>
            <a:off x="5075239" y="2952754"/>
            <a:ext cx="827087" cy="377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370" tIns="45687" rIns="91370" bIns="45687" anchor="ctr"/>
          <a:lstStyle/>
          <a:p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351"/>
            <a:ext cx="9176762" cy="163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54" y="2677138"/>
            <a:ext cx="8886691" cy="3372600"/>
          </a:xfrm>
          <a:prstGeom prst="rect">
            <a:avLst/>
          </a:prstGeom>
        </p:spPr>
      </p:pic>
      <p:sp>
        <p:nvSpPr>
          <p:cNvPr id="6" name="Rectangle 20"/>
          <p:cNvSpPr txBox="1">
            <a:spLocks noChangeArrowheads="1"/>
          </p:cNvSpPr>
          <p:nvPr/>
        </p:nvSpPr>
        <p:spPr bwMode="auto">
          <a:xfrm>
            <a:off x="0" y="0"/>
            <a:ext cx="9144000" cy="1108364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370" tIns="45687" rIns="91370" bIns="45687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686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3737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060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747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2800" b="1" kern="0" dirty="0">
                <a:solidFill>
                  <a:schemeClr val="bg1"/>
                </a:solidFill>
                <a:latin typeface="Comic Sans MS" pitchFamily="66" charset="0"/>
              </a:rPr>
              <a:t>Fission re-cycling in r-process: influence of the </a:t>
            </a:r>
            <a:r>
              <a:rPr lang="en-US" sz="2800" b="1" kern="0" dirty="0">
                <a:solidFill>
                  <a:srgbClr val="FF0000"/>
                </a:solidFill>
                <a:latin typeface="Comic Sans MS" pitchFamily="66" charset="0"/>
              </a:rPr>
              <a:t>fission fragments mass distributions </a:t>
            </a:r>
            <a:r>
              <a:rPr lang="en-US" sz="2800" b="1" kern="0" dirty="0">
                <a:solidFill>
                  <a:schemeClr val="bg1"/>
                </a:solidFill>
                <a:latin typeface="Comic Sans MS" pitchFamily="66" charset="0"/>
              </a:rPr>
              <a:t>modelling </a:t>
            </a:r>
            <a:endParaRPr lang="en-US" sz="2800" b="1" kern="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150114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Recall:  in r-process network calculations, we need fission data for e.g. </a:t>
            </a:r>
            <a:r>
              <a:rPr lang="en-GB" sz="2000" baseline="30000" dirty="0"/>
              <a:t>274</a:t>
            </a:r>
            <a:r>
              <a:rPr lang="en-GB" sz="2000" dirty="0"/>
              <a:t>Pu, but so far the fission around </a:t>
            </a:r>
            <a:r>
              <a:rPr lang="en-GB" sz="2000" baseline="30000" dirty="0"/>
              <a:t>239</a:t>
            </a:r>
            <a:r>
              <a:rPr lang="en-GB" sz="2000" dirty="0"/>
              <a:t>Pu  was studied only</a:t>
            </a:r>
          </a:p>
        </p:txBody>
      </p:sp>
      <p:sp>
        <p:nvSpPr>
          <p:cNvPr id="5" name="Rectangle 4"/>
          <p:cNvSpPr/>
          <p:nvPr/>
        </p:nvSpPr>
        <p:spPr>
          <a:xfrm>
            <a:off x="4107227" y="1246420"/>
            <a:ext cx="1263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aseline="30000" dirty="0">
                <a:solidFill>
                  <a:srgbClr val="FF0000"/>
                </a:solidFill>
              </a:rPr>
              <a:t>274</a:t>
            </a:r>
            <a:r>
              <a:rPr lang="en-GB" sz="3600" dirty="0">
                <a:solidFill>
                  <a:srgbClr val="FF0000"/>
                </a:solidFill>
              </a:rPr>
              <a:t>Pu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81297" y="4106627"/>
            <a:ext cx="2114122" cy="1473537"/>
            <a:chOff x="7081297" y="4106627"/>
            <a:chExt cx="2114122" cy="14735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297" y="4279925"/>
              <a:ext cx="2062702" cy="130023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47450" y="4106627"/>
              <a:ext cx="19479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 err="1"/>
                <a:t>SPY,S.Goriely</a:t>
              </a:r>
              <a:r>
                <a:rPr lang="en-GB" sz="1000" dirty="0"/>
                <a:t> et al, PRL,2013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47450" y="4378050"/>
              <a:ext cx="7168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A=278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37608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7339" y="1701884"/>
            <a:ext cx="7076661" cy="46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0825" cy="1127050"/>
          </a:xfrm>
          <a:solidFill>
            <a:srgbClr val="003366"/>
          </a:solidFill>
          <a:ln/>
        </p:spPr>
        <p:txBody>
          <a:bodyPr/>
          <a:lstStyle/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Experimental information on low-energy fission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GB" sz="2400" b="1" dirty="0">
                <a:solidFill>
                  <a:schemeClr val="bg1"/>
                </a:solidFill>
                <a:latin typeface="Comic Sans MS" pitchFamily="66" charset="0"/>
              </a:rPr>
              <a:t>Nuclei with measured charge/mass split (RIPL-2 + GSI)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1797" name="Oval 5"/>
          <p:cNvSpPr>
            <a:spLocks noChangeArrowheads="1"/>
          </p:cNvSpPr>
          <p:nvPr/>
        </p:nvSpPr>
        <p:spPr bwMode="auto">
          <a:xfrm>
            <a:off x="5858800" y="5520852"/>
            <a:ext cx="182562" cy="198438"/>
          </a:xfrm>
          <a:prstGeom prst="ellips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5840980" y="5435273"/>
            <a:ext cx="330302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/>
              <a:t>     - </a:t>
            </a:r>
            <a:r>
              <a:rPr lang="en-GB" dirty="0"/>
              <a:t>particle induced </a:t>
            </a:r>
          </a:p>
          <a:p>
            <a:r>
              <a:rPr lang="en-GB" dirty="0"/>
              <a:t> </a:t>
            </a:r>
            <a:r>
              <a:rPr lang="en-GB" dirty="0">
                <a:solidFill>
                  <a:srgbClr val="00FF00"/>
                </a:solidFill>
              </a:rPr>
              <a:t>x</a:t>
            </a:r>
            <a:r>
              <a:rPr lang="en-GB" dirty="0"/>
              <a:t>  - </a:t>
            </a:r>
            <a:r>
              <a:rPr lang="en-GB" dirty="0" err="1"/>
              <a:t>e.m</a:t>
            </a:r>
            <a:r>
              <a:rPr lang="en-GB" dirty="0"/>
              <a:t>. –induced E*~11 </a:t>
            </a:r>
            <a:r>
              <a:rPr lang="en-GB" dirty="0" err="1"/>
              <a:t>MeV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3084902" y="4953462"/>
            <a:ext cx="105912" cy="9827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29"/>
          <p:cNvGrpSpPr/>
          <p:nvPr/>
        </p:nvGrpSpPr>
        <p:grpSpPr>
          <a:xfrm>
            <a:off x="1867831" y="5817463"/>
            <a:ext cx="897810" cy="840587"/>
            <a:chOff x="100737" y="5902413"/>
            <a:chExt cx="951263" cy="955587"/>
          </a:xfrm>
        </p:grpSpPr>
        <p:pic>
          <p:nvPicPr>
            <p:cNvPr id="24985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737" y="5902413"/>
              <a:ext cx="951263" cy="9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34086" y="5954572"/>
              <a:ext cx="581207" cy="38487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baseline="30000" dirty="0"/>
                <a:t>187</a:t>
              </a:r>
              <a:r>
                <a:rPr lang="en-GB" sz="1600" b="1" dirty="0"/>
                <a:t>Ir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2401173" y="5171486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0"/>
          <p:cNvGrpSpPr/>
          <p:nvPr/>
        </p:nvGrpSpPr>
        <p:grpSpPr>
          <a:xfrm>
            <a:off x="2966763" y="5845513"/>
            <a:ext cx="881572" cy="818147"/>
            <a:chOff x="1401623" y="5902413"/>
            <a:chExt cx="951263" cy="955587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1623" y="5902413"/>
              <a:ext cx="951263" cy="9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1514245" y="5983832"/>
              <a:ext cx="760781" cy="3954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baseline="30000" dirty="0"/>
                <a:t>196</a:t>
              </a:r>
              <a:r>
                <a:rPr lang="en-GB" sz="1600" b="1" dirty="0"/>
                <a:t>Au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rot="5400000">
            <a:off x="2125875" y="5432395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3005878" y="5188555"/>
            <a:ext cx="804937" cy="481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288929" y="4732762"/>
            <a:ext cx="5352553" cy="92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239773" y="4620088"/>
            <a:ext cx="5352553" cy="92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8301" y="42555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Z=82</a:t>
            </a:r>
          </a:p>
        </p:txBody>
      </p:sp>
      <p:grpSp>
        <p:nvGrpSpPr>
          <p:cNvPr id="5" name="Group 26"/>
          <p:cNvGrpSpPr/>
          <p:nvPr/>
        </p:nvGrpSpPr>
        <p:grpSpPr>
          <a:xfrm>
            <a:off x="2847122" y="1169582"/>
            <a:ext cx="6325193" cy="2408244"/>
            <a:chOff x="2020186" y="893136"/>
            <a:chExt cx="6325193" cy="2558359"/>
          </a:xfrm>
        </p:grpSpPr>
        <p:sp>
          <p:nvSpPr>
            <p:cNvPr id="30" name="Oval 29"/>
            <p:cNvSpPr/>
            <p:nvPr/>
          </p:nvSpPr>
          <p:spPr>
            <a:xfrm rot="19702258">
              <a:off x="4331528" y="2241058"/>
              <a:ext cx="3201441" cy="1210437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10800000">
              <a:off x="3678867" y="1297174"/>
              <a:ext cx="1342104" cy="156393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20186" y="893136"/>
              <a:ext cx="6325193" cy="686619"/>
            </a:xfrm>
            <a:prstGeom prst="rect">
              <a:avLst/>
            </a:prstGeom>
            <a:solidFill>
              <a:srgbClr val="EDF0D2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Heavy Actinides, N/Z~1.56: </a:t>
              </a:r>
              <a:r>
                <a:rPr lang="en-GB" b="1" dirty="0">
                  <a:solidFill>
                    <a:srgbClr val="FF0000"/>
                  </a:solidFill>
                </a:rPr>
                <a:t>predominantly asymmetric;</a:t>
              </a:r>
            </a:p>
            <a:p>
              <a:r>
                <a:rPr lang="en-GB" b="1" dirty="0"/>
                <a:t>spontaneous fission, fission isomers, (bimodal)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0" y="6611779"/>
            <a:ext cx="48445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A.N. Andreyev, K. </a:t>
            </a:r>
            <a:r>
              <a:rPr lang="en-GB" sz="1000" dirty="0" err="1"/>
              <a:t>Nishio</a:t>
            </a:r>
            <a:r>
              <a:rPr lang="en-GB" sz="1000" dirty="0"/>
              <a:t>, K.-H. Schmidt, Reports on Progress in Physics, 1 (2018)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039293" y="4508205"/>
            <a:ext cx="616688" cy="584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401173" y="5171486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125875" y="5432395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8301" y="42555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Z=82</a:t>
            </a:r>
          </a:p>
        </p:txBody>
      </p:sp>
      <p:sp>
        <p:nvSpPr>
          <p:cNvPr id="44" name="Oval 43"/>
          <p:cNvSpPr/>
          <p:nvPr/>
        </p:nvSpPr>
        <p:spPr>
          <a:xfrm>
            <a:off x="2401173" y="5171486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Connector 45"/>
          <p:cNvCxnSpPr/>
          <p:nvPr/>
        </p:nvCxnSpPr>
        <p:spPr>
          <a:xfrm rot="5400000">
            <a:off x="2125875" y="5432395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8301" y="42555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Z=82</a:t>
            </a:r>
          </a:p>
        </p:txBody>
      </p:sp>
      <p:sp>
        <p:nvSpPr>
          <p:cNvPr id="49" name="Oval 48"/>
          <p:cNvSpPr/>
          <p:nvPr/>
        </p:nvSpPr>
        <p:spPr>
          <a:xfrm>
            <a:off x="2401173" y="5171486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2125875" y="5432395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8301" y="42555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Z=82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493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0" y="6611779"/>
            <a:ext cx="58240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A.N. Andreyev, K. </a:t>
            </a:r>
            <a:r>
              <a:rPr lang="en-GB" sz="1000" dirty="0" err="1"/>
              <a:t>Nishio</a:t>
            </a:r>
            <a:r>
              <a:rPr lang="en-GB" sz="1000" dirty="0"/>
              <a:t>, K.-H. </a:t>
            </a:r>
            <a:r>
              <a:rPr lang="en-GB" sz="1000" dirty="0" err="1"/>
              <a:t>Schimidt</a:t>
            </a:r>
            <a:r>
              <a:rPr lang="en-GB" sz="1000" dirty="0"/>
              <a:t>, Reports on Progress in Physics, Invited review, v.1 (2018)</a:t>
            </a: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7339" y="1701884"/>
            <a:ext cx="7076661" cy="4651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0825" cy="1127050"/>
          </a:xfrm>
          <a:solidFill>
            <a:srgbClr val="003366"/>
          </a:solidFill>
          <a:ln/>
        </p:spPr>
        <p:txBody>
          <a:bodyPr/>
          <a:lstStyle/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Experimental information on low-energy fission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GB" sz="2400" b="1" dirty="0">
                <a:solidFill>
                  <a:schemeClr val="bg1"/>
                </a:solidFill>
                <a:latin typeface="Comic Sans MS" pitchFamily="66" charset="0"/>
              </a:rPr>
              <a:t>Nuclei with measured charge/mass split (RIPL-2 + GSI)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1797" name="Oval 5"/>
          <p:cNvSpPr>
            <a:spLocks noChangeArrowheads="1"/>
          </p:cNvSpPr>
          <p:nvPr/>
        </p:nvSpPr>
        <p:spPr bwMode="auto">
          <a:xfrm>
            <a:off x="5858800" y="5520852"/>
            <a:ext cx="182562" cy="198438"/>
          </a:xfrm>
          <a:prstGeom prst="ellips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1798" name="Text Box 6"/>
          <p:cNvSpPr txBox="1">
            <a:spLocks noChangeArrowheads="1"/>
          </p:cNvSpPr>
          <p:nvPr/>
        </p:nvSpPr>
        <p:spPr bwMode="auto">
          <a:xfrm>
            <a:off x="5840980" y="5435273"/>
            <a:ext cx="330302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/>
              <a:t>     - </a:t>
            </a:r>
            <a:r>
              <a:rPr lang="en-GB" dirty="0"/>
              <a:t>particle induced </a:t>
            </a:r>
          </a:p>
          <a:p>
            <a:r>
              <a:rPr lang="en-GB" dirty="0"/>
              <a:t> </a:t>
            </a:r>
            <a:r>
              <a:rPr lang="en-GB" dirty="0">
                <a:solidFill>
                  <a:srgbClr val="00FF00"/>
                </a:solidFill>
              </a:rPr>
              <a:t>x</a:t>
            </a:r>
            <a:r>
              <a:rPr lang="en-GB" dirty="0"/>
              <a:t>  - </a:t>
            </a:r>
            <a:r>
              <a:rPr lang="en-GB" dirty="0" err="1"/>
              <a:t>e.m</a:t>
            </a:r>
            <a:r>
              <a:rPr lang="en-GB" dirty="0"/>
              <a:t>. –induced E*~11 </a:t>
            </a:r>
            <a:r>
              <a:rPr lang="en-GB" dirty="0" err="1"/>
              <a:t>MeV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3084902" y="4953462"/>
            <a:ext cx="105912" cy="9827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29"/>
          <p:cNvGrpSpPr/>
          <p:nvPr/>
        </p:nvGrpSpPr>
        <p:grpSpPr>
          <a:xfrm>
            <a:off x="1867831" y="5817463"/>
            <a:ext cx="897810" cy="840587"/>
            <a:chOff x="100737" y="5902413"/>
            <a:chExt cx="951263" cy="955587"/>
          </a:xfrm>
        </p:grpSpPr>
        <p:pic>
          <p:nvPicPr>
            <p:cNvPr id="249857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0737" y="5902413"/>
              <a:ext cx="951263" cy="9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234086" y="5954572"/>
              <a:ext cx="581207" cy="38487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b="1" baseline="30000" dirty="0"/>
                <a:t>187</a:t>
              </a:r>
              <a:r>
                <a:rPr lang="en-GB" sz="1600" b="1" dirty="0"/>
                <a:t>Ir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2401173" y="5171486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30"/>
          <p:cNvGrpSpPr/>
          <p:nvPr/>
        </p:nvGrpSpPr>
        <p:grpSpPr>
          <a:xfrm>
            <a:off x="2966763" y="5845513"/>
            <a:ext cx="881572" cy="818147"/>
            <a:chOff x="1401623" y="5902413"/>
            <a:chExt cx="951263" cy="955587"/>
          </a:xfrm>
        </p:grpSpPr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01623" y="5902413"/>
              <a:ext cx="951263" cy="955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1514245" y="5983832"/>
              <a:ext cx="760781" cy="3954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baseline="30000" dirty="0"/>
                <a:t>196</a:t>
              </a:r>
              <a:r>
                <a:rPr lang="en-GB" sz="1600" b="1" dirty="0"/>
                <a:t>Au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rot="5400000">
            <a:off x="2125875" y="5432395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3005878" y="5188555"/>
            <a:ext cx="804937" cy="48126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>
            <a:off x="288929" y="4732762"/>
            <a:ext cx="5352553" cy="92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0800000">
            <a:off x="239773" y="4620088"/>
            <a:ext cx="5352553" cy="927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8301" y="42555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Z=82</a:t>
            </a:r>
          </a:p>
        </p:txBody>
      </p:sp>
      <p:grpSp>
        <p:nvGrpSpPr>
          <p:cNvPr id="4" name="Group 26"/>
          <p:cNvGrpSpPr/>
          <p:nvPr/>
        </p:nvGrpSpPr>
        <p:grpSpPr>
          <a:xfrm>
            <a:off x="2847122" y="1169582"/>
            <a:ext cx="6325193" cy="2408244"/>
            <a:chOff x="2020186" y="893136"/>
            <a:chExt cx="6325193" cy="2558359"/>
          </a:xfrm>
        </p:grpSpPr>
        <p:sp>
          <p:nvSpPr>
            <p:cNvPr id="30" name="Oval 29"/>
            <p:cNvSpPr/>
            <p:nvPr/>
          </p:nvSpPr>
          <p:spPr>
            <a:xfrm rot="19702258">
              <a:off x="4331528" y="2241058"/>
              <a:ext cx="3201441" cy="1210437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 rot="10800000">
              <a:off x="3678867" y="1297174"/>
              <a:ext cx="1342104" cy="156393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2020186" y="893136"/>
              <a:ext cx="6325193" cy="686619"/>
            </a:xfrm>
            <a:prstGeom prst="rect">
              <a:avLst/>
            </a:prstGeom>
            <a:solidFill>
              <a:srgbClr val="EDF0D2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Heavy Actinides, N/Z~1.56: </a:t>
              </a:r>
              <a:r>
                <a:rPr lang="en-GB" b="1" dirty="0">
                  <a:solidFill>
                    <a:srgbClr val="FF0000"/>
                  </a:solidFill>
                </a:rPr>
                <a:t>predominantly asymmetric;</a:t>
              </a:r>
            </a:p>
            <a:p>
              <a:r>
                <a:rPr lang="en-GB" b="1" dirty="0"/>
                <a:t>spontaneous fission, fission isomers, (bimodal)</a:t>
              </a: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2239530" y="3850986"/>
            <a:ext cx="6763406" cy="3007014"/>
            <a:chOff x="1402902" y="3280547"/>
            <a:chExt cx="6763406" cy="3007014"/>
          </a:xfrm>
        </p:grpSpPr>
        <p:sp>
          <p:nvSpPr>
            <p:cNvPr id="38" name="Oval 37"/>
            <p:cNvSpPr/>
            <p:nvPr/>
          </p:nvSpPr>
          <p:spPr>
            <a:xfrm rot="19782646">
              <a:off x="1402902" y="3280547"/>
              <a:ext cx="3226959" cy="976461"/>
            </a:xfrm>
            <a:prstGeom prst="ellipse">
              <a:avLst/>
            </a:prstGeom>
            <a:solidFill>
              <a:srgbClr val="EDF0D2">
                <a:alpha val="4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0" name="Straight Connector 39"/>
            <p:cNvCxnSpPr/>
            <p:nvPr/>
          </p:nvCxnSpPr>
          <p:spPr>
            <a:xfrm rot="16200000" flipV="1">
              <a:off x="2925274" y="4300849"/>
              <a:ext cx="1381657" cy="127569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3495414" y="5641230"/>
              <a:ext cx="4670894" cy="646331"/>
            </a:xfrm>
            <a:prstGeom prst="rect">
              <a:avLst/>
            </a:prstGeom>
            <a:solidFill>
              <a:srgbClr val="EDF0D2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Pre-actinides, light  </a:t>
              </a:r>
              <a:r>
                <a:rPr lang="en-GB" b="1" dirty="0" err="1"/>
                <a:t>Ir-Th</a:t>
              </a:r>
              <a:r>
                <a:rPr lang="en-GB" b="1" dirty="0"/>
                <a:t> N/Z~1.4-1.5: </a:t>
              </a:r>
            </a:p>
            <a:p>
              <a:r>
                <a:rPr lang="en-GB" b="1" dirty="0">
                  <a:solidFill>
                    <a:srgbClr val="FF0000"/>
                  </a:solidFill>
                </a:rPr>
                <a:t>predominantly symmetric, </a:t>
              </a:r>
              <a:r>
                <a:rPr lang="en-GB" b="1" dirty="0"/>
                <a:t>e.g. FRS(GSI)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6039293" y="4508205"/>
            <a:ext cx="616688" cy="5847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2401173" y="5171486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2125875" y="5432395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48301" y="42555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Z=82</a:t>
            </a:r>
          </a:p>
        </p:txBody>
      </p:sp>
      <p:sp>
        <p:nvSpPr>
          <p:cNvPr id="44" name="Oval 43"/>
          <p:cNvSpPr/>
          <p:nvPr/>
        </p:nvSpPr>
        <p:spPr>
          <a:xfrm>
            <a:off x="2401173" y="5171486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Connector 45"/>
          <p:cNvCxnSpPr/>
          <p:nvPr/>
        </p:nvCxnSpPr>
        <p:spPr>
          <a:xfrm rot="5400000">
            <a:off x="2125875" y="5432395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48301" y="42555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Z=82</a:t>
            </a:r>
          </a:p>
        </p:txBody>
      </p:sp>
      <p:sp>
        <p:nvSpPr>
          <p:cNvPr id="49" name="Oval 48"/>
          <p:cNvSpPr/>
          <p:nvPr/>
        </p:nvSpPr>
        <p:spPr>
          <a:xfrm>
            <a:off x="2401173" y="5171486"/>
            <a:ext cx="112025" cy="1009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2125875" y="5432395"/>
            <a:ext cx="534009" cy="1316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48301" y="425559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Z=82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0" y="1700684"/>
            <a:ext cx="3476847" cy="4175884"/>
            <a:chOff x="0" y="1999697"/>
            <a:chExt cx="2752125" cy="3930033"/>
          </a:xfrm>
        </p:grpSpPr>
        <p:grpSp>
          <p:nvGrpSpPr>
            <p:cNvPr id="7" name="Group 41"/>
            <p:cNvGrpSpPr/>
            <p:nvPr/>
          </p:nvGrpSpPr>
          <p:grpSpPr>
            <a:xfrm>
              <a:off x="0" y="4920304"/>
              <a:ext cx="1205800" cy="1009426"/>
              <a:chOff x="193630" y="3860768"/>
              <a:chExt cx="1205800" cy="1009426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193630" y="4285419"/>
                <a:ext cx="120580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GB" sz="1600" b="1" baseline="30000" dirty="0">
                    <a:solidFill>
                      <a:srgbClr val="FF0000"/>
                    </a:solidFill>
                  </a:rPr>
                  <a:t>180</a:t>
                </a:r>
                <a:r>
                  <a:rPr lang="en-GB" sz="1600" b="1" dirty="0">
                    <a:solidFill>
                      <a:srgbClr val="FF0000"/>
                    </a:solidFill>
                  </a:rPr>
                  <a:t>Hg </a:t>
                </a:r>
              </a:p>
              <a:p>
                <a:r>
                  <a:rPr lang="en-GB" sz="1600" b="1" dirty="0">
                    <a:solidFill>
                      <a:srgbClr val="FF0000"/>
                    </a:solidFill>
                  </a:rPr>
                  <a:t>N/Z=1.25</a:t>
                </a: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870629" y="3860768"/>
                <a:ext cx="112025" cy="100939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 rot="5400000" flipH="1" flipV="1">
                <a:off x="517814" y="3954843"/>
                <a:ext cx="361051" cy="34559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Oval 11"/>
            <p:cNvSpPr>
              <a:spLocks noChangeArrowheads="1"/>
            </p:cNvSpPr>
            <p:nvPr/>
          </p:nvSpPr>
          <p:spPr bwMode="auto">
            <a:xfrm rot="20413255">
              <a:off x="515093" y="4442117"/>
              <a:ext cx="2237032" cy="45878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5" name="AutoShape 12"/>
            <p:cNvSpPr>
              <a:spLocks noChangeArrowheads="1"/>
            </p:cNvSpPr>
            <p:nvPr/>
          </p:nvSpPr>
          <p:spPr bwMode="auto">
            <a:xfrm>
              <a:off x="214313" y="2084414"/>
              <a:ext cx="2422561" cy="1258529"/>
            </a:xfrm>
            <a:prstGeom prst="wedgeRectCallout">
              <a:avLst>
                <a:gd name="adj1" fmla="val -2673"/>
                <a:gd name="adj2" fmla="val 168178"/>
              </a:avLst>
            </a:prstGeom>
            <a:solidFill>
              <a:schemeClr val="bg1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GB" sz="2400"/>
            </a:p>
          </p:txBody>
        </p:sp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>
              <a:off x="181562" y="1999697"/>
              <a:ext cx="2532408" cy="1390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Region of our interest: fission  of nuclei with  A~180-200,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N/Z~1.22-1.3: </a:t>
              </a:r>
              <a:r>
                <a:rPr lang="en-US" dirty="0" err="1">
                  <a:solidFill>
                    <a:srgbClr val="FF0000"/>
                  </a:solidFill>
                </a:rPr>
                <a:t>Hg,Pb,Po,Rn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b="1" dirty="0">
                  <a:solidFill>
                    <a:srgbClr val="FF0000"/>
                  </a:solidFill>
                </a:rPr>
                <a:t>ISOLDE(CERN)+ many other labs nowadays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484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0.7|2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0.7|2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1|10.5|16.2|1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24.8|11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0.7|2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20.7|2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1|10.5|16.2|15.5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33886</TotalTime>
  <Words>3298</Words>
  <Application>Microsoft Macintosh PowerPoint</Application>
  <PresentationFormat>On-screen Show (4:3)</PresentationFormat>
  <Paragraphs>453</Paragraphs>
  <Slides>47</Slides>
  <Notes>21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Calibri</vt:lpstr>
      <vt:lpstr>Cambria</vt:lpstr>
      <vt:lpstr>Comic Sans MS</vt:lpstr>
      <vt:lpstr>Symbol</vt:lpstr>
      <vt:lpstr>Times</vt:lpstr>
      <vt:lpstr>Times New Roman</vt:lpstr>
      <vt:lpstr>Wingdings</vt:lpstr>
      <vt:lpstr>Default Design</vt:lpstr>
      <vt:lpstr>1_Default Design</vt:lpstr>
      <vt:lpstr>8_Default Design</vt:lpstr>
      <vt:lpstr>2_Default Design</vt:lpstr>
      <vt:lpstr>標準デザイン</vt:lpstr>
      <vt:lpstr>Nuclear Fission in the 21st Century (mapping low-energy fission with radioactive ion beams)</vt:lpstr>
      <vt:lpstr>Nuclear Fission in the 21st Century (from an experimentalist’s point of view)</vt:lpstr>
      <vt:lpstr>PowerPoint Presentation</vt:lpstr>
      <vt:lpstr>PowerPoint Presentation</vt:lpstr>
      <vt:lpstr>PowerPoint Presentation</vt:lpstr>
      <vt:lpstr>Example: Fission Barrier Calculations for r-process nuclei</vt:lpstr>
      <vt:lpstr>PowerPoint Presentation</vt:lpstr>
      <vt:lpstr>Experimental information on low-energy fission Nuclei with measured charge/mass split (RIPL-2 + GSI)</vt:lpstr>
      <vt:lpstr>Experimental information on low-energy fission Nuclei with measured charge/mass split (RIPL-2 + GSI)</vt:lpstr>
      <vt:lpstr>RIBs Production Reactions at ISOLDE (CERN) (note, ISOLDE consumes &gt;50% of CERN’s protons, not LHC ;) )</vt:lpstr>
      <vt:lpstr>PowerPoint Presentation</vt:lpstr>
      <vt:lpstr>How to get a uniquely clean radioactive ion beam  at ISOLDE? Resonance Laser Ionization at ISOLDE</vt:lpstr>
      <vt:lpstr>Beta-Delayed Fission of low-energy RIBs (a sub-class of b-delayed particle decays)</vt:lpstr>
      <vt:lpstr>PowerPoint Presentation</vt:lpstr>
      <vt:lpstr>Mass distribution of fission fragments from bDF of 180Tl (recall – it’s daughter 180Hg=2×90Zr, who is actually fissionning!)</vt:lpstr>
      <vt:lpstr>New Type of Asymmetric Fission in Proton-Rich Nuclei</vt:lpstr>
      <vt:lpstr> Two types of asymmetry: what’s the difference?</vt:lpstr>
      <vt:lpstr>           Brownian Metropolis Shape Motion             based on J. Randrup and P. Moller, PRL 106, 132503 (2011)</vt:lpstr>
      <vt:lpstr>            ‘Improved’ Scission-Point Model</vt:lpstr>
      <vt:lpstr>    SPY self-consistent Scission-Point Model</vt:lpstr>
      <vt:lpstr>            Mean-field HFB+Gogny D1S/SkM* </vt:lpstr>
      <vt:lpstr>Octupole shapes of fission fragments as a culprit for mass-asymmetry?</vt:lpstr>
      <vt:lpstr>From Asymmetry to Symmetry</vt:lpstr>
      <vt:lpstr>From Asymmetry to Symmetry</vt:lpstr>
      <vt:lpstr>PowerPoint Presentation</vt:lpstr>
      <vt:lpstr>Fission probability as a function of E* :  direct nucleon transfer, e.g. (d,pf) reactions with stable/long-lived targets.  </vt:lpstr>
      <vt:lpstr>PowerPoint Presentation</vt:lpstr>
      <vt:lpstr>PowerPoint Presentation</vt:lpstr>
      <vt:lpstr>PowerPoint Presentation</vt:lpstr>
      <vt:lpstr>  Low-Energy Fission of Relativistic RIBs in inverse kinematics at GSI and RIKEN (Coulex-induced and p,2pf reactions)   </vt:lpstr>
      <vt:lpstr>PowerPoint Presentation</vt:lpstr>
      <vt:lpstr>PowerPoint Presentation</vt:lpstr>
      <vt:lpstr>PowerPoint Presentation</vt:lpstr>
      <vt:lpstr>PowerPoint Presentation</vt:lpstr>
      <vt:lpstr>Recent Fission of secondary beams after the EM excitation: Detailed studies of multi-modal fission</vt:lpstr>
      <vt:lpstr>Recent Fission of secondary beams after the EM excitation: Z=54 dominance in heavy nuclei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Resonance Laser Ionization of an Atom </vt:lpstr>
      <vt:lpstr>Extensive bDF program at ISOLDE (Tl-Bi-At-Fr): first glance in multimodal fission in the neutron-deficient lead region</vt:lpstr>
      <vt:lpstr>Outlook: Why ‘new regions of fission’? </vt:lpstr>
      <vt:lpstr>Fission of secondary beams after the EM excitation Detailed studies of multi-modal fission</vt:lpstr>
      <vt:lpstr>PowerPoint Presentation</vt:lpstr>
    </vt:vector>
  </TitlesOfParts>
  <Company>TRIUMF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</dc:creator>
  <cp:lastModifiedBy>Andrei Andreyev</cp:lastModifiedBy>
  <cp:revision>906</cp:revision>
  <dcterms:created xsi:type="dcterms:W3CDTF">2007-03-19T21:21:11Z</dcterms:created>
  <dcterms:modified xsi:type="dcterms:W3CDTF">2024-01-25T09:22:15Z</dcterms:modified>
</cp:coreProperties>
</file>