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0" r:id="rId2"/>
    <p:sldId id="861" r:id="rId3"/>
    <p:sldId id="863" r:id="rId4"/>
    <p:sldId id="864" r:id="rId5"/>
    <p:sldId id="894" r:id="rId6"/>
    <p:sldId id="852" r:id="rId7"/>
    <p:sldId id="862" r:id="rId8"/>
    <p:sldId id="869" r:id="rId9"/>
    <p:sldId id="870" r:id="rId10"/>
    <p:sldId id="898" r:id="rId11"/>
    <p:sldId id="872" r:id="rId12"/>
    <p:sldId id="900" r:id="rId13"/>
    <p:sldId id="892" r:id="rId14"/>
    <p:sldId id="893" r:id="rId15"/>
    <p:sldId id="899" r:id="rId16"/>
    <p:sldId id="890" r:id="rId17"/>
    <p:sldId id="89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17"/>
    <p:restoredTop sz="93826"/>
  </p:normalViewPr>
  <p:slideViewPr>
    <p:cSldViewPr snapToGrid="0" snapToObjects="1">
      <p:cViewPr varScale="1">
        <p:scale>
          <a:sx n="92" d="100"/>
          <a:sy n="92" d="100"/>
        </p:scale>
        <p:origin x="13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191F2-8BBB-0E4C-A4EA-78A34AA02CD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1258-7FE0-6447-B955-B079D036B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1258-7FE0-6447-B955-B079D036BC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17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3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1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48B6-A296-D845-A209-DD1A0FE92083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55AA-6F7C-1647-B0C7-C2C3B151BC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P fram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17.png"/><Relationship Id="rId7" Type="http://schemas.openxmlformats.org/officeDocument/2006/relationships/image" Target="../media/image4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16.png"/><Relationship Id="rId10" Type="http://schemas.openxmlformats.org/officeDocument/2006/relationships/image" Target="../media/image450.png"/><Relationship Id="rId4" Type="http://schemas.openxmlformats.org/officeDocument/2006/relationships/image" Target="../media/image19.png"/><Relationship Id="rId9" Type="http://schemas.openxmlformats.org/officeDocument/2006/relationships/image" Target="../media/image4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4.1027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10.13496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309.10027" TargetMode="Externa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hepcedar.gitlab.io/contur-webpage/results/index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0.png"/><Relationship Id="rId10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8" y="3964487"/>
            <a:ext cx="8523782" cy="237454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Palatino Linotype"/>
                <a:cs typeface="Palatino Linotype"/>
              </a:rPr>
              <a:t>YoungSt@rs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19/10/2023</a:t>
            </a:r>
            <a:br>
              <a:rPr lang="en-US" sz="3200" dirty="0">
                <a:latin typeface="Palatino Linotype"/>
                <a:cs typeface="Palatino Linotype"/>
              </a:rPr>
            </a:br>
            <a:r>
              <a:rPr lang="en-US" sz="3200" dirty="0">
                <a:latin typeface="Palatino Linotype"/>
                <a:cs typeface="Palatino Linotype"/>
              </a:rPr>
              <a:t>Jon Butterworth</a:t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</a:br>
            <a:endParaRPr lang="en-US" sz="3200" dirty="0">
              <a:latin typeface="Palatino Linotype"/>
              <a:cs typeface="Palatino Linotyp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7817" y="775855"/>
            <a:ext cx="8811491" cy="151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latin typeface="Palatino Linotype"/>
                <a:cs typeface="Palatino Linotype"/>
              </a:rPr>
              <a:t>What </a:t>
            </a:r>
            <a:r>
              <a:rPr lang="en-US" i="1" dirty="0" err="1">
                <a:latin typeface="Palatino Linotype"/>
                <a:cs typeface="Palatino Linotype"/>
              </a:rPr>
              <a:t>Contur</a:t>
            </a:r>
            <a:r>
              <a:rPr lang="en-US" i="1" dirty="0">
                <a:latin typeface="Palatino Linotype"/>
                <a:cs typeface="Palatino Linotype"/>
              </a:rPr>
              <a:t> can (and cannot?) do</a:t>
            </a:r>
          </a:p>
        </p:txBody>
      </p:sp>
      <p:pic>
        <p:nvPicPr>
          <p:cNvPr id="10" name="Picture 9" descr="jet-ev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8424" r="39429" b="12652"/>
          <a:stretch/>
        </p:blipFill>
        <p:spPr>
          <a:xfrm>
            <a:off x="457200" y="2488579"/>
            <a:ext cx="2059202" cy="1925227"/>
          </a:xfrm>
          <a:prstGeom prst="rect">
            <a:avLst/>
          </a:prstGeom>
        </p:spPr>
      </p:pic>
      <p:pic>
        <p:nvPicPr>
          <p:cNvPr id="3" name="Picture 2" descr="MAP compas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32" y="2488579"/>
            <a:ext cx="2434368" cy="21650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6A4946-4E94-8BB4-0AB8-D6321524A092}"/>
              </a:ext>
            </a:extLst>
          </p:cNvPr>
          <p:cNvSpPr txBox="1">
            <a:spLocks/>
          </p:cNvSpPr>
          <p:nvPr/>
        </p:nvSpPr>
        <p:spPr>
          <a:xfrm>
            <a:off x="2891569" y="2314456"/>
            <a:ext cx="3524221" cy="1925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>
                <a:latin typeface="Palatino Linotype"/>
                <a:cs typeface="Palatino Linotype"/>
              </a:rPr>
              <a:t>…for a strongly interacting Dark Sector. </a:t>
            </a:r>
            <a:b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</a:br>
            <a:endParaRPr lang="en-US" sz="3200" dirty="0">
              <a:latin typeface="Palatino Linotype"/>
              <a:cs typeface="Palatino Linotype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F043CE3-B81F-2990-17AB-29A4DB78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19" y="5915373"/>
            <a:ext cx="1700980" cy="4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1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AE36D21-2285-0063-140B-3C91A6D3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123" y="1842786"/>
            <a:ext cx="5458677" cy="2293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8FD0906C-44A1-3CF6-B583-965779FC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556" y="4369983"/>
            <a:ext cx="4890244" cy="10880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F0414A9E-A7C8-F4D1-D3D6-4D1C11F0A8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02" y="469369"/>
            <a:ext cx="7852900" cy="10657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latin typeface="Palatino" pitchFamily="2" charset="77"/>
                <a:ea typeface="Palatino" pitchFamily="2" charset="77"/>
              </a:rPr>
              <a:t>Composite Dark Matter Models</a:t>
            </a:r>
            <a:endParaRPr lang="en-US" sz="4000" b="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1" name="Left-handed model ρ0D, ρ+D, ρ-D">
            <a:extLst>
              <a:ext uri="{FF2B5EF4-FFF2-40B4-BE49-F238E27FC236}">
                <a16:creationId xmlns:a16="http://schemas.microsoft.com/office/drawing/2014/main" id="{FAF5EC84-287E-D4F8-BC38-81B2EF041CCF}"/>
              </a:ext>
            </a:extLst>
          </p:cNvPr>
          <p:cNvSpPr/>
          <p:nvPr/>
        </p:nvSpPr>
        <p:spPr>
          <a:xfrm>
            <a:off x="4126852" y="1471814"/>
            <a:ext cx="1650542" cy="434272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Left-handed model</a:t>
            </a:r>
            <a:br>
              <a:rPr dirty="0"/>
            </a:br>
            <a:r>
              <a:rPr dirty="0"/>
              <a:t>ρ</a:t>
            </a:r>
            <a:r>
              <a:rPr baseline="31999" dirty="0"/>
              <a:t>0</a:t>
            </a:r>
            <a:r>
              <a:rPr baseline="-5999" dirty="0"/>
              <a:t>D, </a:t>
            </a:r>
            <a:r>
              <a:rPr dirty="0" err="1"/>
              <a:t>ρ</a:t>
            </a:r>
            <a:r>
              <a:rPr baseline="31999" dirty="0" err="1"/>
              <a:t>+</a:t>
            </a:r>
            <a:r>
              <a:rPr baseline="-5999" dirty="0" err="1"/>
              <a:t>D</a:t>
            </a:r>
            <a:r>
              <a:rPr baseline="-5999" dirty="0"/>
              <a:t>, </a:t>
            </a:r>
            <a:r>
              <a:rPr dirty="0" err="1"/>
              <a:t>ρ</a:t>
            </a:r>
            <a:r>
              <a:rPr baseline="31999" dirty="0"/>
              <a:t>-</a:t>
            </a:r>
            <a:r>
              <a:rPr baseline="-5999" dirty="0"/>
              <a:t>D</a:t>
            </a:r>
          </a:p>
        </p:txBody>
      </p:sp>
      <p:sp>
        <p:nvSpPr>
          <p:cNvPr id="22" name="Right-handed model ρ0D only">
            <a:extLst>
              <a:ext uri="{FF2B5EF4-FFF2-40B4-BE49-F238E27FC236}">
                <a16:creationId xmlns:a16="http://schemas.microsoft.com/office/drawing/2014/main" id="{FD0F2569-BF24-39FE-6389-82F4EE323030}"/>
              </a:ext>
            </a:extLst>
          </p:cNvPr>
          <p:cNvSpPr/>
          <p:nvPr/>
        </p:nvSpPr>
        <p:spPr>
          <a:xfrm>
            <a:off x="6641219" y="1434752"/>
            <a:ext cx="1650542" cy="434272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Right-handed model</a:t>
            </a:r>
            <a:br>
              <a:rPr dirty="0"/>
            </a:br>
            <a:r>
              <a:rPr dirty="0"/>
              <a:t>ρ</a:t>
            </a:r>
            <a:r>
              <a:rPr baseline="31999" dirty="0"/>
              <a:t>0</a:t>
            </a:r>
            <a:r>
              <a:rPr baseline="-5999" dirty="0"/>
              <a:t>D </a:t>
            </a:r>
            <a:r>
              <a:rPr dirty="0"/>
              <a:t>only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54926BA-E281-5398-2DB8-799F36FF2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" y="3656434"/>
            <a:ext cx="2242387" cy="2422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">
            <a:extLst>
              <a:ext uri="{FF2B5EF4-FFF2-40B4-BE49-F238E27FC236}">
                <a16:creationId xmlns:a16="http://schemas.microsoft.com/office/drawing/2014/main" id="{7FB0F003-58E8-3CC4-50A2-A324A3585438}"/>
              </a:ext>
            </a:extLst>
          </p:cNvPr>
          <p:cNvGrpSpPr/>
          <p:nvPr/>
        </p:nvGrpSpPr>
        <p:grpSpPr>
          <a:xfrm>
            <a:off x="824286" y="1855813"/>
            <a:ext cx="2364788" cy="1171263"/>
            <a:chOff x="0" y="0"/>
            <a:chExt cx="2364786" cy="1171262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AE19D443-5989-D8ED-E454-92EC44DF8C05}"/>
                </a:ext>
              </a:extLst>
            </p:cNvPr>
            <p:cNvGrpSpPr/>
            <p:nvPr/>
          </p:nvGrpSpPr>
          <p:grpSpPr>
            <a:xfrm>
              <a:off x="161842" y="42890"/>
              <a:ext cx="2202945" cy="1119670"/>
              <a:chOff x="0" y="0"/>
              <a:chExt cx="2202944" cy="1119669"/>
            </a:xfrm>
          </p:grpSpPr>
          <p:pic>
            <p:nvPicPr>
              <p:cNvPr id="31" name="Screenshot 2021-05-31 at 19.25.01.png" descr="Screenshot 2021-05-31 at 19.25.01.png">
                <a:extLst>
                  <a:ext uri="{FF2B5EF4-FFF2-40B4-BE49-F238E27FC236}">
                    <a16:creationId xmlns:a16="http://schemas.microsoft.com/office/drawing/2014/main" id="{E7100367-D7B8-41BB-2A66-1CC7859FB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7265"/>
              <a:stretch>
                <a:fillRect/>
              </a:stretch>
            </p:blipFill>
            <p:spPr>
              <a:xfrm>
                <a:off x="1479202" y="0"/>
                <a:ext cx="723742" cy="10446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" name="Screenshot 2021-05-31 at 19.25.01.png" descr="Screenshot 2021-05-31 at 19.25.01.png">
                <a:extLst>
                  <a:ext uri="{FF2B5EF4-FFF2-40B4-BE49-F238E27FC236}">
                    <a16:creationId xmlns:a16="http://schemas.microsoft.com/office/drawing/2014/main" id="{2F90DF4C-AF52-DA9F-A94B-A8388A724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1920"/>
              <a:stretch>
                <a:fillRect/>
              </a:stretch>
            </p:blipFill>
            <p:spPr>
              <a:xfrm rot="10800000">
                <a:off x="-1" y="75046"/>
                <a:ext cx="1491679" cy="10446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0E2F22AA-E20B-E53B-53DC-057012B8B6D7}"/>
                  </a:ext>
                </a:extLst>
              </p:cNvPr>
              <p:cNvSpPr/>
              <p:nvPr/>
            </p:nvSpPr>
            <p:spPr>
              <a:xfrm flipH="1" flipV="1">
                <a:off x="9440" y="114015"/>
                <a:ext cx="697962" cy="4368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CBF7D755-A974-1D3F-1A79-AA8E70845971}"/>
                  </a:ext>
                </a:extLst>
              </p:cNvPr>
              <p:cNvSpPr/>
              <p:nvPr/>
            </p:nvSpPr>
            <p:spPr>
              <a:xfrm flipH="1">
                <a:off x="53389" y="542518"/>
                <a:ext cx="697962" cy="4368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Equation">
                  <a:extLst>
                    <a:ext uri="{FF2B5EF4-FFF2-40B4-BE49-F238E27FC236}">
                      <a16:creationId xmlns:a16="http://schemas.microsoft.com/office/drawing/2014/main" id="{A3D06254-CC83-F2D8-15DF-58812237888E}"/>
                    </a:ext>
                  </a:extLst>
                </p:cNvPr>
                <p:cNvSpPr txBox="1"/>
                <p:nvPr/>
              </p:nvSpPr>
              <p:spPr>
                <a:xfrm>
                  <a:off x="946417" y="635554"/>
                  <a:ext cx="557596" cy="263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bSup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41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417" y="635554"/>
                  <a:ext cx="557596" cy="263241"/>
                </a:xfrm>
                <a:prstGeom prst="rect">
                  <a:avLst/>
                </a:prstGeom>
                <a:blipFill>
                  <a:blip r:embed="rId6"/>
                  <a:stretch>
                    <a:fillRect l="-15556" t="-4762" r="-17778" b="-4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Equation">
                  <a:extLst>
                    <a:ext uri="{FF2B5EF4-FFF2-40B4-BE49-F238E27FC236}">
                      <a16:creationId xmlns:a16="http://schemas.microsoft.com/office/drawing/2014/main" id="{1D56F78B-B4C9-5499-C058-791C9BF5093D}"/>
                    </a:ext>
                  </a:extLst>
                </p:cNvPr>
                <p:cNvSpPr txBox="1"/>
                <p:nvPr/>
              </p:nvSpPr>
              <p:spPr>
                <a:xfrm rot="19997855">
                  <a:off x="1628861" y="108212"/>
                  <a:ext cx="544109" cy="263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bSup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997855">
                  <a:off x="1628861" y="108212"/>
                  <a:ext cx="544109" cy="263241"/>
                </a:xfrm>
                <a:prstGeom prst="rect">
                  <a:avLst/>
                </a:prstGeom>
                <a:blipFill>
                  <a:blip r:embed="rId7"/>
                  <a:stretch>
                    <a:fillRect t="-12500" r="-22449" b="-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Equation">
                  <a:extLst>
                    <a:ext uri="{FF2B5EF4-FFF2-40B4-BE49-F238E27FC236}">
                      <a16:creationId xmlns:a16="http://schemas.microsoft.com/office/drawing/2014/main" id="{968A26BF-2B67-82A4-DF2B-081C47C73F4C}"/>
                    </a:ext>
                  </a:extLst>
                </p:cNvPr>
                <p:cNvSpPr txBox="1"/>
                <p:nvPr/>
              </p:nvSpPr>
              <p:spPr>
                <a:xfrm rot="1623023">
                  <a:off x="1628861" y="798697"/>
                  <a:ext cx="544109" cy="263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bSup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3023">
                  <a:off x="1628861" y="798697"/>
                  <a:ext cx="544109" cy="263241"/>
                </a:xfrm>
                <a:prstGeom prst="rect">
                  <a:avLst/>
                </a:prstGeom>
                <a:blipFill>
                  <a:blip r:embed="rId8"/>
                  <a:stretch>
                    <a:fillRect l="-8163" r="-20408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Equation">
                  <a:extLst>
                    <a:ext uri="{FF2B5EF4-FFF2-40B4-BE49-F238E27FC236}">
                      <a16:creationId xmlns:a16="http://schemas.microsoft.com/office/drawing/2014/main" id="{8FFBDCA4-27B5-E784-5511-2BFF01E18BC2}"/>
                    </a:ext>
                  </a:extLst>
                </p:cNvPr>
                <p:cNvSpPr txBox="1"/>
                <p:nvPr/>
              </p:nvSpPr>
              <p:spPr>
                <a:xfrm>
                  <a:off x="0" y="76178"/>
                  <a:ext cx="125045" cy="1476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76178"/>
                  <a:ext cx="125045" cy="147677"/>
                </a:xfrm>
                <a:prstGeom prst="rect">
                  <a:avLst/>
                </a:prstGeom>
                <a:blipFill>
                  <a:blip r:embed="rId9"/>
                  <a:stretch>
                    <a:fillRect l="-70000" r="-70000" b="-13076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Equation">
                  <a:extLst>
                    <a:ext uri="{FF2B5EF4-FFF2-40B4-BE49-F238E27FC236}">
                      <a16:creationId xmlns:a16="http://schemas.microsoft.com/office/drawing/2014/main" id="{EA070B25-B8A8-369B-252C-0AF938092E64}"/>
                    </a:ext>
                  </a:extLst>
                </p:cNvPr>
                <p:cNvSpPr txBox="1"/>
                <p:nvPr/>
              </p:nvSpPr>
              <p:spPr>
                <a:xfrm>
                  <a:off x="0" y="1002177"/>
                  <a:ext cx="125045" cy="147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002177"/>
                  <a:ext cx="125045" cy="147676"/>
                </a:xfrm>
                <a:prstGeom prst="rect">
                  <a:avLst/>
                </a:prstGeom>
                <a:blipFill>
                  <a:blip r:embed="rId10"/>
                  <a:stretch>
                    <a:fillRect l="-70000" r="-70000" b="-13076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86EDB3-C777-F07C-7316-94261AC4533F}"/>
              </a:ext>
            </a:extLst>
          </p:cNvPr>
          <p:cNvSpPr txBox="1"/>
          <p:nvPr/>
        </p:nvSpPr>
        <p:spPr>
          <a:xfrm>
            <a:off x="494675" y="6190938"/>
            <a:ext cx="527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Corpe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Kong, Kulkarni, Thomas. 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arXiv:2105.08494 (PRD)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183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">
            <a:extLst>
              <a:ext uri="{FF2B5EF4-FFF2-40B4-BE49-F238E27FC236}">
                <a16:creationId xmlns:a16="http://schemas.microsoft.com/office/drawing/2014/main" id="{8FD0906C-44A1-3CF6-B583-965779FC25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571999" y="4951036"/>
            <a:ext cx="4501512" cy="130190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F0414A9E-A7C8-F4D1-D3D6-4D1C11F0A8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02" y="469369"/>
            <a:ext cx="7852900" cy="10657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latin typeface="Palatino" pitchFamily="2" charset="77"/>
                <a:ea typeface="Palatino" pitchFamily="2" charset="77"/>
              </a:rPr>
              <a:t>Composite Dark Matter Models</a:t>
            </a:r>
            <a:endParaRPr lang="en-US" sz="4000" b="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4" name="Left-handed model ρ0D, ρ+D, ρ-D">
            <a:extLst>
              <a:ext uri="{FF2B5EF4-FFF2-40B4-BE49-F238E27FC236}">
                <a16:creationId xmlns:a16="http://schemas.microsoft.com/office/drawing/2014/main" id="{D25184BD-0D37-8B8D-DA39-FDF0E91297F9}"/>
              </a:ext>
            </a:extLst>
          </p:cNvPr>
          <p:cNvSpPr/>
          <p:nvPr/>
        </p:nvSpPr>
        <p:spPr>
          <a:xfrm>
            <a:off x="5857256" y="1448665"/>
            <a:ext cx="1650542" cy="434272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Left-handed model</a:t>
            </a:r>
            <a:br>
              <a:rPr dirty="0"/>
            </a:br>
            <a:r>
              <a:rPr dirty="0"/>
              <a:t>ρ</a:t>
            </a:r>
            <a:r>
              <a:rPr baseline="31999" dirty="0"/>
              <a:t>0</a:t>
            </a:r>
            <a:r>
              <a:rPr baseline="-5999" dirty="0"/>
              <a:t>D, </a:t>
            </a:r>
            <a:r>
              <a:rPr dirty="0" err="1"/>
              <a:t>ρ</a:t>
            </a:r>
            <a:r>
              <a:rPr baseline="31999" dirty="0" err="1"/>
              <a:t>+</a:t>
            </a:r>
            <a:r>
              <a:rPr baseline="-5999" dirty="0" err="1"/>
              <a:t>D</a:t>
            </a:r>
            <a:r>
              <a:rPr baseline="-5999" dirty="0"/>
              <a:t>, </a:t>
            </a:r>
            <a:r>
              <a:rPr dirty="0" err="1"/>
              <a:t>ρ</a:t>
            </a:r>
            <a:r>
              <a:rPr baseline="31999" dirty="0"/>
              <a:t>-</a:t>
            </a:r>
            <a:r>
              <a:rPr baseline="-5999" dirty="0"/>
              <a:t>D</a:t>
            </a: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02930DE-AC0F-1F51-594E-151B7253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573" y="1882937"/>
            <a:ext cx="3949908" cy="311399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7244B07-0014-54F4-E38F-B4B622BB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74" y="1535113"/>
            <a:ext cx="4077325" cy="446095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Large areas excluded: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</a:rPr>
              <a:t>When pion mass is close to Higgs mass,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H</a:t>
            </a:r>
            <a:r>
              <a:rPr lang="en-US" dirty="0" err="1">
                <a:latin typeface="Palatino" pitchFamily="2" charset="77"/>
                <a:ea typeface="Palatino" pitchFamily="2" charset="77"/>
                <a:sym typeface="Wingdings" pitchFamily="2" charset="2"/>
              </a:rPr>
              <a:t></a:t>
            </a:r>
            <a:r>
              <a:rPr lang="en-US" dirty="0" err="1">
                <a:latin typeface="Symbol" pitchFamily="2" charset="2"/>
                <a:ea typeface="Palatino" pitchFamily="2" charset="77"/>
                <a:sym typeface="Wingdings" pitchFamily="2" charset="2"/>
              </a:rPr>
              <a:t>gg</a:t>
            </a:r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 analysis contributes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Boosted hadron ”top” measurements contribute when pion mass ~200 GeV: </a:t>
            </a:r>
            <a:r>
              <a:rPr lang="en-US" dirty="0" err="1">
                <a:latin typeface="Palatino" pitchFamily="2" charset="77"/>
                <a:ea typeface="Palatino" pitchFamily="2" charset="77"/>
                <a:sym typeface="Wingdings" pitchFamily="2" charset="2"/>
              </a:rPr>
              <a:t>Pions</a:t>
            </a:r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 decay to tb and are boosted from heavy</a:t>
            </a:r>
            <a:r>
              <a:rPr lang="en-US" dirty="0">
                <a:latin typeface="Symbol" pitchFamily="2" charset="2"/>
                <a:ea typeface="Palatino" pitchFamily="2" charset="77"/>
                <a:sym typeface="Wingdings" pitchFamily="2" charset="2"/>
              </a:rPr>
              <a:t> r</a:t>
            </a:r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.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Other sensitivity from Z-pole dileptons, and </a:t>
            </a:r>
            <a:r>
              <a:rPr lang="en-US" dirty="0" err="1">
                <a:latin typeface="Palatino" pitchFamily="2" charset="77"/>
                <a:ea typeface="Palatino" pitchFamily="2" charset="77"/>
                <a:sym typeface="Wingdings" pitchFamily="2" charset="2"/>
              </a:rPr>
              <a:t>lepton+missing</a:t>
            </a:r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 energy (Z, top, W production in decay chains)</a:t>
            </a:r>
            <a:endParaRPr lang="en-US" dirty="0">
              <a:latin typeface="Palatino" pitchFamily="2" charset="77"/>
              <a:ea typeface="Palatino" pitchFamily="2" charset="77"/>
            </a:endParaRP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C2D370-6B0A-2224-B8EB-5D1311829819}"/>
              </a:ext>
            </a:extLst>
          </p:cNvPr>
          <p:cNvSpPr txBox="1"/>
          <p:nvPr/>
        </p:nvSpPr>
        <p:spPr>
          <a:xfrm>
            <a:off x="328421" y="6234357"/>
            <a:ext cx="527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Corpe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Kong, Kulkarni, Thomas. 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arXiv:2105.08494 (PRD)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57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F0414A9E-A7C8-F4D1-D3D6-4D1C11F0A8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02" y="469369"/>
            <a:ext cx="7852900" cy="10657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latin typeface="Palatino" pitchFamily="2" charset="77"/>
                <a:ea typeface="Palatino" pitchFamily="2" charset="77"/>
              </a:rPr>
              <a:t>Composite Dark Matter Models</a:t>
            </a:r>
            <a:endParaRPr lang="en-US" sz="4000" b="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7244B07-0014-54F4-E38F-B4B622BB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74" y="1535113"/>
            <a:ext cx="4077325" cy="446095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* Dedicated ATLAS search for same model: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</a:rPr>
              <a:t>Focused on top and bottom final states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Released this summer for conferences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Extends the region already excluded by measurements, but doesn’t cover it all</a:t>
            </a: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8E9608-286E-4F7C-7270-05A5A075F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94" y="1500477"/>
            <a:ext cx="4446604" cy="40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DF7FBF-C2C0-94AA-6388-C512B2CF58B6}"/>
              </a:ext>
            </a:extLst>
          </p:cNvPr>
          <p:cNvSpPr txBox="1"/>
          <p:nvPr/>
        </p:nvSpPr>
        <p:spPr>
          <a:xfrm>
            <a:off x="5520966" y="56411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ATLAS-CONF-2023-021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23C3-36E0-7E32-0407-752582D7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1218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 Mass &amp; Custodial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734F-CFCC-3B30-173F-9A3232729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37" y="1589448"/>
            <a:ext cx="5508885" cy="47283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Numerous possible explanations (not all BSM!)</a:t>
            </a:r>
          </a:p>
          <a:p>
            <a:r>
              <a:rPr lang="en-US" i="1" dirty="0"/>
              <a:t>Type-II seesaw </a:t>
            </a:r>
            <a:r>
              <a:rPr lang="en-US" dirty="0"/>
              <a:t>model is well-motivated by other physics (neutrino masses)</a:t>
            </a:r>
          </a:p>
          <a:p>
            <a:pPr lvl="1"/>
            <a:r>
              <a:rPr lang="en-US" dirty="0"/>
              <a:t>New scalars </a:t>
            </a:r>
            <a:r>
              <a:rPr lang="el-GR" dirty="0">
                <a:effectLst/>
                <a:latin typeface="rtxr"/>
              </a:rPr>
              <a:t>∆</a:t>
            </a:r>
            <a:r>
              <a:rPr lang="el-GR" baseline="30000" dirty="0">
                <a:effectLst/>
                <a:latin typeface="txsy"/>
              </a:rPr>
              <a:t>±±</a:t>
            </a:r>
            <a:r>
              <a:rPr lang="el-GR" dirty="0">
                <a:effectLst/>
                <a:latin typeface="rtxmi"/>
              </a:rPr>
              <a:t>,</a:t>
            </a:r>
            <a:r>
              <a:rPr lang="el-GR" dirty="0">
                <a:effectLst/>
                <a:latin typeface="rtxr"/>
              </a:rPr>
              <a:t>∆</a:t>
            </a:r>
            <a:r>
              <a:rPr lang="el-GR" baseline="30000" dirty="0">
                <a:effectLst/>
                <a:latin typeface="txsy"/>
              </a:rPr>
              <a:t>±</a:t>
            </a:r>
            <a:r>
              <a:rPr lang="el-GR" dirty="0">
                <a:effectLst/>
                <a:latin typeface="rtxmi"/>
              </a:rPr>
              <a:t>,</a:t>
            </a:r>
            <a:r>
              <a:rPr lang="el-GR" dirty="0">
                <a:effectLst/>
                <a:latin typeface="rtxr"/>
              </a:rPr>
              <a:t>∆</a:t>
            </a:r>
            <a:r>
              <a:rPr lang="el-GR" baseline="30000" dirty="0">
                <a:effectLst/>
                <a:latin typeface="NimbusRomNo9L"/>
              </a:rPr>
              <a:t>0</a:t>
            </a:r>
            <a:r>
              <a:rPr lang="el-GR" dirty="0">
                <a:effectLst/>
                <a:latin typeface="rtxmi"/>
              </a:rPr>
              <a:t>,ξ</a:t>
            </a:r>
            <a:r>
              <a:rPr lang="el-GR" baseline="30000" dirty="0">
                <a:effectLst/>
                <a:latin typeface="NimbusRomNo9L"/>
              </a:rPr>
              <a:t>0</a:t>
            </a:r>
            <a:r>
              <a:rPr lang="el-GR" dirty="0">
                <a:effectLst/>
                <a:latin typeface="NimbusRomNo9L"/>
              </a:rPr>
              <a:t> </a:t>
            </a:r>
            <a:endParaRPr lang="en-US" dirty="0"/>
          </a:p>
          <a:p>
            <a:pPr lvl="1"/>
            <a:r>
              <a:rPr lang="en-US" dirty="0"/>
              <a:t>Predicts shifts in W/Z mass ratio</a:t>
            </a:r>
          </a:p>
          <a:p>
            <a:pPr lvl="1"/>
            <a:r>
              <a:rPr lang="en-US" dirty="0"/>
              <a:t>Shift can be negative or positive depending on scalar mass </a:t>
            </a:r>
            <a:r>
              <a:rPr lang="en-US" dirty="0" err="1"/>
              <a:t>splittings</a:t>
            </a:r>
            <a:endParaRPr lang="en-US" dirty="0"/>
          </a:p>
          <a:p>
            <a:pPr lvl="1"/>
            <a:r>
              <a:rPr lang="en-US" dirty="0"/>
              <a:t>Region around 100 &lt; M</a:t>
            </a:r>
            <a:r>
              <a:rPr lang="el-GR" baseline="-25000" dirty="0">
                <a:effectLst/>
                <a:latin typeface="rtxr"/>
              </a:rPr>
              <a:t>∆</a:t>
            </a:r>
            <a:r>
              <a:rPr lang="el-GR" dirty="0">
                <a:effectLst/>
                <a:latin typeface="rtxr"/>
              </a:rPr>
              <a:t> </a:t>
            </a:r>
            <a:r>
              <a:rPr lang="en-US" dirty="0">
                <a:effectLst/>
                <a:latin typeface="rtxr"/>
              </a:rPr>
              <a:t>&lt; </a:t>
            </a:r>
            <a:r>
              <a:rPr lang="en-US" dirty="0"/>
              <a:t>300 GeV explains M</a:t>
            </a:r>
            <a:r>
              <a:rPr lang="en-US" baseline="-25000" dirty="0"/>
              <a:t>W</a:t>
            </a:r>
            <a:r>
              <a:rPr lang="en-US" dirty="0"/>
              <a:t>, and evades LFV constraints and LHC searches</a:t>
            </a:r>
          </a:p>
          <a:p>
            <a:r>
              <a:rPr lang="en-US" dirty="0"/>
              <a:t>Does it survive our “SM” measurements?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167B7-8FF1-F205-6854-4B4A8854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6027" y="1417669"/>
            <a:ext cx="2405921" cy="173677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2174B-BCC1-E999-18D0-4F6F0051470A}"/>
              </a:ext>
            </a:extLst>
          </p:cNvPr>
          <p:cNvSpPr txBox="1"/>
          <p:nvPr/>
        </p:nvSpPr>
        <p:spPr>
          <a:xfrm>
            <a:off x="6278142" y="6010000"/>
            <a:ext cx="3259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1" dirty="0">
                <a:effectLst/>
                <a:latin typeface="Palatino Linotype" panose="02040502050505030304" pitchFamily="18" charset="0"/>
              </a:rPr>
              <a:t>J. </a:t>
            </a:r>
            <a:r>
              <a:rPr lang="en-GB" sz="1400" b="0" i="1" dirty="0" err="1">
                <a:effectLst/>
                <a:latin typeface="Palatino Linotype" panose="02040502050505030304" pitchFamily="18" charset="0"/>
              </a:rPr>
              <a:t>Heeck</a:t>
            </a:r>
            <a:r>
              <a:rPr lang="en-GB" sz="1400" b="0" i="1" dirty="0">
                <a:effectLst/>
                <a:latin typeface="Palatino Linotype" panose="02040502050505030304" pitchFamily="18" charset="0"/>
              </a:rPr>
              <a:t>, 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Palatino Linotype" panose="02040502050505030304" pitchFamily="18" charset="0"/>
                <a:hlinkClick r:id="rId3"/>
              </a:rPr>
              <a:t>2204.10274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1400" b="0" i="1" u="none" strike="noStrike" dirty="0">
                <a:effectLst/>
                <a:latin typeface="Palatino Linotype" panose="02040502050505030304" pitchFamily="18" charset="0"/>
              </a:rPr>
              <a:t>, PRD</a:t>
            </a:r>
            <a:endParaRPr lang="en-GB" sz="1400" b="0" i="1" dirty="0"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A8C1A0D-59D0-4EE5-48DD-896CABD5AE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4332" y="3436766"/>
            <a:ext cx="3259010" cy="25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23C3-36E0-7E32-0407-752582D7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360"/>
            <a:ext cx="8229600" cy="1404260"/>
          </a:xfrm>
        </p:spPr>
        <p:txBody>
          <a:bodyPr>
            <a:normAutofit fontScale="90000"/>
          </a:bodyPr>
          <a:lstStyle/>
          <a:p>
            <a:r>
              <a:rPr lang="en-US" dirty="0"/>
              <a:t>Does it survive our “SM” measurements?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734F-CFCC-3B30-173F-9A3232729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99" y="1733697"/>
            <a:ext cx="3190359" cy="408673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 a word, </a:t>
            </a:r>
            <a:r>
              <a:rPr lang="en-GB" b="1" dirty="0"/>
              <a:t>no.</a:t>
            </a:r>
          </a:p>
          <a:p>
            <a:r>
              <a:rPr lang="el-GR" dirty="0">
                <a:effectLst/>
                <a:latin typeface="rtxr"/>
              </a:rPr>
              <a:t>∆</a:t>
            </a:r>
            <a:r>
              <a:rPr lang="el-GR" baseline="30000" dirty="0">
                <a:effectLst/>
                <a:latin typeface="txsy"/>
              </a:rPr>
              <a:t>±±</a:t>
            </a:r>
            <a:r>
              <a:rPr lang="en-GB" dirty="0">
                <a:effectLst/>
                <a:latin typeface="txsy"/>
              </a:rPr>
              <a:t> </a:t>
            </a:r>
            <a:r>
              <a:rPr lang="en-GB" dirty="0"/>
              <a:t>production leads to multilepton production</a:t>
            </a:r>
          </a:p>
          <a:p>
            <a:r>
              <a:rPr lang="en-GB" dirty="0"/>
              <a:t>Would have been visible in several ATLAS measurements, most notably inclusive four-leptons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006E710-D803-AA0A-1D6D-8965DD3AB9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467" y="1714300"/>
            <a:ext cx="4881428" cy="1508400"/>
          </a:xfrm>
          <a:prstGeom prst="rect">
            <a:avLst/>
          </a:prstGeom>
        </p:spPr>
      </p:pic>
      <p:pic>
        <p:nvPicPr>
          <p:cNvPr id="12" name="Picture 11" descr="Histogram&#10;&#10;Description automatically generated">
            <a:extLst>
              <a:ext uri="{FF2B5EF4-FFF2-40B4-BE49-F238E27FC236}">
                <a16:creationId xmlns:a16="http://schemas.microsoft.com/office/drawing/2014/main" id="{0E7A06CB-483D-C417-A66F-104413F8A0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345" y="3120804"/>
            <a:ext cx="3259059" cy="29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0EFB7F-8E2D-3866-7801-3A4825DC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023" y="4300283"/>
            <a:ext cx="2418330" cy="2043367"/>
          </a:xfrm>
          <a:custGeom>
            <a:avLst/>
            <a:gdLst>
              <a:gd name="connsiteX0" fmla="*/ 0 w 2418330"/>
              <a:gd name="connsiteY0" fmla="*/ 0 h 2043367"/>
              <a:gd name="connsiteX1" fmla="*/ 652949 w 2418330"/>
              <a:gd name="connsiteY1" fmla="*/ 0 h 2043367"/>
              <a:gd name="connsiteX2" fmla="*/ 1281715 w 2418330"/>
              <a:gd name="connsiteY2" fmla="*/ 0 h 2043367"/>
              <a:gd name="connsiteX3" fmla="*/ 2418330 w 2418330"/>
              <a:gd name="connsiteY3" fmla="*/ 0 h 2043367"/>
              <a:gd name="connsiteX4" fmla="*/ 2418330 w 2418330"/>
              <a:gd name="connsiteY4" fmla="*/ 619821 h 2043367"/>
              <a:gd name="connsiteX5" fmla="*/ 2418330 w 2418330"/>
              <a:gd name="connsiteY5" fmla="*/ 1341811 h 2043367"/>
              <a:gd name="connsiteX6" fmla="*/ 2418330 w 2418330"/>
              <a:gd name="connsiteY6" fmla="*/ 2043367 h 2043367"/>
              <a:gd name="connsiteX7" fmla="*/ 1862114 w 2418330"/>
              <a:gd name="connsiteY7" fmla="*/ 2043367 h 2043367"/>
              <a:gd name="connsiteX8" fmla="*/ 1281715 w 2418330"/>
              <a:gd name="connsiteY8" fmla="*/ 2043367 h 2043367"/>
              <a:gd name="connsiteX9" fmla="*/ 749682 w 2418330"/>
              <a:gd name="connsiteY9" fmla="*/ 2043367 h 2043367"/>
              <a:gd name="connsiteX10" fmla="*/ 0 w 2418330"/>
              <a:gd name="connsiteY10" fmla="*/ 2043367 h 2043367"/>
              <a:gd name="connsiteX11" fmla="*/ 0 w 2418330"/>
              <a:gd name="connsiteY11" fmla="*/ 1341811 h 2043367"/>
              <a:gd name="connsiteX12" fmla="*/ 0 w 2418330"/>
              <a:gd name="connsiteY12" fmla="*/ 721990 h 2043367"/>
              <a:gd name="connsiteX13" fmla="*/ 0 w 2418330"/>
              <a:gd name="connsiteY13" fmla="*/ 0 h 20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8330" h="2043367" fill="none" extrusionOk="0">
                <a:moveTo>
                  <a:pt x="0" y="0"/>
                </a:moveTo>
                <a:cubicBezTo>
                  <a:pt x="303979" y="4297"/>
                  <a:pt x="390019" y="-31654"/>
                  <a:pt x="652949" y="0"/>
                </a:cubicBezTo>
                <a:cubicBezTo>
                  <a:pt x="915879" y="31654"/>
                  <a:pt x="1054568" y="-19925"/>
                  <a:pt x="1281715" y="0"/>
                </a:cubicBezTo>
                <a:cubicBezTo>
                  <a:pt x="1508862" y="19925"/>
                  <a:pt x="2071007" y="-30475"/>
                  <a:pt x="2418330" y="0"/>
                </a:cubicBezTo>
                <a:cubicBezTo>
                  <a:pt x="2425707" y="159008"/>
                  <a:pt x="2388423" y="410282"/>
                  <a:pt x="2418330" y="619821"/>
                </a:cubicBezTo>
                <a:cubicBezTo>
                  <a:pt x="2448237" y="829360"/>
                  <a:pt x="2408743" y="1030604"/>
                  <a:pt x="2418330" y="1341811"/>
                </a:cubicBezTo>
                <a:cubicBezTo>
                  <a:pt x="2427918" y="1653018"/>
                  <a:pt x="2424581" y="1757993"/>
                  <a:pt x="2418330" y="2043367"/>
                </a:cubicBezTo>
                <a:cubicBezTo>
                  <a:pt x="2215072" y="2043240"/>
                  <a:pt x="2015341" y="2038476"/>
                  <a:pt x="1862114" y="2043367"/>
                </a:cubicBezTo>
                <a:cubicBezTo>
                  <a:pt x="1708887" y="2048258"/>
                  <a:pt x="1558083" y="2034197"/>
                  <a:pt x="1281715" y="2043367"/>
                </a:cubicBezTo>
                <a:cubicBezTo>
                  <a:pt x="1005347" y="2052537"/>
                  <a:pt x="984693" y="2028976"/>
                  <a:pt x="749682" y="2043367"/>
                </a:cubicBezTo>
                <a:cubicBezTo>
                  <a:pt x="514671" y="2057758"/>
                  <a:pt x="279148" y="2058305"/>
                  <a:pt x="0" y="2043367"/>
                </a:cubicBezTo>
                <a:cubicBezTo>
                  <a:pt x="-26029" y="1799405"/>
                  <a:pt x="-33145" y="1598069"/>
                  <a:pt x="0" y="1341811"/>
                </a:cubicBezTo>
                <a:cubicBezTo>
                  <a:pt x="33145" y="1085553"/>
                  <a:pt x="-20249" y="1013140"/>
                  <a:pt x="0" y="721990"/>
                </a:cubicBezTo>
                <a:cubicBezTo>
                  <a:pt x="20249" y="430840"/>
                  <a:pt x="-25440" y="205103"/>
                  <a:pt x="0" y="0"/>
                </a:cubicBezTo>
                <a:close/>
              </a:path>
              <a:path w="2418330" h="2043367" stroke="0" extrusionOk="0">
                <a:moveTo>
                  <a:pt x="0" y="0"/>
                </a:moveTo>
                <a:cubicBezTo>
                  <a:pt x="289909" y="-16485"/>
                  <a:pt x="358426" y="27162"/>
                  <a:pt x="580399" y="0"/>
                </a:cubicBezTo>
                <a:cubicBezTo>
                  <a:pt x="802372" y="-27162"/>
                  <a:pt x="872970" y="20998"/>
                  <a:pt x="1112432" y="0"/>
                </a:cubicBezTo>
                <a:cubicBezTo>
                  <a:pt x="1351894" y="-20998"/>
                  <a:pt x="1503447" y="-15257"/>
                  <a:pt x="1765381" y="0"/>
                </a:cubicBezTo>
                <a:cubicBezTo>
                  <a:pt x="2027315" y="15257"/>
                  <a:pt x="2128561" y="14097"/>
                  <a:pt x="2418330" y="0"/>
                </a:cubicBezTo>
                <a:cubicBezTo>
                  <a:pt x="2390088" y="145380"/>
                  <a:pt x="2389924" y="465815"/>
                  <a:pt x="2418330" y="660689"/>
                </a:cubicBezTo>
                <a:cubicBezTo>
                  <a:pt x="2446736" y="855563"/>
                  <a:pt x="2448943" y="1131882"/>
                  <a:pt x="2418330" y="1300944"/>
                </a:cubicBezTo>
                <a:cubicBezTo>
                  <a:pt x="2387717" y="1470006"/>
                  <a:pt x="2428169" y="1677425"/>
                  <a:pt x="2418330" y="2043367"/>
                </a:cubicBezTo>
                <a:cubicBezTo>
                  <a:pt x="2216264" y="2038025"/>
                  <a:pt x="2061674" y="2019545"/>
                  <a:pt x="1813748" y="2043367"/>
                </a:cubicBezTo>
                <a:cubicBezTo>
                  <a:pt x="1565822" y="2067189"/>
                  <a:pt x="1456288" y="2064757"/>
                  <a:pt x="1281715" y="2043367"/>
                </a:cubicBezTo>
                <a:cubicBezTo>
                  <a:pt x="1107142" y="2021977"/>
                  <a:pt x="810375" y="2026793"/>
                  <a:pt x="677132" y="2043367"/>
                </a:cubicBezTo>
                <a:cubicBezTo>
                  <a:pt x="543889" y="2059941"/>
                  <a:pt x="169636" y="2042798"/>
                  <a:pt x="0" y="2043367"/>
                </a:cubicBezTo>
                <a:cubicBezTo>
                  <a:pt x="3929" y="1804979"/>
                  <a:pt x="-4208" y="1602435"/>
                  <a:pt x="0" y="1382678"/>
                </a:cubicBezTo>
                <a:cubicBezTo>
                  <a:pt x="4208" y="1162921"/>
                  <a:pt x="-319" y="939580"/>
                  <a:pt x="0" y="721990"/>
                </a:cubicBezTo>
                <a:cubicBezTo>
                  <a:pt x="319" y="504400"/>
                  <a:pt x="19595" y="237164"/>
                  <a:pt x="0" y="0"/>
                </a:cubicBezTo>
                <a:close/>
              </a:path>
            </a:pathLst>
          </a:custGeom>
          <a:ln w="4762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4" name="Left Arrow 13">
            <a:extLst>
              <a:ext uri="{FF2B5EF4-FFF2-40B4-BE49-F238E27FC236}">
                <a16:creationId xmlns:a16="http://schemas.microsoft.com/office/drawing/2014/main" id="{0DBAE658-8CA0-4CC0-780B-31F3E663CDFA}"/>
              </a:ext>
            </a:extLst>
          </p:cNvPr>
          <p:cNvSpPr/>
          <p:nvPr/>
        </p:nvSpPr>
        <p:spPr>
          <a:xfrm rot="18275985">
            <a:off x="4300155" y="3450200"/>
            <a:ext cx="1458058" cy="639078"/>
          </a:xfrm>
          <a:prstGeom prst="leftArrow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6ED3749E-A21D-21D8-929C-1153C58EE7A2}"/>
              </a:ext>
            </a:extLst>
          </p:cNvPr>
          <p:cNvSpPr/>
          <p:nvPr/>
        </p:nvSpPr>
        <p:spPr>
          <a:xfrm rot="9980835">
            <a:off x="5231515" y="4638182"/>
            <a:ext cx="1458058" cy="639078"/>
          </a:xfrm>
          <a:prstGeom prst="leftArrow">
            <a:avLst/>
          </a:prstGeom>
          <a:solidFill>
            <a:schemeClr val="bg1"/>
          </a:solidFill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CB2F97-3A38-83B7-1058-16469B42E9A7}"/>
              </a:ext>
            </a:extLst>
          </p:cNvPr>
          <p:cNvSpPr txBox="1"/>
          <p:nvPr/>
        </p:nvSpPr>
        <p:spPr>
          <a:xfrm>
            <a:off x="398499" y="5666542"/>
            <a:ext cx="27445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i="1" dirty="0">
                <a:latin typeface="Palatino Linotype" panose="02040502050505030304" pitchFamily="18" charset="0"/>
              </a:rPr>
              <a:t>JMB, J. </a:t>
            </a:r>
            <a:r>
              <a:rPr lang="en-GB" sz="1400" i="1" dirty="0" err="1">
                <a:latin typeface="Palatino Linotype" panose="02040502050505030304" pitchFamily="18" charset="0"/>
              </a:rPr>
              <a:t>Heeck</a:t>
            </a:r>
            <a:r>
              <a:rPr lang="en-GB" sz="1400" i="1" dirty="0">
                <a:latin typeface="Palatino Linotype" panose="02040502050505030304" pitchFamily="18" charset="0"/>
              </a:rPr>
              <a:t>, S. Jeon, O. </a:t>
            </a:r>
            <a:r>
              <a:rPr lang="en-GB" sz="1400" i="1" dirty="0" err="1">
                <a:latin typeface="Palatino Linotype" panose="02040502050505030304" pitchFamily="18" charset="0"/>
              </a:rPr>
              <a:t>Matteler</a:t>
            </a:r>
            <a:r>
              <a:rPr lang="en-GB" sz="1400" i="1" dirty="0">
                <a:latin typeface="Palatino Linotype" panose="02040502050505030304" pitchFamily="18" charset="0"/>
              </a:rPr>
              <a:t>, R. Ruiz</a:t>
            </a:r>
            <a:r>
              <a:rPr lang="en-GB" sz="1400" i="1" dirty="0">
                <a:solidFill>
                  <a:srgbClr val="0050B3"/>
                </a:solidFill>
                <a:latin typeface="Palatino Linotype" panose="02040502050505030304" pitchFamily="18" charset="0"/>
              </a:rPr>
              <a:t> </a:t>
            </a:r>
            <a:r>
              <a:rPr lang="en-GB" sz="1400" b="0" i="1" u="none" strike="noStrike" dirty="0">
                <a:solidFill>
                  <a:srgbClr val="0050B3"/>
                </a:solidFill>
                <a:effectLst/>
                <a:latin typeface="Palatino Linotype" panose="02040502050505030304" pitchFamily="18" charset="0"/>
                <a:hlinkClick r:id="rId5"/>
              </a:rPr>
              <a:t>2210.13496</a:t>
            </a:r>
            <a:r>
              <a:rPr lang="en-GB" sz="1400" b="0" i="1" u="none" strike="noStrike" dirty="0">
                <a:solidFill>
                  <a:srgbClr val="0050B3"/>
                </a:solidFill>
                <a:effectLst/>
                <a:latin typeface="Palatino Linotype" panose="02040502050505030304" pitchFamily="18" charset="0"/>
              </a:rPr>
              <a:t> (PRD, accepted)</a:t>
            </a:r>
            <a:endParaRPr lang="en-GB" sz="1400" b="0" i="1" dirty="0"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481C-8597-FB79-E435-206EBC75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E9F1F-6BA0-57CE-3408-8C5621D0C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36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Simplest model that can move M</a:t>
            </a:r>
            <a:r>
              <a:rPr lang="en-US" baseline="-25000" dirty="0"/>
              <a:t>W</a:t>
            </a:r>
          </a:p>
          <a:p>
            <a:pPr lvl="1"/>
            <a:r>
              <a:rPr lang="en-US" dirty="0"/>
              <a:t>Real scalar triplet: H</a:t>
            </a:r>
            <a:r>
              <a:rPr lang="en-US" baseline="30000" dirty="0"/>
              <a:t>+</a:t>
            </a:r>
            <a:r>
              <a:rPr lang="en-US" dirty="0"/>
              <a:t>, H</a:t>
            </a:r>
            <a:r>
              <a:rPr lang="en-US" baseline="30000" dirty="0"/>
              <a:t>-</a:t>
            </a:r>
            <a:r>
              <a:rPr lang="en-US" dirty="0"/>
              <a:t>, H</a:t>
            </a:r>
            <a:r>
              <a:rPr lang="en-US" baseline="30000" dirty="0"/>
              <a:t>0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Still very much allowed, and can also produce a low mass diphoton resonance.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5019F-38B1-5A03-5F41-1FF049C616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59" y="2560638"/>
            <a:ext cx="2962723" cy="2399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5A31B-1D58-DFB3-1B8B-DBF4B45F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009" y="2628747"/>
            <a:ext cx="2765959" cy="2239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F3459-1345-075B-A1BE-3A0EABC806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3968" y="2640300"/>
            <a:ext cx="2765960" cy="2239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6D928-C4BD-B493-F833-DC8A00AB2AF9}"/>
              </a:ext>
            </a:extLst>
          </p:cNvPr>
          <p:cNvSpPr txBox="1"/>
          <p:nvPr/>
        </p:nvSpPr>
        <p:spPr>
          <a:xfrm>
            <a:off x="457200" y="6128066"/>
            <a:ext cx="79459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latin typeface="Palatino Linotype" panose="02040502050505030304" pitchFamily="18" charset="0"/>
              </a:rPr>
              <a:t>JMB, H Debnath, P </a:t>
            </a:r>
            <a:r>
              <a:rPr lang="en-GB" sz="1600" i="1" dirty="0" err="1">
                <a:latin typeface="Palatino Linotype" panose="02040502050505030304" pitchFamily="18" charset="0"/>
              </a:rPr>
              <a:t>Fileviez</a:t>
            </a:r>
            <a:r>
              <a:rPr lang="en-GB" sz="1600" i="1" dirty="0">
                <a:latin typeface="Palatino Linotype" panose="02040502050505030304" pitchFamily="18" charset="0"/>
              </a:rPr>
              <a:t> Perez, F Mitchell </a:t>
            </a:r>
            <a:r>
              <a:rPr lang="en-GB" sz="1600" i="1" dirty="0">
                <a:latin typeface="Palatino Linotype" panose="02040502050505030304" pitchFamily="18" charset="0"/>
                <a:hlinkClick r:id="rId5"/>
              </a:rPr>
              <a:t>arXiv:2309.10027</a:t>
            </a:r>
            <a:endParaRPr lang="en-US" sz="1600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4053-D904-C262-A9BA-E88BC426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SUSY?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70F2645-F7FD-C36A-AF49-86B5B00F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9153"/>
            <a:ext cx="5456210" cy="358040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DCD9340-2F76-83AF-7731-9564E308E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97746"/>
            <a:ext cx="7772400" cy="4429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734842-F216-813C-D219-1D8438E7B748}"/>
              </a:ext>
            </a:extLst>
          </p:cNvPr>
          <p:cNvSpPr/>
          <p:nvPr/>
        </p:nvSpPr>
        <p:spPr>
          <a:xfrm>
            <a:off x="1154243" y="4047344"/>
            <a:ext cx="3417757" cy="5246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9D258-2730-92BC-6F57-4D3568BE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574B5-085A-694F-BE16-81A0D187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601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Contur</a:t>
            </a:r>
            <a:r>
              <a:rPr lang="en-US" dirty="0"/>
              <a:t> covers a wide range of final states</a:t>
            </a:r>
          </a:p>
          <a:p>
            <a:pPr lvl="1"/>
            <a:r>
              <a:rPr lang="en-US" dirty="0"/>
              <a:t>Good for models with a complex or highly variable / qualitative phenomenology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hepcedar.gitlab.io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contur</a:t>
            </a:r>
            <a:r>
              <a:rPr lang="en-US" dirty="0">
                <a:hlinkClick r:id="rId2"/>
              </a:rPr>
              <a:t>-webpage/results/</a:t>
            </a:r>
            <a:r>
              <a:rPr lang="en-US" dirty="0" err="1">
                <a:hlinkClick r:id="rId2"/>
              </a:rPr>
              <a:t>index.html</a:t>
            </a:r>
            <a:endParaRPr lang="en-US" dirty="0"/>
          </a:p>
          <a:p>
            <a:r>
              <a:rPr lang="en-US" dirty="0" err="1"/>
              <a:t>Targetted</a:t>
            </a:r>
            <a:r>
              <a:rPr lang="en-US" dirty="0"/>
              <a:t> at final states made up of SM objects</a:t>
            </a:r>
          </a:p>
          <a:p>
            <a:pPr lvl="1"/>
            <a:r>
              <a:rPr lang="en-US" dirty="0"/>
              <a:t>Is the unfolding, calibration, selection robust for more exotic signals?</a:t>
            </a:r>
          </a:p>
          <a:p>
            <a:pPr lvl="2"/>
            <a:r>
              <a:rPr lang="en-US" dirty="0"/>
              <a:t>LLP: not at present?</a:t>
            </a:r>
          </a:p>
          <a:p>
            <a:pPr lvl="2"/>
            <a:r>
              <a:rPr lang="en-US" dirty="0"/>
              <a:t>Emerging jets, semi-visible jets: maybe, but not optimal?</a:t>
            </a:r>
          </a:p>
          <a:p>
            <a:r>
              <a:rPr lang="en-US" dirty="0"/>
              <a:t>Probably worth a “due diligence” check anyway before embarking on a dedicated search</a:t>
            </a:r>
          </a:p>
        </p:txBody>
      </p:sp>
    </p:spTree>
    <p:extLst>
      <p:ext uri="{BB962C8B-B14F-4D97-AF65-F5344CB8AC3E}">
        <p14:creationId xmlns:p14="http://schemas.microsoft.com/office/powerpoint/2010/main" val="21661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1134A9D-9604-AD31-DAE7-0A69A2C3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45853" y="885819"/>
            <a:ext cx="7274082" cy="545939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7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0B6B-AC61-5947-ED34-6D445CF1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7669"/>
            <a:ext cx="8229600" cy="1860876"/>
          </a:xfrm>
        </p:spPr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Introducing 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Rivet</a:t>
            </a:r>
            <a:b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100" dirty="0">
                <a:latin typeface="Palatino" pitchFamily="2" charset="77"/>
                <a:ea typeface="Palatino" pitchFamily="2" charset="77"/>
              </a:rPr>
              <a:t>“Robust Independent Validation of Experiment and Theory”</a:t>
            </a:r>
            <a:endParaRPr lang="en-US" sz="2200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43D32-B7FD-AC1A-DE73-804CC6F4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33831"/>
            <a:ext cx="4444584" cy="37416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Direct legacy from HERA (</a:t>
            </a:r>
            <a:r>
              <a:rPr lang="en-US" i="1" dirty="0">
                <a:latin typeface="Palatino" pitchFamily="2" charset="77"/>
                <a:ea typeface="Palatino" pitchFamily="2" charset="77"/>
              </a:rPr>
              <a:t>1990s, HZTOOL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)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Developed by </a:t>
            </a:r>
            <a:r>
              <a:rPr lang="en-US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MCnet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for tuning and validation of new MC event generators</a:t>
            </a:r>
          </a:p>
          <a:p>
            <a:pPr lvl="1"/>
            <a:r>
              <a:rPr lang="en-US" dirty="0">
                <a:latin typeface="Palatino" pitchFamily="2" charset="77"/>
                <a:ea typeface="Palatino" pitchFamily="2" charset="77"/>
              </a:rPr>
              <a:t>e.g. What does the underlying event look like in 7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TeV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pp collisions? 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Vast library of measurements of final state particles produced in collisions, and variables derived from them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77B83C27-AB49-B08B-CC8B-C941E3FD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6202" y="2149245"/>
            <a:ext cx="4279139" cy="37416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F5C380-DA00-534A-964E-5D2176C6998A}"/>
              </a:ext>
            </a:extLst>
          </p:cNvPr>
          <p:cNvSpPr/>
          <p:nvPr/>
        </p:nvSpPr>
        <p:spPr>
          <a:xfrm>
            <a:off x="5708456" y="5890907"/>
            <a:ext cx="273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latin typeface="Palatino" pitchFamily="2" charset="77"/>
                <a:ea typeface="Palatino" pitchFamily="2" charset="77"/>
              </a:rPr>
              <a:t>From ATL-PHYS-PUB-2011-008</a:t>
            </a:r>
            <a:r>
              <a:rPr lang="en-GB" i="1" dirty="0">
                <a:latin typeface="NimbusRomNo9L"/>
              </a:rPr>
              <a:t> </a:t>
            </a:r>
            <a:endParaRPr lang="en-GB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12BAA-C80B-9CBA-7453-F8F4A303DD3F}"/>
              </a:ext>
            </a:extLst>
          </p:cNvPr>
          <p:cNvSpPr txBox="1"/>
          <p:nvPr/>
        </p:nvSpPr>
        <p:spPr>
          <a:xfrm>
            <a:off x="457200" y="5975495"/>
            <a:ext cx="508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 Linotype" panose="02040502050505030304" pitchFamily="18" charset="0"/>
                <a:ea typeface="Palatino" pitchFamily="2" charset="77"/>
              </a:rPr>
              <a:t>Buckley et al, </a:t>
            </a:r>
            <a:r>
              <a:rPr lang="en-US" sz="1400" i="1" dirty="0" err="1">
                <a:latin typeface="Palatino Linotype" panose="02040502050505030304" pitchFamily="18" charset="0"/>
                <a:ea typeface="Palatino" pitchFamily="2" charset="77"/>
              </a:rPr>
              <a:t>Bierlich</a:t>
            </a:r>
            <a:r>
              <a:rPr lang="en-US" sz="1400" i="1" dirty="0">
                <a:latin typeface="Palatino Linotype" panose="02040502050505030304" pitchFamily="18" charset="0"/>
                <a:ea typeface="Palatino" pitchFamily="2" charset="77"/>
              </a:rPr>
              <a:t> et al </a:t>
            </a:r>
            <a:r>
              <a:rPr lang="en-GB" sz="1400" i="1" dirty="0">
                <a:latin typeface="Palatino Linotype" panose="02040502050505030304" pitchFamily="18" charset="0"/>
              </a:rPr>
              <a:t>arXiv:1003.0694 (CPC), arXiv:1912.05451 (</a:t>
            </a:r>
            <a:r>
              <a:rPr lang="en-GB" sz="1400" i="1" dirty="0" err="1">
                <a:latin typeface="Palatino Linotype" panose="02040502050505030304" pitchFamily="18" charset="0"/>
              </a:rPr>
              <a:t>SciPost</a:t>
            </a:r>
            <a:r>
              <a:rPr lang="en-GB" sz="1400" i="1" dirty="0">
                <a:latin typeface="Palatino Linotype" panose="02040502050505030304" pitchFamily="18" charset="0"/>
              </a:rPr>
              <a:t>)</a:t>
            </a:r>
            <a:endParaRPr lang="en-US" sz="1400" i="1" dirty="0">
              <a:latin typeface="Palatino Linotype" panose="02040502050505030304" pitchFamily="18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5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0B6B-AC61-5947-ED34-6D445CF1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070"/>
            <a:ext cx="8229600" cy="1426939"/>
          </a:xfrm>
        </p:spPr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Introducing </a:t>
            </a:r>
            <a:r>
              <a:rPr lang="en-US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Contur</a:t>
            </a:r>
            <a:b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100" dirty="0">
                <a:latin typeface="Palatino" pitchFamily="2" charset="77"/>
                <a:ea typeface="Palatino" pitchFamily="2" charset="77"/>
              </a:rPr>
              <a:t>“Constraints On New Theories Using Rivet”</a:t>
            </a:r>
            <a:endParaRPr lang="en-US" sz="2200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379AA41-5929-0692-F816-EB1E76E8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820" y="2266841"/>
            <a:ext cx="5024726" cy="24558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92A88A-2A37-4B1D-5672-B7AD0DC2D375}"/>
              </a:ext>
            </a:extLst>
          </p:cNvPr>
          <p:cNvSpPr txBox="1">
            <a:spLocks/>
          </p:cNvSpPr>
          <p:nvPr/>
        </p:nvSpPr>
        <p:spPr>
          <a:xfrm>
            <a:off x="457198" y="1905009"/>
            <a:ext cx="3702571" cy="2999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" pitchFamily="2" charset="77"/>
                <a:ea typeface="Palatino" pitchFamily="2" charset="77"/>
              </a:rPr>
              <a:t>Extend the power of Rivet beyond the Standard Model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Signal-injection of final-state particles from Beyond-the-SM physics events on to the measured cross sections in Rivet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BD187FB-F7EC-AC23-C246-3B0E46552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5088991"/>
            <a:ext cx="6138473" cy="1295386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Palatino" pitchFamily="2" charset="77"/>
                <a:ea typeface="Palatino" pitchFamily="2" charset="77"/>
              </a:rPr>
              <a:t>Increasingly precise measurements and calculations </a:t>
            </a:r>
            <a:r>
              <a:rPr lang="en-US" sz="25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together</a:t>
            </a:r>
            <a:r>
              <a:rPr lang="en-US" sz="2500" dirty="0">
                <a:latin typeface="Palatino" pitchFamily="2" charset="77"/>
                <a:ea typeface="Palatino" pitchFamily="2" charset="77"/>
              </a:rPr>
              <a:t> extend the reach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23DFB-16B6-995D-2003-F6C98125B043}"/>
              </a:ext>
            </a:extLst>
          </p:cNvPr>
          <p:cNvSpPr txBox="1"/>
          <p:nvPr/>
        </p:nvSpPr>
        <p:spPr>
          <a:xfrm>
            <a:off x="4149500" y="4622880"/>
            <a:ext cx="431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From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Altakach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Ježo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Klasen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Schienbein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 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arXiv:2111.15406 (</a:t>
            </a:r>
            <a:r>
              <a:rPr lang="en-GB" sz="1400" i="1" dirty="0" err="1">
                <a:latin typeface="Palatino" pitchFamily="2" charset="77"/>
                <a:ea typeface="Palatino" pitchFamily="2" charset="77"/>
              </a:rPr>
              <a:t>SciPost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 Core)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B2980-F98B-1FEB-9E34-8198A011144D}"/>
              </a:ext>
            </a:extLst>
          </p:cNvPr>
          <p:cNvSpPr txBox="1"/>
          <p:nvPr/>
        </p:nvSpPr>
        <p:spPr>
          <a:xfrm>
            <a:off x="457198" y="5938017"/>
            <a:ext cx="483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Grellscheid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Krämer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Sarrazin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Yallup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;  Buckley et al </a:t>
            </a:r>
          </a:p>
          <a:p>
            <a:r>
              <a:rPr lang="en-GB" sz="1400" i="1" dirty="0"/>
              <a:t>arXiv:1606.05296 (JHEP), arXiv:2102.04377 (</a:t>
            </a:r>
            <a:r>
              <a:rPr lang="en-GB" sz="1400" i="1" dirty="0" err="1"/>
              <a:t>SciPost</a:t>
            </a:r>
            <a:r>
              <a:rPr lang="en-GB" sz="1400" i="1" dirty="0"/>
              <a:t>)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3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02C2-E917-FF51-521B-0E841F4CD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70618" cy="1143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A </a:t>
            </a:r>
            <a:r>
              <a:rPr lang="en-US" i="1" dirty="0" err="1"/>
              <a:t>Contur</a:t>
            </a:r>
            <a:r>
              <a:rPr lang="en-US" i="1" dirty="0"/>
              <a:t>-friendly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2AA8-BB2E-A100-EE52-429BB4779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 unfolded to particle-level</a:t>
            </a:r>
          </a:p>
          <a:p>
            <a:r>
              <a:rPr lang="en-US" dirty="0"/>
              <a:t>Is defined in terms of the final state, not production process</a:t>
            </a:r>
          </a:p>
          <a:p>
            <a:r>
              <a:rPr lang="en-US" dirty="0"/>
              <a:t>Has a fiducial phase space which is as inclusive as possible and reflects the actual selection</a:t>
            </a:r>
          </a:p>
          <a:p>
            <a:pPr lvl="1"/>
            <a:r>
              <a:rPr lang="en-US" dirty="0"/>
              <a:t>No hidden </a:t>
            </a:r>
            <a:r>
              <a:rPr lang="en-US" dirty="0" err="1"/>
              <a:t>vetos</a:t>
            </a:r>
            <a:endParaRPr lang="en-US" dirty="0"/>
          </a:p>
          <a:p>
            <a:pPr lvl="1"/>
            <a:r>
              <a:rPr lang="en-US" dirty="0"/>
              <a:t>Minimal extrapolations</a:t>
            </a:r>
          </a:p>
          <a:p>
            <a:r>
              <a:rPr lang="en-US" dirty="0"/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36947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98E0E-BBB0-E947-B085-43C9BFC7ED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327" y="653240"/>
            <a:ext cx="6435930" cy="5438037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1C0A59-B595-5A4D-9E45-4A8BF7C8BD6F}"/>
              </a:ext>
            </a:extLst>
          </p:cNvPr>
          <p:cNvSpPr/>
          <p:nvPr/>
        </p:nvSpPr>
        <p:spPr>
          <a:xfrm>
            <a:off x="3110943" y="5783500"/>
            <a:ext cx="1965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/>
              <a:t>arXiv:2103.01918 (JHEP)</a:t>
            </a:r>
            <a:endParaRPr lang="en-US" sz="1400" i="1" dirty="0"/>
          </a:p>
        </p:txBody>
      </p:sp>
      <p:pic>
        <p:nvPicPr>
          <p:cNvPr id="6" name="Picture 5" descr="qqZZ4lrad.pdf">
            <a:extLst>
              <a:ext uri="{FF2B5EF4-FFF2-40B4-BE49-F238E27FC236}">
                <a16:creationId xmlns:a16="http://schemas.microsoft.com/office/drawing/2014/main" id="{9DB55156-BA0F-618D-4E96-8DA557D8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1185533"/>
            <a:ext cx="1704782" cy="1238631"/>
          </a:xfrm>
          <a:prstGeom prst="rect">
            <a:avLst/>
          </a:prstGeom>
        </p:spPr>
      </p:pic>
      <p:pic>
        <p:nvPicPr>
          <p:cNvPr id="7" name="Picture 6" descr="ggZZ4lhiggs.pdf">
            <a:extLst>
              <a:ext uri="{FF2B5EF4-FFF2-40B4-BE49-F238E27FC236}">
                <a16:creationId xmlns:a16="http://schemas.microsoft.com/office/drawing/2014/main" id="{E4B5A1D0-A46E-E2ED-A80B-5DF65AD4A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15" y="2424164"/>
            <a:ext cx="1717924" cy="1086849"/>
          </a:xfrm>
          <a:prstGeom prst="rect">
            <a:avLst/>
          </a:prstGeom>
        </p:spPr>
      </p:pic>
      <p:pic>
        <p:nvPicPr>
          <p:cNvPr id="8" name="Picture 7" descr="ggZZ4lbox.pdf">
            <a:extLst>
              <a:ext uri="{FF2B5EF4-FFF2-40B4-BE49-F238E27FC236}">
                <a16:creationId xmlns:a16="http://schemas.microsoft.com/office/drawing/2014/main" id="{445A5BE8-D0B7-A5C8-FBF3-405791568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5245254"/>
            <a:ext cx="1704782" cy="926298"/>
          </a:xfrm>
          <a:prstGeom prst="rect">
            <a:avLst/>
          </a:prstGeom>
        </p:spPr>
      </p:pic>
      <p:pic>
        <p:nvPicPr>
          <p:cNvPr id="9" name="Picture 8" descr="qqZZ4l.pdf">
            <a:extLst>
              <a:ext uri="{FF2B5EF4-FFF2-40B4-BE49-F238E27FC236}">
                <a16:creationId xmlns:a16="http://schemas.microsoft.com/office/drawing/2014/main" id="{2A78A4A3-AC50-6435-3B39-0388DCBD6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3770349"/>
            <a:ext cx="1515077" cy="1100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684E669-6A3D-57DA-F641-D1FB6652A608}"/>
              </a:ext>
            </a:extLst>
          </p:cNvPr>
          <p:cNvSpPr/>
          <p:nvPr/>
        </p:nvSpPr>
        <p:spPr>
          <a:xfrm>
            <a:off x="1963711" y="1409075"/>
            <a:ext cx="464696" cy="4347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E22078-7FA9-A0AB-EFAC-5937F0EAC4D5}"/>
              </a:ext>
            </a:extLst>
          </p:cNvPr>
          <p:cNvSpPr/>
          <p:nvPr/>
        </p:nvSpPr>
        <p:spPr>
          <a:xfrm>
            <a:off x="2232000" y="1512000"/>
            <a:ext cx="464696" cy="43471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2A3117-F99E-763E-8357-192F8DFD6EAA}"/>
              </a:ext>
            </a:extLst>
          </p:cNvPr>
          <p:cNvSpPr/>
          <p:nvPr/>
        </p:nvSpPr>
        <p:spPr>
          <a:xfrm>
            <a:off x="2733207" y="1561474"/>
            <a:ext cx="464696" cy="4347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52626-547C-62FC-9939-18599B15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6730"/>
            <a:ext cx="762249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Unleashing the power of high luminosity LHC data</a:t>
            </a:r>
            <a:br>
              <a:rPr lang="en-US" dirty="0">
                <a:latin typeface="Palatino" pitchFamily="2" charset="77"/>
                <a:ea typeface="Palatino" pitchFamily="2" charset="77"/>
              </a:rPr>
            </a:br>
            <a:r>
              <a:rPr lang="en-US" sz="4000" i="1" dirty="0">
                <a:latin typeface="Palatino" pitchFamily="2" charset="77"/>
                <a:ea typeface="Palatino" pitchFamily="2" charset="77"/>
              </a:rPr>
              <a:t>(some example case studies)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1947-16A7-A9E9-C592-9107FC9B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55162"/>
            <a:ext cx="3889948" cy="3742727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Composite Dark Matter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Custodial Symmetry breaking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EW Supersymmetry with a light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gluino</a:t>
            </a: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0" indent="0">
              <a:buNone/>
            </a:pPr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searchMeasEquiv.pdf" descr="searchMeasEquiv.pdf">
            <a:extLst>
              <a:ext uri="{FF2B5EF4-FFF2-40B4-BE49-F238E27FC236}">
                <a16:creationId xmlns:a16="http://schemas.microsoft.com/office/drawing/2014/main" id="{DAE868F2-52F6-0ECD-EE83-44BE9B1B4A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4509" y="2778014"/>
            <a:ext cx="4532291" cy="30694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53D01-7BE3-3733-A444-DF53DEE44AA2}"/>
              </a:ext>
            </a:extLst>
          </p:cNvPr>
          <p:cNvSpPr txBox="1"/>
          <p:nvPr/>
        </p:nvSpPr>
        <p:spPr>
          <a:xfrm>
            <a:off x="7525062" y="6000287"/>
            <a:ext cx="265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Louie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Corpe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43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1947-16A7-A9E9-C592-9107FC9B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75" y="1424067"/>
            <a:ext cx="78529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What if Dark Matter is a composite particle arising from e.g. an SU(4) symmetry which confines at some scale </a:t>
            </a:r>
            <a:r>
              <a:rPr lang="en-US" dirty="0" err="1">
                <a:latin typeface="Symbol" pitchFamily="2" charset="2"/>
                <a:ea typeface="Palatino" pitchFamily="2" charset="77"/>
              </a:rPr>
              <a:t>L</a:t>
            </a:r>
            <a:r>
              <a:rPr lang="en-US" baseline="-25000" dirty="0" err="1">
                <a:latin typeface="Palatino" pitchFamily="2" charset="77"/>
                <a:ea typeface="Palatino" pitchFamily="2" charset="77"/>
              </a:rPr>
              <a:t>dark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?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Leads to bound states ”dark” mesons and baryons. </a:t>
            </a:r>
          </a:p>
          <a:p>
            <a:pPr lvl="1"/>
            <a:r>
              <a:rPr lang="en-US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Kribs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 et al. arXiv:1809.10183 (JHEP)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Dark fermions transform under electroweak part of the Standard Model: communication with SM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There are </a:t>
            </a:r>
            <a:r>
              <a:rPr lang="en-US" b="1" dirty="0">
                <a:latin typeface="Palatino" pitchFamily="2" charset="77"/>
                <a:ea typeface="Palatino" pitchFamily="2" charset="77"/>
              </a:rPr>
              <a:t>no direct searches*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for this model by ATLAS or CMS: </a:t>
            </a:r>
            <a:br>
              <a:rPr lang="en-US" dirty="0">
                <a:latin typeface="Palatino" pitchFamily="2" charset="77"/>
                <a:ea typeface="Palatino" pitchFamily="2" charset="77"/>
              </a:rPr>
            </a:br>
            <a:r>
              <a:rPr lang="en-US" dirty="0">
                <a:latin typeface="Palatino" pitchFamily="2" charset="77"/>
                <a:ea typeface="Palatino" pitchFamily="2" charset="77"/>
              </a:rPr>
              <a:t>instead to constrain this model using the bank of existing LHC measurements using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Contur</a:t>
            </a:r>
            <a:endParaRPr lang="en-US" dirty="0">
              <a:latin typeface="Palatino" pitchFamily="2" charset="77"/>
              <a:ea typeface="Palatino" pitchFamily="2" charset="77"/>
            </a:endParaRP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Dynamics of the theory depend a lot on 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𝜂=𝑚(𝜋</a:t>
            </a:r>
            <a:r>
              <a:rPr lang="en-US" baseline="-250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𝐷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)/𝑚(𝜌</a:t>
            </a:r>
            <a:r>
              <a:rPr lang="en-US" baseline="-250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𝐷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)</a:t>
            </a: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9982FD8-30EE-9F48-9E2A-C0EB0E43B0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02" y="469369"/>
            <a:ext cx="7852900" cy="10657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latin typeface="Palatino" pitchFamily="2" charset="77"/>
                <a:ea typeface="Palatino" pitchFamily="2" charset="77"/>
              </a:rPr>
              <a:t>Composite Dark Matter Models</a:t>
            </a:r>
            <a:endParaRPr lang="en-US" sz="4000" b="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594E42-2BEE-B0BE-8217-735B141C116B}"/>
              </a:ext>
            </a:extLst>
          </p:cNvPr>
          <p:cNvSpPr txBox="1"/>
          <p:nvPr/>
        </p:nvSpPr>
        <p:spPr>
          <a:xfrm>
            <a:off x="494675" y="6190938"/>
            <a:ext cx="527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Corpe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Kong, Kulkarni, Thomas. 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arXiv:2105.08494 (PRD)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33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AE36D21-2285-0063-140B-3C91A6D3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123" y="1842786"/>
            <a:ext cx="5458677" cy="22936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A7D41E21-0C9F-38F6-8A0F-52A2E948BEAD}"/>
              </a:ext>
            </a:extLst>
          </p:cNvPr>
          <p:cNvGrpSpPr/>
          <p:nvPr/>
        </p:nvGrpSpPr>
        <p:grpSpPr>
          <a:xfrm>
            <a:off x="820249" y="1929838"/>
            <a:ext cx="2407874" cy="1057745"/>
            <a:chOff x="0" y="0"/>
            <a:chExt cx="2407873" cy="1057744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B971CFF8-EA01-DBDC-91CF-E59B657DC089}"/>
                </a:ext>
              </a:extLst>
            </p:cNvPr>
            <p:cNvGrpSpPr/>
            <p:nvPr/>
          </p:nvGrpSpPr>
          <p:grpSpPr>
            <a:xfrm>
              <a:off x="127470" y="65713"/>
              <a:ext cx="2081191" cy="992032"/>
              <a:chOff x="0" y="0"/>
              <a:chExt cx="2081189" cy="992030"/>
            </a:xfrm>
          </p:grpSpPr>
          <p:pic>
            <p:nvPicPr>
              <p:cNvPr id="12" name="Screenshot 2021-05-31 at 19.25.01.png" descr="Screenshot 2021-05-31 at 19.25.01.png">
                <a:extLst>
                  <a:ext uri="{FF2B5EF4-FFF2-40B4-BE49-F238E27FC236}">
                    <a16:creationId xmlns:a16="http://schemas.microsoft.com/office/drawing/2014/main" id="{3D0B6036-A1D8-FC08-B482-0702B107E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1920"/>
              <a:stretch>
                <a:fillRect/>
              </a:stretch>
            </p:blipFill>
            <p:spPr>
              <a:xfrm rot="10800000">
                <a:off x="-1" y="-1"/>
                <a:ext cx="1416578" cy="9920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" name="Group">
                <a:extLst>
                  <a:ext uri="{FF2B5EF4-FFF2-40B4-BE49-F238E27FC236}">
                    <a16:creationId xmlns:a16="http://schemas.microsoft.com/office/drawing/2014/main" id="{0C4C55E8-D9C2-A6DD-7C0C-53E93E68BB3D}"/>
                  </a:ext>
                </a:extLst>
              </p:cNvPr>
              <p:cNvGrpSpPr/>
              <p:nvPr/>
            </p:nvGrpSpPr>
            <p:grpSpPr>
              <a:xfrm>
                <a:off x="8965" y="37007"/>
                <a:ext cx="704558" cy="821821"/>
                <a:chOff x="0" y="0"/>
                <a:chExt cx="704557" cy="821819"/>
              </a:xfrm>
            </p:grpSpPr>
            <p:sp>
              <p:nvSpPr>
                <p:cNvPr id="16" name="Line">
                  <a:extLst>
                    <a:ext uri="{FF2B5EF4-FFF2-40B4-BE49-F238E27FC236}">
                      <a16:creationId xmlns:a16="http://schemas.microsoft.com/office/drawing/2014/main" id="{D0BD739F-31EF-CAED-DB75-1004880DC240}"/>
                    </a:ext>
                  </a:extLst>
                </p:cNvPr>
                <p:cNvSpPr/>
                <p:nvPr/>
              </p:nvSpPr>
              <p:spPr>
                <a:xfrm flipH="1" flipV="1">
                  <a:off x="-1" y="0"/>
                  <a:ext cx="662822" cy="41489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38150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7" name="Line">
                  <a:extLst>
                    <a:ext uri="{FF2B5EF4-FFF2-40B4-BE49-F238E27FC236}">
                      <a16:creationId xmlns:a16="http://schemas.microsoft.com/office/drawing/2014/main" id="{D84343F3-8996-A5B5-D149-3B4262816B9B}"/>
                    </a:ext>
                  </a:extLst>
                </p:cNvPr>
                <p:cNvSpPr/>
                <p:nvPr/>
              </p:nvSpPr>
              <p:spPr>
                <a:xfrm flipH="1">
                  <a:off x="41736" y="406929"/>
                  <a:ext cx="662822" cy="41489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38150">
                    <a:defRPr sz="16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id="{00C28294-0180-92A9-3D43-83C1FB54D12B}"/>
                  </a:ext>
                </a:extLst>
              </p:cNvPr>
              <p:cNvSpPr/>
              <p:nvPr/>
            </p:nvSpPr>
            <p:spPr>
              <a:xfrm>
                <a:off x="1418368" y="450368"/>
                <a:ext cx="662822" cy="41489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5" name="Line">
                <a:extLst>
                  <a:ext uri="{FF2B5EF4-FFF2-40B4-BE49-F238E27FC236}">
                    <a16:creationId xmlns:a16="http://schemas.microsoft.com/office/drawing/2014/main" id="{197860F4-A236-1B36-1E84-A4395ED7ED30}"/>
                  </a:ext>
                </a:extLst>
              </p:cNvPr>
              <p:cNvSpPr/>
              <p:nvPr/>
            </p:nvSpPr>
            <p:spPr>
              <a:xfrm flipV="1">
                <a:off x="1397500" y="53873"/>
                <a:ext cx="662822" cy="41489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Equation">
                  <a:extLst>
                    <a:ext uri="{FF2B5EF4-FFF2-40B4-BE49-F238E27FC236}">
                      <a16:creationId xmlns:a16="http://schemas.microsoft.com/office/drawing/2014/main" id="{AEBFAE85-7048-D57B-566F-F0725BCA36A0}"/>
                    </a:ext>
                  </a:extLst>
                </p:cNvPr>
                <p:cNvSpPr txBox="1"/>
                <p:nvPr/>
              </p:nvSpPr>
              <p:spPr>
                <a:xfrm>
                  <a:off x="877445" y="556109"/>
                  <a:ext cx="557596" cy="263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bSup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38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445" y="556109"/>
                  <a:ext cx="557596" cy="263241"/>
                </a:xfrm>
                <a:prstGeom prst="rect">
                  <a:avLst/>
                </a:prstGeom>
                <a:blipFill>
                  <a:blip r:embed="rId7"/>
                  <a:stretch>
                    <a:fillRect l="-15909" t="-4762" r="-20455" b="-4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Equation">
                  <a:extLst>
                    <a:ext uri="{FF2B5EF4-FFF2-40B4-BE49-F238E27FC236}">
                      <a16:creationId xmlns:a16="http://schemas.microsoft.com/office/drawing/2014/main" id="{8642744A-DC56-6830-C5F8-512B79A53756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125045" cy="147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25045" cy="147676"/>
                </a:xfrm>
                <a:prstGeom prst="rect">
                  <a:avLst/>
                </a:prstGeom>
                <a:blipFill>
                  <a:blip r:embed="rId8"/>
                  <a:stretch>
                    <a:fillRect l="-54545" r="-63636" b="-15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Equation">
                  <a:extLst>
                    <a:ext uri="{FF2B5EF4-FFF2-40B4-BE49-F238E27FC236}">
                      <a16:creationId xmlns:a16="http://schemas.microsoft.com/office/drawing/2014/main" id="{A72A802A-09E4-3E5E-3F3F-72D80157FC11}"/>
                    </a:ext>
                  </a:extLst>
                </p:cNvPr>
                <p:cNvSpPr txBox="1"/>
                <p:nvPr/>
              </p:nvSpPr>
              <p:spPr>
                <a:xfrm>
                  <a:off x="0" y="832401"/>
                  <a:ext cx="125045" cy="1476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832401"/>
                  <a:ext cx="125045" cy="147677"/>
                </a:xfrm>
                <a:prstGeom prst="rect">
                  <a:avLst/>
                </a:prstGeom>
                <a:blipFill>
                  <a:blip r:embed="rId9"/>
                  <a:stretch>
                    <a:fillRect l="-54545" r="-63636" b="-141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Equation">
                  <a:extLst>
                    <a:ext uri="{FF2B5EF4-FFF2-40B4-BE49-F238E27FC236}">
                      <a16:creationId xmlns:a16="http://schemas.microsoft.com/office/drawing/2014/main" id="{39D01B6F-087D-D800-AD10-F0F3E6621560}"/>
                    </a:ext>
                  </a:extLst>
                </p:cNvPr>
                <p:cNvSpPr txBox="1"/>
                <p:nvPr/>
              </p:nvSpPr>
              <p:spPr>
                <a:xfrm>
                  <a:off x="2238419" y="863"/>
                  <a:ext cx="169455" cy="1848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38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419" y="863"/>
                  <a:ext cx="169455" cy="184806"/>
                </a:xfrm>
                <a:prstGeom prst="rect">
                  <a:avLst/>
                </a:prstGeom>
                <a:blipFill>
                  <a:blip r:embed="rId10"/>
                  <a:stretch>
                    <a:fillRect l="-50000" t="-6667" r="-57143" b="-7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Equation">
                  <a:extLst>
                    <a:ext uri="{FF2B5EF4-FFF2-40B4-BE49-F238E27FC236}">
                      <a16:creationId xmlns:a16="http://schemas.microsoft.com/office/drawing/2014/main" id="{6FDCE1AC-452E-40DE-05E9-B952549B77D7}"/>
                    </a:ext>
                  </a:extLst>
                </p:cNvPr>
                <p:cNvSpPr txBox="1"/>
                <p:nvPr/>
              </p:nvSpPr>
              <p:spPr>
                <a:xfrm>
                  <a:off x="2238419" y="837062"/>
                  <a:ext cx="169455" cy="1848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419" y="837062"/>
                  <a:ext cx="169455" cy="184806"/>
                </a:xfrm>
                <a:prstGeom prst="rect">
                  <a:avLst/>
                </a:prstGeom>
                <a:blipFill>
                  <a:blip r:embed="rId11"/>
                  <a:stretch>
                    <a:fillRect l="-50000" r="-57143" b="-6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8FD0906C-44A1-3CF6-B583-965779FC25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6556" y="4369983"/>
            <a:ext cx="4890244" cy="1088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A47C4598-CB7A-4E71-96C2-BA40B79D31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207" y="3948084"/>
            <a:ext cx="3062152" cy="202536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F0414A9E-A7C8-F4D1-D3D6-4D1C11F0A8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02" y="469369"/>
            <a:ext cx="7852900" cy="10657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latin typeface="Palatino" pitchFamily="2" charset="77"/>
                <a:ea typeface="Palatino" pitchFamily="2" charset="77"/>
              </a:rPr>
              <a:t>Composite Dark Matter Models</a:t>
            </a:r>
            <a:endParaRPr lang="en-US" sz="4000" b="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1" name="Left-handed model ρ0D, ρ+D, ρ-D">
            <a:extLst>
              <a:ext uri="{FF2B5EF4-FFF2-40B4-BE49-F238E27FC236}">
                <a16:creationId xmlns:a16="http://schemas.microsoft.com/office/drawing/2014/main" id="{FAF5EC84-287E-D4F8-BC38-81B2EF041CCF}"/>
              </a:ext>
            </a:extLst>
          </p:cNvPr>
          <p:cNvSpPr/>
          <p:nvPr/>
        </p:nvSpPr>
        <p:spPr>
          <a:xfrm>
            <a:off x="4126852" y="1471814"/>
            <a:ext cx="1650542" cy="434272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Left-handed model</a:t>
            </a:r>
            <a:br>
              <a:rPr dirty="0"/>
            </a:br>
            <a:r>
              <a:rPr dirty="0"/>
              <a:t>ρ</a:t>
            </a:r>
            <a:r>
              <a:rPr baseline="31999" dirty="0"/>
              <a:t>0</a:t>
            </a:r>
            <a:r>
              <a:rPr baseline="-5999" dirty="0"/>
              <a:t>D, </a:t>
            </a:r>
            <a:r>
              <a:rPr dirty="0" err="1"/>
              <a:t>ρ</a:t>
            </a:r>
            <a:r>
              <a:rPr baseline="31999" dirty="0" err="1"/>
              <a:t>+</a:t>
            </a:r>
            <a:r>
              <a:rPr baseline="-5999" dirty="0" err="1"/>
              <a:t>D</a:t>
            </a:r>
            <a:r>
              <a:rPr baseline="-5999" dirty="0"/>
              <a:t>, </a:t>
            </a:r>
            <a:r>
              <a:rPr dirty="0" err="1"/>
              <a:t>ρ</a:t>
            </a:r>
            <a:r>
              <a:rPr baseline="31999" dirty="0"/>
              <a:t>-</a:t>
            </a:r>
            <a:r>
              <a:rPr baseline="-5999" dirty="0"/>
              <a:t>D</a:t>
            </a:r>
          </a:p>
        </p:txBody>
      </p:sp>
      <p:sp>
        <p:nvSpPr>
          <p:cNvPr id="22" name="Right-handed model ρ0D only">
            <a:extLst>
              <a:ext uri="{FF2B5EF4-FFF2-40B4-BE49-F238E27FC236}">
                <a16:creationId xmlns:a16="http://schemas.microsoft.com/office/drawing/2014/main" id="{FD0F2569-BF24-39FE-6389-82F4EE323030}"/>
              </a:ext>
            </a:extLst>
          </p:cNvPr>
          <p:cNvSpPr/>
          <p:nvPr/>
        </p:nvSpPr>
        <p:spPr>
          <a:xfrm>
            <a:off x="6641219" y="1434752"/>
            <a:ext cx="1650542" cy="434272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Right-handed model</a:t>
            </a:r>
            <a:br>
              <a:rPr dirty="0"/>
            </a:br>
            <a:r>
              <a:rPr dirty="0"/>
              <a:t>ρ</a:t>
            </a:r>
            <a:r>
              <a:rPr baseline="31999" dirty="0"/>
              <a:t>0</a:t>
            </a:r>
            <a:r>
              <a:rPr baseline="-5999" dirty="0"/>
              <a:t>D </a:t>
            </a:r>
            <a:r>
              <a:rPr dirty="0"/>
              <a:t>only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0A0FE-2243-39DB-41CE-060BFA18C3D4}"/>
              </a:ext>
            </a:extLst>
          </p:cNvPr>
          <p:cNvSpPr txBox="1"/>
          <p:nvPr/>
        </p:nvSpPr>
        <p:spPr>
          <a:xfrm>
            <a:off x="494675" y="6190938"/>
            <a:ext cx="527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alatino" pitchFamily="2" charset="77"/>
                <a:ea typeface="Palatino" pitchFamily="2" charset="77"/>
              </a:rPr>
              <a:t>JMB, </a:t>
            </a:r>
            <a:r>
              <a:rPr lang="en-US" sz="1400" i="1" dirty="0" err="1">
                <a:latin typeface="Palatino" pitchFamily="2" charset="77"/>
                <a:ea typeface="Palatino" pitchFamily="2" charset="77"/>
              </a:rPr>
              <a:t>Corpe</a:t>
            </a:r>
            <a:r>
              <a:rPr lang="en-US" sz="1400" i="1" dirty="0">
                <a:latin typeface="Palatino" pitchFamily="2" charset="77"/>
                <a:ea typeface="Palatino" pitchFamily="2" charset="77"/>
              </a:rPr>
              <a:t>, Kong, Kulkarni, Thomas. </a:t>
            </a:r>
            <a:r>
              <a:rPr lang="en-GB" sz="1400" i="1" dirty="0">
                <a:latin typeface="Palatino" pitchFamily="2" charset="77"/>
                <a:ea typeface="Palatino" pitchFamily="2" charset="77"/>
              </a:rPr>
              <a:t>arXiv:2105.08494 (PRD)</a:t>
            </a:r>
            <a:endParaRPr lang="en-US" sz="1400" i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36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12710</TotalTime>
  <Words>922</Words>
  <Application>Microsoft Macintosh PowerPoint</Application>
  <PresentationFormat>On-screen Show (4:3)</PresentationFormat>
  <Paragraphs>106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</vt:lpstr>
      <vt:lpstr>Calibri</vt:lpstr>
      <vt:lpstr>Cambria Math</vt:lpstr>
      <vt:lpstr>Helvetica Neue Medium</vt:lpstr>
      <vt:lpstr>NimbusRomNo9L</vt:lpstr>
      <vt:lpstr>Palatino</vt:lpstr>
      <vt:lpstr>Palatino Linotype</vt:lpstr>
      <vt:lpstr>rtxmi</vt:lpstr>
      <vt:lpstr>rtxr</vt:lpstr>
      <vt:lpstr>Symbol</vt:lpstr>
      <vt:lpstr>txsy</vt:lpstr>
      <vt:lpstr>Office Theme</vt:lpstr>
      <vt:lpstr>YoungSt@rs 19/10/2023 Jon Butterworth </vt:lpstr>
      <vt:lpstr>PowerPoint Presentation</vt:lpstr>
      <vt:lpstr>Introducing Rivet “Robust Independent Validation of Experiment and Theory”</vt:lpstr>
      <vt:lpstr>Introducing Contur “Constraints On New Theories Using Rivet”</vt:lpstr>
      <vt:lpstr>A Contur-friendly measurement</vt:lpstr>
      <vt:lpstr>PowerPoint Presentation</vt:lpstr>
      <vt:lpstr>Unleashing the power of high luminosity LHC data (some example case studies)</vt:lpstr>
      <vt:lpstr>Composite Dark Matter Models</vt:lpstr>
      <vt:lpstr>Composite Dark Matter Models</vt:lpstr>
      <vt:lpstr>Composite Dark Matter Models</vt:lpstr>
      <vt:lpstr>Composite Dark Matter Models</vt:lpstr>
      <vt:lpstr>Composite Dark Matter Models</vt:lpstr>
      <vt:lpstr>W Mass &amp; Custodial Symmetry</vt:lpstr>
      <vt:lpstr>Does it survive our “SM” measurements?</vt:lpstr>
      <vt:lpstr>Another Try</vt:lpstr>
      <vt:lpstr>Back to SUSY?</vt:lpstr>
      <vt:lpstr>Issues to consider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Map of the Invisible</dc:title>
  <dc:creator>Jonathan Butterworth</dc:creator>
  <cp:lastModifiedBy>Butterworth, Jonathan</cp:lastModifiedBy>
  <cp:revision>176</cp:revision>
  <dcterms:created xsi:type="dcterms:W3CDTF">2017-10-05T11:46:10Z</dcterms:created>
  <dcterms:modified xsi:type="dcterms:W3CDTF">2023-10-19T09:44:17Z</dcterms:modified>
</cp:coreProperties>
</file>