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56"/>
  </p:notesMasterIdLst>
  <p:handoutMasterIdLst>
    <p:handoutMasterId r:id="rId5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06" r:id="rId46"/>
    <p:sldId id="297" r:id="rId47"/>
    <p:sldId id="298" r:id="rId48"/>
    <p:sldId id="300" r:id="rId49"/>
    <p:sldId id="299" r:id="rId50"/>
    <p:sldId id="301" r:id="rId51"/>
    <p:sldId id="302" r:id="rId52"/>
    <p:sldId id="303" r:id="rId53"/>
    <p:sldId id="304" r:id="rId54"/>
    <p:sldId id="305" r:id="rId55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25" autoAdjust="0"/>
  </p:normalViewPr>
  <p:slideViewPr>
    <p:cSldViewPr snapToGrid="0" showGuides="1">
      <p:cViewPr varScale="1">
        <p:scale>
          <a:sx n="77" d="100"/>
          <a:sy n="77" d="100"/>
        </p:scale>
        <p:origin x="912" y="67"/>
      </p:cViewPr>
      <p:guideLst/>
    </p:cSldViewPr>
  </p:slideViewPr>
  <p:outlineViewPr>
    <p:cViewPr>
      <p:scale>
        <a:sx n="33" d="100"/>
        <a:sy n="33" d="100"/>
      </p:scale>
      <p:origin x="0" y="-163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2039EFF-5918-4A37-9CE0-86CFAFCA643F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03308A-A8B4-43FF-8C57-7C15CEEAA8C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2DF0E5-A23B-43FA-8CDD-9C3391F4F08E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62F9892-4FA8-4E47-8751-DA9332AF5A19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62F723E-F215-428A-B08B-35C8388AC93E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85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85BC796-AAFD-49E2-9ACD-80A89F787B4A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401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en-GB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rtl="0"/>
            <a:r>
              <a:rPr lang="de-DE" sz="4000">
                <a:solidFill>
                  <a:schemeClr val="tx1">
                    <a:lumMod val="75000"/>
                    <a:lumOff val="25000"/>
                  </a:schemeClr>
                </a:solidFill>
              </a:rPr>
              <a:t>Mastertitelformat bearbeiten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 rtlCol="0"/>
          <a:lstStyle>
            <a:lvl1pPr algn="ctr">
              <a:defRPr sz="1800"/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43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 rtlCol="0"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en-GB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 rtlCol="0"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 spc="0" dirty="0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0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en-GB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en-GB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 spc="0" dirty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25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rtlCol="0" anchor="b">
            <a:normAutofit/>
          </a:bodyPr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 rtlCol="0"/>
          <a:lstStyle/>
          <a:p>
            <a:pPr algn="r" rtl="0"/>
            <a:r>
              <a:rPr lang="en-US"/>
              <a:t>MITP Program OFP - 15.11.2024</a:t>
            </a:r>
            <a:endParaRPr lang="en-GB" dirty="0"/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25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rtlCol="0" anchor="b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rtlCol="0" anchor="t"/>
          <a:lstStyle/>
          <a:p>
            <a:pPr rtl="0"/>
            <a:r>
              <a:rPr lang="de-DE" b="0"/>
              <a:t>Master-Untertitelformat bearbeiten</a:t>
            </a:r>
            <a:endParaRPr lang="en-GB" b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24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71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35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94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rtlCol="0" anchor="b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 rtlCol="0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 dirty="0"/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270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rtlCol="0" anchor="b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 rtlCol="0">
            <a:normAutofit/>
          </a:bodyPr>
          <a:lstStyle>
            <a:lvl1pPr>
              <a:defRPr spc="0"/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79" name="Date Placeholder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US"/>
              <a:t>MITP Program OFP - 15.11.2024</a:t>
            </a:r>
            <a:endParaRPr lang="en-GB" dirty="0"/>
          </a:p>
        </p:txBody>
      </p:sp>
      <p:sp>
        <p:nvSpPr>
          <p:cNvPr id="19" name="Slide Number Placeholder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97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rtlCol="0" anchor="b"/>
          <a:lstStyle>
            <a:lvl1pPr>
              <a:defRPr sz="6000" spc="0"/>
            </a:lvl1pPr>
          </a:lstStyle>
          <a:p>
            <a:pPr rtl="0"/>
            <a:r>
              <a:rPr lang="de-DE" sz="6000"/>
              <a:t>Mastertitelformat bearbeiten</a:t>
            </a:r>
            <a:endParaRPr lang="en-GB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rtlCol="0" anchor="t"/>
          <a:lstStyle>
            <a:lvl1pPr>
              <a:defRPr strike="noStrike"/>
            </a:lvl1pPr>
          </a:lstStyle>
          <a:p>
            <a:pPr rtl="0"/>
            <a:r>
              <a:rPr lang="de-DE" b="0"/>
              <a:t>Master-Untertitelformat bearbeiten</a:t>
            </a:r>
            <a:endParaRPr lang="en-GB" b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0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rtlCol="0"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 rtlCol="0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15" name="Slide Number Placeholder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GB" smtClean="0"/>
              <a:pPr rtl="0"/>
              <a:t>‹Nr.›</a:t>
            </a:fld>
            <a:endParaRPr lang="en-GB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8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rtlCol="0" anchor="b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 rtlCol="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pPr rt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rtlCol="0" anchor="t">
            <a:normAutofit/>
          </a:bodyPr>
          <a:lstStyle>
            <a:lvl1pPr marL="0" indent="0">
              <a:defRPr/>
            </a:lvl1pPr>
          </a:lstStyle>
          <a:p>
            <a:pPr rtl="0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 rtlCol="0"/>
          <a:lstStyle/>
          <a:p>
            <a:pPr rtl="0"/>
            <a:r>
              <a:rPr lang="en-GB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M Schnubel - Flavour pheno of ALPs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 rtlCol="0"/>
          <a:lstStyle/>
          <a:p>
            <a:pPr algn="r" rtl="0"/>
            <a:r>
              <a:rPr lang="en-US"/>
              <a:t>MITP Program OFP - 15.11.2024</a:t>
            </a:r>
            <a:endParaRPr lang="en-GB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66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10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/>
          <a:p>
            <a:pPr rtl="0"/>
            <a:r>
              <a:rPr lang="en-GB"/>
              <a:t>M Schnubel - Flavour pheno of ALPs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MITP Program OFP - 15.11.2024</a:t>
            </a:r>
            <a:endParaRPr lang="en-GB"/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 algn="ctr" rtl="0"/>
              <a:t>‹Nr.›</a:t>
            </a:fld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rtl="0"/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US"/>
              <a:t>MITP Program OFP - 15.11.2024</a:t>
            </a:r>
            <a:endParaRPr lang="en-GB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/>
              <a:t>M Schnubel - Flavour pheno of ALPs</a:t>
            </a:r>
            <a:endParaRPr lang="en-GB" spc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 rtl="0"/>
            <a:fld id="{FAEF9944-A4F6-4C59-AEBD-678D6480B8EA}" type="slidenum">
              <a:rPr lang="en-GB" smtClean="0"/>
              <a:pPr algn="l"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64" r:id="rId5"/>
    <p:sldLayoutId id="2147483768" r:id="rId6"/>
    <p:sldLayoutId id="2147483775" r:id="rId7"/>
    <p:sldLayoutId id="2147483679" r:id="rId8"/>
    <p:sldLayoutId id="2147483710" r:id="rId9"/>
    <p:sldLayoutId id="2147483776" r:id="rId10"/>
    <p:sldLayoutId id="2147483777" r:id="rId11"/>
    <p:sldLayoutId id="2147483778" r:id="rId12"/>
    <p:sldLayoutId id="2147483761" r:id="rId13"/>
    <p:sldLayoutId id="2147483674" r:id="rId14"/>
    <p:sldLayoutId id="2147483676" r:id="rId15"/>
    <p:sldLayoutId id="2147483678" r:id="rId16"/>
    <p:sldLayoutId id="2147483691" r:id="rId17"/>
    <p:sldLayoutId id="2147483680" r:id="rId18"/>
    <p:sldLayoutId id="2147483681" r:id="rId19"/>
  </p:sldLayoutIdLst>
  <p:hf hdr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5.xml"/><Relationship Id="rId7" Type="http://schemas.openxmlformats.org/officeDocument/2006/relationships/image" Target="../media/image6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.xml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19.xml"/><Relationship Id="rId7" Type="http://schemas.openxmlformats.org/officeDocument/2006/relationships/image" Target="../media/image6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68.png"/><Relationship Id="rId5" Type="http://schemas.openxmlformats.org/officeDocument/2006/relationships/tags" Target="../tags/tag21.xml"/><Relationship Id="rId10" Type="http://schemas.openxmlformats.org/officeDocument/2006/relationships/image" Target="../media/image67.png"/><Relationship Id="rId4" Type="http://schemas.openxmlformats.org/officeDocument/2006/relationships/tags" Target="../tags/tag20.xml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24.xml"/><Relationship Id="rId7" Type="http://schemas.openxmlformats.org/officeDocument/2006/relationships/image" Target="../media/image7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5.xml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7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Relationship Id="rId4" Type="http://schemas.openxmlformats.org/officeDocument/2006/relationships/image" Target="../media/image8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33.xml"/><Relationship Id="rId7" Type="http://schemas.openxmlformats.org/officeDocument/2006/relationships/image" Target="../media/image9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Himmel, Gebäude, Wolke, draußen enthält.&#10;&#10;Automatisch generierte Beschreibung">
            <a:extLst>
              <a:ext uri="{FF2B5EF4-FFF2-40B4-BE49-F238E27FC236}">
                <a16:creationId xmlns:a16="http://schemas.microsoft.com/office/drawing/2014/main" id="{FEEFFCF3-8C79-D94A-EA80-AD19BE6B9D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2" b="780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82F968F-71D1-92D1-15BA-A664836C8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308" y="466563"/>
            <a:ext cx="8679381" cy="6246240"/>
          </a:xfrm>
        </p:spPr>
        <p:txBody>
          <a:bodyPr/>
          <a:lstStyle/>
          <a:p>
            <a:r>
              <a:rPr lang="en-US" dirty="0" err="1">
                <a:latin typeface="Baskerville Old Face" panose="02020602080505020303" pitchFamily="18" charset="0"/>
              </a:rPr>
              <a:t>Flavour</a:t>
            </a:r>
            <a:r>
              <a:rPr lang="en-US" dirty="0">
                <a:latin typeface="Baskerville Old Face" panose="02020602080505020303" pitchFamily="18" charset="0"/>
              </a:rPr>
              <a:t> phenomenology of axion-like particles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0A4959-C8AC-5679-F3A4-D5B1D6904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6013" y="4216639"/>
            <a:ext cx="7240315" cy="271396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         Marvin Schnubel, BNL</a:t>
            </a:r>
          </a:p>
          <a:p>
            <a:pPr algn="l"/>
            <a:r>
              <a:rPr lang="en-US" sz="1400" dirty="0"/>
              <a:t>Based on arXiv:1908.00008, 2012.12272, 2102.13112,2110.10698 with </a:t>
            </a:r>
            <a:r>
              <a:rPr lang="en-US" sz="1400" dirty="0" err="1"/>
              <a:t>M.Bauer</a:t>
            </a:r>
            <a:r>
              <a:rPr lang="en-US" sz="1400" dirty="0"/>
              <a:t>, </a:t>
            </a:r>
            <a:r>
              <a:rPr lang="en-US" sz="1400" dirty="0" err="1"/>
              <a:t>M.Neubert</a:t>
            </a:r>
            <a:r>
              <a:rPr lang="en-US" sz="1400" dirty="0"/>
              <a:t>, </a:t>
            </a:r>
            <a:r>
              <a:rPr lang="en-US" sz="1400" dirty="0" err="1"/>
              <a:t>S.Renner</a:t>
            </a:r>
            <a:r>
              <a:rPr lang="en-US" sz="1400" dirty="0"/>
              <a:t> &amp; </a:t>
            </a:r>
            <a:r>
              <a:rPr lang="en-US" sz="1400" dirty="0" err="1"/>
              <a:t>A.Thamm</a:t>
            </a:r>
            <a:endParaRPr lang="en-US" sz="1400" dirty="0"/>
          </a:p>
          <a:p>
            <a:pPr algn="l"/>
            <a:r>
              <a:rPr lang="en-US" sz="1400" dirty="0"/>
              <a:t>	arXiv:2403.00913 with </a:t>
            </a:r>
            <a:r>
              <a:rPr lang="en-US" sz="1400" dirty="0" err="1"/>
              <a:t>M.Neubert</a:t>
            </a:r>
            <a:endParaRPr lang="en-US" sz="1400" dirty="0"/>
          </a:p>
          <a:p>
            <a:pPr algn="l"/>
            <a:r>
              <a:rPr lang="en-US" sz="1400" dirty="0"/>
              <a:t>		arXiv:2406.19455 with </a:t>
            </a:r>
            <a:r>
              <a:rPr lang="en-US" sz="1400" dirty="0" err="1"/>
              <a:t>H.Davoudiasl</a:t>
            </a:r>
            <a:endParaRPr lang="en-US" sz="1400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B46C5D3-E6E9-A34D-6AD0-053931729163}"/>
              </a:ext>
            </a:extLst>
          </p:cNvPr>
          <p:cNvSpPr txBox="1">
            <a:spLocks/>
          </p:cNvSpPr>
          <p:nvPr/>
        </p:nvSpPr>
        <p:spPr>
          <a:xfrm>
            <a:off x="1971404" y="1050721"/>
            <a:ext cx="7240315" cy="1590640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Open Questions and Future Directions</a:t>
            </a:r>
          </a:p>
          <a:p>
            <a:r>
              <a:rPr lang="en-US" dirty="0"/>
              <a:t>in </a:t>
            </a:r>
            <a:r>
              <a:rPr lang="en-US" dirty="0" err="1"/>
              <a:t>Flavour</a:t>
            </a:r>
            <a:r>
              <a:rPr lang="en-US" dirty="0"/>
              <a:t> Physics</a:t>
            </a:r>
          </a:p>
          <a:p>
            <a:r>
              <a:rPr lang="en-US" dirty="0"/>
              <a:t>MITP Scientific Program, JGU Mainz</a:t>
            </a:r>
          </a:p>
          <a:p>
            <a:pPr algn="l"/>
            <a:endParaRPr lang="en-US" sz="1400" dirty="0"/>
          </a:p>
        </p:txBody>
      </p:sp>
      <p:pic>
        <p:nvPicPr>
          <p:cNvPr id="15" name="Grafik 14" descr="Ein Bild, das Text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8EBADF32-3CF8-9D9E-0863-10FD467D0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844" y="-28825"/>
            <a:ext cx="2857630" cy="134581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4FE3EAB-3AD1-1389-ECE4-34607BB2FAFA}"/>
              </a:ext>
            </a:extLst>
          </p:cNvPr>
          <p:cNvSpPr txBox="1"/>
          <p:nvPr/>
        </p:nvSpPr>
        <p:spPr>
          <a:xfrm>
            <a:off x="1" y="5864087"/>
            <a:ext cx="3379304" cy="9939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Grafik 1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647E7A14-6857-2156-374C-807271580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4" y="5960698"/>
            <a:ext cx="3227510" cy="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3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RG evolution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10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D12BE292-431C-68EE-36C5-D0C4277B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Generate </a:t>
            </a:r>
            <a:r>
              <a:rPr lang="de-DE" sz="2400" i="1" dirty="0" err="1">
                <a:latin typeface="Gill Sans Nova" panose="020B0602020104020203" pitchFamily="34" charset="0"/>
              </a:rPr>
              <a:t>flavour</a:t>
            </a:r>
            <a:r>
              <a:rPr lang="de-DE" sz="2400" i="1" dirty="0">
                <a:latin typeface="Gill Sans Nova" panose="020B0602020104020203" pitchFamily="34" charset="0"/>
              </a:rPr>
              <a:t> </a:t>
            </a:r>
            <a:r>
              <a:rPr lang="de-DE" sz="2400" i="1" dirty="0" err="1">
                <a:latin typeface="Gill Sans Nova" panose="020B0602020104020203" pitchFamily="34" charset="0"/>
              </a:rPr>
              <a:t>conserving</a:t>
            </a:r>
            <a:r>
              <a:rPr lang="de-DE" sz="2400" b="1" i="1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new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couplings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52C5DD64-F2C9-DBF0-795E-9D42A862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78" y="141141"/>
            <a:ext cx="11178540" cy="63550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682243BD-8942-3C88-D5CD-D54B6D26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06" y="2432998"/>
            <a:ext cx="406962" cy="1524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Grafik 29">
            <a:extLst>
              <a:ext uri="{FF2B5EF4-FFF2-40B4-BE49-F238E27FC236}">
                <a16:creationId xmlns:a16="http://schemas.microsoft.com/office/drawing/2014/main" id="{013A4EC7-B6B9-247C-A413-D3608AF84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067" y="5574968"/>
            <a:ext cx="306790" cy="1509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fik 31">
            <a:extLst>
              <a:ext uri="{FF2B5EF4-FFF2-40B4-BE49-F238E27FC236}">
                <a16:creationId xmlns:a16="http://schemas.microsoft.com/office/drawing/2014/main" id="{7B35F93C-3618-9BE7-99C3-5059E4138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127" y="5574968"/>
            <a:ext cx="262533" cy="1524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Grafik 21">
            <a:extLst>
              <a:ext uri="{FF2B5EF4-FFF2-40B4-BE49-F238E27FC236}">
                <a16:creationId xmlns:a16="http://schemas.microsoft.com/office/drawing/2014/main" id="{EB4491FE-75E9-08D2-53DA-AC0376A2D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06" y="5574968"/>
            <a:ext cx="331213" cy="1509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fik 19">
            <a:extLst>
              <a:ext uri="{FF2B5EF4-FFF2-40B4-BE49-F238E27FC236}">
                <a16:creationId xmlns:a16="http://schemas.microsoft.com/office/drawing/2014/main" id="{8FC6BED4-5995-88DC-A654-46E488B46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127" y="2432998"/>
            <a:ext cx="409056" cy="1493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Grafik 17">
            <a:extLst>
              <a:ext uri="{FF2B5EF4-FFF2-40B4-BE49-F238E27FC236}">
                <a16:creationId xmlns:a16="http://schemas.microsoft.com/office/drawing/2014/main" id="{E4AFD312-DAF4-30CA-D897-CA2DEEA95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0067" y="2432998"/>
            <a:ext cx="525057" cy="1524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7698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RG evolution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11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D12BE292-431C-68EE-36C5-D0C4277B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Generate </a:t>
            </a:r>
            <a:r>
              <a:rPr lang="de-DE" sz="2400" i="1" dirty="0" err="1">
                <a:latin typeface="Gill Sans Nova" panose="020B0602020104020203" pitchFamily="34" charset="0"/>
              </a:rPr>
              <a:t>flavour</a:t>
            </a:r>
            <a:r>
              <a:rPr lang="de-DE" sz="2400" i="1" dirty="0">
                <a:latin typeface="Gill Sans Nova" panose="020B0602020104020203" pitchFamily="34" charset="0"/>
              </a:rPr>
              <a:t> </a:t>
            </a:r>
            <a:r>
              <a:rPr lang="de-DE" sz="2400" i="1" dirty="0" err="1">
                <a:latin typeface="Gill Sans Nova" panose="020B0602020104020203" pitchFamily="34" charset="0"/>
              </a:rPr>
              <a:t>violating</a:t>
            </a:r>
            <a:r>
              <a:rPr lang="de-DE" sz="2400" b="1" i="1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new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couplings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7" name="Grafik 8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E0BED051-024A-D11B-511F-D6E455A0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23131" y="2083695"/>
            <a:ext cx="2278063" cy="11922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1A822A-D958-2A72-84C9-2DEA6310B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65137" y="2083695"/>
            <a:ext cx="1684333" cy="128746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EC16853-5109-8BE4-7EC0-03D041605A64}"/>
              </a:ext>
            </a:extLst>
          </p:cNvPr>
          <p:cNvCxnSpPr>
            <a:cxnSpLocks/>
          </p:cNvCxnSpPr>
          <p:nvPr/>
        </p:nvCxnSpPr>
        <p:spPr>
          <a:xfrm flipV="1">
            <a:off x="4637723" y="2679801"/>
            <a:ext cx="1690884" cy="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42">
            <a:extLst>
              <a:ext uri="{FF2B5EF4-FFF2-40B4-BE49-F238E27FC236}">
                <a16:creationId xmlns:a16="http://schemas.microsoft.com/office/drawing/2014/main" id="{7766A1DE-3184-2F81-7FC9-CBC828E91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876" y="4066387"/>
            <a:ext cx="9761686" cy="9778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5339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RG evolution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12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D12BE292-431C-68EE-36C5-D0C4277B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3160643"/>
            <a:ext cx="10634870" cy="2957182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Nova" panose="020B0602020104020203" pitchFamily="34" charset="0"/>
              </a:rPr>
              <a:t>Through RG evolution SM features (like </a:t>
            </a:r>
            <a:r>
              <a:rPr lang="en-US" sz="2400" dirty="0" err="1">
                <a:latin typeface="Gill Sans Nova" panose="020B0602020104020203" pitchFamily="34" charset="0"/>
              </a:rPr>
              <a:t>flavour</a:t>
            </a:r>
            <a:r>
              <a:rPr lang="en-US" sz="2400" dirty="0">
                <a:latin typeface="Gill Sans Nova" panose="020B0602020104020203" pitchFamily="34" charset="0"/>
              </a:rPr>
              <a:t> violation) that were not present in the original model are imprinted onto the low-energy effective theory!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Gill Sans Nova" panose="020B0602020104020203" pitchFamily="34" charset="0"/>
              </a:rPr>
              <a:t>Flavour</a:t>
            </a:r>
            <a:r>
              <a:rPr lang="en-US" sz="2400" dirty="0">
                <a:latin typeface="Gill Sans Nova" panose="020B0602020104020203" pitchFamily="34" charset="0"/>
              </a:rPr>
              <a:t> violating couplings are highly constrained </a:t>
            </a:r>
            <a:r>
              <a:rPr lang="en-US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 can use </a:t>
            </a:r>
            <a:r>
              <a:rPr lang="en-US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flavour</a:t>
            </a:r>
            <a:r>
              <a:rPr lang="en-US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physics to set bounds on generic ALP models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46C93BAA-A1E3-C787-1EA1-4BBAF0FACEF5}"/>
              </a:ext>
            </a:extLst>
          </p:cNvPr>
          <p:cNvSpPr txBox="1"/>
          <p:nvPr/>
        </p:nvSpPr>
        <p:spPr>
          <a:xfrm>
            <a:off x="1162875" y="1396835"/>
            <a:ext cx="10634870" cy="1361591"/>
          </a:xfrm>
          <a:prstGeom prst="rect">
            <a:avLst/>
          </a:prstGeom>
          <a:solidFill>
            <a:schemeClr val="accent1">
              <a:lumMod val="75000"/>
            </a:scheme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An ALP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coupling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to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any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particle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in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the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UV will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generate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an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effective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coupling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to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1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all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SM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particles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(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including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flavour-changing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 </a:t>
            </a:r>
            <a:r>
              <a:rPr lang="de-DE" sz="2400" b="0" i="0" u="none" strike="noStrike" kern="1200" cap="none" spc="0" baseline="0" dirty="0" err="1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ones</a:t>
            </a: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Gill Sans Nova" panose="020B0602020104020203" pitchFamily="34" charset="0"/>
              </a:rPr>
              <a:t>)!</a:t>
            </a:r>
          </a:p>
          <a:p>
            <a:pPr marL="0" marR="0" lvl="0" indent="0" algn="ctr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b="0" i="0" u="none" strike="noStrike" kern="120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307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What about leptons?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13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Lepton </a:t>
            </a:r>
            <a:r>
              <a:rPr lang="de-DE" sz="2400" dirty="0" err="1">
                <a:latin typeface="Gill Sans Nova" panose="020B0602020104020203" pitchFamily="34" charset="0"/>
              </a:rPr>
              <a:t>flavour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is</a:t>
            </a:r>
            <a:r>
              <a:rPr lang="de-DE" sz="2400" dirty="0">
                <a:latin typeface="Gill Sans Nova" panose="020B0602020104020203" pitchFamily="34" charset="0"/>
              </a:rPr>
              <a:t> an </a:t>
            </a:r>
            <a:r>
              <a:rPr lang="de-DE" sz="2400" dirty="0" err="1">
                <a:latin typeface="Gill Sans Nova" panose="020B0602020104020203" pitchFamily="34" charset="0"/>
              </a:rPr>
              <a:t>accidental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symmetry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</a:rPr>
              <a:t> SM 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generation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LFV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through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RG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evolution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UV LFV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couplings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can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still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have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implications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flavour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conserving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observables</a:t>
            </a:r>
          </a:p>
        </p:txBody>
      </p:sp>
      <p:pic>
        <p:nvPicPr>
          <p:cNvPr id="13" name="Grafik 40">
            <a:extLst>
              <a:ext uri="{FF2B5EF4-FFF2-40B4-BE49-F238E27FC236}">
                <a16:creationId xmlns:a16="http://schemas.microsoft.com/office/drawing/2014/main" id="{ED8EA412-66E6-2806-8ADF-9A099072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1" y="3383203"/>
            <a:ext cx="3228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2">
            <a:extLst>
              <a:ext uri="{FF2B5EF4-FFF2-40B4-BE49-F238E27FC236}">
                <a16:creationId xmlns:a16="http://schemas.microsoft.com/office/drawing/2014/main" id="{5C170BAD-8365-F31C-0A92-76369B71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7" y="3561972"/>
            <a:ext cx="1381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44">
            <a:extLst>
              <a:ext uri="{FF2B5EF4-FFF2-40B4-BE49-F238E27FC236}">
                <a16:creationId xmlns:a16="http://schemas.microsoft.com/office/drawing/2014/main" id="{B27D3FD5-5F65-A7B5-7EC6-0B94288B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83" y="3924732"/>
            <a:ext cx="149225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45">
            <a:extLst>
              <a:ext uri="{FF2B5EF4-FFF2-40B4-BE49-F238E27FC236}">
                <a16:creationId xmlns:a16="http://schemas.microsoft.com/office/drawing/2014/main" id="{12C52FF1-FEC8-7244-F7A4-36E0F8FF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28" y="3926320"/>
            <a:ext cx="147637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47">
            <a:extLst>
              <a:ext uri="{FF2B5EF4-FFF2-40B4-BE49-F238E27FC236}">
                <a16:creationId xmlns:a16="http://schemas.microsoft.com/office/drawing/2014/main" id="{E9AEFE71-1CAE-B0C6-538D-4701CEE9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29" y="3600866"/>
            <a:ext cx="1666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50">
            <a:extLst>
              <a:ext uri="{FF2B5EF4-FFF2-40B4-BE49-F238E27FC236}">
                <a16:creationId xmlns:a16="http://schemas.microsoft.com/office/drawing/2014/main" id="{7C207B8A-91FC-166F-607C-B4BD5432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76" y="4881355"/>
            <a:ext cx="1635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2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e&#10;\end{equation*}&#10;\end{document}" title="IguanaTex Picture Display">
            <a:extLst>
              <a:ext uri="{FF2B5EF4-FFF2-40B4-BE49-F238E27FC236}">
                <a16:creationId xmlns:a16="http://schemas.microsoft.com/office/drawing/2014/main" id="{9EC3FB61-7E15-657B-E186-6826531272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83839" y="3600866"/>
            <a:ext cx="122547" cy="1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8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 subtlety about gauge boson couplings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14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consistent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phenomenological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description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need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take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certain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two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-loop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diagrams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account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when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calculating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                  form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factors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due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our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choice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normalisation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Grafik 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si_a\to\psi_b V&#10;\end{equation*}&#10;\end{document}" title="IguanaTex Picture Display">
            <a:extLst>
              <a:ext uri="{FF2B5EF4-FFF2-40B4-BE49-F238E27FC236}">
                <a16:creationId xmlns:a16="http://schemas.microsoft.com/office/drawing/2014/main" id="{E7F29020-5B10-408E-181F-943390FE08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311" y="2062921"/>
            <a:ext cx="1368133" cy="278016"/>
          </a:xfrm>
          <a:prstGeom prst="rect">
            <a:avLst/>
          </a:prstGeom>
        </p:spPr>
      </p:pic>
      <p:sp>
        <p:nvSpPr>
          <p:cNvPr id="10" name="Textfeld 12">
            <a:extLst>
              <a:ext uri="{FF2B5EF4-FFF2-40B4-BE49-F238E27FC236}">
                <a16:creationId xmlns:a16="http://schemas.microsoft.com/office/drawing/2014/main" id="{245BEA34-47A3-43F4-B372-0C73F1B4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832" y="2956753"/>
            <a:ext cx="53371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Flavour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-diagonal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case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see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 also: [Buen-Abad, Fan,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Reece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Sun (2021)]</a:t>
            </a:r>
          </a:p>
        </p:txBody>
      </p:sp>
    </p:spTree>
    <p:extLst>
      <p:ext uri="{BB962C8B-B14F-4D97-AF65-F5344CB8AC3E}">
        <p14:creationId xmlns:p14="http://schemas.microsoft.com/office/powerpoint/2010/main" val="3384855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 subtlety about gauge boson couplings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15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39FD9CEC-4FDE-4C0A-7AC2-6AF1FD266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2568" y="1198219"/>
            <a:ext cx="9386864" cy="48244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A751658-F98F-854B-C8A7-C5B56215E98D}"/>
              </a:ext>
            </a:extLst>
          </p:cNvPr>
          <p:cNvSpPr txBox="1"/>
          <p:nvPr/>
        </p:nvSpPr>
        <p:spPr>
          <a:xfrm>
            <a:off x="4750901" y="4437029"/>
            <a:ext cx="20375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Nova" panose="020B0602020104020203" pitchFamily="34" charset="0"/>
              </a:rPr>
              <a:t>Same scaling in</a:t>
            </a:r>
          </a:p>
        </p:txBody>
      </p:sp>
      <p:pic>
        <p:nvPicPr>
          <p:cNvPr id="15" name="Grafik 14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alpha&#10;\end{equation*}&#10;\end{document}" title="IguanaTex Picture Display">
            <a:extLst>
              <a:ext uri="{FF2B5EF4-FFF2-40B4-BE49-F238E27FC236}">
                <a16:creationId xmlns:a16="http://schemas.microsoft.com/office/drawing/2014/main" id="{1EE54503-6353-B2A1-1706-ECD659262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35376" y="4562061"/>
            <a:ext cx="144935" cy="119269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DFAD516-4C67-B187-E3A1-2D351D353F7E}"/>
              </a:ext>
            </a:extLst>
          </p:cNvPr>
          <p:cNvCxnSpPr/>
          <p:nvPr/>
        </p:nvCxnSpPr>
        <p:spPr>
          <a:xfrm flipH="1" flipV="1">
            <a:off x="4890052" y="4084983"/>
            <a:ext cx="79513" cy="25841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2640CD5-3D26-E4E7-5A7B-0830475D1A6B}"/>
              </a:ext>
            </a:extLst>
          </p:cNvPr>
          <p:cNvCxnSpPr>
            <a:cxnSpLocks/>
          </p:cNvCxnSpPr>
          <p:nvPr/>
        </p:nvCxnSpPr>
        <p:spPr>
          <a:xfrm flipH="1">
            <a:off x="4890052" y="4860234"/>
            <a:ext cx="79513" cy="42505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24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 subtlety about gauge boson couplings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16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Example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: (g-2)</a:t>
            </a:r>
            <a:r>
              <a:rPr lang="el-GR" sz="2400" baseline="-25000" dirty="0">
                <a:latin typeface="Gill Sans Nova" panose="020B0602020104020203" pitchFamily="34" charset="0"/>
                <a:sym typeface="Wingdings" panose="05000000000000000000" pitchFamily="2" charset="2"/>
              </a:rPr>
              <a:t>μ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115CFA-4D7B-8463-CB83-5952B939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29" y="2292009"/>
            <a:ext cx="10926618" cy="210023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98D526C-99C4-F744-479A-6F3226A7A41F}"/>
              </a:ext>
            </a:extLst>
          </p:cNvPr>
          <p:cNvSpPr txBox="1"/>
          <p:nvPr/>
        </p:nvSpPr>
        <p:spPr>
          <a:xfrm>
            <a:off x="6959119" y="4606736"/>
            <a:ext cx="196582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1-loop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function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3B8AAF2-0AB1-0FB9-586E-9B9603BA3584}"/>
              </a:ext>
            </a:extLst>
          </p:cNvPr>
          <p:cNvSpPr txBox="1"/>
          <p:nvPr/>
        </p:nvSpPr>
        <p:spPr>
          <a:xfrm>
            <a:off x="9383664" y="4606736"/>
            <a:ext cx="1965821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2-loop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function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45C18FA-7FCE-E0E2-1E9A-310FE41FD5FB}"/>
              </a:ext>
            </a:extLst>
          </p:cNvPr>
          <p:cNvCxnSpPr>
            <a:cxnSpLocks/>
          </p:cNvCxnSpPr>
          <p:nvPr/>
        </p:nvCxnSpPr>
        <p:spPr>
          <a:xfrm flipV="1">
            <a:off x="7587192" y="3627682"/>
            <a:ext cx="0" cy="90516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C6B64FE-D944-E2C3-37AD-B7AE2015D704}"/>
              </a:ext>
            </a:extLst>
          </p:cNvPr>
          <p:cNvCxnSpPr>
            <a:cxnSpLocks/>
          </p:cNvCxnSpPr>
          <p:nvPr/>
        </p:nvCxnSpPr>
        <p:spPr>
          <a:xfrm flipV="1">
            <a:off x="10501265" y="3627682"/>
            <a:ext cx="0" cy="90516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195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 subtlety about gauge boson couplings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17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Define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</p:txBody>
      </p:sp>
      <p:sp>
        <p:nvSpPr>
          <p:cNvPr id="17" name="Datumsplatzhalter 19">
            <a:extLst>
              <a:ext uri="{FF2B5EF4-FFF2-40B4-BE49-F238E27FC236}">
                <a16:creationId xmlns:a16="http://schemas.microsoft.com/office/drawing/2014/main" id="{A46A49B0-3349-8385-47BD-4222253CBD6B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1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January 17, 2024</a:t>
            </a:r>
            <a:endParaRPr lang="en-US" dirty="0"/>
          </a:p>
        </p:txBody>
      </p:sp>
      <p:pic>
        <p:nvPicPr>
          <p:cNvPr id="21" name="Grafik 20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748A3F4B-D057-C371-2B4C-9006CED55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7" y="2269812"/>
            <a:ext cx="5202863" cy="4374568"/>
          </a:xfrm>
          <a:prstGeom prst="rect">
            <a:avLst/>
          </a:prstGeom>
        </p:spPr>
      </p:pic>
      <p:pic>
        <p:nvPicPr>
          <p:cNvPr id="22" name="Grafik 21" descr="Ein Bild, das Text, Reihe, Screenshot, Diagramm enthält.&#10;&#10;Automatisch generierte Beschreibung">
            <a:extLst>
              <a:ext uri="{FF2B5EF4-FFF2-40B4-BE49-F238E27FC236}">
                <a16:creationId xmlns:a16="http://schemas.microsoft.com/office/drawing/2014/main" id="{437DF792-CC0C-8A2B-F521-F4AB6BA0D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95" y="2269812"/>
            <a:ext cx="5202862" cy="4355143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DD8C7CE3-6727-3E86-7E5C-AAA30A069533}"/>
              </a:ext>
            </a:extLst>
          </p:cNvPr>
          <p:cNvSpPr txBox="1"/>
          <p:nvPr/>
        </p:nvSpPr>
        <p:spPr>
          <a:xfrm>
            <a:off x="704162" y="2269812"/>
            <a:ext cx="1177917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leptons</a:t>
            </a:r>
            <a:endParaRPr lang="en-GB" sz="2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1DBC992-F480-7131-25AE-8DD50EC2EB92}"/>
              </a:ext>
            </a:extLst>
          </p:cNvPr>
          <p:cNvSpPr txBox="1"/>
          <p:nvPr/>
        </p:nvSpPr>
        <p:spPr>
          <a:xfrm>
            <a:off x="6114295" y="2269812"/>
            <a:ext cx="1057585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quarks</a:t>
            </a:r>
            <a:endParaRPr lang="en-GB" sz="2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0" name="Grafik 29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{\gamma\gamma}^\text{eff}=c_{\gamma\gamma}\mathcal{I}_1^{m_1=m_2}+\sum\limits_{i}\mathcal{C}_i c_{ii}&#10;\end{equation*}&#10;\end{document}" title="IguanaTex Picture Display">
            <a:extLst>
              <a:ext uri="{FF2B5EF4-FFF2-40B4-BE49-F238E27FC236}">
                <a16:creationId xmlns:a16="http://schemas.microsoft.com/office/drawing/2014/main" id="{E071CADD-DBA4-B118-0565-C8DDFB3542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30061" y="1497099"/>
            <a:ext cx="3723957" cy="654802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A4AB310-07A3-4A70-7D41-69BC9B7BB715}"/>
              </a:ext>
            </a:extLst>
          </p:cNvPr>
          <p:cNvSpPr txBox="1"/>
          <p:nvPr/>
        </p:nvSpPr>
        <p:spPr>
          <a:xfrm>
            <a:off x="7519779" y="1468549"/>
            <a:ext cx="3012208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	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corrections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!</a:t>
            </a:r>
            <a:endParaRPr lang="en-GB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01AE2B33-D576-E976-D296-3DD289B4DD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19" y="1533243"/>
            <a:ext cx="718297" cy="33227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1367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 subtlety about gauge boson couplings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18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5456583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Compare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different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normalisation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Two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-loop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diagrams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needed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theoretical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consistency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but in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phenomenological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applications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effect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almost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negligible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Contribution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from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  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dominant </a:t>
            </a:r>
          </a:p>
        </p:txBody>
      </p:sp>
      <p:sp>
        <p:nvSpPr>
          <p:cNvPr id="17" name="Datumsplatzhalter 19">
            <a:extLst>
              <a:ext uri="{FF2B5EF4-FFF2-40B4-BE49-F238E27FC236}">
                <a16:creationId xmlns:a16="http://schemas.microsoft.com/office/drawing/2014/main" id="{A46A49B0-3349-8385-47BD-4222253CBD6B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1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January 17, 2024</a:t>
            </a:r>
            <a:endParaRPr lang="en-US" dirty="0"/>
          </a:p>
        </p:txBody>
      </p:sp>
      <p:pic>
        <p:nvPicPr>
          <p:cNvPr id="3" name="Grafik 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09B7B10-6F94-3C4E-82E6-D80C6F69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45" y="1223861"/>
            <a:ext cx="4719668" cy="3771958"/>
          </a:xfrm>
          <a:prstGeom prst="rect">
            <a:avLst/>
          </a:prstGeom>
        </p:spPr>
      </p:pic>
      <p:pic>
        <p:nvPicPr>
          <p:cNvPr id="7" name="Grafik 6" descr="Ein Bild, das Schrift, Reihe, Diagramm, weiß enthält.&#10;&#10;Automatisch generierte Beschreibung">
            <a:extLst>
              <a:ext uri="{FF2B5EF4-FFF2-40B4-BE49-F238E27FC236}">
                <a16:creationId xmlns:a16="http://schemas.microsoft.com/office/drawing/2014/main" id="{B93CD845-1F8B-DE4A-D1EA-0948739E6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872" y="4111899"/>
            <a:ext cx="2171700" cy="883920"/>
          </a:xfrm>
          <a:prstGeom prst="rect">
            <a:avLst/>
          </a:prstGeom>
        </p:spPr>
      </p:pic>
      <p:pic>
        <p:nvPicPr>
          <p:cNvPr id="13" name="Grafik 12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782FE896-6690-E2E1-2C74-3DDC7D36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542" y="1033670"/>
            <a:ext cx="5027898" cy="45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9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F57D0C-FBFE-666C-5180-8DE88A6B1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latin typeface="Baskerville Old Face" panose="02020602080505020303" pitchFamily="18" charset="0"/>
              </a:rPr>
              <a:t>Flavour probes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  <p:pic>
        <p:nvPicPr>
          <p:cNvPr id="7" name="Bildplatzhalter 6" descr="Ein Bild, das Fass, Im Haus, Winzerei, Weinkeller enthält.&#10;&#10;Automatisch generierte Beschreibung">
            <a:extLst>
              <a:ext uri="{FF2B5EF4-FFF2-40B4-BE49-F238E27FC236}">
                <a16:creationId xmlns:a16="http://schemas.microsoft.com/office/drawing/2014/main" id="{EB582BD3-8934-0553-6045-C2DD172965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54" r="19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37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Motivation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27FA8-1995-9F45-09B2-AA78991C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Light and weakly coupled particles are an interesting alternative to heavy new physics with a rich phenomenology!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A spontaneously broken approximate </a:t>
            </a:r>
          </a:p>
          <a:p>
            <a:r>
              <a:rPr lang="en-US" sz="2400" dirty="0">
                <a:latin typeface="Gill Sans Nova" panose="020B0602020104020203" pitchFamily="34" charset="0"/>
              </a:rPr>
              <a:t>   global symmetry produces light spin-0</a:t>
            </a:r>
          </a:p>
          <a:p>
            <a:r>
              <a:rPr lang="en-US" sz="2400" dirty="0">
                <a:latin typeface="Gill Sans Nova" panose="020B0602020104020203" pitchFamily="34" charset="0"/>
              </a:rPr>
              <a:t>   particles (Goldstone’s theorem)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Nova" panose="020B0602020104020203" pitchFamily="34" charset="0"/>
              </a:rPr>
              <a:t>Axion-like particles (ALPs)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1B7C733F-76F9-D3BE-4D50-9BF45BECB9AF}"/>
              </a:ext>
            </a:extLst>
          </p:cNvPr>
          <p:cNvCxnSpPr>
            <a:cxnSpLocks/>
          </p:cNvCxnSpPr>
          <p:nvPr/>
        </p:nvCxnSpPr>
        <p:spPr>
          <a:xfrm>
            <a:off x="6904483" y="5564784"/>
            <a:ext cx="4738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9CE4F95A-93B5-BAA8-0399-23C0112D8ADD}"/>
              </a:ext>
            </a:extLst>
          </p:cNvPr>
          <p:cNvCxnSpPr>
            <a:cxnSpLocks/>
          </p:cNvCxnSpPr>
          <p:nvPr/>
        </p:nvCxnSpPr>
        <p:spPr>
          <a:xfrm flipV="1">
            <a:off x="6922956" y="2166730"/>
            <a:ext cx="0" cy="3370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B8ECCE34-AAA0-2C1C-6F46-8900F13810C7}"/>
              </a:ext>
            </a:extLst>
          </p:cNvPr>
          <p:cNvSpPr txBox="1"/>
          <p:nvPr/>
        </p:nvSpPr>
        <p:spPr>
          <a:xfrm rot="16200000">
            <a:off x="6092911" y="3506012"/>
            <a:ext cx="132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Couplings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EF2F3C5-2A8B-AE7D-3130-AC3C5EBBA331}"/>
              </a:ext>
            </a:extLst>
          </p:cNvPr>
          <p:cNvSpPr/>
          <p:nvPr/>
        </p:nvSpPr>
        <p:spPr>
          <a:xfrm>
            <a:off x="6957592" y="3866430"/>
            <a:ext cx="2473034" cy="1632256"/>
          </a:xfrm>
          <a:prstGeom prst="ellipse">
            <a:avLst/>
          </a:prstGeom>
          <a:solidFill>
            <a:srgbClr val="00B0F0">
              <a:alpha val="6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D28512F-5D1C-EDA4-AF6D-0BB0A45771C1}"/>
              </a:ext>
            </a:extLst>
          </p:cNvPr>
          <p:cNvSpPr/>
          <p:nvPr/>
        </p:nvSpPr>
        <p:spPr>
          <a:xfrm>
            <a:off x="6975490" y="2107485"/>
            <a:ext cx="2347411" cy="1692847"/>
          </a:xfrm>
          <a:prstGeom prst="ellipse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79E5698-B26F-0CFC-1D9D-2EAFD4BA2869}"/>
              </a:ext>
            </a:extLst>
          </p:cNvPr>
          <p:cNvSpPr/>
          <p:nvPr/>
        </p:nvSpPr>
        <p:spPr>
          <a:xfrm>
            <a:off x="9447947" y="3866427"/>
            <a:ext cx="2267304" cy="1632257"/>
          </a:xfrm>
          <a:prstGeom prst="ellipse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98B8C9C-3581-FE34-AD3E-72F848FB8F8E}"/>
              </a:ext>
            </a:extLst>
          </p:cNvPr>
          <p:cNvSpPr/>
          <p:nvPr/>
        </p:nvSpPr>
        <p:spPr>
          <a:xfrm>
            <a:off x="9375434" y="2116502"/>
            <a:ext cx="2267304" cy="1683827"/>
          </a:xfrm>
          <a:prstGeom prst="ellipse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1E1D0D5-5A8B-3C3D-E01D-2BD5A49C9632}"/>
              </a:ext>
            </a:extLst>
          </p:cNvPr>
          <p:cNvSpPr txBox="1"/>
          <p:nvPr/>
        </p:nvSpPr>
        <p:spPr>
          <a:xfrm>
            <a:off x="7556624" y="279812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Ruled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out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17D6DD6-C2C3-678C-C22B-5FC7AEB51B0B}"/>
              </a:ext>
            </a:extLst>
          </p:cNvPr>
          <p:cNvSpPr txBox="1"/>
          <p:nvPr/>
        </p:nvSpPr>
        <p:spPr>
          <a:xfrm>
            <a:off x="9904035" y="279812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SMEFT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A71E00D-9915-5B1E-B02D-4106D1FF3F80}"/>
              </a:ext>
            </a:extLst>
          </p:cNvPr>
          <p:cNvSpPr txBox="1"/>
          <p:nvPr/>
        </p:nvSpPr>
        <p:spPr>
          <a:xfrm>
            <a:off x="7556624" y="44909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SM + X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5EE3BBF-2835-FA7D-332A-62E0D25CD7F6}"/>
              </a:ext>
            </a:extLst>
          </p:cNvPr>
          <p:cNvSpPr txBox="1"/>
          <p:nvPr/>
        </p:nvSpPr>
        <p:spPr>
          <a:xfrm>
            <a:off x="10029658" y="438078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Hopeless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pPr algn="ctr"/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SMEFT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52AF0A-B05F-CF6C-6FF8-17C735019A54}"/>
              </a:ext>
            </a:extLst>
          </p:cNvPr>
          <p:cNvSpPr txBox="1"/>
          <p:nvPr/>
        </p:nvSpPr>
        <p:spPr>
          <a:xfrm>
            <a:off x="8194109" y="5589592"/>
            <a:ext cx="315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Mass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of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the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new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particle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General remarks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20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phenomenological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analysis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assume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 benchmark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scenario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where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one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flavour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universal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flavourless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coupling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dominnat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in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UV at 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Λ</a:t>
            </a:r>
            <a:r>
              <a:rPr lang="de-DE" sz="2400" baseline="-25000" dirty="0">
                <a:latin typeface="Gill Sans Nova" panose="020B0602020104020203" pitchFamily="34" charset="0"/>
                <a:sym typeface="Wingdings" panose="05000000000000000000" pitchFamily="2" charset="2"/>
              </a:rPr>
              <a:t>NP 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= 4</a:t>
            </a:r>
            <a:r>
              <a:rPr lang="de-DE" sz="8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π</a:t>
            </a:r>
            <a:r>
              <a:rPr lang="de-DE" sz="8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f, f = 1</a:t>
            </a:r>
            <a:r>
              <a:rPr lang="de-DE" sz="8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TeV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at a time (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dependence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on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actual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UV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scale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minimal).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All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other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couplings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generated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through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RG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running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Note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that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UV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structure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also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determines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ALP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decays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lifetime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442679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General remarks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21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fik 18">
            <a:extLst>
              <a:ext uri="{FF2B5EF4-FFF2-40B4-BE49-F238E27FC236}">
                <a16:creationId xmlns:a16="http://schemas.microsoft.com/office/drawing/2014/main" id="{99C69C5D-0FCD-5AA5-5833-319566B5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02" y="1809750"/>
            <a:ext cx="408463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2">
            <a:extLst>
              <a:ext uri="{FF2B5EF4-FFF2-40B4-BE49-F238E27FC236}">
                <a16:creationId xmlns:a16="http://schemas.microsoft.com/office/drawing/2014/main" id="{156DFD25-C9E6-50E3-9BD9-12FF19B16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750" y="2251525"/>
            <a:ext cx="13065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24">
            <a:extLst>
              <a:ext uri="{FF2B5EF4-FFF2-40B4-BE49-F238E27FC236}">
                <a16:creationId xmlns:a16="http://schemas.microsoft.com/office/drawing/2014/main" id="{10D4C785-AF24-5DB5-1E9D-F0A00D90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68" y="1809750"/>
            <a:ext cx="4090987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193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Benchmark scenario: coupling to SU(2)</a:t>
            </a:r>
            <a:r>
              <a:rPr lang="en-US" baseline="-25000" dirty="0">
                <a:latin typeface="Baskerville Old Face" panose="02020602080505020303" pitchFamily="18" charset="0"/>
              </a:rPr>
              <a:t>L</a:t>
            </a:r>
            <a:r>
              <a:rPr lang="en-US" dirty="0">
                <a:latin typeface="Baskerville Old Face" panose="02020602080505020303" pitchFamily="18" charset="0"/>
              </a:rPr>
              <a:t> gauge bosons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22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55CA4AC-FB77-2C53-A120-AEF1A2A8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9789" y="1265308"/>
            <a:ext cx="7449223" cy="50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9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Benchmark scenario: coupling to SU(2)</a:t>
            </a:r>
            <a:r>
              <a:rPr lang="en-US" baseline="-25000" dirty="0">
                <a:latin typeface="Baskerville Old Face" panose="02020602080505020303" pitchFamily="18" charset="0"/>
              </a:rPr>
              <a:t>L</a:t>
            </a:r>
            <a:r>
              <a:rPr lang="en-US" dirty="0">
                <a:latin typeface="Baskerville Old Face" panose="02020602080505020303" pitchFamily="18" charset="0"/>
              </a:rPr>
              <a:t> gauge bosons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23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55CA4AC-FB77-2C53-A120-AEF1A2A8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9789" y="1265308"/>
            <a:ext cx="7449223" cy="50789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13A05A-FCA7-50F3-7920-19B6018C48CE}"/>
              </a:ext>
            </a:extLst>
          </p:cNvPr>
          <p:cNvSpPr txBox="1"/>
          <p:nvPr/>
        </p:nvSpPr>
        <p:spPr>
          <a:xfrm>
            <a:off x="7673008" y="1265308"/>
            <a:ext cx="4422913" cy="5404961"/>
          </a:xfrm>
          <a:prstGeom prst="roundRect">
            <a:avLst>
              <a:gd name="adj" fmla="val 2498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B</a:t>
            </a:r>
            <a:r>
              <a:rPr lang="en-US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mixing is anomalous w.r.t SM expectation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ALP could lift the tension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r>
              <a:rPr lang="en-US" dirty="0">
                <a:latin typeface="Gill Sans Nova" panose="020B0602020104020203" pitchFamily="34" charset="0"/>
              </a:rPr>
              <a:t>        weighted	            FLAG19</a:t>
            </a:r>
          </a:p>
          <a:p>
            <a:r>
              <a:rPr lang="en-US" dirty="0">
                <a:latin typeface="Gill Sans Nova" panose="020B0602020104020203" pitchFamily="34" charset="0"/>
              </a:rPr>
              <a:t>         average</a:t>
            </a: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B56F711F-D451-6343-A586-9C873EFF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183" y="2468900"/>
            <a:ext cx="3826564" cy="31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2">
            <a:extLst>
              <a:ext uri="{FF2B5EF4-FFF2-40B4-BE49-F238E27FC236}">
                <a16:creationId xmlns:a16="http://schemas.microsoft.com/office/drawing/2014/main" id="{1B82867F-82B9-23F0-C9D6-EA6321797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849" y="1891416"/>
            <a:ext cx="316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[HFLAV (2019)]</a:t>
            </a:r>
          </a:p>
        </p:txBody>
      </p:sp>
    </p:spTree>
    <p:extLst>
      <p:ext uri="{BB962C8B-B14F-4D97-AF65-F5344CB8AC3E}">
        <p14:creationId xmlns:p14="http://schemas.microsoft.com/office/powerpoint/2010/main" val="3531711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Benchmark scenario: coupling to SU(2)</a:t>
            </a:r>
            <a:r>
              <a:rPr lang="en-US" baseline="-25000" dirty="0">
                <a:latin typeface="Baskerville Old Face" panose="02020602080505020303" pitchFamily="18" charset="0"/>
              </a:rPr>
              <a:t>L</a:t>
            </a:r>
            <a:r>
              <a:rPr lang="en-US" dirty="0">
                <a:latin typeface="Baskerville Old Face" panose="02020602080505020303" pitchFamily="18" charset="0"/>
              </a:rPr>
              <a:t> gauge bosons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24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55CA4AC-FB77-2C53-A120-AEF1A2A8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9789" y="1265308"/>
            <a:ext cx="7449223" cy="50789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13A05A-FCA7-50F3-7920-19B6018C48CE}"/>
              </a:ext>
            </a:extLst>
          </p:cNvPr>
          <p:cNvSpPr txBox="1"/>
          <p:nvPr/>
        </p:nvSpPr>
        <p:spPr>
          <a:xfrm>
            <a:off x="1053547" y="1188654"/>
            <a:ext cx="4422913" cy="4969193"/>
          </a:xfrm>
          <a:prstGeom prst="roundRect">
            <a:avLst>
              <a:gd name="adj" fmla="val 2498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Same for muonic B</a:t>
            </a:r>
            <a:r>
              <a:rPr 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/B</a:t>
            </a:r>
            <a:r>
              <a:rPr 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d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decays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  <a:p>
            <a:r>
              <a:rPr lang="en-US" dirty="0">
                <a:latin typeface="Gill Sans Nova" panose="020B0602020104020203" pitchFamily="34" charset="0"/>
              </a:rPr>
              <a:t>	B</a:t>
            </a:r>
            <a:r>
              <a:rPr lang="en-US" baseline="-25000" dirty="0">
                <a:latin typeface="Gill Sans Nova" panose="020B0602020104020203" pitchFamily="34" charset="0"/>
              </a:rPr>
              <a:t>s</a:t>
            </a:r>
            <a:r>
              <a:rPr lang="en-US" dirty="0">
                <a:latin typeface="Gill Sans Nova" panose="020B0602020104020203" pitchFamily="34" charset="0"/>
              </a:rPr>
              <a:t>		B</a:t>
            </a:r>
            <a:r>
              <a:rPr lang="en-US" baseline="-25000" dirty="0">
                <a:latin typeface="Gill Sans Nova" panose="020B0602020104020203" pitchFamily="34" charset="0"/>
              </a:rPr>
              <a:t>d</a:t>
            </a:r>
            <a:endParaRPr lang="en-US" dirty="0">
              <a:latin typeface="Gill Sans Nova" panose="020B06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ill Sans Nova" panose="020B0602020104020203" pitchFamily="34" charset="0"/>
            </a:endParaRPr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8B375FC8-2233-042E-D104-A600C4655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87" y="2050873"/>
            <a:ext cx="3689954" cy="31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6896FDB-BF9F-B040-4DFA-EA7B4D89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687" y="1789704"/>
            <a:ext cx="2228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[ATLAS, CMS,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LHCb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 (2020)]</a:t>
            </a:r>
          </a:p>
        </p:txBody>
      </p:sp>
    </p:spTree>
    <p:extLst>
      <p:ext uri="{BB962C8B-B14F-4D97-AF65-F5344CB8AC3E}">
        <p14:creationId xmlns:p14="http://schemas.microsoft.com/office/powerpoint/2010/main" val="97448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Benchmark scenario: coupling to SU(2)</a:t>
            </a:r>
            <a:r>
              <a:rPr lang="en-US" baseline="-25000" dirty="0">
                <a:latin typeface="Baskerville Old Face" panose="02020602080505020303" pitchFamily="18" charset="0"/>
              </a:rPr>
              <a:t>L</a:t>
            </a:r>
            <a:r>
              <a:rPr lang="en-US" dirty="0">
                <a:latin typeface="Baskerville Old Face" panose="02020602080505020303" pitchFamily="18" charset="0"/>
              </a:rPr>
              <a:t> gauge bosons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25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55CA4AC-FB77-2C53-A120-AEF1A2A8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9789" y="1265308"/>
            <a:ext cx="7449223" cy="50789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13A05A-FCA7-50F3-7920-19B6018C48CE}"/>
              </a:ext>
            </a:extLst>
          </p:cNvPr>
          <p:cNvSpPr txBox="1"/>
          <p:nvPr/>
        </p:nvSpPr>
        <p:spPr>
          <a:xfrm>
            <a:off x="3642943" y="2676406"/>
            <a:ext cx="5580570" cy="3297079"/>
          </a:xfrm>
          <a:prstGeom prst="roundRect">
            <a:avLst>
              <a:gd name="adj" fmla="val 2498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Radiative J/</a:t>
            </a:r>
            <a:r>
              <a:rPr lang="el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ψ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and    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decays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are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flavour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conserving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and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for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comparison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endParaRPr lang="en-US" dirty="0">
              <a:latin typeface="Gill Sans Nova" panose="020B0602020104020203" pitchFamily="34" charset="0"/>
            </a:endParaRPr>
          </a:p>
        </p:txBody>
      </p:sp>
      <p:pic>
        <p:nvPicPr>
          <p:cNvPr id="13" name="Grafik 12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Upsilon&#10;\end{equation*}&#10;\end{document}" title="IguanaTex Picture Display">
            <a:extLst>
              <a:ext uri="{FF2B5EF4-FFF2-40B4-BE49-F238E27FC236}">
                <a16:creationId xmlns:a16="http://schemas.microsoft.com/office/drawing/2014/main" id="{7B2A7853-E4AC-D701-F3CF-8ED23FB4B3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67520" y="3043940"/>
            <a:ext cx="173760" cy="18290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035D12A-5159-5F24-6BE3-8E9B46EE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42" y="3960081"/>
            <a:ext cx="5130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2">
            <a:extLst>
              <a:ext uri="{FF2B5EF4-FFF2-40B4-BE49-F238E27FC236}">
                <a16:creationId xmlns:a16="http://schemas.microsoft.com/office/drawing/2014/main" id="{12CE9A77-E452-9AF7-8ABC-9DDF901C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742" y="3536287"/>
            <a:ext cx="294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BaBar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(2011, 2012), BESIII (2015)]</a:t>
            </a:r>
          </a:p>
        </p:txBody>
      </p:sp>
    </p:spTree>
    <p:extLst>
      <p:ext uri="{BB962C8B-B14F-4D97-AF65-F5344CB8AC3E}">
        <p14:creationId xmlns:p14="http://schemas.microsoft.com/office/powerpoint/2010/main" val="464456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Benchmark scenario: coupling to SU(2)</a:t>
            </a:r>
            <a:r>
              <a:rPr lang="en-US" baseline="-25000" dirty="0">
                <a:latin typeface="Baskerville Old Face" panose="02020602080505020303" pitchFamily="18" charset="0"/>
              </a:rPr>
              <a:t>L</a:t>
            </a:r>
            <a:r>
              <a:rPr lang="en-US" dirty="0">
                <a:latin typeface="Baskerville Old Face" panose="02020602080505020303" pitchFamily="18" charset="0"/>
              </a:rPr>
              <a:t> gauge bosons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26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55CA4AC-FB77-2C53-A120-AEF1A2A8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9789" y="1265308"/>
            <a:ext cx="7449223" cy="50789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13A05A-FCA7-50F3-7920-19B6018C48CE}"/>
              </a:ext>
            </a:extLst>
          </p:cNvPr>
          <p:cNvSpPr txBox="1"/>
          <p:nvPr/>
        </p:nvSpPr>
        <p:spPr>
          <a:xfrm>
            <a:off x="3588026" y="2061329"/>
            <a:ext cx="5575852" cy="1367671"/>
          </a:xfrm>
          <a:prstGeom prst="roundRect">
            <a:avLst>
              <a:gd name="adj" fmla="val 100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B and K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decays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with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invisible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or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photon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final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state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give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strongest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constraints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for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m</a:t>
            </a:r>
            <a:r>
              <a:rPr lang="de-DE" sz="20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a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&lt;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m</a:t>
            </a:r>
            <a:r>
              <a:rPr lang="de-DE" sz="20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B</a:t>
            </a:r>
            <a:endParaRPr lang="de-DE" sz="2000" baseline="-25000" dirty="0">
              <a:solidFill>
                <a:schemeClr val="tx1">
                  <a:lumMod val="85000"/>
                  <a:lumOff val="15000"/>
                </a:schemeClr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Study K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decays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with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 </a:t>
            </a:r>
            <a:r>
              <a:rPr lang="el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χ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0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ALP </a:t>
            </a:r>
            <a:r>
              <a:rPr lang="el-GR" sz="4000" b="0" dirty="0">
                <a:latin typeface="Gill Sans Nova" panose="020B0602020104020203" pitchFamily="34" charset="0"/>
              </a:rPr>
              <a:t>χ</a:t>
            </a:r>
            <a:r>
              <a:rPr lang="de-DE" sz="4000" dirty="0">
                <a:latin typeface="Baskerville Old Face" panose="02020602080505020303" pitchFamily="18" charset="0"/>
              </a:rPr>
              <a:t>PT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27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K</a:t>
            </a:r>
            <a:r>
              <a:rPr lang="de-DE" sz="11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π</a:t>
            </a:r>
            <a:r>
              <a:rPr lang="de-DE" sz="10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a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yield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strongest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constraints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Implementation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χPT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non-trivial due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ALP-pion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mixing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find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that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previously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most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widely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used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formula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inconsistent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Object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interest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: chiral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implementation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leading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SU(3)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octet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weak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interaction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operator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Here,       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chiral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representation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left-handed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current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7" name="Grafik 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m_a&lt;m_K-m_\pi\approx354\text{ MeV}&#10;\end{equation*}&#10;\end{document}" title="IguanaTex Picture Display">
            <a:extLst>
              <a:ext uri="{FF2B5EF4-FFF2-40B4-BE49-F238E27FC236}">
                <a16:creationId xmlns:a16="http://schemas.microsoft.com/office/drawing/2014/main" id="{8A6550DC-266E-D58B-45DD-CEE3C8D9F0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17674" y="1575904"/>
            <a:ext cx="3685546" cy="261555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1196B2F5-2C40-8505-3C6C-330E94DDCF4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31" y="4320455"/>
            <a:ext cx="4427538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46D6057-598C-24A1-AF50-0DD8EEB97CA7}"/>
              </a:ext>
            </a:extLst>
          </p:cNvPr>
          <p:cNvSpPr txBox="1"/>
          <p:nvPr/>
        </p:nvSpPr>
        <p:spPr>
          <a:xfrm>
            <a:off x="6782457" y="5202088"/>
            <a:ext cx="246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Nova" panose="020B0602020104020203" pitchFamily="34" charset="0"/>
              </a:rPr>
              <a:t>Experimental constant</a:t>
            </a:r>
          </a:p>
        </p:txBody>
      </p:sp>
      <p:pic>
        <p:nvPicPr>
          <p:cNvPr id="16" name="Grafik 15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L_\mu^{ij}&#10;\end{equation*}&#10;\end{document}" title="IguanaTex Picture Display">
            <a:extLst>
              <a:ext uri="{FF2B5EF4-FFF2-40B4-BE49-F238E27FC236}">
                <a16:creationId xmlns:a16="http://schemas.microsoft.com/office/drawing/2014/main" id="{D37E0A61-0263-DFF6-6476-553B4F72EE5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80973" y="5793933"/>
            <a:ext cx="380444" cy="393247"/>
          </a:xfrm>
          <a:prstGeom prst="rect">
            <a:avLst/>
          </a:prstGeom>
        </p:spPr>
      </p:pic>
      <p:pic>
        <p:nvPicPr>
          <p:cNvPr id="20" name="Grafik 19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ar{q}_L^i\gamma_\mu q_L^j&#10;\end{equation*}&#10;\end{document}" title="IguanaTex Picture Display">
            <a:extLst>
              <a:ext uri="{FF2B5EF4-FFF2-40B4-BE49-F238E27FC236}">
                <a16:creationId xmlns:a16="http://schemas.microsoft.com/office/drawing/2014/main" id="{EFF2406C-C064-01F6-1627-1CDDE9F0E9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686236" y="5733723"/>
            <a:ext cx="920015" cy="384102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4058E2D-C5AA-9C26-3D2D-3A98DD059B24}"/>
              </a:ext>
            </a:extLst>
          </p:cNvPr>
          <p:cNvCxnSpPr>
            <a:cxnSpLocks/>
          </p:cNvCxnSpPr>
          <p:nvPr/>
        </p:nvCxnSpPr>
        <p:spPr>
          <a:xfrm flipH="1" flipV="1">
            <a:off x="6997147" y="4848842"/>
            <a:ext cx="904462" cy="35324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12">
            <a:extLst>
              <a:ext uri="{FF2B5EF4-FFF2-40B4-BE49-F238E27FC236}">
                <a16:creationId xmlns:a16="http://schemas.microsoft.com/office/drawing/2014/main" id="{D717274F-C201-2C37-0D28-5852A24EF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39" y="3051507"/>
            <a:ext cx="2911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[Georgi, Kaplan, Randall (1986)]</a:t>
            </a:r>
          </a:p>
        </p:txBody>
      </p:sp>
      <p:sp>
        <p:nvSpPr>
          <p:cNvPr id="32" name="Textfeld 12">
            <a:extLst>
              <a:ext uri="{FF2B5EF4-FFF2-40B4-BE49-F238E27FC236}">
                <a16:creationId xmlns:a16="http://schemas.microsoft.com/office/drawing/2014/main" id="{C1BDE9FA-AEB2-99DC-8443-8079DCE48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6134100"/>
            <a:ext cx="8004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[Bernhard, Draper,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Soni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Politzer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Weis (1985);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Crewther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 (1986);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Kambor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Missimer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Wyler (1990)]</a:t>
            </a:r>
          </a:p>
        </p:txBody>
      </p:sp>
    </p:spTree>
    <p:extLst>
      <p:ext uri="{BB962C8B-B14F-4D97-AF65-F5344CB8AC3E}">
        <p14:creationId xmlns:p14="http://schemas.microsoft.com/office/powerpoint/2010/main" val="2917499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ALP </a:t>
            </a:r>
            <a:r>
              <a:rPr lang="el-GR" sz="4000" b="0" dirty="0">
                <a:latin typeface="Gill Sans Nova" panose="020B0602020104020203" pitchFamily="34" charset="0"/>
              </a:rPr>
              <a:t>χ</a:t>
            </a:r>
            <a:r>
              <a:rPr lang="de-DE" sz="4000" dirty="0">
                <a:latin typeface="Baskerville Old Face" panose="02020602080505020303" pitchFamily="18" charset="0"/>
              </a:rPr>
              <a:t>PT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28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Matching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procedure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: Remove ALP-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gluon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coupling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by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chiral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rotation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with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define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fields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as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The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effective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Lagrangian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then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</p:txBody>
      </p:sp>
      <p:pic>
        <p:nvPicPr>
          <p:cNvPr id="17" name="Grafik 1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q(x)\to\text{exp}\left[-i\pmb{\kappa}_q\gamma_5c_{GG}\frac{a(x)}{f}\right]q(x)&#10;\end{equation*}&#10;\end{document}" title="IguanaTex Picture Display">
            <a:extLst>
              <a:ext uri="{FF2B5EF4-FFF2-40B4-BE49-F238E27FC236}">
                <a16:creationId xmlns:a16="http://schemas.microsoft.com/office/drawing/2014/main" id="{D5D8533B-9765-D3F5-CA78-C399E94D2A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11600" y="2072860"/>
            <a:ext cx="4545202" cy="73528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27F7508-F162-8398-1FB0-E1F04AE7586C}"/>
              </a:ext>
            </a:extLst>
          </p:cNvPr>
          <p:cNvSpPr txBox="1"/>
          <p:nvPr/>
        </p:nvSpPr>
        <p:spPr>
          <a:xfrm>
            <a:off x="8926183" y="2255834"/>
            <a:ext cx="246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ill Sans Nova" panose="020B0602020104020203" pitchFamily="34" charset="0"/>
              </a:rPr>
              <a:t>auxilliary</a:t>
            </a:r>
            <a:r>
              <a:rPr lang="en-US" dirty="0">
                <a:latin typeface="Gill Sans Nova" panose="020B0602020104020203" pitchFamily="34" charset="0"/>
              </a:rPr>
              <a:t> parameter</a:t>
            </a:r>
          </a:p>
        </p:txBody>
      </p:sp>
      <p:sp>
        <p:nvSpPr>
          <p:cNvPr id="26" name="Bogen 25">
            <a:extLst>
              <a:ext uri="{FF2B5EF4-FFF2-40B4-BE49-F238E27FC236}">
                <a16:creationId xmlns:a16="http://schemas.microsoft.com/office/drawing/2014/main" id="{5A2EC8A9-1173-FD7B-C899-468A2A8B4995}"/>
              </a:ext>
            </a:extLst>
          </p:cNvPr>
          <p:cNvSpPr/>
          <p:nvPr/>
        </p:nvSpPr>
        <p:spPr>
          <a:xfrm flipV="1">
            <a:off x="6106603" y="2397657"/>
            <a:ext cx="3200400" cy="764684"/>
          </a:xfrm>
          <a:prstGeom prst="arc">
            <a:avLst>
              <a:gd name="adj1" fmla="val 10804432"/>
              <a:gd name="adj2" fmla="val 19532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3B1CAFA-5F21-4A3E-D883-B804359D1130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6084663" y="2643168"/>
            <a:ext cx="21963" cy="13889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text{Tr}[\pmb{\kappa}_q]=1&#10;\end{equation*}&#10;\end{document}" title="IguanaTex Picture Display">
            <a:extLst>
              <a:ext uri="{FF2B5EF4-FFF2-40B4-BE49-F238E27FC236}">
                <a16:creationId xmlns:a16="http://schemas.microsoft.com/office/drawing/2014/main" id="{167A0661-1FFC-EC9D-C85C-5CA294570F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654463" y="1558616"/>
            <a:ext cx="1320578" cy="320085"/>
          </a:xfrm>
          <a:prstGeom prst="rect">
            <a:avLst/>
          </a:prstGeom>
        </p:spPr>
      </p:pic>
      <p:pic>
        <p:nvPicPr>
          <p:cNvPr id="43" name="Grafik 42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mb{\Sigma}=\text{exp}\left[\frac{i\sqrt{2}}{f_\pi}\lambda^a\pi^a\right]&#10;\end{equation*}&#10;\end{document}" title="IguanaTex Picture Display">
            <a:extLst>
              <a:ext uri="{FF2B5EF4-FFF2-40B4-BE49-F238E27FC236}">
                <a16:creationId xmlns:a16="http://schemas.microsoft.com/office/drawing/2014/main" id="{9992C473-C61C-559C-C724-CA203AB733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59547" y="3196557"/>
            <a:ext cx="2263022" cy="782453"/>
          </a:xfrm>
          <a:prstGeom prst="rect">
            <a:avLst/>
          </a:prstGeom>
        </p:spPr>
      </p:pic>
      <p:pic>
        <p:nvPicPr>
          <p:cNvPr id="52" name="Grafik 51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egin{aligned}&#10;\mathcal{L}_\text{eff}=&amp;\frac{f_\pi^2}{8}\text{Tr}\left[\pmb{D}^\mu\pmb{\Sigma}\left(\pmb{D}_\mu\pmb{\Sigma}\right)^\dagger\right]+\frac{f_\pi^2}{4}B_0\text{Tr}\left[\hat{\pmb{m}}_q(a)\pmb{\Sigma}^\dagger+\text{h.c.}\right]\\&#10;&amp;+\frac12\partial^\mu a\partial_\mu a-\frac{m_{a,0}^2}{2}a^2+\hat{c}_{\gamma\gamma}\frac{\alpha}{4\pi}F_{\mu\nu}\tilde F^{\mu\nu}&#10;\end{aligned}&#10;\end{equation*}&#10;\end{document}" title="IguanaTex Picture Display">
            <a:extLst>
              <a:ext uri="{FF2B5EF4-FFF2-40B4-BE49-F238E27FC236}">
                <a16:creationId xmlns:a16="http://schemas.microsoft.com/office/drawing/2014/main" id="{CBD749F6-F3F8-C54A-C36F-7EE5138E17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05193" y="4542180"/>
            <a:ext cx="7202820" cy="1487022"/>
          </a:xfrm>
          <a:prstGeom prst="rect">
            <a:avLst/>
          </a:prstGeom>
        </p:spPr>
      </p:pic>
      <p:pic>
        <p:nvPicPr>
          <p:cNvPr id="53" name="Grafik 52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B_0=\frac{m_\pi^2}{m_u+m_d}&#10;\end{equation*}&#10;\end{document}" title="IguanaTex Picture Display">
            <a:extLst>
              <a:ext uri="{FF2B5EF4-FFF2-40B4-BE49-F238E27FC236}">
                <a16:creationId xmlns:a16="http://schemas.microsoft.com/office/drawing/2014/main" id="{B4FBB7BE-6E23-0BB2-38F3-80AF63B4E20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159393" y="3969189"/>
            <a:ext cx="1122976" cy="402306"/>
          </a:xfrm>
          <a:prstGeom prst="rect">
            <a:avLst/>
          </a:prstGeom>
        </p:spPr>
      </p:pic>
      <p:cxnSp>
        <p:nvCxnSpPr>
          <p:cNvPr id="55" name="Verbinder: gekrümmt 54">
            <a:extLst>
              <a:ext uri="{FF2B5EF4-FFF2-40B4-BE49-F238E27FC236}">
                <a16:creationId xmlns:a16="http://schemas.microsoft.com/office/drawing/2014/main" id="{C9DEE0E4-5A81-EFD4-4FCB-BBD0C83694E5}"/>
              </a:ext>
            </a:extLst>
          </p:cNvPr>
          <p:cNvCxnSpPr/>
          <p:nvPr/>
        </p:nvCxnSpPr>
        <p:spPr>
          <a:xfrm rot="10800000" flipV="1">
            <a:off x="7049729" y="4170342"/>
            <a:ext cx="2978855" cy="560684"/>
          </a:xfrm>
          <a:prstGeom prst="curvedConnector3">
            <a:avLst>
              <a:gd name="adj1" fmla="val 99381"/>
            </a:avLst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692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ALP </a:t>
            </a:r>
            <a:r>
              <a:rPr lang="el-GR" sz="4000" b="0" dirty="0">
                <a:latin typeface="Gill Sans Nova" panose="020B0602020104020203" pitchFamily="34" charset="0"/>
              </a:rPr>
              <a:t>χ</a:t>
            </a:r>
            <a:r>
              <a:rPr lang="de-DE" sz="4000" dirty="0">
                <a:latin typeface="Baskerville Old Face" panose="02020602080505020303" pitchFamily="18" charset="0"/>
              </a:rPr>
              <a:t>PT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29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7" y="1210663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Under a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quark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rotation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                 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mesons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transform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as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   and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Lagrangian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invariant.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Using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Noether‘s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theorem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find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that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correct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representation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left-handed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quark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current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Previously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used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:</a:t>
            </a:r>
          </a:p>
        </p:txBody>
      </p:sp>
      <p:pic>
        <p:nvPicPr>
          <p:cNvPr id="47" name="Grafik 4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q_L\to\pmb{U}_L q_L&#10;\end{equation*}&#10;\end{document}" title="IguanaTex Picture Display">
            <a:extLst>
              <a:ext uri="{FF2B5EF4-FFF2-40B4-BE49-F238E27FC236}">
                <a16:creationId xmlns:a16="http://schemas.microsoft.com/office/drawing/2014/main" id="{13E0A166-97E1-94C4-17AD-E29FFEA614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91367" y="1497099"/>
            <a:ext cx="1495385" cy="281725"/>
          </a:xfrm>
          <a:prstGeom prst="rect">
            <a:avLst/>
          </a:prstGeom>
        </p:spPr>
      </p:pic>
      <p:pic>
        <p:nvPicPr>
          <p:cNvPr id="51" name="Grafik 50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mb{\Sigma}\to\pmb{U}_L\pmb{\Sigma}&#10;\end{equation*}&#10;\end{document}" title="IguanaTex Picture Display">
            <a:extLst>
              <a:ext uri="{FF2B5EF4-FFF2-40B4-BE49-F238E27FC236}">
                <a16:creationId xmlns:a16="http://schemas.microsoft.com/office/drawing/2014/main" id="{E39D118B-708E-A4FF-2DD6-9D9BA2421E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82872" y="1497099"/>
            <a:ext cx="1320348" cy="269233"/>
          </a:xfrm>
          <a:prstGeom prst="rect">
            <a:avLst/>
          </a:prstGeom>
        </p:spPr>
      </p:pic>
      <p:pic>
        <p:nvPicPr>
          <p:cNvPr id="15" name="Grafik 14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L_\mu^{ij}=-\frac{if_\pi^2}{4}e^{i(\kappa_{q_j}-\kappa_{q_i})c_{GG}\frac{a}{f}}\left[\pmb{\Sigma}\left(\pmb{D}_\mu\pmb{\Sigma}\right)^\dagger\right]&#10;\end{equation*}&#10;\end{document}" title="IguanaTex Picture Display">
            <a:extLst>
              <a:ext uri="{FF2B5EF4-FFF2-40B4-BE49-F238E27FC236}">
                <a16:creationId xmlns:a16="http://schemas.microsoft.com/office/drawing/2014/main" id="{8C1565E6-A63F-FFA1-AB80-191B45F16F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43244" y="3722756"/>
            <a:ext cx="5084618" cy="671967"/>
          </a:xfrm>
          <a:prstGeom prst="rect">
            <a:avLst/>
          </a:prstGeom>
        </p:spPr>
      </p:pic>
      <p:pic>
        <p:nvPicPr>
          <p:cNvPr id="22" name="Grafik 21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L_\mu^{ij}=-\frac{if_\pi^2}{4}e^{i(\kappa_{q_j}-\kappa_{q_i})c_{GG}\frac{a}{f}}\left[\pmb{\Sigma}\left(\partial_\mu\pmb{\Sigma}\right)^\dagger\right]&#10;\end{equation*}&#10;\end{document}" title="IguanaTex Picture Display">
            <a:extLst>
              <a:ext uri="{FF2B5EF4-FFF2-40B4-BE49-F238E27FC236}">
                <a16:creationId xmlns:a16="http://schemas.microsoft.com/office/drawing/2014/main" id="{75A3E2BB-44FC-2782-4FC1-594038EC41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656496" y="4915751"/>
            <a:ext cx="4987110" cy="6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3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Motivation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27FA8-1995-9F45-09B2-AA78991C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Direct analogy with </a:t>
            </a:r>
            <a:r>
              <a:rPr lang="en-US" sz="2400" dirty="0" err="1">
                <a:latin typeface="Gill Sans Nova" panose="020B0602020104020203" pitchFamily="34" charset="0"/>
              </a:rPr>
              <a:t>pions</a:t>
            </a:r>
            <a:r>
              <a:rPr lang="en-US" sz="2400" dirty="0">
                <a:latin typeface="Gill Sans Nova" panose="020B0602020104020203" pitchFamily="34" charset="0"/>
              </a:rPr>
              <a:t> in QCD, where m</a:t>
            </a:r>
            <a:r>
              <a:rPr lang="en-US" sz="2400" baseline="-25000" dirty="0">
                <a:latin typeface="Gill Sans Nova" panose="020B0602020104020203" pitchFamily="34" charset="0"/>
                <a:cs typeface="Arial" panose="020B0604020202020204" pitchFamily="34" charset="0"/>
              </a:rPr>
              <a:t>π </a:t>
            </a:r>
            <a:r>
              <a:rPr lang="en-US" sz="2400" dirty="0">
                <a:latin typeface="Gill Sans Nova" panose="020B0602020104020203" pitchFamily="34" charset="0"/>
                <a:cs typeface="Arial" panose="020B0604020202020204" pitchFamily="34" charset="0"/>
              </a:rPr>
              <a:t>&lt;&lt; </a:t>
            </a:r>
            <a:r>
              <a:rPr lang="el-GR" sz="2400" dirty="0">
                <a:latin typeface="Gill Sans Nova" panose="020B0602020104020203" pitchFamily="34" charset="0"/>
                <a:cs typeface="Arial" panose="020B0604020202020204" pitchFamily="34" charset="0"/>
              </a:rPr>
              <a:t>Λ</a:t>
            </a:r>
            <a:r>
              <a:rPr lang="de-DE" sz="2400" baseline="-25000" dirty="0">
                <a:latin typeface="Gill Sans Nova" panose="020B0602020104020203" pitchFamily="34" charset="0"/>
                <a:cs typeface="Arial" panose="020B0604020202020204" pitchFamily="34" charset="0"/>
              </a:rPr>
              <a:t>QCD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,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we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have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m</a:t>
            </a:r>
            <a:r>
              <a:rPr lang="de-DE" sz="2400" baseline="-25000" dirty="0" err="1">
                <a:latin typeface="Gill Sans Nova" panose="020B0602020104020203" pitchFamily="34" charset="0"/>
                <a:cs typeface="Arial" panose="020B0604020202020204" pitchFamily="34" charset="0"/>
              </a:rPr>
              <a:t>a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&lt;&lt; Λ</a:t>
            </a:r>
            <a:r>
              <a:rPr lang="de-DE" sz="2400" baseline="-25000" dirty="0">
                <a:latin typeface="Gill Sans Nova" panose="020B0602020104020203" pitchFamily="34" charset="0"/>
                <a:cs typeface="Arial" panose="020B0604020202020204" pitchFamily="34" charset="0"/>
              </a:rPr>
              <a:t>NP</a:t>
            </a:r>
            <a:endParaRPr lang="de-DE" sz="2400" dirty="0">
              <a:latin typeface="Gill Sans Nova" panose="020B06020201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Many explicit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models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for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ALPs: QCD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axion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flavon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familon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combinations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like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axi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-flavon,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comp.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Higgs…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In a model-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agnostic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manner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we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hence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write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down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most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general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Lagrangian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for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an ALP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addition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to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SM,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with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a shift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symmetry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surviving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as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remnant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 PQ </a:t>
            </a:r>
            <a:r>
              <a:rPr lang="de-DE" sz="2400" dirty="0" err="1">
                <a:latin typeface="Gill Sans Nova" panose="020B0602020104020203" pitchFamily="34" charset="0"/>
                <a:cs typeface="Arial" panose="020B0604020202020204" pitchFamily="34" charset="0"/>
              </a:rPr>
              <a:t>symmetry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feld 12">
            <a:extLst>
              <a:ext uri="{FF2B5EF4-FFF2-40B4-BE49-F238E27FC236}">
                <a16:creationId xmlns:a16="http://schemas.microsoft.com/office/drawing/2014/main" id="{D44FC076-BD25-C080-6B9B-E81D5B237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281" y="2458762"/>
            <a:ext cx="64471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Peccei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Quinn (1977)], [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Alanne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Blasi, Goertz (2019)], [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Gherghetta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Nguyen (2020)]</a:t>
            </a:r>
          </a:p>
        </p:txBody>
      </p:sp>
    </p:spTree>
    <p:extLst>
      <p:ext uri="{BB962C8B-B14F-4D97-AF65-F5344CB8AC3E}">
        <p14:creationId xmlns:p14="http://schemas.microsoft.com/office/powerpoint/2010/main" val="2469912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ALP </a:t>
            </a:r>
            <a:r>
              <a:rPr lang="el-GR" sz="4000" b="0" dirty="0">
                <a:latin typeface="Gill Sans Nova" panose="020B0602020104020203" pitchFamily="34" charset="0"/>
              </a:rPr>
              <a:t>χ</a:t>
            </a:r>
            <a:r>
              <a:rPr lang="de-DE" sz="4000" dirty="0">
                <a:latin typeface="Baskerville Old Face" panose="02020602080505020303" pitchFamily="18" charset="0"/>
              </a:rPr>
              <a:t>PT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30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F00FF16-9F07-0705-9CE3-8BFE0A2C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7" y="3865770"/>
            <a:ext cx="10634870" cy="216950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Only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in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sum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all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diagrams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auxilliary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parameters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cancel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out!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Including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only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kinetic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mixing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(1st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diagram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)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gives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in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general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uncontrolled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approximation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47" name="Grafik 4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q_L\to\pmb{U}_L q_L&#10;\end{equation*}&#10;\end{document}" title="IguanaTex Picture Display">
            <a:extLst>
              <a:ext uri="{FF2B5EF4-FFF2-40B4-BE49-F238E27FC236}">
                <a16:creationId xmlns:a16="http://schemas.microsoft.com/office/drawing/2014/main" id="{13E0A166-97E1-94C4-17AD-E29FFEA614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91367" y="1497099"/>
            <a:ext cx="1495385" cy="281725"/>
          </a:xfrm>
          <a:prstGeom prst="rect">
            <a:avLst/>
          </a:prstGeom>
        </p:spPr>
      </p:pic>
      <p:pic>
        <p:nvPicPr>
          <p:cNvPr id="3" name="Grafik 11" descr="Ein Bild, das Draht, Herde, Linie, verschieden enthält.&#10;&#10;Automatisch generierte Beschreibung">
            <a:extLst>
              <a:ext uri="{FF2B5EF4-FFF2-40B4-BE49-F238E27FC236}">
                <a16:creationId xmlns:a16="http://schemas.microsoft.com/office/drawing/2014/main" id="{F52B6187-281D-5D96-B9F5-B5CC79C2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67" y="1059070"/>
            <a:ext cx="63230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274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ALP </a:t>
            </a:r>
            <a:r>
              <a:rPr lang="el-GR" sz="4000" b="0" dirty="0">
                <a:latin typeface="Gill Sans Nova" panose="020B0602020104020203" pitchFamily="34" charset="0"/>
              </a:rPr>
              <a:t>χ</a:t>
            </a:r>
            <a:r>
              <a:rPr lang="de-DE" sz="4000" dirty="0">
                <a:latin typeface="Baskerville Old Face" panose="02020602080505020303" pitchFamily="18" charset="0"/>
              </a:rPr>
              <a:t>PT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31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Inhaltsplatzhalter 2 1">
            <a:extLst>
              <a:ext uri="{FF2B5EF4-FFF2-40B4-BE49-F238E27FC236}">
                <a16:creationId xmlns:a16="http://schemas.microsoft.com/office/drawing/2014/main" id="{65464F9D-D4F4-2DBF-17C0-2A5D207A0E4E}"/>
              </a:ext>
            </a:extLst>
          </p:cNvPr>
          <p:cNvSpPr txBox="1">
            <a:spLocks/>
          </p:cNvSpPr>
          <p:nvPr/>
        </p:nvSpPr>
        <p:spPr>
          <a:xfrm>
            <a:off x="1162878" y="1293216"/>
            <a:ext cx="10634870" cy="3179393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</p:txBody>
      </p:sp>
      <p:sp>
        <p:nvSpPr>
          <p:cNvPr id="15" name="Inhaltsplatzhalter 2 2">
            <a:extLst>
              <a:ext uri="{FF2B5EF4-FFF2-40B4-BE49-F238E27FC236}">
                <a16:creationId xmlns:a16="http://schemas.microsoft.com/office/drawing/2014/main" id="{47E4F128-4DF4-BFAC-2293-09337C4B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Comparison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phenomenological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impact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(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assuming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</a:t>
            </a:r>
            <a:r>
              <a:rPr lang="de-DE" sz="2400" baseline="-250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,m</a:t>
            </a:r>
            <a:r>
              <a:rPr lang="el-GR" sz="2400" baseline="-25000" dirty="0">
                <a:latin typeface="Gill Sans Nova" panose="020B0602020104020203" pitchFamily="34" charset="0"/>
                <a:sym typeface="Wingdings" panose="05000000000000000000" pitchFamily="2" charset="2"/>
              </a:rPr>
              <a:t>π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&lt;&lt;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</a:t>
            </a:r>
            <a:r>
              <a:rPr lang="de-DE" sz="2400" baseline="-250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K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and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only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c</a:t>
            </a:r>
            <a:r>
              <a:rPr lang="de-DE" sz="2400" baseline="-25000" dirty="0">
                <a:latin typeface="Gill Sans Nova" panose="020B0602020104020203" pitchFamily="34" charset="0"/>
                <a:sym typeface="Wingdings" panose="05000000000000000000" pitchFamily="2" charset="2"/>
              </a:rPr>
              <a:t>GG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de-DE" sz="2400" dirty="0">
                <a:latin typeface="Gill Sans Nova" panose="020B06020201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0)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	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correct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	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implementation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		 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inconsistent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implementation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This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leads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underestimation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branching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ratio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by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factor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≈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40</a:t>
            </a:r>
          </a:p>
        </p:txBody>
      </p:sp>
      <p:pic>
        <p:nvPicPr>
          <p:cNvPr id="21" name="Grafik 20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i\mathcal{A}_{K\to\pi a}=\frac{N_8m_K^2}{2f_a}&#10;\end{equation*}&#10;\end{document}" title="IguanaTex Picture Display">
            <a:extLst>
              <a:ext uri="{FF2B5EF4-FFF2-40B4-BE49-F238E27FC236}">
                <a16:creationId xmlns:a16="http://schemas.microsoft.com/office/drawing/2014/main" id="{DCC60EA2-FE26-90D8-77AC-1720FA1DB0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51157" y="2695550"/>
            <a:ext cx="2426850" cy="735387"/>
          </a:xfrm>
          <a:prstGeom prst="rect">
            <a:avLst/>
          </a:prstGeom>
        </p:spPr>
      </p:pic>
      <p:pic>
        <p:nvPicPr>
          <p:cNvPr id="27" name="Grafik 26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i\mathcal{A}_{K\to\pi a}=\frac{N_8m_K^2}{4f_a}\frac{m_u}{m_u+m_d}&#10;\end{equation*}&#10;\end{document}" title="IguanaTex Picture Display">
            <a:extLst>
              <a:ext uri="{FF2B5EF4-FFF2-40B4-BE49-F238E27FC236}">
                <a16:creationId xmlns:a16="http://schemas.microsoft.com/office/drawing/2014/main" id="{CE681AF6-4933-B8C9-A6FB-1DB021224A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56793" y="2732211"/>
            <a:ext cx="3706713" cy="737328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EBAB353-9307-B8AD-D7EF-B8A0EB222195}"/>
              </a:ext>
            </a:extLst>
          </p:cNvPr>
          <p:cNvSpPr txBox="1"/>
          <p:nvPr/>
        </p:nvSpPr>
        <p:spPr>
          <a:xfrm>
            <a:off x="7291013" y="4085824"/>
            <a:ext cx="358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Nova" panose="020B0602020104020203" pitchFamily="34" charset="0"/>
              </a:rPr>
              <a:t>Remnant of choosing </a:t>
            </a:r>
          </a:p>
          <a:p>
            <a:r>
              <a:rPr lang="en-US" dirty="0">
                <a:latin typeface="Gill Sans Nova" panose="020B0602020104020203" pitchFamily="34" charset="0"/>
              </a:rPr>
              <a:t>and disregarding Noether theorem</a:t>
            </a:r>
          </a:p>
        </p:txBody>
      </p:sp>
      <p:pic>
        <p:nvPicPr>
          <p:cNvPr id="30" name="Grafik 29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mb{\kappa}_q=\pmb{m}_q^{-1}/\text{Tr}[\pmb{m}_q^{-1}]&#10;\end{equation*}&#10;\end{document}" title="IguanaTex Picture Display">
            <a:extLst>
              <a:ext uri="{FF2B5EF4-FFF2-40B4-BE49-F238E27FC236}">
                <a16:creationId xmlns:a16="http://schemas.microsoft.com/office/drawing/2014/main" id="{EC26C897-3B51-D698-84D5-7C6E938EA1A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81965" y="4134636"/>
            <a:ext cx="1859192" cy="288331"/>
          </a:xfrm>
          <a:prstGeom prst="rect">
            <a:avLst/>
          </a:prstGeom>
        </p:spPr>
      </p:pic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229C586C-6A9C-B90D-224B-0C600FE21E62}"/>
              </a:ext>
            </a:extLst>
          </p:cNvPr>
          <p:cNvCxnSpPr>
            <a:stCxn id="28" idx="0"/>
          </p:cNvCxnSpPr>
          <p:nvPr/>
        </p:nvCxnSpPr>
        <p:spPr>
          <a:xfrm flipV="1">
            <a:off x="9083179" y="3528391"/>
            <a:ext cx="677047" cy="55743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46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Benchmark scenario: coupling to SU(2)</a:t>
            </a:r>
            <a:r>
              <a:rPr lang="en-US" baseline="-25000" dirty="0">
                <a:latin typeface="Baskerville Old Face" panose="02020602080505020303" pitchFamily="18" charset="0"/>
              </a:rPr>
              <a:t>L</a:t>
            </a:r>
            <a:r>
              <a:rPr lang="en-US" dirty="0">
                <a:latin typeface="Baskerville Old Face" panose="02020602080505020303" pitchFamily="18" charset="0"/>
              </a:rPr>
              <a:t> gauge bosons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32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55CA4AC-FB77-2C53-A120-AEF1A2A8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9789" y="1265308"/>
            <a:ext cx="7449223" cy="50789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13A05A-FCA7-50F3-7920-19B6018C48CE}"/>
              </a:ext>
            </a:extLst>
          </p:cNvPr>
          <p:cNvSpPr txBox="1"/>
          <p:nvPr/>
        </p:nvSpPr>
        <p:spPr>
          <a:xfrm>
            <a:off x="3308074" y="1225552"/>
            <a:ext cx="5575852" cy="390763"/>
          </a:xfrm>
          <a:prstGeom prst="roundRect">
            <a:avLst>
              <a:gd name="adj" fmla="val 1006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Gill Sans Nova" panose="020B0602020104020203" pitchFamily="34" charset="0"/>
              </a:rPr>
              <a:t>Exclude couplings |</a:t>
            </a:r>
            <a:r>
              <a:rPr lang="en-US" dirty="0" err="1">
                <a:latin typeface="Gill Sans Nova" panose="020B0602020104020203" pitchFamily="34" charset="0"/>
              </a:rPr>
              <a:t>c</a:t>
            </a:r>
            <a:r>
              <a:rPr lang="en-US" baseline="-25000" dirty="0" err="1">
                <a:latin typeface="Gill Sans Nova" panose="020B0602020104020203" pitchFamily="34" charset="0"/>
              </a:rPr>
              <a:t>WW</a:t>
            </a:r>
            <a:r>
              <a:rPr lang="en-US" dirty="0">
                <a:latin typeface="Gill Sans Nova" panose="020B0602020104020203" pitchFamily="34" charset="0"/>
              </a:rPr>
              <a:t>/f | &gt; 0.25 TeV</a:t>
            </a:r>
            <a:r>
              <a:rPr lang="en-US" sz="1100" dirty="0">
                <a:latin typeface="Gill Sans Nova" panose="020B0602020104020203" pitchFamily="34" charset="0"/>
              </a:rPr>
              <a:t> </a:t>
            </a:r>
            <a:r>
              <a:rPr lang="en-US" baseline="30000" dirty="0">
                <a:latin typeface="Gill Sans Nova" panose="020B0602020104020203" pitchFamily="34" charset="0"/>
              </a:rPr>
              <a:t>-1</a:t>
            </a:r>
            <a:endParaRPr lang="en-US" dirty="0"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3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Comparison with collider experiments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33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nhaltsplatzhalter 11">
            <a:extLst>
              <a:ext uri="{FF2B5EF4-FFF2-40B4-BE49-F238E27FC236}">
                <a16:creationId xmlns:a16="http://schemas.microsoft.com/office/drawing/2014/main" id="{D0446159-8144-FA11-14B4-AA376CE2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876" y="1263373"/>
            <a:ext cx="9852025" cy="4856162"/>
          </a:xfrm>
          <a:prstGeom prst="rect">
            <a:avLst/>
          </a:prstGeom>
        </p:spPr>
      </p:pic>
      <p:sp>
        <p:nvSpPr>
          <p:cNvPr id="10" name="Textfeld 12">
            <a:extLst>
              <a:ext uri="{FF2B5EF4-FFF2-40B4-BE49-F238E27FC236}">
                <a16:creationId xmlns:a16="http://schemas.microsoft.com/office/drawing/2014/main" id="{FE885AC4-1347-F891-01D5-F10388A3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313" y="1220045"/>
            <a:ext cx="2760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[Bauer, Neubert, Thamm (2017)]</a:t>
            </a:r>
          </a:p>
        </p:txBody>
      </p:sp>
    </p:spTree>
    <p:extLst>
      <p:ext uri="{BB962C8B-B14F-4D97-AF65-F5344CB8AC3E}">
        <p14:creationId xmlns:p14="http://schemas.microsoft.com/office/powerpoint/2010/main" val="3724038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Comparison astrophysics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34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nhaltsplatzhalter 12">
            <a:extLst>
              <a:ext uri="{FF2B5EF4-FFF2-40B4-BE49-F238E27FC236}">
                <a16:creationId xmlns:a16="http://schemas.microsoft.com/office/drawing/2014/main" id="{7770185D-DF21-263D-10DB-64254569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557" y="1272484"/>
            <a:ext cx="9782175" cy="48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Other benchmark scenarios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35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fik 2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2CAE632D-27D9-B382-AD06-ECA3B32A9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04" y="956022"/>
            <a:ext cx="3835308" cy="2656822"/>
          </a:xfrm>
          <a:prstGeom prst="rect">
            <a:avLst/>
          </a:prstGeom>
        </p:spPr>
      </p:pic>
      <p:pic>
        <p:nvPicPr>
          <p:cNvPr id="10" name="Grafik 9" descr="Ein Bild, das Text, Screenshot, Diagramm, Karte enthält.&#10;&#10;Automatisch generierte Beschreibung">
            <a:extLst>
              <a:ext uri="{FF2B5EF4-FFF2-40B4-BE49-F238E27FC236}">
                <a16:creationId xmlns:a16="http://schemas.microsoft.com/office/drawing/2014/main" id="{BB83DB38-C8C4-9A33-8CF2-B76F75D1F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" y="956022"/>
            <a:ext cx="4015145" cy="2656822"/>
          </a:xfrm>
          <a:prstGeom prst="rect">
            <a:avLst/>
          </a:prstGeom>
        </p:spPr>
      </p:pic>
      <p:pic>
        <p:nvPicPr>
          <p:cNvPr id="11" name="Grafik 10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04C71002-39EF-70AA-4F8C-5A9765402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" y="3713563"/>
            <a:ext cx="3835308" cy="2667024"/>
          </a:xfrm>
          <a:prstGeom prst="rect">
            <a:avLst/>
          </a:prstGeom>
        </p:spPr>
      </p:pic>
      <p:pic>
        <p:nvPicPr>
          <p:cNvPr id="13" name="Grafik 12" descr="Ein Bild, das Text, Screenshot, Diagramm, Karte enthält.&#10;&#10;Automatisch generierte Beschreibung">
            <a:extLst>
              <a:ext uri="{FF2B5EF4-FFF2-40B4-BE49-F238E27FC236}">
                <a16:creationId xmlns:a16="http://schemas.microsoft.com/office/drawing/2014/main" id="{E319B1B3-CF56-EFC7-A3C2-83037B07B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06" y="3713563"/>
            <a:ext cx="3839306" cy="2667024"/>
          </a:xfrm>
          <a:prstGeom prst="rect">
            <a:avLst/>
          </a:prstGeom>
        </p:spPr>
      </p:pic>
      <p:pic>
        <p:nvPicPr>
          <p:cNvPr id="15" name="Grafik 14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1F57085B-66EE-F70D-7710-88B838D73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55" y="956023"/>
            <a:ext cx="3840225" cy="265682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DB26288-B86B-4627-FF10-CB9E1EAE8F7F}"/>
              </a:ext>
            </a:extLst>
          </p:cNvPr>
          <p:cNvSpPr txBox="1"/>
          <p:nvPr/>
        </p:nvSpPr>
        <p:spPr>
          <a:xfrm>
            <a:off x="4476222" y="3146072"/>
            <a:ext cx="1181451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gluons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72B08A6-6D2F-BFFB-1376-AFE551A33236}"/>
              </a:ext>
            </a:extLst>
          </p:cNvPr>
          <p:cNvSpPr txBox="1"/>
          <p:nvPr/>
        </p:nvSpPr>
        <p:spPr>
          <a:xfrm>
            <a:off x="8465250" y="3146072"/>
            <a:ext cx="1987527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U(1)</a:t>
            </a:r>
            <a:r>
              <a:rPr lang="de-DE" baseline="-25000" dirty="0">
                <a:solidFill>
                  <a:schemeClr val="bg1"/>
                </a:solidFill>
                <a:latin typeface="Gill Sans Nova" panose="020B0602020104020203" pitchFamily="34" charset="0"/>
              </a:rPr>
              <a:t>Y</a:t>
            </a:r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bosons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3B1ED6E-716E-0123-B380-1D7A7319DF3D}"/>
              </a:ext>
            </a:extLst>
          </p:cNvPr>
          <p:cNvSpPr txBox="1"/>
          <p:nvPr/>
        </p:nvSpPr>
        <p:spPr>
          <a:xfrm>
            <a:off x="4576617" y="5859777"/>
            <a:ext cx="2162111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RH down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quarks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E29639C-666A-FE30-AF5C-5A5BE9F92E94}"/>
              </a:ext>
            </a:extLst>
          </p:cNvPr>
          <p:cNvSpPr txBox="1"/>
          <p:nvPr/>
        </p:nvSpPr>
        <p:spPr>
          <a:xfrm>
            <a:off x="517237" y="3146072"/>
            <a:ext cx="1551708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LH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quarks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7F6FC8B-3B04-2A96-F063-8832CF0B114E}"/>
              </a:ext>
            </a:extLst>
          </p:cNvPr>
          <p:cNvSpPr txBox="1"/>
          <p:nvPr/>
        </p:nvSpPr>
        <p:spPr>
          <a:xfrm>
            <a:off x="564989" y="5855161"/>
            <a:ext cx="2025782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RH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up</a:t>
            </a:r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Gill Sans Nova" panose="020B0602020104020203" pitchFamily="34" charset="0"/>
              </a:rPr>
              <a:t>quarks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C4F84F1-A13A-B68B-3028-67A1BB1F7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039" y="3706395"/>
            <a:ext cx="3941842" cy="2656821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92984305-0D09-4AAE-6712-E01F8A11162E}"/>
              </a:ext>
            </a:extLst>
          </p:cNvPr>
          <p:cNvSpPr txBox="1"/>
          <p:nvPr/>
        </p:nvSpPr>
        <p:spPr>
          <a:xfrm>
            <a:off x="8476081" y="5859777"/>
            <a:ext cx="1987527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Gill Sans Nova" panose="020B0602020104020203" pitchFamily="34" charset="0"/>
              </a:rPr>
              <a:t>LH Leptons</a:t>
            </a:r>
            <a:endParaRPr lang="en-GB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75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Comparison for lepton couplings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36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Inhaltsplatzhalter 9">
            <a:extLst>
              <a:ext uri="{FF2B5EF4-FFF2-40B4-BE49-F238E27FC236}">
                <a16:creationId xmlns:a16="http://schemas.microsoft.com/office/drawing/2014/main" id="{5E7F544C-9DA3-4AC4-27FF-967BF56A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4977" y="1548020"/>
            <a:ext cx="9097824" cy="43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4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Lepton </a:t>
            </a:r>
            <a:r>
              <a:rPr lang="en-US" dirty="0" err="1">
                <a:latin typeface="Baskerville Old Face" panose="02020602080505020303" pitchFamily="18" charset="0"/>
              </a:rPr>
              <a:t>flavour</a:t>
            </a:r>
            <a:r>
              <a:rPr lang="en-US" dirty="0">
                <a:latin typeface="Baskerville Old Face" panose="02020602080505020303" pitchFamily="18" charset="0"/>
              </a:rPr>
              <a:t> violation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37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LFV </a:t>
            </a:r>
            <a:r>
              <a:rPr lang="de-DE" sz="2400" dirty="0" err="1">
                <a:latin typeface="Gill Sans Nova" panose="020B0602020104020203" pitchFamily="34" charset="0"/>
              </a:rPr>
              <a:t>can</a:t>
            </a:r>
            <a:r>
              <a:rPr lang="de-DE" sz="2400" dirty="0">
                <a:latin typeface="Gill Sans Nova" panose="020B0602020104020203" pitchFamily="34" charset="0"/>
              </a:rPr>
              <a:t> not </a:t>
            </a:r>
            <a:r>
              <a:rPr lang="de-DE" sz="2400" dirty="0" err="1">
                <a:latin typeface="Gill Sans Nova" panose="020B0602020104020203" pitchFamily="34" charset="0"/>
              </a:rPr>
              <a:t>be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generated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through</a:t>
            </a:r>
            <a:r>
              <a:rPr lang="de-DE" sz="2400" dirty="0">
                <a:latin typeface="Gill Sans Nova" panose="020B0602020104020203" pitchFamily="34" charset="0"/>
              </a:rPr>
              <a:t> RG </a:t>
            </a:r>
            <a:r>
              <a:rPr lang="de-DE" sz="2400" dirty="0" err="1">
                <a:latin typeface="Gill Sans Nova" panose="020B0602020104020203" pitchFamily="34" charset="0"/>
              </a:rPr>
              <a:t>evolution</a:t>
            </a:r>
            <a:r>
              <a:rPr lang="de-DE" sz="2400" dirty="0">
                <a:latin typeface="Gill Sans Nova" panose="020B0602020104020203" pitchFamily="34" charset="0"/>
              </a:rPr>
              <a:t>, and UV LFV </a:t>
            </a:r>
            <a:r>
              <a:rPr lang="de-DE" sz="2400" dirty="0" err="1">
                <a:latin typeface="Gill Sans Nova" panose="020B0602020104020203" pitchFamily="34" charset="0"/>
              </a:rPr>
              <a:t>couplings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are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strongly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constrained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E3B072DE-3B97-10CA-5515-2202B19B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3826" y="1960528"/>
            <a:ext cx="6251713" cy="43835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C4A0E0-418A-761E-1BC5-555D8CB07180}"/>
              </a:ext>
            </a:extLst>
          </p:cNvPr>
          <p:cNvSpPr txBox="1"/>
          <p:nvPr/>
        </p:nvSpPr>
        <p:spPr>
          <a:xfrm>
            <a:off x="1162876" y="4901328"/>
            <a:ext cx="4434851" cy="919401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Subsequent on-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shell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ALP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decays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enhance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branching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ratio</a:t>
            </a:r>
            <a:endParaRPr lang="en-GB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71FAF10-D24F-F719-BFBD-6762FCBD9F6A}"/>
              </a:ext>
            </a:extLst>
          </p:cNvPr>
          <p:cNvSpPr txBox="1"/>
          <p:nvPr/>
        </p:nvSpPr>
        <p:spPr>
          <a:xfrm>
            <a:off x="1152213" y="2598003"/>
            <a:ext cx="4767362" cy="919401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Boosted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ALP in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decay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µ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  <a:sym typeface="Wingdings" panose="05000000000000000000" pitchFamily="2" charset="2"/>
              </a:rPr>
              <a:t>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  <a:sym typeface="Wingdings" panose="05000000000000000000" pitchFamily="2" charset="2"/>
              </a:rPr>
              <a:t>ea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  <a:sym typeface="Wingdings" panose="05000000000000000000" pitchFamily="2" charset="2"/>
              </a:rPr>
              <a:t>(</a:t>
            </a:r>
            <a:r>
              <a:rPr lang="el-GR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γγ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)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can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mimic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µ</a:t>
            </a:r>
            <a:r>
              <a:rPr lang="de-DE" sz="2400" dirty="0">
                <a:solidFill>
                  <a:schemeClr val="bg1"/>
                </a:solidFill>
                <a:latin typeface="Gill Sans Nova" panose="020B0602020104020203" pitchFamily="34" charset="0"/>
                <a:sym typeface="Wingdings" panose="05000000000000000000" pitchFamily="2" charset="2"/>
              </a:rPr>
              <a:t>e</a:t>
            </a:r>
            <a:r>
              <a:rPr lang="el-GR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γ</a:t>
            </a:r>
            <a:endParaRPr lang="en-GB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82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2411A7-7CA2-9034-98ED-2B2CE32DA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askerville Old Face" panose="02020602080505020303" pitchFamily="18" charset="0"/>
              </a:rPr>
              <a:t>A light PQ scalar?</a:t>
            </a:r>
          </a:p>
        </p:txBody>
      </p:sp>
      <p:pic>
        <p:nvPicPr>
          <p:cNvPr id="7" name="Bildplatzhalter 6" descr="Ein Bild, das Baum, draußen, Bild, Menschen enthält.&#10;&#10;Automatisch generierte Beschreibung">
            <a:extLst>
              <a:ext uri="{FF2B5EF4-FFF2-40B4-BE49-F238E27FC236}">
                <a16:creationId xmlns:a16="http://schemas.microsoft.com/office/drawing/2014/main" id="{4141B35B-ABB2-00B5-A8A4-DD6C8CB30F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54" r="19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1667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A light new scalar?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39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PQ </a:t>
            </a:r>
            <a:r>
              <a:rPr lang="de-DE" sz="2400" dirty="0" err="1">
                <a:latin typeface="Gill Sans Nova" panose="020B0602020104020203" pitchFamily="34" charset="0"/>
              </a:rPr>
              <a:t>field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mixes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with</a:t>
            </a:r>
            <a:r>
              <a:rPr lang="de-DE" sz="2400" dirty="0">
                <a:latin typeface="Gill Sans Nova" panose="020B0602020104020203" pitchFamily="34" charset="0"/>
              </a:rPr>
              <a:t> Higgs: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PQ </a:t>
            </a:r>
            <a:r>
              <a:rPr lang="de-DE" sz="2400" dirty="0" err="1">
                <a:latin typeface="Gill Sans Nova" panose="020B0602020104020203" pitchFamily="34" charset="0"/>
              </a:rPr>
              <a:t>mechanism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occurs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as</a:t>
            </a:r>
            <a:r>
              <a:rPr lang="de-DE" sz="2400" dirty="0">
                <a:latin typeface="Gill Sans Nova" panose="020B0602020104020203" pitchFamily="34" charset="0"/>
              </a:rPr>
              <a:t> in </a:t>
            </a:r>
            <a:r>
              <a:rPr lang="de-DE" sz="2400" dirty="0" err="1">
                <a:latin typeface="Gill Sans Nova" panose="020B0602020104020203" pitchFamily="34" charset="0"/>
              </a:rPr>
              <a:t>standard</a:t>
            </a:r>
            <a:r>
              <a:rPr lang="de-DE" sz="2400" dirty="0">
                <a:latin typeface="Gill Sans Nova" panose="020B0602020104020203" pitchFamily="34" charset="0"/>
              </a:rPr>
              <a:t> PQ </a:t>
            </a:r>
            <a:r>
              <a:rPr lang="de-DE" sz="2400" dirty="0" err="1">
                <a:latin typeface="Gill Sans Nova" panose="020B0602020104020203" pitchFamily="34" charset="0"/>
              </a:rPr>
              <a:t>scenario</a:t>
            </a:r>
            <a:r>
              <a:rPr lang="de-DE" sz="2400" dirty="0">
                <a:latin typeface="Gill Sans Nova" panose="020B0602020104020203" pitchFamily="34" charset="0"/>
              </a:rPr>
              <a:t>, and </a:t>
            </a:r>
            <a:r>
              <a:rPr lang="de-DE" sz="2400" dirty="0" err="1">
                <a:latin typeface="Gill Sans Nova" panose="020B0602020104020203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coupling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to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gluons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is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achieved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through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loops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heavy PQ </a:t>
            </a:r>
            <a:r>
              <a:rPr lang="de-DE" sz="2400" dirty="0" err="1">
                <a:latin typeface="Gill Sans Nova" panose="020B0602020104020203" pitchFamily="34" charset="0"/>
              </a:rPr>
              <a:t>fermions</a:t>
            </a:r>
            <a:r>
              <a:rPr lang="de-DE" sz="2400" dirty="0">
                <a:latin typeface="Gill Sans Nova" panose="020B0602020104020203" pitchFamily="34" charset="0"/>
              </a:rPr>
              <a:t> F (KSVZ-like)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</a:rPr>
              <a:t>Choosing</a:t>
            </a:r>
            <a:r>
              <a:rPr lang="de-DE" sz="2400" dirty="0">
                <a:latin typeface="Gill Sans Nova" panose="020B0602020104020203" pitchFamily="34" charset="0"/>
              </a:rPr>
              <a:t>                                                           </a:t>
            </a:r>
            <a:r>
              <a:rPr lang="de-DE" sz="2400" dirty="0" err="1">
                <a:latin typeface="Gill Sans Nova" panose="020B0602020104020203" pitchFamily="34" charset="0"/>
              </a:rPr>
              <a:t>yields</a:t>
            </a:r>
            <a:r>
              <a:rPr lang="de-DE" sz="2400" dirty="0">
                <a:latin typeface="Gill Sans Nova" panose="020B0602020104020203" pitchFamily="34" charset="0"/>
              </a:rPr>
              <a:t> a </a:t>
            </a:r>
            <a:r>
              <a:rPr lang="de-DE" sz="2400" dirty="0" err="1">
                <a:latin typeface="Gill Sans Nova" panose="020B0602020104020203" pitchFamily="34" charset="0"/>
              </a:rPr>
              <a:t>quantum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stable</a:t>
            </a:r>
            <a:r>
              <a:rPr lang="de-DE" sz="2400" dirty="0">
                <a:latin typeface="Gill Sans Nova" panose="020B0602020104020203" pitchFamily="34" charset="0"/>
              </a:rPr>
              <a:t>, light PQ </a:t>
            </a:r>
            <a:r>
              <a:rPr lang="de-DE" sz="2400" dirty="0" err="1">
                <a:latin typeface="Gill Sans Nova" panose="020B0602020104020203" pitchFamily="34" charset="0"/>
              </a:rPr>
              <a:t>scalar</a:t>
            </a:r>
            <a:r>
              <a:rPr lang="de-DE" sz="2400" dirty="0">
                <a:latin typeface="Gill Sans Nova" panose="020B0602020104020203" pitchFamily="34" charset="0"/>
              </a:rPr>
              <a:t>  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16" name="Grafik 15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V(H,\Phi)=\frac{\lambda_H}{2}(H^\dagger H)^2-\kappa(H^\dagger H)(\Phi^\dagger\Phi)+\frac{\lambda_\Phi}{2}(\Phi^\dagger\Phi)^2-\mu_\Phi^2\Phi^\dagger\Phi&#10;\end{equation*}&#10;\end{document}" title="IguanaTex Picture Display">
            <a:extLst>
              <a:ext uri="{FF2B5EF4-FFF2-40B4-BE49-F238E27FC236}">
                <a16:creationId xmlns:a16="http://schemas.microsoft.com/office/drawing/2014/main" id="{05609AF3-FC22-78E3-6B14-95B699D60A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92741" y="1960529"/>
            <a:ext cx="8326496" cy="631895"/>
          </a:xfrm>
          <a:prstGeom prst="rect">
            <a:avLst/>
          </a:prstGeom>
        </p:spPr>
      </p:pic>
      <p:pic>
        <p:nvPicPr>
          <p:cNvPr id="20" name="Grafik 19" descr="Ein Bild, das Text, Schrift, Reihe, Zahl enthält.&#10;&#10;Automatisch generierte Beschreibung">
            <a:extLst>
              <a:ext uri="{FF2B5EF4-FFF2-40B4-BE49-F238E27FC236}">
                <a16:creationId xmlns:a16="http://schemas.microsoft.com/office/drawing/2014/main" id="{8BADDE61-0A22-D510-CC94-0E91095B8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120" y="3798570"/>
            <a:ext cx="4579620" cy="6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7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The ALP </a:t>
            </a:r>
            <a:r>
              <a:rPr lang="en-US" sz="4000" dirty="0" err="1">
                <a:latin typeface="Baskerville Old Face" panose="02020602080505020303" pitchFamily="18" charset="0"/>
              </a:rPr>
              <a:t>Lagrangian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27FA8-1995-9F45-09B2-AA78991C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Most general ALP </a:t>
            </a:r>
            <a:r>
              <a:rPr lang="en-US" sz="2400" dirty="0" err="1">
                <a:latin typeface="Gill Sans Nova" panose="020B0602020104020203" pitchFamily="34" charset="0"/>
              </a:rPr>
              <a:t>Lagrangian</a:t>
            </a:r>
            <a:r>
              <a:rPr lang="en-US" sz="2400" dirty="0">
                <a:latin typeface="Gill Sans Nova" panose="020B0602020104020203" pitchFamily="34" charset="0"/>
              </a:rPr>
              <a:t> up to dimension 5: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25">
            <a:extLst>
              <a:ext uri="{FF2B5EF4-FFF2-40B4-BE49-F238E27FC236}">
                <a16:creationId xmlns:a16="http://schemas.microsoft.com/office/drawing/2014/main" id="{9915F498-48A8-1D68-C035-FC02BC72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61" y="3275908"/>
            <a:ext cx="99329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38FDECB-787B-553C-523E-2501764891B3}"/>
              </a:ext>
            </a:extLst>
          </p:cNvPr>
          <p:cNvSpPr txBox="1"/>
          <p:nvPr/>
        </p:nvSpPr>
        <p:spPr>
          <a:xfrm>
            <a:off x="5734877" y="2370031"/>
            <a:ext cx="2524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Nova" panose="020B0602020104020203" pitchFamily="34" charset="0"/>
              </a:rPr>
              <a:t>Mass term softly breaks shift symmetry</a:t>
            </a:r>
          </a:p>
        </p:txBody>
      </p:sp>
      <p:cxnSp>
        <p:nvCxnSpPr>
          <p:cNvPr id="13" name="Verbinder: gekrümmt 12">
            <a:extLst>
              <a:ext uri="{FF2B5EF4-FFF2-40B4-BE49-F238E27FC236}">
                <a16:creationId xmlns:a16="http://schemas.microsoft.com/office/drawing/2014/main" id="{DAA42B8F-51BF-2AD4-8DF6-718586C59328}"/>
              </a:ext>
            </a:extLst>
          </p:cNvPr>
          <p:cNvCxnSpPr/>
          <p:nvPr/>
        </p:nvCxnSpPr>
        <p:spPr>
          <a:xfrm rot="5400000">
            <a:off x="5059018" y="2782956"/>
            <a:ext cx="715617" cy="576470"/>
          </a:xfrm>
          <a:prstGeom prst="curvedConnector3">
            <a:avLst>
              <a:gd name="adj1" fmla="val 0"/>
            </a:avLst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D252469-57B4-8B25-4A8E-61AAFEF85F8F}"/>
              </a:ext>
            </a:extLst>
          </p:cNvPr>
          <p:cNvSpPr txBox="1"/>
          <p:nvPr/>
        </p:nvSpPr>
        <p:spPr>
          <a:xfrm>
            <a:off x="1609417" y="5605382"/>
            <a:ext cx="472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ill Sans Nova" panose="020B0602020104020203" pitchFamily="34" charset="0"/>
              </a:rPr>
              <a:t>Normalisation</a:t>
            </a:r>
            <a:r>
              <a:rPr lang="en-US" dirty="0">
                <a:latin typeface="Gill Sans Nova" panose="020B0602020104020203" pitchFamily="34" charset="0"/>
              </a:rPr>
              <a:t> of gauge couplings ensures scale invariance of </a:t>
            </a:r>
            <a:r>
              <a:rPr lang="en-US" dirty="0" err="1">
                <a:latin typeface="Gill Sans Nova" panose="020B0602020104020203" pitchFamily="34" charset="0"/>
              </a:rPr>
              <a:t>c</a:t>
            </a:r>
            <a:r>
              <a:rPr lang="en-US" baseline="-25000" dirty="0" err="1">
                <a:latin typeface="Gill Sans Nova" panose="020B0602020104020203" pitchFamily="34" charset="0"/>
              </a:rPr>
              <a:t>VV</a:t>
            </a:r>
            <a:r>
              <a:rPr lang="en-US" dirty="0">
                <a:latin typeface="Gill Sans Nova" panose="020B0602020104020203" pitchFamily="34" charset="0"/>
              </a:rPr>
              <a:t> , but has further consequences</a:t>
            </a:r>
          </a:p>
        </p:txBody>
      </p:sp>
      <p:cxnSp>
        <p:nvCxnSpPr>
          <p:cNvPr id="17" name="Verbinder: gekrümmt 16">
            <a:extLst>
              <a:ext uri="{FF2B5EF4-FFF2-40B4-BE49-F238E27FC236}">
                <a16:creationId xmlns:a16="http://schemas.microsoft.com/office/drawing/2014/main" id="{721707F8-D5BF-40B1-906D-CF3C1BFF6D5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90851" y="5345964"/>
            <a:ext cx="593773" cy="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12">
            <a:extLst>
              <a:ext uri="{FF2B5EF4-FFF2-40B4-BE49-F238E27FC236}">
                <a16:creationId xmlns:a16="http://schemas.microsoft.com/office/drawing/2014/main" id="{68A9E85B-CA64-2B38-862F-47F37D51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591" y="1762470"/>
            <a:ext cx="3307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[Georgi, Kaplan, Randall (1986)]</a:t>
            </a:r>
          </a:p>
        </p:txBody>
      </p:sp>
    </p:spTree>
    <p:extLst>
      <p:ext uri="{BB962C8B-B14F-4D97-AF65-F5344CB8AC3E}">
        <p14:creationId xmlns:p14="http://schemas.microsoft.com/office/powerpoint/2010/main" val="2312857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Phenomenology of the light PQ scalar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40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Standard </a:t>
            </a:r>
            <a:r>
              <a:rPr lang="de-DE" sz="2400" dirty="0" err="1">
                <a:latin typeface="Gill Sans Nova" panose="020B0602020104020203" pitchFamily="34" charset="0"/>
              </a:rPr>
              <a:t>axion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pheno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follows</a:t>
            </a:r>
            <a:endParaRPr lang="de-DE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Lifetime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scalar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b="1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≈ 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 x 10</a:t>
            </a:r>
            <a:r>
              <a:rPr lang="de-DE" sz="2400" baseline="300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-4 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 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stable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on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detector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scales</a:t>
            </a:r>
            <a:endParaRPr lang="de-DE" sz="2400" dirty="0">
              <a:latin typeface="Gill Sans Nova" panose="020B0602020104020203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Weak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bounds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supernovae</a:t>
            </a:r>
            <a:endParaRPr lang="de-DE" sz="2400" dirty="0">
              <a:latin typeface="Gill Sans Nova" panose="020B0602020104020203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Flavour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mixing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with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down-type </a:t>
            </a:r>
            <a:r>
              <a:rPr lang="de-DE" sz="2400" dirty="0" err="1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quarks</a:t>
            </a:r>
            <a:r>
              <a:rPr lang="de-DE" sz="2400" dirty="0">
                <a:latin typeface="Gill Sans Nova" panose="020B06020201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possible: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8" name="Grafik 7" descr="Ein Bild, das Schrift, Reihe, Zahl, Handschrift enthält.&#10;&#10;Automatisch generierte Beschreibung">
            <a:extLst>
              <a:ext uri="{FF2B5EF4-FFF2-40B4-BE49-F238E27FC236}">
                <a16:creationId xmlns:a16="http://schemas.microsoft.com/office/drawing/2014/main" id="{DB842609-A14D-4786-DC32-E8062093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037" y="3429000"/>
            <a:ext cx="3202885" cy="1527530"/>
          </a:xfrm>
          <a:prstGeom prst="rect">
            <a:avLst/>
          </a:prstGeom>
        </p:spPr>
      </p:pic>
      <p:pic>
        <p:nvPicPr>
          <p:cNvPr id="21" name="Grafik 20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to\mathcal{L}_\text{eff}=\frac{C_{bs}}{2\sqrt{2}}\phi\bar{b}(1+\gamma_5)s+\text{h.c.}&#10;\end{equation*}&#10;\end{document}" title="IguanaTex Picture Display">
            <a:extLst>
              <a:ext uri="{FF2B5EF4-FFF2-40B4-BE49-F238E27FC236}">
                <a16:creationId xmlns:a16="http://schemas.microsoft.com/office/drawing/2014/main" id="{052961E8-A8C7-D347-D725-3DB38F07DD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48469" y="4856231"/>
            <a:ext cx="4214252" cy="708553"/>
          </a:xfrm>
          <a:prstGeom prst="rect">
            <a:avLst/>
          </a:prstGeom>
        </p:spPr>
      </p:pic>
      <p:pic>
        <p:nvPicPr>
          <p:cNvPr id="15" name="Grafik 14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{bs}\approx\frac{y_{Fq}y_{QF}\langle H\rangle}{m_F}&#10;\end{equation*}&#10;\end{document}" title="IguanaTex Picture Display">
            <a:extLst>
              <a:ext uri="{FF2B5EF4-FFF2-40B4-BE49-F238E27FC236}">
                <a16:creationId xmlns:a16="http://schemas.microsoft.com/office/drawing/2014/main" id="{201DAE38-13CB-D570-8A65-8B1808DE41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87908" y="5682596"/>
            <a:ext cx="2410695" cy="693212"/>
          </a:xfrm>
          <a:prstGeom prst="rect">
            <a:avLst/>
          </a:prstGeom>
        </p:spPr>
      </p:pic>
      <p:pic>
        <p:nvPicPr>
          <p:cNvPr id="26" name="Grafik 25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mathcal{L}\supset y_F\Phi\bar{F}_LF_R+y_{Fq}\Phi\bar{F}_Lq_R+y_{QF}H\bar{Q}_LF_R+\text{h.c.}&#10;\end{equation*}&#10;\end{document}" title="IguanaTex Picture Display">
            <a:extLst>
              <a:ext uri="{FF2B5EF4-FFF2-40B4-BE49-F238E27FC236}">
                <a16:creationId xmlns:a16="http://schemas.microsoft.com/office/drawing/2014/main" id="{3E38CE11-2B15-E5CB-F8AA-1A18680DB1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5499" y="4128515"/>
            <a:ext cx="6549847" cy="3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8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Phenomenology of the light PQ scalar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41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„</a:t>
            </a:r>
            <a:r>
              <a:rPr lang="de-DE" sz="2400" dirty="0" err="1">
                <a:latin typeface="Gill Sans Nova" panose="020B0602020104020203" pitchFamily="34" charset="0"/>
              </a:rPr>
              <a:t>Chasing</a:t>
            </a:r>
            <a:r>
              <a:rPr lang="de-DE" sz="2400" dirty="0">
                <a:latin typeface="Gill Sans Nova" panose="020B0602020104020203" pitchFamily="34" charset="0"/>
              </a:rPr>
              <a:t>“ </a:t>
            </a:r>
            <a:r>
              <a:rPr lang="de-DE" sz="2400" dirty="0" err="1">
                <a:latin typeface="Gill Sans Nova" panose="020B0602020104020203" pitchFamily="34" charset="0"/>
              </a:rPr>
              <a:t>the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ambulance</a:t>
            </a:r>
            <a:r>
              <a:rPr lang="de-DE" sz="2400" dirty="0">
                <a:latin typeface="Gill Sans Nova" panose="020B0602020104020203" pitchFamily="34" charset="0"/>
              </a:rPr>
              <a:t>: </a:t>
            </a:r>
            <a:r>
              <a:rPr lang="de-DE" sz="2400" dirty="0" err="1">
                <a:latin typeface="Gill Sans Nova" panose="020B0602020104020203" pitchFamily="34" charset="0"/>
              </a:rPr>
              <a:t>Explain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Kν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ν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anomaly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9" name="Grafik 8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7CACC992-D22D-60E9-FFA2-B79A91AFC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78" y="1960529"/>
            <a:ext cx="5638800" cy="4493419"/>
          </a:xfrm>
          <a:prstGeom prst="rect">
            <a:avLst/>
          </a:prstGeom>
        </p:spPr>
      </p:pic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F4AB7E7C-54AE-318B-A350-E9F29893F571}"/>
              </a:ext>
            </a:extLst>
          </p:cNvPr>
          <p:cNvSpPr/>
          <p:nvPr/>
        </p:nvSpPr>
        <p:spPr>
          <a:xfrm>
            <a:off x="8050696" y="3627783"/>
            <a:ext cx="2364328" cy="1043608"/>
          </a:xfrm>
          <a:custGeom>
            <a:avLst/>
            <a:gdLst>
              <a:gd name="connsiteX0" fmla="*/ 2156791 w 2364328"/>
              <a:gd name="connsiteY0" fmla="*/ 0 h 1043608"/>
              <a:gd name="connsiteX1" fmla="*/ 2156791 w 2364328"/>
              <a:gd name="connsiteY1" fmla="*/ 805069 h 1043608"/>
              <a:gd name="connsiteX2" fmla="*/ 0 w 2364328"/>
              <a:gd name="connsiteY2" fmla="*/ 1043608 h 10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4328" h="1043608">
                <a:moveTo>
                  <a:pt x="2156791" y="0"/>
                </a:moveTo>
                <a:cubicBezTo>
                  <a:pt x="2336523" y="315567"/>
                  <a:pt x="2516256" y="631134"/>
                  <a:pt x="2156791" y="805069"/>
                </a:cubicBezTo>
                <a:cubicBezTo>
                  <a:pt x="1797326" y="979004"/>
                  <a:pt x="898663" y="1011306"/>
                  <a:pt x="0" y="1043608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8723B63-9DB3-9CCA-287A-D499D0DF2ACC}"/>
              </a:ext>
            </a:extLst>
          </p:cNvPr>
          <p:cNvCxnSpPr/>
          <p:nvPr/>
        </p:nvCxnSpPr>
        <p:spPr>
          <a:xfrm flipH="1">
            <a:off x="7772401" y="4671391"/>
            <a:ext cx="27829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12">
            <a:extLst>
              <a:ext uri="{FF2B5EF4-FFF2-40B4-BE49-F238E27FC236}">
                <a16:creationId xmlns:a16="http://schemas.microsoft.com/office/drawing/2014/main" id="{ED3A835F-8ADC-F32D-8731-7CAA174EE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021" y="2297681"/>
            <a:ext cx="3774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sz="1800" dirty="0">
                <a:latin typeface="Gill Sans Nova" panose="020B0602020104020203" pitchFamily="34" charset="0"/>
              </a:rPr>
              <a:t>Best fit value by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[Bolton, </a:t>
            </a:r>
            <a:r>
              <a:rPr lang="de-DE" altLang="en-US" sz="1800" dirty="0" err="1">
                <a:solidFill>
                  <a:srgbClr val="0070C0"/>
                </a:solidFill>
                <a:latin typeface="Calibri" panose="020F0502020204030204" pitchFamily="34" charset="0"/>
              </a:rPr>
              <a:t>Fajfer</a:t>
            </a:r>
            <a:r>
              <a:rPr lang="de-DE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, Kamenik, Novoa-Brunet (2024)] </a:t>
            </a:r>
            <a:r>
              <a:rPr lang="de-DE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" panose="020B0602020104020203" pitchFamily="34" charset="0"/>
              </a:rPr>
              <a:t>and</a:t>
            </a:r>
            <a:r>
              <a:rPr lang="de-DE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 [</a:t>
            </a:r>
            <a:r>
              <a:rPr lang="de-DE" altLang="en-US" sz="1800" dirty="0" err="1">
                <a:solidFill>
                  <a:srgbClr val="0070C0"/>
                </a:solidFill>
                <a:latin typeface="Calibri" panose="020F0502020204030204" pitchFamily="34" charset="0"/>
              </a:rPr>
              <a:t>Fridell</a:t>
            </a:r>
            <a:r>
              <a:rPr lang="de-DE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, Ghosh, </a:t>
            </a:r>
            <a:r>
              <a:rPr lang="de-DE" altLang="en-US" sz="1800" dirty="0" err="1">
                <a:solidFill>
                  <a:srgbClr val="0070C0"/>
                </a:solidFill>
                <a:latin typeface="Calibri" panose="020F0502020204030204" pitchFamily="34" charset="0"/>
              </a:rPr>
              <a:t>Okui</a:t>
            </a:r>
            <a:r>
              <a:rPr lang="de-DE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de-DE" altLang="en-US" sz="1800" dirty="0" err="1">
                <a:solidFill>
                  <a:srgbClr val="0070C0"/>
                </a:solidFill>
                <a:latin typeface="Calibri" panose="020F0502020204030204" pitchFamily="34" charset="0"/>
              </a:rPr>
              <a:t>Tobioka</a:t>
            </a:r>
            <a:r>
              <a:rPr lang="de-DE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 (2023)]</a:t>
            </a:r>
          </a:p>
        </p:txBody>
      </p:sp>
    </p:spTree>
    <p:extLst>
      <p:ext uri="{BB962C8B-B14F-4D97-AF65-F5344CB8AC3E}">
        <p14:creationId xmlns:p14="http://schemas.microsoft.com/office/powerpoint/2010/main" val="3875342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Summary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42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Light </a:t>
            </a:r>
            <a:r>
              <a:rPr lang="de-DE" sz="2400" dirty="0" err="1">
                <a:latin typeface="Gill Sans Nova" panose="020B0602020104020203" pitchFamily="34" charset="0"/>
              </a:rPr>
              <a:t>new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physics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models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provide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interesting</a:t>
            </a:r>
            <a:r>
              <a:rPr lang="de-DE" sz="2400" dirty="0">
                <a:latin typeface="Gill Sans Nova" panose="020B0602020104020203" pitchFamily="34" charset="0"/>
              </a:rPr>
              <a:t> alternatives </a:t>
            </a:r>
            <a:r>
              <a:rPr lang="de-DE" sz="2400" dirty="0" err="1">
                <a:latin typeface="Gill Sans Nova" panose="020B0602020104020203" pitchFamily="34" charset="0"/>
              </a:rPr>
              <a:t>to</a:t>
            </a:r>
            <a:r>
              <a:rPr lang="de-DE" sz="2400" dirty="0">
                <a:latin typeface="Gill Sans Nova" panose="020B0602020104020203" pitchFamily="34" charset="0"/>
              </a:rPr>
              <a:t> heavy </a:t>
            </a:r>
            <a:r>
              <a:rPr lang="de-DE" sz="2400" dirty="0" err="1">
                <a:latin typeface="Gill Sans Nova" panose="020B0602020104020203" pitchFamily="34" charset="0"/>
              </a:rPr>
              <a:t>new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particles</a:t>
            </a:r>
            <a:r>
              <a:rPr lang="de-DE" sz="2400" dirty="0">
                <a:latin typeface="Gill Sans Nova" panose="020B06020201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Couplings </a:t>
            </a:r>
            <a:r>
              <a:rPr lang="de-DE" sz="2400" dirty="0" err="1">
                <a:latin typeface="Gill Sans Nova" panose="020B0602020104020203" pitchFamily="34" charset="0"/>
              </a:rPr>
              <a:t>are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generated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through</a:t>
            </a:r>
            <a:r>
              <a:rPr lang="de-DE" sz="2400" dirty="0">
                <a:latin typeface="Gill Sans Nova" panose="020B0602020104020203" pitchFamily="34" charset="0"/>
              </a:rPr>
              <a:t> RG </a:t>
            </a:r>
            <a:r>
              <a:rPr lang="de-DE" sz="2400" dirty="0" err="1">
                <a:latin typeface="Gill Sans Nova" panose="020B0602020104020203" pitchFamily="34" charset="0"/>
              </a:rPr>
              <a:t>evolution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that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can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effectively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probed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flavour</a:t>
            </a:r>
            <a:r>
              <a:rPr lang="de-DE" sz="2400" dirty="0">
                <a:latin typeface="Gill Sans Nova" panose="020B0602020104020203" pitchFamily="34" charset="0"/>
              </a:rPr>
              <a:t> observables.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</a:rPr>
              <a:t>Flavour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physics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is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complementary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to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astrophysics</a:t>
            </a:r>
            <a:r>
              <a:rPr lang="de-DE" sz="2400" dirty="0">
                <a:latin typeface="Gill Sans Nova" panose="020B0602020104020203" pitchFamily="34" charset="0"/>
              </a:rPr>
              <a:t> and </a:t>
            </a:r>
            <a:r>
              <a:rPr lang="de-DE" sz="2400" dirty="0" err="1">
                <a:latin typeface="Gill Sans Nova" panose="020B0602020104020203" pitchFamily="34" charset="0"/>
              </a:rPr>
              <a:t>collider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probes</a:t>
            </a:r>
            <a:r>
              <a:rPr lang="de-DE" sz="2400" dirty="0">
                <a:latin typeface="Gill Sans Nova" panose="020B06020201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Also a light PQ </a:t>
            </a:r>
            <a:r>
              <a:rPr lang="de-DE" sz="2400" dirty="0" err="1">
                <a:latin typeface="Gill Sans Nova" panose="020B0602020104020203" pitchFamily="34" charset="0"/>
              </a:rPr>
              <a:t>scalar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is</a:t>
            </a:r>
            <a:r>
              <a:rPr lang="de-DE" sz="2400" dirty="0">
                <a:latin typeface="Gill Sans Nova" panose="020B0602020104020203" pitchFamily="34" charset="0"/>
              </a:rPr>
              <a:t> possible and </a:t>
            </a:r>
            <a:r>
              <a:rPr lang="de-DE" sz="2400" dirty="0" err="1">
                <a:latin typeface="Gill Sans Nova" panose="020B0602020104020203" pitchFamily="34" charset="0"/>
              </a:rPr>
              <a:t>could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have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connections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to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current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flavour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anomalies</a:t>
            </a:r>
            <a:r>
              <a:rPr lang="de-DE" sz="2400">
                <a:latin typeface="Gill Sans Nova" panose="020B0602020104020203" pitchFamily="34" charset="0"/>
              </a:rPr>
              <a:t>.</a:t>
            </a:r>
            <a:endParaRPr lang="de-DE" sz="2400" dirty="0"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48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54213CE-8CD1-43DB-4E03-10593A9BBF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D302E56-5014-F939-2066-5FFDEBC1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Baskerville Old Face" panose="02020602080505020303" pitchFamily="18" charset="0"/>
              </a:rPr>
              <a:t>Thank you!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5B105A6-EC60-8896-3793-B46DD33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/>
            <a:r>
              <a:rPr lang="en-US"/>
              <a:t>MITP Program OFP - 15.11.2024</a:t>
            </a:r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B3745537-05EF-48B0-4644-43CF53DB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M Schnubel - Flavour pheno of ALPs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FDA2507-850A-1DCB-4E00-4D37CFE8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smtClean="0"/>
              <a:pPr algn="ctr" rtl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539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0045499-0E4B-CEFC-FA27-AA8116618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Backup</a:t>
            </a:r>
          </a:p>
        </p:txBody>
      </p:sp>
      <p:pic>
        <p:nvPicPr>
          <p:cNvPr id="8" name="Bildplatzhalter 7" descr="Ein Bild, das Universum, Raum, Weltraum, Astronomisches Objekt enthält.&#10;&#10;Automatisch generierte Beschreibung">
            <a:extLst>
              <a:ext uri="{FF2B5EF4-FFF2-40B4-BE49-F238E27FC236}">
                <a16:creationId xmlns:a16="http://schemas.microsoft.com/office/drawing/2014/main" id="{AF0B7BD3-003D-ACF6-FAA0-7E78EA60D9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54" r="19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404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The </a:t>
            </a:r>
            <a:r>
              <a:rPr lang="en-US" dirty="0" err="1">
                <a:latin typeface="Baskerville Old Face" panose="02020602080505020303" pitchFamily="18" charset="0"/>
              </a:rPr>
              <a:t>KTeV</a:t>
            </a:r>
            <a:r>
              <a:rPr lang="en-US" dirty="0">
                <a:latin typeface="Baskerville Old Face" panose="02020602080505020303" pitchFamily="18" charset="0"/>
              </a:rPr>
              <a:t> anomaly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45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</a:rPr>
              <a:t>Anomaly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between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measurement</a:t>
            </a:r>
            <a:r>
              <a:rPr lang="de-DE" sz="2400" dirty="0">
                <a:latin typeface="Gill Sans Nova" panose="020B0602020104020203" pitchFamily="34" charset="0"/>
              </a:rPr>
              <a:t> and </a:t>
            </a:r>
            <a:r>
              <a:rPr lang="de-DE" sz="2400" dirty="0" err="1">
                <a:latin typeface="Gill Sans Nova" panose="020B0602020104020203" pitchFamily="34" charset="0"/>
              </a:rPr>
              <a:t>prediction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el-GR" sz="2400" dirty="0">
                <a:latin typeface="Gill Sans Nova" panose="020B0602020104020203" pitchFamily="34" charset="0"/>
              </a:rPr>
              <a:t>π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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ee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C9C485-F744-484F-51B2-F093A5BC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43" y="2220074"/>
            <a:ext cx="7096416" cy="9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3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The </a:t>
            </a:r>
            <a:r>
              <a:rPr lang="en-US" dirty="0" err="1">
                <a:latin typeface="Baskerville Old Face" panose="02020602080505020303" pitchFamily="18" charset="0"/>
              </a:rPr>
              <a:t>KTeV</a:t>
            </a:r>
            <a:r>
              <a:rPr lang="en-US" dirty="0">
                <a:latin typeface="Baskerville Old Face" panose="02020602080505020303" pitchFamily="18" charset="0"/>
              </a:rPr>
              <a:t> anomaly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46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E044A165-F8CE-D8B1-5D3B-653AB8DE0FB5}"/>
              </a:ext>
            </a:extLst>
          </p:cNvPr>
          <p:cNvSpPr txBox="1"/>
          <p:nvPr/>
        </p:nvSpPr>
        <p:spPr>
          <a:xfrm>
            <a:off x="2854246" y="1073741"/>
            <a:ext cx="358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Nova" panose="020B0602020104020203" pitchFamily="34" charset="0"/>
              </a:rPr>
              <a:t>Coupling to </a:t>
            </a:r>
            <a:r>
              <a:rPr lang="de-DE" dirty="0" err="1">
                <a:latin typeface="Gill Sans Nova" panose="020B0602020104020203" pitchFamily="34" charset="0"/>
              </a:rPr>
              <a:t>gluon</a:t>
            </a:r>
            <a:r>
              <a:rPr lang="de-DE" dirty="0">
                <a:latin typeface="Gill Sans Nova" panose="020B0602020104020203" pitchFamily="34" charset="0"/>
              </a:rPr>
              <a:t> &amp; </a:t>
            </a:r>
            <a:r>
              <a:rPr lang="de-DE" dirty="0" err="1">
                <a:latin typeface="Gill Sans Nova" panose="020B0602020104020203" pitchFamily="34" charset="0"/>
              </a:rPr>
              <a:t>electron</a:t>
            </a:r>
            <a:endParaRPr lang="en-GB" dirty="0">
              <a:latin typeface="Gill Sans Nova" panose="020B0602020104020203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BAC98A-9009-9F83-E75C-877716A49FC4}"/>
              </a:ext>
            </a:extLst>
          </p:cNvPr>
          <p:cNvSpPr txBox="1"/>
          <p:nvPr/>
        </p:nvSpPr>
        <p:spPr>
          <a:xfrm>
            <a:off x="6899633" y="1054498"/>
            <a:ext cx="36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Nova" panose="020B0602020104020203" pitchFamily="34" charset="0"/>
              </a:rPr>
              <a:t>Coupling to </a:t>
            </a:r>
            <a:r>
              <a:rPr lang="de-DE" dirty="0" err="1">
                <a:latin typeface="Gill Sans Nova" panose="020B0602020104020203" pitchFamily="34" charset="0"/>
              </a:rPr>
              <a:t>quarks</a:t>
            </a:r>
            <a:r>
              <a:rPr lang="de-DE" dirty="0">
                <a:latin typeface="Gill Sans Nova" panose="020B0602020104020203" pitchFamily="34" charset="0"/>
              </a:rPr>
              <a:t> &amp; </a:t>
            </a:r>
            <a:r>
              <a:rPr lang="de-DE" dirty="0" err="1">
                <a:latin typeface="Gill Sans Nova" panose="020B0602020104020203" pitchFamily="34" charset="0"/>
              </a:rPr>
              <a:t>electron</a:t>
            </a:r>
            <a:endParaRPr lang="en-GB" dirty="0">
              <a:latin typeface="Gill Sans Nova" panose="020B06020201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5A3B54E-760A-67EB-FC6C-D6927EC73926}"/>
              </a:ext>
            </a:extLst>
          </p:cNvPr>
          <p:cNvSpPr txBox="1"/>
          <p:nvPr/>
        </p:nvSpPr>
        <p:spPr>
          <a:xfrm>
            <a:off x="8903020" y="215698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Gill Sans Nova" panose="020B0602020104020203" pitchFamily="34" charset="0"/>
              </a:rPr>
              <a:t>Anomaly</a:t>
            </a:r>
            <a:r>
              <a:rPr lang="de-DE" dirty="0">
                <a:latin typeface="Gill Sans Nova" panose="020B0602020104020203" pitchFamily="34" charset="0"/>
              </a:rPr>
              <a:t> </a:t>
            </a:r>
            <a:r>
              <a:rPr lang="de-DE" dirty="0" err="1">
                <a:latin typeface="Gill Sans Nova" panose="020B0602020104020203" pitchFamily="34" charset="0"/>
              </a:rPr>
              <a:t>explained</a:t>
            </a:r>
            <a:r>
              <a:rPr lang="de-DE" dirty="0">
                <a:latin typeface="Gill Sans Nova" panose="020B0602020104020203" pitchFamily="34" charset="0"/>
              </a:rPr>
              <a:t> at 1</a:t>
            </a:r>
            <a:r>
              <a:rPr lang="el-GR" dirty="0">
                <a:latin typeface="Gill Sans Nova" panose="020B0602020104020203" pitchFamily="34" charset="0"/>
              </a:rPr>
              <a:t>σ</a:t>
            </a:r>
            <a:endParaRPr lang="en-GB" dirty="0">
              <a:latin typeface="Gill Sans Nova" panose="020B06020201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4A0472E-EDF6-CA58-4954-0B98E62FC6EA}"/>
              </a:ext>
            </a:extLst>
          </p:cNvPr>
          <p:cNvSpPr txBox="1"/>
          <p:nvPr/>
        </p:nvSpPr>
        <p:spPr>
          <a:xfrm>
            <a:off x="1301075" y="4793914"/>
            <a:ext cx="155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Nova" panose="020B0602020104020203" pitchFamily="34" charset="0"/>
              </a:rPr>
              <a:t>K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</a:t>
            </a:r>
            <a:r>
              <a:rPr lang="en-GB" sz="1800" dirty="0">
                <a:effectLst/>
                <a:latin typeface="Gill Sans Nova" panose="020B0602020104020203" pitchFamily="34" charset="0"/>
                <a:ea typeface="Calibri" panose="020F0502020204030204" pitchFamily="34" charset="0"/>
              </a:rPr>
              <a:t>→</a:t>
            </a:r>
            <a:r>
              <a:rPr lang="de-DE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el-GR" dirty="0">
                <a:latin typeface="Gill Sans Nova" panose="020B0602020104020203" pitchFamily="34" charset="0"/>
              </a:rPr>
              <a:t>π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e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e</a:t>
            </a:r>
            <a:r>
              <a:rPr lang="de-DE" baseline="30000" dirty="0">
                <a:latin typeface="Gill Sans Nova" panose="020B0602020104020203" pitchFamily="34" charset="0"/>
              </a:rPr>
              <a:t>-</a:t>
            </a:r>
            <a:endParaRPr lang="en-GB" dirty="0">
              <a:latin typeface="Gill Sans Nova" panose="020B06020201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34C60AF-1211-7D07-7799-F44C67658001}"/>
              </a:ext>
            </a:extLst>
          </p:cNvPr>
          <p:cNvSpPr txBox="1"/>
          <p:nvPr/>
        </p:nvSpPr>
        <p:spPr>
          <a:xfrm>
            <a:off x="1301074" y="4039941"/>
            <a:ext cx="140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Nova" panose="020B0602020104020203" pitchFamily="34" charset="0"/>
              </a:rPr>
              <a:t>K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</a:t>
            </a:r>
            <a:r>
              <a:rPr lang="en-GB" sz="1800" dirty="0">
                <a:effectLst/>
                <a:latin typeface="Gill Sans Nova" panose="020B0602020104020203" pitchFamily="34" charset="0"/>
                <a:ea typeface="Calibri" panose="020F0502020204030204" pitchFamily="34" charset="0"/>
              </a:rPr>
              <a:t>→</a:t>
            </a:r>
            <a:r>
              <a:rPr lang="de-DE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el-GR" dirty="0">
                <a:latin typeface="Gill Sans Nova" panose="020B0602020104020203" pitchFamily="34" charset="0"/>
              </a:rPr>
              <a:t>π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</a:t>
            </a:r>
            <a:r>
              <a:rPr lang="el-GR" dirty="0">
                <a:latin typeface="Gill Sans Nova" panose="020B0602020104020203" pitchFamily="34" charset="0"/>
              </a:rPr>
              <a:t>γγ</a:t>
            </a:r>
            <a:endParaRPr lang="en-GB" dirty="0">
              <a:latin typeface="Gill Sans Nova" panose="020B06020201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619211-D494-F215-92C7-0A3EF63899B0}"/>
              </a:ext>
            </a:extLst>
          </p:cNvPr>
          <p:cNvSpPr txBox="1"/>
          <p:nvPr/>
        </p:nvSpPr>
        <p:spPr>
          <a:xfrm>
            <a:off x="1301074" y="3299970"/>
            <a:ext cx="174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Gill Sans Nova" panose="020B0602020104020203" pitchFamily="34" charset="0"/>
              </a:rPr>
              <a:t>K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</a:t>
            </a:r>
            <a:r>
              <a:rPr lang="en-GB" sz="1800" dirty="0">
                <a:effectLst/>
                <a:latin typeface="Gill Sans Nova" panose="020B0602020104020203" pitchFamily="34" charset="0"/>
                <a:ea typeface="Calibri" panose="020F0502020204030204" pitchFamily="34" charset="0"/>
              </a:rPr>
              <a:t>→</a:t>
            </a:r>
            <a:r>
              <a:rPr lang="de-DE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el-GR" dirty="0">
                <a:latin typeface="Gill Sans Nova" panose="020B0602020104020203" pitchFamily="34" charset="0"/>
              </a:rPr>
              <a:t>π</a:t>
            </a:r>
            <a:r>
              <a:rPr lang="de-DE" baseline="30000" dirty="0">
                <a:latin typeface="Gill Sans Nova" panose="020B0602020104020203" pitchFamily="34" charset="0"/>
              </a:rPr>
              <a:t>+</a:t>
            </a:r>
            <a:r>
              <a:rPr lang="de-DE" dirty="0">
                <a:latin typeface="Gill Sans Nova" panose="020B0602020104020203" pitchFamily="34" charset="0"/>
              </a:rPr>
              <a:t> + </a:t>
            </a:r>
            <a:r>
              <a:rPr lang="de-DE" dirty="0" err="1">
                <a:latin typeface="Gill Sans Nova" panose="020B0602020104020203" pitchFamily="34" charset="0"/>
              </a:rPr>
              <a:t>inv</a:t>
            </a:r>
            <a:r>
              <a:rPr lang="de-DE" dirty="0">
                <a:latin typeface="Gill Sans Nova" panose="020B0602020104020203" pitchFamily="34" charset="0"/>
              </a:rPr>
              <a:t>.</a:t>
            </a:r>
            <a:endParaRPr lang="en-GB" dirty="0">
              <a:latin typeface="Gill Sans Nova" panose="020B0602020104020203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6DED0C8-761F-0E06-1F14-BBDB8C281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98" y="1428750"/>
            <a:ext cx="5998352" cy="5018029"/>
          </a:xfrm>
          <a:prstGeom prst="rect">
            <a:avLst/>
          </a:prstGeom>
        </p:spPr>
      </p:pic>
      <p:cxnSp>
        <p:nvCxnSpPr>
          <p:cNvPr id="11" name="Verbinder: gekrümmt 10">
            <a:extLst>
              <a:ext uri="{FF2B5EF4-FFF2-40B4-BE49-F238E27FC236}">
                <a16:creationId xmlns:a16="http://schemas.microsoft.com/office/drawing/2014/main" id="{29403377-27BC-27DB-A6C9-076531F672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61506" y="2536159"/>
            <a:ext cx="1770434" cy="365126"/>
          </a:xfrm>
          <a:prstGeom prst="curvedConnector3">
            <a:avLst>
              <a:gd name="adj1" fmla="val -1099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Verbinder: gekrümmt 14">
            <a:extLst>
              <a:ext uri="{FF2B5EF4-FFF2-40B4-BE49-F238E27FC236}">
                <a16:creationId xmlns:a16="http://schemas.microsoft.com/office/drawing/2014/main" id="{327293CD-5CEE-9701-ADC5-8F6FDEF50908}"/>
              </a:ext>
            </a:extLst>
          </p:cNvPr>
          <p:cNvCxnSpPr>
            <a:cxnSpLocks/>
          </p:cNvCxnSpPr>
          <p:nvPr/>
        </p:nvCxnSpPr>
        <p:spPr>
          <a:xfrm>
            <a:off x="1903008" y="5203317"/>
            <a:ext cx="1443307" cy="195534"/>
          </a:xfrm>
          <a:prstGeom prst="curvedConnector3">
            <a:avLst>
              <a:gd name="adj1" fmla="val 125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Verbinder: gekrümmt 20">
            <a:extLst>
              <a:ext uri="{FF2B5EF4-FFF2-40B4-BE49-F238E27FC236}">
                <a16:creationId xmlns:a16="http://schemas.microsoft.com/office/drawing/2014/main" id="{8631C505-D7E1-E7C3-B331-E9F22D7792A1}"/>
              </a:ext>
            </a:extLst>
          </p:cNvPr>
          <p:cNvCxnSpPr>
            <a:cxnSpLocks/>
          </p:cNvCxnSpPr>
          <p:nvPr/>
        </p:nvCxnSpPr>
        <p:spPr>
          <a:xfrm>
            <a:off x="2468190" y="4245818"/>
            <a:ext cx="2103810" cy="957499"/>
          </a:xfrm>
          <a:prstGeom prst="curvedConnector3">
            <a:avLst>
              <a:gd name="adj1" fmla="val 95314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A8A969A2-D97C-D2C1-2683-222ABCF63ABD}"/>
              </a:ext>
            </a:extLst>
          </p:cNvPr>
          <p:cNvCxnSpPr/>
          <p:nvPr/>
        </p:nvCxnSpPr>
        <p:spPr>
          <a:xfrm>
            <a:off x="2704289" y="3521413"/>
            <a:ext cx="700595" cy="1478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655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The </a:t>
            </a:r>
            <a:r>
              <a:rPr lang="en-US" dirty="0" err="1">
                <a:latin typeface="Baskerville Old Face" panose="02020602080505020303" pitchFamily="18" charset="0"/>
              </a:rPr>
              <a:t>Atomki</a:t>
            </a:r>
            <a:r>
              <a:rPr lang="en-US" dirty="0">
                <a:latin typeface="Baskerville Old Face" panose="02020602080505020303" pitchFamily="18" charset="0"/>
              </a:rPr>
              <a:t> anomaly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47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Transition </a:t>
            </a:r>
            <a:r>
              <a:rPr lang="de-DE" sz="2400" dirty="0" err="1">
                <a:latin typeface="Gill Sans Nova" panose="020B0602020104020203" pitchFamily="34" charset="0"/>
              </a:rPr>
              <a:t>amplitudes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excited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Berillium</a:t>
            </a:r>
            <a:r>
              <a:rPr lang="de-DE" sz="2400" dirty="0">
                <a:latin typeface="Gill Sans Nova" panose="020B0602020104020203" pitchFamily="34" charset="0"/>
              </a:rPr>
              <a:t>, Helium and Carbon </a:t>
            </a:r>
            <a:r>
              <a:rPr lang="de-DE" sz="2400" dirty="0" err="1">
                <a:latin typeface="Gill Sans Nova" panose="020B0602020104020203" pitchFamily="34" charset="0"/>
              </a:rPr>
              <a:t>to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respective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ground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state</a:t>
            </a:r>
            <a:endParaRPr lang="de-DE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The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Atomki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group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claims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 strong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evidence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an X17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particle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ALP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explanation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mostly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ruled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8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The </a:t>
            </a:r>
            <a:r>
              <a:rPr lang="en-US" dirty="0" err="1">
                <a:latin typeface="Baskerville Old Face" panose="02020602080505020303" pitchFamily="18" charset="0"/>
              </a:rPr>
              <a:t>Atomki</a:t>
            </a:r>
            <a:r>
              <a:rPr lang="en-US" dirty="0">
                <a:latin typeface="Baskerville Old Face" panose="02020602080505020303" pitchFamily="18" charset="0"/>
              </a:rPr>
              <a:t> anomaly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48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Grafik 8">
            <a:extLst>
              <a:ext uri="{FF2B5EF4-FFF2-40B4-BE49-F238E27FC236}">
                <a16:creationId xmlns:a16="http://schemas.microsoft.com/office/drawing/2014/main" id="{31F06BAA-162A-4BC8-07F4-35FE6115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25" y="1149006"/>
            <a:ext cx="7627937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6">
            <a:extLst>
              <a:ext uri="{FF2B5EF4-FFF2-40B4-BE49-F238E27FC236}">
                <a16:creationId xmlns:a16="http://schemas.microsoft.com/office/drawing/2014/main" id="{1D622ABC-823A-6F90-F98F-43B5E29DF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92" y="2614188"/>
            <a:ext cx="357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Green: </a:t>
            </a:r>
            <a:r>
              <a:rPr lang="de-DE" altLang="en-US" sz="20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Berillium</a:t>
            </a:r>
            <a:r>
              <a:rPr lang="de-DE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de-DE" altLang="en-US" sz="20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explained</a:t>
            </a:r>
            <a:endParaRPr lang="de-DE" altLang="en-US" sz="20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Orange</a:t>
            </a:r>
            <a:r>
              <a:rPr lang="en-GB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: Helium explained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Blue: ruled our by K</a:t>
            </a:r>
            <a:r>
              <a:rPr lang="en-GB" altLang="en-US" sz="2000" baseline="-25000" dirty="0">
                <a:solidFill>
                  <a:schemeClr val="tx1"/>
                </a:solidFill>
                <a:latin typeface="Gill Sans Nova" panose="020B0602020104020203" pitchFamily="34" charset="0"/>
              </a:rPr>
              <a:t>L</a:t>
            </a:r>
            <a:r>
              <a:rPr lang="en-GB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→</a:t>
            </a:r>
            <a:r>
              <a:rPr lang="el-GR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πνν</a:t>
            </a:r>
            <a:endParaRPr lang="en-GB" altLang="en-US" sz="20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Red: ruled out by K</a:t>
            </a:r>
            <a:r>
              <a:rPr lang="en-GB" altLang="en-US" sz="2000" baseline="30000" dirty="0">
                <a:solidFill>
                  <a:schemeClr val="tx1"/>
                </a:solidFill>
                <a:latin typeface="Gill Sans Nova" panose="020B0602020104020203" pitchFamily="34" charset="0"/>
              </a:rPr>
              <a:t>-</a:t>
            </a:r>
            <a:r>
              <a:rPr lang="en-GB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→</a:t>
            </a:r>
            <a:r>
              <a:rPr lang="el-GR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π</a:t>
            </a:r>
            <a:r>
              <a:rPr lang="de-DE" altLang="en-US" sz="2000" baseline="30000" dirty="0">
                <a:solidFill>
                  <a:schemeClr val="tx1"/>
                </a:solidFill>
                <a:latin typeface="Gill Sans Nova" panose="020B0602020104020203" pitchFamily="34" charset="0"/>
              </a:rPr>
              <a:t>- </a:t>
            </a:r>
            <a:r>
              <a:rPr lang="de-DE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a(</a:t>
            </a:r>
            <a:r>
              <a:rPr lang="de-DE" altLang="en-US" sz="20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</a:t>
            </a:r>
            <a:r>
              <a:rPr lang="de-DE" altLang="en-US" sz="2000" baseline="300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+</a:t>
            </a:r>
            <a:r>
              <a:rPr lang="de-DE" altLang="en-US" sz="20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</a:t>
            </a:r>
            <a:r>
              <a:rPr lang="de-DE" altLang="en-US" sz="2000" baseline="30000" dirty="0">
                <a:solidFill>
                  <a:schemeClr val="tx1"/>
                </a:solidFill>
                <a:latin typeface="Gill Sans Nova" panose="020B0602020104020203" pitchFamily="34" charset="0"/>
              </a:rPr>
              <a:t>-</a:t>
            </a:r>
            <a:r>
              <a:rPr lang="de-DE" altLang="en-US" sz="20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7633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LFV: a</a:t>
            </a:r>
            <a:r>
              <a:rPr lang="en-US" dirty="0">
                <a:latin typeface="Baskerville Old Face" panose="02020602080505020303" pitchFamily="18" charset="0"/>
                <a:sym typeface="Wingdings" panose="05000000000000000000" pitchFamily="2" charset="2"/>
              </a:rPr>
              <a:t></a:t>
            </a:r>
            <a:r>
              <a:rPr lang="el-GR" b="0" dirty="0">
                <a:latin typeface="Gill Sans Nova" panose="020B0602020104020203" pitchFamily="34" charset="0"/>
                <a:sym typeface="Wingdings" panose="05000000000000000000" pitchFamily="2" charset="2"/>
              </a:rPr>
              <a:t>γγ</a:t>
            </a:r>
            <a:endParaRPr lang="en-US" b="0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49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</a:rPr>
              <a:t>If</a:t>
            </a:r>
            <a:r>
              <a:rPr lang="de-DE" sz="2400" dirty="0">
                <a:latin typeface="Gill Sans Nova" panose="020B0602020104020203" pitchFamily="34" charset="0"/>
              </a:rPr>
              <a:t> ALP </a:t>
            </a:r>
            <a:r>
              <a:rPr lang="de-DE" sz="2400" dirty="0" err="1">
                <a:latin typeface="Gill Sans Nova" panose="020B0602020104020203" pitchFamily="34" charset="0"/>
              </a:rPr>
              <a:t>is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lighter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than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muon</a:t>
            </a:r>
            <a:r>
              <a:rPr lang="de-DE" sz="2400" dirty="0">
                <a:latin typeface="Gill Sans Nova" panose="020B0602020104020203" pitchFamily="34" charset="0"/>
              </a:rPr>
              <a:t>, resonant ALP </a:t>
            </a:r>
            <a:r>
              <a:rPr lang="de-DE" sz="2400" dirty="0" err="1">
                <a:latin typeface="Gill Sans Nova" panose="020B0602020104020203" pitchFamily="34" charset="0"/>
              </a:rPr>
              <a:t>decays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greatly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enhance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branching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ration</a:t>
            </a:r>
            <a:r>
              <a:rPr lang="de-DE" sz="2400" dirty="0">
                <a:latin typeface="Gill Sans Nova" panose="020B0602020104020203" pitchFamily="34" charset="0"/>
              </a:rPr>
              <a:t>, and </a:t>
            </a:r>
            <a:r>
              <a:rPr lang="de-DE" sz="2400" dirty="0" err="1">
                <a:latin typeface="Gill Sans Nova" panose="020B0602020104020203" pitchFamily="34" charset="0"/>
              </a:rPr>
              <a:t>therefore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reach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experiments</a:t>
            </a:r>
            <a:endParaRPr lang="de-DE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ALP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boosted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decays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close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detector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μ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e (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aγ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γ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)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can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mimic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μ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e</a:t>
            </a:r>
            <a:r>
              <a:rPr lang="el-GR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γ</a:t>
            </a:r>
            <a:endParaRPr lang="de-DE" sz="2400" dirty="0">
              <a:latin typeface="Gill Sans Nova" panose="020B06020201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3" name="Grafik 36">
            <a:extLst>
              <a:ext uri="{FF2B5EF4-FFF2-40B4-BE49-F238E27FC236}">
                <a16:creationId xmlns:a16="http://schemas.microsoft.com/office/drawing/2014/main" id="{BCDF8066-0110-31D1-CEF9-AD79E18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78" y="3321760"/>
            <a:ext cx="4199974" cy="286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98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The ALP </a:t>
            </a:r>
            <a:r>
              <a:rPr lang="en-US" sz="4000" dirty="0" err="1">
                <a:latin typeface="Baskerville Old Face" panose="02020602080505020303" pitchFamily="18" charset="0"/>
              </a:rPr>
              <a:t>Lagrangian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27FA8-1995-9F45-09B2-AA78991C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Below the EW scale it is often most convenient to use PI &amp; EOM to reformulate ALP-fermion couplings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This shifts the ALP-gauge boson couplings to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5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Grafik 26">
            <a:extLst>
              <a:ext uri="{FF2B5EF4-FFF2-40B4-BE49-F238E27FC236}">
                <a16:creationId xmlns:a16="http://schemas.microsoft.com/office/drawing/2014/main" id="{211049ED-265D-B375-477A-2B82AE68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71" y="2747962"/>
            <a:ext cx="82518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5441E7-12FF-137D-2664-AEB36065B6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14" y="5090377"/>
            <a:ext cx="2864658" cy="7777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F02A981-031E-55D1-AAEB-FD7629F012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83" y="5170989"/>
            <a:ext cx="3406098" cy="7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6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de-DE" dirty="0" err="1">
                <a:latin typeface="Baskerville Old Face" panose="02020602080505020303" pitchFamily="18" charset="0"/>
              </a:rPr>
              <a:t>Anomalous</a:t>
            </a:r>
            <a:r>
              <a:rPr lang="de-DE" dirty="0">
                <a:latin typeface="Baskerville Old Face" panose="02020602080505020303" pitchFamily="18" charset="0"/>
              </a:rPr>
              <a:t> </a:t>
            </a:r>
            <a:r>
              <a:rPr lang="de-DE" dirty="0" err="1">
                <a:latin typeface="Baskerville Old Face" panose="02020602080505020303" pitchFamily="18" charset="0"/>
              </a:rPr>
              <a:t>magnetic</a:t>
            </a:r>
            <a:r>
              <a:rPr lang="de-DE" dirty="0">
                <a:latin typeface="Baskerville Old Face" panose="02020602080505020303" pitchFamily="18" charset="0"/>
              </a:rPr>
              <a:t>/</a:t>
            </a:r>
            <a:r>
              <a:rPr lang="de-DE" dirty="0" err="1">
                <a:latin typeface="Baskerville Old Face" panose="02020602080505020303" pitchFamily="18" charset="0"/>
              </a:rPr>
              <a:t>electric</a:t>
            </a:r>
            <a:r>
              <a:rPr lang="de-DE" dirty="0">
                <a:latin typeface="Baskerville Old Face" panose="02020602080505020303" pitchFamily="18" charset="0"/>
              </a:rPr>
              <a:t> </a:t>
            </a:r>
            <a:r>
              <a:rPr lang="de-DE" dirty="0" err="1">
                <a:latin typeface="Baskerville Old Face" panose="02020602080505020303" pitchFamily="18" charset="0"/>
              </a:rPr>
              <a:t>moments</a:t>
            </a:r>
            <a:endParaRPr lang="en-US" b="0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50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Strong </a:t>
            </a:r>
            <a:r>
              <a:rPr lang="de-DE" sz="2400" dirty="0" err="1">
                <a:latin typeface="Gill Sans Nova" panose="020B0602020104020203" pitchFamily="34" charset="0"/>
              </a:rPr>
              <a:t>tension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between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data-driven</a:t>
            </a:r>
            <a:r>
              <a:rPr lang="de-DE" sz="2400" dirty="0">
                <a:latin typeface="Gill Sans Nova" panose="020B0602020104020203" pitchFamily="34" charset="0"/>
              </a:rPr>
              <a:t> and </a:t>
            </a:r>
            <a:r>
              <a:rPr lang="de-DE" sz="2400" dirty="0" err="1">
                <a:latin typeface="Gill Sans Nova" panose="020B0602020104020203" pitchFamily="34" charset="0"/>
              </a:rPr>
              <a:t>lattice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evaluation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of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hadronic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vacuum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polarisation</a:t>
            </a:r>
            <a:r>
              <a:rPr lang="de-DE" sz="2400" dirty="0">
                <a:latin typeface="Gill Sans Nova" panose="020B0602020104020203" pitchFamily="34" charset="0"/>
              </a:rPr>
              <a:t> (HVP).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In light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inconsistent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data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(KLOE vs.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BaBar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CMD3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vs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rest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) and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consistent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lattice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results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from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multiple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groups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seems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that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 (g-2)</a:t>
            </a:r>
            <a:r>
              <a:rPr lang="el-GR" sz="2400" baseline="-25000" dirty="0">
                <a:latin typeface="Gill Sans Nova" panose="020B0602020104020203" pitchFamily="34" charset="0"/>
                <a:sym typeface="Wingdings" panose="05000000000000000000" pitchFamily="2" charset="2"/>
              </a:rPr>
              <a:t>μ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consistent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with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SM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is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most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plausible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explanation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Even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if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there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was a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discrepancy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, an ALP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would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be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a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highly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unlikely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candidate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to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resolve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the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tension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. (                                     , </a:t>
            </a:r>
            <a:r>
              <a:rPr lang="de-DE" sz="2400" dirty="0" err="1">
                <a:latin typeface="Gill Sans Nova" panose="020B0602020104020203" pitchFamily="34" charset="0"/>
                <a:sym typeface="Wingdings" panose="05000000000000000000" pitchFamily="2" charset="2"/>
              </a:rPr>
              <a:t>or</a:t>
            </a:r>
            <a:r>
              <a:rPr lang="de-DE" sz="2400" dirty="0">
                <a:latin typeface="Gill Sans Nova" panose="020B0602020104020203" pitchFamily="34" charset="0"/>
                <a:sym typeface="Wingdings" panose="05000000000000000000" pitchFamily="2" charset="2"/>
              </a:rPr>
              <a:t>                          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79526FD6-B7A7-92B7-8CC4-96976D7A707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84" y="4850503"/>
            <a:ext cx="3009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{\mu\tau}\approx c_{e\mu}\gg c_{\ell\ell}&#10;\end{equation*}&#10;\end{document}" title="IguanaTex Picture Display">
            <a:extLst>
              <a:ext uri="{FF2B5EF4-FFF2-40B4-BE49-F238E27FC236}">
                <a16:creationId xmlns:a16="http://schemas.microsoft.com/office/drawing/2014/main" id="{E6BFCBFD-50C1-AF8F-9659-FFF2F4F248D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37556" y="4902307"/>
            <a:ext cx="2037568" cy="2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32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/>
          </a:bodyPr>
          <a:lstStyle/>
          <a:p>
            <a:r>
              <a:rPr lang="de-DE" dirty="0" err="1">
                <a:latin typeface="Baskerville Old Face" panose="02020602080505020303" pitchFamily="18" charset="0"/>
              </a:rPr>
              <a:t>Anomalous</a:t>
            </a:r>
            <a:r>
              <a:rPr lang="de-DE" dirty="0">
                <a:latin typeface="Baskerville Old Face" panose="02020602080505020303" pitchFamily="18" charset="0"/>
              </a:rPr>
              <a:t> </a:t>
            </a:r>
            <a:r>
              <a:rPr lang="de-DE" dirty="0" err="1">
                <a:latin typeface="Baskerville Old Face" panose="02020602080505020303" pitchFamily="18" charset="0"/>
              </a:rPr>
              <a:t>magnetic</a:t>
            </a:r>
            <a:r>
              <a:rPr lang="de-DE" dirty="0">
                <a:latin typeface="Baskerville Old Face" panose="02020602080505020303" pitchFamily="18" charset="0"/>
              </a:rPr>
              <a:t>/</a:t>
            </a:r>
            <a:r>
              <a:rPr lang="de-DE" dirty="0" err="1">
                <a:latin typeface="Baskerville Old Face" panose="02020602080505020303" pitchFamily="18" charset="0"/>
              </a:rPr>
              <a:t>electric</a:t>
            </a:r>
            <a:r>
              <a:rPr lang="de-DE" dirty="0">
                <a:latin typeface="Baskerville Old Face" panose="02020602080505020303" pitchFamily="18" charset="0"/>
              </a:rPr>
              <a:t> </a:t>
            </a:r>
            <a:r>
              <a:rPr lang="de-DE" dirty="0" err="1">
                <a:latin typeface="Baskerville Old Face" panose="02020602080505020303" pitchFamily="18" charset="0"/>
              </a:rPr>
              <a:t>moments</a:t>
            </a:r>
            <a:endParaRPr lang="en-US" b="0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6961" y="6029202"/>
            <a:ext cx="446536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51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D1156D1-5687-A390-EE1D-BC4EDDFFBEB5}"/>
              </a:ext>
            </a:extLst>
          </p:cNvPr>
          <p:cNvCxnSpPr>
            <a:cxnSpLocks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A16B245-5EFE-EA00-18A1-15A30776D606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9B75E7A-8260-7F91-9B3D-5DCB86E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5446644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EDMs are consistent, but only yield constraints on combinations of imaginary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Since SM predictions are ~10 orders weaker, there is still some hope left to discover new physics here</a:t>
            </a:r>
          </a:p>
        </p:txBody>
      </p:sp>
      <p:pic>
        <p:nvPicPr>
          <p:cNvPr id="9" name="Grafik 12">
            <a:extLst>
              <a:ext uri="{FF2B5EF4-FFF2-40B4-BE49-F238E27FC236}">
                <a16:creationId xmlns:a16="http://schemas.microsoft.com/office/drawing/2014/main" id="{A59D914C-7D3C-6C06-4C4E-910830DE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03" y="1293216"/>
            <a:ext cx="4850298" cy="452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4">
            <a:extLst>
              <a:ext uri="{FF2B5EF4-FFF2-40B4-BE49-F238E27FC236}">
                <a16:creationId xmlns:a16="http://schemas.microsoft.com/office/drawing/2014/main" id="{E1895899-0211-0BA5-6F9E-76D463FA548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61" y="5335828"/>
            <a:ext cx="3657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92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42497B6-BA3B-B8B9-8F9F-E1077AA08F7B}"/>
              </a:ext>
            </a:extLst>
          </p:cNvPr>
          <p:cNvSpPr txBox="1">
            <a:spLocks/>
          </p:cNvSpPr>
          <p:nvPr/>
        </p:nvSpPr>
        <p:spPr>
          <a:xfrm>
            <a:off x="586407" y="412403"/>
            <a:ext cx="5675245" cy="127837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6000" b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Baskerville Old Face" panose="02020602080505020303" pitchFamily="18" charset="0"/>
              </a:rPr>
              <a:t>Outline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8585491-BE51-3CFE-FFDC-E0A1DD67DB40}"/>
              </a:ext>
            </a:extLst>
          </p:cNvPr>
          <p:cNvSpPr txBox="1">
            <a:spLocks/>
          </p:cNvSpPr>
          <p:nvPr/>
        </p:nvSpPr>
        <p:spPr>
          <a:xfrm>
            <a:off x="586407" y="1690782"/>
            <a:ext cx="4800602" cy="450746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RG running &amp; generation of couplings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Nova" panose="020B0602020104020203" pitchFamily="34" charset="0"/>
              </a:rPr>
              <a:t>Flavour</a:t>
            </a:r>
            <a:r>
              <a:rPr lang="en-US" sz="2400" dirty="0">
                <a:latin typeface="Gill Sans Nova" panose="020B0602020104020203" pitchFamily="34" charset="0"/>
              </a:rPr>
              <a:t>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A light PQ scalar?</a:t>
            </a:r>
          </a:p>
        </p:txBody>
      </p:sp>
      <p:pic>
        <p:nvPicPr>
          <p:cNvPr id="7" name="Bildplatzhalter 6" descr="Ein Bild, das Kleidung, Mann, Person, Menschen enthält.&#10;&#10;Automatisch generierte Beschreibung">
            <a:extLst>
              <a:ext uri="{FF2B5EF4-FFF2-40B4-BE49-F238E27FC236}">
                <a16:creationId xmlns:a16="http://schemas.microsoft.com/office/drawing/2014/main" id="{4C68660A-0BBB-94A8-697E-0533EB975A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54" r="19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3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RG evolution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27FA8-1995-9F45-09B2-AA78991C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04" y="1293216"/>
            <a:ext cx="7046844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Operators mix under renormalization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ill Sans Nova" panose="020B0602020104020203" pitchFamily="34" charset="0"/>
              </a:rPr>
              <a:t>RG evolution generates effective couplings at lower energy scales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When a mass threshold is crossed, the respective particle is integrated out and the theory is matched to the lower scale EFT.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Nova" panose="020B0602020104020203" pitchFamily="34" charset="0"/>
              </a:rPr>
              <a:t>Below Λ</a:t>
            </a:r>
            <a:r>
              <a:rPr lang="en-US" sz="2400" baseline="-25000" dirty="0">
                <a:latin typeface="Gill Sans Nova" panose="020B0602020104020203" pitchFamily="34" charset="0"/>
              </a:rPr>
              <a:t>QCD</a:t>
            </a:r>
            <a:r>
              <a:rPr lang="en-US" sz="2400" dirty="0">
                <a:latin typeface="Gill Sans Nova" panose="020B0602020104020203" pitchFamily="34" charset="0"/>
              </a:rPr>
              <a:t> change to </a:t>
            </a:r>
            <a:r>
              <a:rPr lang="el-GR" sz="2400" dirty="0">
                <a:latin typeface="Gill Sans Nova" panose="020B0602020104020203" pitchFamily="34" charset="0"/>
              </a:rPr>
              <a:t>χ</a:t>
            </a:r>
            <a:r>
              <a:rPr lang="de-DE" sz="2400" dirty="0">
                <a:latin typeface="Gill Sans Nova" panose="020B0602020104020203" pitchFamily="34" charset="0"/>
              </a:rPr>
              <a:t>PT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7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844E68A-7869-5C37-5D17-868F982F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31" y="4131907"/>
            <a:ext cx="1434018" cy="1434018"/>
          </a:xfrm>
          <a:prstGeom prst="rect">
            <a:avLst/>
          </a:prstGeom>
        </p:spPr>
      </p:pic>
      <p:pic>
        <p:nvPicPr>
          <p:cNvPr id="10" name="Grafik 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3132BE4-CC3B-DEE2-307D-B124662B9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1268" y="2421630"/>
            <a:ext cx="1434018" cy="1434018"/>
          </a:xfrm>
          <a:prstGeom prst="rect">
            <a:avLst/>
          </a:prstGeom>
        </p:spPr>
      </p:pic>
      <p:cxnSp>
        <p:nvCxnSpPr>
          <p:cNvPr id="11" name="Gerade Verbindung mit Pfeil 7">
            <a:extLst>
              <a:ext uri="{FF2B5EF4-FFF2-40B4-BE49-F238E27FC236}">
                <a16:creationId xmlns:a16="http://schemas.microsoft.com/office/drawing/2014/main" id="{5A661518-89E7-6C5C-14C3-43F9D88E94A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6100" y="1353242"/>
            <a:ext cx="0" cy="4851400"/>
          </a:xfrm>
          <a:prstGeom prst="straightConnector1">
            <a:avLst/>
          </a:prstGeom>
          <a:noFill/>
          <a:ln w="19046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Gerader Verbinder 10">
            <a:extLst>
              <a:ext uri="{FF2B5EF4-FFF2-40B4-BE49-F238E27FC236}">
                <a16:creationId xmlns:a16="http://schemas.microsoft.com/office/drawing/2014/main" id="{27CC903D-7DD7-EDA3-39ED-EC9598422A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09263" y="1881880"/>
            <a:ext cx="1543050" cy="0"/>
          </a:xfrm>
          <a:prstGeom prst="straightConnector1">
            <a:avLst/>
          </a:prstGeom>
          <a:noFill/>
          <a:ln w="19046">
            <a:solidFill>
              <a:srgbClr val="92CE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Gerader Verbinder 12">
            <a:extLst>
              <a:ext uri="{FF2B5EF4-FFF2-40B4-BE49-F238E27FC236}">
                <a16:creationId xmlns:a16="http://schemas.microsoft.com/office/drawing/2014/main" id="{5393273B-C83A-5EDE-4C2D-99E9631220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09263" y="3134417"/>
            <a:ext cx="1543050" cy="0"/>
          </a:xfrm>
          <a:prstGeom prst="straightConnector1">
            <a:avLst/>
          </a:prstGeom>
          <a:noFill/>
          <a:ln w="19046">
            <a:solidFill>
              <a:srgbClr val="92CE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erader Verbinder 14">
            <a:extLst>
              <a:ext uri="{FF2B5EF4-FFF2-40B4-BE49-F238E27FC236}">
                <a16:creationId xmlns:a16="http://schemas.microsoft.com/office/drawing/2014/main" id="{0994866E-B58A-9C08-3E98-FD76C708AA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09263" y="4856855"/>
            <a:ext cx="1543050" cy="0"/>
          </a:xfrm>
          <a:prstGeom prst="straightConnector1">
            <a:avLst/>
          </a:prstGeom>
          <a:noFill/>
          <a:ln w="19046">
            <a:solidFill>
              <a:srgbClr val="92CE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Gerader Verbinder 17">
            <a:extLst>
              <a:ext uri="{FF2B5EF4-FFF2-40B4-BE49-F238E27FC236}">
                <a16:creationId xmlns:a16="http://schemas.microsoft.com/office/drawing/2014/main" id="{7CD1D7D3-F322-C623-16C2-782D491F7E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4663" y="5741092"/>
            <a:ext cx="1541462" cy="0"/>
          </a:xfrm>
          <a:prstGeom prst="straightConnector1">
            <a:avLst/>
          </a:prstGeom>
          <a:noFill/>
          <a:ln w="19046">
            <a:solidFill>
              <a:srgbClr val="92CE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Grafik 20">
            <a:extLst>
              <a:ext uri="{FF2B5EF4-FFF2-40B4-BE49-F238E27FC236}">
                <a16:creationId xmlns:a16="http://schemas.microsoft.com/office/drawing/2014/main" id="{AA80E83B-F54C-23A7-3453-5247F40F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75" y="1748530"/>
            <a:ext cx="5524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2">
            <a:extLst>
              <a:ext uri="{FF2B5EF4-FFF2-40B4-BE49-F238E27FC236}">
                <a16:creationId xmlns:a16="http://schemas.microsoft.com/office/drawing/2014/main" id="{B60F94D7-1186-3F1D-D7C1-6568D0F7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00" y="3042342"/>
            <a:ext cx="508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4">
            <a:extLst>
              <a:ext uri="{FF2B5EF4-FFF2-40B4-BE49-F238E27FC236}">
                <a16:creationId xmlns:a16="http://schemas.microsoft.com/office/drawing/2014/main" id="{7F6054D6-3075-5614-6D0E-E47B537F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00" y="4766367"/>
            <a:ext cx="3603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8">
            <a:extLst>
              <a:ext uri="{FF2B5EF4-FFF2-40B4-BE49-F238E27FC236}">
                <a16:creationId xmlns:a16="http://schemas.microsoft.com/office/drawing/2014/main" id="{FD96E8A3-36D7-5888-552A-DD6B8F0E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0" y="5588692"/>
            <a:ext cx="7715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32">
            <a:extLst>
              <a:ext uri="{FF2B5EF4-FFF2-40B4-BE49-F238E27FC236}">
                <a16:creationId xmlns:a16="http://schemas.microsoft.com/office/drawing/2014/main" id="{4EDFCE70-E0BE-5C1F-9D7C-40408F6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38" y="2421630"/>
            <a:ext cx="731837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34">
            <a:extLst>
              <a:ext uri="{FF2B5EF4-FFF2-40B4-BE49-F238E27FC236}">
                <a16:creationId xmlns:a16="http://schemas.microsoft.com/office/drawing/2014/main" id="{2AFEBFC0-5E2C-A9CF-5F68-3DA5E907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88" y="3771005"/>
            <a:ext cx="17573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rafik 36">
            <a:extLst>
              <a:ext uri="{FF2B5EF4-FFF2-40B4-BE49-F238E27FC236}">
                <a16:creationId xmlns:a16="http://schemas.microsoft.com/office/drawing/2014/main" id="{64193326-917F-615E-C071-00C752C5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238" y="5198167"/>
            <a:ext cx="194786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Grafik 38">
            <a:extLst>
              <a:ext uri="{FF2B5EF4-FFF2-40B4-BE49-F238E27FC236}">
                <a16:creationId xmlns:a16="http://schemas.microsoft.com/office/drawing/2014/main" id="{650FF067-D1FD-8B5D-2733-D4323E0A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88" y="6004617"/>
            <a:ext cx="12049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feil: nach links gekrümmt 49">
            <a:extLst>
              <a:ext uri="{FF2B5EF4-FFF2-40B4-BE49-F238E27FC236}">
                <a16:creationId xmlns:a16="http://schemas.microsoft.com/office/drawing/2014/main" id="{90B9D5CE-6677-58EF-CA03-F75109F1ED61}"/>
              </a:ext>
            </a:extLst>
          </p:cNvPr>
          <p:cNvSpPr>
            <a:spLocks/>
          </p:cNvSpPr>
          <p:nvPr/>
        </p:nvSpPr>
        <p:spPr bwMode="auto">
          <a:xfrm>
            <a:off x="3596788" y="1881880"/>
            <a:ext cx="341312" cy="1293812"/>
          </a:xfrm>
          <a:custGeom>
            <a:avLst/>
            <a:gdLst>
              <a:gd name="T0" fmla="*/ 167925 w 342415"/>
              <a:gd name="T1" fmla="*/ 0 h 1293025"/>
              <a:gd name="T2" fmla="*/ 335851 w 342415"/>
              <a:gd name="T3" fmla="*/ 648878 h 1293025"/>
              <a:gd name="T4" fmla="*/ 167925 w 342415"/>
              <a:gd name="T5" fmla="*/ 1297753 h 1293025"/>
              <a:gd name="T6" fmla="*/ 0 w 342415"/>
              <a:gd name="T7" fmla="*/ 648878 h 1293025"/>
              <a:gd name="T8" fmla="*/ 0 w 342415"/>
              <a:gd name="T9" fmla="*/ 42958 h 1293025"/>
              <a:gd name="T10" fmla="*/ 83963 w 342415"/>
              <a:gd name="T11" fmla="*/ 1107363 h 1293025"/>
              <a:gd name="T12" fmla="*/ 0 w 342415"/>
              <a:gd name="T13" fmla="*/ 1211837 h 1293025"/>
              <a:gd name="T14" fmla="*/ 83963 w 342415"/>
              <a:gd name="T15" fmla="*/ 1279196 h 1293025"/>
              <a:gd name="T16" fmla="*/ 335851 w 342415"/>
              <a:gd name="T17" fmla="*/ 627398 h 1293025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1796480 60000 65536"/>
              <a:gd name="T23" fmla="*/ 11796480 60000 65536"/>
              <a:gd name="T24" fmla="*/ 0 60000 65536"/>
              <a:gd name="T25" fmla="*/ 5898240 60000 65536"/>
              <a:gd name="T26" fmla="*/ 0 60000 65536"/>
              <a:gd name="T27" fmla="*/ 0 w 342415"/>
              <a:gd name="T28" fmla="*/ 0 h 1293025"/>
              <a:gd name="T29" fmla="*/ 342415 w 342415"/>
              <a:gd name="T30" fmla="*/ 1293025 h 12930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2415" h="1293025" stroke="0">
                <a:moveTo>
                  <a:pt x="0" y="1207421"/>
                </a:moveTo>
                <a:lnTo>
                  <a:pt x="85604" y="1103327"/>
                </a:lnTo>
                <a:lnTo>
                  <a:pt x="85604" y="1146129"/>
                </a:lnTo>
                <a:cubicBezTo>
                  <a:pt x="227760" y="1083709"/>
                  <a:pt x="330697" y="874116"/>
                  <a:pt x="341488" y="625111"/>
                </a:cubicBezTo>
                <a:lnTo>
                  <a:pt x="341488" y="625112"/>
                </a:lnTo>
                <a:cubicBezTo>
                  <a:pt x="342106" y="639355"/>
                  <a:pt x="342415" y="653632"/>
                  <a:pt x="342415" y="667914"/>
                </a:cubicBezTo>
                <a:cubicBezTo>
                  <a:pt x="342415" y="933446"/>
                  <a:pt x="236786" y="1165349"/>
                  <a:pt x="85604" y="1231733"/>
                </a:cubicBezTo>
                <a:lnTo>
                  <a:pt x="85604" y="1274534"/>
                </a:lnTo>
                <a:lnTo>
                  <a:pt x="0" y="1207421"/>
                </a:lnTo>
                <a:close/>
              </a:path>
              <a:path w="342415" h="1293025" stroke="0">
                <a:moveTo>
                  <a:pt x="342415" y="667913"/>
                </a:moveTo>
                <a:lnTo>
                  <a:pt x="342415" y="667913"/>
                </a:lnTo>
                <a:cubicBezTo>
                  <a:pt x="342415" y="346312"/>
                  <a:pt x="189110" y="85603"/>
                  <a:pt x="0" y="85603"/>
                </a:cubicBezTo>
                <a:lnTo>
                  <a:pt x="0" y="0"/>
                </a:lnTo>
                <a:cubicBezTo>
                  <a:pt x="189110" y="0"/>
                  <a:pt x="342415" y="260709"/>
                  <a:pt x="342415" y="582310"/>
                </a:cubicBezTo>
                <a:lnTo>
                  <a:pt x="342415" y="667913"/>
                </a:lnTo>
                <a:close/>
              </a:path>
              <a:path w="342415" h="1293025" fill="none">
                <a:moveTo>
                  <a:pt x="342415" y="667913"/>
                </a:moveTo>
                <a:lnTo>
                  <a:pt x="342415" y="667913"/>
                </a:lnTo>
                <a:cubicBezTo>
                  <a:pt x="342415" y="346312"/>
                  <a:pt x="189110" y="85603"/>
                  <a:pt x="0" y="85603"/>
                </a:cubicBezTo>
                <a:lnTo>
                  <a:pt x="0" y="0"/>
                </a:lnTo>
                <a:cubicBezTo>
                  <a:pt x="189110" y="0"/>
                  <a:pt x="342415" y="260709"/>
                  <a:pt x="342415" y="582310"/>
                </a:cubicBezTo>
                <a:lnTo>
                  <a:pt x="342415" y="667913"/>
                </a:lnTo>
                <a:cubicBezTo>
                  <a:pt x="342415" y="933445"/>
                  <a:pt x="236786" y="1165348"/>
                  <a:pt x="85604" y="1231732"/>
                </a:cubicBezTo>
                <a:lnTo>
                  <a:pt x="85604" y="1274534"/>
                </a:lnTo>
                <a:lnTo>
                  <a:pt x="0" y="1207421"/>
                </a:lnTo>
                <a:lnTo>
                  <a:pt x="85604" y="1103327"/>
                </a:lnTo>
                <a:lnTo>
                  <a:pt x="85604" y="1146129"/>
                </a:lnTo>
                <a:cubicBezTo>
                  <a:pt x="227760" y="1083709"/>
                  <a:pt x="330697" y="874116"/>
                  <a:pt x="341488" y="625111"/>
                </a:cubicBezTo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n-GB"/>
          </a:p>
        </p:txBody>
      </p:sp>
      <p:sp>
        <p:nvSpPr>
          <p:cNvPr id="32" name="Pfeil: nach links gekrümmt 50">
            <a:extLst>
              <a:ext uri="{FF2B5EF4-FFF2-40B4-BE49-F238E27FC236}">
                <a16:creationId xmlns:a16="http://schemas.microsoft.com/office/drawing/2014/main" id="{35E41BDD-2E5D-A52A-903B-2956185BCCF6}"/>
              </a:ext>
            </a:extLst>
          </p:cNvPr>
          <p:cNvSpPr>
            <a:spLocks/>
          </p:cNvSpPr>
          <p:nvPr/>
        </p:nvSpPr>
        <p:spPr bwMode="auto">
          <a:xfrm>
            <a:off x="3602422" y="3314344"/>
            <a:ext cx="388942" cy="1635125"/>
          </a:xfrm>
          <a:custGeom>
            <a:avLst/>
            <a:gdLst>
              <a:gd name="T0" fmla="*/ 156837 w 308747"/>
              <a:gd name="T1" fmla="*/ 0 h 2513740"/>
              <a:gd name="T2" fmla="*/ 313675 w 308747"/>
              <a:gd name="T3" fmla="*/ 1259452 h 2513740"/>
              <a:gd name="T4" fmla="*/ 156837 w 308747"/>
              <a:gd name="T5" fmla="*/ 2518904 h 2513740"/>
              <a:gd name="T6" fmla="*/ 0 w 308747"/>
              <a:gd name="T7" fmla="*/ 1259452 h 2513740"/>
              <a:gd name="T8" fmla="*/ 0 w 308747"/>
              <a:gd name="T9" fmla="*/ 48074 h 2513740"/>
              <a:gd name="T10" fmla="*/ 87803 w 308747"/>
              <a:gd name="T11" fmla="*/ 2316372 h 2513740"/>
              <a:gd name="T12" fmla="*/ 0 w 308747"/>
              <a:gd name="T13" fmla="*/ 2441559 h 2513740"/>
              <a:gd name="T14" fmla="*/ 87803 w 308747"/>
              <a:gd name="T15" fmla="*/ 2471063 h 2513740"/>
              <a:gd name="T16" fmla="*/ 313675 w 308747"/>
              <a:gd name="T17" fmla="*/ 1244817 h 2513740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1796480 60000 65536"/>
              <a:gd name="T23" fmla="*/ 11796480 60000 65536"/>
              <a:gd name="T24" fmla="*/ 0 60000 65536"/>
              <a:gd name="T25" fmla="*/ 5898240 60000 65536"/>
              <a:gd name="T26" fmla="*/ 0 60000 65536"/>
              <a:gd name="T27" fmla="*/ 0 w 308747"/>
              <a:gd name="T28" fmla="*/ 0 h 2513740"/>
              <a:gd name="T29" fmla="*/ 308747 w 308747"/>
              <a:gd name="T30" fmla="*/ 2513740 h 25137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8747" h="2513740" stroke="0">
                <a:moveTo>
                  <a:pt x="0" y="2436553"/>
                </a:moveTo>
                <a:lnTo>
                  <a:pt x="86424" y="2311623"/>
                </a:lnTo>
                <a:lnTo>
                  <a:pt x="86424" y="2340832"/>
                </a:lnTo>
                <a:cubicBezTo>
                  <a:pt x="213771" y="2197201"/>
                  <a:pt x="303168" y="1754967"/>
                  <a:pt x="308497" y="1242265"/>
                </a:cubicBezTo>
                <a:lnTo>
                  <a:pt x="308496" y="1242265"/>
                </a:lnTo>
                <a:cubicBezTo>
                  <a:pt x="308662" y="1258249"/>
                  <a:pt x="308746" y="1274245"/>
                  <a:pt x="308746" y="1290243"/>
                </a:cubicBezTo>
                <a:cubicBezTo>
                  <a:pt x="308746" y="1821073"/>
                  <a:pt x="218168" y="2288195"/>
                  <a:pt x="86423" y="2436786"/>
                </a:cubicBezTo>
                <a:lnTo>
                  <a:pt x="86424" y="2465996"/>
                </a:lnTo>
                <a:lnTo>
                  <a:pt x="0" y="2436553"/>
                </a:lnTo>
                <a:close/>
              </a:path>
              <a:path w="308747" h="2513740" stroke="0">
                <a:moveTo>
                  <a:pt x="308747" y="1290243"/>
                </a:moveTo>
                <a:lnTo>
                  <a:pt x="308747" y="1290243"/>
                </a:lnTo>
                <a:cubicBezTo>
                  <a:pt x="308747" y="630655"/>
                  <a:pt x="170516" y="95955"/>
                  <a:pt x="0" y="95955"/>
                </a:cubicBezTo>
                <a:lnTo>
                  <a:pt x="0" y="0"/>
                </a:lnTo>
                <a:cubicBezTo>
                  <a:pt x="170516" y="0"/>
                  <a:pt x="308747" y="534700"/>
                  <a:pt x="308747" y="1194288"/>
                </a:cubicBezTo>
                <a:lnTo>
                  <a:pt x="308747" y="1290243"/>
                </a:lnTo>
                <a:close/>
              </a:path>
              <a:path w="308747" h="2513740" fill="none">
                <a:moveTo>
                  <a:pt x="308747" y="1290243"/>
                </a:moveTo>
                <a:lnTo>
                  <a:pt x="308747" y="1290243"/>
                </a:lnTo>
                <a:cubicBezTo>
                  <a:pt x="308747" y="630655"/>
                  <a:pt x="170516" y="95955"/>
                  <a:pt x="0" y="95955"/>
                </a:cubicBezTo>
                <a:lnTo>
                  <a:pt x="0" y="0"/>
                </a:lnTo>
                <a:cubicBezTo>
                  <a:pt x="170516" y="0"/>
                  <a:pt x="308747" y="534700"/>
                  <a:pt x="308747" y="1194288"/>
                </a:cubicBezTo>
                <a:lnTo>
                  <a:pt x="308747" y="1290243"/>
                </a:lnTo>
                <a:cubicBezTo>
                  <a:pt x="308747" y="1821075"/>
                  <a:pt x="218168" y="2288197"/>
                  <a:pt x="86424" y="2436787"/>
                </a:cubicBezTo>
                <a:lnTo>
                  <a:pt x="86424" y="2465996"/>
                </a:lnTo>
                <a:lnTo>
                  <a:pt x="0" y="2436553"/>
                </a:lnTo>
                <a:lnTo>
                  <a:pt x="86424" y="2311623"/>
                </a:lnTo>
                <a:lnTo>
                  <a:pt x="86424" y="2340832"/>
                </a:lnTo>
                <a:cubicBezTo>
                  <a:pt x="213771" y="2197201"/>
                  <a:pt x="303168" y="1754967"/>
                  <a:pt x="308497" y="1242265"/>
                </a:cubicBezTo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n-GB"/>
          </a:p>
        </p:txBody>
      </p:sp>
      <p:pic>
        <p:nvPicPr>
          <p:cNvPr id="33" name="Grafik 53">
            <a:extLst>
              <a:ext uri="{FF2B5EF4-FFF2-40B4-BE49-F238E27FC236}">
                <a16:creationId xmlns:a16="http://schemas.microsoft.com/office/drawing/2014/main" id="{E166B30D-7B04-716C-E104-2A0A10E3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2451">
            <a:off x="3879362" y="1972368"/>
            <a:ext cx="4810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fik 54">
            <a:extLst>
              <a:ext uri="{FF2B5EF4-FFF2-40B4-BE49-F238E27FC236}">
                <a16:creationId xmlns:a16="http://schemas.microsoft.com/office/drawing/2014/main" id="{5723DE91-2759-624F-F13B-25308CAC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2451">
            <a:off x="4104790" y="3870061"/>
            <a:ext cx="4794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feil: nach links gekrümmt 50">
            <a:extLst>
              <a:ext uri="{FF2B5EF4-FFF2-40B4-BE49-F238E27FC236}">
                <a16:creationId xmlns:a16="http://schemas.microsoft.com/office/drawing/2014/main" id="{2BB9BD40-2173-4482-8B2F-6F39AED471DD}"/>
              </a:ext>
            </a:extLst>
          </p:cNvPr>
          <p:cNvSpPr>
            <a:spLocks/>
          </p:cNvSpPr>
          <p:nvPr/>
        </p:nvSpPr>
        <p:spPr bwMode="auto">
          <a:xfrm>
            <a:off x="3677745" y="4947343"/>
            <a:ext cx="388942" cy="793750"/>
          </a:xfrm>
          <a:custGeom>
            <a:avLst/>
            <a:gdLst>
              <a:gd name="T0" fmla="*/ 156837 w 308747"/>
              <a:gd name="T1" fmla="*/ 0 h 2513740"/>
              <a:gd name="T2" fmla="*/ 313675 w 308747"/>
              <a:gd name="T3" fmla="*/ 1259452 h 2513740"/>
              <a:gd name="T4" fmla="*/ 156837 w 308747"/>
              <a:gd name="T5" fmla="*/ 2518904 h 2513740"/>
              <a:gd name="T6" fmla="*/ 0 w 308747"/>
              <a:gd name="T7" fmla="*/ 1259452 h 2513740"/>
              <a:gd name="T8" fmla="*/ 0 w 308747"/>
              <a:gd name="T9" fmla="*/ 48074 h 2513740"/>
              <a:gd name="T10" fmla="*/ 87803 w 308747"/>
              <a:gd name="T11" fmla="*/ 2316372 h 2513740"/>
              <a:gd name="T12" fmla="*/ 0 w 308747"/>
              <a:gd name="T13" fmla="*/ 2441559 h 2513740"/>
              <a:gd name="T14" fmla="*/ 87803 w 308747"/>
              <a:gd name="T15" fmla="*/ 2471063 h 2513740"/>
              <a:gd name="T16" fmla="*/ 313675 w 308747"/>
              <a:gd name="T17" fmla="*/ 1244817 h 2513740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1796480 60000 65536"/>
              <a:gd name="T23" fmla="*/ 11796480 60000 65536"/>
              <a:gd name="T24" fmla="*/ 0 60000 65536"/>
              <a:gd name="T25" fmla="*/ 5898240 60000 65536"/>
              <a:gd name="T26" fmla="*/ 0 60000 65536"/>
              <a:gd name="T27" fmla="*/ 0 w 308747"/>
              <a:gd name="T28" fmla="*/ 0 h 2513740"/>
              <a:gd name="T29" fmla="*/ 308747 w 308747"/>
              <a:gd name="T30" fmla="*/ 2513740 h 25137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8747" h="2513740" stroke="0">
                <a:moveTo>
                  <a:pt x="0" y="2436553"/>
                </a:moveTo>
                <a:lnTo>
                  <a:pt x="86424" y="2311623"/>
                </a:lnTo>
                <a:lnTo>
                  <a:pt x="86424" y="2340832"/>
                </a:lnTo>
                <a:cubicBezTo>
                  <a:pt x="213771" y="2197201"/>
                  <a:pt x="303168" y="1754967"/>
                  <a:pt x="308497" y="1242265"/>
                </a:cubicBezTo>
                <a:lnTo>
                  <a:pt x="308496" y="1242265"/>
                </a:lnTo>
                <a:cubicBezTo>
                  <a:pt x="308662" y="1258249"/>
                  <a:pt x="308746" y="1274245"/>
                  <a:pt x="308746" y="1290243"/>
                </a:cubicBezTo>
                <a:cubicBezTo>
                  <a:pt x="308746" y="1821073"/>
                  <a:pt x="218168" y="2288195"/>
                  <a:pt x="86423" y="2436786"/>
                </a:cubicBezTo>
                <a:lnTo>
                  <a:pt x="86424" y="2465996"/>
                </a:lnTo>
                <a:lnTo>
                  <a:pt x="0" y="2436553"/>
                </a:lnTo>
                <a:close/>
              </a:path>
              <a:path w="308747" h="2513740" stroke="0">
                <a:moveTo>
                  <a:pt x="308747" y="1290243"/>
                </a:moveTo>
                <a:lnTo>
                  <a:pt x="308747" y="1290243"/>
                </a:lnTo>
                <a:cubicBezTo>
                  <a:pt x="308747" y="630655"/>
                  <a:pt x="170516" y="95955"/>
                  <a:pt x="0" y="95955"/>
                </a:cubicBezTo>
                <a:lnTo>
                  <a:pt x="0" y="0"/>
                </a:lnTo>
                <a:cubicBezTo>
                  <a:pt x="170516" y="0"/>
                  <a:pt x="308747" y="534700"/>
                  <a:pt x="308747" y="1194288"/>
                </a:cubicBezTo>
                <a:lnTo>
                  <a:pt x="308747" y="1290243"/>
                </a:lnTo>
                <a:close/>
              </a:path>
              <a:path w="308747" h="2513740" fill="none">
                <a:moveTo>
                  <a:pt x="308747" y="1290243"/>
                </a:moveTo>
                <a:lnTo>
                  <a:pt x="308747" y="1290243"/>
                </a:lnTo>
                <a:cubicBezTo>
                  <a:pt x="308747" y="630655"/>
                  <a:pt x="170516" y="95955"/>
                  <a:pt x="0" y="95955"/>
                </a:cubicBezTo>
                <a:lnTo>
                  <a:pt x="0" y="0"/>
                </a:lnTo>
                <a:cubicBezTo>
                  <a:pt x="170516" y="0"/>
                  <a:pt x="308747" y="534700"/>
                  <a:pt x="308747" y="1194288"/>
                </a:cubicBezTo>
                <a:lnTo>
                  <a:pt x="308747" y="1290243"/>
                </a:lnTo>
                <a:cubicBezTo>
                  <a:pt x="308747" y="1821075"/>
                  <a:pt x="218168" y="2288197"/>
                  <a:pt x="86424" y="2436787"/>
                </a:cubicBezTo>
                <a:lnTo>
                  <a:pt x="86424" y="2465996"/>
                </a:lnTo>
                <a:lnTo>
                  <a:pt x="0" y="2436553"/>
                </a:lnTo>
                <a:lnTo>
                  <a:pt x="86424" y="2311623"/>
                </a:lnTo>
                <a:lnTo>
                  <a:pt x="86424" y="2340832"/>
                </a:lnTo>
                <a:cubicBezTo>
                  <a:pt x="213771" y="2197201"/>
                  <a:pt x="303168" y="1754967"/>
                  <a:pt x="308497" y="1242265"/>
                </a:cubicBezTo>
              </a:path>
            </a:pathLst>
          </a:custGeom>
          <a:solidFill>
            <a:srgbClr val="92D050"/>
          </a:solidFill>
          <a:ln w="12701" cap="flat">
            <a:solidFill>
              <a:srgbClr val="92D05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n-GB"/>
          </a:p>
        </p:txBody>
      </p:sp>
      <p:pic>
        <p:nvPicPr>
          <p:cNvPr id="36" name="Grafik 54">
            <a:extLst>
              <a:ext uri="{FF2B5EF4-FFF2-40B4-BE49-F238E27FC236}">
                <a16:creationId xmlns:a16="http://schemas.microsoft.com/office/drawing/2014/main" id="{B9629A57-A8DC-0028-035D-FD420230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2451">
            <a:off x="4138207" y="5046398"/>
            <a:ext cx="4794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feld 12">
            <a:extLst>
              <a:ext uri="{FF2B5EF4-FFF2-40B4-BE49-F238E27FC236}">
                <a16:creationId xmlns:a16="http://schemas.microsoft.com/office/drawing/2014/main" id="{B722E785-2DB3-9EC8-1170-168CB7F28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00" y="830956"/>
            <a:ext cx="3167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See also [Choi, Im, Park, Yun (2017)],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[</a:t>
            </a:r>
            <a:r>
              <a:rPr lang="de-DE" altLang="en-US" sz="1400" dirty="0" err="1">
                <a:solidFill>
                  <a:srgbClr val="0070C0"/>
                </a:solidFill>
                <a:latin typeface="Calibri" panose="020F0502020204030204" pitchFamily="34" charset="0"/>
              </a:rPr>
              <a:t>Chala</a:t>
            </a:r>
            <a:r>
              <a:rPr lang="de-DE" alt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, Guedes, Ramos, Santiago (2020)]</a:t>
            </a:r>
          </a:p>
        </p:txBody>
      </p:sp>
    </p:spTree>
    <p:extLst>
      <p:ext uri="{BB962C8B-B14F-4D97-AF65-F5344CB8AC3E}">
        <p14:creationId xmlns:p14="http://schemas.microsoft.com/office/powerpoint/2010/main" val="274465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RG evolution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8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D12BE292-431C-68EE-36C5-D0C4277B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70" y="4935957"/>
            <a:ext cx="10634870" cy="1466312"/>
          </a:xfrm>
        </p:spPr>
        <p:txBody>
          <a:bodyPr>
            <a:noAutofit/>
          </a:bodyPr>
          <a:lstStyle/>
          <a:p>
            <a:r>
              <a:rPr lang="en-US" dirty="0"/>
              <a:t>Where </a:t>
            </a:r>
          </a:p>
        </p:txBody>
      </p:sp>
      <p:pic>
        <p:nvPicPr>
          <p:cNvPr id="26" name="Grafik 25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egin{aligned}&#10;\frac{d}{d\ln\mu}\pmb{c}_Q(\mu)=&amp;\frac{1}{32\pi^2}\left\{\pmb{Y}_u\pmb{Y}_u^\dagger+\pmb{Y}_d\pmb{Y}_d^\dagger,\pmb{c}_Q\right\}-\frac{1}{16\pi^2}\left(\pmb{Y}_u\pmb{c}_u\pmb{Y}_u^\dagger+\pmb{Y}_d\pmb{c}_d\pmb{Y}_d^\dagger\right)\\&#10;&amp;+\left[\frac{\beta_Q}{8\pi^2}X-\frac{3\alpha_s^2}{4\pi^2}C_F^{(3)}\tilde c_{GG}-\frac{3\alpha_2^2}{4\pi^2}C_F^{(2)}\tilde c_{WW}-\frac{3\alpha_1^2}{4\pi^2}\mathcal{Y}_Q^2\tilde c_{BB}\right]\mathbb{I}\\&#10;\frac{d}{d\ln\mu}\pmb{c}_q(\mu)=&amp;\frac{1}{16\pi^2}\left\{\pmb{Y}_q^\dagger\pmb{Y}_q,\pmb{c}_q\right\}-\frac{1}{8\pi^2}\pmb{Y}^\dagger_q\pmb{c}_Q\pmb{Y}_q+\left[\frac{\beta_q}{8\pi^2}X+\frac{3\alpha_s^2}{4\pi^2}C_F^{(3)}\tilde c_{GG}+\frac{3\alpha_1^2}{4\pi^2}\mathcal{Y}_q^2\tilde c_{BB}\right]\mathbb{I}\\&#10;\frac{d}{d\ln\mu}\pmb{c}_L(\mu)=&amp;\frac{1}{32\pi^2}\left\{\pmb{Y}_e\pmb{Y}_e^\dagger,\pmb{c}_L\right\}-\frac{1}{16\pi^2}\pmb{Y}_e\pmb{c}_e\pmb{Y}_e^\dagger+\left[\frac{\beta_L}{8\pi^2}X-\frac{3\alpha_2^2}{4\pi^2}C_F^{(2)}\tilde c_{WW}-\frac{3\alpha_1^2}{4\pi^2}\mathcal{Y}_L^2\tilde c_{BB}\right]\mathbb{I}\\&#10;\frac{d}{d\ln\mu}\pmb{c}_e(\mu)=&amp;\frac{1}{16\pi^2}\left\{\pmb{Y}_e^\dagger\pmb{Y}_e,\pmb{c}_e\right\}-\frac{1}{8\pi^2}\pmb{Y}^\dagger_e\pmb{c}_L\pmb{Y}_e+\left[\frac{\beta_q}{8\pi^2}X+\frac{3\alpha_1^2}{4\pi^2}\mathcal{Y}_e^2\tilde c_{BB}\right]\mathbb{I}\\&#10;\end{aligned}&#10;\end{equation*}&#10;\end{document}" title="IguanaTex Picture Display">
            <a:extLst>
              <a:ext uri="{FF2B5EF4-FFF2-40B4-BE49-F238E27FC236}">
                <a16:creationId xmlns:a16="http://schemas.microsoft.com/office/drawing/2014/main" id="{E1F99169-0720-E246-728C-83A1CAAD4A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72921" y="1103025"/>
            <a:ext cx="9457521" cy="3309100"/>
          </a:xfrm>
          <a:prstGeom prst="rect">
            <a:avLst/>
          </a:prstGeom>
        </p:spPr>
      </p:pic>
      <p:pic>
        <p:nvPicPr>
          <p:cNvPr id="28" name="Grafik 27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X=\text{Tr}\left[3\pmb{c}_Q(\pmb{Y}_u\pmb{Y}_u^\dagger-\pmb{Y}_d\pmb{Y}_d^\dagger)-3\pmb{c}_u\pmb{Y}_u^\dagger\pmb{Y}_u+3\pmb{c}_d\pmb{Y}_d^\dagger\pmb{Y}_d-\pmb{c}_L\pmb{Y}_e\pmb{Y}_e^\dagger+\pmb{c}_e\pmb{Y}_e^\dagger\pmb{Y}_e\right]&#10;\end{equation*}&#10;\end{document}" title="IguanaTex Picture Display">
            <a:extLst>
              <a:ext uri="{FF2B5EF4-FFF2-40B4-BE49-F238E27FC236}">
                <a16:creationId xmlns:a16="http://schemas.microsoft.com/office/drawing/2014/main" id="{F7AB7C10-FDD3-50FA-C3A8-202558CD03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50237" y="5070305"/>
            <a:ext cx="8084227" cy="449620"/>
          </a:xfrm>
          <a:prstGeom prst="rect">
            <a:avLst/>
          </a:prstGeom>
        </p:spPr>
      </p:pic>
      <p:pic>
        <p:nvPicPr>
          <p:cNvPr id="30" name="Grafik 29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F^{(N)}=\frac{N^2-1}{N}&#10;\end{equation*}&#10;\end{document}" title="IguanaTex Picture Display">
            <a:extLst>
              <a:ext uri="{FF2B5EF4-FFF2-40B4-BE49-F238E27FC236}">
                <a16:creationId xmlns:a16="http://schemas.microsoft.com/office/drawing/2014/main" id="{E3C294D7-439F-D5F3-3A35-8CB37D4E9A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50237" y="5682800"/>
            <a:ext cx="1515164" cy="5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5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514-04C1-1CCB-AA0B-44021529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76" y="182673"/>
            <a:ext cx="10634871" cy="85099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RG evolution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AA3964-947C-C4B5-F850-B05A9CBC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179" y="6187180"/>
            <a:ext cx="2840083" cy="457200"/>
          </a:xfrm>
        </p:spPr>
        <p:txBody>
          <a:bodyPr/>
          <a:lstStyle/>
          <a:p>
            <a:pPr rtl="0"/>
            <a:r>
              <a:rPr lang="en-US" sz="1400">
                <a:latin typeface="Gill Sans Nova Light" panose="020B0302020104020203" pitchFamily="34" charset="0"/>
              </a:rPr>
              <a:t>MITP Program OFP - 15.11.2024</a:t>
            </a:r>
            <a:endParaRPr lang="en-GB" sz="1400" dirty="0">
              <a:latin typeface="Gill Sans Nova Light" panose="020B0302020104020203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DFB0A2-2A04-8B17-F1DB-CBD2E345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358126" y="3047308"/>
            <a:ext cx="5667375" cy="457200"/>
          </a:xfrm>
        </p:spPr>
        <p:txBody>
          <a:bodyPr/>
          <a:lstStyle/>
          <a:p>
            <a:pPr algn="ctr" rtl="0"/>
            <a:r>
              <a:rPr lang="en-GB" sz="1200" dirty="0">
                <a:latin typeface="Gill Sans Nova Light" panose="020B0302020104020203" pitchFamily="34" charset="0"/>
              </a:rPr>
              <a:t>M Schnubel - Flavour </a:t>
            </a:r>
            <a:r>
              <a:rPr lang="en-GB" sz="1200" dirty="0" err="1">
                <a:latin typeface="Gill Sans Nova Light" panose="020B0302020104020203" pitchFamily="34" charset="0"/>
              </a:rPr>
              <a:t>pheno</a:t>
            </a:r>
            <a:r>
              <a:rPr lang="en-GB" sz="1200" dirty="0">
                <a:latin typeface="Gill Sans Nova Light" panose="020B0302020104020203" pitchFamily="34" charset="0"/>
              </a:rPr>
              <a:t> of ALPs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40B4CA-B403-A5A8-754F-29DC88DA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51" y="6023113"/>
            <a:ext cx="359415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en-GB" sz="1400" b="0" smtClean="0">
                <a:latin typeface="Gill Sans Nova Light" panose="020B0302020104020203" pitchFamily="34" charset="0"/>
              </a:rPr>
              <a:pPr algn="ctr" rtl="0"/>
              <a:t>9</a:t>
            </a:fld>
            <a:endParaRPr lang="en-GB" sz="1200" b="0" dirty="0">
              <a:latin typeface="Gill Sans Nova Light" panose="020B0302020104020203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D77CEA-2472-4626-0EC1-5FB33472C13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5560" y="4562061"/>
            <a:ext cx="2" cy="1547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00BAEB-8465-51B9-F4DB-FFFF98DD20DC}"/>
              </a:ext>
            </a:extLst>
          </p:cNvPr>
          <p:cNvCxnSpPr>
            <a:cxnSpLocks/>
          </p:cNvCxnSpPr>
          <p:nvPr/>
        </p:nvCxnSpPr>
        <p:spPr>
          <a:xfrm>
            <a:off x="473501" y="1033670"/>
            <a:ext cx="2335" cy="926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5ACF2A-C028-90EE-7964-D1EC3117BF65}"/>
              </a:ext>
            </a:extLst>
          </p:cNvPr>
          <p:cNvCxnSpPr>
            <a:cxnSpLocks/>
          </p:cNvCxnSpPr>
          <p:nvPr/>
        </p:nvCxnSpPr>
        <p:spPr>
          <a:xfrm>
            <a:off x="475559" y="6437730"/>
            <a:ext cx="0" cy="4202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6599548-90CA-C4A6-5AC4-F775FF53730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75559" y="0"/>
            <a:ext cx="2" cy="4422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81634BC-4A26-E0BC-09D7-E5FC8FC9DAE8}"/>
              </a:ext>
            </a:extLst>
          </p:cNvPr>
          <p:cNvGrpSpPr/>
          <p:nvPr/>
        </p:nvGrpSpPr>
        <p:grpSpPr>
          <a:xfrm>
            <a:off x="346349" y="566530"/>
            <a:ext cx="258417" cy="268357"/>
            <a:chOff x="3051106" y="2985577"/>
            <a:chExt cx="505408" cy="49736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0CEB4E9-3C1B-6D38-DA2D-2BCD42C50C1C}"/>
                </a:ext>
              </a:extLst>
            </p:cNvPr>
            <p:cNvSpPr/>
            <p:nvPr/>
          </p:nvSpPr>
          <p:spPr>
            <a:xfrm>
              <a:off x="3250096" y="3200400"/>
              <a:ext cx="99391" cy="993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60C20DB-5904-9804-2ADF-EA7C0DCB216E}"/>
                </a:ext>
              </a:extLst>
            </p:cNvPr>
            <p:cNvSpPr/>
            <p:nvPr/>
          </p:nvSpPr>
          <p:spPr>
            <a:xfrm rot="2325174">
              <a:off x="3051106" y="3180080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7EB537-EA41-392F-FFB1-E0DFE99D8086}"/>
                </a:ext>
              </a:extLst>
            </p:cNvPr>
            <p:cNvSpPr/>
            <p:nvPr/>
          </p:nvSpPr>
          <p:spPr>
            <a:xfrm rot="19801598">
              <a:off x="3059148" y="3172927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62F2ECE-5ACE-387F-E2AD-93B093D3DCFC}"/>
                </a:ext>
              </a:extLst>
            </p:cNvPr>
            <p:cNvSpPr/>
            <p:nvPr/>
          </p:nvSpPr>
          <p:spPr>
            <a:xfrm rot="5400000">
              <a:off x="3051105" y="3164244"/>
              <a:ext cx="497366" cy="14003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D12BE292-431C-68EE-36C5-D0C4277B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293216"/>
            <a:ext cx="10634870" cy="4824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Gill Sans Nova" panose="020B0602020104020203" pitchFamily="34" charset="0"/>
              </a:rPr>
              <a:t>Generate </a:t>
            </a:r>
            <a:r>
              <a:rPr lang="de-DE" sz="2400" i="1" dirty="0" err="1">
                <a:latin typeface="Gill Sans Nova" panose="020B0602020104020203" pitchFamily="34" charset="0"/>
              </a:rPr>
              <a:t>flavour</a:t>
            </a:r>
            <a:r>
              <a:rPr lang="de-DE" sz="2400" i="1" dirty="0">
                <a:latin typeface="Gill Sans Nova" panose="020B0602020104020203" pitchFamily="34" charset="0"/>
              </a:rPr>
              <a:t> </a:t>
            </a:r>
            <a:r>
              <a:rPr lang="de-DE" sz="2400" i="1" dirty="0" err="1">
                <a:latin typeface="Gill Sans Nova" panose="020B0602020104020203" pitchFamily="34" charset="0"/>
              </a:rPr>
              <a:t>conserving</a:t>
            </a:r>
            <a:r>
              <a:rPr lang="de-DE" sz="2400" b="1" i="1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new</a:t>
            </a:r>
            <a:r>
              <a:rPr lang="de-DE" sz="2400" dirty="0">
                <a:latin typeface="Gill Sans Nova" panose="020B0602020104020203" pitchFamily="34" charset="0"/>
              </a:rPr>
              <a:t> </a:t>
            </a:r>
            <a:r>
              <a:rPr lang="de-DE" sz="2400" dirty="0" err="1">
                <a:latin typeface="Gill Sans Nova" panose="020B0602020104020203" pitchFamily="34" charset="0"/>
              </a:rPr>
              <a:t>couplings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pic>
        <p:nvPicPr>
          <p:cNvPr id="41" name="Grafik 28" descr="Ein Bild, das Diagramm, Reihe, Entwurf, weiß enthält.&#10;&#10;Automatisch generierte Beschreibung">
            <a:extLst>
              <a:ext uri="{FF2B5EF4-FFF2-40B4-BE49-F238E27FC236}">
                <a16:creationId xmlns:a16="http://schemas.microsoft.com/office/drawing/2014/main" id="{45E2CA57-61A6-0D14-252F-05BC6255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66" y="2109282"/>
            <a:ext cx="10576563" cy="15011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Grafik 44" descr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egin{aligned}&#10;c_{uu,cc}(m_t)&amp;\simeq c_{uu,cc}(\Lambda_\text{NP})-0.116c_{tt}(\Lambda_\text{NP})-\left[6.35\tilde c_{GG}(\Lambda_\text{NP})+0.19\tilde c_{WW}(\Lambda_\text{NP})+0.02\tilde c_{BB}(\Lambda_\text{NP})\right]\times10^{-3}\\&#10;c_{dd,ss}(m_t)&amp;\simeq c_{dd,ss}(\Lambda_\text{NP})+0.116c_{tt}(\Lambda_\text{NP})-\left[7.08\tilde c_{GG}(\Lambda_\text{NP})+0.22\tilde c_{WW}(\Lambda_\text{NP})+0.005\tilde c_{BB}(\Lambda_\text{NP})\right]\times10^{-3}\\&#10;c_{bb}(m_t)&amp;\simeq c_{bb}(\Lambda_\text{NP})+0.097c_{tt}(\Lambda_\text{NP})-\left[7.02\tilde c_{GG}(\Lambda_\text{NP})+0.19\tilde c_{WW}(\Lambda_\text{NP})+0.005\tilde c_{BB}(\Lambda_\text{NP})\right]\times10^{-3}\\&#10;c_{ee}(m_t)&amp;\simeq c_{ee}(\Lambda_\text{NP})+0.116c_{tt}(\Lambda_\text{NP})-\left[0.37\tilde c_{GG}(\Lambda_\text{NP})+0.22\tilde c_{WW}(\Lambda_\text{NP})+0.05\tilde c_{BB}(\Lambda_\text{NP})\right]\times10^{-3}&#10;\end{aligned}&#10;\end{equation*}&#10;\end{document}" title="IguanaTex Picture Display">
            <a:extLst>
              <a:ext uri="{FF2B5EF4-FFF2-40B4-BE49-F238E27FC236}">
                <a16:creationId xmlns:a16="http://schemas.microsoft.com/office/drawing/2014/main" id="{6D549518-B717-FF66-7967-940DC43D86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3871" y="4050773"/>
            <a:ext cx="10634870" cy="14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3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7,0457"/>
  <p:tag name="ORIGINALWIDTH" val="1204,668"/>
  <p:tag name="LATEXADDIN" val="\documentclass{article}&#10;\pagestyle{empty}&#10;\usepackage[dvipsnames]{xcolor}&#10;\usepackage{slashed}&#10;\usepackage{amsmath}&#10;\begin{document}&#10;\color{black}&#10;&#10;\begin{equation*}&#10;\tilde c_{GG}=c_{GG}+\frac12\sum\limits_q c_{qq}&#10;\end{equation*}&#10;&#10;\end{document}"/>
  <p:tag name="IGUANATEXSIZE" val="20"/>
  <p:tag name="IGUANATEXCURSOR" val="214"/>
  <p:tag name="TRANSPARENCY" val="Wahr"/>
  <p:tag name="LATEXENGINEID" val="1"/>
  <p:tag name="TEMPFOLDER" val="C:\temp\"/>
  <p:tag name="LATEXFORMHEIGHT" val="371"/>
  <p:tag name="LATEXFORMWIDTH" val="749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5375"/>
  <p:tag name="ORIGINALWIDTH" val="1527,213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{\gamma\gamma}^\text{eff}=c_{\gamma\gamma}\mathcal{I}_1^{m_1=m_2}+\sum\limits_{i}\mathcal{C}_i c_{ii}&#10;\end{equation*}&#10;\end{document}"/>
  <p:tag name="IGUANATEXSIZE" val="24"/>
  <p:tag name="IGUANATEXCURSOR" val="1075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174"/>
  <p:tag name="ORIGINALWIDTH" val="242,2838"/>
  <p:tag name="LATEXADDIN" val="\documentclass{article}&#10;\pagestyle{empty}&#10;\usepackage[dvipsnames]{xcolor}&#10;\usepackage{slashed}&#10;\usepackage{amsmath}&#10;\begin{document}&#10;\color{black}&#10;&#10;\begin{equation*}&#10;\color{white}\mathcal{O}(1)&#10;\end{equation*}&#10;&#10;\end{document}"/>
  <p:tag name="IGUANATEXSIZE" val="20"/>
  <p:tag name="IGUANATEXCURSOR" val="193"/>
  <p:tag name="TRANSPARENCY" val="Wahr"/>
  <p:tag name="LATEXENGINEID" val="1"/>
  <p:tag name="TEMPFOLDER" val="C:\temp\"/>
  <p:tag name="LATEXFORMHEIGHT" val="371"/>
  <p:tag name="LATEXFORMWIDTH" val="749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0126"/>
  <p:tag name="ORIGINALWIDTH" val="85,51197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Upsilon&#10;\end{equation*}&#10;\end{document}"/>
  <p:tag name="IGUANATEXSIZE" val="20"/>
  <p:tag name="IGUANATEXCURSOR" val="980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65"/>
  <p:tag name="ORIGINALWIDTH" val="1511,461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m_a&lt;m_K-m_\pi\approx354\text{ MeV}&#10;\end{equation*}&#10;\end{document}"/>
  <p:tag name="IGUANATEXSIZE" val="24"/>
  <p:tag name="IGUANATEXCURSOR" val="1006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901"/>
  <p:tag name="ORIGINALWIDTH" val="1816,003"/>
  <p:tag name="LATEXADDIN" val="\documentclass{article}&#10;\pagestyle{empty}&#10;\usepackage{color}&#10;\usepackage{slashed}&#10;\usepackage{amsmath}&#10;\begin{document}&#10;\color{black}&#10;&#10;\begin{equation*}&#10;\mathcal{L}_\text{weak}=\frac{-4G_F}{\sqrt2}V_{ud}^\ast V_{us}g_8\left[L_\mu L^\mu\right]^{32}&#10;\end{equation*}&#10;&#10;\end{document}"/>
  <p:tag name="IGUANATEXSIZE" val="24"/>
  <p:tag name="IGUANATEXCURSOR" val="247"/>
  <p:tag name="TRANSPARENCY" val="Wahr"/>
  <p:tag name="LATEXENGINEID" val="1"/>
  <p:tag name="TEMPFOLDER" val="C:\temp\"/>
  <p:tag name="LATEXFORMHEIGHT" val="371"/>
  <p:tag name="LATEXFORMWIDTH" val="749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2725"/>
  <p:tag name="ORIGINALWIDTH" val="156,0218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L_\mu^{ij}&#10;\end{equation*}&#10;\end{document}"/>
  <p:tag name="IGUANATEXSIZE" val="24"/>
  <p:tag name="IGUANATEXCURSOR" val="982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,522"/>
  <p:tag name="ORIGINALWIDTH" val="377,3027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ar{q}_L^i\gamma_\mu q_L^j&#10;\end{equation*}&#10;\end{document}"/>
  <p:tag name="IGUANATEXSIZE" val="24"/>
  <p:tag name="IGUANATEXCURSOR" val="994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,5421"/>
  <p:tag name="ORIGINALWIDTH" val="1864,01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q(x)\to\text{exp}\left[-i\pmb{\kappa}_q\gamma_5c_{GG}\frac{a(x)}{f}\right]q(x)&#10;\end{equation*}&#10;\end{document}"/>
  <p:tag name="IGUANATEXSIZE" val="24"/>
  <p:tag name="IGUANATEXCURSOR" val="1050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683"/>
  <p:tag name="ORIGINALWIDTH" val="541,5756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text{Tr}[\pmb{\kappa}_q]=1&#10;\end{equation*}&#10;\end{document}"/>
  <p:tag name="IGUANATEXSIZE" val="24"/>
  <p:tag name="IGUANATEXCURSOR" val="996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5,8024"/>
  <p:tag name="ORIGINALWIDTH" val="1086,902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mb{\Sigma}=\text{exp}\left[\frac{i\sqrt{2}}{f_\pi}\lambda^a\pi^a\right]&#10;\end{equation*}&#10;\end{document}"/>
  <p:tag name="IGUANATEXSIZE" val="24"/>
  <p:tag name="IGUANATEXCURSOR" val="1045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,7899"/>
  <p:tag name="ORIGINALWIDTH" val="1371,191"/>
  <p:tag name="LATEXADDIN" val="\documentclass{article}&#10;\pagestyle{empty}&#10;\usepackage[dvipsnames]{xcolor}&#10;\usepackage{slashed}&#10;\usepackage{amsmath}&#10;\begin{document}&#10;\color{black}&#10;&#10;\begin{equation*}&#10;\tilde c_{\gamma\gamma}=c_{\gamma\gamma}+\sum\limits_f N_c^fQ_f^2 c_{ff}&#10;\end{equation*}&#10;&#10;\end{document}"/>
  <p:tag name="IGUANATEXSIZE" val="20"/>
  <p:tag name="IGUANATEXCURSOR" val="238"/>
  <p:tag name="TRANSPARENCY" val="Wahr"/>
  <p:tag name="LATEXENGINEID" val="1"/>
  <p:tag name="TEMPFOLDER" val="C:\temp\"/>
  <p:tag name="LATEXFORMHEIGHT" val="371"/>
  <p:tag name="LATEXFORMWIDTH" val="749"/>
  <p:tag name="LATEXFORMWRAP" val="Wahr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9,8351"/>
  <p:tag name="ORIGINALWIDTH" val="2953,912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egin{aligned}&#10;\mathcal{L}_\text{eff}=&amp;\frac{f_\pi^2}{8}\text{Tr}\left[\pmb{D}^\mu\pmb{\Sigma}\left(\pmb{D}_\mu\pmb{\Sigma}\right)^\dagger\right]+\frac{f_\pi^2}{4}B_0\text{Tr}\left[\hat{\pmb{m}}_q(a)\pmb{\Sigma}^\dagger+\text{h.c.}\right]\\&#10;&amp;+\frac12\partial^\mu a\partial_\mu a-\frac{m_{a,0}^2}{2}a^2+\hat{c}_{\gamma\gamma}\frac{\alpha}{4\pi}F_{\mu\nu}\tilde F^{\mu\nu}&#10;\end{aligned}&#10;\end{equation*}&#10;\end{document}"/>
  <p:tag name="IGUANATEXSIZE" val="24"/>
  <p:tag name="IGUANATEXCURSOR" val="1343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911"/>
  <p:tag name="ORIGINALWIDTH" val="822,8648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B_0=\frac{m_\pi^2}{m_u+m_d}&#10;\end{equation*}&#10;\end{document}"/>
  <p:tag name="IGUANATEXSIZE" val="24"/>
  <p:tag name="IGUANATEXCURSOR" val="987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66"/>
  <p:tag name="ORIGINALWIDTH" val="612,8355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q_L\to\pmb{U}_L q_L&#10;\end{equation*}&#10;\end{document}"/>
  <p:tag name="IGUANATEXSIZE" val="24"/>
  <p:tag name="IGUANATEXCURSOR" val="991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5153"/>
  <p:tag name="ORIGINALWIDTH" val="540,8255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mb{\Sigma}\to\pmb{U}_L\pmb{\Sigma}&#10;\end{equation*}&#10;\end{document}"/>
  <p:tag name="IGUANATEXSIZE" val="24"/>
  <p:tag name="IGUANATEXCURSOR" val="996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884"/>
  <p:tag name="ORIGINALWIDTH" val="2084,541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L_\mu^{ij}=-\frac{if_\pi^2}{4}e^{i(\kappa_{q_j}-\kappa_{q_i})c_{GG}\frac{a}{f}}\left[\pmb{\Sigma}\left(\pmb{D}_\mu\pmb{\Sigma}\right)^\dagger\right]&#10;\end{equation*}&#10;\end{document}"/>
  <p:tag name="IGUANATEXSIZE" val="24"/>
  <p:tag name="IGUANATEXCURSOR" val="1063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884"/>
  <p:tag name="ORIGINALWIDTH" val="2044,035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L_\mu^{ij}=-\frac{if_\pi^2}{4}e^{i(\kappa_{q_j}-\kappa_{q_i})c_{GG}\frac{a}{f}}\left[\pmb{\Sigma}\left(\partial_\mu\pmb{\Sigma}\right)^\dagger\right]&#10;\end{equation*}&#10;\end{document}"/>
  <p:tag name="IGUANATEXSIZE" val="24"/>
  <p:tag name="IGUANATEXCURSOR" val="1083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66"/>
  <p:tag name="ORIGINALWIDTH" val="612,8355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q_L\to\pmb{U}_L q_L&#10;\end{equation*}&#10;\end{document}"/>
  <p:tag name="IGUANATEXSIZE" val="24"/>
  <p:tag name="IGUANATEXCURSOR" val="991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,792"/>
  <p:tag name="ORIGINALWIDTH" val="994,6388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i\mathcal{A}_{K\to\pi a}=\frac{N_8m_K^2}{2f_a}&#10;\end{equation*}&#10;\end{document}"/>
  <p:tag name="IGUANATEXSIZE" val="24"/>
  <p:tag name="IGUANATEXCURSOR" val="1011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,792"/>
  <p:tag name="ORIGINALWIDTH" val="1518,212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i\mathcal{A}_{K\to\pi a}=\frac{N_8m_K^2}{4f_a}\frac{m_u}{m_u+m_d}&#10;\end{equation*}&#10;\end{document}"/>
  <p:tag name="IGUANATEXSIZE" val="24"/>
  <p:tag name="IGUANATEXCURSOR" val="1037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0222"/>
  <p:tag name="ORIGINALWIDTH" val="1025,393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mb{\kappa}_q=\pmb{m}_q^{-1}/\text{Tr}[\pmb{m}_q^{-1}]&#10;\end{equation*}&#10;\end{document}"/>
  <p:tag name="IGUANATEXSIZE" val="24"/>
  <p:tag name="IGUANATEXCURSOR" val="1027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8,237"/>
  <p:tag name="ORIGINALWIDTH" val="4869,68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egin{aligned}&#10;\frac{d}{d\ln\mu}\pmb{c}_Q(\mu)=&amp;\frac{1}{32\pi^2}\left\{\pmb{Y}_u\pmb{Y}_u^\dagger+\pmb{Y}_d\pmb{Y}_d^\dagger,\pmb{c}_Q\right\}-\frac{1}{16\pi^2}\left(\pmb{Y}_u\pmb{c}_u\pmb{Y}_u^\dagger+\pmb{Y}_d\pmb{c}_d\pmb{Y}_d^\dagger\right)\\&#10;&amp;+\left[\frac{\beta_Q}{8\pi^2}X-\frac{3\alpha_s^2}{4\pi^2}C_F^{(3)}\tilde c_{GG}-\frac{3\alpha_2^2}{4\pi^2}C_F^{(2)}\tilde c_{WW}-\frac{3\alpha_1^2}{4\pi^2}\mathcal{Y}_Q^2\tilde c_{BB}\right]\mathbb{I}\\&#10;\frac{d}{d\ln\mu}\pmb{c}_q(\mu)=&amp;\frac{1}{16\pi^2}\left\{\pmb{Y}_q^\dagger\pmb{Y}_q,\pmb{c}_q\right\}-\frac{1}{8\pi^2}\pmb{Y}^\dagger_q\pmb{c}_Q\pmb{Y}_q+\left[\frac{\beta_q}{8\pi^2}X+\frac{3\alpha_s^2}{4\pi^2}C_F^{(3)}\tilde c_{GG}+\frac{3\alpha_1^2}{4\pi^2}\mathcal{Y}_q^2\tilde c_{BB}\right]\mathbb{I}\\&#10;\frac{d}{d\ln\mu}\pmb{c}_L(\mu)=&amp;\frac{1}{32\pi^2}\left\{\pmb{Y}_e\pmb{Y}_e^\dagger,\pmb{c}_L\right\}-\frac{1}{16\pi^2}\pmb{Y}_e\pmb{c}_e\pmb{Y}_e^\dagger+\left[\frac{\beta_L}{8\pi^2}X-\frac{3\alpha_2^2}{4\pi^2}C_F^{(2)}\tilde c_{WW}-\frac{3\alpha_1^2}{4\pi^2}\mathcal{Y}_L^2\tilde c_{BB}\right]\mathbb{I}\\&#10;\frac{d}{d\ln\mu}\pmb{c}_e(\mu)=&amp;\frac{1}{16\pi^2}\left\{\pmb{Y}_e^\dagger\pmb{Y}_e,\pmb{c}_e\right\}-\frac{1}{8\pi^2}\pmb{Y}^\dagger_e\pmb{c}_L\pmb{Y}_e+\left[\frac{\beta_q}{8\pi^2}X+\frac{3\alpha_1^2}{4\pi^2}\mathcal{Y}_e^2\tilde c_{BB}\right]\mathbb{I}\\&#10;\end{aligned}&#10;\end{equation*}&#10;\end{document}"/>
  <p:tag name="IGUANATEXSIZE" val="24"/>
  <p:tag name="IGUANATEXCURSOR" val="1578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,7861"/>
  <p:tag name="ORIGINALWIDTH" val="3414,477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V(H,\Phi)=\frac{\lambda_H}{2}(H^\dagger H)^2-\kappa(H^\dagger H)(\Phi^\dagger\Phi)+\frac{\lambda_\Phi}{2}(\Phi^\dagger\Phi)^2-\mu_\Phi^2\Phi^\dagger\Phi&#10;\end{equation*}&#10;\end{document}"/>
  <p:tag name="IGUANATEXSIZE" val="24"/>
  <p:tag name="IGUANATEXCURSOR" val="1124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,2905"/>
  <p:tag name="ORIGINALWIDTH" val="1727,491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to\mathcal{L}_\text{eff}=\frac{C_{bs}}{2\sqrt{2}}\phi\bar{b}(1+\gamma_5)s+\text{h.c.}&#10;\end{equation*}&#10;\end{document}"/>
  <p:tag name="IGUANATEXSIZE" val="24"/>
  <p:tag name="IGUANATEXCURSOR" val="998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2897"/>
  <p:tag name="ORIGINALWIDTH" val="988,6379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{bs}\approx\frac{y_{Fq}y_{QF}\langle H\rangle}{m_F}&#10;\end{equation*}&#10;\end{document}"/>
  <p:tag name="IGUANATEXSIZE" val="24"/>
  <p:tag name="IGUANATEXCURSOR" val="1025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7"/>
  <p:tag name="ORIGINALWIDTH" val="2686,125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mathcal{L}\supset y_F\Phi\bar{F}_LF_R+y_{Fq}\Phi\bar{F}_Lq_R+y_{QF}H\bar{Q}_LF_R+\text{h.c.}&#10;\end{equation*}&#10;\end{document}"/>
  <p:tag name="IGUANATEXSIZE" val="24"/>
  <p:tag name="IGUANATEXCURSOR" val="991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5182"/>
  <p:tag name="ORIGINALWIDTH" val="1233,922"/>
  <p:tag name="LATEXADDIN" val="\documentclass{article}&#10;\pagestyle{empty}&#10;\usepackage{color}&#10;\usepackage{slashed}&#10;\usepackage{amsmath}&#10;\begin{document}&#10;\color{black}&#10;&#10;\begin{equation*}&#10;c_{ee}\sim-(10-30)\times c_{\mu\mu}&#10;\end{equation*}&#10;&#10;\end{document}"/>
  <p:tag name="IGUANATEXSIZE" val="24"/>
  <p:tag name="IGUANATEXCURSOR" val="178"/>
  <p:tag name="TRANSPARENCY" val="Wahr"/>
  <p:tag name="LATEXENGINEID" val="1"/>
  <p:tag name="TEMPFOLDER" val="C:\temp\"/>
  <p:tag name="LATEXFORMHEIGHT" val="371"/>
  <p:tag name="LATEXFORMWIDTH" val="749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654"/>
  <p:tag name="ORIGINALWIDTH" val="835,6166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{\mu\tau}\approx c_{e\mu}\gg c_{\ell\ell}&#10;\end{equation*}&#10;\end{document}"/>
  <p:tag name="IGUANATEXSIZE" val="24"/>
  <p:tag name="IGUANATEXCURSOR" val="1015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,5312"/>
  <p:tag name="ORIGINALWIDTH" val="1500,209"/>
  <p:tag name="LATEXADDIN" val="\documentclass{article}&#10;\pagestyle{empty}&#10;\usepackage{color}&#10;\usepackage{slashed}&#10;\usepackage{amsmath}&#10;\begin{document}&#10;\color{black}&#10;&#10;\begin{equation*}&#10;\tilde c_{\ell_1\ell_2}=\sqrt{|\text{Im}\left([k_E]^*_{21}[k_e]_{21}\right)|}&#10;\end{equation*}&#10;&#10;\end{document}"/>
  <p:tag name="IGUANATEXSIZE" val="24"/>
  <p:tag name="IGUANATEXCURSOR" val="229"/>
  <p:tag name="TRANSPARENCY" val="Wahr"/>
  <p:tag name="LATEXENGINEID" val="1"/>
  <p:tag name="TEMPFOLDER" val="C:\temp\"/>
  <p:tag name="LATEXFORMHEIGHT" val="371"/>
  <p:tag name="LATEXFORMWIDTH" val="749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,5316"/>
  <p:tag name="ORIGINALWIDTH" val="4073,068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X=\text{Tr}\left[3\pmb{c}_Q(\pmb{Y}_u\pmb{Y}_u^\dagger-\pmb{Y}_d\pmb{Y}_d^\dagger)-3\pmb{c}_u\pmb{Y}_u^\dagger\pmb{Y}_u+3\pmb{c}_d\pmb{Y}_d^\dagger\pmb{Y}_d-\pmb{c}_L\pmb{Y}_e\pmb{Y}_e^\dagger+\pmb{c}_e\pmb{Y}_e^\dagger\pmb{Y}_e\right]&#10;\end{equation*}&#10;\end{document}"/>
  <p:tag name="IGUANATEXSIZE" val="18"/>
  <p:tag name="IGUANATEXCURSOR" val="1005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2884"/>
  <p:tag name="ORIGINALWIDTH" val="831,8661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C_F^{(N)}=\frac{N^2-1}{N}&#10;\end{equation*}&#10;\end{document}"/>
  <p:tag name="IGUANATEXSIZE" val="24"/>
  <p:tag name="IGUANATEXCURSOR" val="997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9,3546"/>
  <p:tag name="ORIGINALWIDTH" val="5579,279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begin{aligned}&#10;c_{uu,cc}(m_t)&amp;\simeq c_{uu,cc}(\Lambda_\text{NP})-0.116c_{tt}(\Lambda_\text{NP})-\left[6.35\tilde c_{GG}(\Lambda_\text{NP})+0.19\tilde c_{WW}(\Lambda_\text{NP})+0.02\tilde c_{BB}(\Lambda_\text{NP})\right]\times10^{-3}\\&#10;c_{dd,ss}(m_t)&amp;\simeq c_{dd,ss}(\Lambda_\text{NP})+0.116c_{tt}(\Lambda_\text{NP})-\left[7.08\tilde c_{GG}(\Lambda_\text{NP})+0.22\tilde c_{WW}(\Lambda_\text{NP})+0.005\tilde c_{BB}(\Lambda_\text{NP})\right]\times10^{-3}\\&#10;c_{bb}(m_t)&amp;\simeq c_{bb}(\Lambda_\text{NP})+0.097c_{tt}(\Lambda_\text{NP})-\left[7.02\tilde c_{GG}(\Lambda_\text{NP})+0.19\tilde c_{WW}(\Lambda_\text{NP})+0.005\tilde c_{BB}(\Lambda_\text{NP})\right]\times10^{-3}\\&#10;c_{ee}(m_t)&amp;\simeq c_{ee}(\Lambda_\text{NP})+0.116c_{tt}(\Lambda_\text{NP})-\left[0.37\tilde c_{GG}(\Lambda_\text{NP})+0.22\tilde c_{WW}(\Lambda_\text{NP})+0.05\tilde c_{BB}(\Lambda_\text{NP})\right]\times10^{-3}&#10;\end{aligned}&#10;\end{equation*}&#10;\end{document}"/>
  <p:tag name="IGUANATEXSIZE" val="24"/>
  <p:tag name="IGUANATEXCURSOR" val="1558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,25827"/>
  <p:tag name="ORIGINALWIDTH" val="50,25701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e&#10;\end{equation*}&#10;\end{document}"/>
  <p:tag name="IGUANATEXSIZE" val="24"/>
  <p:tag name="IGUANATEXCURSOR" val="973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0159"/>
  <p:tag name="ORIGINALWIDTH" val="561,0782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psi_a\to\psi_b V&#10;\end{equation*}&#10;\end{document}"/>
  <p:tag name="IGUANATEXSIZE" val="24"/>
  <p:tag name="IGUANATEXCURSOR" val="989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,25827"/>
  <p:tag name="ORIGINALWIDTH" val="72,01008"/>
  <p:tag name="OUTPUTTYPE" val="PNG"/>
  <p:tag name="IGUANATEXVERSION" val="161"/>
  <p:tag name="LATEXADDIN" val="\documentclass{article}&#10;\pagestyle{empty}&#10;\usepackage{amsmath,amssymb,amsfonts}&#10;\usepackage{rotating}&#10;\usepackage{slashed,mathtools}&#10;\usepackage{stmaryrd}&#10;\usepackage{euscript,mathrsfs}&#10;\usepackage[T4]{fontenc}&#10;\newcommand{\df}{\mathrm{d}}&#10;\newcommand{\hcb}{{\overline{\text{hc}}}}&#10;\newcommand{\dPS}{\mathrm{dP}\!\mathrm{S}}&#10;\newcommand{\ca}{{\EuScript A}}&#10;\newcommand{\cx}{{\EuScript X}}&#10;\newcommand{\cf}{{\EuScript F}}&#10;\newcommand{\cg}{{\EuScript G}}&#10;\newcommand{\cy}{{\EuScript Y}}&#10;\newcommand{\cz}{{\EuScript Z}}&#10;\newcommand{\cj}{{\EuScript J}}&#10;\newcommand{\cJ}{\mathscr{J}}&#10;\newcommand{\ceta}{\text{\m{N}}}&#10;\newcommand{\cix}{\text{\m{Z}}}&#10;\newcommand{\varxi}{\mathfrak{Z}}&#10;\newcommand{\ie}[0]{\langle e(p)|}&#10;\renewcommand{\oe}[0]{|e(p)\rangle}&#10;\newcommand{\g}[0]{\gamma}&#10;\newcommand{\e}[0]{\epsilon}&#10;\renewcommand{\G}[0]{\Gamma}&#10;\renewcommand{\b}[0]{\beta_0}&#10;\renewcommand{\a}[0]{\alpha_s}&#10;\newcommand{\cS}{\text{\reflectbox{S}}}&#10;\begin{document}&#10;&#10;&#10;\begin{equation*}&#10;\alpha&#10;\end{equation*}&#10;\end{document}"/>
  <p:tag name="IGUANATEXSIZE" val="18"/>
  <p:tag name="IGUANATEXCURSOR" val="978"/>
  <p:tag name="TRANSPARENCY" val="Wahr"/>
  <p:tag name="LATEXENGINEID" val="1"/>
  <p:tag name="TEMPFOLDER" val="c:\temp\"/>
  <p:tag name="LATEXFORMHEIGHT" val="431"/>
  <p:tag name="LATEXFORMWIDTH" val="712"/>
  <p:tag name="LATEXFORMWRAP" val="Wahr"/>
  <p:tag name="BITMAPVECTOR" val="0"/>
</p:tagLst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248.tgt.Office_50301677_TF22750164_Win32_OJ112196140" id="{DCB5F806-EAA9-4FAD-A34C-3ADDBC12AD6D}" vid="{7DF6EAE3-79DE-4FCF-A444-4C75D8D4C7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BD88FD9-F816-4DDA-AB4F-EFDCB988D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E41239-C5EC-4F83-8E98-7D7D6C2BBF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E13122-F311-42FD-A551-F80E95967A7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{61B1473F-82A3-45BF-B6B8-9DB219E7B496}tf22750164_win32</Template>
  <TotalTime>0</TotalTime>
  <Words>2278</Words>
  <Application>Microsoft Office PowerPoint</Application>
  <PresentationFormat>Breitbild</PresentationFormat>
  <Paragraphs>382</Paragraphs>
  <Slides>51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61" baseType="lpstr">
      <vt:lpstr>Meiryo</vt:lpstr>
      <vt:lpstr>Arial</vt:lpstr>
      <vt:lpstr>Baskerville Old Face</vt:lpstr>
      <vt:lpstr>Calibri</vt:lpstr>
      <vt:lpstr>Century Gothic</vt:lpstr>
      <vt:lpstr>Corbel</vt:lpstr>
      <vt:lpstr>Gill Sans Nova</vt:lpstr>
      <vt:lpstr>Gill Sans Nova Light</vt:lpstr>
      <vt:lpstr>Wingdings</vt:lpstr>
      <vt:lpstr>SketchLinesVTI</vt:lpstr>
      <vt:lpstr>Flavour phenomenology of axion-like particles</vt:lpstr>
      <vt:lpstr>Motivation</vt:lpstr>
      <vt:lpstr>Motivation</vt:lpstr>
      <vt:lpstr>The ALP Lagrangian</vt:lpstr>
      <vt:lpstr>The ALP Lagrangian</vt:lpstr>
      <vt:lpstr>PowerPoint-Präsentation</vt:lpstr>
      <vt:lpstr>RG evolution</vt:lpstr>
      <vt:lpstr>RG evolution</vt:lpstr>
      <vt:lpstr>RG evolution</vt:lpstr>
      <vt:lpstr>RG evolution</vt:lpstr>
      <vt:lpstr>RG evolution</vt:lpstr>
      <vt:lpstr>RG evolution</vt:lpstr>
      <vt:lpstr>What about leptons?</vt:lpstr>
      <vt:lpstr>A subtlety about gauge boson couplings</vt:lpstr>
      <vt:lpstr>A subtlety about gauge boson couplings</vt:lpstr>
      <vt:lpstr>A subtlety about gauge boson couplings</vt:lpstr>
      <vt:lpstr>A subtlety about gauge boson couplings</vt:lpstr>
      <vt:lpstr>A subtlety about gauge boson couplings</vt:lpstr>
      <vt:lpstr>Flavour probes</vt:lpstr>
      <vt:lpstr>General remarks</vt:lpstr>
      <vt:lpstr>General remarks</vt:lpstr>
      <vt:lpstr>Benchmark scenario: coupling to SU(2)L gauge bosons</vt:lpstr>
      <vt:lpstr>Benchmark scenario: coupling to SU(2)L gauge bosons</vt:lpstr>
      <vt:lpstr>Benchmark scenario: coupling to SU(2)L gauge bosons</vt:lpstr>
      <vt:lpstr>Benchmark scenario: coupling to SU(2)L gauge bosons</vt:lpstr>
      <vt:lpstr>Benchmark scenario: coupling to SU(2)L gauge bosons</vt:lpstr>
      <vt:lpstr>ALP χPT</vt:lpstr>
      <vt:lpstr>ALP χPT</vt:lpstr>
      <vt:lpstr>ALP χPT</vt:lpstr>
      <vt:lpstr>ALP χPT</vt:lpstr>
      <vt:lpstr>ALP χPT</vt:lpstr>
      <vt:lpstr>Benchmark scenario: coupling to SU(2)L gauge bosons</vt:lpstr>
      <vt:lpstr>Comparison with collider experiments</vt:lpstr>
      <vt:lpstr>Comparison astrophysics</vt:lpstr>
      <vt:lpstr>Other benchmark scenarios</vt:lpstr>
      <vt:lpstr>Comparison for lepton couplings</vt:lpstr>
      <vt:lpstr>Lepton flavour violation</vt:lpstr>
      <vt:lpstr>A light PQ scalar?</vt:lpstr>
      <vt:lpstr>A light new scalar?</vt:lpstr>
      <vt:lpstr>Phenomenology of the light PQ scalar</vt:lpstr>
      <vt:lpstr>Phenomenology of the light PQ scalar</vt:lpstr>
      <vt:lpstr>Summary</vt:lpstr>
      <vt:lpstr>Thank you!</vt:lpstr>
      <vt:lpstr>Backup</vt:lpstr>
      <vt:lpstr>The KTeV anomaly</vt:lpstr>
      <vt:lpstr>The KTeV anomaly</vt:lpstr>
      <vt:lpstr>The Atomki anomaly</vt:lpstr>
      <vt:lpstr>The Atomki anomaly</vt:lpstr>
      <vt:lpstr>LFV: aγγ</vt:lpstr>
      <vt:lpstr>Anomalous magnetic/electric moments</vt:lpstr>
      <vt:lpstr>Anomalous magnetic/electric moments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Marvin Schnubel</dc:creator>
  <cp:lastModifiedBy>Marvin Schnubel</cp:lastModifiedBy>
  <cp:revision>125</cp:revision>
  <dcterms:created xsi:type="dcterms:W3CDTF">2024-09-18T14:23:15Z</dcterms:created>
  <dcterms:modified xsi:type="dcterms:W3CDTF">2024-11-15T12:52:45Z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