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3" r:id="rId3"/>
    <p:sldId id="308" r:id="rId4"/>
    <p:sldId id="301" r:id="rId5"/>
    <p:sldId id="302" r:id="rId6"/>
    <p:sldId id="309" r:id="rId7"/>
    <p:sldId id="312" r:id="rId8"/>
    <p:sldId id="315" r:id="rId9"/>
    <p:sldId id="259" r:id="rId10"/>
    <p:sldId id="409" r:id="rId11"/>
    <p:sldId id="414" r:id="rId12"/>
    <p:sldId id="406" r:id="rId13"/>
    <p:sldId id="257" r:id="rId14"/>
    <p:sldId id="416" r:id="rId15"/>
    <p:sldId id="410" r:id="rId16"/>
    <p:sldId id="417" r:id="rId17"/>
    <p:sldId id="415" r:id="rId18"/>
    <p:sldId id="268" r:id="rId19"/>
    <p:sldId id="418" r:id="rId20"/>
    <p:sldId id="419" r:id="rId21"/>
    <p:sldId id="4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Tamis" userId="241920fd39d2ba9b" providerId="LiveId" clId="{4C3985B9-E2F5-48A8-99AE-BBF46F8040F2}"/>
    <pc:docChg chg="custSel modSld">
      <pc:chgData name="Andrew Tamis" userId="241920fd39d2ba9b" providerId="LiveId" clId="{4C3985B9-E2F5-48A8-99AE-BBF46F8040F2}" dt="2024-07-10T18:26:34.612" v="14"/>
      <pc:docMkLst>
        <pc:docMk/>
      </pc:docMkLst>
      <pc:sldChg chg="addSp delSp modSp mod">
        <pc:chgData name="Andrew Tamis" userId="241920fd39d2ba9b" providerId="LiveId" clId="{4C3985B9-E2F5-48A8-99AE-BBF46F8040F2}" dt="2024-07-10T18:26:28.296" v="12"/>
        <pc:sldMkLst>
          <pc:docMk/>
          <pc:sldMk cId="1462888994" sldId="302"/>
        </pc:sldMkLst>
        <pc:spChg chg="add mod">
          <ac:chgData name="Andrew Tamis" userId="241920fd39d2ba9b" providerId="LiveId" clId="{4C3985B9-E2F5-48A8-99AE-BBF46F8040F2}" dt="2024-07-10T18:25:41.432" v="1"/>
          <ac:spMkLst>
            <pc:docMk/>
            <pc:sldMk cId="1462888994" sldId="302"/>
            <ac:spMk id="2" creationId="{065B1FC6-FE4F-494F-4288-4E136F4E9813}"/>
          </ac:spMkLst>
        </pc:spChg>
        <pc:spChg chg="add mod">
          <ac:chgData name="Andrew Tamis" userId="241920fd39d2ba9b" providerId="LiveId" clId="{4C3985B9-E2F5-48A8-99AE-BBF46F8040F2}" dt="2024-07-10T18:25:41.432" v="1"/>
          <ac:spMkLst>
            <pc:docMk/>
            <pc:sldMk cId="1462888994" sldId="302"/>
            <ac:spMk id="4" creationId="{5FAC26CF-B25E-C5F2-DB87-B8341267A5B7}"/>
          </ac:spMkLst>
        </pc:spChg>
        <pc:spChg chg="add mod">
          <ac:chgData name="Andrew Tamis" userId="241920fd39d2ba9b" providerId="LiveId" clId="{4C3985B9-E2F5-48A8-99AE-BBF46F8040F2}" dt="2024-07-10T18:26:28.296" v="12"/>
          <ac:spMkLst>
            <pc:docMk/>
            <pc:sldMk cId="1462888994" sldId="302"/>
            <ac:spMk id="5" creationId="{B53CCAD8-2EEB-A2E6-CDED-D01DDC24E368}"/>
          </ac:spMkLst>
        </pc:spChg>
        <pc:spChg chg="del">
          <ac:chgData name="Andrew Tamis" userId="241920fd39d2ba9b" providerId="LiveId" clId="{4C3985B9-E2F5-48A8-99AE-BBF46F8040F2}" dt="2024-07-10T18:25:34.900" v="0" actId="478"/>
          <ac:spMkLst>
            <pc:docMk/>
            <pc:sldMk cId="1462888994" sldId="302"/>
            <ac:spMk id="7" creationId="{D1C7ED6B-2B30-DB63-55F8-42CADEC29C88}"/>
          </ac:spMkLst>
        </pc:spChg>
        <pc:spChg chg="del">
          <ac:chgData name="Andrew Tamis" userId="241920fd39d2ba9b" providerId="LiveId" clId="{4C3985B9-E2F5-48A8-99AE-BBF46F8040F2}" dt="2024-07-10T18:26:27.895" v="11" actId="478"/>
          <ac:spMkLst>
            <pc:docMk/>
            <pc:sldMk cId="1462888994" sldId="302"/>
            <ac:spMk id="14" creationId="{65D5FD6F-F24F-DB25-30CA-15A4B08FB651}"/>
          </ac:spMkLst>
        </pc:spChg>
      </pc:sldChg>
      <pc:sldChg chg="addSp delSp modSp mod">
        <pc:chgData name="Andrew Tamis" userId="241920fd39d2ba9b" providerId="LiveId" clId="{4C3985B9-E2F5-48A8-99AE-BBF46F8040F2}" dt="2024-07-10T18:26:14.617" v="7" actId="27636"/>
        <pc:sldMkLst>
          <pc:docMk/>
          <pc:sldMk cId="2518494499" sldId="303"/>
        </pc:sldMkLst>
        <pc:spChg chg="add mod">
          <ac:chgData name="Andrew Tamis" userId="241920fd39d2ba9b" providerId="LiveId" clId="{4C3985B9-E2F5-48A8-99AE-BBF46F8040F2}" dt="2024-07-10T18:26:14.617" v="7" actId="27636"/>
          <ac:spMkLst>
            <pc:docMk/>
            <pc:sldMk cId="2518494499" sldId="303"/>
            <ac:spMk id="3" creationId="{879997B2-4210-89E1-AFC1-84EA83B95E2F}"/>
          </ac:spMkLst>
        </pc:spChg>
        <pc:spChg chg="del mod">
          <ac:chgData name="Andrew Tamis" userId="241920fd39d2ba9b" providerId="LiveId" clId="{4C3985B9-E2F5-48A8-99AE-BBF46F8040F2}" dt="2024-07-10T18:26:09.051" v="5" actId="478"/>
          <ac:spMkLst>
            <pc:docMk/>
            <pc:sldMk cId="2518494499" sldId="303"/>
            <ac:spMk id="4" creationId="{F0702BCA-5B3C-D0AD-773E-A48EA49231BC}"/>
          </ac:spMkLst>
        </pc:spChg>
      </pc:sldChg>
      <pc:sldChg chg="addSp delSp modSp mod">
        <pc:chgData name="Andrew Tamis" userId="241920fd39d2ba9b" providerId="LiveId" clId="{4C3985B9-E2F5-48A8-99AE-BBF46F8040F2}" dt="2024-07-10T18:26:20.282" v="10" actId="27636"/>
        <pc:sldMkLst>
          <pc:docMk/>
          <pc:sldMk cId="856875261" sldId="308"/>
        </pc:sldMkLst>
        <pc:spChg chg="del">
          <ac:chgData name="Andrew Tamis" userId="241920fd39d2ba9b" providerId="LiveId" clId="{4C3985B9-E2F5-48A8-99AE-BBF46F8040F2}" dt="2024-07-10T18:26:19.884" v="8" actId="478"/>
          <ac:spMkLst>
            <pc:docMk/>
            <pc:sldMk cId="856875261" sldId="308"/>
            <ac:spMk id="13" creationId="{46B46E01-2B50-5EC9-38E4-B42F34348525}"/>
          </ac:spMkLst>
        </pc:spChg>
        <pc:spChg chg="add mod">
          <ac:chgData name="Andrew Tamis" userId="241920fd39d2ba9b" providerId="LiveId" clId="{4C3985B9-E2F5-48A8-99AE-BBF46F8040F2}" dt="2024-07-10T18:26:20.282" v="10" actId="27636"/>
          <ac:spMkLst>
            <pc:docMk/>
            <pc:sldMk cId="856875261" sldId="308"/>
            <ac:spMk id="15" creationId="{2BB6E4F0-9BA9-3304-6652-0C50E0C4D237}"/>
          </ac:spMkLst>
        </pc:spChg>
      </pc:sldChg>
      <pc:sldChg chg="addSp delSp modSp mod">
        <pc:chgData name="Andrew Tamis" userId="241920fd39d2ba9b" providerId="LiveId" clId="{4C3985B9-E2F5-48A8-99AE-BBF46F8040F2}" dt="2024-07-10T18:26:34.612" v="14"/>
        <pc:sldMkLst>
          <pc:docMk/>
          <pc:sldMk cId="4079168300" sldId="312"/>
        </pc:sldMkLst>
        <pc:spChg chg="del">
          <ac:chgData name="Andrew Tamis" userId="241920fd39d2ba9b" providerId="LiveId" clId="{4C3985B9-E2F5-48A8-99AE-BBF46F8040F2}" dt="2024-07-10T18:26:34.256" v="13" actId="478"/>
          <ac:spMkLst>
            <pc:docMk/>
            <pc:sldMk cId="4079168300" sldId="312"/>
            <ac:spMk id="3" creationId="{65C0A05F-B9DD-9D00-401C-5A7E6168B865}"/>
          </ac:spMkLst>
        </pc:spChg>
        <pc:spChg chg="add mod">
          <ac:chgData name="Andrew Tamis" userId="241920fd39d2ba9b" providerId="LiveId" clId="{4C3985B9-E2F5-48A8-99AE-BBF46F8040F2}" dt="2024-07-10T18:26:34.612" v="14"/>
          <ac:spMkLst>
            <pc:docMk/>
            <pc:sldMk cId="4079168300" sldId="312"/>
            <ac:spMk id="5" creationId="{843D9BA6-5D6B-F202-E7CC-5B66EF80F3D3}"/>
          </ac:spMkLst>
        </pc:spChg>
      </pc:sldChg>
      <pc:sldChg chg="modSp mod">
        <pc:chgData name="Andrew Tamis" userId="241920fd39d2ba9b" providerId="LiveId" clId="{4C3985B9-E2F5-48A8-99AE-BBF46F8040F2}" dt="2024-07-10T18:25:41.610" v="2" actId="27636"/>
        <pc:sldMkLst>
          <pc:docMk/>
          <pc:sldMk cId="3200419587" sldId="420"/>
        </pc:sldMkLst>
        <pc:spChg chg="mod">
          <ac:chgData name="Andrew Tamis" userId="241920fd39d2ba9b" providerId="LiveId" clId="{4C3985B9-E2F5-48A8-99AE-BBF46F8040F2}" dt="2024-07-10T18:25:41.610" v="2" actId="27636"/>
          <ac:spMkLst>
            <pc:docMk/>
            <pc:sldMk cId="3200419587" sldId="420"/>
            <ac:spMk id="2" creationId="{DBEC2165-9A6D-B3B4-0947-14C1B8505B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1A342-B512-4511-86F5-F2EA57A6BF6C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149FE-1746-4F74-8DEF-6C05901B6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31def534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31def534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06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3aa56cc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3aa56cc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51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8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C934-533F-693D-F95F-00508815F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38201-526F-6466-3D27-4C40E125F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5D797-2974-D83F-FC1C-3DA7FA44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10EE4-A42D-D9E6-08D8-E51B43FD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88FDB-57A9-FD60-FCDD-73E1936C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F1A3-4405-FA60-E7E4-12EB0A26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9F051-EFD6-0671-FFEF-E16E50362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79922-4843-28F5-6255-41377D4C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9F4A9-0EC7-AE2D-D361-98B72C380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FF8E1-1FFF-EA64-6190-46A060EF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7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7391A8-6F13-46D2-E9B4-6D35B9A5D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BCE6E-8BED-A102-0F37-34664A795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5220B-ADBA-45B1-C565-C0C6D957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8204D-11F1-3DA8-4A23-38B8529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918B0-4331-6E2D-BD8C-45E85A93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75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319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8DC1F-E975-29B8-C67D-DAC60EF0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95D4-AD5C-A724-E9CD-065343300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A9B03-3E71-0B58-C539-0D036024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4B3B4-1AE0-959F-5ED3-7323E93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8CAC7-43B4-0BEB-A4FE-A59B442A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0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FF24-F98C-99FD-67A2-B862A299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EF676-130C-5419-98E5-4D5D51D94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0FC82-338A-C35C-B369-F91CABE0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512A9-2FFF-8D19-BAFB-1F6D9BC4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A26C-3AEA-361F-7DA0-74E30A75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6DFB-3EAA-A00D-BAED-99141CEE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CD60D-696E-77E5-4ABF-620CBF5EA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C0A63-7E85-15FE-3C7F-7599DC8F9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78029-9219-BD8E-7F8E-D22EC94F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5412D-8899-4BF5-BFD9-CA4BF270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3C7CF-42AD-E111-BFF0-96A800C5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98C0-8054-33B6-4C99-95BDFB9B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3B73D-4AC7-5E58-D392-7B06E33C4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76742-3D61-435B-1DD2-B4C660EA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4CE13B-72F7-92C2-1093-FCF2DF625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E739B-77A6-15C2-EEB0-218BA2AA8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03D52-8876-0C38-0F84-648048C6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D7A57-AB21-79EE-26CA-9AF14001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02D8B-9B79-1547-80E9-AA3FB174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0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8DBA-CD03-AB66-DE2F-3A03F1A2B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2F76F-0768-F063-A286-2CDA06C2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9CF89-0B23-A60F-B592-26CEF04B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73E9C-23B2-A0E1-D38D-6A667A85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5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9DCE4-4A47-9663-18C1-863FA40D3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DAF8A-83CB-3867-0700-24D8BA08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A6D73-0BFC-2FC1-F248-B5DF646F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5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802C-F5F0-6483-D4BC-A174FBE5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B180D-F4C4-463D-195D-21A48F436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41FC6-1C8D-09CD-095B-6802814B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5E9AC-37CF-6318-7C74-E326F874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14CDF-88B1-4B34-0E37-0D575AEC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F0E8E-911C-4BDA-732C-489D5654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3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0E3D-25C6-27A0-3C3A-FC4965AD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603C4-45E2-14A9-A08E-387E9CE53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71BD0-2E3F-C109-C8E1-B241F10ED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2350A-5E11-F743-BEFA-07588FEF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D7D3B-A48C-1A6C-92EF-EFD64C73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2E648-A9C1-D95D-2B9C-FB6A651B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0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81AE8-8D80-CC79-9304-779909D7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767B2-4A7B-4036-CF66-D551BAD8E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6E0C5-5FCB-C589-73E0-534BC2B17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B32F4-0456-2D59-910D-2651A8479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Tamis - EECF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7C18B-B6F3-E28A-7384-F19E4B150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5D771-39BE-43D1-91E0-0A0DE092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308.00746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d/pdf/10.1103/PhysRevD.105.016011" TargetMode="External"/><Relationship Id="rId2" Type="http://schemas.openxmlformats.org/officeDocument/2006/relationships/hyperlink" Target="https://link.springer.com/article/10.1140/epjc/s10052-016-4018-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308.00746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190.png"/><Relationship Id="rId7" Type="http://schemas.openxmlformats.org/officeDocument/2006/relationships/image" Target="../media/image34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220.png"/><Relationship Id="rId5" Type="http://schemas.openxmlformats.org/officeDocument/2006/relationships/hyperlink" Target="https://pos.sissa.it/438/175" TargetMode="External"/><Relationship Id="rId4" Type="http://schemas.openxmlformats.org/officeDocument/2006/relationships/image" Target="../media/image310.png"/><Relationship Id="rId9" Type="http://schemas.openxmlformats.org/officeDocument/2006/relationships/image" Target="../media/image191.png"/><Relationship Id="rId1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76932/contributions/5563319/attachments/2711373/4708156/ucla23ts.pd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s://doi.org/10.1103%2Fphysrevd.102.05401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26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12.png"/><Relationship Id="rId25" Type="http://schemas.openxmlformats.org/officeDocument/2006/relationships/image" Target="../media/image9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24" Type="http://schemas.openxmlformats.org/officeDocument/2006/relationships/image" Target="../media/image92.png"/><Relationship Id="rId5" Type="http://schemas.openxmlformats.org/officeDocument/2006/relationships/image" Target="../media/image8.png"/><Relationship Id="rId23" Type="http://schemas.openxmlformats.org/officeDocument/2006/relationships/image" Target="../media/image91.png"/><Relationship Id="rId28" Type="http://schemas.openxmlformats.org/officeDocument/2006/relationships/hyperlink" Target="https://arxiv.org/abs/2205.03414" TargetMode="External"/><Relationship Id="rId4" Type="http://schemas.openxmlformats.org/officeDocument/2006/relationships/image" Target="../media/image40.png"/><Relationship Id="rId22" Type="http://schemas.openxmlformats.org/officeDocument/2006/relationships/image" Target="../media/image90.png"/><Relationship Id="rId27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3" Type="http://schemas.openxmlformats.org/officeDocument/2006/relationships/image" Target="../media/image13.png"/><Relationship Id="rId12" Type="http://schemas.openxmlformats.org/officeDocument/2006/relationships/image" Target="../media/image7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8.png"/><Relationship Id="rId15" Type="http://schemas.openxmlformats.org/officeDocument/2006/relationships/hyperlink" Target="https://arxiv.org/abs/2205.03414" TargetMode="Externa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40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20.png"/><Relationship Id="rId7" Type="http://schemas.openxmlformats.org/officeDocument/2006/relationships/image" Target="../media/image57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1" Type="http://schemas.openxmlformats.org/officeDocument/2006/relationships/image" Target="../media/image1.png"/><Relationship Id="rId5" Type="http://schemas.openxmlformats.org/officeDocument/2006/relationships/image" Target="../media/image541.png"/><Relationship Id="rId10" Type="http://schemas.openxmlformats.org/officeDocument/2006/relationships/image" Target="../media/image62.png"/><Relationship Id="rId4" Type="http://schemas.openxmlformats.org/officeDocument/2006/relationships/image" Target="../media/image140.pn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hyperlink" Target="https://indico.bnl.gov/event/10555/contributions/54737/attachments/37429/61671/Jets3D_mrigank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3231-7686-E9B5-281D-586180677A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Measurement of Full and Charged Two-Point EECs at STAR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4B25E-E145-AAB6-4D3C-845626E98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Andrew Tamis (Yale University)</a:t>
            </a:r>
          </a:p>
          <a:p>
            <a:r>
              <a:rPr lang="en-US" dirty="0"/>
              <a:t>For the STAR Collaboration</a:t>
            </a:r>
          </a:p>
          <a:p>
            <a:br>
              <a:rPr lang="en-US" dirty="0"/>
            </a:br>
            <a:r>
              <a:rPr lang="en-US" dirty="0"/>
              <a:t>Energy Correlators at the Collider Frontier</a:t>
            </a:r>
          </a:p>
          <a:p>
            <a:r>
              <a:rPr lang="en-US" dirty="0"/>
              <a:t>Week 1</a:t>
            </a:r>
          </a:p>
          <a:p>
            <a:r>
              <a:rPr lang="en-US" dirty="0"/>
              <a:t>8/7/24 – 12/7/24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90A7F-9422-ABE6-AC79-8CB080E6C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892" y="0"/>
            <a:ext cx="914107" cy="86739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27226-4C6E-AC0F-6E49-A1E14C40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FDD72-388C-879A-B296-41A470CF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78953B-D613-D026-447E-D46BFC9E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11/7/2024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78986-49C3-8DF7-C72E-36D4F7ACD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600" y="5438153"/>
            <a:ext cx="3258724" cy="764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62EB0-4CFB-0BFC-E40F-3AA3B4960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646" y="4963329"/>
            <a:ext cx="2316924" cy="1544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7A1716-903A-15A3-0B3E-EDBE60608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893" y="5701620"/>
            <a:ext cx="3373395" cy="5946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7C4669-F146-E332-3A7F-6FE99B11A926}"/>
              </a:ext>
            </a:extLst>
          </p:cNvPr>
          <p:cNvSpPr txBox="1"/>
          <p:nvPr/>
        </p:nvSpPr>
        <p:spPr>
          <a:xfrm>
            <a:off x="8610600" y="542786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Supported in part by</a:t>
            </a:r>
          </a:p>
        </p:txBody>
      </p:sp>
    </p:spTree>
    <p:extLst>
      <p:ext uri="{BB962C8B-B14F-4D97-AF65-F5344CB8AC3E}">
        <p14:creationId xmlns:p14="http://schemas.microsoft.com/office/powerpoint/2010/main" val="253820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3439-0E04-59CA-187D-A127BA10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73" y="66112"/>
            <a:ext cx="10515600" cy="1325563"/>
          </a:xfrm>
        </p:spPr>
        <p:txBody>
          <a:bodyPr/>
          <a:lstStyle/>
          <a:p>
            <a:r>
              <a:rPr lang="en-US" b="1" dirty="0"/>
              <a:t>Charged EECs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18F4D-3604-E278-A1C5-A5033F553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13" y="1427310"/>
            <a:ext cx="6398301" cy="435133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Can further extend non-perturbative power of EEC by exploring correlation of both angle and charge distribution.</a:t>
            </a:r>
          </a:p>
          <a:p>
            <a:endParaRPr lang="en-US" sz="2400" dirty="0"/>
          </a:p>
          <a:p>
            <a:r>
              <a:rPr lang="en-US" sz="2400" dirty="0"/>
              <a:t>Replace energy flow operator with some selection on charge (Like or Opposite charge correlations) </a:t>
            </a:r>
          </a:p>
          <a:p>
            <a:pPr lvl="1"/>
            <a:r>
              <a:rPr lang="en-US" sz="2000" dirty="0"/>
              <a:t>Or by weighting energy flow operator by charge operator</a:t>
            </a:r>
          </a:p>
          <a:p>
            <a:endParaRPr lang="en-US" sz="2400" dirty="0"/>
          </a:p>
          <a:p>
            <a:r>
              <a:rPr lang="en-US" sz="2400" dirty="0"/>
              <a:t>Seen in Pythia simulations done by Lee and </a:t>
            </a:r>
            <a:r>
              <a:rPr lang="en-US" sz="2400" dirty="0" err="1"/>
              <a:t>Moult</a:t>
            </a:r>
            <a:r>
              <a:rPr lang="en-US" sz="2400" dirty="0"/>
              <a:t>, Transition region shifts on like- and opposite-charge selection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3E85E4D-117F-3388-5B76-C7D6A9BFD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892" y="0"/>
            <a:ext cx="914107" cy="8673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6BE21F-78C7-9BE3-6727-51F4141D2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069" y="822908"/>
            <a:ext cx="4212876" cy="2895127"/>
          </a:xfrm>
          <a:prstGeom prst="rect">
            <a:avLst/>
          </a:prstGeom>
        </p:spPr>
      </p:pic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2CA71337-F706-54BE-F893-3C59E010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2FAE26B4-C70C-8D1F-17A0-68FE7499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10</a:t>
            </a:fld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A7934F4-470C-8A72-C9EF-9FB5F0A4A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937" y="3602979"/>
            <a:ext cx="4184533" cy="270695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ACCD96C-8C86-F276-0781-A00A51F66E75}"/>
              </a:ext>
            </a:extLst>
          </p:cNvPr>
          <p:cNvSpPr txBox="1"/>
          <p:nvPr/>
        </p:nvSpPr>
        <p:spPr>
          <a:xfrm>
            <a:off x="8884052" y="2709366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Like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649EC96-891F-40D4-6EEF-AD0BDCD6EE15}"/>
              </a:ext>
            </a:extLst>
          </p:cNvPr>
          <p:cNvSpPr txBox="1"/>
          <p:nvPr/>
        </p:nvSpPr>
        <p:spPr>
          <a:xfrm>
            <a:off x="8458200" y="2478281"/>
            <a:ext cx="173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Opposite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0B41D52-0C86-DB90-319E-A090BFC592C7}"/>
              </a:ext>
            </a:extLst>
          </p:cNvPr>
          <p:cNvCxnSpPr>
            <a:cxnSpLocks/>
          </p:cNvCxnSpPr>
          <p:nvPr/>
        </p:nvCxnSpPr>
        <p:spPr>
          <a:xfrm>
            <a:off x="2315361" y="4004849"/>
            <a:ext cx="7832743" cy="13799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hlinkClick r:id="rId5"/>
            <a:extLst>
              <a:ext uri="{FF2B5EF4-FFF2-40B4-BE49-F238E27FC236}">
                <a16:creationId xmlns:a16="http://schemas.microsoft.com/office/drawing/2014/main" id="{D039D3B1-E852-B56E-48D3-789880A15617}"/>
              </a:ext>
            </a:extLst>
          </p:cNvPr>
          <p:cNvSpPr txBox="1"/>
          <p:nvPr/>
        </p:nvSpPr>
        <p:spPr>
          <a:xfrm>
            <a:off x="7666281" y="590395"/>
            <a:ext cx="3878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err="1">
                <a:solidFill>
                  <a:schemeClr val="accent1"/>
                </a:solidFill>
              </a:rPr>
              <a:t>Lee,Moult</a:t>
            </a:r>
            <a:r>
              <a:rPr lang="en-US" sz="1200" u="sng" dirty="0">
                <a:solidFill>
                  <a:schemeClr val="accent1"/>
                </a:solidFill>
              </a:rPr>
              <a:t> 2023: arXiv:2308.00746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00A64-72DD-6E90-2F91-1C5943F7C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</p:spTree>
    <p:extLst>
      <p:ext uri="{BB962C8B-B14F-4D97-AF65-F5344CB8AC3E}">
        <p14:creationId xmlns:p14="http://schemas.microsoft.com/office/powerpoint/2010/main" val="289683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114F-A65A-AA45-83E2-1624CDE0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89704"/>
            <a:ext cx="10515600" cy="1325563"/>
          </a:xfrm>
        </p:spPr>
        <p:txBody>
          <a:bodyPr/>
          <a:lstStyle/>
          <a:p>
            <a:r>
              <a:rPr lang="en-US" b="1" dirty="0"/>
              <a:t>Charged EEC Experimental Measurement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683442-2F32-5686-6F5F-2F8D83E2B108}"/>
              </a:ext>
            </a:extLst>
          </p:cNvPr>
          <p:cNvCxnSpPr>
            <a:cxnSpLocks/>
          </p:cNvCxnSpPr>
          <p:nvPr/>
        </p:nvCxnSpPr>
        <p:spPr>
          <a:xfrm>
            <a:off x="10161788" y="5437566"/>
            <a:ext cx="911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84;p15">
            <a:extLst>
              <a:ext uri="{FF2B5EF4-FFF2-40B4-BE49-F238E27FC236}">
                <a16:creationId xmlns:a16="http://schemas.microsoft.com/office/drawing/2014/main" id="{AAF4B7FF-07AC-8FBB-1B1F-54E410D252DE}"/>
              </a:ext>
            </a:extLst>
          </p:cNvPr>
          <p:cNvSpPr/>
          <p:nvPr/>
        </p:nvSpPr>
        <p:spPr>
          <a:xfrm>
            <a:off x="710700" y="2566139"/>
            <a:ext cx="3135200" cy="30384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85;p15">
            <a:extLst>
              <a:ext uri="{FF2B5EF4-FFF2-40B4-BE49-F238E27FC236}">
                <a16:creationId xmlns:a16="http://schemas.microsoft.com/office/drawing/2014/main" id="{FAFDEA10-1E10-5300-654F-40E08D3D9900}"/>
              </a:ext>
            </a:extLst>
          </p:cNvPr>
          <p:cNvSpPr/>
          <p:nvPr/>
        </p:nvSpPr>
        <p:spPr>
          <a:xfrm>
            <a:off x="1566233" y="3206300"/>
            <a:ext cx="126000" cy="136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86;p15">
            <a:extLst>
              <a:ext uri="{FF2B5EF4-FFF2-40B4-BE49-F238E27FC236}">
                <a16:creationId xmlns:a16="http://schemas.microsoft.com/office/drawing/2014/main" id="{3D402E42-DCCD-5484-BEDF-80455B0D624A}"/>
              </a:ext>
            </a:extLst>
          </p:cNvPr>
          <p:cNvSpPr/>
          <p:nvPr/>
        </p:nvSpPr>
        <p:spPr>
          <a:xfrm>
            <a:off x="3274033" y="3694033"/>
            <a:ext cx="126000" cy="136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87;p15">
            <a:extLst>
              <a:ext uri="{FF2B5EF4-FFF2-40B4-BE49-F238E27FC236}">
                <a16:creationId xmlns:a16="http://schemas.microsoft.com/office/drawing/2014/main" id="{DD6D84C1-2881-6F94-3BDF-FC1836CEC5F3}"/>
              </a:ext>
            </a:extLst>
          </p:cNvPr>
          <p:cNvSpPr/>
          <p:nvPr/>
        </p:nvSpPr>
        <p:spPr>
          <a:xfrm>
            <a:off x="2215300" y="4204833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88;p15">
            <a:extLst>
              <a:ext uri="{FF2B5EF4-FFF2-40B4-BE49-F238E27FC236}">
                <a16:creationId xmlns:a16="http://schemas.microsoft.com/office/drawing/2014/main" id="{283B889F-D520-05B6-B4CF-11CD26C8D7BB}"/>
              </a:ext>
            </a:extLst>
          </p:cNvPr>
          <p:cNvSpPr/>
          <p:nvPr/>
        </p:nvSpPr>
        <p:spPr>
          <a:xfrm>
            <a:off x="1379833" y="4553667"/>
            <a:ext cx="126000" cy="136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89;p15">
            <a:extLst>
              <a:ext uri="{FF2B5EF4-FFF2-40B4-BE49-F238E27FC236}">
                <a16:creationId xmlns:a16="http://schemas.microsoft.com/office/drawing/2014/main" id="{F5DEF06D-24B4-D912-D261-AEC41AE5485A}"/>
              </a:ext>
            </a:extLst>
          </p:cNvPr>
          <p:cNvSpPr/>
          <p:nvPr/>
        </p:nvSpPr>
        <p:spPr>
          <a:xfrm>
            <a:off x="3029400" y="4553667"/>
            <a:ext cx="126000" cy="136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90;p15">
            <a:extLst>
              <a:ext uri="{FF2B5EF4-FFF2-40B4-BE49-F238E27FC236}">
                <a16:creationId xmlns:a16="http://schemas.microsoft.com/office/drawing/2014/main" id="{0EC0A41D-6FF8-814A-2896-D4058656C2DE}"/>
              </a:ext>
            </a:extLst>
          </p:cNvPr>
          <p:cNvSpPr/>
          <p:nvPr/>
        </p:nvSpPr>
        <p:spPr>
          <a:xfrm>
            <a:off x="2736900" y="3206300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91;p15">
            <a:extLst>
              <a:ext uri="{FF2B5EF4-FFF2-40B4-BE49-F238E27FC236}">
                <a16:creationId xmlns:a16="http://schemas.microsoft.com/office/drawing/2014/main" id="{ED9AEA48-77B7-527D-B41E-0E78837B2230}"/>
              </a:ext>
            </a:extLst>
          </p:cNvPr>
          <p:cNvSpPr/>
          <p:nvPr/>
        </p:nvSpPr>
        <p:spPr>
          <a:xfrm>
            <a:off x="2215300" y="2865184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92;p15">
            <a:extLst>
              <a:ext uri="{FF2B5EF4-FFF2-40B4-BE49-F238E27FC236}">
                <a16:creationId xmlns:a16="http://schemas.microsoft.com/office/drawing/2014/main" id="{E8321C32-B3AB-9A47-958D-BABC00F9B97B}"/>
              </a:ext>
            </a:extLst>
          </p:cNvPr>
          <p:cNvSpPr/>
          <p:nvPr/>
        </p:nvSpPr>
        <p:spPr>
          <a:xfrm>
            <a:off x="1058867" y="3936767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94;p15">
            <a:extLst>
              <a:ext uri="{FF2B5EF4-FFF2-40B4-BE49-F238E27FC236}">
                <a16:creationId xmlns:a16="http://schemas.microsoft.com/office/drawing/2014/main" id="{357340BD-D8EF-3538-2113-9CBEAF959F81}"/>
              </a:ext>
            </a:extLst>
          </p:cNvPr>
          <p:cNvSpPr/>
          <p:nvPr/>
        </p:nvSpPr>
        <p:spPr>
          <a:xfrm>
            <a:off x="3400033" y="4340833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100;p15">
            <a:extLst>
              <a:ext uri="{FF2B5EF4-FFF2-40B4-BE49-F238E27FC236}">
                <a16:creationId xmlns:a16="http://schemas.microsoft.com/office/drawing/2014/main" id="{D26DE978-DCFA-CB04-1DD5-565D77C2D7BB}"/>
              </a:ext>
            </a:extLst>
          </p:cNvPr>
          <p:cNvSpPr/>
          <p:nvPr/>
        </p:nvSpPr>
        <p:spPr>
          <a:xfrm rot="-1918815" flipH="1">
            <a:off x="1912532" y="3248773"/>
            <a:ext cx="96672" cy="1026505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102;p15">
            <a:extLst>
              <a:ext uri="{FF2B5EF4-FFF2-40B4-BE49-F238E27FC236}">
                <a16:creationId xmlns:a16="http://schemas.microsoft.com/office/drawing/2014/main" id="{FD7D8181-5DA9-1CD9-7A76-4C5276D423E8}"/>
              </a:ext>
            </a:extLst>
          </p:cNvPr>
          <p:cNvSpPr txBox="1"/>
          <p:nvPr/>
        </p:nvSpPr>
        <p:spPr>
          <a:xfrm>
            <a:off x="1865367" y="3300417"/>
            <a:ext cx="90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dirty="0"/>
              <a:t>ΔR</a:t>
            </a:r>
            <a:endParaRPr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4AD930-6ACB-8CB7-A94E-208A4A2E07FA}"/>
              </a:ext>
            </a:extLst>
          </p:cNvPr>
          <p:cNvCxnSpPr/>
          <p:nvPr/>
        </p:nvCxnSpPr>
        <p:spPr>
          <a:xfrm>
            <a:off x="4145841" y="5048174"/>
            <a:ext cx="8649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B0FAF6-F033-462B-AA90-3D86A8C25D24}"/>
              </a:ext>
            </a:extLst>
          </p:cNvPr>
          <p:cNvCxnSpPr/>
          <p:nvPr/>
        </p:nvCxnSpPr>
        <p:spPr>
          <a:xfrm flipV="1">
            <a:off x="4145841" y="4293859"/>
            <a:ext cx="0" cy="754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A1CFCCD-2B73-69B3-3886-00DB3E705477}"/>
              </a:ext>
            </a:extLst>
          </p:cNvPr>
          <p:cNvSpPr txBox="1"/>
          <p:nvPr/>
        </p:nvSpPr>
        <p:spPr>
          <a:xfrm>
            <a:off x="4697779" y="5037548"/>
            <a:ext cx="31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φ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DB4333-ACEA-F532-17BE-1A083E367D03}"/>
              </a:ext>
            </a:extLst>
          </p:cNvPr>
          <p:cNvSpPr txBox="1"/>
          <p:nvPr/>
        </p:nvSpPr>
        <p:spPr>
          <a:xfrm>
            <a:off x="3797268" y="4144607"/>
            <a:ext cx="511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/>
              <a:t>η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373B14-3473-F1A2-BB45-396B6C0A7024}"/>
                  </a:ext>
                </a:extLst>
              </p:cNvPr>
              <p:cNvSpPr txBox="1"/>
              <p:nvPr/>
            </p:nvSpPr>
            <p:spPr>
              <a:xfrm>
                <a:off x="5638799" y="4663458"/>
                <a:ext cx="5842495" cy="797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Charged EEC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𝑒𝑡𝑠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 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𝐽𝑒𝑡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nary>
                              </m:e>
                            </m:nary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⁡(∆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EEC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Like</m:t>
                        </m:r>
                      </m:sub>
                    </m:sSub>
                  </m:oMath>
                </a14:m>
                <a:r>
                  <a:rPr lang="en-US" dirty="0"/>
                  <a:t> 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EEC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Opposite</m:t>
                        </m:r>
                      </m:sub>
                    </m:sSub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373B14-3473-F1A2-BB45-396B6C0A7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9" y="4663458"/>
                <a:ext cx="5842495" cy="797526"/>
              </a:xfrm>
              <a:prstGeom prst="rect">
                <a:avLst/>
              </a:prstGeom>
              <a:blipFill>
                <a:blip r:embed="rId2"/>
                <a:stretch>
                  <a:fillRect l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E1CE8E89-83B2-2B67-E7AB-2290D7428EE3}"/>
              </a:ext>
            </a:extLst>
          </p:cNvPr>
          <p:cNvSpPr/>
          <p:nvPr/>
        </p:nvSpPr>
        <p:spPr>
          <a:xfrm>
            <a:off x="1496148" y="3105023"/>
            <a:ext cx="2872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3705DD-A321-BAEC-1F9E-B185B1369C17}"/>
              </a:ext>
            </a:extLst>
          </p:cNvPr>
          <p:cNvSpPr/>
          <p:nvPr/>
        </p:nvSpPr>
        <p:spPr>
          <a:xfrm>
            <a:off x="1299204" y="4452390"/>
            <a:ext cx="2872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B6BA47-3419-6AFB-E358-A9B2E185AEF6}"/>
              </a:ext>
            </a:extLst>
          </p:cNvPr>
          <p:cNvSpPr/>
          <p:nvPr/>
        </p:nvSpPr>
        <p:spPr>
          <a:xfrm>
            <a:off x="3193404" y="3592748"/>
            <a:ext cx="2872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2A10E3-13B2-CC28-FA6F-949E6C5C5EED}"/>
              </a:ext>
            </a:extLst>
          </p:cNvPr>
          <p:cNvSpPr/>
          <p:nvPr/>
        </p:nvSpPr>
        <p:spPr>
          <a:xfrm>
            <a:off x="2955994" y="4452390"/>
            <a:ext cx="2872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27" name="Google Shape;85;p15">
            <a:extLst>
              <a:ext uri="{FF2B5EF4-FFF2-40B4-BE49-F238E27FC236}">
                <a16:creationId xmlns:a16="http://schemas.microsoft.com/office/drawing/2014/main" id="{70A097EA-FC6C-F915-FB38-39A8B6D9B442}"/>
              </a:ext>
            </a:extLst>
          </p:cNvPr>
          <p:cNvSpPr/>
          <p:nvPr/>
        </p:nvSpPr>
        <p:spPr>
          <a:xfrm>
            <a:off x="9082992" y="5385533"/>
            <a:ext cx="126000" cy="136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D9DF49-F00B-785A-FD88-002DFCCAE4C5}"/>
              </a:ext>
            </a:extLst>
          </p:cNvPr>
          <p:cNvSpPr/>
          <p:nvPr/>
        </p:nvSpPr>
        <p:spPr>
          <a:xfrm>
            <a:off x="9012907" y="5284256"/>
            <a:ext cx="2872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29" name="Google Shape;85;p15">
            <a:extLst>
              <a:ext uri="{FF2B5EF4-FFF2-40B4-BE49-F238E27FC236}">
                <a16:creationId xmlns:a16="http://schemas.microsoft.com/office/drawing/2014/main" id="{6A0D3D8D-83E0-D0C3-4353-918EB774D15D}"/>
              </a:ext>
            </a:extLst>
          </p:cNvPr>
          <p:cNvSpPr/>
          <p:nvPr/>
        </p:nvSpPr>
        <p:spPr>
          <a:xfrm>
            <a:off x="9307250" y="5385533"/>
            <a:ext cx="126000" cy="136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E31E6A-8BF2-29D2-939B-1F19DCD703A2}"/>
              </a:ext>
            </a:extLst>
          </p:cNvPr>
          <p:cNvSpPr/>
          <p:nvPr/>
        </p:nvSpPr>
        <p:spPr>
          <a:xfrm>
            <a:off x="9237165" y="5284256"/>
            <a:ext cx="2872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31" name="Google Shape;85;p15">
            <a:extLst>
              <a:ext uri="{FF2B5EF4-FFF2-40B4-BE49-F238E27FC236}">
                <a16:creationId xmlns:a16="http://schemas.microsoft.com/office/drawing/2014/main" id="{7BD8D32A-4687-8BCF-943F-07056B4995F0}"/>
              </a:ext>
            </a:extLst>
          </p:cNvPr>
          <p:cNvSpPr/>
          <p:nvPr/>
        </p:nvSpPr>
        <p:spPr>
          <a:xfrm>
            <a:off x="10061122" y="5385533"/>
            <a:ext cx="126000" cy="136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7A257D-3812-82DB-FB65-D4C6761B4BBC}"/>
              </a:ext>
            </a:extLst>
          </p:cNvPr>
          <p:cNvSpPr/>
          <p:nvPr/>
        </p:nvSpPr>
        <p:spPr>
          <a:xfrm>
            <a:off x="9991037" y="5284256"/>
            <a:ext cx="2872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9725D4-2616-5734-CCDC-D7CA2FB6828B}"/>
              </a:ext>
            </a:extLst>
          </p:cNvPr>
          <p:cNvSpPr/>
          <p:nvPr/>
        </p:nvSpPr>
        <p:spPr>
          <a:xfrm>
            <a:off x="2676308" y="3105023"/>
            <a:ext cx="24718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34" name="Google Shape;90;p15">
            <a:extLst>
              <a:ext uri="{FF2B5EF4-FFF2-40B4-BE49-F238E27FC236}">
                <a16:creationId xmlns:a16="http://schemas.microsoft.com/office/drawing/2014/main" id="{181E11C8-AD94-8C5F-B983-7FE5FF6B9BB1}"/>
              </a:ext>
            </a:extLst>
          </p:cNvPr>
          <p:cNvSpPr/>
          <p:nvPr/>
        </p:nvSpPr>
        <p:spPr>
          <a:xfrm>
            <a:off x="10222380" y="5372900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1AE4F1-2C06-DE56-4E50-A6E8BEBCDBBF}"/>
              </a:ext>
            </a:extLst>
          </p:cNvPr>
          <p:cNvSpPr/>
          <p:nvPr/>
        </p:nvSpPr>
        <p:spPr>
          <a:xfrm>
            <a:off x="10161788" y="5271623"/>
            <a:ext cx="24718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36" name="Google Shape;90;p15">
            <a:extLst>
              <a:ext uri="{FF2B5EF4-FFF2-40B4-BE49-F238E27FC236}">
                <a16:creationId xmlns:a16="http://schemas.microsoft.com/office/drawing/2014/main" id="{F946C0B9-53BB-C4E8-F59D-5DFE03B11C1C}"/>
              </a:ext>
            </a:extLst>
          </p:cNvPr>
          <p:cNvSpPr/>
          <p:nvPr/>
        </p:nvSpPr>
        <p:spPr>
          <a:xfrm>
            <a:off x="9082992" y="5689747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E563B9-29BC-DC70-757B-A918DFEC5D4F}"/>
              </a:ext>
            </a:extLst>
          </p:cNvPr>
          <p:cNvSpPr/>
          <p:nvPr/>
        </p:nvSpPr>
        <p:spPr>
          <a:xfrm>
            <a:off x="9022400" y="5588470"/>
            <a:ext cx="24718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38" name="Google Shape;90;p15">
            <a:extLst>
              <a:ext uri="{FF2B5EF4-FFF2-40B4-BE49-F238E27FC236}">
                <a16:creationId xmlns:a16="http://schemas.microsoft.com/office/drawing/2014/main" id="{6EBE0B01-FBCE-FC97-9D4A-71B370809374}"/>
              </a:ext>
            </a:extLst>
          </p:cNvPr>
          <p:cNvSpPr/>
          <p:nvPr/>
        </p:nvSpPr>
        <p:spPr>
          <a:xfrm>
            <a:off x="9320091" y="5689747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4A9BE57-182E-440B-F859-25F406CEC629}"/>
              </a:ext>
            </a:extLst>
          </p:cNvPr>
          <p:cNvSpPr/>
          <p:nvPr/>
        </p:nvSpPr>
        <p:spPr>
          <a:xfrm>
            <a:off x="9259499" y="5588470"/>
            <a:ext cx="24718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CE75FAB1-E573-135C-A585-14FEB5570D9A}"/>
              </a:ext>
            </a:extLst>
          </p:cNvPr>
          <p:cNvSpPr txBox="1">
            <a:spLocks/>
          </p:cNvSpPr>
          <p:nvPr/>
        </p:nvSpPr>
        <p:spPr>
          <a:xfrm>
            <a:off x="4930256" y="2055813"/>
            <a:ext cx="6676930" cy="238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Experimentally: Build distributions out of like-sign correlations and opposite-sign correlations</a:t>
            </a:r>
          </a:p>
          <a:p>
            <a:r>
              <a:rPr lang="en-US" sz="2400" dirty="0"/>
              <a:t>Perform 3D Bayesian unfolding separately to each distribution</a:t>
            </a:r>
          </a:p>
          <a:p>
            <a:r>
              <a:rPr lang="en-US" sz="2400" dirty="0"/>
              <a:t>Construct charge-weighted EEC via their difference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91ED3A6-8BA3-DDAC-E476-E9BEB0AC5B6C}"/>
              </a:ext>
            </a:extLst>
          </p:cNvPr>
          <p:cNvCxnSpPr>
            <a:cxnSpLocks/>
          </p:cNvCxnSpPr>
          <p:nvPr/>
        </p:nvCxnSpPr>
        <p:spPr>
          <a:xfrm>
            <a:off x="9216077" y="5440664"/>
            <a:ext cx="911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3692090-7873-C5E4-D6DF-F30CB43EBA69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9216077" y="5753084"/>
            <a:ext cx="104014" cy="46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C2244D8-3A7E-D64C-65BF-63C53C5B46A0}"/>
              </a:ext>
            </a:extLst>
          </p:cNvPr>
          <p:cNvSpPr/>
          <p:nvPr/>
        </p:nvSpPr>
        <p:spPr>
          <a:xfrm>
            <a:off x="2150109" y="2745147"/>
            <a:ext cx="24718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BC49C87-703D-9478-0B42-5C509E12D0F7}"/>
              </a:ext>
            </a:extLst>
          </p:cNvPr>
          <p:cNvSpPr/>
          <p:nvPr/>
        </p:nvSpPr>
        <p:spPr>
          <a:xfrm>
            <a:off x="3351489" y="4215113"/>
            <a:ext cx="24718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B8A511-F542-FE9D-568F-2F4B866F8BA2}"/>
              </a:ext>
            </a:extLst>
          </p:cNvPr>
          <p:cNvSpPr/>
          <p:nvPr/>
        </p:nvSpPr>
        <p:spPr>
          <a:xfrm>
            <a:off x="2158091" y="4103374"/>
            <a:ext cx="24718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238FC8-15D0-CE4D-0605-CA324C6D801C}"/>
              </a:ext>
            </a:extLst>
          </p:cNvPr>
          <p:cNvSpPr/>
          <p:nvPr/>
        </p:nvSpPr>
        <p:spPr>
          <a:xfrm>
            <a:off x="974415" y="3835490"/>
            <a:ext cx="24718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8B8EC83A-A84C-6ECB-66C2-1817E618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Tamis - EECF 2024</a:t>
            </a: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D967F486-F14E-FB64-6B94-056D168B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11</a:t>
            </a:fld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1BA9D42-1EB2-7D26-75A8-6ECDE9BF3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892" y="0"/>
            <a:ext cx="914107" cy="86739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BE22E0-E5E8-6734-DABC-F5047B09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</p:spTree>
    <p:extLst>
      <p:ext uri="{BB962C8B-B14F-4D97-AF65-F5344CB8AC3E}">
        <p14:creationId xmlns:p14="http://schemas.microsoft.com/office/powerpoint/2010/main" val="3370726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70F28C-F72E-79B2-472C-5F894AEB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45" y="357340"/>
            <a:ext cx="11360800" cy="763600"/>
          </a:xfrm>
        </p:spPr>
        <p:txBody>
          <a:bodyPr>
            <a:normAutofit/>
          </a:bodyPr>
          <a:lstStyle/>
          <a:p>
            <a:r>
              <a:rPr lang="en-US" b="1" dirty="0"/>
              <a:t>3D Unfolding –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CF733954-9873-E13A-575C-3615D0203D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600" y="1270145"/>
                <a:ext cx="11360800" cy="4555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Unfold separately for like-charge and opposite-charge correlations</a:t>
                </a:r>
              </a:p>
              <a:p>
                <a:r>
                  <a:rPr lang="en-US" sz="2400" dirty="0"/>
                  <a:t>Perform matching between particle and detector level</a:t>
                </a:r>
              </a:p>
              <a:p>
                <a:pPr lvl="1"/>
                <a:r>
                  <a:rPr lang="en-US" sz="2000" dirty="0"/>
                  <a:t>Once for Jets (Within Jet Radius) and once for constituents ( Within 0.01 in eta-phi)</a:t>
                </a:r>
              </a:p>
              <a:p>
                <a:r>
                  <a:rPr lang="en-US" sz="2400" dirty="0"/>
                  <a:t>Bayesian Unfolding in three variables </a:t>
                </a:r>
                <a:r>
                  <a:rPr lang="en-US" sz="2400" u="sng" dirty="0"/>
                  <a:t>per correlation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𝑗𝑒𝑡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,    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𝑗𝑒𝑡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795847" lvl="1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CF733954-9873-E13A-575C-3615D0203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0" y="1270145"/>
                <a:ext cx="11360800" cy="4555200"/>
              </a:xfrm>
              <a:prstGeom prst="rect">
                <a:avLst/>
              </a:prstGeom>
              <a:blipFill>
                <a:blip r:embed="rId2"/>
                <a:stretch>
                  <a:fillRect l="-697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540FD7D-864A-4BBD-8E1F-0FFA0E2B7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650" y="3547745"/>
            <a:ext cx="7850700" cy="292184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68D7F-FCB6-4974-6AFA-2A7E721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35F7F-E19E-06B4-B66E-9E0B12910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6344D-74B8-B80B-935C-00BE8F384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892" y="0"/>
            <a:ext cx="914107" cy="8673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2F2A25-1B32-AE6E-256A-A24BD293F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</p:spTree>
    <p:extLst>
      <p:ext uri="{BB962C8B-B14F-4D97-AF65-F5344CB8AC3E}">
        <p14:creationId xmlns:p14="http://schemas.microsoft.com/office/powerpoint/2010/main" val="2822990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F8CF-97BC-B72C-112C-373ADE9B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92" y="113756"/>
            <a:ext cx="10515600" cy="1325563"/>
          </a:xfrm>
        </p:spPr>
        <p:txBody>
          <a:bodyPr/>
          <a:lstStyle/>
          <a:p>
            <a:r>
              <a:rPr lang="en-US" b="1" dirty="0"/>
              <a:t>Like and Opposite charge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58B4A-0F67-A353-BF46-9852A220A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5946" y="1690688"/>
            <a:ext cx="461073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Both Like and Opposite sign follow expectations in perturbative region</a:t>
            </a:r>
          </a:p>
          <a:p>
            <a:endParaRPr lang="en-US" sz="2400" dirty="0"/>
          </a:p>
          <a:p>
            <a:r>
              <a:rPr lang="en-US" sz="2400" dirty="0"/>
              <a:t>Excess of like-charge correlations below transition region</a:t>
            </a:r>
          </a:p>
          <a:p>
            <a:endParaRPr lang="en-US" sz="2400" dirty="0"/>
          </a:p>
          <a:p>
            <a:r>
              <a:rPr lang="en-US" sz="2400" dirty="0"/>
              <a:t>Compared with Herwig 7 (</a:t>
            </a:r>
            <a:r>
              <a:rPr lang="en-US" sz="2400" dirty="0">
                <a:hlinkClick r:id="rId2"/>
              </a:rPr>
              <a:t>Bellm et. al.) </a:t>
            </a:r>
            <a:r>
              <a:rPr lang="en-US" sz="2400" dirty="0"/>
              <a:t>and Pythia 8 Detroit Tune (</a:t>
            </a:r>
            <a:r>
              <a:rPr lang="en-US" sz="2400" dirty="0">
                <a:hlinkClick r:id="rId3"/>
              </a:rPr>
              <a:t>Aguilar et. al</a:t>
            </a:r>
            <a:r>
              <a:rPr lang="en-US" sz="2400" dirty="0"/>
              <a:t>.)</a:t>
            </a:r>
          </a:p>
          <a:p>
            <a:endParaRPr lang="en-US" sz="2400" dirty="0"/>
          </a:p>
          <a:p>
            <a:r>
              <a:rPr lang="en-US" sz="2400" dirty="0"/>
              <a:t>Shift in location of transition region seen in Monte-Carlo, but not resolved in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C260C0-372E-40E6-013C-24EC65DCE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892" y="0"/>
            <a:ext cx="914107" cy="86739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6872A-D9A4-3C45-09FC-013C903A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3DE58-0B9E-1BCB-87E0-CFB18D92F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DDCACB-A9A0-8013-3605-B5BCBC509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0" y="1816629"/>
            <a:ext cx="6540021" cy="3785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BE28D2-B49A-EA3B-215A-3EDC712B9DE5}"/>
              </a:ext>
            </a:extLst>
          </p:cNvPr>
          <p:cNvSpPr txBox="1"/>
          <p:nvPr/>
        </p:nvSpPr>
        <p:spPr>
          <a:xfrm rot="20814150">
            <a:off x="225276" y="5326228"/>
            <a:ext cx="2391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First measurement!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91FAD-8531-F185-3472-5A16C464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41B83-F7C9-71FE-B27C-E443CF034AE1}"/>
              </a:ext>
            </a:extLst>
          </p:cNvPr>
          <p:cNvSpPr txBox="1"/>
          <p:nvPr/>
        </p:nvSpPr>
        <p:spPr>
          <a:xfrm rot="1369850">
            <a:off x="3892621" y="5866044"/>
            <a:ext cx="2391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Transition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0650C5F-65BD-B038-58E3-3FEB7AF067D9}"/>
              </a:ext>
            </a:extLst>
          </p:cNvPr>
          <p:cNvSpPr/>
          <p:nvPr/>
        </p:nvSpPr>
        <p:spPr>
          <a:xfrm rot="14371702">
            <a:off x="3674621" y="5231068"/>
            <a:ext cx="420362" cy="3829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32F64A-6BD5-3D22-0A25-5FB61F61B6B1}"/>
              </a:ext>
            </a:extLst>
          </p:cNvPr>
          <p:cNvSpPr txBox="1"/>
          <p:nvPr/>
        </p:nvSpPr>
        <p:spPr>
          <a:xfrm rot="1955372">
            <a:off x="4324454" y="2854964"/>
            <a:ext cx="314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Perturbative Scaling</a:t>
            </a:r>
          </a:p>
        </p:txBody>
      </p:sp>
    </p:spTree>
    <p:extLst>
      <p:ext uri="{BB962C8B-B14F-4D97-AF65-F5344CB8AC3E}">
        <p14:creationId xmlns:p14="http://schemas.microsoft.com/office/powerpoint/2010/main" val="377841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674B-628A-C022-E0CB-675B9839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81" y="57048"/>
            <a:ext cx="10515600" cy="1325563"/>
          </a:xfrm>
        </p:spPr>
        <p:txBody>
          <a:bodyPr/>
          <a:lstStyle/>
          <a:p>
            <a:r>
              <a:rPr lang="en-US" b="1" dirty="0"/>
              <a:t>Charge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7A13A-0049-FDA2-0915-832208EEC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0" y="1812616"/>
            <a:ext cx="4709652" cy="405030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Cluster hadronization (Herwig) and String hadronization (Pythia) both predict same qualitative behavior</a:t>
            </a:r>
          </a:p>
          <a:p>
            <a:endParaRPr lang="en-US" sz="2400" dirty="0"/>
          </a:p>
          <a:p>
            <a:r>
              <a:rPr lang="en-US" sz="2400" dirty="0"/>
              <a:t>Both describe scaling of data in perturbative region, but neither describe data below transition region</a:t>
            </a:r>
          </a:p>
          <a:p>
            <a:endParaRPr lang="en-US" sz="2400" dirty="0"/>
          </a:p>
          <a:p>
            <a:r>
              <a:rPr lang="en-US" sz="2400" dirty="0"/>
              <a:t>Implementation of charge dependence/conservation in hadronization mechanism may not fully capture effects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B9557-0EA8-CC52-B4A8-1CE4C13B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14FF-6101-214E-210F-25293D49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EFC080-31D4-C174-DFB9-6FC091339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575" y="957433"/>
            <a:ext cx="1045603" cy="8787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95C60A-5610-DBCB-D7FF-9837DA8CDB1B}"/>
              </a:ext>
            </a:extLst>
          </p:cNvPr>
          <p:cNvSpPr txBox="1"/>
          <p:nvPr/>
        </p:nvSpPr>
        <p:spPr>
          <a:xfrm>
            <a:off x="5260039" y="1129170"/>
            <a:ext cx="74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≈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207E9-9527-4AAF-34E5-C80A4469B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892" y="0"/>
            <a:ext cx="914107" cy="867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1ABA1D-30C7-F4A0-AE1D-F45E5E19E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72" y="1852523"/>
            <a:ext cx="6780048" cy="37627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921D2B-D2FB-3E68-8D1E-E41C21C341B6}"/>
              </a:ext>
            </a:extLst>
          </p:cNvPr>
          <p:cNvSpPr txBox="1"/>
          <p:nvPr/>
        </p:nvSpPr>
        <p:spPr>
          <a:xfrm rot="20814150">
            <a:off x="1205791" y="5446341"/>
            <a:ext cx="2391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First measurement!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2B4677-5D21-6154-7290-5CFDEC18E783}"/>
                  </a:ext>
                </a:extLst>
              </p:cNvPr>
              <p:cNvSpPr txBox="1"/>
              <p:nvPr/>
            </p:nvSpPr>
            <p:spPr>
              <a:xfrm>
                <a:off x="1466904" y="954931"/>
                <a:ext cx="4963734" cy="797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𝑒𝑡𝑠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 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𝐽𝑒𝑡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nary>
                              </m:e>
                            </m:nary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⁡(∆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𝑒𝑡𝑠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, 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𝐽𝑒𝑡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nary>
                              </m:e>
                            </m:nary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⁡(∆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2B4677-5D21-6154-7290-5CFDEC18E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904" y="954931"/>
                <a:ext cx="4963734" cy="797526"/>
              </a:xfrm>
              <a:prstGeom prst="rect">
                <a:avLst/>
              </a:prstGeom>
              <a:blipFill>
                <a:blip r:embed="rId5"/>
                <a:stretch>
                  <a:fillRect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10DB45-7ABA-82A4-C3C1-89910816B593}"/>
              </a:ext>
            </a:extLst>
          </p:cNvPr>
          <p:cNvCxnSpPr/>
          <p:nvPr/>
        </p:nvCxnSpPr>
        <p:spPr>
          <a:xfrm flipV="1">
            <a:off x="477520" y="1390780"/>
            <a:ext cx="821999" cy="417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C4DFD-9D3B-D9EF-39FC-2CA47B94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E2BF2-D8D5-BBD6-034E-C5AC036EDECE}"/>
              </a:ext>
            </a:extLst>
          </p:cNvPr>
          <p:cNvSpPr txBox="1"/>
          <p:nvPr/>
        </p:nvSpPr>
        <p:spPr>
          <a:xfrm rot="1369850">
            <a:off x="4115116" y="5909514"/>
            <a:ext cx="2391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Transition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9FC5EBF-6855-B2D9-403D-198343B4ECDD}"/>
              </a:ext>
            </a:extLst>
          </p:cNvPr>
          <p:cNvSpPr/>
          <p:nvPr/>
        </p:nvSpPr>
        <p:spPr>
          <a:xfrm rot="14371702">
            <a:off x="3897116" y="5274538"/>
            <a:ext cx="420362" cy="3829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7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5FE0-34B1-107A-F8E9-E9F1C265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8" y="148624"/>
            <a:ext cx="10515600" cy="1325563"/>
          </a:xfrm>
        </p:spPr>
        <p:txBody>
          <a:bodyPr/>
          <a:lstStyle/>
          <a:p>
            <a:r>
              <a:rPr lang="en-US" b="1" dirty="0"/>
              <a:t>Extension to Three-Point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89DCE-6844-F6C9-F2B0-94E87ACEE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60" y="2055813"/>
            <a:ext cx="479568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Extension to Three-point charge correlators extremely interesting</a:t>
            </a:r>
          </a:p>
          <a:p>
            <a:pPr lvl="1"/>
            <a:r>
              <a:rPr lang="en-US" dirty="0"/>
              <a:t>Charge odd – separates based on initiator charge</a:t>
            </a:r>
          </a:p>
          <a:p>
            <a:pPr lvl="1"/>
            <a:r>
              <a:rPr lang="en-US" dirty="0"/>
              <a:t>Identically zero for gluon jets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/>
              <a:t>Well suited to be measured at STAR energies – high quark fraction with little antiquark cancellation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8D547-F2CF-1A9C-8556-F209D118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892" y="0"/>
            <a:ext cx="914107" cy="867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387661-F6F3-CFE9-0013-2D4768B45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044" y="2055813"/>
            <a:ext cx="5409325" cy="371891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A8F2D-69C9-D126-6D2C-AC12564B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05605-7D6E-B879-326E-38E8A420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DC5AC64A-FDBE-92BF-4262-CCA44F249B25}"/>
              </a:ext>
            </a:extLst>
          </p:cNvPr>
          <p:cNvSpPr txBox="1"/>
          <p:nvPr/>
        </p:nvSpPr>
        <p:spPr>
          <a:xfrm>
            <a:off x="6339989" y="1917313"/>
            <a:ext cx="3878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err="1">
                <a:solidFill>
                  <a:schemeClr val="accent1"/>
                </a:solidFill>
              </a:rPr>
              <a:t>Lee,Moult</a:t>
            </a:r>
            <a:r>
              <a:rPr lang="en-US" sz="1200" u="sng" dirty="0">
                <a:solidFill>
                  <a:schemeClr val="accent1"/>
                </a:solidFill>
              </a:rPr>
              <a:t> 2023: arXiv:2308.00746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40E61DC-53C7-EB45-49ED-67EBC984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</p:spTree>
    <p:extLst>
      <p:ext uri="{BB962C8B-B14F-4D97-AF65-F5344CB8AC3E}">
        <p14:creationId xmlns:p14="http://schemas.microsoft.com/office/powerpoint/2010/main" val="641408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5406-B621-9542-4BA2-C2AFBDB8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8" y="136525"/>
            <a:ext cx="10515600" cy="1325563"/>
          </a:xfrm>
        </p:spPr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4BC3C-E81C-202A-0DA5-39660C4FD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 is an extremely useful environment for study of ENCs, and an excellent complement to LHC measurements</a:t>
            </a:r>
          </a:p>
          <a:p>
            <a:endParaRPr lang="en-US" dirty="0"/>
          </a:p>
          <a:p>
            <a:r>
              <a:rPr lang="en-US" dirty="0"/>
              <a:t>Charged ENCs expand sensitivity of ENCs to non-perturbative effects and the hadronization mechanism</a:t>
            </a:r>
          </a:p>
          <a:p>
            <a:pPr lvl="1"/>
            <a:r>
              <a:rPr lang="en-US" dirty="0"/>
              <a:t>Observe tension with current Monte-Carlo models in </a:t>
            </a:r>
            <a:r>
              <a:rPr lang="en-US"/>
              <a:t>charge-dependent hadronization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First measurements of Two-Point Charged EECs shown, with three-point extension in progress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0D842-C2DD-5272-52D2-F6D9B212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1F8F7-6C95-F2DA-92A2-74B8911D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73B8E-7E9E-B8B2-4D2D-E4203CDEB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892" y="0"/>
            <a:ext cx="914107" cy="86739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DD559A-4379-9E02-E3AB-A8515651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</p:spTree>
    <p:extLst>
      <p:ext uri="{BB962C8B-B14F-4D97-AF65-F5344CB8AC3E}">
        <p14:creationId xmlns:p14="http://schemas.microsoft.com/office/powerpoint/2010/main" val="3181158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1246-5059-AC79-B16F-9EE65449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B1D46-8576-1611-C7F4-3F2CE5511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D98F9-23E0-C664-D479-870354CE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FDEB2-102D-8A6D-ECD4-F5D8C15A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85D856-F475-E7B6-0643-8B6CE810E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</p:spTree>
    <p:extLst>
      <p:ext uri="{BB962C8B-B14F-4D97-AF65-F5344CB8AC3E}">
        <p14:creationId xmlns:p14="http://schemas.microsoft.com/office/powerpoint/2010/main" val="3967529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031384-DE64-5222-9966-788CBCBD86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8540" y="71960"/>
                <a:ext cx="11360800" cy="763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𝐽𝑒𝑡</m:t>
                        </m:r>
                      </m:sup>
                    </m:sSubSup>
                  </m:oMath>
                </a14:m>
                <a:r>
                  <a:rPr lang="en-US" b="1" dirty="0"/>
                  <a:t>Correction Method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031384-DE64-5222-9966-788CBCBD86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540" y="71960"/>
                <a:ext cx="11360800" cy="763600"/>
              </a:xfrm>
              <a:blipFill>
                <a:blip r:embed="rId4"/>
                <a:stretch>
                  <a:fillRect t="-6400" b="-3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E80E2D-4D55-7BCC-8F8E-17E58182A67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136876" y="4621449"/>
                <a:ext cx="11084457" cy="4580148"/>
              </a:xfrm>
            </p:spPr>
            <p:txBody>
              <a:bodyPr/>
              <a:lstStyle/>
              <a:p>
                <a:r>
                  <a:rPr lang="en-US" dirty="0"/>
                  <a:t>Preliminary results use a correction procedure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𝑗𝑒𝑡</m:t>
                        </m:r>
                      </m:sub>
                    </m:sSub>
                  </m:oMath>
                </a14:m>
                <a:r>
                  <a:rPr lang="en-US" dirty="0"/>
                  <a:t> is the only variable in which a response matrix is formed</a:t>
                </a:r>
              </a:p>
              <a:p>
                <a:pPr lvl="1"/>
                <a:r>
                  <a:rPr lang="en-US" dirty="0"/>
                  <a:t>Detailed in </a:t>
                </a:r>
                <a:r>
                  <a:rPr lang="en-US" dirty="0">
                    <a:hlinkClick r:id="rId5"/>
                  </a:rPr>
                  <a:t>Proceedings from HardProbes2023 </a:t>
                </a:r>
                <a:endParaRPr lang="en-US" dirty="0"/>
              </a:p>
              <a:p>
                <a:pPr lvl="1"/>
                <a:r>
                  <a:rPr lang="en-US" dirty="0"/>
                  <a:t>Planning to expand to full three-dimensional unfolding</a:t>
                </a:r>
              </a:p>
              <a:p>
                <a:pPr marL="795847" lvl="1" indent="0">
                  <a:buNone/>
                </a:pPr>
                <a:endParaRPr lang="en-US" dirty="0"/>
              </a:p>
              <a:p>
                <a:pPr marL="795847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E80E2D-4D55-7BCC-8F8E-17E58182A6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136876" y="4621449"/>
                <a:ext cx="11084457" cy="4580148"/>
              </a:xfrm>
              <a:blipFill>
                <a:blip r:embed="rId6"/>
                <a:stretch>
                  <a:fillRect t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227DAF3-F000-3BC0-30E1-0BDB0FAEFD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94"/>
          <a:stretch/>
        </p:blipFill>
        <p:spPr>
          <a:xfrm>
            <a:off x="5152881" y="1599101"/>
            <a:ext cx="4040962" cy="2659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DA85A4-D56B-0D75-A660-85FF744F3112}"/>
                  </a:ext>
                </a:extLst>
              </p:cNvPr>
              <p:cNvSpPr txBox="1"/>
              <p:nvPr/>
            </p:nvSpPr>
            <p:spPr>
              <a:xfrm rot="16200000">
                <a:off x="3763654" y="2770238"/>
                <a:ext cx="2657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Truth Jet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 (GeV/c)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DA85A4-D56B-0D75-A660-85FF744F3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63654" y="2770238"/>
                <a:ext cx="2657231" cy="461665"/>
              </a:xfrm>
              <a:prstGeom prst="rect">
                <a:avLst/>
              </a:prstGeom>
              <a:blipFill>
                <a:blip r:embed="rId8"/>
                <a:stretch>
                  <a:fillRect l="-10526" t="-2982" r="-28947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F150DC-CEFF-970F-9B9D-34AA544D7330}"/>
              </a:ext>
            </a:extLst>
          </p:cNvPr>
          <p:cNvCxnSpPr>
            <a:cxnSpLocks/>
          </p:cNvCxnSpPr>
          <p:nvPr/>
        </p:nvCxnSpPr>
        <p:spPr>
          <a:xfrm>
            <a:off x="5533809" y="3463302"/>
            <a:ext cx="3217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E50678-4A22-1EB2-1047-3EB3D69D26E1}"/>
              </a:ext>
            </a:extLst>
          </p:cNvPr>
          <p:cNvCxnSpPr>
            <a:cxnSpLocks/>
          </p:cNvCxnSpPr>
          <p:nvPr/>
        </p:nvCxnSpPr>
        <p:spPr>
          <a:xfrm>
            <a:off x="5485962" y="3660773"/>
            <a:ext cx="3312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8F6FBB-7E29-7DA0-C320-1A507FC75938}"/>
                  </a:ext>
                </a:extLst>
              </p:cNvPr>
              <p:cNvSpPr txBox="1"/>
              <p:nvPr/>
            </p:nvSpPr>
            <p:spPr>
              <a:xfrm>
                <a:off x="64985" y="1735348"/>
                <a:ext cx="465073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Match jets between Truth and Reconstructed samples within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of 0.4 and then match constituents inside of jets within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of 0.02 and form response matrix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8F6FBB-7E29-7DA0-C320-1A507FC75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5" y="1735348"/>
                <a:ext cx="4650730" cy="2677656"/>
              </a:xfrm>
              <a:prstGeom prst="rect">
                <a:avLst/>
              </a:prstGeom>
              <a:blipFill>
                <a:blip r:embed="rId9"/>
                <a:stretch>
                  <a:fillRect l="-2359" t="-2278" r="-3277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FFEEB60-2B04-8BAC-7F6E-4B2E2D91E0ED}"/>
              </a:ext>
            </a:extLst>
          </p:cNvPr>
          <p:cNvSpPr/>
          <p:nvPr/>
        </p:nvSpPr>
        <p:spPr>
          <a:xfrm>
            <a:off x="9025472" y="1654164"/>
            <a:ext cx="340822" cy="2693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F2D899-07D9-47C7-D66A-17A6FFD9786F}"/>
                  </a:ext>
                </a:extLst>
              </p:cNvPr>
              <p:cNvSpPr txBox="1"/>
              <p:nvPr/>
            </p:nvSpPr>
            <p:spPr>
              <a:xfrm>
                <a:off x="8860815" y="1734138"/>
                <a:ext cx="635547" cy="3051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U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F2D899-07D9-47C7-D66A-17A6FFD97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815" y="1734138"/>
                <a:ext cx="635547" cy="3051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B24334-2583-011C-58D2-1A6A9FCB7723}"/>
                  </a:ext>
                </a:extLst>
              </p:cNvPr>
              <p:cNvSpPr txBox="1"/>
              <p:nvPr/>
            </p:nvSpPr>
            <p:spPr>
              <a:xfrm>
                <a:off x="9404550" y="2158808"/>
                <a:ext cx="3410519" cy="1796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dirty="0"/>
                  <a:t> = 200 GeV</a:t>
                </a:r>
              </a:p>
              <a:p>
                <a:r>
                  <a:rPr lang="en-US" dirty="0"/>
                  <a:t>R = 0.4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𝐽𝑒𝑡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&lt; 0.6</a:t>
                </a:r>
              </a:p>
              <a:p>
                <a:r>
                  <a:rPr lang="en-US" dirty="0"/>
                  <a:t>Constituent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GeV/c</a:t>
                </a:r>
              </a:p>
              <a:p>
                <a:endParaRPr lang="en-US" dirty="0"/>
              </a:p>
              <a:p>
                <a:r>
                  <a:rPr lang="en-US" dirty="0"/>
                  <a:t>PYTHIA 6 + GEANT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B24334-2583-011C-58D2-1A6A9FCB7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550" y="2158808"/>
                <a:ext cx="3410519" cy="1796517"/>
              </a:xfrm>
              <a:prstGeom prst="rect">
                <a:avLst/>
              </a:prstGeom>
              <a:blipFill>
                <a:blip r:embed="rId12"/>
                <a:stretch>
                  <a:fillRect l="-1610" t="-1356" b="-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A23190-6AC7-95B1-783E-7236A024CD12}"/>
                  </a:ext>
                </a:extLst>
              </p:cNvPr>
              <p:cNvSpPr txBox="1"/>
              <p:nvPr/>
            </p:nvSpPr>
            <p:spPr>
              <a:xfrm>
                <a:off x="5533809" y="4197116"/>
                <a:ext cx="40409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Reconstructed Jet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 (GeV/c)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A23190-6AC7-95B1-783E-7236A024C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809" y="4197116"/>
                <a:ext cx="4040962" cy="461665"/>
              </a:xfrm>
              <a:prstGeom prst="rect">
                <a:avLst/>
              </a:prstGeom>
              <a:blipFill>
                <a:blip r:embed="rId13"/>
                <a:stretch>
                  <a:fillRect l="-241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D922BFB-C165-F096-AB7C-C11D0128B7FB}"/>
              </a:ext>
            </a:extLst>
          </p:cNvPr>
          <p:cNvSpPr/>
          <p:nvPr/>
        </p:nvSpPr>
        <p:spPr>
          <a:xfrm>
            <a:off x="6654336" y="1523333"/>
            <a:ext cx="1038052" cy="227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6F0963-9DE5-E42E-52CC-776116204E24}"/>
              </a:ext>
            </a:extLst>
          </p:cNvPr>
          <p:cNvSpPr txBox="1"/>
          <p:nvPr/>
        </p:nvSpPr>
        <p:spPr>
          <a:xfrm>
            <a:off x="6068630" y="1487789"/>
            <a:ext cx="244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Matched Correlations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D146D04-3C3A-91D4-DF15-741D20814BEA}"/>
              </a:ext>
            </a:extLst>
          </p:cNvPr>
          <p:cNvSpPr txBox="1">
            <a:spLocks/>
          </p:cNvSpPr>
          <p:nvPr/>
        </p:nvSpPr>
        <p:spPr>
          <a:xfrm>
            <a:off x="-136876" y="779467"/>
            <a:ext cx="12465752" cy="4555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Inform correction via use of PYTHIA6 (Truth) and PYTHIA6 + GEANT Embedded in min-bias data (Reconstructed) </a:t>
            </a:r>
          </a:p>
          <a:p>
            <a:pPr marL="152396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AAEF33-C84E-65F7-0A4F-484FFDDAA9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77892" y="0"/>
            <a:ext cx="914107" cy="8673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48A60-B4D3-2A71-DA27-64939A27CE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B9BAEE8D-183D-386D-1AC3-FD06ACDF7E52}"/>
              </a:ext>
            </a:extLst>
          </p:cNvPr>
          <p:cNvSpPr txBox="1">
            <a:spLocks/>
          </p:cNvSpPr>
          <p:nvPr/>
        </p:nvSpPr>
        <p:spPr>
          <a:xfrm>
            <a:off x="5464278" y="6427198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Tamis - EECF 2024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B2562266-6F39-35E8-1AC7-017E3EB035A5}"/>
              </a:ext>
            </a:extLst>
          </p:cNvPr>
          <p:cNvSpPr txBox="1">
            <a:spLocks/>
          </p:cNvSpPr>
          <p:nvPr/>
        </p:nvSpPr>
        <p:spPr>
          <a:xfrm>
            <a:off x="794131" y="6427197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11/7/2024</a:t>
            </a:r>
          </a:p>
        </p:txBody>
      </p:sp>
    </p:spTree>
    <p:extLst>
      <p:ext uri="{BB962C8B-B14F-4D97-AF65-F5344CB8AC3E}">
        <p14:creationId xmlns:p14="http://schemas.microsoft.com/office/powerpoint/2010/main" val="319236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DD27-4CA2-ED52-C872-BBB3848C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Quark/Gluon Behavior of Charged Ratio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05C39-2DF8-D4AE-DE66-0D63856402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23FBD1-A358-FDE6-9345-64198AF03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79" y="1356967"/>
            <a:ext cx="9008915" cy="5417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1880C4-C924-D533-CCD6-AD3BEC38401D}"/>
              </a:ext>
            </a:extLst>
          </p:cNvPr>
          <p:cNvSpPr txBox="1"/>
          <p:nvPr/>
        </p:nvSpPr>
        <p:spPr>
          <a:xfrm>
            <a:off x="1820561" y="1711772"/>
            <a:ext cx="354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Pythia8 – Detroit Tune</a:t>
            </a:r>
          </a:p>
        </p:txBody>
      </p:sp>
    </p:spTree>
    <p:extLst>
      <p:ext uri="{BB962C8B-B14F-4D97-AF65-F5344CB8AC3E}">
        <p14:creationId xmlns:p14="http://schemas.microsoft.com/office/powerpoint/2010/main" val="375404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ABF947D-7019-868B-9B2F-3A12A5D9676F}"/>
              </a:ext>
            </a:extLst>
          </p:cNvPr>
          <p:cNvSpPr txBox="1"/>
          <p:nvPr/>
        </p:nvSpPr>
        <p:spPr>
          <a:xfrm>
            <a:off x="6001988" y="1716817"/>
            <a:ext cx="5294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STAR Time Projection Chamber (TPC) provides excellent charged track resolution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Barrel Electromagnetic Calorimeter (BEMC) allows for measurement of </a:t>
            </a:r>
            <a:r>
              <a:rPr lang="en-US" sz="2400" b="1" dirty="0"/>
              <a:t>full jets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BEMC used for trigger in order to obtain jet-rich data sample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959A3-60E1-5A91-0C4F-5C55D0A20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655" y="33091"/>
            <a:ext cx="1020736" cy="968573"/>
          </a:xfrm>
          <a:prstGeom prst="rect">
            <a:avLst/>
          </a:prstGeom>
        </p:spPr>
      </p:pic>
      <p:pic>
        <p:nvPicPr>
          <p:cNvPr id="5" name="Picture 2" descr="STAR Detector at RHIC | The Solenoidal Tracker at RHIC (STAR… | Flickr">
            <a:extLst>
              <a:ext uri="{FF2B5EF4-FFF2-40B4-BE49-F238E27FC236}">
                <a16:creationId xmlns:a16="http://schemas.microsoft.com/office/drawing/2014/main" id="{6C078E12-F161-54BD-5003-DD8B400B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6" y="968366"/>
            <a:ext cx="5314298" cy="531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8D5BE4D-1D95-B56E-B140-900C0D914CD0}"/>
              </a:ext>
            </a:extLst>
          </p:cNvPr>
          <p:cNvSpPr txBox="1">
            <a:spLocks/>
          </p:cNvSpPr>
          <p:nvPr/>
        </p:nvSpPr>
        <p:spPr>
          <a:xfrm>
            <a:off x="5464278" y="6427198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Tamis - EECF 2024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464AD9-6BAB-129E-05C2-7AEEE50B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8" y="129306"/>
            <a:ext cx="10515600" cy="1325563"/>
          </a:xfrm>
        </p:spPr>
        <p:txBody>
          <a:bodyPr/>
          <a:lstStyle/>
          <a:p>
            <a:r>
              <a:rPr lang="en-US" b="1" dirty="0"/>
              <a:t>Measurement at STAR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B200BB13-2B32-B81A-61CF-98774B75027E}"/>
              </a:ext>
            </a:extLst>
          </p:cNvPr>
          <p:cNvSpPr txBox="1">
            <a:spLocks/>
          </p:cNvSpPr>
          <p:nvPr/>
        </p:nvSpPr>
        <p:spPr>
          <a:xfrm>
            <a:off x="794131" y="6427197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11/7/2024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9997B2-4210-89E1-AFC1-84EA83B9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fld id="{4F35D771-39BE-43D1-91E0-0A0DE0921D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9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49CB-AB70-EFE4-981F-C96A4F65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2EA0B-4EAB-E5F9-78A0-2121E3E66C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6EAAA1-93D3-68D9-EE22-3CB3E7458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4" y="157464"/>
            <a:ext cx="8872152" cy="66921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E6C0A-5ACD-BF7A-F248-B07C0401A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0184" y="844655"/>
            <a:ext cx="4551816" cy="1470178"/>
          </a:xfr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en-US" sz="2000" dirty="0" err="1"/>
              <a:t>Torbj</a:t>
            </a:r>
            <a:r>
              <a:rPr lang="en-US" sz="2000" i="0" dirty="0" err="1">
                <a:effectLst/>
                <a:highlight>
                  <a:srgbClr val="FFFFFF"/>
                </a:highlight>
                <a:latin typeface="-apple-system"/>
              </a:rPr>
              <a:t>örn</a:t>
            </a:r>
            <a:r>
              <a:rPr lang="en-US" sz="2000" i="0" dirty="0"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sz="2000" i="0" dirty="0" err="1">
                <a:effectLst/>
                <a:highlight>
                  <a:srgbClr val="FFFFFF"/>
                </a:highlight>
                <a:latin typeface="-apple-system"/>
              </a:rPr>
              <a:t>Sjöstrand</a:t>
            </a:r>
            <a:endParaRPr lang="en-US" sz="2000" i="0" dirty="0">
              <a:effectLst/>
              <a:highlight>
                <a:srgbClr val="FFFFFF"/>
              </a:highlight>
              <a:latin typeface="-apple-system"/>
            </a:endParaRPr>
          </a:p>
          <a:p>
            <a:pPr marL="152396" indent="0">
              <a:buNone/>
            </a:pPr>
            <a:r>
              <a:rPr lang="en-US" sz="2000" dirty="0">
                <a:highlight>
                  <a:srgbClr val="FFFFFF"/>
                </a:highlight>
                <a:latin typeface="-apple-system"/>
              </a:rPr>
              <a:t>50 Years of Quantum Chromodynamics</a:t>
            </a:r>
          </a:p>
          <a:p>
            <a:pPr marL="152396" indent="0">
              <a:buNone/>
            </a:pPr>
            <a:r>
              <a:rPr lang="en-US" sz="2000" i="0" dirty="0">
                <a:effectLst/>
                <a:highlight>
                  <a:srgbClr val="FFFFFF"/>
                </a:highlight>
                <a:latin typeface="-apple-system"/>
              </a:rPr>
              <a:t>UCLA </a:t>
            </a:r>
          </a:p>
          <a:p>
            <a:pPr marL="152396" indent="0">
              <a:buNone/>
            </a:pPr>
            <a:endParaRPr lang="en-US" sz="2000" i="0" dirty="0">
              <a:effectLst/>
              <a:highlight>
                <a:srgbClr val="FFFFFF"/>
              </a:highlight>
              <a:latin typeface="-apple-system"/>
            </a:endParaRPr>
          </a:p>
          <a:p>
            <a:pPr marL="152396" indent="0">
              <a:buNone/>
            </a:pPr>
            <a:r>
              <a:rPr lang="en-US" sz="2000" dirty="0">
                <a:hlinkClick r:id="rId3"/>
              </a:rPr>
              <a:t>ucla23ts.pdf (cern.ch)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1561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2165-9A6D-B3B4-0947-14C1B850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AB69A-8C40-61BF-2E4B-8FFF07CEA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59B09-6144-403E-9C2E-922AA2329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3AC94-CF4B-B46C-6E98-C8D091CBB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270" y="950013"/>
            <a:ext cx="8412537" cy="562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99609" y="275489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 dirty="0"/>
              <a:t>Energy Energy Correlators (EEC)</a:t>
            </a:r>
            <a:endParaRPr b="1" dirty="0"/>
          </a:p>
        </p:txBody>
      </p:sp>
      <p:sp>
        <p:nvSpPr>
          <p:cNvPr id="84" name="Google Shape;84;p15"/>
          <p:cNvSpPr/>
          <p:nvPr/>
        </p:nvSpPr>
        <p:spPr>
          <a:xfrm>
            <a:off x="7692313" y="1545806"/>
            <a:ext cx="3135200" cy="30384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85;p15"/>
          <p:cNvSpPr/>
          <p:nvPr/>
        </p:nvSpPr>
        <p:spPr>
          <a:xfrm>
            <a:off x="8547846" y="2185967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86;p15"/>
          <p:cNvSpPr/>
          <p:nvPr/>
        </p:nvSpPr>
        <p:spPr>
          <a:xfrm>
            <a:off x="10255646" y="2673700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9196913" y="3184500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88;p15"/>
          <p:cNvSpPr/>
          <p:nvPr/>
        </p:nvSpPr>
        <p:spPr>
          <a:xfrm>
            <a:off x="8361446" y="3533334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89;p15"/>
          <p:cNvSpPr/>
          <p:nvPr/>
        </p:nvSpPr>
        <p:spPr>
          <a:xfrm>
            <a:off x="10011013" y="3533334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90;p15"/>
          <p:cNvSpPr/>
          <p:nvPr/>
        </p:nvSpPr>
        <p:spPr>
          <a:xfrm>
            <a:off x="9718513" y="2185967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91;p15"/>
          <p:cNvSpPr/>
          <p:nvPr/>
        </p:nvSpPr>
        <p:spPr>
          <a:xfrm>
            <a:off x="9196913" y="1844851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92;p15"/>
          <p:cNvSpPr/>
          <p:nvPr/>
        </p:nvSpPr>
        <p:spPr>
          <a:xfrm>
            <a:off x="8040480" y="2916434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94;p15"/>
          <p:cNvSpPr/>
          <p:nvPr/>
        </p:nvSpPr>
        <p:spPr>
          <a:xfrm>
            <a:off x="10381646" y="3320500"/>
            <a:ext cx="126000" cy="136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100;p15"/>
          <p:cNvSpPr/>
          <p:nvPr/>
        </p:nvSpPr>
        <p:spPr>
          <a:xfrm rot="-1918815" flipH="1">
            <a:off x="8894145" y="2228440"/>
            <a:ext cx="96672" cy="1026505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102;p15"/>
          <p:cNvSpPr txBox="1"/>
          <p:nvPr/>
        </p:nvSpPr>
        <p:spPr>
          <a:xfrm>
            <a:off x="8846980" y="2280084"/>
            <a:ext cx="90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dirty="0"/>
              <a:t>ΔR</a:t>
            </a:r>
            <a:endParaRPr sz="2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0A4E9D1-965E-C5F8-6D03-BFFF30E338EC}"/>
              </a:ext>
            </a:extLst>
          </p:cNvPr>
          <p:cNvCxnSpPr/>
          <p:nvPr/>
        </p:nvCxnSpPr>
        <p:spPr>
          <a:xfrm>
            <a:off x="11127454" y="4027841"/>
            <a:ext cx="8649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83EE7A-3F21-FB17-366A-3F9CB10ACD8A}"/>
              </a:ext>
            </a:extLst>
          </p:cNvPr>
          <p:cNvCxnSpPr/>
          <p:nvPr/>
        </p:nvCxnSpPr>
        <p:spPr>
          <a:xfrm flipV="1">
            <a:off x="11127454" y="3273526"/>
            <a:ext cx="0" cy="754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AD47CF-4D37-2745-A124-618ED82AEFFC}"/>
              </a:ext>
            </a:extLst>
          </p:cNvPr>
          <p:cNvSpPr txBox="1"/>
          <p:nvPr/>
        </p:nvSpPr>
        <p:spPr>
          <a:xfrm>
            <a:off x="11679392" y="4017215"/>
            <a:ext cx="31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φ</a:t>
            </a:r>
            <a:endParaRPr lang="en-US" sz="2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1C7546-2E4C-968E-B4F2-CD2D5D88AD14}"/>
              </a:ext>
            </a:extLst>
          </p:cNvPr>
          <p:cNvSpPr txBox="1"/>
          <p:nvPr/>
        </p:nvSpPr>
        <p:spPr>
          <a:xfrm>
            <a:off x="10846480" y="317644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/>
              <a:t>η</a:t>
            </a:r>
            <a:endParaRPr lang="en-US" sz="2400" dirty="0"/>
          </a:p>
        </p:txBody>
      </p:sp>
      <p:sp>
        <p:nvSpPr>
          <p:cNvPr id="103" name="Google Shape;103;p15"/>
          <p:cNvSpPr txBox="1"/>
          <p:nvPr/>
        </p:nvSpPr>
        <p:spPr>
          <a:xfrm>
            <a:off x="15193" y="4721215"/>
            <a:ext cx="11736835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buSzPts val="1400"/>
              <a:buChar char="●"/>
            </a:pPr>
            <a:r>
              <a:rPr lang="en-US" sz="2400" dirty="0"/>
              <a:t>Use all final state charged particles, and examine how energy is distributed as a function of their separation</a:t>
            </a:r>
          </a:p>
          <a:p>
            <a:pPr marL="609585" indent="-423323">
              <a:buSzPts val="1400"/>
              <a:buChar char="●"/>
            </a:pPr>
            <a:r>
              <a:rPr lang="en-US" sz="2400" b="1" dirty="0">
                <a:solidFill>
                  <a:srgbClr val="7030A0"/>
                </a:solidFill>
              </a:rPr>
              <a:t>Allows for study of jet evolution using final state jet constituents as they are</a:t>
            </a:r>
            <a:r>
              <a:rPr lang="en-US" sz="2400" dirty="0"/>
              <a:t>, no additional clustering or grooming after jet-finding</a:t>
            </a:r>
          </a:p>
          <a:p>
            <a:pPr marL="609585" indent="-423323">
              <a:buSzPts val="1400"/>
              <a:buChar char="●"/>
            </a:pP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4623C4-04BF-08CD-88FC-53ED8FED031A}"/>
                  </a:ext>
                </a:extLst>
              </p:cNvPr>
              <p:cNvSpPr txBox="1"/>
              <p:nvPr/>
            </p:nvSpPr>
            <p:spPr>
              <a:xfrm>
                <a:off x="5332192" y="2009247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4623C4-04BF-08CD-88FC-53ED8FED0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192" y="2009247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B21C9F-2A0E-9845-F73C-D7F380EE35FB}"/>
                  </a:ext>
                </a:extLst>
              </p:cNvPr>
              <p:cNvSpPr txBox="1"/>
              <p:nvPr/>
            </p:nvSpPr>
            <p:spPr>
              <a:xfrm>
                <a:off x="6370880" y="3319716"/>
                <a:ext cx="6096000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B21C9F-2A0E-9845-F73C-D7F380EE3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80" y="3319716"/>
                <a:ext cx="6096000" cy="491417"/>
              </a:xfrm>
              <a:prstGeom prst="rect">
                <a:avLst/>
              </a:prstGeom>
              <a:blipFill>
                <a:blip r:embed="rId5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106;p15">
            <a:extLst>
              <a:ext uri="{FF2B5EF4-FFF2-40B4-BE49-F238E27FC236}">
                <a16:creationId xmlns:a16="http://schemas.microsoft.com/office/drawing/2014/main" id="{7ADB7D6A-5B2F-3AAD-DE2F-74E67C633053}"/>
              </a:ext>
            </a:extLst>
          </p:cNvPr>
          <p:cNvSpPr/>
          <p:nvPr/>
        </p:nvSpPr>
        <p:spPr>
          <a:xfrm rot="20268398">
            <a:off x="4970628" y="1409414"/>
            <a:ext cx="784509" cy="2390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186EF1-84D3-BBBB-B67D-EB7B55FF4631}"/>
                  </a:ext>
                </a:extLst>
              </p:cNvPr>
              <p:cNvSpPr txBox="1"/>
              <p:nvPr/>
            </p:nvSpPr>
            <p:spPr>
              <a:xfrm>
                <a:off x="114243" y="3081586"/>
                <a:ext cx="8942183" cy="1094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Normalized EEC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𝑒𝑡𝑠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𝐽𝑒𝑡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nary>
                          </m:e>
                        </m:nary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𝑒𝑡𝑠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 </m:t>
                                                </m:r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𝐽𝑒𝑡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nary>
                              </m:e>
                            </m:nary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⁡(∆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186EF1-84D3-BBBB-B67D-EB7B55FF4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43" y="3081586"/>
                <a:ext cx="8942183" cy="1094723"/>
              </a:xfrm>
              <a:prstGeom prst="rect">
                <a:avLst/>
              </a:prstGeom>
              <a:blipFill>
                <a:blip r:embed="rId6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70C9765-D07E-DDB3-E82B-D422C26BA5C8}"/>
              </a:ext>
            </a:extLst>
          </p:cNvPr>
          <p:cNvSpPr txBox="1"/>
          <p:nvPr/>
        </p:nvSpPr>
        <p:spPr>
          <a:xfrm>
            <a:off x="6056835" y="3446756"/>
            <a:ext cx="170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Experimental Construction of </a:t>
            </a:r>
            <a:r>
              <a:rPr lang="en-US" sz="2000" b="1" dirty="0">
                <a:solidFill>
                  <a:srgbClr val="7030A0"/>
                </a:solidFill>
              </a:rPr>
              <a:t>Two-Point</a:t>
            </a:r>
            <a:r>
              <a:rPr lang="en-US" sz="2000" b="1" dirty="0"/>
              <a:t> Correlator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CEA3439-2318-9794-5064-AE8D0F64331D}"/>
              </a:ext>
            </a:extLst>
          </p:cNvPr>
          <p:cNvSpPr/>
          <p:nvPr/>
        </p:nvSpPr>
        <p:spPr>
          <a:xfrm rot="12397034">
            <a:off x="5360932" y="3505865"/>
            <a:ext cx="694675" cy="721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AD426-5B42-8960-52A5-3F840C202E7F}"/>
              </a:ext>
            </a:extLst>
          </p:cNvPr>
          <p:cNvSpPr txBox="1"/>
          <p:nvPr/>
        </p:nvSpPr>
        <p:spPr>
          <a:xfrm>
            <a:off x="99609" y="4283379"/>
            <a:ext cx="8518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Note: Energy assumes pion mass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D090E8-A36B-1AC6-C31A-1A49B615E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7892" y="0"/>
            <a:ext cx="914107" cy="8673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F42C58-3961-7D3B-654F-F6C8D21EF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78" y="1107593"/>
            <a:ext cx="4821167" cy="15726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26E4FA-9281-ED1F-1CBB-BF33C8C06361}"/>
              </a:ext>
            </a:extLst>
          </p:cNvPr>
          <p:cNvSpPr txBox="1"/>
          <p:nvPr/>
        </p:nvSpPr>
        <p:spPr>
          <a:xfrm>
            <a:off x="5982032" y="1097354"/>
            <a:ext cx="1945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Theoretical Definition of projected N-Point Correlator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5F7EEA8-B5C1-74A1-7378-393E69545DF0}"/>
              </a:ext>
            </a:extLst>
          </p:cNvPr>
          <p:cNvSpPr/>
          <p:nvPr/>
        </p:nvSpPr>
        <p:spPr>
          <a:xfrm rot="8608871">
            <a:off x="5276206" y="1371535"/>
            <a:ext cx="678261" cy="721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541887-5F5A-BFF4-6657-DD09F75A3464}"/>
              </a:ext>
            </a:extLst>
          </p:cNvPr>
          <p:cNvSpPr txBox="1"/>
          <p:nvPr/>
        </p:nvSpPr>
        <p:spPr>
          <a:xfrm>
            <a:off x="114243" y="1980851"/>
            <a:ext cx="257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hlinkClick r:id="rId9"/>
              </a:rPr>
              <a:t>Chen et al. 2020, </a:t>
            </a:r>
          </a:p>
          <a:p>
            <a:r>
              <a:rPr lang="en-US" sz="1600" i="1" dirty="0">
                <a:hlinkClick r:id="rId9"/>
              </a:rPr>
              <a:t>PRD 102, 5</a:t>
            </a:r>
            <a:endParaRPr lang="en-US" sz="1600" i="1" dirty="0"/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6DABA04A-E411-EDF5-EAF2-7B61D2E1938A}"/>
              </a:ext>
            </a:extLst>
          </p:cNvPr>
          <p:cNvSpPr txBox="1">
            <a:spLocks/>
          </p:cNvSpPr>
          <p:nvPr/>
        </p:nvSpPr>
        <p:spPr>
          <a:xfrm>
            <a:off x="5464278" y="6427198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Tamis - EECF 2024</a:t>
            </a:r>
          </a:p>
        </p:txBody>
      </p:sp>
      <p:sp>
        <p:nvSpPr>
          <p:cNvPr id="19" name="Footer Placeholder 8">
            <a:extLst>
              <a:ext uri="{FF2B5EF4-FFF2-40B4-BE49-F238E27FC236}">
                <a16:creationId xmlns:a16="http://schemas.microsoft.com/office/drawing/2014/main" id="{85689A94-DD76-5FC0-379C-43C4D6D56FC9}"/>
              </a:ext>
            </a:extLst>
          </p:cNvPr>
          <p:cNvSpPr txBox="1">
            <a:spLocks/>
          </p:cNvSpPr>
          <p:nvPr/>
        </p:nvSpPr>
        <p:spPr>
          <a:xfrm>
            <a:off x="794131" y="6427197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11/7/2024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B6E4F0-9BA9-3304-6652-0C50E0C4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fld id="{4F35D771-39BE-43D1-91E0-0A0DE0921D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7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BC8503A-C21B-AF74-FCEB-03D6280213A0}"/>
              </a:ext>
            </a:extLst>
          </p:cNvPr>
          <p:cNvSpPr/>
          <p:nvPr/>
        </p:nvSpPr>
        <p:spPr>
          <a:xfrm>
            <a:off x="1305560" y="5512217"/>
            <a:ext cx="2054860" cy="424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E36739-C14A-8DE5-C5AC-C9DEACD48947}"/>
                  </a:ext>
                </a:extLst>
              </p:cNvPr>
              <p:cNvSpPr txBox="1"/>
              <p:nvPr/>
            </p:nvSpPr>
            <p:spPr>
              <a:xfrm>
                <a:off x="185555" y="4626874"/>
                <a:ext cx="11862953" cy="167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Theoretical comparison calculated in the Perturbative Region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2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Jet</m:t>
                                </m:r>
                              </m:sup>
                            </m:sSup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Low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/>
                  <a:t> &lt;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200" dirty="0"/>
                  <a:t> &lt; Jet R)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b="1" dirty="0">
                    <a:solidFill>
                      <a:srgbClr val="7030A0"/>
                    </a:solidFill>
                  </a:rPr>
                  <a:t>Behavior agrees well with theoretical expectations!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Low angle behavior compared with toy model of hadrons, assuming uniform energy distribution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E36739-C14A-8DE5-C5AC-C9DEACD48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55" y="4626874"/>
                <a:ext cx="11862953" cy="1672830"/>
              </a:xfrm>
              <a:prstGeom prst="rect">
                <a:avLst/>
              </a:prstGeom>
              <a:blipFill>
                <a:blip r:embed="rId2"/>
                <a:stretch>
                  <a:fillRect l="-565" b="-6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84507F6D-96B0-0463-1FCB-5891CC10364B}"/>
              </a:ext>
            </a:extLst>
          </p:cNvPr>
          <p:cNvSpPr/>
          <p:nvPr/>
        </p:nvSpPr>
        <p:spPr>
          <a:xfrm>
            <a:off x="5649147" y="4592737"/>
            <a:ext cx="425823" cy="296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26DB23-C4EB-65EE-D89A-FA7C289553C3}"/>
              </a:ext>
            </a:extLst>
          </p:cNvPr>
          <p:cNvSpPr/>
          <p:nvPr/>
        </p:nvSpPr>
        <p:spPr>
          <a:xfrm>
            <a:off x="11662411" y="4592737"/>
            <a:ext cx="408481" cy="323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44DABE-43A4-2662-936F-2F40446C4112}"/>
              </a:ext>
            </a:extLst>
          </p:cNvPr>
          <p:cNvSpPr/>
          <p:nvPr/>
        </p:nvSpPr>
        <p:spPr>
          <a:xfrm>
            <a:off x="3573780" y="4429975"/>
            <a:ext cx="169545" cy="380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F86B1F-129F-D3CA-9013-B6E9DF8FF78D}"/>
              </a:ext>
            </a:extLst>
          </p:cNvPr>
          <p:cNvSpPr/>
          <p:nvPr/>
        </p:nvSpPr>
        <p:spPr>
          <a:xfrm>
            <a:off x="8554114" y="4429975"/>
            <a:ext cx="198726" cy="394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8399E3-808A-11F4-11CF-4DBA8AF45EE7}"/>
                  </a:ext>
                </a:extLst>
              </p:cNvPr>
              <p:cNvSpPr txBox="1"/>
              <p:nvPr/>
            </p:nvSpPr>
            <p:spPr>
              <a:xfrm>
                <a:off x="534250" y="746372"/>
                <a:ext cx="61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15 &lt; Full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𝐉𝐞𝐭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&lt; 20 GeV/c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8399E3-808A-11F4-11CF-4DBA8AF45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50" y="746372"/>
                <a:ext cx="6177280" cy="461665"/>
              </a:xfrm>
              <a:prstGeom prst="rect">
                <a:avLst/>
              </a:prstGeom>
              <a:blipFill>
                <a:blip r:embed="rId3"/>
                <a:stretch>
                  <a:fillRect l="-157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6E6959-B9B8-18A6-495A-B89B9C24A2FA}"/>
                  </a:ext>
                </a:extLst>
              </p:cNvPr>
              <p:cNvSpPr txBox="1"/>
              <p:nvPr/>
            </p:nvSpPr>
            <p:spPr>
              <a:xfrm>
                <a:off x="6543632" y="751238"/>
                <a:ext cx="61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30 &lt; Full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𝐉𝐞𝐭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&lt; 50 GeV/c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6E6959-B9B8-18A6-495A-B89B9C24A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632" y="751238"/>
                <a:ext cx="6177280" cy="461665"/>
              </a:xfrm>
              <a:prstGeom prst="rect">
                <a:avLst/>
              </a:prstGeom>
              <a:blipFill>
                <a:blip r:embed="rId4"/>
                <a:stretch>
                  <a:fillRect l="-147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2AE1AC5-A5C0-83F6-2A86-7E02494C4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4516" y="19619238"/>
            <a:ext cx="7296620" cy="44220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8F122F1-710D-4349-16A2-EC368B16F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54619" y="19562884"/>
            <a:ext cx="7635486" cy="45281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A3D0DF7-4CE1-FA06-85F3-6D11CDC401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23179" y="24041244"/>
            <a:ext cx="7543687" cy="452815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2882E2D-4CED-76FD-F283-0FB6BFCEA451}"/>
              </a:ext>
            </a:extLst>
          </p:cNvPr>
          <p:cNvSpPr/>
          <p:nvPr/>
        </p:nvSpPr>
        <p:spPr>
          <a:xfrm>
            <a:off x="28080312" y="21224062"/>
            <a:ext cx="451284" cy="296760"/>
          </a:xfrm>
          <a:prstGeom prst="rect">
            <a:avLst/>
          </a:prstGeom>
          <a:solidFill>
            <a:srgbClr val="63CBCB"/>
          </a:solidFill>
          <a:ln w="3175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573" tIns="202573" rIns="202573" bIns="202573" numCol="1" spcCol="38100" rtlCol="0" anchor="ctr">
            <a:spAutoFit/>
          </a:bodyPr>
          <a:lstStyle/>
          <a:p>
            <a:pPr defTabSz="2025757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9E2D417-78F7-073B-1D62-BD4148945A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74436" y="24095751"/>
            <a:ext cx="7186701" cy="440084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76EC42F-4AB7-CD1A-44C9-1A2BD824A703}"/>
              </a:ext>
            </a:extLst>
          </p:cNvPr>
          <p:cNvSpPr/>
          <p:nvPr/>
        </p:nvSpPr>
        <p:spPr>
          <a:xfrm>
            <a:off x="28256437" y="25778345"/>
            <a:ext cx="472744" cy="278357"/>
          </a:xfrm>
          <a:prstGeom prst="rect">
            <a:avLst/>
          </a:prstGeom>
          <a:solidFill>
            <a:srgbClr val="63CBCB"/>
          </a:solidFill>
          <a:ln w="3175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573" tIns="202573" rIns="202573" bIns="202573" numCol="1" spcCol="38100" rtlCol="0" anchor="ctr">
            <a:spAutoFit/>
          </a:bodyPr>
          <a:lstStyle/>
          <a:p>
            <a:pPr defTabSz="2025757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BFE5E7-35D3-6886-5957-D5B656656CCB}"/>
              </a:ext>
            </a:extLst>
          </p:cNvPr>
          <p:cNvSpPr/>
          <p:nvPr/>
        </p:nvSpPr>
        <p:spPr>
          <a:xfrm>
            <a:off x="18986684" y="21826960"/>
            <a:ext cx="477728" cy="247259"/>
          </a:xfrm>
          <a:prstGeom prst="rect">
            <a:avLst/>
          </a:prstGeom>
          <a:solidFill>
            <a:srgbClr val="EBF2E5"/>
          </a:solidFill>
          <a:ln w="3175" cap="flat">
            <a:solidFill>
              <a:srgbClr val="EBF2E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573" tIns="202573" rIns="202573" bIns="202573" numCol="1" spcCol="38100" rtlCol="0" anchor="ctr">
            <a:spAutoFit/>
          </a:bodyPr>
          <a:lstStyle/>
          <a:p>
            <a:pPr defTabSz="2025757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3771F1-65B6-1754-80EC-40EFD28BCB74}"/>
                  </a:ext>
                </a:extLst>
              </p:cNvPr>
              <p:cNvSpPr txBox="1"/>
              <p:nvPr/>
            </p:nvSpPr>
            <p:spPr>
              <a:xfrm>
                <a:off x="18900016" y="21491320"/>
                <a:ext cx="1232442" cy="66723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defTabSz="8024033">
                  <a:defRPr sz="1100" b="1">
                    <a:solidFill>
                      <a:srgbClr val="1F4E79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86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6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68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1868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1868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jet</m:t>
                        </m:r>
                      </m:sub>
                    </m:sSub>
                  </m:oMath>
                </a14:m>
                <a:r>
                  <a:rPr lang="en-US" sz="3736" dirty="0">
                    <a:solidFill>
                      <a:schemeClr val="tx1"/>
                    </a:solidFill>
                    <a:latin typeface="Tempus Sans ITC" panose="04020404030D07020202" pitchFamily="82" charset="0"/>
                    <a:cs typeface="Times New Roman" panose="02020603050405020304" pitchFamily="18" charset="0"/>
                  </a:rPr>
                  <a:t> </a:t>
                </a:r>
                <a:endParaRPr lang="ar-AE" sz="3736" dirty="0">
                  <a:latin typeface="Tempus Sans ITC" panose="04020404030D07020202" pitchFamily="8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3771F1-65B6-1754-80EC-40EFD28BC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0016" y="21491320"/>
                <a:ext cx="1232442" cy="66723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3175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6334B9AC-EA4A-492D-41A2-52A261C61A52}"/>
              </a:ext>
            </a:extLst>
          </p:cNvPr>
          <p:cNvSpPr/>
          <p:nvPr/>
        </p:nvSpPr>
        <p:spPr>
          <a:xfrm>
            <a:off x="19215177" y="26451877"/>
            <a:ext cx="480292" cy="237456"/>
          </a:xfrm>
          <a:prstGeom prst="rect">
            <a:avLst/>
          </a:prstGeom>
          <a:solidFill>
            <a:srgbClr val="EBF2E5"/>
          </a:solidFill>
          <a:ln w="3175" cap="flat">
            <a:solidFill>
              <a:srgbClr val="EBF2E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573" tIns="202573" rIns="202573" bIns="202573" numCol="1" spcCol="38100" rtlCol="0" anchor="ctr">
            <a:spAutoFit/>
          </a:bodyPr>
          <a:lstStyle/>
          <a:p>
            <a:pPr defTabSz="2025757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CD252A3-ADC8-CAC9-7E10-3E4337E82B48}"/>
                  </a:ext>
                </a:extLst>
              </p:cNvPr>
              <p:cNvSpPr txBox="1"/>
              <p:nvPr/>
            </p:nvSpPr>
            <p:spPr>
              <a:xfrm>
                <a:off x="19133010" y="26118259"/>
                <a:ext cx="1232442" cy="66723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defTabSz="8024033">
                  <a:defRPr sz="1100" b="1">
                    <a:solidFill>
                      <a:srgbClr val="1F4E79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86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6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68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1868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1868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jet</m:t>
                        </m:r>
                      </m:sub>
                    </m:sSub>
                  </m:oMath>
                </a14:m>
                <a:r>
                  <a:rPr lang="en-US" sz="3736" dirty="0">
                    <a:solidFill>
                      <a:schemeClr val="tx1"/>
                    </a:solidFill>
                    <a:latin typeface="Tempus Sans ITC" panose="04020404030D07020202" pitchFamily="82" charset="0"/>
                    <a:cs typeface="Times New Roman" panose="02020603050405020304" pitchFamily="18" charset="0"/>
                  </a:rPr>
                  <a:t> </a:t>
                </a:r>
                <a:endParaRPr lang="ar-AE" sz="3736" dirty="0">
                  <a:latin typeface="Tempus Sans ITC" panose="04020404030D07020202" pitchFamily="8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CD252A3-ADC8-CAC9-7E10-3E4337E82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3010" y="26118259"/>
                <a:ext cx="1232442" cy="66723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3175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19110A69-1F65-C4CF-2233-A90A1074BC01}"/>
              </a:ext>
            </a:extLst>
          </p:cNvPr>
          <p:cNvSpPr/>
          <p:nvPr/>
        </p:nvSpPr>
        <p:spPr>
          <a:xfrm>
            <a:off x="26423471" y="21801186"/>
            <a:ext cx="550802" cy="357181"/>
          </a:xfrm>
          <a:prstGeom prst="rect">
            <a:avLst/>
          </a:prstGeom>
          <a:solidFill>
            <a:srgbClr val="EBF2E5"/>
          </a:solidFill>
          <a:ln w="3175" cap="flat">
            <a:solidFill>
              <a:srgbClr val="EBF2E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573" tIns="202573" rIns="202573" bIns="202573" numCol="1" spcCol="38100" rtlCol="0" anchor="ctr">
            <a:spAutoFit/>
          </a:bodyPr>
          <a:lstStyle/>
          <a:p>
            <a:pPr defTabSz="2025757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1ADDF93-1784-0FC9-812D-6372FD543140}"/>
                  </a:ext>
                </a:extLst>
              </p:cNvPr>
              <p:cNvSpPr txBox="1"/>
              <p:nvPr/>
            </p:nvSpPr>
            <p:spPr>
              <a:xfrm>
                <a:off x="26372767" y="21490643"/>
                <a:ext cx="1232442" cy="66723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defTabSz="8024033">
                  <a:defRPr sz="1100" b="1">
                    <a:solidFill>
                      <a:srgbClr val="1F4E79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86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6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68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1868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1868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jet</m:t>
                        </m:r>
                      </m:sub>
                    </m:sSub>
                  </m:oMath>
                </a14:m>
                <a:r>
                  <a:rPr lang="en-US" sz="3736" dirty="0">
                    <a:solidFill>
                      <a:schemeClr val="tx1"/>
                    </a:solidFill>
                    <a:latin typeface="Tempus Sans ITC" panose="04020404030D07020202" pitchFamily="82" charset="0"/>
                    <a:cs typeface="Times New Roman" panose="02020603050405020304" pitchFamily="18" charset="0"/>
                  </a:rPr>
                  <a:t> </a:t>
                </a:r>
                <a:endParaRPr lang="ar-AE" sz="3736" dirty="0">
                  <a:latin typeface="Tempus Sans ITC" panose="04020404030D07020202" pitchFamily="8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1ADDF93-1784-0FC9-812D-6372FD543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2767" y="21490643"/>
                <a:ext cx="1232442" cy="66723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3175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DE5A01B2-ACFA-2725-2BCC-2947FC8347D3}"/>
              </a:ext>
            </a:extLst>
          </p:cNvPr>
          <p:cNvSpPr/>
          <p:nvPr/>
        </p:nvSpPr>
        <p:spPr>
          <a:xfrm flipV="1">
            <a:off x="26723340" y="26315580"/>
            <a:ext cx="531101" cy="323288"/>
          </a:xfrm>
          <a:prstGeom prst="rect">
            <a:avLst/>
          </a:prstGeom>
          <a:solidFill>
            <a:srgbClr val="EBF2E5"/>
          </a:solidFill>
          <a:ln w="3175" cap="flat">
            <a:solidFill>
              <a:srgbClr val="EBF2E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573" tIns="202573" rIns="202573" bIns="202573" numCol="1" spcCol="38100" rtlCol="0" anchor="ctr">
            <a:spAutoFit/>
          </a:bodyPr>
          <a:lstStyle/>
          <a:p>
            <a:pPr defTabSz="2025757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529A79-0E61-C25C-775B-CD80BC799ECF}"/>
                  </a:ext>
                </a:extLst>
              </p:cNvPr>
              <p:cNvSpPr txBox="1"/>
              <p:nvPr/>
            </p:nvSpPr>
            <p:spPr>
              <a:xfrm>
                <a:off x="26670058" y="25954713"/>
                <a:ext cx="1232442" cy="66723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defTabSz="8024033">
                  <a:defRPr sz="1100" b="1">
                    <a:solidFill>
                      <a:srgbClr val="1F4E79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86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6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68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1868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1868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jet</m:t>
                        </m:r>
                      </m:sub>
                    </m:sSub>
                  </m:oMath>
                </a14:m>
                <a:r>
                  <a:rPr lang="en-US" sz="3736" dirty="0">
                    <a:solidFill>
                      <a:schemeClr val="tx1"/>
                    </a:solidFill>
                    <a:latin typeface="Tempus Sans ITC" panose="04020404030D07020202" pitchFamily="82" charset="0"/>
                    <a:cs typeface="Times New Roman" panose="02020603050405020304" pitchFamily="18" charset="0"/>
                  </a:rPr>
                  <a:t> </a:t>
                </a:r>
                <a:endParaRPr lang="ar-AE" sz="3736" dirty="0">
                  <a:latin typeface="Tempus Sans ITC" panose="04020404030D07020202" pitchFamily="8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529A79-0E61-C25C-775B-CD80BC799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58" y="25954713"/>
                <a:ext cx="1232442" cy="66723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3175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74">
            <a:extLst>
              <a:ext uri="{FF2B5EF4-FFF2-40B4-BE49-F238E27FC236}">
                <a16:creationId xmlns:a16="http://schemas.microsoft.com/office/drawing/2014/main" id="{491459D8-338D-499D-2BE0-9F9BADBE3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730" y="1192860"/>
            <a:ext cx="5969734" cy="36178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CAF3F1F-4BAD-9DFB-3E42-9288D942C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9" y="1179121"/>
            <a:ext cx="6123712" cy="3631611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375E12DC-C396-9996-4219-16A0968C07FB}"/>
              </a:ext>
            </a:extLst>
          </p:cNvPr>
          <p:cNvSpPr/>
          <p:nvPr/>
        </p:nvSpPr>
        <p:spPr>
          <a:xfrm>
            <a:off x="8653477" y="2497958"/>
            <a:ext cx="400716" cy="245241"/>
          </a:xfrm>
          <a:prstGeom prst="rect">
            <a:avLst/>
          </a:prstGeom>
          <a:solidFill>
            <a:srgbClr val="63CBCB"/>
          </a:solidFill>
          <a:ln w="3175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573" tIns="202573" rIns="202573" bIns="202573" numCol="1" spcCol="38100" rtlCol="0" anchor="ctr">
            <a:spAutoFit/>
          </a:bodyPr>
          <a:lstStyle/>
          <a:p>
            <a:pPr defTabSz="2025757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448F83A-A72D-B473-E50B-F4FE035B125B}"/>
              </a:ext>
            </a:extLst>
          </p:cNvPr>
          <p:cNvSpPr/>
          <p:nvPr/>
        </p:nvSpPr>
        <p:spPr>
          <a:xfrm>
            <a:off x="912570" y="2196377"/>
            <a:ext cx="307648" cy="132095"/>
          </a:xfrm>
          <a:prstGeom prst="rect">
            <a:avLst/>
          </a:prstGeom>
          <a:solidFill>
            <a:srgbClr val="EBF2E5"/>
          </a:solidFill>
          <a:ln w="3175" cap="flat">
            <a:solidFill>
              <a:srgbClr val="EBF2E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573" tIns="202573" rIns="202573" bIns="202573" numCol="1" spcCol="38100" rtlCol="0" anchor="ctr">
            <a:spAutoFit/>
          </a:bodyPr>
          <a:lstStyle/>
          <a:p>
            <a:pPr defTabSz="2025757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78862AD-11C9-4D1E-2216-22491A4F6B1E}"/>
              </a:ext>
            </a:extLst>
          </p:cNvPr>
          <p:cNvSpPr/>
          <p:nvPr/>
        </p:nvSpPr>
        <p:spPr>
          <a:xfrm>
            <a:off x="1305559" y="2985833"/>
            <a:ext cx="433433" cy="214567"/>
          </a:xfrm>
          <a:prstGeom prst="rect">
            <a:avLst/>
          </a:prstGeom>
          <a:solidFill>
            <a:srgbClr val="EBF2E5"/>
          </a:solidFill>
          <a:ln w="3175" cap="flat">
            <a:solidFill>
              <a:srgbClr val="EBF2E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573" tIns="202573" rIns="202573" bIns="202573" numCol="1" spcCol="38100" rtlCol="0" anchor="ctr">
            <a:spAutoFit/>
          </a:bodyPr>
          <a:lstStyle/>
          <a:p>
            <a:pPr defTabSz="2025757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BF36AFC-E38D-C9EC-D9C6-2F41D27DDDB7}"/>
                  </a:ext>
                </a:extLst>
              </p:cNvPr>
              <p:cNvSpPr txBox="1"/>
              <p:nvPr/>
            </p:nvSpPr>
            <p:spPr>
              <a:xfrm>
                <a:off x="1305559" y="2880846"/>
                <a:ext cx="793670" cy="32771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defTabSz="8024033">
                  <a:defRPr sz="1100" b="1">
                    <a:solidFill>
                      <a:srgbClr val="1F4E79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jet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Tempus Sans ITC" panose="04020404030D07020202" pitchFamily="82" charset="0"/>
                    <a:cs typeface="Times New Roman" panose="02020603050405020304" pitchFamily="18" charset="0"/>
                  </a:rPr>
                  <a:t> </a:t>
                </a:r>
                <a:endParaRPr lang="ar-AE" sz="1400" dirty="0">
                  <a:latin typeface="Tempus Sans ITC" panose="04020404030D07020202" pitchFamily="8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BF36AFC-E38D-C9EC-D9C6-2F41D27DD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59" y="2880846"/>
                <a:ext cx="793670" cy="327718"/>
              </a:xfrm>
              <a:prstGeom prst="rect">
                <a:avLst/>
              </a:prstGeom>
              <a:blipFill>
                <a:blip r:embed="rId26"/>
                <a:stretch>
                  <a:fillRect b="-5660"/>
                </a:stretch>
              </a:blipFill>
              <a:ln w="3175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025DF5E-38C8-CAD2-B837-2005526127B9}"/>
              </a:ext>
            </a:extLst>
          </p:cNvPr>
          <p:cNvSpPr/>
          <p:nvPr/>
        </p:nvSpPr>
        <p:spPr>
          <a:xfrm>
            <a:off x="7326831" y="3008496"/>
            <a:ext cx="433433" cy="214567"/>
          </a:xfrm>
          <a:prstGeom prst="rect">
            <a:avLst/>
          </a:prstGeom>
          <a:solidFill>
            <a:srgbClr val="EBF2E5"/>
          </a:solidFill>
          <a:ln w="3175" cap="flat">
            <a:solidFill>
              <a:srgbClr val="EBF2E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573" tIns="202573" rIns="202573" bIns="202573" numCol="1" spcCol="38100" rtlCol="0" anchor="ctr">
            <a:spAutoFit/>
          </a:bodyPr>
          <a:lstStyle/>
          <a:p>
            <a:pPr defTabSz="2025757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F5E897-7CE1-BC41-F446-8E763470C4F0}"/>
                  </a:ext>
                </a:extLst>
              </p:cNvPr>
              <p:cNvSpPr txBox="1"/>
              <p:nvPr/>
            </p:nvSpPr>
            <p:spPr>
              <a:xfrm>
                <a:off x="7283646" y="2929257"/>
                <a:ext cx="793670" cy="32771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defTabSz="8024033">
                  <a:defRPr sz="1100" b="1">
                    <a:solidFill>
                      <a:srgbClr val="1F4E79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jet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Tempus Sans ITC" panose="04020404030D07020202" pitchFamily="82" charset="0"/>
                    <a:cs typeface="Times New Roman" panose="02020603050405020304" pitchFamily="18" charset="0"/>
                  </a:rPr>
                  <a:t> </a:t>
                </a:r>
                <a:endParaRPr lang="ar-AE" sz="1400" dirty="0">
                  <a:latin typeface="Tempus Sans ITC" panose="04020404030D07020202" pitchFamily="8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F5E897-7CE1-BC41-F446-8E763470C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646" y="2929257"/>
                <a:ext cx="793670" cy="327718"/>
              </a:xfrm>
              <a:prstGeom prst="rect">
                <a:avLst/>
              </a:prstGeom>
              <a:blipFill>
                <a:blip r:embed="rId26"/>
                <a:stretch>
                  <a:fillRect b="-5660"/>
                </a:stretch>
              </a:blipFill>
              <a:ln w="3175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3FF8966-CF8A-E2B5-B2EE-A3E95648F4D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277892" y="0"/>
            <a:ext cx="914107" cy="867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914592-86A5-2007-403A-B20B4E43BB85}"/>
              </a:ext>
            </a:extLst>
          </p:cNvPr>
          <p:cNvSpPr txBox="1"/>
          <p:nvPr/>
        </p:nvSpPr>
        <p:spPr>
          <a:xfrm>
            <a:off x="513318" y="4873753"/>
            <a:ext cx="3525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8"/>
              </a:rPr>
              <a:t>Lee, </a:t>
            </a:r>
            <a:r>
              <a:rPr lang="en-US" sz="1200" dirty="0" err="1">
                <a:hlinkClick r:id="rId28"/>
              </a:rPr>
              <a:t>Mecaj</a:t>
            </a:r>
            <a:r>
              <a:rPr lang="en-US" sz="1200" dirty="0">
                <a:hlinkClick r:id="rId28"/>
              </a:rPr>
              <a:t>, </a:t>
            </a:r>
            <a:r>
              <a:rPr lang="en-US" sz="1200" dirty="0" err="1">
                <a:hlinkClick r:id="rId28"/>
              </a:rPr>
              <a:t>Moult</a:t>
            </a:r>
            <a:r>
              <a:rPr lang="en-US" sz="1200" dirty="0">
                <a:hlinkClick r:id="rId28"/>
              </a:rPr>
              <a:t> (2023): arXiv:</a:t>
            </a:r>
            <a:r>
              <a:rPr lang="en-US" sz="1200" b="0" i="0" dirty="0">
                <a:effectLst/>
                <a:latin typeface="Lucida Grande"/>
                <a:hlinkClick r:id="rId28"/>
              </a:rPr>
              <a:t>2205.03414</a:t>
            </a:r>
            <a:endParaRPr lang="en-US" sz="1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6B3749A-2C82-82C7-BA6F-907D7396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Tamis - EECF 2024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D63490-5572-5AA0-55E4-03A49B43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4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BE60537-D9CB-67D2-6B89-F7BE4CE95302}"/>
              </a:ext>
            </a:extLst>
          </p:cNvPr>
          <p:cNvSpPr txBox="1">
            <a:spLocks/>
          </p:cNvSpPr>
          <p:nvPr/>
        </p:nvSpPr>
        <p:spPr>
          <a:xfrm>
            <a:off x="185555" y="-1753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Measurement at STAR (R = 0.4)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2DF00-1364-8D39-2D75-714254BE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11/7/2024</a:t>
            </a:r>
          </a:p>
        </p:txBody>
      </p:sp>
    </p:spTree>
    <p:extLst>
      <p:ext uri="{BB962C8B-B14F-4D97-AF65-F5344CB8AC3E}">
        <p14:creationId xmlns:p14="http://schemas.microsoft.com/office/powerpoint/2010/main" val="197397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BC8503A-C21B-AF74-FCEB-03D6280213A0}"/>
              </a:ext>
            </a:extLst>
          </p:cNvPr>
          <p:cNvSpPr/>
          <p:nvPr/>
        </p:nvSpPr>
        <p:spPr>
          <a:xfrm>
            <a:off x="1305560" y="5512217"/>
            <a:ext cx="2054860" cy="424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FE367-3213-CE27-D79E-2B59A14B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1" y="1265366"/>
            <a:ext cx="5826950" cy="3497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D1A57F-4FCB-5483-66FA-0EDAA964F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335" y="1275999"/>
            <a:ext cx="5600582" cy="34295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4DCBEAF-B75D-AFBC-9FD6-98EC9B05E257}"/>
              </a:ext>
            </a:extLst>
          </p:cNvPr>
          <p:cNvSpPr/>
          <p:nvPr/>
        </p:nvSpPr>
        <p:spPr>
          <a:xfrm>
            <a:off x="8492752" y="2545877"/>
            <a:ext cx="346447" cy="304778"/>
          </a:xfrm>
          <a:prstGeom prst="rect">
            <a:avLst/>
          </a:prstGeom>
          <a:solidFill>
            <a:srgbClr val="63CBCB"/>
          </a:solidFill>
          <a:ln w="3175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573" tIns="202573" rIns="202573" bIns="202573" numCol="1" spcCol="38100" rtlCol="0" anchor="ctr">
            <a:spAutoFit/>
          </a:bodyPr>
          <a:lstStyle/>
          <a:p>
            <a:pPr defTabSz="2025757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7553EB-BFCB-814C-5D93-2F37E0E60E66}"/>
              </a:ext>
            </a:extLst>
          </p:cNvPr>
          <p:cNvSpPr/>
          <p:nvPr/>
        </p:nvSpPr>
        <p:spPr>
          <a:xfrm>
            <a:off x="7265394" y="3026798"/>
            <a:ext cx="431746" cy="204082"/>
          </a:xfrm>
          <a:prstGeom prst="rect">
            <a:avLst/>
          </a:prstGeom>
          <a:solidFill>
            <a:srgbClr val="EBF2E5"/>
          </a:solidFill>
          <a:ln w="3175" cap="flat">
            <a:solidFill>
              <a:srgbClr val="EBF2E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573" tIns="202573" rIns="202573" bIns="202573" numCol="1" spcCol="38100" rtlCol="0" anchor="ctr">
            <a:spAutoFit/>
          </a:bodyPr>
          <a:lstStyle/>
          <a:p>
            <a:pPr defTabSz="2025757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6AF58E-BA7A-85A0-EDE9-5D1AFA0F7C92}"/>
              </a:ext>
            </a:extLst>
          </p:cNvPr>
          <p:cNvSpPr/>
          <p:nvPr/>
        </p:nvSpPr>
        <p:spPr>
          <a:xfrm flipV="1">
            <a:off x="1572065" y="3112832"/>
            <a:ext cx="388815" cy="316168"/>
          </a:xfrm>
          <a:prstGeom prst="rect">
            <a:avLst/>
          </a:prstGeom>
          <a:solidFill>
            <a:srgbClr val="EBF2E5"/>
          </a:solidFill>
          <a:ln w="3175" cap="flat">
            <a:solidFill>
              <a:srgbClr val="EBF2E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573" tIns="202573" rIns="202573" bIns="202573" numCol="1" spcCol="38100" rtlCol="0" anchor="ctr">
            <a:spAutoFit/>
          </a:bodyPr>
          <a:lstStyle/>
          <a:p>
            <a:pPr defTabSz="2025757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C09209-1A46-74A3-AD56-1F186FE9EFF4}"/>
                  </a:ext>
                </a:extLst>
              </p:cNvPr>
              <p:cNvSpPr txBox="1"/>
              <p:nvPr/>
            </p:nvSpPr>
            <p:spPr>
              <a:xfrm>
                <a:off x="7203451" y="2861580"/>
                <a:ext cx="793670" cy="3613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defTabSz="8024033">
                  <a:defRPr sz="1100" b="1">
                    <a:solidFill>
                      <a:srgbClr val="1F4E79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jet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Tempus Sans ITC" panose="04020404030D07020202" pitchFamily="82" charset="0"/>
                    <a:cs typeface="Times New Roman" panose="02020603050405020304" pitchFamily="18" charset="0"/>
                  </a:rPr>
                  <a:t> </a:t>
                </a:r>
                <a:endParaRPr lang="ar-AE" sz="1600" dirty="0">
                  <a:latin typeface="Tempus Sans ITC" panose="04020404030D07020202" pitchFamily="8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C09209-1A46-74A3-AD56-1F186FE9E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451" y="2861580"/>
                <a:ext cx="793670" cy="361381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  <a:ln w="3175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E8917C-8FEA-111C-FE0E-3CA911A9D60F}"/>
                  </a:ext>
                </a:extLst>
              </p:cNvPr>
              <p:cNvSpPr txBox="1"/>
              <p:nvPr/>
            </p:nvSpPr>
            <p:spPr>
              <a:xfrm>
                <a:off x="1539320" y="2964301"/>
                <a:ext cx="793670" cy="3613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defTabSz="8024033">
                  <a:defRPr sz="1100" b="1">
                    <a:solidFill>
                      <a:srgbClr val="1F4E79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jet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Tempus Sans ITC" panose="04020404030D07020202" pitchFamily="82" charset="0"/>
                    <a:cs typeface="Times New Roman" panose="02020603050405020304" pitchFamily="18" charset="0"/>
                  </a:rPr>
                  <a:t> </a:t>
                </a:r>
                <a:endParaRPr lang="ar-AE" sz="1600" dirty="0">
                  <a:latin typeface="Tempus Sans ITC" panose="04020404030D07020202" pitchFamily="8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E8917C-8FEA-111C-FE0E-3CA911A9D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320" y="2964301"/>
                <a:ext cx="793670" cy="361381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  <a:ln w="3175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9A41BCA-CA2F-17A4-A11C-DD8637C48E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77892" y="0"/>
            <a:ext cx="914107" cy="86739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B9F9EA-176D-CFFD-0A4C-72E12F95AB61}"/>
              </a:ext>
            </a:extLst>
          </p:cNvPr>
          <p:cNvSpPr txBox="1">
            <a:spLocks/>
          </p:cNvSpPr>
          <p:nvPr/>
        </p:nvSpPr>
        <p:spPr>
          <a:xfrm>
            <a:off x="185555" y="-1753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Measurement at STAR (R = 0.6)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66601-BF8A-5C40-170B-1FE267857E2E}"/>
                  </a:ext>
                </a:extLst>
              </p:cNvPr>
              <p:cNvSpPr txBox="1"/>
              <p:nvPr/>
            </p:nvSpPr>
            <p:spPr>
              <a:xfrm>
                <a:off x="185555" y="4626874"/>
                <a:ext cx="11862953" cy="167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Theoretical comparison calculated in the Perturbative Region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2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Jet</m:t>
                                </m:r>
                              </m:sup>
                            </m:sSup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Low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/>
                  <a:t> &lt;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200" dirty="0"/>
                  <a:t> &lt; Jet R)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b="1" dirty="0">
                    <a:solidFill>
                      <a:srgbClr val="7030A0"/>
                    </a:solidFill>
                  </a:rPr>
                  <a:t>Behavior agrees well with theoretical expectations!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Low angle behavior compared with toy model of hadrons, assuming uniform energy distribution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A66601-BF8A-5C40-170B-1FE267857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55" y="4626874"/>
                <a:ext cx="11862953" cy="1672830"/>
              </a:xfrm>
              <a:prstGeom prst="rect">
                <a:avLst/>
              </a:prstGeom>
              <a:blipFill>
                <a:blip r:embed="rId14"/>
                <a:stretch>
                  <a:fillRect l="-565" b="-6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64A9A1F-840B-C269-7E17-14142D2217C4}"/>
              </a:ext>
            </a:extLst>
          </p:cNvPr>
          <p:cNvSpPr txBox="1"/>
          <p:nvPr/>
        </p:nvSpPr>
        <p:spPr>
          <a:xfrm>
            <a:off x="513318" y="4873753"/>
            <a:ext cx="3525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15"/>
              </a:rPr>
              <a:t>Lee, </a:t>
            </a:r>
            <a:r>
              <a:rPr lang="en-US" sz="1200" dirty="0" err="1">
                <a:hlinkClick r:id="rId15"/>
              </a:rPr>
              <a:t>Mecaj</a:t>
            </a:r>
            <a:r>
              <a:rPr lang="en-US" sz="1200" dirty="0">
                <a:hlinkClick r:id="rId15"/>
              </a:rPr>
              <a:t>, </a:t>
            </a:r>
            <a:r>
              <a:rPr lang="en-US" sz="1200" dirty="0" err="1">
                <a:hlinkClick r:id="rId15"/>
              </a:rPr>
              <a:t>Moult</a:t>
            </a:r>
            <a:r>
              <a:rPr lang="en-US" sz="1200" dirty="0">
                <a:hlinkClick r:id="rId15"/>
              </a:rPr>
              <a:t> (2023): arXiv:</a:t>
            </a:r>
            <a:r>
              <a:rPr lang="en-US" sz="1200" b="0" i="0" dirty="0">
                <a:effectLst/>
                <a:latin typeface="Lucida Grande"/>
                <a:hlinkClick r:id="rId15"/>
              </a:rPr>
              <a:t>2205.03414</a:t>
            </a:r>
            <a:endParaRPr lang="en-US" sz="1200" dirty="0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065B1FC6-FE4F-494F-4288-4E136F4E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Tamis - EECF 2024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5FAC26CF-B25E-C5F2-DB87-B8341267A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11/7/2024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3CCAD8-2EEB-A2E6-CDED-D01DDC24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F35D771-39BE-43D1-91E0-0A0DE0921D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8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9DEF5A-9CA2-61C6-7A7A-0D607F78F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885" y="1265462"/>
            <a:ext cx="6475136" cy="4073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F13416-7526-11F5-A116-5BA916000339}"/>
                  </a:ext>
                </a:extLst>
              </p:cNvPr>
              <p:cNvSpPr txBox="1"/>
              <p:nvPr/>
            </p:nvSpPr>
            <p:spPr>
              <a:xfrm>
                <a:off x="173935" y="1338942"/>
                <a:ext cx="4995949" cy="3953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Shift Corrected Result on x axis by average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jet</m:t>
                        </m:r>
                      </m:sub>
                    </m:sSub>
                  </m:oMath>
                </a14:m>
                <a:r>
                  <a:rPr lang="en-US" sz="2400" dirty="0"/>
                  <a:t> in a given bin</a:t>
                </a:r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As location of transition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𝐐𝐂𝐃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𝐉𝐞𝐭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, this will collapse it onto a single point</a:t>
                </a:r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this case, average momentum is determined via PYTHIA and applied post-correction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F13416-7526-11F5-A116-5BA916000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35" y="1338942"/>
                <a:ext cx="4995949" cy="3953968"/>
              </a:xfrm>
              <a:prstGeom prst="rect">
                <a:avLst/>
              </a:prstGeom>
              <a:blipFill>
                <a:blip r:embed="rId3"/>
                <a:stretch>
                  <a:fillRect l="-1709" t="-1235" r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C61950-CBE4-B15C-251D-8B79D9B8D2DD}"/>
                  </a:ext>
                </a:extLst>
              </p:cNvPr>
              <p:cNvSpPr txBox="1"/>
              <p:nvPr/>
            </p:nvSpPr>
            <p:spPr>
              <a:xfrm>
                <a:off x="6298248" y="2891101"/>
                <a:ext cx="3410519" cy="113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1200" dirty="0"/>
                  <a:t> = 200 GeV</a:t>
                </a:r>
              </a:p>
              <a:p>
                <a:r>
                  <a:rPr lang="en-US" sz="1200" dirty="0"/>
                  <a:t>R = 0.4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𝐽𝑒𝑡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dirty="0"/>
                  <a:t>&lt; 0.6</a:t>
                </a:r>
              </a:p>
              <a:p>
                <a:r>
                  <a:rPr lang="en-US" sz="1200" dirty="0"/>
                  <a:t>Constituent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GeV/c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C61950-CBE4-B15C-251D-8B79D9B8D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248" y="2891101"/>
                <a:ext cx="3410519" cy="11361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E8B16F0B-CC5E-0819-7602-76E6D1D353E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6265" y="-182863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b="1" dirty="0"/>
                  <a:t>-Shifted Distributions</a:t>
                </a: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E8B16F0B-CC5E-0819-7602-76E6D1D353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6265" y="-182863"/>
                <a:ext cx="10515600" cy="1325563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389663-9CC5-0393-3293-305182967796}"/>
              </a:ext>
            </a:extLst>
          </p:cNvPr>
          <p:cNvCxnSpPr>
            <a:cxnSpLocks/>
          </p:cNvCxnSpPr>
          <p:nvPr/>
        </p:nvCxnSpPr>
        <p:spPr>
          <a:xfrm>
            <a:off x="9552214" y="1436914"/>
            <a:ext cx="0" cy="364127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5B67767-EB28-358F-5282-79BF1886084A}"/>
              </a:ext>
            </a:extLst>
          </p:cNvPr>
          <p:cNvSpPr/>
          <p:nvPr/>
        </p:nvSpPr>
        <p:spPr>
          <a:xfrm rot="4810738">
            <a:off x="9151894" y="5370605"/>
            <a:ext cx="882071" cy="57137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7D9581-88D0-6F74-4F5A-4E1D65143E60}"/>
                  </a:ext>
                </a:extLst>
              </p:cNvPr>
              <p:cNvSpPr txBox="1"/>
              <p:nvPr/>
            </p:nvSpPr>
            <p:spPr>
              <a:xfrm>
                <a:off x="7329642" y="5956368"/>
                <a:ext cx="6853842" cy="495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jet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𝑇𝑢𝑟𝑛𝑜𝑣𝑒𝑟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 ~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7D9581-88D0-6F74-4F5A-4E1D65143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642" y="5956368"/>
                <a:ext cx="6853842" cy="495905"/>
              </a:xfrm>
              <a:prstGeom prst="rect">
                <a:avLst/>
              </a:prstGeom>
              <a:blipFill>
                <a:blip r:embed="rId6"/>
                <a:stretch>
                  <a:fillRect l="-89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0B022044-AB14-F53D-C4AA-9327D1E865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9275" y="5308959"/>
            <a:ext cx="1313061" cy="3064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4143DE-9F63-341E-6C81-7C08657A5C41}"/>
              </a:ext>
            </a:extLst>
          </p:cNvPr>
          <p:cNvSpPr txBox="1"/>
          <p:nvPr/>
        </p:nvSpPr>
        <p:spPr>
          <a:xfrm>
            <a:off x="9949657" y="1483621"/>
            <a:ext cx="280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STAR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i="1" dirty="0">
                <a:solidFill>
                  <a:srgbClr val="FF0000"/>
                </a:solidFill>
              </a:rPr>
              <a:t>Preliminary</a:t>
            </a:r>
          </a:p>
          <a:p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AE2199-EF7F-B0C7-914F-B1A5FB349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7892" y="0"/>
            <a:ext cx="914107" cy="8673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EB7B9C-E66E-77C1-1B81-B26AB0006D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7830" y="1540767"/>
            <a:ext cx="2591670" cy="13503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F10C38-72E0-FCFF-7DAB-3A39B340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91065D9-43CD-B4FC-2CF9-707C7209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8E519-7D36-8B1D-23AF-753A12CD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</p:spTree>
    <p:extLst>
      <p:ext uri="{BB962C8B-B14F-4D97-AF65-F5344CB8AC3E}">
        <p14:creationId xmlns:p14="http://schemas.microsoft.com/office/powerpoint/2010/main" val="106540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186561-EF84-1F94-8853-490A7BD33CDF}"/>
              </a:ext>
            </a:extLst>
          </p:cNvPr>
          <p:cNvSpPr txBox="1"/>
          <p:nvPr/>
        </p:nvSpPr>
        <p:spPr>
          <a:xfrm>
            <a:off x="165771" y="1410488"/>
            <a:ext cx="49959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STAR result is comparable with both CMS and ALICE results – across a large gap in jet momentum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EEC scaled to have value at peak be one to more directly compare peak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Quark, gluon fragmentation differences       transition region shifts based on initiator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EC5ABB-A4BA-9E11-162F-5F290C0BAA01}"/>
              </a:ext>
            </a:extLst>
          </p:cNvPr>
          <p:cNvSpPr txBox="1">
            <a:spLocks/>
          </p:cNvSpPr>
          <p:nvPr/>
        </p:nvSpPr>
        <p:spPr>
          <a:xfrm>
            <a:off x="84187" y="-1175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Comparison with ALICE and CMS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83F04-677B-F27A-F236-BBAE03EB0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892" y="0"/>
            <a:ext cx="914107" cy="86739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2F12DCE-7183-F6CA-2FB5-52F16179A470}"/>
              </a:ext>
            </a:extLst>
          </p:cNvPr>
          <p:cNvSpPr/>
          <p:nvPr/>
        </p:nvSpPr>
        <p:spPr>
          <a:xfrm>
            <a:off x="2075787" y="5197669"/>
            <a:ext cx="282934" cy="2498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989014-EF84-DEEA-587C-E9AB1323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95E4A8-DE2A-A766-C0E8-C2F173B77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987" y="1421454"/>
            <a:ext cx="6606432" cy="425175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77A4-D421-3141-244A-A608A69D0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3D9BA6-5D6B-F202-E7CC-5B66EF80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F35D771-39BE-43D1-91E0-0A0DE0921D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6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7D32C11-887E-7B9A-AD0A-AE1772A24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9" y="2832233"/>
            <a:ext cx="5376198" cy="3701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CD04BB-22DB-A512-0CE0-7B72BA6F1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50" y="2885672"/>
            <a:ext cx="5346254" cy="3676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76ADD6-553F-06B0-57EC-0CB5BE8902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056" y="682589"/>
                <a:ext cx="11695056" cy="636478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Observed turnover region for ALICE result occurs at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jet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𝑇𝑢𝑟𝑛𝑜𝑣𝑒𝑟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This is largely due to difference in quark/gluon fraction as gluons fragment to larger angles</a:t>
                </a:r>
              </a:p>
              <a:p>
                <a:r>
                  <a:rPr lang="en-US" sz="2400" b="1" i="1" dirty="0">
                    <a:solidFill>
                      <a:srgbClr val="7030A0"/>
                    </a:solidFill>
                  </a:rPr>
                  <a:t>Quark-rich environment of STAR is unique place to study EECs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76ADD6-553F-06B0-57EC-0CB5BE8902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056" y="682589"/>
                <a:ext cx="11695056" cy="6364788"/>
              </a:xfrm>
              <a:blipFill>
                <a:blip r:embed="rId4"/>
                <a:stretch>
                  <a:fillRect l="-730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24B8B6D0-A396-4F81-1A84-C966A2015D12}"/>
              </a:ext>
            </a:extLst>
          </p:cNvPr>
          <p:cNvSpPr txBox="1">
            <a:spLocks/>
          </p:cNvSpPr>
          <p:nvPr/>
        </p:nvSpPr>
        <p:spPr>
          <a:xfrm>
            <a:off x="68284" y="-3214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Impact of Quark/Gluon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6405E6-6EB7-C860-58FB-A2F0BF6625FF}"/>
                  </a:ext>
                </a:extLst>
              </p:cNvPr>
              <p:cNvSpPr txBox="1"/>
              <p:nvPr/>
            </p:nvSpPr>
            <p:spPr>
              <a:xfrm>
                <a:off x="2057144" y="5190299"/>
                <a:ext cx="3410519" cy="1667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rad>
                  </m:oMath>
                </a14:m>
                <a:r>
                  <a:rPr lang="en-US" sz="2000" b="1" dirty="0"/>
                  <a:t> = 200 GeV</a:t>
                </a:r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6405E6-6EB7-C860-58FB-A2F0BF662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144" y="5190299"/>
                <a:ext cx="3410519" cy="1667701"/>
              </a:xfrm>
              <a:prstGeom prst="rect">
                <a:avLst/>
              </a:prstGeom>
              <a:blipFill>
                <a:blip r:embed="rId5"/>
                <a:stretch>
                  <a:fillRect t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68D59E-2F24-4D9E-6F7B-B59213FF3776}"/>
                  </a:ext>
                </a:extLst>
              </p:cNvPr>
              <p:cNvSpPr txBox="1"/>
              <p:nvPr/>
            </p:nvSpPr>
            <p:spPr>
              <a:xfrm>
                <a:off x="1644944" y="2038209"/>
                <a:ext cx="3410519" cy="1239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 = 0.4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𝐽𝑒𝑡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&lt; 0.6</a:t>
                </a:r>
              </a:p>
              <a:p>
                <a:r>
                  <a:rPr lang="en-US" dirty="0"/>
                  <a:t>Constituent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GeV/c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68D59E-2F24-4D9E-6F7B-B59213FF3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944" y="2038209"/>
                <a:ext cx="3410519" cy="1239506"/>
              </a:xfrm>
              <a:prstGeom prst="rect">
                <a:avLst/>
              </a:prstGeom>
              <a:blipFill>
                <a:blip r:embed="rId6"/>
                <a:stretch>
                  <a:fillRect l="-1610" t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DBE813-79B3-2759-D4BA-3212ECC60265}"/>
                  </a:ext>
                </a:extLst>
              </p:cNvPr>
              <p:cNvSpPr txBox="1"/>
              <p:nvPr/>
            </p:nvSpPr>
            <p:spPr>
              <a:xfrm>
                <a:off x="7016935" y="2038209"/>
                <a:ext cx="6177280" cy="945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20 GeV/c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jet</m:t>
                        </m:r>
                      </m:sub>
                    </m:sSub>
                  </m:oMath>
                </a14:m>
                <a:r>
                  <a:rPr lang="en-US" dirty="0"/>
                  <a:t> &lt; 40 GeV/c</a:t>
                </a:r>
              </a:p>
              <a:p>
                <a:r>
                  <a:rPr lang="en-US" dirty="0"/>
                  <a:t>PYTHIA8</a:t>
                </a:r>
              </a:p>
              <a:p>
                <a:r>
                  <a:rPr lang="en-US" dirty="0"/>
                  <a:t>Multi-Parton Interactions OFF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DBE813-79B3-2759-D4BA-3212ECC60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935" y="2038209"/>
                <a:ext cx="6177280" cy="945643"/>
              </a:xfrm>
              <a:prstGeom prst="rect">
                <a:avLst/>
              </a:prstGeom>
              <a:blipFill>
                <a:blip r:embed="rId7"/>
                <a:stretch>
                  <a:fillRect l="-790" t="-258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71EBF7-3E90-DEDA-2333-FA53C8D0E679}"/>
                  </a:ext>
                </a:extLst>
              </p:cNvPr>
              <p:cNvSpPr txBox="1"/>
              <p:nvPr/>
            </p:nvSpPr>
            <p:spPr>
              <a:xfrm>
                <a:off x="7842031" y="5232599"/>
                <a:ext cx="3410519" cy="1052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rad>
                  </m:oMath>
                </a14:m>
                <a:r>
                  <a:rPr lang="en-US" sz="2000" b="1" dirty="0"/>
                  <a:t> = 13 </a:t>
                </a:r>
                <a:r>
                  <a:rPr lang="en-US" sz="2000" b="1" dirty="0" err="1"/>
                  <a:t>TeV</a:t>
                </a:r>
                <a:endParaRPr lang="en-US" sz="2000" b="1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71EBF7-3E90-DEDA-2333-FA53C8D0E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031" y="5232599"/>
                <a:ext cx="3410519" cy="1052148"/>
              </a:xfrm>
              <a:prstGeom prst="rect">
                <a:avLst/>
              </a:prstGeom>
              <a:blipFill>
                <a:blip r:embed="rId8"/>
                <a:stretch>
                  <a:fillRect t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3DE7D8-A628-B458-069F-928ABB557DF4}"/>
                  </a:ext>
                </a:extLst>
              </p:cNvPr>
              <p:cNvSpPr txBox="1"/>
              <p:nvPr/>
            </p:nvSpPr>
            <p:spPr>
              <a:xfrm>
                <a:off x="1160464" y="5607638"/>
                <a:ext cx="3410519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𝐐𝐮𝐚𝐫𝐤</m:t>
                      </m:r>
                      <m:r>
                        <a:rPr lang="en-US" sz="2000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𝐃𝐨𝐦𝐢𝐧𝐚𝐭𝐞𝐝</m:t>
                      </m:r>
                    </m:oMath>
                  </m:oMathPara>
                </a14:m>
                <a:endParaRPr lang="en-US" sz="2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2000" b="1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3DE7D8-A628-B458-069F-928ABB557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4" y="5607638"/>
                <a:ext cx="3410519" cy="13542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306B00-A889-972C-F80A-CAF24BC9BF14}"/>
                  </a:ext>
                </a:extLst>
              </p:cNvPr>
              <p:cNvSpPr txBox="1"/>
              <p:nvPr/>
            </p:nvSpPr>
            <p:spPr>
              <a:xfrm>
                <a:off x="6878203" y="5733355"/>
                <a:ext cx="3410519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𝐆𝐥𝐮𝐨𝐧</m:t>
                      </m:r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𝐃𝐨𝐦𝐢𝐧𝐚𝐭𝐞𝐝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  <a:p>
                <a:endParaRPr lang="en-US" sz="2000" b="1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306B00-A889-972C-F80A-CAF24BC9B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203" y="5733355"/>
                <a:ext cx="3410519" cy="13542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5C6D9E0-E067-6CBC-7395-6A39672032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77892" y="0"/>
            <a:ext cx="914107" cy="8673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5A2D765-C20F-1FB9-7065-89D29C37DB52}"/>
              </a:ext>
            </a:extLst>
          </p:cNvPr>
          <p:cNvSpPr/>
          <p:nvPr/>
        </p:nvSpPr>
        <p:spPr>
          <a:xfrm>
            <a:off x="9239416" y="3156668"/>
            <a:ext cx="1645920" cy="674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7F8B3-0812-BF21-BF77-512D2789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48DAB-AF4A-42EF-1FF7-3C27BD6A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DFADA6-8A49-E636-C297-293CB9CD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</p:spTree>
    <p:extLst>
      <p:ext uri="{BB962C8B-B14F-4D97-AF65-F5344CB8AC3E}">
        <p14:creationId xmlns:p14="http://schemas.microsoft.com/office/powerpoint/2010/main" val="3734401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B06EE4-6A31-8B29-90A2-4B8D66055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8263" y="932340"/>
                <a:ext cx="1086891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Hadronization may introduce explicit charge dependence dependent on mechanism</a:t>
                </a:r>
              </a:p>
              <a:p>
                <a:r>
                  <a:rPr lang="en-US" sz="2400" dirty="0"/>
                  <a:t>String-Like hadronization used by PYTHIA, while cluster hadronization used by HERWIG</a:t>
                </a:r>
              </a:p>
              <a:p>
                <a:r>
                  <a:rPr lang="en-US" sz="2400" dirty="0"/>
                  <a:t>Studied by several charge dependent observables,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B06EE4-6A31-8B29-90A2-4B8D66055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263" y="932340"/>
                <a:ext cx="10868915" cy="4351338"/>
              </a:xfrm>
              <a:blipFill>
                <a:blip r:embed="rId2"/>
                <a:stretch>
                  <a:fillRect l="-78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D391E3E-1860-3273-4498-46769EE48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64" y="3700304"/>
            <a:ext cx="4659402" cy="2350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85FC9-31B5-582A-F11A-45322F07F68A}"/>
              </a:ext>
            </a:extLst>
          </p:cNvPr>
          <p:cNvSpPr txBox="1"/>
          <p:nvPr/>
        </p:nvSpPr>
        <p:spPr>
          <a:xfrm>
            <a:off x="404411" y="3381243"/>
            <a:ext cx="374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Figure: </a:t>
            </a:r>
            <a:r>
              <a:rPr lang="en-US" dirty="0">
                <a:hlinkClick r:id="rId4"/>
              </a:rPr>
              <a:t>Mriganka </a:t>
            </a:r>
            <a:r>
              <a:rPr lang="en-US" dirty="0" err="1">
                <a:hlinkClick r:id="rId4"/>
              </a:rPr>
              <a:t>Mouli</a:t>
            </a:r>
            <a:r>
              <a:rPr lang="en-US" dirty="0">
                <a:hlinkClick r:id="rId4"/>
              </a:rPr>
              <a:t> Mondal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9285C-106F-9C57-7D45-D2BB6A222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7892" y="0"/>
            <a:ext cx="914107" cy="8673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39E917-72A9-BF8F-07C4-2173A57DD9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872" y="2828371"/>
            <a:ext cx="3825968" cy="3692813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89F3EE-8D14-23CE-58B0-DB145037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Tamis - EECF 2024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F86C248-CCD1-53EB-700D-CD39CE4D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5D771-39BE-43D1-91E0-0A0DE0921D37}" type="slidenum">
              <a:rPr lang="en-US" smtClean="0"/>
              <a:t>9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88E1BC-3563-20E8-E811-27F6252BD5C7}"/>
              </a:ext>
            </a:extLst>
          </p:cNvPr>
          <p:cNvSpPr txBox="1">
            <a:spLocks/>
          </p:cNvSpPr>
          <p:nvPr/>
        </p:nvSpPr>
        <p:spPr>
          <a:xfrm>
            <a:off x="248264" y="-1079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Charge-Dependent Hadronization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835B43-3212-7A30-1CF1-E683626797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978" y="2523198"/>
            <a:ext cx="3414398" cy="819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3B5367-CC0B-AA65-E72C-E9EC36FBD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4524" y="2632897"/>
            <a:ext cx="2523347" cy="65658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FF7E1-723F-A47A-328C-987B9978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11/7/2024</a:t>
            </a:r>
          </a:p>
        </p:txBody>
      </p:sp>
    </p:spTree>
    <p:extLst>
      <p:ext uri="{BB962C8B-B14F-4D97-AF65-F5344CB8AC3E}">
        <p14:creationId xmlns:p14="http://schemas.microsoft.com/office/powerpoint/2010/main" val="1474575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1216</Words>
  <Application>Microsoft Office PowerPoint</Application>
  <PresentationFormat>Widescreen</PresentationFormat>
  <Paragraphs>273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-apple-system</vt:lpstr>
      <vt:lpstr>Arial</vt:lpstr>
      <vt:lpstr>Calibri</vt:lpstr>
      <vt:lpstr>Calibri Light</vt:lpstr>
      <vt:lpstr>Cambria Math</vt:lpstr>
      <vt:lpstr>Lucida Grande</vt:lpstr>
      <vt:lpstr>Roboto</vt:lpstr>
      <vt:lpstr>Tempus Sans ITC</vt:lpstr>
      <vt:lpstr>Office Theme</vt:lpstr>
      <vt:lpstr>Measurement of Full and Charged Two-Point EECs at STAR</vt:lpstr>
      <vt:lpstr>Measurement at STAR</vt:lpstr>
      <vt:lpstr>Energy Energy Correlators (EEC)</vt:lpstr>
      <vt:lpstr>PowerPoint Presentation</vt:lpstr>
      <vt:lpstr>PowerPoint Presentation</vt:lpstr>
      <vt:lpstr>p_T-Shifted Distributions</vt:lpstr>
      <vt:lpstr>PowerPoint Presentation</vt:lpstr>
      <vt:lpstr>PowerPoint Presentation</vt:lpstr>
      <vt:lpstr>PowerPoint Presentation</vt:lpstr>
      <vt:lpstr>Charged EECs</vt:lpstr>
      <vt:lpstr>Charged EEC Experimental Measurement</vt:lpstr>
      <vt:lpstr>3D Unfolding – Method</vt:lpstr>
      <vt:lpstr>Like and Opposite charge Distributions</vt:lpstr>
      <vt:lpstr>Charge Ratio</vt:lpstr>
      <vt:lpstr>Extension to Three-Point</vt:lpstr>
      <vt:lpstr>Conclusions</vt:lpstr>
      <vt:lpstr>Backup</vt:lpstr>
      <vt:lpstr> p_T^JetCorrection Method</vt:lpstr>
      <vt:lpstr>Quark/Gluon Behavior of Charged Ratio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Tamis</dc:creator>
  <cp:lastModifiedBy>Andrew Tamis</cp:lastModifiedBy>
  <cp:revision>3</cp:revision>
  <dcterms:created xsi:type="dcterms:W3CDTF">2024-06-14T22:59:18Z</dcterms:created>
  <dcterms:modified xsi:type="dcterms:W3CDTF">2024-07-10T18:26:46Z</dcterms:modified>
</cp:coreProperties>
</file>