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403" r:id="rId2"/>
    <p:sldId id="341" r:id="rId3"/>
    <p:sldId id="332" r:id="rId4"/>
    <p:sldId id="376" r:id="rId5"/>
    <p:sldId id="408" r:id="rId6"/>
    <p:sldId id="334" r:id="rId7"/>
    <p:sldId id="288" r:id="rId8"/>
    <p:sldId id="297" r:id="rId9"/>
    <p:sldId id="296" r:id="rId10"/>
    <p:sldId id="404" r:id="rId11"/>
    <p:sldId id="257" r:id="rId12"/>
    <p:sldId id="258" r:id="rId13"/>
    <p:sldId id="405" r:id="rId14"/>
    <p:sldId id="260" r:id="rId15"/>
    <p:sldId id="261" r:id="rId16"/>
    <p:sldId id="262" r:id="rId17"/>
    <p:sldId id="263" r:id="rId18"/>
    <p:sldId id="595" r:id="rId19"/>
    <p:sldId id="406" r:id="rId20"/>
    <p:sldId id="321" r:id="rId21"/>
    <p:sldId id="322" r:id="rId22"/>
    <p:sldId id="314" r:id="rId23"/>
    <p:sldId id="315" r:id="rId24"/>
    <p:sldId id="274" r:id="rId25"/>
    <p:sldId id="271" r:id="rId26"/>
    <p:sldId id="323" r:id="rId27"/>
    <p:sldId id="286" r:id="rId28"/>
    <p:sldId id="313" r:id="rId29"/>
    <p:sldId id="402" r:id="rId30"/>
    <p:sldId id="276" r:id="rId31"/>
    <p:sldId id="277" r:id="rId32"/>
    <p:sldId id="278" r:id="rId33"/>
    <p:sldId id="324" r:id="rId34"/>
    <p:sldId id="280" r:id="rId35"/>
    <p:sldId id="281" r:id="rId36"/>
    <p:sldId id="287" r:id="rId37"/>
    <p:sldId id="283" r:id="rId38"/>
    <p:sldId id="407" r:id="rId39"/>
    <p:sldId id="393" r:id="rId40"/>
    <p:sldId id="394" r:id="rId41"/>
    <p:sldId id="458" r:id="rId42"/>
    <p:sldId id="377" r:id="rId43"/>
    <p:sldId id="517" r:id="rId44"/>
    <p:sldId id="532" r:id="rId45"/>
    <p:sldId id="395" r:id="rId46"/>
    <p:sldId id="591" r:id="rId47"/>
    <p:sldId id="399" r:id="rId48"/>
    <p:sldId id="589" r:id="rId49"/>
    <p:sldId id="386" r:id="rId50"/>
    <p:sldId id="388" r:id="rId51"/>
    <p:sldId id="387" r:id="rId52"/>
    <p:sldId id="592" r:id="rId53"/>
    <p:sldId id="299" r:id="rId54"/>
    <p:sldId id="400" r:id="rId55"/>
    <p:sldId id="593" r:id="rId56"/>
    <p:sldId id="364" r:id="rId57"/>
    <p:sldId id="312" r:id="rId58"/>
    <p:sldId id="504" r:id="rId59"/>
    <p:sldId id="505" r:id="rId60"/>
    <p:sldId id="398" r:id="rId61"/>
    <p:sldId id="366" r:id="rId62"/>
    <p:sldId id="59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 autoAdjust="0"/>
    <p:restoredTop sz="94596" autoAdjust="0"/>
  </p:normalViewPr>
  <p:slideViewPr>
    <p:cSldViewPr snapToGrid="0" snapToObjects="1">
      <p:cViewPr varScale="1">
        <p:scale>
          <a:sx n="120" d="100"/>
          <a:sy n="120" d="100"/>
        </p:scale>
        <p:origin x="19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1668E-22FD-4D4C-ADE6-CE7B43FA6286}" type="datetimeFigureOut">
              <a:rPr lang="en-US" smtClean="0"/>
              <a:t>6/22/24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9A9C4-1C83-2E42-B6BA-0991E1F8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8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9A9C4-1C83-2E42-B6BA-0991E1F888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6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58D205AE-99F0-C247-8E5C-4950F5D037C6}" type="slidenum">
              <a:rPr lang="en-AU" sz="1200">
                <a:latin typeface="Arial" charset="0"/>
              </a:rPr>
              <a:pPr algn="r" eaLnBrk="1" hangingPunct="1"/>
              <a:t>31</a:t>
            </a:fld>
            <a:endParaRPr lang="en-AU" sz="1200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7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522F9290-D024-9C40-805B-8F2D72B4227E}" type="slidenum">
              <a:rPr lang="en-AU" sz="1200">
                <a:latin typeface="Arial" charset="0"/>
              </a:rPr>
              <a:pPr algn="r" eaLnBrk="1" hangingPunct="1"/>
              <a:t>32</a:t>
            </a:fld>
            <a:endParaRPr lang="en-AU" sz="120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 parsec = 3.26 light years; R_{dwarf galaxy} ~ 1 kpc.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Energy scales: Hubble scale ~ 10^{-33} eV; Planck scale ~ 10^{28} eV. i.e. ~ 61 orders of magnitude in range.</a:t>
            </a:r>
          </a:p>
        </p:txBody>
      </p:sp>
    </p:spTree>
    <p:extLst>
      <p:ext uri="{BB962C8B-B14F-4D97-AF65-F5344CB8AC3E}">
        <p14:creationId xmlns:p14="http://schemas.microsoft.com/office/powerpoint/2010/main" val="38959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79688841-3004-E64E-B377-AEF246F1EDAA}" type="slidenum">
              <a:rPr lang="en-AU" sz="1200">
                <a:latin typeface="Arial" charset="0"/>
              </a:rPr>
              <a:pPr algn="r" eaLnBrk="1" hangingPunct="1"/>
              <a:t>33</a:t>
            </a:fld>
            <a:endParaRPr lang="en-AU" sz="120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15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0B3B0B8B-A87A-F640-A7B7-75EE13A91F6C}" type="slidenum">
              <a:rPr lang="en-AU" sz="1200">
                <a:latin typeface="Arial" charset="0"/>
              </a:rPr>
              <a:pPr algn="r" eaLnBrk="1" hangingPunct="1"/>
              <a:t>34</a:t>
            </a:fld>
            <a:endParaRPr lang="en-AU" sz="1200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Chiral-log enhancement in soft pion limit.</a:t>
            </a:r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6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157BB233-9239-6242-8014-DFFC29D279B4}" type="slidenum">
              <a:rPr lang="en-AU" sz="1200">
                <a:latin typeface="Arial" charset="0"/>
              </a:rPr>
              <a:pPr algn="r" eaLnBrk="1" hangingPunct="1"/>
              <a:t>35</a:t>
            </a:fld>
            <a:endParaRPr lang="en-AU" sz="1200">
              <a:latin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Axion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-induced P,T-odd forces due arise at tree level, while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axion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-induced intrinsic nucleon EDMs arise at 1-loop level -&gt; avoid ~4*pi (or 8*pi^2 – check) loop suppression factor! (Which far outweighs the chiral log enhancement factor for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instrinic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nucleon EDM: ln(m_N^2/m_\pi^2) \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approx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4 numerically).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Nuclear enhancement factor: for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d_nucleus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c.f.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d_nucleons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! [Read up more!]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Closely-spaced energy spacing enhancement and collective enhancement are possible in deformed nuclei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 (Is this only for P,T-odd forces??!)</a:t>
            </a: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27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7">
            <a:extLst>
              <a:ext uri="{FF2B5EF4-FFF2-40B4-BE49-F238E27FC236}">
                <a16:creationId xmlns:a16="http://schemas.microsoft.com/office/drawing/2014/main" id="{6659F90F-2828-4E2B-BF54-E3B7D33CE6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7AF8E9-CBCF-43DE-B09C-A9E48E33B9C7}" type="slidenum">
              <a:rPr lang="en-AU" altLang="en-US" sz="1200" b="0"/>
              <a:pPr algn="r" eaLnBrk="1" hangingPunct="1"/>
              <a:t>36</a:t>
            </a:fld>
            <a:endParaRPr lang="en-AU" altLang="en-US" sz="1200" b="0"/>
          </a:p>
        </p:txBody>
      </p:sp>
      <p:sp>
        <p:nvSpPr>
          <p:cNvPr id="927747" name="Rectangle 2">
            <a:extLst>
              <a:ext uri="{FF2B5EF4-FFF2-40B4-BE49-F238E27FC236}">
                <a16:creationId xmlns:a16="http://schemas.microsoft.com/office/drawing/2014/main" id="{17015617-E441-4B5B-A1D5-62B8962D9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8" name="Rectangle 3">
            <a:extLst>
              <a:ext uri="{FF2B5EF4-FFF2-40B4-BE49-F238E27FC236}">
                <a16:creationId xmlns:a16="http://schemas.microsoft.com/office/drawing/2014/main" id="{D7FE5A1E-55CD-4062-9089-9890E45D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Point out the Planck scale for comparison --- Note that the CASPEr-Electric phase I projections “weakened” by a factor of a few thousand in going from Fig. 2 of 1306.6089 to Fig. 3 of 1711.08999 … </a:t>
            </a:r>
          </a:p>
        </p:txBody>
      </p:sp>
    </p:spTree>
    <p:extLst>
      <p:ext uri="{BB962C8B-B14F-4D97-AF65-F5344CB8AC3E}">
        <p14:creationId xmlns:p14="http://schemas.microsoft.com/office/powerpoint/2010/main" val="172963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fld id="{295A8206-C53B-6F42-ABD8-6CE5B2383B0A}" type="slidenum">
              <a:rPr lang="en-AU" sz="1200">
                <a:solidFill>
                  <a:srgbClr val="000000"/>
                </a:solidFill>
                <a:latin typeface="Arial" charset="0"/>
              </a:rPr>
              <a:pPr/>
              <a:t>37</a:t>
            </a:fld>
            <a:endParaRPr lang="en-A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79688841-3004-E64E-B377-AEF246F1EDAA}" type="slidenum">
              <a:rPr lang="en-AU" sz="1200">
                <a:latin typeface="Arial" charset="0"/>
              </a:rPr>
              <a:pPr algn="r" eaLnBrk="1" hangingPunct="1"/>
              <a:t>38</a:t>
            </a:fld>
            <a:endParaRPr lang="en-AU" sz="120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16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8414C3B6-4721-3B45-A435-2AF2E593A19C}" type="slidenum">
              <a:rPr lang="en-AU" altLang="en-US" sz="1200" b="0"/>
              <a:pPr algn="r" eaLnBrk="1" hangingPunct="1"/>
              <a:t>39</a:t>
            </a:fld>
            <a:endParaRPr lang="en-AU" altLang="en-US" sz="1200" b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Update references… Explain that electromagnetic fine-structure constant governs the strength of all electromagnetic processes in Nature and interactions.</a:t>
            </a:r>
          </a:p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RA: less talk --- only explain cos()^2 part…</a:t>
            </a:r>
            <a:endParaRPr lang="en-AU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116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922B5A29-68EF-5448-B68C-F6C3ECD0DCA9}" type="slidenum">
              <a:rPr lang="en-AU" altLang="en-US" sz="1200" b="0"/>
              <a:pPr algn="r" eaLnBrk="1" hangingPunct="1"/>
              <a:t>40</a:t>
            </a:fld>
            <a:endParaRPr lang="en-AU" altLang="en-US" sz="1200" b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20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3A4F91C-4B3C-1DE5-703C-EB623FB13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fld id="{A7FE2A0D-B4E3-FC43-BA56-FCC9C7AA8FF9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8D6A43A-F4A0-C479-EDA8-A44BF3BE02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EEB3D2A-6229-3E45-4198-1F7D5E302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1178E198-1928-9E63-01F0-49E1A13C7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F1C58C-6E34-AA41-8F50-F11FEF71176E}" type="slidenum">
              <a:rPr lang="en-US" altLang="en-US" sz="13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 sz="13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5D9D7C1-0752-1637-5B5F-26D36490A1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5777F79-CE15-3389-098C-2353E0418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2762258-4F1E-8B40-AC18-32B9F6240299}" type="slidenum">
              <a:rPr lang="en-US" altLang="en-US" sz="1200" b="0"/>
              <a:pPr/>
              <a:t>42</a:t>
            </a:fld>
            <a:endParaRPr lang="en-US" altLang="en-US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970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23916-D97F-FA4F-AFE0-2BDBB31991BF}" type="slidenum">
              <a:rPr lang="en-AU" altLang="en-US" b="0"/>
              <a:pPr algn="r" eaLnBrk="1" hangingPunct="1">
                <a:spcBef>
                  <a:spcPct val="0"/>
                </a:spcBef>
              </a:pPr>
              <a:t>45</a:t>
            </a:fld>
            <a:endParaRPr lang="en-AU" altLang="en-US" b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AU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19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EE234-DD0D-0140-B3CF-E4A5593F96E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3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4683103F-928B-ED45-8E48-2250E5D0AC0B}" type="slidenum">
              <a:rPr lang="en-AU" altLang="en-US" sz="1200" b="0"/>
              <a:pPr algn="r" eaLnBrk="1" hangingPunct="1"/>
              <a:t>47</a:t>
            </a:fld>
            <a:endParaRPr lang="en-AU" altLang="en-US" sz="1200" b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207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DB5E897-B429-17AD-5079-11D871A252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5E503A1-2F22-D144-AC20-67D4DC270B6D}" type="slidenum">
              <a:rPr lang="en-AU" altLang="en-US" sz="1200" b="0"/>
              <a:pPr algn="r" eaLnBrk="1" hangingPunct="1"/>
              <a:t>48</a:t>
            </a:fld>
            <a:endParaRPr lang="en-AU" altLang="en-US" sz="1200" b="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607FB23-2D79-5DDE-885C-B33300536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83B38EE-BE0D-79F7-85E2-94A6A5A27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9A9C4-1C83-2E42-B6BA-0991E1F8887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83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fld id="{5A522A34-2CBF-9B44-A952-9F42E18CF874}" type="slidenum">
              <a:rPr lang="en-US" sz="1200">
                <a:latin typeface="Arial" charset="0"/>
              </a:rPr>
              <a:pPr/>
              <a:t>53</a:t>
            </a:fld>
            <a:endParaRPr lang="en-US" sz="1200">
              <a:latin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8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fld id="{295A8206-C53B-6F42-ABD8-6CE5B2383B0A}" type="slidenum">
              <a:rPr lang="en-AU" sz="1200">
                <a:solidFill>
                  <a:srgbClr val="000000"/>
                </a:solidFill>
                <a:latin typeface="Arial" charset="0"/>
              </a:rPr>
              <a:pPr/>
              <a:t>54</a:t>
            </a:fld>
            <a:endParaRPr lang="en-A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08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EE234-DD0D-0140-B3CF-E4A5593F96E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9A9C4-1C83-2E42-B6BA-0991E1F888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39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AABE9CA5-5785-B221-A11A-DC5B7816C7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23D9C81-E34F-084C-A5D5-3B69D2485812}" type="slidenum">
              <a:rPr lang="en-AU" altLang="en-US" sz="1200" b="0"/>
              <a:pPr algn="r" eaLnBrk="1" hangingPunct="1"/>
              <a:t>58</a:t>
            </a:fld>
            <a:endParaRPr lang="en-AU" altLang="en-US" sz="1200" b="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D275013-FB6D-47F6-70FA-CE6D452E0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90300C5-DB0C-AD92-3794-E1DCDEF57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1040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60B4063B-FA3D-59DE-510E-E3078491F0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C22F67D-4C50-474B-AD0F-C5C3B8FF9097}" type="slidenum">
              <a:rPr lang="en-AU" altLang="en-US" sz="1200" b="0"/>
              <a:pPr algn="r" eaLnBrk="1" hangingPunct="1"/>
              <a:t>59</a:t>
            </a:fld>
            <a:endParaRPr lang="en-AU" altLang="en-US" sz="1200" b="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8B434F3-D371-78A3-5CBF-C14E510C3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F6FA414-66E3-0CAF-9024-14FF06572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130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27CD685F-B16A-054C-B9EF-B9129B797B21}" type="slidenum">
              <a:rPr lang="en-AU" altLang="en-US" sz="1200" b="0"/>
              <a:pPr algn="r" eaLnBrk="1" hangingPunct="1"/>
              <a:t>60</a:t>
            </a:fld>
            <a:endParaRPr lang="en-AU" altLang="en-US" sz="1200" b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  <a:cs typeface="ＭＳ Ｐゴシック" charset="-128"/>
              </a:rPr>
              <a:t>Emphasise 15 orders of magnitude improvement for the lightest masses! – Mention also constraints on other interactions (photon, electron, light quarks (u,d), massive vector bosons (W+/-,Z)</a:t>
            </a:r>
          </a:p>
          <a:p>
            <a:pPr eaLnBrk="1" hangingPunct="1"/>
            <a:endParaRPr lang="en-US" alt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92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9C4-1C83-2E42-B6BA-0991E1F8887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EE8A579-DE4D-2F5E-99CE-123BFBD8C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fld id="{C3718960-0700-804A-BEC5-F5F80057F234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0F04912-07F2-31FD-9479-BEBF6A538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C152EA5-7D64-944A-C330-BC16F7740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18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Now the longitudinal asymmetry of neutrons P can be rewritten in this form by explicitly calculating expressions for the cross sections for positive and negative helicity, where here </a:t>
            </a:r>
            <a:r>
              <a:rPr lang="en-AU" dirty="0" err="1"/>
              <a:t>Wsp</a:t>
            </a:r>
            <a:r>
              <a:rPr lang="en-AU" dirty="0"/>
              <a:t> is the matrix element between s and p wave resonances. Here we note that this is in the case of an unpolarised target with zero spin. </a:t>
            </a:r>
          </a:p>
          <a:p>
            <a:pPr marL="171450" indent="-171450">
              <a:buFontTx/>
              <a:buChar char="-"/>
            </a:pPr>
            <a:r>
              <a:rPr lang="en-AU" dirty="0"/>
              <a:t>And </a:t>
            </a:r>
            <a:r>
              <a:rPr lang="en-AU" dirty="0" err="1"/>
              <a:t>whats</a:t>
            </a:r>
            <a:r>
              <a:rPr lang="en-AU" dirty="0"/>
              <a:t> interesting about this expression is we see that the value of the P is enhanced as a result of entrance channel interference between close s and p wave resonances. (close to s-resonance)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pPr marL="171450" indent="-171450">
              <a:buFontTx/>
              <a:buChar char="-"/>
            </a:pPr>
            <a:r>
              <a:rPr lang="en-AU" dirty="0"/>
              <a:t> The first reason for this enhancement is the small energy interval between the s and p-wave resonance energies in the denominator. This referred to as dynamical enhancement. 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pPr marL="171450" indent="-171450">
              <a:buFontTx/>
              <a:buChar char="-"/>
            </a:pPr>
            <a:r>
              <a:rPr lang="en-AU" dirty="0"/>
              <a:t>And the second reason is that at sufficiently low neutron energies, the s-wave resonance width Gamma s is approx. 3 orders of magnitude larger than the width of the p-wave resonance Gamma p. This is called kinematic enhancement. </a:t>
            </a:r>
          </a:p>
          <a:p>
            <a:pPr marL="171450" indent="-171450">
              <a:buFontTx/>
              <a:buChar char="-"/>
            </a:pPr>
            <a:r>
              <a:rPr lang="en-AU" dirty="0"/>
              <a:t>These two factors can combine meaning the parity violating effect can be enhanced by a magnitude of 10^6. </a:t>
            </a:r>
          </a:p>
          <a:p>
            <a:pPr marL="171450" indent="-171450">
              <a:buFontTx/>
              <a:buChar char="-"/>
            </a:pPr>
            <a:endParaRPr lang="en-AU" dirty="0"/>
          </a:p>
          <a:p>
            <a:pPr marL="171450" indent="-171450">
              <a:buFontTx/>
              <a:buChar char="-"/>
            </a:pPr>
            <a:r>
              <a:rPr lang="en-AU" dirty="0"/>
              <a:t>-----</a:t>
            </a:r>
          </a:p>
          <a:p>
            <a:pPr marL="171450" indent="-171450">
              <a:buFontTx/>
              <a:buChar char="-"/>
            </a:pPr>
            <a:r>
              <a:rPr lang="en-AU" dirty="0"/>
              <a:t>Add reference </a:t>
            </a:r>
            <a:r>
              <a:rPr lang="en-AU" dirty="0" err="1"/>
              <a:t>sushkov</a:t>
            </a:r>
            <a:r>
              <a:rPr lang="en-AU" dirty="0"/>
              <a:t> </a:t>
            </a:r>
            <a:r>
              <a:rPr lang="en-AU" dirty="0" err="1"/>
              <a:t>flambaum</a:t>
            </a:r>
            <a:r>
              <a:rPr lang="en-AU" dirty="0"/>
              <a:t> 1980.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65C4E-652F-4A16-9511-4C0235A165C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6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9A9C4-1C83-2E42-B6BA-0991E1F888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9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9A9C4-1C83-2E42-B6BA-0991E1F888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9C4-1C83-2E42-B6BA-0991E1F888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5592763" y="6513513"/>
            <a:ext cx="4279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r" eaLnBrk="1" hangingPunct="1"/>
            <a:fld id="{3689C14B-930F-E34E-821F-F89AC15E7FC5}" type="slidenum">
              <a:rPr lang="en-AU" sz="1200">
                <a:latin typeface="Arial" charset="0"/>
              </a:rPr>
              <a:pPr algn="r" eaLnBrk="1" hangingPunct="1"/>
              <a:t>30</a:t>
            </a:fld>
            <a:endParaRPr lang="en-AU" sz="120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1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9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8EE3-86DE-BF43-ABE5-B2B69E6FC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5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DD8B-22F5-7D42-96B3-A0A5328AB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5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9C8D-5DC1-A149-8FAD-DDE28172B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0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7200" y="6324600"/>
            <a:ext cx="7696200" cy="381000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latin typeface="Futura MdCn BT" pitchFamily="34" charset="0"/>
                <a:cs typeface="Aharoni" pitchFamily="2" charset="-79"/>
              </a:defRPr>
            </a:lvl1pPr>
            <a:lvl2pPr marL="342900" indent="0">
              <a:buNone/>
              <a:defRPr sz="900">
                <a:latin typeface="Bauhaus 93" pitchFamily="82" charset="0"/>
                <a:cs typeface="Aharoni" pitchFamily="2" charset="-79"/>
              </a:defRPr>
            </a:lvl2pPr>
            <a:lvl3pPr marL="685800" indent="0">
              <a:buNone/>
              <a:defRPr sz="900">
                <a:latin typeface="Bauhaus 93" pitchFamily="82" charset="0"/>
                <a:cs typeface="Aharoni" pitchFamily="2" charset="-79"/>
              </a:defRPr>
            </a:lvl3pPr>
            <a:lvl4pPr marL="1028700" indent="0">
              <a:buNone/>
              <a:defRPr sz="900">
                <a:latin typeface="Bauhaus 93" pitchFamily="82" charset="0"/>
                <a:cs typeface="Aharoni" pitchFamily="2" charset="-79"/>
              </a:defRPr>
            </a:lvl4pPr>
            <a:lvl5pPr marL="1371600" indent="0">
              <a:buNone/>
              <a:defRPr sz="900">
                <a:latin typeface="Bauhaus 93" pitchFamily="82" charset="0"/>
                <a:cs typeface="Aharoni" pitchFamily="2" charset="-79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1" y="6324600"/>
            <a:ext cx="463550" cy="381000"/>
          </a:xfr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  <a:latin typeface="Futura MdCn BT" charset="0"/>
              </a:defRPr>
            </a:lvl1pPr>
          </a:lstStyle>
          <a:p>
            <a:pPr>
              <a:defRPr/>
            </a:pPr>
            <a:fld id="{9AB41BF6-EE0D-6341-8A8C-D923762A90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270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8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55F0-7957-9D47-972A-A57CE778EFE3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7657-F86A-A142-B24C-892254E34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e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aps.org/doi/10.1103/PhysRevLett.121.2325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iencedirect.com/journal/progress-in-particle-and-nuclear-physics/vol/71/suppl/C" TargetMode="External"/><Relationship Id="rId4" Type="http://schemas.openxmlformats.org/officeDocument/2006/relationships/hyperlink" Target="https://www.sciencedirect.com/journal/progress-in-particle-and-nuclear-physic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7.png"/><Relationship Id="rId5" Type="http://schemas.openxmlformats.org/officeDocument/2006/relationships/image" Target="../media/image72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5AF5-46A1-4AE4-989E-83E5A085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17" y="448266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Accurate nuclear calculations are needed to support experiments studying violation of fundamental symmetries, testing unification theories,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searching for dark matter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 and  space-time variation of fundamental constants,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88EF1-BC2B-BEA4-F039-CD5362B71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1" y="1065222"/>
            <a:ext cx="8932205" cy="579277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anapole moment,  Parity violating (PV) nuclear forces. </a:t>
            </a: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Schiff  and electric dipole moments. Time reversal violating (TV)</a:t>
            </a: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TV - PV polarizability (mixed electric and magnetic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) 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000" baseline="30000" dirty="0">
                <a:latin typeface="Arial" charset="0"/>
                <a:ea typeface="ＭＳ Ｐゴシック" charset="0"/>
                <a:cs typeface="ＭＳ Ｐゴシック" charset="0"/>
              </a:rPr>
              <a:t>6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times enhanced  PV and TV effects in neutron reactions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Collective Magnetic quadrupole and Schiff moments in deformed nuclei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Axion dark matter producing PV and TV effects listed above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Neutron skin affecting atomic PV in isotope chain, search for Z’ boson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Nuclear clock - best device to search for space-time variation of fundamental constants (fine structure constant </a:t>
            </a:r>
            <a:r>
              <a:rPr lang="en-AU" sz="2000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a,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quark mass, </a:t>
            </a:r>
            <a:r>
              <a:rPr lang="en-AU" sz="2000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QCD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). Effects in Mossbauer nuclear transitions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Dependence of nuclear magnetic moments on fundamental constants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Search for  dark matter producing variation of the fundamental constants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    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Anisotropy of speed of light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 Anisotropy of Coulomb interaction in nuclei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 10</a:t>
            </a:r>
            <a:r>
              <a:rPr lang="en-US" sz="2000" baseline="30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7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times improvement  compare to Michelson-Morley type experiments</a:t>
            </a:r>
          </a:p>
          <a:p>
            <a:pPr marL="0" indent="0"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Test of unification theories predicting matter –antimatter asymmetry and explaining baryogenesis.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PV , TV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CP violation from CPT theorem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  Minimal supersymmetric theory  is cornered. </a:t>
            </a:r>
            <a:b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  <a:t>Nuclear Electric Dipole Moment: </a:t>
            </a:r>
            <a:b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  <a:t>TV,PV NN interaction gives 40 times larger contribution than nucleon EDM. </a:t>
            </a:r>
            <a:r>
              <a:rPr lang="en-AU" sz="2200" dirty="0" err="1">
                <a:latin typeface="Arial" charset="0"/>
                <a:ea typeface="ＭＳ Ｐゴシック" charset="0"/>
                <a:cs typeface="ＭＳ Ｐゴシック" charset="0"/>
              </a:rPr>
              <a:t>Sushkov</a:t>
            </a:r>
            <a:r>
              <a:rPr lang="en-AU" sz="2200" dirty="0">
                <a:latin typeface="Arial" charset="0"/>
                <a:ea typeface="ＭＳ Ｐゴシック" charset="0"/>
                <a:cs typeface="ＭＳ Ｐゴシック" charset="0"/>
              </a:rPr>
              <a:t>, Flambaum, </a:t>
            </a:r>
            <a:r>
              <a:rPr lang="en-AU" sz="2200" dirty="0" err="1">
                <a:latin typeface="Arial" charset="0"/>
                <a:ea typeface="ＭＳ Ｐゴシック" charset="0"/>
                <a:cs typeface="ＭＳ Ｐゴシック" charset="0"/>
              </a:rPr>
              <a:t>Khriplovich</a:t>
            </a:r>
            <a:r>
              <a:rPr lang="en-AU" sz="2200" dirty="0">
                <a:latin typeface="Arial" charset="0"/>
                <a:ea typeface="ＭＳ Ｐゴシック" charset="0"/>
                <a:cs typeface="ＭＳ Ｐゴシック" charset="0"/>
              </a:rPr>
              <a:t> 1984</a:t>
            </a:r>
            <a: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  <a:t>x 10</a:t>
            </a:r>
            <a:r>
              <a:rPr lang="en-AU" sz="4000" baseline="30000" dirty="0"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  <a:t> - 10</a:t>
            </a:r>
            <a:r>
              <a:rPr lang="en-AU" sz="4000" baseline="30000" dirty="0">
                <a:latin typeface="Arial" charset="0"/>
                <a:ea typeface="ＭＳ Ｐゴシック" charset="0"/>
                <a:cs typeface="ＭＳ Ｐゴシック" charset="0"/>
              </a:rPr>
              <a:t>3 </a:t>
            </a:r>
            <a: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  <a:t>in deformed nuclei, with collective TV,PV moments</a:t>
            </a:r>
          </a:p>
        </p:txBody>
      </p:sp>
      <p:graphicFrame>
        <p:nvGraphicFramePr>
          <p:cNvPr id="22530" name="Object 2"/>
          <p:cNvGraphicFramePr>
            <a:graphicFrameLocks noGrp="1"/>
          </p:cNvGraphicFramePr>
          <p:nvPr>
            <p:ph idx="1"/>
          </p:nvPr>
        </p:nvGraphicFramePr>
        <p:xfrm>
          <a:off x="0" y="3429000"/>
          <a:ext cx="12819063" cy="148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785100" imgH="10071100" progId="AcroExch.Document.7">
                  <p:embed/>
                </p:oleObj>
              </mc:Choice>
              <mc:Fallback>
                <p:oleObj name="Acrobat Document" r:id="rId2" imgW="7785100" imgH="10071100" progId="AcroExch.Document.7">
                  <p:embed/>
                  <p:pic>
                    <p:nvPicPr>
                      <p:cNvPr id="2253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12819063" cy="148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5410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altLang="x-none" sz="4000" dirty="0">
                <a:latin typeface="+mn-lt"/>
                <a:ea typeface="Copperplate" charset="0"/>
                <a:cs typeface="Copperplate" charset="0"/>
              </a:rPr>
              <a:t>Nuclear EDM is screened in atoms: </a:t>
            </a:r>
            <a:r>
              <a:rPr lang="en-AU" altLang="x-none" sz="4000" dirty="0" err="1">
                <a:latin typeface="+mn-lt"/>
                <a:ea typeface="Copperplate" charset="0"/>
                <a:cs typeface="Copperplate" charset="0"/>
              </a:rPr>
              <a:t>d</a:t>
            </a:r>
            <a:r>
              <a:rPr lang="en-AU" altLang="x-none" sz="4000" baseline="-25000" dirty="0" err="1">
                <a:latin typeface="+mn-lt"/>
                <a:ea typeface="Copperplate" charset="0"/>
                <a:cs typeface="Copperplate" charset="0"/>
              </a:rPr>
              <a:t>N</a:t>
            </a:r>
            <a:r>
              <a:rPr lang="en-AU" altLang="x-none" sz="4000" dirty="0">
                <a:latin typeface="+mn-lt"/>
                <a:ea typeface="Copperplate" charset="0"/>
                <a:cs typeface="Copperplate" charset="0"/>
              </a:rPr>
              <a:t> </a:t>
            </a:r>
            <a:r>
              <a:rPr lang="en-AU" altLang="x-none" sz="4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  <a:t>E</a:t>
            </a:r>
            <a:r>
              <a:rPr lang="en-AU" altLang="x-none" sz="4000" baseline="-25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  <a:t>N</a:t>
            </a:r>
            <a:r>
              <a:rPr lang="en-AU" altLang="x-none" sz="4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  <a:t>=0</a:t>
            </a:r>
            <a:br>
              <a:rPr lang="en-AU" altLang="x-none" sz="4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</a:br>
            <a:r>
              <a:rPr lang="en-AU" altLang="x-none" sz="4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  <a:t>E</a:t>
            </a:r>
            <a:r>
              <a:rPr lang="en-AU" altLang="x-none" sz="4000" baseline="-25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  <a:t>N </a:t>
            </a:r>
            <a:r>
              <a:rPr lang="en-AU" altLang="x-none" sz="4000" dirty="0">
                <a:latin typeface="+mn-lt"/>
                <a:ea typeface="Copperplate" charset="0"/>
                <a:cs typeface="Copperplate" charset="0"/>
              </a:rPr>
              <a:t>is electric field on the nucleus </a:t>
            </a:r>
            <a:endParaRPr lang="en-AU" altLang="x-none" sz="4000" baseline="-25000" dirty="0">
              <a:solidFill>
                <a:srgbClr val="FF0000"/>
              </a:solidFill>
              <a:latin typeface="+mn-lt"/>
              <a:ea typeface="Copperplate" charset="0"/>
              <a:cs typeface="Copperplate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5900"/>
            <a:ext cx="7772400" cy="46101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Schiff theorem: 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AU" baseline="-25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=0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in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 neutral systems</a:t>
            </a:r>
          </a:p>
          <a:p>
            <a:pPr eaLnBrk="1" hangingPunct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Extension for ions and molecules: 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Ion acceleration a= </a:t>
            </a:r>
            <a:r>
              <a:rPr lang="en-AU" dirty="0" err="1"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AU" baseline="-25000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dirty="0" err="1">
                <a:latin typeface="Arial" charset="0"/>
                <a:ea typeface="ＭＳ Ｐゴシック" charset="0"/>
                <a:cs typeface="ＭＳ Ｐゴシック" charset="0"/>
              </a:rPr>
              <a:t>eE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/M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Nucleus acceleration a=Z </a:t>
            </a:r>
            <a:r>
              <a:rPr lang="en-AU" dirty="0" err="1">
                <a:latin typeface="Arial" charset="0"/>
                <a:ea typeface="ＭＳ Ｐゴシック" charset="0"/>
                <a:cs typeface="ＭＳ Ｐゴシック" charset="0"/>
              </a:rPr>
              <a:t>eE</a:t>
            </a:r>
            <a:r>
              <a:rPr lang="en-AU" baseline="-25000" dirty="0" err="1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/M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AU" baseline="-25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=E </a:t>
            </a:r>
            <a:r>
              <a:rPr lang="en-AU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AU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/Z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In molecules screening is stronger: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a= Z</a:t>
            </a:r>
            <a:r>
              <a:rPr lang="en-AU" baseline="-25000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dirty="0" err="1">
                <a:latin typeface="Arial" charset="0"/>
                <a:ea typeface="ＭＳ Ｐゴシック" charset="0"/>
                <a:cs typeface="ＭＳ Ｐゴシック" charset="0"/>
              </a:rPr>
              <a:t>eE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/(</a:t>
            </a:r>
            <a:r>
              <a:rPr lang="en-AU" dirty="0" err="1">
                <a:latin typeface="Arial" charset="0"/>
                <a:ea typeface="ＭＳ Ｐゴシック" charset="0"/>
                <a:cs typeface="ＭＳ Ｐゴシック" charset="0"/>
              </a:rPr>
              <a:t>M+m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AU" baseline="-25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= E (Z</a:t>
            </a:r>
            <a:r>
              <a:rPr lang="en-AU" baseline="-25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/Z)(M/(</a:t>
            </a:r>
            <a:r>
              <a:rPr lang="en-AU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M+m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))</a:t>
            </a:r>
          </a:p>
          <a:p>
            <a:pPr eaLnBrk="1" hangingPunct="1">
              <a:buFontTx/>
              <a:buNone/>
            </a:pPr>
            <a:r>
              <a:rPr lang="en-AU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In ions nuclear EDM may be measured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In neutral systems Z</a:t>
            </a:r>
            <a:r>
              <a:rPr lang="en-AU" baseline="-25000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=0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E</a:t>
            </a:r>
            <a:r>
              <a:rPr lang="en-AU" baseline="-25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= 0</a:t>
            </a:r>
            <a:endParaRPr lang="en-AU" u="sng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8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79400"/>
            <a:ext cx="7772400" cy="668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Diamagnetic atoms and molecules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Source-nuclear Schiff moment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009650"/>
            <a:ext cx="8302625" cy="56451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Schiff moment  appears  when screening of external electric field by atomic electrons is taken into account.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T,P-odd moments:</a:t>
            </a:r>
          </a:p>
          <a:p>
            <a:pPr eaLnBrk="1" hangingPunct="1"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2000" dirty="0">
                <a:solidFill>
                  <a:srgbClr val="2FF9F4"/>
                </a:solidFill>
                <a:latin typeface="Arial" charset="0"/>
                <a:ea typeface="ＭＳ Ｐゴシック" charset="0"/>
                <a:cs typeface="ＭＳ Ｐゴシック" charset="0"/>
              </a:rPr>
              <a:t> EDM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– non-observable due to total screening (Schiff theorem)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electrostatic potential with screening (our 1984 calculation following ideas of Schiff and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Sandars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):</a:t>
            </a:r>
          </a:p>
          <a:p>
            <a:pPr eaLnBrk="1" hangingPunct="1">
              <a:buFontTx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is nuclear EDM, the term with </a:t>
            </a:r>
            <a:r>
              <a:rPr lang="en-US" sz="2000" b="1" dirty="0">
                <a:solidFill>
                  <a:srgbClr val="66FF33"/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is the electron screening term</a:t>
            </a:r>
          </a:p>
          <a:p>
            <a:pPr eaLnBrk="1" hangingPunct="1">
              <a:buFontTx/>
              <a:buNone/>
              <a:defRPr/>
            </a:pPr>
            <a:r>
              <a:rPr lang="en-US" sz="2000" i="1" dirty="0">
                <a:latin typeface="Symbo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 in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multipole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expansion is reduced to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where                                      is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Schiff moment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This expression is not suitable for relativistic calculations since Dirac electron wave function is infinite on the point-like nucleus.</a:t>
            </a:r>
          </a:p>
          <a:p>
            <a:pPr>
              <a:buNone/>
              <a:defRPr/>
            </a:pPr>
            <a:r>
              <a:rPr lang="en-AU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Atomic  EDM is proportional to Z</a:t>
            </a:r>
            <a:r>
              <a:rPr lang="en-AU" sz="2000" baseline="30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x Relativistic factor,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which is infinite for the point-like nucleus</a:t>
            </a:r>
          </a:p>
        </p:txBody>
      </p:sp>
      <p:graphicFrame>
        <p:nvGraphicFramePr>
          <p:cNvPr id="31747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41802" y="3080891"/>
          <a:ext cx="404971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400" imgH="419100" progId="Equation.3">
                  <p:embed/>
                </p:oleObj>
              </mc:Choice>
              <mc:Fallback>
                <p:oleObj name="Equation" r:id="rId2" imgW="2692400" imgH="419100" progId="Equation.3">
                  <p:embed/>
                  <p:pic>
                    <p:nvPicPr>
                      <p:cNvPr id="317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802" y="3080891"/>
                        <a:ext cx="4049712" cy="630238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97834" y="4228059"/>
          <a:ext cx="24399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03200" progId="Equation.3">
                  <p:embed/>
                </p:oleObj>
              </mc:Choice>
              <mc:Fallback>
                <p:oleObj name="Equation" r:id="rId4" imgW="1295400" imgH="203200" progId="Equation.3">
                  <p:embed/>
                  <p:pic>
                    <p:nvPicPr>
                      <p:cNvPr id="317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834" y="4228059"/>
                        <a:ext cx="2439988" cy="38417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1517739" y="4624164"/>
          <a:ext cx="21669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400" imgH="431800" progId="Equation.3">
                  <p:embed/>
                </p:oleObj>
              </mc:Choice>
              <mc:Fallback>
                <p:oleObj name="Equation" r:id="rId6" imgW="1676400" imgH="431800" progId="Equation.3">
                  <p:embed/>
                  <p:pic>
                    <p:nvPicPr>
                      <p:cNvPr id="317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739" y="4624164"/>
                        <a:ext cx="2166937" cy="55880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8598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/>
          <p:cNvGraphicFramePr>
            <a:graphicFrameLocks noChangeAspect="1"/>
          </p:cNvGraphicFramePr>
          <p:nvPr/>
        </p:nvGraphicFramePr>
        <p:xfrm>
          <a:off x="3419475" y="471488"/>
          <a:ext cx="23034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393529" progId="Equation.3">
                  <p:embed/>
                </p:oleObj>
              </mc:Choice>
              <mc:Fallback>
                <p:oleObj name="Equation" r:id="rId3" imgW="1358310" imgH="393529" progId="Equation.3">
                  <p:embed/>
                  <p:pic>
                    <p:nvPicPr>
                      <p:cNvPr id="337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1488"/>
                        <a:ext cx="2303463" cy="6683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76213" y="600075"/>
            <a:ext cx="1522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Arial" charset="0"/>
              </a:rPr>
              <a:t>V.F., </a:t>
            </a:r>
            <a:r>
              <a:rPr lang="en-US" sz="1200" dirty="0" err="1">
                <a:latin typeface="Arial" charset="0"/>
              </a:rPr>
              <a:t>Ginges</a:t>
            </a:r>
            <a:r>
              <a:rPr lang="en-US" sz="1200" dirty="0">
                <a:latin typeface="Arial" charset="0"/>
              </a:rPr>
              <a:t>, 2002: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991350" y="587375"/>
          <a:ext cx="17732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0948" imgH="279279" progId="Equation.3">
                  <p:embed/>
                </p:oleObj>
              </mc:Choice>
              <mc:Fallback>
                <p:oleObj name="Equation" r:id="rId5" imgW="1040948" imgH="279279" progId="Equation.3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587375"/>
                        <a:ext cx="1773238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916613" y="587375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Arial" charset="0"/>
              </a:rPr>
              <a:t>where</a:t>
            </a:r>
          </a:p>
        </p:txBody>
      </p:sp>
      <p:sp>
        <p:nvSpPr>
          <p:cNvPr id="217094" name="Oval 6"/>
          <p:cNvSpPr>
            <a:spLocks noChangeArrowheads="1"/>
          </p:cNvSpPr>
          <p:nvPr/>
        </p:nvSpPr>
        <p:spPr bwMode="auto">
          <a:xfrm>
            <a:off x="6337300" y="2006600"/>
            <a:ext cx="1844675" cy="1844675"/>
          </a:xfrm>
          <a:prstGeom prst="ellipse">
            <a:avLst/>
          </a:prstGeom>
          <a:solidFill>
            <a:srgbClr val="CC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AU">
              <a:latin typeface="Arial" charset="0"/>
            </a:endParaRPr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7259638" y="2468563"/>
            <a:ext cx="0" cy="882650"/>
          </a:xfrm>
          <a:prstGeom prst="line">
            <a:avLst/>
          </a:prstGeom>
          <a:noFill/>
          <a:ln w="38100">
            <a:solidFill>
              <a:srgbClr val="FF2833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7567613" y="2468563"/>
            <a:ext cx="0" cy="882650"/>
          </a:xfrm>
          <a:prstGeom prst="line">
            <a:avLst/>
          </a:prstGeom>
          <a:noFill/>
          <a:ln w="38100">
            <a:solidFill>
              <a:srgbClr val="FF2833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7874000" y="2468563"/>
            <a:ext cx="0" cy="882650"/>
          </a:xfrm>
          <a:prstGeom prst="line">
            <a:avLst/>
          </a:prstGeom>
          <a:noFill/>
          <a:ln w="38100">
            <a:solidFill>
              <a:srgbClr val="FF2833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6991350" y="2468563"/>
            <a:ext cx="0" cy="882650"/>
          </a:xfrm>
          <a:prstGeom prst="line">
            <a:avLst/>
          </a:prstGeom>
          <a:noFill/>
          <a:ln w="38100">
            <a:solidFill>
              <a:srgbClr val="FF2833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9" name="Line 11"/>
          <p:cNvSpPr>
            <a:spLocks noChangeShapeType="1"/>
          </p:cNvSpPr>
          <p:nvPr/>
        </p:nvSpPr>
        <p:spPr bwMode="auto">
          <a:xfrm>
            <a:off x="6721475" y="2468563"/>
            <a:ext cx="0" cy="882650"/>
          </a:xfrm>
          <a:prstGeom prst="line">
            <a:avLst/>
          </a:prstGeom>
          <a:noFill/>
          <a:ln w="38100">
            <a:solidFill>
              <a:srgbClr val="FF2833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0" name="Freeform 12"/>
          <p:cNvSpPr>
            <a:spLocks/>
          </p:cNvSpPr>
          <p:nvPr/>
        </p:nvSpPr>
        <p:spPr bwMode="auto">
          <a:xfrm>
            <a:off x="1538288" y="2276475"/>
            <a:ext cx="1038225" cy="1152525"/>
          </a:xfrm>
          <a:custGeom>
            <a:avLst/>
            <a:gdLst>
              <a:gd name="T0" fmla="*/ 0 w 654"/>
              <a:gd name="T1" fmla="*/ 2147483647 h 726"/>
              <a:gd name="T2" fmla="*/ 2147483647 w 654"/>
              <a:gd name="T3" fmla="*/ 2147483647 h 726"/>
              <a:gd name="T4" fmla="*/ 2147483647 w 654"/>
              <a:gd name="T5" fmla="*/ 2147483647 h 726"/>
              <a:gd name="T6" fmla="*/ 2147483647 w 654"/>
              <a:gd name="T7" fmla="*/ 2147483647 h 726"/>
              <a:gd name="T8" fmla="*/ 2147483647 w 654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4"/>
              <a:gd name="T16" fmla="*/ 0 h 726"/>
              <a:gd name="T17" fmla="*/ 654 w 654"/>
              <a:gd name="T18" fmla="*/ 726 h 7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4" h="726">
                <a:moveTo>
                  <a:pt x="0" y="141"/>
                </a:moveTo>
                <a:cubicBezTo>
                  <a:pt x="50" y="70"/>
                  <a:pt x="101" y="0"/>
                  <a:pt x="145" y="44"/>
                </a:cubicBezTo>
                <a:cubicBezTo>
                  <a:pt x="189" y="88"/>
                  <a:pt x="218" y="302"/>
                  <a:pt x="266" y="407"/>
                </a:cubicBezTo>
                <a:cubicBezTo>
                  <a:pt x="314" y="512"/>
                  <a:pt x="371" y="620"/>
                  <a:pt x="436" y="673"/>
                </a:cubicBezTo>
                <a:cubicBezTo>
                  <a:pt x="501" y="726"/>
                  <a:pt x="614" y="714"/>
                  <a:pt x="654" y="722"/>
                </a:cubicBezTo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615950" y="3429000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2" name="Line 14"/>
          <p:cNvSpPr>
            <a:spLocks noChangeShapeType="1"/>
          </p:cNvSpPr>
          <p:nvPr/>
        </p:nvSpPr>
        <p:spPr bwMode="auto">
          <a:xfrm flipV="1">
            <a:off x="884238" y="2506663"/>
            <a:ext cx="654050" cy="92233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>
            <a:off x="884238" y="3429000"/>
            <a:ext cx="1958975" cy="0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4" name="Line 16"/>
          <p:cNvSpPr>
            <a:spLocks noChangeShapeType="1"/>
          </p:cNvSpPr>
          <p:nvPr/>
        </p:nvSpPr>
        <p:spPr bwMode="auto">
          <a:xfrm flipV="1">
            <a:off x="884238" y="2046288"/>
            <a:ext cx="0" cy="1382712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5" name="Line 17"/>
          <p:cNvSpPr>
            <a:spLocks noChangeShapeType="1"/>
          </p:cNvSpPr>
          <p:nvPr/>
        </p:nvSpPr>
        <p:spPr bwMode="auto">
          <a:xfrm flipV="1">
            <a:off x="7259638" y="1546225"/>
            <a:ext cx="0" cy="4603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>
            <a:off x="461963" y="1778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i="1"/>
              <a:t>j</a:t>
            </a:r>
          </a:p>
        </p:txBody>
      </p:sp>
      <p:sp>
        <p:nvSpPr>
          <p:cNvPr id="217107" name="Text Box 19"/>
          <p:cNvSpPr txBox="1">
            <a:spLocks noChangeArrowheads="1"/>
          </p:cNvSpPr>
          <p:nvPr/>
        </p:nvSpPr>
        <p:spPr bwMode="auto">
          <a:xfrm>
            <a:off x="2609850" y="34671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sz="1800" i="1">
                <a:latin typeface="Arial" charset="0"/>
              </a:rPr>
              <a:t>R</a:t>
            </a:r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7342188" y="1585913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Nuclear spin</a:t>
            </a:r>
          </a:p>
        </p:txBody>
      </p:sp>
      <p:sp>
        <p:nvSpPr>
          <p:cNvPr id="217109" name="Text Box 21"/>
          <p:cNvSpPr txBox="1">
            <a:spLocks noChangeArrowheads="1"/>
          </p:cNvSpPr>
          <p:nvPr/>
        </p:nvSpPr>
        <p:spPr bwMode="auto">
          <a:xfrm>
            <a:off x="7065963" y="33940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2833"/>
                </a:solidFill>
                <a:latin typeface="Arial" charset="0"/>
              </a:rPr>
              <a:t>E</a:t>
            </a:r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3611563" y="2314575"/>
            <a:ext cx="2432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Electric field induced</a:t>
            </a:r>
          </a:p>
          <a:p>
            <a:r>
              <a:rPr lang="en-US" sz="1800">
                <a:latin typeface="Arial" charset="0"/>
              </a:rPr>
              <a:t>by T,P-odd nuclear</a:t>
            </a:r>
          </a:p>
          <a:p>
            <a:r>
              <a:rPr lang="en-US" sz="1800">
                <a:latin typeface="Arial" charset="0"/>
              </a:rPr>
              <a:t>forces which influence</a:t>
            </a:r>
          </a:p>
          <a:p>
            <a:r>
              <a:rPr lang="en-US" sz="1800">
                <a:latin typeface="Arial" charset="0"/>
              </a:rPr>
              <a:t>proton charge density</a:t>
            </a:r>
          </a:p>
        </p:txBody>
      </p:sp>
      <p:sp>
        <p:nvSpPr>
          <p:cNvPr id="217111" name="Text Box 23"/>
          <p:cNvSpPr txBox="1">
            <a:spLocks noChangeArrowheads="1"/>
          </p:cNvSpPr>
          <p:nvPr/>
        </p:nvSpPr>
        <p:spPr bwMode="auto">
          <a:xfrm>
            <a:off x="546100" y="4137025"/>
            <a:ext cx="800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This potential has no singularities and may be used in relativistic calculations.</a:t>
            </a:r>
          </a:p>
          <a:p>
            <a:r>
              <a:rPr lang="en-US" sz="1800" dirty="0">
                <a:latin typeface="Arial" charset="0"/>
              </a:rPr>
              <a:t>Schiff moment electric field polarizes atom and produce EDM.</a:t>
            </a:r>
          </a:p>
        </p:txBody>
      </p:sp>
      <p:graphicFrame>
        <p:nvGraphicFramePr>
          <p:cNvPr id="217112" name="Object 4"/>
          <p:cNvGraphicFramePr>
            <a:graphicFrameLocks noChangeAspect="1"/>
          </p:cNvGraphicFramePr>
          <p:nvPr/>
        </p:nvGraphicFramePr>
        <p:xfrm>
          <a:off x="5378450" y="5772150"/>
          <a:ext cx="2463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07532" imgH="203112" progId="Equation.3">
                  <p:embed/>
                </p:oleObj>
              </mc:Choice>
              <mc:Fallback>
                <p:oleObj name="Equation" r:id="rId7" imgW="1307532" imgH="203112" progId="Equation.3">
                  <p:embed/>
                  <p:pic>
                    <p:nvPicPr>
                      <p:cNvPr id="2171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5772150"/>
                        <a:ext cx="2463800" cy="38417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13" name="Text Box 25"/>
          <p:cNvSpPr txBox="1">
            <a:spLocks noChangeArrowheads="1"/>
          </p:cNvSpPr>
          <p:nvPr/>
        </p:nvSpPr>
        <p:spPr bwMode="auto">
          <a:xfrm>
            <a:off x="630238" y="4784725"/>
            <a:ext cx="8135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Relativistic corrections Z</a:t>
            </a:r>
            <a:r>
              <a:rPr lang="en-US" sz="1800" baseline="30000" dirty="0">
                <a:latin typeface="Arial" charset="0"/>
              </a:rPr>
              <a:t>2</a:t>
            </a:r>
            <a:r>
              <a:rPr lang="en-AU" sz="1800" dirty="0"/>
              <a:t>a</a:t>
            </a:r>
            <a:r>
              <a:rPr lang="en-US" sz="1800" baseline="30000" dirty="0">
                <a:latin typeface="Arial" charset="0"/>
              </a:rPr>
              <a:t>2</a:t>
            </a:r>
            <a:r>
              <a:rPr lang="en-US" sz="1800" dirty="0">
                <a:latin typeface="Arial" charset="0"/>
              </a:rPr>
              <a:t> originating from electron wave functions can be </a:t>
            </a:r>
          </a:p>
          <a:p>
            <a:r>
              <a:rPr lang="en-US" sz="1800" dirty="0">
                <a:latin typeface="Arial" charset="0"/>
              </a:rPr>
              <a:t>incorporated into </a:t>
            </a:r>
            <a:r>
              <a:rPr lang="en-US" sz="1800" i="1" dirty="0">
                <a:latin typeface="Arial" charset="0"/>
              </a:rPr>
              <a:t>Local Dipole Moment</a:t>
            </a:r>
            <a:r>
              <a:rPr lang="en-US" sz="1800" dirty="0">
                <a:latin typeface="Arial" charset="0"/>
              </a:rPr>
              <a:t> (</a:t>
            </a:r>
            <a:r>
              <a:rPr lang="en-US" sz="1800" b="1" dirty="0">
                <a:latin typeface="Arial" charset="0"/>
              </a:rPr>
              <a:t>L</a:t>
            </a:r>
            <a:r>
              <a:rPr lang="en-US" sz="1800" dirty="0">
                <a:latin typeface="Arial" charset="0"/>
              </a:rPr>
              <a:t>) containing sum of  powers of r</a:t>
            </a:r>
            <a:r>
              <a:rPr lang="en-US" sz="1800" baseline="30000" dirty="0">
                <a:latin typeface="Arial" charset="0"/>
              </a:rPr>
              <a:t>2</a:t>
            </a:r>
          </a:p>
        </p:txBody>
      </p:sp>
      <p:graphicFrame>
        <p:nvGraphicFramePr>
          <p:cNvPr id="217114" name="Object 5"/>
          <p:cNvGraphicFramePr>
            <a:graphicFrameLocks noChangeAspect="1"/>
          </p:cNvGraphicFramePr>
          <p:nvPr/>
        </p:nvGraphicFramePr>
        <p:xfrm>
          <a:off x="2114550" y="5618163"/>
          <a:ext cx="10779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4725" imgH="431613" progId="Equation.3">
                  <p:embed/>
                </p:oleObj>
              </mc:Choice>
              <mc:Fallback>
                <p:oleObj name="Equation" r:id="rId9" imgW="634725" imgH="431613" progId="Equation.3">
                  <p:embed/>
                  <p:pic>
                    <p:nvPicPr>
                      <p:cNvPr id="2171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5618163"/>
                        <a:ext cx="1077913" cy="733425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0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animBg="1"/>
      <p:bldP spid="217095" grpId="0" animBg="1"/>
      <p:bldP spid="217096" grpId="0" animBg="1"/>
      <p:bldP spid="217097" grpId="0" animBg="1"/>
      <p:bldP spid="217098" grpId="0" animBg="1"/>
      <p:bldP spid="217099" grpId="0" animBg="1"/>
      <p:bldP spid="217100" grpId="0" animBg="1"/>
      <p:bldP spid="217101" grpId="0" animBg="1"/>
      <p:bldP spid="217102" grpId="0" animBg="1"/>
      <p:bldP spid="217103" grpId="0" animBg="1"/>
      <p:bldP spid="217104" grpId="0" animBg="1"/>
      <p:bldP spid="217105" grpId="0" animBg="1"/>
      <p:bldP spid="217106" grpId="0"/>
      <p:bldP spid="217107" grpId="0"/>
      <p:bldP spid="217108" grpId="0"/>
      <p:bldP spid="217109" grpId="0"/>
      <p:bldP spid="217110" grpId="0"/>
      <p:bldP spid="217111" grpId="0"/>
      <p:bldP spid="217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5288"/>
            <a:ext cx="7772400" cy="668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Nuclear enhancement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Auerbach,   V.F. , 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Spevak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1996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163638"/>
            <a:ext cx="8264525" cy="920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strongest enhancement is due to octupole deformation (Rn,Ra,Fr,…)</a:t>
            </a:r>
          </a:p>
        </p:txBody>
      </p:sp>
      <p:graphicFrame>
        <p:nvGraphicFramePr>
          <p:cNvPr id="36867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2890838"/>
          <a:ext cx="26511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227" imgH="418918" progId="Equation.3">
                  <p:embed/>
                </p:oleObj>
              </mc:Choice>
              <mc:Fallback>
                <p:oleObj name="Equation" r:id="rId2" imgW="1320227" imgH="418918" progId="Equation.3">
                  <p:embed/>
                  <p:pic>
                    <p:nvPicPr>
                      <p:cNvPr id="368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90838"/>
                        <a:ext cx="2651125" cy="841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Oval 5"/>
          <p:cNvSpPr>
            <a:spLocks noChangeArrowheads="1"/>
          </p:cNvSpPr>
          <p:nvPr/>
        </p:nvSpPr>
        <p:spPr bwMode="auto">
          <a:xfrm>
            <a:off x="885825" y="2546350"/>
            <a:ext cx="1458913" cy="1458913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9" name="Oval 6"/>
          <p:cNvSpPr>
            <a:spLocks noChangeArrowheads="1"/>
          </p:cNvSpPr>
          <p:nvPr/>
        </p:nvSpPr>
        <p:spPr bwMode="auto">
          <a:xfrm>
            <a:off x="1730375" y="2776538"/>
            <a:ext cx="920750" cy="960437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V="1">
            <a:off x="2076450" y="3698875"/>
            <a:ext cx="230188" cy="1524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960563" y="2660650"/>
            <a:ext cx="346075" cy="15398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72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46525" y="3987800"/>
          <a:ext cx="812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626" imgH="215713" progId="Equation.3">
                  <p:embed/>
                </p:oleObj>
              </mc:Choice>
              <mc:Fallback>
                <p:oleObj name="Equation" r:id="rId4" imgW="545626" imgH="215713" progId="Equation.3">
                  <p:embed/>
                  <p:pic>
                    <p:nvPicPr>
                      <p:cNvPr id="3687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3987800"/>
                        <a:ext cx="812800" cy="3206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4"/>
          <p:cNvGraphicFramePr>
            <a:graphicFrameLocks noChangeAspect="1"/>
          </p:cNvGraphicFramePr>
          <p:nvPr/>
        </p:nvGraphicFramePr>
        <p:xfrm>
          <a:off x="3957638" y="4389438"/>
          <a:ext cx="812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9" imgH="228501" progId="Equation.3">
                  <p:embed/>
                </p:oleObj>
              </mc:Choice>
              <mc:Fallback>
                <p:oleObj name="Equation" r:id="rId6" imgW="533169" imgH="228501" progId="Equation.3">
                  <p:embed/>
                  <p:pic>
                    <p:nvPicPr>
                      <p:cNvPr id="368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4389438"/>
                        <a:ext cx="812800" cy="384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4840288" y="4351338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- octupole deformation</a:t>
            </a:r>
          </a:p>
        </p:txBody>
      </p:sp>
      <p:sp>
        <p:nvSpPr>
          <p:cNvPr id="36875" name="Text Box 12"/>
          <p:cNvSpPr txBox="1">
            <a:spLocks noChangeArrowheads="1"/>
          </p:cNvSpPr>
          <p:nvPr/>
        </p:nvSpPr>
        <p:spPr bwMode="auto">
          <a:xfrm>
            <a:off x="4830763" y="3967163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- quadrupole deformation</a:t>
            </a:r>
          </a:p>
        </p:txBody>
      </p:sp>
      <p:sp>
        <p:nvSpPr>
          <p:cNvPr id="36876" name="Oval 13"/>
          <p:cNvSpPr>
            <a:spLocks noChangeArrowheads="1"/>
          </p:cNvSpPr>
          <p:nvPr/>
        </p:nvSpPr>
        <p:spPr bwMode="auto">
          <a:xfrm>
            <a:off x="7951788" y="4005263"/>
            <a:ext cx="730250" cy="269875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7" name="Oval 14"/>
          <p:cNvSpPr>
            <a:spLocks noChangeArrowheads="1"/>
          </p:cNvSpPr>
          <p:nvPr/>
        </p:nvSpPr>
        <p:spPr bwMode="auto">
          <a:xfrm>
            <a:off x="8258175" y="4505325"/>
            <a:ext cx="231775" cy="230188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8" name="Oval 15"/>
          <p:cNvSpPr>
            <a:spLocks noChangeArrowheads="1"/>
          </p:cNvSpPr>
          <p:nvPr/>
        </p:nvSpPr>
        <p:spPr bwMode="auto">
          <a:xfrm>
            <a:off x="7951788" y="4427538"/>
            <a:ext cx="423862" cy="422275"/>
          </a:xfrm>
          <a:prstGeom prst="ellipse">
            <a:avLst/>
          </a:prstGeom>
          <a:solidFill>
            <a:srgbClr val="FF9933"/>
          </a:solidFill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4456113" y="2354263"/>
            <a:ext cx="3351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Intrinsic Schiff moment:</a:t>
            </a: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520996" y="5226050"/>
            <a:ext cx="872301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Arial" charset="0"/>
              </a:rPr>
              <a:t>No T,P-odd forces are needed for the Schiff moment  and EDM in intrinsic</a:t>
            </a:r>
          </a:p>
          <a:p>
            <a:r>
              <a:rPr lang="en-US" sz="2000" dirty="0">
                <a:latin typeface="Arial" charset="0"/>
              </a:rPr>
              <a:t>reference frame</a:t>
            </a:r>
          </a:p>
          <a:p>
            <a:r>
              <a:rPr lang="en-US" sz="2000" dirty="0">
                <a:latin typeface="Arial" charset="0"/>
              </a:rPr>
              <a:t>However, in laboratory frame S=d=0 due to rotation of deformed nucleus </a:t>
            </a:r>
          </a:p>
        </p:txBody>
      </p:sp>
    </p:spTree>
    <p:extLst>
      <p:ext uri="{BB962C8B-B14F-4D97-AF65-F5344CB8AC3E}">
        <p14:creationId xmlns:p14="http://schemas.microsoft.com/office/powerpoint/2010/main" val="10459998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val 2"/>
          <p:cNvSpPr>
            <a:spLocks noChangeArrowheads="1"/>
          </p:cNvSpPr>
          <p:nvPr/>
        </p:nvSpPr>
        <p:spPr bwMode="auto">
          <a:xfrm>
            <a:off x="885825" y="2238375"/>
            <a:ext cx="1458913" cy="1458913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0" name="Oval 3"/>
          <p:cNvSpPr>
            <a:spLocks noChangeArrowheads="1"/>
          </p:cNvSpPr>
          <p:nvPr/>
        </p:nvSpPr>
        <p:spPr bwMode="auto">
          <a:xfrm>
            <a:off x="1730375" y="2468563"/>
            <a:ext cx="920750" cy="960437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 flipV="1">
            <a:off x="2076450" y="3390900"/>
            <a:ext cx="230188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1960563" y="2352675"/>
            <a:ext cx="346075" cy="153988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3997325" y="2200275"/>
            <a:ext cx="1458913" cy="1458913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4" name="Oval 7"/>
          <p:cNvSpPr>
            <a:spLocks noChangeArrowheads="1"/>
          </p:cNvSpPr>
          <p:nvPr/>
        </p:nvSpPr>
        <p:spPr bwMode="auto">
          <a:xfrm>
            <a:off x="3727450" y="2430463"/>
            <a:ext cx="920750" cy="960437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4111625" y="2314575"/>
            <a:ext cx="230188" cy="152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3997325" y="3351213"/>
            <a:ext cx="346075" cy="153987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1577975" y="2968625"/>
            <a:ext cx="138271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1577975" y="2968625"/>
            <a:ext cx="882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 flipH="1">
            <a:off x="3421063" y="2928938"/>
            <a:ext cx="1382712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4803775" y="2928938"/>
            <a:ext cx="9207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901" name="Object 2"/>
          <p:cNvGraphicFramePr>
            <a:graphicFrameLocks noChangeAspect="1"/>
          </p:cNvGraphicFramePr>
          <p:nvPr/>
        </p:nvGraphicFramePr>
        <p:xfrm>
          <a:off x="885825" y="1085850"/>
          <a:ext cx="34639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419100" progId="Equation.3">
                  <p:embed/>
                </p:oleObj>
              </mc:Choice>
              <mc:Fallback>
                <p:oleObj name="Equation" r:id="rId2" imgW="1727200" imgH="419100" progId="Equation.3">
                  <p:embed/>
                  <p:pic>
                    <p:nvPicPr>
                      <p:cNvPr id="379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085850"/>
                        <a:ext cx="3463925" cy="841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2" name="Object 3"/>
          <p:cNvGraphicFramePr>
            <a:graphicFrameLocks noChangeAspect="1"/>
          </p:cNvGraphicFramePr>
          <p:nvPr/>
        </p:nvGraphicFramePr>
        <p:xfrm>
          <a:off x="885825" y="4657725"/>
          <a:ext cx="50180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900" imgH="419100" progId="Equation.3">
                  <p:embed/>
                </p:oleObj>
              </mc:Choice>
              <mc:Fallback>
                <p:oleObj name="Equation" r:id="rId4" imgW="2501900" imgH="419100" progId="Equation.3">
                  <p:embed/>
                  <p:pic>
                    <p:nvPicPr>
                      <p:cNvPr id="3790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657725"/>
                        <a:ext cx="5018088" cy="8397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1922463" y="254635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  <a:latin typeface="Comic Sans MS" charset="0"/>
              </a:rPr>
              <a:t>I</a:t>
            </a:r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4957763" y="2506663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  <a:latin typeface="Comic Sans MS" charset="0"/>
              </a:rPr>
              <a:t>I</a:t>
            </a: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2667000" y="243046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FF00"/>
                </a:solidFill>
                <a:latin typeface="Arial" charset="0"/>
              </a:rPr>
              <a:t>n</a:t>
            </a: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3305175" y="2430463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FF00"/>
                </a:solidFill>
                <a:latin typeface="Arial" charset="0"/>
              </a:rPr>
              <a:t>n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731838" y="509588"/>
            <a:ext cx="722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In the absence of T,P-odd forces: doublet (+) and (-)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5494338" y="1343025"/>
            <a:ext cx="2227262" cy="434975"/>
          </a:xfrm>
          <a:prstGeom prst="rect">
            <a:avLst/>
          </a:prstGeom>
          <a:solidFill>
            <a:srgbClr val="6CAAC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and </a:t>
            </a:r>
          </a:p>
        </p:txBody>
      </p:sp>
      <p:graphicFrame>
        <p:nvGraphicFramePr>
          <p:cNvPr id="37909" name="Object 4"/>
          <p:cNvGraphicFramePr>
            <a:graphicFrameLocks noChangeAspect="1"/>
          </p:cNvGraphicFramePr>
          <p:nvPr/>
        </p:nvGraphicFramePr>
        <p:xfrm>
          <a:off x="6530975" y="1303338"/>
          <a:ext cx="9239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400" imgH="139700" progId="Equation.3">
                  <p:embed/>
                </p:oleObj>
              </mc:Choice>
              <mc:Fallback>
                <p:oleObj name="Equation" r:id="rId6" imgW="406400" imgH="139700" progId="Equation.3">
                  <p:embed/>
                  <p:pic>
                    <p:nvPicPr>
                      <p:cNvPr id="379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1303338"/>
                        <a:ext cx="9239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5"/>
          <p:cNvGraphicFramePr>
            <a:graphicFrameLocks noChangeAspect="1"/>
          </p:cNvGraphicFramePr>
          <p:nvPr/>
        </p:nvGraphicFramePr>
        <p:xfrm>
          <a:off x="6915150" y="2671763"/>
          <a:ext cx="13890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200" imgH="63500" progId="Equation.3">
                  <p:embed/>
                </p:oleObj>
              </mc:Choice>
              <mc:Fallback>
                <p:oleObj name="Equation" r:id="rId8" imgW="711200" imgH="63500" progId="Equation.3">
                  <p:embed/>
                  <p:pic>
                    <p:nvPicPr>
                      <p:cNvPr id="379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2671763"/>
                        <a:ext cx="138906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Text Box 24"/>
          <p:cNvSpPr txBox="1">
            <a:spLocks noChangeArrowheads="1"/>
          </p:cNvSpPr>
          <p:nvPr/>
        </p:nvSpPr>
        <p:spPr bwMode="auto">
          <a:xfrm>
            <a:off x="546100" y="3927475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T,P-odd mixing (</a:t>
            </a:r>
            <a:r>
              <a:rPr lang="en-US"/>
              <a:t>b</a:t>
            </a:r>
            <a:r>
              <a:rPr lang="en-US">
                <a:latin typeface="Arial" charset="0"/>
              </a:rPr>
              <a:t>) with opposite parity state (-) of doublet:</a:t>
            </a:r>
          </a:p>
        </p:txBody>
      </p:sp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6146800" y="4837113"/>
            <a:ext cx="2227263" cy="434975"/>
          </a:xfrm>
          <a:prstGeom prst="rect">
            <a:avLst/>
          </a:prstGeom>
          <a:solidFill>
            <a:srgbClr val="6CAAC1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and </a:t>
            </a:r>
          </a:p>
        </p:txBody>
      </p:sp>
      <p:graphicFrame>
        <p:nvGraphicFramePr>
          <p:cNvPr id="37913" name="Object 6"/>
          <p:cNvGraphicFramePr>
            <a:graphicFrameLocks noChangeAspect="1"/>
          </p:cNvGraphicFramePr>
          <p:nvPr/>
        </p:nvGraphicFramePr>
        <p:xfrm>
          <a:off x="6799263" y="4799013"/>
          <a:ext cx="157321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6100" imgH="139700" progId="Equation.3">
                  <p:embed/>
                </p:oleObj>
              </mc:Choice>
              <mc:Fallback>
                <p:oleObj name="Equation" r:id="rId10" imgW="546100" imgH="139700" progId="Equation.3">
                  <p:embed/>
                  <p:pic>
                    <p:nvPicPr>
                      <p:cNvPr id="379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4799013"/>
                        <a:ext cx="157321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7"/>
          <p:cNvGraphicFramePr>
            <a:graphicFrameLocks noChangeAspect="1"/>
          </p:cNvGraphicFramePr>
          <p:nvPr/>
        </p:nvGraphicFramePr>
        <p:xfrm>
          <a:off x="4114800" y="6057900"/>
          <a:ext cx="3276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671" imgH="253890" progId="Equation.3">
                  <p:embed/>
                </p:oleObj>
              </mc:Choice>
              <mc:Fallback>
                <p:oleObj name="Equation" r:id="rId12" imgW="1218671" imgH="253890" progId="Equation.3">
                  <p:embed/>
                  <p:pic>
                    <p:nvPicPr>
                      <p:cNvPr id="379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057900"/>
                        <a:ext cx="3276600" cy="5127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5" name="Text Box 28"/>
          <p:cNvSpPr txBox="1">
            <a:spLocks noChangeArrowheads="1"/>
          </p:cNvSpPr>
          <p:nvPr/>
        </p:nvSpPr>
        <p:spPr bwMode="auto">
          <a:xfrm>
            <a:off x="96838" y="5886450"/>
            <a:ext cx="3487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Arial" charset="0"/>
              </a:rPr>
              <a:t>EDM and Schiff moment</a:t>
            </a:r>
          </a:p>
        </p:txBody>
      </p:sp>
    </p:spTree>
    <p:extLst>
      <p:ext uri="{BB962C8B-B14F-4D97-AF65-F5344CB8AC3E}">
        <p14:creationId xmlns:p14="http://schemas.microsoft.com/office/powerpoint/2010/main" val="29164657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2"/>
          <p:cNvGraphicFramePr>
            <a:graphicFrameLocks noChangeAspect="1"/>
          </p:cNvGraphicFramePr>
          <p:nvPr/>
        </p:nvGraphicFramePr>
        <p:xfrm>
          <a:off x="885825" y="1085850"/>
          <a:ext cx="30337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457200" progId="Equation.3">
                  <p:embed/>
                </p:oleObj>
              </mc:Choice>
              <mc:Fallback>
                <p:oleObj name="Equation" r:id="rId2" imgW="1435100" imgH="457200" progId="Equation.3">
                  <p:embed/>
                  <p:pic>
                    <p:nvPicPr>
                      <p:cNvPr id="399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085850"/>
                        <a:ext cx="3033713" cy="914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788988" y="476250"/>
            <a:ext cx="2375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</a:rPr>
              <a:t>Simple estimate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21516" y="2000250"/>
            <a:ext cx="89224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</a:rPr>
              <a:t>Three factors of enhancement:</a:t>
            </a:r>
          </a:p>
          <a:p>
            <a:pPr>
              <a:buFontTx/>
              <a:buAutoNum type="arabicPeriod"/>
            </a:pPr>
            <a:r>
              <a:rPr lang="en-US" dirty="0">
                <a:latin typeface="Arial" charset="0"/>
              </a:rPr>
              <a:t>Large collective moment in the body frame</a:t>
            </a:r>
          </a:p>
          <a:p>
            <a:pPr>
              <a:buFontTx/>
              <a:buAutoNum type="arabicPeriod"/>
            </a:pPr>
            <a:r>
              <a:rPr lang="en-US" dirty="0">
                <a:latin typeface="Arial" charset="0"/>
              </a:rPr>
              <a:t>Small energy interval (</a:t>
            </a:r>
            <a:r>
              <a:rPr lang="en-US" i="1" dirty="0">
                <a:latin typeface="Arial" charset="0"/>
              </a:rPr>
              <a:t>E</a:t>
            </a:r>
            <a:r>
              <a:rPr lang="en-US" i="1" baseline="-25000" dirty="0">
                <a:latin typeface="Arial" charset="0"/>
              </a:rPr>
              <a:t>+</a:t>
            </a:r>
            <a:r>
              <a:rPr lang="en-US" i="1" dirty="0">
                <a:latin typeface="Arial" charset="0"/>
              </a:rPr>
              <a:t>-E</a:t>
            </a:r>
            <a:r>
              <a:rPr lang="en-US" i="1" baseline="-25000" dirty="0">
                <a:latin typeface="Arial" charset="0"/>
              </a:rPr>
              <a:t>-</a:t>
            </a:r>
            <a:r>
              <a:rPr lang="en-US" dirty="0">
                <a:latin typeface="Arial" charset="0"/>
              </a:rPr>
              <a:t>), 0.05  instead of 8 MeV</a:t>
            </a:r>
          </a:p>
          <a:p>
            <a:pPr>
              <a:buFontTx/>
              <a:buAutoNum type="arabicPeriod"/>
            </a:pPr>
            <a:r>
              <a:rPr lang="en-US" dirty="0">
                <a:latin typeface="Arial" charset="0"/>
              </a:rPr>
              <a:t>Large matrix element &lt;IMK | H</a:t>
            </a:r>
            <a:r>
              <a:rPr lang="en-US" baseline="-25000" dirty="0">
                <a:latin typeface="Arial" charset="0"/>
              </a:rPr>
              <a:t>TP</a:t>
            </a:r>
            <a:r>
              <a:rPr lang="en-US" dirty="0">
                <a:latin typeface="Arial" charset="0"/>
              </a:rPr>
              <a:t>|IMK&gt;</a:t>
            </a:r>
          </a:p>
          <a:p>
            <a:pPr>
              <a:buFontTx/>
              <a:buAutoNum type="arabicPeriod"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39940" name="Object 3"/>
          <p:cNvGraphicFramePr>
            <a:graphicFrameLocks noChangeAspect="1"/>
          </p:cNvGraphicFramePr>
          <p:nvPr/>
        </p:nvGraphicFramePr>
        <p:xfrm>
          <a:off x="885825" y="3544888"/>
          <a:ext cx="77882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73500" imgH="431800" progId="Equation.3">
                  <p:embed/>
                </p:oleObj>
              </mc:Choice>
              <mc:Fallback>
                <p:oleObj name="Equation" r:id="rId4" imgW="3873500" imgH="431800" progId="Equation.3">
                  <p:embed/>
                  <p:pic>
                    <p:nvPicPr>
                      <p:cNvPr id="399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544888"/>
                        <a:ext cx="7788275" cy="8683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885825" y="4879317"/>
            <a:ext cx="631454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800" baseline="30000" dirty="0">
                <a:solidFill>
                  <a:srgbClr val="FF0000"/>
                </a:solidFill>
                <a:latin typeface="Arial" charset="0"/>
              </a:rPr>
              <a:t>225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Ra,</a:t>
            </a:r>
            <a:r>
              <a:rPr lang="en-US" sz="1800" baseline="30000" dirty="0">
                <a:solidFill>
                  <a:srgbClr val="FF0000"/>
                </a:solidFill>
                <a:latin typeface="Arial" charset="0"/>
              </a:rPr>
              <a:t>223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Rn, </a:t>
            </a:r>
            <a:r>
              <a:rPr lang="en-US" sz="1800" dirty="0" err="1">
                <a:solidFill>
                  <a:srgbClr val="FF0000"/>
                </a:solidFill>
                <a:latin typeface="Arial" charset="0"/>
              </a:rPr>
              <a:t>Fr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,… -100-1000 times enhancement</a:t>
            </a:r>
            <a:r>
              <a:rPr lang="en-US" sz="1800" dirty="0">
                <a:latin typeface="Arial" charset="0"/>
              </a:rPr>
              <a:t>  </a:t>
            </a:r>
          </a:p>
          <a:p>
            <a:r>
              <a:rPr lang="en-US" sz="1800" dirty="0">
                <a:latin typeface="Arial" charset="0"/>
              </a:rPr>
              <a:t>Results are stable </a:t>
            </a:r>
            <a:r>
              <a:rPr lang="mr-IN" sz="1800" dirty="0">
                <a:latin typeface="Arial" charset="0"/>
              </a:rPr>
              <a:t>–</a:t>
            </a:r>
            <a:r>
              <a:rPr lang="en-US" sz="1800" dirty="0">
                <a:latin typeface="Arial" charset="0"/>
              </a:rPr>
              <a:t> screening term is small, no cancellation</a:t>
            </a:r>
          </a:p>
          <a:p>
            <a:endParaRPr lang="en-US" sz="1800" dirty="0">
              <a:latin typeface="Arial" charset="0"/>
            </a:endParaRPr>
          </a:p>
          <a:p>
            <a:r>
              <a:rPr lang="en-US" sz="1800" dirty="0">
                <a:solidFill>
                  <a:srgbClr val="000090"/>
                </a:solidFill>
                <a:latin typeface="Arial" charset="0"/>
              </a:rPr>
              <a:t>Static </a:t>
            </a:r>
            <a:r>
              <a:rPr lang="en-US" sz="1800" dirty="0" err="1">
                <a:solidFill>
                  <a:srgbClr val="000090"/>
                </a:solidFill>
                <a:latin typeface="Arial" charset="0"/>
              </a:rPr>
              <a:t>octupole</a:t>
            </a:r>
            <a:r>
              <a:rPr lang="en-US" sz="1800" dirty="0">
                <a:solidFill>
                  <a:srgbClr val="000090"/>
                </a:solidFill>
                <a:latin typeface="Arial" charset="0"/>
              </a:rPr>
              <a:t> deformation is not essential, nuclei with soft </a:t>
            </a:r>
          </a:p>
          <a:p>
            <a:r>
              <a:rPr lang="en-US" sz="1800" dirty="0" err="1">
                <a:solidFill>
                  <a:srgbClr val="000090"/>
                </a:solidFill>
                <a:latin typeface="Arial" charset="0"/>
              </a:rPr>
              <a:t>octupole</a:t>
            </a:r>
            <a:r>
              <a:rPr lang="en-US" sz="1800" dirty="0">
                <a:solidFill>
                  <a:srgbClr val="000090"/>
                </a:solidFill>
                <a:latin typeface="Arial" charset="0"/>
              </a:rPr>
              <a:t> vibrations also have the enhancement</a:t>
            </a:r>
            <a:r>
              <a:rPr lang="en-US" sz="1800" dirty="0">
                <a:latin typeface="Arial" charset="0"/>
              </a:rPr>
              <a:t>. </a:t>
            </a:r>
          </a:p>
          <a:p>
            <a:r>
              <a:rPr lang="en-US" sz="1200" dirty="0">
                <a:latin typeface="Arial" charset="0"/>
              </a:rPr>
              <a:t>Engel, Friar, Hayes (2000); </a:t>
            </a:r>
            <a:r>
              <a:rPr lang="en-US" sz="1200" dirty="0" err="1">
                <a:latin typeface="Arial" charset="0"/>
              </a:rPr>
              <a:t>Flambaum</a:t>
            </a:r>
            <a:r>
              <a:rPr lang="en-US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Zelevinsky</a:t>
            </a:r>
            <a:r>
              <a:rPr lang="en-US" sz="1200" dirty="0">
                <a:latin typeface="Arial" charset="0"/>
              </a:rPr>
              <a:t> (2003)</a:t>
            </a:r>
          </a:p>
        </p:txBody>
      </p:sp>
      <p:sp>
        <p:nvSpPr>
          <p:cNvPr id="39942" name="Rectangle 1"/>
          <p:cNvSpPr>
            <a:spLocks noChangeArrowheads="1"/>
          </p:cNvSpPr>
          <p:nvPr/>
        </p:nvSpPr>
        <p:spPr bwMode="auto">
          <a:xfrm rot="10800000" flipV="1">
            <a:off x="461963" y="6191657"/>
            <a:ext cx="8682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aseline="30000" dirty="0">
                <a:solidFill>
                  <a:srgbClr val="FF0000"/>
                </a:solidFill>
                <a:latin typeface="Arial" charset="0"/>
              </a:rPr>
              <a:t> 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4949890" y="46678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0599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3321"/>
            <a:ext cx="8229600" cy="14705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Octupole</a:t>
            </a:r>
            <a:r>
              <a:rPr lang="en-US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deformation and enhanced Schiff moments in long-lifetime nuclei</a:t>
            </a:r>
            <a:br>
              <a:rPr lang="en-US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13186"/>
            <a:ext cx="8568559" cy="50599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V.F. and 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Feldmeier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2019;      V.F. and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Dzuba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2019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225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Ra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lifetime15 days </a:t>
            </a:r>
            <a:r>
              <a:rPr lang="mr-IN" sz="280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experiment in Argonne laboratory</a:t>
            </a:r>
          </a:p>
          <a:p>
            <a:pPr eaLnBrk="1" hangingPunct="1">
              <a:buFontTx/>
              <a:buNone/>
            </a:pP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227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22 years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atomic  EDM 6 times larger than in Ra</a:t>
            </a:r>
          </a:p>
          <a:p>
            <a:pPr eaLnBrk="1" hangingPunct="1">
              <a:buFontTx/>
              <a:buNone/>
            </a:pP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237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Np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2 million years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EDM 4 times larger than in Ra</a:t>
            </a:r>
          </a:p>
          <a:p>
            <a:pPr eaLnBrk="1" hangingPunct="1">
              <a:buFontTx/>
              <a:buNone/>
            </a:pP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153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Eu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stable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EDM comparable to Ra ?</a:t>
            </a:r>
          </a:p>
          <a:p>
            <a:pPr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Other candidates: 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233,235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 (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0.7 billion years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161,163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Dy,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155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Gd (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stable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229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 (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8 thousand years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</a:p>
          <a:p>
            <a:pPr eaLnBrk="1" hangingPunct="1">
              <a:buFontTx/>
              <a:buNone/>
            </a:pP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229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 (unstable but possibly huge SM due to very close nuclear level</a:t>
            </a:r>
            <a:r>
              <a:rPr lang="mr-IN" sz="2800" dirty="0"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800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100 eV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?,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Haxton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Henly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1983</a:t>
            </a:r>
          </a:p>
          <a:p>
            <a:pPr eaLnBrk="1" hangingPunct="1">
              <a:buFontTx/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Several sophisticated many-body calculations for </a:t>
            </a:r>
            <a:r>
              <a:rPr lang="en-US" sz="2200" baseline="30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199</a:t>
            </a:r>
            <a:r>
              <a:rPr lang="en-US" sz="22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Hg (no reliable result)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200" baseline="30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225</a:t>
            </a: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Ra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, 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Dobaczewski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, Engel, et al </a:t>
            </a:r>
            <a:r>
              <a:rPr lang="en-AU" sz="1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Rev. Lett. 121, 232501 (2018),  </a:t>
            </a:r>
            <a:r>
              <a:rPr lang="en-AU" sz="1600" b="1" dirty="0">
                <a:hlinkClick r:id="rId4" tooltip="Go to Progress in Particle and Nuclear Physics on ScienceDir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Prog. Part. Nucl. Phys</a:t>
            </a:r>
            <a:r>
              <a:rPr lang="en-AU" sz="1600" b="1" dirty="0"/>
              <a:t>. </a:t>
            </a:r>
            <a:r>
              <a:rPr lang="en-AU" sz="1600" dirty="0">
                <a:hlinkClick r:id="rId5" tooltip="Go to table of contents for this volume/iss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71</a:t>
            </a:r>
            <a:r>
              <a:rPr lang="en-AU" sz="1600" dirty="0"/>
              <a:t>, 21 (2013), …</a:t>
            </a:r>
          </a:p>
          <a:p>
            <a:pPr>
              <a:buNone/>
            </a:pPr>
            <a:endParaRPr lang="en-AU" sz="1400" b="1" dirty="0">
              <a:hlinkClick r:id="rId3"/>
            </a:endParaRPr>
          </a:p>
          <a:p>
            <a:pPr eaLnBrk="1" hangingPunct="1">
              <a:buFontTx/>
              <a:buNone/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290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Enhanced effects of Schiff moment in  molecules 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Sandars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1967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199" y="1600200"/>
            <a:ext cx="8474149" cy="514992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9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8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TlF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experiments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Hinds et al,      DeMille, T.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Zelevinsky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et al  </a:t>
            </a:r>
          </a:p>
          <a:p>
            <a:pPr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Enhancement  in Ra, Ac, Th, Np, Eu, </a:t>
            </a:r>
            <a:r>
              <a:rPr lang="mr-IN" sz="28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en-AU" sz="28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 molecules</a:t>
            </a:r>
            <a:r>
              <a:rPr lang="en-US" sz="28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28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Biggest Schiff moment</a:t>
            </a:r>
          </a:p>
          <a:p>
            <a:pPr eaLnBrk="1" hangingPunct="1"/>
            <a:r>
              <a:rPr lang="en-US" sz="28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Highest nuclear charge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225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RaO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= 200</a:t>
            </a:r>
            <a:r>
              <a:rPr lang="en-US" sz="2800" baseline="30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TlF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V.F.  2008; </a:t>
            </a:r>
            <a:r>
              <a:rPr lang="en-US" sz="1700" dirty="0" err="1">
                <a:latin typeface="+mj-lt"/>
                <a:ea typeface="ＭＳ Ｐゴシック" charset="0"/>
                <a:cs typeface="ＭＳ Ｐゴシック" charset="0"/>
              </a:rPr>
              <a:t>Kudashov,Petrov,Skripnikov,Mosyagin</a:t>
            </a: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sz="1700" dirty="0" err="1">
                <a:latin typeface="+mj-lt"/>
                <a:ea typeface="ＭＳ Ｐゴシック" charset="0"/>
                <a:cs typeface="ＭＳ Ｐゴシック" charset="0"/>
              </a:rPr>
              <a:t>Titov</a:t>
            </a: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, V.F. 2013,</a:t>
            </a:r>
          </a:p>
          <a:p>
            <a:pPr>
              <a:buFontTx/>
              <a:buNone/>
            </a:pPr>
            <a:endParaRPr lang="is-IS" sz="1700" baseline="30000" dirty="0">
              <a:latin typeface="+mj-lt"/>
            </a:endParaRPr>
          </a:p>
          <a:p>
            <a:pPr>
              <a:buFontTx/>
              <a:buNone/>
            </a:pPr>
            <a:r>
              <a:rPr lang="is-IS" sz="2800" baseline="30000" dirty="0">
                <a:latin typeface="+mj-lt"/>
              </a:rPr>
              <a:t>227</a:t>
            </a:r>
            <a:r>
              <a:rPr lang="is-IS" sz="2800" dirty="0">
                <a:latin typeface="+mj-lt"/>
              </a:rPr>
              <a:t>AcF, </a:t>
            </a:r>
            <a:r>
              <a:rPr lang="is-IS" sz="2800" baseline="30000" dirty="0">
                <a:latin typeface="+mj-lt"/>
              </a:rPr>
              <a:t>227</a:t>
            </a:r>
            <a:r>
              <a:rPr lang="is-IS" sz="2800" dirty="0">
                <a:latin typeface="+mj-lt"/>
              </a:rPr>
              <a:t>AcN, </a:t>
            </a:r>
            <a:r>
              <a:rPr lang="is-IS" sz="2800" baseline="30000" dirty="0">
                <a:latin typeface="+mj-lt"/>
              </a:rPr>
              <a:t>227</a:t>
            </a:r>
            <a:r>
              <a:rPr lang="is-IS" sz="2800" dirty="0">
                <a:latin typeface="+mj-lt"/>
              </a:rPr>
              <a:t>AcO</a:t>
            </a:r>
            <a:r>
              <a:rPr lang="is-IS" sz="2800" baseline="30000" dirty="0">
                <a:latin typeface="+mj-lt"/>
              </a:rPr>
              <a:t>+</a:t>
            </a:r>
            <a:r>
              <a:rPr lang="is-IS" sz="2800" dirty="0">
                <a:latin typeface="+mj-lt"/>
              </a:rPr>
              <a:t>, </a:t>
            </a:r>
            <a:r>
              <a:rPr lang="is-IS" sz="2800" baseline="30000" dirty="0">
                <a:latin typeface="+mj-lt"/>
              </a:rPr>
              <a:t>229</a:t>
            </a:r>
            <a:r>
              <a:rPr lang="is-IS" sz="2800" dirty="0">
                <a:latin typeface="+mj-lt"/>
              </a:rPr>
              <a:t>ThO, </a:t>
            </a:r>
            <a:r>
              <a:rPr lang="is-IS" sz="2800" baseline="30000" dirty="0">
                <a:latin typeface="+mj-lt"/>
              </a:rPr>
              <a:t>153</a:t>
            </a:r>
            <a:r>
              <a:rPr lang="is-IS" sz="2800" dirty="0">
                <a:latin typeface="+mj-lt"/>
              </a:rPr>
              <a:t>EuO</a:t>
            </a:r>
            <a:r>
              <a:rPr lang="is-IS" sz="2800" baseline="30000" dirty="0">
                <a:latin typeface="+mj-lt"/>
              </a:rPr>
              <a:t>+</a:t>
            </a:r>
            <a:r>
              <a:rPr lang="is-IS" sz="2800" dirty="0">
                <a:latin typeface="+mj-lt"/>
              </a:rPr>
              <a:t> and </a:t>
            </a:r>
            <a:r>
              <a:rPr lang="is-IS" sz="2800" baseline="30000" dirty="0">
                <a:latin typeface="+mj-lt"/>
              </a:rPr>
              <a:t>153</a:t>
            </a:r>
            <a:r>
              <a:rPr lang="is-IS" sz="2800" dirty="0">
                <a:latin typeface="+mj-lt"/>
              </a:rPr>
              <a:t>EuN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V.F., 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Feldmeier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2019;      V.F. ,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Dzuba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2019</a:t>
            </a:r>
          </a:p>
          <a:p>
            <a:pPr>
              <a:buNone/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227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AcN=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227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AcO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=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400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TlF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Skripnikov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Mosyagin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Titov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V. F.  2020</a:t>
            </a:r>
          </a:p>
          <a:p>
            <a:pPr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6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 with ferroelectric solids 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to search for oscillating Schiff moment produced by axion dark matter: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CASPEr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Budker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, A.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Sushkov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et al </a:t>
            </a:r>
          </a:p>
          <a:p>
            <a:pPr>
              <a:buFontTx/>
              <a:buNone/>
            </a:pPr>
            <a:endParaRPr lang="en-US" sz="3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567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EDMs of atoms of experimental interest</a:t>
            </a:r>
          </a:p>
        </p:txBody>
      </p:sp>
      <p:graphicFrame>
        <p:nvGraphicFramePr>
          <p:cNvPr id="28569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78140"/>
              </p:ext>
            </p:extLst>
          </p:nvPr>
        </p:nvGraphicFramePr>
        <p:xfrm>
          <a:off x="347663" y="1447800"/>
          <a:ext cx="8602662" cy="4290468"/>
        </p:xfrm>
        <a:graphic>
          <a:graphicData uri="http://schemas.openxmlformats.org/drawingml/2006/table">
            <a:tbl>
              <a:tblPr/>
              <a:tblGrid>
                <a:gridCol w="71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2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Atom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[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/(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 fm3)]</a:t>
                      </a: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cm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[10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-25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ＭＳ Ｐゴシック" charset="0"/>
                        </a:rPr>
                        <a:t>h]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cm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Expt.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0.00008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0.0005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>
                        <a:ln>
                          <a:noFill/>
                        </a:ln>
                        <a:solidFill>
                          <a:srgbClr val="2DE7FB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129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0.38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Seattle, Ann Arbor, Heidelberg, </a:t>
                      </a: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9933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-1.9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Bangalore,Kyoto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Heifei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28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28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199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28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28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-2.8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28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2833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Seattle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86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Rn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3.3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TRIUMF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88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-8.2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Argonne,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KVI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44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88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223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-8.2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3400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018" name="Text Box 59"/>
          <p:cNvSpPr txBox="1">
            <a:spLocks noChangeArrowheads="1"/>
          </p:cNvSpPr>
          <p:nvPr/>
        </p:nvSpPr>
        <p:spPr bwMode="auto">
          <a:xfrm>
            <a:off x="746125" y="5926138"/>
            <a:ext cx="81708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Arial" charset="0"/>
              </a:rPr>
              <a:t> Standard Model </a:t>
            </a:r>
            <a:r>
              <a:rPr lang="en-US" sz="1800" i="1" dirty="0"/>
              <a:t> </a:t>
            </a:r>
            <a:r>
              <a:rPr lang="en-US" sz="1800" dirty="0"/>
              <a:t>h =0.3 </a:t>
            </a:r>
            <a:r>
              <a:rPr lang="en-US" sz="1800" i="1" dirty="0">
                <a:latin typeface="Arial" charset="0"/>
              </a:rPr>
              <a:t>10</a:t>
            </a:r>
            <a:r>
              <a:rPr lang="en-US" sz="1800" i="1" baseline="30000" dirty="0">
                <a:latin typeface="Arial" charset="0"/>
              </a:rPr>
              <a:t>-8               </a:t>
            </a:r>
            <a:r>
              <a:rPr lang="en-US" sz="1800" i="1" dirty="0" err="1">
                <a:latin typeface="Arial" charset="0"/>
              </a:rPr>
              <a:t>d</a:t>
            </a:r>
            <a:r>
              <a:rPr lang="en-US" sz="1800" i="1" baseline="-25000" dirty="0" err="1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 = 5 x 10</a:t>
            </a:r>
            <a:r>
              <a:rPr lang="en-US" sz="1800" baseline="30000" dirty="0">
                <a:latin typeface="Arial" charset="0"/>
              </a:rPr>
              <a:t>-24 </a:t>
            </a:r>
            <a:r>
              <a:rPr lang="en-US" sz="1800" i="1" dirty="0">
                <a:latin typeface="Arial" charset="0"/>
              </a:rPr>
              <a:t>e</a:t>
            </a:r>
            <a:r>
              <a:rPr lang="en-US" sz="1800" dirty="0">
                <a:latin typeface="Arial" charset="0"/>
              </a:rPr>
              <a:t> cm </a:t>
            </a:r>
            <a:r>
              <a:rPr lang="en-US" sz="1800" dirty="0"/>
              <a:t>h</a:t>
            </a:r>
            <a:r>
              <a:rPr lang="en-US" sz="1800" dirty="0">
                <a:latin typeface="Arial" charset="0"/>
              </a:rPr>
              <a:t>,     </a:t>
            </a:r>
            <a:r>
              <a:rPr lang="en-US" sz="1800" i="1" dirty="0">
                <a:latin typeface="Arial" charset="0"/>
              </a:rPr>
              <a:t>d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baseline="30000" dirty="0">
                <a:latin typeface="Arial" charset="0"/>
              </a:rPr>
              <a:t>199</a:t>
            </a:r>
            <a:r>
              <a:rPr lang="en-US" sz="1800" dirty="0">
                <a:latin typeface="Arial" charset="0"/>
              </a:rPr>
              <a:t>Hg)/ </a:t>
            </a:r>
            <a:r>
              <a:rPr lang="en-US" sz="1800" i="1" dirty="0" err="1">
                <a:latin typeface="Arial" charset="0"/>
              </a:rPr>
              <a:t>d</a:t>
            </a:r>
            <a:r>
              <a:rPr lang="en-US" sz="1800" i="1" baseline="-25000" dirty="0" err="1">
                <a:latin typeface="Arial" charset="0"/>
              </a:rPr>
              <a:t>n</a:t>
            </a:r>
            <a:r>
              <a:rPr lang="en-US" sz="1800" dirty="0">
                <a:latin typeface="Arial" charset="0"/>
              </a:rPr>
              <a:t> = 10</a:t>
            </a:r>
            <a:r>
              <a:rPr lang="en-US" sz="1800" baseline="30000" dirty="0">
                <a:latin typeface="Arial" charset="0"/>
              </a:rPr>
              <a:t>-1    </a:t>
            </a:r>
          </a:p>
          <a:p>
            <a:pPr lvl="0"/>
            <a:r>
              <a:rPr lang="en-US" sz="1800" baseline="30000" dirty="0">
                <a:latin typeface="Arial" charset="0"/>
              </a:rPr>
              <a:t>   </a:t>
            </a:r>
            <a:r>
              <a:rPr lang="en-US" sz="1800" u="sng" dirty="0">
                <a:solidFill>
                  <a:srgbClr val="C00000"/>
                </a:solidFill>
                <a:latin typeface="Arial" charset="0"/>
              </a:rPr>
              <a:t>Best limit </a:t>
            </a:r>
            <a:r>
              <a:rPr lang="en-US" sz="1800" dirty="0">
                <a:solidFill>
                  <a:srgbClr val="C00000"/>
                </a:solidFill>
                <a:latin typeface="Arial" charset="0"/>
              </a:rPr>
              <a:t>from Hg EDM </a:t>
            </a:r>
            <a:r>
              <a:rPr lang="en-US" sz="1800" baseline="30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AU" sz="1800" dirty="0">
                <a:solidFill>
                  <a:srgbClr val="C00000"/>
                </a:solidFill>
              </a:rPr>
              <a:t>q &lt; 0.5 10</a:t>
            </a:r>
            <a:r>
              <a:rPr lang="en-AU" sz="1800" baseline="30000" dirty="0">
                <a:solidFill>
                  <a:srgbClr val="C00000"/>
                </a:solidFill>
              </a:rPr>
              <a:t>-10  </a:t>
            </a:r>
            <a:r>
              <a:rPr lang="en-US" sz="1800" dirty="0">
                <a:solidFill>
                  <a:srgbClr val="FF2833"/>
                </a:solidFill>
                <a:latin typeface="Arial" charset="0"/>
              </a:rPr>
              <a:t>Seattle, 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200" dirty="0">
                <a:latin typeface="Arial" charset="0"/>
              </a:rPr>
              <a:t>        V.F. and </a:t>
            </a:r>
            <a:r>
              <a:rPr lang="en-US" sz="1200" dirty="0" err="1">
                <a:latin typeface="Arial" charset="0"/>
              </a:rPr>
              <a:t>Dzuba</a:t>
            </a:r>
            <a:r>
              <a:rPr lang="en-US" sz="1200" dirty="0">
                <a:latin typeface="Arial" charset="0"/>
              </a:rPr>
              <a:t>, PRA101, 042504,2020</a:t>
            </a:r>
            <a:endParaRPr lang="en-US" sz="1200" dirty="0">
              <a:solidFill>
                <a:srgbClr val="FF2833"/>
              </a:solidFill>
              <a:latin typeface="Arial" charset="0"/>
            </a:endParaRPr>
          </a:p>
          <a:p>
            <a:endParaRPr lang="en-AU" sz="1800" baseline="30000" dirty="0"/>
          </a:p>
          <a:p>
            <a:endParaRPr lang="en-US" sz="1800" baseline="30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93813" y="1131094"/>
            <a:ext cx="8870675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Local Lorentz Invariance Violation (LLIV)  in Coulomb Interaction 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42900" y="1998921"/>
            <a:ext cx="8343900" cy="4412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BC"/>
                </a:solidFill>
                <a:latin typeface="Arial" charset="0"/>
              </a:rPr>
              <a:t>Anisotropy in the speed of light, that has been constrained by Michelson-Morley-type experiments, also generates anisotropy in the Coulomb interactions.</a:t>
            </a:r>
            <a:r>
              <a:rPr lang="en-US" dirty="0">
                <a:latin typeface="Arial" charset="0"/>
              </a:rPr>
              <a:t> </a:t>
            </a:r>
            <a:r>
              <a:rPr lang="sk-SK" sz="2100" dirty="0"/>
              <a:t>Q. G. </a:t>
            </a:r>
            <a:r>
              <a:rPr lang="sk-SK" sz="2100" dirty="0" err="1"/>
              <a:t>Bailey</a:t>
            </a:r>
            <a:r>
              <a:rPr lang="sk-SK" sz="2100" dirty="0"/>
              <a:t> and V. A. </a:t>
            </a:r>
            <a:r>
              <a:rPr lang="sk-SK" sz="2100" dirty="0" err="1"/>
              <a:t>Kostelecký</a:t>
            </a:r>
            <a:r>
              <a:rPr lang="sk-SK" sz="2100" dirty="0"/>
              <a:t>, </a:t>
            </a:r>
            <a:r>
              <a:rPr lang="sk-SK" sz="2100" dirty="0" err="1"/>
              <a:t>Phys</a:t>
            </a:r>
            <a:r>
              <a:rPr lang="sk-SK" sz="2100" dirty="0"/>
              <a:t>. Rev. D 70, 076006, 2004</a:t>
            </a:r>
            <a:endParaRPr lang="en-US" sz="2100" dirty="0">
              <a:latin typeface="Futura MdCn BT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We used </a:t>
            </a:r>
            <a:r>
              <a:rPr lang="en-US" baseline="30000" dirty="0">
                <a:latin typeface="Arial" charset="0"/>
              </a:rPr>
              <a:t>21</a:t>
            </a:r>
            <a:r>
              <a:rPr lang="en-US" dirty="0">
                <a:latin typeface="Arial" charset="0"/>
              </a:rPr>
              <a:t>Ne data to find  dependence  of the Coulomb energy on the orientation of the deformed nucleus</a:t>
            </a:r>
            <a:r>
              <a:rPr lang="en-US" dirty="0">
                <a:latin typeface="Arial" charset="0"/>
                <a:sym typeface="Wingdings" pitchFamily="2" charset="2"/>
              </a:rPr>
              <a:t> 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Improvement by 7 orders of magnitude</a:t>
            </a:r>
            <a:r>
              <a:rPr lang="en-US" dirty="0">
                <a:latin typeface="Arial" charset="0"/>
              </a:rPr>
              <a:t> in comparison with previous anisotropy of c experiments, the speed of light is isotropic to a part in 10</a:t>
            </a:r>
            <a:r>
              <a:rPr lang="en-US" baseline="30000" dirty="0">
                <a:latin typeface="Arial" charset="0"/>
              </a:rPr>
              <a:t>28</a:t>
            </a:r>
            <a:r>
              <a:rPr lang="en-US" dirty="0">
                <a:latin typeface="Arial" charset="0"/>
              </a:rPr>
              <a:t>.        </a:t>
            </a:r>
          </a:p>
          <a:p>
            <a:pPr marL="0" indent="0">
              <a:buNone/>
            </a:pPr>
            <a:r>
              <a:rPr lang="en-US" sz="2100" dirty="0">
                <a:latin typeface="Arial" charset="0"/>
              </a:rPr>
              <a:t>V.F. and M. </a:t>
            </a:r>
            <a:r>
              <a:rPr lang="en-US" sz="2100" dirty="0" err="1">
                <a:latin typeface="Arial" charset="0"/>
              </a:rPr>
              <a:t>Romalis</a:t>
            </a:r>
            <a:r>
              <a:rPr lang="en-US" sz="2100" dirty="0">
                <a:latin typeface="Arial" charset="0"/>
              </a:rPr>
              <a:t>. Phys. Rev. Lett. </a:t>
            </a:r>
            <a:r>
              <a:rPr lang="en-US" sz="2100" b="1" dirty="0">
                <a:latin typeface="Arial" charset="0"/>
              </a:rPr>
              <a:t>118</a:t>
            </a:r>
            <a:r>
              <a:rPr lang="en-US" sz="2100" dirty="0">
                <a:latin typeface="Arial" charset="0"/>
              </a:rPr>
              <a:t>,14250,2017</a:t>
            </a:r>
          </a:p>
          <a:p>
            <a:pPr marL="0" indent="0">
              <a:buNone/>
            </a:pPr>
            <a:endParaRPr lang="en-US" sz="2100" dirty="0">
              <a:latin typeface="Arial" charset="0"/>
            </a:endParaRPr>
          </a:p>
          <a:p>
            <a:pPr marL="0" indent="0">
              <a:buNone/>
            </a:pPr>
            <a:r>
              <a:rPr lang="en-US" sz="2900" dirty="0">
                <a:latin typeface="Arial" charset="0"/>
              </a:rPr>
              <a:t>Asymmetry in maximal attainable speed c for massive particles, </a:t>
            </a:r>
          </a:p>
          <a:p>
            <a:pPr marL="0" indent="0">
              <a:buNone/>
            </a:pPr>
            <a:r>
              <a:rPr lang="en-US" sz="2900" dirty="0">
                <a:latin typeface="Arial" charset="0"/>
              </a:rPr>
              <a:t>Einstein equivalence principle violations   </a:t>
            </a:r>
          </a:p>
          <a:p>
            <a:pPr marL="0" indent="0">
              <a:buNone/>
            </a:pPr>
            <a:endParaRPr lang="en-US" sz="1125" dirty="0">
              <a:latin typeface="Arial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BC"/>
                </a:solidFill>
                <a:latin typeface="Arial" charset="0"/>
              </a:rPr>
              <a:t> LLIV for proton improved by 4 orders of magnitude</a:t>
            </a:r>
            <a:r>
              <a:rPr lang="en-US" dirty="0">
                <a:latin typeface="Arial" charset="0"/>
              </a:rPr>
              <a:t>. </a:t>
            </a:r>
          </a:p>
          <a:p>
            <a:pPr marL="0" indent="0">
              <a:buNone/>
              <a:defRPr/>
            </a:pPr>
            <a:r>
              <a:rPr lang="en-US" sz="3600" baseline="30000" dirty="0">
                <a:solidFill>
                  <a:srgbClr val="000090"/>
                </a:solidFill>
              </a:rPr>
              <a:t>229</a:t>
            </a:r>
            <a:r>
              <a:rPr lang="en-US" sz="3600" dirty="0">
                <a:solidFill>
                  <a:srgbClr val="000090"/>
                </a:solidFill>
              </a:rPr>
              <a:t>Th nuclear clock:  10</a:t>
            </a:r>
            <a:r>
              <a:rPr lang="en-US" sz="3600" baseline="30000" dirty="0">
                <a:solidFill>
                  <a:srgbClr val="000090"/>
                </a:solidFill>
              </a:rPr>
              <a:t>5 </a:t>
            </a:r>
            <a:r>
              <a:rPr lang="en-US" sz="3600" dirty="0">
                <a:solidFill>
                  <a:srgbClr val="000090"/>
                </a:solidFill>
              </a:rPr>
              <a:t>enhancement compare to atoms</a:t>
            </a:r>
          </a:p>
          <a:p>
            <a:pPr marL="0" indent="0">
              <a:buNone/>
              <a:defRPr/>
            </a:pPr>
            <a:r>
              <a:rPr lang="en-US" sz="1100" dirty="0"/>
              <a:t> </a:t>
            </a:r>
            <a:r>
              <a:rPr lang="en-US" sz="2100" dirty="0"/>
              <a:t>V.F. </a:t>
            </a:r>
            <a:r>
              <a:rPr lang="pt-BR" sz="2100" dirty="0" err="1"/>
              <a:t>Phys</a:t>
            </a:r>
            <a:r>
              <a:rPr lang="pt-BR" sz="2100" dirty="0"/>
              <a:t>. Rev. </a:t>
            </a:r>
            <a:r>
              <a:rPr lang="pt-BR" sz="2100" dirty="0" err="1"/>
              <a:t>Lett</a:t>
            </a:r>
            <a:r>
              <a:rPr lang="pt-BR" sz="2100" dirty="0"/>
              <a:t>. 117, 072501, 2016</a:t>
            </a:r>
          </a:p>
          <a:p>
            <a:pPr marL="0" indent="0">
              <a:buNone/>
            </a:pPr>
            <a:endParaRPr lang="en-US" sz="21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3891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Futura MdCn BT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56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Violation of the Schiff theorem due to magnetic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Magnetic interaction + electric interaction=zero force acting on the atomic nucleus. Electric field E</a:t>
            </a:r>
            <a:r>
              <a:rPr lang="en-US" baseline="-25000" dirty="0"/>
              <a:t>N</a:t>
            </a:r>
            <a:r>
              <a:rPr lang="en-US" dirty="0"/>
              <a:t> and interaction with nuclear EDM 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 E</a:t>
            </a:r>
            <a:r>
              <a:rPr lang="en-US" baseline="-25000" dirty="0"/>
              <a:t>N </a:t>
            </a:r>
            <a:r>
              <a:rPr lang="en-US" dirty="0"/>
              <a:t>are  nonzero. </a:t>
            </a:r>
            <a:r>
              <a:rPr lang="en-US" sz="1800" dirty="0"/>
              <a:t>Schiff 1963</a:t>
            </a:r>
          </a:p>
          <a:p>
            <a:r>
              <a:rPr lang="en-US" dirty="0"/>
              <a:t>Atomic EDM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A</a:t>
            </a:r>
            <a:r>
              <a:rPr lang="en-US" dirty="0"/>
              <a:t>=10</a:t>
            </a:r>
            <a:r>
              <a:rPr lang="en-US" baseline="30000" dirty="0"/>
              <a:t>-7</a:t>
            </a:r>
            <a:r>
              <a:rPr lang="en-US" dirty="0"/>
              <a:t>Z M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N</a:t>
            </a:r>
            <a:r>
              <a:rPr lang="en-US" baseline="-25000" dirty="0"/>
              <a:t>   </a:t>
            </a:r>
            <a:r>
              <a:rPr lang="en-US" dirty="0"/>
              <a:t>                                             </a:t>
            </a:r>
            <a:r>
              <a:rPr lang="en-US" sz="2200" dirty="0"/>
              <a:t>M</a:t>
            </a:r>
            <a:r>
              <a:rPr lang="en-US" sz="2200" baseline="-25000" dirty="0"/>
              <a:t>N</a:t>
            </a:r>
            <a:r>
              <a:rPr lang="en-US" sz="2200" dirty="0"/>
              <a:t> is nuclear magnetic moment in nuclear </a:t>
            </a:r>
            <a:r>
              <a:rPr lang="en-US" sz="2200" dirty="0" err="1"/>
              <a:t>magnetons</a:t>
            </a:r>
            <a:r>
              <a:rPr lang="en-US" dirty="0"/>
              <a:t>.                         </a:t>
            </a:r>
            <a:r>
              <a:rPr lang="en-US" sz="1800" dirty="0" err="1"/>
              <a:t>Porsev</a:t>
            </a:r>
            <a:r>
              <a:rPr lang="en-US" sz="1800" dirty="0"/>
              <a:t>, </a:t>
            </a:r>
            <a:r>
              <a:rPr lang="en-US" sz="1800" dirty="0" err="1"/>
              <a:t>Ginges</a:t>
            </a:r>
            <a:r>
              <a:rPr lang="en-US" sz="1800" dirty="0"/>
              <a:t> and V.F.     PRA 83, 042507, 2011             </a:t>
            </a:r>
            <a:r>
              <a:rPr lang="en-US" dirty="0"/>
              <a:t>                                                    This mechanism is important in light atoms  since effect of Schiff moment increases faster than  Z</a:t>
            </a:r>
            <a:r>
              <a:rPr lang="en-US" baseline="30000" dirty="0"/>
              <a:t>2</a:t>
            </a:r>
            <a:r>
              <a:rPr lang="en-US" dirty="0"/>
              <a:t> .                                                       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EDM of F nucleus  and Schiff moment of Tl in </a:t>
            </a:r>
            <a:r>
              <a:rPr lang="en-US" dirty="0" err="1">
                <a:solidFill>
                  <a:srgbClr val="0070C0"/>
                </a:solidFill>
              </a:rPr>
              <a:t>TlF</a:t>
            </a:r>
            <a:r>
              <a:rPr lang="en-US" dirty="0">
                <a:solidFill>
                  <a:srgbClr val="0070C0"/>
                </a:solidFill>
              </a:rPr>
              <a:t> molecule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1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2742C-984D-E13F-B276-A18822DB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Violation of Schiff theorem in non-stationary states.      </a:t>
            </a:r>
            <a:r>
              <a:rPr lang="en-US" sz="2200" dirty="0"/>
              <a:t>V.F.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2237E-7B6E-27D9-C86B-505C99184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906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Non-stationary states may be expanded as a sum of stationary states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|1&gt; + c</a:t>
            </a:r>
            <a:r>
              <a:rPr lang="en-US" baseline="-25000" dirty="0"/>
              <a:t>2</a:t>
            </a:r>
            <a:r>
              <a:rPr lang="en-US" dirty="0"/>
              <a:t>|2 &gt; + …</a:t>
            </a:r>
          </a:p>
          <a:p>
            <a:pPr marL="0" indent="0">
              <a:buNone/>
            </a:pPr>
            <a:r>
              <a:rPr lang="en-US" dirty="0"/>
              <a:t>Such state may be produced by laser excitation of atom or  molecule.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Electrons and  nuclei perform oscillating motion keeping center of mass at rest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Electric field on the nucleus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atoms m=m</a:t>
            </a:r>
            <a:r>
              <a:rPr lang="en-US" baseline="-25000" dirty="0"/>
              <a:t>e</a:t>
            </a:r>
            <a:r>
              <a:rPr lang="en-US" dirty="0"/>
              <a:t> is electron mass.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In molecules m=M</a:t>
            </a:r>
            <a:r>
              <a:rPr lang="en-US" baseline="-25000" dirty="0"/>
              <a:t>N</a:t>
            </a:r>
            <a:r>
              <a:rPr lang="en-US" dirty="0"/>
              <a:t> is nuclear mass, since nuclei also produce screening in stationary case. Nuclei  are very slow in molecules. They are not efficient screeners in time-dependent case. </a:t>
            </a:r>
            <a:r>
              <a:rPr lang="en-US" dirty="0">
                <a:solidFill>
                  <a:srgbClr val="0070C0"/>
                </a:solidFill>
              </a:rPr>
              <a:t>Field on the nucleus  in molecules is M</a:t>
            </a:r>
            <a:r>
              <a:rPr lang="en-US" baseline="-25000" dirty="0">
                <a:solidFill>
                  <a:srgbClr val="0070C0"/>
                </a:solidFill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/m</a:t>
            </a:r>
            <a:r>
              <a:rPr lang="en-US" baseline="-25000" dirty="0">
                <a:solidFill>
                  <a:srgbClr val="0070C0"/>
                </a:solidFill>
              </a:rPr>
              <a:t>e   </a:t>
            </a:r>
            <a:r>
              <a:rPr lang="en-US" dirty="0">
                <a:solidFill>
                  <a:srgbClr val="0070C0"/>
                </a:solidFill>
              </a:rPr>
              <a:t> ~ 3-5 orders of magnitude bigger than in atoms.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Atomic unit of </a:t>
            </a:r>
            <a:r>
              <a:rPr lang="en-US" dirty="0">
                <a:solidFill>
                  <a:srgbClr val="0070C0"/>
                </a:solidFill>
              </a:rPr>
              <a:t>electric field is 5 x 10</a:t>
            </a:r>
            <a:r>
              <a:rPr lang="en-US" baseline="30000" dirty="0">
                <a:solidFill>
                  <a:srgbClr val="0070C0"/>
                </a:solidFill>
              </a:rPr>
              <a:t>9 </a:t>
            </a:r>
            <a:r>
              <a:rPr lang="en-US" dirty="0">
                <a:solidFill>
                  <a:srgbClr val="0070C0"/>
                </a:solidFill>
              </a:rPr>
              <a:t> V/cm</a:t>
            </a:r>
            <a:r>
              <a:rPr lang="en-US" dirty="0"/>
              <a:t>, so, in principle, electric field on the nucleus may be several orders of magnitude bigger than fields used to measure neutron and atomic EDM. However, the field is strongly suppressed if energy difference=frequency of oscillations is small compare to atomic unit 27 eV.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AU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This electric field may affect nuclear reactions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342395-3937-1056-E9F9-0A618848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65452"/>
            <a:ext cx="7772400" cy="7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7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94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 Breaking Schiff</a:t>
            </a:r>
            <a:r>
              <a:rPr lang="ja-JP" altLang="en-US" sz="4000" b="1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 b="1" dirty="0">
                <a:latin typeface="Arial" charset="0"/>
                <a:ea typeface="ＭＳ Ｐゴシック" charset="0"/>
                <a:cs typeface="ＭＳ Ｐゴシック" charset="0"/>
              </a:rPr>
              <a:t>s theorem</a:t>
            </a:r>
            <a:endParaRPr lang="en-GB" sz="4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769938" y="2884488"/>
            <a:ext cx="3802062" cy="1697037"/>
          </a:xfrm>
        </p:spPr>
        <p:txBody>
          <a:bodyPr>
            <a:normAutofit fontScale="92500"/>
          </a:bodyPr>
          <a:lstStyle/>
          <a:p>
            <a:r>
              <a:rPr lang="en-US" sz="2100" u="sng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Schiff</a:t>
            </a:r>
            <a:r>
              <a:rPr lang="ja-JP" altLang="en-US" sz="2100" u="sng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100" u="sng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 theorem:</a:t>
            </a:r>
            <a:r>
              <a:rPr lang="en-US" altLang="ja-JP" sz="21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100" b="1" u="sng" dirty="0">
                <a:latin typeface="Arial" charset="0"/>
                <a:ea typeface="ＭＳ Ｐゴシック" charset="0"/>
                <a:cs typeface="ＭＳ Ｐゴシック" charset="0"/>
              </a:rPr>
              <a:t>Constant</a:t>
            </a:r>
            <a:r>
              <a:rPr lang="en-US" altLang="ja-JP" sz="2100" dirty="0">
                <a:latin typeface="Arial" charset="0"/>
                <a:ea typeface="ＭＳ Ｐゴシック" charset="0"/>
                <a:cs typeface="ＭＳ Ｐゴシック" charset="0"/>
              </a:rPr>
              <a:t> electric fields is screened.</a:t>
            </a:r>
          </a:p>
          <a:p>
            <a:r>
              <a:rPr lang="en-US" sz="2100" u="sng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Solution:</a:t>
            </a:r>
            <a:r>
              <a:rPr lang="en-US" sz="21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b="1" u="sng" dirty="0">
                <a:latin typeface="Arial" charset="0"/>
                <a:ea typeface="ＭＳ Ｐゴシック" charset="0"/>
                <a:cs typeface="ＭＳ Ｐゴシック" charset="0"/>
              </a:rPr>
              <a:t>Oscillating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electric fields is </a:t>
            </a:r>
            <a:r>
              <a:rPr lang="en-US" sz="2100" b="1" u="sng" dirty="0">
                <a:latin typeface="Arial" charset="0"/>
                <a:ea typeface="ＭＳ Ｐゴシック" charset="0"/>
                <a:cs typeface="ＭＳ Ｐゴシック" charset="0"/>
              </a:rPr>
              <a:t>NOT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screened!</a:t>
            </a:r>
            <a:endParaRPr lang="en-GB" sz="2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78850" y="5727700"/>
            <a:ext cx="565150" cy="2730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fld id="{760DE2E3-0726-7449-A2BF-03D80F9B82E9}" type="slidenum">
              <a:rPr lang="en-US" sz="1400">
                <a:latin typeface="Arial" charset="0"/>
              </a:rPr>
              <a:pPr/>
              <a:t>22</a:t>
            </a:fld>
            <a:r>
              <a:rPr lang="en-US" sz="1400">
                <a:latin typeface="Arial" charset="0"/>
              </a:rPr>
              <a:t>/13</a:t>
            </a:r>
          </a:p>
        </p:txBody>
      </p:sp>
      <p:pic>
        <p:nvPicPr>
          <p:cNvPr id="26628" name="Picture 5" descr="A close up of a map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286000"/>
            <a:ext cx="3455987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49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altLang="x-none" sz="4000" dirty="0">
                <a:latin typeface="+mn-lt"/>
                <a:ea typeface="Copperplate" charset="0"/>
                <a:cs typeface="Copperplate" charset="0"/>
              </a:rPr>
              <a:t>Nuclear EDM-screening: </a:t>
            </a:r>
            <a:r>
              <a:rPr lang="en-AU" altLang="x-none" sz="4000" dirty="0" err="1">
                <a:latin typeface="+mn-lt"/>
                <a:ea typeface="Copperplate" charset="0"/>
                <a:cs typeface="Copperplate" charset="0"/>
              </a:rPr>
              <a:t>d</a:t>
            </a:r>
            <a:r>
              <a:rPr lang="en-AU" altLang="x-none" sz="4000" baseline="-25000" dirty="0" err="1">
                <a:latin typeface="+mn-lt"/>
                <a:ea typeface="Copperplate" charset="0"/>
                <a:cs typeface="Copperplate" charset="0"/>
              </a:rPr>
              <a:t>N</a:t>
            </a:r>
            <a:r>
              <a:rPr lang="en-AU" altLang="x-none" sz="4000" dirty="0">
                <a:latin typeface="+mn-lt"/>
                <a:ea typeface="Copperplate" charset="0"/>
                <a:cs typeface="Copperplate" charset="0"/>
              </a:rPr>
              <a:t> </a:t>
            </a:r>
            <a:r>
              <a:rPr lang="en-AU" altLang="x-none" sz="4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  <a:t>E</a:t>
            </a:r>
            <a:r>
              <a:rPr lang="en-AU" altLang="x-none" sz="4000" baseline="-25000" dirty="0">
                <a:solidFill>
                  <a:srgbClr val="FF0000"/>
                </a:solidFill>
                <a:latin typeface="+mn-lt"/>
                <a:ea typeface="Copperplate" charset="0"/>
                <a:cs typeface="Copperplate" charset="0"/>
              </a:rPr>
              <a:t>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5900"/>
            <a:ext cx="7772400" cy="46101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Oscillating field: incomplete screening!</a:t>
            </a:r>
          </a:p>
          <a:p>
            <a:pPr>
              <a:buNone/>
            </a:pPr>
            <a:r>
              <a:rPr lang="en-AU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 E</a:t>
            </a:r>
            <a:r>
              <a:rPr lang="en-AU" baseline="-25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AU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=-E </a:t>
            </a:r>
            <a:r>
              <a:rPr lang="en-AU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v</a:t>
            </a:r>
            <a:r>
              <a:rPr lang="en-US" baseline="30000" dirty="0">
                <a:solidFill>
                  <a:srgbClr val="FF2833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AU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a</a:t>
            </a:r>
            <a:r>
              <a:rPr lang="en-US" baseline="-25000" dirty="0" err="1">
                <a:solidFill>
                  <a:srgbClr val="FF2833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zz</a:t>
            </a:r>
            <a:r>
              <a:rPr lang="en-US" dirty="0">
                <a:solidFill>
                  <a:srgbClr val="FF2833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/Z            </a:t>
            </a:r>
            <a:r>
              <a:rPr lang="en-AU" sz="1600" dirty="0">
                <a:latin typeface="Arial" charset="0"/>
                <a:ea typeface="ＭＳ Ｐゴシック" charset="0"/>
                <a:cs typeface="ＭＳ Ｐゴシック" charset="0"/>
              </a:rPr>
              <a:t>V.F.  2018 </a:t>
            </a:r>
            <a:endParaRPr lang="en-US" sz="1600" dirty="0">
              <a:solidFill>
                <a:srgbClr val="FF2833"/>
              </a:solidFill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buNone/>
            </a:pPr>
            <a:r>
              <a:rPr lang="en-US" dirty="0">
                <a:solidFill>
                  <a:srgbClr val="FF2833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In molecules field is much bigger, by factor (</a:t>
            </a:r>
            <a:r>
              <a:rPr lang="en-AU" dirty="0" err="1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AU" baseline="-25000" dirty="0" err="1">
                <a:latin typeface="Arial" charset="0"/>
                <a:ea typeface="ＭＳ Ｐゴシック" charset="0"/>
                <a:cs typeface="ＭＳ Ｐゴシック" charset="0"/>
              </a:rPr>
              <a:t>mol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/m</a:t>
            </a:r>
            <a:r>
              <a:rPr lang="en-AU" baseline="-25000" dirty="0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AU" baseline="30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, since nuclei moves slowly and do not provide efficient screening</a:t>
            </a:r>
            <a:endParaRPr lang="en-AU" baseline="30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AU" sz="1600" dirty="0">
                <a:latin typeface="Arial" charset="0"/>
                <a:ea typeface="ＭＳ Ｐゴシック" charset="0"/>
                <a:cs typeface="ＭＳ Ｐゴシック" charset="0"/>
              </a:rPr>
              <a:t>V.F. , </a:t>
            </a:r>
            <a:r>
              <a:rPr lang="en-AU" sz="1600" dirty="0" err="1">
                <a:latin typeface="Arial" charset="0"/>
                <a:ea typeface="ＭＳ Ｐゴシック" charset="0"/>
                <a:cs typeface="ＭＳ Ｐゴシック" charset="0"/>
              </a:rPr>
              <a:t>Samsonov</a:t>
            </a:r>
            <a:r>
              <a:rPr lang="en-AU" sz="1600" dirty="0">
                <a:latin typeface="Arial" charset="0"/>
                <a:ea typeface="ＭＳ Ｐゴシック" charset="0"/>
                <a:cs typeface="ＭＳ Ｐゴシック" charset="0"/>
              </a:rPr>
              <a:t>, Tran Tan 2019</a:t>
            </a:r>
          </a:p>
          <a:p>
            <a:pPr eaLnBrk="1" hangingPunct="1">
              <a:buFontTx/>
              <a:buNone/>
            </a:pPr>
            <a:endParaRPr lang="en-AU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Enhancement in resonance 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E=A sin </a:t>
            </a:r>
            <a:r>
              <a:rPr lang="en-AU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V</a:t>
            </a:r>
            <a:r>
              <a:rPr lang="en-AU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 cos</a:t>
            </a:r>
            <a:r>
              <a:rPr lang="en-AU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 </a:t>
            </a:r>
            <a:r>
              <a:rPr lang="en-AU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v</a:t>
            </a:r>
            <a:r>
              <a:rPr lang="en-AU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endParaRPr lang="en-AU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AU" dirty="0">
                <a:latin typeface="Symbol" charset="0"/>
                <a:ea typeface="ＭＳ Ｐゴシック" charset="0"/>
                <a:cs typeface="ＭＳ Ｐゴシック" charset="0"/>
              </a:rPr>
              <a:t>V=2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eE</a:t>
            </a:r>
            <a:r>
              <a:rPr lang="en-AU" baseline="-25000" dirty="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&lt;0|D</a:t>
            </a:r>
            <a:r>
              <a:rPr lang="en-AU" baseline="-25000" dirty="0">
                <a:latin typeface="Arial" charset="0"/>
                <a:ea typeface="ＭＳ Ｐゴシック" charset="0"/>
                <a:cs typeface="ＭＳ Ｐゴシック" charset="0"/>
              </a:rPr>
              <a:t>z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|n&gt;   is the Rabi oscillation frequency</a:t>
            </a:r>
            <a:endParaRPr lang="en-AU" dirty="0">
              <a:latin typeface="Symbo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A=</a:t>
            </a:r>
            <a:r>
              <a:rPr lang="en-AU" dirty="0">
                <a:latin typeface="Symbol" charset="0"/>
                <a:ea typeface="ＭＳ Ｐゴシック" charset="0"/>
                <a:cs typeface="ＭＳ Ｐゴシック" charset="0"/>
              </a:rPr>
              <a:t>v</a:t>
            </a:r>
            <a:r>
              <a:rPr lang="en-AU" baseline="30000" dirty="0">
                <a:latin typeface="Symbol" charset="0"/>
                <a:ea typeface="ＭＳ Ｐゴシック" charset="0"/>
                <a:cs typeface="ＭＳ Ｐゴシック" charset="0"/>
              </a:rPr>
              <a:t>2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AU" baseline="-25000" dirty="0">
                <a:latin typeface="Arial" charset="0"/>
                <a:ea typeface="ＭＳ Ｐゴシック" charset="0"/>
                <a:cs typeface="ＭＳ Ｐゴシック" charset="0"/>
              </a:rPr>
              <a:t>z 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x 5.14 10</a:t>
            </a:r>
            <a:r>
              <a:rPr lang="en-AU" baseline="30000" dirty="0">
                <a:latin typeface="Arial" charset="0"/>
                <a:ea typeface="ＭＳ Ｐゴシック" charset="0"/>
                <a:cs typeface="ＭＳ Ｐゴシック" charset="0"/>
              </a:rPr>
              <a:t>9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 V/cm</a:t>
            </a:r>
          </a:p>
          <a:p>
            <a:pPr eaLnBrk="1" hangingPunct="1">
              <a:buFontTx/>
              <a:buNone/>
            </a:pP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AU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This electric field may affect nuclear reactions</a:t>
            </a:r>
          </a:p>
          <a:p>
            <a:pPr eaLnBrk="1" hangingPunct="1">
              <a:buFontTx/>
              <a:buNone/>
            </a:pP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AU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95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Magnetic </a:t>
            </a:r>
            <a:r>
              <a:rPr lang="en-US" sz="4000" dirty="0" err="1">
                <a:latin typeface="Arial" charset="0"/>
                <a:ea typeface="ＭＳ Ｐゴシック" charset="0"/>
                <a:cs typeface="ＭＳ Ｐゴシック" charset="0"/>
              </a:rPr>
              <a:t>quadrupole</a:t>
            </a:r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 moment.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TV,PV nuclear  MQM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Khriplovich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1976,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Haxton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, Henley 1983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Magnetic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quadrupole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moments (MQM) produce EDM in atoms and molecules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Magnetic interaction is not screened! Effect may be bigger than that of Schiff moment, generically  ~10 times </a:t>
            </a:r>
          </a:p>
          <a:p>
            <a:pPr>
              <a:lnSpc>
                <a:spcPct val="90000"/>
              </a:lnSpc>
              <a:buNone/>
            </a:pP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Sushkov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, Flambaum,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Khriplovich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1984</a:t>
            </a:r>
          </a:p>
          <a:p>
            <a:pPr>
              <a:lnSpc>
                <a:spcPct val="90000"/>
              </a:lnSpc>
              <a:buNone/>
            </a:pP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Magnetic interaction of atomic electrons with nuclear MQM mixes atomic orbitals of opposite parity and produces atomic EDM</a:t>
            </a:r>
          </a:p>
          <a:p>
            <a:pPr>
              <a:lnSpc>
                <a:spcPct val="90000"/>
              </a:lnSpc>
              <a:buNone/>
            </a:pPr>
            <a:endParaRPr lang="en-US" sz="3000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033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66075" cy="623888"/>
          </a:xfrm>
          <a:noFill/>
        </p:spPr>
        <p:txBody>
          <a:bodyPr lIns="74999" tIns="0" rIns="89999" bIns="0"/>
          <a:lstStyle/>
          <a:p>
            <a:pPr eaLnBrk="1" hangingPunct="1"/>
            <a:r>
              <a:rPr lang="en-US" sz="2800">
                <a:solidFill>
                  <a:srgbClr val="00FF68"/>
                </a:solidFill>
                <a:latin typeface="Arial" charset="0"/>
                <a:ea typeface="ＭＳ Ｐゴシック" charset="0"/>
                <a:cs typeface="ＭＳ Ｐゴシック" charset="0"/>
              </a:rPr>
              <a:t>Atomic EDMs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330325" y="1068388"/>
            <a:ext cx="11287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00063" eaLnBrk="1" hangingPunct="1"/>
            <a:endParaRPr lang="en-US" sz="1900" dirty="0">
              <a:latin typeface="Gill Sans" charset="0"/>
              <a:sym typeface="Gill Sans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1257300" y="5143500"/>
            <a:ext cx="6307138" cy="1219200"/>
            <a:chOff x="1432" y="6184"/>
            <a:chExt cx="7064" cy="1456"/>
          </a:xfrm>
        </p:grpSpPr>
        <p:grpSp>
          <p:nvGrpSpPr>
            <p:cNvPr id="21544" name="Group 5"/>
            <p:cNvGrpSpPr>
              <a:grpSpLocks/>
            </p:cNvGrpSpPr>
            <p:nvPr/>
          </p:nvGrpSpPr>
          <p:grpSpPr bwMode="auto">
            <a:xfrm>
              <a:off x="1432" y="6184"/>
              <a:ext cx="3600" cy="1456"/>
              <a:chOff x="1432" y="6184"/>
              <a:chExt cx="3600" cy="1456"/>
            </a:xfrm>
          </p:grpSpPr>
          <p:sp>
            <p:nvSpPr>
              <p:cNvPr id="21549" name="Oval 6"/>
              <p:cNvSpPr>
                <a:spLocks noChangeArrowheads="1"/>
              </p:cNvSpPr>
              <p:nvPr/>
            </p:nvSpPr>
            <p:spPr bwMode="auto">
              <a:xfrm>
                <a:off x="2304" y="6384"/>
                <a:ext cx="960" cy="9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grpSp>
            <p:nvGrpSpPr>
              <p:cNvPr id="21550" name="Group 7"/>
              <p:cNvGrpSpPr>
                <a:grpSpLocks/>
              </p:cNvGrpSpPr>
              <p:nvPr/>
            </p:nvGrpSpPr>
            <p:grpSpPr bwMode="auto">
              <a:xfrm>
                <a:off x="4456" y="6184"/>
                <a:ext cx="576" cy="1456"/>
                <a:chOff x="4456" y="6184"/>
                <a:chExt cx="576" cy="1456"/>
              </a:xfrm>
            </p:grpSpPr>
            <p:sp>
              <p:nvSpPr>
                <p:cNvPr id="21558" name="Oval 8"/>
                <p:cNvSpPr>
                  <a:spLocks noChangeArrowheads="1"/>
                </p:cNvSpPr>
                <p:nvPr/>
              </p:nvSpPr>
              <p:spPr bwMode="auto">
                <a:xfrm>
                  <a:off x="4456" y="6912"/>
                  <a:ext cx="576" cy="728"/>
                </a:xfrm>
                <a:prstGeom prst="ellipse">
                  <a:avLst/>
                </a:prstGeom>
                <a:solidFill>
                  <a:srgbClr val="FA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59" name="Oval 9"/>
                <p:cNvSpPr>
                  <a:spLocks noChangeArrowheads="1"/>
                </p:cNvSpPr>
                <p:nvPr/>
              </p:nvSpPr>
              <p:spPr bwMode="auto">
                <a:xfrm>
                  <a:off x="4456" y="6184"/>
                  <a:ext cx="576" cy="72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551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" y="6592"/>
                <a:ext cx="537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52" name="Rectangle 11"/>
              <p:cNvSpPr>
                <a:spLocks noChangeArrowheads="1"/>
              </p:cNvSpPr>
              <p:nvPr/>
            </p:nvSpPr>
            <p:spPr bwMode="auto">
              <a:xfrm>
                <a:off x="1919" y="6628"/>
                <a:ext cx="328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500063" eaLnBrk="1" hangingPunct="1"/>
                <a:endParaRPr lang="en-US" sz="2700" dirty="0"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553" name="Rectangle 12"/>
              <p:cNvSpPr>
                <a:spLocks noChangeArrowheads="1"/>
              </p:cNvSpPr>
              <p:nvPr/>
            </p:nvSpPr>
            <p:spPr bwMode="auto">
              <a:xfrm>
                <a:off x="3327" y="6628"/>
                <a:ext cx="328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500063" eaLnBrk="1" hangingPunct="1"/>
                <a:r>
                  <a:rPr lang="en-US" sz="2700">
                    <a:latin typeface="Gill Sans" charset="0"/>
                    <a:sym typeface="Gill Sans" charset="0"/>
                  </a:rPr>
                  <a:t>+</a:t>
                </a:r>
              </a:p>
            </p:txBody>
          </p:sp>
          <p:pic>
            <p:nvPicPr>
              <p:cNvPr id="21554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4" y="6720"/>
                <a:ext cx="744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55" name="Rectangle 14"/>
              <p:cNvSpPr>
                <a:spLocks noChangeArrowheads="1"/>
              </p:cNvSpPr>
              <p:nvPr/>
            </p:nvSpPr>
            <p:spPr bwMode="auto">
              <a:xfrm>
                <a:off x="2652" y="6656"/>
                <a:ext cx="26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500063" eaLnBrk="1" hangingPunct="1"/>
                <a:r>
                  <a:rPr lang="en-US" sz="2100">
                    <a:latin typeface="Gill Sans" charset="0"/>
                    <a:sym typeface="Gill Sans" charset="0"/>
                  </a:rPr>
                  <a:t>+</a:t>
                </a:r>
              </a:p>
            </p:txBody>
          </p:sp>
          <p:sp>
            <p:nvSpPr>
              <p:cNvPr id="21556" name="Rectangle 15"/>
              <p:cNvSpPr>
                <a:spLocks noChangeArrowheads="1"/>
              </p:cNvSpPr>
              <p:nvPr/>
            </p:nvSpPr>
            <p:spPr bwMode="auto">
              <a:xfrm>
                <a:off x="4611" y="6320"/>
                <a:ext cx="26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500063" eaLnBrk="1" hangingPunct="1"/>
                <a:r>
                  <a:rPr lang="en-US" sz="2100">
                    <a:latin typeface="Gill Sans" charset="0"/>
                    <a:sym typeface="Gill Sans" charset="0"/>
                  </a:rPr>
                  <a:t>+</a:t>
                </a:r>
              </a:p>
            </p:txBody>
          </p:sp>
          <p:sp>
            <p:nvSpPr>
              <p:cNvPr id="21557" name="Rectangle 16"/>
              <p:cNvSpPr>
                <a:spLocks noChangeArrowheads="1"/>
              </p:cNvSpPr>
              <p:nvPr/>
            </p:nvSpPr>
            <p:spPr bwMode="auto">
              <a:xfrm>
                <a:off x="4651" y="7040"/>
                <a:ext cx="189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 defTabSz="500063" eaLnBrk="1" hangingPunct="1"/>
                <a:r>
                  <a:rPr lang="en-US" sz="2100">
                    <a:solidFill>
                      <a:srgbClr val="000000"/>
                    </a:solidFill>
                    <a:latin typeface="Gill Sans" charset="0"/>
                    <a:sym typeface="Gill Sans" charset="0"/>
                  </a:rPr>
                  <a:t>-</a:t>
                </a:r>
              </a:p>
            </p:txBody>
          </p:sp>
        </p:grpSp>
        <p:sp>
          <p:nvSpPr>
            <p:cNvPr id="21545" name="Oval 17"/>
            <p:cNvSpPr>
              <a:spLocks noChangeArrowheads="1"/>
            </p:cNvSpPr>
            <p:nvPr/>
          </p:nvSpPr>
          <p:spPr bwMode="auto">
            <a:xfrm>
              <a:off x="7704" y="6376"/>
              <a:ext cx="792" cy="1064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A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21546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" y="6608"/>
              <a:ext cx="912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7" name="Rectangle 19"/>
            <p:cNvSpPr>
              <a:spLocks noChangeArrowheads="1"/>
            </p:cNvSpPr>
            <p:nvPr/>
          </p:nvSpPr>
          <p:spPr bwMode="auto">
            <a:xfrm>
              <a:off x="7282" y="6636"/>
              <a:ext cx="32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500063" eaLnBrk="1" hangingPunct="1"/>
              <a:r>
                <a:rPr lang="en-US" sz="2700">
                  <a:latin typeface="Gill Sans" charset="0"/>
                  <a:sym typeface="Gill Sans" charset="0"/>
                </a:rPr>
                <a:t>=</a:t>
              </a:r>
            </a:p>
          </p:txBody>
        </p:sp>
        <p:sp>
          <p:nvSpPr>
            <p:cNvPr id="21548" name="Rectangle 20"/>
            <p:cNvSpPr>
              <a:spLocks noChangeArrowheads="1"/>
            </p:cNvSpPr>
            <p:nvPr/>
          </p:nvSpPr>
          <p:spPr bwMode="auto">
            <a:xfrm>
              <a:off x="5776" y="6636"/>
              <a:ext cx="47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500063" eaLnBrk="1" hangingPunct="1"/>
              <a:endParaRPr lang="en-AU" sz="2700"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1508" name="Group 21"/>
          <p:cNvGrpSpPr>
            <a:grpSpLocks/>
          </p:cNvGrpSpPr>
          <p:nvPr/>
        </p:nvGrpSpPr>
        <p:grpSpPr bwMode="auto">
          <a:xfrm>
            <a:off x="5357813" y="1641475"/>
            <a:ext cx="2339975" cy="287338"/>
            <a:chOff x="6000" y="1960"/>
            <a:chExt cx="2621" cy="344"/>
          </a:xfrm>
        </p:grpSpPr>
        <p:sp>
          <p:nvSpPr>
            <p:cNvPr id="21542" name="AutoShape 22"/>
            <p:cNvSpPr>
              <a:spLocks noChangeArrowheads="1"/>
            </p:cNvSpPr>
            <p:nvPr/>
          </p:nvSpPr>
          <p:spPr bwMode="auto">
            <a:xfrm>
              <a:off x="6000" y="1960"/>
              <a:ext cx="2584" cy="344"/>
            </a:xfrm>
            <a:prstGeom prst="roundRect">
              <a:avLst>
                <a:gd name="adj" fmla="val 34880"/>
              </a:avLst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543" name="Rectangle 23"/>
            <p:cNvSpPr>
              <a:spLocks noChangeArrowheads="1"/>
            </p:cNvSpPr>
            <p:nvPr/>
          </p:nvSpPr>
          <p:spPr bwMode="auto">
            <a:xfrm>
              <a:off x="6021" y="1984"/>
              <a:ext cx="260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500063" eaLnBrk="1" hangingPunct="1"/>
              <a:r>
                <a:rPr lang="en-US" sz="1200">
                  <a:latin typeface="Gill Sans" charset="0"/>
                  <a:sym typeface="Gill Sans" charset="0"/>
                </a:rPr>
                <a:t>fundamental CP-violating phases</a:t>
              </a:r>
            </a:p>
          </p:txBody>
        </p:sp>
      </p:grpSp>
      <p:grpSp>
        <p:nvGrpSpPr>
          <p:cNvPr id="21509" name="Group 24"/>
          <p:cNvGrpSpPr>
            <a:grpSpLocks/>
          </p:cNvGrpSpPr>
          <p:nvPr/>
        </p:nvGrpSpPr>
        <p:grpSpPr bwMode="auto">
          <a:xfrm>
            <a:off x="5737225" y="3021013"/>
            <a:ext cx="1143000" cy="374650"/>
            <a:chOff x="6424" y="3608"/>
            <a:chExt cx="1280" cy="448"/>
          </a:xfrm>
        </p:grpSpPr>
        <p:sp>
          <p:nvSpPr>
            <p:cNvPr id="21540" name="AutoShape 25"/>
            <p:cNvSpPr>
              <a:spLocks noChangeArrowheads="1"/>
            </p:cNvSpPr>
            <p:nvPr/>
          </p:nvSpPr>
          <p:spPr bwMode="auto">
            <a:xfrm>
              <a:off x="6424" y="3608"/>
              <a:ext cx="1280" cy="448"/>
            </a:xfrm>
            <a:prstGeom prst="roundRect">
              <a:avLst>
                <a:gd name="adj" fmla="val 26782"/>
              </a:avLst>
            </a:prstGeom>
            <a:noFill/>
            <a:ln w="25400">
              <a:solidFill>
                <a:srgbClr val="FA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541" name="Rectangle 26"/>
            <p:cNvSpPr>
              <a:spLocks noChangeArrowheads="1"/>
            </p:cNvSpPr>
            <p:nvPr/>
          </p:nvSpPr>
          <p:spPr bwMode="auto">
            <a:xfrm>
              <a:off x="6521" y="3672"/>
              <a:ext cx="108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500063" eaLnBrk="1" hangingPunct="1"/>
              <a:r>
                <a:rPr lang="en-US" sz="1200">
                  <a:latin typeface="Gill Sans" charset="0"/>
                  <a:sym typeface="Gill Sans" charset="0"/>
                </a:rPr>
                <a:t>neutron EDM</a:t>
              </a:r>
            </a:p>
          </p:txBody>
        </p:sp>
      </p:grpSp>
      <p:grpSp>
        <p:nvGrpSpPr>
          <p:cNvPr id="21510" name="Group 27"/>
          <p:cNvGrpSpPr>
            <a:grpSpLocks/>
          </p:cNvGrpSpPr>
          <p:nvPr/>
        </p:nvGrpSpPr>
        <p:grpSpPr bwMode="auto">
          <a:xfrm>
            <a:off x="4275138" y="4340225"/>
            <a:ext cx="1571625" cy="515938"/>
            <a:chOff x="4787" y="5184"/>
            <a:chExt cx="1760" cy="616"/>
          </a:xfrm>
        </p:grpSpPr>
        <p:sp>
          <p:nvSpPr>
            <p:cNvPr id="21538" name="AutoShape 28"/>
            <p:cNvSpPr>
              <a:spLocks noChangeArrowheads="1"/>
            </p:cNvSpPr>
            <p:nvPr/>
          </p:nvSpPr>
          <p:spPr bwMode="auto">
            <a:xfrm>
              <a:off x="4840" y="5184"/>
              <a:ext cx="1640" cy="616"/>
            </a:xfrm>
            <a:prstGeom prst="roundRect">
              <a:avLst>
                <a:gd name="adj" fmla="val 19477"/>
              </a:avLst>
            </a:prstGeom>
            <a:noFill/>
            <a:ln w="25400">
              <a:solidFill>
                <a:srgbClr val="FA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539" name="Rectangle 29"/>
            <p:cNvSpPr>
              <a:spLocks noChangeArrowheads="1"/>
            </p:cNvSpPr>
            <p:nvPr/>
          </p:nvSpPr>
          <p:spPr bwMode="auto">
            <a:xfrm>
              <a:off x="4787" y="5236"/>
              <a:ext cx="176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500063" eaLnBrk="1" hangingPunct="1"/>
              <a:r>
                <a:rPr lang="en-US" sz="1200" dirty="0">
                  <a:latin typeface="Gill Sans" charset="0"/>
                  <a:sym typeface="Gill Sans" charset="0"/>
                </a:rPr>
                <a:t>EDMs of diamagnetic </a:t>
              </a:r>
            </a:p>
            <a:p>
              <a:pPr algn="ctr" defTabSz="500063" eaLnBrk="1" hangingPunct="1"/>
              <a:r>
                <a:rPr lang="en-US" sz="1200" dirty="0">
                  <a:latin typeface="Gill Sans" charset="0"/>
                  <a:sym typeface="Gill Sans" charset="0"/>
                </a:rPr>
                <a:t>systems  (</a:t>
              </a:r>
              <a:r>
                <a:rPr lang="en-US" sz="1200" dirty="0" err="1">
                  <a:latin typeface="Gill Sans" charset="0"/>
                  <a:sym typeface="Gill Sans" charset="0"/>
                </a:rPr>
                <a:t>Hg,Ra,TlF</a:t>
              </a:r>
              <a:r>
                <a:rPr lang="en-US" sz="1200" dirty="0">
                  <a:latin typeface="Gill Sans" charset="0"/>
                  <a:sym typeface="Gill Sans" charset="0"/>
                </a:rPr>
                <a:t>)</a:t>
              </a:r>
            </a:p>
          </p:txBody>
        </p:sp>
      </p:grpSp>
      <p:grpSp>
        <p:nvGrpSpPr>
          <p:cNvPr id="21511" name="Group 30"/>
          <p:cNvGrpSpPr>
            <a:grpSpLocks/>
          </p:cNvGrpSpPr>
          <p:nvPr/>
        </p:nvGrpSpPr>
        <p:grpSpPr bwMode="auto">
          <a:xfrm>
            <a:off x="6478588" y="4359275"/>
            <a:ext cx="1663700" cy="515938"/>
            <a:chOff x="7255" y="5208"/>
            <a:chExt cx="1864" cy="616"/>
          </a:xfrm>
        </p:grpSpPr>
        <p:sp>
          <p:nvSpPr>
            <p:cNvPr id="21536" name="AutoShape 31"/>
            <p:cNvSpPr>
              <a:spLocks noChangeArrowheads="1"/>
            </p:cNvSpPr>
            <p:nvPr/>
          </p:nvSpPr>
          <p:spPr bwMode="auto">
            <a:xfrm>
              <a:off x="7296" y="5208"/>
              <a:ext cx="1768" cy="616"/>
            </a:xfrm>
            <a:prstGeom prst="roundRect">
              <a:avLst>
                <a:gd name="adj" fmla="val 19477"/>
              </a:avLst>
            </a:prstGeom>
            <a:noFill/>
            <a:ln w="25400">
              <a:solidFill>
                <a:srgbClr val="FA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537" name="Rectangle 32"/>
            <p:cNvSpPr>
              <a:spLocks noChangeArrowheads="1"/>
            </p:cNvSpPr>
            <p:nvPr/>
          </p:nvSpPr>
          <p:spPr bwMode="auto">
            <a:xfrm>
              <a:off x="7255" y="5268"/>
              <a:ext cx="186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500063" eaLnBrk="1" hangingPunct="1"/>
              <a:r>
                <a:rPr lang="en-US" sz="1200" dirty="0">
                  <a:latin typeface="Gill Sans" charset="0"/>
                  <a:sym typeface="Gill Sans" charset="0"/>
                </a:rPr>
                <a:t>EDMs of paramagnetic </a:t>
              </a:r>
            </a:p>
            <a:p>
              <a:pPr algn="ctr" defTabSz="500063" eaLnBrk="1" hangingPunct="1"/>
              <a:r>
                <a:rPr lang="en-US" sz="1200" dirty="0">
                  <a:latin typeface="Gill Sans" charset="0"/>
                  <a:sym typeface="Gill Sans" charset="0"/>
                </a:rPr>
                <a:t>systems  (</a:t>
              </a:r>
              <a:r>
                <a:rPr lang="en-US" sz="1200" dirty="0" err="1">
                  <a:latin typeface="Gill Sans" charset="0"/>
                  <a:sym typeface="Gill Sans" charset="0"/>
                </a:rPr>
                <a:t>Tl,ThO,HF</a:t>
              </a:r>
              <a:r>
                <a:rPr lang="en-US" sz="1200" dirty="0">
                  <a:latin typeface="Gill Sans" charset="0"/>
                  <a:sym typeface="Gill Sans" charset="0"/>
                </a:rPr>
                <a:t>+)</a:t>
              </a:r>
            </a:p>
          </p:txBody>
        </p:sp>
      </p:grpSp>
      <p:sp>
        <p:nvSpPr>
          <p:cNvPr id="21512" name="Line 33"/>
          <p:cNvSpPr>
            <a:spLocks noChangeShapeType="1"/>
          </p:cNvSpPr>
          <p:nvPr/>
        </p:nvSpPr>
        <p:spPr bwMode="auto">
          <a:xfrm rot="10800000" flipH="1">
            <a:off x="5614988" y="1941513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3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378075"/>
            <a:ext cx="285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Line 35"/>
          <p:cNvSpPr>
            <a:spLocks noChangeShapeType="1"/>
          </p:cNvSpPr>
          <p:nvPr/>
        </p:nvSpPr>
        <p:spPr bwMode="auto">
          <a:xfrm rot="10800000" flipH="1">
            <a:off x="7294563" y="2692400"/>
            <a:ext cx="0" cy="1693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5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324100"/>
            <a:ext cx="11318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Line 37"/>
          <p:cNvSpPr>
            <a:spLocks noChangeShapeType="1"/>
          </p:cNvSpPr>
          <p:nvPr/>
        </p:nvSpPr>
        <p:spPr bwMode="auto">
          <a:xfrm rot="10800000" flipH="1">
            <a:off x="5065713" y="2692400"/>
            <a:ext cx="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38"/>
          <p:cNvSpPr>
            <a:spLocks noChangeArrowheads="1"/>
          </p:cNvSpPr>
          <p:nvPr/>
        </p:nvSpPr>
        <p:spPr bwMode="auto">
          <a:xfrm>
            <a:off x="4556125" y="3736975"/>
            <a:ext cx="10080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00063" eaLnBrk="1" hangingPunct="1"/>
            <a:r>
              <a:rPr lang="en-US" sz="1200" dirty="0">
                <a:latin typeface="Gill Sans" charset="0"/>
                <a:sym typeface="Gill Sans" charset="0"/>
              </a:rPr>
              <a:t>Schiff moment, </a:t>
            </a:r>
          </a:p>
        </p:txBody>
      </p:sp>
      <p:grpSp>
        <p:nvGrpSpPr>
          <p:cNvPr id="21518" name="Group 39"/>
          <p:cNvGrpSpPr>
            <a:grpSpLocks/>
          </p:cNvGrpSpPr>
          <p:nvPr/>
        </p:nvGrpSpPr>
        <p:grpSpPr bwMode="auto">
          <a:xfrm>
            <a:off x="4557713" y="3054350"/>
            <a:ext cx="971550" cy="307975"/>
            <a:chOff x="5104" y="3648"/>
            <a:chExt cx="1088" cy="368"/>
          </a:xfrm>
        </p:grpSpPr>
        <p:pic>
          <p:nvPicPr>
            <p:cNvPr id="21534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3728"/>
              <a:ext cx="8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5" name="AutoShape 41"/>
            <p:cNvSpPr>
              <a:spLocks noChangeArrowheads="1"/>
            </p:cNvSpPr>
            <p:nvPr/>
          </p:nvSpPr>
          <p:spPr bwMode="auto">
            <a:xfrm>
              <a:off x="5104" y="3648"/>
              <a:ext cx="1088" cy="368"/>
            </a:xfrm>
            <a:prstGeom prst="roundRect">
              <a:avLst>
                <a:gd name="adj" fmla="val 3260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21519" name="AutoShape 42"/>
          <p:cNvSpPr>
            <a:spLocks noChangeArrowheads="1"/>
          </p:cNvSpPr>
          <p:nvPr/>
        </p:nvSpPr>
        <p:spPr bwMode="auto">
          <a:xfrm>
            <a:off x="4494213" y="3716338"/>
            <a:ext cx="1120775" cy="282575"/>
          </a:xfrm>
          <a:prstGeom prst="roundRect">
            <a:avLst>
              <a:gd name="adj" fmla="val 3571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1520" name="AutoShape 43"/>
          <p:cNvSpPr>
            <a:spLocks noChangeArrowheads="1"/>
          </p:cNvSpPr>
          <p:nvPr/>
        </p:nvSpPr>
        <p:spPr bwMode="auto">
          <a:xfrm>
            <a:off x="4943475" y="2290763"/>
            <a:ext cx="1257300" cy="395287"/>
          </a:xfrm>
          <a:prstGeom prst="roundRect">
            <a:avLst>
              <a:gd name="adj" fmla="val 2542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1521" name="Line 44"/>
          <p:cNvSpPr>
            <a:spLocks noChangeShapeType="1"/>
          </p:cNvSpPr>
          <p:nvPr/>
        </p:nvSpPr>
        <p:spPr bwMode="auto">
          <a:xfrm rot="10800000">
            <a:off x="5051425" y="4005263"/>
            <a:ext cx="9525" cy="341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Rectangle 45"/>
          <p:cNvSpPr>
            <a:spLocks noChangeArrowheads="1"/>
          </p:cNvSpPr>
          <p:nvPr/>
        </p:nvSpPr>
        <p:spPr bwMode="auto">
          <a:xfrm>
            <a:off x="8129588" y="2979738"/>
            <a:ext cx="7429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nucleon</a:t>
            </a:r>
          </a:p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level</a:t>
            </a:r>
          </a:p>
        </p:txBody>
      </p:sp>
      <p:sp>
        <p:nvSpPr>
          <p:cNvPr id="21523" name="Rectangle 46"/>
          <p:cNvSpPr>
            <a:spLocks noChangeArrowheads="1"/>
          </p:cNvSpPr>
          <p:nvPr/>
        </p:nvSpPr>
        <p:spPr bwMode="auto">
          <a:xfrm>
            <a:off x="7962900" y="2276475"/>
            <a:ext cx="10144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quark/lepton</a:t>
            </a:r>
          </a:p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level</a:t>
            </a:r>
          </a:p>
        </p:txBody>
      </p:sp>
      <p:sp>
        <p:nvSpPr>
          <p:cNvPr id="21524" name="Rectangle 47"/>
          <p:cNvSpPr>
            <a:spLocks noChangeArrowheads="1"/>
          </p:cNvSpPr>
          <p:nvPr/>
        </p:nvSpPr>
        <p:spPr bwMode="auto">
          <a:xfrm>
            <a:off x="8191500" y="3656013"/>
            <a:ext cx="6429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nuclear</a:t>
            </a:r>
          </a:p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level</a:t>
            </a:r>
          </a:p>
        </p:txBody>
      </p:sp>
      <p:sp>
        <p:nvSpPr>
          <p:cNvPr id="21525" name="Rectangle 48"/>
          <p:cNvSpPr>
            <a:spLocks noChangeArrowheads="1"/>
          </p:cNvSpPr>
          <p:nvPr/>
        </p:nvSpPr>
        <p:spPr bwMode="auto">
          <a:xfrm>
            <a:off x="8215313" y="4367213"/>
            <a:ext cx="6429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atomic</a:t>
            </a:r>
          </a:p>
          <a:p>
            <a:pPr algn="ctr" defTabSz="500063" eaLnBrk="1" hangingPunct="1"/>
            <a:r>
              <a:rPr lang="en-US" sz="1300">
                <a:latin typeface="Gill Sans" charset="0"/>
                <a:sym typeface="Gill Sans" charset="0"/>
              </a:rPr>
              <a:t>level</a:t>
            </a:r>
          </a:p>
        </p:txBody>
      </p:sp>
      <p:sp>
        <p:nvSpPr>
          <p:cNvPr id="21526" name="Rectangle 49"/>
          <p:cNvSpPr>
            <a:spLocks noChangeArrowheads="1"/>
          </p:cNvSpPr>
          <p:nvPr/>
        </p:nvSpPr>
        <p:spPr bwMode="auto">
          <a:xfrm>
            <a:off x="533400" y="1068388"/>
            <a:ext cx="8112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500063" eaLnBrk="1" hangingPunct="1"/>
            <a:r>
              <a:rPr lang="en-US" sz="1900" dirty="0">
                <a:latin typeface="Gill Sans" charset="0"/>
                <a:sym typeface="Gill Sans" charset="0"/>
              </a:rPr>
              <a:t>Mechanisms for EDM generation- mixing of atomic orbitals of opposite parity</a:t>
            </a:r>
          </a:p>
        </p:txBody>
      </p:sp>
      <p:sp>
        <p:nvSpPr>
          <p:cNvPr id="21527" name="AutoShape 50"/>
          <p:cNvSpPr>
            <a:spLocks noChangeArrowheads="1"/>
          </p:cNvSpPr>
          <p:nvPr/>
        </p:nvSpPr>
        <p:spPr bwMode="auto">
          <a:xfrm>
            <a:off x="7065963" y="2317750"/>
            <a:ext cx="471487" cy="361950"/>
          </a:xfrm>
          <a:prstGeom prst="roundRect">
            <a:avLst>
              <a:gd name="adj" fmla="val 3611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1528" name="Line 51"/>
          <p:cNvSpPr>
            <a:spLocks noChangeShapeType="1"/>
          </p:cNvSpPr>
          <p:nvPr/>
        </p:nvSpPr>
        <p:spPr bwMode="auto">
          <a:xfrm rot="10800000" flipH="1">
            <a:off x="7300913" y="1941513"/>
            <a:ext cx="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52"/>
          <p:cNvSpPr>
            <a:spLocks noChangeShapeType="1"/>
          </p:cNvSpPr>
          <p:nvPr/>
        </p:nvSpPr>
        <p:spPr bwMode="auto">
          <a:xfrm rot="10800000" flipH="1">
            <a:off x="6080125" y="2692400"/>
            <a:ext cx="0" cy="334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53"/>
          <p:cNvSpPr>
            <a:spLocks noChangeShapeType="1"/>
          </p:cNvSpPr>
          <p:nvPr/>
        </p:nvSpPr>
        <p:spPr bwMode="auto">
          <a:xfrm rot="10800000" flipH="1">
            <a:off x="5065713" y="3355975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56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80" y="274638"/>
            <a:ext cx="84402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4000" dirty="0">
                <a:latin typeface="Arial" charset="0"/>
                <a:ea typeface="ＭＳ Ｐゴシック" charset="0"/>
                <a:cs typeface="ＭＳ Ｐゴシック" charset="0"/>
              </a:rPr>
              <a:t>Collective magnetic quadrupole moment in deformed nuclei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52761"/>
            <a:ext cx="80010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MQM produced by nuclear T,P-odd forces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Collective enhancement in deformed nuclei</a:t>
            </a:r>
          </a:p>
          <a:p>
            <a:pPr eaLnBrk="1" hangingPunct="1">
              <a:buFontTx/>
              <a:buNone/>
            </a:pPr>
            <a:r>
              <a:rPr lang="en-AU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Mechanism: T,P-odd nuclear interaction produces spin hedgehog- correlation (s r)</a:t>
            </a:r>
          </a:p>
          <a:p>
            <a:pPr eaLnBrk="1" hangingPunct="1">
              <a:buFontTx/>
              <a:buNone/>
            </a:pP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Spherical – magnetic monopole forbidden</a:t>
            </a:r>
          </a:p>
          <a:p>
            <a:pPr eaLnBrk="1" hangingPunct="1">
              <a:buFontTx/>
              <a:buNone/>
            </a:pPr>
            <a:r>
              <a:rPr lang="en-AU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Deformed- collective magnetic </a:t>
            </a:r>
            <a:r>
              <a:rPr lang="en-AU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quadrupole</a:t>
            </a:r>
            <a:endParaRPr lang="en-AU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AU" sz="2200" dirty="0">
                <a:latin typeface="Arial" charset="0"/>
                <a:ea typeface="ＭＳ Ｐゴシック" charset="0"/>
                <a:cs typeface="ＭＳ Ｐゴシック" charset="0"/>
              </a:rPr>
              <a:t>V.F. 1994</a:t>
            </a:r>
          </a:p>
          <a:p>
            <a:pPr>
              <a:buNone/>
            </a:pPr>
            <a:r>
              <a:rPr lang="en-AU" sz="3000" dirty="0">
                <a:latin typeface="Arial" charset="0"/>
                <a:ea typeface="ＭＳ Ｐゴシック" charset="0"/>
                <a:cs typeface="ＭＳ Ｐゴシック" charset="0"/>
              </a:rPr>
              <a:t>Enhancement factor is similar to that for electric quadrupole in deformed nuclei</a:t>
            </a:r>
          </a:p>
        </p:txBody>
      </p:sp>
    </p:spTree>
    <p:extLst>
      <p:ext uri="{BB962C8B-B14F-4D97-AF65-F5344CB8AC3E}">
        <p14:creationId xmlns:p14="http://schemas.microsoft.com/office/powerpoint/2010/main" val="20986049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Nuclear estimates and molecular calculations of MQM effects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Nuclear and molecular estimates for </a:t>
            </a:r>
          </a:p>
          <a:p>
            <a:pPr>
              <a:buNone/>
            </a:pP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TaN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ThO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BaF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HgF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YbF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HfF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  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V.F. ,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DeMille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Kozlov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2014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+, WN+) </a:t>
            </a:r>
          </a:p>
          <a:p>
            <a:pPr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Accurate molecular calculations</a:t>
            </a:r>
          </a:p>
          <a:p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Skripnikov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Petrov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Titov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and V.F.  2014 </a:t>
            </a:r>
          </a:p>
          <a:p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Skripnikov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Petrov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Mosyagin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Titov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V.F.  2015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T.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Fleig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2017</a:t>
            </a:r>
            <a:endParaRPr lang="en-US" sz="1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HfF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Petrov,Skripnikov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Titov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, and V.F. 2017, 2018</a:t>
            </a:r>
          </a:p>
          <a:p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YbOH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Maison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Skripnikov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and V.F. 2019.   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 in progress </a:t>
            </a:r>
          </a:p>
          <a:p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LuOH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Maison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Skripnikov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, V.F.,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Grau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23436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3183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P,T-odd nuclear polarization</a:t>
            </a:r>
            <a:endParaRPr lang="en-GB" b="1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1138"/>
            <a:ext cx="3097213" cy="358933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/>
              <a:t>atomic  EDM due to nuclear T,P-odd </a:t>
            </a:r>
            <a:r>
              <a:rPr lang="en-US" dirty="0" err="1"/>
              <a:t>polarizability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>
                <a:sym typeface="Wingdings" panose="05000000000000000000" pitchFamily="2" charset="2"/>
              </a:rPr>
              <a:t>electric + magnetic vertices instead of 2 electric vertices for usual </a:t>
            </a:r>
            <a:r>
              <a:rPr lang="en-US" dirty="0" err="1">
                <a:sym typeface="Wingdings" panose="05000000000000000000" pitchFamily="2" charset="2"/>
              </a:rPr>
              <a:t>polarisabilty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>
              <a:defRPr/>
            </a:pPr>
            <a:r>
              <a:rPr lang="en-GB" dirty="0"/>
              <a:t>We studied this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electron EDM experiments are sensitive to hadron CP-violation, theta-term</a:t>
            </a:r>
            <a:r>
              <a:rPr lang="en-GB" dirty="0">
                <a:solidFill>
                  <a:srgbClr val="0070C0"/>
                </a:solidFill>
              </a:rPr>
              <a:t>, axion dark matter,  </a:t>
            </a:r>
            <a:r>
              <a:rPr lang="en-GB" dirty="0"/>
              <a:t>etc.</a:t>
            </a:r>
          </a:p>
          <a:p>
            <a:pPr>
              <a:defRPr/>
            </a:pPr>
            <a:r>
              <a:rPr lang="en-GB" dirty="0"/>
              <a:t>Nuclear spin may be zero as in electron EDM experiments </a:t>
            </a:r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3552825" y="1566863"/>
            <a:ext cx="1870075" cy="2546350"/>
            <a:chOff x="3800764" y="1371600"/>
            <a:chExt cx="3200400" cy="3006464"/>
          </a:xfrm>
        </p:grpSpPr>
        <p:grpSp>
          <p:nvGrpSpPr>
            <p:cNvPr id="90119" name="Group 4"/>
            <p:cNvGrpSpPr>
              <a:grpSpLocks/>
            </p:cNvGrpSpPr>
            <p:nvPr/>
          </p:nvGrpSpPr>
          <p:grpSpPr bwMode="auto">
            <a:xfrm>
              <a:off x="4191000" y="1371600"/>
              <a:ext cx="2419350" cy="2511165"/>
              <a:chOff x="6267450" y="2251075"/>
              <a:chExt cx="2419350" cy="2511165"/>
            </a:xfrm>
          </p:grpSpPr>
          <p:grpSp>
            <p:nvGrpSpPr>
              <p:cNvPr id="90121" name="Group 6"/>
              <p:cNvGrpSpPr>
                <a:grpSpLocks/>
              </p:cNvGrpSpPr>
              <p:nvPr/>
            </p:nvGrpSpPr>
            <p:grpSpPr bwMode="auto">
              <a:xfrm>
                <a:off x="6267450" y="2251075"/>
                <a:ext cx="2419350" cy="2511165"/>
                <a:chOff x="6267450" y="2320592"/>
                <a:chExt cx="2419350" cy="2511483"/>
              </a:xfrm>
            </p:grpSpPr>
            <p:pic>
              <p:nvPicPr>
                <p:cNvPr id="90124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7450" y="2777850"/>
                  <a:ext cx="2419350" cy="2054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0125" name="Rectangle 10"/>
                <p:cNvSpPr>
                  <a:spLocks noChangeArrowheads="1"/>
                </p:cNvSpPr>
                <p:nvPr/>
              </p:nvSpPr>
              <p:spPr bwMode="auto">
                <a:xfrm>
                  <a:off x="6897834" y="2320592"/>
                  <a:ext cx="1142998" cy="885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lnSpc>
                      <a:spcPts val="2600"/>
                    </a:lnSpc>
                  </a:pPr>
                  <a:r>
                    <a:rPr lang="el-GR" i="1">
                      <a:solidFill>
                        <a:srgbClr val="FF0000"/>
                      </a:solidFill>
                      <a:latin typeface="Arial" charset="0"/>
                    </a:rPr>
                    <a:t>μ</a:t>
                  </a:r>
                  <a:r>
                    <a:rPr lang="en-AU">
                      <a:solidFill>
                        <a:srgbClr val="FF0000"/>
                      </a:solidFill>
                      <a:latin typeface="Arial" charset="0"/>
                    </a:rPr>
                    <a:t> – </a:t>
                  </a:r>
                  <a:r>
                    <a:rPr lang="en-AU" i="1">
                      <a:solidFill>
                        <a:srgbClr val="FF0000"/>
                      </a:solidFill>
                      <a:latin typeface="Arial" charset="0"/>
                    </a:rPr>
                    <a:t>d</a:t>
                  </a:r>
                  <a:endParaRPr lang="en-AU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90122" name="Rectangle 7"/>
              <p:cNvSpPr>
                <a:spLocks noChangeArrowheads="1"/>
              </p:cNvSpPr>
              <p:nvPr/>
            </p:nvSpPr>
            <p:spPr bwMode="auto">
              <a:xfrm>
                <a:off x="6867939" y="4205512"/>
                <a:ext cx="532481" cy="38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l-GR" sz="1500" i="1">
                    <a:solidFill>
                      <a:srgbClr val="009900"/>
                    </a:solidFill>
                    <a:latin typeface="Arial" charset="0"/>
                  </a:rPr>
                  <a:t>μ</a:t>
                </a:r>
                <a:endParaRPr lang="en-AU" sz="1500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90123" name="Rectangle 8"/>
              <p:cNvSpPr>
                <a:spLocks noChangeArrowheads="1"/>
              </p:cNvSpPr>
              <p:nvPr/>
            </p:nvSpPr>
            <p:spPr bwMode="auto">
              <a:xfrm>
                <a:off x="7770491" y="4013353"/>
                <a:ext cx="532481" cy="38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AU" sz="1500" i="1">
                    <a:solidFill>
                      <a:srgbClr val="FF0000"/>
                    </a:solidFill>
                    <a:latin typeface="Arial" charset="0"/>
                  </a:rPr>
                  <a:t>d</a:t>
                </a:r>
                <a:endParaRPr lang="en-AU" sz="150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90120" name="Rectangle 5"/>
            <p:cNvSpPr>
              <a:spLocks noChangeArrowheads="1"/>
            </p:cNvSpPr>
            <p:nvPr/>
          </p:nvSpPr>
          <p:spPr bwMode="auto">
            <a:xfrm>
              <a:off x="3800764" y="4003414"/>
              <a:ext cx="320040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AU">
                  <a:solidFill>
                    <a:srgbClr val="FF0000"/>
                  </a:solidFill>
                  <a:latin typeface="Arial" charset="0"/>
                </a:rPr>
                <a:t>Internal nuclear excitations</a:t>
              </a:r>
              <a:endParaRPr lang="en-US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1" y="5454650"/>
            <a:ext cx="875358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br>
              <a:rPr lang="en-GB" dirty="0"/>
            </a:br>
            <a:r>
              <a:rPr lang="en-GB" sz="1200" dirty="0">
                <a:latin typeface="Times New Roman" charset="0"/>
              </a:rPr>
              <a:t>V.V. </a:t>
            </a:r>
            <a:r>
              <a:rPr lang="en-GB" sz="1200" dirty="0" err="1">
                <a:latin typeface="Times New Roman" charset="0"/>
              </a:rPr>
              <a:t>Flambaum</a:t>
            </a:r>
            <a:r>
              <a:rPr lang="en-GB" sz="1200" dirty="0">
                <a:latin typeface="Times New Roman" charset="0"/>
              </a:rPr>
              <a:t>, J.S.M. </a:t>
            </a:r>
            <a:r>
              <a:rPr lang="en-GB" sz="1200" dirty="0" err="1">
                <a:latin typeface="Times New Roman" charset="0"/>
              </a:rPr>
              <a:t>Ginges</a:t>
            </a:r>
            <a:r>
              <a:rPr lang="en-GB" sz="1200" dirty="0">
                <a:latin typeface="Times New Roman" charset="0"/>
              </a:rPr>
              <a:t>, G. </a:t>
            </a:r>
            <a:r>
              <a:rPr lang="en-GB" sz="1200" dirty="0" err="1">
                <a:latin typeface="Times New Roman" charset="0"/>
              </a:rPr>
              <a:t>Mititelu</a:t>
            </a:r>
            <a:r>
              <a:rPr lang="en-GB" sz="1200" dirty="0">
                <a:latin typeface="Times New Roman" charset="0"/>
              </a:rPr>
              <a:t>, </a:t>
            </a:r>
            <a:r>
              <a:rPr lang="en-GB" sz="1200" dirty="0" err="1">
                <a:latin typeface="Times New Roman" charset="0"/>
              </a:rPr>
              <a:t>arXiv:nucl-th</a:t>
            </a:r>
            <a:r>
              <a:rPr lang="en-GB" sz="1200" dirty="0">
                <a:latin typeface="Times New Roman" charset="0"/>
              </a:rPr>
              <a:t>/0010100 (2000)</a:t>
            </a:r>
          </a:p>
          <a:p>
            <a:pPr>
              <a:defRPr/>
            </a:pPr>
            <a:r>
              <a:rPr lang="en-GB" sz="1200" dirty="0">
                <a:latin typeface="Times New Roman" charset="0"/>
              </a:rPr>
              <a:t>V.V. </a:t>
            </a:r>
            <a:r>
              <a:rPr lang="en-GB" sz="1200" dirty="0" err="1">
                <a:latin typeface="Times New Roman" charset="0"/>
              </a:rPr>
              <a:t>Flambaum</a:t>
            </a:r>
            <a:r>
              <a:rPr lang="en-GB" sz="1200" dirty="0">
                <a:latin typeface="Times New Roman" charset="0"/>
              </a:rPr>
              <a:t>, M. </a:t>
            </a:r>
            <a:r>
              <a:rPr lang="en-GB" sz="1200" dirty="0" err="1">
                <a:latin typeface="Times New Roman" charset="0"/>
              </a:rPr>
              <a:t>Pospelov</a:t>
            </a:r>
            <a:r>
              <a:rPr lang="en-GB" sz="1200" dirty="0">
                <a:latin typeface="Times New Roman" charset="0"/>
              </a:rPr>
              <a:t>, A. Ritz, and Y.V. </a:t>
            </a:r>
            <a:r>
              <a:rPr lang="en-GB" sz="1200" dirty="0" err="1">
                <a:latin typeface="Times New Roman" charset="0"/>
              </a:rPr>
              <a:t>Stadnik</a:t>
            </a:r>
            <a:r>
              <a:rPr lang="en-GB" sz="1200" dirty="0">
                <a:latin typeface="Times New Roman" charset="0"/>
              </a:rPr>
              <a:t>, PRD 102, 035001 (2020)</a:t>
            </a:r>
            <a:endParaRPr lang="en-AU" sz="1200" dirty="0">
              <a:latin typeface="Times New Roman" charset="0"/>
            </a:endParaRPr>
          </a:p>
          <a:p>
            <a:pPr>
              <a:defRPr/>
            </a:pPr>
            <a:r>
              <a:rPr lang="en-GB" sz="1200" dirty="0">
                <a:latin typeface="Times New Roman" charset="0"/>
              </a:rPr>
              <a:t>V.V. </a:t>
            </a:r>
            <a:r>
              <a:rPr lang="en-GB" sz="1200" dirty="0" err="1">
                <a:latin typeface="Times New Roman" charset="0"/>
              </a:rPr>
              <a:t>Flambaum</a:t>
            </a:r>
            <a:r>
              <a:rPr lang="en-GB" sz="1200" dirty="0">
                <a:latin typeface="Times New Roman" charset="0"/>
              </a:rPr>
              <a:t>, I.B. </a:t>
            </a:r>
            <a:r>
              <a:rPr lang="en-GB" sz="1200" dirty="0" err="1">
                <a:latin typeface="Times New Roman" charset="0"/>
              </a:rPr>
              <a:t>Samsonov</a:t>
            </a:r>
            <a:r>
              <a:rPr lang="en-GB" sz="1200" dirty="0">
                <a:latin typeface="Times New Roman" charset="0"/>
              </a:rPr>
              <a:t>, H.B. Tran Tan, </a:t>
            </a:r>
            <a:r>
              <a:rPr lang="en-AU" sz="1200" dirty="0">
                <a:latin typeface="Times New Roman" charset="0"/>
              </a:rPr>
              <a:t>JHEP 2020, 77 (2020) </a:t>
            </a:r>
            <a:endParaRPr lang="en-GB" sz="1200" dirty="0">
              <a:latin typeface="Times New Roman" charset="0"/>
            </a:endParaRPr>
          </a:p>
          <a:p>
            <a:pPr>
              <a:defRPr/>
            </a:pPr>
            <a:r>
              <a:rPr lang="en-GB" sz="1200" dirty="0">
                <a:latin typeface="Times New Roman" charset="0"/>
              </a:rPr>
              <a:t>V.V. </a:t>
            </a:r>
            <a:r>
              <a:rPr lang="en-GB" sz="1200" dirty="0" err="1">
                <a:latin typeface="Times New Roman" charset="0"/>
              </a:rPr>
              <a:t>Flambaum</a:t>
            </a:r>
            <a:r>
              <a:rPr lang="en-GB" sz="1200" dirty="0">
                <a:latin typeface="Times New Roman" charset="0"/>
              </a:rPr>
              <a:t>, I.B. </a:t>
            </a:r>
            <a:r>
              <a:rPr lang="en-GB" sz="1200" dirty="0" err="1">
                <a:latin typeface="Times New Roman" charset="0"/>
              </a:rPr>
              <a:t>Samsonov</a:t>
            </a:r>
            <a:r>
              <a:rPr lang="en-GB" sz="1200" dirty="0">
                <a:latin typeface="Times New Roman" charset="0"/>
              </a:rPr>
              <a:t>, H.B. Tran Tan, PRD 102, 115036 (2020)</a:t>
            </a: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9011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566863"/>
            <a:ext cx="278288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881438"/>
            <a:ext cx="28686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0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97F92-5C12-F4E2-172E-75F4C7D5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3" y="274638"/>
            <a:ext cx="890226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Axion dark matter in JILA EDM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A09F-2806-8F96-9BA2-5ADB3734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7" y="1600200"/>
            <a:ext cx="890226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en-AU" dirty="0">
                <a:solidFill>
                  <a:srgbClr val="C00000"/>
                </a:solidFill>
                <a:effectLst/>
                <a:latin typeface="Helvetica" pitchFamily="2" charset="0"/>
              </a:rPr>
              <a:t>Experimental Constraint on Axionlike Particles over Seven Orders of Magnitude in Mass.</a:t>
            </a:r>
          </a:p>
          <a:p>
            <a:pPr marL="0" indent="0">
              <a:buNone/>
            </a:pP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Tanya S.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Roussy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Daniel A.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Palken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William B.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Cairncross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Benjamin M. Brubaker, Daniel N.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Gresh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Matt Grau, Kevin C.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Cossel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Kia Boon Ng, Yuval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Shagam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Yan Zhou, Victor V. Flambaum, Konrad W. Lehnert, Jun Ye, and Eric A. Cornell. Phys. Rev. Lett. 126, 171301 (2021)</a:t>
            </a:r>
            <a:endParaRPr lang="en-AU" dirty="0">
              <a:solidFill>
                <a:srgbClr val="C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i="1" dirty="0">
              <a:latin typeface="Arial" charset="0"/>
            </a:endParaRPr>
          </a:p>
          <a:p>
            <a:pPr marL="0" indent="0">
              <a:buNone/>
            </a:pPr>
            <a:r>
              <a:rPr lang="en-US" i="1" dirty="0">
                <a:latin typeface="Arial" charset="0"/>
              </a:rPr>
              <a:t>Low-mass spin-0 particles</a:t>
            </a:r>
            <a:r>
              <a:rPr lang="en-US" dirty="0">
                <a:latin typeface="Arial" charset="0"/>
              </a:rPr>
              <a:t> form </a:t>
            </a:r>
            <a:r>
              <a:rPr lang="en-US" i="1" dirty="0">
                <a:latin typeface="Arial" charset="0"/>
              </a:rPr>
              <a:t> oscillating classical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3600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field </a:t>
            </a:r>
            <a:r>
              <a:rPr lang="el-GR" i="1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) = </a:t>
            </a:r>
            <a:r>
              <a:rPr lang="el-GR" i="1" dirty="0">
                <a:latin typeface="Arial" charset="0"/>
              </a:rPr>
              <a:t>φ</a:t>
            </a:r>
            <a:r>
              <a:rPr lang="en-US" baseline="-25000" dirty="0">
                <a:latin typeface="Arial" charset="0"/>
              </a:rPr>
              <a:t>0 </a:t>
            </a:r>
            <a:r>
              <a:rPr lang="en-US" dirty="0">
                <a:latin typeface="Arial" charset="0"/>
              </a:rPr>
              <a:t>cos(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i="1" dirty="0">
                <a:latin typeface="Arial" charset="0"/>
              </a:rPr>
              <a:t>c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/</a:t>
            </a:r>
            <a:r>
              <a:rPr lang="en-US" dirty="0" err="1">
                <a:latin typeface="Arial Unicode MS" charset="0"/>
                <a:cs typeface="Arial Unicode MS" charset="0"/>
              </a:rPr>
              <a:t>ℏ</a:t>
            </a:r>
            <a:r>
              <a:rPr lang="en-US" dirty="0">
                <a:latin typeface="Arial" charset="0"/>
              </a:rPr>
              <a:t>), </a:t>
            </a:r>
          </a:p>
          <a:p>
            <a:pPr marL="0" indent="0">
              <a:buNone/>
            </a:pPr>
            <a:r>
              <a:rPr lang="en-US" dirty="0">
                <a:latin typeface="Arial" charset="0"/>
              </a:rPr>
              <a:t>with energy density   &lt;</a:t>
            </a:r>
            <a:r>
              <a:rPr lang="el-GR" i="1" dirty="0" err="1">
                <a:latin typeface="Arial" charset="0"/>
              </a:rPr>
              <a:t>ρ</a:t>
            </a:r>
            <a:r>
              <a:rPr lang="el-GR" i="1" baseline="-25000" dirty="0" err="1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&gt;</a:t>
            </a:r>
            <a:r>
              <a:rPr lang="en-US" i="1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≈ 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baseline="30000" dirty="0">
                <a:latin typeface="Arial" charset="0"/>
              </a:rPr>
              <a:t>2</a:t>
            </a:r>
            <a:r>
              <a:rPr lang="el-GR" i="1" dirty="0">
                <a:latin typeface="Arial" charset="0"/>
              </a:rPr>
              <a:t>φ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/2 </a:t>
            </a:r>
            <a:r>
              <a:rPr lang="el-GR" i="1" dirty="0">
                <a:latin typeface="Arial" charset="0"/>
              </a:rPr>
              <a:t>ρ</a:t>
            </a:r>
            <a:r>
              <a:rPr lang="en-AU" baseline="-25000" dirty="0" err="1">
                <a:latin typeface="Arial" charset="0"/>
              </a:rPr>
              <a:t>DM,local</a:t>
            </a:r>
            <a:r>
              <a:rPr lang="en-US" i="1" baseline="-25000" dirty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AU" dirty="0">
              <a:solidFill>
                <a:srgbClr val="C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/>
              <a:t>Oscillating EDM = </a:t>
            </a:r>
            <a:r>
              <a:rPr lang="en-AU" i="1" dirty="0">
                <a:latin typeface="Arial" charset="0"/>
              </a:rPr>
              <a:t>d 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cos(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i="1" dirty="0">
                <a:latin typeface="Arial" charset="0"/>
              </a:rPr>
              <a:t>c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/</a:t>
            </a:r>
            <a:r>
              <a:rPr lang="en-US" dirty="0" err="1">
                <a:latin typeface="Arial Unicode MS" charset="0"/>
                <a:cs typeface="Arial Unicode MS" charset="0"/>
              </a:rPr>
              <a:t>ℏ</a:t>
            </a:r>
            <a:r>
              <a:rPr lang="en-US" dirty="0">
                <a:latin typeface="Arial" charset="0"/>
              </a:rPr>
              <a:t>), </a:t>
            </a:r>
            <a:endParaRPr lang="en-AU" dirty="0">
              <a:solidFill>
                <a:srgbClr val="C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1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10DE8F5-A9F9-EA47-061D-1FDE48A8B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dirty="0"/>
              <a:t>Atomic parity violation (PV) </a:t>
            </a:r>
            <a:r>
              <a:rPr lang="en-US" altLang="en-US" sz="3100" dirty="0">
                <a:solidFill>
                  <a:srgbClr val="FF0000"/>
                </a:solidFill>
              </a:rPr>
              <a:t>and neutron skin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9042DEA-0AB6-9B59-01BF-79A6FD219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5791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Dominated by Z-boson exchange between electrons and nucleons</a:t>
            </a:r>
            <a:endParaRPr lang="en-US" altLang="en-US" sz="2400">
              <a:sym typeface="Symbol" pitchFamily="2" charset="2"/>
            </a:endParaRPr>
          </a:p>
        </p:txBody>
      </p:sp>
      <p:grpSp>
        <p:nvGrpSpPr>
          <p:cNvPr id="26627" name="Group 4">
            <a:extLst>
              <a:ext uri="{FF2B5EF4-FFF2-40B4-BE49-F238E27FC236}">
                <a16:creationId xmlns:a16="http://schemas.microsoft.com/office/drawing/2014/main" id="{FFDB77C5-DA3C-6A33-3C36-8E8906AD95B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685800"/>
            <a:ext cx="2536825" cy="1981200"/>
            <a:chOff x="3761" y="720"/>
            <a:chExt cx="1598" cy="1248"/>
          </a:xfrm>
        </p:grpSpPr>
        <p:sp>
          <p:nvSpPr>
            <p:cNvPr id="26636" name="Line 5">
              <a:extLst>
                <a:ext uri="{FF2B5EF4-FFF2-40B4-BE49-F238E27FC236}">
                  <a16:creationId xmlns:a16="http://schemas.microsoft.com/office/drawing/2014/main" id="{3483789E-04E4-0E9E-CBB2-F16984452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1031"/>
              <a:ext cx="14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Line 6">
              <a:extLst>
                <a:ext uri="{FF2B5EF4-FFF2-40B4-BE49-F238E27FC236}">
                  <a16:creationId xmlns:a16="http://schemas.microsoft.com/office/drawing/2014/main" id="{3EEE752F-ECA2-F26E-73A6-DF40A5AF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" y="1681"/>
              <a:ext cx="14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7">
              <a:extLst>
                <a:ext uri="{FF2B5EF4-FFF2-40B4-BE49-F238E27FC236}">
                  <a16:creationId xmlns:a16="http://schemas.microsoft.com/office/drawing/2014/main" id="{8B13C6EE-953D-222E-7D1B-B11453A5C5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5" y="1031"/>
              <a:ext cx="0" cy="65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8">
              <a:extLst>
                <a:ext uri="{FF2B5EF4-FFF2-40B4-BE49-F238E27FC236}">
                  <a16:creationId xmlns:a16="http://schemas.microsoft.com/office/drawing/2014/main" id="{9137D604-1E9C-2974-80D8-7E7D2571B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120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Z</a:t>
              </a:r>
            </a:p>
          </p:txBody>
        </p:sp>
        <p:sp>
          <p:nvSpPr>
            <p:cNvPr id="26640" name="Rectangle 9">
              <a:extLst>
                <a:ext uri="{FF2B5EF4-FFF2-40B4-BE49-F238E27FC236}">
                  <a16:creationId xmlns:a16="http://schemas.microsoft.com/office/drawing/2014/main" id="{9576863F-2D61-8221-06B9-2659DEB82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1" y="72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6641" name="Rectangle 10">
              <a:extLst>
                <a:ext uri="{FF2B5EF4-FFF2-40B4-BE49-F238E27FC236}">
                  <a16:creationId xmlns:a16="http://schemas.microsoft.com/office/drawing/2014/main" id="{91C78135-6C04-0101-EED6-3183AD1BC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72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6642" name="Rectangle 11">
              <a:extLst>
                <a:ext uri="{FF2B5EF4-FFF2-40B4-BE49-F238E27FC236}">
                  <a16:creationId xmlns:a16="http://schemas.microsoft.com/office/drawing/2014/main" id="{C3F73B48-204F-98C2-8EA6-F62B8C907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6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6643" name="Rectangle 12">
              <a:extLst>
                <a:ext uri="{FF2B5EF4-FFF2-40B4-BE49-F238E27FC236}">
                  <a16:creationId xmlns:a16="http://schemas.microsoft.com/office/drawing/2014/main" id="{0ED152E6-DA1D-9A6A-9044-5A6EC01AE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>
                  <a:latin typeface="Arial" panose="020B0604020202020204" pitchFamily="34" charset="0"/>
                </a:rPr>
                <a:t>n</a:t>
              </a:r>
            </a:p>
          </p:txBody>
        </p:sp>
      </p:grpSp>
      <p:graphicFrame>
        <p:nvGraphicFramePr>
          <p:cNvPr id="26628" name="Object 2">
            <a:extLst>
              <a:ext uri="{FF2B5EF4-FFF2-40B4-BE49-F238E27FC236}">
                <a16:creationId xmlns:a16="http://schemas.microsoft.com/office/drawing/2014/main" id="{59D2C04F-B50A-002A-4F1E-00DA187B7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752600"/>
          <a:ext cx="55626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8000" imgH="1460500" progId="Equation.3">
                  <p:embed/>
                </p:oleObj>
              </mc:Choice>
              <mc:Fallback>
                <p:oleObj name="Equation" r:id="rId3" imgW="14478000" imgH="1460500" progId="Equation.3">
                  <p:embed/>
                  <p:pic>
                    <p:nvPicPr>
                      <p:cNvPr id="26628" name="Object 2">
                        <a:extLst>
                          <a:ext uri="{FF2B5EF4-FFF2-40B4-BE49-F238E27FC236}">
                            <a16:creationId xmlns:a16="http://schemas.microsoft.com/office/drawing/2014/main" id="{59D2C04F-B50A-002A-4F1E-00DA187B77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5562600" cy="6238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14">
            <a:extLst>
              <a:ext uri="{FF2B5EF4-FFF2-40B4-BE49-F238E27FC236}">
                <a16:creationId xmlns:a16="http://schemas.microsoft.com/office/drawing/2014/main" id="{407A585C-AEDB-7A9B-1C68-9F0644E85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In atom with Z electrons and N neutrons obtain effective Hamiltonian parameterized by “nuclear weak charge” Q</a:t>
            </a:r>
            <a:r>
              <a:rPr lang="en-US" altLang="en-US" baseline="-25000" dirty="0">
                <a:latin typeface="Arial" panose="020B0604020202020204" pitchFamily="34" charset="0"/>
              </a:rPr>
              <a:t>W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6630" name="Object 3">
            <a:extLst>
              <a:ext uri="{FF2B5EF4-FFF2-40B4-BE49-F238E27FC236}">
                <a16:creationId xmlns:a16="http://schemas.microsoft.com/office/drawing/2014/main" id="{09EA5599-B4B3-88A9-CB1D-6871BA4965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5513" y="2667000"/>
          <a:ext cx="3103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01500" imgH="1460500" progId="Equation.3">
                  <p:embed/>
                </p:oleObj>
              </mc:Choice>
              <mc:Fallback>
                <p:oleObj name="Equation" r:id="rId5" imgW="12001500" imgH="1460500" progId="Equation.3">
                  <p:embed/>
                  <p:pic>
                    <p:nvPicPr>
                      <p:cNvPr id="26630" name="Object 3">
                        <a:extLst>
                          <a:ext uri="{FF2B5EF4-FFF2-40B4-BE49-F238E27FC236}">
                            <a16:creationId xmlns:a16="http://schemas.microsoft.com/office/drawing/2014/main" id="{09EA5599-B4B3-88A9-CB1D-6871BA496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13" y="2667000"/>
                        <a:ext cx="3103562" cy="392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16">
            <a:extLst>
              <a:ext uri="{FF2B5EF4-FFF2-40B4-BE49-F238E27FC236}">
                <a16:creationId xmlns:a16="http://schemas.microsoft.com/office/drawing/2014/main" id="{6BEC4B97-EE83-1F3D-C932-EC8AFB7FE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397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1800">
                <a:latin typeface="Arial" panose="020B0604020202020204" pitchFamily="34" charset="0"/>
              </a:rPr>
              <a:t>Standard model tree-level couplings: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6632" name="Object 4">
            <a:extLst>
              <a:ext uri="{FF2B5EF4-FFF2-40B4-BE49-F238E27FC236}">
                <a16:creationId xmlns:a16="http://schemas.microsoft.com/office/drawing/2014/main" id="{057D7CF7-2F75-504B-3E0D-87A592DECE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4191000"/>
          <a:ext cx="28940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07200" imgH="1320800" progId="Equation.3">
                  <p:embed/>
                </p:oleObj>
              </mc:Choice>
              <mc:Fallback>
                <p:oleObj name="Equation" r:id="rId7" imgW="6807200" imgH="1320800" progId="Equation.3">
                  <p:embed/>
                  <p:pic>
                    <p:nvPicPr>
                      <p:cNvPr id="26632" name="Object 4">
                        <a:extLst>
                          <a:ext uri="{FF2B5EF4-FFF2-40B4-BE49-F238E27FC236}">
                            <a16:creationId xmlns:a16="http://schemas.microsoft.com/office/drawing/2014/main" id="{057D7CF7-2F75-504B-3E0D-87A592DEC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2894013" cy="565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5">
            <a:extLst>
              <a:ext uri="{FF2B5EF4-FFF2-40B4-BE49-F238E27FC236}">
                <a16:creationId xmlns:a16="http://schemas.microsoft.com/office/drawing/2014/main" id="{5E05B41A-3B61-F3A4-DA28-E7CEEEBB0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876800"/>
          <a:ext cx="7010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627600" imgH="1320800" progId="Equation.3">
                  <p:embed/>
                </p:oleObj>
              </mc:Choice>
              <mc:Fallback>
                <p:oleObj name="Equation" r:id="rId9" imgW="17627600" imgH="1320800" progId="Equation.3">
                  <p:embed/>
                  <p:pic>
                    <p:nvPicPr>
                      <p:cNvPr id="26633" name="Object 5">
                        <a:extLst>
                          <a:ext uri="{FF2B5EF4-FFF2-40B4-BE49-F238E27FC236}">
                            <a16:creationId xmlns:a16="http://schemas.microsoft.com/office/drawing/2014/main" id="{5E05B41A-3B61-F3A4-DA28-E7CEEEBB09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7010400" cy="523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9">
            <a:extLst>
              <a:ext uri="{FF2B5EF4-FFF2-40B4-BE49-F238E27FC236}">
                <a16:creationId xmlns:a16="http://schemas.microsoft.com/office/drawing/2014/main" id="{89984F06-FE99-1C4B-8CAC-D8569D48D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86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Neutron skin Cs 0.2%, Fr, Ra+  0.6%.           PV effect ~ Z</a:t>
            </a:r>
            <a:r>
              <a:rPr lang="en-US" altLang="en-US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635" name="Rectangle 20">
            <a:extLst>
              <a:ext uri="{FF2B5EF4-FFF2-40B4-BE49-F238E27FC236}">
                <a16:creationId xmlns:a16="http://schemas.microsoft.com/office/drawing/2014/main" id="{95DEA211-F294-B727-A6BD-42090142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34" y="5943600"/>
            <a:ext cx="8931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i="1" dirty="0">
                <a:solidFill>
                  <a:srgbClr val="DBFF04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latin typeface="Arial" panose="020B0604020202020204" pitchFamily="34" charset="0"/>
              </a:rPr>
              <a:t>Discovered in 1978 Bi; Tl, Pb, Cs –accuracy 0.35 %</a:t>
            </a:r>
          </a:p>
          <a:p>
            <a:pPr algn="l"/>
            <a:r>
              <a:rPr lang="en-US" altLang="en-US" i="1" dirty="0">
                <a:solidFill>
                  <a:srgbClr val="0070C0"/>
                </a:solidFill>
                <a:latin typeface="Arial" panose="020B0604020202020204" pitchFamily="34" charset="0"/>
              </a:rPr>
              <a:t>Our  calculations  accuracy Bi 11%,Pb 8%,Tl 3%, </a:t>
            </a:r>
            <a:r>
              <a:rPr lang="en-US" altLang="en-US" i="1" dirty="0" err="1">
                <a:solidFill>
                  <a:srgbClr val="0070C0"/>
                </a:solidFill>
                <a:latin typeface="Arial" panose="020B0604020202020204" pitchFamily="34" charset="0"/>
              </a:rPr>
              <a:t>Fr,Ra,Cs</a:t>
            </a:r>
            <a:r>
              <a:rPr lang="en-US" altLang="en-US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0.5%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"/>
            <a:ext cx="8839200" cy="685800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EDM produced by axion exchange</a:t>
            </a:r>
            <a:endParaRPr lang="en-AU" sz="3400" dirty="0">
              <a:solidFill>
                <a:srgbClr val="E6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401888"/>
            <a:ext cx="52355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2400" y="36576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Macroscopic fifth-forces </a:t>
            </a:r>
            <a:r>
              <a:rPr lang="en-US">
                <a:latin typeface="Arial" charset="0"/>
              </a:rPr>
              <a:t>[Moody, Wilczek, </a:t>
            </a:r>
            <a:r>
              <a:rPr lang="en-US" i="1">
                <a:latin typeface="Arial" charset="0"/>
              </a:rPr>
              <a:t>PRD</a:t>
            </a:r>
            <a:r>
              <a:rPr lang="en-US">
                <a:latin typeface="Arial" charset="0"/>
              </a:rPr>
              <a:t> 30, 130 (1984)]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152400" y="44196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latin typeface="Arial" charset="0"/>
              </a:rPr>
              <a:t>P</a:t>
            </a:r>
            <a:r>
              <a:rPr lang="en-US" sz="2800">
                <a:latin typeface="Arial" charset="0"/>
              </a:rPr>
              <a:t>,</a:t>
            </a:r>
            <a:r>
              <a:rPr lang="en-US" sz="2800" i="1">
                <a:latin typeface="Arial" charset="0"/>
              </a:rPr>
              <a:t>T</a:t>
            </a:r>
            <a:r>
              <a:rPr lang="en-US" sz="2800">
                <a:latin typeface="Arial" charset="0"/>
              </a:rPr>
              <a:t>-violating forces =&gt; Atomic and Molecular EDMs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50800" y="48768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1500" dirty="0">
                <a:latin typeface="Arial" charset="0"/>
              </a:rPr>
              <a:t>[</a:t>
            </a:r>
            <a:r>
              <a:rPr lang="en-US" sz="1500" dirty="0" err="1">
                <a:latin typeface="Arial" charset="0"/>
              </a:rPr>
              <a:t>Stadnik</a:t>
            </a:r>
            <a:r>
              <a:rPr lang="en-US" sz="1500" dirty="0">
                <a:latin typeface="Arial" charset="0"/>
              </a:rPr>
              <a:t>, </a:t>
            </a:r>
            <a:r>
              <a:rPr lang="en-US" sz="1500" dirty="0" err="1">
                <a:latin typeface="Arial" charset="0"/>
              </a:rPr>
              <a:t>Dzuba</a:t>
            </a:r>
            <a:r>
              <a:rPr lang="en-US" sz="1500" dirty="0">
                <a:latin typeface="Arial" charset="0"/>
              </a:rPr>
              <a:t>, </a:t>
            </a:r>
            <a:r>
              <a:rPr lang="en-US" sz="1500" dirty="0" err="1">
                <a:latin typeface="Arial" charset="0"/>
              </a:rPr>
              <a:t>Flambaum</a:t>
            </a:r>
            <a:r>
              <a:rPr lang="en-US" sz="1500" dirty="0">
                <a:latin typeface="Arial" charset="0"/>
              </a:rPr>
              <a:t> PRL 2018, </a:t>
            </a:r>
            <a:r>
              <a:rPr lang="en-US" sz="1500" dirty="0" err="1">
                <a:latin typeface="Arial" charset="0"/>
              </a:rPr>
              <a:t>Dzuba,Flambaum,Samsonov,Stadnik</a:t>
            </a:r>
            <a:r>
              <a:rPr lang="en-US" sz="1500" dirty="0">
                <a:latin typeface="Arial" charset="0"/>
              </a:rPr>
              <a:t> 2018]</a:t>
            </a:r>
          </a:p>
        </p:txBody>
      </p:sp>
      <p:sp>
        <p:nvSpPr>
          <p:cNvPr id="50182" name="Rectangle 3"/>
          <p:cNvSpPr>
            <a:spLocks noChangeArrowheads="1"/>
          </p:cNvSpPr>
          <p:nvPr/>
        </p:nvSpPr>
        <p:spPr bwMode="auto">
          <a:xfrm>
            <a:off x="252047" y="5257800"/>
            <a:ext cx="851145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algn="ctr" eaLnBrk="1" hangingPunct="1">
              <a:lnSpc>
                <a:spcPts val="35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Atomic EDM experiments: Cs, </a:t>
            </a:r>
            <a:r>
              <a:rPr lang="en-US" sz="2400" dirty="0" err="1">
                <a:latin typeface="Arial" charset="0"/>
              </a:rPr>
              <a:t>Tl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Xe</a:t>
            </a:r>
            <a:r>
              <a:rPr lang="en-US" sz="2400" dirty="0">
                <a:latin typeface="Arial" charset="0"/>
              </a:rPr>
              <a:t>, Hg</a:t>
            </a:r>
          </a:p>
          <a:p>
            <a:pPr marL="514350" indent="-514350" algn="ctr" eaLnBrk="1" hangingPunct="1">
              <a:lnSpc>
                <a:spcPts val="35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Molecular EDM experiments: </a:t>
            </a:r>
            <a:r>
              <a:rPr lang="en-US" sz="2400" dirty="0" err="1">
                <a:latin typeface="Arial" charset="0"/>
              </a:rPr>
              <a:t>YbF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HfF</a:t>
            </a:r>
            <a:r>
              <a:rPr lang="en-US" sz="2400" baseline="30000" dirty="0">
                <a:latin typeface="Arial" charset="0"/>
              </a:rPr>
              <a:t>+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ThO</a:t>
            </a:r>
            <a:endParaRPr lang="en-US" sz="2400" dirty="0">
              <a:latin typeface="Arial" charset="0"/>
            </a:endParaRPr>
          </a:p>
          <a:p>
            <a:pPr marL="514350" indent="-514350" algn="ctr" eaLnBrk="1" hangingPunct="1">
              <a:lnSpc>
                <a:spcPts val="3500"/>
              </a:lnSpc>
              <a:spcBef>
                <a:spcPct val="20000"/>
              </a:spcBef>
            </a:pPr>
            <a:r>
              <a:rPr lang="en-US" sz="2400" dirty="0" err="1">
                <a:latin typeface="Arial" charset="0"/>
              </a:rPr>
              <a:t>YbOH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Maison,Flambaum,Hutzler,Skripnikov</a:t>
            </a:r>
            <a:r>
              <a:rPr lang="en-US" sz="1200" dirty="0">
                <a:latin typeface="Arial" charset="0"/>
              </a:rPr>
              <a:t> 2021</a:t>
            </a:r>
          </a:p>
          <a:p>
            <a:pPr marL="514350" indent="-514350" algn="ctr" eaLnBrk="1" hangingPunct="1">
              <a:lnSpc>
                <a:spcPts val="3500"/>
              </a:lnSpc>
              <a:spcBef>
                <a:spcPct val="20000"/>
              </a:spcBef>
            </a:pP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018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1219200"/>
            <a:ext cx="42497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147763"/>
            <a:ext cx="18034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5360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76200" y="152400"/>
            <a:ext cx="901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800">
                <a:solidFill>
                  <a:srgbClr val="E60000"/>
                </a:solidFill>
                <a:latin typeface="Arial" charset="0"/>
              </a:rPr>
              <a:t>Constraints on Scalar-Pseudoscalar Nucleon-Electron Interaction</a:t>
            </a:r>
            <a:endParaRPr lang="en-AU" sz="38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50800" y="1295400"/>
            <a:ext cx="906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>
                <a:latin typeface="Arial" charset="0"/>
              </a:rPr>
              <a:t>EDM constraints: [Stadnik, Dzuba , Flambaum PRL 2018]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2362200" y="1676400"/>
            <a:ext cx="472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E60000"/>
                </a:solidFill>
                <a:latin typeface="Arial" charset="0"/>
              </a:rPr>
              <a:t>Many orders of magnitude improvement!</a:t>
            </a:r>
            <a:r>
              <a:rPr lang="en-US">
                <a:latin typeface="Arial" charset="0"/>
              </a:rPr>
              <a:t> </a:t>
            </a:r>
            <a:endParaRPr lang="en-AU">
              <a:latin typeface="Arial" charset="0"/>
            </a:endParaRP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6929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347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rgbClr val="E60000"/>
                </a:solidFill>
                <a:latin typeface="Arial" charset="0"/>
              </a:rPr>
              <a:t>Low-mass Spin-0 Dark Matter</a:t>
            </a:r>
            <a:endParaRPr lang="en-AU" sz="44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228600" y="838200"/>
            <a:ext cx="8763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200"/>
              </a:lnSpc>
              <a:spcBef>
                <a:spcPct val="20000"/>
              </a:spcBef>
              <a:buFontTx/>
              <a:buChar char="•"/>
            </a:pPr>
            <a:r>
              <a:rPr lang="en-US" i="1" dirty="0">
                <a:latin typeface="Arial" charset="0"/>
              </a:rPr>
              <a:t>Low-mass spin-0 particles</a:t>
            </a:r>
            <a:r>
              <a:rPr lang="en-US" dirty="0">
                <a:latin typeface="Arial" charset="0"/>
              </a:rPr>
              <a:t> form a </a:t>
            </a:r>
            <a:r>
              <a:rPr lang="en-US" i="1" dirty="0">
                <a:latin typeface="Arial" charset="0"/>
              </a:rPr>
              <a:t>coherently oscillating classical</a:t>
            </a:r>
            <a:r>
              <a:rPr lang="en-US" sz="1200" i="1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field </a:t>
            </a:r>
            <a:r>
              <a:rPr lang="el-GR" i="1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) = </a:t>
            </a:r>
            <a:r>
              <a:rPr lang="el-GR" i="1" dirty="0">
                <a:latin typeface="Arial" charset="0"/>
              </a:rPr>
              <a:t>φ</a:t>
            </a:r>
            <a:r>
              <a:rPr lang="en-US" baseline="-25000" dirty="0">
                <a:latin typeface="Arial" charset="0"/>
              </a:rPr>
              <a:t>0 </a:t>
            </a:r>
            <a:r>
              <a:rPr lang="en-US" dirty="0" err="1">
                <a:latin typeface="Arial" charset="0"/>
              </a:rPr>
              <a:t>cos</a:t>
            </a: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i="1" dirty="0">
                <a:latin typeface="Arial" charset="0"/>
              </a:rPr>
              <a:t>c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/</a:t>
            </a:r>
            <a:r>
              <a:rPr lang="en-US" dirty="0" err="1">
                <a:latin typeface="Arial Unicode MS" charset="0"/>
                <a:cs typeface="Arial Unicode MS" charset="0"/>
              </a:rPr>
              <a:t>ℏ</a:t>
            </a:r>
            <a:r>
              <a:rPr lang="en-US" dirty="0">
                <a:latin typeface="Arial" charset="0"/>
              </a:rPr>
              <a:t>), with energy density   &lt;</a:t>
            </a:r>
            <a:r>
              <a:rPr lang="el-GR" i="1" dirty="0">
                <a:latin typeface="Arial" charset="0"/>
              </a:rPr>
              <a:t>ρ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&gt;</a:t>
            </a:r>
            <a:r>
              <a:rPr lang="en-US" i="1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≈ 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baseline="30000" dirty="0">
                <a:latin typeface="Arial" charset="0"/>
              </a:rPr>
              <a:t>2</a:t>
            </a:r>
            <a:r>
              <a:rPr lang="el-GR" i="1" dirty="0">
                <a:latin typeface="Arial" charset="0"/>
              </a:rPr>
              <a:t>φ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/2 (</a:t>
            </a:r>
            <a:r>
              <a:rPr lang="el-GR" i="1" dirty="0">
                <a:latin typeface="Arial" charset="0"/>
              </a:rPr>
              <a:t>ρ</a:t>
            </a:r>
            <a:r>
              <a:rPr lang="en-AU" baseline="-25000" dirty="0" err="1">
                <a:latin typeface="Arial" charset="0"/>
              </a:rPr>
              <a:t>DM,local</a:t>
            </a:r>
            <a:r>
              <a:rPr lang="en-US" i="1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≈ 0.4 </a:t>
            </a:r>
            <a:r>
              <a:rPr lang="en-US" dirty="0" err="1">
                <a:latin typeface="Arial" charset="0"/>
              </a:rPr>
              <a:t>GeV</a:t>
            </a:r>
            <a:r>
              <a:rPr lang="en-US" dirty="0">
                <a:latin typeface="Arial" charset="0"/>
              </a:rPr>
              <a:t>/cm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)</a:t>
            </a:r>
          </a:p>
          <a:p>
            <a:pPr eaLnBrk="1" hangingPunct="1">
              <a:lnSpc>
                <a:spcPts val="42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Coherently oscillating field, since </a:t>
            </a:r>
            <a:r>
              <a:rPr lang="en-US" i="1" dirty="0">
                <a:latin typeface="Arial" charset="0"/>
              </a:rPr>
              <a:t>cold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E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 </a:t>
            </a:r>
            <a:r>
              <a:rPr lang="el-GR" dirty="0">
                <a:latin typeface="Arial" charset="0"/>
              </a:rPr>
              <a:t>≈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i="1" dirty="0">
                <a:latin typeface="Arial" charset="0"/>
              </a:rPr>
              <a:t>c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</a:t>
            </a:r>
            <a:endParaRPr lang="el-GR" baseline="30000" dirty="0">
              <a:latin typeface="Arial" charset="0"/>
            </a:endParaRPr>
          </a:p>
          <a:p>
            <a:pPr eaLnBrk="1" hangingPunct="1">
              <a:lnSpc>
                <a:spcPts val="42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Classical field for 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 ≤ 0.1 </a:t>
            </a:r>
            <a:r>
              <a:rPr lang="en-US" dirty="0" err="1">
                <a:latin typeface="Arial" charset="0"/>
              </a:rPr>
              <a:t>eV</a:t>
            </a:r>
            <a:r>
              <a:rPr lang="en-US" dirty="0">
                <a:latin typeface="Arial" charset="0"/>
              </a:rPr>
              <a:t>, since </a:t>
            </a:r>
            <a:r>
              <a:rPr lang="en-US" i="1" dirty="0">
                <a:latin typeface="Arial" charset="0"/>
              </a:rPr>
              <a:t>n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(</a:t>
            </a:r>
            <a:r>
              <a:rPr lang="el-GR" dirty="0">
                <a:latin typeface="Arial" charset="0"/>
              </a:rPr>
              <a:t>λ</a:t>
            </a:r>
            <a:r>
              <a:rPr lang="en-US" baseline="-25000" dirty="0">
                <a:latin typeface="Arial" charset="0"/>
              </a:rPr>
              <a:t>dB,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AU" sz="600" i="1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/2</a:t>
            </a:r>
            <a:r>
              <a:rPr lang="el-GR" dirty="0">
                <a:latin typeface="Arial" charset="0"/>
              </a:rPr>
              <a:t>π</a:t>
            </a:r>
            <a:r>
              <a:rPr lang="en-US" dirty="0">
                <a:latin typeface="Arial" charset="0"/>
              </a:rPr>
              <a:t>)</a:t>
            </a:r>
            <a:r>
              <a:rPr lang="en-US" baseline="30000" dirty="0">
                <a:latin typeface="Arial" charset="0"/>
              </a:rPr>
              <a:t>3 </a:t>
            </a:r>
            <a:r>
              <a:rPr lang="en-US" dirty="0">
                <a:latin typeface="Arial" charset="0"/>
              </a:rPr>
              <a:t> &gt;&gt; 1</a:t>
            </a:r>
          </a:p>
          <a:p>
            <a:pPr eaLnBrk="1" hangingPunct="1">
              <a:lnSpc>
                <a:spcPts val="42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Coherent + classical DM field = “Cosmic maser</a:t>
            </a:r>
            <a:r>
              <a:rPr lang="en-US" dirty="0">
                <a:latin typeface="Arial" charset="0"/>
              </a:rPr>
              <a:t>”</a:t>
            </a:r>
          </a:p>
          <a:p>
            <a:pPr eaLnBrk="1" hangingPunct="1">
              <a:lnSpc>
                <a:spcPts val="42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10</a:t>
            </a:r>
            <a:r>
              <a:rPr lang="en-US" baseline="30000" dirty="0">
                <a:latin typeface="Arial" charset="0"/>
              </a:rPr>
              <a:t>-22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eV</a:t>
            </a:r>
            <a:r>
              <a:rPr lang="en-US" dirty="0">
                <a:latin typeface="Arial" charset="0"/>
              </a:rPr>
              <a:t> ≤ </a:t>
            </a: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 ≤ 0.1 </a:t>
            </a:r>
            <a:r>
              <a:rPr lang="en-US" dirty="0" err="1">
                <a:latin typeface="Arial" charset="0"/>
              </a:rPr>
              <a:t>eV</a:t>
            </a:r>
            <a:r>
              <a:rPr lang="en-US" dirty="0">
                <a:latin typeface="Arial" charset="0"/>
              </a:rPr>
              <a:t> &lt;=&gt; 10</a:t>
            </a:r>
            <a:r>
              <a:rPr lang="en-US" baseline="30000" dirty="0">
                <a:latin typeface="Arial" charset="0"/>
              </a:rPr>
              <a:t>-8</a:t>
            </a:r>
            <a:r>
              <a:rPr lang="en-US" dirty="0">
                <a:latin typeface="Arial" charset="0"/>
              </a:rPr>
              <a:t> Hz ≤ </a:t>
            </a:r>
            <a:r>
              <a:rPr lang="en-US" i="1" dirty="0">
                <a:latin typeface="Arial" charset="0"/>
              </a:rPr>
              <a:t>f</a:t>
            </a:r>
            <a:r>
              <a:rPr lang="en-US" dirty="0">
                <a:latin typeface="Arial" charset="0"/>
              </a:rPr>
              <a:t> ≤ 10</a:t>
            </a:r>
            <a:r>
              <a:rPr lang="en-US" baseline="30000" dirty="0">
                <a:latin typeface="Arial" charset="0"/>
              </a:rPr>
              <a:t>13</a:t>
            </a:r>
            <a:r>
              <a:rPr lang="en-US" dirty="0">
                <a:latin typeface="Arial" charset="0"/>
              </a:rPr>
              <a:t> Hz</a:t>
            </a:r>
          </a:p>
          <a:p>
            <a:pPr eaLnBrk="1" hangingPunct="1">
              <a:lnSpc>
                <a:spcPts val="2875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ts val="2875"/>
              </a:lnSpc>
              <a:spcBef>
                <a:spcPct val="20000"/>
              </a:spcBef>
              <a:buFontTx/>
              <a:buChar char="•"/>
            </a:pPr>
            <a:endParaRPr lang="en-US" sz="11500" dirty="0">
              <a:latin typeface="Arial" charset="0"/>
            </a:endParaRPr>
          </a:p>
          <a:p>
            <a:pPr eaLnBrk="1" hangingPunct="1">
              <a:lnSpc>
                <a:spcPts val="2875"/>
              </a:lnSpc>
              <a:spcBef>
                <a:spcPct val="20000"/>
              </a:spcBef>
              <a:buFontTx/>
              <a:buChar char="•"/>
            </a:pPr>
            <a:r>
              <a:rPr lang="en-US" i="1" dirty="0">
                <a:latin typeface="Arial" charset="0"/>
              </a:rPr>
              <a:t>m</a:t>
            </a:r>
            <a:r>
              <a:rPr lang="el-GR" i="1" baseline="-25000" dirty="0">
                <a:latin typeface="Arial" charset="0"/>
              </a:rPr>
              <a:t>φ</a:t>
            </a:r>
            <a:r>
              <a:rPr lang="en-US" dirty="0">
                <a:latin typeface="Arial" charset="0"/>
              </a:rPr>
              <a:t> ~ 10</a:t>
            </a:r>
            <a:r>
              <a:rPr lang="en-US" baseline="30000" dirty="0">
                <a:latin typeface="Arial" charset="0"/>
              </a:rPr>
              <a:t>-22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eV</a:t>
            </a:r>
            <a:r>
              <a:rPr lang="en-US" dirty="0">
                <a:latin typeface="Arial" charset="0"/>
              </a:rPr>
              <a:t> &lt;=&gt; </a:t>
            </a:r>
            <a:r>
              <a:rPr lang="en-US" i="1" dirty="0">
                <a:latin typeface="Arial" charset="0"/>
              </a:rPr>
              <a:t>T</a:t>
            </a:r>
            <a:r>
              <a:rPr lang="en-US" dirty="0">
                <a:latin typeface="Arial" charset="0"/>
              </a:rPr>
              <a:t> ~ 1 year</a:t>
            </a:r>
          </a:p>
        </p:txBody>
      </p:sp>
      <p:sp>
        <p:nvSpPr>
          <p:cNvPr id="62467" name="Line 9"/>
          <p:cNvSpPr>
            <a:spLocks noChangeShapeType="1"/>
          </p:cNvSpPr>
          <p:nvPr/>
        </p:nvSpPr>
        <p:spPr bwMode="auto">
          <a:xfrm rot="10800000">
            <a:off x="1219200" y="4953000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Line 9"/>
          <p:cNvSpPr>
            <a:spLocks noChangeShapeType="1"/>
          </p:cNvSpPr>
          <p:nvPr/>
        </p:nvSpPr>
        <p:spPr bwMode="auto">
          <a:xfrm rot="7800000">
            <a:off x="3570288" y="4819650"/>
            <a:ext cx="0" cy="755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4450" y="5486400"/>
            <a:ext cx="280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>
                <a:latin typeface="Arial" charset="0"/>
              </a:rPr>
              <a:t>λ</a:t>
            </a:r>
            <a:r>
              <a:rPr lang="en-US" baseline="-25000">
                <a:latin typeface="Arial" charset="0"/>
              </a:rPr>
              <a:t>dB,</a:t>
            </a:r>
            <a:r>
              <a:rPr lang="el-GR" i="1" baseline="-25000">
                <a:latin typeface="Arial" charset="0"/>
              </a:rPr>
              <a:t>φ</a:t>
            </a:r>
            <a:r>
              <a:rPr lang="en-US">
                <a:latin typeface="Arial" charset="0"/>
              </a:rPr>
              <a:t> ≤ </a:t>
            </a:r>
            <a:r>
              <a:rPr lang="en-AU" i="1">
                <a:latin typeface="Arial" charset="0"/>
              </a:rPr>
              <a:t>L</a:t>
            </a:r>
            <a:r>
              <a:rPr lang="en-AU" sz="600" i="1">
                <a:latin typeface="Arial" charset="0"/>
              </a:rPr>
              <a:t> </a:t>
            </a:r>
            <a:r>
              <a:rPr lang="en-AU" baseline="-25000">
                <a:latin typeface="Arial" charset="0"/>
              </a:rPr>
              <a:t>dwarf galaxy</a:t>
            </a:r>
            <a:r>
              <a:rPr lang="en-AU" i="1">
                <a:latin typeface="Arial" charset="0"/>
              </a:rPr>
              <a:t> </a:t>
            </a:r>
            <a:r>
              <a:rPr lang="en-AU">
                <a:latin typeface="Arial" charset="0"/>
              </a:rPr>
              <a:t>~ 1 kpc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124200" y="5497513"/>
            <a:ext cx="159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AU">
                <a:latin typeface="Arial" charset="0"/>
              </a:rPr>
              <a:t>Classical field</a:t>
            </a:r>
          </a:p>
        </p:txBody>
      </p:sp>
    </p:spTree>
    <p:extLst>
      <p:ext uri="{BB962C8B-B14F-4D97-AF65-F5344CB8AC3E}">
        <p14:creationId xmlns:p14="http://schemas.microsoft.com/office/powerpoint/2010/main" val="849923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Low-mass Spin-0 Dark Matter</a:t>
            </a:r>
            <a:endParaRPr lang="en-AU">
              <a:solidFill>
                <a:srgbClr val="E6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4375" y="1143000"/>
            <a:ext cx="2679700" cy="6096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Dark Matter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6146800" y="1447800"/>
            <a:ext cx="762000" cy="609600"/>
            <a:chOff x="3784" y="760"/>
            <a:chExt cx="480" cy="384"/>
          </a:xfrm>
        </p:grpSpPr>
        <p:sp>
          <p:nvSpPr>
            <p:cNvPr id="64525" name="Line 5"/>
            <p:cNvSpPr>
              <a:spLocks noChangeShapeType="1"/>
            </p:cNvSpPr>
            <p:nvPr/>
          </p:nvSpPr>
          <p:spPr bwMode="auto">
            <a:xfrm>
              <a:off x="4264" y="7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6"/>
            <p:cNvSpPr>
              <a:spLocks noChangeShapeType="1"/>
            </p:cNvSpPr>
            <p:nvPr/>
          </p:nvSpPr>
          <p:spPr bwMode="auto">
            <a:xfrm flipH="1">
              <a:off x="3784" y="76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2273300" y="1447800"/>
            <a:ext cx="762000" cy="609600"/>
            <a:chOff x="1344" y="760"/>
            <a:chExt cx="480" cy="384"/>
          </a:xfrm>
        </p:grpSpPr>
        <p:sp>
          <p:nvSpPr>
            <p:cNvPr id="64523" name="Line 8"/>
            <p:cNvSpPr>
              <a:spLocks noChangeShapeType="1"/>
            </p:cNvSpPr>
            <p:nvPr/>
          </p:nvSpPr>
          <p:spPr bwMode="auto">
            <a:xfrm flipH="1">
              <a:off x="1344" y="76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9"/>
            <p:cNvSpPr>
              <a:spLocks noChangeShapeType="1"/>
            </p:cNvSpPr>
            <p:nvPr/>
          </p:nvSpPr>
          <p:spPr bwMode="auto">
            <a:xfrm>
              <a:off x="1344" y="7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812800" y="2209800"/>
            <a:ext cx="2908300" cy="1600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Scalars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(or squared </a:t>
            </a:r>
            <a:r>
              <a:rPr lang="en-US" sz="2800" dirty="0" err="1">
                <a:latin typeface="Arial" charset="0"/>
              </a:rPr>
              <a:t>axion</a:t>
            </a:r>
            <a:r>
              <a:rPr lang="en-US" sz="2800" dirty="0">
                <a:latin typeface="Arial" charset="0"/>
              </a:rPr>
              <a:t> field </a:t>
            </a:r>
            <a:r>
              <a:rPr lang="el-GR" sz="2800" i="1" dirty="0">
                <a:latin typeface="Arial" charset="0"/>
              </a:rPr>
              <a:t>φ</a:t>
            </a:r>
            <a:r>
              <a:rPr lang="en-US" sz="2800" baseline="30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):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l-GR" sz="2800" i="1" dirty="0">
                <a:latin typeface="Arial" charset="0"/>
              </a:rPr>
              <a:t>φ</a:t>
            </a:r>
            <a:r>
              <a:rPr lang="en-AU" sz="2800" i="1" baseline="30000" dirty="0">
                <a:latin typeface="Arial" charset="0"/>
              </a:rPr>
              <a:t>n</a:t>
            </a:r>
            <a:r>
              <a:rPr lang="en-AU" sz="2800" dirty="0">
                <a:latin typeface="Arial" charset="0"/>
              </a:rPr>
              <a:t> → +</a:t>
            </a:r>
            <a:r>
              <a:rPr lang="el-GR" sz="2800" i="1" dirty="0">
                <a:latin typeface="Arial" charset="0"/>
              </a:rPr>
              <a:t>φ</a:t>
            </a:r>
            <a:r>
              <a:rPr lang="en-AU" sz="2800" i="1" baseline="30000" dirty="0">
                <a:latin typeface="Arial" charset="0"/>
              </a:rPr>
              <a:t>n</a:t>
            </a:r>
            <a:endParaRPr lang="en-AU" sz="2800" baseline="30000" dirty="0"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800" i="1" dirty="0">
              <a:latin typeface="Arial" charset="0"/>
            </a:endParaRPr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5461000" y="2209800"/>
            <a:ext cx="2895600" cy="16002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 err="1">
                <a:latin typeface="Arial" charset="0"/>
              </a:rPr>
              <a:t>Pseudoscalars</a:t>
            </a:r>
            <a:r>
              <a:rPr lang="en-US" sz="2800" dirty="0">
                <a:latin typeface="Arial" charset="0"/>
              </a:rPr>
              <a:t>                      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(</a:t>
            </a:r>
            <a:r>
              <a:rPr lang="en-US" sz="2800" dirty="0" err="1">
                <a:latin typeface="Arial" charset="0"/>
              </a:rPr>
              <a:t>Axions</a:t>
            </a:r>
            <a:r>
              <a:rPr lang="en-US" sz="2800" dirty="0">
                <a:latin typeface="Arial" charset="0"/>
              </a:rPr>
              <a:t>):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l-GR" sz="2800" i="1" dirty="0">
                <a:latin typeface="Arial" charset="0"/>
              </a:rPr>
              <a:t>φ</a:t>
            </a:r>
            <a:r>
              <a:rPr lang="en-AU" sz="2800" dirty="0">
                <a:latin typeface="Arial" charset="0"/>
              </a:rPr>
              <a:t> → -</a:t>
            </a:r>
            <a:r>
              <a:rPr lang="el-GR" sz="2800" i="1" dirty="0">
                <a:latin typeface="Arial" charset="0"/>
              </a:rPr>
              <a:t>φ</a:t>
            </a:r>
            <a:endParaRPr lang="en-AU" sz="2800" dirty="0">
              <a:latin typeface="Arial" charset="0"/>
            </a:endParaRPr>
          </a:p>
        </p:txBody>
      </p:sp>
      <p:sp>
        <p:nvSpPr>
          <p:cNvPr id="64519" name="Rectangle 3"/>
          <p:cNvSpPr>
            <a:spLocks noChangeArrowheads="1"/>
          </p:cNvSpPr>
          <p:nvPr/>
        </p:nvSpPr>
        <p:spPr bwMode="auto">
          <a:xfrm>
            <a:off x="4572000" y="3810000"/>
            <a:ext cx="4267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AU" sz="3600" dirty="0">
                <a:latin typeface="Arial" charset="0"/>
              </a:rPr>
              <a:t>→</a:t>
            </a:r>
            <a:r>
              <a:rPr lang="en-US" sz="2800" dirty="0">
                <a:latin typeface="Arial" charset="0"/>
              </a:rPr>
              <a:t> Time-varying spin-dependent effects, EDM and other T,P-violating moments</a:t>
            </a: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10</a:t>
            </a:r>
            <a:r>
              <a:rPr lang="en-US" sz="2800" baseline="30000" dirty="0">
                <a:latin typeface="Arial" charset="0"/>
              </a:rPr>
              <a:t>3</a:t>
            </a:r>
            <a:r>
              <a:rPr lang="en-US" sz="2800" dirty="0">
                <a:latin typeface="Arial" charset="0"/>
              </a:rPr>
              <a:t> improvement</a:t>
            </a:r>
            <a:endParaRPr lang="en-US" sz="2800" baseline="30000" dirty="0">
              <a:latin typeface="Arial" charset="0"/>
            </a:endParaRP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</p:txBody>
      </p:sp>
      <p:sp>
        <p:nvSpPr>
          <p:cNvPr id="64520" name="Rectangle 3"/>
          <p:cNvSpPr>
            <a:spLocks noChangeArrowheads="1"/>
          </p:cNvSpPr>
          <p:nvPr/>
        </p:nvSpPr>
        <p:spPr bwMode="auto">
          <a:xfrm>
            <a:off x="-228600" y="4178300"/>
            <a:ext cx="4648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AU" sz="3600" dirty="0">
                <a:latin typeface="Arial" charset="0"/>
              </a:rPr>
              <a:t>→</a:t>
            </a:r>
            <a:r>
              <a:rPr lang="en-AU" sz="2800" dirty="0">
                <a:latin typeface="Arial" charset="0"/>
              </a:rPr>
              <a:t> Time-v</a:t>
            </a:r>
            <a:r>
              <a:rPr lang="en-US" sz="2800" dirty="0" err="1">
                <a:latin typeface="Arial" charset="0"/>
              </a:rPr>
              <a:t>arying</a:t>
            </a:r>
            <a:r>
              <a:rPr lang="en-US" sz="2800" dirty="0">
                <a:latin typeface="Arial" charset="0"/>
              </a:rPr>
              <a:t> fundamental constants</a:t>
            </a: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10</a:t>
            </a:r>
            <a:r>
              <a:rPr lang="en-US" sz="2800" baseline="30000" dirty="0">
                <a:latin typeface="Arial" charset="0"/>
              </a:rPr>
              <a:t>15</a:t>
            </a:r>
            <a:r>
              <a:rPr lang="en-US" sz="2800" dirty="0">
                <a:latin typeface="Arial" charset="0"/>
              </a:rPr>
              <a:t> improvement</a:t>
            </a:r>
            <a:endParaRPr lang="en-US" sz="2800" baseline="30000" dirty="0">
              <a:latin typeface="Arial" charset="0"/>
            </a:endParaRPr>
          </a:p>
        </p:txBody>
      </p:sp>
      <p:sp>
        <p:nvSpPr>
          <p:cNvPr id="64522" name="TextBox 14"/>
          <p:cNvSpPr txBox="1">
            <a:spLocks noChangeArrowheads="1"/>
          </p:cNvSpPr>
          <p:nvPr/>
        </p:nvSpPr>
        <p:spPr bwMode="auto">
          <a:xfrm>
            <a:off x="6661150" y="319087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i="1">
                <a:latin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0266070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1450"/>
            <a:ext cx="9017000" cy="685800"/>
          </a:xfrm>
        </p:spPr>
        <p:txBody>
          <a:bodyPr/>
          <a:lstStyle/>
          <a:p>
            <a:pPr eaLnBrk="1" hangingPunct="1"/>
            <a:r>
              <a:rPr lang="en-US" sz="3800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Axion-Induced Oscillating Neutron EDM</a:t>
            </a:r>
            <a:endParaRPr lang="en-AU" sz="3800">
              <a:solidFill>
                <a:srgbClr val="E6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-201613" y="740568"/>
            <a:ext cx="9118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1200" dirty="0">
                <a:latin typeface="Arial" charset="0"/>
              </a:rPr>
              <a:t>          [</a:t>
            </a:r>
            <a:r>
              <a:rPr lang="en-US" sz="1200" dirty="0" err="1">
                <a:solidFill>
                  <a:srgbClr val="0000CC"/>
                </a:solidFill>
                <a:latin typeface="Arial" charset="0"/>
              </a:rPr>
              <a:t>Crewther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, Di </a:t>
            </a:r>
            <a:r>
              <a:rPr lang="en-US" sz="1200" dirty="0" err="1">
                <a:solidFill>
                  <a:srgbClr val="0000CC"/>
                </a:solidFill>
                <a:latin typeface="Arial" charset="0"/>
              </a:rPr>
              <a:t>Vecchia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en-US" sz="1200" dirty="0" err="1">
                <a:solidFill>
                  <a:srgbClr val="0000CC"/>
                </a:solidFill>
                <a:latin typeface="Arial" charset="0"/>
              </a:rPr>
              <a:t>Veneziano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, Witten, </a:t>
            </a:r>
            <a:r>
              <a:rPr lang="en-AU" sz="1200" i="1" dirty="0">
                <a:solidFill>
                  <a:srgbClr val="0000BC"/>
                </a:solidFill>
                <a:latin typeface="Arial" charset="0"/>
              </a:rPr>
              <a:t>PLB</a:t>
            </a:r>
            <a:r>
              <a:rPr lang="en-US" sz="1200" dirty="0">
                <a:solidFill>
                  <a:srgbClr val="0000BC"/>
                </a:solidFill>
                <a:latin typeface="Arial" charset="0"/>
              </a:rPr>
              <a:t> 88, 123 (1979)</a:t>
            </a:r>
            <a:r>
              <a:rPr lang="en-US" sz="1200" dirty="0">
                <a:latin typeface="Arial" charset="0"/>
              </a:rPr>
              <a:t>],   [</a:t>
            </a:r>
            <a:r>
              <a:rPr lang="en-US" sz="1200" dirty="0" err="1">
                <a:solidFill>
                  <a:srgbClr val="0000CC"/>
                </a:solidFill>
                <a:latin typeface="Arial" charset="0"/>
              </a:rPr>
              <a:t>Pospelov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, Ritz, </a:t>
            </a:r>
            <a:r>
              <a:rPr lang="en-AU" sz="1200" i="1" dirty="0">
                <a:solidFill>
                  <a:srgbClr val="0000BC"/>
                </a:solidFill>
                <a:latin typeface="Arial" charset="0"/>
              </a:rPr>
              <a:t>PR</a:t>
            </a:r>
            <a:r>
              <a:rPr lang="en-US" sz="1200" i="1" dirty="0">
                <a:solidFill>
                  <a:srgbClr val="0000BC"/>
                </a:solidFill>
                <a:latin typeface="Arial" charset="0"/>
              </a:rPr>
              <a:t>L</a:t>
            </a:r>
            <a:r>
              <a:rPr lang="en-US" sz="1200" dirty="0">
                <a:solidFill>
                  <a:srgbClr val="0000BC"/>
                </a:solidFill>
                <a:latin typeface="Arial" charset="0"/>
              </a:rPr>
              <a:t> 83, 2526 (1999)</a:t>
            </a:r>
            <a:r>
              <a:rPr lang="en-US" sz="1200" dirty="0">
                <a:latin typeface="Arial" charset="0"/>
              </a:rPr>
              <a:t>],     neutron EDM due to </a:t>
            </a:r>
            <a:r>
              <a:rPr lang="en-AU" altLang="en-US" sz="2000" dirty="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q</a:t>
            </a:r>
            <a:r>
              <a:rPr lang="en-US" sz="1200" dirty="0">
                <a:latin typeface="Arial" charset="0"/>
              </a:rPr>
              <a:t>QCD </a:t>
            </a:r>
          </a:p>
          <a:p>
            <a:pPr marL="609600" indent="-609600" algn="ctr">
              <a:spcBef>
                <a:spcPct val="20000"/>
              </a:spcBef>
            </a:pPr>
            <a:r>
              <a:rPr lang="en-US" sz="1200" dirty="0">
                <a:latin typeface="Arial" charset="0"/>
              </a:rPr>
              <a:t> [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Graham, </a:t>
            </a:r>
            <a:r>
              <a:rPr lang="en-US" sz="1200" dirty="0" err="1">
                <a:solidFill>
                  <a:srgbClr val="0000CC"/>
                </a:solidFill>
                <a:latin typeface="Arial" charset="0"/>
              </a:rPr>
              <a:t>Rajendran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en-AU" sz="1200" i="1" dirty="0">
                <a:solidFill>
                  <a:srgbClr val="0000BC"/>
                </a:solidFill>
                <a:latin typeface="Arial" charset="0"/>
              </a:rPr>
              <a:t>PR</a:t>
            </a:r>
            <a:r>
              <a:rPr lang="en-US" sz="1200" i="1" dirty="0">
                <a:solidFill>
                  <a:srgbClr val="0000BC"/>
                </a:solidFill>
                <a:latin typeface="Arial" charset="0"/>
              </a:rPr>
              <a:t>D</a:t>
            </a:r>
            <a:r>
              <a:rPr lang="en-US" sz="1200" dirty="0">
                <a:solidFill>
                  <a:srgbClr val="0000BC"/>
                </a:solidFill>
                <a:latin typeface="Arial" charset="0"/>
              </a:rPr>
              <a:t> 84, 055013 (2011)</a:t>
            </a:r>
            <a:r>
              <a:rPr lang="en-US" sz="1200" dirty="0">
                <a:latin typeface="Arial" charset="0"/>
              </a:rPr>
              <a:t>]    </a:t>
            </a:r>
            <a:r>
              <a:rPr lang="en-AU" altLang="en-US" sz="2000" dirty="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q</a:t>
            </a:r>
            <a:r>
              <a:rPr lang="en-US" sz="2000" dirty="0">
                <a:latin typeface="Arial" charset="0"/>
              </a:rPr>
              <a:t>(t)=a(t)/f</a:t>
            </a:r>
            <a:r>
              <a:rPr lang="en-US" sz="2000" baseline="-25000" dirty="0">
                <a:latin typeface="Arial" charset="0"/>
              </a:rPr>
              <a:t>a</a:t>
            </a:r>
            <a:r>
              <a:rPr lang="en-US" sz="2000" dirty="0">
                <a:latin typeface="Arial" charset="0"/>
              </a:rPr>
              <a:t> , a(t)  is axion field  </a:t>
            </a:r>
          </a:p>
          <a:p>
            <a:pPr marL="609600" indent="-609600" algn="ctr">
              <a:spcBef>
                <a:spcPct val="20000"/>
              </a:spcBef>
            </a:pPr>
            <a:endParaRPr lang="en-US" sz="2000" dirty="0">
              <a:latin typeface="Arial" charset="0"/>
            </a:endParaRPr>
          </a:p>
          <a:p>
            <a:pPr marL="609600" indent="-609600" algn="ctr">
              <a:spcBef>
                <a:spcPct val="20000"/>
              </a:spcBef>
            </a:pPr>
            <a:endParaRPr lang="en-US" sz="1200" dirty="0">
              <a:latin typeface="Arial" charset="0"/>
            </a:endParaRPr>
          </a:p>
        </p:txBody>
      </p:sp>
      <p:pic>
        <p:nvPicPr>
          <p:cNvPr id="686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746250"/>
            <a:ext cx="4552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965325"/>
            <a:ext cx="300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8475"/>
            <a:ext cx="2771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419600"/>
            <a:ext cx="1524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324475"/>
            <a:ext cx="3794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Line 9"/>
          <p:cNvSpPr>
            <a:spLocks noChangeShapeType="1"/>
          </p:cNvSpPr>
          <p:nvPr/>
        </p:nvSpPr>
        <p:spPr bwMode="auto">
          <a:xfrm rot="10800000">
            <a:off x="4932363" y="4816475"/>
            <a:ext cx="0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rot="-5400000">
            <a:off x="3332163" y="4251325"/>
            <a:ext cx="0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468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/>
            <a:r>
              <a:rPr lang="en-US" sz="2900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Axion-Induced Oscillating Atomic and Molecular EDMs</a:t>
            </a:r>
            <a:endParaRPr lang="en-AU" sz="2900">
              <a:solidFill>
                <a:srgbClr val="E6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219200"/>
            <a:ext cx="8890000" cy="31242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None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Induced through </a:t>
            </a:r>
            <a:r>
              <a:rPr lang="en-US" sz="2100" i="1" dirty="0" err="1">
                <a:latin typeface="Arial" charset="0"/>
                <a:ea typeface="ＭＳ Ｐゴシック" charset="0"/>
                <a:cs typeface="ＭＳ Ｐゴシック" charset="0"/>
              </a:rPr>
              <a:t>hadronic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 mechanisms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Oscillating nuclear Schiff moments (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1/2 =&gt;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0)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Oscillating nuclear magnetic quadrupole moments   (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1 =&gt;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½) Oscillating mixed nuclear polarization (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0 =&gt;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≥ ½) 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None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Underlying mechanisms: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AutoNum type="arabicParenBoth"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Intrinsic oscillating nucleon EDMs (1-loop level)</a:t>
            </a:r>
          </a:p>
          <a:p>
            <a:pPr marL="609600" indent="-609600">
              <a:lnSpc>
                <a:spcPts val="2650"/>
              </a:lnSpc>
              <a:spcBef>
                <a:spcPts val="513"/>
              </a:spcBef>
              <a:buFontTx/>
              <a:buAutoNum type="arabicParenBoth"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Oscillating 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-violating </a:t>
            </a:r>
            <a:r>
              <a:rPr lang="en-US" sz="2100" dirty="0" err="1">
                <a:latin typeface="Arial" charset="0"/>
                <a:ea typeface="ＭＳ Ｐゴシック" charset="0"/>
                <a:cs typeface="ＭＳ Ｐゴシック" charset="0"/>
              </a:rPr>
              <a:t>intranuclear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forces (</a:t>
            </a:r>
            <a:r>
              <a:rPr lang="en-US" sz="2100" i="1" dirty="0">
                <a:latin typeface="Arial" charset="0"/>
                <a:ea typeface="ＭＳ Ｐゴシック" charset="0"/>
                <a:cs typeface="ＭＳ Ｐゴシック" charset="0"/>
              </a:rPr>
              <a:t>tree level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=&gt; </a:t>
            </a: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larger by ~4</a:t>
            </a:r>
            <a:r>
              <a:rPr lang="el-GR" sz="2100" b="1" dirty="0">
                <a:latin typeface="Arial" charset="0"/>
                <a:ea typeface="ＭＳ Ｐゴシック" charset="0"/>
                <a:cs typeface="ＭＳ Ｐゴシック" charset="0"/>
              </a:rPr>
              <a:t>π</a:t>
            </a:r>
            <a:r>
              <a:rPr lang="en-AU" sz="2100" b="1" baseline="30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100" b="1" baseline="-25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100" b="1" dirty="0">
                <a:latin typeface="Arial" charset="0"/>
                <a:ea typeface="ＭＳ Ｐゴシック" charset="0"/>
                <a:cs typeface="ＭＳ Ｐゴシック" charset="0"/>
              </a:rPr>
              <a:t>≈ 40</a:t>
            </a:r>
            <a:r>
              <a:rPr lang="en-AU" sz="2100" dirty="0">
                <a:latin typeface="Arial" charset="0"/>
                <a:ea typeface="ＭＳ Ｐゴシック" charset="0"/>
                <a:cs typeface="ＭＳ Ｐゴシック" charset="0"/>
              </a:rPr>
              <a:t>; up to </a:t>
            </a:r>
            <a:r>
              <a:rPr lang="en-AU" sz="2100" b="1" dirty="0">
                <a:latin typeface="Arial" charset="0"/>
                <a:ea typeface="ＭＳ Ｐゴシック" charset="0"/>
                <a:cs typeface="ＭＳ Ｐゴシック" charset="0"/>
              </a:rPr>
              <a:t>extra 1000-fold enhancement</a:t>
            </a:r>
            <a:r>
              <a:rPr lang="en-AU" sz="2100" dirty="0">
                <a:latin typeface="Arial" charset="0"/>
                <a:ea typeface="ＭＳ Ｐゴシック" charset="0"/>
                <a:cs typeface="ＭＳ Ｐゴシック" charset="0"/>
              </a:rPr>
              <a:t> in deformed nuclei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-228600" y="609600"/>
            <a:ext cx="909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1200" dirty="0">
                <a:latin typeface="Arial" charset="0"/>
              </a:rPr>
              <a:t>             [</a:t>
            </a:r>
            <a:r>
              <a:rPr lang="en-US" sz="1200" dirty="0">
                <a:solidFill>
                  <a:srgbClr val="0000CC"/>
                </a:solidFill>
                <a:latin typeface="Arial" charset="0"/>
              </a:rPr>
              <a:t>O. </a:t>
            </a:r>
            <a:r>
              <a:rPr lang="en-US" sz="1200" dirty="0" err="1">
                <a:latin typeface="Arial" charset="0"/>
              </a:rPr>
              <a:t>Sushkov</a:t>
            </a:r>
            <a:r>
              <a:rPr lang="en-US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Flambaum</a:t>
            </a:r>
            <a:r>
              <a:rPr lang="en-US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Khriplovich</a:t>
            </a:r>
            <a:r>
              <a:rPr lang="en-US" sz="1200" dirty="0">
                <a:latin typeface="Arial" charset="0"/>
              </a:rPr>
              <a:t>, </a:t>
            </a:r>
            <a:r>
              <a:rPr lang="en-AU" sz="1200" i="1" dirty="0">
                <a:latin typeface="Arial" charset="0"/>
              </a:rPr>
              <a:t>JETP</a:t>
            </a:r>
            <a:r>
              <a:rPr lang="en-US" sz="1200" dirty="0">
                <a:latin typeface="Arial" charset="0"/>
              </a:rPr>
              <a:t> 60, 873 (1984</a:t>
            </a:r>
            <a:r>
              <a:rPr lang="en-US" sz="1200" dirty="0">
                <a:solidFill>
                  <a:srgbClr val="0000BC"/>
                </a:solidFill>
                <a:latin typeface="Arial" charset="0"/>
              </a:rPr>
              <a:t>)</a:t>
            </a:r>
            <a:r>
              <a:rPr lang="en-US" sz="1200" dirty="0">
                <a:latin typeface="Arial" charset="0"/>
              </a:rPr>
              <a:t>],         [</a:t>
            </a:r>
            <a:r>
              <a:rPr lang="en-US" sz="1200" dirty="0" err="1">
                <a:latin typeface="Arial" charset="0"/>
              </a:rPr>
              <a:t>Stadnik</a:t>
            </a:r>
            <a:r>
              <a:rPr lang="en-US" sz="1200" dirty="0">
                <a:latin typeface="Arial" charset="0"/>
              </a:rPr>
              <a:t> , </a:t>
            </a:r>
            <a:r>
              <a:rPr lang="en-US" sz="1200" dirty="0" err="1">
                <a:latin typeface="Arial" charset="0"/>
              </a:rPr>
              <a:t>Flambaum</a:t>
            </a:r>
            <a:r>
              <a:rPr lang="en-US" sz="1200" dirty="0">
                <a:latin typeface="Arial" charset="0"/>
              </a:rPr>
              <a:t>, </a:t>
            </a:r>
            <a:r>
              <a:rPr lang="en-AU" sz="1200" i="1" dirty="0">
                <a:latin typeface="Arial" charset="0"/>
              </a:rPr>
              <a:t>PR</a:t>
            </a:r>
            <a:r>
              <a:rPr lang="en-US" sz="1200" i="1" dirty="0">
                <a:latin typeface="Arial" charset="0"/>
              </a:rPr>
              <a:t>D</a:t>
            </a:r>
            <a:r>
              <a:rPr lang="en-US" sz="1200" dirty="0">
                <a:latin typeface="Arial" charset="0"/>
              </a:rPr>
              <a:t> 89, 043522 (2014</a:t>
            </a:r>
            <a:r>
              <a:rPr lang="en-US" sz="1200" dirty="0">
                <a:solidFill>
                  <a:srgbClr val="0000BC"/>
                </a:solidFill>
                <a:latin typeface="Arial" charset="0"/>
              </a:rPr>
              <a:t>)</a:t>
            </a:r>
            <a:r>
              <a:rPr lang="en-US" sz="1200" dirty="0">
                <a:latin typeface="Arial" charset="0"/>
              </a:rPr>
              <a:t>]</a:t>
            </a:r>
          </a:p>
        </p:txBody>
      </p:sp>
      <p:pic>
        <p:nvPicPr>
          <p:cNvPr id="7066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495800"/>
            <a:ext cx="2424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1438275" y="45069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(1)</a:t>
            </a:r>
            <a:endParaRPr lang="en-AU">
              <a:latin typeface="Arial" charset="0"/>
            </a:endParaRPr>
          </a:p>
        </p:txBody>
      </p:sp>
      <p:pic>
        <p:nvPicPr>
          <p:cNvPr id="7066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598988"/>
            <a:ext cx="31400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6162675" y="45069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(2)</a:t>
            </a:r>
            <a:endParaRPr lang="en-AU">
              <a:latin typeface="Arial" charset="0"/>
            </a:endParaRPr>
          </a:p>
        </p:txBody>
      </p:sp>
      <p:pic>
        <p:nvPicPr>
          <p:cNvPr id="7066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391275"/>
            <a:ext cx="3276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rot="9000000">
            <a:off x="3257550" y="5978525"/>
            <a:ext cx="0" cy="42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9"/>
          <p:cNvSpPr>
            <a:spLocks noChangeShapeType="1"/>
          </p:cNvSpPr>
          <p:nvPr/>
        </p:nvSpPr>
        <p:spPr bwMode="auto">
          <a:xfrm rot="-9000000">
            <a:off x="6567488" y="5561013"/>
            <a:ext cx="0" cy="900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610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3">
            <a:extLst>
              <a:ext uri="{FF2B5EF4-FFF2-40B4-BE49-F238E27FC236}">
                <a16:creationId xmlns:a16="http://schemas.microsoft.com/office/drawing/2014/main" id="{A2F5E622-F170-46CB-BCAB-8D9C9247D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399"/>
            <a:ext cx="9144000" cy="7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ts val="360"/>
              </a:spcBef>
            </a:pPr>
            <a:r>
              <a:rPr lang="en-US" altLang="en-US" dirty="0" err="1"/>
              <a:t>nEDM</a:t>
            </a:r>
            <a:r>
              <a:rPr lang="en-US" altLang="en-US" dirty="0"/>
              <a:t> constraints:</a:t>
            </a:r>
            <a:r>
              <a:rPr lang="en-US" altLang="en-US" b="0" dirty="0"/>
              <a:t> [</a:t>
            </a:r>
            <a:r>
              <a:rPr lang="en-US" altLang="en-US" b="0" dirty="0" err="1">
                <a:solidFill>
                  <a:srgbClr val="0000CC"/>
                </a:solidFill>
              </a:rPr>
              <a:t>nEDM</a:t>
            </a:r>
            <a:r>
              <a:rPr lang="en-US" altLang="en-US" b="0" dirty="0">
                <a:solidFill>
                  <a:srgbClr val="0000CC"/>
                </a:solidFill>
              </a:rPr>
              <a:t> collaboration, </a:t>
            </a:r>
            <a:r>
              <a:rPr lang="en-US" altLang="en-US" b="0" i="1" dirty="0">
                <a:solidFill>
                  <a:srgbClr val="0000CC"/>
                </a:solidFill>
              </a:rPr>
              <a:t>PRX</a:t>
            </a:r>
            <a:r>
              <a:rPr lang="en-US" altLang="en-US" b="0" dirty="0">
                <a:solidFill>
                  <a:srgbClr val="0000CC"/>
                </a:solidFill>
              </a:rPr>
              <a:t> </a:t>
            </a:r>
            <a:r>
              <a:rPr lang="en-US" altLang="en-US" dirty="0">
                <a:solidFill>
                  <a:srgbClr val="0000CC"/>
                </a:solidFill>
              </a:rPr>
              <a:t>7</a:t>
            </a:r>
            <a:r>
              <a:rPr lang="en-US" altLang="en-US" b="0" dirty="0">
                <a:solidFill>
                  <a:srgbClr val="0000CC"/>
                </a:solidFill>
              </a:rPr>
              <a:t>, 041034 (2017)</a:t>
            </a:r>
            <a:r>
              <a:rPr lang="en-US" altLang="en-US" b="0" dirty="0"/>
              <a:t>]</a:t>
            </a:r>
          </a:p>
          <a:p>
            <a:pPr marL="0" indent="0" algn="ctr">
              <a:spcBef>
                <a:spcPts val="360"/>
              </a:spcBef>
            </a:pPr>
            <a:r>
              <a:rPr lang="en-US" altLang="en-US" dirty="0" err="1"/>
              <a:t>HfF</a:t>
            </a:r>
            <a:r>
              <a:rPr lang="en-US" altLang="en-US" baseline="30000" dirty="0"/>
              <a:t>+</a:t>
            </a:r>
            <a:r>
              <a:rPr lang="en-US" altLang="en-US" dirty="0"/>
              <a:t> EDM constraints</a:t>
            </a:r>
            <a:r>
              <a:rPr lang="en-US" altLang="en-US" b="0" dirty="0"/>
              <a:t>: [</a:t>
            </a:r>
            <a:r>
              <a:rPr lang="en-US" altLang="en-US" b="0" dirty="0" err="1">
                <a:solidFill>
                  <a:srgbClr val="0000CC"/>
                </a:solidFill>
              </a:rPr>
              <a:t>Roussy</a:t>
            </a:r>
            <a:r>
              <a:rPr lang="en-US" altLang="en-US" b="0" dirty="0">
                <a:solidFill>
                  <a:srgbClr val="0000CC"/>
                </a:solidFill>
              </a:rPr>
              <a:t> </a:t>
            </a:r>
            <a:r>
              <a:rPr lang="en-US" altLang="en-US" b="0" i="1" dirty="0">
                <a:solidFill>
                  <a:srgbClr val="0000CC"/>
                </a:solidFill>
              </a:rPr>
              <a:t>et al</a:t>
            </a:r>
            <a:r>
              <a:rPr lang="en-US" altLang="en-US" b="0" dirty="0">
                <a:solidFill>
                  <a:srgbClr val="0000CC"/>
                </a:solidFill>
              </a:rPr>
              <a:t>., </a:t>
            </a:r>
            <a:r>
              <a:rPr lang="en-US" altLang="en-US" b="0" i="1" dirty="0">
                <a:solidFill>
                  <a:srgbClr val="0000CC"/>
                </a:solidFill>
              </a:rPr>
              <a:t>PRL</a:t>
            </a:r>
            <a:r>
              <a:rPr lang="en-US" altLang="en-US" b="0" dirty="0">
                <a:solidFill>
                  <a:srgbClr val="0000CC"/>
                </a:solidFill>
              </a:rPr>
              <a:t> </a:t>
            </a:r>
            <a:r>
              <a:rPr lang="en-US" altLang="en-US" dirty="0">
                <a:solidFill>
                  <a:srgbClr val="0000CC"/>
                </a:solidFill>
              </a:rPr>
              <a:t>126</a:t>
            </a:r>
            <a:r>
              <a:rPr lang="en-US" altLang="en-US" b="0" dirty="0">
                <a:solidFill>
                  <a:srgbClr val="0000CC"/>
                </a:solidFill>
              </a:rPr>
              <a:t>, 171301 (2021)</a:t>
            </a:r>
            <a:r>
              <a:rPr lang="en-US" altLang="en-US" b="0" dirty="0"/>
              <a:t>]</a:t>
            </a:r>
          </a:p>
        </p:txBody>
      </p:sp>
      <p:sp>
        <p:nvSpPr>
          <p:cNvPr id="454660" name="Rectangle 2">
            <a:extLst>
              <a:ext uri="{FF2B5EF4-FFF2-40B4-BE49-F238E27FC236}">
                <a16:creationId xmlns:a16="http://schemas.microsoft.com/office/drawing/2014/main" id="{08C3A265-BF94-48EF-A1EF-EA3C8B09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0" dirty="0">
                <a:solidFill>
                  <a:srgbClr val="E60000"/>
                </a:solidFill>
              </a:rPr>
              <a:t>Constraints on Interaction of                          Axion Dark Matter with Gluons</a:t>
            </a:r>
            <a:endParaRPr lang="en-AU" altLang="en-US" sz="3800" b="0" dirty="0">
              <a:solidFill>
                <a:srgbClr val="E6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91BCE2-0A66-458C-8B6D-C3B9E582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776" y="2239274"/>
            <a:ext cx="6462000" cy="42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2727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36734"/>
            <a:ext cx="7162800" cy="646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pt-B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pt-B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88963" y="1366837"/>
            <a:ext cx="8461181" cy="348894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dirty="0">
                <a:solidFill>
                  <a:srgbClr val="660066"/>
                </a:solidFill>
                <a:latin typeface="+mn-lt"/>
              </a:rPr>
              <a:t>OSCILLATING NUCLEAR ELECTRIC DIPOLE, MAGNETIC QUADRUPOLE AND SCHIFF MOMENTS, INDUCED BY AXIONIC DARK MATTER, PRODUCE MOLECULEAR TRANSITIONS</a:t>
            </a:r>
          </a:p>
          <a:p>
            <a:pPr algn="ctr">
              <a:buFontTx/>
              <a:buNone/>
              <a:defRPr/>
            </a:pPr>
            <a:r>
              <a:rPr lang="en-US" sz="2400" dirty="0">
                <a:latin typeface="+mn-lt"/>
              </a:rPr>
              <a:t>M2 transition: photon suppressed, </a:t>
            </a:r>
            <a:r>
              <a:rPr lang="en-US" sz="2400" dirty="0" err="1">
                <a:latin typeface="+mn-lt"/>
              </a:rPr>
              <a:t>axion</a:t>
            </a:r>
            <a:r>
              <a:rPr lang="en-US" sz="2400" dirty="0">
                <a:latin typeface="+mn-lt"/>
              </a:rPr>
              <a:t> is not suppressed!</a:t>
            </a:r>
          </a:p>
          <a:p>
            <a:pPr algn="ctr">
              <a:buFontTx/>
              <a:buNone/>
              <a:defRPr/>
            </a:pPr>
            <a:r>
              <a:rPr lang="en-US" sz="2400" dirty="0">
                <a:latin typeface="+mn-lt"/>
              </a:rPr>
              <a:t>Smaller systematics </a:t>
            </a:r>
          </a:p>
          <a:p>
            <a:pPr algn="ctr">
              <a:buNone/>
              <a:defRPr/>
            </a:pPr>
            <a:r>
              <a:rPr lang="en-US" sz="1500" dirty="0">
                <a:latin typeface="+mj-lt"/>
              </a:rPr>
              <a:t>V.F., Tran Tan, </a:t>
            </a:r>
            <a:r>
              <a:rPr lang="en-US" sz="1500" dirty="0" err="1">
                <a:latin typeface="+mj-lt"/>
              </a:rPr>
              <a:t>Budker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Wickenbrock</a:t>
            </a:r>
            <a:r>
              <a:rPr lang="en-US" sz="1500" dirty="0">
                <a:latin typeface="+mj-lt"/>
              </a:rPr>
              <a:t> </a:t>
            </a:r>
            <a:r>
              <a:rPr lang="fi-FI" sz="1500" dirty="0" err="1">
                <a:latin typeface="+mj-lt"/>
              </a:rPr>
              <a:t>Phys</a:t>
            </a:r>
            <a:r>
              <a:rPr lang="fi-FI" sz="1500" dirty="0">
                <a:latin typeface="+mj-lt"/>
              </a:rPr>
              <a:t>. </a:t>
            </a:r>
            <a:r>
              <a:rPr lang="fi-FI" sz="1500" dirty="0" err="1">
                <a:latin typeface="+mj-lt"/>
              </a:rPr>
              <a:t>Rev</a:t>
            </a:r>
            <a:r>
              <a:rPr lang="fi-FI" sz="1500" dirty="0">
                <a:latin typeface="+mj-lt"/>
              </a:rPr>
              <a:t>. D 101, 073004 (2020) </a:t>
            </a:r>
          </a:p>
          <a:p>
            <a:pPr algn="ctr">
              <a:buNone/>
              <a:defRPr/>
            </a:pPr>
            <a:endParaRPr lang="fi-FI" sz="1500" dirty="0">
              <a:latin typeface="+mj-lt"/>
            </a:endParaRPr>
          </a:p>
          <a:p>
            <a:pPr algn="ctr">
              <a:buNone/>
              <a:defRPr/>
            </a:pPr>
            <a:endParaRPr lang="fi-FI" sz="1500" dirty="0">
              <a:latin typeface="+mj-lt"/>
            </a:endParaRPr>
          </a:p>
          <a:p>
            <a:pPr algn="ctr">
              <a:buNone/>
              <a:defRPr/>
            </a:pPr>
            <a:endParaRPr lang="fi-FI" sz="1500" dirty="0">
              <a:latin typeface="+mj-lt"/>
            </a:endParaRPr>
          </a:p>
          <a:p>
            <a:pPr algn="ctr">
              <a:buNone/>
              <a:defRPr/>
            </a:pPr>
            <a:endParaRPr lang="fi-FI" sz="1500" dirty="0">
              <a:latin typeface="+mj-lt"/>
            </a:endParaRPr>
          </a:p>
          <a:p>
            <a:pPr algn="ctr">
              <a:buNone/>
              <a:defRPr/>
            </a:pPr>
            <a:endParaRPr lang="fi-FI" sz="1500" dirty="0">
              <a:latin typeface="+mj-lt"/>
            </a:endParaRPr>
          </a:p>
          <a:p>
            <a:pPr algn="ctr">
              <a:buNone/>
              <a:defRPr/>
            </a:pPr>
            <a:r>
              <a:rPr lang="fi-FI" sz="2800" dirty="0" err="1">
                <a:latin typeface="+mj-lt"/>
              </a:rPr>
              <a:t>Oscillating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magnetic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moment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leads</a:t>
            </a:r>
            <a:r>
              <a:rPr lang="fi-FI" sz="2800" dirty="0">
                <a:latin typeface="+mj-lt"/>
              </a:rPr>
              <a:t> to </a:t>
            </a:r>
            <a:r>
              <a:rPr lang="fi-FI" sz="2800" dirty="0" err="1">
                <a:latin typeface="+mj-lt"/>
              </a:rPr>
              <a:t>oscillating</a:t>
            </a:r>
            <a:r>
              <a:rPr lang="fi-FI" sz="2800" dirty="0">
                <a:latin typeface="+mj-lt"/>
              </a:rPr>
              <a:t>  </a:t>
            </a:r>
            <a:r>
              <a:rPr lang="fi-FI" sz="2800" dirty="0" err="1">
                <a:latin typeface="+mj-lt"/>
              </a:rPr>
              <a:t>magnetic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field</a:t>
            </a:r>
            <a:r>
              <a:rPr lang="fi-FI" sz="2800" dirty="0">
                <a:latin typeface="+mj-lt"/>
              </a:rPr>
              <a:t> of a </a:t>
            </a:r>
            <a:r>
              <a:rPr lang="fi-FI" sz="2800" dirty="0" err="1">
                <a:latin typeface="+mj-lt"/>
              </a:rPr>
              <a:t>permanent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magnet</a:t>
            </a:r>
            <a:r>
              <a:rPr lang="fi-FI" sz="2800" dirty="0">
                <a:latin typeface="+mj-lt"/>
              </a:rPr>
              <a:t>.</a:t>
            </a:r>
          </a:p>
          <a:p>
            <a:pPr algn="ctr">
              <a:buNone/>
              <a:defRPr/>
            </a:pP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Bloch,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Budker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Flambaum,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Samsonov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A.Sushkov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AU" sz="1600" dirty="0" err="1">
                <a:solidFill>
                  <a:srgbClr val="000000"/>
                </a:solidFill>
                <a:effectLst/>
                <a:latin typeface="Helvetica" pitchFamily="2" charset="0"/>
              </a:rPr>
              <a:t>Tretiak</a:t>
            </a:r>
            <a:r>
              <a:rPr lang="en-AU" sz="1600" dirty="0">
                <a:solidFill>
                  <a:srgbClr val="000000"/>
                </a:solidFill>
                <a:effectLst/>
                <a:latin typeface="Helvetica" pitchFamily="2" charset="0"/>
              </a:rPr>
              <a:t>.  Phys. Rev D107, 0750332023 (2023), </a:t>
            </a:r>
          </a:p>
          <a:p>
            <a:pPr algn="ctr">
              <a:buNone/>
              <a:defRPr/>
            </a:pP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Results</a:t>
            </a:r>
            <a:r>
              <a:rPr lang="fi-FI" sz="2800" dirty="0">
                <a:latin typeface="+mj-lt"/>
              </a:rPr>
              <a:t> of </a:t>
            </a:r>
            <a:r>
              <a:rPr lang="fi-FI" sz="2800" dirty="0" err="1">
                <a:latin typeface="+mj-lt"/>
              </a:rPr>
              <a:t>experiment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will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be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published</a:t>
            </a:r>
            <a:r>
              <a:rPr lang="fi-FI" sz="2800" dirty="0">
                <a:latin typeface="+mj-lt"/>
              </a:rPr>
              <a:t> </a:t>
            </a:r>
            <a:r>
              <a:rPr lang="fi-FI" sz="2800" dirty="0" err="1">
                <a:latin typeface="+mj-lt"/>
              </a:rPr>
              <a:t>soon</a:t>
            </a:r>
            <a:r>
              <a:rPr lang="fi-FI" sz="2800" dirty="0">
                <a:latin typeface="+mj-lt"/>
              </a:rPr>
              <a:t>.</a:t>
            </a:r>
          </a:p>
          <a:p>
            <a:pPr algn="ctr">
              <a:buFontTx/>
              <a:buNone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80899" name="Text Box 8"/>
          <p:cNvSpPr txBox="1">
            <a:spLocks noChangeArrowheads="1"/>
          </p:cNvSpPr>
          <p:nvPr/>
        </p:nvSpPr>
        <p:spPr bwMode="auto">
          <a:xfrm>
            <a:off x="1209675" y="5600700"/>
            <a:ext cx="6743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4618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E60000"/>
                </a:solidFill>
                <a:latin typeface="Arial" charset="0"/>
                <a:ea typeface="ＭＳ Ｐゴシック" charset="0"/>
                <a:cs typeface="ＭＳ Ｐゴシック" charset="0"/>
              </a:rPr>
              <a:t>Low-mass Spin-0 Dark Matter</a:t>
            </a:r>
            <a:endParaRPr lang="en-AU">
              <a:solidFill>
                <a:srgbClr val="E6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4375" y="1143000"/>
            <a:ext cx="2679700" cy="6096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Dark Matter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6146800" y="1447800"/>
            <a:ext cx="762000" cy="609600"/>
            <a:chOff x="3784" y="760"/>
            <a:chExt cx="480" cy="384"/>
          </a:xfrm>
        </p:grpSpPr>
        <p:sp>
          <p:nvSpPr>
            <p:cNvPr id="64525" name="Line 5"/>
            <p:cNvSpPr>
              <a:spLocks noChangeShapeType="1"/>
            </p:cNvSpPr>
            <p:nvPr/>
          </p:nvSpPr>
          <p:spPr bwMode="auto">
            <a:xfrm>
              <a:off x="4264" y="7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Line 6"/>
            <p:cNvSpPr>
              <a:spLocks noChangeShapeType="1"/>
            </p:cNvSpPr>
            <p:nvPr/>
          </p:nvSpPr>
          <p:spPr bwMode="auto">
            <a:xfrm flipH="1">
              <a:off x="3784" y="76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2273300" y="1447800"/>
            <a:ext cx="762000" cy="609600"/>
            <a:chOff x="1344" y="760"/>
            <a:chExt cx="480" cy="384"/>
          </a:xfrm>
        </p:grpSpPr>
        <p:sp>
          <p:nvSpPr>
            <p:cNvPr id="64523" name="Line 8"/>
            <p:cNvSpPr>
              <a:spLocks noChangeShapeType="1"/>
            </p:cNvSpPr>
            <p:nvPr/>
          </p:nvSpPr>
          <p:spPr bwMode="auto">
            <a:xfrm flipH="1">
              <a:off x="1344" y="76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9"/>
            <p:cNvSpPr>
              <a:spLocks noChangeShapeType="1"/>
            </p:cNvSpPr>
            <p:nvPr/>
          </p:nvSpPr>
          <p:spPr bwMode="auto">
            <a:xfrm>
              <a:off x="1344" y="76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812800" y="2209800"/>
            <a:ext cx="2908300" cy="16002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Scalars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(or squared </a:t>
            </a:r>
            <a:r>
              <a:rPr lang="en-US" sz="2800" dirty="0" err="1">
                <a:latin typeface="Arial" charset="0"/>
              </a:rPr>
              <a:t>axion</a:t>
            </a:r>
            <a:r>
              <a:rPr lang="en-US" sz="2800" dirty="0">
                <a:latin typeface="Arial" charset="0"/>
              </a:rPr>
              <a:t> field </a:t>
            </a:r>
            <a:r>
              <a:rPr lang="el-GR" sz="2800" i="1" dirty="0">
                <a:latin typeface="Arial" charset="0"/>
              </a:rPr>
              <a:t>φ</a:t>
            </a:r>
            <a:r>
              <a:rPr lang="en-US" sz="2800" baseline="30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):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l-GR" sz="2800" i="1" dirty="0">
                <a:latin typeface="Arial" charset="0"/>
              </a:rPr>
              <a:t>φ</a:t>
            </a:r>
            <a:r>
              <a:rPr lang="en-AU" sz="2800" i="1" baseline="30000" dirty="0">
                <a:latin typeface="Arial" charset="0"/>
              </a:rPr>
              <a:t>n</a:t>
            </a:r>
            <a:r>
              <a:rPr lang="en-AU" sz="2800" dirty="0">
                <a:latin typeface="Arial" charset="0"/>
              </a:rPr>
              <a:t> → +</a:t>
            </a:r>
            <a:r>
              <a:rPr lang="el-GR" sz="2800" i="1" dirty="0">
                <a:latin typeface="Arial" charset="0"/>
              </a:rPr>
              <a:t>φ</a:t>
            </a:r>
            <a:r>
              <a:rPr lang="en-AU" sz="2800" i="1" baseline="30000" dirty="0">
                <a:latin typeface="Arial" charset="0"/>
              </a:rPr>
              <a:t>n</a:t>
            </a:r>
            <a:endParaRPr lang="en-AU" sz="2800" baseline="30000" dirty="0">
              <a:latin typeface="Arial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2800" i="1" dirty="0">
              <a:latin typeface="Arial" charset="0"/>
            </a:endParaRPr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5461000" y="2209800"/>
            <a:ext cx="2895600" cy="16002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 err="1">
                <a:latin typeface="Arial" charset="0"/>
              </a:rPr>
              <a:t>Pseudoscalars</a:t>
            </a:r>
            <a:r>
              <a:rPr lang="en-US" sz="2800" dirty="0">
                <a:latin typeface="Arial" charset="0"/>
              </a:rPr>
              <a:t>                      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(</a:t>
            </a:r>
            <a:r>
              <a:rPr lang="en-US" sz="2800" dirty="0" err="1">
                <a:latin typeface="Arial" charset="0"/>
              </a:rPr>
              <a:t>Axions</a:t>
            </a:r>
            <a:r>
              <a:rPr lang="en-US" sz="2800" dirty="0">
                <a:latin typeface="Arial" charset="0"/>
              </a:rPr>
              <a:t>):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l-GR" sz="2800" i="1" dirty="0">
                <a:latin typeface="Arial" charset="0"/>
              </a:rPr>
              <a:t>φ</a:t>
            </a:r>
            <a:r>
              <a:rPr lang="en-AU" sz="2800" dirty="0">
                <a:latin typeface="Arial" charset="0"/>
              </a:rPr>
              <a:t> → -</a:t>
            </a:r>
            <a:r>
              <a:rPr lang="el-GR" sz="2800" i="1" dirty="0">
                <a:latin typeface="Arial" charset="0"/>
              </a:rPr>
              <a:t>φ</a:t>
            </a:r>
            <a:endParaRPr lang="en-AU" sz="2800" dirty="0">
              <a:latin typeface="Arial" charset="0"/>
            </a:endParaRPr>
          </a:p>
        </p:txBody>
      </p:sp>
      <p:sp>
        <p:nvSpPr>
          <p:cNvPr id="64519" name="Rectangle 3"/>
          <p:cNvSpPr>
            <a:spLocks noChangeArrowheads="1"/>
          </p:cNvSpPr>
          <p:nvPr/>
        </p:nvSpPr>
        <p:spPr bwMode="auto">
          <a:xfrm>
            <a:off x="4572000" y="3810000"/>
            <a:ext cx="4267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AU" sz="3600" dirty="0">
                <a:latin typeface="Arial" charset="0"/>
              </a:rPr>
              <a:t>→</a:t>
            </a:r>
            <a:r>
              <a:rPr lang="en-US" sz="2800" dirty="0">
                <a:latin typeface="Arial" charset="0"/>
              </a:rPr>
              <a:t> Time-varying spin-dependent effects, EDM and other T,P-violating moments</a:t>
            </a: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10</a:t>
            </a:r>
            <a:r>
              <a:rPr lang="en-US" sz="2800" baseline="30000" dirty="0">
                <a:latin typeface="Arial" charset="0"/>
              </a:rPr>
              <a:t>3</a:t>
            </a:r>
            <a:r>
              <a:rPr lang="en-US" sz="2800" dirty="0">
                <a:latin typeface="Arial" charset="0"/>
              </a:rPr>
              <a:t> improvement</a:t>
            </a:r>
            <a:endParaRPr lang="en-US" sz="2800" baseline="30000" dirty="0">
              <a:latin typeface="Arial" charset="0"/>
            </a:endParaRP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endParaRPr lang="en-US" sz="2800" dirty="0">
              <a:latin typeface="Arial" charset="0"/>
            </a:endParaRPr>
          </a:p>
        </p:txBody>
      </p:sp>
      <p:sp>
        <p:nvSpPr>
          <p:cNvPr id="64520" name="Rectangle 3"/>
          <p:cNvSpPr>
            <a:spLocks noChangeArrowheads="1"/>
          </p:cNvSpPr>
          <p:nvPr/>
        </p:nvSpPr>
        <p:spPr bwMode="auto">
          <a:xfrm>
            <a:off x="-228600" y="4178300"/>
            <a:ext cx="4648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AU" sz="3600" dirty="0">
                <a:latin typeface="Arial" charset="0"/>
              </a:rPr>
              <a:t>→</a:t>
            </a:r>
            <a:r>
              <a:rPr lang="en-AU" sz="2800" dirty="0">
                <a:latin typeface="Arial" charset="0"/>
              </a:rPr>
              <a:t> Time-v</a:t>
            </a:r>
            <a:r>
              <a:rPr lang="en-US" sz="2800" dirty="0" err="1">
                <a:latin typeface="Arial" charset="0"/>
              </a:rPr>
              <a:t>arying</a:t>
            </a:r>
            <a:r>
              <a:rPr lang="en-US" sz="2800" dirty="0">
                <a:latin typeface="Arial" charset="0"/>
              </a:rPr>
              <a:t> fundamental constants</a:t>
            </a:r>
          </a:p>
          <a:p>
            <a:pPr marL="342900" indent="-342900" algn="ctr" eaLnBrk="1" hangingPunct="1">
              <a:lnSpc>
                <a:spcPts val="4600"/>
              </a:lnSpc>
              <a:spcBef>
                <a:spcPct val="20000"/>
              </a:spcBef>
            </a:pPr>
            <a:r>
              <a:rPr lang="en-US" sz="2800" dirty="0">
                <a:latin typeface="Arial" charset="0"/>
              </a:rPr>
              <a:t>10</a:t>
            </a:r>
            <a:r>
              <a:rPr lang="en-US" sz="2800" baseline="30000" dirty="0">
                <a:latin typeface="Arial" charset="0"/>
              </a:rPr>
              <a:t>15</a:t>
            </a:r>
            <a:r>
              <a:rPr lang="en-US" sz="2800" dirty="0">
                <a:latin typeface="Arial" charset="0"/>
              </a:rPr>
              <a:t> improvement</a:t>
            </a:r>
            <a:endParaRPr lang="en-US" sz="2800" baseline="30000" dirty="0">
              <a:latin typeface="Arial" charset="0"/>
            </a:endParaRPr>
          </a:p>
        </p:txBody>
      </p:sp>
      <p:sp>
        <p:nvSpPr>
          <p:cNvPr id="64522" name="TextBox 14"/>
          <p:cNvSpPr txBox="1">
            <a:spLocks noChangeArrowheads="1"/>
          </p:cNvSpPr>
          <p:nvPr/>
        </p:nvSpPr>
        <p:spPr bwMode="auto">
          <a:xfrm>
            <a:off x="6661150" y="3190875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800" i="1">
                <a:latin typeface="Arial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9246964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200150" y="971550"/>
            <a:ext cx="6762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50">
                <a:solidFill>
                  <a:srgbClr val="E60000"/>
                </a:solidFill>
              </a:rPr>
              <a:t>Dark Matter-Induced Cosmological Evolution of the Fundamental Constants</a:t>
            </a:r>
            <a:endParaRPr lang="en-AU" altLang="en-US" sz="2850">
              <a:solidFill>
                <a:srgbClr val="E60000"/>
              </a:solidFill>
            </a:endParaRP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743075" y="2057400"/>
            <a:ext cx="6400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950" dirty="0"/>
              <a:t>	Consider an oscillating classical </a:t>
            </a:r>
            <a:r>
              <a:rPr lang="en-US" altLang="en-US" sz="1950" i="1" dirty="0"/>
              <a:t>scalar</a:t>
            </a:r>
            <a:r>
              <a:rPr lang="en-US" altLang="en-US" sz="1950" dirty="0"/>
              <a:t> or axion field,                  </a:t>
            </a:r>
            <a:r>
              <a:rPr lang="el-GR" altLang="en-US" sz="1950" dirty="0"/>
              <a:t>φ</a:t>
            </a:r>
            <a:r>
              <a:rPr lang="en-US" altLang="en-US" sz="1950" dirty="0"/>
              <a:t>(</a:t>
            </a:r>
            <a:r>
              <a:rPr lang="en-US" altLang="en-US" sz="1950" i="1" dirty="0"/>
              <a:t>t</a:t>
            </a:r>
            <a:r>
              <a:rPr lang="en-US" altLang="en-US" sz="1950" dirty="0"/>
              <a:t>) = </a:t>
            </a:r>
            <a:r>
              <a:rPr lang="el-GR" altLang="en-US" sz="1950" dirty="0"/>
              <a:t>φ</a:t>
            </a:r>
            <a:r>
              <a:rPr lang="en-US" altLang="en-US" sz="1950" baseline="-25000" dirty="0"/>
              <a:t>0 </a:t>
            </a:r>
            <a:r>
              <a:rPr lang="en-US" altLang="en-US" sz="1950" dirty="0"/>
              <a:t>cos(</a:t>
            </a:r>
            <a:r>
              <a:rPr lang="en-US" altLang="en-US" sz="1950" i="1" dirty="0"/>
              <a:t>m</a:t>
            </a:r>
            <a:r>
              <a:rPr lang="el-GR" altLang="en-US" sz="1950" baseline="-25000" dirty="0"/>
              <a:t>φ</a:t>
            </a:r>
            <a:r>
              <a:rPr lang="en-US" altLang="en-US" sz="1950" i="1" dirty="0"/>
              <a:t>t</a:t>
            </a:r>
            <a:r>
              <a:rPr lang="en-US" altLang="en-US" sz="1950" dirty="0"/>
              <a:t>), that interacts with SM fields           (e.g. a fermion </a:t>
            </a:r>
            <a:r>
              <a:rPr lang="en-US" altLang="en-US" sz="1950" i="1" dirty="0"/>
              <a:t>f</a:t>
            </a:r>
            <a:r>
              <a:rPr lang="en-US" altLang="en-US" sz="1950" dirty="0"/>
              <a:t>) via </a:t>
            </a:r>
            <a:r>
              <a:rPr lang="en-US" altLang="en-US" sz="1950" i="1" u="sng" dirty="0"/>
              <a:t>quadratic couplings</a:t>
            </a:r>
            <a:r>
              <a:rPr lang="en-US" altLang="en-US" sz="1950" dirty="0"/>
              <a:t> in </a:t>
            </a:r>
            <a:r>
              <a:rPr lang="el-GR" altLang="en-US" sz="1950" dirty="0"/>
              <a:t>φ</a:t>
            </a:r>
            <a:r>
              <a:rPr lang="en-US" altLang="en-US" sz="1950" dirty="0"/>
              <a:t>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81100" y="1828800"/>
            <a:ext cx="6800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endParaRPr lang="en-US" altLang="en-US" sz="135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028700" y="5200650"/>
            <a:ext cx="3771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100"/>
              <a:t>	‘Slow’ drifts</a:t>
            </a:r>
            <a:r>
              <a:rPr lang="en-US" altLang="en-US" sz="1950"/>
              <a:t> </a:t>
            </a:r>
            <a:r>
              <a:rPr lang="en-US" altLang="en-US" sz="1800"/>
              <a:t>[Astrophysics     (high </a:t>
            </a:r>
            <a:r>
              <a:rPr lang="el-GR" altLang="en-US" sz="1950"/>
              <a:t>ρ</a:t>
            </a:r>
            <a:r>
              <a:rPr lang="en-US" altLang="en-US" sz="1950" baseline="-25000"/>
              <a:t>DM</a:t>
            </a:r>
            <a:r>
              <a:rPr lang="en-US" altLang="en-US" sz="1800"/>
              <a:t>): BBN, CMB]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4457700" y="5200650"/>
            <a:ext cx="3486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100"/>
              <a:t>	Oscillating variations</a:t>
            </a:r>
            <a:r>
              <a:rPr lang="en-US" altLang="en-US" sz="1950"/>
              <a:t>       </a:t>
            </a:r>
            <a:r>
              <a:rPr lang="en-US" altLang="en-US" sz="1800"/>
              <a:t>[Laboratory (high precision)]</a:t>
            </a:r>
            <a:endParaRPr lang="en-US" altLang="en-US" sz="1950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5067300" y="45148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6762750" y="45148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 flipH="1">
            <a:off x="3152776" y="4848225"/>
            <a:ext cx="19133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3162300" y="48577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 flipH="1">
            <a:off x="6343650" y="4857750"/>
            <a:ext cx="42505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6353175" y="48577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pic>
        <p:nvPicPr>
          <p:cNvPr id="2663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019426"/>
            <a:ext cx="6743700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18323"/>
            <a:ext cx="6343650" cy="7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8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302D7BBA-B996-ED8C-5192-4DB2BC0F2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PV : Chain of isotopes </a:t>
            </a:r>
            <a:r>
              <a:rPr lang="en-US" altLang="en-US" sz="3200" dirty="0">
                <a:solidFill>
                  <a:srgbClr val="FF0000"/>
                </a:solidFill>
              </a:rPr>
              <a:t>and neutron skin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97113C0E-D562-B18D-C70E-B6F6A1948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431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Dzuba</a:t>
            </a:r>
            <a:r>
              <a:rPr lang="en-US" altLang="en-US" sz="2000" dirty="0"/>
              <a:t>, Flambaum, </a:t>
            </a:r>
            <a:r>
              <a:rPr lang="en-US" altLang="en-US" sz="2000" dirty="0" err="1"/>
              <a:t>Khriplovich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Rare-earth atoms: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close opposite parity levels-enhancement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Many stable isotopes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Ratio of PV effects gives ratio of weak charges. Uncertainty in atomic calculations cancels out.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Dy and Yb;   </a:t>
            </a:r>
            <a:r>
              <a:rPr lang="en-US" altLang="en-US" sz="2000" dirty="0">
                <a:solidFill>
                  <a:srgbClr val="FF0000"/>
                </a:solidFill>
              </a:rPr>
              <a:t>PV amplitude 100 x Cs! </a:t>
            </a:r>
            <a:r>
              <a:rPr lang="en-US" altLang="en-US" sz="2000" dirty="0"/>
              <a:t>Experiment: PV  in Yb isotopes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2000" dirty="0"/>
              <a:t> </a:t>
            </a:r>
            <a:r>
              <a:rPr lang="en-AU" sz="1200" dirty="0">
                <a:solidFill>
                  <a:srgbClr val="000000"/>
                </a:solidFill>
                <a:effectLst/>
                <a:latin typeface="Helvetica" pitchFamily="2" charset="0"/>
              </a:rPr>
              <a:t>D. </a:t>
            </a:r>
            <a:r>
              <a:rPr lang="en-AU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Antypas</a:t>
            </a:r>
            <a:r>
              <a:rPr lang="en-AU" sz="1200" dirty="0">
                <a:solidFill>
                  <a:srgbClr val="000000"/>
                </a:solidFill>
                <a:effectLst/>
                <a:latin typeface="Helvetica" pitchFamily="2" charset="0"/>
              </a:rPr>
              <a:t>, A. Fabricant, J.E. Stalnaker, K. </a:t>
            </a:r>
            <a:r>
              <a:rPr lang="en-AU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Tsigutkin</a:t>
            </a:r>
            <a:r>
              <a:rPr lang="en-AU" sz="1200" dirty="0">
                <a:solidFill>
                  <a:srgbClr val="000000"/>
                </a:solidFill>
                <a:effectLst/>
                <a:latin typeface="Helvetica" pitchFamily="2" charset="0"/>
              </a:rPr>
              <a:t>, V.V Flambaum, D. </a:t>
            </a:r>
            <a:r>
              <a:rPr lang="en-AU" sz="1200" dirty="0" err="1">
                <a:solidFill>
                  <a:srgbClr val="000000"/>
                </a:solidFill>
                <a:effectLst/>
                <a:latin typeface="Helvetica" pitchFamily="2" charset="0"/>
              </a:rPr>
              <a:t>Budker</a:t>
            </a:r>
            <a:r>
              <a:rPr lang="en-AU" sz="1200" dirty="0">
                <a:solidFill>
                  <a:srgbClr val="000000"/>
                </a:solidFill>
                <a:effectLst/>
                <a:latin typeface="Helvetica" pitchFamily="2" charset="0"/>
              </a:rPr>
              <a:t>, Nature Phys. 15, 120, 2018  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Fortson,Pang,Wilets</a:t>
            </a:r>
            <a:r>
              <a:rPr lang="en-US" altLang="en-US" sz="2000" dirty="0">
                <a:solidFill>
                  <a:srgbClr val="FF0000"/>
                </a:solidFill>
              </a:rPr>
              <a:t>   - neutron distribution  problem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Test of Standard model or measurement of neutron distribution?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Brown, </a:t>
            </a:r>
            <a:r>
              <a:rPr lang="en-US" altLang="en-US" sz="2000" dirty="0" err="1">
                <a:solidFill>
                  <a:srgbClr val="0070C0"/>
                </a:solidFill>
              </a:rPr>
              <a:t>Derevianko,Flambaum</a:t>
            </a:r>
            <a:r>
              <a:rPr lang="en-US" altLang="en-US" sz="2000" dirty="0">
                <a:solidFill>
                  <a:srgbClr val="0070C0"/>
                </a:solidFill>
              </a:rPr>
              <a:t> 2009. Uncertainties in neutron distributions cancel in differences of PV effects in isotopes of the same element. </a:t>
            </a:r>
            <a:r>
              <a:rPr lang="en-US" altLang="en-US" sz="2000" dirty="0">
                <a:solidFill>
                  <a:srgbClr val="FF0000"/>
                </a:solidFill>
              </a:rPr>
              <a:t>Measurements of ratios of PV effects in isotopic chain can compete with other tests of Standard model!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Limit on new physics : Z’ boson</a:t>
            </a:r>
          </a:p>
        </p:txBody>
      </p:sp>
    </p:spTree>
    <p:extLst>
      <p:ext uri="{BB962C8B-B14F-4D97-AF65-F5344CB8AC3E}">
        <p14:creationId xmlns:p14="http://schemas.microsoft.com/office/powerpoint/2010/main" val="7013840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1314450" y="2228850"/>
            <a:ext cx="6400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950"/>
              <a:t>	</a:t>
            </a:r>
            <a:r>
              <a:rPr lang="en-US" altLang="en-US" sz="1950" u="sng"/>
              <a:t>Fermions:</a:t>
            </a:r>
          </a:p>
          <a:p>
            <a:pPr eaLnBrk="1" hangingPunct="1">
              <a:buFontTx/>
              <a:buNone/>
            </a:pPr>
            <a:endParaRPr lang="en-US" altLang="en-US" sz="1950"/>
          </a:p>
          <a:p>
            <a:pPr eaLnBrk="1" hangingPunct="1">
              <a:buFontTx/>
              <a:buNone/>
            </a:pPr>
            <a:r>
              <a:rPr lang="en-US" altLang="en-US" sz="1950"/>
              <a:t>	</a:t>
            </a:r>
          </a:p>
          <a:p>
            <a:pPr eaLnBrk="1" hangingPunct="1">
              <a:buFontTx/>
              <a:buNone/>
            </a:pPr>
            <a:endParaRPr lang="en-US" altLang="en-US" sz="750"/>
          </a:p>
          <a:p>
            <a:pPr eaLnBrk="1" hangingPunct="1">
              <a:buFontTx/>
              <a:buNone/>
            </a:pPr>
            <a:r>
              <a:rPr lang="en-US" altLang="en-US" sz="1950"/>
              <a:t>	</a:t>
            </a:r>
            <a:r>
              <a:rPr lang="en-US" altLang="en-US" sz="1950" u="sng"/>
              <a:t>Photon:</a:t>
            </a:r>
            <a:endParaRPr lang="en-US" altLang="en-US" sz="1950"/>
          </a:p>
          <a:p>
            <a:pPr eaLnBrk="1" hangingPunct="1">
              <a:buFontTx/>
              <a:buNone/>
            </a:pPr>
            <a:endParaRPr lang="en-US" altLang="en-US" sz="1950"/>
          </a:p>
          <a:p>
            <a:pPr eaLnBrk="1" hangingPunct="1">
              <a:buFontTx/>
              <a:buNone/>
            </a:pPr>
            <a:endParaRPr lang="en-US" altLang="en-US" sz="1950" u="sng"/>
          </a:p>
          <a:p>
            <a:pPr eaLnBrk="1" hangingPunct="1">
              <a:buFontTx/>
              <a:buNone/>
            </a:pPr>
            <a:endParaRPr lang="en-US" altLang="en-US" sz="750" u="sng"/>
          </a:p>
          <a:p>
            <a:pPr eaLnBrk="1" hangingPunct="1">
              <a:buFontTx/>
              <a:buNone/>
            </a:pPr>
            <a:r>
              <a:rPr lang="en-US" altLang="en-US" sz="1950"/>
              <a:t>	</a:t>
            </a:r>
            <a:r>
              <a:rPr lang="en-US" altLang="en-US" sz="1950" i="1" u="sng"/>
              <a:t>W</a:t>
            </a:r>
            <a:r>
              <a:rPr lang="en-US" altLang="en-US" sz="1950" u="sng"/>
              <a:t> and </a:t>
            </a:r>
            <a:r>
              <a:rPr lang="en-US" altLang="en-US" sz="1950" i="1" u="sng"/>
              <a:t>Z</a:t>
            </a:r>
            <a:r>
              <a:rPr lang="en-US" altLang="en-US" sz="1950" u="sng"/>
              <a:t> Bosons:</a:t>
            </a:r>
            <a:endParaRPr lang="en-US" altLang="en-US" sz="1950"/>
          </a:p>
          <a:p>
            <a:pPr eaLnBrk="1" hangingPunct="1">
              <a:buFontTx/>
              <a:buNone/>
            </a:pPr>
            <a:endParaRPr lang="en-US" altLang="en-US" sz="1650"/>
          </a:p>
          <a:p>
            <a:pPr eaLnBrk="1" hangingPunct="1">
              <a:buFontTx/>
              <a:buNone/>
            </a:pPr>
            <a:endParaRPr lang="en-US" altLang="en-US" sz="1650" u="sng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640807"/>
            <a:ext cx="4743450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200150" y="971550"/>
            <a:ext cx="6762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50">
                <a:solidFill>
                  <a:srgbClr val="E60000"/>
                </a:solidFill>
              </a:rPr>
              <a:t>Dark Matter-Induced Cosmological Evolution of the Fundamental Constants</a:t>
            </a:r>
            <a:endParaRPr lang="en-AU" altLang="en-US" sz="2850">
              <a:solidFill>
                <a:srgbClr val="E60000"/>
              </a:solidFill>
            </a:endParaRP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856436"/>
            <a:ext cx="6057900" cy="65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132786"/>
            <a:ext cx="5429250" cy="63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181100" y="1828800"/>
            <a:ext cx="6800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350"/>
              <a:t>[</a:t>
            </a:r>
            <a:r>
              <a:rPr lang="en-US" altLang="en-US" sz="1350">
                <a:solidFill>
                  <a:srgbClr val="0000CC"/>
                </a:solidFill>
              </a:rPr>
              <a:t>Stadnik, and V.F. </a:t>
            </a:r>
            <a:r>
              <a:rPr lang="en-US" altLang="en-US" sz="1350" i="1">
                <a:solidFill>
                  <a:srgbClr val="0000CC"/>
                </a:solidFill>
              </a:rPr>
              <a:t>PRL</a:t>
            </a:r>
            <a:r>
              <a:rPr lang="en-US" altLang="en-US" sz="1350">
                <a:solidFill>
                  <a:srgbClr val="0000CC"/>
                </a:solidFill>
              </a:rPr>
              <a:t> 114, 161301 (2015)</a:t>
            </a:r>
            <a:r>
              <a:rPr lang="en-US" altLang="en-US" sz="1350"/>
              <a:t>;</a:t>
            </a:r>
            <a:r>
              <a:rPr lang="en-US" altLang="en-US" sz="1350">
                <a:solidFill>
                  <a:srgbClr val="0000CC"/>
                </a:solidFill>
              </a:rPr>
              <a:t> </a:t>
            </a:r>
            <a:r>
              <a:rPr lang="en-US" altLang="en-US" sz="1350" i="1">
                <a:solidFill>
                  <a:srgbClr val="0000CC"/>
                </a:solidFill>
              </a:rPr>
              <a:t>PRL</a:t>
            </a:r>
            <a:r>
              <a:rPr lang="en-US" altLang="en-US" sz="1350">
                <a:solidFill>
                  <a:srgbClr val="0000CC"/>
                </a:solidFill>
              </a:rPr>
              <a:t> 115, 201301 (2015)</a:t>
            </a:r>
            <a:r>
              <a:rPr lang="en-US" altLang="en-US" sz="135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3900093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52D64A8-587A-0C97-FCD5-FDC33A84A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8107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3200" b="1" dirty="0">
                <a:ea typeface="ＭＳ Ｐゴシック" panose="020B0600070205080204" pitchFamily="34" charset="-128"/>
              </a:rPr>
              <a:t>Arguments in favour of fundamental constants variation 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78F0E6C-7235-BEA2-1732-98C827AA5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675" y="855866"/>
            <a:ext cx="8065205" cy="4838498"/>
          </a:xfrm>
          <a:solidFill>
            <a:srgbClr val="00FFFF">
              <a:alpha val="14902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>
                <a:solidFill>
                  <a:schemeClr val="accent2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 Fine tuning</a:t>
            </a:r>
            <a:r>
              <a:rPr lang="ja-JP" altLang="en-US" sz="2400">
                <a:solidFill>
                  <a:schemeClr val="accent2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 of fundamental constants is needed for life to exist.  If fundamental constants would be even slightly different,  life could not appear!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    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Variation of coupling constants in space provide natural explanation of the </a:t>
            </a:r>
            <a:r>
              <a:rPr lang="ja-JP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fine tuning</a:t>
            </a:r>
            <a:r>
              <a:rPr lang="ja-JP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ja-JP" sz="2400" dirty="0">
                <a:ea typeface="ＭＳ Ｐゴシック" panose="020B0600070205080204" pitchFamily="34" charset="-128"/>
              </a:rPr>
              <a:t> we appeared in area of the Universe where values of fundamental constants are suitable for our existence.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There are theories which suggest variation of the fundamental constants in expanding Universe: interaction with dark matter or dark energy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</a:t>
            </a:r>
            <a:endParaRPr lang="en-US" altLang="en-US" sz="2400" b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31" y="1314451"/>
            <a:ext cx="7133366" cy="5595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b="1" dirty="0">
                <a:solidFill>
                  <a:srgbClr val="000090"/>
                </a:solidFill>
                <a:ea typeface="ＭＳ Ｐゴシック" charset="-128"/>
              </a:rPr>
              <a:t>We performed atomic  and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nuclear calculations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000090"/>
                </a:solidFill>
                <a:ea typeface="ＭＳ Ｐゴシック" charset="-128"/>
              </a:rPr>
              <a:t>to link change of transition frequencies to change of constants: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9731" y="3429001"/>
            <a:ext cx="8559210" cy="288012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>
              <a:solidFill>
                <a:srgbClr val="0033CC"/>
              </a:solidFill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1800" dirty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Molecular transitions  </a:t>
            </a:r>
          </a:p>
          <a:p>
            <a:pPr algn="ctr" eaLnBrk="1" hangingPunct="1"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charset="-128"/>
              </a:rPr>
              <a:t>Nuclear calculations:</a:t>
            </a:r>
            <a:endParaRPr lang="en-US" altLang="en-US" sz="1800" dirty="0">
              <a:solidFill>
                <a:srgbClr val="0033CC"/>
              </a:solidFill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 altLang="en-US" sz="1800" dirty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Microwave transitions sensitive to nuclear magnetic moments variation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en-US" sz="1800" dirty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Mossbauer transitions </a:t>
            </a:r>
          </a:p>
          <a:p>
            <a:pPr algn="ctr" eaLnBrk="1" hangingPunct="1">
              <a:buFont typeface="Wingdings" charset="2"/>
              <a:buNone/>
            </a:pPr>
            <a:r>
              <a:rPr lang="en-US" altLang="en-US" sz="1800" dirty="0">
                <a:solidFill>
                  <a:srgbClr val="0033CC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1800" u="sng" baseline="30000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229</a:t>
            </a:r>
            <a:r>
              <a:rPr lang="en-US" altLang="en-US" sz="1800" u="sng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Th nuclear clock is most sensitive to variation of the </a:t>
            </a:r>
            <a:r>
              <a:rPr lang="en-US" altLang="en-US" sz="1800" u="sng" dirty="0" err="1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fundamenatal</a:t>
            </a:r>
            <a:r>
              <a:rPr lang="en-US" altLang="en-US" sz="1800" u="sng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 constants </a:t>
            </a:r>
            <a:r>
              <a:rPr lang="en-US" altLang="en-US" sz="1800" u="sng" baseline="30000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1800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 altLang="en-US" sz="1800" baseline="30000" dirty="0">
                <a:solidFill>
                  <a:srgbClr val="0033CC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1800" dirty="0">
                <a:solidFill>
                  <a:srgbClr val="0033CC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547812" y="2012158"/>
            <a:ext cx="67693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Font typeface="Wingdings" charset="2"/>
              <a:buNone/>
            </a:pPr>
            <a:endParaRPr lang="en-US" altLang="en-US" sz="2100" dirty="0"/>
          </a:p>
          <a:p>
            <a:pPr algn="ctr" eaLnBrk="1" hangingPunct="1">
              <a:buFont typeface="Wingdings" charset="2"/>
              <a:buNone/>
            </a:pPr>
            <a:r>
              <a:rPr lang="en-US" altLang="en-US" sz="2100" dirty="0"/>
              <a:t>Optical transitions:  atomic calculations   for quasar absorption spectra and  for atomic clocks </a:t>
            </a:r>
          </a:p>
          <a:p>
            <a:pPr algn="ctr"/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w = w</a:t>
            </a:r>
            <a:r>
              <a:rPr lang="en-US" altLang="en-US" sz="2100" i="1" baseline="-25000" dirty="0">
                <a:solidFill>
                  <a:srgbClr val="0070C0"/>
                </a:solidFill>
              </a:rPr>
              <a:t>0 </a:t>
            </a:r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+ </a:t>
            </a:r>
            <a:r>
              <a:rPr lang="en-US" altLang="en-US" sz="2100" i="1" dirty="0">
                <a:solidFill>
                  <a:srgbClr val="0070C0"/>
                </a:solidFill>
              </a:rPr>
              <a:t>q(</a:t>
            </a:r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a</a:t>
            </a:r>
            <a:r>
              <a:rPr lang="en-US" altLang="en-US" sz="2100" i="1" baseline="30000" dirty="0">
                <a:solidFill>
                  <a:srgbClr val="0070C0"/>
                </a:solidFill>
              </a:rPr>
              <a:t>2</a:t>
            </a:r>
            <a:r>
              <a:rPr lang="en-US" altLang="en-US" sz="2100" i="1" dirty="0">
                <a:solidFill>
                  <a:srgbClr val="0070C0"/>
                </a:solidFill>
              </a:rPr>
              <a:t>/</a:t>
            </a:r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a</a:t>
            </a:r>
            <a:r>
              <a:rPr lang="en-US" altLang="en-US" sz="2100" i="1" baseline="-25000" dirty="0">
                <a:solidFill>
                  <a:srgbClr val="0070C0"/>
                </a:solidFill>
              </a:rPr>
              <a:t>0</a:t>
            </a:r>
            <a:r>
              <a:rPr lang="en-US" altLang="en-US" sz="2100" i="1" baseline="30000" dirty="0">
                <a:solidFill>
                  <a:srgbClr val="0070C0"/>
                </a:solidFill>
              </a:rPr>
              <a:t>2</a:t>
            </a:r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-1</a:t>
            </a:r>
            <a:r>
              <a:rPr lang="en-US" altLang="en-US" sz="2100" i="1" dirty="0">
                <a:solidFill>
                  <a:srgbClr val="0070C0"/>
                </a:solidFill>
              </a:rPr>
              <a:t>), </a:t>
            </a:r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    </a:t>
            </a:r>
            <a:r>
              <a:rPr lang="en-US" altLang="en-US" sz="2100" i="1" dirty="0" err="1">
                <a:solidFill>
                  <a:srgbClr val="0070C0"/>
                </a:solidFill>
                <a:latin typeface="Symbol" charset="2"/>
              </a:rPr>
              <a:t>dw</a:t>
            </a:r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/ w= </a:t>
            </a:r>
            <a:r>
              <a:rPr lang="en-US" altLang="en-US" sz="2100" i="1" dirty="0">
                <a:solidFill>
                  <a:srgbClr val="0070C0"/>
                </a:solidFill>
              </a:rPr>
              <a:t>K </a:t>
            </a:r>
            <a:r>
              <a:rPr lang="en-US" altLang="en-US" sz="2100" i="1" dirty="0">
                <a:solidFill>
                  <a:srgbClr val="0070C0"/>
                </a:solidFill>
                <a:latin typeface="Symbol" charset="2"/>
              </a:rPr>
              <a:t>da/a</a:t>
            </a:r>
            <a:endParaRPr lang="en-US" altLang="en-US" sz="21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362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A0D7310-1C07-C781-B6A1-D6F5BB3F2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altLang="en-US" sz="4000">
                <a:solidFill>
                  <a:srgbClr val="FF0000"/>
                </a:solidFill>
                <a:ea typeface="ＭＳ Ｐゴシック" panose="020B0600070205080204" pitchFamily="34" charset="-128"/>
              </a:rPr>
              <a:t>Evidence for spatial variation of the fine structure constant </a:t>
            </a:r>
            <a:r>
              <a:rPr lang="en-AU" altLang="en-US" sz="40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a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15ABB21-F5F5-1E16-5A12-0C5354CBE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AU" altLang="en-US" dirty="0">
                <a:ea typeface="ＭＳ Ｐゴシック" panose="020B0600070205080204" pitchFamily="34" charset="-128"/>
              </a:rPr>
              <a:t>Quasar spectra</a:t>
            </a:r>
          </a:p>
          <a:p>
            <a:pPr eaLnBrk="1" hangingPunct="1">
              <a:buFontTx/>
              <a:buNone/>
            </a:pPr>
            <a:r>
              <a:rPr lang="en-AU" altLang="en-US" dirty="0">
                <a:ea typeface="ＭＳ Ｐゴシック" panose="020B0600070205080204" pitchFamily="34" charset="-128"/>
              </a:rPr>
              <a:t>Webb, King, Murphy, Flambaum, Carswell, Bainbridge, PRL2011,MNRAS2012</a:t>
            </a:r>
          </a:p>
          <a:p>
            <a:pPr eaLnBrk="1" hangingPunct="1">
              <a:buFontTx/>
              <a:buNone/>
            </a:pPr>
            <a:r>
              <a:rPr lang="en-AU" altLang="en-US" dirty="0">
                <a:latin typeface="Symbol" pitchFamily="2" charset="2"/>
                <a:ea typeface="ＭＳ Ｐゴシック" panose="020B0600070205080204" pitchFamily="34" charset="-128"/>
              </a:rPr>
              <a:t>         </a:t>
            </a:r>
            <a:r>
              <a:rPr lang="en-AU" altLang="en-US" dirty="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AU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(x)= </a:t>
            </a:r>
            <a:r>
              <a:rPr lang="en-AU" altLang="en-US" dirty="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a(0)</a:t>
            </a:r>
            <a:r>
              <a:rPr lang="en-AU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+ </a:t>
            </a:r>
            <a:r>
              <a:rPr lang="en-AU" altLang="en-US" dirty="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AU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‘(0) x  +  …</a:t>
            </a:r>
          </a:p>
          <a:p>
            <a:pPr eaLnBrk="1" hangingPunct="1">
              <a:buFontTx/>
              <a:buNone/>
            </a:pPr>
            <a:r>
              <a:rPr lang="en-AU" altLang="en-US" dirty="0">
                <a:ea typeface="ＭＳ Ｐゴシック" panose="020B0600070205080204" pitchFamily="34" charset="-128"/>
              </a:rPr>
              <a:t>         x=r cos(</a:t>
            </a:r>
            <a:r>
              <a:rPr lang="en-AU" altLang="en-US" dirty="0">
                <a:latin typeface="Symbol" pitchFamily="2" charset="2"/>
                <a:ea typeface="ＭＳ Ｐゴシック" panose="020B0600070205080204" pitchFamily="34" charset="-128"/>
              </a:rPr>
              <a:t>f</a:t>
            </a:r>
            <a:r>
              <a:rPr lang="en-AU" altLang="en-US" dirty="0">
                <a:ea typeface="ＭＳ Ｐゴシック" panose="020B0600070205080204" pitchFamily="34" charset="-128"/>
              </a:rPr>
              <a:t>),   r=</a:t>
            </a:r>
            <a:r>
              <a:rPr lang="en-AU" altLang="en-US" dirty="0" err="1">
                <a:ea typeface="ＭＳ Ｐゴシック" panose="020B0600070205080204" pitchFamily="34" charset="-128"/>
              </a:rPr>
              <a:t>ct</a:t>
            </a:r>
            <a:r>
              <a:rPr lang="en-AU" altLang="en-US" dirty="0">
                <a:ea typeface="ＭＳ Ｐゴシック" panose="020B0600070205080204" pitchFamily="34" charset="-128"/>
              </a:rPr>
              <a:t> – </a:t>
            </a:r>
            <a:r>
              <a:rPr lang="en-AU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distance (t - light travel  time, c - speed of light)</a:t>
            </a:r>
          </a:p>
          <a:p>
            <a:pPr eaLnBrk="1" hangingPunct="1">
              <a:buFontTx/>
              <a:buNone/>
            </a:pPr>
            <a:r>
              <a:rPr lang="en-AU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Reconciles all measurements of the variation</a:t>
            </a:r>
          </a:p>
          <a:p>
            <a:pPr eaLnBrk="1" hangingPunct="1">
              <a:buFontTx/>
              <a:buNone/>
            </a:pPr>
            <a:endParaRPr lang="en-AU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1">
            <a:extLst>
              <a:ext uri="{FF2B5EF4-FFF2-40B4-BE49-F238E27FC236}">
                <a16:creationId xmlns:a16="http://schemas.microsoft.com/office/drawing/2014/main" id="{627E2A7F-32D0-A3AB-1CDF-50164AD5F7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73038"/>
            <a:ext cx="4864100" cy="808037"/>
          </a:xfrm>
          <a:solidFill>
            <a:schemeClr val="tx2"/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AU" altLang="en-US" sz="2800">
                <a:solidFill>
                  <a:schemeClr val="bg1"/>
                </a:solidFill>
                <a:ea typeface="ＭＳ Ｐゴシック" panose="020B0600070205080204" pitchFamily="34" charset="-128"/>
              </a:rPr>
              <a:t>Distance dependence</a:t>
            </a:r>
          </a:p>
        </p:txBody>
      </p:sp>
      <p:pic>
        <p:nvPicPr>
          <p:cNvPr id="43010" name="Picture 6" descr="fig3.pdf">
            <a:extLst>
              <a:ext uri="{FF2B5EF4-FFF2-40B4-BE49-F238E27FC236}">
                <a16:creationId xmlns:a16="http://schemas.microsoft.com/office/drawing/2014/main" id="{C0EBFE1E-08E0-37F2-D62D-92C0B1C8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33413"/>
            <a:ext cx="726598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8">
            <a:extLst>
              <a:ext uri="{FF2B5EF4-FFF2-40B4-BE49-F238E27FC236}">
                <a16:creationId xmlns:a16="http://schemas.microsoft.com/office/drawing/2014/main" id="{F2261AF3-1AB4-B5F1-AC2F-9B777A103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653088"/>
            <a:ext cx="8488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∆α/α vs BrcosΘ for the model ∆α/α=BrcosΘ+m showing the gradient in α along the best-fit dipole. The best- fit direction is at right ascension 17.4 ± 0.6 hours, declination −62 ± 6 degrees, for which B = (1.1 ± 0.2) × 10</a:t>
            </a:r>
            <a:r>
              <a:rPr lang="en-US" altLang="en-US" sz="1400" baseline="300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−6</a:t>
            </a:r>
            <a:r>
              <a:rPr lang="en-US" altLang="en-US" sz="14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GLyr</a:t>
            </a:r>
            <a:r>
              <a:rPr lang="en-US" altLang="en-US" sz="1400" baseline="300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−1</a:t>
            </a:r>
            <a:r>
              <a:rPr lang="en-US" altLang="en-US" sz="14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and m = (−1.9 ± 0.8) × 10−6. This dipole+monopole model is statistically preferred over a monopole-only model also at the 4.1σ level. A cosmology with parameters (H</a:t>
            </a:r>
            <a:r>
              <a:rPr lang="en-US" altLang="en-US" sz="1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altLang="en-US" sz="14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, Ω</a:t>
            </a:r>
            <a:r>
              <a:rPr lang="en-US" altLang="en-US" sz="1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altLang="en-US" sz="14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, Ω</a:t>
            </a:r>
            <a:r>
              <a:rPr lang="en-US" altLang="en-US" sz="1400" baseline="-250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Λ</a:t>
            </a:r>
            <a:r>
              <a:rPr lang="en-US" altLang="en-US" sz="1400"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) = (70.5, 0.2736, 0.726).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1200150" y="1028700"/>
            <a:ext cx="6800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25">
                <a:solidFill>
                  <a:srgbClr val="E60000"/>
                </a:solidFill>
              </a:rPr>
              <a:t>Astrophysical Constraints on ‘Slow’ Drifts in Fundamental Constants Induced by Scalar Dark Matter (BBN)</a:t>
            </a:r>
            <a:endParaRPr lang="en-AU" altLang="en-US" sz="2025">
              <a:solidFill>
                <a:srgbClr val="E60000"/>
              </a:solidFill>
            </a:endParaRPr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257300" y="1943100"/>
            <a:ext cx="6572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950"/>
              <a:t>Largest effects of scalar dark matter are in the early Universe (highest </a:t>
            </a:r>
            <a:r>
              <a:rPr lang="el-GR" altLang="en-US" sz="1950" i="1"/>
              <a:t>ρ</a:t>
            </a:r>
            <a:r>
              <a:rPr lang="en-US" altLang="en-US" sz="1950" baseline="-25000"/>
              <a:t>DM</a:t>
            </a:r>
            <a:r>
              <a:rPr lang="en-US" altLang="en-US" sz="1950"/>
              <a:t> =&gt; highest </a:t>
            </a:r>
            <a:r>
              <a:rPr lang="el-GR" altLang="en-US" sz="1950" i="1"/>
              <a:t>φ</a:t>
            </a:r>
            <a:r>
              <a:rPr lang="en-US" altLang="en-US" sz="1950" baseline="-25000"/>
              <a:t>0</a:t>
            </a:r>
            <a:r>
              <a:rPr lang="en-US" altLang="en-US" sz="1950" baseline="30000"/>
              <a:t>2</a:t>
            </a:r>
            <a:r>
              <a:rPr lang="en-US" altLang="en-US" sz="1950"/>
              <a:t>).</a:t>
            </a:r>
            <a:endParaRPr lang="en-US" altLang="en-US" sz="450"/>
          </a:p>
          <a:p>
            <a:pPr eaLnBrk="1" hangingPunct="1"/>
            <a:r>
              <a:rPr lang="en-US" altLang="en-US" sz="1950"/>
              <a:t>Earliest cosmological epoch that we can probe is Big Bang nucleosynthesis (from </a:t>
            </a:r>
            <a:r>
              <a:rPr lang="en-US" altLang="en-US" sz="1950" i="1"/>
              <a:t>t</a:t>
            </a:r>
            <a:r>
              <a:rPr lang="en-US" altLang="en-US" sz="1950" baseline="-25000"/>
              <a:t>weak</a:t>
            </a:r>
            <a:r>
              <a:rPr lang="en-US" altLang="en-US" sz="1950"/>
              <a:t> ≈ 1s until </a:t>
            </a:r>
            <a:r>
              <a:rPr lang="en-US" altLang="en-US" sz="1950" i="1"/>
              <a:t>t</a:t>
            </a:r>
            <a:r>
              <a:rPr lang="en-US" altLang="en-US" sz="1950" baseline="-25000"/>
              <a:t>BBN</a:t>
            </a:r>
            <a:r>
              <a:rPr lang="en-US" altLang="en-US" sz="1950"/>
              <a:t> ≈ 3 min).</a:t>
            </a:r>
          </a:p>
          <a:p>
            <a:pPr eaLnBrk="1" hangingPunct="1"/>
            <a:r>
              <a:rPr lang="en-US" altLang="en-US" sz="1950"/>
              <a:t>Primordial </a:t>
            </a:r>
            <a:r>
              <a:rPr lang="en-US" altLang="en-US" sz="1950" baseline="30000"/>
              <a:t>4</a:t>
            </a:r>
            <a:r>
              <a:rPr lang="en-US" altLang="en-US" sz="1950"/>
              <a:t>He abundance is sensitive to relative abundance of neutrons to protons (almost all neutrons are bound in </a:t>
            </a:r>
            <a:r>
              <a:rPr lang="en-US" altLang="en-US" sz="1950" baseline="30000"/>
              <a:t>4</a:t>
            </a:r>
            <a:r>
              <a:rPr lang="en-US" altLang="en-US" sz="1950"/>
              <a:t>He by the end of BBN).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00150" y="1657350"/>
            <a:ext cx="6800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350" b="0"/>
              <a:t>[</a:t>
            </a:r>
            <a:r>
              <a:rPr lang="en-US" altLang="en-US" sz="1350" b="0">
                <a:solidFill>
                  <a:srgbClr val="0000CC"/>
                </a:solidFill>
              </a:rPr>
              <a:t>Stadnik, Flambaum, </a:t>
            </a:r>
            <a:r>
              <a:rPr lang="en-US" altLang="en-US" sz="1350" b="0" i="1">
                <a:solidFill>
                  <a:srgbClr val="0000CC"/>
                </a:solidFill>
              </a:rPr>
              <a:t>PRL</a:t>
            </a:r>
            <a:r>
              <a:rPr lang="en-US" altLang="en-US" sz="1350" b="0">
                <a:solidFill>
                  <a:srgbClr val="0000CC"/>
                </a:solidFill>
              </a:rPr>
              <a:t> </a:t>
            </a:r>
            <a:r>
              <a:rPr lang="en-US" altLang="en-US" sz="1350">
                <a:solidFill>
                  <a:srgbClr val="0000CC"/>
                </a:solidFill>
              </a:rPr>
              <a:t>115</a:t>
            </a:r>
            <a:r>
              <a:rPr lang="en-US" altLang="en-US" sz="1350" b="0">
                <a:solidFill>
                  <a:srgbClr val="0000CC"/>
                </a:solidFill>
              </a:rPr>
              <a:t>, 201301 (2015)</a:t>
            </a:r>
            <a:r>
              <a:rPr lang="en-US" altLang="en-US" sz="1350" b="0"/>
              <a:t>]</a:t>
            </a: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1485900" y="4319589"/>
            <a:ext cx="63436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50" u="sng"/>
              <a:t>Weak interactions:</a:t>
            </a:r>
            <a:r>
              <a:rPr lang="en-US" altLang="en-US" sz="1950"/>
              <a:t> freeze-out of weak interactions occurs at </a:t>
            </a:r>
            <a:r>
              <a:rPr lang="en-US" altLang="en-US" sz="1950" i="1"/>
              <a:t>t</a:t>
            </a:r>
            <a:r>
              <a:rPr lang="en-US" altLang="en-US" sz="1950" baseline="-25000"/>
              <a:t>weak</a:t>
            </a:r>
            <a:r>
              <a:rPr lang="en-US" altLang="en-US" sz="1950"/>
              <a:t> </a:t>
            </a:r>
            <a:r>
              <a:rPr lang="en-US" altLang="en-US" sz="1350"/>
              <a:t>≈</a:t>
            </a:r>
            <a:r>
              <a:rPr lang="en-US" altLang="en-US" sz="1950"/>
              <a:t> 1s (</a:t>
            </a:r>
            <a:r>
              <a:rPr lang="en-US" altLang="en-US" sz="1950" i="1"/>
              <a:t>T</a:t>
            </a:r>
            <a:r>
              <a:rPr lang="en-US" altLang="en-US" sz="1950" baseline="-25000"/>
              <a:t>weak</a:t>
            </a:r>
            <a:r>
              <a:rPr lang="en-US" altLang="en-US" sz="1950"/>
              <a:t> </a:t>
            </a:r>
            <a:r>
              <a:rPr lang="en-US" altLang="en-US" sz="1350"/>
              <a:t>≈</a:t>
            </a:r>
            <a:r>
              <a:rPr lang="en-US" altLang="en-US" sz="1950"/>
              <a:t> 0.75 MeV).</a:t>
            </a:r>
            <a:endParaRPr lang="en-AU" altLang="en-US" sz="1950"/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24451"/>
            <a:ext cx="194310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094686"/>
            <a:ext cx="3314700" cy="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458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458D5F-854A-753F-9ADF-B997445FA096}"/>
              </a:ext>
            </a:extLst>
          </p:cNvPr>
          <p:cNvSpPr/>
          <p:nvPr/>
        </p:nvSpPr>
        <p:spPr>
          <a:xfrm>
            <a:off x="2787371" y="5027535"/>
            <a:ext cx="3569252" cy="854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E064B9-9670-1349-0B54-96B6684D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531C-2104-3840-8C85-FE5AEF59FE06}" type="slidenum">
              <a:rPr lang="en-US" smtClean="0"/>
              <a:t>46</a:t>
            </a:fld>
            <a:r>
              <a:rPr lang="en-US" dirty="0"/>
              <a:t> of 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36E32A-7DED-390C-4383-20121E866289}"/>
              </a:ext>
            </a:extLst>
          </p:cNvPr>
          <p:cNvSpPr/>
          <p:nvPr/>
        </p:nvSpPr>
        <p:spPr>
          <a:xfrm>
            <a:off x="0" y="0"/>
            <a:ext cx="9144000" cy="154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Variation of nuclear magnetic and electric quadrupole moments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 variation of atomic  hyperfine structure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search for dark matter  Rb/Cs experiment in Paris 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31E2BC23-C578-D7CE-1192-1CABF889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06" y="2194046"/>
            <a:ext cx="1170788" cy="4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3B7ACFC-B23D-86EF-2DDE-3419B34D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55" y="4157909"/>
            <a:ext cx="1743659" cy="35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DB3C69-3C5C-7833-18BE-550E3366E7D0}"/>
              </a:ext>
            </a:extLst>
          </p:cNvPr>
          <p:cNvSpPr txBox="1"/>
          <p:nvPr/>
        </p:nvSpPr>
        <p:spPr>
          <a:xfrm>
            <a:off x="5770143" y="4769141"/>
            <a:ext cx="2240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accent1"/>
                </a:solidFill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001902-C09B-B5E3-190C-B4DCCF75BE14}"/>
                  </a:ext>
                </a:extLst>
              </p:cNvPr>
              <p:cNvSpPr txBox="1"/>
              <p:nvPr/>
            </p:nvSpPr>
            <p:spPr>
              <a:xfrm>
                <a:off x="7379485" y="4612077"/>
                <a:ext cx="1860290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solidFill>
                      <a:schemeClr val="accent1"/>
                    </a:solidFill>
                  </a:rPr>
                  <a:t>The dependence of the magnetic dipole hyperfine constant </a:t>
                </a:r>
                <a14:m>
                  <m:oMath xmlns:m="http://schemas.openxmlformats.org/officeDocument/2006/math">
                    <m:r>
                      <a:rPr lang="en-AU" sz="9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900" dirty="0">
                    <a:solidFill>
                      <a:schemeClr val="accent1"/>
                    </a:solidFill>
                  </a:rPr>
                  <a:t> on hadronic parameters is different for all nuclei </a:t>
                </a:r>
              </a:p>
              <a:p>
                <a:endParaRPr lang="en-AU" sz="135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001902-C09B-B5E3-190C-B4DCCF75B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485" y="4612077"/>
                <a:ext cx="1860290" cy="8540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DBF0F5-BB0B-E6D0-62DE-D70CF699EB1A}"/>
              </a:ext>
            </a:extLst>
          </p:cNvPr>
          <p:cNvCxnSpPr>
            <a:cxnSpLocks/>
          </p:cNvCxnSpPr>
          <p:nvPr/>
        </p:nvCxnSpPr>
        <p:spPr>
          <a:xfrm flipH="1" flipV="1">
            <a:off x="6890398" y="4424624"/>
            <a:ext cx="497441" cy="3639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extLst>
              <a:ext uri="{FF2B5EF4-FFF2-40B4-BE49-F238E27FC236}">
                <a16:creationId xmlns:a16="http://schemas.microsoft.com/office/drawing/2014/main" id="{407B788B-C56F-63F8-41EE-789D1DA9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31" y="5384547"/>
            <a:ext cx="373482" cy="1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C726FF-6E49-2D6D-F290-0FA65CBCA2A3}"/>
              </a:ext>
            </a:extLst>
          </p:cNvPr>
          <p:cNvCxnSpPr>
            <a:cxnSpLocks/>
          </p:cNvCxnSpPr>
          <p:nvPr/>
        </p:nvCxnSpPr>
        <p:spPr>
          <a:xfrm flipH="1" flipV="1">
            <a:off x="6064351" y="5516603"/>
            <a:ext cx="347684" cy="10256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355AC-B3C4-E351-72A6-A77788296D16}"/>
                  </a:ext>
                </a:extLst>
              </p:cNvPr>
              <p:cNvSpPr txBox="1"/>
              <p:nvPr/>
            </p:nvSpPr>
            <p:spPr>
              <a:xfrm>
                <a:off x="6446086" y="5439652"/>
                <a:ext cx="2240513" cy="13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9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AU" sz="9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9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9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AU" sz="9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9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sz="9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900" dirty="0">
                    <a:solidFill>
                      <a:schemeClr val="accent1"/>
                    </a:solidFill>
                  </a:rPr>
                  <a:t>,</a:t>
                </a:r>
              </a:p>
              <a:p>
                <a:r>
                  <a:rPr lang="en-AU" sz="1500" dirty="0">
                    <a:solidFill>
                      <a:schemeClr val="accent1"/>
                    </a:solidFill>
                  </a:rPr>
                  <a:t> </a:t>
                </a:r>
                <a:r>
                  <a:rPr lang="en-AU" sz="1500" dirty="0">
                    <a:solidFill>
                      <a:srgbClr val="FF0000"/>
                    </a:solidFill>
                  </a:rPr>
                  <a:t>measurements of B/A may be used to search for scalar  and  axion dark matter!  </a:t>
                </a:r>
              </a:p>
              <a:p>
                <a:endParaRPr lang="en-AU" sz="105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355AC-B3C4-E351-72A6-A77788296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086" y="5439652"/>
                <a:ext cx="2240513" cy="1379673"/>
              </a:xfrm>
              <a:prstGeom prst="rect">
                <a:avLst/>
              </a:prstGeom>
              <a:blipFill>
                <a:blip r:embed="rId7"/>
                <a:stretch>
                  <a:fillRect l="-1130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ED63EE85-0ACA-C1CD-6F04-41953F65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58" y="5267955"/>
            <a:ext cx="2802598" cy="38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08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0" y="9715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50" b="0" dirty="0">
                <a:solidFill>
                  <a:srgbClr val="E60000"/>
                </a:solidFill>
              </a:rPr>
              <a:t>Constraints on Quadratic Interactions of Scalar and Axion Dark Matter with Light Quarks</a:t>
            </a:r>
            <a:endParaRPr lang="en-AU" altLang="en-US" sz="2850" b="0" dirty="0">
              <a:solidFill>
                <a:srgbClr val="E60000"/>
              </a:solidFill>
            </a:endParaRP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1200150" y="1828800"/>
            <a:ext cx="6734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350" dirty="0"/>
              <a:t>	BBN and Rb/Cs constraints:</a:t>
            </a:r>
            <a:r>
              <a:rPr lang="en-US" altLang="en-US" sz="1350" b="0" dirty="0"/>
              <a:t> </a:t>
            </a:r>
            <a:r>
              <a:rPr lang="en-US" altLang="en-US" sz="1350" dirty="0">
                <a:solidFill>
                  <a:srgbClr val="E60000"/>
                </a:solidFill>
              </a:rPr>
              <a:t>15 orders of magnitude improvement!</a:t>
            </a:r>
            <a:r>
              <a:rPr lang="en-US" altLang="en-US" sz="1350" b="0" dirty="0"/>
              <a:t>                                                                          [</a:t>
            </a:r>
            <a:r>
              <a:rPr lang="en-US" altLang="en-US" sz="1350" b="0" dirty="0">
                <a:solidFill>
                  <a:srgbClr val="0000CC"/>
                </a:solidFill>
              </a:rPr>
              <a:t>Stadnik and V.F., </a:t>
            </a:r>
            <a:r>
              <a:rPr lang="en-US" altLang="en-US" sz="1350" b="0" i="1" dirty="0">
                <a:solidFill>
                  <a:srgbClr val="0000CC"/>
                </a:solidFill>
              </a:rPr>
              <a:t>PRL</a:t>
            </a:r>
            <a:r>
              <a:rPr lang="en-US" altLang="en-US" sz="1350" b="0" dirty="0">
                <a:solidFill>
                  <a:srgbClr val="0000CC"/>
                </a:solidFill>
              </a:rPr>
              <a:t> </a:t>
            </a:r>
            <a:r>
              <a:rPr lang="en-US" altLang="en-US" sz="1350" dirty="0">
                <a:solidFill>
                  <a:srgbClr val="0000CC"/>
                </a:solidFill>
              </a:rPr>
              <a:t>115</a:t>
            </a:r>
            <a:r>
              <a:rPr lang="en-US" altLang="en-US" sz="1350" b="0" dirty="0">
                <a:solidFill>
                  <a:srgbClr val="0000CC"/>
                </a:solidFill>
              </a:rPr>
              <a:t>, 201301 (2015) + Phys. Rev. D 2016</a:t>
            </a:r>
            <a:r>
              <a:rPr lang="en-US" altLang="en-US" sz="1350" b="0" dirty="0"/>
              <a:t>]     </a:t>
            </a:r>
          </a:p>
        </p:txBody>
      </p:sp>
      <p:pic>
        <p:nvPicPr>
          <p:cNvPr id="1064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87204"/>
            <a:ext cx="5372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8110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B194B34E-404D-DEDE-ADD5-63F72F591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2400"/>
            <a:ext cx="901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800" b="0">
                <a:solidFill>
                  <a:srgbClr val="E60000"/>
                </a:solidFill>
              </a:rPr>
              <a:t>Constraints on Linear Interaction of Scalar Dark Matter with the Higgs Boson</a:t>
            </a:r>
            <a:endParaRPr lang="en-AU" altLang="en-US" sz="3800" b="0">
              <a:solidFill>
                <a:srgbClr val="E60000"/>
              </a:solidFill>
            </a:endParaRP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647C4101-9A2C-E33E-EAFC-D2494C293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8978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500"/>
              </a:lnSpc>
              <a:spcBef>
                <a:spcPct val="20000"/>
              </a:spcBef>
            </a:pPr>
            <a:r>
              <a:rPr lang="en-US" altLang="en-US" sz="1800"/>
              <a:t>	Rb/Cs constraints:</a:t>
            </a:r>
            <a:r>
              <a:rPr lang="en-US" altLang="en-US" sz="1800" b="0"/>
              <a:t>                                                                                              [</a:t>
            </a:r>
            <a:r>
              <a:rPr lang="en-US" altLang="en-US" sz="1800" b="0">
                <a:solidFill>
                  <a:srgbClr val="0000CC"/>
                </a:solidFill>
              </a:rPr>
              <a:t>Stadnik and V.F., </a:t>
            </a:r>
            <a:r>
              <a:rPr lang="en-US" altLang="en-US" sz="1800" b="0" i="1">
                <a:solidFill>
                  <a:srgbClr val="0000CC"/>
                </a:solidFill>
              </a:rPr>
              <a:t>PRA</a:t>
            </a:r>
            <a:r>
              <a:rPr lang="en-US" altLang="en-US" sz="1800" b="0">
                <a:solidFill>
                  <a:srgbClr val="0000CC"/>
                </a:solidFill>
              </a:rPr>
              <a:t> </a:t>
            </a:r>
            <a:r>
              <a:rPr lang="en-US" altLang="en-US" sz="1800">
                <a:solidFill>
                  <a:srgbClr val="0000CC"/>
                </a:solidFill>
              </a:rPr>
              <a:t>94</a:t>
            </a:r>
            <a:r>
              <a:rPr lang="en-US" altLang="en-US" sz="1800" b="0">
                <a:solidFill>
                  <a:srgbClr val="0000CC"/>
                </a:solidFill>
              </a:rPr>
              <a:t>, 022111 (2016)</a:t>
            </a:r>
            <a:r>
              <a:rPr lang="en-US" altLang="en-US" sz="1800" b="0"/>
              <a:t>]     </a:t>
            </a:r>
          </a:p>
        </p:txBody>
      </p:sp>
      <p:pic>
        <p:nvPicPr>
          <p:cNvPr id="83971" name="Picture 4">
            <a:extLst>
              <a:ext uri="{FF2B5EF4-FFF2-40B4-BE49-F238E27FC236}">
                <a16:creationId xmlns:a16="http://schemas.microsoft.com/office/drawing/2014/main" id="{52C72837-5A3C-4A73-4EF2-B7922CC8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03463"/>
            <a:ext cx="67818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5">
            <a:extLst>
              <a:ext uri="{FF2B5EF4-FFF2-40B4-BE49-F238E27FC236}">
                <a16:creationId xmlns:a16="http://schemas.microsoft.com/office/drawing/2014/main" id="{867ADA1A-650F-1290-5CA7-CFB4551C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458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E60000"/>
                </a:solidFill>
              </a:rPr>
              <a:t>2 – 3 orders of magnitude improvement!</a:t>
            </a:r>
            <a:endParaRPr lang="en-AU" altLang="en-US" sz="180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>
                <a:ea typeface="ＭＳ Ｐゴシック" charset="-128"/>
              </a:rPr>
              <a:t>Enhanced sensitivity to variation of fundamental constants in nuclear clocks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346558" cy="414853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Peik, Tamm 2003: UV transition between first excited and ground state in  </a:t>
            </a:r>
            <a:r>
              <a:rPr lang="en-US" altLang="en-US" sz="2500" baseline="30000" dirty="0">
                <a:ea typeface="ＭＳ Ｐゴシック" charset="-128"/>
                <a:cs typeface="ＭＳ Ｐゴシック" charset="-128"/>
              </a:rPr>
              <a:t>229</a:t>
            </a: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Th nucleus.    Energy </a:t>
            </a:r>
            <a:r>
              <a:rPr lang="en-US" altLang="en-US" sz="25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8 eV</a:t>
            </a: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, width </a:t>
            </a:r>
            <a:r>
              <a:rPr lang="en-US" altLang="en-US" sz="25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10</a:t>
            </a:r>
            <a:r>
              <a:rPr lang="en-US" altLang="en-US" sz="2500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-3</a:t>
            </a:r>
            <a:r>
              <a:rPr lang="en-US" altLang="en-US" sz="25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Hz, small systematics. Perfect clock!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500" dirty="0">
              <a:solidFill>
                <a:srgbClr val="003399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V.F.  PRL 2006:  </a:t>
            </a:r>
            <a:r>
              <a:rPr lang="en-US" altLang="en-US" sz="25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Nuclear/QCD estimate- Enhancement of variation </a:t>
            </a:r>
            <a:r>
              <a:rPr lang="en-US" altLang="en-US" sz="25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10</a:t>
            </a:r>
            <a:r>
              <a:rPr lang="en-US" altLang="en-US" sz="2500" b="1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4  </a:t>
            </a:r>
            <a:r>
              <a:rPr lang="en-US" altLang="en-US" sz="25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- 10</a:t>
            </a:r>
            <a:r>
              <a:rPr lang="en-US" altLang="en-US" sz="2500" b="1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b="1" dirty="0" err="1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Dw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/w</a:t>
            </a:r>
            <a:r>
              <a:rPr lang="en-US" altLang="en-US" sz="2500" b="1" baseline="-25000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0 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=</a:t>
            </a:r>
            <a:r>
              <a:rPr lang="en-US" altLang="en-US" sz="2500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5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10</a:t>
            </a:r>
            <a:r>
              <a:rPr lang="en-US" altLang="en-US" sz="2500" b="1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4  </a:t>
            </a:r>
            <a:r>
              <a:rPr lang="en-US" altLang="en-US" sz="2500" b="1" baseline="30000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( Da/a +  10 </a:t>
            </a:r>
            <a:r>
              <a:rPr lang="en-US" altLang="en-US" sz="2500" b="1" dirty="0" err="1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sz="25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2500" baseline="-250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25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/</a:t>
            </a:r>
            <a:r>
              <a:rPr lang="en-US" altLang="en-US" sz="25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2500" baseline="-250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2500" baseline="-250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5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),</a:t>
            </a:r>
            <a:r>
              <a:rPr lang="en-US" altLang="en-US" sz="2500" baseline="-25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500" dirty="0" err="1"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2500" baseline="-25000" dirty="0" err="1"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=</a:t>
            </a:r>
            <a:r>
              <a:rPr lang="en-US" altLang="en-US" sz="2500" dirty="0" err="1">
                <a:ea typeface="ＭＳ Ｐゴシック" charset="-128"/>
                <a:cs typeface="ＭＳ Ｐゴシック" charset="-128"/>
              </a:rPr>
              <a:t>m</a:t>
            </a:r>
            <a:r>
              <a:rPr lang="en-US" altLang="en-US" sz="2500" baseline="-25000" dirty="0" err="1"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/ </a:t>
            </a:r>
            <a:r>
              <a:rPr lang="en-US" altLang="en-US" sz="2500" dirty="0">
                <a:latin typeface="Symbol" charset="2"/>
                <a:ea typeface="ＭＳ Ｐゴシック" charset="-128"/>
                <a:cs typeface="ＭＳ Ｐゴシック" charset="-128"/>
              </a:rPr>
              <a:t>L</a:t>
            </a:r>
            <a:r>
              <a:rPr lang="en-US" altLang="en-US" sz="2500" baseline="-25000" dirty="0">
                <a:ea typeface="ＭＳ Ｐゴシック" charset="-128"/>
                <a:cs typeface="ＭＳ Ｐゴシック" charset="-128"/>
              </a:rPr>
              <a:t>QCD </a:t>
            </a: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 -strong interaction parameter.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Shift 20 Hz  for 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Da/a=10</a:t>
            </a:r>
            <a:r>
              <a:rPr lang="en-US" altLang="en-US" sz="2500" b="1" baseline="30000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-18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Compare with atomic clock shift 0.001 Hz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500" b="1" baseline="300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b="1" baseline="30000" dirty="0">
                <a:ea typeface="ＭＳ Ｐゴシック" charset="-128"/>
                <a:cs typeface="ＭＳ Ｐゴシック" charset="-128"/>
              </a:rPr>
              <a:t>Nuclear calculations gave very different  results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b="1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500" dirty="0" err="1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He,Re</a:t>
            </a:r>
            <a:r>
              <a:rPr lang="en-US" altLang="en-US" sz="25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;    V.F. and </a:t>
            </a:r>
            <a:r>
              <a:rPr lang="en-US" altLang="en-US" sz="2500" dirty="0" err="1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Wiringa</a:t>
            </a:r>
            <a:r>
              <a:rPr lang="en-US" altLang="en-US" sz="25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;     V.F., </a:t>
            </a:r>
            <a:r>
              <a:rPr lang="en-US" altLang="en-US" sz="2500" dirty="0" err="1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Auerbach,Dmitriev</a:t>
            </a:r>
            <a:r>
              <a:rPr lang="en-US" altLang="en-US" sz="25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 err="1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Hayes,Friar,Moller</a:t>
            </a:r>
            <a:r>
              <a:rPr lang="en-US" altLang="en-US" sz="25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;   </a:t>
            </a:r>
            <a:r>
              <a:rPr lang="en-US" altLang="en-US" sz="2500" dirty="0" err="1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Litvinova,Felmeier,Dobaczewski</a:t>
            </a:r>
            <a:r>
              <a:rPr lang="en-US" altLang="en-US" sz="25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 and V.F.;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500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25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5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Shift 20 Hz  for 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Da/a=10</a:t>
            </a:r>
            <a:r>
              <a:rPr lang="en-US" altLang="en-US" sz="2500" b="1" baseline="30000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-18</a:t>
            </a:r>
            <a:r>
              <a:rPr lang="en-US" altLang="en-US" sz="25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500" dirty="0">
                <a:ea typeface="ＭＳ Ｐゴシック" charset="-128"/>
                <a:cs typeface="ＭＳ Ｐゴシック" charset="-128"/>
              </a:rPr>
              <a:t>Compare with atomic clock shift 0.001 Hz</a:t>
            </a:r>
          </a:p>
        </p:txBody>
      </p:sp>
    </p:spTree>
    <p:extLst>
      <p:ext uri="{BB962C8B-B14F-4D97-AF65-F5344CB8AC3E}">
        <p14:creationId xmlns:p14="http://schemas.microsoft.com/office/powerpoint/2010/main" val="1092515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0FB58D3A-7AE9-A740-2CE8-05C271994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20000" cy="533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>
                <a:solidFill>
                  <a:srgbClr val="53FF86"/>
                </a:solidFill>
              </a:rPr>
              <a:t>Nuclear anapole moment</a:t>
            </a:r>
            <a:endParaRPr lang="en-US" altLang="en-US" sz="3200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88895834-1157-7CF5-4A4F-4AFF6C5D4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05800" cy="2057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/>
              <a:t>Source of nuclear spin-dependent PV effects in atoms</a:t>
            </a:r>
          </a:p>
          <a:p>
            <a:pPr eaLnBrk="1" hangingPunct="1">
              <a:lnSpc>
                <a:spcPct val="10000"/>
              </a:lnSpc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Nuclear magnetic multipole violating parity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Arises due to parity violation inside the nucleus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FBB085CE-792B-EFBA-151D-ABCC239C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057400"/>
            <a:ext cx="4648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Interacts with atomic electrons via usual magnetic interaction (PV hyperfine interaction):</a:t>
            </a:r>
          </a:p>
        </p:txBody>
      </p:sp>
      <p:graphicFrame>
        <p:nvGraphicFramePr>
          <p:cNvPr id="45060" name="Object 2">
            <a:extLst>
              <a:ext uri="{FF2B5EF4-FFF2-40B4-BE49-F238E27FC236}">
                <a16:creationId xmlns:a16="http://schemas.microsoft.com/office/drawing/2014/main" id="{B1EAD45B-8A13-03BA-A734-ECDB891A2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3352800"/>
          <a:ext cx="457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169900" imgH="1244600" progId="Equation.3">
                  <p:embed/>
                </p:oleObj>
              </mc:Choice>
              <mc:Fallback>
                <p:oleObj name="Equation" r:id="rId3" imgW="13169900" imgH="1244600" progId="Equation.3">
                  <p:embed/>
                  <p:pic>
                    <p:nvPicPr>
                      <p:cNvPr id="45060" name="Object 2">
                        <a:extLst>
                          <a:ext uri="{FF2B5EF4-FFF2-40B4-BE49-F238E27FC236}">
                            <a16:creationId xmlns:a16="http://schemas.microsoft.com/office/drawing/2014/main" id="{B1EAD45B-8A13-03BA-A734-ECDB891A25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4572000" cy="533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6">
            <a:extLst>
              <a:ext uri="{FF2B5EF4-FFF2-40B4-BE49-F238E27FC236}">
                <a16:creationId xmlns:a16="http://schemas.microsoft.com/office/drawing/2014/main" id="{2FB7B343-9111-C932-542E-AAD624FA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191000"/>
            <a:ext cx="381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600">
                <a:latin typeface="Arial" panose="020B0604020202020204" pitchFamily="34" charset="0"/>
              </a:rPr>
              <a:t>[Flambaum,Khriplovich,Sushkov]</a:t>
            </a:r>
          </a:p>
        </p:txBody>
      </p:sp>
      <p:sp>
        <p:nvSpPr>
          <p:cNvPr id="45062" name="Rectangle 7">
            <a:extLst>
              <a:ext uri="{FF2B5EF4-FFF2-40B4-BE49-F238E27FC236}">
                <a16:creationId xmlns:a16="http://schemas.microsoft.com/office/drawing/2014/main" id="{2D9CFAD2-6FA8-971D-7BE0-E688F706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845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E</a:t>
            </a:r>
            <a:r>
              <a:rPr lang="en-US" altLang="en-US" i="1" baseline="-25000">
                <a:latin typeface="Arial" panose="020B0604020202020204" pitchFamily="34" charset="0"/>
              </a:rPr>
              <a:t>PV 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  Z</a:t>
            </a:r>
            <a:r>
              <a:rPr lang="en-US" altLang="en-US" i="1" baseline="30000">
                <a:latin typeface="Arial" panose="020B0604020202020204" pitchFamily="34" charset="0"/>
                <a:sym typeface="Symbol" pitchFamily="2" charset="2"/>
              </a:rPr>
              <a:t>2 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A</a:t>
            </a:r>
            <a:r>
              <a:rPr lang="en-US" altLang="en-US" i="1" baseline="30000">
                <a:latin typeface="Arial" panose="020B0604020202020204" pitchFamily="34" charset="0"/>
                <a:sym typeface="Symbol" pitchFamily="2" charset="2"/>
              </a:rPr>
              <a:t>2/3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  measured as difference of PV effects for transitions between hyperfine components</a:t>
            </a:r>
            <a:r>
              <a:rPr lang="en-US" altLang="en-US" i="1" baseline="30000">
                <a:latin typeface="Arial" panose="020B0604020202020204" pitchFamily="34" charset="0"/>
                <a:sym typeface="Symbol" pitchFamily="2" charset="2"/>
              </a:rPr>
              <a:t> 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en-US" i="1" baseline="30000">
                <a:latin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i="1">
                <a:latin typeface="Arial" panose="020B0604020202020204" pitchFamily="34" charset="0"/>
                <a:sym typeface="Symbol" pitchFamily="2" charset="2"/>
              </a:rPr>
              <a:t>  Cs: |6s,F=3&gt; – |7s,F‘=4&gt; and  |6s,F’=4&gt; – |7s,F=3&gt; </a:t>
            </a:r>
          </a:p>
        </p:txBody>
      </p:sp>
      <p:sp>
        <p:nvSpPr>
          <p:cNvPr id="274440" name="Rectangle 8">
            <a:extLst>
              <a:ext uri="{FF2B5EF4-FFF2-40B4-BE49-F238E27FC236}">
                <a16:creationId xmlns:a16="http://schemas.microsoft.com/office/drawing/2014/main" id="{771AF51F-AA6C-B0B5-58A9-FEDE1DEE6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722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2" charset="2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i="1" dirty="0">
                <a:solidFill>
                  <a:srgbClr val="FF0000"/>
                </a:solidFill>
                <a:latin typeface="Arial" panose="020B0604020202020204" pitchFamily="34" charset="0"/>
              </a:rPr>
              <a:t>Probe of weak nuclear forces via atomic experiments!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5064" name="Group 9">
            <a:extLst>
              <a:ext uri="{FF2B5EF4-FFF2-40B4-BE49-F238E27FC236}">
                <a16:creationId xmlns:a16="http://schemas.microsoft.com/office/drawing/2014/main" id="{505ACCA9-6A47-BCA4-CAEE-4845E7D8546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09800"/>
            <a:ext cx="3429000" cy="2057400"/>
            <a:chOff x="1632" y="1584"/>
            <a:chExt cx="2160" cy="1296"/>
          </a:xfrm>
        </p:grpSpPr>
        <p:sp>
          <p:nvSpPr>
            <p:cNvPr id="274442" name="Oval 10">
              <a:extLst>
                <a:ext uri="{FF2B5EF4-FFF2-40B4-BE49-F238E27FC236}">
                  <a16:creationId xmlns:a16="http://schemas.microsoft.com/office/drawing/2014/main" id="{824EA597-0D28-9439-F496-CA7D46BBB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584"/>
              <a:ext cx="2160" cy="12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30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D7FFA8"/>
              </a:solidFill>
              <a:round/>
              <a:headEnd/>
              <a:tailEnd/>
            </a:ln>
            <a:effectLst>
              <a:outerShdw blurRad="127000" dist="88900" dir="5400000" algn="ctr" rotWithShape="0">
                <a:srgbClr val="808080">
                  <a:alpha val="84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Symbol" pitchFamily="-106" charset="2"/>
                <a:ea typeface="ＭＳ Ｐゴシック" pitchFamily="-106" charset="-128"/>
              </a:endParaRPr>
            </a:p>
          </p:txBody>
        </p:sp>
        <p:sp>
          <p:nvSpPr>
            <p:cNvPr id="274443" name="Oval 11">
              <a:extLst>
                <a:ext uri="{FF2B5EF4-FFF2-40B4-BE49-F238E27FC236}">
                  <a16:creationId xmlns:a16="http://schemas.microsoft.com/office/drawing/2014/main" id="{046C858A-63CD-2042-742F-381B7C48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2016"/>
              <a:ext cx="1224" cy="46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10025"/>
              </a:solidFill>
              <a:round/>
              <a:headEnd/>
              <a:tailEnd/>
            </a:ln>
            <a:effectLst>
              <a:outerShdw blurRad="254000" dist="126999" dir="16020017" algn="ctr" rotWithShape="0">
                <a:srgbClr val="808080">
                  <a:alpha val="98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Symbol" pitchFamily="-106" charset="2"/>
                <a:ea typeface="ＭＳ Ｐゴシック" pitchFamily="-106" charset="-128"/>
              </a:endParaRPr>
            </a:p>
          </p:txBody>
        </p:sp>
        <p:sp>
          <p:nvSpPr>
            <p:cNvPr id="45067" name="Arc 12">
              <a:extLst>
                <a:ext uri="{FF2B5EF4-FFF2-40B4-BE49-F238E27FC236}">
                  <a16:creationId xmlns:a16="http://schemas.microsoft.com/office/drawing/2014/main" id="{9259D01F-26EB-E6CA-F2E3-B7AAFEE95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2083"/>
              <a:ext cx="461" cy="201"/>
            </a:xfrm>
            <a:custGeom>
              <a:avLst/>
              <a:gdLst>
                <a:gd name="T0" fmla="*/ 0 w 39251"/>
                <a:gd name="T1" fmla="*/ 0 h 21600"/>
                <a:gd name="T2" fmla="*/ 0 w 39251"/>
                <a:gd name="T3" fmla="*/ 0 h 21600"/>
                <a:gd name="T4" fmla="*/ 0 w 3925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51"/>
                <a:gd name="T10" fmla="*/ 0 h 21600"/>
                <a:gd name="T11" fmla="*/ 39251 w 392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51" h="21600" fill="none" extrusionOk="0">
                  <a:moveTo>
                    <a:pt x="-1" y="10768"/>
                  </a:moveTo>
                  <a:cubicBezTo>
                    <a:pt x="3862" y="4103"/>
                    <a:pt x="10983" y="-1"/>
                    <a:pt x="18688" y="-1"/>
                  </a:cubicBezTo>
                  <a:cubicBezTo>
                    <a:pt x="28071" y="-1"/>
                    <a:pt x="36380" y="6057"/>
                    <a:pt x="39251" y="14990"/>
                  </a:cubicBezTo>
                </a:path>
                <a:path w="39251" h="21600" stroke="0" extrusionOk="0">
                  <a:moveTo>
                    <a:pt x="-1" y="10768"/>
                  </a:moveTo>
                  <a:cubicBezTo>
                    <a:pt x="3862" y="4103"/>
                    <a:pt x="10983" y="-1"/>
                    <a:pt x="18688" y="-1"/>
                  </a:cubicBezTo>
                  <a:cubicBezTo>
                    <a:pt x="28071" y="-1"/>
                    <a:pt x="36380" y="6057"/>
                    <a:pt x="39251" y="14990"/>
                  </a:cubicBezTo>
                  <a:lnTo>
                    <a:pt x="18688" y="21600"/>
                  </a:lnTo>
                  <a:lnTo>
                    <a:pt x="-1" y="10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Arc 13">
              <a:extLst>
                <a:ext uri="{FF2B5EF4-FFF2-40B4-BE49-F238E27FC236}">
                  <a16:creationId xmlns:a16="http://schemas.microsoft.com/office/drawing/2014/main" id="{30D0C512-1B2E-C305-69BA-155FBC8C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114"/>
              <a:ext cx="471" cy="201"/>
            </a:xfrm>
            <a:custGeom>
              <a:avLst/>
              <a:gdLst>
                <a:gd name="T0" fmla="*/ 0 w 40063"/>
                <a:gd name="T1" fmla="*/ 0 h 21600"/>
                <a:gd name="T2" fmla="*/ 0 w 40063"/>
                <a:gd name="T3" fmla="*/ 0 h 21600"/>
                <a:gd name="T4" fmla="*/ 0 w 40063"/>
                <a:gd name="T5" fmla="*/ 0 h 21600"/>
                <a:gd name="T6" fmla="*/ 0 60000 65536"/>
                <a:gd name="T7" fmla="*/ 0 60000 65536"/>
                <a:gd name="T8" fmla="*/ 0 60000 65536"/>
                <a:gd name="T9" fmla="*/ 0 w 40063"/>
                <a:gd name="T10" fmla="*/ 0 h 21600"/>
                <a:gd name="T11" fmla="*/ 40063 w 400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063" h="21600" fill="none" extrusionOk="0">
                  <a:moveTo>
                    <a:pt x="-1" y="13208"/>
                  </a:moveTo>
                  <a:cubicBezTo>
                    <a:pt x="3374" y="5204"/>
                    <a:pt x="11215" y="-1"/>
                    <a:pt x="19903" y="-1"/>
                  </a:cubicBezTo>
                  <a:cubicBezTo>
                    <a:pt x="28840" y="-1"/>
                    <a:pt x="36854" y="5504"/>
                    <a:pt x="40063" y="13845"/>
                  </a:cubicBezTo>
                </a:path>
                <a:path w="40063" h="21600" stroke="0" extrusionOk="0">
                  <a:moveTo>
                    <a:pt x="-1" y="13208"/>
                  </a:moveTo>
                  <a:cubicBezTo>
                    <a:pt x="3374" y="5204"/>
                    <a:pt x="11215" y="-1"/>
                    <a:pt x="19903" y="-1"/>
                  </a:cubicBezTo>
                  <a:cubicBezTo>
                    <a:pt x="28840" y="-1"/>
                    <a:pt x="36854" y="5504"/>
                    <a:pt x="40063" y="13845"/>
                  </a:cubicBezTo>
                  <a:lnTo>
                    <a:pt x="19903" y="21600"/>
                  </a:lnTo>
                  <a:lnTo>
                    <a:pt x="-1" y="1320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Arc 14">
              <a:extLst>
                <a:ext uri="{FF2B5EF4-FFF2-40B4-BE49-F238E27FC236}">
                  <a16:creationId xmlns:a16="http://schemas.microsoft.com/office/drawing/2014/main" id="{6EBC149A-7A97-5744-25A2-E489A918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315"/>
              <a:ext cx="433" cy="265"/>
            </a:xfrm>
            <a:custGeom>
              <a:avLst/>
              <a:gdLst>
                <a:gd name="T0" fmla="*/ 0 w 34880"/>
                <a:gd name="T1" fmla="*/ 0 h 21600"/>
                <a:gd name="T2" fmla="*/ 0 w 34880"/>
                <a:gd name="T3" fmla="*/ 0 h 21600"/>
                <a:gd name="T4" fmla="*/ 0 w 34880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80"/>
                <a:gd name="T10" fmla="*/ 0 h 21600"/>
                <a:gd name="T11" fmla="*/ 34880 w 348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80" h="21600" fill="none" extrusionOk="0">
                  <a:moveTo>
                    <a:pt x="-1" y="4828"/>
                  </a:moveTo>
                  <a:cubicBezTo>
                    <a:pt x="3848" y="1704"/>
                    <a:pt x="8654" y="-1"/>
                    <a:pt x="13611" y="-1"/>
                  </a:cubicBezTo>
                  <a:cubicBezTo>
                    <a:pt x="24088" y="-1"/>
                    <a:pt x="33055" y="7519"/>
                    <a:pt x="34880" y="17836"/>
                  </a:cubicBezTo>
                </a:path>
                <a:path w="34880" h="21600" stroke="0" extrusionOk="0">
                  <a:moveTo>
                    <a:pt x="-1" y="4828"/>
                  </a:moveTo>
                  <a:cubicBezTo>
                    <a:pt x="3848" y="1704"/>
                    <a:pt x="8654" y="-1"/>
                    <a:pt x="13611" y="-1"/>
                  </a:cubicBezTo>
                  <a:cubicBezTo>
                    <a:pt x="24088" y="-1"/>
                    <a:pt x="33055" y="7519"/>
                    <a:pt x="34880" y="17836"/>
                  </a:cubicBezTo>
                  <a:lnTo>
                    <a:pt x="13611" y="21600"/>
                  </a:lnTo>
                  <a:lnTo>
                    <a:pt x="-1" y="482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Arc 15">
              <a:extLst>
                <a:ext uri="{FF2B5EF4-FFF2-40B4-BE49-F238E27FC236}">
                  <a16:creationId xmlns:a16="http://schemas.microsoft.com/office/drawing/2014/main" id="{6104408A-A5D1-BF8D-8937-6141A0796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1650"/>
              <a:ext cx="333" cy="370"/>
            </a:xfrm>
            <a:custGeom>
              <a:avLst/>
              <a:gdLst>
                <a:gd name="T0" fmla="*/ 0 w 21600"/>
                <a:gd name="T1" fmla="*/ 0 h 22790"/>
                <a:gd name="T2" fmla="*/ 0 w 21600"/>
                <a:gd name="T3" fmla="*/ 0 h 22790"/>
                <a:gd name="T4" fmla="*/ 0 w 21600"/>
                <a:gd name="T5" fmla="*/ 0 h 227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790"/>
                <a:gd name="T11" fmla="*/ 21600 w 21600"/>
                <a:gd name="T12" fmla="*/ 22790 h 227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790" fill="none" extrusionOk="0">
                  <a:moveTo>
                    <a:pt x="6374" y="-1"/>
                  </a:moveTo>
                  <a:cubicBezTo>
                    <a:pt x="15426" y="2795"/>
                    <a:pt x="21600" y="11163"/>
                    <a:pt x="21600" y="20638"/>
                  </a:cubicBezTo>
                  <a:cubicBezTo>
                    <a:pt x="21600" y="21356"/>
                    <a:pt x="21564" y="22074"/>
                    <a:pt x="21492" y="22790"/>
                  </a:cubicBezTo>
                </a:path>
                <a:path w="21600" h="22790" stroke="0" extrusionOk="0">
                  <a:moveTo>
                    <a:pt x="6374" y="-1"/>
                  </a:moveTo>
                  <a:cubicBezTo>
                    <a:pt x="15426" y="2795"/>
                    <a:pt x="21600" y="11163"/>
                    <a:pt x="21600" y="20638"/>
                  </a:cubicBezTo>
                  <a:cubicBezTo>
                    <a:pt x="21600" y="21356"/>
                    <a:pt x="21564" y="22074"/>
                    <a:pt x="21492" y="22790"/>
                  </a:cubicBezTo>
                  <a:lnTo>
                    <a:pt x="0" y="20638"/>
                  </a:lnTo>
                  <a:lnTo>
                    <a:pt x="6374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Arc 16">
              <a:extLst>
                <a:ext uri="{FF2B5EF4-FFF2-40B4-BE49-F238E27FC236}">
                  <a16:creationId xmlns:a16="http://schemas.microsoft.com/office/drawing/2014/main" id="{7AE86592-1F5B-3182-30A3-C535F51D3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1851"/>
              <a:ext cx="401" cy="429"/>
            </a:xfrm>
            <a:custGeom>
              <a:avLst/>
              <a:gdLst>
                <a:gd name="T0" fmla="*/ 0 w 26791"/>
                <a:gd name="T1" fmla="*/ 0 h 21600"/>
                <a:gd name="T2" fmla="*/ 0 w 26791"/>
                <a:gd name="T3" fmla="*/ 0 h 21600"/>
                <a:gd name="T4" fmla="*/ 0 w 267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6791"/>
                <a:gd name="T10" fmla="*/ 0 h 21600"/>
                <a:gd name="T11" fmla="*/ 26791 w 26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91" h="21600" fill="none" extrusionOk="0">
                  <a:moveTo>
                    <a:pt x="-1" y="1227"/>
                  </a:moveTo>
                  <a:cubicBezTo>
                    <a:pt x="2305" y="414"/>
                    <a:pt x="4732" y="-1"/>
                    <a:pt x="7177" y="-1"/>
                  </a:cubicBezTo>
                  <a:cubicBezTo>
                    <a:pt x="15604" y="-1"/>
                    <a:pt x="23262" y="4901"/>
                    <a:pt x="26791" y="12553"/>
                  </a:cubicBezTo>
                </a:path>
                <a:path w="26791" h="21600" stroke="0" extrusionOk="0">
                  <a:moveTo>
                    <a:pt x="-1" y="1227"/>
                  </a:moveTo>
                  <a:cubicBezTo>
                    <a:pt x="2305" y="414"/>
                    <a:pt x="4732" y="-1"/>
                    <a:pt x="7177" y="-1"/>
                  </a:cubicBezTo>
                  <a:cubicBezTo>
                    <a:pt x="15604" y="-1"/>
                    <a:pt x="23262" y="4901"/>
                    <a:pt x="26791" y="12553"/>
                  </a:cubicBezTo>
                  <a:lnTo>
                    <a:pt x="7177" y="21600"/>
                  </a:lnTo>
                  <a:lnTo>
                    <a:pt x="-1" y="122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Arc 17">
              <a:extLst>
                <a:ext uri="{FF2B5EF4-FFF2-40B4-BE49-F238E27FC236}">
                  <a16:creationId xmlns:a16="http://schemas.microsoft.com/office/drawing/2014/main" id="{1D36D606-54D0-598C-4666-18C462FCBD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64" y="1653"/>
              <a:ext cx="332" cy="366"/>
            </a:xfrm>
            <a:custGeom>
              <a:avLst/>
              <a:gdLst>
                <a:gd name="T0" fmla="*/ 0 w 21600"/>
                <a:gd name="T1" fmla="*/ 0 h 23237"/>
                <a:gd name="T2" fmla="*/ 0 w 21600"/>
                <a:gd name="T3" fmla="*/ 0 h 23237"/>
                <a:gd name="T4" fmla="*/ 0 w 21600"/>
                <a:gd name="T5" fmla="*/ 0 h 232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237"/>
                <a:gd name="T11" fmla="*/ 21600 w 21600"/>
                <a:gd name="T12" fmla="*/ 23237 h 232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237" fill="none" extrusionOk="0">
                  <a:moveTo>
                    <a:pt x="4684" y="-1"/>
                  </a:moveTo>
                  <a:cubicBezTo>
                    <a:pt x="14567" y="2194"/>
                    <a:pt x="21600" y="10960"/>
                    <a:pt x="21600" y="21085"/>
                  </a:cubicBezTo>
                  <a:cubicBezTo>
                    <a:pt x="21600" y="21803"/>
                    <a:pt x="21564" y="22521"/>
                    <a:pt x="21492" y="23237"/>
                  </a:cubicBezTo>
                </a:path>
                <a:path w="21600" h="23237" stroke="0" extrusionOk="0">
                  <a:moveTo>
                    <a:pt x="4684" y="-1"/>
                  </a:moveTo>
                  <a:cubicBezTo>
                    <a:pt x="14567" y="2194"/>
                    <a:pt x="21600" y="10960"/>
                    <a:pt x="21600" y="21085"/>
                  </a:cubicBezTo>
                  <a:cubicBezTo>
                    <a:pt x="21600" y="21803"/>
                    <a:pt x="21564" y="22521"/>
                    <a:pt x="21492" y="23237"/>
                  </a:cubicBezTo>
                  <a:lnTo>
                    <a:pt x="0" y="21085"/>
                  </a:lnTo>
                  <a:lnTo>
                    <a:pt x="4684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Arc 18">
              <a:extLst>
                <a:ext uri="{FF2B5EF4-FFF2-40B4-BE49-F238E27FC236}">
                  <a16:creationId xmlns:a16="http://schemas.microsoft.com/office/drawing/2014/main" id="{FD894DA3-B290-C9A8-80CF-628881B42E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16" y="1850"/>
              <a:ext cx="401" cy="428"/>
            </a:xfrm>
            <a:custGeom>
              <a:avLst/>
              <a:gdLst>
                <a:gd name="T0" fmla="*/ 0 w 26791"/>
                <a:gd name="T1" fmla="*/ 0 h 21600"/>
                <a:gd name="T2" fmla="*/ 0 w 26791"/>
                <a:gd name="T3" fmla="*/ 0 h 21600"/>
                <a:gd name="T4" fmla="*/ 0 w 267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6791"/>
                <a:gd name="T10" fmla="*/ 0 h 21600"/>
                <a:gd name="T11" fmla="*/ 26791 w 267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91" h="21600" fill="none" extrusionOk="0">
                  <a:moveTo>
                    <a:pt x="-1" y="1227"/>
                  </a:moveTo>
                  <a:cubicBezTo>
                    <a:pt x="2305" y="414"/>
                    <a:pt x="4732" y="-1"/>
                    <a:pt x="7177" y="-1"/>
                  </a:cubicBezTo>
                  <a:cubicBezTo>
                    <a:pt x="15604" y="-1"/>
                    <a:pt x="23262" y="4901"/>
                    <a:pt x="26791" y="12553"/>
                  </a:cubicBezTo>
                </a:path>
                <a:path w="26791" h="21600" stroke="0" extrusionOk="0">
                  <a:moveTo>
                    <a:pt x="-1" y="1227"/>
                  </a:moveTo>
                  <a:cubicBezTo>
                    <a:pt x="2305" y="414"/>
                    <a:pt x="4732" y="-1"/>
                    <a:pt x="7177" y="-1"/>
                  </a:cubicBezTo>
                  <a:cubicBezTo>
                    <a:pt x="15604" y="-1"/>
                    <a:pt x="23262" y="4901"/>
                    <a:pt x="26791" y="12553"/>
                  </a:cubicBezTo>
                  <a:lnTo>
                    <a:pt x="7177" y="21600"/>
                  </a:lnTo>
                  <a:lnTo>
                    <a:pt x="-1" y="122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Arc 19">
              <a:extLst>
                <a:ext uri="{FF2B5EF4-FFF2-40B4-BE49-F238E27FC236}">
                  <a16:creationId xmlns:a16="http://schemas.microsoft.com/office/drawing/2014/main" id="{2C10B4BE-2D9A-CA60-7A95-B049E719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584"/>
              <a:ext cx="72" cy="570"/>
            </a:xfrm>
            <a:custGeom>
              <a:avLst/>
              <a:gdLst>
                <a:gd name="T0" fmla="*/ 0 w 20883"/>
                <a:gd name="T1" fmla="*/ 0 h 21257"/>
                <a:gd name="T2" fmla="*/ 0 w 20883"/>
                <a:gd name="T3" fmla="*/ 0 h 21257"/>
                <a:gd name="T4" fmla="*/ 0 w 20883"/>
                <a:gd name="T5" fmla="*/ 0 h 21257"/>
                <a:gd name="T6" fmla="*/ 0 60000 65536"/>
                <a:gd name="T7" fmla="*/ 0 60000 65536"/>
                <a:gd name="T8" fmla="*/ 0 60000 65536"/>
                <a:gd name="T9" fmla="*/ 0 w 20883"/>
                <a:gd name="T10" fmla="*/ 0 h 21257"/>
                <a:gd name="T11" fmla="*/ 20883 w 20883"/>
                <a:gd name="T12" fmla="*/ 21257 h 212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83" h="21257" fill="none" extrusionOk="0">
                  <a:moveTo>
                    <a:pt x="3832" y="-1"/>
                  </a:moveTo>
                  <a:cubicBezTo>
                    <a:pt x="12091" y="1488"/>
                    <a:pt x="18740" y="7626"/>
                    <a:pt x="20883" y="15740"/>
                  </a:cubicBezTo>
                </a:path>
                <a:path w="20883" h="21257" stroke="0" extrusionOk="0">
                  <a:moveTo>
                    <a:pt x="3832" y="-1"/>
                  </a:moveTo>
                  <a:cubicBezTo>
                    <a:pt x="12091" y="1488"/>
                    <a:pt x="18740" y="7626"/>
                    <a:pt x="20883" y="15740"/>
                  </a:cubicBezTo>
                  <a:lnTo>
                    <a:pt x="0" y="21257"/>
                  </a:lnTo>
                  <a:lnTo>
                    <a:pt x="383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Arc 20">
              <a:extLst>
                <a:ext uri="{FF2B5EF4-FFF2-40B4-BE49-F238E27FC236}">
                  <a16:creationId xmlns:a16="http://schemas.microsoft.com/office/drawing/2014/main" id="{CB69D4F0-CF25-A2B8-A76C-3C2E9E5052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0" y="2414"/>
              <a:ext cx="252" cy="373"/>
            </a:xfrm>
            <a:custGeom>
              <a:avLst/>
              <a:gdLst>
                <a:gd name="T0" fmla="*/ 0 w 28980"/>
                <a:gd name="T1" fmla="*/ 0 h 34741"/>
                <a:gd name="T2" fmla="*/ 0 w 28980"/>
                <a:gd name="T3" fmla="*/ 0 h 34741"/>
                <a:gd name="T4" fmla="*/ 0 w 28980"/>
                <a:gd name="T5" fmla="*/ 0 h 34741"/>
                <a:gd name="T6" fmla="*/ 0 60000 65536"/>
                <a:gd name="T7" fmla="*/ 0 60000 65536"/>
                <a:gd name="T8" fmla="*/ 0 60000 65536"/>
                <a:gd name="T9" fmla="*/ 0 w 28980"/>
                <a:gd name="T10" fmla="*/ 0 h 34741"/>
                <a:gd name="T11" fmla="*/ 28980 w 28980"/>
                <a:gd name="T12" fmla="*/ 34741 h 347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80" h="34741" fill="none" extrusionOk="0">
                  <a:moveTo>
                    <a:pt x="-1" y="1299"/>
                  </a:moveTo>
                  <a:cubicBezTo>
                    <a:pt x="2365" y="439"/>
                    <a:pt x="4862" y="-1"/>
                    <a:pt x="7380" y="-1"/>
                  </a:cubicBezTo>
                  <a:cubicBezTo>
                    <a:pt x="19309" y="0"/>
                    <a:pt x="28980" y="9670"/>
                    <a:pt x="28980" y="21600"/>
                  </a:cubicBezTo>
                  <a:cubicBezTo>
                    <a:pt x="28980" y="26351"/>
                    <a:pt x="27413" y="30970"/>
                    <a:pt x="24522" y="34741"/>
                  </a:cubicBezTo>
                </a:path>
                <a:path w="28980" h="34741" stroke="0" extrusionOk="0">
                  <a:moveTo>
                    <a:pt x="-1" y="1299"/>
                  </a:moveTo>
                  <a:cubicBezTo>
                    <a:pt x="2365" y="439"/>
                    <a:pt x="4862" y="-1"/>
                    <a:pt x="7380" y="-1"/>
                  </a:cubicBezTo>
                  <a:cubicBezTo>
                    <a:pt x="19309" y="0"/>
                    <a:pt x="28980" y="9670"/>
                    <a:pt x="28980" y="21600"/>
                  </a:cubicBezTo>
                  <a:cubicBezTo>
                    <a:pt x="28980" y="26351"/>
                    <a:pt x="27413" y="30970"/>
                    <a:pt x="24522" y="34741"/>
                  </a:cubicBezTo>
                  <a:lnTo>
                    <a:pt x="7380" y="21600"/>
                  </a:lnTo>
                  <a:lnTo>
                    <a:pt x="-1" y="129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Arc 21">
              <a:extLst>
                <a:ext uri="{FF2B5EF4-FFF2-40B4-BE49-F238E27FC236}">
                  <a16:creationId xmlns:a16="http://schemas.microsoft.com/office/drawing/2014/main" id="{1BDCFD8E-B491-59BB-A28A-866F6082A51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676" y="2476"/>
              <a:ext cx="216" cy="404"/>
            </a:xfrm>
            <a:custGeom>
              <a:avLst/>
              <a:gdLst>
                <a:gd name="T0" fmla="*/ 0 w 21600"/>
                <a:gd name="T1" fmla="*/ 0 h 9296"/>
                <a:gd name="T2" fmla="*/ 0 w 21600"/>
                <a:gd name="T3" fmla="*/ 0 h 9296"/>
                <a:gd name="T4" fmla="*/ 0 w 21600"/>
                <a:gd name="T5" fmla="*/ 0 h 92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9296"/>
                <a:gd name="T11" fmla="*/ 21600 w 21600"/>
                <a:gd name="T12" fmla="*/ 9296 h 9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9296" fill="none" extrusionOk="0">
                  <a:moveTo>
                    <a:pt x="20488" y="-1"/>
                  </a:moveTo>
                  <a:cubicBezTo>
                    <a:pt x="21224" y="2204"/>
                    <a:pt x="21600" y="4514"/>
                    <a:pt x="21600" y="6839"/>
                  </a:cubicBezTo>
                  <a:cubicBezTo>
                    <a:pt x="21600" y="7660"/>
                    <a:pt x="21553" y="8480"/>
                    <a:pt x="21459" y="9296"/>
                  </a:cubicBezTo>
                </a:path>
                <a:path w="21600" h="9296" stroke="0" extrusionOk="0">
                  <a:moveTo>
                    <a:pt x="20488" y="-1"/>
                  </a:moveTo>
                  <a:cubicBezTo>
                    <a:pt x="21224" y="2204"/>
                    <a:pt x="21600" y="4514"/>
                    <a:pt x="21600" y="6839"/>
                  </a:cubicBezTo>
                  <a:cubicBezTo>
                    <a:pt x="21600" y="7660"/>
                    <a:pt x="21553" y="8480"/>
                    <a:pt x="21459" y="9296"/>
                  </a:cubicBezTo>
                  <a:lnTo>
                    <a:pt x="0" y="6839"/>
                  </a:lnTo>
                  <a:lnTo>
                    <a:pt x="20488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Arc 22">
              <a:extLst>
                <a:ext uri="{FF2B5EF4-FFF2-40B4-BE49-F238E27FC236}">
                  <a16:creationId xmlns:a16="http://schemas.microsoft.com/office/drawing/2014/main" id="{8172B5F0-2BB3-E8C9-A6AA-E42213324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2448"/>
              <a:ext cx="273" cy="353"/>
            </a:xfrm>
            <a:custGeom>
              <a:avLst/>
              <a:gdLst>
                <a:gd name="T0" fmla="*/ 0 w 28617"/>
                <a:gd name="T1" fmla="*/ 0 h 32430"/>
                <a:gd name="T2" fmla="*/ 0 w 28617"/>
                <a:gd name="T3" fmla="*/ 0 h 32430"/>
                <a:gd name="T4" fmla="*/ 0 w 28617"/>
                <a:gd name="T5" fmla="*/ 0 h 32430"/>
                <a:gd name="T6" fmla="*/ 0 60000 65536"/>
                <a:gd name="T7" fmla="*/ 0 60000 65536"/>
                <a:gd name="T8" fmla="*/ 0 60000 65536"/>
                <a:gd name="T9" fmla="*/ 0 w 28617"/>
                <a:gd name="T10" fmla="*/ 0 h 32430"/>
                <a:gd name="T11" fmla="*/ 28617 w 28617"/>
                <a:gd name="T12" fmla="*/ 32430 h 32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17" h="32430" fill="none" extrusionOk="0">
                  <a:moveTo>
                    <a:pt x="-1" y="1171"/>
                  </a:moveTo>
                  <a:cubicBezTo>
                    <a:pt x="2258" y="395"/>
                    <a:pt x="4629" y="-1"/>
                    <a:pt x="7017" y="-1"/>
                  </a:cubicBezTo>
                  <a:cubicBezTo>
                    <a:pt x="18946" y="0"/>
                    <a:pt x="28617" y="9670"/>
                    <a:pt x="28617" y="21600"/>
                  </a:cubicBezTo>
                  <a:cubicBezTo>
                    <a:pt x="28617" y="25403"/>
                    <a:pt x="27612" y="29139"/>
                    <a:pt x="25705" y="32430"/>
                  </a:cubicBezTo>
                </a:path>
                <a:path w="28617" h="32430" stroke="0" extrusionOk="0">
                  <a:moveTo>
                    <a:pt x="-1" y="1171"/>
                  </a:moveTo>
                  <a:cubicBezTo>
                    <a:pt x="2258" y="395"/>
                    <a:pt x="4629" y="-1"/>
                    <a:pt x="7017" y="-1"/>
                  </a:cubicBezTo>
                  <a:cubicBezTo>
                    <a:pt x="18946" y="0"/>
                    <a:pt x="28617" y="9670"/>
                    <a:pt x="28617" y="21600"/>
                  </a:cubicBezTo>
                  <a:cubicBezTo>
                    <a:pt x="28617" y="25403"/>
                    <a:pt x="27612" y="29139"/>
                    <a:pt x="25705" y="32430"/>
                  </a:cubicBezTo>
                  <a:lnTo>
                    <a:pt x="7017" y="21600"/>
                  </a:lnTo>
                  <a:lnTo>
                    <a:pt x="-1" y="1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Arc 23">
              <a:extLst>
                <a:ext uri="{FF2B5EF4-FFF2-40B4-BE49-F238E27FC236}">
                  <a16:creationId xmlns:a16="http://schemas.microsoft.com/office/drawing/2014/main" id="{6B4FDC19-4E73-B55A-363F-F426C68154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40" y="2300"/>
              <a:ext cx="405" cy="214"/>
            </a:xfrm>
            <a:custGeom>
              <a:avLst/>
              <a:gdLst>
                <a:gd name="T0" fmla="*/ 0 w 33379"/>
                <a:gd name="T1" fmla="*/ 0 h 23165"/>
                <a:gd name="T2" fmla="*/ 0 w 33379"/>
                <a:gd name="T3" fmla="*/ 0 h 23165"/>
                <a:gd name="T4" fmla="*/ 0 w 33379"/>
                <a:gd name="T5" fmla="*/ 0 h 23165"/>
                <a:gd name="T6" fmla="*/ 0 60000 65536"/>
                <a:gd name="T7" fmla="*/ 0 60000 65536"/>
                <a:gd name="T8" fmla="*/ 0 60000 65536"/>
                <a:gd name="T9" fmla="*/ 0 w 33379"/>
                <a:gd name="T10" fmla="*/ 0 h 23165"/>
                <a:gd name="T11" fmla="*/ 33379 w 33379"/>
                <a:gd name="T12" fmla="*/ 23165 h 23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79" h="23165" fill="none" extrusionOk="0">
                  <a:moveTo>
                    <a:pt x="-1" y="3494"/>
                  </a:moveTo>
                  <a:cubicBezTo>
                    <a:pt x="3505" y="1213"/>
                    <a:pt x="7597" y="-1"/>
                    <a:pt x="11779" y="-1"/>
                  </a:cubicBezTo>
                  <a:cubicBezTo>
                    <a:pt x="23708" y="0"/>
                    <a:pt x="33379" y="9670"/>
                    <a:pt x="33379" y="21600"/>
                  </a:cubicBezTo>
                  <a:cubicBezTo>
                    <a:pt x="33379" y="22122"/>
                    <a:pt x="33360" y="22644"/>
                    <a:pt x="33322" y="23165"/>
                  </a:cubicBezTo>
                </a:path>
                <a:path w="33379" h="23165" stroke="0" extrusionOk="0">
                  <a:moveTo>
                    <a:pt x="-1" y="3494"/>
                  </a:moveTo>
                  <a:cubicBezTo>
                    <a:pt x="3505" y="1213"/>
                    <a:pt x="7597" y="-1"/>
                    <a:pt x="11779" y="-1"/>
                  </a:cubicBezTo>
                  <a:cubicBezTo>
                    <a:pt x="23708" y="0"/>
                    <a:pt x="33379" y="9670"/>
                    <a:pt x="33379" y="21600"/>
                  </a:cubicBezTo>
                  <a:cubicBezTo>
                    <a:pt x="33379" y="22122"/>
                    <a:pt x="33360" y="22644"/>
                    <a:pt x="33322" y="23165"/>
                  </a:cubicBezTo>
                  <a:lnTo>
                    <a:pt x="11779" y="21600"/>
                  </a:lnTo>
                  <a:lnTo>
                    <a:pt x="-1" y="34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24">
              <a:extLst>
                <a:ext uri="{FF2B5EF4-FFF2-40B4-BE49-F238E27FC236}">
                  <a16:creationId xmlns:a16="http://schemas.microsoft.com/office/drawing/2014/main" id="{98A16981-0A8D-F3D8-E71E-C23313E6D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2681"/>
              <a:ext cx="216" cy="3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Rectangle 25">
              <a:extLst>
                <a:ext uri="{FF2B5EF4-FFF2-40B4-BE49-F238E27FC236}">
                  <a16:creationId xmlns:a16="http://schemas.microsoft.com/office/drawing/2014/main" id="{0401A6A0-585A-22B2-DF96-9F0DEA34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448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000">
                  <a:latin typeface="Arial" panose="020B0604020202020204" pitchFamily="34" charset="0"/>
                </a:rPr>
                <a:t>B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81" name="Line 26">
              <a:extLst>
                <a:ext uri="{FF2B5EF4-FFF2-40B4-BE49-F238E27FC236}">
                  <a16:creationId xmlns:a16="http://schemas.microsoft.com/office/drawing/2014/main" id="{27EEA266-7D40-A4BE-6639-96416F95BA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848" y="2046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Line 27">
              <a:extLst>
                <a:ext uri="{FF2B5EF4-FFF2-40B4-BE49-F238E27FC236}">
                  <a16:creationId xmlns:a16="http://schemas.microsoft.com/office/drawing/2014/main" id="{0942CA6E-2A32-A87F-E458-8B02773DB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2747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Rectangle 28">
              <a:extLst>
                <a:ext uri="{FF2B5EF4-FFF2-40B4-BE49-F238E27FC236}">
                  <a16:creationId xmlns:a16="http://schemas.microsoft.com/office/drawing/2014/main" id="{459DA6AD-6B4D-145A-75E3-8453B7BA9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2076"/>
              <a:ext cx="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000">
                  <a:latin typeface="Arial" panose="020B0604020202020204" pitchFamily="34" charset="0"/>
                </a:rPr>
                <a:t>j</a:t>
              </a:r>
            </a:p>
          </p:txBody>
        </p:sp>
        <p:sp>
          <p:nvSpPr>
            <p:cNvPr id="45084" name="Rectangle 29">
              <a:extLst>
                <a:ext uri="{FF2B5EF4-FFF2-40B4-BE49-F238E27FC236}">
                  <a16:creationId xmlns:a16="http://schemas.microsoft.com/office/drawing/2014/main" id="{040B7D62-62DA-E9EE-CB79-650B0C7E1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076"/>
              <a:ext cx="3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2" charset="2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2000">
                  <a:latin typeface="Arial" panose="020B0604020202020204" pitchFamily="34" charset="0"/>
                  <a:sym typeface="Wingdings" pitchFamily="2" charset="2"/>
                </a:rPr>
                <a:t></a:t>
              </a:r>
              <a:r>
                <a:rPr lang="en-US" altLang="en-US" sz="2000">
                  <a:latin typeface="Arial" panose="020B0604020202020204" pitchFamily="34" charset="0"/>
                </a:rPr>
                <a:t> a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1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ea typeface="ＭＳ Ｐゴシック" charset="-128"/>
              </a:rPr>
              <a:t>Enhanced sensitivity to variation of fundamental constants in nuclear clocks –semiempirical method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394" y="1354732"/>
            <a:ext cx="8500731" cy="414853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>
                <a:ea typeface="ＭＳ Ｐゴシック" charset="-128"/>
                <a:cs typeface="ＭＳ Ｐゴシック" charset="-128"/>
              </a:rPr>
              <a:t>Berengut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2000" dirty="0" err="1">
                <a:ea typeface="ＭＳ Ｐゴシック" charset="-128"/>
                <a:cs typeface="ＭＳ Ｐゴシック" charset="-128"/>
              </a:rPr>
              <a:t>Dzuba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, V.F., </a:t>
            </a:r>
            <a:r>
              <a:rPr lang="en-US" altLang="en-US" sz="2000" dirty="0" err="1">
                <a:ea typeface="ＭＳ Ｐゴシック" charset="-128"/>
                <a:cs typeface="ＭＳ Ｐゴシック" charset="-128"/>
              </a:rPr>
              <a:t>Porsev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 PRL 2009: </a:t>
            </a:r>
            <a:r>
              <a:rPr lang="en-US" altLang="en-US" sz="2000" dirty="0" err="1">
                <a:ea typeface="ＭＳ Ｐゴシック" charset="-128"/>
                <a:cs typeface="ＭＳ Ｐゴシック" charset="-128"/>
              </a:rPr>
              <a:t>Fadeev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2000" dirty="0" err="1">
                <a:ea typeface="ＭＳ Ｐゴシック" charset="-128"/>
                <a:cs typeface="ＭＳ Ｐゴシック" charset="-128"/>
              </a:rPr>
              <a:t>Berengut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, V.F. 2020, 2022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Sensitivity to </a:t>
            </a:r>
            <a:r>
              <a:rPr lang="en-US" altLang="en-US" sz="2000" b="1" dirty="0">
                <a:latin typeface="Symbol" charset="2"/>
                <a:ea typeface="ＭＳ Ｐゴシック" charset="-128"/>
                <a:cs typeface="ＭＳ Ｐゴシック" charset="-128"/>
              </a:rPr>
              <a:t>Da/a 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 is expressed via difference of &lt;r</a:t>
            </a:r>
            <a:r>
              <a:rPr lang="en-US" altLang="en-US" sz="2000" baseline="30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&gt; </a:t>
            </a:r>
            <a:r>
              <a:rPr lang="en-US" altLang="en-US" sz="2000" baseline="-25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between ground excited nuclear states.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To find  </a:t>
            </a:r>
            <a:r>
              <a:rPr lang="en-US" altLang="en-US" sz="2000" b="1" dirty="0">
                <a:latin typeface="Symbol" charset="2"/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&lt;r</a:t>
            </a:r>
            <a:r>
              <a:rPr lang="en-US" altLang="en-US" sz="2000" baseline="30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&gt;, measure isomeric shifts of   </a:t>
            </a:r>
            <a:r>
              <a:rPr lang="en-US" altLang="en-US" sz="2000" baseline="30000" dirty="0">
                <a:ea typeface="ＭＳ Ｐゴシック" charset="-128"/>
                <a:cs typeface="ＭＳ Ｐゴシック" charset="-128"/>
              </a:rPr>
              <a:t>229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Th atomic lines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(atomic frequency in </a:t>
            </a:r>
            <a:r>
              <a:rPr lang="en-US" altLang="en-US" sz="2000" baseline="30000" dirty="0">
                <a:ea typeface="ＭＳ Ｐゴシック" charset="-128"/>
                <a:cs typeface="ＭＳ Ｐゴシック" charset="-128"/>
              </a:rPr>
              <a:t>229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 Th)  - (atomic frequency in  </a:t>
            </a:r>
            <a:r>
              <a:rPr lang="en-US" altLang="en-US" sz="2000" baseline="30000" dirty="0">
                <a:ea typeface="ＭＳ Ｐゴシック" charset="-128"/>
                <a:cs typeface="ＭＳ Ｐゴシック" charset="-128"/>
              </a:rPr>
              <a:t>229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Th *).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Measured J. 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Thielking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et al, Nature 556, 321, 2017 and recent work</a:t>
            </a:r>
            <a:r>
              <a:rPr lang="en-US" altLang="en-US" sz="20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dirty="0">
              <a:solidFill>
                <a:schemeClr val="accent2"/>
              </a:solidFill>
              <a:latin typeface="Symbol" charset="2"/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000" b="1" dirty="0" err="1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Dw</a:t>
            </a:r>
            <a:r>
              <a:rPr lang="en-US" altLang="en-US" sz="30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/w</a:t>
            </a:r>
            <a:r>
              <a:rPr lang="en-US" altLang="en-US" sz="3000" b="1" baseline="-25000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0  </a:t>
            </a:r>
            <a:r>
              <a:rPr lang="en-US" altLang="en-US" sz="30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= -</a:t>
            </a:r>
            <a:r>
              <a:rPr lang="en-US" altLang="en-US" sz="30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0.8 10</a:t>
            </a:r>
            <a:r>
              <a:rPr lang="en-US" altLang="en-US" sz="3000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4 </a:t>
            </a:r>
            <a:r>
              <a:rPr lang="en-US" altLang="en-US" sz="3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30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Da/a  - </a:t>
            </a:r>
            <a:r>
              <a:rPr lang="en-US" altLang="en-US" sz="3000" dirty="0">
                <a:solidFill>
                  <a:srgbClr val="00339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1.2 10</a:t>
            </a:r>
            <a:r>
              <a:rPr lang="en-US" altLang="en-US" sz="3000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4</a:t>
            </a:r>
            <a:r>
              <a:rPr lang="en-US" altLang="en-US" sz="30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  <a:r>
              <a:rPr lang="en-US" altLang="en-US" sz="3000" b="1" dirty="0" err="1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sz="3200" dirty="0" err="1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3000" baseline="-250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30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/</a:t>
            </a:r>
            <a:r>
              <a:rPr lang="en-US" altLang="en-US" sz="3200" dirty="0" err="1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3000" baseline="-250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3000" baseline="-250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3000" b="1" dirty="0">
              <a:solidFill>
                <a:schemeClr val="accent2"/>
              </a:solidFill>
              <a:latin typeface="Symbol" charset="2"/>
              <a:ea typeface="ＭＳ Ｐゴシック" charset="-128"/>
              <a:cs typeface="ＭＳ Ｐゴシック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ea typeface="ＭＳ Ｐゴシック" charset="-128"/>
                <a:cs typeface="ＭＳ Ｐゴシック" charset="-128"/>
              </a:rPr>
              <a:t>We also calculated sensitivity of Mossbauer  transitions to  </a:t>
            </a:r>
            <a:r>
              <a:rPr lang="en-US" altLang="en-US" sz="20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Da/a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and </a:t>
            </a:r>
            <a:r>
              <a:rPr lang="en-US" altLang="en-US" sz="2000" b="1" dirty="0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                 </a:t>
            </a:r>
            <a:r>
              <a:rPr lang="en-US" altLang="en-US" sz="2000" dirty="0" err="1"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2000" baseline="-25000" dirty="0" err="1"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=</a:t>
            </a:r>
            <a:r>
              <a:rPr lang="en-US" altLang="en-US" sz="2000" dirty="0" err="1">
                <a:ea typeface="ＭＳ Ｐゴシック" charset="-128"/>
                <a:cs typeface="ＭＳ Ｐゴシック" charset="-128"/>
              </a:rPr>
              <a:t>m</a:t>
            </a:r>
            <a:r>
              <a:rPr lang="en-US" altLang="en-US" sz="2000" baseline="-25000" dirty="0" err="1"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/ </a:t>
            </a:r>
            <a:r>
              <a:rPr lang="en-US" altLang="en-US" sz="2000" dirty="0">
                <a:latin typeface="Symbol" charset="2"/>
                <a:ea typeface="ＭＳ Ｐゴシック" charset="-128"/>
                <a:cs typeface="ＭＳ Ｐゴシック" charset="-128"/>
              </a:rPr>
              <a:t>L</a:t>
            </a:r>
            <a:r>
              <a:rPr lang="en-US" altLang="en-US" sz="2000" baseline="-25000" dirty="0">
                <a:ea typeface="ＭＳ Ｐゴシック" charset="-128"/>
                <a:cs typeface="ＭＳ Ｐゴシック" charset="-128"/>
              </a:rPr>
              <a:t>QCD </a:t>
            </a:r>
            <a:r>
              <a:rPr lang="en-US" altLang="en-US" sz="2000" dirty="0">
                <a:ea typeface="ＭＳ Ｐゴシック" charset="-128"/>
                <a:cs typeface="ＭＳ Ｐゴシック" charset="-128"/>
              </a:rPr>
              <a:t>-strong interaction parameter  </a:t>
            </a:r>
            <a:endParaRPr lang="en-US" altLang="en-US" sz="2000" b="1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38019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Why enhancement is so large?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7"/>
            <a:ext cx="8665535" cy="49193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sz="4100" dirty="0"/>
              <a:t>Total Coulomb energy E</a:t>
            </a:r>
            <a:r>
              <a:rPr lang="en-US" sz="4100" baseline="-25000" dirty="0"/>
              <a:t>C</a:t>
            </a:r>
            <a:r>
              <a:rPr lang="en-US" sz="4100" dirty="0"/>
              <a:t>=10</a:t>
            </a:r>
            <a:r>
              <a:rPr lang="en-US" sz="4100" baseline="30000" dirty="0"/>
              <a:t>9 </a:t>
            </a:r>
            <a:r>
              <a:rPr lang="en-US" sz="4100" dirty="0"/>
              <a:t> eV  in </a:t>
            </a:r>
            <a:r>
              <a:rPr lang="en-US" sz="4100" baseline="30000" dirty="0"/>
              <a:t>229 </a:t>
            </a:r>
            <a:r>
              <a:rPr lang="en-US" sz="4100" dirty="0" err="1"/>
              <a:t>Th</a:t>
            </a:r>
            <a:endParaRPr lang="en-US" sz="4100" dirty="0"/>
          </a:p>
          <a:p>
            <a:pPr marL="0" indent="0">
              <a:buNone/>
              <a:defRPr/>
            </a:pPr>
            <a:r>
              <a:rPr lang="en-US" sz="4100" dirty="0"/>
              <a:t>Using the measured 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D</a:t>
            </a:r>
            <a:r>
              <a:rPr lang="en-US" sz="4100" dirty="0">
                <a:solidFill>
                  <a:schemeClr val="accent2"/>
                </a:solidFill>
              </a:rPr>
              <a:t>&lt;r</a:t>
            </a:r>
            <a:r>
              <a:rPr lang="en-US" sz="4100" baseline="30000" dirty="0">
                <a:solidFill>
                  <a:schemeClr val="accent2"/>
                </a:solidFill>
              </a:rPr>
              <a:t>2</a:t>
            </a:r>
            <a:r>
              <a:rPr lang="en-US" sz="4100" dirty="0">
                <a:solidFill>
                  <a:schemeClr val="accent2"/>
                </a:solidFill>
              </a:rPr>
              <a:t>&gt;</a:t>
            </a:r>
            <a:r>
              <a:rPr lang="en-US" sz="4100" dirty="0"/>
              <a:t> we found difference of the Coulomb energies between the excited and ground state</a:t>
            </a:r>
          </a:p>
          <a:p>
            <a:pPr marL="0" indent="0">
              <a:buNone/>
              <a:defRPr/>
            </a:pPr>
            <a:r>
              <a:rPr lang="en-US" sz="4100" b="1" dirty="0">
                <a:solidFill>
                  <a:srgbClr val="FF6600"/>
                </a:solidFill>
                <a:latin typeface="Symbol" charset="0"/>
              </a:rPr>
              <a:t>D</a:t>
            </a:r>
            <a:r>
              <a:rPr lang="en-US" sz="4100" dirty="0">
                <a:solidFill>
                  <a:srgbClr val="FF0000"/>
                </a:solidFill>
              </a:rPr>
              <a:t>E</a:t>
            </a:r>
            <a:r>
              <a:rPr lang="en-US" sz="4100" baseline="-25000" dirty="0">
                <a:solidFill>
                  <a:srgbClr val="FF0000"/>
                </a:solidFill>
              </a:rPr>
              <a:t>C</a:t>
            </a:r>
            <a:r>
              <a:rPr lang="en-US" sz="4100" dirty="0">
                <a:solidFill>
                  <a:srgbClr val="FF0000"/>
                </a:solidFill>
              </a:rPr>
              <a:t>=67(19) keV          </a:t>
            </a:r>
            <a:r>
              <a:rPr lang="en-US" sz="4100" dirty="0"/>
              <a:t>( = 10</a:t>
            </a:r>
            <a:r>
              <a:rPr lang="en-US" sz="4100" baseline="30000" dirty="0"/>
              <a:t>-4 </a:t>
            </a:r>
            <a:r>
              <a:rPr lang="en-US" sz="4100" dirty="0"/>
              <a:t>E</a:t>
            </a:r>
            <a:r>
              <a:rPr lang="en-US" sz="4100" baseline="-25000" dirty="0"/>
              <a:t>C</a:t>
            </a:r>
            <a:r>
              <a:rPr lang="en-US" sz="4100" dirty="0"/>
              <a:t>)</a:t>
            </a:r>
          </a:p>
          <a:p>
            <a:pPr>
              <a:buFontTx/>
              <a:buNone/>
              <a:defRPr/>
            </a:pPr>
            <a:r>
              <a:rPr lang="en-US" sz="4100" b="1" dirty="0" err="1">
                <a:solidFill>
                  <a:schemeClr val="accent2"/>
                </a:solidFill>
                <a:latin typeface="Symbol" charset="0"/>
              </a:rPr>
              <a:t>Dw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/w</a:t>
            </a:r>
            <a:r>
              <a:rPr lang="en-US" sz="4100" b="1" baseline="-25000" dirty="0">
                <a:solidFill>
                  <a:schemeClr val="accent2"/>
                </a:solidFill>
                <a:latin typeface="Symbol" charset="0"/>
              </a:rPr>
              <a:t>0 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=</a:t>
            </a:r>
            <a:r>
              <a:rPr lang="en-US" sz="4100" b="1" dirty="0">
                <a:solidFill>
                  <a:schemeClr val="accent2"/>
                </a:solidFill>
              </a:rPr>
              <a:t> (</a:t>
            </a:r>
            <a:r>
              <a:rPr lang="en-US" sz="4100" b="1" dirty="0">
                <a:solidFill>
                  <a:srgbClr val="FF6600"/>
                </a:solidFill>
                <a:latin typeface="Symbol" charset="0"/>
              </a:rPr>
              <a:t>D</a:t>
            </a:r>
            <a:r>
              <a:rPr lang="en-US" sz="4100" dirty="0">
                <a:solidFill>
                  <a:srgbClr val="FF0000"/>
                </a:solidFill>
              </a:rPr>
              <a:t>E</a:t>
            </a:r>
            <a:r>
              <a:rPr lang="en-US" sz="4100" baseline="-25000" dirty="0">
                <a:solidFill>
                  <a:srgbClr val="FF0000"/>
                </a:solidFill>
              </a:rPr>
              <a:t>C</a:t>
            </a:r>
            <a:r>
              <a:rPr lang="en-US" sz="4100" dirty="0"/>
              <a:t>/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w</a:t>
            </a:r>
            <a:r>
              <a:rPr lang="en-US" sz="4100" b="1" baseline="-25000" dirty="0">
                <a:solidFill>
                  <a:schemeClr val="accent2"/>
                </a:solidFill>
                <a:latin typeface="Symbol" charset="0"/>
              </a:rPr>
              <a:t>0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)Da/a</a:t>
            </a:r>
            <a:r>
              <a:rPr lang="en-US" sz="4100" dirty="0"/>
              <a:t> =</a:t>
            </a:r>
          </a:p>
          <a:p>
            <a:pPr>
              <a:buFontTx/>
              <a:buNone/>
              <a:defRPr/>
            </a:pPr>
            <a:r>
              <a:rPr lang="en-US" sz="4100" dirty="0"/>
              <a:t>( </a:t>
            </a:r>
            <a:r>
              <a:rPr lang="en-US" sz="4100" dirty="0">
                <a:solidFill>
                  <a:srgbClr val="FF0000"/>
                </a:solidFill>
              </a:rPr>
              <a:t>7. 10</a:t>
            </a:r>
            <a:r>
              <a:rPr lang="en-US" sz="4100" baseline="30000" dirty="0">
                <a:solidFill>
                  <a:srgbClr val="FF0000"/>
                </a:solidFill>
              </a:rPr>
              <a:t>4</a:t>
            </a:r>
            <a:r>
              <a:rPr lang="en-US" sz="4100" dirty="0">
                <a:solidFill>
                  <a:srgbClr val="FF0000"/>
                </a:solidFill>
              </a:rPr>
              <a:t> </a:t>
            </a:r>
            <a:r>
              <a:rPr lang="en-US" sz="4100" dirty="0" err="1">
                <a:solidFill>
                  <a:srgbClr val="FF0000"/>
                </a:solidFill>
              </a:rPr>
              <a:t>eV</a:t>
            </a:r>
            <a:r>
              <a:rPr lang="en-US" sz="4100" dirty="0"/>
              <a:t> / </a:t>
            </a:r>
            <a:r>
              <a:rPr lang="en-US" sz="4100" dirty="0">
                <a:solidFill>
                  <a:srgbClr val="003399"/>
                </a:solidFill>
              </a:rPr>
              <a:t>8 </a:t>
            </a:r>
            <a:r>
              <a:rPr lang="en-US" sz="4100" dirty="0" err="1">
                <a:solidFill>
                  <a:srgbClr val="003399"/>
                </a:solidFill>
              </a:rPr>
              <a:t>eV</a:t>
            </a:r>
            <a:r>
              <a:rPr lang="en-US" sz="4100" dirty="0">
                <a:solidFill>
                  <a:srgbClr val="003399"/>
                </a:solidFill>
              </a:rPr>
              <a:t>)</a:t>
            </a:r>
            <a:r>
              <a:rPr lang="en-US" sz="4100" dirty="0"/>
              <a:t> 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Da/a</a:t>
            </a:r>
            <a:r>
              <a:rPr lang="en-US" sz="4100" dirty="0"/>
              <a:t> =</a:t>
            </a:r>
            <a:r>
              <a:rPr lang="en-US" sz="4100" dirty="0">
                <a:solidFill>
                  <a:srgbClr val="FF0000"/>
                </a:solidFill>
              </a:rPr>
              <a:t> 0.8 10</a:t>
            </a:r>
            <a:r>
              <a:rPr lang="en-US" sz="4100" baseline="30000" dirty="0">
                <a:solidFill>
                  <a:srgbClr val="FF0000"/>
                </a:solidFill>
              </a:rPr>
              <a:t>4 </a:t>
            </a:r>
            <a:r>
              <a:rPr lang="en-US" sz="4100" dirty="0"/>
              <a:t> 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Da/a</a:t>
            </a:r>
          </a:p>
          <a:p>
            <a:pPr>
              <a:buFontTx/>
              <a:buNone/>
              <a:defRPr/>
            </a:pPr>
            <a:r>
              <a:rPr lang="en-US" sz="4100" dirty="0"/>
              <a:t>Strong interaction  </a:t>
            </a:r>
            <a:r>
              <a:rPr lang="en-US" sz="4100" b="1" dirty="0" err="1">
                <a:solidFill>
                  <a:schemeClr val="accent2"/>
                </a:solidFill>
                <a:latin typeface="Symbol" charset="0"/>
              </a:rPr>
              <a:t>Dw</a:t>
            </a:r>
            <a:r>
              <a:rPr lang="en-US" sz="4100" b="1" dirty="0">
                <a:solidFill>
                  <a:schemeClr val="accent2"/>
                </a:solidFill>
                <a:latin typeface="Symbol" charset="0"/>
              </a:rPr>
              <a:t>/w</a:t>
            </a:r>
            <a:r>
              <a:rPr lang="en-US" sz="4100" b="1" baseline="-25000" dirty="0">
                <a:solidFill>
                  <a:schemeClr val="accent2"/>
                </a:solidFill>
                <a:latin typeface="Symbol" charset="0"/>
              </a:rPr>
              <a:t>0 </a:t>
            </a:r>
            <a:r>
              <a:rPr lang="en-US" sz="4100" dirty="0"/>
              <a:t>=</a:t>
            </a:r>
            <a:r>
              <a:rPr lang="en-US" sz="4100" dirty="0">
                <a:solidFill>
                  <a:srgbClr val="FF0000"/>
                </a:solidFill>
              </a:rPr>
              <a:t> 1.2 10</a:t>
            </a:r>
            <a:r>
              <a:rPr lang="en-US" sz="4100" baseline="30000" dirty="0">
                <a:solidFill>
                  <a:srgbClr val="FF0000"/>
                </a:solidFill>
              </a:rPr>
              <a:t>4   </a:t>
            </a:r>
            <a:r>
              <a:rPr lang="en-US" altLang="en-US" sz="4100" b="1" dirty="0" err="1">
                <a:solidFill>
                  <a:schemeClr val="accent2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D</a:t>
            </a:r>
            <a:r>
              <a:rPr lang="en-US" altLang="en-US" sz="41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4100" baseline="-250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41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/</a:t>
            </a:r>
            <a:r>
              <a:rPr lang="en-US" altLang="en-US" sz="41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altLang="en-US" sz="4100" baseline="-250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</a:t>
            </a:r>
            <a:r>
              <a:rPr lang="en-US" altLang="en-US" sz="4100" baseline="-250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en-US" sz="4100" b="1" dirty="0">
              <a:solidFill>
                <a:schemeClr val="accent2"/>
              </a:solidFill>
              <a:latin typeface="Symbol" charset="2"/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  <a:defRPr/>
            </a:pPr>
            <a:endParaRPr lang="en-US" b="1" dirty="0">
              <a:solidFill>
                <a:schemeClr val="accent2"/>
              </a:solidFill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76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5AF5-46A1-4AE4-989E-83E5A085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17" y="448266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Accurate nuclear calculations are needed to support experiments studying violation of fundamental symmetries, testing unification theories,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searching for dark matter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 and  space-time variation of fundamental constants,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88EF1-BC2B-BEA4-F039-CD5362B71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1" y="1065222"/>
            <a:ext cx="8932205" cy="579277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anapole moment,  Parity violating (PV) nuclear forces. </a:t>
            </a: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Schiff  and electric dipole moments. Time reversal violating (TV)</a:t>
            </a: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TV - PV polarizability (mixed electric and magnetic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) 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10</a:t>
            </a:r>
            <a:r>
              <a:rPr lang="en-US" sz="2000" baseline="30000" dirty="0">
                <a:latin typeface="Arial" charset="0"/>
                <a:ea typeface="ＭＳ Ｐゴシック" charset="0"/>
                <a:cs typeface="ＭＳ Ｐゴシック" charset="0"/>
              </a:rPr>
              <a:t>6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times enhanced  PV and TV effects in neutron reactions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Collective Magnetic quadrupole and Schiff moments in deformed nuclei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Axion dark matter producing PV and TV effects listed above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Neutron skin affecting atomic PV in isotope chain, search for Z’ boson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Nuclear clock - best device to search for space-time variation of fundamental constants (fine structure constant </a:t>
            </a:r>
            <a:r>
              <a:rPr lang="en-AU" sz="2000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a,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quark mass, </a:t>
            </a:r>
            <a:r>
              <a:rPr lang="en-AU" sz="2000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QCD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). Effects in Mossbauer nuclear transitions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Dependence of nuclear magnetic moments on fundamental constants</a:t>
            </a:r>
          </a:p>
          <a:p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Search for  dark matter producing variation of the fundamental constants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    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Anisotropy of speed of light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 Anisotropy of Coulomb interaction in nuclei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 10</a:t>
            </a:r>
            <a:r>
              <a:rPr lang="en-US" sz="2000" baseline="30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7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times improvement  compare to Michelson-Morley type experiments</a:t>
            </a:r>
          </a:p>
          <a:p>
            <a:pPr marL="0" indent="0"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Test of unification theories predicting matter –antimatter asymmetry and explaining baryogenesis.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PV , TV 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  <a:sym typeface="Wingdings" pitchFamily="2" charset="2"/>
              </a:rPr>
              <a:t>CP violation from CPT theorem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Arial" charset="0"/>
                <a:ea typeface="ＭＳ Ｐゴシック" charset="0"/>
                <a:cs typeface="ＭＳ Ｐゴシック" charset="0"/>
              </a:rPr>
              <a:t> Minimal supersymmetric theory  is cornered. </a:t>
            </a:r>
            <a:b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2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39009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solidFill>
                  <a:srgbClr val="43FF5C"/>
                </a:solidFill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sz="3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791200"/>
          </a:xfrm>
        </p:spPr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Schiff moment is  enhanced up to 1000 times in nuclei with </a:t>
            </a:r>
            <a:r>
              <a:rPr lang="en-US" sz="2000" dirty="0" err="1">
                <a:latin typeface="Arial" charset="0"/>
                <a:ea typeface="ＭＳ Ｐゴシック" charset="0"/>
              </a:rPr>
              <a:t>octupole</a:t>
            </a:r>
            <a:r>
              <a:rPr lang="en-US" sz="2000" dirty="0">
                <a:latin typeface="Arial" charset="0"/>
                <a:ea typeface="ＭＳ Ｐゴシック" charset="0"/>
              </a:rPr>
              <a:t> deformation </a:t>
            </a:r>
            <a:r>
              <a:rPr lang="en-US" sz="20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000" dirty="0">
                <a:latin typeface="Arial" charset="0"/>
                <a:ea typeface="ＭＳ Ｐゴシック" charset="0"/>
              </a:rPr>
              <a:t>radioactive molecules </a:t>
            </a:r>
            <a:r>
              <a:rPr lang="en-US" sz="2000" dirty="0" err="1">
                <a:latin typeface="Arial" charset="0"/>
                <a:ea typeface="ＭＳ Ｐゴシック" charset="0"/>
              </a:rPr>
              <a:t>RaO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AcN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ThO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Np</a:t>
            </a:r>
            <a:r>
              <a:rPr lang="en-US" sz="2000" dirty="0">
                <a:latin typeface="Arial" charset="0"/>
                <a:ea typeface="ＭＳ Ｐゴシック" charset="0"/>
              </a:rPr>
              <a:t> ,</a:t>
            </a:r>
            <a:r>
              <a:rPr lang="mr-IN" sz="2000" dirty="0">
                <a:latin typeface="Arial" charset="0"/>
                <a:ea typeface="ＭＳ Ｐゴシック" charset="0"/>
              </a:rPr>
              <a:t>…</a:t>
            </a:r>
            <a:r>
              <a:rPr lang="en-AU" sz="2000" dirty="0">
                <a:latin typeface="Arial" charset="0"/>
                <a:ea typeface="ＭＳ Ｐゴシック" charset="0"/>
              </a:rPr>
              <a:t> Stable </a:t>
            </a:r>
            <a:r>
              <a:rPr lang="en-AU" sz="2000" dirty="0" err="1">
                <a:latin typeface="Arial" charset="0"/>
                <a:ea typeface="ＭＳ Ｐゴシック" charset="0"/>
              </a:rPr>
              <a:t>EuN</a:t>
            </a:r>
            <a:r>
              <a:rPr lang="en-AU" sz="2000" dirty="0">
                <a:latin typeface="Arial" charset="0"/>
                <a:ea typeface="ＭＳ Ｐゴシック" charset="0"/>
              </a:rPr>
              <a:t> ?    Experiments with solids.       </a:t>
            </a:r>
            <a:r>
              <a:rPr lang="en-AU" sz="2000" dirty="0">
                <a:solidFill>
                  <a:srgbClr val="660066"/>
                </a:solidFill>
                <a:latin typeface="Arial" charset="0"/>
                <a:ea typeface="ＭＳ Ｐゴシック" charset="0"/>
              </a:rPr>
              <a:t>Nuclear spin </a:t>
            </a:r>
            <a:r>
              <a:rPr lang="en-US" sz="20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≥ ½ </a:t>
            </a:r>
            <a:endParaRPr lang="en-US" sz="2000" dirty="0">
              <a:solidFill>
                <a:srgbClr val="660066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  <a:latin typeface="Arial" charset="0"/>
              </a:rPr>
              <a:t>Limit from Hg EDM:  </a:t>
            </a:r>
            <a:r>
              <a:rPr lang="en-US" altLang="en-US" sz="2000" dirty="0">
                <a:solidFill>
                  <a:srgbClr val="FF0000"/>
                </a:solidFill>
                <a:latin typeface="Symbol" charset="2"/>
              </a:rPr>
              <a:t>q</a:t>
            </a:r>
            <a:r>
              <a:rPr lang="en-AU" sz="2000" dirty="0">
                <a:solidFill>
                  <a:srgbClr val="C00000"/>
                </a:solidFill>
              </a:rPr>
              <a:t>&lt; 0.5 10</a:t>
            </a:r>
            <a:r>
              <a:rPr lang="en-AU" sz="2000" baseline="30000" dirty="0">
                <a:solidFill>
                  <a:srgbClr val="C00000"/>
                </a:solidFill>
              </a:rPr>
              <a:t>-10 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Magnetic quadrupole moment has collective nature in nuclei with quadrupole deformation.  </a:t>
            </a:r>
            <a:r>
              <a:rPr lang="en-US" sz="2000" dirty="0" err="1">
                <a:latin typeface="Arial" charset="0"/>
                <a:ea typeface="ＭＳ Ｐゴシック" charset="0"/>
              </a:rPr>
              <a:t>YbF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HfF</a:t>
            </a:r>
            <a:r>
              <a:rPr lang="en-US" sz="2000" dirty="0">
                <a:latin typeface="Arial" charset="0"/>
                <a:ea typeface="ＭＳ Ｐゴシック" charset="0"/>
              </a:rPr>
              <a:t>+, </a:t>
            </a:r>
            <a:r>
              <a:rPr lang="en-US" sz="2000" dirty="0" err="1">
                <a:latin typeface="Arial" charset="0"/>
                <a:ea typeface="ＭＳ Ｐゴシック" charset="0"/>
              </a:rPr>
              <a:t>YbOH,TaN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ThO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mr-IN" sz="2000" dirty="0">
                <a:latin typeface="Arial" charset="0"/>
                <a:ea typeface="ＭＳ Ｐゴシック" charset="0"/>
              </a:rPr>
              <a:t>…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solidFill>
                  <a:srgbClr val="660066"/>
                </a:solidFill>
                <a:latin typeface="Arial" charset="0"/>
                <a:ea typeface="ＭＳ Ｐゴシック" charset="0"/>
              </a:rPr>
              <a:t>Nuclear spin </a:t>
            </a:r>
            <a:r>
              <a:rPr lang="en-US" sz="20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≥ 1, electron  </a:t>
            </a:r>
            <a:r>
              <a:rPr lang="en-US" sz="20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0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≥ 1/2; </a:t>
            </a:r>
            <a:r>
              <a:rPr lang="en-US" sz="20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magnetic</a:t>
            </a:r>
            <a:r>
              <a:rPr lang="en-US" sz="20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interaction =&gt; no Schiff screening</a:t>
            </a:r>
            <a:endParaRPr lang="en-US" sz="2000" dirty="0">
              <a:solidFill>
                <a:srgbClr val="660066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T,P-violating nuclear polarization gives atomic and molecular EDM , may be measured  in molecules used to search for electron EDM : </a:t>
            </a:r>
            <a:r>
              <a:rPr lang="en-US" sz="2000" dirty="0" err="1">
                <a:latin typeface="Arial" charset="0"/>
                <a:ea typeface="ＭＳ Ｐゴシック" charset="0"/>
              </a:rPr>
              <a:t>ThO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HfF</a:t>
            </a:r>
            <a:r>
              <a:rPr lang="en-US" sz="2000" dirty="0">
                <a:latin typeface="Arial" charset="0"/>
                <a:ea typeface="ＭＳ Ｐゴシック" charset="0"/>
              </a:rPr>
              <a:t>+, </a:t>
            </a:r>
            <a:r>
              <a:rPr lang="mr-IN" sz="2000" dirty="0">
                <a:latin typeface="Arial" charset="0"/>
                <a:ea typeface="ＭＳ Ｐゴシック" charset="0"/>
              </a:rPr>
              <a:t>…</a:t>
            </a:r>
            <a:endParaRPr lang="en-AU" sz="2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AU" sz="2000" dirty="0">
                <a:solidFill>
                  <a:srgbClr val="660066"/>
                </a:solidFill>
                <a:latin typeface="Arial" charset="0"/>
                <a:ea typeface="ＭＳ Ｐゴシック" charset="0"/>
              </a:rPr>
              <a:t>Any nuclear spin including I=0, </a:t>
            </a:r>
            <a:r>
              <a:rPr lang="en-US" sz="20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electron </a:t>
            </a:r>
            <a:r>
              <a:rPr lang="en-US" sz="2000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20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≥ 1/2</a:t>
            </a:r>
            <a:endParaRPr lang="en-US" sz="2000" dirty="0">
              <a:solidFill>
                <a:srgbClr val="660066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Schiff theorem is violated in non-stationary states or by oscillating electric field, resonance enhancement in molecules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ea typeface="ＭＳ Ｐゴシック" charset="0"/>
              </a:rPr>
              <a:t>Axion exchange produces static EDM, limits from molecular EDM experiments  </a:t>
            </a:r>
            <a:r>
              <a:rPr lang="en-US" sz="2000" dirty="0" err="1">
                <a:latin typeface="Arial" charset="0"/>
                <a:ea typeface="ＭＳ Ｐゴシック" charset="0"/>
              </a:rPr>
              <a:t>ThO</a:t>
            </a:r>
            <a:r>
              <a:rPr lang="en-US" sz="2000" dirty="0">
                <a:latin typeface="Arial" charset="0"/>
                <a:ea typeface="ＭＳ Ｐゴシック" charset="0"/>
              </a:rPr>
              <a:t>, </a:t>
            </a:r>
            <a:r>
              <a:rPr lang="en-US" sz="2000" dirty="0" err="1">
                <a:latin typeface="Arial" charset="0"/>
                <a:ea typeface="ＭＳ Ｐゴシック" charset="0"/>
              </a:rPr>
              <a:t>HfF</a:t>
            </a:r>
            <a:r>
              <a:rPr lang="en-US" sz="2000" dirty="0">
                <a:latin typeface="Arial" charset="0"/>
                <a:ea typeface="ＭＳ Ｐゴシック" charset="0"/>
              </a:rPr>
              <a:t>+, also from Hg and Xe EDM experiments.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solidFill>
                  <a:srgbClr val="000090"/>
                </a:solidFill>
                <a:latin typeface="Arial" charset="0"/>
                <a:ea typeface="ＭＳ Ｐゴシック" charset="0"/>
              </a:rPr>
              <a:t>Axion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dark matter field produces oscillating EDM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err="1">
                <a:latin typeface="Arial" charset="0"/>
                <a:ea typeface="ＭＳ Ｐゴシック" charset="0"/>
              </a:rPr>
              <a:t>nEDM</a:t>
            </a:r>
            <a:r>
              <a:rPr lang="en-US" sz="2000" dirty="0">
                <a:latin typeface="Arial" charset="0"/>
                <a:ea typeface="ＭＳ Ｐゴシック" charset="0"/>
              </a:rPr>
              <a:t> collaboration, </a:t>
            </a:r>
            <a:r>
              <a:rPr lang="en-US" sz="2000" dirty="0" err="1">
                <a:latin typeface="Arial" charset="0"/>
                <a:ea typeface="ＭＳ Ｐゴシック" charset="0"/>
              </a:rPr>
              <a:t>CASPEr</a:t>
            </a:r>
            <a:r>
              <a:rPr lang="en-US" sz="2000" dirty="0">
                <a:latin typeface="Arial" charset="0"/>
                <a:ea typeface="ＭＳ Ｐゴシック" charset="0"/>
              </a:rPr>
              <a:t> electric, JILA (E. Cornell and Jun Ye group)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000" dirty="0" err="1">
                <a:solidFill>
                  <a:srgbClr val="000090"/>
                </a:solidFill>
                <a:latin typeface="Arial" charset="0"/>
                <a:ea typeface="ＭＳ Ｐゴシック" charset="0"/>
              </a:rPr>
              <a:t>Axion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 dark matter field produces  M2 transitions in molecules induced by oscillating nuclear magnetic </a:t>
            </a:r>
            <a:r>
              <a:rPr lang="en-US" sz="2000" dirty="0" err="1">
                <a:solidFill>
                  <a:srgbClr val="000090"/>
                </a:solidFill>
                <a:latin typeface="Arial" charset="0"/>
                <a:ea typeface="ＭＳ Ｐゴシック" charset="0"/>
              </a:rPr>
              <a:t>quadrupole</a:t>
            </a: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2000" baseline="30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6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enhancement of P-odd and P,T-odd effects in neutron reactions near p-wave nuclear compound resonances</a:t>
            </a:r>
          </a:p>
        </p:txBody>
      </p:sp>
    </p:spTree>
    <p:extLst>
      <p:ext uri="{BB962C8B-B14F-4D97-AF65-F5344CB8AC3E}">
        <p14:creationId xmlns:p14="http://schemas.microsoft.com/office/powerpoint/2010/main" val="483288997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36734"/>
            <a:ext cx="7162800" cy="646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pt-B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pt-BR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67228" y="1426395"/>
            <a:ext cx="8140441" cy="23152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dirty="0">
                <a:solidFill>
                  <a:srgbClr val="660066"/>
                </a:solidFill>
                <a:latin typeface="+mn-lt"/>
              </a:rPr>
              <a:t>Mechanism generating quadratic dependence on axion field:  pion mass depends on </a:t>
            </a:r>
            <a:r>
              <a:rPr lang="en-AU" sz="2400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q</a:t>
            </a:r>
            <a:r>
              <a:rPr lang="en-AU" sz="2400" baseline="30000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400" dirty="0">
                <a:solidFill>
                  <a:srgbClr val="FF0000"/>
                </a:solidFill>
                <a:latin typeface="Symbol" charset="0"/>
                <a:ea typeface="ＭＳ Ｐゴシック" charset="0"/>
                <a:cs typeface="ＭＳ Ｐゴシック" charset="0"/>
              </a:rPr>
              <a:t>=</a:t>
            </a:r>
            <a:r>
              <a:rPr lang="en-US" sz="2400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(a/f</a:t>
            </a:r>
            <a:r>
              <a:rPr lang="en-US" sz="2400" baseline="-25000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2400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)</a:t>
            </a: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2</a:t>
            </a:r>
          </a:p>
          <a:p>
            <a:pPr algn="ctr">
              <a:buFontTx/>
              <a:buNone/>
              <a:defRPr/>
            </a:pPr>
            <a:r>
              <a:rPr lang="en-US" sz="2400" baseline="30000" dirty="0" err="1">
                <a:solidFill>
                  <a:srgbClr val="660066"/>
                </a:solidFill>
                <a:latin typeface="+mn-lt"/>
                <a:ea typeface="ＭＳ Ｐゴシック" charset="0"/>
              </a:rPr>
              <a:t>Ubaldi</a:t>
            </a: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 2010 ; Kim, Perez  2022</a:t>
            </a:r>
          </a:p>
          <a:p>
            <a:pPr algn="ctr">
              <a:buFontTx/>
              <a:buNone/>
              <a:defRPr/>
            </a:pP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Nuclear magnetic moments, mass   and radius depend on pion mass. </a:t>
            </a:r>
          </a:p>
          <a:p>
            <a:pPr algn="ctr">
              <a:buFontTx/>
              <a:buNone/>
              <a:defRPr/>
            </a:pP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V.F. and Tedesco 2006, V.F. and </a:t>
            </a:r>
            <a:r>
              <a:rPr lang="en-US" sz="2400" baseline="30000" dirty="0" err="1">
                <a:solidFill>
                  <a:srgbClr val="660066"/>
                </a:solidFill>
                <a:latin typeface="+mn-lt"/>
                <a:ea typeface="ＭＳ Ｐゴシック" charset="0"/>
              </a:rPr>
              <a:t>Wiringa</a:t>
            </a: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 2007, 2009, </a:t>
            </a:r>
          </a:p>
          <a:p>
            <a:pPr algn="ctr">
              <a:buFontTx/>
              <a:buNone/>
              <a:defRPr/>
            </a:pP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Effects in hyperfine transitions in Cs and Rb. Measurements </a:t>
            </a:r>
            <a:r>
              <a:rPr lang="en-US" sz="2400" baseline="30000" dirty="0" err="1">
                <a:solidFill>
                  <a:srgbClr val="660066"/>
                </a:solidFill>
                <a:latin typeface="+mn-lt"/>
                <a:ea typeface="ＭＳ Ｐゴシック" charset="0"/>
              </a:rPr>
              <a:t>Guena</a:t>
            </a: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 et al 2012, </a:t>
            </a:r>
            <a:r>
              <a:rPr lang="en-US" sz="2400" baseline="30000" dirty="0" err="1">
                <a:solidFill>
                  <a:srgbClr val="660066"/>
                </a:solidFill>
                <a:latin typeface="+mn-lt"/>
                <a:ea typeface="ＭＳ Ｐゴシック" charset="0"/>
              </a:rPr>
              <a:t>Hees</a:t>
            </a: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 et al 2016. Pion- axion interpretation Kim, Perez 2022</a:t>
            </a:r>
          </a:p>
          <a:p>
            <a:pPr algn="ctr">
              <a:buFontTx/>
              <a:buNone/>
              <a:defRPr/>
            </a:pP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Recently measured effect of variation of nuclear radius  in optical atomic transitions in Yb+, Banerjee et al  2023.  New limits in  V.F. and Mansour 2023</a:t>
            </a:r>
          </a:p>
          <a:p>
            <a:pPr algn="ctr">
              <a:buFontTx/>
              <a:buNone/>
              <a:defRPr/>
            </a:pPr>
            <a:r>
              <a:rPr lang="en-US" sz="2400" baseline="30000" dirty="0">
                <a:solidFill>
                  <a:srgbClr val="660066"/>
                </a:solidFill>
                <a:latin typeface="+mn-lt"/>
                <a:ea typeface="ＭＳ Ｐゴシック" charset="0"/>
              </a:rPr>
              <a:t> </a:t>
            </a:r>
          </a:p>
          <a:p>
            <a:pPr algn="ctr">
              <a:buFontTx/>
              <a:buNone/>
              <a:defRPr/>
            </a:pPr>
            <a:endParaRPr lang="en-US" sz="2400" baseline="30000" dirty="0">
              <a:solidFill>
                <a:srgbClr val="660066"/>
              </a:solidFill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en-US" sz="2400" dirty="0">
                <a:latin typeface="+mn-lt"/>
              </a:rPr>
              <a:t>Averaging over fast oscillations (frequency=m</a:t>
            </a:r>
            <a:r>
              <a:rPr lang="en-US" sz="2400" baseline="-25000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)  allows one to measure  10</a:t>
            </a:r>
            <a:r>
              <a:rPr lang="en-US" sz="2400" baseline="30000" dirty="0">
                <a:latin typeface="+mn-lt"/>
              </a:rPr>
              <a:t>6 </a:t>
            </a:r>
            <a:r>
              <a:rPr lang="en-US" sz="2400" dirty="0">
                <a:latin typeface="+mn-lt"/>
              </a:rPr>
              <a:t>times slower fluctuations of the scalar and axion dark matter density  and extend covered interval of dark matter particle  masses.      </a:t>
            </a:r>
            <a:r>
              <a:rPr lang="en-US" sz="2400" dirty="0" err="1">
                <a:latin typeface="+mn-lt"/>
              </a:rPr>
              <a:t>Masia</a:t>
            </a:r>
            <a:r>
              <a:rPr lang="en-US" sz="2400" dirty="0">
                <a:latin typeface="+mn-lt"/>
              </a:rPr>
              <a:t> –</a:t>
            </a:r>
            <a:r>
              <a:rPr lang="en-US" sz="2400" dirty="0" err="1">
                <a:latin typeface="+mn-lt"/>
              </a:rPr>
              <a:t>Roig</a:t>
            </a:r>
            <a:r>
              <a:rPr lang="en-US" sz="2400" dirty="0">
                <a:latin typeface="+mn-lt"/>
              </a:rPr>
              <a:t> et al 2022.                                                    New limits in V.F. and </a:t>
            </a:r>
            <a:r>
              <a:rPr lang="en-US" sz="2400" dirty="0" err="1">
                <a:latin typeface="+mn-lt"/>
              </a:rPr>
              <a:t>Samsonov</a:t>
            </a:r>
            <a:r>
              <a:rPr lang="en-US" sz="2400" dirty="0">
                <a:latin typeface="+mn-lt"/>
              </a:rPr>
              <a:t> 2023 </a:t>
            </a:r>
          </a:p>
        </p:txBody>
      </p:sp>
      <p:sp>
        <p:nvSpPr>
          <p:cNvPr id="80899" name="Text Box 8"/>
          <p:cNvSpPr txBox="1">
            <a:spLocks noChangeArrowheads="1"/>
          </p:cNvSpPr>
          <p:nvPr/>
        </p:nvSpPr>
        <p:spPr bwMode="auto">
          <a:xfrm>
            <a:off x="1209675" y="5600700"/>
            <a:ext cx="6743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  <a:cs typeface="ＭＳ Ｐゴシック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1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38981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458D5F-854A-753F-9ADF-B997445FA096}"/>
              </a:ext>
            </a:extLst>
          </p:cNvPr>
          <p:cNvSpPr/>
          <p:nvPr/>
        </p:nvSpPr>
        <p:spPr>
          <a:xfrm>
            <a:off x="2787371" y="5027535"/>
            <a:ext cx="3569252" cy="854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E064B9-9670-1349-0B54-96B6684D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531C-2104-3840-8C85-FE5AEF59FE06}" type="slidenum">
              <a:rPr lang="en-US" smtClean="0"/>
              <a:t>55</a:t>
            </a:fld>
            <a:r>
              <a:rPr lang="en-US" dirty="0"/>
              <a:t> of 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36E32A-7DED-390C-4383-20121E866289}"/>
              </a:ext>
            </a:extLst>
          </p:cNvPr>
          <p:cNvSpPr/>
          <p:nvPr/>
        </p:nvSpPr>
        <p:spPr>
          <a:xfrm>
            <a:off x="0" y="0"/>
            <a:ext cx="9144000" cy="154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Variation of nuclear magnetic and electric quadrupole moments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 variation of atomic  hyperfine structure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/>
              <a:t>search for dark matter  Rb/Cs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D575D3-4A16-E7CA-172F-B15ADA014372}"/>
                  </a:ext>
                </a:extLst>
              </p:cNvPr>
              <p:cNvSpPr txBox="1"/>
              <p:nvPr/>
            </p:nvSpPr>
            <p:spPr>
              <a:xfrm>
                <a:off x="240925" y="1706323"/>
                <a:ext cx="7975269" cy="2377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solidFill>
                      <a:schemeClr val="accent1"/>
                    </a:solidFill>
                  </a:rPr>
                  <a:t>The electric quadrupole hyperfine structure constant </a:t>
                </a:r>
                <a14:m>
                  <m:oMath xmlns:m="http://schemas.openxmlformats.org/officeDocument/2006/math">
                    <m:r>
                      <a:rPr lang="en-AU" sz="135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350" dirty="0">
                    <a:solidFill>
                      <a:schemeClr val="accent1"/>
                    </a:solidFill>
                  </a:rPr>
                  <a:t> is proportional to the nuclear radius squared: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1350" dirty="0">
                  <a:solidFill>
                    <a:schemeClr val="accent1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1350" dirty="0">
                  <a:solidFill>
                    <a:schemeClr val="accent1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1350" dirty="0">
                  <a:solidFill>
                    <a:schemeClr val="accent1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endParaRPr lang="en-US" sz="1350" dirty="0">
                  <a:solidFill>
                    <a:schemeClr val="accent1"/>
                  </a:solidFill>
                </a:endParaRPr>
              </a:p>
              <a:p>
                <a:r>
                  <a:rPr lang="en-US" sz="1350" dirty="0">
                    <a:solidFill>
                      <a:schemeClr val="accent1"/>
                    </a:solidFill>
                  </a:rPr>
                  <a:t>Using this, we may relate the variation of </a:t>
                </a:r>
                <a14:m>
                  <m:oMath xmlns:m="http://schemas.openxmlformats.org/officeDocument/2006/math">
                    <m:r>
                      <a:rPr lang="en-AU" sz="135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350" dirty="0">
                    <a:solidFill>
                      <a:schemeClr val="accent1"/>
                    </a:solidFill>
                  </a:rPr>
                  <a:t> to the quark mass</a:t>
                </a:r>
              </a:p>
              <a:p>
                <a:endParaRPr lang="en-US" sz="1350" dirty="0">
                  <a:solidFill>
                    <a:schemeClr val="accent1"/>
                  </a:solidFill>
                </a:endParaRPr>
              </a:p>
              <a:p>
                <a:endParaRPr lang="en-US" sz="1350" dirty="0">
                  <a:solidFill>
                    <a:schemeClr val="accent1"/>
                  </a:solidFill>
                </a:endParaRPr>
              </a:p>
              <a:p>
                <a:endParaRPr lang="en-US" sz="1350" dirty="0">
                  <a:solidFill>
                    <a:schemeClr val="accent1"/>
                  </a:solidFill>
                </a:endParaRPr>
              </a:p>
              <a:p>
                <a:endParaRPr lang="en-US" sz="1350" dirty="0">
                  <a:solidFill>
                    <a:schemeClr val="accent1"/>
                  </a:solidFill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solidFill>
                      <a:schemeClr val="accent1"/>
                    </a:solidFill>
                  </a:rPr>
                  <a:t>The ratio of electric quadrupole and magnetic dipole constants is proportional to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D575D3-4A16-E7CA-172F-B15ADA014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5" y="1706323"/>
                <a:ext cx="7975269" cy="2377574"/>
              </a:xfrm>
              <a:prstGeom prst="rect">
                <a:avLst/>
              </a:prstGeom>
              <a:blipFill>
                <a:blip r:embed="rId3"/>
                <a:stretch>
                  <a:fillRect l="-318" t="-532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>
            <a:extLst>
              <a:ext uri="{FF2B5EF4-FFF2-40B4-BE49-F238E27FC236}">
                <a16:creationId xmlns:a16="http://schemas.microsoft.com/office/drawing/2014/main" id="{31E2BC23-C578-D7CE-1192-1CABF889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06" y="2194046"/>
            <a:ext cx="1170788" cy="4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4B9E838-CD35-07D2-D26C-4E445FE1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50" y="3220894"/>
            <a:ext cx="1060495" cy="42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B1ADEB-F399-4A42-0FB8-4D2B57B40042}"/>
              </a:ext>
            </a:extLst>
          </p:cNvPr>
          <p:cNvCxnSpPr/>
          <p:nvPr/>
        </p:nvCxnSpPr>
        <p:spPr>
          <a:xfrm flipV="1">
            <a:off x="4408715" y="3079021"/>
            <a:ext cx="0" cy="238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1183C8-9555-53F1-E08C-C2D3ECAD4E86}"/>
              </a:ext>
            </a:extLst>
          </p:cNvPr>
          <p:cNvCxnSpPr/>
          <p:nvPr/>
        </p:nvCxnSpPr>
        <p:spPr>
          <a:xfrm>
            <a:off x="4408715" y="3079021"/>
            <a:ext cx="22603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C151999D-EFF4-3010-7A7D-7960D93C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99" y="2929518"/>
            <a:ext cx="1042630" cy="3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CDEF0D7-7762-6E78-A0B1-875D6CC6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84" y="4099480"/>
            <a:ext cx="1781630" cy="42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3B7ACFC-B23D-86EF-2DDE-3419B34D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55" y="4157909"/>
            <a:ext cx="1743659" cy="35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68179E-404B-05A8-941C-9FEC1457DF6B}"/>
              </a:ext>
            </a:extLst>
          </p:cNvPr>
          <p:cNvCxnSpPr>
            <a:cxnSpLocks/>
          </p:cNvCxnSpPr>
          <p:nvPr/>
        </p:nvCxnSpPr>
        <p:spPr>
          <a:xfrm flipH="1" flipV="1">
            <a:off x="5307626" y="4541973"/>
            <a:ext cx="462516" cy="30708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0A30A7-FFCE-4205-8450-F8A47AC397F9}"/>
              </a:ext>
            </a:extLst>
          </p:cNvPr>
          <p:cNvCxnSpPr>
            <a:cxnSpLocks/>
          </p:cNvCxnSpPr>
          <p:nvPr/>
        </p:nvCxnSpPr>
        <p:spPr>
          <a:xfrm flipH="1" flipV="1">
            <a:off x="5462814" y="4227007"/>
            <a:ext cx="388945" cy="58139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DB3C69-3C5C-7833-18BE-550E3366E7D0}"/>
              </a:ext>
            </a:extLst>
          </p:cNvPr>
          <p:cNvSpPr txBox="1"/>
          <p:nvPr/>
        </p:nvSpPr>
        <p:spPr>
          <a:xfrm>
            <a:off x="5770143" y="4769141"/>
            <a:ext cx="2240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>
                <a:solidFill>
                  <a:schemeClr val="accent1"/>
                </a:solidFill>
              </a:rPr>
              <a:t>Relativistic factors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001902-C09B-B5E3-190C-B4DCCF75BE14}"/>
                  </a:ext>
                </a:extLst>
              </p:cNvPr>
              <p:cNvSpPr txBox="1"/>
              <p:nvPr/>
            </p:nvSpPr>
            <p:spPr>
              <a:xfrm>
                <a:off x="7379485" y="4612077"/>
                <a:ext cx="1860290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900" dirty="0">
                    <a:solidFill>
                      <a:schemeClr val="accent1"/>
                    </a:solidFill>
                  </a:rPr>
                  <a:t>The dependence of the magnetic dipole hyperfine constant </a:t>
                </a:r>
                <a14:m>
                  <m:oMath xmlns:m="http://schemas.openxmlformats.org/officeDocument/2006/math">
                    <m:r>
                      <a:rPr lang="en-AU" sz="9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900" dirty="0">
                    <a:solidFill>
                      <a:schemeClr val="accent1"/>
                    </a:solidFill>
                  </a:rPr>
                  <a:t> on hadronic parameters is different for all nuclei </a:t>
                </a:r>
              </a:p>
              <a:p>
                <a:endParaRPr lang="en-AU" sz="135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001902-C09B-B5E3-190C-B4DCCF75B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485" y="4612077"/>
                <a:ext cx="1860290" cy="8540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DBF0F5-BB0B-E6D0-62DE-D70CF699EB1A}"/>
              </a:ext>
            </a:extLst>
          </p:cNvPr>
          <p:cNvCxnSpPr>
            <a:cxnSpLocks/>
          </p:cNvCxnSpPr>
          <p:nvPr/>
        </p:nvCxnSpPr>
        <p:spPr>
          <a:xfrm flipH="1" flipV="1">
            <a:off x="6890398" y="4424624"/>
            <a:ext cx="497441" cy="36392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extLst>
              <a:ext uri="{FF2B5EF4-FFF2-40B4-BE49-F238E27FC236}">
                <a16:creationId xmlns:a16="http://schemas.microsoft.com/office/drawing/2014/main" id="{407B788B-C56F-63F8-41EE-789D1DA9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31" y="5384547"/>
            <a:ext cx="373482" cy="1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C726FF-6E49-2D6D-F290-0FA65CBCA2A3}"/>
              </a:ext>
            </a:extLst>
          </p:cNvPr>
          <p:cNvCxnSpPr>
            <a:cxnSpLocks/>
          </p:cNvCxnSpPr>
          <p:nvPr/>
        </p:nvCxnSpPr>
        <p:spPr>
          <a:xfrm flipH="1" flipV="1">
            <a:off x="6064351" y="5516603"/>
            <a:ext cx="347684" cy="10256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355AC-B3C4-E351-72A6-A77788296D16}"/>
                  </a:ext>
                </a:extLst>
              </p:cNvPr>
              <p:cNvSpPr txBox="1"/>
              <p:nvPr/>
            </p:nvSpPr>
            <p:spPr>
              <a:xfrm>
                <a:off x="6446086" y="5439652"/>
                <a:ext cx="2240513" cy="1379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9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AU" sz="9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9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9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AU" sz="9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9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sz="9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900" dirty="0">
                    <a:solidFill>
                      <a:schemeClr val="accent1"/>
                    </a:solidFill>
                  </a:rPr>
                  <a:t>,</a:t>
                </a:r>
              </a:p>
              <a:p>
                <a:r>
                  <a:rPr lang="en-AU" sz="1500" dirty="0">
                    <a:solidFill>
                      <a:schemeClr val="accent1"/>
                    </a:solidFill>
                  </a:rPr>
                  <a:t> </a:t>
                </a:r>
                <a:r>
                  <a:rPr lang="en-AU" sz="1500" dirty="0">
                    <a:solidFill>
                      <a:srgbClr val="FF0000"/>
                    </a:solidFill>
                  </a:rPr>
                  <a:t>measurements of B/A may be used to search for scalar  and  axion dark matter!  </a:t>
                </a:r>
              </a:p>
              <a:p>
                <a:endParaRPr lang="en-AU" sz="105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C355AC-B3C4-E351-72A6-A77788296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086" y="5439652"/>
                <a:ext cx="2240513" cy="1379673"/>
              </a:xfrm>
              <a:prstGeom prst="rect">
                <a:avLst/>
              </a:prstGeom>
              <a:blipFill>
                <a:blip r:embed="rId11"/>
                <a:stretch>
                  <a:fillRect l="-1130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ED63EE85-0ACA-C1CD-6F04-41953F65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58" y="5267955"/>
            <a:ext cx="2802598" cy="38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886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id="{5F08C5BC-AEB1-7BC7-9DB7-BF57A4EC9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Electric field of Schiff moment </a:t>
            </a:r>
            <a:br>
              <a:rPr lang="en-US" altLang="en-US" sz="4000"/>
            </a:br>
            <a:r>
              <a:rPr lang="en-US" altLang="en-US" sz="4000"/>
              <a:t>(exponentially small outside nucleus, zero at two poles)</a:t>
            </a:r>
          </a:p>
        </p:txBody>
      </p:sp>
      <p:pic>
        <p:nvPicPr>
          <p:cNvPr id="33794" name="Picture 4" descr="field">
            <a:extLst>
              <a:ext uri="{FF2B5EF4-FFF2-40B4-BE49-F238E27FC236}">
                <a16:creationId xmlns:a16="http://schemas.microsoft.com/office/drawing/2014/main" id="{561C9170-E8CC-4918-4F9D-59E65E2B1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755900"/>
            <a:ext cx="3657600" cy="2565400"/>
          </a:xfrm>
          <a:noFill/>
        </p:spPr>
      </p:pic>
    </p:spTree>
    <p:extLst>
      <p:ext uri="{BB962C8B-B14F-4D97-AF65-F5344CB8AC3E}">
        <p14:creationId xmlns:p14="http://schemas.microsoft.com/office/powerpoint/2010/main" val="376155123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Enhancement of electron EDM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err="1"/>
              <a:t>Sandars</a:t>
            </a:r>
            <a:r>
              <a:rPr lang="en-US" altLang="en-US" sz="2000" dirty="0"/>
              <a:t>: atomic EDM induced by interaction of electron EDM with atomic electric field increases as Z</a:t>
            </a:r>
            <a:r>
              <a:rPr lang="en-US" altLang="en-US" sz="2000" baseline="30000" dirty="0"/>
              <a:t>3. </a:t>
            </a:r>
            <a:r>
              <a:rPr lang="en-US" altLang="en-US" sz="2000" dirty="0"/>
              <a:t>. Enhancement &gt;100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000" dirty="0"/>
              <a:t> Enhancement factor in atoms  </a:t>
            </a:r>
            <a:r>
              <a:rPr lang="en-US" altLang="en-US" sz="2000" dirty="0">
                <a:solidFill>
                  <a:srgbClr val="FF0000"/>
                </a:solidFill>
              </a:rPr>
              <a:t>3 Z Z</a:t>
            </a:r>
            <a:r>
              <a:rPr lang="en-US" altLang="en-US" sz="2000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en-US" sz="2000" baseline="30000" dirty="0">
                <a:solidFill>
                  <a:srgbClr val="FF0000"/>
                </a:solidFill>
                <a:latin typeface="Symbol" charset="2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R(</a:t>
            </a:r>
            <a:r>
              <a:rPr lang="en-US" altLang="en-US" sz="2000" dirty="0" err="1">
                <a:solidFill>
                  <a:srgbClr val="FF0000"/>
                </a:solidFill>
              </a:rPr>
              <a:t>Z</a:t>
            </a:r>
            <a:r>
              <a:rPr lang="en-US" altLang="en-US" sz="2000" dirty="0" err="1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latin typeface="Symbol" charset="2"/>
              </a:rPr>
              <a:t>)</a:t>
            </a:r>
            <a:r>
              <a:rPr lang="en-US" altLang="en-US" sz="1200" dirty="0">
                <a:solidFill>
                  <a:srgbClr val="FF0000"/>
                </a:solidFill>
                <a:latin typeface="+mj-lt"/>
              </a:rPr>
              <a:t>                                          </a:t>
            </a:r>
            <a:r>
              <a:rPr lang="en-US" altLang="en-US" sz="1200" dirty="0">
                <a:latin typeface="+mj-lt"/>
              </a:rPr>
              <a:t>V.F.  1976</a:t>
            </a:r>
          </a:p>
          <a:p>
            <a:pPr>
              <a:lnSpc>
                <a:spcPct val="80000"/>
              </a:lnSpc>
              <a:buNone/>
            </a:pP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Tl   enhancement   d(Tl)= -500 d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 .    Many new calculations.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Tl experiment – Berkeley;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Cs, Fr, </a:t>
            </a:r>
            <a:r>
              <a:rPr lang="en-US" altLang="en-US" sz="2000" dirty="0" err="1"/>
              <a:t>Xe</a:t>
            </a:r>
            <a:r>
              <a:rPr lang="en-US" altLang="en-US" sz="2000" dirty="0"/>
              <a:t>*,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Molecules –close rotational levels, huge enhancement of electron EDM: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Z</a:t>
            </a:r>
            <a:r>
              <a:rPr lang="en-US" altLang="en-US" sz="2000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en-US" sz="2000" baseline="30000" dirty="0">
                <a:solidFill>
                  <a:srgbClr val="FF0000"/>
                </a:solidFill>
                <a:latin typeface="Symbol" charset="2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R(</a:t>
            </a:r>
            <a:r>
              <a:rPr lang="en-US" altLang="en-US" sz="2000" dirty="0" err="1">
                <a:solidFill>
                  <a:srgbClr val="FF0000"/>
                </a:solidFill>
              </a:rPr>
              <a:t>Z</a:t>
            </a:r>
            <a:r>
              <a:rPr lang="en-US" altLang="en-US" sz="2000" dirty="0" err="1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en-US" sz="2000" dirty="0">
                <a:solidFill>
                  <a:srgbClr val="FF0000"/>
                </a:solidFill>
                <a:latin typeface="Symbol" charset="2"/>
              </a:rPr>
              <a:t>) M/</a:t>
            </a:r>
            <a:r>
              <a:rPr lang="en-US" altLang="en-US" sz="2000" dirty="0">
                <a:solidFill>
                  <a:srgbClr val="FF0000"/>
                </a:solidFill>
              </a:rPr>
              <a:t>m</a:t>
            </a:r>
            <a:r>
              <a:rPr lang="en-US" altLang="en-US" sz="2000" baseline="-25000" dirty="0">
                <a:solidFill>
                  <a:srgbClr val="FF0000"/>
                </a:solidFill>
              </a:rPr>
              <a:t>e</a:t>
            </a:r>
            <a:r>
              <a:rPr lang="en-US" altLang="en-US" sz="2000" dirty="0">
                <a:solidFill>
                  <a:srgbClr val="FF0000"/>
                </a:solidFill>
              </a:rPr>
              <a:t>                                   </a:t>
            </a:r>
            <a:r>
              <a:rPr lang="en-US" altLang="en-US" sz="1200" dirty="0" err="1"/>
              <a:t>Sushkov</a:t>
            </a:r>
            <a:r>
              <a:rPr lang="en-US" altLang="en-US" sz="1200" dirty="0"/>
              <a:t> , </a:t>
            </a:r>
            <a:r>
              <a:rPr lang="en-US" altLang="en-US" sz="1200" dirty="0" err="1"/>
              <a:t>Flambaum</a:t>
            </a:r>
            <a:r>
              <a:rPr lang="en-US" altLang="en-US" sz="1200" dirty="0"/>
              <a:t> 1978   .</a:t>
            </a:r>
          </a:p>
          <a:p>
            <a:pPr eaLnBrk="1" hangingPunct="1">
              <a:lnSpc>
                <a:spcPct val="80000"/>
              </a:lnSpc>
              <a:buFont typeface="Symbol" charset="2"/>
              <a:buChar char="W"/>
            </a:pPr>
            <a:r>
              <a:rPr lang="en-US" altLang="en-US" sz="2000" dirty="0">
                <a:latin typeface="Symbol" charset="2"/>
              </a:rPr>
              <a:t>=1/2           10</a:t>
            </a:r>
            <a:r>
              <a:rPr lang="en-US" altLang="en-US" sz="2000" baseline="30000" dirty="0">
                <a:latin typeface="Symbol" charset="2"/>
              </a:rPr>
              <a:t>7              </a:t>
            </a:r>
            <a:r>
              <a:rPr lang="en-US" altLang="en-US" sz="2000" dirty="0" err="1"/>
              <a:t>YbF</a:t>
            </a:r>
            <a:r>
              <a:rPr lang="en-US" altLang="en-US" sz="2000" dirty="0"/>
              <a:t>          London</a:t>
            </a:r>
            <a:endParaRPr lang="en-US" altLang="en-US" sz="2000" baseline="30000" dirty="0">
              <a:latin typeface="Symbol" charset="2"/>
            </a:endParaRPr>
          </a:p>
          <a:p>
            <a:pPr eaLnBrk="1" hangingPunct="1">
              <a:lnSpc>
                <a:spcPct val="80000"/>
              </a:lnSpc>
              <a:buFont typeface="Symbol" charset="2"/>
              <a:buNone/>
            </a:pPr>
            <a:r>
              <a:rPr lang="en-US" altLang="en-US" sz="2000" dirty="0">
                <a:latin typeface="Symbol" charset="2"/>
              </a:rPr>
              <a:t>W=1               10</a:t>
            </a:r>
            <a:r>
              <a:rPr lang="en-US" altLang="en-US" sz="2000" baseline="30000" dirty="0">
                <a:latin typeface="Symbol" charset="2"/>
              </a:rPr>
              <a:t>10  </a:t>
            </a:r>
            <a:r>
              <a:rPr lang="en-US" altLang="en-US" sz="2000" dirty="0"/>
              <a:t>      </a:t>
            </a:r>
            <a:r>
              <a:rPr lang="en-US" altLang="en-US" sz="2000" dirty="0" err="1"/>
              <a:t>PbO,ThO</a:t>
            </a:r>
            <a:r>
              <a:rPr lang="en-US" altLang="en-US" sz="2000" dirty="0"/>
              <a:t>       Yale, Harvard</a:t>
            </a:r>
          </a:p>
          <a:p>
            <a:pPr eaLnBrk="1" hangingPunct="1">
              <a:lnSpc>
                <a:spcPct val="80000"/>
              </a:lnSpc>
              <a:buFont typeface="Symbol" charset="2"/>
              <a:buNone/>
            </a:pPr>
            <a:r>
              <a:rPr lang="en-US" altLang="en-US" sz="2000" dirty="0"/>
              <a:t>                                 </a:t>
            </a:r>
            <a:r>
              <a:rPr lang="en-US" altLang="en-US" sz="2000" dirty="0" err="1"/>
              <a:t>HfF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      </a:t>
            </a:r>
            <a:r>
              <a:rPr lang="en-US" altLang="en-US" sz="2000" dirty="0" err="1"/>
              <a:t>ThF</a:t>
            </a:r>
            <a:r>
              <a:rPr lang="en-US" altLang="en-US" sz="2000" dirty="0"/>
              <a:t>+   Boulder        </a:t>
            </a:r>
            <a:r>
              <a:rPr lang="en-US" altLang="en-US" sz="2000" dirty="0" err="1"/>
              <a:t>YbOH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Symbol" charset="2"/>
              <a:buNone/>
            </a:pPr>
            <a:r>
              <a:rPr lang="en-US" altLang="en-US" sz="2000" dirty="0"/>
              <a:t>Weak electric field is sufficient  to </a:t>
            </a:r>
            <a:r>
              <a:rPr lang="en-US" altLang="en-US" sz="2000" dirty="0" err="1"/>
              <a:t>polarise</a:t>
            </a:r>
            <a:r>
              <a:rPr lang="en-US" altLang="en-US" sz="2000" dirty="0"/>
              <a:t> the molecule. Molecular electric field is several orders of magnitude larger than external field (</a:t>
            </a:r>
            <a:r>
              <a:rPr lang="en-US" altLang="en-US" sz="2000" dirty="0" err="1"/>
              <a:t>Sandars</a:t>
            </a:r>
            <a:r>
              <a:rPr lang="en-US" altLang="en-US" sz="2000" dirty="0"/>
              <a:t>). Accurate calculations by several groups</a:t>
            </a:r>
          </a:p>
          <a:p>
            <a:pPr eaLnBrk="1" hangingPunct="1">
              <a:lnSpc>
                <a:spcPct val="80000"/>
              </a:lnSpc>
              <a:buFont typeface="Symbol" charset="2"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ThO</a:t>
            </a:r>
            <a:r>
              <a:rPr lang="en-US" altLang="en-US" sz="2000" dirty="0"/>
              <a:t> : dramatic improvement   100  times!    </a:t>
            </a:r>
            <a:r>
              <a:rPr lang="en-US" altLang="en-US" sz="2000" dirty="0" err="1">
                <a:solidFill>
                  <a:srgbClr val="FF0000"/>
                </a:solidFill>
              </a:rPr>
              <a:t>HfF</a:t>
            </a:r>
            <a:r>
              <a:rPr lang="en-US" altLang="en-US" sz="2000" dirty="0">
                <a:solidFill>
                  <a:srgbClr val="FF0000"/>
                </a:solidFill>
              </a:rPr>
              <a:t>+ </a:t>
            </a:r>
            <a:r>
              <a:rPr lang="en-US" altLang="en-US" sz="2000" dirty="0"/>
              <a:t>JILA  higher accuracy</a:t>
            </a:r>
          </a:p>
        </p:txBody>
      </p:sp>
    </p:spTree>
    <p:extLst>
      <p:ext uri="{BB962C8B-B14F-4D97-AF65-F5344CB8AC3E}">
        <p14:creationId xmlns:p14="http://schemas.microsoft.com/office/powerpoint/2010/main" val="202248397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01B0B4CD-FD0A-2EC3-147F-F8E44E0B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52400"/>
            <a:ext cx="901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800" b="0">
                <a:solidFill>
                  <a:srgbClr val="E60000"/>
                </a:solidFill>
              </a:rPr>
              <a:t>Constraints on Quadratic Interaction of Scalar Dark Matter with the Electron</a:t>
            </a:r>
            <a:endParaRPr lang="en-AU" altLang="en-US" sz="3800" b="0">
              <a:solidFill>
                <a:srgbClr val="E60000"/>
              </a:solidFill>
            </a:endParaRP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6BEE6B9A-F87D-C136-344F-D2610DC5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1295400"/>
            <a:ext cx="8978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800"/>
              <a:t>	BBN and CMB constraints</a:t>
            </a:r>
            <a:r>
              <a:rPr lang="en-US" altLang="en-US" sz="1800" b="0"/>
              <a:t>:                                                                               [</a:t>
            </a:r>
            <a:r>
              <a:rPr lang="en-US" altLang="en-US" sz="1800" b="0">
                <a:solidFill>
                  <a:srgbClr val="0000CC"/>
                </a:solidFill>
              </a:rPr>
              <a:t>Stadnik and V.F., </a:t>
            </a:r>
            <a:r>
              <a:rPr lang="en-US" altLang="en-US" sz="1800" b="0" i="1">
                <a:solidFill>
                  <a:srgbClr val="0000CC"/>
                </a:solidFill>
              </a:rPr>
              <a:t>PRL</a:t>
            </a:r>
            <a:r>
              <a:rPr lang="en-US" altLang="en-US" sz="1800" b="0">
                <a:solidFill>
                  <a:srgbClr val="0000CC"/>
                </a:solidFill>
              </a:rPr>
              <a:t> </a:t>
            </a:r>
            <a:r>
              <a:rPr lang="en-US" altLang="en-US" sz="1800">
                <a:solidFill>
                  <a:srgbClr val="0000CC"/>
                </a:solidFill>
              </a:rPr>
              <a:t>115</a:t>
            </a:r>
            <a:r>
              <a:rPr lang="en-US" altLang="en-US" sz="1800" b="0">
                <a:solidFill>
                  <a:srgbClr val="0000CC"/>
                </a:solidFill>
              </a:rPr>
              <a:t>, 201301 (2015)</a:t>
            </a:r>
            <a:r>
              <a:rPr lang="en-US" altLang="en-US" sz="1800" b="0"/>
              <a:t>]             </a:t>
            </a:r>
          </a:p>
        </p:txBody>
      </p:sp>
      <p:pic>
        <p:nvPicPr>
          <p:cNvPr id="79875" name="Picture 7">
            <a:extLst>
              <a:ext uri="{FF2B5EF4-FFF2-40B4-BE49-F238E27FC236}">
                <a16:creationId xmlns:a16="http://schemas.microsoft.com/office/drawing/2014/main" id="{5E4A7CD8-24D5-577A-4D68-53F6BE13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38350"/>
            <a:ext cx="7010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41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28E1CCF7-3246-4A20-77F8-B9ACA29C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52400"/>
            <a:ext cx="901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800" b="0">
                <a:solidFill>
                  <a:srgbClr val="E60000"/>
                </a:solidFill>
              </a:rPr>
              <a:t>Constraints on Quadratic Interactions of Scalar Dark Matter with W and Z Bosons</a:t>
            </a:r>
            <a:endParaRPr lang="en-AU" altLang="en-US" sz="3800" b="0">
              <a:solidFill>
                <a:srgbClr val="E60000"/>
              </a:solidFill>
            </a:endParaRP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0EAF4862-1EAA-F8A7-5BDC-20C3E973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295400"/>
            <a:ext cx="8978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800"/>
              <a:t>	BBN constraints:</a:t>
            </a:r>
            <a:r>
              <a:rPr lang="en-US" altLang="en-US" sz="1800" b="0"/>
              <a:t>                                                                                              [</a:t>
            </a:r>
            <a:r>
              <a:rPr lang="en-US" altLang="en-US" sz="1800" b="0">
                <a:solidFill>
                  <a:srgbClr val="0000CC"/>
                </a:solidFill>
              </a:rPr>
              <a:t>Stadnik and V.F., </a:t>
            </a:r>
            <a:r>
              <a:rPr lang="en-US" altLang="en-US" sz="1800" b="0" i="1">
                <a:solidFill>
                  <a:srgbClr val="0000CC"/>
                </a:solidFill>
              </a:rPr>
              <a:t>PRL</a:t>
            </a:r>
            <a:r>
              <a:rPr lang="en-US" altLang="en-US" sz="1800" b="0">
                <a:solidFill>
                  <a:srgbClr val="0000CC"/>
                </a:solidFill>
              </a:rPr>
              <a:t> </a:t>
            </a:r>
            <a:r>
              <a:rPr lang="en-US" altLang="en-US" sz="1800">
                <a:solidFill>
                  <a:srgbClr val="0000CC"/>
                </a:solidFill>
              </a:rPr>
              <a:t>115</a:t>
            </a:r>
            <a:r>
              <a:rPr lang="en-US" altLang="en-US" sz="1800" b="0">
                <a:solidFill>
                  <a:srgbClr val="0000CC"/>
                </a:solidFill>
              </a:rPr>
              <a:t>, 201301 (2015)</a:t>
            </a:r>
            <a:r>
              <a:rPr lang="en-US" altLang="en-US" sz="1800" b="0"/>
              <a:t>]     </a:t>
            </a:r>
          </a:p>
        </p:txBody>
      </p:sp>
      <p:pic>
        <p:nvPicPr>
          <p:cNvPr id="81923" name="Picture 8">
            <a:extLst>
              <a:ext uri="{FF2B5EF4-FFF2-40B4-BE49-F238E27FC236}">
                <a16:creationId xmlns:a16="http://schemas.microsoft.com/office/drawing/2014/main" id="{C687BA90-048C-DD63-2264-1779F15F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4538"/>
            <a:ext cx="71628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7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510CFDE-4E18-9B3D-C311-F9CAE0CEC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/>
              <a:t>Nuclear anapole moment is produced by PV nuclear forces. Measurements +our calculations give the strength constant g.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AEFC4D39-3AAC-00C0-98ED-251D92EBA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9088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Boulder Cs: </a:t>
            </a:r>
            <a:r>
              <a:rPr lang="en-US" altLang="en-US" sz="2800" dirty="0">
                <a:solidFill>
                  <a:srgbClr val="FF0000"/>
                </a:solidFill>
              </a:rPr>
              <a:t>g=6(1)</a:t>
            </a:r>
            <a:r>
              <a:rPr lang="en-US" altLang="en-US" sz="2800" dirty="0"/>
              <a:t> in units of Fermi constant, too big?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Seattle Tl</a:t>
            </a:r>
            <a:r>
              <a:rPr lang="en-US" altLang="en-US" sz="2800" dirty="0">
                <a:solidFill>
                  <a:srgbClr val="FF0000"/>
                </a:solidFill>
              </a:rPr>
              <a:t>:   g=-2(3)     </a:t>
            </a:r>
            <a:r>
              <a:rPr lang="en-US" altLang="en-US" sz="2800" dirty="0"/>
              <a:t>Theory </a:t>
            </a:r>
            <a:r>
              <a:rPr lang="en-US" altLang="en-US" sz="2800" dirty="0">
                <a:solidFill>
                  <a:srgbClr val="FF0000"/>
                </a:solidFill>
              </a:rPr>
              <a:t>g=4 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More accurate calculations </a:t>
            </a:r>
            <a:r>
              <a:rPr lang="en-US" altLang="en-US" sz="2000" dirty="0" err="1">
                <a:solidFill>
                  <a:srgbClr val="0070C0"/>
                </a:solidFill>
              </a:rPr>
              <a:t>Flambaum,Hanhart</a:t>
            </a:r>
            <a:r>
              <a:rPr lang="en-US" altLang="en-US" sz="2000" dirty="0">
                <a:solidFill>
                  <a:srgbClr val="0070C0"/>
                </a:solidFill>
              </a:rPr>
              <a:t>; </a:t>
            </a:r>
            <a:r>
              <a:rPr lang="en-US" altLang="en-US" sz="2000" dirty="0" err="1">
                <a:solidFill>
                  <a:srgbClr val="0070C0"/>
                </a:solidFill>
              </a:rPr>
              <a:t>Haxton,Liu,Ramsey-Musolf</a:t>
            </a:r>
            <a:r>
              <a:rPr lang="en-US" altLang="en-US" sz="2000" dirty="0">
                <a:solidFill>
                  <a:srgbClr val="0070C0"/>
                </a:solidFill>
              </a:rPr>
              <a:t>; Auerbach, Brown; </a:t>
            </a:r>
            <a:r>
              <a:rPr lang="en-US" altLang="en-US" sz="2000" dirty="0" err="1">
                <a:solidFill>
                  <a:srgbClr val="0070C0"/>
                </a:solidFill>
              </a:rPr>
              <a:t>Dmitriev</a:t>
            </a:r>
            <a:r>
              <a:rPr lang="en-US" altLang="en-US" sz="2000" dirty="0">
                <a:solidFill>
                  <a:srgbClr val="0070C0"/>
                </a:solidFill>
              </a:rPr>
              <a:t>, </a:t>
            </a:r>
            <a:r>
              <a:rPr lang="en-US" altLang="en-US" sz="2000" dirty="0" err="1">
                <a:solidFill>
                  <a:srgbClr val="0070C0"/>
                </a:solidFill>
              </a:rPr>
              <a:t>Khriplovich,Telitsin</a:t>
            </a:r>
            <a:r>
              <a:rPr lang="en-US" altLang="en-US" sz="2000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problem remains ?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Experiments:  Fr (TRIUMF), </a:t>
            </a:r>
            <a:r>
              <a:rPr lang="en-US" altLang="en-US" sz="2800" dirty="0" err="1"/>
              <a:t>Dy,Yb</a:t>
            </a:r>
            <a:r>
              <a:rPr lang="en-US" altLang="en-US" sz="2800" dirty="0"/>
              <a:t>(Mainz), Cs, Ra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10</a:t>
            </a:r>
            <a:r>
              <a:rPr lang="en-US" altLang="en-US" sz="2800" baseline="30000" dirty="0">
                <a:solidFill>
                  <a:srgbClr val="FF0000"/>
                </a:solidFill>
              </a:rPr>
              <a:t>5 </a:t>
            </a:r>
            <a:r>
              <a:rPr lang="en-US" altLang="en-US" sz="2800" dirty="0">
                <a:solidFill>
                  <a:srgbClr val="FF0000"/>
                </a:solidFill>
              </a:rPr>
              <a:t>enhancement of nuclear anapole effects in molecules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dirty="0" err="1">
                <a:solidFill>
                  <a:srgbClr val="0070C0"/>
                </a:solidFill>
                <a:latin typeface="Arial Narrow" panose="020B0604020202020204" pitchFamily="34" charset="0"/>
              </a:rPr>
              <a:t>Labzovsky;Sushkov,Flambaum</a:t>
            </a:r>
            <a:r>
              <a:rPr lang="en-US" altLang="en-US" sz="2000" dirty="0">
                <a:solidFill>
                  <a:srgbClr val="0070C0"/>
                </a:solidFill>
                <a:latin typeface="Arial Narrow" panose="020B0604020202020204" pitchFamily="34" charset="0"/>
              </a:rPr>
              <a:t> 1978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experiments : </a:t>
            </a:r>
            <a:r>
              <a:rPr lang="en-US" altLang="en-US" sz="2800" dirty="0">
                <a:solidFill>
                  <a:srgbClr val="FF0000"/>
                </a:solidFill>
              </a:rPr>
              <a:t>Chicago</a:t>
            </a:r>
            <a:r>
              <a:rPr lang="en-US" altLang="en-US" sz="2800" dirty="0"/>
              <a:t>, Groningen, NWU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/>
              <a:t>Many molecular calculations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Borschevsky,Ilias,Beloy,Dzuba,Flambaum,Schwerdtfeger</a:t>
            </a:r>
            <a:r>
              <a:rPr lang="en-US" altLang="en-US" sz="2000" dirty="0"/>
              <a:t>, et al</a:t>
            </a:r>
          </a:p>
        </p:txBody>
      </p:sp>
    </p:spTree>
    <p:extLst>
      <p:ext uri="{BB962C8B-B14F-4D97-AF65-F5344CB8AC3E}">
        <p14:creationId xmlns:p14="http://schemas.microsoft.com/office/powerpoint/2010/main" val="312663533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1238250" y="971550"/>
            <a:ext cx="6762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50" b="0">
                <a:solidFill>
                  <a:srgbClr val="E60000"/>
                </a:solidFill>
              </a:rPr>
              <a:t>Constraints on Quadratic Interaction of Scalar Dark Matter with the Photon</a:t>
            </a:r>
            <a:endParaRPr lang="en-AU" altLang="en-US" sz="2850" b="0">
              <a:solidFill>
                <a:srgbClr val="E60000"/>
              </a:solidFill>
            </a:endParaRP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809625" y="1828800"/>
            <a:ext cx="708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350" dirty="0"/>
              <a:t>	BBN, CMB, Dy and Rb/Cs constraints:</a:t>
            </a:r>
            <a:r>
              <a:rPr lang="en-US" altLang="en-US" sz="1350" b="0" dirty="0"/>
              <a:t>                                                                                              [</a:t>
            </a:r>
            <a:r>
              <a:rPr lang="en-US" altLang="en-US" sz="1350" b="0" dirty="0">
                <a:solidFill>
                  <a:srgbClr val="0000CC"/>
                </a:solidFill>
              </a:rPr>
              <a:t>Stadnik and V.F., </a:t>
            </a:r>
            <a:r>
              <a:rPr lang="en-US" altLang="en-US" sz="1350" b="0" i="1" dirty="0">
                <a:solidFill>
                  <a:srgbClr val="0000CC"/>
                </a:solidFill>
              </a:rPr>
              <a:t>PRL</a:t>
            </a:r>
            <a:r>
              <a:rPr lang="en-US" altLang="en-US" sz="1350" b="0" dirty="0">
                <a:solidFill>
                  <a:srgbClr val="0000CC"/>
                </a:solidFill>
              </a:rPr>
              <a:t> </a:t>
            </a:r>
            <a:r>
              <a:rPr lang="en-US" altLang="en-US" sz="1350" dirty="0">
                <a:solidFill>
                  <a:srgbClr val="0000CC"/>
                </a:solidFill>
              </a:rPr>
              <a:t>115</a:t>
            </a:r>
            <a:r>
              <a:rPr lang="en-US" altLang="en-US" sz="1350" b="0" dirty="0">
                <a:solidFill>
                  <a:srgbClr val="0000CC"/>
                </a:solidFill>
              </a:rPr>
              <a:t>, 201301 (2015) + Phys. Rev. D 2016</a:t>
            </a:r>
            <a:r>
              <a:rPr lang="en-US" altLang="en-US" sz="1350" b="0" dirty="0"/>
              <a:t>]                                                                   </a:t>
            </a:r>
            <a:r>
              <a:rPr lang="en-US" altLang="en-US" sz="1350" dirty="0">
                <a:solidFill>
                  <a:srgbClr val="E60000"/>
                </a:solidFill>
              </a:rPr>
              <a:t>15 orders of magnitude improvement!</a:t>
            </a:r>
            <a:r>
              <a:rPr lang="en-US" altLang="en-US" sz="1350" b="0" dirty="0"/>
              <a:t> </a:t>
            </a:r>
          </a:p>
        </p:txBody>
      </p:sp>
      <p:pic>
        <p:nvPicPr>
          <p:cNvPr id="1044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90788"/>
            <a:ext cx="5086350" cy="344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62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65955E9F-F7FB-E130-C736-15918AE70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696200" cy="14859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10</a:t>
            </a:r>
            <a:r>
              <a:rPr lang="en-US" altLang="en-US" sz="2400" baseline="30000" dirty="0">
                <a:solidFill>
                  <a:srgbClr val="FF0000"/>
                </a:solidFill>
              </a:rPr>
              <a:t>5 </a:t>
            </a:r>
            <a:r>
              <a:rPr lang="en-US" altLang="en-US" sz="2400" dirty="0">
                <a:solidFill>
                  <a:srgbClr val="FF0000"/>
                </a:solidFill>
              </a:rPr>
              <a:t>enhancement of nuclear anapole effects in molecules 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1E1A2A40-A4D5-5194-07AC-352F3F03D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115300" cy="48387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10</a:t>
            </a:r>
            <a:r>
              <a:rPr lang="en-US" altLang="en-US" sz="2000" baseline="30000" dirty="0"/>
              <a:t>5</a:t>
            </a:r>
            <a:r>
              <a:rPr lang="en-US" altLang="en-US" sz="2000" dirty="0"/>
              <a:t> enhancement of the anapole contribution in diatomic molecules due to mixing of close rotational levels of opposite parity.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Theorem: only nuclear-spin-dependent (anapole) contribution to PV is enhanced (</a:t>
            </a:r>
            <a:r>
              <a:rPr lang="en-US" altLang="en-US" sz="2000" dirty="0" err="1">
                <a:solidFill>
                  <a:srgbClr val="0070C0"/>
                </a:solidFill>
                <a:latin typeface="Arial Narrow" panose="020B0604020202020204" pitchFamily="34" charset="0"/>
              </a:rPr>
              <a:t>Labzovsky;Sushkov,Flambaum</a:t>
            </a:r>
            <a:r>
              <a:rPr lang="en-US" altLang="en-US" sz="2000" dirty="0">
                <a:solidFill>
                  <a:srgbClr val="0070C0"/>
                </a:solidFill>
                <a:latin typeface="Arial Narrow" panose="020B0604020202020204" pitchFamily="34" charset="0"/>
              </a:rPr>
              <a:t> 1978</a:t>
            </a:r>
            <a:r>
              <a:rPr lang="en-US" altLang="en-US" sz="2000" dirty="0">
                <a:solidFill>
                  <a:srgbClr val="0070C0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Weak charge can not mix opposite parity rotational levels and </a:t>
            </a:r>
            <a:r>
              <a:rPr lang="en-US" altLang="en-US" sz="2000" dirty="0">
                <a:latin typeface="Symbol" pitchFamily="2" charset="2"/>
              </a:rPr>
              <a:t>L-</a:t>
            </a:r>
            <a:r>
              <a:rPr lang="en-US" altLang="en-US" sz="2000" dirty="0"/>
              <a:t>doublet. Anapole can.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dirty="0">
                <a:latin typeface="Symbol" pitchFamily="2" charset="2"/>
              </a:rPr>
              <a:t>W</a:t>
            </a:r>
            <a:r>
              <a:rPr lang="en-US" altLang="en-US" sz="2000" dirty="0"/>
              <a:t>=1/2 terms: </a:t>
            </a:r>
            <a:r>
              <a:rPr lang="en-US" altLang="en-US" sz="2000" dirty="0">
                <a:latin typeface="Symbol" pitchFamily="2" charset="2"/>
              </a:rPr>
              <a:t>S</a:t>
            </a:r>
            <a:r>
              <a:rPr lang="en-US" altLang="en-US" sz="2000" baseline="-25000" dirty="0">
                <a:latin typeface="Symbol" pitchFamily="2" charset="2"/>
              </a:rPr>
              <a:t>1/2</a:t>
            </a:r>
            <a:r>
              <a:rPr lang="en-US" altLang="en-US" sz="2000" dirty="0">
                <a:latin typeface="Symbol" pitchFamily="2" charset="2"/>
              </a:rPr>
              <a:t> , P</a:t>
            </a:r>
            <a:r>
              <a:rPr lang="en-US" altLang="en-US" sz="2000" baseline="-25000" dirty="0">
                <a:latin typeface="Symbol" pitchFamily="2" charset="2"/>
              </a:rPr>
              <a:t>1/2 </a:t>
            </a:r>
            <a:r>
              <a:rPr lang="en-US" altLang="en-US" sz="2000" dirty="0"/>
              <a:t>. Heavy molecules, effect  Z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A</a:t>
            </a:r>
            <a:r>
              <a:rPr lang="en-US" altLang="en-US" sz="2000" baseline="30000" dirty="0"/>
              <a:t>2/3</a:t>
            </a:r>
            <a:r>
              <a:rPr lang="en-US" altLang="en-US" sz="2000" dirty="0"/>
              <a:t> R(Z</a:t>
            </a:r>
            <a:r>
              <a:rPr lang="en-US" altLang="en-US" sz="2000" dirty="0">
                <a:latin typeface="Symbol" pitchFamily="2" charset="2"/>
              </a:rPr>
              <a:t>a)</a:t>
            </a:r>
            <a:endParaRPr lang="en-US" altLang="en-US" sz="2000" baseline="-25000" dirty="0">
              <a:latin typeface="Symbol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YbF,BaF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PbF,LuS,LuO,LaS,LaO,HgF</a:t>
            </a:r>
            <a:r>
              <a:rPr lang="en-US" altLang="en-US" sz="2000" dirty="0"/>
              <a:t>,…</a:t>
            </a:r>
            <a:r>
              <a:rPr lang="en-US" altLang="en-US" sz="2000" dirty="0" err="1"/>
              <a:t>Cl,Br,I</a:t>
            </a:r>
            <a:r>
              <a:rPr lang="en-US" altLang="en-US" sz="2000" dirty="0"/>
              <a:t>,…</a:t>
            </a:r>
            <a:r>
              <a:rPr lang="en-US" altLang="en-US" sz="2000" dirty="0" err="1"/>
              <a:t>BiO,BiS</a:t>
            </a:r>
            <a:r>
              <a:rPr lang="en-US" altLang="en-US" sz="2000" dirty="0"/>
              <a:t>,…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Molecular experiments : </a:t>
            </a:r>
            <a:r>
              <a:rPr lang="en-US" altLang="en-US" sz="2000" dirty="0">
                <a:solidFill>
                  <a:srgbClr val="FF0000"/>
                </a:solidFill>
              </a:rPr>
              <a:t>Chicago- Yale</a:t>
            </a:r>
            <a:r>
              <a:rPr lang="en-US" altLang="en-US" sz="2000" dirty="0"/>
              <a:t>, Groningen, NWU,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Calculations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for many molecules and molecular ions: </a:t>
            </a:r>
            <a:r>
              <a:rPr lang="en-US" altLang="en-US" sz="2000" dirty="0" err="1"/>
              <a:t>Borschevsky,Ilias,Beloy,Dzuba,Flambaum,Schwerdtfeger</a:t>
            </a:r>
            <a:r>
              <a:rPr lang="en-US" altLang="en-US" sz="2000" dirty="0"/>
              <a:t>, et al </a:t>
            </a:r>
          </a:p>
        </p:txBody>
      </p:sp>
    </p:spTree>
    <p:extLst>
      <p:ext uri="{BB962C8B-B14F-4D97-AF65-F5344CB8AC3E}">
        <p14:creationId xmlns:p14="http://schemas.microsoft.com/office/powerpoint/2010/main" val="84792816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Enhanced effects of Schiff moment in  molecules and solids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14992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Enhancement due to strong internal electric field in polar molecules 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Sandars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1967</a:t>
            </a:r>
          </a:p>
          <a:p>
            <a:pPr>
              <a:buNone/>
            </a:pPr>
            <a:r>
              <a:rPr lang="en-US" sz="28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TlF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experiments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Hinds et al,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DeMille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, T. </a:t>
            </a:r>
            <a:r>
              <a:rPr lang="en-US" sz="1900" dirty="0" err="1">
                <a:latin typeface="Arial" charset="0"/>
                <a:ea typeface="ＭＳ Ｐゴシック" charset="0"/>
                <a:cs typeface="ＭＳ Ｐゴシック" charset="0"/>
              </a:rPr>
              <a:t>Zelevinsky</a:t>
            </a:r>
            <a:r>
              <a:rPr lang="en-US" sz="1900" dirty="0">
                <a:latin typeface="Arial" charset="0"/>
                <a:ea typeface="ＭＳ Ｐゴシック" charset="0"/>
                <a:cs typeface="ＭＳ Ｐゴシック" charset="0"/>
              </a:rPr>
              <a:t> et al  </a:t>
            </a:r>
          </a:p>
          <a:p>
            <a:pPr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Enhancement factors in Ra, Ac,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Np,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Eu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mr-IN" sz="28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r>
              <a:rPr lang="en-AU" sz="2800" dirty="0">
                <a:latin typeface="Arial" charset="0"/>
                <a:ea typeface="ＭＳ Ｐゴシック" charset="0"/>
                <a:cs typeface="ＭＳ Ｐゴシック" charset="0"/>
              </a:rPr>
              <a:t> molecules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Biggest Schiff moment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Highest nuclear charge                                                          Largest T,P-odd nuclear spin-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molecuar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axis interaction  </a:t>
            </a:r>
            <a:r>
              <a:rPr lang="en-US" sz="2800" dirty="0">
                <a:latin typeface="Symbol" charset="0"/>
                <a:ea typeface="ＭＳ Ｐゴシック" charset="0"/>
                <a:cs typeface="ＭＳ Ｐゴシック" charset="0"/>
              </a:rPr>
              <a:t>k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(I n)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225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RaO= 200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TlF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V.F.  2008; </a:t>
            </a:r>
            <a:r>
              <a:rPr lang="en-US" sz="1700" dirty="0" err="1">
                <a:latin typeface="+mj-lt"/>
                <a:ea typeface="ＭＳ Ｐゴシック" charset="0"/>
                <a:cs typeface="ＭＳ Ｐゴシック" charset="0"/>
              </a:rPr>
              <a:t>Kudashov,Petrov,Skripnikov,Mosyagin</a:t>
            </a: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, </a:t>
            </a:r>
            <a:r>
              <a:rPr lang="en-US" sz="1700" dirty="0" err="1">
                <a:latin typeface="+mj-lt"/>
                <a:ea typeface="ＭＳ Ｐゴシック" charset="0"/>
                <a:cs typeface="ＭＳ Ｐゴシック" charset="0"/>
              </a:rPr>
              <a:t>Titov</a:t>
            </a:r>
            <a:r>
              <a:rPr lang="en-US" sz="1700" dirty="0">
                <a:latin typeface="+mj-lt"/>
                <a:ea typeface="ＭＳ Ｐゴシック" charset="0"/>
                <a:cs typeface="ＭＳ Ｐゴシック" charset="0"/>
              </a:rPr>
              <a:t>, V.F. 2013,</a:t>
            </a:r>
          </a:p>
          <a:p>
            <a:pPr>
              <a:buFontTx/>
              <a:buNone/>
            </a:pPr>
            <a:endParaRPr lang="is-IS" sz="1700" baseline="30000" dirty="0">
              <a:latin typeface="+mj-lt"/>
            </a:endParaRPr>
          </a:p>
          <a:p>
            <a:pPr>
              <a:buFontTx/>
              <a:buNone/>
            </a:pPr>
            <a:r>
              <a:rPr lang="is-IS" sz="2800" baseline="30000" dirty="0">
                <a:latin typeface="+mj-lt"/>
              </a:rPr>
              <a:t>227</a:t>
            </a:r>
            <a:r>
              <a:rPr lang="is-IS" sz="2800" dirty="0">
                <a:latin typeface="+mj-lt"/>
              </a:rPr>
              <a:t>AcF, </a:t>
            </a:r>
            <a:r>
              <a:rPr lang="is-IS" sz="2800" baseline="30000" dirty="0">
                <a:latin typeface="+mj-lt"/>
              </a:rPr>
              <a:t>227</a:t>
            </a:r>
            <a:r>
              <a:rPr lang="is-IS" sz="2800" dirty="0">
                <a:latin typeface="+mj-lt"/>
              </a:rPr>
              <a:t>AcN, </a:t>
            </a:r>
            <a:r>
              <a:rPr lang="is-IS" sz="2800" baseline="30000" dirty="0">
                <a:latin typeface="+mj-lt"/>
              </a:rPr>
              <a:t>227</a:t>
            </a:r>
            <a:r>
              <a:rPr lang="is-IS" sz="2800" dirty="0">
                <a:latin typeface="+mj-lt"/>
              </a:rPr>
              <a:t>AcO</a:t>
            </a:r>
            <a:r>
              <a:rPr lang="is-IS" sz="2800" baseline="30000" dirty="0">
                <a:latin typeface="+mj-lt"/>
              </a:rPr>
              <a:t>+</a:t>
            </a:r>
            <a:r>
              <a:rPr lang="is-IS" sz="2800" dirty="0">
                <a:latin typeface="+mj-lt"/>
              </a:rPr>
              <a:t>, </a:t>
            </a:r>
            <a:r>
              <a:rPr lang="is-IS" sz="2800" baseline="30000" dirty="0">
                <a:latin typeface="+mj-lt"/>
              </a:rPr>
              <a:t>229</a:t>
            </a:r>
            <a:r>
              <a:rPr lang="is-IS" sz="2800" dirty="0">
                <a:latin typeface="+mj-lt"/>
              </a:rPr>
              <a:t>ThO, </a:t>
            </a:r>
            <a:r>
              <a:rPr lang="is-IS" sz="2800" baseline="30000" dirty="0">
                <a:latin typeface="+mj-lt"/>
              </a:rPr>
              <a:t>153</a:t>
            </a:r>
            <a:r>
              <a:rPr lang="is-IS" sz="2800" dirty="0">
                <a:latin typeface="+mj-lt"/>
              </a:rPr>
              <a:t>EuO</a:t>
            </a:r>
            <a:r>
              <a:rPr lang="is-IS" sz="2800" baseline="30000" dirty="0">
                <a:latin typeface="+mj-lt"/>
              </a:rPr>
              <a:t>+</a:t>
            </a:r>
            <a:r>
              <a:rPr lang="is-IS" sz="2800" dirty="0">
                <a:latin typeface="+mj-lt"/>
              </a:rPr>
              <a:t> and </a:t>
            </a:r>
            <a:r>
              <a:rPr lang="is-IS" sz="2800" baseline="30000" dirty="0">
                <a:latin typeface="+mj-lt"/>
              </a:rPr>
              <a:t>153</a:t>
            </a:r>
            <a:r>
              <a:rPr lang="is-IS" sz="2800" dirty="0">
                <a:latin typeface="+mj-lt"/>
              </a:rPr>
              <a:t>EuN</a:t>
            </a: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V.F., 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Feldmeier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2019;      V.F. ,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Dzuba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2019</a:t>
            </a:r>
          </a:p>
          <a:p>
            <a:pPr>
              <a:buNone/>
            </a:pP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227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AcN=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227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AcO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=400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TlF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Skripnikov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Mosyagin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Titov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, V. F.  2020</a:t>
            </a:r>
          </a:p>
          <a:p>
            <a:pPr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Experiment with ferroelectric solids to search for oscillating Schiff moment produced by axion dark matter: </a:t>
            </a:r>
            <a:r>
              <a:rPr lang="en-US" sz="2600" dirty="0" err="1">
                <a:latin typeface="Arial" charset="0"/>
                <a:ea typeface="ＭＳ Ｐゴシック" charset="0"/>
                <a:cs typeface="ＭＳ Ｐゴシック" charset="0"/>
              </a:rPr>
              <a:t>CASPEr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500" dirty="0" err="1">
                <a:latin typeface="Arial" charset="0"/>
                <a:ea typeface="ＭＳ Ｐゴシック" charset="0"/>
                <a:cs typeface="ＭＳ Ｐゴシック" charset="0"/>
              </a:rPr>
              <a:t>Budker</a:t>
            </a:r>
            <a:r>
              <a:rPr lang="en-US" sz="1500" dirty="0">
                <a:latin typeface="Arial" charset="0"/>
                <a:ea typeface="ＭＳ Ｐゴシック" charset="0"/>
                <a:cs typeface="ＭＳ Ｐゴシック" charset="0"/>
              </a:rPr>
              <a:t> et al 2014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 -2024</a:t>
            </a:r>
            <a:endParaRPr lang="en-US" sz="1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35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714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F16-BE69-4BAE-B61C-023B7DCE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10</a:t>
            </a:r>
            <a:r>
              <a:rPr lang="en-AU" baseline="30000" dirty="0"/>
              <a:t>6 </a:t>
            </a:r>
            <a:r>
              <a:rPr lang="en-AU" dirty="0"/>
              <a:t>enhancement of Parity  and Time-reversal violation  in neutron reactions near p-wave compound resonances</a:t>
            </a:r>
          </a:p>
        </p:txBody>
      </p:sp>
      <p:pic>
        <p:nvPicPr>
          <p:cNvPr id="4" name="Content Placeholder 4" descr="Chart, diagram&#10;&#10;Description automatically generated">
            <a:extLst>
              <a:ext uri="{FF2B5EF4-FFF2-40B4-BE49-F238E27FC236}">
                <a16:creationId xmlns:a16="http://schemas.microsoft.com/office/drawing/2014/main" id="{78E83105-203F-41FD-9748-38B938CDC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0706" y="2428333"/>
            <a:ext cx="4180762" cy="2064252"/>
          </a:xfr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61D885-0883-4A93-81C7-F787BD9B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87" y="4963762"/>
            <a:ext cx="4441970" cy="135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1EE72B9-790C-445A-83B8-81B9D1118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4" y="4764541"/>
            <a:ext cx="2890008" cy="109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22EA1CF-09C0-4748-A85C-01B3401A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72" y="6155844"/>
            <a:ext cx="1414106" cy="32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C99AFC-2311-4854-A734-42F61B5B5A28}"/>
              </a:ext>
            </a:extLst>
          </p:cNvPr>
          <p:cNvSpPr txBox="1"/>
          <p:nvPr/>
        </p:nvSpPr>
        <p:spPr>
          <a:xfrm>
            <a:off x="5784351" y="6025489"/>
            <a:ext cx="338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PV </a:t>
            </a:r>
            <a:r>
              <a:rPr lang="en-AU" sz="1200" dirty="0" err="1"/>
              <a:t>Sushkov</a:t>
            </a:r>
            <a:r>
              <a:rPr lang="en-AU" sz="1200" dirty="0"/>
              <a:t> and Flambaum, 1980.</a:t>
            </a:r>
          </a:p>
          <a:p>
            <a:r>
              <a:rPr lang="en-AU" sz="1200" dirty="0"/>
              <a:t> TV,PV </a:t>
            </a:r>
            <a:r>
              <a:rPr lang="en-AU" sz="1200" dirty="0" err="1"/>
              <a:t>Bunakov</a:t>
            </a:r>
            <a:r>
              <a:rPr lang="en-AU" sz="1200" dirty="0"/>
              <a:t> and  Gudkov 1983</a:t>
            </a:r>
          </a:p>
          <a:p>
            <a:r>
              <a:rPr lang="en-AU" sz="1200" dirty="0"/>
              <a:t>PV confirmed by numerous experiments</a:t>
            </a:r>
          </a:p>
          <a:p>
            <a:r>
              <a:rPr lang="en-AU" sz="1200" dirty="0"/>
              <a:t>TV,PV experiments in Japan and USA </a:t>
            </a:r>
          </a:p>
        </p:txBody>
      </p:sp>
    </p:spTree>
    <p:extLst>
      <p:ext uri="{BB962C8B-B14F-4D97-AF65-F5344CB8AC3E}">
        <p14:creationId xmlns:p14="http://schemas.microsoft.com/office/powerpoint/2010/main" val="3250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" y="102870"/>
            <a:ext cx="8937866" cy="502920"/>
          </a:xfrm>
        </p:spPr>
        <p:txBody>
          <a:bodyPr>
            <a:normAutofit fontScale="90000"/>
          </a:bodyPr>
          <a:lstStyle/>
          <a:p>
            <a:pPr>
              <a:tabLst>
                <a:tab pos="857250" algn="l"/>
              </a:tabLst>
            </a:pP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Typical chaotic eigenstate in excited Au</a:t>
            </a:r>
            <a:r>
              <a:rPr lang="en-US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24+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2823210" y="834390"/>
            <a:ext cx="5989320" cy="4697730"/>
            <a:chOff x="0" y="0"/>
            <a:chExt cx="4192" cy="3288"/>
          </a:xfrm>
        </p:grpSpPr>
        <p:sp>
          <p:nvSpPr>
            <p:cNvPr id="41986" name="Rectangle 2"/>
            <p:cNvSpPr>
              <a:spLocks/>
            </p:cNvSpPr>
            <p:nvPr/>
          </p:nvSpPr>
          <p:spPr bwMode="auto">
            <a:xfrm>
              <a:off x="0" y="0"/>
              <a:ext cx="4192" cy="3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/>
            </a:p>
          </p:txBody>
        </p:sp>
        <p:pic>
          <p:nvPicPr>
            <p:cNvPr id="2356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88"/>
              <a:ext cx="3864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1920240"/>
            <a:ext cx="2480310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"/>
          <p:cNvSpPr>
            <a:spLocks/>
          </p:cNvSpPr>
          <p:nvPr/>
        </p:nvSpPr>
        <p:spPr bwMode="auto">
          <a:xfrm>
            <a:off x="80010" y="1028700"/>
            <a:ext cx="232029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4380" algn="l"/>
                <a:tab pos="2343150" algn="l"/>
              </a:tabLst>
            </a:pPr>
            <a:r>
              <a:rPr lang="en-US" sz="2200">
                <a:solidFill>
                  <a:srgbClr val="0B0DBD"/>
                </a:solidFill>
              </a:rPr>
              <a:t>Graph shows eigen-</a:t>
            </a:r>
          </a:p>
          <a:p>
            <a:pPr>
              <a:tabLst>
                <a:tab pos="754380" algn="l"/>
                <a:tab pos="2343150" algn="l"/>
              </a:tabLst>
            </a:pPr>
            <a:r>
              <a:rPr lang="en-US" sz="2200">
                <a:solidFill>
                  <a:srgbClr val="0B0DBD"/>
                </a:solidFill>
              </a:rPr>
              <a:t>state components</a:t>
            </a:r>
          </a:p>
        </p:txBody>
      </p:sp>
      <p:sp>
        <p:nvSpPr>
          <p:cNvPr id="23557" name="Rectangle 7"/>
          <p:cNvSpPr>
            <a:spLocks/>
          </p:cNvSpPr>
          <p:nvPr/>
        </p:nvSpPr>
        <p:spPr bwMode="auto">
          <a:xfrm>
            <a:off x="80010" y="2697480"/>
            <a:ext cx="273177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4380" algn="l"/>
                <a:tab pos="2343150" algn="l"/>
              </a:tabLst>
            </a:pPr>
            <a:r>
              <a:rPr lang="en-US" sz="2200" dirty="0">
                <a:solidFill>
                  <a:srgbClr val="0B0DBD"/>
                </a:solidFill>
              </a:rPr>
              <a:t>as a function of the HF basis-state energies</a:t>
            </a:r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783330"/>
            <a:ext cx="226314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1610" y="5579934"/>
            <a:ext cx="7360920" cy="106299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577215" indent="-394335">
              <a:spcBef>
                <a:spcPct val="0"/>
              </a:spcBef>
              <a:tabLst>
                <a:tab pos="1034415" algn="l"/>
              </a:tabLst>
            </a:pPr>
            <a:r>
              <a:rPr lang="en-US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Components fluctuate (are uncorrelated - “quantum chaos”</a:t>
            </a:r>
            <a:r>
              <a:rPr lang="en-US" altLang="ja-JP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). Random variables, &lt;</a:t>
            </a:r>
            <a:r>
              <a:rPr lang="en-US" altLang="ja-JP" sz="2200" dirty="0" err="1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C</a:t>
            </a:r>
            <a:r>
              <a:rPr lang="en-US" altLang="ja-JP" sz="2200" baseline="-25000" dirty="0" err="1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j</a:t>
            </a:r>
            <a:r>
              <a:rPr lang="en-US" altLang="ja-JP" sz="2200" baseline="-250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&gt;=</a:t>
            </a:r>
            <a:r>
              <a:rPr lang="en-US" altLang="ja-JP" sz="2200" baseline="-250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0</a:t>
            </a:r>
            <a:r>
              <a:rPr lang="en-US" altLang="ja-JP" sz="2200" baseline="-250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 </a:t>
            </a:r>
          </a:p>
          <a:p>
            <a:pPr marL="577215" indent="-394335">
              <a:spcBef>
                <a:spcPts val="1170"/>
              </a:spcBef>
              <a:tabLst>
                <a:tab pos="1034415" algn="l"/>
              </a:tabLst>
            </a:pPr>
            <a:r>
              <a:rPr lang="en-US" sz="2200" dirty="0" err="1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Breit</a:t>
            </a:r>
            <a:r>
              <a:rPr lang="en-US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-Wigner type  dependence of </a:t>
            </a:r>
            <a:r>
              <a:rPr lang="en-US" altLang="ja-JP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&lt;C</a:t>
            </a:r>
            <a:r>
              <a:rPr lang="en-US" altLang="ja-JP" sz="2200" baseline="-250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j</a:t>
            </a:r>
            <a:r>
              <a:rPr lang="en-US" altLang="ja-JP" sz="2200" baseline="300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 altLang="ja-JP" sz="2200" baseline="-250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&gt;</a:t>
            </a:r>
            <a:r>
              <a:rPr lang="en-US" altLang="ja-JP" sz="2200" baseline="-250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200" dirty="0">
                <a:solidFill>
                  <a:srgbClr val="9900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on                  </a:t>
            </a:r>
          </a:p>
        </p:txBody>
      </p:sp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05" y="6304311"/>
            <a:ext cx="1200150" cy="3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43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>
                <a:latin typeface="Gill Sans" charset="0"/>
                <a:ea typeface="ヒラギノ角ゴ ProN W3" charset="0"/>
                <a:cs typeface="ヒラギノ角ゴ ProN W3" charset="0"/>
              </a:rPr>
              <a:t>Statistical theory based on properties of chaotic eigenstates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17638"/>
            <a:ext cx="8229600" cy="5440362"/>
          </a:xfrm>
        </p:spPr>
        <p:txBody>
          <a:bodyPr wrap="square" lIns="82296" tIns="41148" rIns="82296" bIns="41148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 </a:t>
            </a:r>
            <a:r>
              <a:rPr lang="en-AU" dirty="0">
                <a:solidFill>
                  <a:srgbClr val="0000FF"/>
                </a:solidFill>
              </a:rPr>
              <a:t>Theory predicts matrix elements between chaotic states: </a:t>
            </a:r>
            <a:r>
              <a:rPr lang="en-AU" dirty="0"/>
              <a:t>Orbital occupation numbers, magnetic moments, electromagnetic amplitudes, enhancement of weak interactions and recombination, increase of entropy, etc. </a:t>
            </a:r>
            <a:r>
              <a:rPr lang="en-AU" dirty="0">
                <a:solidFill>
                  <a:srgbClr val="0000FF"/>
                </a:solidFill>
              </a:rPr>
              <a:t>Accurate predictions, tested!</a:t>
            </a:r>
          </a:p>
          <a:p>
            <a:pPr>
              <a:defRPr/>
            </a:pPr>
            <a:r>
              <a:rPr lang="en-AU" dirty="0"/>
              <a:t> Similar to gas in this room: we do not know motion of each molecule but can very accurately predict  occupation numbers, distribution of velocities, pressure, etc.</a:t>
            </a:r>
          </a:p>
          <a:p>
            <a:pPr>
              <a:defRPr/>
            </a:pPr>
            <a:r>
              <a:rPr lang="en-AU" dirty="0">
                <a:solidFill>
                  <a:srgbClr val="0000FF"/>
                </a:solidFill>
              </a:rPr>
              <a:t>We calculated P-odd and T,P-odd matrix elements between chaotic nuclear compound states. Due to the million times enhancements, the  measurements should improve limits on T,P-odd interactions by an order of magnitude  or more.</a:t>
            </a:r>
          </a:p>
          <a:p>
            <a:pPr marL="228600" indent="0">
              <a:buNone/>
              <a:defRPr/>
            </a:pPr>
            <a:r>
              <a:rPr lang="en-AU" dirty="0"/>
              <a:t> </a:t>
            </a:r>
            <a:r>
              <a:rPr lang="en-AU" sz="1900" dirty="0"/>
              <a:t>V.F. 1992, V.F. and </a:t>
            </a:r>
            <a:r>
              <a:rPr lang="en-AU" sz="1900" dirty="0" err="1"/>
              <a:t>Vorov</a:t>
            </a:r>
            <a:r>
              <a:rPr lang="en-AU" sz="1900" dirty="0"/>
              <a:t> 1993-1995, </a:t>
            </a:r>
            <a:r>
              <a:rPr lang="en-AU" sz="1900" dirty="0" err="1"/>
              <a:t>Fadeev</a:t>
            </a:r>
            <a:r>
              <a:rPr lang="en-AU" sz="1900" dirty="0"/>
              <a:t> and V.F 2020, V.F. and Mansour 2022.</a:t>
            </a:r>
          </a:p>
          <a:p>
            <a:pPr marL="228600" indent="0">
              <a:buNone/>
              <a:defRPr/>
            </a:pPr>
            <a:endParaRPr lang="en-A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1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21138</TotalTime>
  <Words>6864</Words>
  <Application>Microsoft Macintosh PowerPoint</Application>
  <PresentationFormat>On-screen Show (4:3)</PresentationFormat>
  <Paragraphs>707</Paragraphs>
  <Slides>62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9" baseType="lpstr">
      <vt:lpstr>Arial Unicode MS</vt:lpstr>
      <vt:lpstr>Arial</vt:lpstr>
      <vt:lpstr>Arial Black</vt:lpstr>
      <vt:lpstr>Arial Narrow</vt:lpstr>
      <vt:lpstr>Bauhaus 93</vt:lpstr>
      <vt:lpstr>Calibri</vt:lpstr>
      <vt:lpstr>Cambria Math</vt:lpstr>
      <vt:lpstr>Comic Sans MS</vt:lpstr>
      <vt:lpstr>Futura MdCn BT</vt:lpstr>
      <vt:lpstr>Gill Sans</vt:lpstr>
      <vt:lpstr>Helvetica</vt:lpstr>
      <vt:lpstr>Symbol</vt:lpstr>
      <vt:lpstr>Times New Roman</vt:lpstr>
      <vt:lpstr>Wingdings</vt:lpstr>
      <vt:lpstr>Office Theme</vt:lpstr>
      <vt:lpstr>Equation</vt:lpstr>
      <vt:lpstr>Acrobat Document</vt:lpstr>
      <vt:lpstr>Accurate nuclear calculations are needed to support experiments studying violation of fundamental symmetries, testing unification theories, searching for dark matter and  space-time variation of fundamental constants,</vt:lpstr>
      <vt:lpstr>Local Lorentz Invariance Violation (LLIV)  in Coulomb Interaction  </vt:lpstr>
      <vt:lpstr>Atomic parity violation (PV) and neutron skin</vt:lpstr>
      <vt:lpstr>PV : Chain of isotopes and neutron skin</vt:lpstr>
      <vt:lpstr>Nuclear anapole moment</vt:lpstr>
      <vt:lpstr>Nuclear anapole moment is produced by PV nuclear forces. Measurements +our calculations give the strength constant g.</vt:lpstr>
      <vt:lpstr>106 enhancement of Parity  and Time-reversal violation  in neutron reactions near p-wave compound resonances</vt:lpstr>
      <vt:lpstr>Typical chaotic eigenstate in excited Au24+</vt:lpstr>
      <vt:lpstr>Statistical theory based on properties of chaotic eigenstates</vt:lpstr>
      <vt:lpstr>Nuclear Electric Dipole Moment:  TV,PV NN interaction gives 40 times larger contribution than nucleon EDM. Sushkov, Flambaum, Khriplovich 1984,  x 101 - 103 in deformed nuclei, with collective TV,PV moments</vt:lpstr>
      <vt:lpstr>Nuclear EDM is screened in atoms: dN EN=0 EN is electric field on the nucleus </vt:lpstr>
      <vt:lpstr>Diamagnetic atoms and molecules Source-nuclear Schiff moment</vt:lpstr>
      <vt:lpstr>PowerPoint Presentation</vt:lpstr>
      <vt:lpstr>Nuclear enhancement  Auerbach,   V.F. ,  Spevak 1996 </vt:lpstr>
      <vt:lpstr>PowerPoint Presentation</vt:lpstr>
      <vt:lpstr>PowerPoint Presentation</vt:lpstr>
      <vt:lpstr>Octupole deformation and enhanced Schiff moments in long-lifetime nuclei </vt:lpstr>
      <vt:lpstr>Enhanced effects of Schiff moment in  molecules  Sandars 1967</vt:lpstr>
      <vt:lpstr>EDMs of atoms of experimental interest</vt:lpstr>
      <vt:lpstr>Violation of the Schiff theorem due to magnetic interaction</vt:lpstr>
      <vt:lpstr>Violation of Schiff theorem in non-stationary states.      V.F. 2023</vt:lpstr>
      <vt:lpstr> Breaking Schiff’s theorem</vt:lpstr>
      <vt:lpstr>Nuclear EDM-screening: dN EN</vt:lpstr>
      <vt:lpstr>Magnetic quadrupole moment.</vt:lpstr>
      <vt:lpstr>Atomic EDMs</vt:lpstr>
      <vt:lpstr>Collective magnetic quadrupole moment in deformed nuclei</vt:lpstr>
      <vt:lpstr>Nuclear estimates and molecular calculations of MQM effects</vt:lpstr>
      <vt:lpstr> P,T-odd nuclear polarization</vt:lpstr>
      <vt:lpstr>Axion dark matter in JILA EDM experiment</vt:lpstr>
      <vt:lpstr>EDM produced by axion exchange</vt:lpstr>
      <vt:lpstr>PowerPoint Presentation</vt:lpstr>
      <vt:lpstr>PowerPoint Presentation</vt:lpstr>
      <vt:lpstr>Low-mass Spin-0 Dark Matter</vt:lpstr>
      <vt:lpstr>Axion-Induced Oscillating Neutron EDM</vt:lpstr>
      <vt:lpstr>Axion-Induced Oscillating Atomic and Molecular EDMs</vt:lpstr>
      <vt:lpstr>PowerPoint Presentation</vt:lpstr>
      <vt:lpstr>PowerPoint Presentation</vt:lpstr>
      <vt:lpstr>Low-mass Spin-0 Dark Matter</vt:lpstr>
      <vt:lpstr>PowerPoint Presentation</vt:lpstr>
      <vt:lpstr>PowerPoint Presentation</vt:lpstr>
      <vt:lpstr>Arguments in favour of fundamental constants variation </vt:lpstr>
      <vt:lpstr>We performed atomic  and nuclear calculations to link change of transition frequencies to change of constants:</vt:lpstr>
      <vt:lpstr>Evidence for spatial variation of the fine structure constant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Enhanced sensitivity to variation of fundamental constants in nuclear clocks</vt:lpstr>
      <vt:lpstr>Enhanced sensitivity to variation of fundamental constants in nuclear clocks –semiempirical method</vt:lpstr>
      <vt:lpstr>Why enhancement is so large?</vt:lpstr>
      <vt:lpstr>Accurate nuclear calculations are needed to support experiments studying violation of fundamental symmetries, testing unification theories, searching for dark matter and  space-time variation of fundamental constants,</vt:lpstr>
      <vt:lpstr>Summary</vt:lpstr>
      <vt:lpstr>PowerPoint Presentation</vt:lpstr>
      <vt:lpstr>PowerPoint Presentation</vt:lpstr>
      <vt:lpstr>Electric field of Schiff moment  (exponentially small outside nucleus, zero at two poles)</vt:lpstr>
      <vt:lpstr>Enhancement of electron EDM</vt:lpstr>
      <vt:lpstr>PowerPoint Presentation</vt:lpstr>
      <vt:lpstr>PowerPoint Presentation</vt:lpstr>
      <vt:lpstr>PowerPoint Presentation</vt:lpstr>
      <vt:lpstr>105 enhancement of nuclear anapole effects in molecules </vt:lpstr>
      <vt:lpstr>Enhanced effects of Schiff moment in  molecules and solids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Victor Flambaum</cp:lastModifiedBy>
  <cp:revision>291</cp:revision>
  <dcterms:created xsi:type="dcterms:W3CDTF">2021-06-19T01:42:14Z</dcterms:created>
  <dcterms:modified xsi:type="dcterms:W3CDTF">2024-06-22T00:12:09Z</dcterms:modified>
</cp:coreProperties>
</file>