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755" r:id="rId2"/>
    <p:sldId id="824" r:id="rId3"/>
    <p:sldId id="362" r:id="rId4"/>
    <p:sldId id="919" r:id="rId5"/>
    <p:sldId id="720" r:id="rId6"/>
    <p:sldId id="646" r:id="rId7"/>
    <p:sldId id="844" r:id="rId8"/>
    <p:sldId id="842" r:id="rId9"/>
    <p:sldId id="843" r:id="rId10"/>
    <p:sldId id="767" r:id="rId11"/>
    <p:sldId id="752" r:id="rId12"/>
    <p:sldId id="927" r:id="rId13"/>
    <p:sldId id="734" r:id="rId14"/>
    <p:sldId id="840" r:id="rId15"/>
    <p:sldId id="832" r:id="rId16"/>
    <p:sldId id="259" r:id="rId17"/>
    <p:sldId id="920" r:id="rId18"/>
    <p:sldId id="918" r:id="rId19"/>
    <p:sldId id="437" r:id="rId20"/>
    <p:sldId id="682" r:id="rId21"/>
    <p:sldId id="835" r:id="rId22"/>
    <p:sldId id="740" r:id="rId23"/>
    <p:sldId id="837" r:id="rId24"/>
    <p:sldId id="836" r:id="rId25"/>
    <p:sldId id="848" r:id="rId26"/>
    <p:sldId id="815" r:id="rId27"/>
    <p:sldId id="778" r:id="rId28"/>
    <p:sldId id="483" r:id="rId29"/>
    <p:sldId id="834" r:id="rId30"/>
    <p:sldId id="933" r:id="rId31"/>
    <p:sldId id="934" r:id="rId32"/>
    <p:sldId id="814" r:id="rId33"/>
    <p:sldId id="819" r:id="rId34"/>
    <p:sldId id="928" r:id="rId35"/>
    <p:sldId id="817" r:id="rId36"/>
    <p:sldId id="808" r:id="rId37"/>
    <p:sldId id="683" r:id="rId38"/>
    <p:sldId id="937" r:id="rId39"/>
    <p:sldId id="931" r:id="rId40"/>
    <p:sldId id="869" r:id="rId41"/>
    <p:sldId id="926" r:id="rId42"/>
    <p:sldId id="852" r:id="rId43"/>
    <p:sldId id="879" r:id="rId44"/>
    <p:sldId id="935" r:id="rId45"/>
    <p:sldId id="921" r:id="rId46"/>
    <p:sldId id="774" r:id="rId47"/>
    <p:sldId id="932" r:id="rId48"/>
    <p:sldId id="695" r:id="rId49"/>
    <p:sldId id="922" r:id="rId50"/>
    <p:sldId id="892" r:id="rId51"/>
    <p:sldId id="799" r:id="rId52"/>
    <p:sldId id="846" r:id="rId53"/>
    <p:sldId id="851" r:id="rId54"/>
    <p:sldId id="850" r:id="rId55"/>
    <p:sldId id="661" r:id="rId56"/>
    <p:sldId id="804" r:id="rId57"/>
    <p:sldId id="829" r:id="rId58"/>
    <p:sldId id="822" r:id="rId59"/>
    <p:sldId id="845" r:id="rId60"/>
    <p:sldId id="791" r:id="rId61"/>
    <p:sldId id="777" r:id="rId62"/>
    <p:sldId id="750" r:id="rId63"/>
    <p:sldId id="718" r:id="rId64"/>
    <p:sldId id="401" r:id="rId65"/>
    <p:sldId id="395" r:id="rId66"/>
    <p:sldId id="818" r:id="rId67"/>
    <p:sldId id="474" r:id="rId68"/>
    <p:sldId id="641" r:id="rId69"/>
    <p:sldId id="664" r:id="rId70"/>
    <p:sldId id="923" r:id="rId71"/>
    <p:sldId id="899" r:id="rId72"/>
    <p:sldId id="698" r:id="rId73"/>
    <p:sldId id="692" r:id="rId74"/>
    <p:sldId id="938" r:id="rId75"/>
    <p:sldId id="917" r:id="rId76"/>
    <p:sldId id="747" r:id="rId77"/>
    <p:sldId id="924" r:id="rId78"/>
    <p:sldId id="880" r:id="rId79"/>
    <p:sldId id="889" r:id="rId80"/>
    <p:sldId id="925" r:id="rId81"/>
    <p:sldId id="93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71"/>
    <p:restoredTop sz="87075"/>
  </p:normalViewPr>
  <p:slideViewPr>
    <p:cSldViewPr snapToGrid="0" snapToObjects="1">
      <p:cViewPr>
        <p:scale>
          <a:sx n="85" d="100"/>
          <a:sy n="85" d="100"/>
        </p:scale>
        <p:origin x="1120" y="728"/>
      </p:cViewPr>
      <p:guideLst/>
    </p:cSldViewPr>
  </p:slideViewPr>
  <p:outlineViewPr>
    <p:cViewPr>
      <p:scale>
        <a:sx n="33" d="100"/>
        <a:sy n="33" d="100"/>
      </p:scale>
      <p:origin x="0" y="0"/>
    </p:cViewPr>
  </p:outlin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25197-0E81-2B4C-86A0-BAF8C5D918AE}" type="datetimeFigureOut">
              <a:rPr lang="en-US" smtClean="0"/>
              <a:t>6/19/24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A752D-AFD6-6746-BC0B-779D2D0AAFFF}" type="slidenum">
              <a:rPr lang="en-US" smtClean="0"/>
              <a:t>‹#›</a:t>
            </a:fld>
            <a:endParaRPr lang="en-US"/>
          </a:p>
        </p:txBody>
      </p:sp>
    </p:spTree>
    <p:extLst>
      <p:ext uri="{BB962C8B-B14F-4D97-AF65-F5344CB8AC3E}">
        <p14:creationId xmlns:p14="http://schemas.microsoft.com/office/powerpoint/2010/main" val="289046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91BF2-6347-7E43-8D88-61FF90024FB1}" type="slidenum">
              <a:rPr lang="en-US" smtClean="0"/>
              <a:t>1</a:t>
            </a:fld>
            <a:endParaRPr lang="en-US"/>
          </a:p>
        </p:txBody>
      </p:sp>
    </p:spTree>
    <p:extLst>
      <p:ext uri="{BB962C8B-B14F-4D97-AF65-F5344CB8AC3E}">
        <p14:creationId xmlns:p14="http://schemas.microsoft.com/office/powerpoint/2010/main" val="74881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a:t>
            </a:r>
            <a:r>
              <a:rPr lang="en-US" dirty="0" err="1">
                <a:solidFill>
                  <a:srgbClr val="000000"/>
                </a:solidFill>
                <a:effectLst/>
                <a:latin typeface="Monaco" pitchFamily="2" charset="77"/>
              </a:rPr>
              <a:t>mbox</a:t>
            </a:r>
            <a:r>
              <a:rPr lang="en-US" dirty="0">
                <a:solidFill>
                  <a:srgbClr val="000000"/>
                </a:solidFill>
                <a:effectLst/>
                <a:latin typeface="Monaco" pitchFamily="2" charset="77"/>
              </a:rPr>
              <a:t>{e.g.,}\ X_1 - X_2 \sim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{N}(\mu_{1}-\mu_{2}, \sigma_1^2 + \sigma_2^2)</a:t>
            </a:r>
          </a:p>
          <a:p>
            <a:r>
              <a:rPr lang="en-US" dirty="0">
                <a:solidFill>
                  <a:srgbClr val="000000"/>
                </a:solidFill>
                <a:effectLst/>
                <a:latin typeface="Monaco" pitchFamily="2" charset="77"/>
              </a:rPr>
              <a:t>%X_1 - X_2 \sim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{N}(\mu_{1}-\mu_{2}, \sigma_1^2 + \sigma_2^2 - 2\rho\sigma_1\sigma_2)</a:t>
            </a:r>
          </a:p>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10</a:t>
            </a:fld>
            <a:endParaRPr lang="en-US"/>
          </a:p>
        </p:txBody>
      </p:sp>
    </p:spTree>
    <p:extLst>
      <p:ext uri="{BB962C8B-B14F-4D97-AF65-F5344CB8AC3E}">
        <p14:creationId xmlns:p14="http://schemas.microsoft.com/office/powerpoint/2010/main" val="327142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a:t>
            </a:r>
            <a:r>
              <a:rPr lang="en-US" dirty="0" err="1">
                <a:solidFill>
                  <a:srgbClr val="000000"/>
                </a:solidFill>
                <a:effectLst/>
                <a:latin typeface="Monaco" pitchFamily="2" charset="77"/>
              </a:rPr>
              <a:t>mbox</a:t>
            </a:r>
            <a:r>
              <a:rPr lang="en-US" dirty="0">
                <a:solidFill>
                  <a:srgbClr val="000000"/>
                </a:solidFill>
                <a:effectLst/>
                <a:latin typeface="Monaco" pitchFamily="2" charset="77"/>
              </a:rPr>
              <a:t>{e.g.,}\ X_1 - X_2 \sim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{N}(\mu_{1}-\mu_{2}, \sigma_1^2 + \sigma_2^2)</a:t>
            </a:r>
          </a:p>
          <a:p>
            <a:r>
              <a:rPr lang="en-US" dirty="0">
                <a:solidFill>
                  <a:srgbClr val="000000"/>
                </a:solidFill>
                <a:effectLst/>
                <a:latin typeface="Monaco" pitchFamily="2" charset="77"/>
              </a:rPr>
              <a:t>X_1 - X_2 \sim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{N}(\mu_{1}-\mu_{2}, \sigma_1^2 + \sigma_2^2 - 2\rho\sigma_1\sigma_2)</a:t>
            </a:r>
          </a:p>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11</a:t>
            </a:fld>
            <a:endParaRPr lang="en-US"/>
          </a:p>
        </p:txBody>
      </p:sp>
    </p:spTree>
    <p:extLst>
      <p:ext uri="{BB962C8B-B14F-4D97-AF65-F5344CB8AC3E}">
        <p14:creationId xmlns:p14="http://schemas.microsoft.com/office/powerpoint/2010/main" val="423764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13</a:t>
            </a:fld>
            <a:endParaRPr lang="en-US"/>
          </a:p>
        </p:txBody>
      </p:sp>
    </p:spTree>
    <p:extLst>
      <p:ext uri="{BB962C8B-B14F-4D97-AF65-F5344CB8AC3E}">
        <p14:creationId xmlns:p14="http://schemas.microsoft.com/office/powerpoint/2010/main" val="357298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026" indent="-256026">
              <a:spcAft>
                <a:spcPts val="800"/>
              </a:spcAft>
            </a:pPr>
            <a:r>
              <a:rPr lang="en-US" sz="2667" b="0" dirty="0"/>
              <a:t>Informed is better than uninformed, but anything better than nothing.</a:t>
            </a:r>
          </a:p>
          <a:p>
            <a:pPr marL="256026" indent="-256026">
              <a:spcAft>
                <a:spcPts val="800"/>
              </a:spcAft>
            </a:pPr>
            <a:endParaRPr lang="en-US" sz="2667"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Figures 5 and Fig. 6 show the residuals of six representative nuclear mass models as a function of the neu- </a:t>
            </a:r>
            <a:r>
              <a:rPr lang="en-US" sz="1800" dirty="0" err="1">
                <a:effectLst/>
                <a:latin typeface="CMR10"/>
              </a:rPr>
              <a:t>tron</a:t>
            </a:r>
            <a:r>
              <a:rPr lang="en-US" sz="1800" dirty="0">
                <a:effectLst/>
                <a:latin typeface="CMR10"/>
              </a:rPr>
              <a:t> number before and after statistical corrections with GP(T+H) and BNN(T+H) respectively. In both GP and BNN, one observes that nearly every white circle, </a:t>
            </a:r>
            <a:r>
              <a:rPr lang="en-US" sz="1800" dirty="0" err="1">
                <a:effectLst/>
                <a:latin typeface="CMR10"/>
              </a:rPr>
              <a:t>cor</a:t>
            </a:r>
            <a:r>
              <a:rPr lang="en-US" sz="1800" dirty="0">
                <a:effectLst/>
                <a:latin typeface="CMR10"/>
              </a:rPr>
              <a:t>- responding to a prediction error of our emulator for a given nucleus, is closer to the data than its corresponding black dot, representing a global mass model prediction error without GP or BNN. This indicates that both GP and BNN corrections improve the predictions </a:t>
            </a:r>
            <a:r>
              <a:rPr lang="en-US" sz="1800" dirty="0" err="1">
                <a:effectLst/>
                <a:latin typeface="CMR10"/>
              </a:rPr>
              <a:t>systemat</a:t>
            </a:r>
            <a:r>
              <a:rPr lang="en-US" sz="1800" dirty="0">
                <a:effectLst/>
                <a:latin typeface="CMR10"/>
              </a:rPr>
              <a:t>- </a:t>
            </a:r>
            <a:r>
              <a:rPr lang="en-US" sz="1800" dirty="0" err="1">
                <a:effectLst/>
                <a:latin typeface="CMR10"/>
              </a:rPr>
              <a:t>ically</a:t>
            </a:r>
            <a:r>
              <a:rPr lang="en-US" sz="1800" dirty="0">
                <a:effectLst/>
                <a:latin typeface="CMR10"/>
              </a:rPr>
              <a:t>. Additionally, several local trends of the residuals are visibly attenuated, and the distributions of the </a:t>
            </a:r>
            <a:r>
              <a:rPr lang="en-US" sz="1800" dirty="0" err="1">
                <a:effectLst/>
                <a:latin typeface="CMR10"/>
              </a:rPr>
              <a:t>cor</a:t>
            </a:r>
            <a:r>
              <a:rPr lang="en-US" sz="1800" dirty="0">
                <a:effectLst/>
                <a:latin typeface="CMR10"/>
              </a:rPr>
              <a:t>- </a:t>
            </a:r>
            <a:r>
              <a:rPr lang="en-US" sz="1800" dirty="0" err="1">
                <a:effectLst/>
                <a:latin typeface="CMR10"/>
              </a:rPr>
              <a:t>rected</a:t>
            </a:r>
            <a:r>
              <a:rPr lang="en-US" sz="1800" dirty="0">
                <a:effectLst/>
                <a:latin typeface="CMR10"/>
              </a:rPr>
              <a:t> residuals are closer to having zero means and to being independent Gaussian. We observe that the im- </a:t>
            </a:r>
            <a:r>
              <a:rPr lang="en-US" sz="1800" dirty="0" err="1">
                <a:effectLst/>
                <a:latin typeface="CMR10"/>
              </a:rPr>
              <a:t>provement</a:t>
            </a:r>
            <a:r>
              <a:rPr lang="en-US" sz="1800" dirty="0">
                <a:effectLst/>
                <a:latin typeface="CMR10"/>
              </a:rPr>
              <a:t> in performance for our statistical correction is strongest for the relativistic DFT models (DD-ME2 and DD-PC1), and weakest for the more phenomenological models FRDM-2012 and HFB-24. This is not surprising, as we expect the residuals of more microscopic models to exhibit appreciable structure, whereas there is little hope to improve much the phenomenological models which are fitted closely to the data. </a:t>
            </a: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14</a:t>
            </a:fld>
            <a:endParaRPr lang="en-US"/>
          </a:p>
        </p:txBody>
      </p:sp>
    </p:spTree>
    <p:extLst>
      <p:ext uri="{BB962C8B-B14F-4D97-AF65-F5344CB8AC3E}">
        <p14:creationId xmlns:p14="http://schemas.microsoft.com/office/powerpoint/2010/main" val="312149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15</a:t>
            </a:fld>
            <a:endParaRPr lang="en-US"/>
          </a:p>
        </p:txBody>
      </p:sp>
    </p:spTree>
    <p:extLst>
      <p:ext uri="{BB962C8B-B14F-4D97-AF65-F5344CB8AC3E}">
        <p14:creationId xmlns:p14="http://schemas.microsoft.com/office/powerpoint/2010/main" val="143201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17</a:t>
            </a:fld>
            <a:endParaRPr lang="en-US"/>
          </a:p>
        </p:txBody>
      </p:sp>
    </p:spTree>
    <p:extLst>
      <p:ext uri="{BB962C8B-B14F-4D97-AF65-F5344CB8AC3E}">
        <p14:creationId xmlns:p14="http://schemas.microsoft.com/office/powerpoint/2010/main" val="232962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18</a:t>
            </a:fld>
            <a:endParaRPr lang="en-US"/>
          </a:p>
        </p:txBody>
      </p:sp>
    </p:spTree>
    <p:extLst>
      <p:ext uri="{BB962C8B-B14F-4D97-AF65-F5344CB8AC3E}">
        <p14:creationId xmlns:p14="http://schemas.microsoft.com/office/powerpoint/2010/main" val="3034164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r>
              <a:rPr lang="en-US" dirty="0" err="1"/>
              <a:t>Wesolowski</a:t>
            </a:r>
            <a:r>
              <a:rPr lang="en-US" dirty="0"/>
              <a:t>, Isak </a:t>
            </a:r>
            <a:r>
              <a:rPr lang="en-US" dirty="0" err="1"/>
              <a:t>Svensson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19</a:t>
            </a:fld>
            <a:endParaRPr lang="en-US"/>
          </a:p>
        </p:txBody>
      </p:sp>
    </p:spTree>
    <p:extLst>
      <p:ext uri="{BB962C8B-B14F-4D97-AF65-F5344CB8AC3E}">
        <p14:creationId xmlns:p14="http://schemas.microsoft.com/office/powerpoint/2010/main" val="513581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20</a:t>
            </a:fld>
            <a:endParaRPr lang="en-US"/>
          </a:p>
        </p:txBody>
      </p:sp>
    </p:spTree>
    <p:extLst>
      <p:ext uri="{BB962C8B-B14F-4D97-AF65-F5344CB8AC3E}">
        <p14:creationId xmlns:p14="http://schemas.microsoft.com/office/powerpoint/2010/main" val="40068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21</a:t>
            </a:fld>
            <a:endParaRPr lang="en-US"/>
          </a:p>
        </p:txBody>
      </p:sp>
    </p:spTree>
    <p:extLst>
      <p:ext uri="{BB962C8B-B14F-4D97-AF65-F5344CB8AC3E}">
        <p14:creationId xmlns:p14="http://schemas.microsoft.com/office/powerpoint/2010/main" val="338461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2</a:t>
            </a:fld>
            <a:endParaRPr lang="en-US"/>
          </a:p>
        </p:txBody>
      </p:sp>
    </p:spTree>
    <p:extLst>
      <p:ext uri="{BB962C8B-B14F-4D97-AF65-F5344CB8AC3E}">
        <p14:creationId xmlns:p14="http://schemas.microsoft.com/office/powerpoint/2010/main" val="2176626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22</a:t>
            </a:fld>
            <a:endParaRPr lang="en-US"/>
          </a:p>
        </p:txBody>
      </p:sp>
    </p:spTree>
    <p:extLst>
      <p:ext uri="{BB962C8B-B14F-4D97-AF65-F5344CB8AC3E}">
        <p14:creationId xmlns:p14="http://schemas.microsoft.com/office/powerpoint/2010/main" val="14730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23</a:t>
            </a:fld>
            <a:endParaRPr lang="en-US"/>
          </a:p>
        </p:txBody>
      </p:sp>
    </p:spTree>
    <p:extLst>
      <p:ext uri="{BB962C8B-B14F-4D97-AF65-F5344CB8AC3E}">
        <p14:creationId xmlns:p14="http://schemas.microsoft.com/office/powerpoint/2010/main" val="3769588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24</a:t>
            </a:fld>
            <a:endParaRPr lang="en-US"/>
          </a:p>
        </p:txBody>
      </p:sp>
    </p:spTree>
    <p:extLst>
      <p:ext uri="{BB962C8B-B14F-4D97-AF65-F5344CB8AC3E}">
        <p14:creationId xmlns:p14="http://schemas.microsoft.com/office/powerpoint/2010/main" val="2665673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25</a:t>
            </a:fld>
            <a:endParaRPr lang="en-US"/>
          </a:p>
        </p:txBody>
      </p:sp>
    </p:spTree>
    <p:extLst>
      <p:ext uri="{BB962C8B-B14F-4D97-AF65-F5344CB8AC3E}">
        <p14:creationId xmlns:p14="http://schemas.microsoft.com/office/powerpoint/2010/main" val="265643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26</a:t>
            </a:fld>
            <a:endParaRPr lang="en-US"/>
          </a:p>
        </p:txBody>
      </p:sp>
    </p:spTree>
    <p:extLst>
      <p:ext uri="{BB962C8B-B14F-4D97-AF65-F5344CB8AC3E}">
        <p14:creationId xmlns:p14="http://schemas.microsoft.com/office/powerpoint/2010/main" val="2704921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weighting for BMA by evidence vs. model mixing strategies (stacking, BART, others)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(k=1,\</a:t>
            </a:r>
            <a:r>
              <a:rPr lang="en-US" dirty="0" err="1">
                <a:solidFill>
                  <a:srgbClr val="000000"/>
                </a:solidFill>
                <a:effectLst/>
                <a:latin typeface="Monaco" pitchFamily="2" charset="77"/>
              </a:rPr>
              <a:t>ldots</a:t>
            </a:r>
            <a:r>
              <a:rPr lang="en-US" dirty="0">
                <a:solidFill>
                  <a:srgbClr val="000000"/>
                </a:solidFill>
                <a:effectLst/>
                <a:latin typeface="Monaco" pitchFamily="2" charset="77"/>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 </a:t>
            </a:r>
            <a:r>
              <a:rPr lang="en-US" dirty="0" err="1">
                <a:solidFill>
                  <a:srgbClr val="000000"/>
                </a:solidFill>
                <a:effectLst/>
                <a:latin typeface="Monaco" pitchFamily="2" charset="77"/>
              </a:rPr>
              <a:t>y_i</a:t>
            </a:r>
            <a:r>
              <a:rPr lang="en-US" dirty="0">
                <a:solidFill>
                  <a:srgbClr val="000000"/>
                </a:solidFill>
                <a:effectLst/>
                <a:latin typeface="Monaco" pitchFamily="2" charset="77"/>
              </a:rPr>
              <a:t> = </a:t>
            </a:r>
            <a:r>
              <a:rPr lang="en-US" dirty="0" err="1">
                <a:solidFill>
                  <a:srgbClr val="000000"/>
                </a:solidFill>
                <a:effectLst/>
                <a:latin typeface="Monaco" pitchFamily="2" charset="77"/>
              </a:rPr>
              <a:t>f_k</a:t>
            </a:r>
            <a:r>
              <a:rPr lang="en-US" dirty="0">
                <a:solidFill>
                  <a:srgbClr val="000000"/>
                </a:solidFill>
                <a:effectLst/>
                <a:latin typeface="Monaco" pitchFamily="2" charset="77"/>
              </a:rPr>
              <a:t>(</a:t>
            </a:r>
            <a:r>
              <a:rPr lang="en-US" dirty="0" err="1">
                <a:solidFill>
                  <a:srgbClr val="000000"/>
                </a:solidFill>
                <a:effectLst/>
                <a:latin typeface="Monaco" pitchFamily="2" charset="77"/>
              </a:rPr>
              <a:t>x_i</a:t>
            </a:r>
            <a:r>
              <a:rPr lang="en-US" dirty="0">
                <a:solidFill>
                  <a:srgbClr val="000000"/>
                </a:solidFill>
                <a:effectLst/>
                <a:latin typeface="Monaco" pitchFamily="2" charset="77"/>
              </a:rPr>
              <a:t>) + \</a:t>
            </a:r>
            <a:r>
              <a:rPr lang="en-US" dirty="0" err="1">
                <a:solidFill>
                  <a:srgbClr val="000000"/>
                </a:solidFill>
                <a:effectLst/>
                <a:latin typeface="Monaco" pitchFamily="2" charset="77"/>
              </a:rPr>
              <a:t>varepsilon</a:t>
            </a:r>
            <a:r>
              <a:rPr lang="en-US" dirty="0">
                <a:solidFill>
                  <a:srgbClr val="000000"/>
                </a:solidFill>
                <a:effectLst/>
                <a:latin typeface="Monaco" pitchFamily="2" charset="77"/>
              </a:rPr>
              <a:t>_{</a:t>
            </a:r>
            <a:r>
              <a:rPr lang="en-US" dirty="0" err="1">
                <a:solidFill>
                  <a:srgbClr val="000000"/>
                </a:solidFill>
                <a:effectLst/>
                <a:latin typeface="Monaco" pitchFamily="2" charset="77"/>
              </a:rPr>
              <a:t>i,k</a:t>
            </a:r>
            <a:r>
              <a:rPr lang="en-US" dirty="0">
                <a:solidFill>
                  <a:srgbClr val="000000"/>
                </a:solidFill>
                <a:effectLst/>
                <a:latin typeface="Monaco"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pr}(\tilde y | \tilde x) = \sum_{k=1}^{K} \hat </a:t>
            </a:r>
            <a:r>
              <a:rPr lang="en-US" dirty="0" err="1">
                <a:solidFill>
                  <a:srgbClr val="000000"/>
                </a:solidFill>
                <a:effectLst/>
                <a:latin typeface="Monaco" pitchFamily="2" charset="77"/>
              </a:rPr>
              <a:t>w_k</a:t>
            </a:r>
            <a:r>
              <a:rPr lang="en-US" dirty="0">
                <a:solidFill>
                  <a:srgbClr val="000000"/>
                </a:solidFill>
                <a:effectLst/>
                <a:latin typeface="Monaco" pitchFamily="2" charset="77"/>
              </a:rPr>
              <a:t> {\rm pr}(\tilde y | \tilde 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 _k)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F(g) = \int_{-\</a:t>
            </a:r>
            <a:r>
              <a:rPr lang="en-US" dirty="0" err="1">
                <a:solidFill>
                  <a:srgbClr val="000000"/>
                </a:solidFill>
                <a:effectLst/>
                <a:latin typeface="Monaco" pitchFamily="2" charset="77"/>
              </a:rPr>
              <a:t>infty</a:t>
            </a:r>
            <a:r>
              <a:rPr lang="en-US" dirty="0">
                <a:solidFill>
                  <a:srgbClr val="000000"/>
                </a:solidFill>
                <a:effectLst/>
                <a:latin typeface="Monaco" pitchFamily="2" charset="77"/>
              </a:rPr>
              <a:t>}^{\</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dx~ e^{-\frac{x^{2}}{2} - g^{2} x^{4}}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27</a:t>
            </a:fld>
            <a:endParaRPr lang="en-US"/>
          </a:p>
        </p:txBody>
      </p:sp>
    </p:spTree>
    <p:extLst>
      <p:ext uri="{BB962C8B-B14F-4D97-AF65-F5344CB8AC3E}">
        <p14:creationId xmlns:p14="http://schemas.microsoft.com/office/powerpoint/2010/main" val="185119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28</a:t>
            </a:fld>
            <a:endParaRPr lang="en-US"/>
          </a:p>
        </p:txBody>
      </p:sp>
    </p:spTree>
    <p:extLst>
      <p:ext uri="{BB962C8B-B14F-4D97-AF65-F5344CB8AC3E}">
        <p14:creationId xmlns:p14="http://schemas.microsoft.com/office/powerpoint/2010/main" val="2693421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29</a:t>
            </a:fld>
            <a:endParaRPr lang="en-US"/>
          </a:p>
        </p:txBody>
      </p:sp>
    </p:spTree>
    <p:extLst>
      <p:ext uri="{BB962C8B-B14F-4D97-AF65-F5344CB8AC3E}">
        <p14:creationId xmlns:p14="http://schemas.microsoft.com/office/powerpoint/2010/main" val="3373868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weighting for BMA by evidence vs. model mixing strategies (stacking, BART, others)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(k=1,\</a:t>
            </a:r>
            <a:r>
              <a:rPr lang="en-US" dirty="0" err="1">
                <a:solidFill>
                  <a:srgbClr val="000000"/>
                </a:solidFill>
                <a:effectLst/>
                <a:latin typeface="Monaco" pitchFamily="2" charset="77"/>
              </a:rPr>
              <a:t>ldots</a:t>
            </a:r>
            <a:r>
              <a:rPr lang="en-US" dirty="0">
                <a:solidFill>
                  <a:srgbClr val="000000"/>
                </a:solidFill>
                <a:effectLst/>
                <a:latin typeface="Monaco" pitchFamily="2" charset="77"/>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 </a:t>
            </a:r>
            <a:r>
              <a:rPr lang="en-US" dirty="0" err="1">
                <a:solidFill>
                  <a:srgbClr val="000000"/>
                </a:solidFill>
                <a:effectLst/>
                <a:latin typeface="Monaco" pitchFamily="2" charset="77"/>
              </a:rPr>
              <a:t>y_i</a:t>
            </a:r>
            <a:r>
              <a:rPr lang="en-US" dirty="0">
                <a:solidFill>
                  <a:srgbClr val="000000"/>
                </a:solidFill>
                <a:effectLst/>
                <a:latin typeface="Monaco" pitchFamily="2" charset="77"/>
              </a:rPr>
              <a:t> = </a:t>
            </a:r>
            <a:r>
              <a:rPr lang="en-US" dirty="0" err="1">
                <a:solidFill>
                  <a:srgbClr val="000000"/>
                </a:solidFill>
                <a:effectLst/>
                <a:latin typeface="Monaco" pitchFamily="2" charset="77"/>
              </a:rPr>
              <a:t>f_k</a:t>
            </a:r>
            <a:r>
              <a:rPr lang="en-US" dirty="0">
                <a:solidFill>
                  <a:srgbClr val="000000"/>
                </a:solidFill>
                <a:effectLst/>
                <a:latin typeface="Monaco" pitchFamily="2" charset="77"/>
              </a:rPr>
              <a:t>(</a:t>
            </a:r>
            <a:r>
              <a:rPr lang="en-US" dirty="0" err="1">
                <a:solidFill>
                  <a:srgbClr val="000000"/>
                </a:solidFill>
                <a:effectLst/>
                <a:latin typeface="Monaco" pitchFamily="2" charset="77"/>
              </a:rPr>
              <a:t>x_i</a:t>
            </a:r>
            <a:r>
              <a:rPr lang="en-US" dirty="0">
                <a:solidFill>
                  <a:srgbClr val="000000"/>
                </a:solidFill>
                <a:effectLst/>
                <a:latin typeface="Monaco" pitchFamily="2" charset="77"/>
              </a:rPr>
              <a:t>) + \</a:t>
            </a:r>
            <a:r>
              <a:rPr lang="en-US" dirty="0" err="1">
                <a:solidFill>
                  <a:srgbClr val="000000"/>
                </a:solidFill>
                <a:effectLst/>
                <a:latin typeface="Monaco" pitchFamily="2" charset="77"/>
              </a:rPr>
              <a:t>varepsilon</a:t>
            </a:r>
            <a:r>
              <a:rPr lang="en-US" dirty="0">
                <a:solidFill>
                  <a:srgbClr val="000000"/>
                </a:solidFill>
                <a:effectLst/>
                <a:latin typeface="Monaco" pitchFamily="2" charset="77"/>
              </a:rPr>
              <a:t>_{</a:t>
            </a:r>
            <a:r>
              <a:rPr lang="en-US" dirty="0" err="1">
                <a:solidFill>
                  <a:srgbClr val="000000"/>
                </a:solidFill>
                <a:effectLst/>
                <a:latin typeface="Monaco" pitchFamily="2" charset="77"/>
              </a:rPr>
              <a:t>i,k</a:t>
            </a:r>
            <a:r>
              <a:rPr lang="en-US" dirty="0">
                <a:solidFill>
                  <a:srgbClr val="000000"/>
                </a:solidFill>
                <a:effectLst/>
                <a:latin typeface="Monaco"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pr}(\tilde y | \tilde x) = \sum_{k=1}^{K} \hat </a:t>
            </a:r>
            <a:r>
              <a:rPr lang="en-US" dirty="0" err="1">
                <a:solidFill>
                  <a:srgbClr val="000000"/>
                </a:solidFill>
                <a:effectLst/>
                <a:latin typeface="Monaco" pitchFamily="2" charset="77"/>
              </a:rPr>
              <a:t>w_k</a:t>
            </a:r>
            <a:r>
              <a:rPr lang="en-US" dirty="0">
                <a:solidFill>
                  <a:srgbClr val="000000"/>
                </a:solidFill>
                <a:effectLst/>
                <a:latin typeface="Monaco" pitchFamily="2" charset="77"/>
              </a:rPr>
              <a:t> {\rm pr}(\tilde y | \tilde 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 _k)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F(g) = \int_{-\</a:t>
            </a:r>
            <a:r>
              <a:rPr lang="en-US" dirty="0" err="1">
                <a:solidFill>
                  <a:srgbClr val="000000"/>
                </a:solidFill>
                <a:effectLst/>
                <a:latin typeface="Monaco" pitchFamily="2" charset="77"/>
              </a:rPr>
              <a:t>infty</a:t>
            </a:r>
            <a:r>
              <a:rPr lang="en-US" dirty="0">
                <a:solidFill>
                  <a:srgbClr val="000000"/>
                </a:solidFill>
                <a:effectLst/>
                <a:latin typeface="Monaco" pitchFamily="2" charset="77"/>
              </a:rPr>
              <a:t>}^{\</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dx~ e^{-\frac{x^{2}}{2} - g^{2} x^{4}}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30</a:t>
            </a:fld>
            <a:endParaRPr lang="en-US"/>
          </a:p>
        </p:txBody>
      </p:sp>
    </p:spTree>
    <p:extLst>
      <p:ext uri="{BB962C8B-B14F-4D97-AF65-F5344CB8AC3E}">
        <p14:creationId xmlns:p14="http://schemas.microsoft.com/office/powerpoint/2010/main" val="2690208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weighting for BMA by evidence vs. model mixing strategies (stacking, BART, others)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(k=1,\</a:t>
            </a:r>
            <a:r>
              <a:rPr lang="en-US" dirty="0" err="1">
                <a:solidFill>
                  <a:srgbClr val="000000"/>
                </a:solidFill>
                <a:effectLst/>
                <a:latin typeface="Monaco" pitchFamily="2" charset="77"/>
              </a:rPr>
              <a:t>ldots</a:t>
            </a:r>
            <a:r>
              <a:rPr lang="en-US" dirty="0">
                <a:solidFill>
                  <a:srgbClr val="000000"/>
                </a:solidFill>
                <a:effectLst/>
                <a:latin typeface="Monaco" pitchFamily="2" charset="77"/>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 </a:t>
            </a:r>
            <a:r>
              <a:rPr lang="en-US" dirty="0" err="1">
                <a:solidFill>
                  <a:srgbClr val="000000"/>
                </a:solidFill>
                <a:effectLst/>
                <a:latin typeface="Monaco" pitchFamily="2" charset="77"/>
              </a:rPr>
              <a:t>y_i</a:t>
            </a:r>
            <a:r>
              <a:rPr lang="en-US" dirty="0">
                <a:solidFill>
                  <a:srgbClr val="000000"/>
                </a:solidFill>
                <a:effectLst/>
                <a:latin typeface="Monaco" pitchFamily="2" charset="77"/>
              </a:rPr>
              <a:t> = </a:t>
            </a:r>
            <a:r>
              <a:rPr lang="en-US" dirty="0" err="1">
                <a:solidFill>
                  <a:srgbClr val="000000"/>
                </a:solidFill>
                <a:effectLst/>
                <a:latin typeface="Monaco" pitchFamily="2" charset="77"/>
              </a:rPr>
              <a:t>f_k</a:t>
            </a:r>
            <a:r>
              <a:rPr lang="en-US" dirty="0">
                <a:solidFill>
                  <a:srgbClr val="000000"/>
                </a:solidFill>
                <a:effectLst/>
                <a:latin typeface="Monaco" pitchFamily="2" charset="77"/>
              </a:rPr>
              <a:t>(</a:t>
            </a:r>
            <a:r>
              <a:rPr lang="en-US" dirty="0" err="1">
                <a:solidFill>
                  <a:srgbClr val="000000"/>
                </a:solidFill>
                <a:effectLst/>
                <a:latin typeface="Monaco" pitchFamily="2" charset="77"/>
              </a:rPr>
              <a:t>x_i</a:t>
            </a:r>
            <a:r>
              <a:rPr lang="en-US" dirty="0">
                <a:solidFill>
                  <a:srgbClr val="000000"/>
                </a:solidFill>
                <a:effectLst/>
                <a:latin typeface="Monaco" pitchFamily="2" charset="77"/>
              </a:rPr>
              <a:t>) + \</a:t>
            </a:r>
            <a:r>
              <a:rPr lang="en-US" dirty="0" err="1">
                <a:solidFill>
                  <a:srgbClr val="000000"/>
                </a:solidFill>
                <a:effectLst/>
                <a:latin typeface="Monaco" pitchFamily="2" charset="77"/>
              </a:rPr>
              <a:t>varepsilon</a:t>
            </a:r>
            <a:r>
              <a:rPr lang="en-US" dirty="0">
                <a:solidFill>
                  <a:srgbClr val="000000"/>
                </a:solidFill>
                <a:effectLst/>
                <a:latin typeface="Monaco" pitchFamily="2" charset="77"/>
              </a:rPr>
              <a:t>_{</a:t>
            </a:r>
            <a:r>
              <a:rPr lang="en-US" dirty="0" err="1">
                <a:solidFill>
                  <a:srgbClr val="000000"/>
                </a:solidFill>
                <a:effectLst/>
                <a:latin typeface="Monaco" pitchFamily="2" charset="77"/>
              </a:rPr>
              <a:t>i,k</a:t>
            </a:r>
            <a:r>
              <a:rPr lang="en-US" dirty="0">
                <a:solidFill>
                  <a:srgbClr val="000000"/>
                </a:solidFill>
                <a:effectLst/>
                <a:latin typeface="Monaco"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pr}(\tilde y | \tilde x) = \sum_{k=1}^{K} \hat </a:t>
            </a:r>
            <a:r>
              <a:rPr lang="en-US" dirty="0" err="1">
                <a:solidFill>
                  <a:srgbClr val="000000"/>
                </a:solidFill>
                <a:effectLst/>
                <a:latin typeface="Monaco" pitchFamily="2" charset="77"/>
              </a:rPr>
              <a:t>w_k</a:t>
            </a:r>
            <a:r>
              <a:rPr lang="en-US" dirty="0">
                <a:solidFill>
                  <a:srgbClr val="000000"/>
                </a:solidFill>
                <a:effectLst/>
                <a:latin typeface="Monaco" pitchFamily="2" charset="77"/>
              </a:rPr>
              <a:t> {\rm pr}(\tilde y | \tilde 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 _k)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F(g) = \int_{-\</a:t>
            </a:r>
            <a:r>
              <a:rPr lang="en-US" dirty="0" err="1">
                <a:solidFill>
                  <a:srgbClr val="000000"/>
                </a:solidFill>
                <a:effectLst/>
                <a:latin typeface="Monaco" pitchFamily="2" charset="77"/>
              </a:rPr>
              <a:t>infty</a:t>
            </a:r>
            <a:r>
              <a:rPr lang="en-US" dirty="0">
                <a:solidFill>
                  <a:srgbClr val="000000"/>
                </a:solidFill>
                <a:effectLst/>
                <a:latin typeface="Monaco" pitchFamily="2" charset="77"/>
              </a:rPr>
              <a:t>}^{\</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dx~ e^{-\frac{x^{2}}{2} - g^{2} x^{4}}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31</a:t>
            </a:fld>
            <a:endParaRPr lang="en-US"/>
          </a:p>
        </p:txBody>
      </p:sp>
    </p:spTree>
    <p:extLst>
      <p:ext uri="{BB962C8B-B14F-4D97-AF65-F5344CB8AC3E}">
        <p14:creationId xmlns:p14="http://schemas.microsoft.com/office/powerpoint/2010/main" val="378858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3</a:t>
            </a:fld>
            <a:endParaRPr lang="en-US"/>
          </a:p>
        </p:txBody>
      </p:sp>
    </p:spTree>
    <p:extLst>
      <p:ext uri="{BB962C8B-B14F-4D97-AF65-F5344CB8AC3E}">
        <p14:creationId xmlns:p14="http://schemas.microsoft.com/office/powerpoint/2010/main" val="3980788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32</a:t>
            </a:fld>
            <a:endParaRPr lang="en-US"/>
          </a:p>
        </p:txBody>
      </p:sp>
    </p:spTree>
    <p:extLst>
      <p:ext uri="{BB962C8B-B14F-4D97-AF65-F5344CB8AC3E}">
        <p14:creationId xmlns:p14="http://schemas.microsoft.com/office/powerpoint/2010/main" val="2309906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How much does the posterior shrink the prior region?</a:t>
            </a:r>
          </a:p>
          <a:p>
            <a:endParaRPr lang="en-US" b="0" i="0" dirty="0">
              <a:effectLst/>
              <a:latin typeface="Arial" panose="020B0604020202020204" pitchFamily="34" charset="0"/>
            </a:endParaRPr>
          </a:p>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solidFill>
                  <a:srgbClr val="808080"/>
                </a:solidFill>
                <a:effectLst/>
                <a:latin typeface="Monaco" pitchFamily="2" charset="77"/>
              </a:rPr>
              <a:t>\</a:t>
            </a:r>
            <a:r>
              <a:rPr lang="en-US" dirty="0" err="1">
                <a:solidFill>
                  <a:srgbClr val="808080"/>
                </a:solidFill>
                <a:effectLst/>
                <a:latin typeface="Monaco" pitchFamily="2" charset="77"/>
              </a:rPr>
              <a:t>documentclass</a:t>
            </a:r>
            <a:r>
              <a:rPr lang="en-US" dirty="0">
                <a:solidFill>
                  <a:srgbClr val="808080"/>
                </a:solidFill>
                <a:effectLst/>
                <a:latin typeface="Monaco" pitchFamily="2" charset="77"/>
              </a:rPr>
              <a:t>[10pt]{article}</a:t>
            </a:r>
          </a:p>
          <a:p>
            <a:r>
              <a:rPr lang="en-US" dirty="0">
                <a:solidFill>
                  <a:srgbClr val="808080"/>
                </a:solidFill>
                <a:effectLst/>
                <a:latin typeface="Monaco" pitchFamily="2" charset="77"/>
              </a:rPr>
              <a:t>\</a:t>
            </a:r>
            <a:r>
              <a:rPr lang="en-US" dirty="0" err="1">
                <a:solidFill>
                  <a:srgbClr val="808080"/>
                </a:solidFill>
                <a:effectLst/>
                <a:latin typeface="Monaco" pitchFamily="2" charset="77"/>
              </a:rPr>
              <a:t>usepackage</a:t>
            </a:r>
            <a:r>
              <a:rPr lang="en-US" dirty="0">
                <a:solidFill>
                  <a:srgbClr val="808080"/>
                </a:solidFill>
                <a:effectLst/>
                <a:latin typeface="Monaco" pitchFamily="2" charset="77"/>
              </a:rPr>
              <a:t>[</a:t>
            </a:r>
            <a:r>
              <a:rPr lang="en-US" dirty="0" err="1">
                <a:solidFill>
                  <a:srgbClr val="808080"/>
                </a:solidFill>
                <a:effectLst/>
                <a:latin typeface="Monaco" pitchFamily="2" charset="77"/>
              </a:rPr>
              <a:t>usenames</a:t>
            </a:r>
            <a:r>
              <a:rPr lang="en-US" dirty="0">
                <a:solidFill>
                  <a:srgbClr val="808080"/>
                </a:solidFill>
                <a:effectLst/>
                <a:latin typeface="Monaco" pitchFamily="2" charset="77"/>
              </a:rPr>
              <a:t>]{color} %used for font color</a:t>
            </a: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dvipsnames</a:t>
            </a:r>
            <a:r>
              <a:rPr lang="en-US" dirty="0">
                <a:solidFill>
                  <a:srgbClr val="000000"/>
                </a:solidFill>
                <a:effectLst/>
                <a:latin typeface="Monaco" pitchFamily="2" charset="77"/>
              </a:rPr>
              <a:t>]{</a:t>
            </a:r>
            <a:r>
              <a:rPr lang="en-US" dirty="0" err="1">
                <a:solidFill>
                  <a:srgbClr val="000000"/>
                </a:solidFill>
                <a:effectLst/>
                <a:latin typeface="Monaco" pitchFamily="2" charset="77"/>
              </a:rPr>
              <a:t>xcolor</a:t>
            </a:r>
            <a:r>
              <a:rPr lang="en-US" dirty="0">
                <a:solidFill>
                  <a:srgbClr val="000000"/>
                </a:solidFill>
                <a:effectLst/>
                <a:latin typeface="Monaco" pitchFamily="2" charset="77"/>
              </a:rPr>
              <a: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amssymb</a:t>
            </a:r>
            <a:r>
              <a:rPr lang="en-US" dirty="0">
                <a:solidFill>
                  <a:srgbClr val="000000"/>
                </a:solidFill>
                <a:effectLst/>
                <a:latin typeface="Monaco" pitchFamily="2" charset="77"/>
              </a:rPr>
              <a:t>} %</a:t>
            </a:r>
            <a:r>
              <a:rPr lang="en-US" dirty="0" err="1">
                <a:solidFill>
                  <a:srgbClr val="000000"/>
                </a:solidFill>
                <a:effectLst/>
                <a:latin typeface="Monaco" pitchFamily="2" charset="77"/>
              </a:rPr>
              <a:t>maths</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amsmath</a:t>
            </a:r>
            <a:r>
              <a:rPr lang="en-US" dirty="0">
                <a:solidFill>
                  <a:srgbClr val="000000"/>
                </a:solidFill>
                <a:effectLst/>
                <a:latin typeface="Monaco" pitchFamily="2" charset="77"/>
              </a:rPr>
              <a:t>} %</a:t>
            </a:r>
            <a:r>
              <a:rPr lang="en-US" dirty="0" err="1">
                <a:solidFill>
                  <a:srgbClr val="000000"/>
                </a:solidFill>
                <a:effectLst/>
                <a:latin typeface="Monaco" pitchFamily="2" charset="77"/>
              </a:rPr>
              <a:t>maths</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[utf8]{</a:t>
            </a:r>
            <a:r>
              <a:rPr lang="en-US" dirty="0" err="1">
                <a:solidFill>
                  <a:srgbClr val="000000"/>
                </a:solidFill>
                <a:effectLst/>
                <a:latin typeface="Monaco" pitchFamily="2" charset="77"/>
              </a:rPr>
              <a:t>inputenc</a:t>
            </a:r>
            <a:r>
              <a:rPr lang="en-US" dirty="0">
                <a:solidFill>
                  <a:srgbClr val="000000"/>
                </a:solidFill>
                <a:effectLst/>
                <a:latin typeface="Monaco" pitchFamily="2" charset="77"/>
              </a:rPr>
              <a:t>} %useful to type directly diacritic characters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{\design}{{\color{blue}\</a:t>
            </a:r>
            <a:r>
              <a:rPr lang="en-US" dirty="0" err="1">
                <a:solidFill>
                  <a:srgbClr val="000000"/>
                </a:solidFill>
                <a:effectLst/>
                <a:latin typeface="Monaco" pitchFamily="2" charset="77"/>
              </a:rPr>
              <a:t>mathbf</a:t>
            </a:r>
            <a:r>
              <a:rPr lang="en-US" dirty="0">
                <a:solidFill>
                  <a:srgbClr val="000000"/>
                </a:solidFill>
                <a:effectLst/>
                <a:latin typeface="Monaco" pitchFamily="2" charset="77"/>
              </a:rPr>
              <a:t>{d}}}</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*{\argmax}{</a:t>
            </a:r>
            <a:r>
              <a:rPr lang="en-US" dirty="0" err="1">
                <a:solidFill>
                  <a:srgbClr val="000000"/>
                </a:solidFill>
                <a:effectLst/>
                <a:latin typeface="Monaco" pitchFamily="2" charset="77"/>
              </a:rPr>
              <a:t>arg</a:t>
            </a:r>
            <a:r>
              <a:rPr lang="en-US" dirty="0">
                <a:solidFill>
                  <a:srgbClr val="000000"/>
                </a:solidFill>
                <a:effectLst/>
                <a:latin typeface="Monaco" pitchFamily="2" charset="77"/>
              </a:rPr>
              <a:t>\,max}</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{\shrinkage}{\</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omegalab</a:t>
            </a:r>
            <a:r>
              <a:rPr lang="en-US" dirty="0">
                <a:solidFill>
                  <a:srgbClr val="000000"/>
                </a:solidFill>
                <a:effectLst/>
                <a:latin typeface="Monaco" pitchFamily="2" charset="77"/>
              </a:rPr>
              <a:t>}{\omega_{\text{lab}}}</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{\given}{\,|\,}  % Use for | in \pr</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{\pr}{pr} % Good, but want to handle sizing and | spacing?</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{\pr}{p} % Good, but want to handle sizing and | spacing?</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 Now add spacing:</a:t>
            </a:r>
          </a:p>
          <a:p>
            <a:r>
              <a:rPr lang="en-US" dirty="0">
                <a:solidFill>
                  <a:srgbClr val="000000"/>
                </a:solidFill>
                <a:effectLst/>
                <a:latin typeface="Monaco" pitchFamily="2" charset="77"/>
              </a:rPr>
              <a:t>% Derivatives</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{\dd}{d}</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diffcs</a:t>
            </a:r>
            <a:r>
              <a:rPr lang="en-US" dirty="0">
                <a:solidFill>
                  <a:srgbClr val="000000"/>
                </a:solidFill>
                <a:effectLst/>
                <a:latin typeface="Monaco" pitchFamily="2" charset="77"/>
              </a:rPr>
              <a:t>}{d\sigma}  % differential cross section</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genobs</a:t>
            </a:r>
            <a:r>
              <a:rPr lang="en-US" dirty="0">
                <a:solidFill>
                  <a:srgbClr val="000000"/>
                </a:solidFill>
                <a:effectLst/>
                <a:latin typeface="Monaco" pitchFamily="2" charset="77"/>
              </a:rPr>
              <a:t>}{y}</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}{{\color{</a:t>
            </a:r>
            <a:r>
              <a:rPr lang="en-US" dirty="0" err="1">
                <a:solidFill>
                  <a:srgbClr val="000000"/>
                </a:solidFill>
                <a:effectLst/>
                <a:latin typeface="Monaco" pitchFamily="2" charset="77"/>
              </a:rPr>
              <a:t>ForestGreen</a:t>
            </a:r>
            <a:r>
              <a:rPr lang="en-US" dirty="0">
                <a:solidFill>
                  <a:srgbClr val="000000"/>
                </a:solidFill>
                <a:effectLst/>
                <a:latin typeface="Monaco" pitchFamily="2" charset="77"/>
              </a:rPr>
              <a:t>}\</a:t>
            </a:r>
            <a:r>
              <a:rPr lang="en-US" dirty="0" err="1">
                <a:solidFill>
                  <a:srgbClr val="000000"/>
                </a:solidFill>
                <a:effectLst/>
                <a:latin typeface="Monaco" pitchFamily="2" charset="77"/>
              </a:rPr>
              <a:t>inputvec</a:t>
            </a:r>
            <a:r>
              <a:rPr lang="en-US" dirty="0">
                <a:solidFill>
                  <a:srgbClr val="000000"/>
                </a:solidFill>
                <a:effectLst/>
                <a:latin typeface="Monaco" pitchFamily="2" charset="77"/>
              </a:rPr>
              <a:t>{\</a:t>
            </a:r>
            <a:r>
              <a:rPr lang="en-US" dirty="0" err="1">
                <a:solidFill>
                  <a:srgbClr val="000000"/>
                </a:solidFill>
                <a:effectLst/>
                <a:latin typeface="Monaco" pitchFamily="2" charset="77"/>
              </a:rPr>
              <a:t>genobs</a:t>
            </a:r>
            <a:r>
              <a:rPr lang="en-US" dirty="0">
                <a:solidFill>
                  <a:srgbClr val="000000"/>
                </a:solidFill>
                <a:effectLst/>
                <a:latin typeface="Monaco" pitchFamily="2" charset="77"/>
              </a:rPr>
              <a: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inputvec</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lecs</a:t>
            </a:r>
            <a:r>
              <a:rPr lang="en-US" dirty="0">
                <a:solidFill>
                  <a:srgbClr val="000000"/>
                </a:solidFill>
                <a:effectLst/>
                <a:latin typeface="Monaco" pitchFamily="2" charset="77"/>
              </a:rPr>
              <a:t>}{{\color{red}\</a:t>
            </a:r>
            <a:r>
              <a:rPr lang="en-US" dirty="0" err="1">
                <a:solidFill>
                  <a:srgbClr val="000000"/>
                </a:solidFill>
                <a:effectLst/>
                <a:latin typeface="Monaco" pitchFamily="2" charset="77"/>
              </a:rPr>
              <a:t>vec</a:t>
            </a:r>
            <a:r>
              <a:rPr lang="en-US" dirty="0">
                <a:solidFill>
                  <a:srgbClr val="000000"/>
                </a:solidFill>
                <a:effectLst/>
                <a:latin typeface="Monaco" pitchFamily="2" charset="77"/>
              </a:rPr>
              <a:t>{a}}}</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mbox</a:t>
            </a:r>
            <a:r>
              <a:rPr lang="en-US" dirty="0">
                <a:solidFill>
                  <a:srgbClr val="000000"/>
                </a:solidFill>
                <a:effectLst/>
                <a:latin typeface="Monaco" pitchFamily="2" charset="77"/>
              </a:rPr>
              <a:t>{Utility of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{{\color{blue}design}}: }&amp; \</a:t>
            </a:r>
            <a:r>
              <a:rPr lang="en-US" dirty="0" err="1">
                <a:solidFill>
                  <a:srgbClr val="000000"/>
                </a:solidFill>
                <a:effectLst/>
                <a:latin typeface="Monaco" pitchFamily="2" charset="77"/>
              </a:rPr>
              <a:t>mbox</a:t>
            </a:r>
            <a:r>
              <a:rPr lang="en-US" dirty="0">
                <a:solidFill>
                  <a:srgbClr val="000000"/>
                </a:solidFill>
                <a:effectLst/>
                <a:latin typeface="Monaco" pitchFamily="2" charset="77"/>
              </a:rPr>
              <a:t>{information  gain averaged over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{{\color{red}parameters}} and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a:t>
            </a:r>
            <a:r>
              <a:rPr lang="en-US" dirty="0" err="1">
                <a:solidFill>
                  <a:srgbClr val="000000"/>
                </a:solidFill>
                <a:effectLst/>
                <a:latin typeface="Monaco" pitchFamily="2" charset="77"/>
              </a:rPr>
              <a:t>ForestGreen</a:t>
            </a:r>
            <a:r>
              <a:rPr lang="en-US" dirty="0">
                <a:solidFill>
                  <a:srgbClr val="000000"/>
                </a:solidFill>
                <a:effectLst/>
                <a:latin typeface="Monaco" pitchFamily="2" charset="77"/>
              </a:rPr>
              <a:t>}measurements}}}  </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 U_{\text{KL}}(\design)</a:t>
            </a:r>
          </a:p>
          <a:p>
            <a:r>
              <a:rPr lang="en-US" dirty="0">
                <a:solidFill>
                  <a:srgbClr val="000000"/>
                </a:solidFill>
                <a:effectLst/>
                <a:latin typeface="Monaco" pitchFamily="2" charset="77"/>
              </a:rPr>
              <a:t>    &amp; = \int \!\!\left\{ \ln\!\!\left[\frac{\pr(\</a:t>
            </a:r>
            <a:r>
              <a:rPr lang="en-US" dirty="0" err="1">
                <a:solidFill>
                  <a:srgbClr val="000000"/>
                </a:solidFill>
                <a:effectLst/>
                <a:latin typeface="Monaco" pitchFamily="2" charset="77"/>
              </a:rPr>
              <a:t>lecs</a:t>
            </a:r>
            <a:r>
              <a:rPr lang="en-US" dirty="0">
                <a:solidFill>
                  <a:srgbClr val="000000"/>
                </a:solidFill>
                <a:effectLst/>
                <a:latin typeface="Monaco" pitchFamily="2" charset="77"/>
              </a:rPr>
              <a:t> \given \</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\design)}{\pr(\</a:t>
            </a:r>
            <a:r>
              <a:rPr lang="en-US" dirty="0" err="1">
                <a:solidFill>
                  <a:srgbClr val="000000"/>
                </a:solidFill>
                <a:effectLst/>
                <a:latin typeface="Monaco" pitchFamily="2" charset="77"/>
              </a:rPr>
              <a:t>lecs</a:t>
            </a:r>
            <a:r>
              <a:rPr lang="en-US" dirty="0">
                <a:solidFill>
                  <a:srgbClr val="000000"/>
                </a:solidFill>
                <a:effectLst/>
                <a:latin typeface="Monaco" pitchFamily="2" charset="77"/>
              </a:rPr>
              <a:t>)}\right]\! \pr(\</a:t>
            </a:r>
            <a:r>
              <a:rPr lang="en-US" dirty="0" err="1">
                <a:solidFill>
                  <a:srgbClr val="000000"/>
                </a:solidFill>
                <a:effectLst/>
                <a:latin typeface="Monaco" pitchFamily="2" charset="77"/>
              </a:rPr>
              <a:t>lecs</a:t>
            </a:r>
            <a:r>
              <a:rPr lang="en-US" dirty="0">
                <a:solidFill>
                  <a:srgbClr val="000000"/>
                </a:solidFill>
                <a:effectLst/>
                <a:latin typeface="Monaco" pitchFamily="2" charset="77"/>
              </a:rPr>
              <a:t> \given \</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\design)  \dd{\</a:t>
            </a:r>
            <a:r>
              <a:rPr lang="en-US" dirty="0" err="1">
                <a:solidFill>
                  <a:srgbClr val="000000"/>
                </a:solidFill>
                <a:effectLst/>
                <a:latin typeface="Monaco" pitchFamily="2" charset="77"/>
              </a:rPr>
              <a:t>lecs</a:t>
            </a:r>
            <a:r>
              <a:rPr lang="en-US" dirty="0">
                <a:solidFill>
                  <a:srgbClr val="000000"/>
                </a:solidFill>
                <a:effectLst/>
                <a:latin typeface="Monaco" pitchFamily="2" charset="77"/>
              </a:rPr>
              <a:t>}\right\}\! </a:t>
            </a:r>
          </a:p>
          <a:p>
            <a:r>
              <a:rPr lang="en-US" dirty="0">
                <a:solidFill>
                  <a:srgbClr val="000000"/>
                </a:solidFill>
                <a:effectLst/>
                <a:latin typeface="Monaco" pitchFamily="2" charset="77"/>
              </a:rPr>
              <a:t>       \pr(\</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\given \design) \dd{\</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\quad\</a:t>
            </a:r>
            <a:r>
              <a:rPr lang="en-US" dirty="0" err="1">
                <a:solidFill>
                  <a:srgbClr val="000000"/>
                </a:solidFill>
                <a:effectLst/>
                <a:latin typeface="Monaco" pitchFamily="2" charset="77"/>
              </a:rPr>
              <a:t>mbox</a:t>
            </a:r>
            <a:r>
              <a:rPr lang="en-US" dirty="0">
                <a:solidFill>
                  <a:srgbClr val="000000"/>
                </a:solidFill>
                <a:effectLst/>
                <a:latin typeface="Monaco" pitchFamily="2" charset="77"/>
              </a:rPr>
              <a:t>{(cf.\ entropy)} </a:t>
            </a:r>
          </a:p>
          <a:p>
            <a:r>
              <a:rPr lang="en-US" dirty="0">
                <a:solidFill>
                  <a:srgbClr val="000000"/>
                </a:solidFill>
                <a:effectLst/>
                <a:latin typeface="Monaco" pitchFamily="2" charset="77"/>
              </a:rPr>
              <a:t>%    &amp; \</a:t>
            </a:r>
            <a:r>
              <a:rPr lang="en-US" dirty="0" err="1">
                <a:solidFill>
                  <a:srgbClr val="000000"/>
                </a:solidFill>
                <a:effectLst/>
                <a:latin typeface="Monaco" pitchFamily="2" charset="77"/>
              </a:rPr>
              <a:t>longrightarrow</a:t>
            </a:r>
            <a:r>
              <a:rPr lang="en-US" dirty="0">
                <a:solidFill>
                  <a:srgbClr val="000000"/>
                </a:solidFill>
                <a:effectLst/>
                <a:latin typeface="Monaco" pitchFamily="2" charset="77"/>
              </a:rPr>
              <a:t> \frac{1}{2} \ln \frac{|V_0|}{|V(\design)|} \</a:t>
            </a:r>
            <a:r>
              <a:rPr lang="en-US" dirty="0" err="1">
                <a:solidFill>
                  <a:srgbClr val="000000"/>
                </a:solidFill>
                <a:effectLst/>
                <a:latin typeface="Monaco" pitchFamily="2" charset="77"/>
              </a:rPr>
              <a:t>equiv</a:t>
            </a:r>
            <a:r>
              <a:rPr lang="en-US" dirty="0">
                <a:solidFill>
                  <a:srgbClr val="000000"/>
                </a:solidFill>
                <a:effectLst/>
                <a:latin typeface="Monaco" pitchFamily="2" charset="77"/>
              </a:rPr>
              <a:t> \ln\shrinkage(\design)  \quad\</a:t>
            </a:r>
            <a:r>
              <a:rPr lang="en-US" dirty="0" err="1">
                <a:solidFill>
                  <a:srgbClr val="000000"/>
                </a:solidFill>
                <a:effectLst/>
                <a:latin typeface="Monaco" pitchFamily="2" charset="77"/>
              </a:rPr>
              <a:t>mbox</a:t>
            </a:r>
            <a:r>
              <a:rPr lang="en-US" dirty="0">
                <a:solidFill>
                  <a:srgbClr val="000000"/>
                </a:solidFill>
                <a:effectLst/>
                <a:latin typeface="Monaco" pitchFamily="2" charset="77"/>
              </a:rPr>
              <a:t>{``Posterior shrinkage''}</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33</a:t>
            </a:fld>
            <a:endParaRPr lang="en-US"/>
          </a:p>
        </p:txBody>
      </p:sp>
    </p:spTree>
    <p:extLst>
      <p:ext uri="{BB962C8B-B14F-4D97-AF65-F5344CB8AC3E}">
        <p14:creationId xmlns:p14="http://schemas.microsoft.com/office/powerpoint/2010/main" val="1334848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How much does the posterior shrink the prior region?</a:t>
            </a:r>
          </a:p>
          <a:p>
            <a:endParaRPr lang="en-US" b="0" i="0" dirty="0">
              <a:effectLst/>
              <a:latin typeface="Arial" panose="020B0604020202020204" pitchFamily="34" charset="0"/>
            </a:endParaRPr>
          </a:p>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solidFill>
                  <a:srgbClr val="808080"/>
                </a:solidFill>
                <a:effectLst/>
                <a:latin typeface="Monaco" pitchFamily="2" charset="77"/>
              </a:rPr>
              <a:t>\</a:t>
            </a:r>
            <a:r>
              <a:rPr lang="en-US" dirty="0" err="1">
                <a:solidFill>
                  <a:srgbClr val="808080"/>
                </a:solidFill>
                <a:effectLst/>
                <a:latin typeface="Monaco" pitchFamily="2" charset="77"/>
              </a:rPr>
              <a:t>documentclass</a:t>
            </a:r>
            <a:r>
              <a:rPr lang="en-US" dirty="0">
                <a:solidFill>
                  <a:srgbClr val="808080"/>
                </a:solidFill>
                <a:effectLst/>
                <a:latin typeface="Monaco" pitchFamily="2" charset="77"/>
              </a:rPr>
              <a:t>[10pt]{article}</a:t>
            </a:r>
          </a:p>
          <a:p>
            <a:r>
              <a:rPr lang="en-US" dirty="0">
                <a:solidFill>
                  <a:srgbClr val="808080"/>
                </a:solidFill>
                <a:effectLst/>
                <a:latin typeface="Monaco" pitchFamily="2" charset="77"/>
              </a:rPr>
              <a:t>\</a:t>
            </a:r>
            <a:r>
              <a:rPr lang="en-US" dirty="0" err="1">
                <a:solidFill>
                  <a:srgbClr val="808080"/>
                </a:solidFill>
                <a:effectLst/>
                <a:latin typeface="Monaco" pitchFamily="2" charset="77"/>
              </a:rPr>
              <a:t>usepackage</a:t>
            </a:r>
            <a:r>
              <a:rPr lang="en-US" dirty="0">
                <a:solidFill>
                  <a:srgbClr val="808080"/>
                </a:solidFill>
                <a:effectLst/>
                <a:latin typeface="Monaco" pitchFamily="2" charset="77"/>
              </a:rPr>
              <a:t>[</a:t>
            </a:r>
            <a:r>
              <a:rPr lang="en-US" dirty="0" err="1">
                <a:solidFill>
                  <a:srgbClr val="808080"/>
                </a:solidFill>
                <a:effectLst/>
                <a:latin typeface="Monaco" pitchFamily="2" charset="77"/>
              </a:rPr>
              <a:t>usenames</a:t>
            </a:r>
            <a:r>
              <a:rPr lang="en-US" dirty="0">
                <a:solidFill>
                  <a:srgbClr val="808080"/>
                </a:solidFill>
                <a:effectLst/>
                <a:latin typeface="Monaco" pitchFamily="2" charset="77"/>
              </a:rPr>
              <a:t>]{color} %used for font color</a:t>
            </a: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dvipsnames</a:t>
            </a:r>
            <a:r>
              <a:rPr lang="en-US" dirty="0">
                <a:solidFill>
                  <a:srgbClr val="000000"/>
                </a:solidFill>
                <a:effectLst/>
                <a:latin typeface="Monaco" pitchFamily="2" charset="77"/>
              </a:rPr>
              <a:t>]{</a:t>
            </a:r>
            <a:r>
              <a:rPr lang="en-US" dirty="0" err="1">
                <a:solidFill>
                  <a:srgbClr val="000000"/>
                </a:solidFill>
                <a:effectLst/>
                <a:latin typeface="Monaco" pitchFamily="2" charset="77"/>
              </a:rPr>
              <a:t>xcolor</a:t>
            </a:r>
            <a:r>
              <a:rPr lang="en-US" dirty="0">
                <a:solidFill>
                  <a:srgbClr val="000000"/>
                </a:solidFill>
                <a:effectLst/>
                <a:latin typeface="Monaco" pitchFamily="2" charset="77"/>
              </a:rPr>
              <a: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amssymb</a:t>
            </a:r>
            <a:r>
              <a:rPr lang="en-US" dirty="0">
                <a:solidFill>
                  <a:srgbClr val="000000"/>
                </a:solidFill>
                <a:effectLst/>
                <a:latin typeface="Monaco" pitchFamily="2" charset="77"/>
              </a:rPr>
              <a:t>} %</a:t>
            </a:r>
            <a:r>
              <a:rPr lang="en-US" dirty="0" err="1">
                <a:solidFill>
                  <a:srgbClr val="000000"/>
                </a:solidFill>
                <a:effectLst/>
                <a:latin typeface="Monaco" pitchFamily="2" charset="77"/>
              </a:rPr>
              <a:t>maths</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amsmath</a:t>
            </a:r>
            <a:r>
              <a:rPr lang="en-US" dirty="0">
                <a:solidFill>
                  <a:srgbClr val="000000"/>
                </a:solidFill>
                <a:effectLst/>
                <a:latin typeface="Monaco" pitchFamily="2" charset="77"/>
              </a:rPr>
              <a:t>} %</a:t>
            </a:r>
            <a:r>
              <a:rPr lang="en-US" dirty="0" err="1">
                <a:solidFill>
                  <a:srgbClr val="000000"/>
                </a:solidFill>
                <a:effectLst/>
                <a:latin typeface="Monaco" pitchFamily="2" charset="77"/>
              </a:rPr>
              <a:t>maths</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[utf8]{</a:t>
            </a:r>
            <a:r>
              <a:rPr lang="en-US" dirty="0" err="1">
                <a:solidFill>
                  <a:srgbClr val="000000"/>
                </a:solidFill>
                <a:effectLst/>
                <a:latin typeface="Monaco" pitchFamily="2" charset="77"/>
              </a:rPr>
              <a:t>inputenc</a:t>
            </a:r>
            <a:r>
              <a:rPr lang="en-US" dirty="0">
                <a:solidFill>
                  <a:srgbClr val="000000"/>
                </a:solidFill>
                <a:effectLst/>
                <a:latin typeface="Monaco" pitchFamily="2" charset="77"/>
              </a:rPr>
              <a:t>} %useful to type directly diacritic characters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{\design}{{\color{blue}\</a:t>
            </a:r>
            <a:r>
              <a:rPr lang="en-US" dirty="0" err="1">
                <a:solidFill>
                  <a:srgbClr val="000000"/>
                </a:solidFill>
                <a:effectLst/>
                <a:latin typeface="Monaco" pitchFamily="2" charset="77"/>
              </a:rPr>
              <a:t>mathbf</a:t>
            </a:r>
            <a:r>
              <a:rPr lang="en-US" dirty="0">
                <a:solidFill>
                  <a:srgbClr val="000000"/>
                </a:solidFill>
                <a:effectLst/>
                <a:latin typeface="Monaco" pitchFamily="2" charset="77"/>
              </a:rPr>
              <a:t>{d}}}</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*{\argmax}{</a:t>
            </a:r>
            <a:r>
              <a:rPr lang="en-US" dirty="0" err="1">
                <a:solidFill>
                  <a:srgbClr val="000000"/>
                </a:solidFill>
                <a:effectLst/>
                <a:latin typeface="Monaco" pitchFamily="2" charset="77"/>
              </a:rPr>
              <a:t>arg</a:t>
            </a:r>
            <a:r>
              <a:rPr lang="en-US" dirty="0">
                <a:solidFill>
                  <a:srgbClr val="000000"/>
                </a:solidFill>
                <a:effectLst/>
                <a:latin typeface="Monaco" pitchFamily="2" charset="77"/>
              </a:rPr>
              <a:t>\,max}</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{\shrinkage}{\</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omegalab</a:t>
            </a:r>
            <a:r>
              <a:rPr lang="en-US" dirty="0">
                <a:solidFill>
                  <a:srgbClr val="000000"/>
                </a:solidFill>
                <a:effectLst/>
                <a:latin typeface="Monaco" pitchFamily="2" charset="77"/>
              </a:rPr>
              <a:t>}{\omega_{\text{lab}}}</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{\given}{\,|\,}  % Use for | in \pr</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{\pr}{pr} % Good, but want to handle sizing and | spacing?</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{\pr}{p} % Good, but want to handle sizing and | spacing?</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 Now add spacing:</a:t>
            </a:r>
          </a:p>
          <a:p>
            <a:r>
              <a:rPr lang="en-US" dirty="0">
                <a:solidFill>
                  <a:srgbClr val="000000"/>
                </a:solidFill>
                <a:effectLst/>
                <a:latin typeface="Monaco" pitchFamily="2" charset="77"/>
              </a:rPr>
              <a:t>% Derivatives</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{\dd}{d}</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diffcs</a:t>
            </a:r>
            <a:r>
              <a:rPr lang="en-US" dirty="0">
                <a:solidFill>
                  <a:srgbClr val="000000"/>
                </a:solidFill>
                <a:effectLst/>
                <a:latin typeface="Monaco" pitchFamily="2" charset="77"/>
              </a:rPr>
              <a:t>}{d\sigma}  % differential cross section</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genobs</a:t>
            </a:r>
            <a:r>
              <a:rPr lang="en-US" dirty="0">
                <a:solidFill>
                  <a:srgbClr val="000000"/>
                </a:solidFill>
                <a:effectLst/>
                <a:latin typeface="Monaco" pitchFamily="2" charset="77"/>
              </a:rPr>
              <a:t>}{y}</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}{{\color{</a:t>
            </a:r>
            <a:r>
              <a:rPr lang="en-US" dirty="0" err="1">
                <a:solidFill>
                  <a:srgbClr val="000000"/>
                </a:solidFill>
                <a:effectLst/>
                <a:latin typeface="Monaco" pitchFamily="2" charset="77"/>
              </a:rPr>
              <a:t>ForestGreen</a:t>
            </a:r>
            <a:r>
              <a:rPr lang="en-US" dirty="0">
                <a:solidFill>
                  <a:srgbClr val="000000"/>
                </a:solidFill>
                <a:effectLst/>
                <a:latin typeface="Monaco" pitchFamily="2" charset="77"/>
              </a:rPr>
              <a:t>}\</a:t>
            </a:r>
            <a:r>
              <a:rPr lang="en-US" dirty="0" err="1">
                <a:solidFill>
                  <a:srgbClr val="000000"/>
                </a:solidFill>
                <a:effectLst/>
                <a:latin typeface="Monaco" pitchFamily="2" charset="77"/>
              </a:rPr>
              <a:t>inputvec</a:t>
            </a:r>
            <a:r>
              <a:rPr lang="en-US" dirty="0">
                <a:solidFill>
                  <a:srgbClr val="000000"/>
                </a:solidFill>
                <a:effectLst/>
                <a:latin typeface="Monaco" pitchFamily="2" charset="77"/>
              </a:rPr>
              <a:t>{\</a:t>
            </a:r>
            <a:r>
              <a:rPr lang="en-US" dirty="0" err="1">
                <a:solidFill>
                  <a:srgbClr val="000000"/>
                </a:solidFill>
                <a:effectLst/>
                <a:latin typeface="Monaco" pitchFamily="2" charset="77"/>
              </a:rPr>
              <a:t>genobs</a:t>
            </a:r>
            <a:r>
              <a:rPr lang="en-US" dirty="0">
                <a:solidFill>
                  <a:srgbClr val="000000"/>
                </a:solidFill>
                <a:effectLst/>
                <a:latin typeface="Monaco" pitchFamily="2" charset="77"/>
              </a:rPr>
              <a: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inputvec</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lecs</a:t>
            </a:r>
            <a:r>
              <a:rPr lang="en-US" dirty="0">
                <a:solidFill>
                  <a:srgbClr val="000000"/>
                </a:solidFill>
                <a:effectLst/>
                <a:latin typeface="Monaco" pitchFamily="2" charset="77"/>
              </a:rPr>
              <a:t>}{{\color{red}\</a:t>
            </a:r>
            <a:r>
              <a:rPr lang="en-US" dirty="0" err="1">
                <a:solidFill>
                  <a:srgbClr val="000000"/>
                </a:solidFill>
                <a:effectLst/>
                <a:latin typeface="Monaco" pitchFamily="2" charset="77"/>
              </a:rPr>
              <a:t>vec</a:t>
            </a:r>
            <a:r>
              <a:rPr lang="en-US" dirty="0">
                <a:solidFill>
                  <a:srgbClr val="000000"/>
                </a:solidFill>
                <a:effectLst/>
                <a:latin typeface="Monaco" pitchFamily="2" charset="77"/>
              </a:rPr>
              <a:t>{a}}}</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mbox</a:t>
            </a:r>
            <a:r>
              <a:rPr lang="en-US" dirty="0">
                <a:solidFill>
                  <a:srgbClr val="000000"/>
                </a:solidFill>
                <a:effectLst/>
                <a:latin typeface="Monaco" pitchFamily="2" charset="77"/>
              </a:rPr>
              <a:t>{Utility of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{{\color{blue}design}}: }&amp; \</a:t>
            </a:r>
            <a:r>
              <a:rPr lang="en-US" dirty="0" err="1">
                <a:solidFill>
                  <a:srgbClr val="000000"/>
                </a:solidFill>
                <a:effectLst/>
                <a:latin typeface="Monaco" pitchFamily="2" charset="77"/>
              </a:rPr>
              <a:t>mbox</a:t>
            </a:r>
            <a:r>
              <a:rPr lang="en-US" dirty="0">
                <a:solidFill>
                  <a:srgbClr val="000000"/>
                </a:solidFill>
                <a:effectLst/>
                <a:latin typeface="Monaco" pitchFamily="2" charset="77"/>
              </a:rPr>
              <a:t>{information  gain averaged over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{{\color{red}parameters}} and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a:t>
            </a:r>
            <a:r>
              <a:rPr lang="en-US" dirty="0" err="1">
                <a:solidFill>
                  <a:srgbClr val="000000"/>
                </a:solidFill>
                <a:effectLst/>
                <a:latin typeface="Monaco" pitchFamily="2" charset="77"/>
              </a:rPr>
              <a:t>ForestGreen</a:t>
            </a:r>
            <a:r>
              <a:rPr lang="en-US" dirty="0">
                <a:solidFill>
                  <a:srgbClr val="000000"/>
                </a:solidFill>
                <a:effectLst/>
                <a:latin typeface="Monaco" pitchFamily="2" charset="77"/>
              </a:rPr>
              <a:t>}measurements}}}  </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 U_{\text{KL}}(\design)</a:t>
            </a:r>
          </a:p>
          <a:p>
            <a:r>
              <a:rPr lang="en-US" dirty="0">
                <a:solidFill>
                  <a:srgbClr val="000000"/>
                </a:solidFill>
                <a:effectLst/>
                <a:latin typeface="Monaco" pitchFamily="2" charset="77"/>
              </a:rPr>
              <a:t>    &amp; = \int \!\!\left\{ \ln\!\!\left[\frac{\pr(\</a:t>
            </a:r>
            <a:r>
              <a:rPr lang="en-US" dirty="0" err="1">
                <a:solidFill>
                  <a:srgbClr val="000000"/>
                </a:solidFill>
                <a:effectLst/>
                <a:latin typeface="Monaco" pitchFamily="2" charset="77"/>
              </a:rPr>
              <a:t>lecs</a:t>
            </a:r>
            <a:r>
              <a:rPr lang="en-US" dirty="0">
                <a:solidFill>
                  <a:srgbClr val="000000"/>
                </a:solidFill>
                <a:effectLst/>
                <a:latin typeface="Monaco" pitchFamily="2" charset="77"/>
              </a:rPr>
              <a:t> \given \</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\design)}{\pr(\</a:t>
            </a:r>
            <a:r>
              <a:rPr lang="en-US" dirty="0" err="1">
                <a:solidFill>
                  <a:srgbClr val="000000"/>
                </a:solidFill>
                <a:effectLst/>
                <a:latin typeface="Monaco" pitchFamily="2" charset="77"/>
              </a:rPr>
              <a:t>lecs</a:t>
            </a:r>
            <a:r>
              <a:rPr lang="en-US" dirty="0">
                <a:solidFill>
                  <a:srgbClr val="000000"/>
                </a:solidFill>
                <a:effectLst/>
                <a:latin typeface="Monaco" pitchFamily="2" charset="77"/>
              </a:rPr>
              <a:t>)}\right]\! \pr(\</a:t>
            </a:r>
            <a:r>
              <a:rPr lang="en-US" dirty="0" err="1">
                <a:solidFill>
                  <a:srgbClr val="000000"/>
                </a:solidFill>
                <a:effectLst/>
                <a:latin typeface="Monaco" pitchFamily="2" charset="77"/>
              </a:rPr>
              <a:t>lecs</a:t>
            </a:r>
            <a:r>
              <a:rPr lang="en-US" dirty="0">
                <a:solidFill>
                  <a:srgbClr val="000000"/>
                </a:solidFill>
                <a:effectLst/>
                <a:latin typeface="Monaco" pitchFamily="2" charset="77"/>
              </a:rPr>
              <a:t> \given \</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\design)  \dd{\</a:t>
            </a:r>
            <a:r>
              <a:rPr lang="en-US" dirty="0" err="1">
                <a:solidFill>
                  <a:srgbClr val="000000"/>
                </a:solidFill>
                <a:effectLst/>
                <a:latin typeface="Monaco" pitchFamily="2" charset="77"/>
              </a:rPr>
              <a:t>lecs</a:t>
            </a:r>
            <a:r>
              <a:rPr lang="en-US" dirty="0">
                <a:solidFill>
                  <a:srgbClr val="000000"/>
                </a:solidFill>
                <a:effectLst/>
                <a:latin typeface="Monaco" pitchFamily="2" charset="77"/>
              </a:rPr>
              <a:t>}\right\}\! </a:t>
            </a:r>
          </a:p>
          <a:p>
            <a:r>
              <a:rPr lang="en-US" dirty="0">
                <a:solidFill>
                  <a:srgbClr val="000000"/>
                </a:solidFill>
                <a:effectLst/>
                <a:latin typeface="Monaco" pitchFamily="2" charset="77"/>
              </a:rPr>
              <a:t>       \pr(\</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\given \design) \dd{\</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\quad\</a:t>
            </a:r>
            <a:r>
              <a:rPr lang="en-US" dirty="0" err="1">
                <a:solidFill>
                  <a:srgbClr val="000000"/>
                </a:solidFill>
                <a:effectLst/>
                <a:latin typeface="Monaco" pitchFamily="2" charset="77"/>
              </a:rPr>
              <a:t>mbox</a:t>
            </a:r>
            <a:r>
              <a:rPr lang="en-US" dirty="0">
                <a:solidFill>
                  <a:srgbClr val="000000"/>
                </a:solidFill>
                <a:effectLst/>
                <a:latin typeface="Monaco" pitchFamily="2" charset="77"/>
              </a:rPr>
              <a:t>{(cf.\ entropy)} </a:t>
            </a:r>
          </a:p>
          <a:p>
            <a:r>
              <a:rPr lang="en-US" dirty="0">
                <a:solidFill>
                  <a:srgbClr val="000000"/>
                </a:solidFill>
                <a:effectLst/>
                <a:latin typeface="Monaco" pitchFamily="2" charset="77"/>
              </a:rPr>
              <a:t>%    &amp; \</a:t>
            </a:r>
            <a:r>
              <a:rPr lang="en-US" dirty="0" err="1">
                <a:solidFill>
                  <a:srgbClr val="000000"/>
                </a:solidFill>
                <a:effectLst/>
                <a:latin typeface="Monaco" pitchFamily="2" charset="77"/>
              </a:rPr>
              <a:t>longrightarrow</a:t>
            </a:r>
            <a:r>
              <a:rPr lang="en-US" dirty="0">
                <a:solidFill>
                  <a:srgbClr val="000000"/>
                </a:solidFill>
                <a:effectLst/>
                <a:latin typeface="Monaco" pitchFamily="2" charset="77"/>
              </a:rPr>
              <a:t> \frac{1}{2} \ln \frac{|V_0|}{|V(\design)|} \</a:t>
            </a:r>
            <a:r>
              <a:rPr lang="en-US" dirty="0" err="1">
                <a:solidFill>
                  <a:srgbClr val="000000"/>
                </a:solidFill>
                <a:effectLst/>
                <a:latin typeface="Monaco" pitchFamily="2" charset="77"/>
              </a:rPr>
              <a:t>equiv</a:t>
            </a:r>
            <a:r>
              <a:rPr lang="en-US" dirty="0">
                <a:solidFill>
                  <a:srgbClr val="000000"/>
                </a:solidFill>
                <a:effectLst/>
                <a:latin typeface="Monaco" pitchFamily="2" charset="77"/>
              </a:rPr>
              <a:t> \ln\shrinkage(\design)  \quad\</a:t>
            </a:r>
            <a:r>
              <a:rPr lang="en-US" dirty="0" err="1">
                <a:solidFill>
                  <a:srgbClr val="000000"/>
                </a:solidFill>
                <a:effectLst/>
                <a:latin typeface="Monaco" pitchFamily="2" charset="77"/>
              </a:rPr>
              <a:t>mbox</a:t>
            </a:r>
            <a:r>
              <a:rPr lang="en-US" dirty="0">
                <a:solidFill>
                  <a:srgbClr val="000000"/>
                </a:solidFill>
                <a:effectLst/>
                <a:latin typeface="Monaco" pitchFamily="2" charset="77"/>
              </a:rPr>
              <a:t>{``Posterior shrinkage''}</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34</a:t>
            </a:fld>
            <a:endParaRPr lang="en-US"/>
          </a:p>
        </p:txBody>
      </p:sp>
    </p:spTree>
    <p:extLst>
      <p:ext uri="{BB962C8B-B14F-4D97-AF65-F5344CB8AC3E}">
        <p14:creationId xmlns:p14="http://schemas.microsoft.com/office/powerpoint/2010/main" val="830555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documentclass</a:t>
            </a:r>
            <a:r>
              <a:rPr lang="en-US" sz="1200" kern="1200" dirty="0">
                <a:solidFill>
                  <a:schemeClr val="tx1"/>
                </a:solidFill>
                <a:effectLst/>
                <a:latin typeface="+mn-lt"/>
                <a:ea typeface="+mn-ea"/>
                <a:cs typeface="+mn-cs"/>
              </a:rPr>
              <a:t>[10pt]{article}</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usenames</a:t>
            </a:r>
            <a:r>
              <a:rPr lang="en-US" sz="1200" kern="1200" dirty="0">
                <a:solidFill>
                  <a:schemeClr val="tx1"/>
                </a:solidFill>
                <a:effectLst/>
                <a:latin typeface="+mn-lt"/>
                <a:ea typeface="+mn-ea"/>
                <a:cs typeface="+mn-cs"/>
              </a:rPr>
              <a:t>]{color} %used for font color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amssymb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amsmath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[utf8]{</a:t>
            </a:r>
            <a:r>
              <a:rPr lang="en-US" sz="1200" kern="1200" dirty="0" err="1">
                <a:solidFill>
                  <a:schemeClr val="tx1"/>
                </a:solidFill>
                <a:effectLst/>
                <a:latin typeface="+mn-lt"/>
                <a:ea typeface="+mn-ea"/>
                <a:cs typeface="+mn-cs"/>
              </a:rPr>
              <a:t>inputenc</a:t>
            </a:r>
            <a:r>
              <a:rPr lang="en-US" sz="1200" kern="1200" dirty="0">
                <a:solidFill>
                  <a:schemeClr val="tx1"/>
                </a:solidFill>
                <a:effectLst/>
                <a:latin typeface="+mn-lt"/>
                <a:ea typeface="+mn-ea"/>
                <a:cs typeface="+mn-cs"/>
              </a:rPr>
              <a:t>} %useful to type directly diacritic characters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{\design}{{\color{blue}\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*{\argmax}{</a:t>
            </a:r>
            <a:r>
              <a:rPr lang="en-US" sz="1200" kern="1200" dirty="0" err="1">
                <a:solidFill>
                  <a:schemeClr val="tx1"/>
                </a:solidFill>
                <a:effectLst/>
                <a:latin typeface="+mn-lt"/>
                <a:ea typeface="+mn-ea"/>
                <a:cs typeface="+mn-cs"/>
              </a:rPr>
              <a:t>arg</a:t>
            </a:r>
            <a:r>
              <a:rPr lang="en-US" sz="1200" kern="1200" dirty="0">
                <a:solidFill>
                  <a:schemeClr val="tx1"/>
                </a:solidFill>
                <a:effectLst/>
                <a:latin typeface="+mn-lt"/>
                <a:ea typeface="+mn-ea"/>
                <a:cs typeface="+mn-cs"/>
              </a:rPr>
              <a:t>\,max}</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{\shrinkage}{\</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omegalab</a:t>
            </a:r>
            <a:r>
              <a:rPr lang="en-US" sz="1200" kern="1200" dirty="0">
                <a:solidFill>
                  <a:schemeClr val="tx1"/>
                </a:solidFill>
                <a:effectLst/>
                <a:latin typeface="+mn-lt"/>
                <a:ea typeface="+mn-ea"/>
                <a:cs typeface="+mn-cs"/>
              </a:rPr>
              <a:t>}{\omega_{\text{lab}}}</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{\given}{\,|\,}  % Use for | in \pr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{\pr}{pr} % Good, but want to handle sizing and | spacing?</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 % Good, but want to handle sizing and | spacing?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Now add spacing:</a:t>
            </a:r>
          </a:p>
          <a:p>
            <a:r>
              <a:rPr lang="en-US" sz="1200" kern="1200" dirty="0">
                <a:solidFill>
                  <a:schemeClr val="tx1"/>
                </a:solidFill>
                <a:effectLst/>
                <a:latin typeface="+mn-lt"/>
                <a:ea typeface="+mn-ea"/>
                <a:cs typeface="+mn-cs"/>
              </a:rPr>
              <a:t>% Derivatives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{\dd}{d}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diffcs</a:t>
            </a:r>
            <a:r>
              <a:rPr lang="en-US" sz="1200" kern="1200" dirty="0">
                <a:solidFill>
                  <a:schemeClr val="tx1"/>
                </a:solidFill>
                <a:effectLst/>
                <a:latin typeface="+mn-lt"/>
                <a:ea typeface="+mn-ea"/>
                <a:cs typeface="+mn-cs"/>
              </a:rPr>
              <a:t>}{d\sigma}  % differential cross section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}{{\color{green}\</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{Utility of {\color{blue}design}: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{information  gain averaged over {\color{red}parameters} and {\color{green}measurements}}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U_{\text{KL}}(\design)</a:t>
            </a:r>
          </a:p>
          <a:p>
            <a:r>
              <a:rPr lang="en-US" sz="1200" kern="1200" dirty="0">
                <a:solidFill>
                  <a:schemeClr val="tx1"/>
                </a:solidFill>
                <a:effectLst/>
                <a:latin typeface="+mn-lt"/>
                <a:ea typeface="+mn-ea"/>
                <a:cs typeface="+mn-cs"/>
              </a:rPr>
              <a:t>    &amp; = \int \!\!\left\{ \ln\!\!\left[\frac{\pr(\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  \dd{\</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a:t>
            </a:r>
          </a:p>
          <a:p>
            <a:r>
              <a:rPr lang="en-US" sz="1200" kern="1200" dirty="0">
                <a:solidFill>
                  <a:schemeClr val="tx1"/>
                </a:solidFill>
                <a:effectLst/>
                <a:latin typeface="+mn-lt"/>
                <a:ea typeface="+mn-ea"/>
                <a:cs typeface="+mn-cs"/>
              </a:rPr>
              <a:t>       \pr(\</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\given \design) \dd{\</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{(cf.\ entropy)} \\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 \frac{1}{2} \ln \frac{|V_0|}{|V(\design)|}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\ln\shrinkage(\design)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 shrinkage''}</a:t>
            </a:r>
          </a:p>
          <a:p>
            <a:endParaRPr lang="en-US" dirty="0"/>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35</a:t>
            </a:fld>
            <a:endParaRPr lang="en-US"/>
          </a:p>
        </p:txBody>
      </p:sp>
    </p:spTree>
    <p:extLst>
      <p:ext uri="{BB962C8B-B14F-4D97-AF65-F5344CB8AC3E}">
        <p14:creationId xmlns:p14="http://schemas.microsoft.com/office/powerpoint/2010/main" val="296485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36</a:t>
            </a:fld>
            <a:endParaRPr lang="en-US"/>
          </a:p>
        </p:txBody>
      </p:sp>
    </p:spTree>
    <p:extLst>
      <p:ext uri="{BB962C8B-B14F-4D97-AF65-F5344CB8AC3E}">
        <p14:creationId xmlns:p14="http://schemas.microsoft.com/office/powerpoint/2010/main" val="741633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”Superfluous” could be redundant or decoupled, for example.</a:t>
            </a:r>
          </a:p>
          <a:p>
            <a:pPr marL="171450" indent="-171450">
              <a:buFont typeface="Arial" panose="020B0604020202020204" pitchFamily="34" charset="0"/>
              <a:buChar char="•"/>
            </a:pPr>
            <a:r>
              <a:rPr lang="en-US" dirty="0"/>
              <a:t>Tremendous opportunities for nuclear physics to adapt methods from the MOR literature. In arXiv:2203.05528 we provide pointers to the pointers (MOR reviews).</a:t>
            </a:r>
          </a:p>
          <a:p>
            <a:pPr marL="171450" indent="-171450">
              <a:buFont typeface="Arial" panose="020B0604020202020204" pitchFamily="34" charset="0"/>
              <a:buChar char="•"/>
            </a:pPr>
            <a:r>
              <a:rPr lang="en-US" dirty="0"/>
              <a:t>There are many outside MOR experts that could be consulted/involved in nuclear problems.</a:t>
            </a:r>
          </a:p>
          <a:p>
            <a:pPr marL="171450" indent="-171450">
              <a:buFont typeface="Arial" panose="020B0604020202020204" pitchFamily="34" charset="0"/>
              <a:buChar char="•"/>
            </a:pPr>
            <a:r>
              <a:rPr lang="en-US" dirty="0"/>
              <a:t>Don’t actually need to say emulator; just reduced-order model (ROM) *is* an emulator.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driven uses high-fidelity calculations (Full-Order Model or FOM) as black box: interpolate output but we don’t need to know how it is generated (in the extreme case; we can also build in some knowledge).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machine learning approaches in recent literature combine data-driven and model-driven (non-intrusive and intrusive) approaches (also PMM approach)</a:t>
            </a:r>
          </a:p>
          <a:p>
            <a:pPr marL="171450" indent="-171450">
              <a:buFont typeface="Arial" panose="020B0604020202020204" pitchFamily="34" charset="0"/>
              <a:buChar char="•"/>
            </a:pPr>
            <a:r>
              <a:rPr lang="en-US" dirty="0"/>
              <a:t>In the MOR -&gt; RBM -&gt; EC figure, the extra boxes denote other MOR approaches.</a:t>
            </a:r>
          </a:p>
          <a:p>
            <a:pPr marL="171450" indent="-171450">
              <a:buFont typeface="Arial" panose="020B0604020202020204" pitchFamily="34" charset="0"/>
              <a:buChar char="•"/>
            </a:pPr>
            <a:r>
              <a:rPr lang="en-US" dirty="0"/>
              <a:t>Parametric MOR is opposed to fixed parameter MOR (which is how it started).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37</a:t>
            </a:fld>
            <a:endParaRPr lang="en-US"/>
          </a:p>
        </p:txBody>
      </p:sp>
    </p:spTree>
    <p:extLst>
      <p:ext uri="{BB962C8B-B14F-4D97-AF65-F5344CB8AC3E}">
        <p14:creationId xmlns:p14="http://schemas.microsoft.com/office/powerpoint/2010/main" val="684701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38</a:t>
            </a:fld>
            <a:endParaRPr lang="en-US"/>
          </a:p>
        </p:txBody>
      </p:sp>
    </p:spTree>
    <p:extLst>
      <p:ext uri="{BB962C8B-B14F-4D97-AF65-F5344CB8AC3E}">
        <p14:creationId xmlns:p14="http://schemas.microsoft.com/office/powerpoint/2010/main" val="796300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39</a:t>
            </a:fld>
            <a:endParaRPr lang="en-US"/>
          </a:p>
        </p:txBody>
      </p:sp>
    </p:spTree>
    <p:extLst>
      <p:ext uri="{BB962C8B-B14F-4D97-AF65-F5344CB8AC3E}">
        <p14:creationId xmlns:p14="http://schemas.microsoft.com/office/powerpoint/2010/main" val="2531805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40</a:t>
            </a:fld>
            <a:endParaRPr lang="en-US"/>
          </a:p>
        </p:txBody>
      </p:sp>
    </p:spTree>
    <p:extLst>
      <p:ext uri="{BB962C8B-B14F-4D97-AF65-F5344CB8AC3E}">
        <p14:creationId xmlns:p14="http://schemas.microsoft.com/office/powerpoint/2010/main" val="2677782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41</a:t>
            </a:fld>
            <a:endParaRPr lang="en-US"/>
          </a:p>
        </p:txBody>
      </p:sp>
    </p:spTree>
    <p:extLst>
      <p:ext uri="{BB962C8B-B14F-4D97-AF65-F5344CB8AC3E}">
        <p14:creationId xmlns:p14="http://schemas.microsoft.com/office/powerpoint/2010/main" val="347491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4</a:t>
            </a:fld>
            <a:endParaRPr lang="en-US"/>
          </a:p>
        </p:txBody>
      </p:sp>
    </p:spTree>
    <p:extLst>
      <p:ext uri="{BB962C8B-B14F-4D97-AF65-F5344CB8AC3E}">
        <p14:creationId xmlns:p14="http://schemas.microsoft.com/office/powerpoint/2010/main" val="3819715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42</a:t>
            </a:fld>
            <a:endParaRPr lang="en-US"/>
          </a:p>
        </p:txBody>
      </p:sp>
    </p:spTree>
    <p:extLst>
      <p:ext uri="{BB962C8B-B14F-4D97-AF65-F5344CB8AC3E}">
        <p14:creationId xmlns:p14="http://schemas.microsoft.com/office/powerpoint/2010/main" val="1323721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%H({\color{red}\bm\theta}) = H_0 + \</a:t>
            </a:r>
            <a:r>
              <a:rPr lang="en-US" dirty="0" err="1">
                <a:solidFill>
                  <a:srgbClr val="000000"/>
                </a:solidFill>
                <a:effectLst/>
                <a:latin typeface="Monaco" pitchFamily="2" charset="77"/>
              </a:rPr>
              <a:t>sum_n</a:t>
            </a:r>
            <a:r>
              <a:rPr lang="en-US" dirty="0">
                <a:solidFill>
                  <a:srgbClr val="000000"/>
                </a:solidFill>
                <a:effectLst/>
                <a:latin typeface="Monaco" pitchFamily="2" charset="77"/>
              </a:rPr>
              <a:t> {\color{red}\</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H_n</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H({\color{red}\bm\theta})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H_0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a:t>
            </a:r>
            <a:r>
              <a:rPr lang="en-US" dirty="0" err="1">
                <a:solidFill>
                  <a:srgbClr val="000000"/>
                </a:solidFill>
                <a:effectLst/>
                <a:latin typeface="Monaco" pitchFamily="2" charset="77"/>
              </a:rPr>
              <a:t>H_n</a:t>
            </a:r>
            <a:r>
              <a:rPr lang="en-US" dirty="0">
                <a:solidFill>
                  <a:srgbClr val="000000"/>
                </a:solidFill>
                <a:effectLst/>
                <a:latin typeface="Monaco" pitchFamily="2" charset="77"/>
              </a:rPr>
              <a:t>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n_b</a:t>
            </a:r>
            <a:r>
              <a:rPr lang="en-US" dirty="0">
                <a:solidFill>
                  <a:srgbClr val="000000"/>
                </a:solidFill>
                <a:effectLst/>
                <a:latin typeface="Monaco" pitchFamily="2" charset="77"/>
              </a:rPr>
              <a:t> \times </a:t>
            </a:r>
            <a:r>
              <a:rPr lang="en-US" dirty="0" err="1">
                <a:solidFill>
                  <a:srgbClr val="000000"/>
                </a:solidFill>
                <a:effectLst/>
                <a:latin typeface="Monaco" pitchFamily="2" charset="77"/>
              </a:rPr>
              <a:t>n_b</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{matrices}}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43</a:t>
            </a:fld>
            <a:endParaRPr lang="en-US"/>
          </a:p>
        </p:txBody>
      </p:sp>
    </p:spTree>
    <p:extLst>
      <p:ext uri="{BB962C8B-B14F-4D97-AF65-F5344CB8AC3E}">
        <p14:creationId xmlns:p14="http://schemas.microsoft.com/office/powerpoint/2010/main" val="2057810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%H({\color{red}\bm\theta}) = H_0 + \</a:t>
            </a:r>
            <a:r>
              <a:rPr lang="en-US" dirty="0" err="1">
                <a:solidFill>
                  <a:srgbClr val="000000"/>
                </a:solidFill>
                <a:effectLst/>
                <a:latin typeface="Monaco" pitchFamily="2" charset="77"/>
              </a:rPr>
              <a:t>sum_n</a:t>
            </a:r>
            <a:r>
              <a:rPr lang="en-US" dirty="0">
                <a:solidFill>
                  <a:srgbClr val="000000"/>
                </a:solidFill>
                <a:effectLst/>
                <a:latin typeface="Monaco" pitchFamily="2" charset="77"/>
              </a:rPr>
              <a:t> {\color{red}\</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H_n</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H({\color{red}\bm\theta})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H_0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a:t>
            </a:r>
            <a:r>
              <a:rPr lang="en-US" dirty="0" err="1">
                <a:solidFill>
                  <a:srgbClr val="000000"/>
                </a:solidFill>
                <a:effectLst/>
                <a:latin typeface="Monaco" pitchFamily="2" charset="77"/>
              </a:rPr>
              <a:t>psi_i</a:t>
            </a:r>
            <a:r>
              <a:rPr lang="en-US" dirty="0">
                <a:solidFill>
                  <a:srgbClr val="000000"/>
                </a:solidFill>
                <a:effectLst/>
                <a:latin typeface="Monaco" pitchFamily="2" charset="77"/>
              </a:rPr>
              <a:t> | </a:t>
            </a:r>
            <a:r>
              <a:rPr lang="en-US" dirty="0" err="1">
                <a:solidFill>
                  <a:srgbClr val="000000"/>
                </a:solidFill>
                <a:effectLst/>
                <a:latin typeface="Monaco" pitchFamily="2" charset="77"/>
              </a:rPr>
              <a:t>H_n</a:t>
            </a:r>
            <a:r>
              <a:rPr lang="en-US" dirty="0">
                <a:solidFill>
                  <a:srgbClr val="000000"/>
                </a:solidFill>
                <a:effectLst/>
                <a:latin typeface="Monaco" pitchFamily="2" charset="77"/>
              </a:rPr>
              <a:t> | \</a:t>
            </a:r>
            <a:r>
              <a:rPr lang="en-US" dirty="0" err="1">
                <a:solidFill>
                  <a:srgbClr val="000000"/>
                </a:solidFill>
                <a:effectLst/>
                <a:latin typeface="Monaco" pitchFamily="2" charset="77"/>
              </a:rPr>
              <a:t>psi_j</a:t>
            </a:r>
            <a:r>
              <a:rPr lang="en-US" dirty="0">
                <a:solidFill>
                  <a:srgbClr val="000000"/>
                </a:solidFill>
                <a:effectLst/>
                <a:latin typeface="Monaco" pitchFamily="2" charset="77"/>
              </a:rPr>
              <a:t>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n_b</a:t>
            </a:r>
            <a:r>
              <a:rPr lang="en-US" dirty="0">
                <a:solidFill>
                  <a:srgbClr val="000000"/>
                </a:solidFill>
                <a:effectLst/>
                <a:latin typeface="Monaco" pitchFamily="2" charset="77"/>
              </a:rPr>
              <a:t> \times </a:t>
            </a:r>
            <a:r>
              <a:rPr lang="en-US" dirty="0" err="1">
                <a:solidFill>
                  <a:srgbClr val="000000"/>
                </a:solidFill>
                <a:effectLst/>
                <a:latin typeface="Monaco" pitchFamily="2" charset="77"/>
              </a:rPr>
              <a:t>n_b</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{matrices}}</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H({\color{red}\bm\theta})  =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H_0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a:t>
            </a:r>
            <a:r>
              <a:rPr lang="en-US" dirty="0" err="1">
                <a:solidFill>
                  <a:srgbClr val="000000"/>
                </a:solidFill>
                <a:effectLst/>
                <a:latin typeface="Monaco" pitchFamily="2" charset="77"/>
              </a:rPr>
              <a:t>H_n</a:t>
            </a:r>
            <a:r>
              <a:rPr lang="en-US" dirty="0">
                <a:solidFill>
                  <a:srgbClr val="000000"/>
                </a:solidFill>
                <a:effectLst/>
                <a:latin typeface="Monaco" pitchFamily="2" charset="77"/>
              </a:rPr>
              <a:t> </a:t>
            </a:r>
          </a:p>
          <a:p>
            <a:r>
              <a:rPr lang="en-US" dirty="0">
                <a:solidFill>
                  <a:srgbClr val="000000"/>
                </a:solidFill>
                <a:effectLst/>
                <a:latin typeface="Monaco" pitchFamily="2" charset="77"/>
              </a:rPr>
              <a:t>%\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n_b</a:t>
            </a:r>
            <a:r>
              <a:rPr lang="en-US" dirty="0">
                <a:solidFill>
                  <a:srgbClr val="000000"/>
                </a:solidFill>
                <a:effectLst/>
                <a:latin typeface="Monaco" pitchFamily="2" charset="77"/>
              </a:rPr>
              <a:t> \times </a:t>
            </a:r>
            <a:r>
              <a:rPr lang="en-US" dirty="0" err="1">
                <a:solidFill>
                  <a:srgbClr val="000000"/>
                </a:solidFill>
                <a:effectLst/>
                <a:latin typeface="Monaco" pitchFamily="2" charset="77"/>
              </a:rPr>
              <a:t>n_b</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{symmetric matrices}}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M({\color{red}\bm\theta})  =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M_0  + \sum_{n} {\color{red}\bm\</a:t>
            </a:r>
            <a:r>
              <a:rPr lang="en-US" dirty="0" err="1">
                <a:solidFill>
                  <a:srgbClr val="000000"/>
                </a:solidFill>
                <a:effectLst/>
                <a:latin typeface="Monaco" pitchFamily="2" charset="77"/>
              </a:rPr>
              <a:t>theta_n</a:t>
            </a:r>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a:t>
            </a:r>
            <a:r>
              <a:rPr lang="en-US" dirty="0" err="1">
                <a:solidFill>
                  <a:srgbClr val="000000"/>
                </a:solidFill>
                <a:effectLst/>
                <a:latin typeface="Monaco" pitchFamily="2" charset="77"/>
              </a:rPr>
              <a:t>M_n</a:t>
            </a:r>
            <a:r>
              <a:rPr lang="en-US" dirty="0">
                <a:solidFill>
                  <a:srgbClr val="000000"/>
                </a:solidFill>
                <a:effectLst/>
                <a:latin typeface="Monaco" pitchFamily="2" charset="77"/>
              </a:rPr>
              <a:t> </a:t>
            </a:r>
          </a:p>
          <a:p>
            <a:r>
              <a:rPr lang="en-US" dirty="0">
                <a:solidFill>
                  <a:srgbClr val="000000"/>
                </a:solidFill>
                <a:effectLst/>
                <a:latin typeface="Monaco" pitchFamily="2" charset="77"/>
              </a:rPr>
              <a:t>%\ {\color{blue}\</a:t>
            </a:r>
            <a:r>
              <a:rPr lang="en-US" dirty="0" err="1">
                <a:solidFill>
                  <a:srgbClr val="000000"/>
                </a:solidFill>
                <a:effectLst/>
                <a:latin typeface="Monaco" pitchFamily="2" charset="77"/>
              </a:rPr>
              <a:t>longleftarrow</a:t>
            </a:r>
            <a:r>
              <a:rPr lang="en-US" dirty="0">
                <a:solidFill>
                  <a:srgbClr val="000000"/>
                </a:solidFill>
                <a:effectLst/>
                <a:latin typeface="Monaco" pitchFamily="2" charset="77"/>
              </a:rPr>
              <a:t>  \</a:t>
            </a:r>
            <a:r>
              <a:rPr lang="en-US" dirty="0" err="1">
                <a:solidFill>
                  <a:srgbClr val="000000"/>
                </a:solidFill>
                <a:effectLst/>
                <a:latin typeface="Monaco" pitchFamily="2" charset="77"/>
              </a:rPr>
              <a:t>mbox</a:t>
            </a:r>
            <a:r>
              <a:rPr lang="en-US" dirty="0">
                <a:solidFill>
                  <a:srgbClr val="000000"/>
                </a:solidFill>
                <a:effectLst/>
                <a:latin typeface="Monaco" pitchFamily="2" charset="77"/>
              </a:rPr>
              <a:t>{\</a:t>
            </a:r>
            <a:r>
              <a:rPr lang="en-US" dirty="0" err="1">
                <a:solidFill>
                  <a:srgbClr val="000000"/>
                </a:solidFill>
                <a:effectLst/>
                <a:latin typeface="Monaco" pitchFamily="2" charset="77"/>
              </a:rPr>
              <a:t>textit</a:t>
            </a:r>
            <a:r>
              <a:rPr lang="en-US" dirty="0">
                <a:solidFill>
                  <a:srgbClr val="000000"/>
                </a:solidFill>
                <a:effectLst/>
                <a:latin typeface="Monaco" pitchFamily="2" charset="77"/>
              </a:rPr>
              <a:t>{learn} symmetric matrices}} </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H({\color{red}c})  &amp;= \frac{1}{2N}\sum_{</a:t>
            </a:r>
            <a:r>
              <a:rPr lang="en-US" dirty="0" err="1">
                <a:solidFill>
                  <a:srgbClr val="000000"/>
                </a:solidFill>
                <a:effectLst/>
                <a:latin typeface="Monaco" pitchFamily="2" charset="77"/>
              </a:rPr>
              <a:t>i</a:t>
            </a:r>
            <a:r>
              <a:rPr lang="en-US" dirty="0">
                <a:solidFill>
                  <a:srgbClr val="000000"/>
                </a:solidFill>
                <a:effectLst/>
                <a:latin typeface="Monaco" pitchFamily="2" charset="77"/>
              </a:rPr>
              <a:t>}^{N} (\</a:t>
            </a:r>
            <a:r>
              <a:rPr lang="en-US" dirty="0" err="1">
                <a:solidFill>
                  <a:srgbClr val="000000"/>
                </a:solidFill>
                <a:effectLst/>
                <a:latin typeface="Monaco" pitchFamily="2" charset="77"/>
              </a:rPr>
              <a:t>sigma^z_i</a:t>
            </a:r>
            <a:r>
              <a:rPr lang="en-US" dirty="0">
                <a:solidFill>
                  <a:srgbClr val="000000"/>
                </a:solidFill>
                <a:effectLst/>
                <a:latin typeface="Monaco" pitchFamily="2" charset="77"/>
              </a:rPr>
              <a:t> + {\color{red}c} \</a:t>
            </a:r>
            <a:r>
              <a:rPr lang="en-US" dirty="0" err="1">
                <a:solidFill>
                  <a:srgbClr val="000000"/>
                </a:solidFill>
                <a:effectLst/>
                <a:latin typeface="Monaco" pitchFamily="2" charset="77"/>
              </a:rPr>
              <a:t>sigma_i^x</a:t>
            </a:r>
            <a:r>
              <a:rPr lang="en-US" dirty="0">
                <a:solidFill>
                  <a:srgbClr val="000000"/>
                </a:solidFill>
                <a:effectLst/>
                <a:latin typeface="Monaco" pitchFamily="2" charset="77"/>
              </a:rPr>
              <a:t>) \\</a:t>
            </a:r>
          </a:p>
          <a:p>
            <a:r>
              <a:rPr lang="en-US" dirty="0">
                <a:solidFill>
                  <a:srgbClr val="000000"/>
                </a:solidFill>
                <a:effectLst/>
                <a:latin typeface="Monaco" pitchFamily="2" charset="77"/>
              </a:rPr>
              <a:t> \</a:t>
            </a:r>
            <a:r>
              <a:rPr lang="en-US" dirty="0" err="1">
                <a:solidFill>
                  <a:srgbClr val="000000"/>
                </a:solidFill>
                <a:effectLst/>
                <a:latin typeface="Monaco" pitchFamily="2" charset="77"/>
              </a:rPr>
              <a:t>widetilde</a:t>
            </a:r>
            <a:r>
              <a:rPr lang="en-US" dirty="0">
                <a:solidFill>
                  <a:srgbClr val="000000"/>
                </a:solidFill>
                <a:effectLst/>
                <a:latin typeface="Monaco" pitchFamily="2" charset="77"/>
              </a:rPr>
              <a:t> M({\color{red}c})  &amp;= (\</a:t>
            </a:r>
            <a:r>
              <a:rPr lang="en-US" dirty="0" err="1">
                <a:solidFill>
                  <a:srgbClr val="000000"/>
                </a:solidFill>
                <a:effectLst/>
                <a:latin typeface="Monaco" pitchFamily="2" charset="77"/>
              </a:rPr>
              <a:t>sigma^z</a:t>
            </a:r>
            <a:r>
              <a:rPr lang="en-US" dirty="0">
                <a:solidFill>
                  <a:srgbClr val="000000"/>
                </a:solidFill>
                <a:effectLst/>
                <a:latin typeface="Monaco" pitchFamily="2" charset="77"/>
              </a:rPr>
              <a:t> + {\color{red}c} \</a:t>
            </a:r>
            <a:r>
              <a:rPr lang="en-US" dirty="0" err="1">
                <a:solidFill>
                  <a:srgbClr val="000000"/>
                </a:solidFill>
                <a:effectLst/>
                <a:latin typeface="Monaco" pitchFamily="2" charset="77"/>
              </a:rPr>
              <a:t>sigma^x</a:t>
            </a:r>
            <a:r>
              <a:rPr lang="en-US" dirty="0">
                <a:solidFill>
                  <a:srgbClr val="000000"/>
                </a:solidFill>
                <a:effectLst/>
                <a:latin typeface="Monaco" pitchFamily="2" charset="77"/>
              </a:rPr>
              <a:t>)/2</a:t>
            </a:r>
          </a:p>
        </p:txBody>
      </p:sp>
      <p:sp>
        <p:nvSpPr>
          <p:cNvPr id="4" name="Slide Number Placeholder 3"/>
          <p:cNvSpPr>
            <a:spLocks noGrp="1"/>
          </p:cNvSpPr>
          <p:nvPr>
            <p:ph type="sldNum" sz="quarter" idx="5"/>
          </p:nvPr>
        </p:nvSpPr>
        <p:spPr/>
        <p:txBody>
          <a:bodyPr/>
          <a:lstStyle/>
          <a:p>
            <a:fld id="{C56A752D-AFD6-6746-BC0B-779D2D0AAFFF}" type="slidenum">
              <a:rPr lang="en-US" smtClean="0"/>
              <a:t>44</a:t>
            </a:fld>
            <a:endParaRPr lang="en-US"/>
          </a:p>
        </p:txBody>
      </p:sp>
    </p:spTree>
    <p:extLst>
      <p:ext uri="{BB962C8B-B14F-4D97-AF65-F5344CB8AC3E}">
        <p14:creationId xmlns:p14="http://schemas.microsoft.com/office/powerpoint/2010/main" val="3957742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45</a:t>
            </a:fld>
            <a:endParaRPr lang="en-US"/>
          </a:p>
        </p:txBody>
      </p:sp>
    </p:spTree>
    <p:extLst>
      <p:ext uri="{BB962C8B-B14F-4D97-AF65-F5344CB8AC3E}">
        <p14:creationId xmlns:p14="http://schemas.microsoft.com/office/powerpoint/2010/main" val="1936696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46</a:t>
            </a:fld>
            <a:endParaRPr lang="en-US"/>
          </a:p>
        </p:txBody>
      </p:sp>
    </p:spTree>
    <p:extLst>
      <p:ext uri="{BB962C8B-B14F-4D97-AF65-F5344CB8AC3E}">
        <p14:creationId xmlns:p14="http://schemas.microsoft.com/office/powerpoint/2010/main" val="2317044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Variational inference</a:t>
            </a:r>
          </a:p>
          <a:p>
            <a:r>
              <a:rPr lang="en-US" dirty="0"/>
              <a:t>sampling/importance resampling Christian </a:t>
            </a:r>
            <a:r>
              <a:rPr lang="en-US" dirty="0" err="1"/>
              <a:t>Forssen</a:t>
            </a:r>
            <a:r>
              <a:rPr lang="en-US" dirty="0"/>
              <a:t>  </a:t>
            </a:r>
            <a:r>
              <a:rPr lang="en-US" b="0" i="1" dirty="0" err="1">
                <a:effectLst/>
                <a:latin typeface="-apple-system"/>
              </a:rPr>
              <a:t>Front.in</a:t>
            </a:r>
            <a:r>
              <a:rPr lang="en-US" b="0" i="1" dirty="0">
                <a:effectLst/>
                <a:latin typeface="-apple-system"/>
              </a:rPr>
              <a:t> Phys.</a:t>
            </a:r>
            <a:r>
              <a:rPr lang="en-US" b="0" i="0" dirty="0">
                <a:effectLst/>
                <a:latin typeface="-apple-system"/>
              </a:rPr>
              <a:t> 10 (2022) 1058809</a:t>
            </a:r>
          </a:p>
          <a:p>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47</a:t>
            </a:fld>
            <a:endParaRPr lang="en-US"/>
          </a:p>
        </p:txBody>
      </p:sp>
    </p:spTree>
    <p:extLst>
      <p:ext uri="{BB962C8B-B14F-4D97-AF65-F5344CB8AC3E}">
        <p14:creationId xmlns:p14="http://schemas.microsoft.com/office/powerpoint/2010/main" val="2462920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2013-present:</a:t>
            </a:r>
            <a:r>
              <a:rPr lang="en-US" sz="1200" dirty="0"/>
              <a:t> </a:t>
            </a:r>
            <a:r>
              <a:rPr lang="en-US" sz="1200" dirty="0">
                <a:solidFill>
                  <a:srgbClr val="0070C0"/>
                </a:solidFill>
              </a:rPr>
              <a:t>ISNET: </a:t>
            </a:r>
            <a:r>
              <a:rPr lang="en-US" sz="1200" b="1" dirty="0"/>
              <a:t>I</a:t>
            </a:r>
            <a:r>
              <a:rPr lang="en-US" sz="1200" dirty="0">
                <a:solidFill>
                  <a:srgbClr val="0070C0"/>
                </a:solidFill>
              </a:rPr>
              <a:t>nformation and </a:t>
            </a:r>
            <a:r>
              <a:rPr lang="en-US" sz="1200" b="1" dirty="0"/>
              <a:t>S</a:t>
            </a:r>
            <a:r>
              <a:rPr lang="en-US" sz="1200" dirty="0">
                <a:solidFill>
                  <a:srgbClr val="0070C0"/>
                </a:solidFill>
              </a:rPr>
              <a:t>tatistics in </a:t>
            </a:r>
            <a:r>
              <a:rPr lang="en-US" sz="1200" b="1" dirty="0"/>
              <a:t>N</a:t>
            </a:r>
            <a:r>
              <a:rPr lang="en-US" sz="1200" dirty="0">
                <a:solidFill>
                  <a:srgbClr val="0070C0"/>
                </a:solidFill>
              </a:rPr>
              <a:t>uclear </a:t>
            </a:r>
            <a:r>
              <a:rPr lang="en-US" sz="1200" b="1" dirty="0"/>
              <a:t>E</a:t>
            </a:r>
            <a:r>
              <a:rPr lang="en-US" sz="1200" dirty="0">
                <a:solidFill>
                  <a:srgbClr val="0070C0"/>
                </a:solidFill>
              </a:rPr>
              <a:t>xperiment and </a:t>
            </a:r>
            <a:r>
              <a:rPr lang="en-US" sz="1200" b="1" dirty="0"/>
              <a:t>T</a:t>
            </a:r>
            <a:r>
              <a:rPr lang="en-US" sz="1200" dirty="0">
                <a:solidFill>
                  <a:srgbClr val="0070C0"/>
                </a:solidFill>
              </a:rPr>
              <a:t>heory</a:t>
            </a:r>
            <a:r>
              <a:rPr lang="en-US" sz="1200" dirty="0"/>
              <a:t> </a:t>
            </a: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48</a:t>
            </a:fld>
            <a:endParaRPr lang="en-US"/>
          </a:p>
        </p:txBody>
      </p:sp>
    </p:spTree>
    <p:extLst>
      <p:ext uri="{BB962C8B-B14F-4D97-AF65-F5344CB8AC3E}">
        <p14:creationId xmlns:p14="http://schemas.microsoft.com/office/powerpoint/2010/main" val="1028930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49</a:t>
            </a:fld>
            <a:endParaRPr lang="en-US"/>
          </a:p>
        </p:txBody>
      </p:sp>
    </p:spTree>
    <p:extLst>
      <p:ext uri="{BB962C8B-B14F-4D97-AF65-F5344CB8AC3E}">
        <p14:creationId xmlns:p14="http://schemas.microsoft.com/office/powerpoint/2010/main" val="342158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uncertainties from standard regression or range of models</a:t>
            </a:r>
          </a:p>
        </p:txBody>
      </p:sp>
      <p:sp>
        <p:nvSpPr>
          <p:cNvPr id="4" name="Slide Number Placeholder 3"/>
          <p:cNvSpPr>
            <a:spLocks noGrp="1"/>
          </p:cNvSpPr>
          <p:nvPr>
            <p:ph type="sldNum" sz="quarter" idx="5"/>
          </p:nvPr>
        </p:nvSpPr>
        <p:spPr/>
        <p:txBody>
          <a:bodyPr/>
          <a:lstStyle/>
          <a:p>
            <a:fld id="{C56A752D-AFD6-6746-BC0B-779D2D0AAFFF}" type="slidenum">
              <a:rPr lang="en-US" smtClean="0"/>
              <a:t>51</a:t>
            </a:fld>
            <a:endParaRPr lang="en-US"/>
          </a:p>
        </p:txBody>
      </p:sp>
    </p:spTree>
    <p:extLst>
      <p:ext uri="{BB962C8B-B14F-4D97-AF65-F5344CB8AC3E}">
        <p14:creationId xmlns:p14="http://schemas.microsoft.com/office/powerpoint/2010/main" val="4165105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52</a:t>
            </a:fld>
            <a:endParaRPr lang="en-US"/>
          </a:p>
        </p:txBody>
      </p:sp>
    </p:spTree>
    <p:extLst>
      <p:ext uri="{BB962C8B-B14F-4D97-AF65-F5344CB8AC3E}">
        <p14:creationId xmlns:p14="http://schemas.microsoft.com/office/powerpoint/2010/main" val="197863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5</a:t>
            </a:fld>
            <a:endParaRPr lang="en-US"/>
          </a:p>
        </p:txBody>
      </p:sp>
    </p:spTree>
    <p:extLst>
      <p:ext uri="{BB962C8B-B14F-4D97-AF65-F5344CB8AC3E}">
        <p14:creationId xmlns:p14="http://schemas.microsoft.com/office/powerpoint/2010/main" val="1311801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53</a:t>
            </a:fld>
            <a:endParaRPr lang="en-US"/>
          </a:p>
        </p:txBody>
      </p:sp>
    </p:spTree>
    <p:extLst>
      <p:ext uri="{BB962C8B-B14F-4D97-AF65-F5344CB8AC3E}">
        <p14:creationId xmlns:p14="http://schemas.microsoft.com/office/powerpoint/2010/main" val="2234962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54</a:t>
            </a:fld>
            <a:endParaRPr lang="en-US"/>
          </a:p>
        </p:txBody>
      </p:sp>
    </p:spTree>
    <p:extLst>
      <p:ext uri="{BB962C8B-B14F-4D97-AF65-F5344CB8AC3E}">
        <p14:creationId xmlns:p14="http://schemas.microsoft.com/office/powerpoint/2010/main" val="3747406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55</a:t>
            </a:fld>
            <a:endParaRPr lang="en-US"/>
          </a:p>
        </p:txBody>
      </p:sp>
    </p:spTree>
    <p:extLst>
      <p:ext uri="{BB962C8B-B14F-4D97-AF65-F5344CB8AC3E}">
        <p14:creationId xmlns:p14="http://schemas.microsoft.com/office/powerpoint/2010/main" val="62660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stats.stackexchange.com</a:t>
            </a:r>
            <a:r>
              <a:rPr lang="en-US" dirty="0"/>
              <a:t>/questions/52906/student-t-as-mixture-of-gaussian/59520#59520</a:t>
            </a:r>
          </a:p>
        </p:txBody>
      </p:sp>
      <p:sp>
        <p:nvSpPr>
          <p:cNvPr id="4" name="Slide Number Placeholder 3"/>
          <p:cNvSpPr>
            <a:spLocks noGrp="1"/>
          </p:cNvSpPr>
          <p:nvPr>
            <p:ph type="sldNum" sz="quarter" idx="5"/>
          </p:nvPr>
        </p:nvSpPr>
        <p:spPr/>
        <p:txBody>
          <a:bodyPr/>
          <a:lstStyle/>
          <a:p>
            <a:fld id="{C56A752D-AFD6-6746-BC0B-779D2D0AAFFF}" type="slidenum">
              <a:rPr lang="en-US" smtClean="0"/>
              <a:t>58</a:t>
            </a:fld>
            <a:endParaRPr lang="en-US"/>
          </a:p>
        </p:txBody>
      </p:sp>
    </p:spTree>
    <p:extLst>
      <p:ext uri="{BB962C8B-B14F-4D97-AF65-F5344CB8AC3E}">
        <p14:creationId xmlns:p14="http://schemas.microsoft.com/office/powerpoint/2010/main" val="2829486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59</a:t>
            </a:fld>
            <a:endParaRPr lang="en-US"/>
          </a:p>
        </p:txBody>
      </p:sp>
    </p:spTree>
    <p:extLst>
      <p:ext uri="{BB962C8B-B14F-4D97-AF65-F5344CB8AC3E}">
        <p14:creationId xmlns:p14="http://schemas.microsoft.com/office/powerpoint/2010/main" val="34957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60</a:t>
            </a:fld>
            <a:endParaRPr lang="en-US"/>
          </a:p>
        </p:txBody>
      </p:sp>
    </p:spTree>
    <p:extLst>
      <p:ext uri="{BB962C8B-B14F-4D97-AF65-F5344CB8AC3E}">
        <p14:creationId xmlns:p14="http://schemas.microsoft.com/office/powerpoint/2010/main" val="3092881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61</a:t>
            </a:fld>
            <a:endParaRPr lang="en-US"/>
          </a:p>
        </p:txBody>
      </p:sp>
    </p:spTree>
    <p:extLst>
      <p:ext uri="{BB962C8B-B14F-4D97-AF65-F5344CB8AC3E}">
        <p14:creationId xmlns:p14="http://schemas.microsoft.com/office/powerpoint/2010/main" val="871580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in multiple senses here: </a:t>
            </a:r>
            <a:r>
              <a:rPr lang="en-US" dirty="0" err="1"/>
              <a:t>Evgeny</a:t>
            </a:r>
            <a:r>
              <a:rPr lang="en-US" dirty="0"/>
              <a:t> will say more</a:t>
            </a: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62</a:t>
            </a:fld>
            <a:endParaRPr lang="en-US"/>
          </a:p>
        </p:txBody>
      </p:sp>
    </p:spTree>
    <p:extLst>
      <p:ext uri="{BB962C8B-B14F-4D97-AF65-F5344CB8AC3E}">
        <p14:creationId xmlns:p14="http://schemas.microsoft.com/office/powerpoint/2010/main" val="2943588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c3 to learn 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c2,c3 to learn rho.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Better estimates of correlations and 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Look for other opportunities to exploit correlations for physics in other nuclei!</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63</a:t>
            </a:fld>
            <a:endParaRPr lang="en-US"/>
          </a:p>
        </p:txBody>
      </p:sp>
    </p:spTree>
    <p:extLst>
      <p:ext uri="{BB962C8B-B14F-4D97-AF65-F5344CB8AC3E}">
        <p14:creationId xmlns:p14="http://schemas.microsoft.com/office/powerpoint/2010/main" val="2078602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64</a:t>
            </a:fld>
            <a:endParaRPr lang="en-US"/>
          </a:p>
        </p:txBody>
      </p:sp>
    </p:spTree>
    <p:extLst>
      <p:ext uri="{BB962C8B-B14F-4D97-AF65-F5344CB8AC3E}">
        <p14:creationId xmlns:p14="http://schemas.microsoft.com/office/powerpoint/2010/main" val="4076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a:t>
            </a:fld>
            <a:endParaRPr lang="en-US"/>
          </a:p>
        </p:txBody>
      </p:sp>
    </p:spTree>
    <p:extLst>
      <p:ext uri="{BB962C8B-B14F-4D97-AF65-F5344CB8AC3E}">
        <p14:creationId xmlns:p14="http://schemas.microsoft.com/office/powerpoint/2010/main" val="1822952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65</a:t>
            </a:fld>
            <a:endParaRPr lang="en-US"/>
          </a:p>
        </p:txBody>
      </p:sp>
    </p:spTree>
    <p:extLst>
      <p:ext uri="{BB962C8B-B14F-4D97-AF65-F5344CB8AC3E}">
        <p14:creationId xmlns:p14="http://schemas.microsoft.com/office/powerpoint/2010/main" val="2087135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documentclass</a:t>
            </a:r>
            <a:r>
              <a:rPr lang="en-US" sz="1200" kern="1200" dirty="0">
                <a:solidFill>
                  <a:schemeClr val="tx1"/>
                </a:solidFill>
                <a:effectLst/>
                <a:latin typeface="+mn-lt"/>
                <a:ea typeface="+mn-ea"/>
                <a:cs typeface="+mn-cs"/>
              </a:rPr>
              <a:t>[10pt]{article}</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usenames</a:t>
            </a:r>
            <a:r>
              <a:rPr lang="en-US" sz="1200" kern="1200" dirty="0">
                <a:solidFill>
                  <a:schemeClr val="tx1"/>
                </a:solidFill>
                <a:effectLst/>
                <a:latin typeface="+mn-lt"/>
                <a:ea typeface="+mn-ea"/>
                <a:cs typeface="+mn-cs"/>
              </a:rPr>
              <a:t>]{color} %used for font color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amssymb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amsmath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[utf8]{</a:t>
            </a:r>
            <a:r>
              <a:rPr lang="en-US" sz="1200" kern="1200" dirty="0" err="1">
                <a:solidFill>
                  <a:schemeClr val="tx1"/>
                </a:solidFill>
                <a:effectLst/>
                <a:latin typeface="+mn-lt"/>
                <a:ea typeface="+mn-ea"/>
                <a:cs typeface="+mn-cs"/>
              </a:rPr>
              <a:t>inputenc</a:t>
            </a:r>
            <a:r>
              <a:rPr lang="en-US" sz="1200" kern="1200" dirty="0">
                <a:solidFill>
                  <a:schemeClr val="tx1"/>
                </a:solidFill>
                <a:effectLst/>
                <a:latin typeface="+mn-lt"/>
                <a:ea typeface="+mn-ea"/>
                <a:cs typeface="+mn-cs"/>
              </a:rPr>
              <a:t>} %useful to type directly diacritic characters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{\design}{{\color{blue}\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*{\argmax}{</a:t>
            </a:r>
            <a:r>
              <a:rPr lang="en-US" sz="1200" kern="1200" dirty="0" err="1">
                <a:solidFill>
                  <a:schemeClr val="tx1"/>
                </a:solidFill>
                <a:effectLst/>
                <a:latin typeface="+mn-lt"/>
                <a:ea typeface="+mn-ea"/>
                <a:cs typeface="+mn-cs"/>
              </a:rPr>
              <a:t>arg</a:t>
            </a:r>
            <a:r>
              <a:rPr lang="en-US" sz="1200" kern="1200" dirty="0">
                <a:solidFill>
                  <a:schemeClr val="tx1"/>
                </a:solidFill>
                <a:effectLst/>
                <a:latin typeface="+mn-lt"/>
                <a:ea typeface="+mn-ea"/>
                <a:cs typeface="+mn-cs"/>
              </a:rPr>
              <a:t>\,max}</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{\shrinkage}{\</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omegalab</a:t>
            </a:r>
            <a:r>
              <a:rPr lang="en-US" sz="1200" kern="1200" dirty="0">
                <a:solidFill>
                  <a:schemeClr val="tx1"/>
                </a:solidFill>
                <a:effectLst/>
                <a:latin typeface="+mn-lt"/>
                <a:ea typeface="+mn-ea"/>
                <a:cs typeface="+mn-cs"/>
              </a:rPr>
              <a:t>}{\omega_{\text{lab}}}</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{\given}{\,|\,}  % Use for | in \pr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{\pr}{pr} % Good, but want to handle sizing and | spacing?</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 % Good, but want to handle sizing and | spacing?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Now add spacing:</a:t>
            </a:r>
          </a:p>
          <a:p>
            <a:r>
              <a:rPr lang="en-US" sz="1200" kern="1200" dirty="0">
                <a:solidFill>
                  <a:schemeClr val="tx1"/>
                </a:solidFill>
                <a:effectLst/>
                <a:latin typeface="+mn-lt"/>
                <a:ea typeface="+mn-ea"/>
                <a:cs typeface="+mn-cs"/>
              </a:rPr>
              <a:t>% Derivatives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{\dd}{d}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diffcs</a:t>
            </a:r>
            <a:r>
              <a:rPr lang="en-US" sz="1200" kern="1200" dirty="0">
                <a:solidFill>
                  <a:schemeClr val="tx1"/>
                </a:solidFill>
                <a:effectLst/>
                <a:latin typeface="+mn-lt"/>
                <a:ea typeface="+mn-ea"/>
                <a:cs typeface="+mn-cs"/>
              </a:rPr>
              <a:t>}{d\sigma}  % differential cross section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}{{\color{green}\</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{Utility of {\color{blue}design}: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{information  gain averaged over {\color{red}parameters} and {\color{green}measurements}}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U_{\text{KL}}(\design)</a:t>
            </a:r>
          </a:p>
          <a:p>
            <a:r>
              <a:rPr lang="en-US" sz="1200" kern="1200" dirty="0">
                <a:solidFill>
                  <a:schemeClr val="tx1"/>
                </a:solidFill>
                <a:effectLst/>
                <a:latin typeface="+mn-lt"/>
                <a:ea typeface="+mn-ea"/>
                <a:cs typeface="+mn-cs"/>
              </a:rPr>
              <a:t>    &amp; = \int \!\!\left\{ \ln\!\!\left[\frac{\pr(\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  \dd{\</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a:t>
            </a:r>
          </a:p>
          <a:p>
            <a:r>
              <a:rPr lang="en-US" sz="1200" kern="1200" dirty="0">
                <a:solidFill>
                  <a:schemeClr val="tx1"/>
                </a:solidFill>
                <a:effectLst/>
                <a:latin typeface="+mn-lt"/>
                <a:ea typeface="+mn-ea"/>
                <a:cs typeface="+mn-cs"/>
              </a:rPr>
              <a:t>       \pr(\</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\given \design) \dd{\</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{(cf.\ entropy)} \\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 \frac{1}{2} \ln \frac{|V_0|}{|V(\design)|}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\ln\shrinkage(\design)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 shrinkage''}</a:t>
            </a:r>
          </a:p>
          <a:p>
            <a:endParaRPr lang="en-US" dirty="0"/>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66</a:t>
            </a:fld>
            <a:endParaRPr lang="en-US"/>
          </a:p>
        </p:txBody>
      </p:sp>
    </p:spTree>
    <p:extLst>
      <p:ext uri="{BB962C8B-B14F-4D97-AF65-F5344CB8AC3E}">
        <p14:creationId xmlns:p14="http://schemas.microsoft.com/office/powerpoint/2010/main" val="1173370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67</a:t>
            </a:fld>
            <a:endParaRPr lang="en-US"/>
          </a:p>
        </p:txBody>
      </p:sp>
    </p:spTree>
    <p:extLst>
      <p:ext uri="{BB962C8B-B14F-4D97-AF65-F5344CB8AC3E}">
        <p14:creationId xmlns:p14="http://schemas.microsoft.com/office/powerpoint/2010/main" val="23702840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68</a:t>
            </a:fld>
            <a:endParaRPr lang="en-US"/>
          </a:p>
        </p:txBody>
      </p:sp>
    </p:spTree>
    <p:extLst>
      <p:ext uri="{BB962C8B-B14F-4D97-AF65-F5344CB8AC3E}">
        <p14:creationId xmlns:p14="http://schemas.microsoft.com/office/powerpoint/2010/main" val="3189072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1BF2-6347-7E43-8D88-61FF90024FB1}" type="slidenum">
              <a:rPr lang="en-US" smtClean="0"/>
              <a:t>69</a:t>
            </a:fld>
            <a:endParaRPr lang="en-US"/>
          </a:p>
        </p:txBody>
      </p:sp>
    </p:spTree>
    <p:extLst>
      <p:ext uri="{BB962C8B-B14F-4D97-AF65-F5344CB8AC3E}">
        <p14:creationId xmlns:p14="http://schemas.microsoft.com/office/powerpoint/2010/main" val="2276390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0000"/>
                </a:solidFill>
              </a:rPr>
              <a:t>Emulators run fast, often with a small memory footprint, and can be easily shared. These properties make emulators effective interfaces for large expensive calculations, through which uses can access sophisticated physical models at a minimum cost of computational resources and without specialized expertise, creating a more efficient workflow for nuclear science. As such, emulators can become a collaboration tool that can catalyze new direct and indirect connections between different research areas and enable novel studies</a:t>
            </a:r>
          </a:p>
        </p:txBody>
      </p:sp>
      <p:sp>
        <p:nvSpPr>
          <p:cNvPr id="4" name="Slide Number Placeholder 3"/>
          <p:cNvSpPr>
            <a:spLocks noGrp="1"/>
          </p:cNvSpPr>
          <p:nvPr>
            <p:ph type="sldNum" sz="quarter" idx="5"/>
          </p:nvPr>
        </p:nvSpPr>
        <p:spPr/>
        <p:txBody>
          <a:bodyPr/>
          <a:lstStyle/>
          <a:p>
            <a:fld id="{C56A752D-AFD6-6746-BC0B-779D2D0AAFFF}" type="slidenum">
              <a:rPr lang="en-US" smtClean="0"/>
              <a:t>70</a:t>
            </a:fld>
            <a:endParaRPr lang="en-US"/>
          </a:p>
        </p:txBody>
      </p:sp>
    </p:spTree>
    <p:extLst>
      <p:ext uri="{BB962C8B-B14F-4D97-AF65-F5344CB8AC3E}">
        <p14:creationId xmlns:p14="http://schemas.microsoft.com/office/powerpoint/2010/main" val="77235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 comment on my personal eigenvector continuation experience: just hearing about the general snapshot concept and its role in a variational formulation was enough to drive the application to scattering. This could have come from many other fields where the applications have little in common.  </a:t>
            </a:r>
          </a:p>
          <a:p>
            <a:pPr marL="171450" indent="-171450">
              <a:buFont typeface="Arial" panose="020B0604020202020204" pitchFamily="34" charset="0"/>
              <a:buChar char="•"/>
            </a:pPr>
            <a:r>
              <a:rPr lang="en-US" dirty="0"/>
              <a:t>In the MOR literature, the parameters are denoted by \mu, not \theta.</a:t>
            </a:r>
          </a:p>
          <a:p>
            <a:pPr marL="171450" indent="-171450">
              <a:buFont typeface="Arial" panose="020B0604020202020204" pitchFamily="34" charset="0"/>
              <a:buChar char="•"/>
            </a:pPr>
            <a:r>
              <a:rPr lang="en-US" dirty="0"/>
              <a:t>Here \psi could be a few- or many-body wave function, any quantities determined in a differential equation (e.g., in relativistic viscous hydrodynamics), etc. Or any eigenvalue problem.</a:t>
            </a:r>
          </a:p>
          <a:p>
            <a:pPr marL="171450" indent="-171450">
              <a:buFont typeface="Arial" panose="020B0604020202020204" pitchFamily="34" charset="0"/>
              <a:buChar char="•"/>
            </a:pPr>
            <a:r>
              <a:rPr lang="en-US" dirty="0"/>
              <a:t>Projection-based is a large class, but not everything!</a:t>
            </a:r>
          </a:p>
          <a:p>
            <a:pPr marL="171450" indent="-171450">
              <a:buFont typeface="Arial" panose="020B0604020202020204" pitchFamily="34" charset="0"/>
              <a:buChar char="•"/>
            </a:pPr>
            <a:r>
              <a:rPr lang="en-US" dirty="0"/>
              <a:t>For the large-size (”full-order model”) \psi, we can think of a discretized version of a solution within \Omega.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]{0.000111,0.001760,0.998218}D(\psi;\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 0 \underbrace{\,\</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{in } \Omega\,}_{\text{\red domain}}; \ B(\psi;\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 0 \underbrace{\,\</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{on }\Lambda\,}_{\text{\red boundary}}}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)|\psi\</a:t>
            </a:r>
            <a:r>
              <a:rPr lang="en-US" sz="1200" kern="1200" dirty="0" err="1">
                <a:solidFill>
                  <a:schemeClr val="tx1"/>
                </a:solidFill>
                <a:effectLst/>
                <a:latin typeface="+mn-lt"/>
                <a:ea typeface="+mn-ea"/>
                <a:cs typeface="+mn-cs"/>
              </a:rPr>
              <a:t>rangle</a:t>
            </a:r>
            <a:r>
              <a:rPr lang="en-US" sz="1200" kern="1200" dirty="0">
                <a:solidFill>
                  <a:schemeClr val="tx1"/>
                </a:solidFill>
                <a:effectLst/>
                <a:latin typeface="+mn-lt"/>
                <a:ea typeface="+mn-ea"/>
                <a:cs typeface="+mn-cs"/>
              </a:rPr>
              <a:t> = E |\psi\</a:t>
            </a:r>
            <a:r>
              <a:rPr lang="en-US" sz="1200" kern="1200" dirty="0" err="1">
                <a:solidFill>
                  <a:schemeClr val="tx1"/>
                </a:solidFill>
                <a:effectLst/>
                <a:latin typeface="+mn-lt"/>
                <a:ea typeface="+mn-ea"/>
                <a:cs typeface="+mn-cs"/>
              </a:rPr>
              <a:t>rangle</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sum_n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h_n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H_n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\tilde\psi(\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beta_i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 = X\</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 \ \ X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[\psi_1\, \psi_2\, \</a:t>
            </a:r>
            <a:r>
              <a:rPr lang="en-US" sz="1200" kern="1200" dirty="0" err="1">
                <a:solidFill>
                  <a:schemeClr val="tx1"/>
                </a:solidFill>
                <a:effectLst/>
                <a:latin typeface="+mn-lt"/>
                <a:ea typeface="+mn-ea"/>
                <a:cs typeface="+mn-cs"/>
              </a:rPr>
              <a:t>cdots</a:t>
            </a:r>
            <a:r>
              <a:rPr lang="en-US" sz="1200" kern="1200" dirty="0">
                <a:solidFill>
                  <a:schemeClr val="tx1"/>
                </a:solidFill>
                <a:effectLst/>
                <a:latin typeface="+mn-lt"/>
                <a:ea typeface="+mn-ea"/>
                <a:cs typeface="+mn-cs"/>
              </a:rPr>
              <a:t>\, \psi_{</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\tilde\psi(\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beta_i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phi_i</a:t>
            </a:r>
            <a:r>
              <a:rPr lang="en-US" sz="1200" kern="1200" dirty="0">
                <a:solidFill>
                  <a:schemeClr val="tx1"/>
                </a:solidFill>
                <a:effectLst/>
                <a:latin typeface="+mn-lt"/>
                <a:ea typeface="+mn-ea"/>
                <a:cs typeface="+mn-cs"/>
              </a:rPr>
              <a:t> = X\</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 \ \ X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[\phi_1\, \phi_2\, \</a:t>
            </a:r>
            <a:r>
              <a:rPr lang="en-US" sz="1200" kern="1200" dirty="0" err="1">
                <a:solidFill>
                  <a:schemeClr val="tx1"/>
                </a:solidFill>
                <a:effectLst/>
                <a:latin typeface="+mn-lt"/>
                <a:ea typeface="+mn-ea"/>
                <a:cs typeface="+mn-cs"/>
              </a:rPr>
              <a:t>cdots</a:t>
            </a:r>
            <a:r>
              <a:rPr lang="en-US" sz="1200" kern="1200" dirty="0">
                <a:solidFill>
                  <a:schemeClr val="tx1"/>
                </a:solidFill>
                <a:effectLst/>
                <a:latin typeface="+mn-lt"/>
                <a:ea typeface="+mn-ea"/>
                <a:cs typeface="+mn-cs"/>
              </a:rPr>
              <a:t>\, \phi_{</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72</a:t>
            </a:fld>
            <a:endParaRPr lang="en-US"/>
          </a:p>
        </p:txBody>
      </p:sp>
    </p:spTree>
    <p:extLst>
      <p:ext uri="{BB962C8B-B14F-4D97-AF65-F5344CB8AC3E}">
        <p14:creationId xmlns:p14="http://schemas.microsoft.com/office/powerpoint/2010/main" val="2393426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74</a:t>
            </a:fld>
            <a:endParaRPr lang="en-US"/>
          </a:p>
        </p:txBody>
      </p:sp>
    </p:spTree>
    <p:extLst>
      <p:ext uri="{BB962C8B-B14F-4D97-AF65-F5344CB8AC3E}">
        <p14:creationId xmlns:p14="http://schemas.microsoft.com/office/powerpoint/2010/main" val="955206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{\params}{\</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{\theta}}</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{\red}[1]{{\color{red}#1}}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\red{\frac{Q}{\</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\frac{\{{\rm momentum}, m_\pi\}}{600\,{\rm MeV}}}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wh</a:t>
            </a:r>
            <a:r>
              <a:rPr lang="en-US" dirty="0">
                <a:solidFill>
                  <a:srgbClr val="000000"/>
                </a:solidFill>
                <a:effectLst/>
                <a:latin typeface="Monaco" pitchFamily="2" charset="77"/>
              </a:rPr>
              <a:t> H(\params) &amp;= \</a:t>
            </a:r>
            <a:r>
              <a:rPr lang="en-US" dirty="0" err="1">
                <a:solidFill>
                  <a:srgbClr val="000000"/>
                </a:solidFill>
                <a:effectLst/>
                <a:latin typeface="Monaco" pitchFamily="2" charset="77"/>
              </a:rPr>
              <a:t>wh</a:t>
            </a:r>
            <a:r>
              <a:rPr lang="en-US" dirty="0">
                <a:solidFill>
                  <a:srgbClr val="000000"/>
                </a:solidFill>
                <a:effectLst/>
                <a:latin typeface="Monaco" pitchFamily="2" charset="77"/>
              </a:rPr>
              <a:t> H_0 + \red{\param^{(1)}} \</a:t>
            </a:r>
            <a:r>
              <a:rPr lang="en-US" dirty="0" err="1">
                <a:solidFill>
                  <a:srgbClr val="000000"/>
                </a:solidFill>
                <a:effectLst/>
                <a:latin typeface="Monaco" pitchFamily="2" charset="77"/>
              </a:rPr>
              <a:t>wh</a:t>
            </a:r>
            <a:r>
              <a:rPr lang="en-US" dirty="0">
                <a:solidFill>
                  <a:srgbClr val="000000"/>
                </a:solidFill>
                <a:effectLst/>
                <a:latin typeface="Monaco" pitchFamily="2" charset="77"/>
              </a:rPr>
              <a:t> V_1  \\ &amp; \quad + \red{\param^{(2)}} \</a:t>
            </a:r>
            <a:r>
              <a:rPr lang="en-US" dirty="0" err="1">
                <a:solidFill>
                  <a:srgbClr val="000000"/>
                </a:solidFill>
                <a:effectLst/>
                <a:latin typeface="Monaco" pitchFamily="2" charset="77"/>
              </a:rPr>
              <a:t>wh</a:t>
            </a:r>
            <a:r>
              <a:rPr lang="en-US" dirty="0">
                <a:solidFill>
                  <a:srgbClr val="000000"/>
                </a:solidFill>
                <a:effectLst/>
                <a:latin typeface="Monaco" pitchFamily="2" charset="77"/>
              </a:rPr>
              <a:t> V_2  + \red{\param^{(3)}} \</a:t>
            </a:r>
            <a:r>
              <a:rPr lang="en-US" dirty="0" err="1">
                <a:solidFill>
                  <a:srgbClr val="000000"/>
                </a:solidFill>
                <a:effectLst/>
                <a:latin typeface="Monaco" pitchFamily="2" charset="77"/>
              </a:rPr>
              <a:t>wh</a:t>
            </a:r>
            <a:r>
              <a:rPr lang="en-US" dirty="0">
                <a:solidFill>
                  <a:srgbClr val="000000"/>
                </a:solidFill>
                <a:effectLst/>
                <a:latin typeface="Monaco" pitchFamily="2" charset="77"/>
              </a:rPr>
              <a:t> V_3 + \</a:t>
            </a:r>
            <a:r>
              <a:rPr lang="en-US" dirty="0" err="1">
                <a:solidFill>
                  <a:srgbClr val="000000"/>
                </a:solidFill>
                <a:effectLst/>
                <a:latin typeface="Monaco" pitchFamily="2" charset="77"/>
              </a:rPr>
              <a:t>cdots</a:t>
            </a: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75</a:t>
            </a:fld>
            <a:endParaRPr lang="en-US"/>
          </a:p>
        </p:txBody>
      </p:sp>
    </p:spTree>
    <p:extLst>
      <p:ext uri="{BB962C8B-B14F-4D97-AF65-F5344CB8AC3E}">
        <p14:creationId xmlns:p14="http://schemas.microsoft.com/office/powerpoint/2010/main" val="9308128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76</a:t>
            </a:fld>
            <a:endParaRPr lang="en-US"/>
          </a:p>
        </p:txBody>
      </p:sp>
    </p:spTree>
    <p:extLst>
      <p:ext uri="{BB962C8B-B14F-4D97-AF65-F5344CB8AC3E}">
        <p14:creationId xmlns:p14="http://schemas.microsoft.com/office/powerpoint/2010/main" val="294795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7</a:t>
            </a:fld>
            <a:endParaRPr lang="en-US"/>
          </a:p>
        </p:txBody>
      </p:sp>
    </p:spTree>
    <p:extLst>
      <p:ext uri="{BB962C8B-B14F-4D97-AF65-F5344CB8AC3E}">
        <p14:creationId xmlns:p14="http://schemas.microsoft.com/office/powerpoint/2010/main" val="917365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coupled channel emulators are independent!</a:t>
            </a:r>
          </a:p>
        </p:txBody>
      </p:sp>
      <p:sp>
        <p:nvSpPr>
          <p:cNvPr id="4" name="Slide Number Placeholder 3"/>
          <p:cNvSpPr>
            <a:spLocks noGrp="1"/>
          </p:cNvSpPr>
          <p:nvPr>
            <p:ph type="sldNum" sz="quarter" idx="5"/>
          </p:nvPr>
        </p:nvSpPr>
        <p:spPr/>
        <p:txBody>
          <a:bodyPr/>
          <a:lstStyle/>
          <a:p>
            <a:fld id="{C56A752D-AFD6-6746-BC0B-779D2D0AAFFF}" type="slidenum">
              <a:rPr lang="en-US" smtClean="0"/>
              <a:t>77</a:t>
            </a:fld>
            <a:endParaRPr lang="en-US"/>
          </a:p>
        </p:txBody>
      </p:sp>
    </p:spTree>
    <p:extLst>
      <p:ext uri="{BB962C8B-B14F-4D97-AF65-F5344CB8AC3E}">
        <p14:creationId xmlns:p14="http://schemas.microsoft.com/office/powerpoint/2010/main" val="1962351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\params = \{</a:t>
            </a:r>
            <a:r>
              <a:rPr lang="en-US" dirty="0" err="1">
                <a:solidFill>
                  <a:srgbClr val="000000"/>
                </a:solidFill>
                <a:effectLst/>
                <a:latin typeface="Monaco" pitchFamily="2" charset="77"/>
              </a:rPr>
              <a:t>V_v</a:t>
            </a:r>
            <a:r>
              <a:rPr lang="en-US" dirty="0">
                <a:solidFill>
                  <a:srgbClr val="000000"/>
                </a:solidFill>
                <a:effectLst/>
                <a:latin typeface="Monaco" pitchFamily="2" charset="77"/>
              </a:rPr>
              <a:t>, \red{</a:t>
            </a:r>
            <a:r>
              <a:rPr lang="en-US" dirty="0" err="1">
                <a:solidFill>
                  <a:srgbClr val="000000"/>
                </a:solidFill>
                <a:effectLst/>
                <a:latin typeface="Monaco" pitchFamily="2" charset="77"/>
              </a:rPr>
              <a:t>R_v</a:t>
            </a:r>
            <a:r>
              <a:rPr lang="en-US" dirty="0">
                <a:solidFill>
                  <a:srgbClr val="000000"/>
                </a:solidFill>
                <a:effectLst/>
                <a:latin typeface="Monaco" pitchFamily="2" charset="77"/>
              </a:rPr>
              <a:t>}, \red{</a:t>
            </a:r>
            <a:r>
              <a:rPr lang="en-US" dirty="0" err="1">
                <a:solidFill>
                  <a:srgbClr val="000000"/>
                </a:solidFill>
                <a:effectLst/>
                <a:latin typeface="Monaco" pitchFamily="2" charset="77"/>
              </a:rPr>
              <a:t>a_v</a:t>
            </a:r>
            <a:r>
              <a:rPr lang="en-US" dirty="0">
                <a:solidFill>
                  <a:srgbClr val="000000"/>
                </a:solidFill>
                <a:effectLst/>
                <a:latin typeface="Monaco" pitchFamily="2" charset="77"/>
              </a:rPr>
              <a:t>}, \</a:t>
            </a:r>
            <a:r>
              <a:rPr lang="en-US" dirty="0" err="1">
                <a:solidFill>
                  <a:srgbClr val="000000"/>
                </a:solidFill>
                <a:effectLst/>
                <a:latin typeface="Monaco" pitchFamily="2" charset="77"/>
              </a:rPr>
              <a:t>ldots</a:t>
            </a:r>
            <a:r>
              <a:rPr lang="en-US" dirty="0">
                <a:solidFill>
                  <a:srgbClr val="000000"/>
                </a:solidFill>
                <a:effectLst/>
                <a:latin typeface="Monaco" pitchFamily="2" charset="77"/>
              </a:rPr>
              <a:t>\}</a:t>
            </a:r>
          </a:p>
          <a:p>
            <a:endParaRPr lang="en-US" dirty="0">
              <a:solidFill>
                <a:srgbClr val="000000"/>
              </a:solidFill>
              <a:effectLst/>
              <a:latin typeface="Monaco" pitchFamily="2" charset="77"/>
            </a:endParaRPr>
          </a:p>
          <a:p>
            <a:endParaRPr lang="en-US" dirty="0">
              <a:solidFill>
                <a:srgbClr val="000000"/>
              </a:solidFill>
              <a:effectLst/>
              <a:latin typeface="Monaco" pitchFamily="2" charset="77"/>
            </a:endParaRPr>
          </a:p>
        </p:txBody>
      </p:sp>
      <p:sp>
        <p:nvSpPr>
          <p:cNvPr id="4" name="Slide Number Placeholder 3"/>
          <p:cNvSpPr>
            <a:spLocks noGrp="1"/>
          </p:cNvSpPr>
          <p:nvPr>
            <p:ph type="sldNum" sz="quarter" idx="5"/>
          </p:nvPr>
        </p:nvSpPr>
        <p:spPr/>
        <p:txBody>
          <a:bodyPr/>
          <a:lstStyle/>
          <a:p>
            <a:fld id="{C56A752D-AFD6-6746-BC0B-779D2D0AAFFF}" type="slidenum">
              <a:rPr lang="en-US" smtClean="0"/>
              <a:t>78</a:t>
            </a:fld>
            <a:endParaRPr lang="en-US"/>
          </a:p>
        </p:txBody>
      </p:sp>
    </p:spTree>
    <p:extLst>
      <p:ext uri="{BB962C8B-B14F-4D97-AF65-F5344CB8AC3E}">
        <p14:creationId xmlns:p14="http://schemas.microsoft.com/office/powerpoint/2010/main" val="41344532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79</a:t>
            </a:fld>
            <a:endParaRPr lang="en-US"/>
          </a:p>
        </p:txBody>
      </p:sp>
    </p:spTree>
    <p:extLst>
      <p:ext uri="{BB962C8B-B14F-4D97-AF65-F5344CB8AC3E}">
        <p14:creationId xmlns:p14="http://schemas.microsoft.com/office/powerpoint/2010/main" val="25424101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80</a:t>
            </a:fld>
            <a:endParaRPr lang="en-US"/>
          </a:p>
        </p:txBody>
      </p:sp>
    </p:spTree>
    <p:extLst>
      <p:ext uri="{BB962C8B-B14F-4D97-AF65-F5344CB8AC3E}">
        <p14:creationId xmlns:p14="http://schemas.microsoft.com/office/powerpoint/2010/main" val="129431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8</a:t>
            </a:fld>
            <a:endParaRPr lang="en-US"/>
          </a:p>
        </p:txBody>
      </p:sp>
    </p:spTree>
    <p:extLst>
      <p:ext uri="{BB962C8B-B14F-4D97-AF65-F5344CB8AC3E}">
        <p14:creationId xmlns:p14="http://schemas.microsoft.com/office/powerpoint/2010/main" val="74119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9</a:t>
            </a:fld>
            <a:endParaRPr lang="en-US"/>
          </a:p>
        </p:txBody>
      </p:sp>
    </p:spTree>
    <p:extLst>
      <p:ext uri="{BB962C8B-B14F-4D97-AF65-F5344CB8AC3E}">
        <p14:creationId xmlns:p14="http://schemas.microsoft.com/office/powerpoint/2010/main" val="238953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563A-09B4-D6AE-7DCD-89F8731704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350F24-D058-1202-6F0F-940CAB10A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7AED95-DF99-7EAD-8FE4-44CE607FCF98}"/>
              </a:ext>
            </a:extLst>
          </p:cNvPr>
          <p:cNvSpPr>
            <a:spLocks noGrp="1"/>
          </p:cNvSpPr>
          <p:nvPr>
            <p:ph type="dt" sz="half" idx="10"/>
          </p:nvPr>
        </p:nvSpPr>
        <p:spPr/>
        <p:txBody>
          <a:bodyPr/>
          <a:lstStyle/>
          <a:p>
            <a:fld id="{2A286D3B-1600-6F43-BA69-3A77929FE1D3}" type="datetime1">
              <a:rPr lang="en-US" smtClean="0"/>
              <a:t>6/19/24</a:t>
            </a:fld>
            <a:endParaRPr lang="en-US"/>
          </a:p>
        </p:txBody>
      </p:sp>
      <p:sp>
        <p:nvSpPr>
          <p:cNvPr id="5" name="Footer Placeholder 4">
            <a:extLst>
              <a:ext uri="{FF2B5EF4-FFF2-40B4-BE49-F238E27FC236}">
                <a16:creationId xmlns:a16="http://schemas.microsoft.com/office/drawing/2014/main" id="{4F96AFFA-BE05-A225-45E7-B864A2CD5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7C6B1-2333-C42A-C2A3-31D4F2E074BC}"/>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35052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DD8B-0278-B6F2-8233-0666648AD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8A75E9-ECA9-FB22-3D83-5FBC51D13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280D8-DA19-EE24-4EE1-1A596C8B8E7A}"/>
              </a:ext>
            </a:extLst>
          </p:cNvPr>
          <p:cNvSpPr>
            <a:spLocks noGrp="1"/>
          </p:cNvSpPr>
          <p:nvPr>
            <p:ph type="dt" sz="half" idx="10"/>
          </p:nvPr>
        </p:nvSpPr>
        <p:spPr/>
        <p:txBody>
          <a:bodyPr/>
          <a:lstStyle/>
          <a:p>
            <a:fld id="{7CCA00F2-6410-A04D-B549-1EB6610EC9F0}" type="datetime1">
              <a:rPr lang="en-US" smtClean="0"/>
              <a:t>6/19/24</a:t>
            </a:fld>
            <a:endParaRPr lang="en-US"/>
          </a:p>
        </p:txBody>
      </p:sp>
      <p:sp>
        <p:nvSpPr>
          <p:cNvPr id="5" name="Footer Placeholder 4">
            <a:extLst>
              <a:ext uri="{FF2B5EF4-FFF2-40B4-BE49-F238E27FC236}">
                <a16:creationId xmlns:a16="http://schemas.microsoft.com/office/drawing/2014/main" id="{8DB8EC8E-97B4-EA4A-0483-6671C777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24D95-4D9A-9D99-9862-D35757B7B68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42625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53F0F-5E92-B376-527A-902F33E38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B346F-CF22-2FD9-D063-1E8BDAFFEC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944A6-E6A8-7C5C-2227-E32753C2DD6E}"/>
              </a:ext>
            </a:extLst>
          </p:cNvPr>
          <p:cNvSpPr>
            <a:spLocks noGrp="1"/>
          </p:cNvSpPr>
          <p:nvPr>
            <p:ph type="dt" sz="half" idx="10"/>
          </p:nvPr>
        </p:nvSpPr>
        <p:spPr/>
        <p:txBody>
          <a:bodyPr/>
          <a:lstStyle/>
          <a:p>
            <a:fld id="{F6C8C9E9-9581-684E-8884-5B70435DA0CC}" type="datetime1">
              <a:rPr lang="en-US" smtClean="0"/>
              <a:t>6/19/24</a:t>
            </a:fld>
            <a:endParaRPr lang="en-US"/>
          </a:p>
        </p:txBody>
      </p:sp>
      <p:sp>
        <p:nvSpPr>
          <p:cNvPr id="5" name="Footer Placeholder 4">
            <a:extLst>
              <a:ext uri="{FF2B5EF4-FFF2-40B4-BE49-F238E27FC236}">
                <a16:creationId xmlns:a16="http://schemas.microsoft.com/office/drawing/2014/main" id="{A7617D03-1D0A-CF93-DA25-2BA04E4B6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4DFC5-35CF-B731-98E9-73CA075218D7}"/>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88728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5520912" y="6475085"/>
            <a:ext cx="5537235"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endParaRPr lang="en-US" dirty="0"/>
          </a:p>
        </p:txBody>
      </p:sp>
      <p:sp>
        <p:nvSpPr>
          <p:cNvPr id="3" name="Slide Number Placeholder 2"/>
          <p:cNvSpPr>
            <a:spLocks noGrp="1"/>
          </p:cNvSpPr>
          <p:nvPr>
            <p:ph type="sldNum" sz="quarter" idx="4"/>
          </p:nvPr>
        </p:nvSpPr>
        <p:spPr>
          <a:xfrm>
            <a:off x="9123821" y="650117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70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5CDA-1BC3-19BF-1A64-18204A5CA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DA4A8-8A8A-6EDD-114C-BB0E7EC36C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2B639-543E-4777-F10E-C3BCD92BB741}"/>
              </a:ext>
            </a:extLst>
          </p:cNvPr>
          <p:cNvSpPr>
            <a:spLocks noGrp="1"/>
          </p:cNvSpPr>
          <p:nvPr>
            <p:ph type="dt" sz="half" idx="10"/>
          </p:nvPr>
        </p:nvSpPr>
        <p:spPr/>
        <p:txBody>
          <a:bodyPr/>
          <a:lstStyle/>
          <a:p>
            <a:fld id="{13F37C06-AAB1-1B46-9489-D52D6F3E60E6}" type="datetime1">
              <a:rPr lang="en-US" smtClean="0"/>
              <a:t>6/19/24</a:t>
            </a:fld>
            <a:endParaRPr lang="en-US"/>
          </a:p>
        </p:txBody>
      </p:sp>
      <p:sp>
        <p:nvSpPr>
          <p:cNvPr id="5" name="Footer Placeholder 4">
            <a:extLst>
              <a:ext uri="{FF2B5EF4-FFF2-40B4-BE49-F238E27FC236}">
                <a16:creationId xmlns:a16="http://schemas.microsoft.com/office/drawing/2014/main" id="{195CE896-BBD9-B0B4-09C7-A56763CAE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09B5A-AC86-29FC-231E-1CC9026C71F0}"/>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25602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710B-F3C2-EC7A-1F28-37348A41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B783D8-888E-636A-0B00-CFA880679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EB0DF-0CF9-2093-D8F9-630FE9F6E132}"/>
              </a:ext>
            </a:extLst>
          </p:cNvPr>
          <p:cNvSpPr>
            <a:spLocks noGrp="1"/>
          </p:cNvSpPr>
          <p:nvPr>
            <p:ph type="dt" sz="half" idx="10"/>
          </p:nvPr>
        </p:nvSpPr>
        <p:spPr/>
        <p:txBody>
          <a:bodyPr/>
          <a:lstStyle/>
          <a:p>
            <a:fld id="{7CA56A65-3129-694F-A179-0C64EE390816}" type="datetime1">
              <a:rPr lang="en-US" smtClean="0"/>
              <a:t>6/19/24</a:t>
            </a:fld>
            <a:endParaRPr lang="en-US"/>
          </a:p>
        </p:txBody>
      </p:sp>
      <p:sp>
        <p:nvSpPr>
          <p:cNvPr id="5" name="Footer Placeholder 4">
            <a:extLst>
              <a:ext uri="{FF2B5EF4-FFF2-40B4-BE49-F238E27FC236}">
                <a16:creationId xmlns:a16="http://schemas.microsoft.com/office/drawing/2014/main" id="{BDF4E6E1-B2CA-8B49-49E4-868BA97CD8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FAC62-1816-ED68-B7C0-22CA2EACD886}"/>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50772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B2A8-EA07-8BC7-5F33-D4E67FA1B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B8C48-EE0B-FC2C-993C-C448C0A050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6823CE-6F9B-C6D3-8EE3-81DB235DA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2A4BF-0A8C-77F4-3702-18E4D13C8D78}"/>
              </a:ext>
            </a:extLst>
          </p:cNvPr>
          <p:cNvSpPr>
            <a:spLocks noGrp="1"/>
          </p:cNvSpPr>
          <p:nvPr>
            <p:ph type="dt" sz="half" idx="10"/>
          </p:nvPr>
        </p:nvSpPr>
        <p:spPr/>
        <p:txBody>
          <a:bodyPr/>
          <a:lstStyle/>
          <a:p>
            <a:fld id="{DC1B7282-370C-9042-811F-9208B8F12A7A}" type="datetime1">
              <a:rPr lang="en-US" smtClean="0"/>
              <a:t>6/19/24</a:t>
            </a:fld>
            <a:endParaRPr lang="en-US"/>
          </a:p>
        </p:txBody>
      </p:sp>
      <p:sp>
        <p:nvSpPr>
          <p:cNvPr id="6" name="Footer Placeholder 5">
            <a:extLst>
              <a:ext uri="{FF2B5EF4-FFF2-40B4-BE49-F238E27FC236}">
                <a16:creationId xmlns:a16="http://schemas.microsoft.com/office/drawing/2014/main" id="{C992031A-EB09-3C90-14F2-055B4F32A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7D941-3B3A-B187-8E97-E85069DAA41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37115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89D1-F73D-DCCA-E7B3-74862C0724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6AB4A-B648-DFC3-5F15-BD788A12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86C98-AC75-B936-3DA4-553747DC8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85E0BB-9CDF-D91D-1B10-CDC3D415C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9861F-7214-CBF5-6DEF-A7827C1EE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02A7-B6C3-544D-2A10-B36452399CE4}"/>
              </a:ext>
            </a:extLst>
          </p:cNvPr>
          <p:cNvSpPr>
            <a:spLocks noGrp="1"/>
          </p:cNvSpPr>
          <p:nvPr>
            <p:ph type="dt" sz="half" idx="10"/>
          </p:nvPr>
        </p:nvSpPr>
        <p:spPr/>
        <p:txBody>
          <a:bodyPr/>
          <a:lstStyle/>
          <a:p>
            <a:fld id="{45C0787D-63DA-554E-B4B8-20212F799A2D}" type="datetime1">
              <a:rPr lang="en-US" smtClean="0"/>
              <a:t>6/19/24</a:t>
            </a:fld>
            <a:endParaRPr lang="en-US"/>
          </a:p>
        </p:txBody>
      </p:sp>
      <p:sp>
        <p:nvSpPr>
          <p:cNvPr id="8" name="Footer Placeholder 7">
            <a:extLst>
              <a:ext uri="{FF2B5EF4-FFF2-40B4-BE49-F238E27FC236}">
                <a16:creationId xmlns:a16="http://schemas.microsoft.com/office/drawing/2014/main" id="{E99B2F19-DB8A-DC41-0D93-35576D3B2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87692-1F25-10FD-5FDD-E7AD06444456}"/>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12577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A436-BB52-EE1C-AE29-D26506EF84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6E757-8CFB-4F98-8683-449172E94BAB}"/>
              </a:ext>
            </a:extLst>
          </p:cNvPr>
          <p:cNvSpPr>
            <a:spLocks noGrp="1"/>
          </p:cNvSpPr>
          <p:nvPr>
            <p:ph type="dt" sz="half" idx="10"/>
          </p:nvPr>
        </p:nvSpPr>
        <p:spPr/>
        <p:txBody>
          <a:bodyPr/>
          <a:lstStyle/>
          <a:p>
            <a:fld id="{64B9685E-9473-1349-92CB-738DEB58A60B}" type="datetime1">
              <a:rPr lang="en-US" smtClean="0"/>
              <a:t>6/19/24</a:t>
            </a:fld>
            <a:endParaRPr lang="en-US"/>
          </a:p>
        </p:txBody>
      </p:sp>
      <p:sp>
        <p:nvSpPr>
          <p:cNvPr id="4" name="Footer Placeholder 3">
            <a:extLst>
              <a:ext uri="{FF2B5EF4-FFF2-40B4-BE49-F238E27FC236}">
                <a16:creationId xmlns:a16="http://schemas.microsoft.com/office/drawing/2014/main" id="{33000A41-F65A-724B-1329-90BE7C39C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3DF3D-E140-3A14-D76F-E249DA1C351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35027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424F5-1B7D-82F4-6C43-19C009FB550D}"/>
              </a:ext>
            </a:extLst>
          </p:cNvPr>
          <p:cNvSpPr>
            <a:spLocks noGrp="1"/>
          </p:cNvSpPr>
          <p:nvPr>
            <p:ph type="dt" sz="half" idx="10"/>
          </p:nvPr>
        </p:nvSpPr>
        <p:spPr/>
        <p:txBody>
          <a:bodyPr/>
          <a:lstStyle/>
          <a:p>
            <a:fld id="{35A6E341-63EB-014C-ADEB-364BE20FF473}" type="datetime1">
              <a:rPr lang="en-US" smtClean="0"/>
              <a:t>6/19/24</a:t>
            </a:fld>
            <a:endParaRPr lang="en-US"/>
          </a:p>
        </p:txBody>
      </p:sp>
      <p:sp>
        <p:nvSpPr>
          <p:cNvPr id="3" name="Footer Placeholder 2">
            <a:extLst>
              <a:ext uri="{FF2B5EF4-FFF2-40B4-BE49-F238E27FC236}">
                <a16:creationId xmlns:a16="http://schemas.microsoft.com/office/drawing/2014/main" id="{53849791-0254-0D8E-B956-574779E8C0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1D847B-4897-B84E-7F4B-CBE11AC11BB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17503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3B98-9554-F4B6-0FD3-F844C6170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CFA43-DDAD-B1BD-B666-C1F93F3DD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229D11-4DF7-935E-74DF-E17A86E2C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4A511-00CB-F925-B6CC-03F9E557EE28}"/>
              </a:ext>
            </a:extLst>
          </p:cNvPr>
          <p:cNvSpPr>
            <a:spLocks noGrp="1"/>
          </p:cNvSpPr>
          <p:nvPr>
            <p:ph type="dt" sz="half" idx="10"/>
          </p:nvPr>
        </p:nvSpPr>
        <p:spPr/>
        <p:txBody>
          <a:bodyPr/>
          <a:lstStyle/>
          <a:p>
            <a:fld id="{1662F1BC-4378-514F-A8CE-2654AFDCA94B}" type="datetime1">
              <a:rPr lang="en-US" smtClean="0"/>
              <a:t>6/19/24</a:t>
            </a:fld>
            <a:endParaRPr lang="en-US"/>
          </a:p>
        </p:txBody>
      </p:sp>
      <p:sp>
        <p:nvSpPr>
          <p:cNvPr id="6" name="Footer Placeholder 5">
            <a:extLst>
              <a:ext uri="{FF2B5EF4-FFF2-40B4-BE49-F238E27FC236}">
                <a16:creationId xmlns:a16="http://schemas.microsoft.com/office/drawing/2014/main" id="{7EBDE7ED-A77C-8A89-971D-04353C636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022B8-B2D5-93C6-CEA7-C3012957B0BA}"/>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72572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80CB-3F9B-43F8-21F8-3B91541C3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1740E-B7C5-6475-D0AB-8F461272C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CE91BC-1EF1-2A32-FF8C-0BCE8997B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7B400-1665-B103-E25F-DD993263EEF8}"/>
              </a:ext>
            </a:extLst>
          </p:cNvPr>
          <p:cNvSpPr>
            <a:spLocks noGrp="1"/>
          </p:cNvSpPr>
          <p:nvPr>
            <p:ph type="dt" sz="half" idx="10"/>
          </p:nvPr>
        </p:nvSpPr>
        <p:spPr/>
        <p:txBody>
          <a:bodyPr/>
          <a:lstStyle/>
          <a:p>
            <a:fld id="{AC626E78-529A-294F-A2DC-2FA2DDA84FB4}" type="datetime1">
              <a:rPr lang="en-US" smtClean="0"/>
              <a:t>6/19/24</a:t>
            </a:fld>
            <a:endParaRPr lang="en-US"/>
          </a:p>
        </p:txBody>
      </p:sp>
      <p:sp>
        <p:nvSpPr>
          <p:cNvPr id="6" name="Footer Placeholder 5">
            <a:extLst>
              <a:ext uri="{FF2B5EF4-FFF2-40B4-BE49-F238E27FC236}">
                <a16:creationId xmlns:a16="http://schemas.microsoft.com/office/drawing/2014/main" id="{C3113F44-BC1A-264D-286E-BD7C283D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064CA-772A-643A-801E-99B689BF9D9B}"/>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9861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C32DF-63BF-77AB-01CD-3FDF410F7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1AEA9D-908B-8742-B670-61EE2593D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52649-F621-E25E-1805-70C7267994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66EE7E-CD4B-4B45-96EF-CD3FA5D70F6D}" type="datetime1">
              <a:rPr lang="en-US" smtClean="0"/>
              <a:t>6/19/24</a:t>
            </a:fld>
            <a:endParaRPr lang="en-US"/>
          </a:p>
        </p:txBody>
      </p:sp>
      <p:sp>
        <p:nvSpPr>
          <p:cNvPr id="5" name="Footer Placeholder 4">
            <a:extLst>
              <a:ext uri="{FF2B5EF4-FFF2-40B4-BE49-F238E27FC236}">
                <a16:creationId xmlns:a16="http://schemas.microsoft.com/office/drawing/2014/main" id="{8E6840CB-50FC-DFD6-2237-970B4BFA7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22474-2E2F-44A3-B889-0209AEB34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1184E-1970-A546-A045-E06ADE9543DE}" type="slidenum">
              <a:rPr lang="en-US" smtClean="0"/>
              <a:t>‹#›</a:t>
            </a:fld>
            <a:endParaRPr lang="en-US"/>
          </a:p>
        </p:txBody>
      </p:sp>
    </p:spTree>
    <p:extLst>
      <p:ext uri="{BB962C8B-B14F-4D97-AF65-F5344CB8AC3E}">
        <p14:creationId xmlns:p14="http://schemas.microsoft.com/office/powerpoint/2010/main" val="43559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hyperlink" Target="https://nuclei.mps.ohio-state.edu/"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buqeye.github.io/" TargetMode="External"/><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hyperlink" Target="https://go.osu.edu/mitp2024"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emf"/><Relationship Id="rId5" Type="http://schemas.openxmlformats.org/officeDocument/2006/relationships/image" Target="../media/image3.png"/><Relationship Id="rId15" Type="http://schemas.openxmlformats.org/officeDocument/2006/relationships/hyperlink" Target="https://indico.frib.msu.edu/event/74/" TargetMode="External"/><Relationship Id="rId10" Type="http://schemas.openxmlformats.org/officeDocument/2006/relationships/hyperlink" Target="https://www.lenpic.org/" TargetMode="External"/><Relationship Id="rId4" Type="http://schemas.openxmlformats.org/officeDocument/2006/relationships/image" Target="../media/image2.emf"/><Relationship Id="rId9" Type="http://schemas.openxmlformats.org/officeDocument/2006/relationships/image" Target="../media/image7.tiff"/><Relationship Id="rId14" Type="http://schemas.openxmlformats.org/officeDocument/2006/relationships/hyperlink" Target="https://bandframework.github.i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slide" Target="slide6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ndex.php?curid=47589433" TargetMode="External"/><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34.emf"/></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64.xml"/><Relationship Id="rId3" Type="http://schemas.openxmlformats.org/officeDocument/2006/relationships/image" Target="../media/image55.png"/><Relationship Id="rId7" Type="http://schemas.openxmlformats.org/officeDocument/2006/relationships/hyperlink" Target="https://arxiv.org/abs/2402.13165" TargetMode="External"/><Relationship Id="rId12"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link.springer.com/article/10.1140/epja/i2018-12516-4" TargetMode="External"/><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tiff"/><Relationship Id="rId4" Type="http://schemas.openxmlformats.org/officeDocument/2006/relationships/hyperlink" Target="https://bandframework.github.io/"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frontiersin.org/articles/10.3389/fphy.2022.901954/full" TargetMode="External"/><Relationship Id="rId3" Type="http://schemas.openxmlformats.org/officeDocument/2006/relationships/image" Target="../media/image63.tiff"/><Relationship Id="rId7" Type="http://schemas.openxmlformats.org/officeDocument/2006/relationships/hyperlink" Target="https://journals.aps.org/prc/abstract/10.1103/PhysRevC.107.014001" TargetMode="External"/><Relationship Id="rId12"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journals.aps.org/prc/abstract/10.1103/PhysRevC.105.014005" TargetMode="External"/><Relationship Id="rId11" Type="http://schemas.openxmlformats.org/officeDocument/2006/relationships/hyperlink" Target="https://journals.aps.org/prc/abstract/10.1103/PhysRevC.106.064605" TargetMode="External"/><Relationship Id="rId5" Type="http://schemas.openxmlformats.org/officeDocument/2006/relationships/hyperlink" Target="https://buqeye.github.io/" TargetMode="External"/><Relationship Id="rId10" Type="http://schemas.openxmlformats.org/officeDocument/2006/relationships/hyperlink" Target="https://iopscience.iop.org/article/10.1088/1361-6471/ac4da6" TargetMode="External"/><Relationship Id="rId4" Type="http://schemas.openxmlformats.org/officeDocument/2006/relationships/hyperlink" Target="https://journals.aps.org/prc/abstract/10.1103/PhysRevC.104.064001" TargetMode="External"/><Relationship Id="rId9" Type="http://schemas.openxmlformats.org/officeDocument/2006/relationships/hyperlink" Target="https://www.frontiersin.org/articles/10.3389/fphy.2022.1066035/ful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9.emf"/><Relationship Id="rId18" Type="http://schemas.openxmlformats.org/officeDocument/2006/relationships/image" Target="../media/image24.emf"/><Relationship Id="rId3" Type="http://schemas.openxmlformats.org/officeDocument/2006/relationships/image" Target="../media/image10.emf"/><Relationship Id="rId7" Type="http://schemas.openxmlformats.org/officeDocument/2006/relationships/image" Target="../media/image14.png"/><Relationship Id="rId12" Type="http://schemas.openxmlformats.org/officeDocument/2006/relationships/image" Target="../media/image18.emf"/><Relationship Id="rId17" Type="http://schemas.openxmlformats.org/officeDocument/2006/relationships/image" Target="../media/image23.emf"/><Relationship Id="rId2" Type="http://schemas.openxmlformats.org/officeDocument/2006/relationships/notesSlide" Target="../notesSlides/notesSlide2.xml"/><Relationship Id="rId16"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hyperlink" Target="https://doi.org/10.48550/arXiv.2208.11302" TargetMode="External"/><Relationship Id="rId5" Type="http://schemas.openxmlformats.org/officeDocument/2006/relationships/image" Target="../media/image12.png"/><Relationship Id="rId15" Type="http://schemas.openxmlformats.org/officeDocument/2006/relationships/image" Target="../media/image21.emf"/><Relationship Id="rId10" Type="http://schemas.openxmlformats.org/officeDocument/2006/relationships/image" Target="../media/image17.png"/><Relationship Id="rId19" Type="http://schemas.openxmlformats.org/officeDocument/2006/relationships/image" Target="../media/image25.emf"/><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0.emf"/></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6.emf"/></Relationships>
</file>

<file path=ppt/slides/_rels/slide2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6.emf"/></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slide" Target="slide58.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slide" Target="slide59.xml"/><Relationship Id="rId5" Type="http://schemas.openxmlformats.org/officeDocument/2006/relationships/image" Target="../media/image69.png"/><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emf"/></Relationships>
</file>

<file path=ppt/slides/_rels/slide25.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emf"/></Relationships>
</file>

<file path=ppt/slides/_rels/slide26.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image" Target="../media/image6.tiff"/></Relationships>
</file>

<file path=ppt/slides/_rels/slide27.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80.emf"/><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hyperlink" Target="https://go.osu.edu/mitp202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4.png"/><Relationship Id="rId7" Type="http://schemas.openxmlformats.org/officeDocument/2006/relationships/hyperlink" Target="https://www.nature.com/articles/s41598-023-46568-0"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2.em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image" Target="../media/image6.tiff"/></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image" Target="../media/image6.tiff"/></Relationships>
</file>

<file path=ppt/slides/_rels/slide3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frontiersin.org/articles/10.3389/fphy.2022.1092931/full" TargetMode="External"/><Relationship Id="rId4" Type="http://schemas.openxmlformats.org/officeDocument/2006/relationships/hyperlink" Target="https://iopscience.iop.org/article/10.1088/1361-6471/ac83d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inspirehep.net/literature/2715640" TargetMode="External"/><Relationship Id="rId7" Type="http://schemas.openxmlformats.org/officeDocument/2006/relationships/hyperlink" Target="https://journals.aps.org/prl/abstract/10.1103/PhysRevLett.121.032501"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www-sciencedirect-com.proxy.lib.ohio-state.edu/science/article/pii/S0370269320306171?via%3Dihub" TargetMode="External"/><Relationship Id="rId5" Type="http://schemas.openxmlformats.org/officeDocument/2006/relationships/image" Target="../media/image86.emf"/><Relationship Id="rId4" Type="http://schemas.openxmlformats.org/officeDocument/2006/relationships/hyperlink" Target="https://www.frontiersin.org/articles/10.3389/fphy.2022.1092931/full"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hyperlink" Target="https://journals.aps.org/prc/abstract/10.1103/PhysRevC.106.054322" TargetMode="External"/><Relationship Id="rId7" Type="http://schemas.openxmlformats.org/officeDocument/2006/relationships/image" Target="../media/image89.png"/><Relationship Id="rId12"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hyperlink" Target="https://journals.aps.org/prresearch/abstract/10.1103/PhysRevResearch.4.023214" TargetMode="External"/><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18"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100.png"/><Relationship Id="rId17" Type="http://schemas.openxmlformats.org/officeDocument/2006/relationships/image" Target="../media/image102.png"/><Relationship Id="rId2" Type="http://schemas.openxmlformats.org/officeDocument/2006/relationships/notesSlide" Target="../notesSlides/notesSlide38.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15" Type="http://schemas.openxmlformats.org/officeDocument/2006/relationships/image" Target="../media/image94.png"/><Relationship Id="rId19" Type="http://schemas.openxmlformats.org/officeDocument/2006/relationships/image" Target="../media/image104.emf"/><Relationship Id="rId4" Type="http://schemas.openxmlformats.org/officeDocument/2006/relationships/image" Target="../media/image96.png"/><Relationship Id="rId14" Type="http://schemas.openxmlformats.org/officeDocument/2006/relationships/image" Target="../media/image380.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hyperlink" Target="https://doi.org/10.3389/fphy.2022.1092931"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frontiersin.org/articles/10.3389/fphy.2022.1054524/full" TargetMode="External"/><Relationship Id="rId5" Type="http://schemas.openxmlformats.org/officeDocument/2006/relationships/hyperlink" Target="https://journals.aps.org/prc/abstract/10.1103/PhysRevC.106.054322" TargetMode="External"/><Relationship Id="rId4" Type="http://schemas.openxmlformats.org/officeDocument/2006/relationships/hyperlink" Target="https://iopscience.iop.org/article/10.1088/1361-6471/ac83dd/met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hyperlink" Target="https://doi.org/10.3389/fphy.2022.1092931"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www.frontiersin.org/articles/10.3389/fphy.2022.1054524/full" TargetMode="External"/><Relationship Id="rId5" Type="http://schemas.openxmlformats.org/officeDocument/2006/relationships/hyperlink" Target="https://journals.aps.org/prc/abstract/10.1103/PhysRevC.106.054322" TargetMode="External"/><Relationship Id="rId4" Type="http://schemas.openxmlformats.org/officeDocument/2006/relationships/hyperlink" Target="https://iopscience.iop.org/article/10.1088/1361-6471/ac83dd/met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hyperlink" Target="https://journals.aps.org/prc/abstract/10.1103/PhysRevC.109.044612" TargetMode="External"/><Relationship Id="rId4" Type="http://schemas.openxmlformats.org/officeDocument/2006/relationships/slide" Target="slide78.xml"/></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emf"/><Relationship Id="rId7"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emf"/><Relationship Id="rId4" Type="http://schemas.openxmlformats.org/officeDocument/2006/relationships/image" Target="../media/image110.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bandframework/bandframework"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hyperlink" Target="https://inspirehep.net/literature/2715640" TargetMode="External"/><Relationship Id="rId3" Type="http://schemas.openxmlformats.org/officeDocument/2006/relationships/hyperlink" Target="https://napp.fudan.edu.cn/indico/event/757/" TargetMode="External"/><Relationship Id="rId7" Type="http://schemas.openxmlformats.org/officeDocument/2006/relationships/hyperlink" Target="https://kylegodbey.github.io/nuclear-rbm/introduction/introduction.html"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s://github.com/buqeye/frontiers-emulator-review" TargetMode="External"/><Relationship Id="rId5" Type="http://schemas.openxmlformats.org/officeDocument/2006/relationships/hyperlink" Target="https://furnstahl.github.io/Physics-8820/about.html" TargetMode="External"/><Relationship Id="rId10" Type="http://schemas.openxmlformats.org/officeDocument/2006/relationships/image" Target="../media/image9.png"/><Relationship Id="rId4" Type="http://schemas.openxmlformats.org/officeDocument/2006/relationships/hyperlink" Target="https://cforssen.gitlab.io/tif285-book/content/Intro/welcome.html" TargetMode="External"/><Relationship Id="rId9" Type="http://schemas.openxmlformats.org/officeDocument/2006/relationships/hyperlink" Target="https://go.osu.edu/mitp2024"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hyperlink" Target="https://www.lenpic.org/" TargetMode="External"/><Relationship Id="rId5" Type="http://schemas.openxmlformats.org/officeDocument/2006/relationships/image" Target="../media/image7.tiff"/><Relationship Id="rId4" Type="http://schemas.openxmlformats.org/officeDocument/2006/relationships/image" Target="../media/image6.tiff"/></Relationships>
</file>

<file path=ppt/slides/_rels/slide51.xml.rels><?xml version="1.0" encoding="UTF-8" standalone="yes"?>
<Relationships xmlns="http://schemas.openxmlformats.org/package/2006/relationships"><Relationship Id="rId8" Type="http://schemas.openxmlformats.org/officeDocument/2006/relationships/hyperlink" Target="https://napp.fudan.edu.cn/indico/event/757/" TargetMode="External"/><Relationship Id="rId3" Type="http://schemas.openxmlformats.org/officeDocument/2006/relationships/hyperlink" Target="https://iopscience.iop.org/article/10.1088/0954-3899/41/7/074001" TargetMode="External"/><Relationship Id="rId7" Type="http://schemas.openxmlformats.org/officeDocument/2006/relationships/hyperlink" Target="https://physics.wustl.edu/isnet9"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frontiersin.org/research-topics/28271/uncertainty-quantification-in-nuclear-physics" TargetMode="External"/><Relationship Id="rId5" Type="http://schemas.openxmlformats.org/officeDocument/2006/relationships/hyperlink" Target="https://iopscience.iop.org/journal/0954-3899/page/ISNET2" TargetMode="External"/><Relationship Id="rId4" Type="http://schemas.openxmlformats.org/officeDocument/2006/relationships/hyperlink" Target="https://iopscience.iop.org/journal/0954-3899/page/ISNET" TargetMode="External"/></Relationships>
</file>

<file path=ppt/slides/_rels/slide5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image" Target="../media/image1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emf"/><Relationship Id="rId5" Type="http://schemas.openxmlformats.org/officeDocument/2006/relationships/image" Target="../media/image115.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image" Target="../media/image1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6.png"/><Relationship Id="rId5" Type="http://schemas.openxmlformats.org/officeDocument/2006/relationships/image" Target="../media/image26.emf"/><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image" Target="../media/image1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6.png"/><Relationship Id="rId5" Type="http://schemas.openxmlformats.org/officeDocument/2006/relationships/image" Target="../media/image26.emf"/><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26.emf"/><Relationship Id="rId4" Type="http://schemas.openxmlformats.org/officeDocument/2006/relationships/image" Target="../media/image120.emf"/></Relationships>
</file>

<file path=ppt/slides/_rels/slide56.xml.rels><?xml version="1.0" encoding="UTF-8" standalone="yes"?>
<Relationships xmlns="http://schemas.openxmlformats.org/package/2006/relationships"><Relationship Id="rId3" Type="http://schemas.openxmlformats.org/officeDocument/2006/relationships/hyperlink" Target="http://elevanth.org/blog/2017/11/28/build-a-better-markov-chain/" TargetMode="External"/><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hyperlink" Target="https://chi-feng.github.io/mcmc-demo/"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slide" Target="slide10.xml"/><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hyperlink" Target="https://chi-feng.github.io/mcmc-demo/" TargetMode="External"/><Relationship Id="rId5" Type="http://schemas.openxmlformats.org/officeDocument/2006/relationships/hyperlink" Target="http://elevanth.org/blog/2017/11/28/build-a-better-markov-chain/" TargetMode="External"/><Relationship Id="rId4" Type="http://schemas.openxmlformats.org/officeDocument/2006/relationships/hyperlink" Target="https://arxiv.org/abs/2206.08250"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arxiv.org/abs/2104.04441" TargetMode="External"/><Relationship Id="rId3" Type="http://schemas.openxmlformats.org/officeDocument/2006/relationships/slideLayout" Target="../slideLayouts/slideLayout12.xml"/><Relationship Id="rId7" Type="http://schemas.openxmlformats.org/officeDocument/2006/relationships/image" Target="../media/image1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7.png"/><Relationship Id="rId5" Type="http://schemas.openxmlformats.org/officeDocument/2006/relationships/hyperlink" Target="https://www.sumsar.net/blog/2013/12/t-as-a-mixture-of-normals/" TargetMode="External"/><Relationship Id="rId10" Type="http://schemas.openxmlformats.org/officeDocument/2006/relationships/slide" Target="slide22.xml"/><Relationship Id="rId4" Type="http://schemas.openxmlformats.org/officeDocument/2006/relationships/notesSlide" Target="../notesSlides/notesSlide53.xml"/><Relationship Id="rId9" Type="http://schemas.openxmlformats.org/officeDocument/2006/relationships/hyperlink" Target="https://royalsocietypublishing.org/doi/10.1098/rsos.160600"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slideLayout" Target="../slideLayouts/slideLayout12.xml"/><Relationship Id="rId7" Type="http://schemas.openxmlformats.org/officeDocument/2006/relationships/image" Target="../media/image12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5.emf"/><Relationship Id="rId11" Type="http://schemas.openxmlformats.org/officeDocument/2006/relationships/slide" Target="slide23.xml"/><Relationship Id="rId5" Type="http://schemas.openxmlformats.org/officeDocument/2006/relationships/image" Target="../media/image54.emf"/><Relationship Id="rId10" Type="http://schemas.openxmlformats.org/officeDocument/2006/relationships/image" Target="../media/image129.png"/><Relationship Id="rId4" Type="http://schemas.openxmlformats.org/officeDocument/2006/relationships/notesSlide" Target="../notesSlides/notesSlide54.xml"/><Relationship Id="rId9" Type="http://schemas.openxmlformats.org/officeDocument/2006/relationships/image" Target="../media/image128.emf"/></Relationships>
</file>

<file path=ppt/slides/_rels/slide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6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130.png"/><Relationship Id="rId7" Type="http://schemas.openxmlformats.org/officeDocument/2006/relationships/hyperlink" Target="https://journals.aps.org/prc/abstract/10.1103/PhysRevC.102.054315" TargetMode="External"/><Relationship Id="rId12" Type="http://schemas.openxmlformats.org/officeDocument/2006/relationships/slide" Target="slide23.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31.tiff"/><Relationship Id="rId11" Type="http://schemas.openxmlformats.org/officeDocument/2006/relationships/image" Target="../media/image127.png"/><Relationship Id="rId5" Type="http://schemas.openxmlformats.org/officeDocument/2006/relationships/hyperlink" Target="https://journals.aps.org/prc/abstract/10.1103/PhysRevC.100.044001" TargetMode="External"/><Relationship Id="rId10" Type="http://schemas.openxmlformats.org/officeDocument/2006/relationships/image" Target="../media/image126.png"/><Relationship Id="rId4" Type="http://schemas.openxmlformats.org/officeDocument/2006/relationships/hyperlink" Target="https://journals.aps.org/prc/abstract/10.1103/PhysRevC.96.024003" TargetMode="External"/><Relationship Id="rId9" Type="http://schemas.openxmlformats.org/officeDocument/2006/relationships/image" Target="../media/image125.emf"/></Relationships>
</file>

<file path=ppt/slides/_rels/slide6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69.png"/><Relationship Id="rId7"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hyperlink" Target="https://link.springer.com/article/10.1140%2Fepja%2Fs10050-020-00102-2" TargetMode="External"/><Relationship Id="rId5" Type="http://schemas.openxmlformats.org/officeDocument/2006/relationships/image" Target="../media/image125.emf"/><Relationship Id="rId4" Type="http://schemas.openxmlformats.org/officeDocument/2006/relationships/image" Target="../media/image54.emf"/></Relationships>
</file>

<file path=ppt/slides/_rels/slide6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hyperlink" Target="https://www.lenpic.org/" TargetMode="External"/><Relationship Id="rId7" Type="http://schemas.openxmlformats.org/officeDocument/2006/relationships/hyperlink" Target="https://arxiv.org/abs/2206.13303"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hyperlink" Target="https://arxiv.org/abs/2104.04441" TargetMode="External"/><Relationship Id="rId4" Type="http://schemas.openxmlformats.org/officeDocument/2006/relationships/image" Target="../media/image64.emf"/></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slide" Target="slide11.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135.emf"/><Relationship Id="rId4" Type="http://schemas.openxmlformats.org/officeDocument/2006/relationships/image" Target="../media/image134.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slide" Target="slide1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link.springer.com/article/10.1140/epja/i2018-12516-4" TargetMode="External"/><Relationship Id="rId5" Type="http://schemas.openxmlformats.org/officeDocument/2006/relationships/image" Target="../media/image136.png"/><Relationship Id="rId4"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slide" Target="slide16.xml"/><Relationship Id="rId4" Type="http://schemas.openxmlformats.org/officeDocument/2006/relationships/image" Target="../media/image138.png"/></Relationships>
</file>

<file path=ppt/slides/_rels/slide66.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hyperlink" Target="https://link.springer.com/article/10.1140/epja/s10050-021-00382-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39.emf"/><Relationship Id="rId7" Type="http://schemas.openxmlformats.org/officeDocument/2006/relationships/image" Target="../media/image143.emf"/><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68.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emf"/><Relationship Id="rId7" Type="http://schemas.openxmlformats.org/officeDocument/2006/relationships/slide" Target="slide11.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hyperlink" Target="https://journals.aps.org/prc/abstract/10.1103/PhysRevC.102.054315" TargetMode="External"/><Relationship Id="rId4" Type="http://schemas.openxmlformats.org/officeDocument/2006/relationships/hyperlink" Target="https://journals.aps.org/prl/abstract/10.1103/PhysRevLett.125.202702"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2.emf"/><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3.emf"/></Relationships>
</file>

<file path=ppt/slides/_rels/slide70.xml.rels><?xml version="1.0" encoding="UTF-8" standalone="yes"?>
<Relationships xmlns="http://schemas.openxmlformats.org/package/2006/relationships"><Relationship Id="rId3" Type="http://schemas.openxmlformats.org/officeDocument/2006/relationships/hyperlink" Target="https://journals.aps.org/prc/abstract/10.1103/PhysRevC.105.064004"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hyperlink" Target="https://link.springer.com/article/10.1007/s00601-022-01749-x" TargetMode="External"/><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8" Type="http://schemas.openxmlformats.org/officeDocument/2006/relationships/hyperlink" Target="https://github.com/buqeye/frontiers-emulator-review" TargetMode="External"/><Relationship Id="rId13" Type="http://schemas.openxmlformats.org/officeDocument/2006/relationships/image" Target="../media/image147.png"/><Relationship Id="rId3" Type="http://schemas.openxmlformats.org/officeDocument/2006/relationships/hyperlink" Target="https://www.frontiersin.org/articles/10.3389/fphy.2022.1092931/full" TargetMode="External"/><Relationship Id="rId7" Type="http://schemas.openxmlformats.org/officeDocument/2006/relationships/hyperlink" Target="https://inspirehep.net/literature/2738540" TargetMode="External"/><Relationship Id="rId12" Type="http://schemas.openxmlformats.org/officeDocument/2006/relationships/hyperlink" Target="https://go.osu.edu/ws2024" TargetMode="External"/><Relationship Id="rId2" Type="http://schemas.openxmlformats.org/officeDocument/2006/relationships/hyperlink" Target="https://inspirehep.net/literature/2715640" TargetMode="External"/><Relationship Id="rId1" Type="http://schemas.openxmlformats.org/officeDocument/2006/relationships/slideLayout" Target="../slideLayouts/slideLayout2.xml"/><Relationship Id="rId6" Type="http://schemas.openxmlformats.org/officeDocument/2006/relationships/hyperlink" Target="https://arxiv.org/abs/2209.13039" TargetMode="External"/><Relationship Id="rId11" Type="http://schemas.openxmlformats.org/officeDocument/2006/relationships/hyperlink" Target="https://buqeye.github.io/" TargetMode="External"/><Relationship Id="rId5" Type="http://schemas.openxmlformats.org/officeDocument/2006/relationships/hyperlink" Target="https://journals.aps.org/prc/abstract/10.1103/PhysRevC.106.054322" TargetMode="External"/><Relationship Id="rId10" Type="http://schemas.openxmlformats.org/officeDocument/2006/relationships/hyperlink" Target="https://bandframework.github.io/" TargetMode="External"/><Relationship Id="rId4" Type="http://schemas.openxmlformats.org/officeDocument/2006/relationships/hyperlink" Target="https://iopscience.iop.org/article/10.1088/1361-6471/ac83dd" TargetMode="External"/><Relationship Id="rId9" Type="http://schemas.openxmlformats.org/officeDocument/2006/relationships/hyperlink" Target="https://kylegodbey.github.io/nuclear-rbm/introduction/introduction.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8.png"/><Relationship Id="rId10" Type="http://schemas.openxmlformats.org/officeDocument/2006/relationships/image" Target="../media/image149.png"/><Relationship Id="rId4" Type="http://schemas.openxmlformats.org/officeDocument/2006/relationships/image" Target="../media/image880.png"/><Relationship Id="rId9" Type="http://schemas.openxmlformats.org/officeDocument/2006/relationships/image" Target="../media/image750.png"/></Relationships>
</file>

<file path=ppt/slides/_rels/slide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NUL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hyperlink" Target="https://journals.aps.org/prl/abstract/10.1103/PhysRevLett.121.032501"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hyperlink" Target="https://www-sciencedirect-com.proxy.lib.ohio-state.edu/science/article/pii/S0370269320306171?via%3Dihub" TargetMode="External"/><Relationship Id="rId5" Type="http://schemas.openxmlformats.org/officeDocument/2006/relationships/image" Target="../media/image86.emf"/><Relationship Id="rId4" Type="http://schemas.openxmlformats.org/officeDocument/2006/relationships/hyperlink" Target="https://journals.aps.org/prc/abstract/10.1103/PhysRevC.104.06400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76.xml.rels><?xml version="1.0" encoding="UTF-8" standalone="yes"?>
<Relationships xmlns="http://schemas.openxmlformats.org/package/2006/relationships"><Relationship Id="rId8" Type="http://schemas.openxmlformats.org/officeDocument/2006/relationships/image" Target="../media/image156.tiff"/><Relationship Id="rId13" Type="http://schemas.openxmlformats.org/officeDocument/2006/relationships/hyperlink" Target="https://arxiv.org/abs/2301.05093" TargetMode="External"/><Relationship Id="rId3" Type="http://schemas.openxmlformats.org/officeDocument/2006/relationships/hyperlink" Target="https://www.sciencedirect.com/science/article/pii/S0370269320305220?via%3Dihub" TargetMode="External"/><Relationship Id="rId7" Type="http://schemas.openxmlformats.org/officeDocument/2006/relationships/image" Target="../media/image155.png"/><Relationship Id="rId12" Type="http://schemas.openxmlformats.org/officeDocument/2006/relationships/image" Target="../media/image63.tiff"/><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54.png"/><Relationship Id="rId11" Type="http://schemas.openxmlformats.org/officeDocument/2006/relationships/image" Target="../media/image159.tiff"/><Relationship Id="rId5" Type="http://schemas.openxmlformats.org/officeDocument/2006/relationships/hyperlink" Target="https://www.sciencedirect.com/science/article/pii/S0370269321005487?via%3Dihub" TargetMode="External"/><Relationship Id="rId10" Type="http://schemas.openxmlformats.org/officeDocument/2006/relationships/image" Target="../media/image158.tiff"/><Relationship Id="rId4" Type="http://schemas.openxmlformats.org/officeDocument/2006/relationships/hyperlink" Target="https://www.sciencedirect.com/science/article/pii/S0370269321007176?via%3Dihub" TargetMode="External"/><Relationship Id="rId9" Type="http://schemas.openxmlformats.org/officeDocument/2006/relationships/image" Target="../media/image157.tiff"/><Relationship Id="rId14" Type="http://schemas.openxmlformats.org/officeDocument/2006/relationships/hyperlink" Target="https://journals.aps.org/prc/pdf/10.1103/PhysRevC.105.064004"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hyperlink" Target="https://journals.aps.org/prc/abstract/10.1103/PhysRevC.107.054001" TargetMode="External"/><Relationship Id="rId4" Type="http://schemas.openxmlformats.org/officeDocument/2006/relationships/image" Target="../media/image155.png"/></Relationships>
</file>

<file path=ppt/slides/_rels/slide7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image" Target="../media/image161.png"/><Relationship Id="rId4" Type="http://schemas.openxmlformats.org/officeDocument/2006/relationships/image" Target="../media/image160.png"/></Relationships>
</file>

<file path=ppt/slides/_rels/slide79.xml.rels><?xml version="1.0" encoding="UTF-8" standalone="yes"?>
<Relationships xmlns="http://schemas.openxmlformats.org/package/2006/relationships"><Relationship Id="rId3" Type="http://schemas.openxmlformats.org/officeDocument/2006/relationships/image" Target="../media/image162.emf"/><Relationship Id="rId7" Type="http://schemas.openxmlformats.org/officeDocument/2006/relationships/slide" Target="slide43.xml"/><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164.png"/><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2.emf"/><Relationship Id="rId7"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4.emf"/></Relationships>
</file>

<file path=ppt/slides/_rels/slide80.xml.rels><?xml version="1.0" encoding="UTF-8" standalone="yes"?>
<Relationships xmlns="http://schemas.openxmlformats.org/package/2006/relationships"><Relationship Id="rId3" Type="http://schemas.openxmlformats.org/officeDocument/2006/relationships/image" Target="../media/image165.emf"/><Relationship Id="rId7" Type="http://schemas.openxmlformats.org/officeDocument/2006/relationships/slide" Target="slide43.xml"/><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hyperlink" Target="https://inspirehep.net/literature/2738540" TargetMode="External"/><Relationship Id="rId4" Type="http://schemas.openxmlformats.org/officeDocument/2006/relationships/image" Target="../media/image166.png"/></Relationships>
</file>

<file path=ppt/slides/_rels/slide81.xml.rels><?xml version="1.0" encoding="UTF-8" standalone="yes"?>
<Relationships xmlns="http://schemas.openxmlformats.org/package/2006/relationships"><Relationship Id="rId3" Type="http://schemas.openxmlformats.org/officeDocument/2006/relationships/hyperlink" Target="https://iopscience.iop.org/article/10.1088/0266-5611/30/11/114007" TargetMode="External"/><Relationship Id="rId7" Type="http://schemas.openxmlformats.org/officeDocument/2006/relationships/image" Target="../media/image170.png"/><Relationship Id="rId2" Type="http://schemas.openxmlformats.org/officeDocument/2006/relationships/hyperlink" Target="https://iopscience.iop.org/article/10.1088/0954-3899/43/7/074001" TargetMode="External"/><Relationship Id="rId1" Type="http://schemas.openxmlformats.org/officeDocument/2006/relationships/slideLayout" Target="../slideLayouts/slideLayout12.xml"/><Relationship Id="rId6" Type="http://schemas.openxmlformats.org/officeDocument/2006/relationships/image" Target="../media/image169.emf"/><Relationship Id="rId5" Type="http://schemas.openxmlformats.org/officeDocument/2006/relationships/image" Target="../media/image168.emf"/><Relationship Id="rId4" Type="http://schemas.openxmlformats.org/officeDocument/2006/relationships/image" Target="../media/image167.emf"/></Relationships>
</file>

<file path=ppt/slides/_rels/slide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2.emf"/><Relationship Id="rId7"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logo for a machine learning company&#10;&#10;Description automatically generated">
            <a:extLst>
              <a:ext uri="{FF2B5EF4-FFF2-40B4-BE49-F238E27FC236}">
                <a16:creationId xmlns:a16="http://schemas.microsoft.com/office/drawing/2014/main" id="{C88E4044-E588-07FD-2E94-8C4936D418F5}"/>
              </a:ext>
            </a:extLst>
          </p:cNvPr>
          <p:cNvPicPr>
            <a:picLocks noChangeAspect="1"/>
          </p:cNvPicPr>
          <p:nvPr/>
        </p:nvPicPr>
        <p:blipFill>
          <a:blip r:embed="rId3"/>
          <a:stretch>
            <a:fillRect/>
          </a:stretch>
        </p:blipFill>
        <p:spPr>
          <a:xfrm>
            <a:off x="239213" y="5046746"/>
            <a:ext cx="4285969" cy="1556869"/>
          </a:xfrm>
          <a:prstGeom prst="rect">
            <a:avLst/>
          </a:prstGeom>
        </p:spPr>
      </p:pic>
      <p:sp>
        <p:nvSpPr>
          <p:cNvPr id="4" name="Rectangle 3"/>
          <p:cNvSpPr/>
          <p:nvPr/>
        </p:nvSpPr>
        <p:spPr>
          <a:xfrm>
            <a:off x="401478" y="322494"/>
            <a:ext cx="11548864" cy="646331"/>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3600" b="1" dirty="0">
                <a:solidFill>
                  <a:srgbClr val="FF0000"/>
                </a:solidFill>
              </a:rPr>
              <a:t>Overview of Uncertainty Quantification for Nuclear Physics</a:t>
            </a:r>
          </a:p>
        </p:txBody>
      </p:sp>
      <p:grpSp>
        <p:nvGrpSpPr>
          <p:cNvPr id="2" name="Group 1">
            <a:extLst>
              <a:ext uri="{FF2B5EF4-FFF2-40B4-BE49-F238E27FC236}">
                <a16:creationId xmlns:a16="http://schemas.microsoft.com/office/drawing/2014/main" id="{EC1EE2B6-3B98-E642-55F1-75AE37B873AC}"/>
              </a:ext>
            </a:extLst>
          </p:cNvPr>
          <p:cNvGrpSpPr/>
          <p:nvPr/>
        </p:nvGrpSpPr>
        <p:grpSpPr>
          <a:xfrm>
            <a:off x="2260021" y="1196108"/>
            <a:ext cx="7671955" cy="1543368"/>
            <a:chOff x="2260021" y="1196108"/>
            <a:chExt cx="7671955" cy="1543368"/>
          </a:xfrm>
        </p:grpSpPr>
        <p:sp>
          <p:nvSpPr>
            <p:cNvPr id="5" name="Rectangle 4"/>
            <p:cNvSpPr/>
            <p:nvPr/>
          </p:nvSpPr>
          <p:spPr>
            <a:xfrm>
              <a:off x="2260021" y="1196108"/>
              <a:ext cx="7671955" cy="913199"/>
            </a:xfrm>
            <a:prstGeom prst="rect">
              <a:avLst/>
            </a:prstGeom>
          </p:spPr>
          <p:txBody>
            <a:bodyPr wrap="square">
              <a:spAutoFit/>
            </a:bodyPr>
            <a:lstStyle/>
            <a:p>
              <a:pPr algn="ctr"/>
              <a:r>
                <a:rPr lang="en-US" sz="2667" dirty="0"/>
                <a:t>Dick </a:t>
              </a:r>
              <a:r>
                <a:rPr lang="en-US" sz="2667" dirty="0" err="1"/>
                <a:t>Furnstahl</a:t>
              </a:r>
              <a:endParaRPr lang="en-US" sz="2667" dirty="0"/>
            </a:p>
            <a:p>
              <a:pPr algn="ctr"/>
              <a:r>
                <a:rPr lang="en-US" sz="2667" dirty="0"/>
                <a:t>MITP Workshop,  June 2024</a:t>
              </a:r>
            </a:p>
          </p:txBody>
        </p:sp>
        <p:pic>
          <p:nvPicPr>
            <p:cNvPr id="6" name="Picture 5"/>
            <p:cNvPicPr>
              <a:picLocks noChangeAspect="1"/>
            </p:cNvPicPr>
            <p:nvPr/>
          </p:nvPicPr>
          <p:blipFill>
            <a:blip r:embed="rId4"/>
            <a:stretch>
              <a:fillRect/>
            </a:stretch>
          </p:blipFill>
          <p:spPr>
            <a:xfrm>
              <a:off x="4006255" y="2135125"/>
              <a:ext cx="4179485" cy="604351"/>
            </a:xfrm>
            <a:prstGeom prst="rect">
              <a:avLst/>
            </a:prstGeom>
          </p:spPr>
        </p:pic>
      </p:grpSp>
      <p:pic>
        <p:nvPicPr>
          <p:cNvPr id="8" name="Picture 7"/>
          <p:cNvPicPr>
            <a:picLocks noChangeAspect="1"/>
          </p:cNvPicPr>
          <p:nvPr/>
        </p:nvPicPr>
        <p:blipFill>
          <a:blip r:embed="rId5"/>
          <a:stretch>
            <a:fillRect/>
          </a:stretch>
        </p:blipFill>
        <p:spPr>
          <a:xfrm>
            <a:off x="9113521" y="3602286"/>
            <a:ext cx="3172426" cy="697440"/>
          </a:xfrm>
          <a:prstGeom prst="rect">
            <a:avLst/>
          </a:prstGeom>
        </p:spPr>
      </p:pic>
      <p:pic>
        <p:nvPicPr>
          <p:cNvPr id="10" name="Picture 9"/>
          <p:cNvPicPr>
            <a:picLocks noChangeAspect="1"/>
          </p:cNvPicPr>
          <p:nvPr/>
        </p:nvPicPr>
        <p:blipFill>
          <a:blip r:embed="rId6"/>
          <a:stretch>
            <a:fillRect/>
          </a:stretch>
        </p:blipFill>
        <p:spPr>
          <a:xfrm>
            <a:off x="5292975" y="3118220"/>
            <a:ext cx="3408724" cy="995539"/>
          </a:xfrm>
          <a:prstGeom prst="rect">
            <a:avLst/>
          </a:prstGeom>
        </p:spPr>
      </p:pic>
      <p:pic>
        <p:nvPicPr>
          <p:cNvPr id="13" name="Picture 12">
            <a:extLst>
              <a:ext uri="{FF2B5EF4-FFF2-40B4-BE49-F238E27FC236}">
                <a16:creationId xmlns:a16="http://schemas.microsoft.com/office/drawing/2014/main" id="{8A7CE8B7-4B55-D041-B702-42C28F86E779}"/>
              </a:ext>
            </a:extLst>
          </p:cNvPr>
          <p:cNvPicPr>
            <a:picLocks noChangeAspect="1"/>
          </p:cNvPicPr>
          <p:nvPr/>
        </p:nvPicPr>
        <p:blipFill>
          <a:blip r:embed="rId7"/>
          <a:stretch>
            <a:fillRect/>
          </a:stretch>
        </p:blipFill>
        <p:spPr>
          <a:xfrm>
            <a:off x="9897590" y="4750522"/>
            <a:ext cx="1328412" cy="1328412"/>
          </a:xfrm>
          <a:prstGeom prst="rect">
            <a:avLst/>
          </a:prstGeom>
        </p:spPr>
      </p:pic>
      <p:pic>
        <p:nvPicPr>
          <p:cNvPr id="14" name="Picture 13">
            <a:extLst>
              <a:ext uri="{FF2B5EF4-FFF2-40B4-BE49-F238E27FC236}">
                <a16:creationId xmlns:a16="http://schemas.microsoft.com/office/drawing/2014/main" id="{66D6326F-CA53-714D-8A3B-AB1D4D889D49}"/>
              </a:ext>
            </a:extLst>
          </p:cNvPr>
          <p:cNvPicPr>
            <a:picLocks noChangeAspect="1"/>
          </p:cNvPicPr>
          <p:nvPr/>
        </p:nvPicPr>
        <p:blipFill>
          <a:blip r:embed="rId8"/>
          <a:stretch>
            <a:fillRect/>
          </a:stretch>
        </p:blipFill>
        <p:spPr>
          <a:xfrm>
            <a:off x="5469200" y="4695195"/>
            <a:ext cx="2729540" cy="1253107"/>
          </a:xfrm>
          <a:prstGeom prst="rect">
            <a:avLst/>
          </a:prstGeom>
        </p:spPr>
      </p:pic>
      <p:grpSp>
        <p:nvGrpSpPr>
          <p:cNvPr id="17" name="Group 16">
            <a:extLst>
              <a:ext uri="{FF2B5EF4-FFF2-40B4-BE49-F238E27FC236}">
                <a16:creationId xmlns:a16="http://schemas.microsoft.com/office/drawing/2014/main" id="{C59E7097-4DDA-DC44-83C7-429C90C9B3F3}"/>
              </a:ext>
            </a:extLst>
          </p:cNvPr>
          <p:cNvGrpSpPr/>
          <p:nvPr/>
        </p:nvGrpSpPr>
        <p:grpSpPr>
          <a:xfrm>
            <a:off x="2730206" y="3003533"/>
            <a:ext cx="2214068" cy="2254062"/>
            <a:chOff x="2846895" y="3926421"/>
            <a:chExt cx="2214068" cy="2254062"/>
          </a:xfrm>
        </p:grpSpPr>
        <p:pic>
          <p:nvPicPr>
            <p:cNvPr id="11" name="Picture 10">
              <a:extLst>
                <a:ext uri="{FF2B5EF4-FFF2-40B4-BE49-F238E27FC236}">
                  <a16:creationId xmlns:a16="http://schemas.microsoft.com/office/drawing/2014/main" id="{EAC1C24B-2FA8-7645-91D8-7DAB4E93C750}"/>
                </a:ext>
              </a:extLst>
            </p:cNvPr>
            <p:cNvPicPr>
              <a:picLocks noChangeAspect="1"/>
            </p:cNvPicPr>
            <p:nvPr/>
          </p:nvPicPr>
          <p:blipFill>
            <a:blip r:embed="rId9"/>
            <a:stretch>
              <a:fillRect/>
            </a:stretch>
          </p:blipFill>
          <p:spPr>
            <a:xfrm>
              <a:off x="3166687" y="3926421"/>
              <a:ext cx="1475184" cy="1818865"/>
            </a:xfrm>
            <a:prstGeom prst="rect">
              <a:avLst/>
            </a:prstGeom>
          </p:spPr>
        </p:pic>
        <p:sp>
          <p:nvSpPr>
            <p:cNvPr id="7" name="TextBox 6">
              <a:extLst>
                <a:ext uri="{FF2B5EF4-FFF2-40B4-BE49-F238E27FC236}">
                  <a16:creationId xmlns:a16="http://schemas.microsoft.com/office/drawing/2014/main" id="{6716585B-22DF-3047-98FF-40A247CCDB63}"/>
                </a:ext>
              </a:extLst>
            </p:cNvPr>
            <p:cNvSpPr txBox="1"/>
            <p:nvPr/>
          </p:nvSpPr>
          <p:spPr>
            <a:xfrm>
              <a:off x="2846895" y="5841929"/>
              <a:ext cx="2214068" cy="338554"/>
            </a:xfrm>
            <a:prstGeom prst="rect">
              <a:avLst/>
            </a:prstGeom>
            <a:noFill/>
          </p:spPr>
          <p:txBody>
            <a:bodyPr wrap="none" rtlCol="0">
              <a:spAutoFit/>
            </a:bodyPr>
            <a:lstStyle/>
            <a:p>
              <a:r>
                <a:rPr lang="en-US" sz="1600" dirty="0">
                  <a:hlinkClick r:id="rId10"/>
                </a:rPr>
                <a:t>https://www.lenpic.org/</a:t>
              </a:r>
              <a:endParaRPr lang="en-US" sz="1600" dirty="0"/>
            </a:p>
          </p:txBody>
        </p:sp>
      </p:grpSp>
      <p:grpSp>
        <p:nvGrpSpPr>
          <p:cNvPr id="18" name="Group 17">
            <a:extLst>
              <a:ext uri="{FF2B5EF4-FFF2-40B4-BE49-F238E27FC236}">
                <a16:creationId xmlns:a16="http://schemas.microsoft.com/office/drawing/2014/main" id="{5FAE6FBC-5503-FC42-8427-AA1C639656C0}"/>
              </a:ext>
            </a:extLst>
          </p:cNvPr>
          <p:cNvGrpSpPr/>
          <p:nvPr/>
        </p:nvGrpSpPr>
        <p:grpSpPr>
          <a:xfrm>
            <a:off x="259725" y="2123086"/>
            <a:ext cx="2312428" cy="2782176"/>
            <a:chOff x="392907" y="3697361"/>
            <a:chExt cx="2312428" cy="2782176"/>
          </a:xfrm>
        </p:grpSpPr>
        <p:pic>
          <p:nvPicPr>
            <p:cNvPr id="12" name="Picture 11">
              <a:extLst>
                <a:ext uri="{FF2B5EF4-FFF2-40B4-BE49-F238E27FC236}">
                  <a16:creationId xmlns:a16="http://schemas.microsoft.com/office/drawing/2014/main" id="{035C6011-6C8C-974B-A123-E8973B1AA826}"/>
                </a:ext>
              </a:extLst>
            </p:cNvPr>
            <p:cNvPicPr>
              <a:picLocks noChangeAspect="1"/>
            </p:cNvPicPr>
            <p:nvPr/>
          </p:nvPicPr>
          <p:blipFill>
            <a:blip r:embed="rId11"/>
            <a:stretch>
              <a:fillRect/>
            </a:stretch>
          </p:blipFill>
          <p:spPr>
            <a:xfrm>
              <a:off x="485308" y="3697361"/>
              <a:ext cx="2140849" cy="2106180"/>
            </a:xfrm>
            <a:prstGeom prst="rect">
              <a:avLst/>
            </a:prstGeom>
          </p:spPr>
        </p:pic>
        <p:sp>
          <p:nvSpPr>
            <p:cNvPr id="3" name="TextBox 2">
              <a:extLst>
                <a:ext uri="{FF2B5EF4-FFF2-40B4-BE49-F238E27FC236}">
                  <a16:creationId xmlns:a16="http://schemas.microsoft.com/office/drawing/2014/main" id="{686D41CB-90CE-E34A-AB05-3687E28DEDD7}"/>
                </a:ext>
              </a:extLst>
            </p:cNvPr>
            <p:cNvSpPr txBox="1"/>
            <p:nvPr/>
          </p:nvSpPr>
          <p:spPr>
            <a:xfrm>
              <a:off x="392907" y="5841929"/>
              <a:ext cx="2312428" cy="338554"/>
            </a:xfrm>
            <a:prstGeom prst="rect">
              <a:avLst/>
            </a:prstGeom>
            <a:noFill/>
          </p:spPr>
          <p:txBody>
            <a:bodyPr wrap="none" rtlCol="0">
              <a:spAutoFit/>
            </a:bodyPr>
            <a:lstStyle/>
            <a:p>
              <a:r>
                <a:rPr lang="en-US" sz="1600" dirty="0">
                  <a:hlinkClick r:id="rId12"/>
                </a:rPr>
                <a:t>https://buqeye.github.io/</a:t>
              </a:r>
              <a:endParaRPr lang="en-US" sz="1600" dirty="0"/>
            </a:p>
          </p:txBody>
        </p:sp>
        <p:sp>
          <p:nvSpPr>
            <p:cNvPr id="9" name="TextBox 8">
              <a:extLst>
                <a:ext uri="{FF2B5EF4-FFF2-40B4-BE49-F238E27FC236}">
                  <a16:creationId xmlns:a16="http://schemas.microsoft.com/office/drawing/2014/main" id="{EC18A4BF-A243-C145-8A2C-7F3B8228483C}"/>
                </a:ext>
              </a:extLst>
            </p:cNvPr>
            <p:cNvSpPr txBox="1"/>
            <p:nvPr/>
          </p:nvSpPr>
          <p:spPr>
            <a:xfrm>
              <a:off x="447776" y="6140983"/>
              <a:ext cx="2224327" cy="338554"/>
            </a:xfrm>
            <a:prstGeom prst="rect">
              <a:avLst/>
            </a:prstGeom>
            <a:noFill/>
          </p:spPr>
          <p:txBody>
            <a:bodyPr wrap="none" rtlCol="0">
              <a:spAutoFit/>
            </a:bodyPr>
            <a:lstStyle/>
            <a:p>
              <a:r>
                <a:rPr lang="en-US" sz="1600" dirty="0" err="1">
                  <a:solidFill>
                    <a:srgbClr val="FF0000"/>
                  </a:solidFill>
                </a:rPr>
                <a:t>Jupyter</a:t>
              </a:r>
              <a:r>
                <a:rPr lang="en-US" sz="1600" dirty="0">
                  <a:solidFill>
                    <a:srgbClr val="FF0000"/>
                  </a:solidFill>
                </a:rPr>
                <a:t> notebooks here!</a:t>
              </a:r>
            </a:p>
          </p:txBody>
        </p:sp>
      </p:grpSp>
      <p:sp>
        <p:nvSpPr>
          <p:cNvPr id="15" name="TextBox 14">
            <a:extLst>
              <a:ext uri="{FF2B5EF4-FFF2-40B4-BE49-F238E27FC236}">
                <a16:creationId xmlns:a16="http://schemas.microsoft.com/office/drawing/2014/main" id="{BB4354FA-B4F9-AD4D-B359-3131B1BB011D}"/>
              </a:ext>
            </a:extLst>
          </p:cNvPr>
          <p:cNvSpPr txBox="1"/>
          <p:nvPr/>
        </p:nvSpPr>
        <p:spPr>
          <a:xfrm>
            <a:off x="5352203" y="4112357"/>
            <a:ext cx="3063916" cy="338554"/>
          </a:xfrm>
          <a:prstGeom prst="rect">
            <a:avLst/>
          </a:prstGeom>
          <a:noFill/>
        </p:spPr>
        <p:txBody>
          <a:bodyPr wrap="none" rtlCol="0">
            <a:spAutoFit/>
          </a:bodyPr>
          <a:lstStyle/>
          <a:p>
            <a:r>
              <a:rPr lang="en-US" sz="1600" dirty="0">
                <a:hlinkClick r:id="rId13"/>
              </a:rPr>
              <a:t>https://nuclei.mps.ohio-state.edu/</a:t>
            </a:r>
            <a:endParaRPr lang="en-US" sz="1600" dirty="0"/>
          </a:p>
        </p:txBody>
      </p:sp>
      <p:sp>
        <p:nvSpPr>
          <p:cNvPr id="16" name="TextBox 15">
            <a:extLst>
              <a:ext uri="{FF2B5EF4-FFF2-40B4-BE49-F238E27FC236}">
                <a16:creationId xmlns:a16="http://schemas.microsoft.com/office/drawing/2014/main" id="{51FBF5C9-D10A-304D-8F56-BE871B9467FF}"/>
              </a:ext>
            </a:extLst>
          </p:cNvPr>
          <p:cNvSpPr txBox="1"/>
          <p:nvPr/>
        </p:nvSpPr>
        <p:spPr>
          <a:xfrm>
            <a:off x="5342677" y="5837031"/>
            <a:ext cx="3028778" cy="338554"/>
          </a:xfrm>
          <a:prstGeom prst="rect">
            <a:avLst/>
          </a:prstGeom>
          <a:noFill/>
        </p:spPr>
        <p:txBody>
          <a:bodyPr wrap="none" rtlCol="0">
            <a:spAutoFit/>
          </a:bodyPr>
          <a:lstStyle/>
          <a:p>
            <a:r>
              <a:rPr lang="en-US" sz="1600" dirty="0">
                <a:hlinkClick r:id="rId14"/>
              </a:rPr>
              <a:t>https://bandframework.github.io/</a:t>
            </a:r>
            <a:endParaRPr lang="en-US" sz="1600" dirty="0"/>
          </a:p>
        </p:txBody>
      </p:sp>
      <p:sp>
        <p:nvSpPr>
          <p:cNvPr id="23" name="TextBox 22">
            <a:extLst>
              <a:ext uri="{FF2B5EF4-FFF2-40B4-BE49-F238E27FC236}">
                <a16:creationId xmlns:a16="http://schemas.microsoft.com/office/drawing/2014/main" id="{36312BD2-2759-9054-861D-A8D6A5889468}"/>
              </a:ext>
            </a:extLst>
          </p:cNvPr>
          <p:cNvSpPr txBox="1"/>
          <p:nvPr/>
        </p:nvSpPr>
        <p:spPr>
          <a:xfrm>
            <a:off x="738552" y="6538408"/>
            <a:ext cx="2762038" cy="338554"/>
          </a:xfrm>
          <a:prstGeom prst="rect">
            <a:avLst/>
          </a:prstGeom>
          <a:noFill/>
        </p:spPr>
        <p:txBody>
          <a:bodyPr wrap="none" rtlCol="0">
            <a:spAutoFit/>
          </a:bodyPr>
          <a:lstStyle/>
          <a:p>
            <a:r>
              <a:rPr lang="en-US" sz="1600" dirty="0">
                <a:hlinkClick r:id="rId15"/>
              </a:rPr>
              <a:t>Collaboration symposium 2024</a:t>
            </a:r>
            <a:endParaRPr lang="en-US" sz="1600" dirty="0"/>
          </a:p>
        </p:txBody>
      </p:sp>
      <p:grpSp>
        <p:nvGrpSpPr>
          <p:cNvPr id="25" name="Group 24">
            <a:extLst>
              <a:ext uri="{FF2B5EF4-FFF2-40B4-BE49-F238E27FC236}">
                <a16:creationId xmlns:a16="http://schemas.microsoft.com/office/drawing/2014/main" id="{3DAA65F9-B70D-13D9-1C57-BC90F53C7ADD}"/>
              </a:ext>
            </a:extLst>
          </p:cNvPr>
          <p:cNvGrpSpPr/>
          <p:nvPr/>
        </p:nvGrpSpPr>
        <p:grpSpPr>
          <a:xfrm>
            <a:off x="9010141" y="1067098"/>
            <a:ext cx="3054807" cy="2188198"/>
            <a:chOff x="9010141" y="1067098"/>
            <a:chExt cx="3054807" cy="2188198"/>
          </a:xfrm>
        </p:grpSpPr>
        <p:sp>
          <p:nvSpPr>
            <p:cNvPr id="21" name="TextBox 20">
              <a:extLst>
                <a:ext uri="{FF2B5EF4-FFF2-40B4-BE49-F238E27FC236}">
                  <a16:creationId xmlns:a16="http://schemas.microsoft.com/office/drawing/2014/main" id="{EDDC1E58-509C-16A6-9928-21E01280C0CD}"/>
                </a:ext>
              </a:extLst>
            </p:cNvPr>
            <p:cNvSpPr txBox="1"/>
            <p:nvPr/>
          </p:nvSpPr>
          <p:spPr>
            <a:xfrm>
              <a:off x="9010141" y="1678666"/>
              <a:ext cx="785793" cy="369332"/>
            </a:xfrm>
            <a:prstGeom prst="rect">
              <a:avLst/>
            </a:prstGeom>
            <a:noFill/>
          </p:spPr>
          <p:txBody>
            <a:bodyPr wrap="none" rtlCol="0">
              <a:spAutoFit/>
            </a:bodyPr>
            <a:lstStyle/>
            <a:p>
              <a:r>
                <a:rPr lang="en-US" dirty="0"/>
                <a:t>Slides:</a:t>
              </a:r>
            </a:p>
          </p:txBody>
        </p:sp>
        <p:sp>
          <p:nvSpPr>
            <p:cNvPr id="19" name="TextBox 18">
              <a:extLst>
                <a:ext uri="{FF2B5EF4-FFF2-40B4-BE49-F238E27FC236}">
                  <a16:creationId xmlns:a16="http://schemas.microsoft.com/office/drawing/2014/main" id="{22CDEADB-80C2-60DA-31A5-3989C6BE7697}"/>
                </a:ext>
              </a:extLst>
            </p:cNvPr>
            <p:cNvSpPr txBox="1"/>
            <p:nvPr/>
          </p:nvSpPr>
          <p:spPr>
            <a:xfrm>
              <a:off x="9130427" y="2885964"/>
              <a:ext cx="2934521" cy="369332"/>
            </a:xfrm>
            <a:prstGeom prst="rect">
              <a:avLst/>
            </a:prstGeom>
            <a:noFill/>
          </p:spPr>
          <p:txBody>
            <a:bodyPr wrap="none" rtlCol="0">
              <a:spAutoFit/>
            </a:bodyPr>
            <a:lstStyle/>
            <a:p>
              <a:r>
                <a:rPr lang="en-US" dirty="0">
                  <a:hlinkClick r:id="rId16"/>
                </a:rPr>
                <a:t>https://go.osu.edu/mitp2024</a:t>
              </a:r>
              <a:endParaRPr lang="en-US" dirty="0"/>
            </a:p>
          </p:txBody>
        </p:sp>
        <p:pic>
          <p:nvPicPr>
            <p:cNvPr id="24" name="Picture 2">
              <a:extLst>
                <a:ext uri="{FF2B5EF4-FFF2-40B4-BE49-F238E27FC236}">
                  <a16:creationId xmlns:a16="http://schemas.microsoft.com/office/drawing/2014/main" id="{E92F1437-F32D-CD78-EDC5-E044786026B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1008" y="1067098"/>
              <a:ext cx="1818866" cy="18188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7275552"/>
      </p:ext>
    </p:extLst>
  </p:cSld>
  <p:clrMapOvr>
    <a:masterClrMapping/>
  </p:clrMapOvr>
  <mc:AlternateContent xmlns:mc="http://schemas.openxmlformats.org/markup-compatibility/2006" xmlns:p14="http://schemas.microsoft.com/office/powerpoint/2010/main">
    <mc:Choice Requires="p14">
      <p:transition spd="slow" p14:dur="2000" advTm="17185"/>
    </mc:Choice>
    <mc:Fallback xmlns="">
      <p:transition xmlns:p14="http://schemas.microsoft.com/office/powerpoint/2010/main" spd="slow" advTm="171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C453C41-F4F6-F078-5CDD-0B3871AC510B}"/>
              </a:ext>
            </a:extLst>
          </p:cNvPr>
          <p:cNvGrpSpPr/>
          <p:nvPr/>
        </p:nvGrpSpPr>
        <p:grpSpPr>
          <a:xfrm>
            <a:off x="377487" y="1549338"/>
            <a:ext cx="4919133" cy="5205000"/>
            <a:chOff x="377487" y="1549338"/>
            <a:chExt cx="4919133" cy="5205000"/>
          </a:xfrm>
        </p:grpSpPr>
        <p:pic>
          <p:nvPicPr>
            <p:cNvPr id="4" name="Picture 3">
              <a:extLst>
                <a:ext uri="{FF2B5EF4-FFF2-40B4-BE49-F238E27FC236}">
                  <a16:creationId xmlns:a16="http://schemas.microsoft.com/office/drawing/2014/main" id="{0753ECE6-F66D-DA45-9733-47160CFC315A}"/>
                </a:ext>
              </a:extLst>
            </p:cNvPr>
            <p:cNvPicPr>
              <a:picLocks noChangeAspect="1"/>
            </p:cNvPicPr>
            <p:nvPr/>
          </p:nvPicPr>
          <p:blipFill>
            <a:blip r:embed="rId3"/>
            <a:stretch>
              <a:fillRect/>
            </a:stretch>
          </p:blipFill>
          <p:spPr>
            <a:xfrm>
              <a:off x="377487" y="1554111"/>
              <a:ext cx="4919133" cy="5200227"/>
            </a:xfrm>
            <a:prstGeom prst="rect">
              <a:avLst/>
            </a:prstGeom>
            <a:ln w="19050">
              <a:noFill/>
            </a:ln>
          </p:spPr>
        </p:pic>
        <p:sp>
          <p:nvSpPr>
            <p:cNvPr id="6" name="Rectangle 5">
              <a:extLst>
                <a:ext uri="{FF2B5EF4-FFF2-40B4-BE49-F238E27FC236}">
                  <a16:creationId xmlns:a16="http://schemas.microsoft.com/office/drawing/2014/main" id="{34750466-26DD-DD37-576A-26E30726A2F9}"/>
                </a:ext>
              </a:extLst>
            </p:cNvPr>
            <p:cNvSpPr/>
            <p:nvPr/>
          </p:nvSpPr>
          <p:spPr>
            <a:xfrm>
              <a:off x="1645920" y="1912117"/>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04D3A8-4574-91E2-6C91-F2D417232FC1}"/>
                </a:ext>
              </a:extLst>
            </p:cNvPr>
            <p:cNvSpPr/>
            <p:nvPr/>
          </p:nvSpPr>
          <p:spPr>
            <a:xfrm>
              <a:off x="3676563" y="3944933"/>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ABD9E-6CAC-BFA5-47F5-848529027651}"/>
                </a:ext>
              </a:extLst>
            </p:cNvPr>
            <p:cNvSpPr/>
            <p:nvPr/>
          </p:nvSpPr>
          <p:spPr>
            <a:xfrm>
              <a:off x="975360" y="1549338"/>
              <a:ext cx="3847251" cy="25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766469" y="157058"/>
            <a:ext cx="11549958" cy="792324"/>
          </a:xfrm>
        </p:spPr>
        <p:txBody>
          <a:bodyPr>
            <a:noAutofit/>
          </a:bodyPr>
          <a:lstStyle/>
          <a:p>
            <a:pPr marL="342900" indent="-342900">
              <a:spcAft>
                <a:spcPts val="1200"/>
              </a:spcAft>
              <a:buFont typeface="Wingdings" pitchFamily="2" charset="2"/>
              <a:buChar char="q"/>
            </a:pPr>
            <a:r>
              <a:rPr lang="en-US" sz="3600" b="1" dirty="0">
                <a:solidFill>
                  <a:srgbClr val="FF0000"/>
                </a:solidFill>
                <a:latin typeface="+mn-lt"/>
              </a:rPr>
              <a:t> Account for correlations in inputs and observables</a:t>
            </a:r>
          </a:p>
        </p:txBody>
      </p:sp>
      <p:sp>
        <p:nvSpPr>
          <p:cNvPr id="10" name="TextBox 9">
            <a:extLst>
              <a:ext uri="{FF2B5EF4-FFF2-40B4-BE49-F238E27FC236}">
                <a16:creationId xmlns:a16="http://schemas.microsoft.com/office/drawing/2014/main" id="{44A72272-46DC-7045-AB14-0C3CD39EFA3F}"/>
              </a:ext>
            </a:extLst>
          </p:cNvPr>
          <p:cNvSpPr txBox="1"/>
          <p:nvPr/>
        </p:nvSpPr>
        <p:spPr>
          <a:xfrm>
            <a:off x="586452" y="947622"/>
            <a:ext cx="10985251"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i="1" baseline="-25000" dirty="0"/>
              <a:t>1</a:t>
            </a:r>
            <a:r>
              <a:rPr lang="en-US" sz="2667" dirty="0"/>
              <a:t>, </a:t>
            </a:r>
            <a:r>
              <a:rPr lang="en-US" sz="2667" i="1" dirty="0"/>
              <a:t>x</a:t>
            </a:r>
            <a:r>
              <a:rPr lang="en-US" sz="2667" i="1" baseline="-25000" dirty="0"/>
              <a:t>2</a:t>
            </a:r>
            <a:r>
              <a:rPr lang="en-US" sz="2667" dirty="0"/>
              <a:t>| </a:t>
            </a:r>
            <a:r>
              <a:rPr lang="en-US" sz="2667" i="1" dirty="0"/>
              <a:t>y</a:t>
            </a:r>
            <a:r>
              <a:rPr lang="en-US" sz="2667" dirty="0"/>
              <a:t>) “joint probability (density) of </a:t>
            </a:r>
            <a:r>
              <a:rPr lang="en-US" sz="2667" i="1" dirty="0"/>
              <a:t>x</a:t>
            </a:r>
            <a:r>
              <a:rPr lang="en-US" sz="2667" i="1" baseline="-25000" dirty="0"/>
              <a:t>1</a:t>
            </a:r>
            <a:r>
              <a:rPr lang="en-US" sz="2667" dirty="0"/>
              <a:t> and </a:t>
            </a:r>
            <a:r>
              <a:rPr lang="en-US" sz="2667" i="1" dirty="0"/>
              <a:t>x</a:t>
            </a:r>
            <a:r>
              <a:rPr lang="en-US" sz="2667" i="1" baseline="-25000" dirty="0"/>
              <a:t>2</a:t>
            </a:r>
            <a:r>
              <a:rPr lang="en-US" sz="2667" dirty="0"/>
              <a:t> given </a:t>
            </a:r>
            <a:r>
              <a:rPr lang="en-US" sz="2667" i="1" dirty="0"/>
              <a:t>y</a:t>
            </a:r>
            <a:r>
              <a:rPr lang="en-US" sz="2667" dirty="0"/>
              <a:t>” (</a:t>
            </a:r>
            <a:r>
              <a:rPr lang="en-US" sz="2667" i="1" dirty="0"/>
              <a:t>contingent</a:t>
            </a:r>
            <a:r>
              <a:rPr lang="en-US" sz="2667" dirty="0"/>
              <a:t> on </a:t>
            </a:r>
            <a:r>
              <a:rPr lang="en-US" sz="2667" i="1" dirty="0"/>
              <a:t>y</a:t>
            </a:r>
            <a:r>
              <a:rPr lang="en-US" sz="2667" dirty="0"/>
              <a:t>)</a:t>
            </a:r>
          </a:p>
          <a:p>
            <a:pPr marL="259074" indent="-259074">
              <a:spcAft>
                <a:spcPts val="400"/>
              </a:spcAft>
              <a:buFont typeface="Arial" panose="020B0604020202020204" pitchFamily="34" charset="0"/>
              <a:buChar char="•"/>
            </a:pPr>
            <a:endParaRPr lang="en-US" sz="2667" dirty="0"/>
          </a:p>
        </p:txBody>
      </p:sp>
      <p:sp>
        <p:nvSpPr>
          <p:cNvPr id="5" name="TextBox 4">
            <a:extLst>
              <a:ext uri="{FF2B5EF4-FFF2-40B4-BE49-F238E27FC236}">
                <a16:creationId xmlns:a16="http://schemas.microsoft.com/office/drawing/2014/main" id="{341A536D-2A6B-1F94-AD9A-CFECA5CBC641}"/>
              </a:ext>
            </a:extLst>
          </p:cNvPr>
          <p:cNvSpPr txBox="1"/>
          <p:nvPr/>
        </p:nvSpPr>
        <p:spPr>
          <a:xfrm>
            <a:off x="1212972" y="4302307"/>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9" name="Group 18">
            <a:extLst>
              <a:ext uri="{FF2B5EF4-FFF2-40B4-BE49-F238E27FC236}">
                <a16:creationId xmlns:a16="http://schemas.microsoft.com/office/drawing/2014/main" id="{542CED20-6BEC-9C87-3C30-31A7EA7772B6}"/>
              </a:ext>
            </a:extLst>
          </p:cNvPr>
          <p:cNvGrpSpPr/>
          <p:nvPr/>
        </p:nvGrpSpPr>
        <p:grpSpPr>
          <a:xfrm>
            <a:off x="2525335" y="2241766"/>
            <a:ext cx="2807253" cy="1924650"/>
            <a:chOff x="2525335" y="2241766"/>
            <a:chExt cx="2807253" cy="1924650"/>
          </a:xfrm>
        </p:grpSpPr>
        <p:sp>
          <p:nvSpPr>
            <p:cNvPr id="3" name="TextBox 2">
              <a:extLst>
                <a:ext uri="{FF2B5EF4-FFF2-40B4-BE49-F238E27FC236}">
                  <a16:creationId xmlns:a16="http://schemas.microsoft.com/office/drawing/2014/main" id="{780636A4-D743-8521-AC89-DC909065712A}"/>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7" name="Straight Connector 6">
              <a:extLst>
                <a:ext uri="{FF2B5EF4-FFF2-40B4-BE49-F238E27FC236}">
                  <a16:creationId xmlns:a16="http://schemas.microsoft.com/office/drawing/2014/main" id="{8B76656F-A791-1769-0A36-79090B5FC2C6}"/>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FF80D-CF09-85E2-979B-B8E1C109E918}"/>
                </a:ext>
              </a:extLst>
            </p:cNvPr>
            <p:cNvCxnSpPr>
              <a:cxnSpLocks/>
              <a:endCxn id="11" idx="2"/>
            </p:cNvCxnSpPr>
            <p:nvPr/>
          </p:nvCxnSpPr>
          <p:spPr>
            <a:xfrm flipH="1">
              <a:off x="4249587" y="2641876"/>
              <a:ext cx="143004" cy="1524540"/>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F27E13-ABED-4A44-4A78-D2CE5326A185}"/>
                </a:ext>
              </a:extLst>
            </p:cNvPr>
            <p:cNvSpPr txBox="1"/>
            <p:nvPr/>
          </p:nvSpPr>
          <p:spPr>
            <a:xfrm>
              <a:off x="4335199" y="3221217"/>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14" name="TextBox 13">
              <a:extLst>
                <a:ext uri="{FF2B5EF4-FFF2-40B4-BE49-F238E27FC236}">
                  <a16:creationId xmlns:a16="http://schemas.microsoft.com/office/drawing/2014/main" id="{314FDEBA-F8E1-B36A-F93C-DA6AEAD15364}"/>
                </a:ext>
              </a:extLst>
            </p:cNvPr>
            <p:cNvSpPr txBox="1"/>
            <p:nvPr/>
          </p:nvSpPr>
          <p:spPr>
            <a:xfrm>
              <a:off x="2525335" y="2575499"/>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grpSp>
      <p:sp>
        <p:nvSpPr>
          <p:cNvPr id="15" name="TextBox 14">
            <a:extLst>
              <a:ext uri="{FF2B5EF4-FFF2-40B4-BE49-F238E27FC236}">
                <a16:creationId xmlns:a16="http://schemas.microsoft.com/office/drawing/2014/main" id="{714C4BF3-AE00-43CB-8C44-D8D6BB013680}"/>
              </a:ext>
            </a:extLst>
          </p:cNvPr>
          <p:cNvSpPr txBox="1"/>
          <p:nvPr/>
        </p:nvSpPr>
        <p:spPr>
          <a:xfrm>
            <a:off x="1966091" y="5674526"/>
            <a:ext cx="1297150"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 </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grpSp>
        <p:nvGrpSpPr>
          <p:cNvPr id="18" name="Group 17">
            <a:extLst>
              <a:ext uri="{FF2B5EF4-FFF2-40B4-BE49-F238E27FC236}">
                <a16:creationId xmlns:a16="http://schemas.microsoft.com/office/drawing/2014/main" id="{5C7E949A-8058-DED3-48D2-7D29F81BDBA3}"/>
              </a:ext>
            </a:extLst>
          </p:cNvPr>
          <p:cNvGrpSpPr/>
          <p:nvPr/>
        </p:nvGrpSpPr>
        <p:grpSpPr>
          <a:xfrm>
            <a:off x="466387" y="4903779"/>
            <a:ext cx="3987647" cy="1808231"/>
            <a:chOff x="466387" y="4903779"/>
            <a:chExt cx="3987647" cy="1808231"/>
          </a:xfrm>
        </p:grpSpPr>
        <p:sp>
          <p:nvSpPr>
            <p:cNvPr id="21" name="TextBox 20">
              <a:extLst>
                <a:ext uri="{FF2B5EF4-FFF2-40B4-BE49-F238E27FC236}">
                  <a16:creationId xmlns:a16="http://schemas.microsoft.com/office/drawing/2014/main" id="{E120ED79-F0E6-6EA2-C61D-311D6315AFC6}"/>
                </a:ext>
              </a:extLst>
            </p:cNvPr>
            <p:cNvSpPr txBox="1"/>
            <p:nvPr/>
          </p:nvSpPr>
          <p:spPr>
            <a:xfrm>
              <a:off x="2044700" y="6286500"/>
              <a:ext cx="381836" cy="400110"/>
            </a:xfrm>
            <a:prstGeom prst="rect">
              <a:avLst/>
            </a:prstGeom>
            <a:solidFill>
              <a:schemeClr val="bg2"/>
            </a:solidFill>
          </p:spPr>
          <p:txBody>
            <a:bodyPr wrap="none" rtlCol="0">
              <a:spAutoFit/>
            </a:bodyPr>
            <a:lstStyle/>
            <a:p>
              <a:r>
                <a:rPr lang="en-US" sz="2000" i="1" dirty="0"/>
                <a:t>x</a:t>
              </a:r>
              <a:r>
                <a:rPr lang="en-US" sz="2000" i="1" baseline="-25000" dirty="0"/>
                <a:t>1</a:t>
              </a:r>
              <a:endParaRPr lang="en-US" sz="2000" i="1" dirty="0"/>
            </a:p>
          </p:txBody>
        </p:sp>
        <p:sp>
          <p:nvSpPr>
            <p:cNvPr id="24" name="TextBox 23">
              <a:extLst>
                <a:ext uri="{FF2B5EF4-FFF2-40B4-BE49-F238E27FC236}">
                  <a16:creationId xmlns:a16="http://schemas.microsoft.com/office/drawing/2014/main" id="{7E5E5946-D6DF-3004-16BB-09729AF9D1A8}"/>
                </a:ext>
              </a:extLst>
            </p:cNvPr>
            <p:cNvSpPr txBox="1"/>
            <p:nvPr/>
          </p:nvSpPr>
          <p:spPr>
            <a:xfrm>
              <a:off x="466387" y="4903779"/>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sp>
          <p:nvSpPr>
            <p:cNvPr id="25" name="TextBox 24">
              <a:extLst>
                <a:ext uri="{FF2B5EF4-FFF2-40B4-BE49-F238E27FC236}">
                  <a16:creationId xmlns:a16="http://schemas.microsoft.com/office/drawing/2014/main" id="{8A3C1E0B-15D6-40F7-1FEC-50E248939534}"/>
                </a:ext>
              </a:extLst>
            </p:cNvPr>
            <p:cNvSpPr txBox="1"/>
            <p:nvPr/>
          </p:nvSpPr>
          <p:spPr>
            <a:xfrm>
              <a:off x="4072198" y="6311900"/>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grpSp>
      <p:grpSp>
        <p:nvGrpSpPr>
          <p:cNvPr id="27" name="Group 26">
            <a:extLst>
              <a:ext uri="{FF2B5EF4-FFF2-40B4-BE49-F238E27FC236}">
                <a16:creationId xmlns:a16="http://schemas.microsoft.com/office/drawing/2014/main" id="{BAA6197E-41F1-1A1C-4056-E10060360FEE}"/>
              </a:ext>
            </a:extLst>
          </p:cNvPr>
          <p:cNvGrpSpPr/>
          <p:nvPr/>
        </p:nvGrpSpPr>
        <p:grpSpPr>
          <a:xfrm>
            <a:off x="5670572" y="2242851"/>
            <a:ext cx="6255757" cy="2322590"/>
            <a:chOff x="5622256" y="1549339"/>
            <a:chExt cx="6255757" cy="2322590"/>
          </a:xfrm>
        </p:grpSpPr>
        <p:sp>
          <p:nvSpPr>
            <p:cNvPr id="22" name="Rounded Rectangle 21">
              <a:extLst>
                <a:ext uri="{FF2B5EF4-FFF2-40B4-BE49-F238E27FC236}">
                  <a16:creationId xmlns:a16="http://schemas.microsoft.com/office/drawing/2014/main" id="{6A4BE85B-1FD0-E349-A597-FB8CC473C041}"/>
                </a:ext>
              </a:extLst>
            </p:cNvPr>
            <p:cNvSpPr/>
            <p:nvPr/>
          </p:nvSpPr>
          <p:spPr>
            <a:xfrm>
              <a:off x="5622256" y="1549339"/>
              <a:ext cx="6255757" cy="2322590"/>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D860F25C-FF29-21A8-3D0A-4FFDFB68A4E5}"/>
                </a:ext>
              </a:extLst>
            </p:cNvPr>
            <p:cNvPicPr>
              <a:picLocks noChangeAspect="1"/>
            </p:cNvPicPr>
            <p:nvPr/>
          </p:nvPicPr>
          <p:blipFill>
            <a:blip r:embed="rId4"/>
            <a:stretch>
              <a:fillRect/>
            </a:stretch>
          </p:blipFill>
          <p:spPr>
            <a:xfrm>
              <a:off x="5801189" y="1801896"/>
              <a:ext cx="5893961" cy="1828800"/>
            </a:xfrm>
            <a:prstGeom prst="rect">
              <a:avLst/>
            </a:prstGeom>
          </p:spPr>
        </p:pic>
      </p:grpSp>
      <p:pic>
        <p:nvPicPr>
          <p:cNvPr id="17" name="Picture 16">
            <a:extLst>
              <a:ext uri="{FF2B5EF4-FFF2-40B4-BE49-F238E27FC236}">
                <a16:creationId xmlns:a16="http://schemas.microsoft.com/office/drawing/2014/main" id="{5E25B0E3-A5A4-FF17-AB11-4EA028217ED4}"/>
              </a:ext>
            </a:extLst>
          </p:cNvPr>
          <p:cNvPicPr>
            <a:picLocks noChangeAspect="1"/>
          </p:cNvPicPr>
          <p:nvPr/>
        </p:nvPicPr>
        <p:blipFill>
          <a:blip r:embed="rId5"/>
          <a:stretch>
            <a:fillRect/>
          </a:stretch>
        </p:blipFill>
        <p:spPr>
          <a:xfrm>
            <a:off x="5831055" y="4823056"/>
            <a:ext cx="5740648" cy="411480"/>
          </a:xfrm>
          <a:prstGeom prst="rect">
            <a:avLst/>
          </a:prstGeom>
        </p:spPr>
      </p:pic>
      <p:sp>
        <p:nvSpPr>
          <p:cNvPr id="8" name="TextBox 7">
            <a:extLst>
              <a:ext uri="{FF2B5EF4-FFF2-40B4-BE49-F238E27FC236}">
                <a16:creationId xmlns:a16="http://schemas.microsoft.com/office/drawing/2014/main" id="{D22AB805-36F5-814E-E57E-EBA8DBDDAA0A}"/>
              </a:ext>
            </a:extLst>
          </p:cNvPr>
          <p:cNvSpPr txBox="1"/>
          <p:nvPr/>
        </p:nvSpPr>
        <p:spPr>
          <a:xfrm>
            <a:off x="9726375" y="6142623"/>
            <a:ext cx="2017091"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6" action="ppaction://hlinksldjump"/>
              </a:rPr>
              <a:t>more on sampling</a:t>
            </a:r>
            <a:r>
              <a:rPr lang="en-US" dirty="0"/>
              <a:t>]</a:t>
            </a:r>
          </a:p>
        </p:txBody>
      </p:sp>
    </p:spTree>
    <p:extLst>
      <p:ext uri="{BB962C8B-B14F-4D97-AF65-F5344CB8AC3E}">
        <p14:creationId xmlns:p14="http://schemas.microsoft.com/office/powerpoint/2010/main" val="252166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5016D7-25D6-D641-BB37-3D170BBE3015}"/>
              </a:ext>
            </a:extLst>
          </p:cNvPr>
          <p:cNvPicPr>
            <a:picLocks noChangeAspect="1"/>
          </p:cNvPicPr>
          <p:nvPr/>
        </p:nvPicPr>
        <p:blipFill>
          <a:blip r:embed="rId3"/>
          <a:stretch>
            <a:fillRect/>
          </a:stretch>
        </p:blipFill>
        <p:spPr>
          <a:xfrm>
            <a:off x="396527" y="1565215"/>
            <a:ext cx="4919133" cy="5200227"/>
          </a:xfrm>
          <a:prstGeom prst="rect">
            <a:avLst/>
          </a:prstGeom>
          <a:ln w="19050">
            <a:noFill/>
          </a:ln>
        </p:spPr>
      </p:pic>
      <p:sp>
        <p:nvSpPr>
          <p:cNvPr id="11" name="TextBox 10">
            <a:extLst>
              <a:ext uri="{FF2B5EF4-FFF2-40B4-BE49-F238E27FC236}">
                <a16:creationId xmlns:a16="http://schemas.microsoft.com/office/drawing/2014/main" id="{3B5BDF39-2F64-C358-C967-EB232C1324DE}"/>
              </a:ext>
            </a:extLst>
          </p:cNvPr>
          <p:cNvSpPr txBox="1"/>
          <p:nvPr/>
        </p:nvSpPr>
        <p:spPr>
          <a:xfrm>
            <a:off x="1212972" y="4348801"/>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2" name="Group 11">
            <a:extLst>
              <a:ext uri="{FF2B5EF4-FFF2-40B4-BE49-F238E27FC236}">
                <a16:creationId xmlns:a16="http://schemas.microsoft.com/office/drawing/2014/main" id="{3D023A50-832C-E4FE-CE7E-49B6102955DD}"/>
              </a:ext>
            </a:extLst>
          </p:cNvPr>
          <p:cNvGrpSpPr/>
          <p:nvPr/>
        </p:nvGrpSpPr>
        <p:grpSpPr>
          <a:xfrm>
            <a:off x="3177155" y="2241766"/>
            <a:ext cx="1989174" cy="943147"/>
            <a:chOff x="3177155" y="2241766"/>
            <a:chExt cx="1989174" cy="943147"/>
          </a:xfrm>
        </p:grpSpPr>
        <p:sp>
          <p:nvSpPr>
            <p:cNvPr id="13" name="TextBox 12">
              <a:extLst>
                <a:ext uri="{FF2B5EF4-FFF2-40B4-BE49-F238E27FC236}">
                  <a16:creationId xmlns:a16="http://schemas.microsoft.com/office/drawing/2014/main" id="{2528CB56-A126-9A8F-8A20-432101F0D60E}"/>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17" name="Straight Connector 16">
              <a:extLst>
                <a:ext uri="{FF2B5EF4-FFF2-40B4-BE49-F238E27FC236}">
                  <a16:creationId xmlns:a16="http://schemas.microsoft.com/office/drawing/2014/main" id="{7F781907-787B-3B52-E7B4-0B4E5EEB6459}"/>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42C06AD-F5B7-444F-8737-A38ECDB03563}"/>
              </a:ext>
            </a:extLst>
          </p:cNvPr>
          <p:cNvGrpSpPr/>
          <p:nvPr/>
        </p:nvGrpSpPr>
        <p:grpSpPr>
          <a:xfrm>
            <a:off x="466387" y="4903779"/>
            <a:ext cx="3905893" cy="1808231"/>
            <a:chOff x="466387" y="4903779"/>
            <a:chExt cx="3905893" cy="1808231"/>
          </a:xfrm>
        </p:grpSpPr>
        <p:sp>
          <p:nvSpPr>
            <p:cNvPr id="3" name="TextBox 2">
              <a:extLst>
                <a:ext uri="{FF2B5EF4-FFF2-40B4-BE49-F238E27FC236}">
                  <a16:creationId xmlns:a16="http://schemas.microsoft.com/office/drawing/2014/main" id="{E3EA36F8-79B8-291D-93DF-54E098901C58}"/>
                </a:ext>
              </a:extLst>
            </p:cNvPr>
            <p:cNvSpPr txBox="1"/>
            <p:nvPr/>
          </p:nvSpPr>
          <p:spPr>
            <a:xfrm>
              <a:off x="2044700" y="6299026"/>
              <a:ext cx="317716" cy="400110"/>
            </a:xfrm>
            <a:prstGeom prst="rect">
              <a:avLst/>
            </a:prstGeom>
            <a:solidFill>
              <a:schemeClr val="bg2"/>
            </a:solidFill>
          </p:spPr>
          <p:txBody>
            <a:bodyPr wrap="none" rtlCol="0">
              <a:spAutoFit/>
            </a:bodyPr>
            <a:lstStyle/>
            <a:p>
              <a:r>
                <a:rPr lang="en-US" sz="2000" i="1" dirty="0"/>
                <a:t>X</a:t>
              </a:r>
            </a:p>
          </p:txBody>
        </p:sp>
        <p:sp>
          <p:nvSpPr>
            <p:cNvPr id="7" name="TextBox 6">
              <a:extLst>
                <a:ext uri="{FF2B5EF4-FFF2-40B4-BE49-F238E27FC236}">
                  <a16:creationId xmlns:a16="http://schemas.microsoft.com/office/drawing/2014/main" id="{0EAC9F8F-CE81-6C17-4FAF-97CAD7EABB40}"/>
                </a:ext>
              </a:extLst>
            </p:cNvPr>
            <p:cNvSpPr txBox="1"/>
            <p:nvPr/>
          </p:nvSpPr>
          <p:spPr>
            <a:xfrm>
              <a:off x="466387" y="4903779"/>
              <a:ext cx="300082" cy="400110"/>
            </a:xfrm>
            <a:prstGeom prst="rect">
              <a:avLst/>
            </a:prstGeom>
            <a:solidFill>
              <a:schemeClr val="bg2"/>
            </a:solidFill>
          </p:spPr>
          <p:txBody>
            <a:bodyPr wrap="none" rtlCol="0">
              <a:spAutoFit/>
            </a:bodyPr>
            <a:lstStyle/>
            <a:p>
              <a:r>
                <a:rPr lang="en-US" sz="2000" i="1" dirty="0"/>
                <a:t>y</a:t>
              </a:r>
            </a:p>
          </p:txBody>
        </p:sp>
        <p:sp>
          <p:nvSpPr>
            <p:cNvPr id="25" name="TextBox 24">
              <a:extLst>
                <a:ext uri="{FF2B5EF4-FFF2-40B4-BE49-F238E27FC236}">
                  <a16:creationId xmlns:a16="http://schemas.microsoft.com/office/drawing/2014/main" id="{28AF8B74-A027-AECF-779A-BF9437082366}"/>
                </a:ext>
              </a:extLst>
            </p:cNvPr>
            <p:cNvSpPr txBox="1"/>
            <p:nvPr/>
          </p:nvSpPr>
          <p:spPr>
            <a:xfrm>
              <a:off x="4072198" y="6311900"/>
              <a:ext cx="300082" cy="400110"/>
            </a:xfrm>
            <a:prstGeom prst="rect">
              <a:avLst/>
            </a:prstGeom>
            <a:solidFill>
              <a:schemeClr val="bg2"/>
            </a:solidFill>
          </p:spPr>
          <p:txBody>
            <a:bodyPr wrap="none" rtlCol="0">
              <a:spAutoFit/>
            </a:bodyPr>
            <a:lstStyle/>
            <a:p>
              <a:r>
                <a:rPr lang="en-US" sz="2000" i="1" dirty="0"/>
                <a:t>y</a:t>
              </a:r>
            </a:p>
          </p:txBody>
        </p:sp>
      </p:grpSp>
      <p:sp>
        <p:nvSpPr>
          <p:cNvPr id="26" name="Title 1">
            <a:extLst>
              <a:ext uri="{FF2B5EF4-FFF2-40B4-BE49-F238E27FC236}">
                <a16:creationId xmlns:a16="http://schemas.microsoft.com/office/drawing/2014/main" id="{4CA52570-136F-2BBA-6B4D-3C681F529AA1}"/>
              </a:ext>
            </a:extLst>
          </p:cNvPr>
          <p:cNvSpPr>
            <a:spLocks noGrp="1"/>
          </p:cNvSpPr>
          <p:nvPr>
            <p:ph type="title"/>
          </p:nvPr>
        </p:nvSpPr>
        <p:spPr>
          <a:xfrm>
            <a:off x="766469" y="157058"/>
            <a:ext cx="11549958" cy="792324"/>
          </a:xfrm>
        </p:spPr>
        <p:txBody>
          <a:bodyPr>
            <a:noAutofit/>
          </a:bodyPr>
          <a:lstStyle/>
          <a:p>
            <a:pPr marL="342900" indent="-342900">
              <a:spcAft>
                <a:spcPts val="1200"/>
              </a:spcAft>
              <a:buFont typeface="Wingdings" pitchFamily="2" charset="2"/>
              <a:buChar char="q"/>
            </a:pPr>
            <a:r>
              <a:rPr lang="en-US" sz="3600" b="1" dirty="0">
                <a:solidFill>
                  <a:srgbClr val="FF0000"/>
                </a:solidFill>
                <a:latin typeface="+mn-lt"/>
              </a:rPr>
              <a:t> Account for correlations in inputs and observables</a:t>
            </a:r>
          </a:p>
        </p:txBody>
      </p:sp>
      <p:grpSp>
        <p:nvGrpSpPr>
          <p:cNvPr id="8" name="Group 7">
            <a:extLst>
              <a:ext uri="{FF2B5EF4-FFF2-40B4-BE49-F238E27FC236}">
                <a16:creationId xmlns:a16="http://schemas.microsoft.com/office/drawing/2014/main" id="{0A5B2FE2-31B1-A018-4C24-EDBE8E805424}"/>
              </a:ext>
            </a:extLst>
          </p:cNvPr>
          <p:cNvGrpSpPr/>
          <p:nvPr/>
        </p:nvGrpSpPr>
        <p:grpSpPr>
          <a:xfrm>
            <a:off x="466387" y="4903779"/>
            <a:ext cx="3987647" cy="1808231"/>
            <a:chOff x="466387" y="4903779"/>
            <a:chExt cx="3987647" cy="1808231"/>
          </a:xfrm>
        </p:grpSpPr>
        <p:sp>
          <p:nvSpPr>
            <p:cNvPr id="27" name="TextBox 26">
              <a:extLst>
                <a:ext uri="{FF2B5EF4-FFF2-40B4-BE49-F238E27FC236}">
                  <a16:creationId xmlns:a16="http://schemas.microsoft.com/office/drawing/2014/main" id="{25C5B04F-8E62-B085-0598-9A43714E8D80}"/>
                </a:ext>
              </a:extLst>
            </p:cNvPr>
            <p:cNvSpPr txBox="1"/>
            <p:nvPr/>
          </p:nvSpPr>
          <p:spPr>
            <a:xfrm>
              <a:off x="2044700" y="6286500"/>
              <a:ext cx="381836" cy="400110"/>
            </a:xfrm>
            <a:prstGeom prst="rect">
              <a:avLst/>
            </a:prstGeom>
            <a:solidFill>
              <a:schemeClr val="bg2"/>
            </a:solidFill>
          </p:spPr>
          <p:txBody>
            <a:bodyPr wrap="none" rtlCol="0">
              <a:spAutoFit/>
            </a:bodyPr>
            <a:lstStyle/>
            <a:p>
              <a:r>
                <a:rPr lang="en-US" sz="2000" i="1" dirty="0"/>
                <a:t>x</a:t>
              </a:r>
              <a:r>
                <a:rPr lang="en-US" sz="2000" i="1" baseline="-25000" dirty="0"/>
                <a:t>1</a:t>
              </a:r>
              <a:endParaRPr lang="en-US" sz="2000" i="1" dirty="0"/>
            </a:p>
          </p:txBody>
        </p:sp>
        <p:sp>
          <p:nvSpPr>
            <p:cNvPr id="28" name="TextBox 27">
              <a:extLst>
                <a:ext uri="{FF2B5EF4-FFF2-40B4-BE49-F238E27FC236}">
                  <a16:creationId xmlns:a16="http://schemas.microsoft.com/office/drawing/2014/main" id="{1CA954C0-BAE1-B49E-2504-7B65BB0BB93A}"/>
                </a:ext>
              </a:extLst>
            </p:cNvPr>
            <p:cNvSpPr txBox="1"/>
            <p:nvPr/>
          </p:nvSpPr>
          <p:spPr>
            <a:xfrm>
              <a:off x="466387" y="4903779"/>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sp>
          <p:nvSpPr>
            <p:cNvPr id="29" name="TextBox 28">
              <a:extLst>
                <a:ext uri="{FF2B5EF4-FFF2-40B4-BE49-F238E27FC236}">
                  <a16:creationId xmlns:a16="http://schemas.microsoft.com/office/drawing/2014/main" id="{42A44A11-1FA4-882E-8C66-20AD667B0240}"/>
                </a:ext>
              </a:extLst>
            </p:cNvPr>
            <p:cNvSpPr txBox="1"/>
            <p:nvPr/>
          </p:nvSpPr>
          <p:spPr>
            <a:xfrm>
              <a:off x="4072198" y="6311900"/>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grpSp>
      <p:sp>
        <p:nvSpPr>
          <p:cNvPr id="30" name="Rectangle 29">
            <a:extLst>
              <a:ext uri="{FF2B5EF4-FFF2-40B4-BE49-F238E27FC236}">
                <a16:creationId xmlns:a16="http://schemas.microsoft.com/office/drawing/2014/main" id="{A91361DB-660B-0859-CD41-A00F18302445}"/>
              </a:ext>
            </a:extLst>
          </p:cNvPr>
          <p:cNvSpPr/>
          <p:nvPr/>
        </p:nvSpPr>
        <p:spPr>
          <a:xfrm>
            <a:off x="1645920" y="1912117"/>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5001FC7-2133-38C7-AABE-39E21F4E03E0}"/>
              </a:ext>
            </a:extLst>
          </p:cNvPr>
          <p:cNvSpPr/>
          <p:nvPr/>
        </p:nvSpPr>
        <p:spPr>
          <a:xfrm>
            <a:off x="3676563" y="3944933"/>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977C5E-CA4B-E4B6-1D1D-D0EF01EC4626}"/>
              </a:ext>
            </a:extLst>
          </p:cNvPr>
          <p:cNvSpPr/>
          <p:nvPr/>
        </p:nvSpPr>
        <p:spPr>
          <a:xfrm>
            <a:off x="639119" y="1587437"/>
            <a:ext cx="4527209" cy="33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30E2F49-30CE-35CA-2D6E-F088E5FE7837}"/>
              </a:ext>
            </a:extLst>
          </p:cNvPr>
          <p:cNvCxnSpPr>
            <a:cxnSpLocks/>
          </p:cNvCxnSpPr>
          <p:nvPr/>
        </p:nvCxnSpPr>
        <p:spPr>
          <a:xfrm flipH="1">
            <a:off x="4249587" y="2641876"/>
            <a:ext cx="143004" cy="1524540"/>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A1AE25B-4F93-0813-06B4-7A9B04DCE093}"/>
              </a:ext>
            </a:extLst>
          </p:cNvPr>
          <p:cNvSpPr txBox="1"/>
          <p:nvPr/>
        </p:nvSpPr>
        <p:spPr>
          <a:xfrm>
            <a:off x="2525335" y="2575499"/>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37" name="TextBox 36">
            <a:extLst>
              <a:ext uri="{FF2B5EF4-FFF2-40B4-BE49-F238E27FC236}">
                <a16:creationId xmlns:a16="http://schemas.microsoft.com/office/drawing/2014/main" id="{DB8EF037-C938-A8E5-F122-962956D9B80D}"/>
              </a:ext>
            </a:extLst>
          </p:cNvPr>
          <p:cNvSpPr txBox="1"/>
          <p:nvPr/>
        </p:nvSpPr>
        <p:spPr>
          <a:xfrm>
            <a:off x="4335199" y="3221217"/>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38" name="TextBox 37">
            <a:extLst>
              <a:ext uri="{FF2B5EF4-FFF2-40B4-BE49-F238E27FC236}">
                <a16:creationId xmlns:a16="http://schemas.microsoft.com/office/drawing/2014/main" id="{21D56D5B-7DEF-9A71-F1C5-C9CE11A03049}"/>
              </a:ext>
            </a:extLst>
          </p:cNvPr>
          <p:cNvSpPr txBox="1"/>
          <p:nvPr/>
        </p:nvSpPr>
        <p:spPr>
          <a:xfrm>
            <a:off x="1966091" y="5674526"/>
            <a:ext cx="1297150"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 </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39" name="TextBox 38">
            <a:extLst>
              <a:ext uri="{FF2B5EF4-FFF2-40B4-BE49-F238E27FC236}">
                <a16:creationId xmlns:a16="http://schemas.microsoft.com/office/drawing/2014/main" id="{B96067D6-E2E4-4F34-6834-7B11F7E4D69C}"/>
              </a:ext>
            </a:extLst>
          </p:cNvPr>
          <p:cNvSpPr txBox="1"/>
          <p:nvPr/>
        </p:nvSpPr>
        <p:spPr>
          <a:xfrm>
            <a:off x="586452" y="947622"/>
            <a:ext cx="10985251"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i="1" baseline="-25000" dirty="0"/>
              <a:t>1</a:t>
            </a:r>
            <a:r>
              <a:rPr lang="en-US" sz="2667" dirty="0"/>
              <a:t>, </a:t>
            </a:r>
            <a:r>
              <a:rPr lang="en-US" sz="2667" i="1" dirty="0"/>
              <a:t>x</a:t>
            </a:r>
            <a:r>
              <a:rPr lang="en-US" sz="2667" i="1" baseline="-25000" dirty="0"/>
              <a:t>2</a:t>
            </a:r>
            <a:r>
              <a:rPr lang="en-US" sz="2667" dirty="0"/>
              <a:t>| </a:t>
            </a:r>
            <a:r>
              <a:rPr lang="en-US" sz="2667" i="1" dirty="0"/>
              <a:t>y</a:t>
            </a:r>
            <a:r>
              <a:rPr lang="en-US" sz="2667" dirty="0"/>
              <a:t>) “joint probability (density) of </a:t>
            </a:r>
            <a:r>
              <a:rPr lang="en-US" sz="2667" i="1" dirty="0"/>
              <a:t>x</a:t>
            </a:r>
            <a:r>
              <a:rPr lang="en-US" sz="2667" i="1" baseline="-25000" dirty="0"/>
              <a:t>1</a:t>
            </a:r>
            <a:r>
              <a:rPr lang="en-US" sz="2667" dirty="0"/>
              <a:t> and </a:t>
            </a:r>
            <a:r>
              <a:rPr lang="en-US" sz="2667" i="1" dirty="0"/>
              <a:t>x</a:t>
            </a:r>
            <a:r>
              <a:rPr lang="en-US" sz="2667" i="1" baseline="-25000" dirty="0"/>
              <a:t>2</a:t>
            </a:r>
            <a:r>
              <a:rPr lang="en-US" sz="2667" dirty="0"/>
              <a:t> given </a:t>
            </a:r>
            <a:r>
              <a:rPr lang="en-US" sz="2667" i="1" dirty="0"/>
              <a:t>y</a:t>
            </a:r>
            <a:r>
              <a:rPr lang="en-US" sz="2667" dirty="0"/>
              <a:t>” (</a:t>
            </a:r>
            <a:r>
              <a:rPr lang="en-US" sz="2667" i="1" dirty="0"/>
              <a:t>contingent</a:t>
            </a:r>
            <a:r>
              <a:rPr lang="en-US" sz="2667" dirty="0"/>
              <a:t> on </a:t>
            </a:r>
            <a:r>
              <a:rPr lang="en-US" sz="2667" i="1" dirty="0"/>
              <a:t>y</a:t>
            </a:r>
            <a:r>
              <a:rPr lang="en-US" sz="2667" dirty="0"/>
              <a:t>)</a:t>
            </a:r>
          </a:p>
          <a:p>
            <a:pPr marL="259074" indent="-259074">
              <a:spcAft>
                <a:spcPts val="400"/>
              </a:spcAft>
              <a:buFont typeface="Arial" panose="020B0604020202020204" pitchFamily="34" charset="0"/>
              <a:buChar char="•"/>
            </a:pPr>
            <a:endParaRPr lang="en-US" sz="2667" dirty="0"/>
          </a:p>
        </p:txBody>
      </p:sp>
      <p:grpSp>
        <p:nvGrpSpPr>
          <p:cNvPr id="43" name="Group 42">
            <a:extLst>
              <a:ext uri="{FF2B5EF4-FFF2-40B4-BE49-F238E27FC236}">
                <a16:creationId xmlns:a16="http://schemas.microsoft.com/office/drawing/2014/main" id="{C7370AD5-79F3-1B12-D520-987C8042C54C}"/>
              </a:ext>
            </a:extLst>
          </p:cNvPr>
          <p:cNvGrpSpPr/>
          <p:nvPr/>
        </p:nvGrpSpPr>
        <p:grpSpPr>
          <a:xfrm>
            <a:off x="5676932" y="2230284"/>
            <a:ext cx="6255757" cy="2322590"/>
            <a:chOff x="5622256" y="1549339"/>
            <a:chExt cx="6255757" cy="2322590"/>
          </a:xfrm>
        </p:grpSpPr>
        <p:sp>
          <p:nvSpPr>
            <p:cNvPr id="40" name="Rounded Rectangle 39">
              <a:extLst>
                <a:ext uri="{FF2B5EF4-FFF2-40B4-BE49-F238E27FC236}">
                  <a16:creationId xmlns:a16="http://schemas.microsoft.com/office/drawing/2014/main" id="{08AE8CCF-DDD1-B14A-90A3-14D2BC2471CF}"/>
                </a:ext>
              </a:extLst>
            </p:cNvPr>
            <p:cNvSpPr/>
            <p:nvPr/>
          </p:nvSpPr>
          <p:spPr>
            <a:xfrm>
              <a:off x="5622256" y="1549339"/>
              <a:ext cx="6255757" cy="2322590"/>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2" name="Picture 41">
              <a:extLst>
                <a:ext uri="{FF2B5EF4-FFF2-40B4-BE49-F238E27FC236}">
                  <a16:creationId xmlns:a16="http://schemas.microsoft.com/office/drawing/2014/main" id="{B2DDFEB6-F4C2-3672-05FD-9FEF8F3CAA63}"/>
                </a:ext>
              </a:extLst>
            </p:cNvPr>
            <p:cNvPicPr>
              <a:picLocks noChangeAspect="1"/>
            </p:cNvPicPr>
            <p:nvPr/>
          </p:nvPicPr>
          <p:blipFill>
            <a:blip r:embed="rId4"/>
            <a:stretch>
              <a:fillRect/>
            </a:stretch>
          </p:blipFill>
          <p:spPr>
            <a:xfrm>
              <a:off x="5888683" y="1934788"/>
              <a:ext cx="5831171" cy="1557712"/>
            </a:xfrm>
            <a:prstGeom prst="rect">
              <a:avLst/>
            </a:prstGeom>
          </p:spPr>
        </p:pic>
      </p:grpSp>
      <p:pic>
        <p:nvPicPr>
          <p:cNvPr id="9" name="Picture 8">
            <a:extLst>
              <a:ext uri="{FF2B5EF4-FFF2-40B4-BE49-F238E27FC236}">
                <a16:creationId xmlns:a16="http://schemas.microsoft.com/office/drawing/2014/main" id="{24B5E0D9-DADC-307E-F728-B7AE46DFDC7F}"/>
              </a:ext>
            </a:extLst>
          </p:cNvPr>
          <p:cNvPicPr>
            <a:picLocks noChangeAspect="1"/>
          </p:cNvPicPr>
          <p:nvPr/>
        </p:nvPicPr>
        <p:blipFill>
          <a:blip r:embed="rId5"/>
          <a:stretch>
            <a:fillRect/>
          </a:stretch>
        </p:blipFill>
        <p:spPr>
          <a:xfrm>
            <a:off x="5543082" y="4851545"/>
            <a:ext cx="6523456" cy="411480"/>
          </a:xfrm>
          <a:prstGeom prst="rect">
            <a:avLst/>
          </a:prstGeom>
        </p:spPr>
      </p:pic>
      <p:sp>
        <p:nvSpPr>
          <p:cNvPr id="4" name="TextBox 3">
            <a:extLst>
              <a:ext uri="{FF2B5EF4-FFF2-40B4-BE49-F238E27FC236}">
                <a16:creationId xmlns:a16="http://schemas.microsoft.com/office/drawing/2014/main" id="{C4B765EA-8BCF-AEE0-80D6-7CBA0705365A}"/>
              </a:ext>
            </a:extLst>
          </p:cNvPr>
          <p:cNvSpPr txBox="1"/>
          <p:nvPr/>
        </p:nvSpPr>
        <p:spPr>
          <a:xfrm>
            <a:off x="5676932" y="5545015"/>
            <a:ext cx="4821641" cy="830997"/>
          </a:xfrm>
          <a:prstGeom prst="rect">
            <a:avLst/>
          </a:prstGeom>
          <a:noFill/>
        </p:spPr>
        <p:txBody>
          <a:bodyPr wrap="none" rtlCol="0">
            <a:spAutoFit/>
          </a:bodyPr>
          <a:lstStyle/>
          <a:p>
            <a:pPr marL="194310" indent="-194310">
              <a:buFont typeface="Arial" panose="020B0604020202020204" pitchFamily="34" charset="0"/>
              <a:buChar char="•"/>
            </a:pPr>
            <a:r>
              <a:rPr lang="en-US" sz="2400" dirty="0">
                <a:hlinkClick r:id="rId6" action="ppaction://hlinksldjump"/>
              </a:rPr>
              <a:t>Excitation spectra in nuclei</a:t>
            </a:r>
            <a:endParaRPr lang="en-US" sz="2400" dirty="0"/>
          </a:p>
          <a:p>
            <a:pPr marL="194310" indent="-194310">
              <a:buFont typeface="Arial" panose="020B0604020202020204" pitchFamily="34" charset="0"/>
              <a:buChar char="•"/>
            </a:pPr>
            <a:r>
              <a:rPr lang="en-US" sz="2400" dirty="0">
                <a:hlinkClick r:id="rId7" action="ppaction://hlinksldjump"/>
              </a:rPr>
              <a:t>Symmetry energy of nuclear matter</a:t>
            </a:r>
            <a:endParaRPr lang="en-US" sz="2400" dirty="0"/>
          </a:p>
        </p:txBody>
      </p:sp>
    </p:spTree>
    <p:extLst>
      <p:ext uri="{BB962C8B-B14F-4D97-AF65-F5344CB8AC3E}">
        <p14:creationId xmlns:p14="http://schemas.microsoft.com/office/powerpoint/2010/main" val="3340996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B6CB10-4FE0-4ADB-541B-5DA4F93464C9}"/>
              </a:ext>
            </a:extLst>
          </p:cNvPr>
          <p:cNvSpPr/>
          <p:nvPr/>
        </p:nvSpPr>
        <p:spPr>
          <a:xfrm>
            <a:off x="1134234" y="139472"/>
            <a:ext cx="9444765" cy="646331"/>
          </a:xfrm>
          <a:prstGeom prst="rect">
            <a:avLst/>
          </a:prstGeom>
        </p:spPr>
        <p:txBody>
          <a:bodyPr wrap="none">
            <a:spAutoFit/>
          </a:bodyPr>
          <a:lstStyle/>
          <a:p>
            <a:r>
              <a:rPr lang="en-US" sz="3600" b="1" i="0" dirty="0">
                <a:solidFill>
                  <a:srgbClr val="FF0000"/>
                </a:solidFill>
                <a:effectLst/>
              </a:rPr>
              <a:t>Gaussian Processes: Distributions over functions</a:t>
            </a:r>
            <a:endParaRPr lang="en-US" sz="3600" b="1" dirty="0">
              <a:solidFill>
                <a:srgbClr val="FF0000"/>
              </a:solidFill>
            </a:endParaRPr>
          </a:p>
        </p:txBody>
      </p:sp>
      <p:grpSp>
        <p:nvGrpSpPr>
          <p:cNvPr id="16" name="Group 15">
            <a:extLst>
              <a:ext uri="{FF2B5EF4-FFF2-40B4-BE49-F238E27FC236}">
                <a16:creationId xmlns:a16="http://schemas.microsoft.com/office/drawing/2014/main" id="{A3381718-F427-6956-0C1B-8DD2B15F027C}"/>
              </a:ext>
            </a:extLst>
          </p:cNvPr>
          <p:cNvGrpSpPr/>
          <p:nvPr/>
        </p:nvGrpSpPr>
        <p:grpSpPr>
          <a:xfrm>
            <a:off x="2700958" y="727902"/>
            <a:ext cx="9326880" cy="3108960"/>
            <a:chOff x="2700958" y="727902"/>
            <a:chExt cx="9326880" cy="3108960"/>
          </a:xfrm>
        </p:grpSpPr>
        <p:grpSp>
          <p:nvGrpSpPr>
            <p:cNvPr id="7" name="Group 6">
              <a:extLst>
                <a:ext uri="{FF2B5EF4-FFF2-40B4-BE49-F238E27FC236}">
                  <a16:creationId xmlns:a16="http://schemas.microsoft.com/office/drawing/2014/main" id="{034559FE-3E1B-9B0D-3523-30CF4123D767}"/>
                </a:ext>
              </a:extLst>
            </p:cNvPr>
            <p:cNvGrpSpPr/>
            <p:nvPr/>
          </p:nvGrpSpPr>
          <p:grpSpPr>
            <a:xfrm>
              <a:off x="2700958" y="727902"/>
              <a:ext cx="9326880" cy="3108960"/>
              <a:chOff x="2700958" y="727902"/>
              <a:chExt cx="9326880" cy="3108960"/>
            </a:xfrm>
          </p:grpSpPr>
          <p:pic>
            <p:nvPicPr>
              <p:cNvPr id="6" name="Picture 5" descr="A graph of a function&#10;&#10;Description automatically generated with medium confidence">
                <a:extLst>
                  <a:ext uri="{FF2B5EF4-FFF2-40B4-BE49-F238E27FC236}">
                    <a16:creationId xmlns:a16="http://schemas.microsoft.com/office/drawing/2014/main" id="{3D6BE414-47B9-2100-D9E7-DE2D53A55EF0}"/>
                  </a:ext>
                </a:extLst>
              </p:cNvPr>
              <p:cNvPicPr>
                <a:picLocks noChangeAspect="1"/>
              </p:cNvPicPr>
              <p:nvPr/>
            </p:nvPicPr>
            <p:blipFill>
              <a:blip r:embed="rId2"/>
              <a:stretch>
                <a:fillRect/>
              </a:stretch>
            </p:blipFill>
            <p:spPr>
              <a:xfrm>
                <a:off x="2700958" y="727902"/>
                <a:ext cx="9326880" cy="3108960"/>
              </a:xfrm>
              <a:prstGeom prst="rect">
                <a:avLst/>
              </a:prstGeom>
            </p:spPr>
          </p:pic>
          <p:sp>
            <p:nvSpPr>
              <p:cNvPr id="4" name="TextBox 3">
                <a:extLst>
                  <a:ext uri="{FF2B5EF4-FFF2-40B4-BE49-F238E27FC236}">
                    <a16:creationId xmlns:a16="http://schemas.microsoft.com/office/drawing/2014/main" id="{D1DCCCF7-A3D3-5257-1ED6-8E1BCB3F6583}"/>
                  </a:ext>
                </a:extLst>
              </p:cNvPr>
              <p:cNvSpPr txBox="1"/>
              <p:nvPr/>
            </p:nvSpPr>
            <p:spPr>
              <a:xfrm>
                <a:off x="6755435" y="1006063"/>
                <a:ext cx="1854851" cy="523220"/>
              </a:xfrm>
              <a:prstGeom prst="rect">
                <a:avLst/>
              </a:prstGeom>
              <a:noFill/>
            </p:spPr>
            <p:txBody>
              <a:bodyPr wrap="square">
                <a:spAutoFit/>
              </a:bodyPr>
              <a:lstStyle/>
              <a:p>
                <a:r>
                  <a:rPr lang="en-US" sz="1400" dirty="0"/>
                  <a:t>By </a:t>
                </a:r>
                <a:r>
                  <a:rPr lang="en-US" sz="1400" dirty="0">
                    <a:hlinkClick r:id="rId3"/>
                  </a:rPr>
                  <a:t>Cdipaolo96 - Own work</a:t>
                </a:r>
                <a:r>
                  <a:rPr lang="en-US" sz="1400" dirty="0"/>
                  <a:t>, CC BY-SA 4.0 </a:t>
                </a:r>
              </a:p>
            </p:txBody>
          </p:sp>
        </p:grpSp>
        <p:sp>
          <p:nvSpPr>
            <p:cNvPr id="9" name="Oval 8">
              <a:extLst>
                <a:ext uri="{FF2B5EF4-FFF2-40B4-BE49-F238E27FC236}">
                  <a16:creationId xmlns:a16="http://schemas.microsoft.com/office/drawing/2014/main" id="{AE8E6A46-A7F4-3C74-2BC4-4C50B907EE56}"/>
                </a:ext>
              </a:extLst>
            </p:cNvPr>
            <p:cNvSpPr/>
            <p:nvPr/>
          </p:nvSpPr>
          <p:spPr>
            <a:xfrm>
              <a:off x="6671393" y="1643130"/>
              <a:ext cx="65314" cy="6400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19F694-B8C9-BF19-02B3-A73014C767B6}"/>
                </a:ext>
              </a:extLst>
            </p:cNvPr>
            <p:cNvSpPr/>
            <p:nvPr/>
          </p:nvSpPr>
          <p:spPr>
            <a:xfrm>
              <a:off x="7197011" y="2458006"/>
              <a:ext cx="65314" cy="6400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5FE2E6-DA08-D3AB-A4A3-87FDD140BB06}"/>
                </a:ext>
              </a:extLst>
            </p:cNvPr>
            <p:cNvSpPr/>
            <p:nvPr/>
          </p:nvSpPr>
          <p:spPr>
            <a:xfrm>
              <a:off x="7731971" y="2815684"/>
              <a:ext cx="65314" cy="6400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F45F5F-DBCC-B4CE-D64F-95CA57817BEB}"/>
                </a:ext>
              </a:extLst>
            </p:cNvPr>
            <p:cNvSpPr/>
            <p:nvPr/>
          </p:nvSpPr>
          <p:spPr>
            <a:xfrm>
              <a:off x="8556177" y="1811087"/>
              <a:ext cx="65314" cy="6400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E640B9-24A1-B4D3-7BDF-D12BDDF15183}"/>
                </a:ext>
              </a:extLst>
            </p:cNvPr>
            <p:cNvSpPr/>
            <p:nvPr/>
          </p:nvSpPr>
          <p:spPr>
            <a:xfrm>
              <a:off x="6562531" y="3098306"/>
              <a:ext cx="65314" cy="6400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354491-D874-9AC9-AA13-000E21D8F47E}"/>
                </a:ext>
              </a:extLst>
            </p:cNvPr>
            <p:cNvSpPr/>
            <p:nvPr/>
          </p:nvSpPr>
          <p:spPr>
            <a:xfrm>
              <a:off x="8039878" y="2106552"/>
              <a:ext cx="65314" cy="6400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7515E6E-7044-24D3-5CEB-74951D925A02}"/>
                </a:ext>
              </a:extLst>
            </p:cNvPr>
            <p:cNvSpPr txBox="1"/>
            <p:nvPr/>
          </p:nvSpPr>
          <p:spPr>
            <a:xfrm>
              <a:off x="6589307" y="2974291"/>
              <a:ext cx="1129412" cy="307777"/>
            </a:xfrm>
            <a:prstGeom prst="rect">
              <a:avLst/>
            </a:prstGeom>
            <a:noFill/>
          </p:spPr>
          <p:txBody>
            <a:bodyPr wrap="none" rtlCol="0">
              <a:spAutoFit/>
            </a:bodyPr>
            <a:lstStyle/>
            <a:p>
              <a:r>
                <a:rPr lang="en-US" sz="1400" dirty="0"/>
                <a:t>Training data</a:t>
              </a:r>
            </a:p>
          </p:txBody>
        </p:sp>
      </p:grpSp>
      <p:sp>
        <p:nvSpPr>
          <p:cNvPr id="19" name="TextBox 18">
            <a:extLst>
              <a:ext uri="{FF2B5EF4-FFF2-40B4-BE49-F238E27FC236}">
                <a16:creationId xmlns:a16="http://schemas.microsoft.com/office/drawing/2014/main" id="{2513C697-9F0E-ADA9-D5CE-D32A4FA4EA5D}"/>
              </a:ext>
            </a:extLst>
          </p:cNvPr>
          <p:cNvSpPr txBox="1"/>
          <p:nvPr/>
        </p:nvSpPr>
        <p:spPr>
          <a:xfrm>
            <a:off x="197191" y="1225880"/>
            <a:ext cx="2503767" cy="1938992"/>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2000" dirty="0"/>
              <a:t>A Gaussian process (GP) is a collection of random variables, any finite number of which have a joint Gaussian distribution</a:t>
            </a:r>
          </a:p>
        </p:txBody>
      </p:sp>
      <p:grpSp>
        <p:nvGrpSpPr>
          <p:cNvPr id="17" name="Group 16">
            <a:extLst>
              <a:ext uri="{FF2B5EF4-FFF2-40B4-BE49-F238E27FC236}">
                <a16:creationId xmlns:a16="http://schemas.microsoft.com/office/drawing/2014/main" id="{23198EAE-E41C-3C75-A073-ABA254533760}"/>
              </a:ext>
            </a:extLst>
          </p:cNvPr>
          <p:cNvGrpSpPr/>
          <p:nvPr/>
        </p:nvGrpSpPr>
        <p:grpSpPr>
          <a:xfrm>
            <a:off x="73436" y="3901369"/>
            <a:ext cx="6035040" cy="2803853"/>
            <a:chOff x="138752" y="3901369"/>
            <a:chExt cx="6035040" cy="2803853"/>
          </a:xfrm>
        </p:grpSpPr>
        <p:sp>
          <p:nvSpPr>
            <p:cNvPr id="20" name="TextBox 19">
              <a:extLst>
                <a:ext uri="{FF2B5EF4-FFF2-40B4-BE49-F238E27FC236}">
                  <a16:creationId xmlns:a16="http://schemas.microsoft.com/office/drawing/2014/main" id="{B810D398-1185-482B-CB60-170B558CF85E}"/>
                </a:ext>
              </a:extLst>
            </p:cNvPr>
            <p:cNvSpPr txBox="1"/>
            <p:nvPr/>
          </p:nvSpPr>
          <p:spPr>
            <a:xfrm>
              <a:off x="1278708" y="6305112"/>
              <a:ext cx="4048743" cy="400110"/>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2000" dirty="0"/>
                <a:t>correlation length 3 </a:t>
              </a:r>
              <a:r>
                <a:rPr lang="en-US" sz="2000" dirty="0">
                  <a:sym typeface="Wingdings" pitchFamily="2" charset="2"/>
                </a:rPr>
                <a:t> 1</a:t>
              </a:r>
              <a:endParaRPr lang="en-US" sz="2000" dirty="0"/>
            </a:p>
          </p:txBody>
        </p:sp>
        <p:pic>
          <p:nvPicPr>
            <p:cNvPr id="8" name="Picture 7">
              <a:extLst>
                <a:ext uri="{FF2B5EF4-FFF2-40B4-BE49-F238E27FC236}">
                  <a16:creationId xmlns:a16="http://schemas.microsoft.com/office/drawing/2014/main" id="{87F91145-352D-2EA9-A376-CD3803CD452A}"/>
                </a:ext>
              </a:extLst>
            </p:cNvPr>
            <p:cNvPicPr>
              <a:picLocks noChangeAspect="1"/>
            </p:cNvPicPr>
            <p:nvPr/>
          </p:nvPicPr>
          <p:blipFill>
            <a:blip r:embed="rId4"/>
            <a:stretch>
              <a:fillRect/>
            </a:stretch>
          </p:blipFill>
          <p:spPr>
            <a:xfrm>
              <a:off x="138752" y="3901369"/>
              <a:ext cx="6035040" cy="2214221"/>
            </a:xfrm>
            <a:prstGeom prst="rect">
              <a:avLst/>
            </a:prstGeom>
          </p:spPr>
        </p:pic>
      </p:grpSp>
      <p:grpSp>
        <p:nvGrpSpPr>
          <p:cNvPr id="24" name="Group 23">
            <a:extLst>
              <a:ext uri="{FF2B5EF4-FFF2-40B4-BE49-F238E27FC236}">
                <a16:creationId xmlns:a16="http://schemas.microsoft.com/office/drawing/2014/main" id="{E282ACB4-BC83-04D8-158C-CBE70585BEF7}"/>
              </a:ext>
            </a:extLst>
          </p:cNvPr>
          <p:cNvGrpSpPr/>
          <p:nvPr/>
        </p:nvGrpSpPr>
        <p:grpSpPr>
          <a:xfrm>
            <a:off x="6150533" y="3891705"/>
            <a:ext cx="6031297" cy="2826823"/>
            <a:chOff x="6150533" y="3891705"/>
            <a:chExt cx="6031297" cy="2826823"/>
          </a:xfrm>
        </p:grpSpPr>
        <p:sp>
          <p:nvSpPr>
            <p:cNvPr id="22" name="TextBox 21">
              <a:extLst>
                <a:ext uri="{FF2B5EF4-FFF2-40B4-BE49-F238E27FC236}">
                  <a16:creationId xmlns:a16="http://schemas.microsoft.com/office/drawing/2014/main" id="{7B1FDA26-32EC-035D-5631-22BD80D1D16B}"/>
                </a:ext>
              </a:extLst>
            </p:cNvPr>
            <p:cNvSpPr txBox="1"/>
            <p:nvPr/>
          </p:nvSpPr>
          <p:spPr>
            <a:xfrm>
              <a:off x="6671394" y="6318418"/>
              <a:ext cx="5232136" cy="400110"/>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2000" dirty="0"/>
                <a:t>smoothness (kernel choice </a:t>
              </a:r>
              <a:r>
                <a:rPr lang="en-US" sz="2000" dirty="0">
                  <a:sym typeface="Wingdings" pitchFamily="2" charset="2"/>
                </a:rPr>
                <a:t> can be combined</a:t>
              </a:r>
              <a:r>
                <a:rPr lang="en-US" sz="2000" dirty="0"/>
                <a:t>)</a:t>
              </a:r>
            </a:p>
          </p:txBody>
        </p:sp>
        <p:pic>
          <p:nvPicPr>
            <p:cNvPr id="18" name="Picture 17">
              <a:extLst>
                <a:ext uri="{FF2B5EF4-FFF2-40B4-BE49-F238E27FC236}">
                  <a16:creationId xmlns:a16="http://schemas.microsoft.com/office/drawing/2014/main" id="{B1682550-98AA-1695-07CE-09CBD0D4D957}"/>
                </a:ext>
              </a:extLst>
            </p:cNvPr>
            <p:cNvPicPr>
              <a:picLocks noChangeAspect="1"/>
            </p:cNvPicPr>
            <p:nvPr/>
          </p:nvPicPr>
          <p:blipFill>
            <a:blip r:embed="rId5"/>
            <a:stretch>
              <a:fillRect/>
            </a:stretch>
          </p:blipFill>
          <p:spPr>
            <a:xfrm>
              <a:off x="6150533" y="3891705"/>
              <a:ext cx="6031297" cy="2212848"/>
            </a:xfrm>
            <a:prstGeom prst="rect">
              <a:avLst/>
            </a:prstGeom>
          </p:spPr>
        </p:pic>
      </p:grpSp>
      <p:sp>
        <p:nvSpPr>
          <p:cNvPr id="3" name="Title 1">
            <a:extLst>
              <a:ext uri="{FF2B5EF4-FFF2-40B4-BE49-F238E27FC236}">
                <a16:creationId xmlns:a16="http://schemas.microsoft.com/office/drawing/2014/main" id="{87A7B031-668D-EEA4-7CB7-A8A756639CE0}"/>
              </a:ext>
            </a:extLst>
          </p:cNvPr>
          <p:cNvSpPr txBox="1">
            <a:spLocks/>
          </p:cNvSpPr>
          <p:nvPr/>
        </p:nvSpPr>
        <p:spPr>
          <a:xfrm>
            <a:off x="2166816" y="4744664"/>
            <a:ext cx="8791430" cy="602196"/>
          </a:xfrm>
          <a:prstGeom prst="rect">
            <a:avLst/>
          </a:prstGeom>
          <a:solidFill>
            <a:schemeClr val="tx2">
              <a:lumMod val="20000"/>
              <a:lumOff val="8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200"/>
              </a:spcAft>
              <a:buFont typeface="Wingdings" pitchFamily="2" charset="2"/>
              <a:buChar char="q"/>
            </a:pPr>
            <a:r>
              <a:rPr lang="en-US" sz="3600" b="1" dirty="0">
                <a:solidFill>
                  <a:srgbClr val="FF0000"/>
                </a:solidFill>
                <a:latin typeface="+mn-lt"/>
              </a:rPr>
              <a:t> Account for correlations in inputs (type x)</a:t>
            </a:r>
          </a:p>
        </p:txBody>
      </p:sp>
    </p:spTree>
    <p:extLst>
      <p:ext uri="{BB962C8B-B14F-4D97-AF65-F5344CB8AC3E}">
        <p14:creationId xmlns:p14="http://schemas.microsoft.com/office/powerpoint/2010/main" val="223230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522249" y="329353"/>
            <a:ext cx="9773900" cy="646331"/>
          </a:xfrm>
          <a:prstGeom prst="rect">
            <a:avLst/>
          </a:prstGeom>
        </p:spPr>
        <p:txBody>
          <a:bodyPr wrap="square">
            <a:spAutoFit/>
          </a:bodyPr>
          <a:lstStyle/>
          <a:p>
            <a:pPr marL="342900" indent="-342900">
              <a:spcAft>
                <a:spcPts val="1200"/>
              </a:spcAft>
              <a:buFont typeface="Wingdings" pitchFamily="2" charset="2"/>
              <a:buChar char="q"/>
            </a:pPr>
            <a:r>
              <a:rPr lang="en-US" sz="3600" b="1" dirty="0">
                <a:solidFill>
                  <a:srgbClr val="FF0000"/>
                </a:solidFill>
              </a:rPr>
              <a:t> Formulate </a:t>
            </a:r>
            <a:r>
              <a:rPr lang="en-US" sz="3600" b="1" i="1" dirty="0">
                <a:solidFill>
                  <a:srgbClr val="FF0000"/>
                </a:solidFill>
              </a:rPr>
              <a:t>statistical models </a:t>
            </a:r>
            <a:r>
              <a:rPr lang="en-US" sz="3600" b="1" dirty="0">
                <a:solidFill>
                  <a:srgbClr val="FF0000"/>
                </a:solidFill>
              </a:rPr>
              <a:t>for uncertainties </a:t>
            </a:r>
          </a:p>
        </p:txBody>
      </p:sp>
      <p:sp>
        <p:nvSpPr>
          <p:cNvPr id="3" name="TextBox 2">
            <a:extLst>
              <a:ext uri="{FF2B5EF4-FFF2-40B4-BE49-F238E27FC236}">
                <a16:creationId xmlns:a16="http://schemas.microsoft.com/office/drawing/2014/main" id="{EDEF0FCE-9F11-6F48-9861-9A3B13946EEF}"/>
              </a:ext>
            </a:extLst>
          </p:cNvPr>
          <p:cNvSpPr txBox="1"/>
          <p:nvPr/>
        </p:nvSpPr>
        <p:spPr>
          <a:xfrm>
            <a:off x="586790" y="570518"/>
            <a:ext cx="10831170" cy="892552"/>
          </a:xfrm>
          <a:prstGeom prst="rect">
            <a:avLst/>
          </a:prstGeom>
          <a:noFill/>
        </p:spPr>
        <p:txBody>
          <a:bodyPr wrap="none" rtlCol="0">
            <a:spAutoFit/>
          </a:bodyPr>
          <a:lstStyle/>
          <a:p>
            <a:endParaRPr lang="en-US" sz="2400" dirty="0"/>
          </a:p>
          <a:p>
            <a:pPr marL="342900" indent="-342900">
              <a:spcAft>
                <a:spcPts val="1200"/>
              </a:spcAft>
              <a:buFont typeface="Wingdings" pitchFamily="2" charset="2"/>
              <a:buChar char="q"/>
            </a:pPr>
            <a:r>
              <a:rPr lang="en-US" sz="2800" dirty="0">
                <a:solidFill>
                  <a:srgbClr val="FF0000"/>
                </a:solidFill>
              </a:rPr>
              <a:t> Interact with the experts: statisticians say any model better than none!</a:t>
            </a:r>
          </a:p>
        </p:txBody>
      </p:sp>
      <p:sp>
        <p:nvSpPr>
          <p:cNvPr id="12" name="TextBox 11">
            <a:extLst>
              <a:ext uri="{FF2B5EF4-FFF2-40B4-BE49-F238E27FC236}">
                <a16:creationId xmlns:a16="http://schemas.microsoft.com/office/drawing/2014/main" id="{D0614988-E859-7D45-DD99-E8046D5B16A5}"/>
              </a:ext>
            </a:extLst>
          </p:cNvPr>
          <p:cNvSpPr txBox="1"/>
          <p:nvPr/>
        </p:nvSpPr>
        <p:spPr>
          <a:xfrm>
            <a:off x="2236949" y="1488963"/>
            <a:ext cx="7816563" cy="461665"/>
          </a:xfrm>
          <a:prstGeom prst="rect">
            <a:avLst/>
          </a:prstGeom>
          <a:solidFill>
            <a:schemeClr val="accent5">
              <a:lumMod val="20000"/>
              <a:lumOff val="80000"/>
            </a:schemeClr>
          </a:solidFill>
        </p:spPr>
        <p:txBody>
          <a:bodyPr wrap="none" rtlCol="0">
            <a:spAutoFit/>
          </a:bodyPr>
          <a:lstStyle/>
          <a:p>
            <a:r>
              <a:rPr lang="en-US" sz="2400" b="0" i="0" dirty="0">
                <a:solidFill>
                  <a:srgbClr val="333333"/>
                </a:solidFill>
                <a:effectLst/>
                <a:latin typeface="Lato" panose="020F0502020204030203" pitchFamily="34" charset="0"/>
              </a:rPr>
              <a:t>George Box: “All models are wrong, but some are useful”</a:t>
            </a:r>
          </a:p>
        </p:txBody>
      </p:sp>
      <p:sp>
        <p:nvSpPr>
          <p:cNvPr id="20" name="TextBox 19">
            <a:extLst>
              <a:ext uri="{FF2B5EF4-FFF2-40B4-BE49-F238E27FC236}">
                <a16:creationId xmlns:a16="http://schemas.microsoft.com/office/drawing/2014/main" id="{CFA83052-64DD-6706-165E-0D074689B0C6}"/>
              </a:ext>
            </a:extLst>
          </p:cNvPr>
          <p:cNvSpPr txBox="1"/>
          <p:nvPr/>
        </p:nvSpPr>
        <p:spPr>
          <a:xfrm>
            <a:off x="264061" y="2072979"/>
            <a:ext cx="7464929" cy="523220"/>
          </a:xfrm>
          <a:prstGeom prst="rect">
            <a:avLst/>
          </a:prstGeom>
          <a:noFill/>
        </p:spPr>
        <p:txBody>
          <a:bodyPr wrap="none" rtlCol="0">
            <a:spAutoFit/>
          </a:bodyPr>
          <a:lstStyle/>
          <a:p>
            <a:r>
              <a:rPr lang="en-US" sz="2800" b="1" dirty="0"/>
              <a:t>In what ways can a theoretical model be wrong? </a:t>
            </a:r>
          </a:p>
        </p:txBody>
      </p:sp>
      <p:sp>
        <p:nvSpPr>
          <p:cNvPr id="22" name="Content Placeholder 2">
            <a:extLst>
              <a:ext uri="{FF2B5EF4-FFF2-40B4-BE49-F238E27FC236}">
                <a16:creationId xmlns:a16="http://schemas.microsoft.com/office/drawing/2014/main" id="{C4BE1A12-B1AA-AA8F-503F-F716E80E2CD7}"/>
              </a:ext>
            </a:extLst>
          </p:cNvPr>
          <p:cNvSpPr txBox="1">
            <a:spLocks/>
          </p:cNvSpPr>
          <p:nvPr/>
        </p:nvSpPr>
        <p:spPr>
          <a:xfrm>
            <a:off x="906044" y="2685623"/>
            <a:ext cx="9654380" cy="2317185"/>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24" indent="-192024">
              <a:spcAft>
                <a:spcPts val="600"/>
              </a:spcAft>
            </a:pPr>
            <a:r>
              <a:rPr lang="en-US" sz="2400" b="1" dirty="0"/>
              <a:t>Uncertainty from numerical method </a:t>
            </a:r>
            <a:r>
              <a:rPr lang="en-US" sz="2000" dirty="0"/>
              <a:t>(e.g., differential equation error)</a:t>
            </a:r>
            <a:endParaRPr lang="en-US" sz="2000" b="1" dirty="0"/>
          </a:p>
          <a:p>
            <a:pPr marL="192024" indent="-192024">
              <a:spcAft>
                <a:spcPts val="600"/>
              </a:spcAft>
            </a:pPr>
            <a:r>
              <a:rPr lang="en-US" sz="2400" b="1" dirty="0"/>
              <a:t>Truncation of Hilbert space </a:t>
            </a:r>
            <a:r>
              <a:rPr lang="en-US" sz="2000" dirty="0"/>
              <a:t>(e.g., lattice volume/spacing or ho model space)</a:t>
            </a:r>
          </a:p>
          <a:p>
            <a:pPr marL="192024" indent="-192024">
              <a:spcAft>
                <a:spcPts val="600"/>
              </a:spcAft>
            </a:pPr>
            <a:r>
              <a:rPr lang="en-US" sz="2400" b="1" dirty="0"/>
              <a:t>Model discrepancy </a:t>
            </a:r>
            <a:endParaRPr lang="en-US" sz="2400" dirty="0"/>
          </a:p>
          <a:p>
            <a:pPr marL="592074" lvl="1" indent="-192024"/>
            <a:r>
              <a:rPr lang="en-US" sz="2000" dirty="0"/>
              <a:t>Incomplete or in parts incorrect physical model</a:t>
            </a:r>
          </a:p>
          <a:p>
            <a:pPr marL="592074" lvl="1" indent="-192024"/>
            <a:r>
              <a:rPr lang="en-US" sz="2000" dirty="0"/>
              <a:t>Effective field theory expansion truncation error</a:t>
            </a:r>
          </a:p>
        </p:txBody>
      </p:sp>
      <p:sp>
        <p:nvSpPr>
          <p:cNvPr id="23" name="TextBox 22">
            <a:extLst>
              <a:ext uri="{FF2B5EF4-FFF2-40B4-BE49-F238E27FC236}">
                <a16:creationId xmlns:a16="http://schemas.microsoft.com/office/drawing/2014/main" id="{CD5CAE5C-489C-9E14-A3D7-4DE3AFB3DEC8}"/>
              </a:ext>
            </a:extLst>
          </p:cNvPr>
          <p:cNvSpPr txBox="1"/>
          <p:nvPr/>
        </p:nvSpPr>
        <p:spPr>
          <a:xfrm>
            <a:off x="586790" y="5154353"/>
            <a:ext cx="10637912" cy="1077218"/>
          </a:xfrm>
          <a:prstGeom prst="rect">
            <a:avLst/>
          </a:prstGeom>
          <a:noFill/>
        </p:spPr>
        <p:txBody>
          <a:bodyPr wrap="none" rtlCol="0">
            <a:spAutoFit/>
          </a:bodyPr>
          <a:lstStyle/>
          <a:p>
            <a:r>
              <a:rPr lang="en-US" sz="2400" b="1" dirty="0">
                <a:solidFill>
                  <a:srgbClr val="0070C0"/>
                </a:solidFill>
              </a:rPr>
              <a:t>Mostly systematic and correlated </a:t>
            </a:r>
            <a:r>
              <a:rPr lang="en-US" sz="2400" dirty="0">
                <a:solidFill>
                  <a:srgbClr val="0070C0"/>
                </a:solidFill>
              </a:rPr>
              <a:t>(doesn’t mean they can’t be treated as random!).</a:t>
            </a:r>
          </a:p>
          <a:p>
            <a:pPr marL="649224" lvl="1" indent="-192024">
              <a:buFont typeface="Arial" panose="020B0604020202020204" pitchFamily="34" charset="0"/>
              <a:buChar char="•"/>
            </a:pPr>
            <a:r>
              <a:rPr lang="en-US" sz="2000" b="1" dirty="0"/>
              <a:t>Systematic:</a:t>
            </a:r>
            <a:r>
              <a:rPr lang="en-US" sz="2000" dirty="0"/>
              <a:t> error is not reduced when more observations are averaged</a:t>
            </a:r>
          </a:p>
          <a:p>
            <a:pPr marL="649224" lvl="1" indent="-192024">
              <a:buFont typeface="Arial" panose="020B0604020202020204" pitchFamily="34" charset="0"/>
              <a:buChar char="•"/>
            </a:pPr>
            <a:r>
              <a:rPr lang="en-US" sz="2000" b="1" dirty="0"/>
              <a:t>Correlated:</a:t>
            </a:r>
            <a:r>
              <a:rPr lang="en-US" sz="2000" dirty="0"/>
              <a:t> e.g., model error in binding energy for oxygen chain all in same direction</a:t>
            </a:r>
          </a:p>
        </p:txBody>
      </p:sp>
      <p:sp>
        <p:nvSpPr>
          <p:cNvPr id="24" name="TextBox 23">
            <a:extLst>
              <a:ext uri="{FF2B5EF4-FFF2-40B4-BE49-F238E27FC236}">
                <a16:creationId xmlns:a16="http://schemas.microsoft.com/office/drawing/2014/main" id="{4AE856FA-FFA6-EA43-B612-802CF7D95FA3}"/>
              </a:ext>
            </a:extLst>
          </p:cNvPr>
          <p:cNvSpPr txBox="1"/>
          <p:nvPr/>
        </p:nvSpPr>
        <p:spPr>
          <a:xfrm>
            <a:off x="614045" y="6287482"/>
            <a:ext cx="10741723" cy="461665"/>
          </a:xfrm>
          <a:prstGeom prst="rect">
            <a:avLst/>
          </a:prstGeom>
          <a:noFill/>
        </p:spPr>
        <p:txBody>
          <a:bodyPr wrap="none" rtlCol="0">
            <a:spAutoFit/>
          </a:bodyPr>
          <a:lstStyle/>
          <a:p>
            <a:r>
              <a:rPr lang="en-US" sz="2400" b="1" dirty="0">
                <a:solidFill>
                  <a:srgbClr val="FF0000"/>
                </a:solidFill>
              </a:rPr>
              <a:t>Bayesian statistics is ideal for modeling, combining, and propagating theory errors!</a:t>
            </a:r>
          </a:p>
        </p:txBody>
      </p:sp>
      <p:sp>
        <p:nvSpPr>
          <p:cNvPr id="25" name="TextBox 24">
            <a:extLst>
              <a:ext uri="{FF2B5EF4-FFF2-40B4-BE49-F238E27FC236}">
                <a16:creationId xmlns:a16="http://schemas.microsoft.com/office/drawing/2014/main" id="{A0051979-5B1A-038F-0739-0DA6EF3DC197}"/>
              </a:ext>
            </a:extLst>
          </p:cNvPr>
          <p:cNvSpPr txBox="1"/>
          <p:nvPr/>
        </p:nvSpPr>
        <p:spPr>
          <a:xfrm>
            <a:off x="6997470" y="3819856"/>
            <a:ext cx="3886254" cy="707886"/>
          </a:xfrm>
          <a:prstGeom prst="rect">
            <a:avLst/>
          </a:prstGeom>
          <a:noFill/>
        </p:spPr>
        <p:txBody>
          <a:bodyPr wrap="square">
            <a:spAutoFit/>
          </a:bodyPr>
          <a:lstStyle/>
          <a:p>
            <a:pPr marL="342900" indent="-342900">
              <a:spcAft>
                <a:spcPts val="1200"/>
              </a:spcAft>
              <a:buFont typeface="Wingdings" pitchFamily="2" charset="2"/>
              <a:buChar char="q"/>
            </a:pPr>
            <a:r>
              <a:rPr lang="en-US" sz="2000" dirty="0">
                <a:solidFill>
                  <a:srgbClr val="FF0000"/>
                </a:solidFill>
              </a:rPr>
              <a:t>Incorporate all sources of </a:t>
            </a:r>
            <a:br>
              <a:rPr lang="en-US" sz="2000" dirty="0">
                <a:solidFill>
                  <a:srgbClr val="FF0000"/>
                </a:solidFill>
              </a:rPr>
            </a:br>
            <a:r>
              <a:rPr lang="en-US" sz="2000" dirty="0">
                <a:solidFill>
                  <a:srgbClr val="FF0000"/>
                </a:solidFill>
              </a:rPr>
              <a:t>expt. and </a:t>
            </a:r>
            <a:r>
              <a:rPr lang="en-US" sz="2000" i="1" dirty="0">
                <a:solidFill>
                  <a:srgbClr val="FF0000"/>
                </a:solidFill>
              </a:rPr>
              <a:t>theoretical</a:t>
            </a:r>
            <a:r>
              <a:rPr lang="en-US" sz="2000" dirty="0">
                <a:solidFill>
                  <a:srgbClr val="FF0000"/>
                </a:solidFill>
              </a:rPr>
              <a:t> errors</a:t>
            </a:r>
          </a:p>
        </p:txBody>
      </p:sp>
    </p:spTree>
    <p:extLst>
      <p:ext uri="{BB962C8B-B14F-4D97-AF65-F5344CB8AC3E}">
        <p14:creationId xmlns:p14="http://schemas.microsoft.com/office/powerpoint/2010/main" val="15339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2">
                                            <p:bg/>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uiExpand="1" build="p"/>
      <p:bldP spid="22" grpId="1" build="allAtOnce" animBg="1"/>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522249" y="329353"/>
            <a:ext cx="9773900" cy="646331"/>
          </a:xfrm>
          <a:prstGeom prst="rect">
            <a:avLst/>
          </a:prstGeom>
        </p:spPr>
        <p:txBody>
          <a:bodyPr wrap="square">
            <a:spAutoFit/>
          </a:bodyPr>
          <a:lstStyle/>
          <a:p>
            <a:pPr marL="342900" indent="-342900">
              <a:spcAft>
                <a:spcPts val="1200"/>
              </a:spcAft>
              <a:buFont typeface="Wingdings" pitchFamily="2" charset="2"/>
              <a:buChar char="q"/>
            </a:pPr>
            <a:r>
              <a:rPr lang="en-US" sz="3600" b="1" dirty="0">
                <a:solidFill>
                  <a:srgbClr val="FF0000"/>
                </a:solidFill>
              </a:rPr>
              <a:t> Formulate </a:t>
            </a:r>
            <a:r>
              <a:rPr lang="en-US" sz="3600" b="1" i="1" dirty="0">
                <a:solidFill>
                  <a:srgbClr val="FF0000"/>
                </a:solidFill>
              </a:rPr>
              <a:t>statistical models </a:t>
            </a:r>
            <a:r>
              <a:rPr lang="en-US" sz="3600" b="1" dirty="0">
                <a:solidFill>
                  <a:srgbClr val="FF0000"/>
                </a:solidFill>
              </a:rPr>
              <a:t>for uncertainties </a:t>
            </a:r>
          </a:p>
        </p:txBody>
      </p:sp>
      <p:sp>
        <p:nvSpPr>
          <p:cNvPr id="3" name="TextBox 2">
            <a:extLst>
              <a:ext uri="{FF2B5EF4-FFF2-40B4-BE49-F238E27FC236}">
                <a16:creationId xmlns:a16="http://schemas.microsoft.com/office/drawing/2014/main" id="{EDEF0FCE-9F11-6F48-9861-9A3B13946EEF}"/>
              </a:ext>
            </a:extLst>
          </p:cNvPr>
          <p:cNvSpPr txBox="1"/>
          <p:nvPr/>
        </p:nvSpPr>
        <p:spPr>
          <a:xfrm>
            <a:off x="586790" y="570518"/>
            <a:ext cx="10831170" cy="892552"/>
          </a:xfrm>
          <a:prstGeom prst="rect">
            <a:avLst/>
          </a:prstGeom>
          <a:noFill/>
        </p:spPr>
        <p:txBody>
          <a:bodyPr wrap="none" rtlCol="0">
            <a:spAutoFit/>
          </a:bodyPr>
          <a:lstStyle/>
          <a:p>
            <a:endParaRPr lang="en-US" sz="2400" dirty="0"/>
          </a:p>
          <a:p>
            <a:pPr marL="342900" indent="-342900">
              <a:spcAft>
                <a:spcPts val="1200"/>
              </a:spcAft>
              <a:buFont typeface="Wingdings" pitchFamily="2" charset="2"/>
              <a:buChar char="q"/>
            </a:pPr>
            <a:r>
              <a:rPr lang="en-US" sz="2800" dirty="0">
                <a:solidFill>
                  <a:srgbClr val="FF0000"/>
                </a:solidFill>
              </a:rPr>
              <a:t> Interact with the experts: statisticians say any model better than none!</a:t>
            </a:r>
          </a:p>
        </p:txBody>
      </p:sp>
      <p:sp>
        <p:nvSpPr>
          <p:cNvPr id="15" name="TextBox 14">
            <a:extLst>
              <a:ext uri="{FF2B5EF4-FFF2-40B4-BE49-F238E27FC236}">
                <a16:creationId xmlns:a16="http://schemas.microsoft.com/office/drawing/2014/main" id="{1C1FCCDD-9296-AA4A-B096-690A8333809F}"/>
              </a:ext>
            </a:extLst>
          </p:cNvPr>
          <p:cNvSpPr txBox="1"/>
          <p:nvPr/>
        </p:nvSpPr>
        <p:spPr>
          <a:xfrm>
            <a:off x="225949" y="2129788"/>
            <a:ext cx="5604611" cy="584775"/>
          </a:xfrm>
          <a:prstGeom prst="rect">
            <a:avLst/>
          </a:prstGeom>
          <a:noFill/>
        </p:spPr>
        <p:txBody>
          <a:bodyPr wrap="none" rtlCol="0">
            <a:spAutoFit/>
          </a:bodyPr>
          <a:lstStyle/>
          <a:p>
            <a:r>
              <a:rPr lang="en-US" sz="3200" dirty="0"/>
              <a:t> </a:t>
            </a:r>
            <a:r>
              <a:rPr lang="en-US" sz="3200" dirty="0">
                <a:solidFill>
                  <a:srgbClr val="0070C0"/>
                </a:solidFill>
              </a:rPr>
              <a:t>Model distribution of </a:t>
            </a:r>
            <a:r>
              <a:rPr lang="en-US" sz="3200" i="1" dirty="0">
                <a:solidFill>
                  <a:srgbClr val="0070C0"/>
                </a:solidFill>
              </a:rPr>
              <a:t>residuals</a:t>
            </a:r>
            <a:r>
              <a:rPr lang="en-US" sz="3200" dirty="0">
                <a:solidFill>
                  <a:srgbClr val="0070C0"/>
                </a:solidFill>
              </a:rPr>
              <a:t>: </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0614988-E859-7D45-DD99-E8046D5B16A5}"/>
              </a:ext>
            </a:extLst>
          </p:cNvPr>
          <p:cNvSpPr txBox="1"/>
          <p:nvPr/>
        </p:nvSpPr>
        <p:spPr>
          <a:xfrm>
            <a:off x="2236949" y="1488963"/>
            <a:ext cx="7816563" cy="461665"/>
          </a:xfrm>
          <a:prstGeom prst="rect">
            <a:avLst/>
          </a:prstGeom>
          <a:solidFill>
            <a:schemeClr val="accent5">
              <a:lumMod val="20000"/>
              <a:lumOff val="80000"/>
            </a:schemeClr>
          </a:solidFill>
        </p:spPr>
        <p:txBody>
          <a:bodyPr wrap="none" rtlCol="0">
            <a:spAutoFit/>
          </a:bodyPr>
          <a:lstStyle/>
          <a:p>
            <a:r>
              <a:rPr lang="en-US" sz="2400" b="0" i="0" dirty="0">
                <a:solidFill>
                  <a:srgbClr val="333333"/>
                </a:solidFill>
                <a:effectLst/>
                <a:latin typeface="Lato" panose="020F0502020204030203" pitchFamily="34" charset="0"/>
              </a:rPr>
              <a:t>George Box: “All models are wrong, but some are useful”</a:t>
            </a:r>
          </a:p>
        </p:txBody>
      </p:sp>
      <p:sp>
        <p:nvSpPr>
          <p:cNvPr id="5" name="Rectangle 4">
            <a:extLst>
              <a:ext uri="{FF2B5EF4-FFF2-40B4-BE49-F238E27FC236}">
                <a16:creationId xmlns:a16="http://schemas.microsoft.com/office/drawing/2014/main" id="{C1C7FEB7-6073-85AA-C557-581589109CDA}"/>
              </a:ext>
            </a:extLst>
          </p:cNvPr>
          <p:cNvSpPr/>
          <p:nvPr/>
        </p:nvSpPr>
        <p:spPr>
          <a:xfrm>
            <a:off x="453" y="6515771"/>
            <a:ext cx="9600779" cy="338554"/>
          </a:xfrm>
          <a:prstGeom prst="rect">
            <a:avLst/>
          </a:prstGeom>
          <a:solidFill>
            <a:schemeClr val="bg1">
              <a:lumMod val="95000"/>
            </a:schemeClr>
          </a:solidFill>
        </p:spPr>
        <p:txBody>
          <a:bodyPr wrap="square">
            <a:spAutoFit/>
          </a:bodyPr>
          <a:lstStyle/>
          <a:p>
            <a:pPr algn="ctr"/>
            <a:r>
              <a:rPr lang="en-US" sz="1600" dirty="0"/>
              <a:t>Figures adapted from </a:t>
            </a:r>
            <a:r>
              <a:rPr lang="en-US" sz="1600" i="1" dirty="0"/>
              <a:t>Mass extrapolations with BNN and GP</a:t>
            </a:r>
            <a:r>
              <a:rPr lang="en-US" sz="1600" dirty="0"/>
              <a:t>,   L. </a:t>
            </a:r>
            <a:r>
              <a:rPr lang="en-US" sz="1600" dirty="0" err="1"/>
              <a:t>Neufcourt</a:t>
            </a:r>
            <a:r>
              <a:rPr lang="en-US" sz="1600" dirty="0"/>
              <a:t> et al. Phys. Rev. C 98, 034318 (2018)</a:t>
            </a:r>
          </a:p>
        </p:txBody>
      </p:sp>
      <p:grpSp>
        <p:nvGrpSpPr>
          <p:cNvPr id="18" name="Group 17">
            <a:extLst>
              <a:ext uri="{FF2B5EF4-FFF2-40B4-BE49-F238E27FC236}">
                <a16:creationId xmlns:a16="http://schemas.microsoft.com/office/drawing/2014/main" id="{86A8799B-89BB-817C-FE82-65631B10C56E}"/>
              </a:ext>
            </a:extLst>
          </p:cNvPr>
          <p:cNvGrpSpPr/>
          <p:nvPr/>
        </p:nvGrpSpPr>
        <p:grpSpPr>
          <a:xfrm>
            <a:off x="8651573" y="3141097"/>
            <a:ext cx="3409950" cy="3734832"/>
            <a:chOff x="6925542" y="3082635"/>
            <a:chExt cx="3409950" cy="3734832"/>
          </a:xfrm>
        </p:grpSpPr>
        <p:sp>
          <p:nvSpPr>
            <p:cNvPr id="19" name="TextBox 18">
              <a:extLst>
                <a:ext uri="{FF2B5EF4-FFF2-40B4-BE49-F238E27FC236}">
                  <a16:creationId xmlns:a16="http://schemas.microsoft.com/office/drawing/2014/main" id="{28D61131-1BBE-A919-36F1-DF362FB46FDD}"/>
                </a:ext>
              </a:extLst>
            </p:cNvPr>
            <p:cNvSpPr txBox="1"/>
            <p:nvPr/>
          </p:nvSpPr>
          <p:spPr>
            <a:xfrm>
              <a:off x="7966363" y="6448135"/>
              <a:ext cx="1766317" cy="369332"/>
            </a:xfrm>
            <a:prstGeom prst="rect">
              <a:avLst/>
            </a:prstGeom>
            <a:noFill/>
          </p:spPr>
          <p:txBody>
            <a:bodyPr wrap="none" rtlCol="0">
              <a:spAutoFit/>
            </a:bodyPr>
            <a:lstStyle/>
            <a:p>
              <a:r>
                <a:rPr lang="en-US" dirty="0"/>
                <a:t>Neutron number</a:t>
              </a:r>
            </a:p>
          </p:txBody>
        </p:sp>
        <p:grpSp>
          <p:nvGrpSpPr>
            <p:cNvPr id="20" name="Group 19">
              <a:extLst>
                <a:ext uri="{FF2B5EF4-FFF2-40B4-BE49-F238E27FC236}">
                  <a16:creationId xmlns:a16="http://schemas.microsoft.com/office/drawing/2014/main" id="{6BB7BD4F-47D0-B8A0-AB5C-377AD92DC087}"/>
                </a:ext>
              </a:extLst>
            </p:cNvPr>
            <p:cNvGrpSpPr/>
            <p:nvPr/>
          </p:nvGrpSpPr>
          <p:grpSpPr>
            <a:xfrm>
              <a:off x="6925542" y="3082635"/>
              <a:ext cx="3409950" cy="3365500"/>
              <a:chOff x="6925542" y="3082635"/>
              <a:chExt cx="3409950" cy="3365500"/>
            </a:xfrm>
          </p:grpSpPr>
          <p:pic>
            <p:nvPicPr>
              <p:cNvPr id="21" name="Picture 20">
                <a:extLst>
                  <a:ext uri="{FF2B5EF4-FFF2-40B4-BE49-F238E27FC236}">
                    <a16:creationId xmlns:a16="http://schemas.microsoft.com/office/drawing/2014/main" id="{F4FE4C35-6ED4-D2F3-BED7-CD902115ACB6}"/>
                  </a:ext>
                </a:extLst>
              </p:cNvPr>
              <p:cNvPicPr>
                <a:picLocks noChangeAspect="1"/>
              </p:cNvPicPr>
              <p:nvPr/>
            </p:nvPicPr>
            <p:blipFill>
              <a:blip r:embed="rId3"/>
              <a:stretch>
                <a:fillRect/>
              </a:stretch>
            </p:blipFill>
            <p:spPr>
              <a:xfrm>
                <a:off x="6925542" y="3082635"/>
                <a:ext cx="3409950" cy="3365500"/>
              </a:xfrm>
              <a:prstGeom prst="rect">
                <a:avLst/>
              </a:prstGeom>
            </p:spPr>
          </p:pic>
          <p:sp>
            <p:nvSpPr>
              <p:cNvPr id="22" name="TextBox 21">
                <a:extLst>
                  <a:ext uri="{FF2B5EF4-FFF2-40B4-BE49-F238E27FC236}">
                    <a16:creationId xmlns:a16="http://schemas.microsoft.com/office/drawing/2014/main" id="{2F6F284F-2640-39AC-4D98-30402032F39B}"/>
                  </a:ext>
                </a:extLst>
              </p:cNvPr>
              <p:cNvSpPr txBox="1"/>
              <p:nvPr/>
            </p:nvSpPr>
            <p:spPr>
              <a:xfrm>
                <a:off x="7315197" y="3449779"/>
                <a:ext cx="1972207" cy="369332"/>
              </a:xfrm>
              <a:prstGeom prst="rect">
                <a:avLst/>
              </a:prstGeom>
              <a:solidFill>
                <a:schemeClr val="accent4">
                  <a:lumMod val="20000"/>
                  <a:lumOff val="80000"/>
                </a:schemeClr>
              </a:solidFill>
            </p:spPr>
            <p:txBody>
              <a:bodyPr wrap="none" rtlCol="0">
                <a:spAutoFit/>
              </a:bodyPr>
              <a:lstStyle/>
              <a:p>
                <a:r>
                  <a:rPr lang="en-US" dirty="0"/>
                  <a:t>S</a:t>
                </a:r>
                <a:r>
                  <a:rPr lang="en-US" baseline="-25000" dirty="0"/>
                  <a:t>2n</a:t>
                </a:r>
                <a:r>
                  <a:rPr lang="en-US" dirty="0"/>
                  <a:t> residuals (MeV)</a:t>
                </a:r>
              </a:p>
            </p:txBody>
          </p:sp>
          <p:cxnSp>
            <p:nvCxnSpPr>
              <p:cNvPr id="23" name="Straight Connector 22">
                <a:extLst>
                  <a:ext uri="{FF2B5EF4-FFF2-40B4-BE49-F238E27FC236}">
                    <a16:creationId xmlns:a16="http://schemas.microsoft.com/office/drawing/2014/main" id="{62A57471-1FC2-79F3-A847-FA20816CF94D}"/>
                  </a:ext>
                </a:extLst>
              </p:cNvPr>
              <p:cNvCxnSpPr/>
              <p:nvPr/>
            </p:nvCxnSpPr>
            <p:spPr>
              <a:xfrm flipV="1">
                <a:off x="8451273" y="5167745"/>
                <a:ext cx="0" cy="457200"/>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BE3121B-77CD-7127-499E-8AA1B7F61272}"/>
                  </a:ext>
                </a:extLst>
              </p:cNvPr>
              <p:cNvSpPr txBox="1"/>
              <p:nvPr/>
            </p:nvSpPr>
            <p:spPr>
              <a:xfrm>
                <a:off x="7273632" y="5708773"/>
                <a:ext cx="886781" cy="369332"/>
              </a:xfrm>
              <a:prstGeom prst="rect">
                <a:avLst/>
              </a:prstGeom>
              <a:solidFill>
                <a:schemeClr val="accent4">
                  <a:lumMod val="20000"/>
                  <a:lumOff val="80000"/>
                </a:schemeClr>
              </a:solidFill>
            </p:spPr>
            <p:txBody>
              <a:bodyPr wrap="none" rtlCol="0">
                <a:spAutoFit/>
              </a:bodyPr>
              <a:lstStyle/>
              <a:p>
                <a:r>
                  <a:rPr lang="en-US" dirty="0"/>
                  <a:t>original</a:t>
                </a:r>
              </a:p>
            </p:txBody>
          </p:sp>
          <p:sp>
            <p:nvSpPr>
              <p:cNvPr id="25" name="TextBox 24">
                <a:extLst>
                  <a:ext uri="{FF2B5EF4-FFF2-40B4-BE49-F238E27FC236}">
                    <a16:creationId xmlns:a16="http://schemas.microsoft.com/office/drawing/2014/main" id="{0A0E3869-2A21-91FC-3DEA-AE529D795697}"/>
                  </a:ext>
                </a:extLst>
              </p:cNvPr>
              <p:cNvSpPr txBox="1"/>
              <p:nvPr/>
            </p:nvSpPr>
            <p:spPr>
              <a:xfrm>
                <a:off x="8675311" y="5741034"/>
                <a:ext cx="1568058" cy="369332"/>
              </a:xfrm>
              <a:prstGeom prst="rect">
                <a:avLst/>
              </a:prstGeom>
              <a:solidFill>
                <a:schemeClr val="accent4">
                  <a:lumMod val="20000"/>
                  <a:lumOff val="80000"/>
                </a:schemeClr>
              </a:solidFill>
            </p:spPr>
            <p:txBody>
              <a:bodyPr wrap="none" rtlCol="0">
                <a:spAutoFit/>
              </a:bodyPr>
              <a:lstStyle/>
              <a:p>
                <a:r>
                  <a:rPr lang="en-US" dirty="0"/>
                  <a:t>with GP model</a:t>
                </a:r>
              </a:p>
            </p:txBody>
          </p:sp>
          <p:cxnSp>
            <p:nvCxnSpPr>
              <p:cNvPr id="26" name="Straight Connector 25">
                <a:extLst>
                  <a:ext uri="{FF2B5EF4-FFF2-40B4-BE49-F238E27FC236}">
                    <a16:creationId xmlns:a16="http://schemas.microsoft.com/office/drawing/2014/main" id="{B719DE4A-570B-071C-0D8F-58F6C3601495}"/>
                  </a:ext>
                </a:extLst>
              </p:cNvPr>
              <p:cNvCxnSpPr>
                <a:cxnSpLocks/>
              </p:cNvCxnSpPr>
              <p:nvPr/>
            </p:nvCxnSpPr>
            <p:spPr>
              <a:xfrm flipV="1">
                <a:off x="8160413" y="5708773"/>
                <a:ext cx="237744" cy="146304"/>
              </a:xfrm>
              <a:prstGeom prst="line">
                <a:avLst/>
              </a:prstGeom>
              <a:ln w="254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531AE-7DB6-3276-89DE-BF5BF949261F}"/>
                  </a:ext>
                </a:extLst>
              </p:cNvPr>
              <p:cNvCxnSpPr>
                <a:cxnSpLocks/>
              </p:cNvCxnSpPr>
              <p:nvPr/>
            </p:nvCxnSpPr>
            <p:spPr>
              <a:xfrm flipH="1" flipV="1">
                <a:off x="8508503" y="5120640"/>
                <a:ext cx="538691" cy="64008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28" name="Picture 27">
            <a:extLst>
              <a:ext uri="{FF2B5EF4-FFF2-40B4-BE49-F238E27FC236}">
                <a16:creationId xmlns:a16="http://schemas.microsoft.com/office/drawing/2014/main" id="{D089AE0E-826A-AB5A-5737-36FBB6BF1C79}"/>
              </a:ext>
            </a:extLst>
          </p:cNvPr>
          <p:cNvPicPr>
            <a:picLocks noChangeAspect="1"/>
          </p:cNvPicPr>
          <p:nvPr/>
        </p:nvPicPr>
        <p:blipFill>
          <a:blip r:embed="rId4"/>
          <a:stretch>
            <a:fillRect/>
          </a:stretch>
        </p:blipFill>
        <p:spPr>
          <a:xfrm>
            <a:off x="189254" y="3207843"/>
            <a:ext cx="8245269" cy="3200400"/>
          </a:xfrm>
          <a:prstGeom prst="rect">
            <a:avLst/>
          </a:prstGeom>
        </p:spPr>
      </p:pic>
      <p:sp>
        <p:nvSpPr>
          <p:cNvPr id="29" name="TextBox 28">
            <a:extLst>
              <a:ext uri="{FF2B5EF4-FFF2-40B4-BE49-F238E27FC236}">
                <a16:creationId xmlns:a16="http://schemas.microsoft.com/office/drawing/2014/main" id="{E17780CC-F88B-9AF4-3A0E-E2354598B9BB}"/>
              </a:ext>
            </a:extLst>
          </p:cNvPr>
          <p:cNvSpPr txBox="1"/>
          <p:nvPr/>
        </p:nvSpPr>
        <p:spPr>
          <a:xfrm>
            <a:off x="197393" y="2723486"/>
            <a:ext cx="11722761" cy="400110"/>
          </a:xfrm>
          <a:prstGeom prst="rect">
            <a:avLst/>
          </a:prstGeom>
          <a:solidFill>
            <a:schemeClr val="accent2">
              <a:lumMod val="20000"/>
              <a:lumOff val="80000"/>
            </a:schemeClr>
          </a:solidFill>
        </p:spPr>
        <p:txBody>
          <a:bodyPr wrap="none" rtlCol="0">
            <a:spAutoFit/>
          </a:bodyPr>
          <a:lstStyle/>
          <a:p>
            <a:r>
              <a:rPr lang="en-US" sz="2000" i="1" dirty="0"/>
              <a:t>Train</a:t>
            </a:r>
            <a:r>
              <a:rPr lang="en-US" sz="2000" dirty="0"/>
              <a:t> the residuals on Gaussian Process model or with Bayesian Neural Network on one set; </a:t>
            </a:r>
            <a:r>
              <a:rPr lang="en-US" sz="2000" i="1" dirty="0"/>
              <a:t>test</a:t>
            </a:r>
            <a:r>
              <a:rPr lang="en-US" sz="2000" dirty="0"/>
              <a:t> on another set </a:t>
            </a:r>
          </a:p>
        </p:txBody>
      </p:sp>
      <p:pic>
        <p:nvPicPr>
          <p:cNvPr id="30" name="Picture 29">
            <a:extLst>
              <a:ext uri="{FF2B5EF4-FFF2-40B4-BE49-F238E27FC236}">
                <a16:creationId xmlns:a16="http://schemas.microsoft.com/office/drawing/2014/main" id="{8774C27B-E2B2-935F-0B87-10A180FC47B8}"/>
              </a:ext>
            </a:extLst>
          </p:cNvPr>
          <p:cNvPicPr>
            <a:picLocks noChangeAspect="1"/>
          </p:cNvPicPr>
          <p:nvPr/>
        </p:nvPicPr>
        <p:blipFill>
          <a:blip r:embed="rId5"/>
          <a:stretch>
            <a:fillRect/>
          </a:stretch>
        </p:blipFill>
        <p:spPr>
          <a:xfrm>
            <a:off x="6143146" y="2252215"/>
            <a:ext cx="5221224" cy="402493"/>
          </a:xfrm>
          <a:prstGeom prst="rect">
            <a:avLst/>
          </a:prstGeom>
        </p:spPr>
      </p:pic>
      <p:pic>
        <p:nvPicPr>
          <p:cNvPr id="4" name="Picture 3">
            <a:extLst>
              <a:ext uri="{FF2B5EF4-FFF2-40B4-BE49-F238E27FC236}">
                <a16:creationId xmlns:a16="http://schemas.microsoft.com/office/drawing/2014/main" id="{947B79F9-8CE8-127A-9CCA-1E05236829A0}"/>
              </a:ext>
            </a:extLst>
          </p:cNvPr>
          <p:cNvPicPr>
            <a:picLocks noChangeAspect="1"/>
          </p:cNvPicPr>
          <p:nvPr/>
        </p:nvPicPr>
        <p:blipFill>
          <a:blip r:embed="rId6"/>
          <a:stretch>
            <a:fillRect/>
          </a:stretch>
        </p:blipFill>
        <p:spPr>
          <a:xfrm>
            <a:off x="468894" y="3249047"/>
            <a:ext cx="7772400" cy="3479380"/>
          </a:xfrm>
          <a:prstGeom prst="rect">
            <a:avLst/>
          </a:prstGeom>
        </p:spPr>
      </p:pic>
    </p:spTree>
    <p:extLst>
      <p:ext uri="{BB962C8B-B14F-4D97-AF65-F5344CB8AC3E}">
        <p14:creationId xmlns:p14="http://schemas.microsoft.com/office/powerpoint/2010/main" val="17085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522249" y="329353"/>
            <a:ext cx="9773900" cy="646331"/>
          </a:xfrm>
          <a:prstGeom prst="rect">
            <a:avLst/>
          </a:prstGeom>
        </p:spPr>
        <p:txBody>
          <a:bodyPr wrap="square">
            <a:spAutoFit/>
          </a:bodyPr>
          <a:lstStyle/>
          <a:p>
            <a:pPr marL="342900" indent="-342900">
              <a:spcAft>
                <a:spcPts val="1200"/>
              </a:spcAft>
              <a:buFont typeface="Wingdings" pitchFamily="2" charset="2"/>
              <a:buChar char="q"/>
            </a:pPr>
            <a:r>
              <a:rPr lang="en-US" sz="3600" b="1" dirty="0">
                <a:solidFill>
                  <a:srgbClr val="FF0000"/>
                </a:solidFill>
              </a:rPr>
              <a:t> Formulate </a:t>
            </a:r>
            <a:r>
              <a:rPr lang="en-US" sz="3600" b="1" i="1" dirty="0">
                <a:solidFill>
                  <a:srgbClr val="FF0000"/>
                </a:solidFill>
              </a:rPr>
              <a:t>statistical models </a:t>
            </a:r>
            <a:r>
              <a:rPr lang="en-US" sz="3600" b="1" dirty="0">
                <a:solidFill>
                  <a:srgbClr val="FF0000"/>
                </a:solidFill>
              </a:rPr>
              <a:t>for uncertainties </a:t>
            </a:r>
          </a:p>
        </p:txBody>
      </p:sp>
      <p:sp>
        <p:nvSpPr>
          <p:cNvPr id="3" name="TextBox 2">
            <a:extLst>
              <a:ext uri="{FF2B5EF4-FFF2-40B4-BE49-F238E27FC236}">
                <a16:creationId xmlns:a16="http://schemas.microsoft.com/office/drawing/2014/main" id="{EDEF0FCE-9F11-6F48-9861-9A3B13946EEF}"/>
              </a:ext>
            </a:extLst>
          </p:cNvPr>
          <p:cNvSpPr txBox="1"/>
          <p:nvPr/>
        </p:nvSpPr>
        <p:spPr>
          <a:xfrm>
            <a:off x="586790" y="570518"/>
            <a:ext cx="10831170" cy="892552"/>
          </a:xfrm>
          <a:prstGeom prst="rect">
            <a:avLst/>
          </a:prstGeom>
          <a:noFill/>
        </p:spPr>
        <p:txBody>
          <a:bodyPr wrap="none" rtlCol="0">
            <a:spAutoFit/>
          </a:bodyPr>
          <a:lstStyle/>
          <a:p>
            <a:endParaRPr lang="en-US" sz="2400" dirty="0"/>
          </a:p>
          <a:p>
            <a:pPr marL="342900" indent="-342900">
              <a:spcAft>
                <a:spcPts val="1200"/>
              </a:spcAft>
              <a:buFont typeface="Wingdings" pitchFamily="2" charset="2"/>
              <a:buChar char="q"/>
            </a:pPr>
            <a:r>
              <a:rPr lang="en-US" sz="2800" dirty="0">
                <a:solidFill>
                  <a:srgbClr val="FF0000"/>
                </a:solidFill>
              </a:rPr>
              <a:t> Interact with the experts: statisticians say any model better than none!</a:t>
            </a:r>
          </a:p>
        </p:txBody>
      </p:sp>
      <p:sp>
        <p:nvSpPr>
          <p:cNvPr id="12" name="TextBox 11">
            <a:extLst>
              <a:ext uri="{FF2B5EF4-FFF2-40B4-BE49-F238E27FC236}">
                <a16:creationId xmlns:a16="http://schemas.microsoft.com/office/drawing/2014/main" id="{D0614988-E859-7D45-DD99-E8046D5B16A5}"/>
              </a:ext>
            </a:extLst>
          </p:cNvPr>
          <p:cNvSpPr txBox="1"/>
          <p:nvPr/>
        </p:nvSpPr>
        <p:spPr>
          <a:xfrm>
            <a:off x="871407" y="1495947"/>
            <a:ext cx="10208969" cy="830997"/>
          </a:xfrm>
          <a:prstGeom prst="rect">
            <a:avLst/>
          </a:prstGeom>
          <a:solidFill>
            <a:schemeClr val="accent5">
              <a:lumMod val="20000"/>
              <a:lumOff val="80000"/>
            </a:schemeClr>
          </a:solidFill>
        </p:spPr>
        <p:txBody>
          <a:bodyPr wrap="square" rtlCol="0">
            <a:spAutoFit/>
          </a:bodyPr>
          <a:lstStyle/>
          <a:p>
            <a:pPr algn="ctr"/>
            <a:r>
              <a:rPr lang="en-US" sz="2400" b="0" i="0" dirty="0">
                <a:solidFill>
                  <a:srgbClr val="333333"/>
                </a:solidFill>
                <a:effectLst/>
                <a:latin typeface="Lato" panose="020F0502020204030203" pitchFamily="34" charset="0"/>
              </a:rPr>
              <a:t>Revised George Box: “All models are wrong, but </a:t>
            </a:r>
            <a:r>
              <a:rPr lang="en-US" sz="2400" b="0" i="0" strike="sngStrike" dirty="0">
                <a:solidFill>
                  <a:srgbClr val="FF0000"/>
                </a:solidFill>
                <a:effectLst/>
                <a:latin typeface="Lato" panose="020F0502020204030203" pitchFamily="34" charset="0"/>
              </a:rPr>
              <a:t>some</a:t>
            </a:r>
            <a:r>
              <a:rPr lang="en-US" sz="2400" b="0" i="0" dirty="0">
                <a:solidFill>
                  <a:srgbClr val="333333"/>
                </a:solidFill>
                <a:effectLst/>
                <a:latin typeface="Lato" panose="020F0502020204030203" pitchFamily="34" charset="0"/>
              </a:rPr>
              <a:t> models </a:t>
            </a:r>
            <a:r>
              <a:rPr lang="en-US" sz="2400" b="0" i="0" dirty="0">
                <a:solidFill>
                  <a:srgbClr val="FF0000"/>
                </a:solidFill>
                <a:effectLst/>
                <a:latin typeface="Lato" panose="020F0502020204030203" pitchFamily="34" charset="0"/>
              </a:rPr>
              <a:t>that </a:t>
            </a:r>
            <a:r>
              <a:rPr lang="en-US" sz="2400" b="0" i="1" dirty="0">
                <a:solidFill>
                  <a:srgbClr val="FF0000"/>
                </a:solidFill>
                <a:effectLst/>
                <a:latin typeface="Lato" panose="020F0502020204030203" pitchFamily="34" charset="0"/>
              </a:rPr>
              <a:t>know</a:t>
            </a:r>
            <a:r>
              <a:rPr lang="en-US" sz="2400" b="0" i="0" dirty="0">
                <a:solidFill>
                  <a:srgbClr val="FF0000"/>
                </a:solidFill>
                <a:effectLst/>
                <a:latin typeface="Lato" panose="020F0502020204030203" pitchFamily="34" charset="0"/>
              </a:rPr>
              <a:t> when they are wrong</a:t>
            </a:r>
            <a:r>
              <a:rPr lang="en-US" sz="2400" b="0" i="0" dirty="0">
                <a:solidFill>
                  <a:srgbClr val="333333"/>
                </a:solidFill>
                <a:effectLst/>
                <a:latin typeface="Lato" panose="020F0502020204030203" pitchFamily="34" charset="0"/>
              </a:rPr>
              <a:t>, are useful.”</a:t>
            </a:r>
          </a:p>
        </p:txBody>
      </p:sp>
      <p:grpSp>
        <p:nvGrpSpPr>
          <p:cNvPr id="6" name="Group 5">
            <a:extLst>
              <a:ext uri="{FF2B5EF4-FFF2-40B4-BE49-F238E27FC236}">
                <a16:creationId xmlns:a16="http://schemas.microsoft.com/office/drawing/2014/main" id="{24CB4813-572B-417F-80F0-D145FC2A9598}"/>
              </a:ext>
            </a:extLst>
          </p:cNvPr>
          <p:cNvGrpSpPr/>
          <p:nvPr/>
        </p:nvGrpSpPr>
        <p:grpSpPr>
          <a:xfrm>
            <a:off x="250344" y="2317075"/>
            <a:ext cx="10356425" cy="584775"/>
            <a:chOff x="214486" y="2603943"/>
            <a:chExt cx="10356425" cy="584775"/>
          </a:xfrm>
        </p:grpSpPr>
        <p:sp>
          <p:nvSpPr>
            <p:cNvPr id="4" name="TextBox 3">
              <a:extLst>
                <a:ext uri="{FF2B5EF4-FFF2-40B4-BE49-F238E27FC236}">
                  <a16:creationId xmlns:a16="http://schemas.microsoft.com/office/drawing/2014/main" id="{38A81C6C-907B-04F6-B4F3-5272E3CD921C}"/>
                </a:ext>
              </a:extLst>
            </p:cNvPr>
            <p:cNvSpPr txBox="1"/>
            <p:nvPr/>
          </p:nvSpPr>
          <p:spPr>
            <a:xfrm>
              <a:off x="214486" y="2603943"/>
              <a:ext cx="10356425" cy="584775"/>
            </a:xfrm>
            <a:prstGeom prst="rect">
              <a:avLst/>
            </a:prstGeom>
            <a:noFill/>
          </p:spPr>
          <p:txBody>
            <a:bodyPr wrap="none" rtlCol="0">
              <a:spAutoFit/>
            </a:bodyPr>
            <a:lstStyle/>
            <a:p>
              <a:r>
                <a:rPr lang="en-US" sz="3200" dirty="0">
                  <a:solidFill>
                    <a:srgbClr val="0070C0"/>
                  </a:solidFill>
                </a:rPr>
                <a:t>For EFTs, learn          from </a:t>
              </a:r>
              <a:r>
                <a:rPr lang="en-US" sz="3200" i="1" dirty="0">
                  <a:solidFill>
                    <a:srgbClr val="0070C0"/>
                  </a:solidFill>
                </a:rPr>
                <a:t>convergence pattern </a:t>
              </a:r>
              <a:r>
                <a:rPr lang="en-US" sz="3200" dirty="0">
                  <a:solidFill>
                    <a:srgbClr val="0070C0"/>
                  </a:solidFill>
                </a:rPr>
                <a:t>of observables</a:t>
              </a:r>
              <a:endParaRPr lang="en-US" sz="3200" b="1" i="1" dirty="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CA1458A-FCF6-78F3-F992-D3922A54CCFC}"/>
                </a:ext>
              </a:extLst>
            </p:cNvPr>
            <p:cNvPicPr>
              <a:picLocks noChangeAspect="1"/>
            </p:cNvPicPr>
            <p:nvPr/>
          </p:nvPicPr>
          <p:blipFill>
            <a:blip r:embed="rId3"/>
            <a:stretch>
              <a:fillRect/>
            </a:stretch>
          </p:blipFill>
          <p:spPr>
            <a:xfrm>
              <a:off x="2813728" y="2712821"/>
              <a:ext cx="705701" cy="374904"/>
            </a:xfrm>
            <a:prstGeom prst="rect">
              <a:avLst/>
            </a:prstGeom>
          </p:spPr>
        </p:pic>
      </p:grpSp>
      <p:grpSp>
        <p:nvGrpSpPr>
          <p:cNvPr id="22" name="Group 21">
            <a:extLst>
              <a:ext uri="{FF2B5EF4-FFF2-40B4-BE49-F238E27FC236}">
                <a16:creationId xmlns:a16="http://schemas.microsoft.com/office/drawing/2014/main" id="{E8D41E22-E64B-8FDB-1F4C-DFDF277B68D7}"/>
              </a:ext>
            </a:extLst>
          </p:cNvPr>
          <p:cNvGrpSpPr/>
          <p:nvPr/>
        </p:nvGrpSpPr>
        <p:grpSpPr>
          <a:xfrm>
            <a:off x="562743" y="2942661"/>
            <a:ext cx="9512124" cy="3247015"/>
            <a:chOff x="993896" y="2942661"/>
            <a:chExt cx="9512124" cy="3247015"/>
          </a:xfrm>
        </p:grpSpPr>
        <p:pic>
          <p:nvPicPr>
            <p:cNvPr id="7" name="Picture 6">
              <a:extLst>
                <a:ext uri="{FF2B5EF4-FFF2-40B4-BE49-F238E27FC236}">
                  <a16:creationId xmlns:a16="http://schemas.microsoft.com/office/drawing/2014/main" id="{C448BF32-C0A3-5E56-22DF-A95C878FD005}"/>
                </a:ext>
              </a:extLst>
            </p:cNvPr>
            <p:cNvPicPr>
              <a:picLocks noChangeAspect="1"/>
            </p:cNvPicPr>
            <p:nvPr/>
          </p:nvPicPr>
          <p:blipFill>
            <a:blip r:embed="rId4"/>
            <a:stretch>
              <a:fillRect/>
            </a:stretch>
          </p:blipFill>
          <p:spPr>
            <a:xfrm>
              <a:off x="993896" y="2942661"/>
              <a:ext cx="3048000" cy="3227293"/>
            </a:xfrm>
            <a:prstGeom prst="rect">
              <a:avLst/>
            </a:prstGeom>
          </p:spPr>
        </p:pic>
        <p:pic>
          <p:nvPicPr>
            <p:cNvPr id="8" name="Picture 7">
              <a:extLst>
                <a:ext uri="{FF2B5EF4-FFF2-40B4-BE49-F238E27FC236}">
                  <a16:creationId xmlns:a16="http://schemas.microsoft.com/office/drawing/2014/main" id="{FCD3A408-6536-C0C2-A596-E2041EF4EB94}"/>
                </a:ext>
              </a:extLst>
            </p:cNvPr>
            <p:cNvPicPr>
              <a:picLocks noChangeAspect="1"/>
            </p:cNvPicPr>
            <p:nvPr/>
          </p:nvPicPr>
          <p:blipFill>
            <a:blip r:embed="rId5"/>
            <a:stretch>
              <a:fillRect/>
            </a:stretch>
          </p:blipFill>
          <p:spPr>
            <a:xfrm>
              <a:off x="4276419" y="2957146"/>
              <a:ext cx="2997539" cy="3230880"/>
            </a:xfrm>
            <a:prstGeom prst="rect">
              <a:avLst/>
            </a:prstGeom>
          </p:spPr>
        </p:pic>
        <p:grpSp>
          <p:nvGrpSpPr>
            <p:cNvPr id="9" name="Group 8">
              <a:extLst>
                <a:ext uri="{FF2B5EF4-FFF2-40B4-BE49-F238E27FC236}">
                  <a16:creationId xmlns:a16="http://schemas.microsoft.com/office/drawing/2014/main" id="{6479654F-6C54-3047-8FAB-3AEEDD18D5D9}"/>
                </a:ext>
              </a:extLst>
            </p:cNvPr>
            <p:cNvGrpSpPr/>
            <p:nvPr/>
          </p:nvGrpSpPr>
          <p:grpSpPr>
            <a:xfrm>
              <a:off x="7508481" y="2958796"/>
              <a:ext cx="2997539" cy="3230880"/>
              <a:chOff x="8518576" y="865178"/>
              <a:chExt cx="2997539" cy="3230880"/>
            </a:xfrm>
          </p:grpSpPr>
          <p:pic>
            <p:nvPicPr>
              <p:cNvPr id="10" name="Picture 9">
                <a:extLst>
                  <a:ext uri="{FF2B5EF4-FFF2-40B4-BE49-F238E27FC236}">
                    <a16:creationId xmlns:a16="http://schemas.microsoft.com/office/drawing/2014/main" id="{BE7F9ACF-596B-8E28-3A06-52AD82FE2EC7}"/>
                  </a:ext>
                </a:extLst>
              </p:cNvPr>
              <p:cNvPicPr>
                <a:picLocks noChangeAspect="1"/>
              </p:cNvPicPr>
              <p:nvPr/>
            </p:nvPicPr>
            <p:blipFill>
              <a:blip r:embed="rId6"/>
              <a:stretch>
                <a:fillRect/>
              </a:stretch>
            </p:blipFill>
            <p:spPr>
              <a:xfrm>
                <a:off x="8518576" y="865178"/>
                <a:ext cx="2997539" cy="3230880"/>
              </a:xfrm>
              <a:prstGeom prst="rect">
                <a:avLst/>
              </a:prstGeom>
            </p:spPr>
          </p:pic>
          <p:sp>
            <p:nvSpPr>
              <p:cNvPr id="14" name="TextBox 13">
                <a:extLst>
                  <a:ext uri="{FF2B5EF4-FFF2-40B4-BE49-F238E27FC236}">
                    <a16:creationId xmlns:a16="http://schemas.microsoft.com/office/drawing/2014/main" id="{A56C6B8E-EF77-2F94-AC32-26D14513F821}"/>
                  </a:ext>
                </a:extLst>
              </p:cNvPr>
              <p:cNvSpPr txBox="1"/>
              <p:nvPr/>
            </p:nvSpPr>
            <p:spPr>
              <a:xfrm>
                <a:off x="10177334" y="1451148"/>
                <a:ext cx="1330814" cy="307777"/>
              </a:xfrm>
              <a:prstGeom prst="rect">
                <a:avLst/>
              </a:prstGeom>
              <a:noFill/>
            </p:spPr>
            <p:txBody>
              <a:bodyPr wrap="none" rtlCol="0">
                <a:spAutoFit/>
              </a:bodyPr>
              <a:lstStyle/>
              <a:p>
                <a:r>
                  <a:rPr lang="en-US" sz="1400" dirty="0"/>
                  <a:t>[dimensionless]</a:t>
                </a:r>
              </a:p>
            </p:txBody>
          </p:sp>
        </p:grpSp>
      </p:grpSp>
      <p:grpSp>
        <p:nvGrpSpPr>
          <p:cNvPr id="16" name="Group 15">
            <a:extLst>
              <a:ext uri="{FF2B5EF4-FFF2-40B4-BE49-F238E27FC236}">
                <a16:creationId xmlns:a16="http://schemas.microsoft.com/office/drawing/2014/main" id="{2BBC0790-6A26-7862-20E5-42951865D5B0}"/>
              </a:ext>
            </a:extLst>
          </p:cNvPr>
          <p:cNvGrpSpPr/>
          <p:nvPr/>
        </p:nvGrpSpPr>
        <p:grpSpPr>
          <a:xfrm>
            <a:off x="459127" y="5948216"/>
            <a:ext cx="10278723" cy="861633"/>
            <a:chOff x="607540" y="4018161"/>
            <a:chExt cx="7709042" cy="646225"/>
          </a:xfrm>
        </p:grpSpPr>
        <p:pic>
          <p:nvPicPr>
            <p:cNvPr id="17" name="Picture 16">
              <a:extLst>
                <a:ext uri="{FF2B5EF4-FFF2-40B4-BE49-F238E27FC236}">
                  <a16:creationId xmlns:a16="http://schemas.microsoft.com/office/drawing/2014/main" id="{A4BA23D9-CAA0-5443-927B-83E737784AF3}"/>
                </a:ext>
              </a:extLst>
            </p:cNvPr>
            <p:cNvPicPr>
              <a:picLocks noChangeAspect="1"/>
            </p:cNvPicPr>
            <p:nvPr/>
          </p:nvPicPr>
          <p:blipFill>
            <a:blip r:embed="rId7"/>
            <a:stretch>
              <a:fillRect/>
            </a:stretch>
          </p:blipFill>
          <p:spPr>
            <a:xfrm>
              <a:off x="6269911" y="4073890"/>
              <a:ext cx="2046671" cy="590496"/>
            </a:xfrm>
            <a:prstGeom prst="rect">
              <a:avLst/>
            </a:prstGeom>
          </p:spPr>
        </p:pic>
        <p:pic>
          <p:nvPicPr>
            <p:cNvPr id="18" name="Picture 17">
              <a:extLst>
                <a:ext uri="{FF2B5EF4-FFF2-40B4-BE49-F238E27FC236}">
                  <a16:creationId xmlns:a16="http://schemas.microsoft.com/office/drawing/2014/main" id="{1154D5DA-1DEC-038C-64F3-90D6E5FD8C78}"/>
                </a:ext>
              </a:extLst>
            </p:cNvPr>
            <p:cNvPicPr>
              <a:picLocks noChangeAspect="1"/>
            </p:cNvPicPr>
            <p:nvPr/>
          </p:nvPicPr>
          <p:blipFill>
            <a:blip r:embed="rId8"/>
            <a:stretch>
              <a:fillRect/>
            </a:stretch>
          </p:blipFill>
          <p:spPr>
            <a:xfrm>
              <a:off x="2519625" y="4018161"/>
              <a:ext cx="1685606" cy="604493"/>
            </a:xfrm>
            <a:prstGeom prst="rect">
              <a:avLst/>
            </a:prstGeom>
          </p:spPr>
        </p:pic>
        <p:sp>
          <p:nvSpPr>
            <p:cNvPr id="19" name="TextBox 18">
              <a:extLst>
                <a:ext uri="{FF2B5EF4-FFF2-40B4-BE49-F238E27FC236}">
                  <a16:creationId xmlns:a16="http://schemas.microsoft.com/office/drawing/2014/main" id="{B8638FD5-E12A-4186-6B3E-72383B32F88D}"/>
                </a:ext>
              </a:extLst>
            </p:cNvPr>
            <p:cNvSpPr txBox="1"/>
            <p:nvPr/>
          </p:nvSpPr>
          <p:spPr>
            <a:xfrm>
              <a:off x="607540" y="4174265"/>
              <a:ext cx="1818623" cy="346249"/>
            </a:xfrm>
            <a:prstGeom prst="rect">
              <a:avLst/>
            </a:prstGeom>
            <a:noFill/>
          </p:spPr>
          <p:txBody>
            <a:bodyPr wrap="none" rtlCol="0">
              <a:spAutoFit/>
            </a:bodyPr>
            <a:lstStyle/>
            <a:p>
              <a:r>
                <a:rPr lang="en-US" sz="2400" dirty="0">
                  <a:solidFill>
                    <a:srgbClr val="FF0000"/>
                  </a:solidFill>
                </a:rPr>
                <a:t>Theory at order k:</a:t>
              </a:r>
            </a:p>
          </p:txBody>
        </p:sp>
        <p:sp>
          <p:nvSpPr>
            <p:cNvPr id="20" name="TextBox 19">
              <a:extLst>
                <a:ext uri="{FF2B5EF4-FFF2-40B4-BE49-F238E27FC236}">
                  <a16:creationId xmlns:a16="http://schemas.microsoft.com/office/drawing/2014/main" id="{490D4294-28D3-7670-DA88-6844AEC7D647}"/>
                </a:ext>
              </a:extLst>
            </p:cNvPr>
            <p:cNvSpPr txBox="1"/>
            <p:nvPr/>
          </p:nvSpPr>
          <p:spPr>
            <a:xfrm>
              <a:off x="4561640" y="4161152"/>
              <a:ext cx="1628426" cy="346249"/>
            </a:xfrm>
            <a:prstGeom prst="rect">
              <a:avLst/>
            </a:prstGeom>
            <a:noFill/>
          </p:spPr>
          <p:txBody>
            <a:bodyPr wrap="none" rtlCol="0">
              <a:spAutoFit/>
            </a:bodyPr>
            <a:lstStyle/>
            <a:p>
              <a:r>
                <a:rPr lang="en-US" sz="2400" dirty="0">
                  <a:solidFill>
                    <a:srgbClr val="FF0000"/>
                  </a:solidFill>
                </a:rPr>
                <a:t>Omitted orders:</a:t>
              </a:r>
            </a:p>
          </p:txBody>
        </p:sp>
      </p:grpSp>
      <p:grpSp>
        <p:nvGrpSpPr>
          <p:cNvPr id="23" name="Group 22">
            <a:extLst>
              <a:ext uri="{FF2B5EF4-FFF2-40B4-BE49-F238E27FC236}">
                <a16:creationId xmlns:a16="http://schemas.microsoft.com/office/drawing/2014/main" id="{6D4E3B1B-82B2-EF5C-BA5A-4226B012A31D}"/>
              </a:ext>
            </a:extLst>
          </p:cNvPr>
          <p:cNvGrpSpPr/>
          <p:nvPr/>
        </p:nvGrpSpPr>
        <p:grpSpPr>
          <a:xfrm>
            <a:off x="9987021" y="3639617"/>
            <a:ext cx="2056242" cy="1242944"/>
            <a:chOff x="9987021" y="3639617"/>
            <a:chExt cx="2056242" cy="1242944"/>
          </a:xfrm>
        </p:grpSpPr>
        <p:sp>
          <p:nvSpPr>
            <p:cNvPr id="11" name="TextBox 10">
              <a:extLst>
                <a:ext uri="{FF2B5EF4-FFF2-40B4-BE49-F238E27FC236}">
                  <a16:creationId xmlns:a16="http://schemas.microsoft.com/office/drawing/2014/main" id="{5ACEF78B-913C-3F6F-7490-D459B0DD547C}"/>
                </a:ext>
              </a:extLst>
            </p:cNvPr>
            <p:cNvSpPr txBox="1"/>
            <p:nvPr/>
          </p:nvSpPr>
          <p:spPr>
            <a:xfrm>
              <a:off x="9987021" y="3639617"/>
              <a:ext cx="347104" cy="1200329"/>
            </a:xfrm>
            <a:prstGeom prst="rect">
              <a:avLst/>
            </a:prstGeom>
            <a:noFill/>
          </p:spPr>
          <p:txBody>
            <a:bodyPr wrap="square" rtlCol="0">
              <a:spAutoFit/>
            </a:bodyPr>
            <a:lstStyle/>
            <a:p>
              <a:r>
                <a:rPr lang="en-US" sz="7200" dirty="0"/>
                <a:t>}</a:t>
              </a:r>
            </a:p>
          </p:txBody>
        </p:sp>
        <p:grpSp>
          <p:nvGrpSpPr>
            <p:cNvPr id="21" name="Group 20">
              <a:extLst>
                <a:ext uri="{FF2B5EF4-FFF2-40B4-BE49-F238E27FC236}">
                  <a16:creationId xmlns:a16="http://schemas.microsoft.com/office/drawing/2014/main" id="{E901158C-27BC-A509-7A17-A0D055394605}"/>
                </a:ext>
              </a:extLst>
            </p:cNvPr>
            <p:cNvGrpSpPr/>
            <p:nvPr/>
          </p:nvGrpSpPr>
          <p:grpSpPr>
            <a:xfrm>
              <a:off x="10453586" y="3682232"/>
              <a:ext cx="1589677" cy="1200329"/>
              <a:chOff x="10438596" y="3457380"/>
              <a:chExt cx="1589677" cy="1200329"/>
            </a:xfrm>
          </p:grpSpPr>
          <p:sp>
            <p:nvSpPr>
              <p:cNvPr id="24" name="TextBox 23">
                <a:extLst>
                  <a:ext uri="{FF2B5EF4-FFF2-40B4-BE49-F238E27FC236}">
                    <a16:creationId xmlns:a16="http://schemas.microsoft.com/office/drawing/2014/main" id="{A33EF854-3C37-F814-BDD4-B82020DD509F}"/>
                  </a:ext>
                </a:extLst>
              </p:cNvPr>
              <p:cNvSpPr txBox="1"/>
              <p:nvPr/>
            </p:nvSpPr>
            <p:spPr>
              <a:xfrm>
                <a:off x="10438596" y="3457380"/>
                <a:ext cx="1589677" cy="1200329"/>
              </a:xfrm>
              <a:prstGeom prst="rect">
                <a:avLst/>
              </a:prstGeom>
              <a:solidFill>
                <a:schemeClr val="accent3">
                  <a:lumMod val="20000"/>
                  <a:lumOff val="80000"/>
                </a:schemeClr>
              </a:solidFill>
            </p:spPr>
            <p:txBody>
              <a:bodyPr wrap="square" rtlCol="0">
                <a:spAutoFit/>
              </a:bodyPr>
              <a:lstStyle/>
              <a:p>
                <a:pPr algn="ctr"/>
                <a:r>
                  <a:rPr lang="en-US" sz="2400" dirty="0"/>
                  <a:t>Estimate variance</a:t>
                </a:r>
                <a:br>
                  <a:rPr lang="en-US" sz="2400" dirty="0"/>
                </a:br>
                <a:r>
                  <a:rPr lang="en-US" sz="2400" dirty="0">
                    <a:sym typeface="Wingdings" pitchFamily="2" charset="2"/>
                  </a:rPr>
                  <a:t> </a:t>
                </a:r>
                <a:r>
                  <a:rPr lang="en-US" sz="2400" i="1" dirty="0">
                    <a:sym typeface="Wingdings" pitchFamily="2" charset="2"/>
                  </a:rPr>
                  <a:t>c</a:t>
                </a:r>
                <a:endParaRPr lang="en-US" sz="2400" i="1" dirty="0"/>
              </a:p>
            </p:txBody>
          </p:sp>
          <p:cxnSp>
            <p:nvCxnSpPr>
              <p:cNvPr id="15" name="Straight Connector 14">
                <a:extLst>
                  <a:ext uri="{FF2B5EF4-FFF2-40B4-BE49-F238E27FC236}">
                    <a16:creationId xmlns:a16="http://schemas.microsoft.com/office/drawing/2014/main" id="{1F5DADA4-0D35-49A9-EA8D-F848528478A8}"/>
                  </a:ext>
                </a:extLst>
              </p:cNvPr>
              <p:cNvCxnSpPr/>
              <p:nvPr/>
            </p:nvCxnSpPr>
            <p:spPr>
              <a:xfrm>
                <a:off x="11339077" y="4337370"/>
                <a:ext cx="1610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971169A1-55F7-9CA1-F4A6-65C5792E2F23}"/>
              </a:ext>
            </a:extLst>
          </p:cNvPr>
          <p:cNvGrpSpPr/>
          <p:nvPr/>
        </p:nvGrpSpPr>
        <p:grpSpPr>
          <a:xfrm>
            <a:off x="148737" y="963492"/>
            <a:ext cx="5099615" cy="5778102"/>
            <a:chOff x="148737" y="963492"/>
            <a:chExt cx="5099615" cy="5778102"/>
          </a:xfrm>
        </p:grpSpPr>
        <p:grpSp>
          <p:nvGrpSpPr>
            <p:cNvPr id="25" name="Group 24">
              <a:extLst>
                <a:ext uri="{FF2B5EF4-FFF2-40B4-BE49-F238E27FC236}">
                  <a16:creationId xmlns:a16="http://schemas.microsoft.com/office/drawing/2014/main" id="{4DB6D0D9-F497-49B7-EFDE-0D49B5A7F7A0}"/>
                </a:ext>
              </a:extLst>
            </p:cNvPr>
            <p:cNvGrpSpPr>
              <a:grpSpLocks noChangeAspect="1"/>
            </p:cNvGrpSpPr>
            <p:nvPr/>
          </p:nvGrpSpPr>
          <p:grpSpPr>
            <a:xfrm>
              <a:off x="201319" y="963492"/>
              <a:ext cx="5012790" cy="5778102"/>
              <a:chOff x="2590800" y="1468582"/>
              <a:chExt cx="3629891" cy="4184073"/>
            </a:xfrm>
          </p:grpSpPr>
          <p:sp>
            <p:nvSpPr>
              <p:cNvPr id="26" name="Rectangle 25">
                <a:extLst>
                  <a:ext uri="{FF2B5EF4-FFF2-40B4-BE49-F238E27FC236}">
                    <a16:creationId xmlns:a16="http://schemas.microsoft.com/office/drawing/2014/main" id="{18794A26-ABA8-88A6-3B91-BBF948D5A17A}"/>
                  </a:ext>
                </a:extLst>
              </p:cNvPr>
              <p:cNvSpPr/>
              <p:nvPr/>
            </p:nvSpPr>
            <p:spPr>
              <a:xfrm>
                <a:off x="2590800" y="1468582"/>
                <a:ext cx="3629891" cy="418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A74327F-41E6-F237-5E04-58BB278E0ECB}"/>
                  </a:ext>
                </a:extLst>
              </p:cNvPr>
              <p:cNvPicPr>
                <a:picLocks noChangeAspect="1"/>
              </p:cNvPicPr>
              <p:nvPr/>
            </p:nvPicPr>
            <p:blipFill>
              <a:blip r:embed="rId9"/>
              <a:stretch>
                <a:fillRect/>
              </a:stretch>
            </p:blipFill>
            <p:spPr>
              <a:xfrm>
                <a:off x="2849995" y="1731817"/>
                <a:ext cx="3111500" cy="3657599"/>
              </a:xfrm>
              <a:prstGeom prst="rect">
                <a:avLst/>
              </a:prstGeom>
              <a:noFill/>
            </p:spPr>
          </p:pic>
        </p:grpSp>
        <p:sp>
          <p:nvSpPr>
            <p:cNvPr id="28" name="TextBox 27">
              <a:extLst>
                <a:ext uri="{FF2B5EF4-FFF2-40B4-BE49-F238E27FC236}">
                  <a16:creationId xmlns:a16="http://schemas.microsoft.com/office/drawing/2014/main" id="{390856E4-4A34-217F-3576-647659914524}"/>
                </a:ext>
              </a:extLst>
            </p:cNvPr>
            <p:cNvSpPr txBox="1"/>
            <p:nvPr/>
          </p:nvSpPr>
          <p:spPr>
            <a:xfrm>
              <a:off x="148737" y="3409777"/>
              <a:ext cx="5099615" cy="400110"/>
            </a:xfrm>
            <a:prstGeom prst="rect">
              <a:avLst/>
            </a:prstGeom>
            <a:solidFill>
              <a:schemeClr val="bg1"/>
            </a:solidFill>
          </p:spPr>
          <p:txBody>
            <a:bodyPr wrap="square">
              <a:spAutoFit/>
            </a:bodyPr>
            <a:lstStyle/>
            <a:p>
              <a:pPr marL="342900" indent="-342900">
                <a:spcAft>
                  <a:spcPts val="1200"/>
                </a:spcAft>
                <a:buFont typeface="Wingdings" pitchFamily="2" charset="2"/>
                <a:buChar char="q"/>
              </a:pPr>
              <a:r>
                <a:rPr lang="en-US" sz="2000" dirty="0">
                  <a:solidFill>
                    <a:srgbClr val="FF0000"/>
                  </a:solidFill>
                </a:rPr>
                <a:t>Use </a:t>
              </a:r>
              <a:r>
                <a:rPr lang="en-US" sz="2000" i="1" dirty="0">
                  <a:solidFill>
                    <a:srgbClr val="FF0000"/>
                  </a:solidFill>
                </a:rPr>
                <a:t>model checking </a:t>
              </a:r>
              <a:r>
                <a:rPr lang="en-US" sz="2000" dirty="0">
                  <a:solidFill>
                    <a:srgbClr val="FF0000"/>
                  </a:solidFill>
                </a:rPr>
                <a:t>to validate our models </a:t>
              </a:r>
            </a:p>
          </p:txBody>
        </p:sp>
      </p:grpSp>
      <p:sp>
        <p:nvSpPr>
          <p:cNvPr id="13" name="TextBox 12">
            <a:extLst>
              <a:ext uri="{FF2B5EF4-FFF2-40B4-BE49-F238E27FC236}">
                <a16:creationId xmlns:a16="http://schemas.microsoft.com/office/drawing/2014/main" id="{EC14ACF8-D33D-7D12-70F7-DAAC17642EA4}"/>
              </a:ext>
            </a:extLst>
          </p:cNvPr>
          <p:cNvSpPr txBox="1"/>
          <p:nvPr/>
        </p:nvSpPr>
        <p:spPr>
          <a:xfrm>
            <a:off x="10195742" y="5104892"/>
            <a:ext cx="1882690" cy="923330"/>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b="1" dirty="0"/>
              <a:t>See talks by C. </a:t>
            </a:r>
            <a:r>
              <a:rPr lang="en-US" b="1" dirty="0" err="1"/>
              <a:t>Forssén</a:t>
            </a:r>
            <a:r>
              <a:rPr lang="en-US" b="1" dirty="0"/>
              <a:t>, J. Bub, A. </a:t>
            </a:r>
            <a:r>
              <a:rPr lang="en-US" b="1" dirty="0" err="1"/>
              <a:t>Semposki</a:t>
            </a:r>
            <a:r>
              <a:rPr lang="en-US" b="1" dirty="0"/>
              <a:t>, …</a:t>
            </a:r>
            <a:endParaRPr lang="en-US" b="1" dirty="0">
              <a:solidFill>
                <a:srgbClr val="FF0000"/>
              </a:solidFill>
            </a:endParaRPr>
          </a:p>
        </p:txBody>
      </p:sp>
    </p:spTree>
    <p:extLst>
      <p:ext uri="{BB962C8B-B14F-4D97-AF65-F5344CB8AC3E}">
        <p14:creationId xmlns:p14="http://schemas.microsoft.com/office/powerpoint/2010/main" val="217465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number of dots&#10;&#10;Description automatically generated with medium confidence">
            <a:extLst>
              <a:ext uri="{FF2B5EF4-FFF2-40B4-BE49-F238E27FC236}">
                <a16:creationId xmlns:a16="http://schemas.microsoft.com/office/drawing/2014/main" id="{1FBDA322-756A-EA83-11C3-6A0BD2932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534" y="4279983"/>
            <a:ext cx="3775051" cy="2525007"/>
          </a:xfrm>
          <a:prstGeom prst="rect">
            <a:avLst/>
          </a:prstGeom>
        </p:spPr>
      </p:pic>
      <p:sp>
        <p:nvSpPr>
          <p:cNvPr id="26" name="Arc 25">
            <a:extLst>
              <a:ext uri="{FF2B5EF4-FFF2-40B4-BE49-F238E27FC236}">
                <a16:creationId xmlns:a16="http://schemas.microsoft.com/office/drawing/2014/main" id="{744E24EC-0C47-A843-ADB2-7BFFFC1504A1}"/>
              </a:ext>
            </a:extLst>
          </p:cNvPr>
          <p:cNvSpPr/>
          <p:nvPr/>
        </p:nvSpPr>
        <p:spPr>
          <a:xfrm flipV="1">
            <a:off x="-944254" y="3282769"/>
            <a:ext cx="5151687" cy="1861889"/>
          </a:xfrm>
          <a:prstGeom prst="arc">
            <a:avLst>
              <a:gd name="adj1" fmla="val 16200000"/>
              <a:gd name="adj2" fmla="val 2151613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ierstadt" panose="020B0004020202020204" pitchFamily="34" charset="0"/>
            </a:endParaRPr>
          </a:p>
        </p:txBody>
      </p:sp>
      <p:sp>
        <p:nvSpPr>
          <p:cNvPr id="27" name="Arc 26">
            <a:extLst>
              <a:ext uri="{FF2B5EF4-FFF2-40B4-BE49-F238E27FC236}">
                <a16:creationId xmlns:a16="http://schemas.microsoft.com/office/drawing/2014/main" id="{E3E444F3-1FCC-BF71-8AB7-7CC5DCEC495D}"/>
              </a:ext>
            </a:extLst>
          </p:cNvPr>
          <p:cNvSpPr/>
          <p:nvPr/>
        </p:nvSpPr>
        <p:spPr>
          <a:xfrm>
            <a:off x="-1428947" y="5649514"/>
            <a:ext cx="6268801" cy="3094376"/>
          </a:xfrm>
          <a:prstGeom prst="arc">
            <a:avLst>
              <a:gd name="adj1" fmla="val 16247324"/>
              <a:gd name="adj2" fmla="val 2043318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ierstadt" panose="020B0004020202020204" pitchFamily="34" charset="0"/>
            </a:endParaRPr>
          </a:p>
        </p:txBody>
      </p:sp>
      <p:sp>
        <p:nvSpPr>
          <p:cNvPr id="28" name="Arrow: Right 27">
            <a:extLst>
              <a:ext uri="{FF2B5EF4-FFF2-40B4-BE49-F238E27FC236}">
                <a16:creationId xmlns:a16="http://schemas.microsoft.com/office/drawing/2014/main" id="{4666A26F-0269-7B01-CDE4-9E280DE4095E}"/>
              </a:ext>
            </a:extLst>
          </p:cNvPr>
          <p:cNvSpPr/>
          <p:nvPr/>
        </p:nvSpPr>
        <p:spPr>
          <a:xfrm>
            <a:off x="5538170" y="3271722"/>
            <a:ext cx="1006514" cy="479394"/>
          </a:xfrm>
          <a:prstGeom prst="rightArrow">
            <a:avLst/>
          </a:prstGeom>
          <a:solidFill>
            <a:srgbClr val="FF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ierstadt" panose="020B00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48DD05B-02B8-D757-534F-3B48E9284129}"/>
                  </a:ext>
                </a:extLst>
              </p:cNvPr>
              <p:cNvSpPr txBox="1"/>
              <p:nvPr/>
            </p:nvSpPr>
            <p:spPr>
              <a:xfrm>
                <a:off x="4333469" y="3905024"/>
                <a:ext cx="3303275" cy="897746"/>
              </a:xfrm>
              <a:prstGeom prst="rect">
                <a:avLst/>
              </a:prstGeom>
              <a:noFill/>
            </p:spPr>
            <p:txBody>
              <a:bodyPr wrap="square" rtlCol="0">
                <a:spAutoFit/>
              </a:bodyPr>
              <a:lstStyle/>
              <a:p>
                <a:pPr algn="ctr"/>
                <a:r>
                  <a:rPr lang="en-US" sz="1600" dirty="0">
                    <a:latin typeface="Bierstadt" panose="020B0004020202020204" pitchFamily="34" charset="0"/>
                  </a:rPr>
                  <a:t>For this choice of parametrization:</a:t>
                </a:r>
                <a:endParaRPr lang="en-US" sz="1600" b="0" dirty="0">
                  <a:latin typeface="Bierstadt" panose="020B0004020202020204" pitchFamily="34" charset="0"/>
                </a:endParaRPr>
              </a:p>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Λ</m:t>
                        </m:r>
                      </m:e>
                      <m:sub>
                        <m:r>
                          <a:rPr lang="en-US" b="0" i="1" smtClean="0">
                            <a:latin typeface="Cambria Math" panose="02040503050406030204" pitchFamily="18" charset="0"/>
                          </a:rPr>
                          <m:t>𝑏</m:t>
                        </m:r>
                      </m:sub>
                    </m:sSub>
                    <m:r>
                      <a:rPr lang="en-US" b="0" i="1" smtClean="0">
                        <a:latin typeface="Cambria Math" panose="02040503050406030204" pitchFamily="18" charset="0"/>
                      </a:rPr>
                      <m:t>=650 →570  </m:t>
                    </m:r>
                    <m:r>
                      <m:rPr>
                        <m:nor/>
                      </m:rPr>
                      <a:rPr lang="en-US" b="0" i="0" smtClean="0">
                        <a:latin typeface="Bierstadt" panose="020B0004020202020204" pitchFamily="34" charset="0"/>
                      </a:rPr>
                      <m:t>MeV</m:t>
                    </m:r>
                  </m:oMath>
                </a14:m>
                <a:r>
                  <a:rPr lang="en-US" b="0" dirty="0">
                    <a:latin typeface="Bierstadt" panose="020B0004020202020204" pitchFamily="34" charset="0"/>
                  </a:rPr>
                  <a:t>,</a:t>
                </a: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m:rPr>
                              <m:sty m:val="p"/>
                            </m:rPr>
                            <a:rPr lang="en-US" i="1">
                              <a:latin typeface="Cambria Math" panose="02040503050406030204" pitchFamily="18" charset="0"/>
                            </a:rPr>
                            <m:t>eff</m:t>
                          </m:r>
                        </m:sub>
                      </m:sSub>
                      <m:r>
                        <a:rPr lang="en-US" b="0" i="1" smtClean="0">
                          <a:latin typeface="Cambria Math" panose="02040503050406030204" pitchFamily="18" charset="0"/>
                        </a:rPr>
                        <m:t>=184 →138 </m:t>
                      </m:r>
                      <m:r>
                        <m:rPr>
                          <m:nor/>
                        </m:rPr>
                        <a:rPr lang="en-US" b="0" i="0" smtClean="0">
                          <a:latin typeface="Bierstadt" panose="020B0004020202020204" pitchFamily="34" charset="0"/>
                        </a:rPr>
                        <m:t>MeV</m:t>
                      </m:r>
                    </m:oMath>
                  </m:oMathPara>
                </a14:m>
                <a:endParaRPr lang="en-US" dirty="0">
                  <a:latin typeface="Bierstadt" panose="020B0004020202020204" pitchFamily="34" charset="0"/>
                </a:endParaRPr>
              </a:p>
            </p:txBody>
          </p:sp>
        </mc:Choice>
        <mc:Fallback xmlns="">
          <p:sp>
            <p:nvSpPr>
              <p:cNvPr id="29" name="TextBox 28">
                <a:extLst>
                  <a:ext uri="{FF2B5EF4-FFF2-40B4-BE49-F238E27FC236}">
                    <a16:creationId xmlns:a16="http://schemas.microsoft.com/office/drawing/2014/main" id="{748DD05B-02B8-D757-534F-3B48E9284129}"/>
                  </a:ext>
                </a:extLst>
              </p:cNvPr>
              <p:cNvSpPr txBox="1">
                <a:spLocks noRot="1" noChangeAspect="1" noMove="1" noResize="1" noEditPoints="1" noAdjustHandles="1" noChangeArrowheads="1" noChangeShapeType="1" noTextEdit="1"/>
              </p:cNvSpPr>
              <p:nvPr/>
            </p:nvSpPr>
            <p:spPr>
              <a:xfrm>
                <a:off x="4333469" y="3905024"/>
                <a:ext cx="3303275" cy="897746"/>
              </a:xfrm>
              <a:prstGeom prst="rect">
                <a:avLst/>
              </a:prstGeom>
              <a:blipFill>
                <a:blip r:embed="rId4"/>
                <a:stretch>
                  <a:fillRect t="-2041"/>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E2509ADC-2B92-D428-D4C2-02F181A33AF8}"/>
              </a:ext>
            </a:extLst>
          </p:cNvPr>
          <p:cNvSpPr txBox="1">
            <a:spLocks/>
          </p:cNvSpPr>
          <p:nvPr/>
        </p:nvSpPr>
        <p:spPr>
          <a:xfrm>
            <a:off x="1239147" y="-790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FF0000"/>
                </a:solidFill>
                <a:latin typeface="Bierstadt" panose="020B0004020202020204" pitchFamily="34" charset="0"/>
              </a:rPr>
              <a:t>Optimizing for stationarity </a:t>
            </a:r>
            <a:r>
              <a:rPr lang="en-US" sz="2000" b="1" kern="1200" dirty="0">
                <a:solidFill>
                  <a:srgbClr val="FF0000"/>
                </a:solidFill>
                <a:effectLst/>
                <a:latin typeface="Bierstadt" panose="020B0004020202020204" pitchFamily="34" charset="0"/>
              </a:rPr>
              <a:t>[</a:t>
            </a:r>
            <a:r>
              <a:rPr lang="en-US" sz="2000" b="1" kern="1200" dirty="0" err="1">
                <a:solidFill>
                  <a:srgbClr val="FF0000"/>
                </a:solidFill>
                <a:effectLst/>
                <a:latin typeface="Bierstadt" panose="020B0004020202020204" pitchFamily="34" charset="0"/>
              </a:rPr>
              <a:t>Millican</a:t>
            </a:r>
            <a:r>
              <a:rPr lang="en-US" sz="2000" b="1" kern="1200" dirty="0">
                <a:solidFill>
                  <a:srgbClr val="FF0000"/>
                </a:solidFill>
                <a:effectLst/>
                <a:latin typeface="Bierstadt" panose="020B0004020202020204" pitchFamily="34" charset="0"/>
              </a:rPr>
              <a:t> et al. (2024)]</a:t>
            </a:r>
            <a:r>
              <a:rPr lang="en-US" sz="2000" dirty="0">
                <a:latin typeface="Bierstadt" panose="020B0004020202020204" pitchFamily="34" charset="0"/>
              </a:rPr>
              <a:t> </a:t>
            </a:r>
            <a:endParaRPr lang="en-US" sz="2000" b="1" dirty="0">
              <a:solidFill>
                <a:srgbClr val="FF0000"/>
              </a:solidFill>
              <a:latin typeface="Bierstadt" panose="020B0004020202020204" pitchFamily="34" charset="0"/>
            </a:endParaRPr>
          </a:p>
        </p:txBody>
      </p:sp>
      <p:pic>
        <p:nvPicPr>
          <p:cNvPr id="5" name="Picture 4" descr="A yellow trumpet with four tubes&#10;&#10;Description automatically generated">
            <a:extLst>
              <a:ext uri="{FF2B5EF4-FFF2-40B4-BE49-F238E27FC236}">
                <a16:creationId xmlns:a16="http://schemas.microsoft.com/office/drawing/2014/main" id="{24C7464D-B041-20A4-A58A-BCDDB4EF6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3849" y="4293549"/>
            <a:ext cx="1617765" cy="669856"/>
          </a:xfrm>
          <a:prstGeom prst="rect">
            <a:avLst/>
          </a:prstGeom>
        </p:spPr>
      </p:pic>
      <p:sp>
        <p:nvSpPr>
          <p:cNvPr id="6" name="TextBox 5">
            <a:extLst>
              <a:ext uri="{FF2B5EF4-FFF2-40B4-BE49-F238E27FC236}">
                <a16:creationId xmlns:a16="http://schemas.microsoft.com/office/drawing/2014/main" id="{04721231-5B5F-D4B9-8779-18F162B1CB5E}"/>
              </a:ext>
            </a:extLst>
          </p:cNvPr>
          <p:cNvSpPr txBox="1"/>
          <p:nvPr/>
        </p:nvSpPr>
        <p:spPr>
          <a:xfrm>
            <a:off x="46966" y="5103651"/>
            <a:ext cx="1534946" cy="1938992"/>
          </a:xfrm>
          <a:prstGeom prst="rect">
            <a:avLst/>
          </a:prstGeom>
          <a:noFill/>
        </p:spPr>
        <p:txBody>
          <a:bodyPr wrap="square" rtlCol="0">
            <a:spAutoFit/>
          </a:bodyPr>
          <a:lstStyle/>
          <a:p>
            <a:r>
              <a:rPr lang="en-US" sz="1200" dirty="0">
                <a:latin typeface="Bierstadt" panose="020B0004020202020204" pitchFamily="34" charset="0"/>
              </a:rPr>
              <a:t>Plots of the spin observable </a:t>
            </a:r>
            <a:r>
              <a:rPr lang="en-US" sz="1200" i="1" dirty="0">
                <a:latin typeface="Bierstadt" panose="020B0004020202020204" pitchFamily="34" charset="0"/>
              </a:rPr>
              <a:t>D</a:t>
            </a:r>
            <a:r>
              <a:rPr lang="en-US" sz="1200" dirty="0">
                <a:latin typeface="Bierstadt" panose="020B0004020202020204" pitchFamily="34" charset="0"/>
              </a:rPr>
              <a:t> generated with the potential from </a:t>
            </a:r>
            <a:r>
              <a:rPr lang="en-US" sz="1200" dirty="0">
                <a:latin typeface="Bierstadt" panose="020B0004020202020204" pitchFamily="34" charset="0"/>
                <a:hlinkClick r:id="rId6"/>
              </a:rPr>
              <a:t>Reinert et al., EPJA (2018)</a:t>
            </a:r>
            <a:r>
              <a:rPr lang="en-US" sz="1200" dirty="0">
                <a:latin typeface="Bierstadt" panose="020B0004020202020204" pitchFamily="34" charset="0"/>
              </a:rPr>
              <a:t>. Figs. 14 (left) and 13 (right) in </a:t>
            </a:r>
            <a:r>
              <a:rPr lang="en-US" sz="1200" dirty="0">
                <a:latin typeface="Bierstadt" panose="020B0004020202020204" pitchFamily="34" charset="0"/>
                <a:hlinkClick r:id="rId7"/>
              </a:rPr>
              <a:t>Millican et al. (2024).</a:t>
            </a:r>
            <a:endParaRPr lang="en-US" sz="1200" dirty="0">
              <a:latin typeface="Bierstadt" panose="020B0004020202020204" pitchFamily="34" charset="0"/>
            </a:endParaRPr>
          </a:p>
          <a:p>
            <a:endParaRPr lang="en-US" sz="1200" dirty="0">
              <a:latin typeface="Bierstadt" panose="020B0004020202020204" pitchFamily="34" charset="0"/>
            </a:endParaRPr>
          </a:p>
        </p:txBody>
      </p:sp>
      <p:pic>
        <p:nvPicPr>
          <p:cNvPr id="3" name="Picture 2" descr="A diagram of a graph&#10;&#10;Description automatically generated">
            <a:extLst>
              <a:ext uri="{FF2B5EF4-FFF2-40B4-BE49-F238E27FC236}">
                <a16:creationId xmlns:a16="http://schemas.microsoft.com/office/drawing/2014/main" id="{E5C1A52E-5D21-251B-F985-939FDD651A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8534" y="1438632"/>
            <a:ext cx="3775051" cy="2525007"/>
          </a:xfrm>
          <a:prstGeom prst="rect">
            <a:avLst/>
          </a:prstGeom>
        </p:spPr>
      </p:pic>
      <p:pic>
        <p:nvPicPr>
          <p:cNvPr id="8" name="Picture 7" descr="A close-up of a meter&#10;&#10;Description automatically generated">
            <a:extLst>
              <a:ext uri="{FF2B5EF4-FFF2-40B4-BE49-F238E27FC236}">
                <a16:creationId xmlns:a16="http://schemas.microsoft.com/office/drawing/2014/main" id="{B18D3CB8-0149-1A32-D487-01B2B0FA49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057" y="2594109"/>
            <a:ext cx="1034090" cy="2525006"/>
          </a:xfrm>
          <a:prstGeom prst="rect">
            <a:avLst/>
          </a:prstGeom>
        </p:spPr>
      </p:pic>
      <p:pic>
        <p:nvPicPr>
          <p:cNvPr id="12" name="Picture 11" descr="A graph of a graph of a function&#10;&#10;Description automatically generated with medium confidence">
            <a:extLst>
              <a:ext uri="{FF2B5EF4-FFF2-40B4-BE49-F238E27FC236}">
                <a16:creationId xmlns:a16="http://schemas.microsoft.com/office/drawing/2014/main" id="{CFEE5CCF-FAED-84ED-FEA3-94911288CD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9269" y="1438632"/>
            <a:ext cx="3775052" cy="2525007"/>
          </a:xfrm>
          <a:prstGeom prst="rect">
            <a:avLst/>
          </a:prstGeom>
        </p:spPr>
      </p:pic>
      <p:pic>
        <p:nvPicPr>
          <p:cNvPr id="14" name="Picture 13" descr="A diagram of a graph&#10;&#10;Description automatically generated">
            <a:extLst>
              <a:ext uri="{FF2B5EF4-FFF2-40B4-BE49-F238E27FC236}">
                <a16:creationId xmlns:a16="http://schemas.microsoft.com/office/drawing/2014/main" id="{ABEAC55C-23B5-C177-CD11-C2979B713F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3466" y="2083920"/>
            <a:ext cx="1113477" cy="2718850"/>
          </a:xfrm>
          <a:prstGeom prst="rect">
            <a:avLst/>
          </a:prstGeom>
        </p:spPr>
      </p:pic>
      <p:pic>
        <p:nvPicPr>
          <p:cNvPr id="16" name="Picture 15" descr="A graph with colorful dots&#10;&#10;Description automatically generated">
            <a:extLst>
              <a:ext uri="{FF2B5EF4-FFF2-40B4-BE49-F238E27FC236}">
                <a16:creationId xmlns:a16="http://schemas.microsoft.com/office/drawing/2014/main" id="{7416DF2C-DDC4-E771-E3D3-EE43F9CE1A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89688" y="4276112"/>
            <a:ext cx="3775052" cy="2525007"/>
          </a:xfrm>
          <a:prstGeom prst="rect">
            <a:avLst/>
          </a:prstGeom>
        </p:spPr>
      </p:pic>
      <p:sp>
        <p:nvSpPr>
          <p:cNvPr id="2" name="TextBox 1">
            <a:extLst>
              <a:ext uri="{FF2B5EF4-FFF2-40B4-BE49-F238E27FC236}">
                <a16:creationId xmlns:a16="http://schemas.microsoft.com/office/drawing/2014/main" id="{66DF778B-28BB-67DA-AD5D-870A748263AB}"/>
              </a:ext>
            </a:extLst>
          </p:cNvPr>
          <p:cNvSpPr txBox="1"/>
          <p:nvPr/>
        </p:nvSpPr>
        <p:spPr>
          <a:xfrm>
            <a:off x="639769" y="853956"/>
            <a:ext cx="9193776" cy="461665"/>
          </a:xfrm>
          <a:prstGeom prst="rect">
            <a:avLst/>
          </a:prstGeom>
          <a:solidFill>
            <a:schemeClr val="bg1"/>
          </a:solidFill>
        </p:spPr>
        <p:txBody>
          <a:bodyPr wrap="square">
            <a:spAutoFit/>
          </a:bodyPr>
          <a:lstStyle/>
          <a:p>
            <a:pPr marL="342900" indent="-342900">
              <a:spcAft>
                <a:spcPts val="1200"/>
              </a:spcAft>
              <a:buFont typeface="Wingdings" pitchFamily="2" charset="2"/>
              <a:buChar char="q"/>
            </a:pPr>
            <a:r>
              <a:rPr lang="en-US" sz="2400" dirty="0">
                <a:solidFill>
                  <a:srgbClr val="FF0000"/>
                </a:solidFill>
              </a:rPr>
              <a:t>Use </a:t>
            </a:r>
            <a:r>
              <a:rPr lang="en-US" sz="2400" i="1" dirty="0">
                <a:solidFill>
                  <a:srgbClr val="FF0000"/>
                </a:solidFill>
              </a:rPr>
              <a:t>model checking </a:t>
            </a:r>
            <a:r>
              <a:rPr lang="en-US" sz="2400" dirty="0">
                <a:solidFill>
                  <a:srgbClr val="FF0000"/>
                </a:solidFill>
              </a:rPr>
              <a:t>to validate our models (Interact with the experts) </a:t>
            </a:r>
          </a:p>
        </p:txBody>
      </p:sp>
      <p:sp>
        <p:nvSpPr>
          <p:cNvPr id="7" name="TextBox 6">
            <a:extLst>
              <a:ext uri="{FF2B5EF4-FFF2-40B4-BE49-F238E27FC236}">
                <a16:creationId xmlns:a16="http://schemas.microsoft.com/office/drawing/2014/main" id="{7BA9B3EA-6E5F-C866-8860-35903360F927}"/>
              </a:ext>
            </a:extLst>
          </p:cNvPr>
          <p:cNvSpPr txBox="1"/>
          <p:nvPr/>
        </p:nvSpPr>
        <p:spPr>
          <a:xfrm>
            <a:off x="9755775" y="911760"/>
            <a:ext cx="221650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13" action="ppaction://hlinksldjump"/>
              </a:rPr>
              <a:t>more on diagnostics</a:t>
            </a:r>
            <a:r>
              <a:rPr lang="en-US" dirty="0"/>
              <a:t>]</a:t>
            </a:r>
          </a:p>
        </p:txBody>
      </p:sp>
    </p:spTree>
    <p:custDataLst>
      <p:tags r:id="rId1"/>
    </p:custDataLst>
    <p:extLst>
      <p:ext uri="{BB962C8B-B14F-4D97-AF65-F5344CB8AC3E}">
        <p14:creationId xmlns:p14="http://schemas.microsoft.com/office/powerpoint/2010/main" val="261489570"/>
      </p:ext>
    </p:extLst>
  </p:cSld>
  <p:clrMapOvr>
    <a:masterClrMapping/>
  </p:clrMapOvr>
  <mc:AlternateContent xmlns:mc="http://schemas.openxmlformats.org/markup-compatibility/2006" xmlns:p14="http://schemas.microsoft.com/office/powerpoint/2010/main">
    <mc:Choice Requires="p14">
      <p:transition spd="slow" p14:dur="2000" advTm="44266"/>
    </mc:Choice>
    <mc:Fallback xmlns="">
      <p:transition spd="slow" advTm="44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582961"/>
            <a:ext cx="11366052" cy="4525963"/>
          </a:xfrm>
        </p:spPr>
        <p:txBody>
          <a:bodyPr>
            <a:normAutofit/>
          </a:bodyPr>
          <a:lstStyle/>
          <a:p>
            <a:pPr marL="213355">
              <a:lnSpc>
                <a:spcPct val="140000"/>
              </a:lnSpc>
              <a:spcAft>
                <a:spcPts val="2400"/>
              </a:spcAft>
            </a:pPr>
            <a:r>
              <a:rPr lang="en-US" sz="3600" dirty="0">
                <a:solidFill>
                  <a:schemeClr val="bg1">
                    <a:lumMod val="75000"/>
                  </a:schemeClr>
                </a:solidFill>
              </a:rPr>
              <a:t>Ingredients for principled uncertainty quantification (UQ)</a:t>
            </a:r>
          </a:p>
          <a:p>
            <a:pPr marL="213355">
              <a:lnSpc>
                <a:spcPct val="140000"/>
              </a:lnSpc>
              <a:spcAft>
                <a:spcPts val="2400"/>
              </a:spcAft>
            </a:pPr>
            <a:r>
              <a:rPr lang="en-US" sz="3600" dirty="0"/>
              <a:t>Calibration, model mixing, expt. design, emulators</a:t>
            </a:r>
          </a:p>
          <a:p>
            <a:pPr marL="213355">
              <a:lnSpc>
                <a:spcPct val="140000"/>
              </a:lnSpc>
              <a:spcAft>
                <a:spcPts val="2400"/>
              </a:spcAft>
            </a:pPr>
            <a:r>
              <a:rPr lang="en-US" sz="3600" dirty="0">
                <a:solidFill>
                  <a:schemeClr val="bg1">
                    <a:lumMod val="75000"/>
                  </a:schemeClr>
                </a:solidFill>
              </a:rPr>
              <a:t>Challenges: Frontiers of UQ for nuclear physics</a:t>
            </a:r>
          </a:p>
          <a:p>
            <a:pPr marL="213355">
              <a:lnSpc>
                <a:spcPct val="140000"/>
              </a:lnSpc>
              <a:spcAft>
                <a:spcPts val="2400"/>
              </a:spcAft>
            </a:pPr>
            <a:r>
              <a:rPr lang="en-US" sz="3600" dirty="0">
                <a:solidFill>
                  <a:schemeClr val="bg1">
                    <a:lumMod val="75000"/>
                  </a:schemeClr>
                </a:solidFill>
              </a:rPr>
              <a:t>Extra slides (more details, other topics, …)</a:t>
            </a:r>
          </a:p>
        </p:txBody>
      </p:sp>
    </p:spTree>
    <p:extLst>
      <p:ext uri="{BB962C8B-B14F-4D97-AF65-F5344CB8AC3E}">
        <p14:creationId xmlns:p14="http://schemas.microsoft.com/office/powerpoint/2010/main" val="190541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B907AD-EA25-F94B-86BF-4173A5A02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15B9EA-3CC4-E744-AFBE-67A7A9D4CDCC}"/>
              </a:ext>
            </a:extLst>
          </p:cNvPr>
          <p:cNvSpPr txBox="1"/>
          <p:nvPr/>
        </p:nvSpPr>
        <p:spPr>
          <a:xfrm>
            <a:off x="8846720" y="3515875"/>
            <a:ext cx="3292802" cy="2677656"/>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2400" b="1" dirty="0"/>
              <a:t>An NSF CSSI Framework (5 years until 2026)</a:t>
            </a:r>
            <a:r>
              <a:rPr lang="en-US" sz="2400" dirty="0">
                <a:solidFill>
                  <a:srgbClr val="FF0000"/>
                </a:solidFill>
              </a:rPr>
              <a:t> </a:t>
            </a:r>
          </a:p>
          <a:p>
            <a:pPr algn="ctr"/>
            <a:r>
              <a:rPr lang="en-US" sz="2400" dirty="0">
                <a:solidFill>
                  <a:srgbClr val="FF0000"/>
                </a:solidFill>
              </a:rPr>
              <a:t>Look to </a:t>
            </a:r>
            <a:r>
              <a:rPr lang="en-US" sz="2400" dirty="0">
                <a:solidFill>
                  <a:srgbClr val="0000FF"/>
                </a:solidFill>
                <a:hlinkClick r:id="rId4"/>
              </a:rPr>
              <a:t>https://bandframework.github.io/</a:t>
            </a:r>
            <a:r>
              <a:rPr lang="en-US" sz="2400" dirty="0">
                <a:solidFill>
                  <a:srgbClr val="0000FF"/>
                </a:solidFill>
              </a:rPr>
              <a:t> </a:t>
            </a:r>
            <a:r>
              <a:rPr lang="en-US" sz="2400" dirty="0">
                <a:solidFill>
                  <a:srgbClr val="FF0000"/>
                </a:solidFill>
              </a:rPr>
              <a:t>for papers, talks, and software!</a:t>
            </a:r>
          </a:p>
          <a:p>
            <a:pPr algn="ctr"/>
            <a:r>
              <a:rPr lang="en-US" sz="2400" dirty="0">
                <a:solidFill>
                  <a:srgbClr val="FF0000"/>
                </a:solidFill>
              </a:rPr>
              <a:t>v0.3 released 10/23</a:t>
            </a:r>
            <a:endParaRPr lang="en-US" sz="2400" b="1" dirty="0">
              <a:solidFill>
                <a:srgbClr val="FF0000"/>
              </a:solidFill>
            </a:endParaRP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5"/>
          <a:stretch>
            <a:fillRect/>
          </a:stretch>
        </p:blipFill>
        <p:spPr>
          <a:xfrm>
            <a:off x="8846720" y="1560880"/>
            <a:ext cx="3280233" cy="1505925"/>
          </a:xfrm>
          <a:prstGeom prst="rect">
            <a:avLst/>
          </a:prstGeom>
        </p:spPr>
      </p:pic>
      <p:sp>
        <p:nvSpPr>
          <p:cNvPr id="3" name="TextBox 2">
            <a:extLst>
              <a:ext uri="{FF2B5EF4-FFF2-40B4-BE49-F238E27FC236}">
                <a16:creationId xmlns:a16="http://schemas.microsoft.com/office/drawing/2014/main" id="{8F1B2300-9D8D-4BAE-3789-0A4DEAC14737}"/>
              </a:ext>
            </a:extLst>
          </p:cNvPr>
          <p:cNvSpPr txBox="1"/>
          <p:nvPr/>
        </p:nvSpPr>
        <p:spPr>
          <a:xfrm>
            <a:off x="244911" y="834773"/>
            <a:ext cx="10594632" cy="523220"/>
          </a:xfrm>
          <a:prstGeom prst="rect">
            <a:avLst/>
          </a:prstGeom>
          <a:solidFill>
            <a:schemeClr val="accent1">
              <a:lumMod val="20000"/>
              <a:lumOff val="80000"/>
            </a:schemeClr>
          </a:solidFill>
        </p:spPr>
        <p:txBody>
          <a:bodyPr wrap="none" rtlCol="0">
            <a:spAutoFit/>
          </a:bodyPr>
          <a:lstStyle/>
          <a:p>
            <a:r>
              <a:rPr lang="en-US" sz="2800" b="1" i="1" dirty="0">
                <a:solidFill>
                  <a:srgbClr val="5E5E5E"/>
                </a:solidFill>
                <a:effectLst/>
              </a:rPr>
              <a:t>Goal: </a:t>
            </a:r>
            <a:r>
              <a:rPr lang="en-US" sz="2800" i="1" dirty="0">
                <a:solidFill>
                  <a:srgbClr val="5E5E5E"/>
                </a:solidFill>
                <a:effectLst/>
              </a:rPr>
              <a:t>Facilitate principled Uncertainty Quantification in Nuclear Physics </a:t>
            </a:r>
            <a:endParaRPr lang="en-US" sz="2800" dirty="0"/>
          </a:p>
        </p:txBody>
      </p:sp>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6"/>
          <a:stretch>
            <a:fillRect/>
          </a:stretch>
        </p:blipFill>
        <p:spPr>
          <a:xfrm>
            <a:off x="10925695" y="972169"/>
            <a:ext cx="1025477" cy="1025477"/>
          </a:xfrm>
          <a:prstGeom prst="rect">
            <a:avLst/>
          </a:prstGeom>
        </p:spPr>
      </p:pic>
      <p:sp>
        <p:nvSpPr>
          <p:cNvPr id="5" name="Oval 4">
            <a:extLst>
              <a:ext uri="{FF2B5EF4-FFF2-40B4-BE49-F238E27FC236}">
                <a16:creationId xmlns:a16="http://schemas.microsoft.com/office/drawing/2014/main" id="{0CDEC93E-1838-8F34-8D6B-8F7E09847B27}"/>
              </a:ext>
            </a:extLst>
          </p:cNvPr>
          <p:cNvSpPr/>
          <p:nvPr/>
        </p:nvSpPr>
        <p:spPr>
          <a:xfrm>
            <a:off x="4555317" y="1552875"/>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75B974BC-468A-BE6E-4CE3-61EC01A13722}"/>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2" name="Oval 1">
            <a:extLst>
              <a:ext uri="{FF2B5EF4-FFF2-40B4-BE49-F238E27FC236}">
                <a16:creationId xmlns:a16="http://schemas.microsoft.com/office/drawing/2014/main" id="{46AC6411-84E9-B836-7FC6-E09C1F6066CB}"/>
              </a:ext>
            </a:extLst>
          </p:cNvPr>
          <p:cNvSpPr/>
          <p:nvPr/>
        </p:nvSpPr>
        <p:spPr>
          <a:xfrm>
            <a:off x="4581181" y="2456387"/>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Oval 12">
            <a:extLst>
              <a:ext uri="{FF2B5EF4-FFF2-40B4-BE49-F238E27FC236}">
                <a16:creationId xmlns:a16="http://schemas.microsoft.com/office/drawing/2014/main" id="{2A277B47-534D-6DFB-0741-362D3CEE4F7A}"/>
              </a:ext>
            </a:extLst>
          </p:cNvPr>
          <p:cNvSpPr/>
          <p:nvPr/>
        </p:nvSpPr>
        <p:spPr>
          <a:xfrm>
            <a:off x="4569703" y="3359900"/>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Oval 13">
            <a:extLst>
              <a:ext uri="{FF2B5EF4-FFF2-40B4-BE49-F238E27FC236}">
                <a16:creationId xmlns:a16="http://schemas.microsoft.com/office/drawing/2014/main" id="{736FD0B1-CA51-3B42-305E-EF30D40992DC}"/>
              </a:ext>
            </a:extLst>
          </p:cNvPr>
          <p:cNvSpPr/>
          <p:nvPr/>
        </p:nvSpPr>
        <p:spPr>
          <a:xfrm>
            <a:off x="4605940" y="4304933"/>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Rounded Rectangle 15">
            <a:extLst>
              <a:ext uri="{FF2B5EF4-FFF2-40B4-BE49-F238E27FC236}">
                <a16:creationId xmlns:a16="http://schemas.microsoft.com/office/drawing/2014/main" id="{E48B5291-2D13-3F1C-BC38-E50EDA7B2646}"/>
              </a:ext>
            </a:extLst>
          </p:cNvPr>
          <p:cNvSpPr/>
          <p:nvPr/>
        </p:nvSpPr>
        <p:spPr>
          <a:xfrm>
            <a:off x="52479" y="1997646"/>
            <a:ext cx="2579510" cy="34640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7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3"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078CFF3-852F-4745-8D3D-81F1615BFB20}"/>
              </a:ext>
            </a:extLst>
          </p:cNvPr>
          <p:cNvSpPr/>
          <p:nvPr/>
        </p:nvSpPr>
        <p:spPr>
          <a:xfrm>
            <a:off x="653176" y="185883"/>
            <a:ext cx="10349001" cy="1077218"/>
          </a:xfrm>
          <a:prstGeom prst="rect">
            <a:avLst/>
          </a:prstGeom>
        </p:spPr>
        <p:txBody>
          <a:bodyPr wrap="square">
            <a:spAutoFit/>
          </a:bodyPr>
          <a:lstStyle/>
          <a:p>
            <a:pPr algn="ctr"/>
            <a:r>
              <a:rPr lang="en-US" sz="3200" b="1" i="1" dirty="0">
                <a:solidFill>
                  <a:srgbClr val="FF0000"/>
                </a:solidFill>
              </a:rPr>
              <a:t>Fast </a:t>
            </a:r>
            <a:r>
              <a:rPr lang="en-US" sz="3200" b="1" i="1" dirty="0"/>
              <a:t>&amp;</a:t>
            </a:r>
            <a:r>
              <a:rPr lang="en-US" sz="3200" b="1" i="1" dirty="0">
                <a:solidFill>
                  <a:srgbClr val="FF0000"/>
                </a:solidFill>
              </a:rPr>
              <a:t> rigorous </a:t>
            </a:r>
            <a:r>
              <a:rPr lang="en-US" sz="3200" b="1" i="1" dirty="0"/>
              <a:t>constraints on</a:t>
            </a:r>
            <a:r>
              <a:rPr lang="en-US" sz="3200" b="1" i="1" dirty="0">
                <a:solidFill>
                  <a:srgbClr val="FF0000"/>
                </a:solidFill>
              </a:rPr>
              <a:t> chiral three-nucleon forces </a:t>
            </a:r>
            <a:r>
              <a:rPr lang="en-US" sz="3200" b="1" i="1" dirty="0"/>
              <a:t>from</a:t>
            </a:r>
            <a:r>
              <a:rPr lang="en-US" sz="3200" b="1" i="1" dirty="0">
                <a:solidFill>
                  <a:srgbClr val="FF0000"/>
                </a:solidFill>
              </a:rPr>
              <a:t> few-body observables  </a:t>
            </a:r>
            <a:r>
              <a:rPr lang="en-US" sz="2400" b="1" dirty="0"/>
              <a:t>[original title]</a:t>
            </a:r>
          </a:p>
        </p:txBody>
      </p:sp>
      <p:pic>
        <p:nvPicPr>
          <p:cNvPr id="17" name="Picture 16">
            <a:extLst>
              <a:ext uri="{FF2B5EF4-FFF2-40B4-BE49-F238E27FC236}">
                <a16:creationId xmlns:a16="http://schemas.microsoft.com/office/drawing/2014/main" id="{92686B7C-A09C-C844-8C1C-45E657688465}"/>
              </a:ext>
            </a:extLst>
          </p:cNvPr>
          <p:cNvPicPr>
            <a:picLocks noChangeAspect="1"/>
          </p:cNvPicPr>
          <p:nvPr/>
        </p:nvPicPr>
        <p:blipFill>
          <a:blip r:embed="rId3"/>
          <a:stretch>
            <a:fillRect/>
          </a:stretch>
        </p:blipFill>
        <p:spPr>
          <a:xfrm>
            <a:off x="388735" y="1743676"/>
            <a:ext cx="1567263" cy="1547456"/>
          </a:xfrm>
          <a:prstGeom prst="rect">
            <a:avLst/>
          </a:prstGeom>
        </p:spPr>
      </p:pic>
      <p:sp>
        <p:nvSpPr>
          <p:cNvPr id="26" name="Rectangle 25">
            <a:extLst>
              <a:ext uri="{FF2B5EF4-FFF2-40B4-BE49-F238E27FC236}">
                <a16:creationId xmlns:a16="http://schemas.microsoft.com/office/drawing/2014/main" id="{0471006F-BFC2-EC4A-9E84-26A1015785C5}"/>
              </a:ext>
            </a:extLst>
          </p:cNvPr>
          <p:cNvSpPr/>
          <p:nvPr/>
        </p:nvSpPr>
        <p:spPr>
          <a:xfrm>
            <a:off x="554172" y="1303886"/>
            <a:ext cx="11251093" cy="646331"/>
          </a:xfrm>
          <a:prstGeom prst="rect">
            <a:avLst/>
          </a:prstGeom>
        </p:spPr>
        <p:txBody>
          <a:bodyPr wrap="square">
            <a:spAutoFit/>
          </a:bodyPr>
          <a:lstStyle/>
          <a:p>
            <a:pPr algn="ctr"/>
            <a:r>
              <a:rPr lang="en-US" i="0" dirty="0" err="1">
                <a:effectLst/>
                <a:latin typeface="Arial" panose="020B0604020202020204" pitchFamily="34" charset="0"/>
              </a:rPr>
              <a:t>Wesolowski</a:t>
            </a:r>
            <a:r>
              <a:rPr lang="en-US" b="0" i="0" dirty="0">
                <a:effectLst/>
                <a:latin typeface="Arial" panose="020B0604020202020204" pitchFamily="34" charset="0"/>
              </a:rPr>
              <a:t>, </a:t>
            </a:r>
            <a:r>
              <a:rPr lang="en-US" b="0" i="0" dirty="0" err="1">
                <a:effectLst/>
                <a:latin typeface="Arial" panose="020B0604020202020204" pitchFamily="34" charset="0"/>
              </a:rPr>
              <a:t>Svensson</a:t>
            </a:r>
            <a:r>
              <a:rPr lang="en-US" b="0" i="0" dirty="0">
                <a:effectLst/>
                <a:latin typeface="Arial" panose="020B0604020202020204" pitchFamily="34" charset="0"/>
              </a:rPr>
              <a:t>, </a:t>
            </a:r>
            <a:r>
              <a:rPr lang="en-US" b="0" i="0" dirty="0" err="1">
                <a:effectLst/>
                <a:latin typeface="Arial" panose="020B0604020202020204" pitchFamily="34" charset="0"/>
              </a:rPr>
              <a:t>Ekström</a:t>
            </a:r>
            <a:r>
              <a:rPr lang="en-US" b="0" i="0" dirty="0">
                <a:effectLst/>
                <a:latin typeface="Arial" panose="020B0604020202020204" pitchFamily="34" charset="0"/>
              </a:rPr>
              <a:t>, </a:t>
            </a:r>
            <a:r>
              <a:rPr lang="en-US" b="0" i="0" dirty="0" err="1">
                <a:effectLst/>
                <a:latin typeface="Arial" panose="020B0604020202020204" pitchFamily="34" charset="0"/>
              </a:rPr>
              <a:t>Forssén</a:t>
            </a:r>
            <a:r>
              <a:rPr lang="en-US" b="0" i="0" dirty="0">
                <a:effectLst/>
                <a:latin typeface="Arial" panose="020B0604020202020204" pitchFamily="34" charset="0"/>
              </a:rPr>
              <a:t>, </a:t>
            </a:r>
            <a:r>
              <a:rPr lang="en-US" b="0" i="0" dirty="0" err="1">
                <a:effectLst/>
                <a:latin typeface="Arial" panose="020B0604020202020204" pitchFamily="34" charset="0"/>
              </a:rPr>
              <a:t>rjf</a:t>
            </a:r>
            <a:r>
              <a:rPr lang="en-US" b="0" i="0" dirty="0">
                <a:effectLst/>
                <a:latin typeface="Arial" panose="020B0604020202020204" pitchFamily="34" charset="0"/>
              </a:rPr>
              <a:t>, </a:t>
            </a:r>
            <a:r>
              <a:rPr lang="en-US" i="0" dirty="0">
                <a:effectLst/>
                <a:latin typeface="Arial" panose="020B0604020202020204" pitchFamily="34" charset="0"/>
              </a:rPr>
              <a:t>Melendez</a:t>
            </a:r>
            <a:r>
              <a:rPr lang="en-US" b="0" i="0" dirty="0">
                <a:effectLst/>
                <a:latin typeface="Arial" panose="020B0604020202020204" pitchFamily="34" charset="0"/>
              </a:rPr>
              <a:t>, and Phillips,</a:t>
            </a:r>
            <a:r>
              <a:rPr lang="en-US" sz="1800" i="1" dirty="0"/>
              <a:t>  </a:t>
            </a:r>
            <a:r>
              <a:rPr lang="en-US" sz="1800" dirty="0">
                <a:hlinkClick r:id="rId4"/>
              </a:rPr>
              <a:t>PRC </a:t>
            </a:r>
            <a:r>
              <a:rPr lang="en-US" sz="1800" b="1" dirty="0">
                <a:hlinkClick r:id="rId4"/>
              </a:rPr>
              <a:t>104</a:t>
            </a:r>
            <a:r>
              <a:rPr lang="en-US" sz="1800" dirty="0">
                <a:hlinkClick r:id="rId4"/>
              </a:rPr>
              <a:t>, 064001 (2021)</a:t>
            </a:r>
            <a:endParaRPr lang="en-US" sz="1800" dirty="0"/>
          </a:p>
          <a:p>
            <a:endParaRPr lang="en-US" dirty="0"/>
          </a:p>
        </p:txBody>
      </p:sp>
      <p:grpSp>
        <p:nvGrpSpPr>
          <p:cNvPr id="3" name="Group 2">
            <a:extLst>
              <a:ext uri="{FF2B5EF4-FFF2-40B4-BE49-F238E27FC236}">
                <a16:creationId xmlns:a16="http://schemas.microsoft.com/office/drawing/2014/main" id="{DE8C94F1-DD7F-AD48-9614-0473CEFCE5D7}"/>
              </a:ext>
            </a:extLst>
          </p:cNvPr>
          <p:cNvGrpSpPr/>
          <p:nvPr/>
        </p:nvGrpSpPr>
        <p:grpSpPr>
          <a:xfrm>
            <a:off x="2151908" y="1890583"/>
            <a:ext cx="3363421" cy="1253641"/>
            <a:chOff x="4453908" y="1898469"/>
            <a:chExt cx="3363421" cy="1253641"/>
          </a:xfrm>
        </p:grpSpPr>
        <p:sp>
          <p:nvSpPr>
            <p:cNvPr id="2" name="TextBox 1">
              <a:extLst>
                <a:ext uri="{FF2B5EF4-FFF2-40B4-BE49-F238E27FC236}">
                  <a16:creationId xmlns:a16="http://schemas.microsoft.com/office/drawing/2014/main" id="{C56B1258-637C-0141-8533-057832B8F03C}"/>
                </a:ext>
              </a:extLst>
            </p:cNvPr>
            <p:cNvSpPr txBox="1"/>
            <p:nvPr/>
          </p:nvSpPr>
          <p:spPr>
            <a:xfrm>
              <a:off x="4573040" y="1898469"/>
              <a:ext cx="3023585" cy="461665"/>
            </a:xfrm>
            <a:prstGeom prst="rect">
              <a:avLst/>
            </a:prstGeom>
            <a:noFill/>
          </p:spPr>
          <p:txBody>
            <a:bodyPr wrap="none" rtlCol="0">
              <a:spAutoFit/>
            </a:bodyPr>
            <a:lstStyle/>
            <a:p>
              <a:r>
                <a:rPr lang="en-US" sz="2400" b="1" dirty="0">
                  <a:solidFill>
                    <a:srgbClr val="0070C0"/>
                  </a:solidFill>
                </a:rPr>
                <a:t>BUQEYE Collaboration</a:t>
              </a:r>
              <a:endParaRPr lang="en-US" sz="2400" dirty="0">
                <a:solidFill>
                  <a:srgbClr val="0070C0"/>
                </a:solidFill>
              </a:endParaRPr>
            </a:p>
          </p:txBody>
        </p:sp>
        <p:sp>
          <p:nvSpPr>
            <p:cNvPr id="18" name="Rectangle 17">
              <a:extLst>
                <a:ext uri="{FF2B5EF4-FFF2-40B4-BE49-F238E27FC236}">
                  <a16:creationId xmlns:a16="http://schemas.microsoft.com/office/drawing/2014/main" id="{E9923F9B-CAF9-264E-AE8E-FC19EE3D85FD}"/>
                </a:ext>
              </a:extLst>
            </p:cNvPr>
            <p:cNvSpPr/>
            <p:nvPr/>
          </p:nvSpPr>
          <p:spPr>
            <a:xfrm>
              <a:off x="4453908" y="2690445"/>
              <a:ext cx="3363421" cy="461665"/>
            </a:xfrm>
            <a:prstGeom prst="rect">
              <a:avLst/>
            </a:prstGeom>
          </p:spPr>
          <p:txBody>
            <a:bodyPr wrap="none">
              <a:spAutoFit/>
            </a:bodyPr>
            <a:lstStyle/>
            <a:p>
              <a:r>
                <a:rPr lang="en-US" sz="2400" b="1" dirty="0">
                  <a:hlinkClick r:id="rId5"/>
                </a:rPr>
                <a:t>https://buqeye.github.io</a:t>
              </a:r>
              <a:endParaRPr lang="en-US" sz="2400" b="1" dirty="0"/>
            </a:p>
          </p:txBody>
        </p:sp>
        <p:sp>
          <p:nvSpPr>
            <p:cNvPr id="28" name="TextBox 27">
              <a:extLst>
                <a:ext uri="{FF2B5EF4-FFF2-40B4-BE49-F238E27FC236}">
                  <a16:creationId xmlns:a16="http://schemas.microsoft.com/office/drawing/2014/main" id="{16D553A8-689E-914E-B5E3-78344D1FF834}"/>
                </a:ext>
              </a:extLst>
            </p:cNvPr>
            <p:cNvSpPr txBox="1"/>
            <p:nvPr/>
          </p:nvSpPr>
          <p:spPr>
            <a:xfrm>
              <a:off x="4599544" y="2360134"/>
              <a:ext cx="3069558" cy="400110"/>
            </a:xfrm>
            <a:prstGeom prst="rect">
              <a:avLst/>
            </a:prstGeom>
            <a:noFill/>
          </p:spPr>
          <p:txBody>
            <a:bodyPr wrap="none" rtlCol="0">
              <a:spAutoFit/>
            </a:bodyPr>
            <a:lstStyle/>
            <a:p>
              <a:r>
                <a:rPr lang="en-US" sz="2000" dirty="0"/>
                <a:t>Notebook with all figures at</a:t>
              </a:r>
            </a:p>
          </p:txBody>
        </p:sp>
      </p:grpSp>
      <p:grpSp>
        <p:nvGrpSpPr>
          <p:cNvPr id="38" name="Group 37">
            <a:extLst>
              <a:ext uri="{FF2B5EF4-FFF2-40B4-BE49-F238E27FC236}">
                <a16:creationId xmlns:a16="http://schemas.microsoft.com/office/drawing/2014/main" id="{02955A5D-18BF-4C41-9ED4-70BDC3F4591A}"/>
              </a:ext>
            </a:extLst>
          </p:cNvPr>
          <p:cNvGrpSpPr/>
          <p:nvPr/>
        </p:nvGrpSpPr>
        <p:grpSpPr>
          <a:xfrm>
            <a:off x="4288501" y="3946026"/>
            <a:ext cx="7943255" cy="2582673"/>
            <a:chOff x="4288501" y="3892564"/>
            <a:chExt cx="7943255" cy="2582673"/>
          </a:xfrm>
        </p:grpSpPr>
        <p:sp>
          <p:nvSpPr>
            <p:cNvPr id="34" name="TextBox 33">
              <a:extLst>
                <a:ext uri="{FF2B5EF4-FFF2-40B4-BE49-F238E27FC236}">
                  <a16:creationId xmlns:a16="http://schemas.microsoft.com/office/drawing/2014/main" id="{6FE8FE75-BB69-BF4E-8A49-DB4D44583FA6}"/>
                </a:ext>
              </a:extLst>
            </p:cNvPr>
            <p:cNvSpPr txBox="1"/>
            <p:nvPr/>
          </p:nvSpPr>
          <p:spPr>
            <a:xfrm>
              <a:off x="4314332" y="6013572"/>
              <a:ext cx="7917424" cy="461665"/>
            </a:xfrm>
            <a:prstGeom prst="rect">
              <a:avLst/>
            </a:prstGeom>
            <a:noFill/>
          </p:spPr>
          <p:txBody>
            <a:bodyPr wrap="none" rtlCol="0">
              <a:spAutoFit/>
            </a:bodyPr>
            <a:lstStyle/>
            <a:p>
              <a:r>
                <a:rPr lang="en-US" sz="2400" b="1" dirty="0">
                  <a:solidFill>
                    <a:srgbClr val="FF0000"/>
                  </a:solidFill>
                </a:rPr>
                <a:t>Fast:</a:t>
              </a:r>
              <a:r>
                <a:rPr lang="en-US" sz="2400" dirty="0"/>
                <a:t> uses eigenvector continuation emulators for observables</a:t>
              </a:r>
            </a:p>
          </p:txBody>
        </p:sp>
        <p:sp>
          <p:nvSpPr>
            <p:cNvPr id="35" name="TextBox 34">
              <a:extLst>
                <a:ext uri="{FF2B5EF4-FFF2-40B4-BE49-F238E27FC236}">
                  <a16:creationId xmlns:a16="http://schemas.microsoft.com/office/drawing/2014/main" id="{B62EC1AF-80CD-7346-8DFF-524E33A5D4E8}"/>
                </a:ext>
              </a:extLst>
            </p:cNvPr>
            <p:cNvSpPr txBox="1"/>
            <p:nvPr/>
          </p:nvSpPr>
          <p:spPr>
            <a:xfrm>
              <a:off x="4288501" y="5534740"/>
              <a:ext cx="7616188" cy="461665"/>
            </a:xfrm>
            <a:prstGeom prst="rect">
              <a:avLst/>
            </a:prstGeom>
            <a:noFill/>
          </p:spPr>
          <p:txBody>
            <a:bodyPr wrap="none" rtlCol="0">
              <a:spAutoFit/>
            </a:bodyPr>
            <a:lstStyle/>
            <a:p>
              <a:r>
                <a:rPr lang="en-US" sz="2400" b="1" dirty="0">
                  <a:solidFill>
                    <a:srgbClr val="FF0000"/>
                  </a:solidFill>
                </a:rPr>
                <a:t>Rigorous:</a:t>
              </a:r>
              <a:r>
                <a:rPr lang="en-US" sz="2400" dirty="0"/>
                <a:t> statistical best practices for parameter estimation</a:t>
              </a:r>
            </a:p>
          </p:txBody>
        </p:sp>
        <p:sp>
          <p:nvSpPr>
            <p:cNvPr id="36" name="TextBox 35">
              <a:extLst>
                <a:ext uri="{FF2B5EF4-FFF2-40B4-BE49-F238E27FC236}">
                  <a16:creationId xmlns:a16="http://schemas.microsoft.com/office/drawing/2014/main" id="{6012AB10-C5AC-7E47-B002-8A9E811B64F6}"/>
                </a:ext>
              </a:extLst>
            </p:cNvPr>
            <p:cNvSpPr txBox="1"/>
            <p:nvPr/>
          </p:nvSpPr>
          <p:spPr>
            <a:xfrm>
              <a:off x="4314332" y="3892564"/>
              <a:ext cx="6535764" cy="461665"/>
            </a:xfrm>
            <a:prstGeom prst="rect">
              <a:avLst/>
            </a:prstGeom>
            <a:noFill/>
          </p:spPr>
          <p:txBody>
            <a:bodyPr wrap="none" rtlCol="0">
              <a:spAutoFit/>
            </a:bodyPr>
            <a:lstStyle/>
            <a:p>
              <a:r>
                <a:rPr lang="en-US" sz="2400" b="1" dirty="0">
                  <a:solidFill>
                    <a:srgbClr val="FF0000"/>
                  </a:solidFill>
                </a:rPr>
                <a:t>Chiral 3N forces:</a:t>
              </a:r>
              <a:r>
                <a:rPr lang="en-US" sz="2400" dirty="0"/>
                <a:t> estimate constraints on </a:t>
              </a:r>
              <a:r>
                <a:rPr lang="en-US" sz="2400" i="1" dirty="0" err="1"/>
                <a:t>c</a:t>
              </a:r>
              <a:r>
                <a:rPr lang="en-US" sz="2400" i="1" baseline="-25000" dirty="0" err="1"/>
                <a:t>D</a:t>
              </a:r>
              <a:r>
                <a:rPr lang="en-US" sz="2400" dirty="0"/>
                <a:t> and </a:t>
              </a:r>
              <a:r>
                <a:rPr lang="en-US" sz="2400" i="1" dirty="0" err="1"/>
                <a:t>c</a:t>
              </a:r>
              <a:r>
                <a:rPr lang="en-US" sz="2400" i="1" baseline="-25000" dirty="0" err="1"/>
                <a:t>E</a:t>
              </a:r>
              <a:endParaRPr lang="en-US" sz="2400" i="1" baseline="-25000" dirty="0"/>
            </a:p>
          </p:txBody>
        </p:sp>
        <p:sp>
          <p:nvSpPr>
            <p:cNvPr id="37" name="TextBox 36">
              <a:extLst>
                <a:ext uri="{FF2B5EF4-FFF2-40B4-BE49-F238E27FC236}">
                  <a16:creationId xmlns:a16="http://schemas.microsoft.com/office/drawing/2014/main" id="{B2422D92-C6B0-2044-82EC-5BBA6BF7BCF7}"/>
                </a:ext>
              </a:extLst>
            </p:cNvPr>
            <p:cNvSpPr txBox="1"/>
            <p:nvPr/>
          </p:nvSpPr>
          <p:spPr>
            <a:xfrm>
              <a:off x="4328743" y="4340511"/>
              <a:ext cx="6427978" cy="1200329"/>
            </a:xfrm>
            <a:prstGeom prst="rect">
              <a:avLst/>
            </a:prstGeom>
            <a:noFill/>
          </p:spPr>
          <p:txBody>
            <a:bodyPr wrap="none" rtlCol="0">
              <a:spAutoFit/>
            </a:bodyPr>
            <a:lstStyle/>
            <a:p>
              <a:r>
                <a:rPr lang="en-US" sz="2400" b="1" dirty="0">
                  <a:solidFill>
                    <a:srgbClr val="FF0000"/>
                  </a:solidFill>
                </a:rPr>
                <a:t>Few-body observables (cf. other possibilities): </a:t>
              </a:r>
              <a:br>
                <a:rPr lang="en-US" sz="2400" b="1" dirty="0">
                  <a:solidFill>
                    <a:srgbClr val="FF0000"/>
                  </a:solidFill>
                </a:rPr>
              </a:br>
              <a:r>
                <a:rPr lang="en-US" sz="2400" b="1" dirty="0">
                  <a:solidFill>
                    <a:srgbClr val="FF0000"/>
                  </a:solidFill>
                </a:rPr>
                <a:t>          </a:t>
              </a:r>
              <a:r>
                <a:rPr lang="en-US" sz="2400" baseline="30000" dirty="0"/>
                <a:t>3</a:t>
              </a:r>
              <a:r>
                <a:rPr lang="en-US" sz="2400" dirty="0"/>
                <a:t>H ground-state energy; </a:t>
              </a:r>
              <a:r>
                <a:rPr lang="en-US" sz="2400" baseline="30000" dirty="0"/>
                <a:t>3</a:t>
              </a:r>
              <a:r>
                <a:rPr lang="en-US" sz="2400" dirty="0"/>
                <a:t>H β-decay half-life; </a:t>
              </a:r>
              <a:br>
                <a:rPr lang="en-US" sz="2400" dirty="0"/>
              </a:br>
              <a:r>
                <a:rPr lang="en-US" sz="2400" dirty="0"/>
                <a:t>          </a:t>
              </a:r>
              <a:r>
                <a:rPr lang="en-US" sz="2400" baseline="30000" dirty="0"/>
                <a:t>4</a:t>
              </a:r>
              <a:r>
                <a:rPr lang="en-US" sz="2400" dirty="0"/>
                <a:t>He ground-state energy; </a:t>
              </a:r>
              <a:r>
                <a:rPr lang="en-US" sz="2400" baseline="30000" dirty="0"/>
                <a:t>4</a:t>
              </a:r>
              <a:r>
                <a:rPr lang="en-US" sz="2400" dirty="0"/>
                <a:t>He charge radius</a:t>
              </a:r>
              <a:endParaRPr lang="en-US" sz="2400" baseline="-25000" dirty="0"/>
            </a:p>
          </p:txBody>
        </p:sp>
      </p:grpSp>
      <p:sp>
        <p:nvSpPr>
          <p:cNvPr id="4" name="TextBox 3">
            <a:extLst>
              <a:ext uri="{FF2B5EF4-FFF2-40B4-BE49-F238E27FC236}">
                <a16:creationId xmlns:a16="http://schemas.microsoft.com/office/drawing/2014/main" id="{976BBF1C-BE8F-166B-E741-8BC9457DDDAF}"/>
              </a:ext>
            </a:extLst>
          </p:cNvPr>
          <p:cNvSpPr txBox="1"/>
          <p:nvPr/>
        </p:nvSpPr>
        <p:spPr>
          <a:xfrm>
            <a:off x="5750730" y="1776118"/>
            <a:ext cx="6219972" cy="1477328"/>
          </a:xfrm>
          <a:prstGeom prst="rect">
            <a:avLst/>
          </a:prstGeom>
          <a:solidFill>
            <a:schemeClr val="accent3">
              <a:lumMod val="20000"/>
              <a:lumOff val="80000"/>
            </a:schemeClr>
          </a:solidFill>
        </p:spPr>
        <p:txBody>
          <a:bodyPr wrap="square" rtlCol="0">
            <a:spAutoFit/>
          </a:bodyPr>
          <a:lstStyle/>
          <a:p>
            <a:r>
              <a:rPr lang="en-US" dirty="0"/>
              <a:t>See also: </a:t>
            </a:r>
            <a:r>
              <a:rPr lang="en-US" dirty="0" err="1"/>
              <a:t>Djärv</a:t>
            </a:r>
            <a:r>
              <a:rPr lang="en-US" dirty="0"/>
              <a:t> et al., </a:t>
            </a:r>
            <a:r>
              <a:rPr lang="en-US" dirty="0">
                <a:hlinkClick r:id="rId6"/>
              </a:rPr>
              <a:t>PRC (2022) </a:t>
            </a:r>
            <a:r>
              <a:rPr lang="en-US" dirty="0"/>
              <a:t>on A=6 nuclei; </a:t>
            </a:r>
            <a:r>
              <a:rPr lang="en-US" dirty="0" err="1"/>
              <a:t>Svensson</a:t>
            </a:r>
            <a:r>
              <a:rPr lang="en-US" dirty="0"/>
              <a:t> et al., </a:t>
            </a:r>
            <a:r>
              <a:rPr lang="en-US" dirty="0">
                <a:hlinkClick r:id="rId7"/>
              </a:rPr>
              <a:t>PRC (2023)</a:t>
            </a:r>
            <a:r>
              <a:rPr lang="en-US" dirty="0"/>
              <a:t> on Bayesian LEC estimation; </a:t>
            </a:r>
            <a:r>
              <a:rPr lang="en-US" b="0" i="0" u="none" strike="noStrike" dirty="0" err="1">
                <a:solidFill>
                  <a:srgbClr val="282828"/>
                </a:solidFill>
                <a:effectLst/>
                <a:latin typeface="MuseoSans"/>
              </a:rPr>
              <a:t>Alnamlah</a:t>
            </a:r>
            <a:r>
              <a:rPr lang="en-US" b="0" i="0" u="none" strike="noStrike" dirty="0">
                <a:solidFill>
                  <a:srgbClr val="282828"/>
                </a:solidFill>
                <a:effectLst/>
                <a:latin typeface="MuseoSans"/>
              </a:rPr>
              <a:t> et al., </a:t>
            </a:r>
            <a:r>
              <a:rPr lang="en-US" b="0" i="0" u="none" strike="noStrike" dirty="0">
                <a:solidFill>
                  <a:srgbClr val="282828"/>
                </a:solidFill>
                <a:effectLst/>
                <a:latin typeface="MuseoSans"/>
                <a:hlinkClick r:id="rId8"/>
              </a:rPr>
              <a:t>Front. Phys. (2022) </a:t>
            </a:r>
            <a:r>
              <a:rPr lang="en-US" b="0" i="0" u="none" strike="noStrike" dirty="0">
                <a:solidFill>
                  <a:srgbClr val="282828"/>
                </a:solidFill>
                <a:effectLst/>
                <a:latin typeface="MuseoSans"/>
              </a:rPr>
              <a:t>on EFT for rotational bands; </a:t>
            </a:r>
            <a:r>
              <a:rPr lang="en-US" b="0" i="0" u="none" strike="noStrike" dirty="0">
                <a:solidFill>
                  <a:srgbClr val="282828"/>
                </a:solidFill>
                <a:effectLst/>
                <a:latin typeface="MuseoSans"/>
                <a:hlinkClick r:id="rId9"/>
              </a:rPr>
              <a:t>Acharya et al. Front. Phys. (2023)</a:t>
            </a:r>
            <a:r>
              <a:rPr lang="en-US" b="0" i="0" u="none" strike="noStrike" dirty="0">
                <a:solidFill>
                  <a:srgbClr val="282828"/>
                </a:solidFill>
                <a:effectLst/>
                <a:latin typeface="MuseoSans"/>
              </a:rPr>
              <a:t> on E&amp;M observables; Poudel et al., </a:t>
            </a:r>
            <a:r>
              <a:rPr lang="en-US" b="0" i="0" u="none" strike="noStrike" dirty="0">
                <a:solidFill>
                  <a:srgbClr val="282828"/>
                </a:solidFill>
                <a:effectLst/>
                <a:latin typeface="MuseoSans"/>
                <a:hlinkClick r:id="rId10"/>
              </a:rPr>
              <a:t>J. Phys. G (2022)</a:t>
            </a:r>
            <a:r>
              <a:rPr lang="en-US" b="0" i="0" u="none" strike="noStrike" dirty="0">
                <a:solidFill>
                  <a:srgbClr val="282828"/>
                </a:solidFill>
                <a:effectLst/>
                <a:latin typeface="MuseoSans"/>
              </a:rPr>
              <a:t> on 3He-</a:t>
            </a:r>
            <a:r>
              <a:rPr lang="el-GR" b="0" i="0" u="none" strike="noStrike" dirty="0">
                <a:solidFill>
                  <a:srgbClr val="282828"/>
                </a:solidFill>
                <a:effectLst/>
                <a:latin typeface="MuseoSans"/>
              </a:rPr>
              <a:t>α</a:t>
            </a:r>
            <a:r>
              <a:rPr lang="en-US" b="0" i="0" u="none" strike="noStrike" dirty="0">
                <a:solidFill>
                  <a:srgbClr val="282828"/>
                </a:solidFill>
                <a:effectLst/>
                <a:latin typeface="MuseoSans"/>
              </a:rPr>
              <a:t> scattering; Baker et al., </a:t>
            </a:r>
            <a:r>
              <a:rPr lang="en-US" b="0" i="0" u="none" strike="noStrike" dirty="0">
                <a:solidFill>
                  <a:srgbClr val="282828"/>
                </a:solidFill>
                <a:effectLst/>
                <a:latin typeface="MuseoSans"/>
                <a:hlinkClick r:id="rId11"/>
              </a:rPr>
              <a:t>PRC (2022) </a:t>
            </a:r>
            <a:r>
              <a:rPr lang="en-US" b="0" i="0" u="none" strike="noStrike" dirty="0">
                <a:solidFill>
                  <a:srgbClr val="282828"/>
                </a:solidFill>
                <a:effectLst/>
                <a:latin typeface="MuseoSans"/>
              </a:rPr>
              <a:t>on N-A, …</a:t>
            </a:r>
            <a:endParaRPr lang="en-US" dirty="0"/>
          </a:p>
        </p:txBody>
      </p:sp>
      <p:grpSp>
        <p:nvGrpSpPr>
          <p:cNvPr id="11" name="Group 10">
            <a:extLst>
              <a:ext uri="{FF2B5EF4-FFF2-40B4-BE49-F238E27FC236}">
                <a16:creationId xmlns:a16="http://schemas.microsoft.com/office/drawing/2014/main" id="{696195C7-7CC1-6FA0-DF1C-025B76CE2273}"/>
              </a:ext>
            </a:extLst>
          </p:cNvPr>
          <p:cNvGrpSpPr/>
          <p:nvPr/>
        </p:nvGrpSpPr>
        <p:grpSpPr>
          <a:xfrm>
            <a:off x="127537" y="3563240"/>
            <a:ext cx="3706082" cy="3104285"/>
            <a:chOff x="127537" y="3563240"/>
            <a:chExt cx="3706082" cy="3104285"/>
          </a:xfrm>
        </p:grpSpPr>
        <p:grpSp>
          <p:nvGrpSpPr>
            <p:cNvPr id="8" name="Group 7">
              <a:extLst>
                <a:ext uri="{FF2B5EF4-FFF2-40B4-BE49-F238E27FC236}">
                  <a16:creationId xmlns:a16="http://schemas.microsoft.com/office/drawing/2014/main" id="{65FE33AD-5C9B-4331-7B56-31D7742A1E68}"/>
                </a:ext>
              </a:extLst>
            </p:cNvPr>
            <p:cNvGrpSpPr/>
            <p:nvPr/>
          </p:nvGrpSpPr>
          <p:grpSpPr>
            <a:xfrm>
              <a:off x="314593" y="3563240"/>
              <a:ext cx="3519026" cy="3048000"/>
              <a:chOff x="314593" y="3563240"/>
              <a:chExt cx="3519026" cy="3048000"/>
            </a:xfrm>
          </p:grpSpPr>
          <p:grpSp>
            <p:nvGrpSpPr>
              <p:cNvPr id="33" name="Group 32">
                <a:extLst>
                  <a:ext uri="{FF2B5EF4-FFF2-40B4-BE49-F238E27FC236}">
                    <a16:creationId xmlns:a16="http://schemas.microsoft.com/office/drawing/2014/main" id="{2BC39DDD-DC70-5F48-9B2C-5363A4A26188}"/>
                  </a:ext>
                </a:extLst>
              </p:cNvPr>
              <p:cNvGrpSpPr/>
              <p:nvPr/>
            </p:nvGrpSpPr>
            <p:grpSpPr>
              <a:xfrm>
                <a:off x="582419" y="3563240"/>
                <a:ext cx="3251200" cy="3048000"/>
                <a:chOff x="582419" y="3563240"/>
                <a:chExt cx="3251200" cy="3048000"/>
              </a:xfrm>
            </p:grpSpPr>
            <p:pic>
              <p:nvPicPr>
                <p:cNvPr id="30" name="Picture 29">
                  <a:extLst>
                    <a:ext uri="{FF2B5EF4-FFF2-40B4-BE49-F238E27FC236}">
                      <a16:creationId xmlns:a16="http://schemas.microsoft.com/office/drawing/2014/main" id="{8B06E070-3C15-E14C-ACA4-A1ADF4A5E4E6}"/>
                    </a:ext>
                  </a:extLst>
                </p:cNvPr>
                <p:cNvPicPr>
                  <a:picLocks noChangeAspect="1"/>
                </p:cNvPicPr>
                <p:nvPr/>
              </p:nvPicPr>
              <p:blipFill>
                <a:blip r:embed="rId12"/>
                <a:stretch>
                  <a:fillRect/>
                </a:stretch>
              </p:blipFill>
              <p:spPr>
                <a:xfrm>
                  <a:off x="582419" y="3563240"/>
                  <a:ext cx="3251200" cy="3048000"/>
                </a:xfrm>
                <a:prstGeom prst="rect">
                  <a:avLst/>
                </a:prstGeom>
              </p:spPr>
            </p:pic>
            <p:sp>
              <p:nvSpPr>
                <p:cNvPr id="31" name="TextBox 30">
                  <a:extLst>
                    <a:ext uri="{FF2B5EF4-FFF2-40B4-BE49-F238E27FC236}">
                      <a16:creationId xmlns:a16="http://schemas.microsoft.com/office/drawing/2014/main" id="{4AE7011C-8FAE-2B44-B741-1B0082CEC6D1}"/>
                    </a:ext>
                  </a:extLst>
                </p:cNvPr>
                <p:cNvSpPr txBox="1"/>
                <p:nvPr/>
              </p:nvSpPr>
              <p:spPr>
                <a:xfrm>
                  <a:off x="3265106" y="5068795"/>
                  <a:ext cx="439544"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D</a:t>
                  </a:r>
                  <a:endParaRPr lang="en-US" sz="2400" i="1" baseline="-25000" dirty="0">
                    <a:solidFill>
                      <a:srgbClr val="FF0000"/>
                    </a:solidFill>
                  </a:endParaRPr>
                </a:p>
              </p:txBody>
            </p:sp>
            <p:sp>
              <p:nvSpPr>
                <p:cNvPr id="32" name="TextBox 31">
                  <a:extLst>
                    <a:ext uri="{FF2B5EF4-FFF2-40B4-BE49-F238E27FC236}">
                      <a16:creationId xmlns:a16="http://schemas.microsoft.com/office/drawing/2014/main" id="{7192C50D-381A-DC4B-A326-D2DC21875AA3}"/>
                    </a:ext>
                  </a:extLst>
                </p:cNvPr>
                <p:cNvSpPr txBox="1"/>
                <p:nvPr/>
              </p:nvSpPr>
              <p:spPr>
                <a:xfrm>
                  <a:off x="2806465" y="5068794"/>
                  <a:ext cx="413896"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E</a:t>
                  </a:r>
                  <a:endParaRPr lang="en-US" sz="2400" i="1" baseline="-25000" dirty="0">
                    <a:solidFill>
                      <a:srgbClr val="FF0000"/>
                    </a:solidFill>
                  </a:endParaRPr>
                </a:p>
              </p:txBody>
            </p:sp>
          </p:grpSp>
          <p:sp>
            <p:nvSpPr>
              <p:cNvPr id="5" name="TextBox 4">
                <a:extLst>
                  <a:ext uri="{FF2B5EF4-FFF2-40B4-BE49-F238E27FC236}">
                    <a16:creationId xmlns:a16="http://schemas.microsoft.com/office/drawing/2014/main" id="{1DC7761F-2CF5-CB56-23B7-6E71EF4A0363}"/>
                  </a:ext>
                </a:extLst>
              </p:cNvPr>
              <p:cNvSpPr txBox="1"/>
              <p:nvPr/>
            </p:nvSpPr>
            <p:spPr>
              <a:xfrm>
                <a:off x="333599" y="4022093"/>
                <a:ext cx="441146" cy="400110"/>
              </a:xfrm>
              <a:prstGeom prst="rect">
                <a:avLst/>
              </a:prstGeom>
              <a:noFill/>
            </p:spPr>
            <p:txBody>
              <a:bodyPr wrap="none" rtlCol="0">
                <a:spAutoFit/>
              </a:bodyPr>
              <a:lstStyle/>
              <a:p>
                <a:r>
                  <a:rPr lang="en-US" sz="2000" i="1" dirty="0">
                    <a:solidFill>
                      <a:srgbClr val="FF0000"/>
                    </a:solidFill>
                  </a:rPr>
                  <a:t>Q</a:t>
                </a:r>
                <a:r>
                  <a:rPr lang="en-US" sz="2000" baseline="30000" dirty="0">
                    <a:solidFill>
                      <a:srgbClr val="FF0000"/>
                    </a:solidFill>
                  </a:rPr>
                  <a:t>0</a:t>
                </a:r>
                <a:endParaRPr lang="en-US" sz="2000" dirty="0">
                  <a:solidFill>
                    <a:srgbClr val="FF0000"/>
                  </a:solidFill>
                </a:endParaRPr>
              </a:p>
            </p:txBody>
          </p:sp>
          <p:sp>
            <p:nvSpPr>
              <p:cNvPr id="6" name="TextBox 5">
                <a:extLst>
                  <a:ext uri="{FF2B5EF4-FFF2-40B4-BE49-F238E27FC236}">
                    <a16:creationId xmlns:a16="http://schemas.microsoft.com/office/drawing/2014/main" id="{B9A314D5-A132-5586-25E4-8E42196A10C3}"/>
                  </a:ext>
                </a:extLst>
              </p:cNvPr>
              <p:cNvSpPr txBox="1"/>
              <p:nvPr/>
            </p:nvSpPr>
            <p:spPr>
              <a:xfrm>
                <a:off x="333599" y="4868739"/>
                <a:ext cx="441146" cy="400110"/>
              </a:xfrm>
              <a:prstGeom prst="rect">
                <a:avLst/>
              </a:prstGeom>
              <a:noFill/>
            </p:spPr>
            <p:txBody>
              <a:bodyPr wrap="none" rtlCol="0">
                <a:spAutoFit/>
              </a:bodyPr>
              <a:lstStyle/>
              <a:p>
                <a:r>
                  <a:rPr lang="en-US" sz="2000" i="1" dirty="0">
                    <a:solidFill>
                      <a:srgbClr val="FF0000"/>
                    </a:solidFill>
                  </a:rPr>
                  <a:t>Q</a:t>
                </a:r>
                <a:r>
                  <a:rPr lang="en-US" sz="2000" i="1" baseline="30000" dirty="0">
                    <a:solidFill>
                      <a:srgbClr val="FF0000"/>
                    </a:solidFill>
                  </a:rPr>
                  <a:t>2</a:t>
                </a:r>
                <a:endParaRPr lang="en-US" sz="2000" dirty="0">
                  <a:solidFill>
                    <a:srgbClr val="FF0000"/>
                  </a:solidFill>
                </a:endParaRPr>
              </a:p>
            </p:txBody>
          </p:sp>
          <p:sp>
            <p:nvSpPr>
              <p:cNvPr id="7" name="TextBox 6">
                <a:extLst>
                  <a:ext uri="{FF2B5EF4-FFF2-40B4-BE49-F238E27FC236}">
                    <a16:creationId xmlns:a16="http://schemas.microsoft.com/office/drawing/2014/main" id="{E7562BCE-EDBB-89ED-1B32-F8B5B54533C4}"/>
                  </a:ext>
                </a:extLst>
              </p:cNvPr>
              <p:cNvSpPr txBox="1"/>
              <p:nvPr/>
            </p:nvSpPr>
            <p:spPr>
              <a:xfrm>
                <a:off x="314593" y="5661573"/>
                <a:ext cx="441146" cy="400110"/>
              </a:xfrm>
              <a:prstGeom prst="rect">
                <a:avLst/>
              </a:prstGeom>
              <a:noFill/>
            </p:spPr>
            <p:txBody>
              <a:bodyPr wrap="none" rtlCol="0">
                <a:spAutoFit/>
              </a:bodyPr>
              <a:lstStyle/>
              <a:p>
                <a:r>
                  <a:rPr lang="en-US" sz="2000" i="1" dirty="0">
                    <a:solidFill>
                      <a:srgbClr val="FF0000"/>
                    </a:solidFill>
                  </a:rPr>
                  <a:t>Q</a:t>
                </a:r>
                <a:r>
                  <a:rPr lang="en-US" sz="2000" i="1" baseline="30000" dirty="0">
                    <a:solidFill>
                      <a:srgbClr val="FF0000"/>
                    </a:solidFill>
                  </a:rPr>
                  <a:t>3</a:t>
                </a:r>
                <a:endParaRPr lang="en-US" sz="2000" dirty="0">
                  <a:solidFill>
                    <a:srgbClr val="FF0000"/>
                  </a:solidFill>
                </a:endParaRPr>
              </a:p>
            </p:txBody>
          </p:sp>
        </p:grpSp>
        <p:sp>
          <p:nvSpPr>
            <p:cNvPr id="9" name="TextBox 8">
              <a:extLst>
                <a:ext uri="{FF2B5EF4-FFF2-40B4-BE49-F238E27FC236}">
                  <a16:creationId xmlns:a16="http://schemas.microsoft.com/office/drawing/2014/main" id="{BF7D93EE-2B1E-1519-EF5B-A2F888ACD965}"/>
                </a:ext>
              </a:extLst>
            </p:cNvPr>
            <p:cNvSpPr txBox="1"/>
            <p:nvPr/>
          </p:nvSpPr>
          <p:spPr>
            <a:xfrm>
              <a:off x="127537" y="3668150"/>
              <a:ext cx="1136593" cy="369332"/>
            </a:xfrm>
            <a:prstGeom prst="rect">
              <a:avLst/>
            </a:prstGeom>
            <a:solidFill>
              <a:schemeClr val="bg2"/>
            </a:solidFill>
          </p:spPr>
          <p:txBody>
            <a:bodyPr wrap="none" rtlCol="0">
              <a:spAutoFit/>
            </a:bodyPr>
            <a:lstStyle/>
            <a:p>
              <a:r>
                <a:rPr lang="en-US" dirty="0">
                  <a:solidFill>
                    <a:srgbClr val="FF0000"/>
                  </a:solidFill>
                </a:rPr>
                <a:t>expansion</a:t>
              </a:r>
            </a:p>
          </p:txBody>
        </p:sp>
        <p:sp>
          <p:nvSpPr>
            <p:cNvPr id="10" name="TextBox 9">
              <a:extLst>
                <a:ext uri="{FF2B5EF4-FFF2-40B4-BE49-F238E27FC236}">
                  <a16:creationId xmlns:a16="http://schemas.microsoft.com/office/drawing/2014/main" id="{D4975FF0-A5DC-90E8-C7FC-15BCE12B7D5E}"/>
                </a:ext>
              </a:extLst>
            </p:cNvPr>
            <p:cNvSpPr txBox="1"/>
            <p:nvPr/>
          </p:nvSpPr>
          <p:spPr>
            <a:xfrm>
              <a:off x="267303" y="6298193"/>
              <a:ext cx="885179" cy="369332"/>
            </a:xfrm>
            <a:prstGeom prst="rect">
              <a:avLst/>
            </a:prstGeom>
            <a:solidFill>
              <a:schemeClr val="bg2"/>
            </a:solidFill>
          </p:spPr>
          <p:txBody>
            <a:bodyPr wrap="none" rtlCol="0">
              <a:spAutoFit/>
            </a:bodyPr>
            <a:lstStyle/>
            <a:p>
              <a:r>
                <a:rPr lang="en-US" i="1" dirty="0">
                  <a:solidFill>
                    <a:srgbClr val="FF0000"/>
                  </a:solidFill>
                </a:rPr>
                <a:t>Q</a:t>
              </a:r>
              <a:r>
                <a:rPr lang="en-US" dirty="0">
                  <a:solidFill>
                    <a:srgbClr val="FF0000"/>
                  </a:solidFill>
                </a:rPr>
                <a:t> ~ 1/3</a:t>
              </a:r>
            </a:p>
          </p:txBody>
        </p:sp>
      </p:grpSp>
      <p:sp>
        <p:nvSpPr>
          <p:cNvPr id="12" name="TextBox 11">
            <a:extLst>
              <a:ext uri="{FF2B5EF4-FFF2-40B4-BE49-F238E27FC236}">
                <a16:creationId xmlns:a16="http://schemas.microsoft.com/office/drawing/2014/main" id="{7A39F349-CFAE-B537-D840-A3784EBE5EAD}"/>
              </a:ext>
            </a:extLst>
          </p:cNvPr>
          <p:cNvSpPr txBox="1"/>
          <p:nvPr/>
        </p:nvSpPr>
        <p:spPr>
          <a:xfrm>
            <a:off x="7526215" y="3363185"/>
            <a:ext cx="4083366" cy="400110"/>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2000" b="1" dirty="0"/>
              <a:t>See talks by C. </a:t>
            </a:r>
            <a:r>
              <a:rPr lang="en-US" sz="2000" b="1" dirty="0" err="1"/>
              <a:t>Forssén</a:t>
            </a:r>
            <a:r>
              <a:rPr lang="en-US" sz="2000" b="1" dirty="0"/>
              <a:t> and J. Bub</a:t>
            </a:r>
            <a:endParaRPr lang="en-US" sz="2000" b="1" dirty="0">
              <a:solidFill>
                <a:srgbClr val="FF0000"/>
              </a:solidFill>
            </a:endParaRPr>
          </a:p>
        </p:txBody>
      </p:sp>
    </p:spTree>
    <p:extLst>
      <p:ext uri="{BB962C8B-B14F-4D97-AF65-F5344CB8AC3E}">
        <p14:creationId xmlns:p14="http://schemas.microsoft.com/office/powerpoint/2010/main" val="20430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E80FCAF-953D-0A3F-A8A1-B630A79F1156}"/>
              </a:ext>
            </a:extLst>
          </p:cNvPr>
          <p:cNvPicPr>
            <a:picLocks noChangeAspect="1"/>
          </p:cNvPicPr>
          <p:nvPr/>
        </p:nvPicPr>
        <p:blipFill>
          <a:blip r:embed="rId3"/>
          <a:stretch>
            <a:fillRect/>
          </a:stretch>
        </p:blipFill>
        <p:spPr>
          <a:xfrm>
            <a:off x="3376214" y="4875516"/>
            <a:ext cx="3392981" cy="1930004"/>
          </a:xfrm>
          <a:prstGeom prst="rect">
            <a:avLst/>
          </a:prstGeom>
        </p:spPr>
      </p:pic>
      <p:grpSp>
        <p:nvGrpSpPr>
          <p:cNvPr id="16" name="Group 15">
            <a:extLst>
              <a:ext uri="{FF2B5EF4-FFF2-40B4-BE49-F238E27FC236}">
                <a16:creationId xmlns:a16="http://schemas.microsoft.com/office/drawing/2014/main" id="{8698F7EC-03DE-6D37-09EA-5FA9B7FB2194}"/>
              </a:ext>
            </a:extLst>
          </p:cNvPr>
          <p:cNvGrpSpPr>
            <a:grpSpLocks noChangeAspect="1"/>
          </p:cNvGrpSpPr>
          <p:nvPr/>
        </p:nvGrpSpPr>
        <p:grpSpPr>
          <a:xfrm>
            <a:off x="7242979" y="2148980"/>
            <a:ext cx="2096724" cy="2260983"/>
            <a:chOff x="5829300" y="622300"/>
            <a:chExt cx="5511800" cy="5943600"/>
          </a:xfrm>
        </p:grpSpPr>
        <p:sp>
          <p:nvSpPr>
            <p:cNvPr id="17" name="Rectangle 16">
              <a:extLst>
                <a:ext uri="{FF2B5EF4-FFF2-40B4-BE49-F238E27FC236}">
                  <a16:creationId xmlns:a16="http://schemas.microsoft.com/office/drawing/2014/main" id="{3D77A84A-8DB8-C9B4-731D-C67307963F7B}"/>
                </a:ext>
              </a:extLst>
            </p:cNvPr>
            <p:cNvSpPr/>
            <p:nvPr/>
          </p:nvSpPr>
          <p:spPr>
            <a:xfrm>
              <a:off x="5829300" y="622300"/>
              <a:ext cx="5511800" cy="594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6024C6-8754-982A-D2B3-D3EF9E723F1E}"/>
                </a:ext>
              </a:extLst>
            </p:cNvPr>
            <p:cNvPicPr>
              <a:picLocks noChangeAspect="1"/>
            </p:cNvPicPr>
            <p:nvPr/>
          </p:nvPicPr>
          <p:blipFill>
            <a:blip r:embed="rId4"/>
            <a:stretch>
              <a:fillRect/>
            </a:stretch>
          </p:blipFill>
          <p:spPr>
            <a:xfrm>
              <a:off x="6002686" y="800992"/>
              <a:ext cx="5190428" cy="5612507"/>
            </a:xfrm>
            <a:prstGeom prst="rect">
              <a:avLst/>
            </a:prstGeom>
          </p:spPr>
        </p:pic>
      </p:grpSp>
      <p:grpSp>
        <p:nvGrpSpPr>
          <p:cNvPr id="41" name="Group 40">
            <a:extLst>
              <a:ext uri="{FF2B5EF4-FFF2-40B4-BE49-F238E27FC236}">
                <a16:creationId xmlns:a16="http://schemas.microsoft.com/office/drawing/2014/main" id="{F1453C7B-2D01-5A5B-D47E-D1957237D50A}"/>
              </a:ext>
            </a:extLst>
          </p:cNvPr>
          <p:cNvGrpSpPr>
            <a:grpSpLocks noChangeAspect="1"/>
          </p:cNvGrpSpPr>
          <p:nvPr/>
        </p:nvGrpSpPr>
        <p:grpSpPr>
          <a:xfrm>
            <a:off x="9676609" y="4483187"/>
            <a:ext cx="2194560" cy="2194560"/>
            <a:chOff x="6666123" y="269913"/>
            <a:chExt cx="5326655" cy="5326655"/>
          </a:xfrm>
        </p:grpSpPr>
        <p:grpSp>
          <p:nvGrpSpPr>
            <p:cNvPr id="42" name="Group 41">
              <a:extLst>
                <a:ext uri="{FF2B5EF4-FFF2-40B4-BE49-F238E27FC236}">
                  <a16:creationId xmlns:a16="http://schemas.microsoft.com/office/drawing/2014/main" id="{476AB60E-D32A-4B71-84AF-2083A1891DFF}"/>
                </a:ext>
              </a:extLst>
            </p:cNvPr>
            <p:cNvGrpSpPr/>
            <p:nvPr/>
          </p:nvGrpSpPr>
          <p:grpSpPr>
            <a:xfrm>
              <a:off x="6666123" y="269913"/>
              <a:ext cx="5326655" cy="5326655"/>
              <a:chOff x="6666123" y="269913"/>
              <a:chExt cx="5326655" cy="5326655"/>
            </a:xfrm>
          </p:grpSpPr>
          <p:pic>
            <p:nvPicPr>
              <p:cNvPr id="44" name="Picture 43">
                <a:extLst>
                  <a:ext uri="{FF2B5EF4-FFF2-40B4-BE49-F238E27FC236}">
                    <a16:creationId xmlns:a16="http://schemas.microsoft.com/office/drawing/2014/main" id="{42236151-8952-B14C-137F-5D0A08E48778}"/>
                  </a:ext>
                </a:extLst>
              </p:cNvPr>
              <p:cNvPicPr>
                <a:picLocks noChangeAspect="1"/>
              </p:cNvPicPr>
              <p:nvPr/>
            </p:nvPicPr>
            <p:blipFill>
              <a:blip r:embed="rId5"/>
              <a:stretch>
                <a:fillRect/>
              </a:stretch>
            </p:blipFill>
            <p:spPr>
              <a:xfrm>
                <a:off x="6666123" y="269913"/>
                <a:ext cx="5326655" cy="5326655"/>
              </a:xfrm>
              <a:prstGeom prst="rect">
                <a:avLst/>
              </a:prstGeom>
              <a:ln w="76200">
                <a:solidFill>
                  <a:schemeClr val="accent1"/>
                </a:solidFill>
              </a:ln>
            </p:spPr>
          </p:pic>
          <p:pic>
            <p:nvPicPr>
              <p:cNvPr id="45" name="Picture 44" descr="A logo with text and mountains&#10;&#10;Description automatically generated with medium confidence">
                <a:extLst>
                  <a:ext uri="{FF2B5EF4-FFF2-40B4-BE49-F238E27FC236}">
                    <a16:creationId xmlns:a16="http://schemas.microsoft.com/office/drawing/2014/main" id="{019EDCCD-1099-000D-CE4B-B61F4DC470F2}"/>
                  </a:ext>
                </a:extLst>
              </p:cNvPr>
              <p:cNvPicPr>
                <a:picLocks noChangeAspect="1"/>
              </p:cNvPicPr>
              <p:nvPr/>
            </p:nvPicPr>
            <p:blipFill>
              <a:blip r:embed="rId6"/>
              <a:stretch>
                <a:fillRect/>
              </a:stretch>
            </p:blipFill>
            <p:spPr>
              <a:xfrm>
                <a:off x="10385233" y="2252950"/>
                <a:ext cx="1389528" cy="870078"/>
              </a:xfrm>
              <a:prstGeom prst="rect">
                <a:avLst/>
              </a:prstGeom>
            </p:spPr>
          </p:pic>
        </p:grpSp>
        <p:sp>
          <p:nvSpPr>
            <p:cNvPr id="43" name="TextBox 42">
              <a:extLst>
                <a:ext uri="{FF2B5EF4-FFF2-40B4-BE49-F238E27FC236}">
                  <a16:creationId xmlns:a16="http://schemas.microsoft.com/office/drawing/2014/main" id="{A65AF313-1BEF-229A-B5E8-CC90DB11B437}"/>
                </a:ext>
              </a:extLst>
            </p:cNvPr>
            <p:cNvSpPr txBox="1"/>
            <p:nvPr/>
          </p:nvSpPr>
          <p:spPr>
            <a:xfrm>
              <a:off x="9577383" y="782195"/>
              <a:ext cx="2004552" cy="821741"/>
            </a:xfrm>
            <a:prstGeom prst="rect">
              <a:avLst/>
            </a:prstGeom>
            <a:solidFill>
              <a:schemeClr val="accent4">
                <a:lumMod val="20000"/>
                <a:lumOff val="80000"/>
              </a:schemeClr>
            </a:solidFill>
          </p:spPr>
          <p:txBody>
            <a:bodyPr wrap="none" rtlCol="0">
              <a:spAutoFit/>
            </a:bodyPr>
            <a:lstStyle/>
            <a:p>
              <a:r>
                <a:rPr lang="en-US" sz="800" dirty="0"/>
                <a:t>D. Everett et al.</a:t>
              </a:r>
            </a:p>
            <a:p>
              <a:r>
                <a:rPr lang="en-US" sz="800" dirty="0"/>
                <a:t>PRC 106 (2022)</a:t>
              </a:r>
            </a:p>
          </p:txBody>
        </p:sp>
      </p:grpSp>
      <p:grpSp>
        <p:nvGrpSpPr>
          <p:cNvPr id="35" name="Group 34">
            <a:extLst>
              <a:ext uri="{FF2B5EF4-FFF2-40B4-BE49-F238E27FC236}">
                <a16:creationId xmlns:a16="http://schemas.microsoft.com/office/drawing/2014/main" id="{A4CC7B8D-9873-2795-0BEF-56FA29C0E7F2}"/>
              </a:ext>
            </a:extLst>
          </p:cNvPr>
          <p:cNvGrpSpPr>
            <a:grpSpLocks noChangeAspect="1"/>
          </p:cNvGrpSpPr>
          <p:nvPr/>
        </p:nvGrpSpPr>
        <p:grpSpPr>
          <a:xfrm>
            <a:off x="9367423" y="1385925"/>
            <a:ext cx="2743200" cy="2149674"/>
            <a:chOff x="2209800" y="3428999"/>
            <a:chExt cx="3886199" cy="3045373"/>
          </a:xfrm>
        </p:grpSpPr>
        <p:pic>
          <p:nvPicPr>
            <p:cNvPr id="36" name="Picture 35">
              <a:extLst>
                <a:ext uri="{FF2B5EF4-FFF2-40B4-BE49-F238E27FC236}">
                  <a16:creationId xmlns:a16="http://schemas.microsoft.com/office/drawing/2014/main" id="{CAB3D534-E05F-0DA1-D87D-B1EDDD5C09C8}"/>
                </a:ext>
              </a:extLst>
            </p:cNvPr>
            <p:cNvPicPr>
              <a:picLocks noChangeAspect="1"/>
            </p:cNvPicPr>
            <p:nvPr/>
          </p:nvPicPr>
          <p:blipFill>
            <a:blip r:embed="rId7"/>
            <a:stretch>
              <a:fillRect/>
            </a:stretch>
          </p:blipFill>
          <p:spPr>
            <a:xfrm>
              <a:off x="2209800" y="3428999"/>
              <a:ext cx="3886199" cy="3045373"/>
            </a:xfrm>
            <a:prstGeom prst="rect">
              <a:avLst/>
            </a:prstGeom>
            <a:ln w="76200">
              <a:solidFill>
                <a:schemeClr val="accent1"/>
              </a:solidFill>
            </a:ln>
          </p:spPr>
        </p:pic>
        <p:sp>
          <p:nvSpPr>
            <p:cNvPr id="37" name="TextBox 36">
              <a:extLst>
                <a:ext uri="{FF2B5EF4-FFF2-40B4-BE49-F238E27FC236}">
                  <a16:creationId xmlns:a16="http://schemas.microsoft.com/office/drawing/2014/main" id="{3282F877-6867-EEC1-AC7E-22BD91F88EF8}"/>
                </a:ext>
              </a:extLst>
            </p:cNvPr>
            <p:cNvSpPr txBox="1"/>
            <p:nvPr/>
          </p:nvSpPr>
          <p:spPr>
            <a:xfrm>
              <a:off x="2517127" y="3860085"/>
              <a:ext cx="1576571" cy="479618"/>
            </a:xfrm>
            <a:prstGeom prst="rect">
              <a:avLst/>
            </a:prstGeom>
            <a:solidFill>
              <a:schemeClr val="accent2">
                <a:lumMod val="20000"/>
                <a:lumOff val="80000"/>
              </a:schemeClr>
            </a:solidFill>
            <a:ln w="76200">
              <a:solidFill>
                <a:schemeClr val="accent1"/>
              </a:solidFill>
            </a:ln>
          </p:spPr>
          <p:txBody>
            <a:bodyPr wrap="square" lIns="45720" rIns="0" rtlCol="0">
              <a:spAutoFit/>
            </a:bodyPr>
            <a:lstStyle/>
            <a:p>
              <a:pPr algn="ctr"/>
              <a:r>
                <a:rPr lang="en-US" sz="800" dirty="0"/>
                <a:t>A. </a:t>
              </a:r>
              <a:r>
                <a:rPr lang="en-US" sz="800" dirty="0" err="1"/>
                <a:t>Semposki</a:t>
              </a:r>
              <a:r>
                <a:rPr lang="en-US" sz="800" dirty="0"/>
                <a:t> et al.</a:t>
              </a:r>
              <a:br>
                <a:rPr lang="en-US" sz="800" dirty="0"/>
              </a:br>
              <a:r>
                <a:rPr lang="en-US" sz="800" dirty="0"/>
                <a:t>arXiv:2404.06323 (2024)</a:t>
              </a:r>
            </a:p>
          </p:txBody>
        </p:sp>
      </p:grpSp>
      <p:grpSp>
        <p:nvGrpSpPr>
          <p:cNvPr id="28" name="Group 27">
            <a:extLst>
              <a:ext uri="{FF2B5EF4-FFF2-40B4-BE49-F238E27FC236}">
                <a16:creationId xmlns:a16="http://schemas.microsoft.com/office/drawing/2014/main" id="{69254979-16D1-0CA6-4AC2-40F5DD439CD0}"/>
              </a:ext>
            </a:extLst>
          </p:cNvPr>
          <p:cNvGrpSpPr>
            <a:grpSpLocks noChangeAspect="1"/>
          </p:cNvGrpSpPr>
          <p:nvPr/>
        </p:nvGrpSpPr>
        <p:grpSpPr>
          <a:xfrm>
            <a:off x="256660" y="2614392"/>
            <a:ext cx="3021260" cy="4170943"/>
            <a:chOff x="3958727" y="478429"/>
            <a:chExt cx="4274545" cy="5901142"/>
          </a:xfrm>
        </p:grpSpPr>
        <p:pic>
          <p:nvPicPr>
            <p:cNvPr id="29" name="Picture 28">
              <a:extLst>
                <a:ext uri="{FF2B5EF4-FFF2-40B4-BE49-F238E27FC236}">
                  <a16:creationId xmlns:a16="http://schemas.microsoft.com/office/drawing/2014/main" id="{45C6DD57-E982-857C-42F0-ADB38169D18E}"/>
                </a:ext>
              </a:extLst>
            </p:cNvPr>
            <p:cNvPicPr>
              <a:picLocks noChangeAspect="1"/>
            </p:cNvPicPr>
            <p:nvPr/>
          </p:nvPicPr>
          <p:blipFill>
            <a:blip r:embed="rId8"/>
            <a:stretch>
              <a:fillRect/>
            </a:stretch>
          </p:blipFill>
          <p:spPr>
            <a:xfrm>
              <a:off x="3958727" y="478429"/>
              <a:ext cx="4274545" cy="5901142"/>
            </a:xfrm>
            <a:prstGeom prst="rect">
              <a:avLst/>
            </a:prstGeom>
            <a:solidFill>
              <a:schemeClr val="bg1"/>
            </a:solidFill>
            <a:ln w="76200">
              <a:solidFill>
                <a:schemeClr val="accent1"/>
              </a:solidFill>
            </a:ln>
          </p:spPr>
        </p:pic>
        <p:pic>
          <p:nvPicPr>
            <p:cNvPr id="30" name="Picture 2" descr="NPLQCD">
              <a:extLst>
                <a:ext uri="{FF2B5EF4-FFF2-40B4-BE49-F238E27FC236}">
                  <a16:creationId xmlns:a16="http://schemas.microsoft.com/office/drawing/2014/main" id="{44F46416-0A13-F82F-3EF6-38FA8F54A7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8476" y="636224"/>
              <a:ext cx="739278" cy="54666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4210025-99EB-43E0-ACF3-07BAA396854F}"/>
                </a:ext>
              </a:extLst>
            </p:cNvPr>
            <p:cNvSpPr txBox="1"/>
            <p:nvPr/>
          </p:nvSpPr>
          <p:spPr>
            <a:xfrm>
              <a:off x="5801432" y="664361"/>
              <a:ext cx="2244830" cy="391904"/>
            </a:xfrm>
            <a:prstGeom prst="rect">
              <a:avLst/>
            </a:prstGeom>
            <a:solidFill>
              <a:schemeClr val="accent2">
                <a:lumMod val="20000"/>
                <a:lumOff val="80000"/>
              </a:schemeClr>
            </a:solidFill>
          </p:spPr>
          <p:txBody>
            <a:bodyPr wrap="none" lIns="45720" rIns="0" rtlCol="0">
              <a:spAutoFit/>
            </a:bodyPr>
            <a:lstStyle/>
            <a:p>
              <a:pPr algn="ctr"/>
              <a:r>
                <a:rPr lang="en-US" sz="1200" dirty="0"/>
                <a:t>arXiv:2404.12039 (2024)</a:t>
              </a:r>
            </a:p>
          </p:txBody>
        </p:sp>
      </p:grpSp>
      <p:grpSp>
        <p:nvGrpSpPr>
          <p:cNvPr id="38" name="Group 37">
            <a:extLst>
              <a:ext uri="{FF2B5EF4-FFF2-40B4-BE49-F238E27FC236}">
                <a16:creationId xmlns:a16="http://schemas.microsoft.com/office/drawing/2014/main" id="{6413FE9F-ADED-E0C9-A616-AF253ED8E386}"/>
              </a:ext>
            </a:extLst>
          </p:cNvPr>
          <p:cNvGrpSpPr>
            <a:grpSpLocks noChangeAspect="1"/>
          </p:cNvGrpSpPr>
          <p:nvPr/>
        </p:nvGrpSpPr>
        <p:grpSpPr>
          <a:xfrm>
            <a:off x="327112" y="153252"/>
            <a:ext cx="2172193" cy="2377440"/>
            <a:chOff x="343296" y="264185"/>
            <a:chExt cx="5958974" cy="6522029"/>
          </a:xfrm>
        </p:grpSpPr>
        <p:pic>
          <p:nvPicPr>
            <p:cNvPr id="39" name="Picture 38">
              <a:extLst>
                <a:ext uri="{FF2B5EF4-FFF2-40B4-BE49-F238E27FC236}">
                  <a16:creationId xmlns:a16="http://schemas.microsoft.com/office/drawing/2014/main" id="{B9023E2F-055C-4E47-CA7B-C90287B6F879}"/>
                </a:ext>
              </a:extLst>
            </p:cNvPr>
            <p:cNvPicPr>
              <a:picLocks noChangeAspect="1"/>
            </p:cNvPicPr>
            <p:nvPr/>
          </p:nvPicPr>
          <p:blipFill>
            <a:blip r:embed="rId10"/>
            <a:stretch>
              <a:fillRect/>
            </a:stretch>
          </p:blipFill>
          <p:spPr>
            <a:xfrm>
              <a:off x="343296" y="264185"/>
              <a:ext cx="5958974" cy="6522029"/>
            </a:xfrm>
            <a:prstGeom prst="rect">
              <a:avLst/>
            </a:prstGeom>
            <a:ln w="76200">
              <a:solidFill>
                <a:schemeClr val="accent1"/>
              </a:solidFill>
            </a:ln>
          </p:spPr>
        </p:pic>
        <p:sp>
          <p:nvSpPr>
            <p:cNvPr id="40" name="TextBox 39">
              <a:extLst>
                <a:ext uri="{FF2B5EF4-FFF2-40B4-BE49-F238E27FC236}">
                  <a16:creationId xmlns:a16="http://schemas.microsoft.com/office/drawing/2014/main" id="{4E984D45-71B4-9D79-1ABD-3A9C462B8BBE}"/>
                </a:ext>
              </a:extLst>
            </p:cNvPr>
            <p:cNvSpPr txBox="1"/>
            <p:nvPr/>
          </p:nvSpPr>
          <p:spPr>
            <a:xfrm>
              <a:off x="1508164" y="4712466"/>
              <a:ext cx="3281427" cy="928755"/>
            </a:xfrm>
            <a:prstGeom prst="rect">
              <a:avLst/>
            </a:prstGeom>
            <a:solidFill>
              <a:schemeClr val="accent4">
                <a:lumMod val="20000"/>
                <a:lumOff val="80000"/>
              </a:schemeClr>
            </a:solidFill>
          </p:spPr>
          <p:txBody>
            <a:bodyPr wrap="square" rtlCol="0">
              <a:spAutoFit/>
            </a:bodyPr>
            <a:lstStyle/>
            <a:p>
              <a:r>
                <a:rPr lang="en-US" sz="800" dirty="0"/>
                <a:t>C. </a:t>
              </a:r>
              <a:r>
                <a:rPr lang="en-US" sz="800" dirty="0" err="1"/>
                <a:t>Drischler</a:t>
              </a:r>
              <a:r>
                <a:rPr lang="en-US" sz="800" dirty="0"/>
                <a:t> et al., </a:t>
              </a:r>
            </a:p>
            <a:p>
              <a:r>
                <a:rPr lang="en-US" sz="800" dirty="0"/>
                <a:t>arXiv:2405.02748 (2024)</a:t>
              </a:r>
            </a:p>
          </p:txBody>
        </p:sp>
      </p:grpSp>
      <p:grpSp>
        <p:nvGrpSpPr>
          <p:cNvPr id="5" name="Group 4">
            <a:extLst>
              <a:ext uri="{FF2B5EF4-FFF2-40B4-BE49-F238E27FC236}">
                <a16:creationId xmlns:a16="http://schemas.microsoft.com/office/drawing/2014/main" id="{B421B33A-75C9-9A6F-CDE7-F0E4467C3A92}"/>
              </a:ext>
            </a:extLst>
          </p:cNvPr>
          <p:cNvGrpSpPr/>
          <p:nvPr/>
        </p:nvGrpSpPr>
        <p:grpSpPr>
          <a:xfrm>
            <a:off x="3599071" y="2186303"/>
            <a:ext cx="2468880" cy="2834640"/>
            <a:chOff x="7192621" y="1809792"/>
            <a:chExt cx="2468880" cy="2834640"/>
          </a:xfrm>
        </p:grpSpPr>
        <p:sp>
          <p:nvSpPr>
            <p:cNvPr id="6" name="Rectangle 5">
              <a:extLst>
                <a:ext uri="{FF2B5EF4-FFF2-40B4-BE49-F238E27FC236}">
                  <a16:creationId xmlns:a16="http://schemas.microsoft.com/office/drawing/2014/main" id="{1C4D7072-609E-7D50-41EE-59632B615E02}"/>
                </a:ext>
              </a:extLst>
            </p:cNvPr>
            <p:cNvSpPr/>
            <p:nvPr/>
          </p:nvSpPr>
          <p:spPr>
            <a:xfrm>
              <a:off x="7192621" y="1809792"/>
              <a:ext cx="2468880" cy="2834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EA07D4-1052-CA99-917A-C506B8970590}"/>
                </a:ext>
              </a:extLst>
            </p:cNvPr>
            <p:cNvSpPr txBox="1"/>
            <p:nvPr/>
          </p:nvSpPr>
          <p:spPr>
            <a:xfrm>
              <a:off x="7882455" y="4365170"/>
              <a:ext cx="1138453" cy="215444"/>
            </a:xfrm>
            <a:prstGeom prst="rect">
              <a:avLst/>
            </a:prstGeom>
            <a:solidFill>
              <a:schemeClr val="bg1"/>
            </a:solidFill>
          </p:spPr>
          <p:txBody>
            <a:bodyPr wrap="none" rtlCol="0">
              <a:spAutoFit/>
            </a:bodyPr>
            <a:lstStyle/>
            <a:p>
              <a:r>
                <a:rPr lang="en-US" sz="800" dirty="0">
                  <a:hlinkClick r:id="rId11"/>
                </a:rPr>
                <a:t>S. </a:t>
              </a:r>
              <a:r>
                <a:rPr lang="en-US" sz="800" dirty="0" err="1">
                  <a:hlinkClick r:id="rId11"/>
                </a:rPr>
                <a:t>Steltzer</a:t>
              </a:r>
              <a:r>
                <a:rPr lang="en-US" sz="800" dirty="0">
                  <a:hlinkClick r:id="rId11"/>
                </a:rPr>
                <a:t> et al., (2022)</a:t>
              </a:r>
              <a:endParaRPr lang="en-US" sz="800" dirty="0"/>
            </a:p>
          </p:txBody>
        </p:sp>
        <p:sp>
          <p:nvSpPr>
            <p:cNvPr id="8" name="TextBox 7">
              <a:extLst>
                <a:ext uri="{FF2B5EF4-FFF2-40B4-BE49-F238E27FC236}">
                  <a16:creationId xmlns:a16="http://schemas.microsoft.com/office/drawing/2014/main" id="{09039E55-89CB-1E94-1BED-A535CB3AFA23}"/>
                </a:ext>
              </a:extLst>
            </p:cNvPr>
            <p:cNvSpPr txBox="1"/>
            <p:nvPr/>
          </p:nvSpPr>
          <p:spPr>
            <a:xfrm>
              <a:off x="7451451" y="1907044"/>
              <a:ext cx="2011680" cy="215444"/>
            </a:xfrm>
            <a:prstGeom prst="rect">
              <a:avLst/>
            </a:prstGeom>
            <a:solidFill>
              <a:schemeClr val="bg1"/>
            </a:solidFill>
          </p:spPr>
          <p:txBody>
            <a:bodyPr wrap="none" rtlCol="0">
              <a:spAutoFit/>
            </a:bodyPr>
            <a:lstStyle/>
            <a:p>
              <a:r>
                <a:rPr lang="en-US" sz="800" dirty="0"/>
                <a:t>Posterior pdfs for nuclear DFT parameters</a:t>
              </a:r>
            </a:p>
          </p:txBody>
        </p:sp>
        <p:pic>
          <p:nvPicPr>
            <p:cNvPr id="11" name="Picture 10">
              <a:extLst>
                <a:ext uri="{FF2B5EF4-FFF2-40B4-BE49-F238E27FC236}">
                  <a16:creationId xmlns:a16="http://schemas.microsoft.com/office/drawing/2014/main" id="{9F76AA64-B93E-6034-4744-5871E771E4B3}"/>
                </a:ext>
              </a:extLst>
            </p:cNvPr>
            <p:cNvPicPr>
              <a:picLocks noChangeAspect="1"/>
            </p:cNvPicPr>
            <p:nvPr/>
          </p:nvPicPr>
          <p:blipFill>
            <a:blip r:embed="rId12"/>
            <a:stretch>
              <a:fillRect/>
            </a:stretch>
          </p:blipFill>
          <p:spPr>
            <a:xfrm>
              <a:off x="7308683" y="2122488"/>
              <a:ext cx="2286000" cy="2286000"/>
            </a:xfrm>
            <a:prstGeom prst="rect">
              <a:avLst/>
            </a:prstGeom>
            <a:solidFill>
              <a:schemeClr val="bg1"/>
            </a:solidFill>
          </p:spPr>
        </p:pic>
      </p:grpSp>
      <p:pic>
        <p:nvPicPr>
          <p:cNvPr id="3" name="Picture 2">
            <a:extLst>
              <a:ext uri="{FF2B5EF4-FFF2-40B4-BE49-F238E27FC236}">
                <a16:creationId xmlns:a16="http://schemas.microsoft.com/office/drawing/2014/main" id="{3992E7BD-116C-9DA4-158A-799E6D79DAD4}"/>
              </a:ext>
            </a:extLst>
          </p:cNvPr>
          <p:cNvPicPr>
            <a:picLocks noChangeAspect="1"/>
          </p:cNvPicPr>
          <p:nvPr/>
        </p:nvPicPr>
        <p:blipFill>
          <a:blip r:embed="rId13"/>
          <a:stretch>
            <a:fillRect/>
          </a:stretch>
        </p:blipFill>
        <p:spPr>
          <a:xfrm>
            <a:off x="7215258" y="4541007"/>
            <a:ext cx="2152165" cy="2260982"/>
          </a:xfrm>
          <a:prstGeom prst="rect">
            <a:avLst/>
          </a:prstGeom>
        </p:spPr>
      </p:pic>
      <p:pic>
        <p:nvPicPr>
          <p:cNvPr id="24" name="Picture 23">
            <a:extLst>
              <a:ext uri="{FF2B5EF4-FFF2-40B4-BE49-F238E27FC236}">
                <a16:creationId xmlns:a16="http://schemas.microsoft.com/office/drawing/2014/main" id="{F088C1CA-BEF4-B07E-496F-C373FC3D09FD}"/>
              </a:ext>
            </a:extLst>
          </p:cNvPr>
          <p:cNvPicPr>
            <a:picLocks noChangeAspect="1"/>
          </p:cNvPicPr>
          <p:nvPr/>
        </p:nvPicPr>
        <p:blipFill>
          <a:blip r:embed="rId14"/>
          <a:stretch>
            <a:fillRect/>
          </a:stretch>
        </p:blipFill>
        <p:spPr>
          <a:xfrm>
            <a:off x="9089367" y="273656"/>
            <a:ext cx="2907632" cy="1816685"/>
          </a:xfrm>
          <a:prstGeom prst="rect">
            <a:avLst/>
          </a:prstGeom>
        </p:spPr>
      </p:pic>
      <p:pic>
        <p:nvPicPr>
          <p:cNvPr id="25" name="Picture 24">
            <a:extLst>
              <a:ext uri="{FF2B5EF4-FFF2-40B4-BE49-F238E27FC236}">
                <a16:creationId xmlns:a16="http://schemas.microsoft.com/office/drawing/2014/main" id="{C784A0B0-3373-C5A8-1673-6B156993F671}"/>
              </a:ext>
            </a:extLst>
          </p:cNvPr>
          <p:cNvPicPr>
            <a:picLocks noChangeAspect="1"/>
          </p:cNvPicPr>
          <p:nvPr/>
        </p:nvPicPr>
        <p:blipFill>
          <a:blip r:embed="rId15"/>
          <a:stretch>
            <a:fillRect/>
          </a:stretch>
        </p:blipFill>
        <p:spPr>
          <a:xfrm>
            <a:off x="176340" y="2731943"/>
            <a:ext cx="3362097" cy="1505071"/>
          </a:xfrm>
          <a:prstGeom prst="rect">
            <a:avLst/>
          </a:prstGeom>
        </p:spPr>
      </p:pic>
      <p:pic>
        <p:nvPicPr>
          <p:cNvPr id="9" name="Picture 8">
            <a:extLst>
              <a:ext uri="{FF2B5EF4-FFF2-40B4-BE49-F238E27FC236}">
                <a16:creationId xmlns:a16="http://schemas.microsoft.com/office/drawing/2014/main" id="{92999D36-6BE6-5C92-8B7A-A71B3C11C7D1}"/>
              </a:ext>
            </a:extLst>
          </p:cNvPr>
          <p:cNvPicPr>
            <a:picLocks noChangeAspect="1"/>
          </p:cNvPicPr>
          <p:nvPr/>
        </p:nvPicPr>
        <p:blipFill>
          <a:blip r:embed="rId16"/>
          <a:stretch>
            <a:fillRect/>
          </a:stretch>
        </p:blipFill>
        <p:spPr>
          <a:xfrm>
            <a:off x="3014380" y="126539"/>
            <a:ext cx="1878543" cy="2172066"/>
          </a:xfrm>
          <a:prstGeom prst="rect">
            <a:avLst/>
          </a:prstGeom>
        </p:spPr>
      </p:pic>
      <p:pic>
        <p:nvPicPr>
          <p:cNvPr id="10" name="Picture 9">
            <a:extLst>
              <a:ext uri="{FF2B5EF4-FFF2-40B4-BE49-F238E27FC236}">
                <a16:creationId xmlns:a16="http://schemas.microsoft.com/office/drawing/2014/main" id="{78B9F0FB-9F2F-E1D9-4185-D3FD01137A46}"/>
              </a:ext>
            </a:extLst>
          </p:cNvPr>
          <p:cNvPicPr>
            <a:picLocks noChangeAspect="1"/>
          </p:cNvPicPr>
          <p:nvPr/>
        </p:nvPicPr>
        <p:blipFill>
          <a:blip r:embed="rId17"/>
          <a:stretch>
            <a:fillRect/>
          </a:stretch>
        </p:blipFill>
        <p:spPr>
          <a:xfrm>
            <a:off x="5830922" y="382191"/>
            <a:ext cx="2774950" cy="1708150"/>
          </a:xfrm>
          <a:prstGeom prst="rect">
            <a:avLst/>
          </a:prstGeom>
        </p:spPr>
      </p:pic>
      <p:pic>
        <p:nvPicPr>
          <p:cNvPr id="2" name="Picture 1">
            <a:extLst>
              <a:ext uri="{FF2B5EF4-FFF2-40B4-BE49-F238E27FC236}">
                <a16:creationId xmlns:a16="http://schemas.microsoft.com/office/drawing/2014/main" id="{C5419441-BF78-8C2C-022B-FE4CC477F529}"/>
              </a:ext>
            </a:extLst>
          </p:cNvPr>
          <p:cNvPicPr>
            <a:picLocks noChangeAspect="1"/>
          </p:cNvPicPr>
          <p:nvPr/>
        </p:nvPicPr>
        <p:blipFill>
          <a:blip r:embed="rId18"/>
          <a:stretch>
            <a:fillRect/>
          </a:stretch>
        </p:blipFill>
        <p:spPr>
          <a:xfrm>
            <a:off x="9510689" y="2179923"/>
            <a:ext cx="2504971" cy="2172066"/>
          </a:xfrm>
          <a:prstGeom prst="rect">
            <a:avLst/>
          </a:prstGeom>
        </p:spPr>
      </p:pic>
      <p:pic>
        <p:nvPicPr>
          <p:cNvPr id="22" name="Picture 21">
            <a:extLst>
              <a:ext uri="{FF2B5EF4-FFF2-40B4-BE49-F238E27FC236}">
                <a16:creationId xmlns:a16="http://schemas.microsoft.com/office/drawing/2014/main" id="{A80606A4-D4A3-1BAA-89FF-D7A9D9066587}"/>
              </a:ext>
            </a:extLst>
          </p:cNvPr>
          <p:cNvPicPr>
            <a:picLocks noChangeAspect="1"/>
          </p:cNvPicPr>
          <p:nvPr/>
        </p:nvPicPr>
        <p:blipFill>
          <a:blip r:embed="rId19"/>
          <a:stretch>
            <a:fillRect/>
          </a:stretch>
        </p:blipFill>
        <p:spPr>
          <a:xfrm>
            <a:off x="160852" y="4421492"/>
            <a:ext cx="2997335" cy="2260982"/>
          </a:xfrm>
          <a:prstGeom prst="rect">
            <a:avLst/>
          </a:prstGeom>
        </p:spPr>
      </p:pic>
      <p:sp>
        <p:nvSpPr>
          <p:cNvPr id="4" name="Title 1">
            <a:extLst>
              <a:ext uri="{FF2B5EF4-FFF2-40B4-BE49-F238E27FC236}">
                <a16:creationId xmlns:a16="http://schemas.microsoft.com/office/drawing/2014/main" id="{5124D296-C259-041C-0414-8D980A3B8AD5}"/>
              </a:ext>
            </a:extLst>
          </p:cNvPr>
          <p:cNvSpPr>
            <a:spLocks noGrp="1"/>
          </p:cNvSpPr>
          <p:nvPr>
            <p:ph type="title"/>
          </p:nvPr>
        </p:nvSpPr>
        <p:spPr>
          <a:xfrm>
            <a:off x="1032339" y="288175"/>
            <a:ext cx="10256630" cy="792324"/>
          </a:xfrm>
          <a:solidFill>
            <a:schemeClr val="bg1"/>
          </a:solidFill>
          <a:ln w="38100">
            <a:solidFill>
              <a:srgbClr val="FF0000"/>
            </a:solidFill>
          </a:ln>
        </p:spPr>
        <p:txBody>
          <a:bodyPr>
            <a:noAutofit/>
          </a:bodyPr>
          <a:lstStyle/>
          <a:p>
            <a:pPr algn="ctr"/>
            <a:r>
              <a:rPr lang="en-US" sz="3600" b="1" dirty="0">
                <a:solidFill>
                  <a:srgbClr val="FF0000"/>
                </a:solidFill>
                <a:latin typeface="+mn-lt"/>
              </a:rPr>
              <a:t>Robust UQ is needed everywhere in nuclear physics!</a:t>
            </a:r>
          </a:p>
        </p:txBody>
      </p:sp>
    </p:spTree>
    <p:extLst>
      <p:ext uri="{BB962C8B-B14F-4D97-AF65-F5344CB8AC3E}">
        <p14:creationId xmlns:p14="http://schemas.microsoft.com/office/powerpoint/2010/main" val="20354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2"/>
                                        </p:tgtEl>
                                      </p:cBhvr>
                                      <p:by x="200000" y="200000"/>
                                    </p:animScale>
                                  </p:childTnLst>
                                  <p:subTnLst>
                                    <p:set>
                                      <p:cBhvr override="childStyle">
                                        <p:cTn dur="1" fill="hold" display="0" masterRel="nextClick" afterEffect="1"/>
                                        <p:tgtEl>
                                          <p:spTgt spid="22"/>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01172 -0.00741 L 0.15416 -0.26366 " pathEditMode="relative" rAng="0" ptsTypes="AA">
                                      <p:cBhvr>
                                        <p:cTn id="8" dur="1000" fill="hold"/>
                                        <p:tgtEl>
                                          <p:spTgt spid="22"/>
                                        </p:tgtEl>
                                        <p:attrNameLst>
                                          <p:attrName>ppt_x</p:attrName>
                                          <p:attrName>ppt_y</p:attrName>
                                        </p:attrNameLst>
                                      </p:cBhvr>
                                      <p:rCtr x="8294" y="-12824"/>
                                    </p:animMotion>
                                  </p:childTnLst>
                                  <p:subTnLst>
                                    <p:set>
                                      <p:cBhvr override="childStyle">
                                        <p:cTn dur="1" fill="hold" display="0" masterRel="nextClick" afterEffect="1"/>
                                        <p:tgtEl>
                                          <p:spTgt spid="22"/>
                                        </p:tgtEl>
                                        <p:attrNameLst>
                                          <p:attrName>style.visibility</p:attrName>
                                        </p:attrNameLst>
                                      </p:cBhvr>
                                      <p:to>
                                        <p:strVal val="hidden"/>
                                      </p:to>
                                    </p:set>
                                  </p:subTnLst>
                                </p:cTn>
                              </p:par>
                              <p:par>
                                <p:cTn id="9" presetID="6" presetClass="emph" presetSubtype="0" fill="hold" nodeType="withEffect">
                                  <p:stCondLst>
                                    <p:cond delay="0"/>
                                  </p:stCondLst>
                                  <p:childTnLst>
                                    <p:animScale>
                                      <p:cBhvr>
                                        <p:cTn id="10" dur="1000" fill="hold"/>
                                        <p:tgtEl>
                                          <p:spTgt spid="2"/>
                                        </p:tgtEl>
                                      </p:cBhvr>
                                      <p:by x="200000" y="200000"/>
                                    </p:animScale>
                                  </p:childTnLst>
                                  <p:subTnLst>
                                    <p:set>
                                      <p:cBhvr override="childStyle">
                                        <p:cTn dur="1" fill="hold" display="0" masterRel="nextClick" afterEffect="1"/>
                                        <p:tgtEl>
                                          <p:spTgt spid="2"/>
                                        </p:tgtEl>
                                        <p:attrNameLst>
                                          <p:attrName>style.visibility</p:attrName>
                                        </p:attrNameLst>
                                      </p:cBhvr>
                                      <p:to>
                                        <p:strVal val="hidden"/>
                                      </p:to>
                                    </p:set>
                                  </p:subTnLst>
                                </p:cTn>
                              </p:par>
                              <p:par>
                                <p:cTn id="11" presetID="0" presetClass="path" presetSubtype="0" accel="50000" decel="50000" fill="hold" nodeType="withEffect">
                                  <p:stCondLst>
                                    <p:cond delay="0"/>
                                  </p:stCondLst>
                                  <p:childTnLst>
                                    <p:animMotion origin="layout" path="M 0.0099 2.59259E-6 L -0.13724 0.05949 " pathEditMode="relative" rAng="0" ptsTypes="AA">
                                      <p:cBhvr>
                                        <p:cTn id="12" dur="1000" fill="hold"/>
                                        <p:tgtEl>
                                          <p:spTgt spid="2"/>
                                        </p:tgtEl>
                                        <p:attrNameLst>
                                          <p:attrName>ppt_x</p:attrName>
                                          <p:attrName>ppt_y</p:attrName>
                                        </p:attrNameLst>
                                      </p:cBhvr>
                                      <p:rCtr x="-7357" y="2963"/>
                                    </p:animMotion>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9"/>
                                        </p:tgtEl>
                                      </p:cBhvr>
                                      <p:by x="220000" y="220000"/>
                                    </p:animScale>
                                  </p:childTnLst>
                                  <p:subTnLst>
                                    <p:set>
                                      <p:cBhvr override="childStyle">
                                        <p:cTn dur="1" fill="hold" display="0" masterRel="nextClick" afterEffect="1"/>
                                        <p:tgtEl>
                                          <p:spTgt spid="9"/>
                                        </p:tgtEl>
                                        <p:attrNameLst>
                                          <p:attrName>style.visibility</p:attrName>
                                        </p:attrNameLst>
                                      </p:cBhvr>
                                      <p:to>
                                        <p:strVal val="hidden"/>
                                      </p:to>
                                    </p:set>
                                  </p:subTnLst>
                                </p:cTn>
                              </p:par>
                              <p:par>
                                <p:cTn id="17" presetID="0" presetClass="path" presetSubtype="0" accel="50000" decel="50000" fill="hold" nodeType="withEffect">
                                  <p:stCondLst>
                                    <p:cond delay="0"/>
                                  </p:stCondLst>
                                  <p:childTnLst>
                                    <p:animMotion origin="layout" path="M 1.25E-6 -1.85185E-6 L -0.04076 0.35162 " pathEditMode="relative" rAng="0" ptsTypes="AA">
                                      <p:cBhvr>
                                        <p:cTn id="18" dur="1000" fill="hold"/>
                                        <p:tgtEl>
                                          <p:spTgt spid="9"/>
                                        </p:tgtEl>
                                        <p:attrNameLst>
                                          <p:attrName>ppt_x</p:attrName>
                                          <p:attrName>ppt_y</p:attrName>
                                        </p:attrNameLst>
                                      </p:cBhvr>
                                      <p:rCtr x="-2044" y="17569"/>
                                    </p:animMotion>
                                  </p:childTnLst>
                                  <p:subTnLst>
                                    <p:set>
                                      <p:cBhvr override="childStyle">
                                        <p:cTn dur="1" fill="hold" display="0" masterRel="nextClick" afterEffect="1"/>
                                        <p:tgtEl>
                                          <p:spTgt spid="9"/>
                                        </p:tgtEl>
                                        <p:attrNameLst>
                                          <p:attrName>style.visibility</p:attrName>
                                        </p:attrNameLst>
                                      </p:cBhvr>
                                      <p:to>
                                        <p:strVal val="hidden"/>
                                      </p:to>
                                    </p:set>
                                  </p:subTnLst>
                                </p:cTn>
                              </p:par>
                              <p:par>
                                <p:cTn id="19" presetID="6" presetClass="emph" presetSubtype="0" fill="hold" nodeType="withEffect">
                                  <p:stCondLst>
                                    <p:cond delay="0"/>
                                  </p:stCondLst>
                                  <p:childTnLst>
                                    <p:animScale>
                                      <p:cBhvr>
                                        <p:cTn id="20" dur="1000" fill="hold"/>
                                        <p:tgtEl>
                                          <p:spTgt spid="10"/>
                                        </p:tgtEl>
                                      </p:cBhvr>
                                      <p:by x="220000" y="220000"/>
                                    </p:animScale>
                                  </p:childTnLst>
                                  <p:subTnLst>
                                    <p:set>
                                      <p:cBhvr override="childStyle">
                                        <p:cTn dur="1" fill="hold" display="0" masterRel="nextClick" afterEffect="1"/>
                                        <p:tgtEl>
                                          <p:spTgt spid="10"/>
                                        </p:tgtEl>
                                        <p:attrNameLst>
                                          <p:attrName>style.visibility</p:attrName>
                                        </p:attrNameLst>
                                      </p:cBhvr>
                                      <p:to>
                                        <p:strVal val="hidden"/>
                                      </p:to>
                                    </p:set>
                                  </p:subTnLst>
                                </p:cTn>
                              </p:par>
                              <p:par>
                                <p:cTn id="21" presetID="0" presetClass="path" presetSubtype="0" accel="50000" decel="50000" fill="hold" nodeType="withEffect">
                                  <p:stCondLst>
                                    <p:cond delay="0"/>
                                  </p:stCondLst>
                                  <p:childTnLst>
                                    <p:animMotion origin="layout" path="M 0.00026 -0.00787 L 0.12851 0.31343 " pathEditMode="relative" ptsTypes="AA">
                                      <p:cBhvr>
                                        <p:cTn id="22" dur="1000" fill="hold"/>
                                        <p:tgtEl>
                                          <p:spTgt spid="10"/>
                                        </p:tgtEl>
                                        <p:attrNameLst>
                                          <p:attrName>ppt_x</p:attrName>
                                          <p:attrName>ppt_y</p:attrName>
                                        </p:attrNameLst>
                                      </p:cBhvr>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25"/>
                                        </p:tgtEl>
                                      </p:cBhvr>
                                      <p:by x="275000" y="275000"/>
                                    </p:animScale>
                                  </p:childTnLst>
                                  <p:subTnLst>
                                    <p:set>
                                      <p:cBhvr override="childStyle">
                                        <p:cTn dur="1" fill="hold" display="0" masterRel="nextClick" afterEffect="1"/>
                                        <p:tgtEl>
                                          <p:spTgt spid="25"/>
                                        </p:tgtEl>
                                        <p:attrNameLst>
                                          <p:attrName>style.visibility</p:attrName>
                                        </p:attrNameLst>
                                      </p:cBhvr>
                                      <p:to>
                                        <p:strVal val="hidden"/>
                                      </p:to>
                                    </p:set>
                                  </p:subTnLst>
                                </p:cTn>
                              </p:par>
                              <p:par>
                                <p:cTn id="27" presetID="0" presetClass="path" presetSubtype="0" accel="50000" decel="50000" fill="hold" nodeType="withEffect">
                                  <p:stCondLst>
                                    <p:cond delay="0"/>
                                  </p:stCondLst>
                                  <p:childTnLst>
                                    <p:animMotion origin="layout" path="M -3.75E-6 -0.00625 L 0.33555 0.09097 " pathEditMode="relative" rAng="0" ptsTypes="AA">
                                      <p:cBhvr>
                                        <p:cTn id="28" dur="1000" fill="hold"/>
                                        <p:tgtEl>
                                          <p:spTgt spid="25"/>
                                        </p:tgtEl>
                                        <p:attrNameLst>
                                          <p:attrName>ppt_x</p:attrName>
                                          <p:attrName>ppt_y</p:attrName>
                                        </p:attrNameLst>
                                      </p:cBhvr>
                                      <p:rCtr x="16771" y="4861"/>
                                    </p:animMotion>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24"/>
                                        </p:tgtEl>
                                      </p:cBhvr>
                                      <p:by x="250000" y="250000"/>
                                    </p:animScale>
                                  </p:childTnLst>
                                  <p:subTnLst>
                                    <p:set>
                                      <p:cBhvr override="childStyle">
                                        <p:cTn dur="1" fill="hold" display="0" masterRel="nextClick" afterEffect="1"/>
                                        <p:tgtEl>
                                          <p:spTgt spid="24"/>
                                        </p:tgtEl>
                                        <p:attrNameLst>
                                          <p:attrName>style.visibility</p:attrName>
                                        </p:attrNameLst>
                                      </p:cBhvr>
                                      <p:to>
                                        <p:strVal val="hidden"/>
                                      </p:to>
                                    </p:set>
                                  </p:subTnLst>
                                </p:cTn>
                              </p:par>
                              <p:par>
                                <p:cTn id="33" presetID="0" presetClass="path" presetSubtype="0" accel="50000" decel="50000" fill="hold" nodeType="withEffect">
                                  <p:stCondLst>
                                    <p:cond delay="0"/>
                                  </p:stCondLst>
                                  <p:childTnLst>
                                    <p:animMotion origin="layout" path="M 0.00235 -0.00741 L -0.36471 0.35625 " pathEditMode="relative" rAng="0" ptsTypes="AA">
                                      <p:cBhvr>
                                        <p:cTn id="34" dur="1000" fill="hold"/>
                                        <p:tgtEl>
                                          <p:spTgt spid="24"/>
                                        </p:tgtEl>
                                        <p:attrNameLst>
                                          <p:attrName>ppt_x</p:attrName>
                                          <p:attrName>ppt_y</p:attrName>
                                        </p:attrNameLst>
                                      </p:cBhvr>
                                      <p:rCtr x="-18359" y="18171"/>
                                    </p:animMotion>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5"/>
                                        </p:tgtEl>
                                      </p:cBhvr>
                                      <p:by x="200000" y="200000"/>
                                    </p:animScale>
                                  </p:childTnLst>
                                  <p:subTnLst>
                                    <p:set>
                                      <p:cBhvr override="childStyle">
                                        <p:cTn dur="1" fill="hold" display="0" masterRel="nextClick" afterEffect="1"/>
                                        <p:tgtEl>
                                          <p:spTgt spid="5"/>
                                        </p:tgtEl>
                                        <p:attrNameLst>
                                          <p:attrName>style.visibility</p:attrName>
                                        </p:attrNameLst>
                                      </p:cBhvr>
                                      <p:to>
                                        <p:strVal val="hidden"/>
                                      </p:to>
                                    </p:set>
                                  </p:subTnLst>
                                </p:cTn>
                              </p:par>
                              <p:par>
                                <p:cTn id="39" presetID="0" presetClass="path" presetSubtype="0" accel="50000" decel="50000" fill="hold" nodeType="withEffect">
                                  <p:stCondLst>
                                    <p:cond delay="0"/>
                                  </p:stCondLst>
                                  <p:childTnLst>
                                    <p:animMotion origin="layout" path="M 0.00495 -0.00995 L -0.02382 0.06019 " pathEditMode="relative" ptsTypes="AA">
                                      <p:cBhvr>
                                        <p:cTn id="40" dur="1000" fill="hold"/>
                                        <p:tgtEl>
                                          <p:spTgt spid="5"/>
                                        </p:tgtEl>
                                        <p:attrNameLst>
                                          <p:attrName>ppt_x</p:attrName>
                                          <p:attrName>ppt_y</p:attrName>
                                        </p:attrNameLst>
                                      </p:cBhvr>
                                    </p:animMotion>
                                  </p:childTnLst>
                                  <p:subTnLst>
                                    <p:set>
                                      <p:cBhvr override="childStyle">
                                        <p:cTn dur="1" fill="hold" display="0" masterRel="nextClick" afterEffect="1"/>
                                        <p:tgtEl>
                                          <p:spTgt spid="5"/>
                                        </p:tgtEl>
                                        <p:attrNameLst>
                                          <p:attrName>style.visibility</p:attrName>
                                        </p:attrNameLst>
                                      </p:cBhvr>
                                      <p:to>
                                        <p:strVal val="hidden"/>
                                      </p:to>
                                    </p:set>
                                  </p:subTnLst>
                                </p:cTn>
                              </p:par>
                              <p:par>
                                <p:cTn id="41" presetID="6" presetClass="emph" presetSubtype="0" fill="hold" nodeType="withEffect">
                                  <p:stCondLst>
                                    <p:cond delay="0"/>
                                  </p:stCondLst>
                                  <p:childTnLst>
                                    <p:animScale>
                                      <p:cBhvr>
                                        <p:cTn id="42" dur="1000" fill="hold"/>
                                        <p:tgtEl>
                                          <p:spTgt spid="3"/>
                                        </p:tgtEl>
                                      </p:cBhvr>
                                      <p:by x="220000" y="220000"/>
                                    </p:animScale>
                                  </p:childTnLst>
                                  <p:subTnLst>
                                    <p:set>
                                      <p:cBhvr override="childStyle">
                                        <p:cTn dur="1" fill="hold" display="0" masterRel="nextClick" afterEffect="1"/>
                                        <p:tgtEl>
                                          <p:spTgt spid="3"/>
                                        </p:tgtEl>
                                        <p:attrNameLst>
                                          <p:attrName>style.visibility</p:attrName>
                                        </p:attrNameLst>
                                      </p:cBhvr>
                                      <p:to>
                                        <p:strVal val="hidden"/>
                                      </p:to>
                                    </p:set>
                                  </p:subTnLst>
                                </p:cTn>
                              </p:par>
                              <p:par>
                                <p:cTn id="43" presetID="0" presetClass="path" presetSubtype="0" accel="50000" decel="50000" fill="hold" nodeType="withEffect">
                                  <p:stCondLst>
                                    <p:cond delay="0"/>
                                  </p:stCondLst>
                                  <p:childTnLst>
                                    <p:animMotion origin="layout" path="M -0.02656 -0.09074 L 0.08828 -0.26319 " pathEditMode="relative" rAng="0" ptsTypes="AA">
                                      <p:cBhvr>
                                        <p:cTn id="44" dur="1000" fill="hold"/>
                                        <p:tgtEl>
                                          <p:spTgt spid="3"/>
                                        </p:tgtEl>
                                        <p:attrNameLst>
                                          <p:attrName>ppt_x</p:attrName>
                                          <p:attrName>ppt_y</p:attrName>
                                        </p:attrNameLst>
                                      </p:cBhvr>
                                      <p:rCtr x="5742" y="-8634"/>
                                    </p:animMotion>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38"/>
                                        </p:tgtEl>
                                      </p:cBhvr>
                                      <p:by x="200000" y="200000"/>
                                    </p:animScale>
                                  </p:childTnLst>
                                  <p:subTnLst>
                                    <p:set>
                                      <p:cBhvr override="childStyle">
                                        <p:cTn dur="1" fill="hold" display="0" masterRel="nextClick" afterEffect="1"/>
                                        <p:tgtEl>
                                          <p:spTgt spid="38"/>
                                        </p:tgtEl>
                                        <p:attrNameLst>
                                          <p:attrName>style.visibility</p:attrName>
                                        </p:attrNameLst>
                                      </p:cBhvr>
                                      <p:to>
                                        <p:strVal val="hidden"/>
                                      </p:to>
                                    </p:set>
                                  </p:subTnLst>
                                </p:cTn>
                              </p:par>
                              <p:par>
                                <p:cTn id="49" presetID="0" presetClass="path" presetSubtype="0" accel="50000" decel="50000" fill="hold" nodeType="withEffect">
                                  <p:stCondLst>
                                    <p:cond delay="0"/>
                                  </p:stCondLst>
                                  <p:childTnLst>
                                    <p:animMotion origin="layout" path="M -0.01498 -0.00532 L 0.16927 0.35046 " pathEditMode="relative" rAng="0" ptsTypes="AA">
                                      <p:cBhvr>
                                        <p:cTn id="50" dur="1000" fill="hold"/>
                                        <p:tgtEl>
                                          <p:spTgt spid="38"/>
                                        </p:tgtEl>
                                        <p:attrNameLst>
                                          <p:attrName>ppt_x</p:attrName>
                                          <p:attrName>ppt_y</p:attrName>
                                        </p:attrNameLst>
                                      </p:cBhvr>
                                      <p:rCtr x="9206" y="17778"/>
                                    </p:animMotion>
                                  </p:childTnLst>
                                  <p:subTnLst>
                                    <p:set>
                                      <p:cBhvr override="childStyle">
                                        <p:cTn dur="1" fill="hold" display="0" masterRel="nextClick" afterEffect="1"/>
                                        <p:tgtEl>
                                          <p:spTgt spid="38"/>
                                        </p:tgtEl>
                                        <p:attrNameLst>
                                          <p:attrName>style.visibility</p:attrName>
                                        </p:attrNameLst>
                                      </p:cBhvr>
                                      <p:to>
                                        <p:strVal val="hidden"/>
                                      </p:to>
                                    </p:set>
                                  </p:subTnLst>
                                </p:cTn>
                              </p:par>
                              <p:par>
                                <p:cTn id="51" presetID="6" presetClass="emph" presetSubtype="0" fill="hold" nodeType="withEffect">
                                  <p:stCondLst>
                                    <p:cond delay="0"/>
                                  </p:stCondLst>
                                  <p:childTnLst>
                                    <p:animScale>
                                      <p:cBhvr>
                                        <p:cTn id="52" dur="1000" fill="hold"/>
                                        <p:tgtEl>
                                          <p:spTgt spid="35"/>
                                        </p:tgtEl>
                                      </p:cBhvr>
                                      <p:by x="200000" y="200000"/>
                                    </p:animScale>
                                  </p:childTnLst>
                                  <p:subTnLst>
                                    <p:set>
                                      <p:cBhvr override="childStyle">
                                        <p:cTn dur="1" fill="hold" display="0" masterRel="nextClick" afterEffect="1"/>
                                        <p:tgtEl>
                                          <p:spTgt spid="35"/>
                                        </p:tgtEl>
                                        <p:attrNameLst>
                                          <p:attrName>style.visibility</p:attrName>
                                        </p:attrNameLst>
                                      </p:cBhvr>
                                      <p:to>
                                        <p:strVal val="hidden"/>
                                      </p:to>
                                    </p:set>
                                  </p:subTnLst>
                                </p:cTn>
                              </p:par>
                              <p:par>
                                <p:cTn id="53" presetID="0" presetClass="path" presetSubtype="0" accel="50000" decel="50000" fill="hold" nodeType="withEffect">
                                  <p:stCondLst>
                                    <p:cond delay="0"/>
                                  </p:stCondLst>
                                  <p:childTnLst>
                                    <p:animMotion origin="layout" path="M 0.04193 -0.04098 L -0.16354 0.18171 " pathEditMode="relative" rAng="0" ptsTypes="AA">
                                      <p:cBhvr>
                                        <p:cTn id="54" dur="1000" fill="hold"/>
                                        <p:tgtEl>
                                          <p:spTgt spid="35"/>
                                        </p:tgtEl>
                                        <p:attrNameLst>
                                          <p:attrName>ppt_x</p:attrName>
                                          <p:attrName>ppt_y</p:attrName>
                                        </p:attrNameLst>
                                      </p:cBhvr>
                                      <p:rCtr x="-10273" y="11134"/>
                                    </p:animMotion>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6" presetClass="emph" presetSubtype="0" fill="hold" nodeType="clickEffect">
                                  <p:stCondLst>
                                    <p:cond delay="0"/>
                                  </p:stCondLst>
                                  <p:childTnLst>
                                    <p:animScale>
                                      <p:cBhvr>
                                        <p:cTn id="58" dur="1000" fill="hold"/>
                                        <p:tgtEl>
                                          <p:spTgt spid="41"/>
                                        </p:tgtEl>
                                      </p:cBhvr>
                                      <p:by x="200000" y="200000"/>
                                    </p:animScale>
                                  </p:childTnLst>
                                  <p:subTnLst>
                                    <p:set>
                                      <p:cBhvr override="childStyle">
                                        <p:cTn dur="1" fill="hold" display="0" masterRel="nextClick" afterEffect="1"/>
                                        <p:tgtEl>
                                          <p:spTgt spid="41"/>
                                        </p:tgtEl>
                                        <p:attrNameLst>
                                          <p:attrName>style.visibility</p:attrName>
                                        </p:attrNameLst>
                                      </p:cBhvr>
                                      <p:to>
                                        <p:strVal val="hidden"/>
                                      </p:to>
                                    </p:set>
                                  </p:subTnLst>
                                </p:cTn>
                              </p:par>
                              <p:par>
                                <p:cTn id="59" presetID="0" presetClass="path" presetSubtype="0" accel="50000" decel="50000" fill="hold" nodeType="withEffect">
                                  <p:stCondLst>
                                    <p:cond delay="0"/>
                                  </p:stCondLst>
                                  <p:childTnLst>
                                    <p:animMotion origin="layout" path="M -3.95833E-6 0.05856 L -0.20364 -0.27685 " pathEditMode="relative" rAng="0" ptsTypes="AA">
                                      <p:cBhvr>
                                        <p:cTn id="60" dur="1000" fill="hold"/>
                                        <p:tgtEl>
                                          <p:spTgt spid="41"/>
                                        </p:tgtEl>
                                        <p:attrNameLst>
                                          <p:attrName>ppt_x</p:attrName>
                                          <p:attrName>ppt_y</p:attrName>
                                        </p:attrNameLst>
                                      </p:cBhvr>
                                      <p:rCtr x="-10182" y="-16782"/>
                                    </p:animMotion>
                                  </p:childTnLst>
                                  <p:subTnLst>
                                    <p:set>
                                      <p:cBhvr override="childStyle">
                                        <p:cTn dur="1" fill="hold" display="0" masterRel="nextClick" afterEffect="1"/>
                                        <p:tgtEl>
                                          <p:spTgt spid="41"/>
                                        </p:tgtEl>
                                        <p:attrNameLst>
                                          <p:attrName>style.visibility</p:attrName>
                                        </p:attrNameLst>
                                      </p:cBhvr>
                                      <p:to>
                                        <p:strVal val="hidden"/>
                                      </p:to>
                                    </p:set>
                                  </p:subTnLst>
                                </p:cTn>
                              </p:par>
                              <p:par>
                                <p:cTn id="61" presetID="6" presetClass="emph" presetSubtype="0" fill="hold" nodeType="withEffect">
                                  <p:stCondLst>
                                    <p:cond delay="0"/>
                                  </p:stCondLst>
                                  <p:childTnLst>
                                    <p:animScale>
                                      <p:cBhvr>
                                        <p:cTn id="62" dur="1000" fill="hold"/>
                                        <p:tgtEl>
                                          <p:spTgt spid="28"/>
                                        </p:tgtEl>
                                      </p:cBhvr>
                                      <p:by x="130000" y="130000"/>
                                    </p:animScale>
                                  </p:childTnLst>
                                  <p:subTnLst>
                                    <p:set>
                                      <p:cBhvr override="childStyle">
                                        <p:cTn dur="1" fill="hold" display="0" masterRel="nextClick" afterEffect="1"/>
                                        <p:tgtEl>
                                          <p:spTgt spid="28"/>
                                        </p:tgtEl>
                                        <p:attrNameLst>
                                          <p:attrName>style.visibility</p:attrName>
                                        </p:attrNameLst>
                                      </p:cBhvr>
                                      <p:to>
                                        <p:strVal val="hidden"/>
                                      </p:to>
                                    </p:set>
                                  </p:subTnLst>
                                </p:cTn>
                              </p:par>
                              <p:par>
                                <p:cTn id="63" presetID="0" presetClass="path" presetSubtype="0" accel="50000" decel="50000" fill="hold" nodeType="withEffect">
                                  <p:stCondLst>
                                    <p:cond delay="0"/>
                                  </p:stCondLst>
                                  <p:childTnLst>
                                    <p:animMotion origin="layout" path="M -0.00937 0.00185 L 0.16211 -0.10417 " pathEditMode="relative" rAng="0" ptsTypes="AA">
                                      <p:cBhvr>
                                        <p:cTn id="64" dur="1000" fill="hold"/>
                                        <p:tgtEl>
                                          <p:spTgt spid="28"/>
                                        </p:tgtEl>
                                        <p:attrNameLst>
                                          <p:attrName>ppt_x</p:attrName>
                                          <p:attrName>ppt_y</p:attrName>
                                        </p:attrNameLst>
                                      </p:cBhvr>
                                      <p:rCtr x="8568" y="-5301"/>
                                    </p:animMotion>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6" presetClass="emph" presetSubtype="0" fill="hold" nodeType="clickEffect">
                                  <p:stCondLst>
                                    <p:cond delay="0"/>
                                  </p:stCondLst>
                                  <p:childTnLst>
                                    <p:animScale>
                                      <p:cBhvr>
                                        <p:cTn id="68" dur="1000" fill="hold"/>
                                        <p:tgtEl>
                                          <p:spTgt spid="21"/>
                                        </p:tgtEl>
                                      </p:cBhvr>
                                      <p:by x="200000" y="200000"/>
                                    </p:animScale>
                                  </p:childTnLst>
                                </p:cTn>
                              </p:par>
                              <p:par>
                                <p:cTn id="69" presetID="0" presetClass="path" presetSubtype="0" accel="50000" decel="50000" fill="hold" nodeType="withEffect">
                                  <p:stCondLst>
                                    <p:cond delay="0"/>
                                  </p:stCondLst>
                                  <p:childTnLst>
                                    <p:animMotion origin="layout" path="M -0.00691 0.01088 L -0.09701 -0.34444 " pathEditMode="relative" rAng="0" ptsTypes="AA">
                                      <p:cBhvr>
                                        <p:cTn id="70" dur="1000" fill="hold"/>
                                        <p:tgtEl>
                                          <p:spTgt spid="21"/>
                                        </p:tgtEl>
                                        <p:attrNameLst>
                                          <p:attrName>ppt_x</p:attrName>
                                          <p:attrName>ppt_y</p:attrName>
                                        </p:attrNameLst>
                                      </p:cBhvr>
                                      <p:rCtr x="-4505" y="-17778"/>
                                    </p:animMotion>
                                  </p:childTnLst>
                                </p:cTn>
                              </p:par>
                              <p:par>
                                <p:cTn id="71" presetID="6" presetClass="emph" presetSubtype="0" fill="hold" nodeType="withEffect">
                                  <p:stCondLst>
                                    <p:cond delay="0"/>
                                  </p:stCondLst>
                                  <p:childTnLst>
                                    <p:animScale>
                                      <p:cBhvr>
                                        <p:cTn id="72" dur="1000" fill="hold"/>
                                        <p:tgtEl>
                                          <p:spTgt spid="16"/>
                                        </p:tgtEl>
                                      </p:cBhvr>
                                      <p:by x="230000" y="230000"/>
                                    </p:animScale>
                                  </p:childTnLst>
                                </p:cTn>
                              </p:par>
                              <p:par>
                                <p:cTn id="73" presetID="0" presetClass="path" presetSubtype="0" accel="50000" decel="50000" fill="hold" nodeType="withEffect">
                                  <p:stCondLst>
                                    <p:cond delay="0"/>
                                  </p:stCondLst>
                                  <p:childTnLst>
                                    <p:animMotion origin="layout" path="M 1.875E-6 -7.40741E-7 L 0.1168 0.08843 " pathEditMode="relative" rAng="0" ptsTypes="AA">
                                      <p:cBhvr>
                                        <p:cTn id="74" dur="1000" fill="hold"/>
                                        <p:tgtEl>
                                          <p:spTgt spid="16"/>
                                        </p:tgtEl>
                                        <p:attrNameLst>
                                          <p:attrName>ppt_x</p:attrName>
                                          <p:attrName>ppt_y</p:attrName>
                                        </p:attrNameLst>
                                      </p:cBhvr>
                                      <p:rCtr x="5833"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6CDDFE-2EDE-5140-AA0E-A23EAD853F17}"/>
              </a:ext>
            </a:extLst>
          </p:cNvPr>
          <p:cNvPicPr>
            <a:picLocks noChangeAspect="1"/>
          </p:cNvPicPr>
          <p:nvPr/>
        </p:nvPicPr>
        <p:blipFill>
          <a:blip r:embed="rId3"/>
          <a:stretch>
            <a:fillRect/>
          </a:stretch>
        </p:blipFill>
        <p:spPr>
          <a:xfrm>
            <a:off x="707655" y="1310119"/>
            <a:ext cx="10776690" cy="733492"/>
          </a:xfrm>
          <a:prstGeom prst="rect">
            <a:avLst/>
          </a:prstGeom>
        </p:spPr>
      </p:pic>
      <p:grpSp>
        <p:nvGrpSpPr>
          <p:cNvPr id="19" name="Group 18">
            <a:extLst>
              <a:ext uri="{FF2B5EF4-FFF2-40B4-BE49-F238E27FC236}">
                <a16:creationId xmlns:a16="http://schemas.microsoft.com/office/drawing/2014/main" id="{51170999-616F-4246-BD4B-FA505438E30E}"/>
              </a:ext>
            </a:extLst>
          </p:cNvPr>
          <p:cNvGrpSpPr/>
          <p:nvPr/>
        </p:nvGrpSpPr>
        <p:grpSpPr>
          <a:xfrm>
            <a:off x="707655" y="5234619"/>
            <a:ext cx="10609251" cy="954107"/>
            <a:chOff x="342619" y="4022821"/>
            <a:chExt cx="10609251" cy="954107"/>
          </a:xfrm>
        </p:grpSpPr>
        <p:sp>
          <p:nvSpPr>
            <p:cNvPr id="7" name="TextBox 6">
              <a:extLst>
                <a:ext uri="{FF2B5EF4-FFF2-40B4-BE49-F238E27FC236}">
                  <a16:creationId xmlns:a16="http://schemas.microsoft.com/office/drawing/2014/main" id="{920C70DF-72F7-7647-A70B-24F46A733882}"/>
                </a:ext>
              </a:extLst>
            </p:cNvPr>
            <p:cNvSpPr txBox="1"/>
            <p:nvPr/>
          </p:nvSpPr>
          <p:spPr>
            <a:xfrm>
              <a:off x="342619" y="4022821"/>
              <a:ext cx="10609251" cy="954107"/>
            </a:xfrm>
            <a:prstGeom prst="rect">
              <a:avLst/>
            </a:prstGeom>
            <a:noFill/>
          </p:spPr>
          <p:txBody>
            <a:bodyPr wrap="none" rtlCol="0">
              <a:spAutoFit/>
            </a:bodyPr>
            <a:lstStyle/>
            <a:p>
              <a:pPr algn="ctr"/>
              <a:r>
                <a:rPr lang="en-US" sz="2800" dirty="0">
                  <a:solidFill>
                    <a:srgbClr val="FF0000"/>
                  </a:solidFill>
                </a:rPr>
                <a:t>Sample pdf with MCMC over 15 dimensions (11 NN LECs + </a:t>
              </a:r>
              <a:r>
                <a:rPr lang="en-US" sz="2800" i="1" dirty="0" err="1">
                  <a:solidFill>
                    <a:srgbClr val="FF0000"/>
                  </a:solidFill>
                </a:rPr>
                <a:t>c</a:t>
              </a:r>
              <a:r>
                <a:rPr lang="en-US" sz="2800" i="1" baseline="-25000" dirty="0" err="1">
                  <a:solidFill>
                    <a:srgbClr val="FF0000"/>
                  </a:solidFill>
                </a:rPr>
                <a:t>D</a:t>
              </a:r>
              <a:r>
                <a:rPr lang="en-US" sz="2800" dirty="0">
                  <a:solidFill>
                    <a:srgbClr val="FF0000"/>
                  </a:solidFill>
                </a:rPr>
                <a:t>, </a:t>
              </a:r>
              <a:r>
                <a:rPr lang="en-US" sz="2800" i="1" dirty="0" err="1">
                  <a:solidFill>
                    <a:srgbClr val="FF0000"/>
                  </a:solidFill>
                </a:rPr>
                <a:t>c</a:t>
              </a:r>
              <a:r>
                <a:rPr lang="en-US" sz="2800" i="1" baseline="-25000" dirty="0" err="1">
                  <a:solidFill>
                    <a:srgbClr val="FF0000"/>
                  </a:solidFill>
                </a:rPr>
                <a:t>E</a:t>
              </a:r>
              <a:r>
                <a:rPr lang="en-US" sz="2800" dirty="0">
                  <a:solidFill>
                    <a:srgbClr val="FF0000"/>
                  </a:solidFill>
                </a:rPr>
                <a:t> + </a:t>
              </a:r>
              <a:r>
                <a:rPr lang="en-US" sz="2800" i="1" dirty="0">
                  <a:solidFill>
                    <a:srgbClr val="FF0000"/>
                  </a:solidFill>
                </a:rPr>
                <a:t>Q</a:t>
              </a:r>
              <a:r>
                <a:rPr lang="en-US" sz="2800" dirty="0">
                  <a:solidFill>
                    <a:srgbClr val="FF0000"/>
                  </a:solidFill>
                </a:rPr>
                <a:t>, </a:t>
              </a:r>
              <a:r>
                <a:rPr lang="en-US" sz="2800" i="1" dirty="0">
                  <a:solidFill>
                    <a:srgbClr val="FF0000"/>
                  </a:solidFill>
                </a:rPr>
                <a:t>c</a:t>
              </a:r>
              <a:r>
                <a:rPr lang="en-US" sz="2800" baseline="30000" dirty="0">
                  <a:solidFill>
                    <a:srgbClr val="FF0000"/>
                  </a:solidFill>
                </a:rPr>
                <a:t>2</a:t>
              </a:r>
              <a:r>
                <a:rPr lang="en-US" sz="2800" dirty="0">
                  <a:solidFill>
                    <a:srgbClr val="FF0000"/>
                  </a:solidFill>
                </a:rPr>
                <a:t>)</a:t>
              </a:r>
              <a:br>
                <a:rPr lang="en-US" sz="2800" dirty="0">
                  <a:solidFill>
                    <a:srgbClr val="FF0000"/>
                  </a:solidFill>
                </a:rPr>
              </a:br>
              <a:r>
                <a:rPr lang="en-US" sz="2800" dirty="0">
                  <a:solidFill>
                    <a:srgbClr val="FF0000"/>
                  </a:solidFill>
                  <a:sym typeface="Wingdings" pitchFamily="2" charset="2"/>
                </a:rPr>
                <a:t> marginalize (integrate out) what you are not considering (trivial!)</a:t>
              </a:r>
              <a:endParaRPr lang="en-US" sz="2800" dirty="0">
                <a:solidFill>
                  <a:srgbClr val="FF0000"/>
                </a:solidFill>
              </a:endParaRPr>
            </a:p>
          </p:txBody>
        </p:sp>
        <p:cxnSp>
          <p:nvCxnSpPr>
            <p:cNvPr id="18" name="Straight Connector 17">
              <a:extLst>
                <a:ext uri="{FF2B5EF4-FFF2-40B4-BE49-F238E27FC236}">
                  <a16:creationId xmlns:a16="http://schemas.microsoft.com/office/drawing/2014/main" id="{24CED10E-1EAB-A34F-B665-0C3A34751CAC}"/>
                </a:ext>
              </a:extLst>
            </p:cNvPr>
            <p:cNvCxnSpPr/>
            <p:nvPr/>
          </p:nvCxnSpPr>
          <p:spPr>
            <a:xfrm>
              <a:off x="10451031" y="4192589"/>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19D3393-A87A-7B4C-AD6C-6EFB41321ABD}"/>
              </a:ext>
            </a:extLst>
          </p:cNvPr>
          <p:cNvGrpSpPr/>
          <p:nvPr/>
        </p:nvGrpSpPr>
        <p:grpSpPr>
          <a:xfrm>
            <a:off x="6340656" y="1853066"/>
            <a:ext cx="5144715" cy="750481"/>
            <a:chOff x="6340656" y="1853066"/>
            <a:chExt cx="5144715" cy="750481"/>
          </a:xfrm>
        </p:grpSpPr>
        <p:sp>
          <p:nvSpPr>
            <p:cNvPr id="10" name="TextBox 9">
              <a:extLst>
                <a:ext uri="{FF2B5EF4-FFF2-40B4-BE49-F238E27FC236}">
                  <a16:creationId xmlns:a16="http://schemas.microsoft.com/office/drawing/2014/main" id="{D291A6E5-1B56-0648-854B-44B6A1C45322}"/>
                </a:ext>
              </a:extLst>
            </p:cNvPr>
            <p:cNvSpPr txBox="1"/>
            <p:nvPr/>
          </p:nvSpPr>
          <p:spPr>
            <a:xfrm>
              <a:off x="6480731" y="2203437"/>
              <a:ext cx="5004640" cy="400110"/>
            </a:xfrm>
            <a:prstGeom prst="rect">
              <a:avLst/>
            </a:prstGeom>
            <a:solidFill>
              <a:schemeClr val="bg1">
                <a:lumMod val="95000"/>
              </a:schemeClr>
            </a:solidFill>
          </p:spPr>
          <p:txBody>
            <a:bodyPr wrap="none" rtlCol="0">
              <a:spAutoFit/>
            </a:bodyPr>
            <a:lstStyle/>
            <a:p>
              <a:pPr marL="342900" indent="-342900">
                <a:spcAft>
                  <a:spcPts val="1200"/>
                </a:spcAft>
                <a:buFont typeface="Wingdings" pitchFamily="2" charset="2"/>
                <a:buChar char="q"/>
              </a:pPr>
              <a:r>
                <a:rPr lang="en-US" sz="2000" b="1" dirty="0">
                  <a:solidFill>
                    <a:srgbClr val="FF0000"/>
                  </a:solidFill>
                  <a:latin typeface="+mn-lt"/>
                </a:rPr>
                <a:t> Use as informative priors as is reasonable</a:t>
              </a:r>
            </a:p>
          </p:txBody>
        </p:sp>
        <p:sp>
          <p:nvSpPr>
            <p:cNvPr id="28" name="Right Brace 27">
              <a:extLst>
                <a:ext uri="{FF2B5EF4-FFF2-40B4-BE49-F238E27FC236}">
                  <a16:creationId xmlns:a16="http://schemas.microsoft.com/office/drawing/2014/main" id="{F1775A1C-5EF1-C240-BD27-C26989E10A69}"/>
                </a:ext>
              </a:extLst>
            </p:cNvPr>
            <p:cNvSpPr/>
            <p:nvPr/>
          </p:nvSpPr>
          <p:spPr>
            <a:xfrm rot="5400000">
              <a:off x="8718096" y="-524374"/>
              <a:ext cx="274320" cy="5029200"/>
            </a:xfrm>
            <a:prstGeom prst="rightBrace">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EC94576-3974-604E-9E55-C9914BBA4EF4}"/>
              </a:ext>
            </a:extLst>
          </p:cNvPr>
          <p:cNvGrpSpPr/>
          <p:nvPr/>
        </p:nvGrpSpPr>
        <p:grpSpPr>
          <a:xfrm>
            <a:off x="1245321" y="931380"/>
            <a:ext cx="1891608" cy="611670"/>
            <a:chOff x="1245321" y="931380"/>
            <a:chExt cx="1891608" cy="611670"/>
          </a:xfrm>
        </p:grpSpPr>
        <p:sp>
          <p:nvSpPr>
            <p:cNvPr id="24" name="TextBox 23">
              <a:extLst>
                <a:ext uri="{FF2B5EF4-FFF2-40B4-BE49-F238E27FC236}">
                  <a16:creationId xmlns:a16="http://schemas.microsoft.com/office/drawing/2014/main" id="{7EE2DA59-F9C2-1047-93D4-5F1AFC41631A}"/>
                </a:ext>
              </a:extLst>
            </p:cNvPr>
            <p:cNvSpPr txBox="1"/>
            <p:nvPr/>
          </p:nvSpPr>
          <p:spPr>
            <a:xfrm>
              <a:off x="1245321" y="931380"/>
              <a:ext cx="1891608" cy="369332"/>
            </a:xfrm>
            <a:prstGeom prst="rect">
              <a:avLst/>
            </a:prstGeom>
            <a:solidFill>
              <a:schemeClr val="bg2"/>
            </a:solidFill>
          </p:spPr>
          <p:txBody>
            <a:bodyPr wrap="none" rtlCol="0">
              <a:spAutoFit/>
            </a:bodyPr>
            <a:lstStyle/>
            <a:p>
              <a:r>
                <a:rPr lang="en-US" dirty="0"/>
                <a:t>Experimental data</a:t>
              </a:r>
            </a:p>
          </p:txBody>
        </p:sp>
        <p:cxnSp>
          <p:nvCxnSpPr>
            <p:cNvPr id="30" name="Straight Connector 29">
              <a:extLst>
                <a:ext uri="{FF2B5EF4-FFF2-40B4-BE49-F238E27FC236}">
                  <a16:creationId xmlns:a16="http://schemas.microsoft.com/office/drawing/2014/main" id="{E4E5E009-FFBC-DE49-BC30-277B687E3A74}"/>
                </a:ext>
              </a:extLst>
            </p:cNvPr>
            <p:cNvCxnSpPr/>
            <p:nvPr/>
          </p:nvCxnSpPr>
          <p:spPr>
            <a:xfrm>
              <a:off x="2590189" y="1300712"/>
              <a:ext cx="137503" cy="242338"/>
            </a:xfrm>
            <a:prstGeom prst="line">
              <a:avLst/>
            </a:prstGeom>
            <a:ln w="1905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A140D7D-065E-A648-B247-DA55FA5B74CD}"/>
              </a:ext>
            </a:extLst>
          </p:cNvPr>
          <p:cNvGrpSpPr/>
          <p:nvPr/>
        </p:nvGrpSpPr>
        <p:grpSpPr>
          <a:xfrm>
            <a:off x="3429000" y="935995"/>
            <a:ext cx="3451009" cy="701234"/>
            <a:chOff x="3429000" y="935995"/>
            <a:chExt cx="3451009" cy="701234"/>
          </a:xfrm>
        </p:grpSpPr>
        <p:sp>
          <p:nvSpPr>
            <p:cNvPr id="25" name="TextBox 24">
              <a:extLst>
                <a:ext uri="{FF2B5EF4-FFF2-40B4-BE49-F238E27FC236}">
                  <a16:creationId xmlns:a16="http://schemas.microsoft.com/office/drawing/2014/main" id="{34F7ACF9-C53F-0A4E-8DA2-2BEAEE76F2B7}"/>
                </a:ext>
              </a:extLst>
            </p:cNvPr>
            <p:cNvSpPr txBox="1"/>
            <p:nvPr/>
          </p:nvSpPr>
          <p:spPr>
            <a:xfrm>
              <a:off x="3429000" y="935995"/>
              <a:ext cx="3451009" cy="369332"/>
            </a:xfrm>
            <a:prstGeom prst="rect">
              <a:avLst/>
            </a:prstGeom>
            <a:solidFill>
              <a:schemeClr val="bg2"/>
            </a:solidFill>
          </p:spPr>
          <p:txBody>
            <a:bodyPr wrap="none" rtlCol="0">
              <a:spAutoFit/>
            </a:bodyPr>
            <a:lstStyle/>
            <a:p>
              <a:r>
                <a:rPr lang="en-US" dirty="0"/>
                <a:t>Other info (EFT scheme/scale, etc.)</a:t>
              </a:r>
            </a:p>
          </p:txBody>
        </p:sp>
        <p:cxnSp>
          <p:nvCxnSpPr>
            <p:cNvPr id="34" name="Straight Connector 33">
              <a:extLst>
                <a:ext uri="{FF2B5EF4-FFF2-40B4-BE49-F238E27FC236}">
                  <a16:creationId xmlns:a16="http://schemas.microsoft.com/office/drawing/2014/main" id="{D1E7A72A-8929-FF4F-A65E-1B7040786DF4}"/>
                </a:ext>
              </a:extLst>
            </p:cNvPr>
            <p:cNvCxnSpPr>
              <a:cxnSpLocks/>
            </p:cNvCxnSpPr>
            <p:nvPr/>
          </p:nvCxnSpPr>
          <p:spPr>
            <a:xfrm flipH="1">
              <a:off x="3531870" y="1300712"/>
              <a:ext cx="525780" cy="336517"/>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C978807-CA61-7342-BB40-D010B92A5BEE}"/>
              </a:ext>
            </a:extLst>
          </p:cNvPr>
          <p:cNvGrpSpPr/>
          <p:nvPr/>
        </p:nvGrpSpPr>
        <p:grpSpPr>
          <a:xfrm>
            <a:off x="2658940" y="2011304"/>
            <a:ext cx="9054005" cy="1987556"/>
            <a:chOff x="2658940" y="2011304"/>
            <a:chExt cx="9054005" cy="1987556"/>
          </a:xfrm>
        </p:grpSpPr>
        <p:pic>
          <p:nvPicPr>
            <p:cNvPr id="13" name="Picture 12">
              <a:extLst>
                <a:ext uri="{FF2B5EF4-FFF2-40B4-BE49-F238E27FC236}">
                  <a16:creationId xmlns:a16="http://schemas.microsoft.com/office/drawing/2014/main" id="{FD45A371-AB3E-B347-AA5A-466595D2288D}"/>
                </a:ext>
              </a:extLst>
            </p:cNvPr>
            <p:cNvPicPr>
              <a:picLocks noChangeAspect="1"/>
            </p:cNvPicPr>
            <p:nvPr/>
          </p:nvPicPr>
          <p:blipFill>
            <a:blip r:embed="rId4"/>
            <a:stretch>
              <a:fillRect/>
            </a:stretch>
          </p:blipFill>
          <p:spPr>
            <a:xfrm>
              <a:off x="4212258" y="3279370"/>
              <a:ext cx="7500687" cy="719490"/>
            </a:xfrm>
            <a:prstGeom prst="rect">
              <a:avLst/>
            </a:prstGeom>
          </p:spPr>
        </p:pic>
        <p:sp>
          <p:nvSpPr>
            <p:cNvPr id="20" name="TextBox 19">
              <a:extLst>
                <a:ext uri="{FF2B5EF4-FFF2-40B4-BE49-F238E27FC236}">
                  <a16:creationId xmlns:a16="http://schemas.microsoft.com/office/drawing/2014/main" id="{B0834DF2-AB63-7048-9406-505E96CD7B87}"/>
                </a:ext>
              </a:extLst>
            </p:cNvPr>
            <p:cNvSpPr txBox="1"/>
            <p:nvPr/>
          </p:nvSpPr>
          <p:spPr>
            <a:xfrm>
              <a:off x="2658940" y="3395044"/>
              <a:ext cx="1538883" cy="461665"/>
            </a:xfrm>
            <a:prstGeom prst="rect">
              <a:avLst/>
            </a:prstGeom>
            <a:solidFill>
              <a:schemeClr val="bg2"/>
            </a:solidFill>
          </p:spPr>
          <p:txBody>
            <a:bodyPr wrap="none" rtlCol="0">
              <a:spAutoFit/>
            </a:bodyPr>
            <a:lstStyle/>
            <a:p>
              <a:r>
                <a:rPr lang="en-US" sz="2400" dirty="0"/>
                <a:t>Likelihood:</a:t>
              </a:r>
            </a:p>
          </p:txBody>
        </p:sp>
        <p:cxnSp>
          <p:nvCxnSpPr>
            <p:cNvPr id="40" name="Straight Connector 39">
              <a:extLst>
                <a:ext uri="{FF2B5EF4-FFF2-40B4-BE49-F238E27FC236}">
                  <a16:creationId xmlns:a16="http://schemas.microsoft.com/office/drawing/2014/main" id="{64061C40-AFEE-A54C-812A-B569ACF34CD0}"/>
                </a:ext>
              </a:extLst>
            </p:cNvPr>
            <p:cNvCxnSpPr>
              <a:cxnSpLocks/>
            </p:cNvCxnSpPr>
            <p:nvPr/>
          </p:nvCxnSpPr>
          <p:spPr>
            <a:xfrm flipH="1">
              <a:off x="4000593" y="2011304"/>
              <a:ext cx="1125698" cy="1351433"/>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6EE8882-4D06-6B44-BA32-8B7FA59B6E6A}"/>
              </a:ext>
            </a:extLst>
          </p:cNvPr>
          <p:cNvGrpSpPr/>
          <p:nvPr/>
        </p:nvGrpSpPr>
        <p:grpSpPr>
          <a:xfrm>
            <a:off x="43244" y="1853066"/>
            <a:ext cx="1316926" cy="836876"/>
            <a:chOff x="43244" y="1853066"/>
            <a:chExt cx="1316926" cy="836876"/>
          </a:xfrm>
        </p:grpSpPr>
        <p:sp>
          <p:nvSpPr>
            <p:cNvPr id="21" name="TextBox 20">
              <a:extLst>
                <a:ext uri="{FF2B5EF4-FFF2-40B4-BE49-F238E27FC236}">
                  <a16:creationId xmlns:a16="http://schemas.microsoft.com/office/drawing/2014/main" id="{FD7AEC93-67FB-594C-BFD2-FB520F8D3369}"/>
                </a:ext>
              </a:extLst>
            </p:cNvPr>
            <p:cNvSpPr txBox="1"/>
            <p:nvPr/>
          </p:nvSpPr>
          <p:spPr>
            <a:xfrm>
              <a:off x="43244" y="2043611"/>
              <a:ext cx="924164" cy="646331"/>
            </a:xfrm>
            <a:prstGeom prst="rect">
              <a:avLst/>
            </a:prstGeom>
            <a:solidFill>
              <a:schemeClr val="bg2"/>
            </a:solidFill>
          </p:spPr>
          <p:txBody>
            <a:bodyPr wrap="none" rtlCol="0">
              <a:spAutoFit/>
            </a:bodyPr>
            <a:lstStyle/>
            <a:p>
              <a:pPr algn="ctr"/>
              <a:r>
                <a:rPr lang="en-US" dirty="0"/>
                <a:t>NN </a:t>
              </a:r>
              <a:r>
                <a:rPr lang="en-US" i="1" dirty="0"/>
                <a:t>and</a:t>
              </a:r>
              <a:br>
                <a:rPr lang="en-US" dirty="0"/>
              </a:br>
              <a:r>
                <a:rPr lang="en-US" dirty="0"/>
                <a:t>3N LECs</a:t>
              </a:r>
            </a:p>
          </p:txBody>
        </p:sp>
        <p:cxnSp>
          <p:nvCxnSpPr>
            <p:cNvPr id="44" name="Straight Connector 43">
              <a:extLst>
                <a:ext uri="{FF2B5EF4-FFF2-40B4-BE49-F238E27FC236}">
                  <a16:creationId xmlns:a16="http://schemas.microsoft.com/office/drawing/2014/main" id="{7F54932A-30F1-254C-9E93-441E1EEF4F94}"/>
                </a:ext>
              </a:extLst>
            </p:cNvPr>
            <p:cNvCxnSpPr>
              <a:cxnSpLocks/>
            </p:cNvCxnSpPr>
            <p:nvPr/>
          </p:nvCxnSpPr>
          <p:spPr>
            <a:xfrm flipH="1">
              <a:off x="978838" y="1853066"/>
              <a:ext cx="381332" cy="27432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22E6E19-893A-0443-BD42-36BADD09E4A2}"/>
              </a:ext>
            </a:extLst>
          </p:cNvPr>
          <p:cNvGrpSpPr/>
          <p:nvPr/>
        </p:nvGrpSpPr>
        <p:grpSpPr>
          <a:xfrm>
            <a:off x="1070478" y="1874144"/>
            <a:ext cx="1519711" cy="981119"/>
            <a:chOff x="1070478" y="1874144"/>
            <a:chExt cx="1519711" cy="981119"/>
          </a:xfrm>
        </p:grpSpPr>
        <p:sp>
          <p:nvSpPr>
            <p:cNvPr id="22" name="TextBox 21">
              <a:extLst>
                <a:ext uri="{FF2B5EF4-FFF2-40B4-BE49-F238E27FC236}">
                  <a16:creationId xmlns:a16="http://schemas.microsoft.com/office/drawing/2014/main" id="{E71D8073-4639-9043-886D-5804BA100539}"/>
                </a:ext>
              </a:extLst>
            </p:cNvPr>
            <p:cNvSpPr txBox="1"/>
            <p:nvPr/>
          </p:nvSpPr>
          <p:spPr>
            <a:xfrm>
              <a:off x="1070478" y="2208932"/>
              <a:ext cx="1519711" cy="646331"/>
            </a:xfrm>
            <a:prstGeom prst="rect">
              <a:avLst/>
            </a:prstGeom>
            <a:solidFill>
              <a:schemeClr val="bg2"/>
            </a:solidFill>
          </p:spPr>
          <p:txBody>
            <a:bodyPr wrap="none" rtlCol="0">
              <a:spAutoFit/>
            </a:bodyPr>
            <a:lstStyle/>
            <a:p>
              <a:pPr algn="ctr"/>
              <a:r>
                <a:rPr lang="en-US" dirty="0"/>
                <a:t>EFT expansion</a:t>
              </a:r>
              <a:br>
                <a:rPr lang="en-US" dirty="0"/>
              </a:br>
              <a:r>
                <a:rPr lang="en-US" dirty="0"/>
                <a:t>parameter</a:t>
              </a:r>
            </a:p>
          </p:txBody>
        </p:sp>
        <p:cxnSp>
          <p:nvCxnSpPr>
            <p:cNvPr id="46" name="Straight Connector 45">
              <a:extLst>
                <a:ext uri="{FF2B5EF4-FFF2-40B4-BE49-F238E27FC236}">
                  <a16:creationId xmlns:a16="http://schemas.microsoft.com/office/drawing/2014/main" id="{73B224D1-4D0B-5045-8E87-937C4CC543DC}"/>
                </a:ext>
              </a:extLst>
            </p:cNvPr>
            <p:cNvCxnSpPr>
              <a:cxnSpLocks/>
            </p:cNvCxnSpPr>
            <p:nvPr/>
          </p:nvCxnSpPr>
          <p:spPr>
            <a:xfrm>
              <a:off x="1765256" y="1874144"/>
              <a:ext cx="0" cy="31371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27874B3-40E7-6C4A-B4C3-50B2B073DE4F}"/>
              </a:ext>
            </a:extLst>
          </p:cNvPr>
          <p:cNvGrpSpPr/>
          <p:nvPr/>
        </p:nvGrpSpPr>
        <p:grpSpPr>
          <a:xfrm>
            <a:off x="2220488" y="1834666"/>
            <a:ext cx="1691439" cy="1132275"/>
            <a:chOff x="2220488" y="1834666"/>
            <a:chExt cx="1691439" cy="1132275"/>
          </a:xfrm>
        </p:grpSpPr>
        <p:sp>
          <p:nvSpPr>
            <p:cNvPr id="23" name="TextBox 22">
              <a:extLst>
                <a:ext uri="{FF2B5EF4-FFF2-40B4-BE49-F238E27FC236}">
                  <a16:creationId xmlns:a16="http://schemas.microsoft.com/office/drawing/2014/main" id="{6313727F-6084-C549-96AF-8E900AF08052}"/>
                </a:ext>
              </a:extLst>
            </p:cNvPr>
            <p:cNvSpPr txBox="1"/>
            <p:nvPr/>
          </p:nvSpPr>
          <p:spPr>
            <a:xfrm>
              <a:off x="2727692" y="2043611"/>
              <a:ext cx="1184235" cy="923330"/>
            </a:xfrm>
            <a:prstGeom prst="rect">
              <a:avLst/>
            </a:prstGeom>
            <a:solidFill>
              <a:schemeClr val="bg2"/>
            </a:solidFill>
          </p:spPr>
          <p:txBody>
            <a:bodyPr wrap="none" rtlCol="0">
              <a:spAutoFit/>
            </a:bodyPr>
            <a:lstStyle/>
            <a:p>
              <a:pPr algn="ctr"/>
              <a:r>
                <a:rPr lang="en-US" dirty="0"/>
                <a:t>Truncation</a:t>
              </a:r>
              <a:br>
                <a:rPr lang="en-US" dirty="0"/>
              </a:br>
              <a:r>
                <a:rPr lang="en-US" dirty="0"/>
                <a:t>error</a:t>
              </a:r>
              <a:br>
                <a:rPr lang="en-US" dirty="0"/>
              </a:br>
              <a:r>
                <a:rPr lang="en-US" dirty="0"/>
                <a:t>variance</a:t>
              </a:r>
            </a:p>
          </p:txBody>
        </p:sp>
        <p:cxnSp>
          <p:nvCxnSpPr>
            <p:cNvPr id="48" name="Straight Connector 47">
              <a:extLst>
                <a:ext uri="{FF2B5EF4-FFF2-40B4-BE49-F238E27FC236}">
                  <a16:creationId xmlns:a16="http://schemas.microsoft.com/office/drawing/2014/main" id="{B03E8603-D4D7-6446-A5CD-9F3E4CFBD51E}"/>
                </a:ext>
              </a:extLst>
            </p:cNvPr>
            <p:cNvCxnSpPr>
              <a:cxnSpLocks/>
            </p:cNvCxnSpPr>
            <p:nvPr/>
          </p:nvCxnSpPr>
          <p:spPr>
            <a:xfrm>
              <a:off x="2220488" y="1834666"/>
              <a:ext cx="472771" cy="269618"/>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447656-AAF7-D948-BE90-EBBEC7A70B0A}"/>
              </a:ext>
            </a:extLst>
          </p:cNvPr>
          <p:cNvSpPr txBox="1"/>
          <p:nvPr/>
        </p:nvSpPr>
        <p:spPr>
          <a:xfrm>
            <a:off x="963458" y="4336377"/>
            <a:ext cx="10117706" cy="830997"/>
          </a:xfrm>
          <a:prstGeom prst="rect">
            <a:avLst/>
          </a:prstGeom>
          <a:noFill/>
        </p:spPr>
        <p:txBody>
          <a:bodyPr wrap="none" rtlCol="0">
            <a:spAutoFit/>
          </a:bodyPr>
          <a:lstStyle/>
          <a:p>
            <a:pPr algn="ctr"/>
            <a:r>
              <a:rPr lang="en-US" sz="2400" dirty="0"/>
              <a:t>Uses NNLO chiral EFT without Δ’s based on Carlsson et al. PRX </a:t>
            </a:r>
            <a:r>
              <a:rPr lang="en-US" sz="2400" b="1" dirty="0"/>
              <a:t>6</a:t>
            </a:r>
            <a:r>
              <a:rPr lang="en-US" sz="2400" dirty="0"/>
              <a:t>, 011019 (2016), </a:t>
            </a:r>
            <a:br>
              <a:rPr lang="en-US" sz="2400" dirty="0"/>
            </a:br>
            <a:r>
              <a:rPr lang="en-US" sz="2400" dirty="0"/>
              <a:t>but methods are general (other regulators, Δ’s, other observables)</a:t>
            </a:r>
          </a:p>
        </p:txBody>
      </p:sp>
      <p:grpSp>
        <p:nvGrpSpPr>
          <p:cNvPr id="8" name="Group 7">
            <a:extLst>
              <a:ext uri="{FF2B5EF4-FFF2-40B4-BE49-F238E27FC236}">
                <a16:creationId xmlns:a16="http://schemas.microsoft.com/office/drawing/2014/main" id="{EB7D551D-5B3A-B747-8F75-D2E825699E51}"/>
              </a:ext>
            </a:extLst>
          </p:cNvPr>
          <p:cNvGrpSpPr/>
          <p:nvPr/>
        </p:nvGrpSpPr>
        <p:grpSpPr>
          <a:xfrm>
            <a:off x="6063219" y="2805916"/>
            <a:ext cx="4752848" cy="623084"/>
            <a:chOff x="6063219" y="2805916"/>
            <a:chExt cx="4752848" cy="623084"/>
          </a:xfrm>
        </p:grpSpPr>
        <p:grpSp>
          <p:nvGrpSpPr>
            <p:cNvPr id="31" name="Group 30">
              <a:extLst>
                <a:ext uri="{FF2B5EF4-FFF2-40B4-BE49-F238E27FC236}">
                  <a16:creationId xmlns:a16="http://schemas.microsoft.com/office/drawing/2014/main" id="{EE86B9DD-7C82-2F4B-9B18-8A88951934F7}"/>
                </a:ext>
              </a:extLst>
            </p:cNvPr>
            <p:cNvGrpSpPr/>
            <p:nvPr/>
          </p:nvGrpSpPr>
          <p:grpSpPr>
            <a:xfrm>
              <a:off x="6063219" y="2805916"/>
              <a:ext cx="3460375" cy="565118"/>
              <a:chOff x="3429000" y="935995"/>
              <a:chExt cx="3460375" cy="565118"/>
            </a:xfrm>
          </p:grpSpPr>
          <p:cxnSp>
            <p:nvCxnSpPr>
              <p:cNvPr id="33" name="Straight Connector 32">
                <a:extLst>
                  <a:ext uri="{FF2B5EF4-FFF2-40B4-BE49-F238E27FC236}">
                    <a16:creationId xmlns:a16="http://schemas.microsoft.com/office/drawing/2014/main" id="{9C36985C-714C-1247-9BED-D8CE42D50F01}"/>
                  </a:ext>
                </a:extLst>
              </p:cNvPr>
              <p:cNvCxnSpPr>
                <a:cxnSpLocks/>
              </p:cNvCxnSpPr>
              <p:nvPr/>
            </p:nvCxnSpPr>
            <p:spPr>
              <a:xfrm>
                <a:off x="6221037" y="1252439"/>
                <a:ext cx="668338" cy="248674"/>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72DEC5-63ED-0E4E-9625-0CDE0527CEDF}"/>
                  </a:ext>
                </a:extLst>
              </p:cNvPr>
              <p:cNvSpPr txBox="1"/>
              <p:nvPr/>
            </p:nvSpPr>
            <p:spPr>
              <a:xfrm>
                <a:off x="3429000" y="935995"/>
                <a:ext cx="3248710" cy="369332"/>
              </a:xfrm>
              <a:prstGeom prst="rect">
                <a:avLst/>
              </a:prstGeom>
              <a:solidFill>
                <a:schemeClr val="bg2"/>
              </a:solidFill>
            </p:spPr>
            <p:txBody>
              <a:bodyPr wrap="none" rtlCol="0">
                <a:spAutoFit/>
              </a:bodyPr>
              <a:lstStyle/>
              <a:p>
                <a:r>
                  <a:rPr lang="en-US" dirty="0"/>
                  <a:t>All experiment and theory errors</a:t>
                </a:r>
              </a:p>
            </p:txBody>
          </p:sp>
        </p:grpSp>
        <p:cxnSp>
          <p:nvCxnSpPr>
            <p:cNvPr id="35" name="Straight Connector 34">
              <a:extLst>
                <a:ext uri="{FF2B5EF4-FFF2-40B4-BE49-F238E27FC236}">
                  <a16:creationId xmlns:a16="http://schemas.microsoft.com/office/drawing/2014/main" id="{9B22CC38-B7FC-A844-ADF4-6883B101A680}"/>
                </a:ext>
              </a:extLst>
            </p:cNvPr>
            <p:cNvCxnSpPr>
              <a:cxnSpLocks/>
            </p:cNvCxnSpPr>
            <p:nvPr/>
          </p:nvCxnSpPr>
          <p:spPr>
            <a:xfrm>
              <a:off x="8238245" y="3166751"/>
              <a:ext cx="248029" cy="26224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6DC14-D5B2-2643-85CF-2EDA6EC6C3F6}"/>
                </a:ext>
              </a:extLst>
            </p:cNvPr>
            <p:cNvCxnSpPr>
              <a:cxnSpLocks/>
            </p:cNvCxnSpPr>
            <p:nvPr/>
          </p:nvCxnSpPr>
          <p:spPr>
            <a:xfrm>
              <a:off x="9311929" y="3003264"/>
              <a:ext cx="1504138" cy="38555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0A4BE5B7-B1F1-E1A1-D1A4-BFAE60A4D4A3}"/>
              </a:ext>
            </a:extLst>
          </p:cNvPr>
          <p:cNvSpPr/>
          <p:nvPr/>
        </p:nvSpPr>
        <p:spPr>
          <a:xfrm>
            <a:off x="1245321" y="146996"/>
            <a:ext cx="9528955" cy="646331"/>
          </a:xfrm>
          <a:prstGeom prst="rect">
            <a:avLst/>
          </a:prstGeom>
        </p:spPr>
        <p:txBody>
          <a:bodyPr wrap="none">
            <a:spAutoFit/>
          </a:bodyPr>
          <a:lstStyle/>
          <a:p>
            <a:pPr algn="ctr"/>
            <a:r>
              <a:rPr lang="en-US" sz="3600" b="1" i="0" dirty="0">
                <a:solidFill>
                  <a:srgbClr val="FF0000"/>
                </a:solidFill>
                <a:effectLst/>
              </a:rPr>
              <a:t>Full Bayesian approach to calibration parameters</a:t>
            </a:r>
            <a:endParaRPr lang="en-US" sz="3600" b="1" dirty="0">
              <a:solidFill>
                <a:srgbClr val="FF0000"/>
              </a:solidFill>
            </a:endParaRPr>
          </a:p>
        </p:txBody>
      </p:sp>
    </p:spTree>
    <p:extLst>
      <p:ext uri="{BB962C8B-B14F-4D97-AF65-F5344CB8AC3E}">
        <p14:creationId xmlns:p14="http://schemas.microsoft.com/office/powerpoint/2010/main" val="11211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1245321" y="146996"/>
            <a:ext cx="9528955" cy="646331"/>
          </a:xfrm>
          <a:prstGeom prst="rect">
            <a:avLst/>
          </a:prstGeom>
        </p:spPr>
        <p:txBody>
          <a:bodyPr wrap="none">
            <a:spAutoFit/>
          </a:bodyPr>
          <a:lstStyle/>
          <a:p>
            <a:pPr algn="ctr"/>
            <a:r>
              <a:rPr lang="en-US" sz="3600" b="1" i="0" dirty="0">
                <a:solidFill>
                  <a:srgbClr val="FF0000"/>
                </a:solidFill>
                <a:effectLst/>
              </a:rPr>
              <a:t>Full Bayesian approach to calibration parameters</a:t>
            </a:r>
            <a:endParaRPr lang="en-US" sz="3600" b="1" dirty="0">
              <a:solidFill>
                <a:srgbClr val="FF0000"/>
              </a:solidFill>
            </a:endParaRPr>
          </a:p>
        </p:txBody>
      </p:sp>
      <p:pic>
        <p:nvPicPr>
          <p:cNvPr id="12" name="Picture 11">
            <a:extLst>
              <a:ext uri="{FF2B5EF4-FFF2-40B4-BE49-F238E27FC236}">
                <a16:creationId xmlns:a16="http://schemas.microsoft.com/office/drawing/2014/main" id="{AF6CDDFE-2EDE-5140-AA0E-A23EAD853F17}"/>
              </a:ext>
            </a:extLst>
          </p:cNvPr>
          <p:cNvPicPr>
            <a:picLocks noChangeAspect="1"/>
          </p:cNvPicPr>
          <p:nvPr/>
        </p:nvPicPr>
        <p:blipFill>
          <a:blip r:embed="rId3"/>
          <a:stretch>
            <a:fillRect/>
          </a:stretch>
        </p:blipFill>
        <p:spPr>
          <a:xfrm>
            <a:off x="707655" y="1310119"/>
            <a:ext cx="10776690" cy="733492"/>
          </a:xfrm>
          <a:prstGeom prst="rect">
            <a:avLst/>
          </a:prstGeom>
        </p:spPr>
      </p:pic>
      <p:grpSp>
        <p:nvGrpSpPr>
          <p:cNvPr id="19" name="Group 18">
            <a:extLst>
              <a:ext uri="{FF2B5EF4-FFF2-40B4-BE49-F238E27FC236}">
                <a16:creationId xmlns:a16="http://schemas.microsoft.com/office/drawing/2014/main" id="{51170999-616F-4246-BD4B-FA505438E30E}"/>
              </a:ext>
            </a:extLst>
          </p:cNvPr>
          <p:cNvGrpSpPr/>
          <p:nvPr/>
        </p:nvGrpSpPr>
        <p:grpSpPr>
          <a:xfrm>
            <a:off x="707655" y="5234619"/>
            <a:ext cx="10609251" cy="954107"/>
            <a:chOff x="342619" y="4022821"/>
            <a:chExt cx="10609251" cy="954107"/>
          </a:xfrm>
        </p:grpSpPr>
        <p:sp>
          <p:nvSpPr>
            <p:cNvPr id="7" name="TextBox 6">
              <a:extLst>
                <a:ext uri="{FF2B5EF4-FFF2-40B4-BE49-F238E27FC236}">
                  <a16:creationId xmlns:a16="http://schemas.microsoft.com/office/drawing/2014/main" id="{920C70DF-72F7-7647-A70B-24F46A733882}"/>
                </a:ext>
              </a:extLst>
            </p:cNvPr>
            <p:cNvSpPr txBox="1"/>
            <p:nvPr/>
          </p:nvSpPr>
          <p:spPr>
            <a:xfrm>
              <a:off x="342619" y="4022821"/>
              <a:ext cx="10609251" cy="954107"/>
            </a:xfrm>
            <a:prstGeom prst="rect">
              <a:avLst/>
            </a:prstGeom>
            <a:noFill/>
          </p:spPr>
          <p:txBody>
            <a:bodyPr wrap="none" rtlCol="0">
              <a:spAutoFit/>
            </a:bodyPr>
            <a:lstStyle/>
            <a:p>
              <a:pPr algn="ctr"/>
              <a:r>
                <a:rPr lang="en-US" sz="2800" dirty="0">
                  <a:solidFill>
                    <a:srgbClr val="FF0000"/>
                  </a:solidFill>
                </a:rPr>
                <a:t>Sample pdf with MCMC over 15 dimensions (11 NN LECs + </a:t>
              </a:r>
              <a:r>
                <a:rPr lang="en-US" sz="2800" i="1" dirty="0" err="1">
                  <a:solidFill>
                    <a:srgbClr val="FF0000"/>
                  </a:solidFill>
                </a:rPr>
                <a:t>c</a:t>
              </a:r>
              <a:r>
                <a:rPr lang="en-US" sz="2800" i="1" baseline="-25000" dirty="0" err="1">
                  <a:solidFill>
                    <a:srgbClr val="FF0000"/>
                  </a:solidFill>
                </a:rPr>
                <a:t>D</a:t>
              </a:r>
              <a:r>
                <a:rPr lang="en-US" sz="2800" dirty="0">
                  <a:solidFill>
                    <a:srgbClr val="FF0000"/>
                  </a:solidFill>
                </a:rPr>
                <a:t>, </a:t>
              </a:r>
              <a:r>
                <a:rPr lang="en-US" sz="2800" i="1" dirty="0" err="1">
                  <a:solidFill>
                    <a:srgbClr val="FF0000"/>
                  </a:solidFill>
                </a:rPr>
                <a:t>c</a:t>
              </a:r>
              <a:r>
                <a:rPr lang="en-US" sz="2800" i="1" baseline="-25000" dirty="0" err="1">
                  <a:solidFill>
                    <a:srgbClr val="FF0000"/>
                  </a:solidFill>
                </a:rPr>
                <a:t>E</a:t>
              </a:r>
              <a:r>
                <a:rPr lang="en-US" sz="2800" dirty="0">
                  <a:solidFill>
                    <a:srgbClr val="FF0000"/>
                  </a:solidFill>
                </a:rPr>
                <a:t> + </a:t>
              </a:r>
              <a:r>
                <a:rPr lang="en-US" sz="2800" i="1" dirty="0">
                  <a:solidFill>
                    <a:srgbClr val="FF0000"/>
                  </a:solidFill>
                </a:rPr>
                <a:t>Q</a:t>
              </a:r>
              <a:r>
                <a:rPr lang="en-US" sz="2800" dirty="0">
                  <a:solidFill>
                    <a:srgbClr val="FF0000"/>
                  </a:solidFill>
                </a:rPr>
                <a:t>, </a:t>
              </a:r>
              <a:r>
                <a:rPr lang="en-US" sz="2800" i="1" dirty="0">
                  <a:solidFill>
                    <a:srgbClr val="FF0000"/>
                  </a:solidFill>
                </a:rPr>
                <a:t>c</a:t>
              </a:r>
              <a:r>
                <a:rPr lang="en-US" sz="2800" baseline="30000" dirty="0">
                  <a:solidFill>
                    <a:srgbClr val="FF0000"/>
                  </a:solidFill>
                </a:rPr>
                <a:t>2</a:t>
              </a:r>
              <a:r>
                <a:rPr lang="en-US" sz="2800" dirty="0">
                  <a:solidFill>
                    <a:srgbClr val="FF0000"/>
                  </a:solidFill>
                </a:rPr>
                <a:t>)</a:t>
              </a:r>
              <a:br>
                <a:rPr lang="en-US" sz="2800" dirty="0">
                  <a:solidFill>
                    <a:srgbClr val="FF0000"/>
                  </a:solidFill>
                </a:rPr>
              </a:br>
              <a:r>
                <a:rPr lang="en-US" sz="2800" dirty="0">
                  <a:solidFill>
                    <a:srgbClr val="FF0000"/>
                  </a:solidFill>
                  <a:sym typeface="Wingdings" pitchFamily="2" charset="2"/>
                </a:rPr>
                <a:t> marginalize (integrate out) what you are not considering (trivial!)</a:t>
              </a:r>
              <a:endParaRPr lang="en-US" sz="2800" dirty="0">
                <a:solidFill>
                  <a:srgbClr val="FF0000"/>
                </a:solidFill>
              </a:endParaRPr>
            </a:p>
          </p:txBody>
        </p:sp>
        <p:cxnSp>
          <p:nvCxnSpPr>
            <p:cNvPr id="18" name="Straight Connector 17">
              <a:extLst>
                <a:ext uri="{FF2B5EF4-FFF2-40B4-BE49-F238E27FC236}">
                  <a16:creationId xmlns:a16="http://schemas.microsoft.com/office/drawing/2014/main" id="{24CED10E-1EAB-A34F-B665-0C3A34751CAC}"/>
                </a:ext>
              </a:extLst>
            </p:cNvPr>
            <p:cNvCxnSpPr/>
            <p:nvPr/>
          </p:nvCxnSpPr>
          <p:spPr>
            <a:xfrm>
              <a:off x="10451031" y="4192589"/>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19D3393-A87A-7B4C-AD6C-6EFB41321ABD}"/>
              </a:ext>
            </a:extLst>
          </p:cNvPr>
          <p:cNvGrpSpPr/>
          <p:nvPr/>
        </p:nvGrpSpPr>
        <p:grpSpPr>
          <a:xfrm>
            <a:off x="6340656" y="1853066"/>
            <a:ext cx="5037009" cy="749913"/>
            <a:chOff x="6340656" y="1853066"/>
            <a:chExt cx="5037009" cy="749913"/>
          </a:xfrm>
        </p:grpSpPr>
        <p:sp>
          <p:nvSpPr>
            <p:cNvPr id="10" name="TextBox 9">
              <a:extLst>
                <a:ext uri="{FF2B5EF4-FFF2-40B4-BE49-F238E27FC236}">
                  <a16:creationId xmlns:a16="http://schemas.microsoft.com/office/drawing/2014/main" id="{D291A6E5-1B56-0648-854B-44B6A1C45322}"/>
                </a:ext>
              </a:extLst>
            </p:cNvPr>
            <p:cNvSpPr txBox="1"/>
            <p:nvPr/>
          </p:nvSpPr>
          <p:spPr>
            <a:xfrm>
              <a:off x="6435991" y="2202869"/>
              <a:ext cx="4941674" cy="400110"/>
            </a:xfrm>
            <a:prstGeom prst="rect">
              <a:avLst/>
            </a:prstGeom>
            <a:solidFill>
              <a:schemeClr val="bg1">
                <a:lumMod val="95000"/>
              </a:schemeClr>
            </a:solidFill>
          </p:spPr>
          <p:txBody>
            <a:bodyPr wrap="none" rtlCol="0">
              <a:spAutoFit/>
            </a:bodyPr>
            <a:lstStyle/>
            <a:p>
              <a:r>
                <a:rPr lang="en-US" sz="2000" b="1" dirty="0">
                  <a:solidFill>
                    <a:schemeClr val="accent1">
                      <a:lumMod val="75000"/>
                    </a:schemeClr>
                  </a:solidFill>
                </a:rPr>
                <a:t>Individual posteriors; everything has priors!</a:t>
              </a:r>
            </a:p>
          </p:txBody>
        </p:sp>
        <p:sp>
          <p:nvSpPr>
            <p:cNvPr id="28" name="Right Brace 27">
              <a:extLst>
                <a:ext uri="{FF2B5EF4-FFF2-40B4-BE49-F238E27FC236}">
                  <a16:creationId xmlns:a16="http://schemas.microsoft.com/office/drawing/2014/main" id="{F1775A1C-5EF1-C240-BD27-C26989E10A69}"/>
                </a:ext>
              </a:extLst>
            </p:cNvPr>
            <p:cNvSpPr/>
            <p:nvPr/>
          </p:nvSpPr>
          <p:spPr>
            <a:xfrm rot="5400000">
              <a:off x="8718096" y="-524374"/>
              <a:ext cx="274320" cy="5029200"/>
            </a:xfrm>
            <a:prstGeom prst="rightBrace">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EC94576-3974-604E-9E55-C9914BBA4EF4}"/>
              </a:ext>
            </a:extLst>
          </p:cNvPr>
          <p:cNvGrpSpPr/>
          <p:nvPr/>
        </p:nvGrpSpPr>
        <p:grpSpPr>
          <a:xfrm>
            <a:off x="1245321" y="931380"/>
            <a:ext cx="1891608" cy="611670"/>
            <a:chOff x="1245321" y="931380"/>
            <a:chExt cx="1891608" cy="611670"/>
          </a:xfrm>
        </p:grpSpPr>
        <p:sp>
          <p:nvSpPr>
            <p:cNvPr id="24" name="TextBox 23">
              <a:extLst>
                <a:ext uri="{FF2B5EF4-FFF2-40B4-BE49-F238E27FC236}">
                  <a16:creationId xmlns:a16="http://schemas.microsoft.com/office/drawing/2014/main" id="{7EE2DA59-F9C2-1047-93D4-5F1AFC41631A}"/>
                </a:ext>
              </a:extLst>
            </p:cNvPr>
            <p:cNvSpPr txBox="1"/>
            <p:nvPr/>
          </p:nvSpPr>
          <p:spPr>
            <a:xfrm>
              <a:off x="1245321" y="931380"/>
              <a:ext cx="1891608" cy="369332"/>
            </a:xfrm>
            <a:prstGeom prst="rect">
              <a:avLst/>
            </a:prstGeom>
            <a:solidFill>
              <a:schemeClr val="bg2"/>
            </a:solidFill>
          </p:spPr>
          <p:txBody>
            <a:bodyPr wrap="none" rtlCol="0">
              <a:spAutoFit/>
            </a:bodyPr>
            <a:lstStyle/>
            <a:p>
              <a:r>
                <a:rPr lang="en-US" dirty="0"/>
                <a:t>Experimental data</a:t>
              </a:r>
            </a:p>
          </p:txBody>
        </p:sp>
        <p:cxnSp>
          <p:nvCxnSpPr>
            <p:cNvPr id="30" name="Straight Connector 29">
              <a:extLst>
                <a:ext uri="{FF2B5EF4-FFF2-40B4-BE49-F238E27FC236}">
                  <a16:creationId xmlns:a16="http://schemas.microsoft.com/office/drawing/2014/main" id="{E4E5E009-FFBC-DE49-BC30-277B687E3A74}"/>
                </a:ext>
              </a:extLst>
            </p:cNvPr>
            <p:cNvCxnSpPr/>
            <p:nvPr/>
          </p:nvCxnSpPr>
          <p:spPr>
            <a:xfrm>
              <a:off x="2590189" y="1300712"/>
              <a:ext cx="137503" cy="242338"/>
            </a:xfrm>
            <a:prstGeom prst="line">
              <a:avLst/>
            </a:prstGeom>
            <a:ln w="1905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A140D7D-065E-A648-B247-DA55FA5B74CD}"/>
              </a:ext>
            </a:extLst>
          </p:cNvPr>
          <p:cNvGrpSpPr/>
          <p:nvPr/>
        </p:nvGrpSpPr>
        <p:grpSpPr>
          <a:xfrm>
            <a:off x="3429000" y="935995"/>
            <a:ext cx="3451009" cy="701234"/>
            <a:chOff x="3429000" y="935995"/>
            <a:chExt cx="3451009" cy="701234"/>
          </a:xfrm>
        </p:grpSpPr>
        <p:sp>
          <p:nvSpPr>
            <p:cNvPr id="25" name="TextBox 24">
              <a:extLst>
                <a:ext uri="{FF2B5EF4-FFF2-40B4-BE49-F238E27FC236}">
                  <a16:creationId xmlns:a16="http://schemas.microsoft.com/office/drawing/2014/main" id="{34F7ACF9-C53F-0A4E-8DA2-2BEAEE76F2B7}"/>
                </a:ext>
              </a:extLst>
            </p:cNvPr>
            <p:cNvSpPr txBox="1"/>
            <p:nvPr/>
          </p:nvSpPr>
          <p:spPr>
            <a:xfrm>
              <a:off x="3429000" y="935995"/>
              <a:ext cx="3451009" cy="369332"/>
            </a:xfrm>
            <a:prstGeom prst="rect">
              <a:avLst/>
            </a:prstGeom>
            <a:solidFill>
              <a:schemeClr val="bg2"/>
            </a:solidFill>
          </p:spPr>
          <p:txBody>
            <a:bodyPr wrap="none" rtlCol="0">
              <a:spAutoFit/>
            </a:bodyPr>
            <a:lstStyle/>
            <a:p>
              <a:r>
                <a:rPr lang="en-US" dirty="0"/>
                <a:t>Other info (EFT scheme/scale, etc.)</a:t>
              </a:r>
            </a:p>
          </p:txBody>
        </p:sp>
        <p:cxnSp>
          <p:nvCxnSpPr>
            <p:cNvPr id="34" name="Straight Connector 33">
              <a:extLst>
                <a:ext uri="{FF2B5EF4-FFF2-40B4-BE49-F238E27FC236}">
                  <a16:creationId xmlns:a16="http://schemas.microsoft.com/office/drawing/2014/main" id="{D1E7A72A-8929-FF4F-A65E-1B7040786DF4}"/>
                </a:ext>
              </a:extLst>
            </p:cNvPr>
            <p:cNvCxnSpPr>
              <a:cxnSpLocks/>
            </p:cNvCxnSpPr>
            <p:nvPr/>
          </p:nvCxnSpPr>
          <p:spPr>
            <a:xfrm flipH="1">
              <a:off x="3531870" y="1300712"/>
              <a:ext cx="525780" cy="336517"/>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C978807-CA61-7342-BB40-D010B92A5BEE}"/>
              </a:ext>
            </a:extLst>
          </p:cNvPr>
          <p:cNvGrpSpPr/>
          <p:nvPr/>
        </p:nvGrpSpPr>
        <p:grpSpPr>
          <a:xfrm>
            <a:off x="2658940" y="2011304"/>
            <a:ext cx="9054005" cy="1987556"/>
            <a:chOff x="2658940" y="2011304"/>
            <a:chExt cx="9054005" cy="1987556"/>
          </a:xfrm>
        </p:grpSpPr>
        <p:pic>
          <p:nvPicPr>
            <p:cNvPr id="13" name="Picture 12">
              <a:extLst>
                <a:ext uri="{FF2B5EF4-FFF2-40B4-BE49-F238E27FC236}">
                  <a16:creationId xmlns:a16="http://schemas.microsoft.com/office/drawing/2014/main" id="{FD45A371-AB3E-B347-AA5A-466595D2288D}"/>
                </a:ext>
              </a:extLst>
            </p:cNvPr>
            <p:cNvPicPr>
              <a:picLocks noChangeAspect="1"/>
            </p:cNvPicPr>
            <p:nvPr/>
          </p:nvPicPr>
          <p:blipFill>
            <a:blip r:embed="rId4"/>
            <a:stretch>
              <a:fillRect/>
            </a:stretch>
          </p:blipFill>
          <p:spPr>
            <a:xfrm>
              <a:off x="4212258" y="3279370"/>
              <a:ext cx="7500687" cy="719490"/>
            </a:xfrm>
            <a:prstGeom prst="rect">
              <a:avLst/>
            </a:prstGeom>
          </p:spPr>
        </p:pic>
        <p:sp>
          <p:nvSpPr>
            <p:cNvPr id="20" name="TextBox 19">
              <a:extLst>
                <a:ext uri="{FF2B5EF4-FFF2-40B4-BE49-F238E27FC236}">
                  <a16:creationId xmlns:a16="http://schemas.microsoft.com/office/drawing/2014/main" id="{B0834DF2-AB63-7048-9406-505E96CD7B87}"/>
                </a:ext>
              </a:extLst>
            </p:cNvPr>
            <p:cNvSpPr txBox="1"/>
            <p:nvPr/>
          </p:nvSpPr>
          <p:spPr>
            <a:xfrm>
              <a:off x="2658940" y="3395044"/>
              <a:ext cx="1538883" cy="461665"/>
            </a:xfrm>
            <a:prstGeom prst="rect">
              <a:avLst/>
            </a:prstGeom>
            <a:solidFill>
              <a:schemeClr val="bg2"/>
            </a:solidFill>
          </p:spPr>
          <p:txBody>
            <a:bodyPr wrap="none" rtlCol="0">
              <a:spAutoFit/>
            </a:bodyPr>
            <a:lstStyle/>
            <a:p>
              <a:r>
                <a:rPr lang="en-US" sz="2400" dirty="0"/>
                <a:t>Likelihood:</a:t>
              </a:r>
            </a:p>
          </p:txBody>
        </p:sp>
        <p:cxnSp>
          <p:nvCxnSpPr>
            <p:cNvPr id="40" name="Straight Connector 39">
              <a:extLst>
                <a:ext uri="{FF2B5EF4-FFF2-40B4-BE49-F238E27FC236}">
                  <a16:creationId xmlns:a16="http://schemas.microsoft.com/office/drawing/2014/main" id="{64061C40-AFEE-A54C-812A-B569ACF34CD0}"/>
                </a:ext>
              </a:extLst>
            </p:cNvPr>
            <p:cNvCxnSpPr>
              <a:cxnSpLocks/>
            </p:cNvCxnSpPr>
            <p:nvPr/>
          </p:nvCxnSpPr>
          <p:spPr>
            <a:xfrm flipH="1">
              <a:off x="4000593" y="2011304"/>
              <a:ext cx="1125698" cy="1351433"/>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6EE8882-4D06-6B44-BA32-8B7FA59B6E6A}"/>
              </a:ext>
            </a:extLst>
          </p:cNvPr>
          <p:cNvGrpSpPr/>
          <p:nvPr/>
        </p:nvGrpSpPr>
        <p:grpSpPr>
          <a:xfrm>
            <a:off x="43244" y="1853066"/>
            <a:ext cx="1316926" cy="836876"/>
            <a:chOff x="43244" y="1853066"/>
            <a:chExt cx="1316926" cy="836876"/>
          </a:xfrm>
        </p:grpSpPr>
        <p:sp>
          <p:nvSpPr>
            <p:cNvPr id="21" name="TextBox 20">
              <a:extLst>
                <a:ext uri="{FF2B5EF4-FFF2-40B4-BE49-F238E27FC236}">
                  <a16:creationId xmlns:a16="http://schemas.microsoft.com/office/drawing/2014/main" id="{FD7AEC93-67FB-594C-BFD2-FB520F8D3369}"/>
                </a:ext>
              </a:extLst>
            </p:cNvPr>
            <p:cNvSpPr txBox="1"/>
            <p:nvPr/>
          </p:nvSpPr>
          <p:spPr>
            <a:xfrm>
              <a:off x="43244" y="2043611"/>
              <a:ext cx="924164" cy="646331"/>
            </a:xfrm>
            <a:prstGeom prst="rect">
              <a:avLst/>
            </a:prstGeom>
            <a:solidFill>
              <a:schemeClr val="bg2"/>
            </a:solidFill>
          </p:spPr>
          <p:txBody>
            <a:bodyPr wrap="none" rtlCol="0">
              <a:spAutoFit/>
            </a:bodyPr>
            <a:lstStyle/>
            <a:p>
              <a:pPr algn="ctr"/>
              <a:r>
                <a:rPr lang="en-US" dirty="0"/>
                <a:t>NN </a:t>
              </a:r>
              <a:r>
                <a:rPr lang="en-US" i="1" dirty="0"/>
                <a:t>and</a:t>
              </a:r>
              <a:br>
                <a:rPr lang="en-US" dirty="0"/>
              </a:br>
              <a:r>
                <a:rPr lang="en-US" dirty="0"/>
                <a:t>3N LECs</a:t>
              </a:r>
            </a:p>
          </p:txBody>
        </p:sp>
        <p:cxnSp>
          <p:nvCxnSpPr>
            <p:cNvPr id="44" name="Straight Connector 43">
              <a:extLst>
                <a:ext uri="{FF2B5EF4-FFF2-40B4-BE49-F238E27FC236}">
                  <a16:creationId xmlns:a16="http://schemas.microsoft.com/office/drawing/2014/main" id="{7F54932A-30F1-254C-9E93-441E1EEF4F94}"/>
                </a:ext>
              </a:extLst>
            </p:cNvPr>
            <p:cNvCxnSpPr>
              <a:cxnSpLocks/>
            </p:cNvCxnSpPr>
            <p:nvPr/>
          </p:nvCxnSpPr>
          <p:spPr>
            <a:xfrm flipH="1">
              <a:off x="978838" y="1853066"/>
              <a:ext cx="381332" cy="27432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22E6E19-893A-0443-BD42-36BADD09E4A2}"/>
              </a:ext>
            </a:extLst>
          </p:cNvPr>
          <p:cNvGrpSpPr/>
          <p:nvPr/>
        </p:nvGrpSpPr>
        <p:grpSpPr>
          <a:xfrm>
            <a:off x="1070478" y="1874144"/>
            <a:ext cx="1519711" cy="981119"/>
            <a:chOff x="1070478" y="1874144"/>
            <a:chExt cx="1519711" cy="981119"/>
          </a:xfrm>
        </p:grpSpPr>
        <p:sp>
          <p:nvSpPr>
            <p:cNvPr id="22" name="TextBox 21">
              <a:extLst>
                <a:ext uri="{FF2B5EF4-FFF2-40B4-BE49-F238E27FC236}">
                  <a16:creationId xmlns:a16="http://schemas.microsoft.com/office/drawing/2014/main" id="{E71D8073-4639-9043-886D-5804BA100539}"/>
                </a:ext>
              </a:extLst>
            </p:cNvPr>
            <p:cNvSpPr txBox="1"/>
            <p:nvPr/>
          </p:nvSpPr>
          <p:spPr>
            <a:xfrm>
              <a:off x="1070478" y="2208932"/>
              <a:ext cx="1519711" cy="646331"/>
            </a:xfrm>
            <a:prstGeom prst="rect">
              <a:avLst/>
            </a:prstGeom>
            <a:solidFill>
              <a:schemeClr val="bg2"/>
            </a:solidFill>
          </p:spPr>
          <p:txBody>
            <a:bodyPr wrap="none" rtlCol="0">
              <a:spAutoFit/>
            </a:bodyPr>
            <a:lstStyle/>
            <a:p>
              <a:pPr algn="ctr"/>
              <a:r>
                <a:rPr lang="en-US" dirty="0"/>
                <a:t>EFT expansion</a:t>
              </a:r>
              <a:br>
                <a:rPr lang="en-US" dirty="0"/>
              </a:br>
              <a:r>
                <a:rPr lang="en-US" dirty="0"/>
                <a:t>parameter</a:t>
              </a:r>
            </a:p>
          </p:txBody>
        </p:sp>
        <p:cxnSp>
          <p:nvCxnSpPr>
            <p:cNvPr id="46" name="Straight Connector 45">
              <a:extLst>
                <a:ext uri="{FF2B5EF4-FFF2-40B4-BE49-F238E27FC236}">
                  <a16:creationId xmlns:a16="http://schemas.microsoft.com/office/drawing/2014/main" id="{73B224D1-4D0B-5045-8E87-937C4CC543DC}"/>
                </a:ext>
              </a:extLst>
            </p:cNvPr>
            <p:cNvCxnSpPr>
              <a:cxnSpLocks/>
            </p:cNvCxnSpPr>
            <p:nvPr/>
          </p:nvCxnSpPr>
          <p:spPr>
            <a:xfrm>
              <a:off x="1765256" y="1874144"/>
              <a:ext cx="0" cy="31371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27874B3-40E7-6C4A-B4C3-50B2B073DE4F}"/>
              </a:ext>
            </a:extLst>
          </p:cNvPr>
          <p:cNvGrpSpPr/>
          <p:nvPr/>
        </p:nvGrpSpPr>
        <p:grpSpPr>
          <a:xfrm>
            <a:off x="2220488" y="1834666"/>
            <a:ext cx="1691439" cy="1132275"/>
            <a:chOff x="2220488" y="1834666"/>
            <a:chExt cx="1691439" cy="1132275"/>
          </a:xfrm>
        </p:grpSpPr>
        <p:sp>
          <p:nvSpPr>
            <p:cNvPr id="23" name="TextBox 22">
              <a:extLst>
                <a:ext uri="{FF2B5EF4-FFF2-40B4-BE49-F238E27FC236}">
                  <a16:creationId xmlns:a16="http://schemas.microsoft.com/office/drawing/2014/main" id="{6313727F-6084-C549-96AF-8E900AF08052}"/>
                </a:ext>
              </a:extLst>
            </p:cNvPr>
            <p:cNvSpPr txBox="1"/>
            <p:nvPr/>
          </p:nvSpPr>
          <p:spPr>
            <a:xfrm>
              <a:off x="2727692" y="2043611"/>
              <a:ext cx="1184235" cy="923330"/>
            </a:xfrm>
            <a:prstGeom prst="rect">
              <a:avLst/>
            </a:prstGeom>
            <a:solidFill>
              <a:schemeClr val="bg2"/>
            </a:solidFill>
          </p:spPr>
          <p:txBody>
            <a:bodyPr wrap="none" rtlCol="0">
              <a:spAutoFit/>
            </a:bodyPr>
            <a:lstStyle/>
            <a:p>
              <a:pPr algn="ctr"/>
              <a:r>
                <a:rPr lang="en-US" dirty="0"/>
                <a:t>Truncation</a:t>
              </a:r>
              <a:br>
                <a:rPr lang="en-US" dirty="0"/>
              </a:br>
              <a:r>
                <a:rPr lang="en-US" dirty="0"/>
                <a:t>error</a:t>
              </a:r>
              <a:br>
                <a:rPr lang="en-US" dirty="0"/>
              </a:br>
              <a:r>
                <a:rPr lang="en-US" dirty="0"/>
                <a:t>variance</a:t>
              </a:r>
            </a:p>
          </p:txBody>
        </p:sp>
        <p:cxnSp>
          <p:nvCxnSpPr>
            <p:cNvPr id="48" name="Straight Connector 47">
              <a:extLst>
                <a:ext uri="{FF2B5EF4-FFF2-40B4-BE49-F238E27FC236}">
                  <a16:creationId xmlns:a16="http://schemas.microsoft.com/office/drawing/2014/main" id="{B03E8603-D4D7-6446-A5CD-9F3E4CFBD51E}"/>
                </a:ext>
              </a:extLst>
            </p:cNvPr>
            <p:cNvCxnSpPr>
              <a:cxnSpLocks/>
            </p:cNvCxnSpPr>
            <p:nvPr/>
          </p:nvCxnSpPr>
          <p:spPr>
            <a:xfrm>
              <a:off x="2220488" y="1834666"/>
              <a:ext cx="472771" cy="269618"/>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447656-AAF7-D948-BE90-EBBEC7A70B0A}"/>
              </a:ext>
            </a:extLst>
          </p:cNvPr>
          <p:cNvSpPr txBox="1"/>
          <p:nvPr/>
        </p:nvSpPr>
        <p:spPr>
          <a:xfrm>
            <a:off x="963458" y="4336377"/>
            <a:ext cx="10117706" cy="830997"/>
          </a:xfrm>
          <a:prstGeom prst="rect">
            <a:avLst/>
          </a:prstGeom>
          <a:noFill/>
        </p:spPr>
        <p:txBody>
          <a:bodyPr wrap="none" rtlCol="0">
            <a:spAutoFit/>
          </a:bodyPr>
          <a:lstStyle/>
          <a:p>
            <a:pPr algn="ctr"/>
            <a:r>
              <a:rPr lang="en-US" sz="2400" dirty="0"/>
              <a:t>Uses NNLO chiral EFT without Δ’s based on Carlsson et al. PRX </a:t>
            </a:r>
            <a:r>
              <a:rPr lang="en-US" sz="2400" b="1" dirty="0"/>
              <a:t>6</a:t>
            </a:r>
            <a:r>
              <a:rPr lang="en-US" sz="2400" dirty="0"/>
              <a:t>, 011019 (2016), </a:t>
            </a:r>
            <a:br>
              <a:rPr lang="en-US" sz="2400" dirty="0"/>
            </a:br>
            <a:r>
              <a:rPr lang="en-US" sz="2400" dirty="0"/>
              <a:t>but methods are general (other regulators, Δ’s, other observables)</a:t>
            </a:r>
          </a:p>
        </p:txBody>
      </p:sp>
      <p:grpSp>
        <p:nvGrpSpPr>
          <p:cNvPr id="8" name="Group 7">
            <a:extLst>
              <a:ext uri="{FF2B5EF4-FFF2-40B4-BE49-F238E27FC236}">
                <a16:creationId xmlns:a16="http://schemas.microsoft.com/office/drawing/2014/main" id="{EB7D551D-5B3A-B747-8F75-D2E825699E51}"/>
              </a:ext>
            </a:extLst>
          </p:cNvPr>
          <p:cNvGrpSpPr/>
          <p:nvPr/>
        </p:nvGrpSpPr>
        <p:grpSpPr>
          <a:xfrm>
            <a:off x="6063219" y="2805916"/>
            <a:ext cx="4752848" cy="623084"/>
            <a:chOff x="6063219" y="2805916"/>
            <a:chExt cx="4752848" cy="623084"/>
          </a:xfrm>
        </p:grpSpPr>
        <p:grpSp>
          <p:nvGrpSpPr>
            <p:cNvPr id="31" name="Group 30">
              <a:extLst>
                <a:ext uri="{FF2B5EF4-FFF2-40B4-BE49-F238E27FC236}">
                  <a16:creationId xmlns:a16="http://schemas.microsoft.com/office/drawing/2014/main" id="{EE86B9DD-7C82-2F4B-9B18-8A88951934F7}"/>
                </a:ext>
              </a:extLst>
            </p:cNvPr>
            <p:cNvGrpSpPr/>
            <p:nvPr/>
          </p:nvGrpSpPr>
          <p:grpSpPr>
            <a:xfrm>
              <a:off x="6063219" y="2805916"/>
              <a:ext cx="3460375" cy="565118"/>
              <a:chOff x="3429000" y="935995"/>
              <a:chExt cx="3460375" cy="565118"/>
            </a:xfrm>
          </p:grpSpPr>
          <p:cxnSp>
            <p:nvCxnSpPr>
              <p:cNvPr id="33" name="Straight Connector 32">
                <a:extLst>
                  <a:ext uri="{FF2B5EF4-FFF2-40B4-BE49-F238E27FC236}">
                    <a16:creationId xmlns:a16="http://schemas.microsoft.com/office/drawing/2014/main" id="{9C36985C-714C-1247-9BED-D8CE42D50F01}"/>
                  </a:ext>
                </a:extLst>
              </p:cNvPr>
              <p:cNvCxnSpPr>
                <a:cxnSpLocks/>
              </p:cNvCxnSpPr>
              <p:nvPr/>
            </p:nvCxnSpPr>
            <p:spPr>
              <a:xfrm>
                <a:off x="6221037" y="1252439"/>
                <a:ext cx="668338" cy="248674"/>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72DEC5-63ED-0E4E-9625-0CDE0527CEDF}"/>
                  </a:ext>
                </a:extLst>
              </p:cNvPr>
              <p:cNvSpPr txBox="1"/>
              <p:nvPr/>
            </p:nvSpPr>
            <p:spPr>
              <a:xfrm>
                <a:off x="3429000" y="935995"/>
                <a:ext cx="3248710" cy="369332"/>
              </a:xfrm>
              <a:prstGeom prst="rect">
                <a:avLst/>
              </a:prstGeom>
              <a:solidFill>
                <a:schemeClr val="bg2"/>
              </a:solidFill>
            </p:spPr>
            <p:txBody>
              <a:bodyPr wrap="none" rtlCol="0">
                <a:spAutoFit/>
              </a:bodyPr>
              <a:lstStyle/>
              <a:p>
                <a:r>
                  <a:rPr lang="en-US" dirty="0"/>
                  <a:t>All experiment and theory errors</a:t>
                </a:r>
              </a:p>
            </p:txBody>
          </p:sp>
        </p:grpSp>
        <p:cxnSp>
          <p:nvCxnSpPr>
            <p:cNvPr id="35" name="Straight Connector 34">
              <a:extLst>
                <a:ext uri="{FF2B5EF4-FFF2-40B4-BE49-F238E27FC236}">
                  <a16:creationId xmlns:a16="http://schemas.microsoft.com/office/drawing/2014/main" id="{9B22CC38-B7FC-A844-ADF4-6883B101A680}"/>
                </a:ext>
              </a:extLst>
            </p:cNvPr>
            <p:cNvCxnSpPr>
              <a:cxnSpLocks/>
            </p:cNvCxnSpPr>
            <p:nvPr/>
          </p:nvCxnSpPr>
          <p:spPr>
            <a:xfrm>
              <a:off x="8238245" y="3166751"/>
              <a:ext cx="248029" cy="26224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6DC14-D5B2-2643-85CF-2EDA6EC6C3F6}"/>
                </a:ext>
              </a:extLst>
            </p:cNvPr>
            <p:cNvCxnSpPr>
              <a:cxnSpLocks/>
            </p:cNvCxnSpPr>
            <p:nvPr/>
          </p:nvCxnSpPr>
          <p:spPr>
            <a:xfrm>
              <a:off x="9311929" y="3003264"/>
              <a:ext cx="1504138" cy="38555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AA1EA03-B495-FFF9-859A-396EC8AC6811}"/>
              </a:ext>
            </a:extLst>
          </p:cNvPr>
          <p:cNvGrpSpPr/>
          <p:nvPr/>
        </p:nvGrpSpPr>
        <p:grpSpPr>
          <a:xfrm>
            <a:off x="1137311" y="2399294"/>
            <a:ext cx="9980204" cy="4311710"/>
            <a:chOff x="1137311" y="2399294"/>
            <a:chExt cx="9980204" cy="4311710"/>
          </a:xfrm>
        </p:grpSpPr>
        <p:grpSp>
          <p:nvGrpSpPr>
            <p:cNvPr id="5" name="Group 4">
              <a:extLst>
                <a:ext uri="{FF2B5EF4-FFF2-40B4-BE49-F238E27FC236}">
                  <a16:creationId xmlns:a16="http://schemas.microsoft.com/office/drawing/2014/main" id="{708F3C78-F4A1-B3F7-A5EB-793CDC4BEB58}"/>
                </a:ext>
              </a:extLst>
            </p:cNvPr>
            <p:cNvGrpSpPr/>
            <p:nvPr/>
          </p:nvGrpSpPr>
          <p:grpSpPr>
            <a:xfrm>
              <a:off x="1137311" y="2399294"/>
              <a:ext cx="9980204" cy="4311710"/>
              <a:chOff x="1137311" y="2399294"/>
              <a:chExt cx="9980204" cy="4311710"/>
            </a:xfrm>
          </p:grpSpPr>
          <p:sp>
            <p:nvSpPr>
              <p:cNvPr id="3" name="Rounded Rectangle 2">
                <a:extLst>
                  <a:ext uri="{FF2B5EF4-FFF2-40B4-BE49-F238E27FC236}">
                    <a16:creationId xmlns:a16="http://schemas.microsoft.com/office/drawing/2014/main" id="{3F5480DC-1255-A515-26DE-A88C969F5810}"/>
                  </a:ext>
                </a:extLst>
              </p:cNvPr>
              <p:cNvSpPr/>
              <p:nvPr/>
            </p:nvSpPr>
            <p:spPr>
              <a:xfrm>
                <a:off x="1137311" y="2399294"/>
                <a:ext cx="9980204" cy="4311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4498DF7-77A3-21EE-F2E4-5033DED99C61}"/>
                  </a:ext>
                </a:extLst>
              </p:cNvPr>
              <p:cNvSpPr txBox="1"/>
              <p:nvPr/>
            </p:nvSpPr>
            <p:spPr>
              <a:xfrm>
                <a:off x="1571026" y="2707627"/>
                <a:ext cx="9049948" cy="3600986"/>
              </a:xfrm>
              <a:prstGeom prst="rect">
                <a:avLst/>
              </a:prstGeom>
              <a:noFill/>
            </p:spPr>
            <p:txBody>
              <a:bodyPr wrap="square" rtlCol="0">
                <a:spAutoFit/>
              </a:bodyPr>
              <a:lstStyle/>
              <a:p>
                <a:pPr marL="342900" indent="-342900">
                  <a:spcAft>
                    <a:spcPts val="1200"/>
                  </a:spcAft>
                  <a:buFont typeface="Wingdings" pitchFamily="2" charset="2"/>
                  <a:buChar char="q"/>
                </a:pPr>
                <a:r>
                  <a:rPr lang="en-US" sz="2400" dirty="0">
                    <a:solidFill>
                      <a:srgbClr val="0070C0"/>
                    </a:solidFill>
                  </a:rPr>
                  <a:t>Interact with the experts (i.e., statisticians, applied mathematicians)</a:t>
                </a:r>
              </a:p>
              <a:p>
                <a:pPr marL="342900" indent="-342900">
                  <a:spcAft>
                    <a:spcPts val="1200"/>
                  </a:spcAft>
                  <a:buFont typeface="Wingdings" pitchFamily="2" charset="2"/>
                  <a:buChar char="q"/>
                </a:pPr>
                <a:r>
                  <a:rPr lang="en-US" sz="2400" dirty="0"/>
                  <a:t>Incorporate </a:t>
                </a:r>
                <a:r>
                  <a:rPr lang="en-US" sz="2400" i="1" dirty="0"/>
                  <a:t>all</a:t>
                </a:r>
                <a:r>
                  <a:rPr lang="en-US" sz="2400" dirty="0"/>
                  <a:t> sources of experimental and </a:t>
                </a:r>
                <a:r>
                  <a:rPr lang="en-US" sz="2400" i="1" dirty="0"/>
                  <a:t>theoretical</a:t>
                </a:r>
                <a:r>
                  <a:rPr lang="en-US" sz="2400" dirty="0"/>
                  <a:t> errors</a:t>
                </a:r>
              </a:p>
              <a:p>
                <a:pPr marL="342900" indent="-342900">
                  <a:spcAft>
                    <a:spcPts val="1200"/>
                  </a:spcAft>
                  <a:buFont typeface="Wingdings" pitchFamily="2" charset="2"/>
                  <a:buChar char="q"/>
                </a:pPr>
                <a:r>
                  <a:rPr lang="en-US" sz="2400" dirty="0"/>
                  <a:t>Formulate </a:t>
                </a:r>
                <a:r>
                  <a:rPr lang="en-US" sz="2400" i="1" dirty="0"/>
                  <a:t>statistical models </a:t>
                </a:r>
                <a:r>
                  <a:rPr lang="en-US" sz="2400" dirty="0"/>
                  <a:t>for uncertainties </a:t>
                </a:r>
              </a:p>
              <a:p>
                <a:pPr marL="342900" indent="-342900">
                  <a:spcAft>
                    <a:spcPts val="1200"/>
                  </a:spcAft>
                  <a:buFont typeface="Wingdings" pitchFamily="2" charset="2"/>
                  <a:buChar char="q"/>
                </a:pPr>
                <a:r>
                  <a:rPr lang="en-US" sz="2400" dirty="0"/>
                  <a:t>Use as informative priors as is reasonable; test sensitivity to priors </a:t>
                </a:r>
              </a:p>
              <a:p>
                <a:pPr marL="342900" indent="-342900">
                  <a:spcAft>
                    <a:spcPts val="1200"/>
                  </a:spcAft>
                  <a:buFont typeface="Wingdings" pitchFamily="2" charset="2"/>
                  <a:buChar char="q"/>
                </a:pPr>
                <a:r>
                  <a:rPr lang="en-US" sz="2400" dirty="0"/>
                  <a:t>Account for correlations in inputs (type x) and </a:t>
                </a:r>
                <a:r>
                  <a:rPr lang="en-US" sz="2400" dirty="0">
                    <a:solidFill>
                      <a:srgbClr val="FF0000"/>
                    </a:solidFill>
                  </a:rPr>
                  <a:t>observables (type y)</a:t>
                </a:r>
              </a:p>
              <a:p>
                <a:pPr marL="342900" indent="-342900">
                  <a:spcAft>
                    <a:spcPts val="1200"/>
                  </a:spcAft>
                  <a:buFont typeface="Wingdings" pitchFamily="2" charset="2"/>
                  <a:buChar char="q"/>
                </a:pPr>
                <a:r>
                  <a:rPr lang="en-US" sz="2400" i="1" dirty="0"/>
                  <a:t>Properly</a:t>
                </a:r>
                <a:r>
                  <a:rPr lang="en-US" sz="2400" dirty="0"/>
                  <a:t> propagate uncertainties through the calculation </a:t>
                </a:r>
              </a:p>
              <a:p>
                <a:pPr marL="342900" indent="-342900">
                  <a:spcAft>
                    <a:spcPts val="1200"/>
                  </a:spcAft>
                  <a:buFont typeface="Wingdings" pitchFamily="2" charset="2"/>
                  <a:buChar char="q"/>
                </a:pPr>
                <a:r>
                  <a:rPr lang="en-US" sz="2400" dirty="0"/>
                  <a:t>Use </a:t>
                </a:r>
                <a:r>
                  <a:rPr lang="en-US" sz="2400" i="1" dirty="0"/>
                  <a:t>model checking </a:t>
                </a:r>
                <a:r>
                  <a:rPr lang="en-US" sz="2400" dirty="0"/>
                  <a:t>to validate our models </a:t>
                </a:r>
              </a:p>
            </p:txBody>
          </p:sp>
        </p:grpSp>
        <p:sp>
          <p:nvSpPr>
            <p:cNvPr id="9" name="TextBox 8">
              <a:extLst>
                <a:ext uri="{FF2B5EF4-FFF2-40B4-BE49-F238E27FC236}">
                  <a16:creationId xmlns:a16="http://schemas.microsoft.com/office/drawing/2014/main" id="{29D07A28-92FF-E311-FAFF-BAC482F65B60}"/>
                </a:ext>
              </a:extLst>
            </p:cNvPr>
            <p:cNvSpPr txBox="1"/>
            <p:nvPr/>
          </p:nvSpPr>
          <p:spPr>
            <a:xfrm>
              <a:off x="1616585" y="2624430"/>
              <a:ext cx="415498" cy="461665"/>
            </a:xfrm>
            <a:prstGeom prst="rect">
              <a:avLst/>
            </a:prstGeom>
            <a:noFill/>
          </p:spPr>
          <p:txBody>
            <a:bodyPr wrap="none" rtlCol="0">
              <a:spAutoFit/>
            </a:bodyPr>
            <a:lstStyle/>
            <a:p>
              <a:r>
                <a:rPr lang="en-US" sz="2400" b="1" dirty="0">
                  <a:solidFill>
                    <a:srgbClr val="FF0000"/>
                  </a:solidFill>
                </a:rPr>
                <a:t>✓</a:t>
              </a:r>
            </a:p>
          </p:txBody>
        </p:sp>
        <p:sp>
          <p:nvSpPr>
            <p:cNvPr id="11" name="TextBox 10">
              <a:extLst>
                <a:ext uri="{FF2B5EF4-FFF2-40B4-BE49-F238E27FC236}">
                  <a16:creationId xmlns:a16="http://schemas.microsoft.com/office/drawing/2014/main" id="{84B938CD-7B50-6328-82F2-449CF7D1EDF0}"/>
                </a:ext>
              </a:extLst>
            </p:cNvPr>
            <p:cNvSpPr txBox="1"/>
            <p:nvPr/>
          </p:nvSpPr>
          <p:spPr>
            <a:xfrm>
              <a:off x="1625536" y="3169292"/>
              <a:ext cx="415498" cy="461665"/>
            </a:xfrm>
            <a:prstGeom prst="rect">
              <a:avLst/>
            </a:prstGeom>
            <a:noFill/>
          </p:spPr>
          <p:txBody>
            <a:bodyPr wrap="none" rtlCol="0">
              <a:spAutoFit/>
            </a:bodyPr>
            <a:lstStyle/>
            <a:p>
              <a:r>
                <a:rPr lang="en-US" sz="2400" b="1" dirty="0">
                  <a:solidFill>
                    <a:srgbClr val="FF0000"/>
                  </a:solidFill>
                </a:rPr>
                <a:t>✓</a:t>
              </a:r>
            </a:p>
          </p:txBody>
        </p:sp>
        <p:sp>
          <p:nvSpPr>
            <p:cNvPr id="14" name="TextBox 13">
              <a:extLst>
                <a:ext uri="{FF2B5EF4-FFF2-40B4-BE49-F238E27FC236}">
                  <a16:creationId xmlns:a16="http://schemas.microsoft.com/office/drawing/2014/main" id="{930E9EAE-6771-04C8-B2A2-1B6FD2D91660}"/>
                </a:ext>
              </a:extLst>
            </p:cNvPr>
            <p:cNvSpPr txBox="1"/>
            <p:nvPr/>
          </p:nvSpPr>
          <p:spPr>
            <a:xfrm>
              <a:off x="1611358" y="3696224"/>
              <a:ext cx="415498" cy="461665"/>
            </a:xfrm>
            <a:prstGeom prst="rect">
              <a:avLst/>
            </a:prstGeom>
            <a:noFill/>
          </p:spPr>
          <p:txBody>
            <a:bodyPr wrap="none" rtlCol="0">
              <a:spAutoFit/>
            </a:bodyPr>
            <a:lstStyle/>
            <a:p>
              <a:r>
                <a:rPr lang="en-US" sz="2400" b="1" dirty="0">
                  <a:solidFill>
                    <a:srgbClr val="FF0000"/>
                  </a:solidFill>
                </a:rPr>
                <a:t>✓</a:t>
              </a:r>
            </a:p>
          </p:txBody>
        </p:sp>
        <p:sp>
          <p:nvSpPr>
            <p:cNvPr id="15" name="TextBox 14">
              <a:extLst>
                <a:ext uri="{FF2B5EF4-FFF2-40B4-BE49-F238E27FC236}">
                  <a16:creationId xmlns:a16="http://schemas.microsoft.com/office/drawing/2014/main" id="{7B91BAFB-E893-5BD6-1303-9856CA28555B}"/>
                </a:ext>
              </a:extLst>
            </p:cNvPr>
            <p:cNvSpPr txBox="1"/>
            <p:nvPr/>
          </p:nvSpPr>
          <p:spPr>
            <a:xfrm>
              <a:off x="1625536" y="4213137"/>
              <a:ext cx="415498" cy="461665"/>
            </a:xfrm>
            <a:prstGeom prst="rect">
              <a:avLst/>
            </a:prstGeom>
            <a:noFill/>
          </p:spPr>
          <p:txBody>
            <a:bodyPr wrap="none" rtlCol="0">
              <a:spAutoFit/>
            </a:bodyPr>
            <a:lstStyle/>
            <a:p>
              <a:r>
                <a:rPr lang="en-US" sz="2400" b="1" dirty="0">
                  <a:solidFill>
                    <a:srgbClr val="FF0000"/>
                  </a:solidFill>
                </a:rPr>
                <a:t>✓</a:t>
              </a:r>
            </a:p>
          </p:txBody>
        </p:sp>
        <p:sp>
          <p:nvSpPr>
            <p:cNvPr id="16" name="TextBox 15">
              <a:extLst>
                <a:ext uri="{FF2B5EF4-FFF2-40B4-BE49-F238E27FC236}">
                  <a16:creationId xmlns:a16="http://schemas.microsoft.com/office/drawing/2014/main" id="{C0FDC3C8-9DFC-54EC-D37C-EFA3EE3EEB92}"/>
                </a:ext>
              </a:extLst>
            </p:cNvPr>
            <p:cNvSpPr txBox="1"/>
            <p:nvPr/>
          </p:nvSpPr>
          <p:spPr>
            <a:xfrm>
              <a:off x="1611358" y="4712341"/>
              <a:ext cx="415498" cy="461665"/>
            </a:xfrm>
            <a:prstGeom prst="rect">
              <a:avLst/>
            </a:prstGeom>
            <a:noFill/>
          </p:spPr>
          <p:txBody>
            <a:bodyPr wrap="none" rtlCol="0">
              <a:spAutoFit/>
            </a:bodyPr>
            <a:lstStyle/>
            <a:p>
              <a:r>
                <a:rPr lang="en-US" sz="2400" b="1" dirty="0">
                  <a:solidFill>
                    <a:srgbClr val="FF0000"/>
                  </a:solidFill>
                </a:rPr>
                <a:t>✓</a:t>
              </a:r>
            </a:p>
          </p:txBody>
        </p:sp>
        <p:sp>
          <p:nvSpPr>
            <p:cNvPr id="17" name="TextBox 16">
              <a:extLst>
                <a:ext uri="{FF2B5EF4-FFF2-40B4-BE49-F238E27FC236}">
                  <a16:creationId xmlns:a16="http://schemas.microsoft.com/office/drawing/2014/main" id="{0B819C39-FC46-80A4-8B9D-AF58111A3F59}"/>
                </a:ext>
              </a:extLst>
            </p:cNvPr>
            <p:cNvSpPr txBox="1"/>
            <p:nvPr/>
          </p:nvSpPr>
          <p:spPr>
            <a:xfrm>
              <a:off x="1609161" y="5215081"/>
              <a:ext cx="415498" cy="461665"/>
            </a:xfrm>
            <a:prstGeom prst="rect">
              <a:avLst/>
            </a:prstGeom>
            <a:noFill/>
          </p:spPr>
          <p:txBody>
            <a:bodyPr wrap="none" rtlCol="0">
              <a:spAutoFit/>
            </a:bodyPr>
            <a:lstStyle/>
            <a:p>
              <a:r>
                <a:rPr lang="en-US" sz="2400" b="1" dirty="0">
                  <a:solidFill>
                    <a:srgbClr val="FF0000"/>
                  </a:solidFill>
                </a:rPr>
                <a:t>✓</a:t>
              </a:r>
            </a:p>
          </p:txBody>
        </p:sp>
        <p:sp>
          <p:nvSpPr>
            <p:cNvPr id="26" name="TextBox 25">
              <a:extLst>
                <a:ext uri="{FF2B5EF4-FFF2-40B4-BE49-F238E27FC236}">
                  <a16:creationId xmlns:a16="http://schemas.microsoft.com/office/drawing/2014/main" id="{C190F5D6-0100-1786-BF54-82BAF95D3D4F}"/>
                </a:ext>
              </a:extLst>
            </p:cNvPr>
            <p:cNvSpPr txBox="1"/>
            <p:nvPr/>
          </p:nvSpPr>
          <p:spPr>
            <a:xfrm>
              <a:off x="1606964" y="5754246"/>
              <a:ext cx="415498" cy="461665"/>
            </a:xfrm>
            <a:prstGeom prst="rect">
              <a:avLst/>
            </a:prstGeom>
            <a:noFill/>
          </p:spPr>
          <p:txBody>
            <a:bodyPr wrap="none" rtlCol="0">
              <a:spAutoFit/>
            </a:bodyPr>
            <a:lstStyle/>
            <a:p>
              <a:r>
                <a:rPr lang="en-US" sz="2400" b="1" dirty="0">
                  <a:solidFill>
                    <a:srgbClr val="FF0000"/>
                  </a:solidFill>
                </a:rPr>
                <a:t>✓</a:t>
              </a:r>
            </a:p>
          </p:txBody>
        </p:sp>
      </p:grpSp>
    </p:spTree>
    <p:extLst>
      <p:ext uri="{BB962C8B-B14F-4D97-AF65-F5344CB8AC3E}">
        <p14:creationId xmlns:p14="http://schemas.microsoft.com/office/powerpoint/2010/main" val="419395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3"/>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a:t>
              </a:r>
              <a:r>
                <a:rPr lang="en-US" sz="2000" dirty="0">
                  <a:hlinkClick r:id="rId4" action="ppaction://hlinksldjump"/>
                </a:rPr>
                <a:t>But do look like t’s!</a:t>
              </a:r>
              <a:r>
                <a:rPr lang="en-US" sz="2000" dirty="0"/>
                <a:t>)</a:t>
              </a:r>
            </a:p>
          </p:txBody>
        </p:sp>
      </p:grpSp>
    </p:spTree>
    <p:extLst>
      <p:ext uri="{BB962C8B-B14F-4D97-AF65-F5344CB8AC3E}">
        <p14:creationId xmlns:p14="http://schemas.microsoft.com/office/powerpoint/2010/main" val="408327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3"/>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grpSp>
        <p:nvGrpSpPr>
          <p:cNvPr id="3" name="Group 2">
            <a:extLst>
              <a:ext uri="{FF2B5EF4-FFF2-40B4-BE49-F238E27FC236}">
                <a16:creationId xmlns:a16="http://schemas.microsoft.com/office/drawing/2014/main" id="{1E77C056-5769-DBCA-AE7A-2A0C2C4DF55D}"/>
              </a:ext>
            </a:extLst>
          </p:cNvPr>
          <p:cNvGrpSpPr/>
          <p:nvPr/>
        </p:nvGrpSpPr>
        <p:grpSpPr>
          <a:xfrm>
            <a:off x="2425506" y="974809"/>
            <a:ext cx="7150308" cy="5472526"/>
            <a:chOff x="2425506" y="974809"/>
            <a:chExt cx="7150308" cy="5472526"/>
          </a:xfrm>
        </p:grpSpPr>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4"/>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5"/>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45B4BFA-A135-4C80-54A6-748D8BBA9616}"/>
                </a:ext>
              </a:extLst>
            </p:cNvPr>
            <p:cNvSpPr txBox="1"/>
            <p:nvPr/>
          </p:nvSpPr>
          <p:spPr>
            <a:xfrm>
              <a:off x="6000660" y="1704443"/>
              <a:ext cx="824456"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6" action="ppaction://hlinksldjump"/>
                </a:rPr>
                <a:t>more</a:t>
              </a:r>
              <a:r>
                <a:rPr lang="en-US" dirty="0"/>
                <a:t>]</a:t>
              </a:r>
            </a:p>
          </p:txBody>
        </p:sp>
      </p:grpSp>
    </p:spTree>
    <p:extLst>
      <p:ext uri="{BB962C8B-B14F-4D97-AF65-F5344CB8AC3E}">
        <p14:creationId xmlns:p14="http://schemas.microsoft.com/office/powerpoint/2010/main" val="32579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29" name="Group 28">
            <a:extLst>
              <a:ext uri="{FF2B5EF4-FFF2-40B4-BE49-F238E27FC236}">
                <a16:creationId xmlns:a16="http://schemas.microsoft.com/office/drawing/2014/main" id="{D3B0096B-774C-5A40-8E94-8B77E47DDD21}"/>
              </a:ext>
            </a:extLst>
          </p:cNvPr>
          <p:cNvGrpSpPr/>
          <p:nvPr/>
        </p:nvGrpSpPr>
        <p:grpSpPr>
          <a:xfrm>
            <a:off x="7867931" y="999302"/>
            <a:ext cx="4324069" cy="4556647"/>
            <a:chOff x="7867931" y="999302"/>
            <a:chExt cx="4324069" cy="4556647"/>
          </a:xfrm>
          <a:noFill/>
        </p:grpSpPr>
        <p:sp>
          <p:nvSpPr>
            <p:cNvPr id="26" name="TextBox 25">
              <a:extLst>
                <a:ext uri="{FF2B5EF4-FFF2-40B4-BE49-F238E27FC236}">
                  <a16:creationId xmlns:a16="http://schemas.microsoft.com/office/drawing/2014/main" id="{F779DD34-D002-4644-9C42-718553EDE259}"/>
                </a:ext>
              </a:extLst>
            </p:cNvPr>
            <p:cNvSpPr txBox="1"/>
            <p:nvPr/>
          </p:nvSpPr>
          <p:spPr>
            <a:xfrm>
              <a:off x="7867931" y="999302"/>
              <a:ext cx="4324069" cy="461665"/>
            </a:xfrm>
            <a:prstGeom prst="rect">
              <a:avLst/>
            </a:prstGeom>
            <a:grpFill/>
          </p:spPr>
          <p:txBody>
            <a:bodyPr wrap="none" rtlCol="0">
              <a:spAutoFit/>
            </a:bodyPr>
            <a:lstStyle/>
            <a:p>
              <a:r>
                <a:rPr lang="en-US" sz="2400" b="1" dirty="0"/>
                <a:t>Posterior predictive distribution </a:t>
              </a:r>
            </a:p>
          </p:txBody>
        </p:sp>
        <p:pic>
          <p:nvPicPr>
            <p:cNvPr id="27" name="Picture 26">
              <a:extLst>
                <a:ext uri="{FF2B5EF4-FFF2-40B4-BE49-F238E27FC236}">
                  <a16:creationId xmlns:a16="http://schemas.microsoft.com/office/drawing/2014/main" id="{FA880D21-7702-2049-868C-67AE03BFAED4}"/>
                </a:ext>
              </a:extLst>
            </p:cNvPr>
            <p:cNvPicPr>
              <a:picLocks noChangeAspect="1"/>
            </p:cNvPicPr>
            <p:nvPr/>
          </p:nvPicPr>
          <p:blipFill>
            <a:blip r:embed="rId3"/>
            <a:stretch>
              <a:fillRect/>
            </a:stretch>
          </p:blipFill>
          <p:spPr>
            <a:xfrm>
              <a:off x="7929378" y="1576170"/>
              <a:ext cx="3979779" cy="3979779"/>
            </a:xfrm>
            <a:prstGeom prst="rect">
              <a:avLst/>
            </a:prstGeom>
            <a:grpFill/>
          </p:spPr>
        </p:pic>
      </p:grpSp>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4"/>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5"/>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855ED946-AF1F-6147-804C-D4489BEB3D80}"/>
              </a:ext>
            </a:extLst>
          </p:cNvPr>
          <p:cNvSpPr txBox="1"/>
          <p:nvPr/>
        </p:nvSpPr>
        <p:spPr>
          <a:xfrm>
            <a:off x="10426026" y="2507869"/>
            <a:ext cx="1419683" cy="707886"/>
          </a:xfrm>
          <a:prstGeom prst="rect">
            <a:avLst/>
          </a:prstGeom>
          <a:noFill/>
        </p:spPr>
        <p:txBody>
          <a:bodyPr wrap="none" rtlCol="0">
            <a:spAutoFit/>
          </a:bodyPr>
          <a:lstStyle/>
          <a:p>
            <a:pPr algn="ctr"/>
            <a:r>
              <a:rPr lang="en-US" sz="2000" dirty="0"/>
              <a:t>Statistically </a:t>
            </a:r>
            <a:br>
              <a:rPr lang="en-US" sz="2000" dirty="0"/>
            </a:br>
            <a:r>
              <a:rPr lang="en-US" sz="2000" dirty="0"/>
              <a:t>consistent!</a:t>
            </a:r>
          </a:p>
        </p:txBody>
      </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9" name="Picture 38">
            <a:extLst>
              <a:ext uri="{FF2B5EF4-FFF2-40B4-BE49-F238E27FC236}">
                <a16:creationId xmlns:a16="http://schemas.microsoft.com/office/drawing/2014/main" id="{2317474C-AC41-1549-B557-E88EA8BBAAFD}"/>
              </a:ext>
            </a:extLst>
          </p:cNvPr>
          <p:cNvPicPr>
            <a:picLocks noChangeAspect="1"/>
          </p:cNvPicPr>
          <p:nvPr/>
        </p:nvPicPr>
        <p:blipFill>
          <a:blip r:embed="rId7"/>
          <a:stretch>
            <a:fillRect/>
          </a:stretch>
        </p:blipFill>
        <p:spPr>
          <a:xfrm>
            <a:off x="9450758" y="1524154"/>
            <a:ext cx="2651760" cy="864703"/>
          </a:xfrm>
          <a:prstGeom prst="rect">
            <a:avLst/>
          </a:prstGeom>
        </p:spPr>
      </p:pic>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86D86D-3B35-F367-43E4-C1954E379892}"/>
              </a:ext>
            </a:extLst>
          </p:cNvPr>
          <p:cNvSpPr txBox="1"/>
          <p:nvPr/>
        </p:nvSpPr>
        <p:spPr>
          <a:xfrm>
            <a:off x="6359535" y="720177"/>
            <a:ext cx="6127750" cy="369332"/>
          </a:xfrm>
          <a:prstGeom prst="rect">
            <a:avLst/>
          </a:prstGeom>
          <a:noFill/>
        </p:spPr>
        <p:txBody>
          <a:bodyPr wrap="square">
            <a:spAutoFit/>
          </a:bodyPr>
          <a:lstStyle/>
          <a:p>
            <a:pPr marL="342900" indent="-342900">
              <a:spcAft>
                <a:spcPts val="1200"/>
              </a:spcAft>
              <a:buFont typeface="Wingdings" pitchFamily="2" charset="2"/>
              <a:buChar char="q"/>
            </a:pPr>
            <a:r>
              <a:rPr lang="en-US" sz="1800" i="1" dirty="0">
                <a:solidFill>
                  <a:srgbClr val="FF0000"/>
                </a:solidFill>
              </a:rPr>
              <a:t>Properly</a:t>
            </a:r>
            <a:r>
              <a:rPr lang="en-US" sz="1800" dirty="0">
                <a:solidFill>
                  <a:srgbClr val="FF0000"/>
                </a:solidFill>
              </a:rPr>
              <a:t> propagate uncertainties through the calculation </a:t>
            </a:r>
          </a:p>
        </p:txBody>
      </p:sp>
    </p:spTree>
    <p:extLst>
      <p:ext uri="{BB962C8B-B14F-4D97-AF65-F5344CB8AC3E}">
        <p14:creationId xmlns:p14="http://schemas.microsoft.com/office/powerpoint/2010/main" val="808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29" name="Group 28">
            <a:extLst>
              <a:ext uri="{FF2B5EF4-FFF2-40B4-BE49-F238E27FC236}">
                <a16:creationId xmlns:a16="http://schemas.microsoft.com/office/drawing/2014/main" id="{D3B0096B-774C-5A40-8E94-8B77E47DDD21}"/>
              </a:ext>
            </a:extLst>
          </p:cNvPr>
          <p:cNvGrpSpPr/>
          <p:nvPr/>
        </p:nvGrpSpPr>
        <p:grpSpPr>
          <a:xfrm>
            <a:off x="7867931" y="999302"/>
            <a:ext cx="4324069" cy="4556647"/>
            <a:chOff x="7867931" y="999302"/>
            <a:chExt cx="4324069" cy="4556647"/>
          </a:xfrm>
        </p:grpSpPr>
        <p:sp>
          <p:nvSpPr>
            <p:cNvPr id="26" name="TextBox 25">
              <a:extLst>
                <a:ext uri="{FF2B5EF4-FFF2-40B4-BE49-F238E27FC236}">
                  <a16:creationId xmlns:a16="http://schemas.microsoft.com/office/drawing/2014/main" id="{F779DD34-D002-4644-9C42-718553EDE259}"/>
                </a:ext>
              </a:extLst>
            </p:cNvPr>
            <p:cNvSpPr txBox="1"/>
            <p:nvPr/>
          </p:nvSpPr>
          <p:spPr>
            <a:xfrm>
              <a:off x="7867931" y="999302"/>
              <a:ext cx="4324069" cy="461665"/>
            </a:xfrm>
            <a:prstGeom prst="rect">
              <a:avLst/>
            </a:prstGeom>
            <a:noFill/>
          </p:spPr>
          <p:txBody>
            <a:bodyPr wrap="none" rtlCol="0">
              <a:spAutoFit/>
            </a:bodyPr>
            <a:lstStyle/>
            <a:p>
              <a:r>
                <a:rPr lang="en-US" sz="2400" b="1" dirty="0"/>
                <a:t>Posterior predictive distribution </a:t>
              </a:r>
            </a:p>
          </p:txBody>
        </p:sp>
        <p:pic>
          <p:nvPicPr>
            <p:cNvPr id="27" name="Picture 26">
              <a:extLst>
                <a:ext uri="{FF2B5EF4-FFF2-40B4-BE49-F238E27FC236}">
                  <a16:creationId xmlns:a16="http://schemas.microsoft.com/office/drawing/2014/main" id="{FA880D21-7702-2049-868C-67AE03BFAED4}"/>
                </a:ext>
              </a:extLst>
            </p:cNvPr>
            <p:cNvPicPr>
              <a:picLocks noChangeAspect="1"/>
            </p:cNvPicPr>
            <p:nvPr/>
          </p:nvPicPr>
          <p:blipFill>
            <a:blip r:embed="rId3"/>
            <a:stretch>
              <a:fillRect/>
            </a:stretch>
          </p:blipFill>
          <p:spPr>
            <a:xfrm>
              <a:off x="7929378" y="1576170"/>
              <a:ext cx="3979779" cy="3979779"/>
            </a:xfrm>
            <a:prstGeom prst="rect">
              <a:avLst/>
            </a:prstGeom>
          </p:spPr>
        </p:pic>
      </p:grpSp>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4"/>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5"/>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855ED946-AF1F-6147-804C-D4489BEB3D80}"/>
              </a:ext>
            </a:extLst>
          </p:cNvPr>
          <p:cNvSpPr txBox="1"/>
          <p:nvPr/>
        </p:nvSpPr>
        <p:spPr>
          <a:xfrm>
            <a:off x="10426026" y="2507869"/>
            <a:ext cx="1419683" cy="707886"/>
          </a:xfrm>
          <a:prstGeom prst="rect">
            <a:avLst/>
          </a:prstGeom>
          <a:noFill/>
        </p:spPr>
        <p:txBody>
          <a:bodyPr wrap="none" rtlCol="0">
            <a:spAutoFit/>
          </a:bodyPr>
          <a:lstStyle/>
          <a:p>
            <a:pPr algn="ctr"/>
            <a:r>
              <a:rPr lang="en-US" sz="2000" dirty="0"/>
              <a:t>Statistically </a:t>
            </a:r>
            <a:br>
              <a:rPr lang="en-US" sz="2000" dirty="0"/>
            </a:br>
            <a:r>
              <a:rPr lang="en-US" sz="2000" dirty="0"/>
              <a:t>consistent!</a:t>
            </a:r>
          </a:p>
        </p:txBody>
      </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9" name="Picture 38">
            <a:extLst>
              <a:ext uri="{FF2B5EF4-FFF2-40B4-BE49-F238E27FC236}">
                <a16:creationId xmlns:a16="http://schemas.microsoft.com/office/drawing/2014/main" id="{2317474C-AC41-1549-B557-E88EA8BBAAFD}"/>
              </a:ext>
            </a:extLst>
          </p:cNvPr>
          <p:cNvPicPr>
            <a:picLocks noChangeAspect="1"/>
          </p:cNvPicPr>
          <p:nvPr/>
        </p:nvPicPr>
        <p:blipFill>
          <a:blip r:embed="rId7"/>
          <a:stretch>
            <a:fillRect/>
          </a:stretch>
        </p:blipFill>
        <p:spPr>
          <a:xfrm>
            <a:off x="9450758" y="1524154"/>
            <a:ext cx="2651760" cy="864703"/>
          </a:xfrm>
          <a:prstGeom prst="rect">
            <a:avLst/>
          </a:prstGeom>
        </p:spPr>
      </p:pic>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86D86D-3B35-F367-43E4-C1954E379892}"/>
              </a:ext>
            </a:extLst>
          </p:cNvPr>
          <p:cNvSpPr txBox="1"/>
          <p:nvPr/>
        </p:nvSpPr>
        <p:spPr>
          <a:xfrm>
            <a:off x="7297376" y="720177"/>
            <a:ext cx="6127750" cy="369332"/>
          </a:xfrm>
          <a:prstGeom prst="rect">
            <a:avLst/>
          </a:prstGeom>
          <a:noFill/>
        </p:spPr>
        <p:txBody>
          <a:bodyPr wrap="square">
            <a:spAutoFit/>
          </a:bodyPr>
          <a:lstStyle/>
          <a:p>
            <a:pPr marL="342900" indent="-342900">
              <a:spcAft>
                <a:spcPts val="1200"/>
              </a:spcAft>
              <a:buFont typeface="Wingdings" pitchFamily="2" charset="2"/>
              <a:buChar char="q"/>
            </a:pPr>
            <a:r>
              <a:rPr lang="en-US" sz="1800" dirty="0">
                <a:solidFill>
                  <a:srgbClr val="FF0000"/>
                </a:solidFill>
              </a:rPr>
              <a:t>Propagate uncertainties through the calculation </a:t>
            </a:r>
          </a:p>
        </p:txBody>
      </p:sp>
      <p:pic>
        <p:nvPicPr>
          <p:cNvPr id="6" name="Picture 5">
            <a:extLst>
              <a:ext uri="{FF2B5EF4-FFF2-40B4-BE49-F238E27FC236}">
                <a16:creationId xmlns:a16="http://schemas.microsoft.com/office/drawing/2014/main" id="{CC1F7A7A-3A51-0B55-D0FA-C14F7339211F}"/>
              </a:ext>
            </a:extLst>
          </p:cNvPr>
          <p:cNvPicPr>
            <a:picLocks noChangeAspect="1"/>
          </p:cNvPicPr>
          <p:nvPr/>
        </p:nvPicPr>
        <p:blipFill>
          <a:blip r:embed="rId8"/>
          <a:stretch>
            <a:fillRect/>
          </a:stretch>
        </p:blipFill>
        <p:spPr>
          <a:xfrm>
            <a:off x="255391" y="81947"/>
            <a:ext cx="6796599" cy="6741342"/>
          </a:xfrm>
          <a:prstGeom prst="rect">
            <a:avLst/>
          </a:prstGeom>
        </p:spPr>
      </p:pic>
    </p:spTree>
    <p:extLst>
      <p:ext uri="{BB962C8B-B14F-4D97-AF65-F5344CB8AC3E}">
        <p14:creationId xmlns:p14="http://schemas.microsoft.com/office/powerpoint/2010/main" val="22049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55317" y="3398003"/>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FD463964-9BAD-22F2-689D-68091A1232EE}"/>
              </a:ext>
            </a:extLst>
          </p:cNvPr>
          <p:cNvSpPr txBox="1"/>
          <p:nvPr/>
        </p:nvSpPr>
        <p:spPr>
          <a:xfrm>
            <a:off x="240632" y="896017"/>
            <a:ext cx="10180351"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r>
              <a:rPr lang="en-US" sz="2400" dirty="0"/>
              <a:t>Multiple models predict an observable: how to combine for the </a:t>
            </a:r>
            <a:r>
              <a:rPr lang="en-US" sz="2400" i="1" dirty="0"/>
              <a:t>best</a:t>
            </a:r>
            <a:r>
              <a:rPr lang="en-US" sz="2400" dirty="0"/>
              <a:t> prediction?</a:t>
            </a:r>
          </a:p>
        </p:txBody>
      </p:sp>
    </p:spTree>
    <p:extLst>
      <p:ext uri="{BB962C8B-B14F-4D97-AF65-F5344CB8AC3E}">
        <p14:creationId xmlns:p14="http://schemas.microsoft.com/office/powerpoint/2010/main" val="230531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40C2407-A4B1-B27B-30BF-2A83A5EAF258}"/>
              </a:ext>
            </a:extLst>
          </p:cNvPr>
          <p:cNvGrpSpPr/>
          <p:nvPr/>
        </p:nvGrpSpPr>
        <p:grpSpPr>
          <a:xfrm>
            <a:off x="6261030" y="2168592"/>
            <a:ext cx="5996424" cy="4600099"/>
            <a:chOff x="2728476" y="836017"/>
            <a:chExt cx="5996424" cy="4600099"/>
          </a:xfrm>
        </p:grpSpPr>
        <p:grpSp>
          <p:nvGrpSpPr>
            <p:cNvPr id="34" name="Group 33">
              <a:extLst>
                <a:ext uri="{FF2B5EF4-FFF2-40B4-BE49-F238E27FC236}">
                  <a16:creationId xmlns:a16="http://schemas.microsoft.com/office/drawing/2014/main" id="{1962657B-8C58-D490-BE47-922B571667D4}"/>
                </a:ext>
              </a:extLst>
            </p:cNvPr>
            <p:cNvGrpSpPr/>
            <p:nvPr/>
          </p:nvGrpSpPr>
          <p:grpSpPr>
            <a:xfrm>
              <a:off x="2728476" y="836017"/>
              <a:ext cx="5996424" cy="4415433"/>
              <a:chOff x="2728476" y="836017"/>
              <a:chExt cx="5996424" cy="4415433"/>
            </a:xfrm>
          </p:grpSpPr>
          <p:pic>
            <p:nvPicPr>
              <p:cNvPr id="36" name="Picture 35">
                <a:extLst>
                  <a:ext uri="{FF2B5EF4-FFF2-40B4-BE49-F238E27FC236}">
                    <a16:creationId xmlns:a16="http://schemas.microsoft.com/office/drawing/2014/main" id="{3FD412FA-1A17-8171-50EE-C9E95008257D}"/>
                  </a:ext>
                </a:extLst>
              </p:cNvPr>
              <p:cNvPicPr>
                <a:picLocks noChangeAspect="1"/>
              </p:cNvPicPr>
              <p:nvPr/>
            </p:nvPicPr>
            <p:blipFill>
              <a:blip r:embed="rId3"/>
              <a:stretch>
                <a:fillRect/>
              </a:stretch>
            </p:blipFill>
            <p:spPr>
              <a:xfrm>
                <a:off x="2728476" y="1094509"/>
                <a:ext cx="5996424" cy="4156941"/>
              </a:xfrm>
              <a:prstGeom prst="rect">
                <a:avLst/>
              </a:prstGeom>
            </p:spPr>
          </p:pic>
          <p:sp>
            <p:nvSpPr>
              <p:cNvPr id="37" name="TextBox 36">
                <a:extLst>
                  <a:ext uri="{FF2B5EF4-FFF2-40B4-BE49-F238E27FC236}">
                    <a16:creationId xmlns:a16="http://schemas.microsoft.com/office/drawing/2014/main" id="{BF451FC9-015B-730A-9101-4ACB37294DF6}"/>
                  </a:ext>
                </a:extLst>
              </p:cNvPr>
              <p:cNvSpPr txBox="1"/>
              <p:nvPr/>
            </p:nvSpPr>
            <p:spPr>
              <a:xfrm>
                <a:off x="3697357" y="836017"/>
                <a:ext cx="4410566" cy="369332"/>
              </a:xfrm>
              <a:prstGeom prst="rect">
                <a:avLst/>
              </a:prstGeom>
              <a:solidFill>
                <a:schemeClr val="accent4">
                  <a:lumMod val="20000"/>
                  <a:lumOff val="80000"/>
                </a:schemeClr>
              </a:solidFill>
            </p:spPr>
            <p:txBody>
              <a:bodyPr wrap="none" rtlCol="0">
                <a:spAutoFit/>
              </a:bodyPr>
              <a:lstStyle/>
              <a:p>
                <a:r>
                  <a:rPr lang="en-US" dirty="0"/>
                  <a:t>BMA predictive PDF for temperature forecast</a:t>
                </a:r>
              </a:p>
            </p:txBody>
          </p:sp>
          <p:sp>
            <p:nvSpPr>
              <p:cNvPr id="38" name="TextBox 37">
                <a:extLst>
                  <a:ext uri="{FF2B5EF4-FFF2-40B4-BE49-F238E27FC236}">
                    <a16:creationId xmlns:a16="http://schemas.microsoft.com/office/drawing/2014/main" id="{EDFB313F-570C-22CB-B1A6-B2F6F3191A3B}"/>
                  </a:ext>
                </a:extLst>
              </p:cNvPr>
              <p:cNvSpPr txBox="1"/>
              <p:nvPr/>
            </p:nvSpPr>
            <p:spPr>
              <a:xfrm>
                <a:off x="3588328" y="2110632"/>
                <a:ext cx="639919" cy="369332"/>
              </a:xfrm>
              <a:prstGeom prst="rect">
                <a:avLst/>
              </a:prstGeom>
              <a:solidFill>
                <a:schemeClr val="accent4">
                  <a:lumMod val="20000"/>
                  <a:lumOff val="80000"/>
                </a:schemeClr>
              </a:solidFill>
            </p:spPr>
            <p:txBody>
              <a:bodyPr wrap="none" rtlCol="0">
                <a:spAutoFit/>
              </a:bodyPr>
              <a:lstStyle/>
              <a:p>
                <a:r>
                  <a:rPr lang="en-US" dirty="0"/>
                  <a:t>BMA</a:t>
                </a:r>
              </a:p>
            </p:txBody>
          </p:sp>
          <p:cxnSp>
            <p:nvCxnSpPr>
              <p:cNvPr id="39" name="Straight Connector 38">
                <a:extLst>
                  <a:ext uri="{FF2B5EF4-FFF2-40B4-BE49-F238E27FC236}">
                    <a16:creationId xmlns:a16="http://schemas.microsoft.com/office/drawing/2014/main" id="{64582EDA-F62C-F081-2D03-E960B90352B7}"/>
                  </a:ext>
                </a:extLst>
              </p:cNvPr>
              <p:cNvCxnSpPr>
                <a:cxnSpLocks/>
              </p:cNvCxnSpPr>
              <p:nvPr/>
            </p:nvCxnSpPr>
            <p:spPr>
              <a:xfrm>
                <a:off x="4228247" y="2387631"/>
                <a:ext cx="648553" cy="350825"/>
              </a:xfrm>
              <a:prstGeom prst="line">
                <a:avLst/>
              </a:prstGeom>
              <a:ln w="539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4DA270F-923A-FEFD-45DC-C53C4B90EDFC}"/>
                  </a:ext>
                </a:extLst>
              </p:cNvPr>
              <p:cNvSpPr txBox="1"/>
              <p:nvPr/>
            </p:nvSpPr>
            <p:spPr>
              <a:xfrm>
                <a:off x="7290302" y="1958416"/>
                <a:ext cx="1327864" cy="369332"/>
              </a:xfrm>
              <a:prstGeom prst="rect">
                <a:avLst/>
              </a:prstGeom>
              <a:solidFill>
                <a:schemeClr val="accent4">
                  <a:lumMod val="20000"/>
                  <a:lumOff val="80000"/>
                </a:schemeClr>
              </a:solidFill>
            </p:spPr>
            <p:txBody>
              <a:bodyPr wrap="none" rtlCol="0">
                <a:spAutoFit/>
              </a:bodyPr>
              <a:lstStyle/>
              <a:p>
                <a:r>
                  <a:rPr lang="en-US" dirty="0"/>
                  <a:t>Observation</a:t>
                </a:r>
              </a:p>
            </p:txBody>
          </p:sp>
          <p:cxnSp>
            <p:nvCxnSpPr>
              <p:cNvPr id="41" name="Straight Connector 40">
                <a:extLst>
                  <a:ext uri="{FF2B5EF4-FFF2-40B4-BE49-F238E27FC236}">
                    <a16:creationId xmlns:a16="http://schemas.microsoft.com/office/drawing/2014/main" id="{88C86A0D-802A-898D-427D-78B691E11457}"/>
                  </a:ext>
                </a:extLst>
              </p:cNvPr>
              <p:cNvCxnSpPr>
                <a:cxnSpLocks/>
                <a:stCxn id="40" idx="1"/>
              </p:cNvCxnSpPr>
              <p:nvPr/>
            </p:nvCxnSpPr>
            <p:spPr>
              <a:xfrm flipH="1" flipV="1">
                <a:off x="6774873" y="1981200"/>
                <a:ext cx="515429" cy="161882"/>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EE0B8CE-2150-7F2D-1518-D9BA0137E93D}"/>
                  </a:ext>
                </a:extLst>
              </p:cNvPr>
              <p:cNvSpPr txBox="1"/>
              <p:nvPr/>
            </p:nvSpPr>
            <p:spPr>
              <a:xfrm>
                <a:off x="5726688" y="2725443"/>
                <a:ext cx="883575" cy="369332"/>
              </a:xfrm>
              <a:prstGeom prst="rect">
                <a:avLst/>
              </a:prstGeom>
              <a:solidFill>
                <a:schemeClr val="accent4">
                  <a:lumMod val="20000"/>
                  <a:lumOff val="80000"/>
                </a:schemeClr>
              </a:solidFill>
            </p:spPr>
            <p:txBody>
              <a:bodyPr wrap="none" rtlCol="0">
                <a:spAutoFit/>
              </a:bodyPr>
              <a:lstStyle/>
              <a:p>
                <a:r>
                  <a:rPr lang="en-US" dirty="0"/>
                  <a:t>Models</a:t>
                </a:r>
              </a:p>
            </p:txBody>
          </p:sp>
          <p:cxnSp>
            <p:nvCxnSpPr>
              <p:cNvPr id="43" name="Straight Connector 42">
                <a:extLst>
                  <a:ext uri="{FF2B5EF4-FFF2-40B4-BE49-F238E27FC236}">
                    <a16:creationId xmlns:a16="http://schemas.microsoft.com/office/drawing/2014/main" id="{B3EBA3DC-ACC6-A492-3B5D-AB083837BBAA}"/>
                  </a:ext>
                </a:extLst>
              </p:cNvPr>
              <p:cNvCxnSpPr>
                <a:cxnSpLocks/>
              </p:cNvCxnSpPr>
              <p:nvPr/>
            </p:nvCxnSpPr>
            <p:spPr>
              <a:xfrm flipH="1">
                <a:off x="5478612" y="2910109"/>
                <a:ext cx="248076" cy="228600"/>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F9BF7DC-285C-D6EA-31BD-63471FDD8D3C}"/>
                  </a:ext>
                </a:extLst>
              </p:cNvPr>
              <p:cNvCxnSpPr>
                <a:cxnSpLocks/>
                <a:stCxn id="42" idx="2"/>
              </p:cNvCxnSpPr>
              <p:nvPr/>
            </p:nvCxnSpPr>
            <p:spPr>
              <a:xfrm>
                <a:off x="6168476" y="3094775"/>
                <a:ext cx="312762" cy="343690"/>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727B6B1-4879-5F05-AFA2-A370822252DB}"/>
                  </a:ext>
                </a:extLst>
              </p:cNvPr>
              <p:cNvCxnSpPr>
                <a:cxnSpLocks/>
              </p:cNvCxnSpPr>
              <p:nvPr/>
            </p:nvCxnSpPr>
            <p:spPr>
              <a:xfrm flipH="1">
                <a:off x="5208347" y="3133424"/>
                <a:ext cx="694292" cy="1099755"/>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444A4A-FC8A-968A-F0AE-3C367D6968B2}"/>
                  </a:ext>
                </a:extLst>
              </p:cNvPr>
              <p:cNvCxnSpPr>
                <a:cxnSpLocks/>
              </p:cNvCxnSpPr>
              <p:nvPr/>
            </p:nvCxnSpPr>
            <p:spPr>
              <a:xfrm>
                <a:off x="6023525" y="3094775"/>
                <a:ext cx="637039" cy="1376627"/>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899D615-CF7B-1BA4-028C-BA851B8A7F25}"/>
                  </a:ext>
                </a:extLst>
              </p:cNvPr>
              <p:cNvCxnSpPr>
                <a:cxnSpLocks/>
              </p:cNvCxnSpPr>
              <p:nvPr/>
            </p:nvCxnSpPr>
            <p:spPr>
              <a:xfrm>
                <a:off x="6481238" y="3093842"/>
                <a:ext cx="324277" cy="689246"/>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1319E334-D022-CAFD-D241-8954AC60C3DF}"/>
                </a:ext>
              </a:extLst>
            </p:cNvPr>
            <p:cNvSpPr txBox="1"/>
            <p:nvPr/>
          </p:nvSpPr>
          <p:spPr>
            <a:xfrm>
              <a:off x="5208347" y="5066784"/>
              <a:ext cx="1388585" cy="369332"/>
            </a:xfrm>
            <a:prstGeom prst="rect">
              <a:avLst/>
            </a:prstGeom>
            <a:solidFill>
              <a:schemeClr val="accent4">
                <a:lumMod val="20000"/>
                <a:lumOff val="80000"/>
              </a:schemeClr>
            </a:solidFill>
          </p:spPr>
          <p:txBody>
            <a:bodyPr wrap="none" rtlCol="0">
              <a:spAutoFit/>
            </a:bodyPr>
            <a:lstStyle/>
            <a:p>
              <a:r>
                <a:rPr lang="en-US" dirty="0"/>
                <a:t>Temperature</a:t>
              </a:r>
            </a:p>
          </p:txBody>
        </p:sp>
      </p:grpSp>
      <p:sp>
        <p:nvSpPr>
          <p:cNvPr id="17" name="TextBox 16">
            <a:extLst>
              <a:ext uri="{FF2B5EF4-FFF2-40B4-BE49-F238E27FC236}">
                <a16:creationId xmlns:a16="http://schemas.microsoft.com/office/drawing/2014/main" id="{8B4EAD84-43F6-9984-EE60-0F1B43D472AC}"/>
              </a:ext>
            </a:extLst>
          </p:cNvPr>
          <p:cNvSpPr txBox="1"/>
          <p:nvPr/>
        </p:nvSpPr>
        <p:spPr>
          <a:xfrm>
            <a:off x="150218" y="1283066"/>
            <a:ext cx="6664729" cy="523220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General:</a:t>
            </a:r>
            <a:r>
              <a:rPr lang="en-US" dirty="0"/>
              <a:t> </a:t>
            </a:r>
            <a:r>
              <a:rPr lang="en-US" sz="2400" i="1" dirty="0"/>
              <a:t>K</a:t>
            </a:r>
            <a:r>
              <a:rPr lang="en-US" sz="2400" dirty="0"/>
              <a:t> models </a:t>
            </a:r>
          </a:p>
          <a:p>
            <a:pPr marL="342900" indent="-342900">
              <a:spcAft>
                <a:spcPts val="1200"/>
              </a:spcAft>
              <a:buFont typeface="Arial" panose="020B0604020202020204" pitchFamily="34" charset="0"/>
              <a:buChar char="•"/>
            </a:pPr>
            <a:r>
              <a:rPr lang="en-US" sz="2400" dirty="0"/>
              <a:t>Specify a model by predictions for observations </a:t>
            </a:r>
            <a:r>
              <a:rPr lang="en-US" sz="2400" i="1" dirty="0" err="1"/>
              <a:t>y</a:t>
            </a:r>
            <a:r>
              <a:rPr lang="en-US" sz="2400" i="1" baseline="-25000" dirty="0" err="1"/>
              <a:t>i</a:t>
            </a:r>
            <a:r>
              <a:rPr lang="en-US" sz="2400" i="1" dirty="0"/>
              <a:t> </a:t>
            </a:r>
            <a:r>
              <a:rPr lang="en-US" sz="2400" dirty="0"/>
              <a:t>at points </a:t>
            </a:r>
            <a:r>
              <a:rPr lang="en-US" sz="2400" i="1" dirty="0"/>
              <a:t>x</a:t>
            </a:r>
            <a:r>
              <a:rPr lang="en-US" sz="2400" i="1" baseline="-25000" dirty="0"/>
              <a:t>i  </a:t>
            </a:r>
            <a:r>
              <a:rPr lang="en-US" sz="2400" dirty="0">
                <a:sym typeface="Wingdings" pitchFamily="2" charset="2"/>
              </a:rPr>
              <a:t></a:t>
            </a:r>
          </a:p>
          <a:p>
            <a:pPr marL="342900" indent="-342900">
              <a:spcAft>
                <a:spcPts val="1200"/>
              </a:spcAft>
              <a:buFont typeface="Arial" panose="020B0604020202020204" pitchFamily="34" charset="0"/>
              <a:buChar char="•"/>
            </a:pPr>
            <a:r>
              <a:rPr lang="en-US" sz="2400" dirty="0">
                <a:sym typeface="Wingdings" pitchFamily="2" charset="2"/>
              </a:rPr>
              <a:t>Predictions at new input points:</a:t>
            </a:r>
          </a:p>
          <a:p>
            <a:pPr marL="342900" indent="-342900">
              <a:spcAft>
                <a:spcPts val="1200"/>
              </a:spcAft>
              <a:buFont typeface="Arial" panose="020B0604020202020204" pitchFamily="34" charset="0"/>
              <a:buChar char="•"/>
            </a:pPr>
            <a:endParaRPr lang="en-US" sz="2400" dirty="0">
              <a:sym typeface="Wingdings" pitchFamily="2" charset="2"/>
            </a:endParaRPr>
          </a:p>
          <a:p>
            <a:pPr>
              <a:spcAft>
                <a:spcPts val="1200"/>
              </a:spcAft>
            </a:pPr>
            <a:endParaRPr lang="en-US" sz="2400" dirty="0">
              <a:sym typeface="Wingdings" pitchFamily="2" charset="2"/>
            </a:endParaRPr>
          </a:p>
          <a:p>
            <a:pPr marL="342900" indent="-342900">
              <a:spcAft>
                <a:spcPts val="1200"/>
              </a:spcAft>
              <a:buFont typeface="Arial" panose="020B0604020202020204" pitchFamily="34" charset="0"/>
              <a:buChar char="•"/>
            </a:pPr>
            <a:r>
              <a:rPr lang="en-US" sz="2400" dirty="0">
                <a:sym typeface="Wingdings" pitchFamily="2" charset="2"/>
              </a:rPr>
              <a:t>Bayesian Model Averaging (BMA) has constant weights        , determined by predictive power.</a:t>
            </a:r>
          </a:p>
          <a:p>
            <a:pPr marL="342900" indent="-342900">
              <a:spcAft>
                <a:spcPts val="1200"/>
              </a:spcAft>
              <a:buFont typeface="Arial" panose="020B0604020202020204" pitchFamily="34" charset="0"/>
              <a:buChar char="•"/>
            </a:pPr>
            <a:r>
              <a:rPr lang="en-US" sz="2400" dirty="0">
                <a:sym typeface="Wingdings" pitchFamily="2" charset="2"/>
              </a:rPr>
              <a:t>Improves predictive performance in weather forecasting [Raftery et al., (2005)]</a:t>
            </a:r>
          </a:p>
          <a:p>
            <a:pPr>
              <a:spcAft>
                <a:spcPts val="1200"/>
              </a:spcAft>
            </a:pPr>
            <a:r>
              <a:rPr lang="en-US" sz="2400" dirty="0">
                <a:sym typeface="Wingdings" pitchFamily="2" charset="2"/>
              </a:rPr>
              <a:t> 			</a:t>
            </a:r>
            <a:endParaRPr lang="en-US" sz="2400" dirty="0"/>
          </a:p>
        </p:txBody>
      </p:sp>
      <p:pic>
        <p:nvPicPr>
          <p:cNvPr id="8" name="Picture 7">
            <a:extLst>
              <a:ext uri="{FF2B5EF4-FFF2-40B4-BE49-F238E27FC236}">
                <a16:creationId xmlns:a16="http://schemas.microsoft.com/office/drawing/2014/main" id="{3C6A50C4-9104-8F49-309D-22FB82827FAD}"/>
              </a:ext>
            </a:extLst>
          </p:cNvPr>
          <p:cNvPicPr>
            <a:picLocks noChangeAspect="1"/>
          </p:cNvPicPr>
          <p:nvPr/>
        </p:nvPicPr>
        <p:blipFill>
          <a:blip r:embed="rId4"/>
          <a:stretch>
            <a:fillRect/>
          </a:stretch>
        </p:blipFill>
        <p:spPr>
          <a:xfrm>
            <a:off x="2967608" y="1390077"/>
            <a:ext cx="2354713" cy="290414"/>
          </a:xfrm>
          <a:prstGeom prst="rect">
            <a:avLst/>
          </a:prstGeom>
        </p:spPr>
      </p:pic>
      <p:pic>
        <p:nvPicPr>
          <p:cNvPr id="11" name="Picture 10">
            <a:extLst>
              <a:ext uri="{FF2B5EF4-FFF2-40B4-BE49-F238E27FC236}">
                <a16:creationId xmlns:a16="http://schemas.microsoft.com/office/drawing/2014/main" id="{339365A9-A878-B1DF-8153-4065BE6F9FAB}"/>
              </a:ext>
            </a:extLst>
          </p:cNvPr>
          <p:cNvPicPr>
            <a:picLocks noChangeAspect="1"/>
          </p:cNvPicPr>
          <p:nvPr/>
        </p:nvPicPr>
        <p:blipFill>
          <a:blip r:embed="rId5"/>
          <a:stretch>
            <a:fillRect/>
          </a:stretch>
        </p:blipFill>
        <p:spPr>
          <a:xfrm>
            <a:off x="2440128" y="2242127"/>
            <a:ext cx="3281613" cy="349303"/>
          </a:xfrm>
          <a:prstGeom prst="rect">
            <a:avLst/>
          </a:prstGeom>
        </p:spPr>
      </p:pic>
      <p:sp>
        <p:nvSpPr>
          <p:cNvPr id="16" name="Title 1">
            <a:extLst>
              <a:ext uri="{FF2B5EF4-FFF2-40B4-BE49-F238E27FC236}">
                <a16:creationId xmlns:a16="http://schemas.microsoft.com/office/drawing/2014/main" id="{4EDD8C32-F7D4-416D-8DB0-A5B46ADD520E}"/>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Bayesian model mixing </a:t>
            </a:r>
            <a:r>
              <a:rPr lang="en-US" sz="3600" b="1" dirty="0">
                <a:solidFill>
                  <a:srgbClr val="FF0000"/>
                </a:solidFill>
                <a:latin typeface="+mn-lt"/>
                <a:sym typeface="Wingdings" pitchFamily="2" charset="2"/>
              </a:rPr>
              <a:t></a:t>
            </a:r>
            <a:r>
              <a:rPr lang="en-US" sz="3600" b="1" dirty="0">
                <a:solidFill>
                  <a:srgbClr val="FF0000"/>
                </a:solidFill>
                <a:latin typeface="+mn-lt"/>
              </a:rPr>
              <a:t> BMA</a:t>
            </a:r>
          </a:p>
        </p:txBody>
      </p:sp>
      <p:pic>
        <p:nvPicPr>
          <p:cNvPr id="20" name="Picture 19">
            <a:extLst>
              <a:ext uri="{FF2B5EF4-FFF2-40B4-BE49-F238E27FC236}">
                <a16:creationId xmlns:a16="http://schemas.microsoft.com/office/drawing/2014/main" id="{7311BF3A-1130-4B6D-5E7D-7A9926258BC2}"/>
              </a:ext>
            </a:extLst>
          </p:cNvPr>
          <p:cNvPicPr>
            <a:picLocks noChangeAspect="1"/>
          </p:cNvPicPr>
          <p:nvPr/>
        </p:nvPicPr>
        <p:blipFill>
          <a:blip r:embed="rId6"/>
          <a:stretch>
            <a:fillRect/>
          </a:stretch>
        </p:blipFill>
        <p:spPr>
          <a:xfrm>
            <a:off x="1394763" y="3165459"/>
            <a:ext cx="3981955" cy="950647"/>
          </a:xfrm>
          <a:prstGeom prst="rect">
            <a:avLst/>
          </a:prstGeom>
        </p:spPr>
      </p:pic>
      <p:pic>
        <p:nvPicPr>
          <p:cNvPr id="21" name="Picture 20">
            <a:extLst>
              <a:ext uri="{FF2B5EF4-FFF2-40B4-BE49-F238E27FC236}">
                <a16:creationId xmlns:a16="http://schemas.microsoft.com/office/drawing/2014/main" id="{44B1EC39-9509-91F6-FC0B-A8DA8CCCF987}"/>
              </a:ext>
            </a:extLst>
          </p:cNvPr>
          <p:cNvPicPr>
            <a:picLocks noChangeAspect="1"/>
          </p:cNvPicPr>
          <p:nvPr/>
        </p:nvPicPr>
        <p:blipFill>
          <a:blip r:embed="rId7"/>
          <a:stretch>
            <a:fillRect/>
          </a:stretch>
        </p:blipFill>
        <p:spPr>
          <a:xfrm>
            <a:off x="1687092" y="4673055"/>
            <a:ext cx="398379" cy="318703"/>
          </a:xfrm>
          <a:prstGeom prst="rect">
            <a:avLst/>
          </a:prstGeom>
        </p:spPr>
      </p:pic>
    </p:spTree>
    <p:extLst>
      <p:ext uri="{BB962C8B-B14F-4D97-AF65-F5344CB8AC3E}">
        <p14:creationId xmlns:p14="http://schemas.microsoft.com/office/powerpoint/2010/main" val="39660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7DBC7-5972-E64F-9A19-59CBF06F3650}"/>
              </a:ext>
            </a:extLst>
          </p:cNvPr>
          <p:cNvPicPr>
            <a:picLocks noChangeAspect="1"/>
          </p:cNvPicPr>
          <p:nvPr/>
        </p:nvPicPr>
        <p:blipFill>
          <a:blip r:embed="rId3"/>
          <a:stretch>
            <a:fillRect/>
          </a:stretch>
        </p:blipFill>
        <p:spPr>
          <a:xfrm>
            <a:off x="213506" y="789831"/>
            <a:ext cx="11764988" cy="4909640"/>
          </a:xfrm>
          <a:prstGeom prst="rect">
            <a:avLst/>
          </a:prstGeom>
        </p:spPr>
      </p:pic>
      <p:sp>
        <p:nvSpPr>
          <p:cNvPr id="3" name="TextBox 2">
            <a:extLst>
              <a:ext uri="{FF2B5EF4-FFF2-40B4-BE49-F238E27FC236}">
                <a16:creationId xmlns:a16="http://schemas.microsoft.com/office/drawing/2014/main" id="{CF4FAE4B-ACE8-CB4F-A8BF-DEEAF550E619}"/>
              </a:ext>
            </a:extLst>
          </p:cNvPr>
          <p:cNvSpPr txBox="1"/>
          <p:nvPr/>
        </p:nvSpPr>
        <p:spPr>
          <a:xfrm>
            <a:off x="427013" y="174278"/>
            <a:ext cx="11271547" cy="584775"/>
          </a:xfrm>
          <a:prstGeom prst="rect">
            <a:avLst/>
          </a:prstGeom>
          <a:noFill/>
        </p:spPr>
        <p:txBody>
          <a:bodyPr wrap="none" rtlCol="0">
            <a:spAutoFit/>
          </a:bodyPr>
          <a:lstStyle/>
          <a:p>
            <a:r>
              <a:rPr lang="en-US" sz="3200" b="1" dirty="0">
                <a:solidFill>
                  <a:srgbClr val="FF0000"/>
                </a:solidFill>
              </a:rPr>
              <a:t>Limits of the nuclear landscape: Bayesian model averaging (BMA)</a:t>
            </a:r>
          </a:p>
        </p:txBody>
      </p:sp>
      <p:sp>
        <p:nvSpPr>
          <p:cNvPr id="4" name="Rectangle 3">
            <a:extLst>
              <a:ext uri="{FF2B5EF4-FFF2-40B4-BE49-F238E27FC236}">
                <a16:creationId xmlns:a16="http://schemas.microsoft.com/office/drawing/2014/main" id="{A533A163-D67B-8942-9933-1F12A7D64CDB}"/>
              </a:ext>
            </a:extLst>
          </p:cNvPr>
          <p:cNvSpPr/>
          <p:nvPr/>
        </p:nvSpPr>
        <p:spPr>
          <a:xfrm>
            <a:off x="1974133" y="5668734"/>
            <a:ext cx="9620251" cy="461665"/>
          </a:xfrm>
          <a:prstGeom prst="rect">
            <a:avLst/>
          </a:prstGeom>
        </p:spPr>
        <p:txBody>
          <a:bodyPr wrap="square">
            <a:spAutoFit/>
          </a:bodyPr>
          <a:lstStyle/>
          <a:p>
            <a:r>
              <a:rPr lang="en-US" sz="2400" dirty="0"/>
              <a:t>L. </a:t>
            </a:r>
            <a:r>
              <a:rPr lang="en-US" sz="2400" dirty="0" err="1"/>
              <a:t>Neufcourt</a:t>
            </a:r>
            <a:r>
              <a:rPr lang="en-US" sz="2400" dirty="0"/>
              <a:t> et al., Phys. Rev. C </a:t>
            </a:r>
            <a:r>
              <a:rPr lang="en-US" sz="2400" b="1" dirty="0"/>
              <a:t>101</a:t>
            </a:r>
            <a:r>
              <a:rPr lang="en-US" sz="2400" dirty="0"/>
              <a:t>, 014319 (2020); arXiv:2001.05924</a:t>
            </a:r>
          </a:p>
        </p:txBody>
      </p:sp>
      <p:sp>
        <p:nvSpPr>
          <p:cNvPr id="5" name="TextBox 4">
            <a:extLst>
              <a:ext uri="{FF2B5EF4-FFF2-40B4-BE49-F238E27FC236}">
                <a16:creationId xmlns:a16="http://schemas.microsoft.com/office/drawing/2014/main" id="{90976C2A-EBE0-F841-90D3-85233EE3A921}"/>
              </a:ext>
            </a:extLst>
          </p:cNvPr>
          <p:cNvSpPr txBox="1"/>
          <p:nvPr/>
        </p:nvSpPr>
        <p:spPr>
          <a:xfrm>
            <a:off x="1085851" y="1181100"/>
            <a:ext cx="2362200" cy="1200329"/>
          </a:xfrm>
          <a:prstGeom prst="rect">
            <a:avLst/>
          </a:prstGeom>
          <a:noFill/>
        </p:spPr>
        <p:txBody>
          <a:bodyPr wrap="square" rtlCol="0">
            <a:spAutoFit/>
          </a:bodyPr>
          <a:lstStyle/>
          <a:p>
            <a:r>
              <a:rPr lang="en-US" sz="2400" b="1" dirty="0">
                <a:solidFill>
                  <a:srgbClr val="FF0000"/>
                </a:solidFill>
              </a:rPr>
              <a:t>Uses 11 global nuclear mass models</a:t>
            </a:r>
          </a:p>
        </p:txBody>
      </p:sp>
      <p:sp>
        <p:nvSpPr>
          <p:cNvPr id="6" name="TextBox 5">
            <a:extLst>
              <a:ext uri="{FF2B5EF4-FFF2-40B4-BE49-F238E27FC236}">
                <a16:creationId xmlns:a16="http://schemas.microsoft.com/office/drawing/2014/main" id="{2799EBDD-A810-5A42-9783-2050172CE959}"/>
              </a:ext>
            </a:extLst>
          </p:cNvPr>
          <p:cNvSpPr txBox="1"/>
          <p:nvPr/>
        </p:nvSpPr>
        <p:spPr>
          <a:xfrm>
            <a:off x="7565291" y="3440545"/>
            <a:ext cx="3175100" cy="461665"/>
          </a:xfrm>
          <a:prstGeom prst="rect">
            <a:avLst/>
          </a:prstGeom>
          <a:noFill/>
        </p:spPr>
        <p:txBody>
          <a:bodyPr wrap="none" rtlCol="0">
            <a:spAutoFit/>
          </a:bodyPr>
          <a:lstStyle/>
          <a:p>
            <a:r>
              <a:rPr lang="en-US" sz="2400" b="1" dirty="0">
                <a:solidFill>
                  <a:srgbClr val="FF0000"/>
                </a:solidFill>
              </a:rPr>
              <a:t>Total: 7708 ± 534 nuclei</a:t>
            </a:r>
          </a:p>
        </p:txBody>
      </p:sp>
      <p:sp>
        <p:nvSpPr>
          <p:cNvPr id="7" name="TextBox 6">
            <a:extLst>
              <a:ext uri="{FF2B5EF4-FFF2-40B4-BE49-F238E27FC236}">
                <a16:creationId xmlns:a16="http://schemas.microsoft.com/office/drawing/2014/main" id="{C496017F-107F-D144-95B1-B31042E9479E}"/>
              </a:ext>
            </a:extLst>
          </p:cNvPr>
          <p:cNvSpPr txBox="1"/>
          <p:nvPr/>
        </p:nvSpPr>
        <p:spPr>
          <a:xfrm>
            <a:off x="1085851" y="6242549"/>
            <a:ext cx="10225107" cy="461665"/>
          </a:xfrm>
          <a:prstGeom prst="rect">
            <a:avLst/>
          </a:prstGeom>
          <a:noFill/>
        </p:spPr>
        <p:txBody>
          <a:bodyPr wrap="none" rtlCol="0">
            <a:spAutoFit/>
          </a:bodyPr>
          <a:lstStyle/>
          <a:p>
            <a:r>
              <a:rPr lang="en-US" sz="2400" dirty="0">
                <a:solidFill>
                  <a:srgbClr val="FF0000"/>
                </a:solidFill>
              </a:rPr>
              <a:t>Probability for each nucleus (Z,N) to be bound shown as a color.  Dripline at 50%.</a:t>
            </a:r>
          </a:p>
        </p:txBody>
      </p:sp>
    </p:spTree>
    <p:extLst>
      <p:ext uri="{BB962C8B-B14F-4D97-AF65-F5344CB8AC3E}">
        <p14:creationId xmlns:p14="http://schemas.microsoft.com/office/powerpoint/2010/main" val="123487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7DBC7-5972-E64F-9A19-59CBF06F3650}"/>
              </a:ext>
            </a:extLst>
          </p:cNvPr>
          <p:cNvPicPr>
            <a:picLocks noChangeAspect="1"/>
          </p:cNvPicPr>
          <p:nvPr/>
        </p:nvPicPr>
        <p:blipFill>
          <a:blip r:embed="rId3"/>
          <a:stretch>
            <a:fillRect/>
          </a:stretch>
        </p:blipFill>
        <p:spPr>
          <a:xfrm>
            <a:off x="213506" y="789831"/>
            <a:ext cx="11764988" cy="4909640"/>
          </a:xfrm>
          <a:prstGeom prst="rect">
            <a:avLst/>
          </a:prstGeom>
        </p:spPr>
      </p:pic>
      <p:sp>
        <p:nvSpPr>
          <p:cNvPr id="3" name="TextBox 2">
            <a:extLst>
              <a:ext uri="{FF2B5EF4-FFF2-40B4-BE49-F238E27FC236}">
                <a16:creationId xmlns:a16="http://schemas.microsoft.com/office/drawing/2014/main" id="{CF4FAE4B-ACE8-CB4F-A8BF-DEEAF550E619}"/>
              </a:ext>
            </a:extLst>
          </p:cNvPr>
          <p:cNvSpPr txBox="1"/>
          <p:nvPr/>
        </p:nvSpPr>
        <p:spPr>
          <a:xfrm>
            <a:off x="427013" y="174278"/>
            <a:ext cx="11271547" cy="584775"/>
          </a:xfrm>
          <a:prstGeom prst="rect">
            <a:avLst/>
          </a:prstGeom>
          <a:noFill/>
        </p:spPr>
        <p:txBody>
          <a:bodyPr wrap="none" rtlCol="0">
            <a:spAutoFit/>
          </a:bodyPr>
          <a:lstStyle/>
          <a:p>
            <a:r>
              <a:rPr lang="en-US" sz="3200" b="1" dirty="0">
                <a:solidFill>
                  <a:srgbClr val="FF0000"/>
                </a:solidFill>
              </a:rPr>
              <a:t>Limits of the nuclear landscape: Bayesian model averaging (BMA)</a:t>
            </a:r>
          </a:p>
        </p:txBody>
      </p:sp>
      <p:sp>
        <p:nvSpPr>
          <p:cNvPr id="4" name="Rectangle 3">
            <a:extLst>
              <a:ext uri="{FF2B5EF4-FFF2-40B4-BE49-F238E27FC236}">
                <a16:creationId xmlns:a16="http://schemas.microsoft.com/office/drawing/2014/main" id="{A533A163-D67B-8942-9933-1F12A7D64CDB}"/>
              </a:ext>
            </a:extLst>
          </p:cNvPr>
          <p:cNvSpPr/>
          <p:nvPr/>
        </p:nvSpPr>
        <p:spPr>
          <a:xfrm>
            <a:off x="1974133" y="5668734"/>
            <a:ext cx="9620251" cy="461665"/>
          </a:xfrm>
          <a:prstGeom prst="rect">
            <a:avLst/>
          </a:prstGeom>
        </p:spPr>
        <p:txBody>
          <a:bodyPr wrap="square">
            <a:spAutoFit/>
          </a:bodyPr>
          <a:lstStyle/>
          <a:p>
            <a:r>
              <a:rPr lang="en-US" sz="2400" dirty="0"/>
              <a:t>L. </a:t>
            </a:r>
            <a:r>
              <a:rPr lang="en-US" sz="2400" dirty="0" err="1"/>
              <a:t>Neufcourt</a:t>
            </a:r>
            <a:r>
              <a:rPr lang="en-US" sz="2400" dirty="0"/>
              <a:t> et al., Phys. Rev. C </a:t>
            </a:r>
            <a:r>
              <a:rPr lang="en-US" sz="2400" b="1" dirty="0"/>
              <a:t>101</a:t>
            </a:r>
            <a:r>
              <a:rPr lang="en-US" sz="2400" dirty="0"/>
              <a:t>, 014319 (2020); arXiv:2001.05924</a:t>
            </a:r>
          </a:p>
        </p:txBody>
      </p:sp>
      <p:sp>
        <p:nvSpPr>
          <p:cNvPr id="5" name="TextBox 4">
            <a:extLst>
              <a:ext uri="{FF2B5EF4-FFF2-40B4-BE49-F238E27FC236}">
                <a16:creationId xmlns:a16="http://schemas.microsoft.com/office/drawing/2014/main" id="{90976C2A-EBE0-F841-90D3-85233EE3A921}"/>
              </a:ext>
            </a:extLst>
          </p:cNvPr>
          <p:cNvSpPr txBox="1"/>
          <p:nvPr/>
        </p:nvSpPr>
        <p:spPr>
          <a:xfrm>
            <a:off x="1085851" y="1181100"/>
            <a:ext cx="2362200" cy="1200329"/>
          </a:xfrm>
          <a:prstGeom prst="rect">
            <a:avLst/>
          </a:prstGeom>
          <a:noFill/>
        </p:spPr>
        <p:txBody>
          <a:bodyPr wrap="square" rtlCol="0">
            <a:spAutoFit/>
          </a:bodyPr>
          <a:lstStyle/>
          <a:p>
            <a:r>
              <a:rPr lang="en-US" sz="2400" b="1" dirty="0">
                <a:solidFill>
                  <a:srgbClr val="FF0000"/>
                </a:solidFill>
              </a:rPr>
              <a:t>Uses 11 global nuclear mass models</a:t>
            </a:r>
          </a:p>
        </p:txBody>
      </p:sp>
      <p:sp>
        <p:nvSpPr>
          <p:cNvPr id="6" name="TextBox 5">
            <a:extLst>
              <a:ext uri="{FF2B5EF4-FFF2-40B4-BE49-F238E27FC236}">
                <a16:creationId xmlns:a16="http://schemas.microsoft.com/office/drawing/2014/main" id="{2799EBDD-A810-5A42-9783-2050172CE959}"/>
              </a:ext>
            </a:extLst>
          </p:cNvPr>
          <p:cNvSpPr txBox="1"/>
          <p:nvPr/>
        </p:nvSpPr>
        <p:spPr>
          <a:xfrm>
            <a:off x="7565291" y="3440545"/>
            <a:ext cx="3175100" cy="461665"/>
          </a:xfrm>
          <a:prstGeom prst="rect">
            <a:avLst/>
          </a:prstGeom>
          <a:noFill/>
        </p:spPr>
        <p:txBody>
          <a:bodyPr wrap="none" rtlCol="0">
            <a:spAutoFit/>
          </a:bodyPr>
          <a:lstStyle/>
          <a:p>
            <a:r>
              <a:rPr lang="en-US" sz="2400" b="1" dirty="0">
                <a:solidFill>
                  <a:srgbClr val="FF0000"/>
                </a:solidFill>
              </a:rPr>
              <a:t>Total: 7708 ± 534 nuclei</a:t>
            </a:r>
          </a:p>
        </p:txBody>
      </p:sp>
      <p:sp>
        <p:nvSpPr>
          <p:cNvPr id="7" name="TextBox 6">
            <a:extLst>
              <a:ext uri="{FF2B5EF4-FFF2-40B4-BE49-F238E27FC236}">
                <a16:creationId xmlns:a16="http://schemas.microsoft.com/office/drawing/2014/main" id="{C496017F-107F-D144-95B1-B31042E9479E}"/>
              </a:ext>
            </a:extLst>
          </p:cNvPr>
          <p:cNvSpPr txBox="1"/>
          <p:nvPr/>
        </p:nvSpPr>
        <p:spPr>
          <a:xfrm>
            <a:off x="1085851" y="6242549"/>
            <a:ext cx="10225107" cy="461665"/>
          </a:xfrm>
          <a:prstGeom prst="rect">
            <a:avLst/>
          </a:prstGeom>
          <a:noFill/>
        </p:spPr>
        <p:txBody>
          <a:bodyPr wrap="none" rtlCol="0">
            <a:spAutoFit/>
          </a:bodyPr>
          <a:lstStyle/>
          <a:p>
            <a:r>
              <a:rPr lang="en-US" sz="2400" dirty="0">
                <a:solidFill>
                  <a:srgbClr val="FF0000"/>
                </a:solidFill>
              </a:rPr>
              <a:t>Probability for each nucleus (Z,N) to be bound shown as a color.  Dripline at 50%.</a:t>
            </a:r>
          </a:p>
        </p:txBody>
      </p:sp>
      <p:sp>
        <p:nvSpPr>
          <p:cNvPr id="14" name="Rounded Rectangle 13">
            <a:extLst>
              <a:ext uri="{FF2B5EF4-FFF2-40B4-BE49-F238E27FC236}">
                <a16:creationId xmlns:a16="http://schemas.microsoft.com/office/drawing/2014/main" id="{533D6DF4-D517-324B-980B-3D0CBFE61191}"/>
              </a:ext>
            </a:extLst>
          </p:cNvPr>
          <p:cNvSpPr/>
          <p:nvPr/>
        </p:nvSpPr>
        <p:spPr>
          <a:xfrm>
            <a:off x="894617" y="3228575"/>
            <a:ext cx="6705600" cy="2440159"/>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3" name="Picture 12">
            <a:extLst>
              <a:ext uri="{FF2B5EF4-FFF2-40B4-BE49-F238E27FC236}">
                <a16:creationId xmlns:a16="http://schemas.microsoft.com/office/drawing/2014/main" id="{D6669A7D-AEC6-3F4C-B088-61E42319B98C}"/>
              </a:ext>
            </a:extLst>
          </p:cNvPr>
          <p:cNvPicPr>
            <a:picLocks noChangeAspect="1"/>
          </p:cNvPicPr>
          <p:nvPr/>
        </p:nvPicPr>
        <p:blipFill>
          <a:blip r:embed="rId4"/>
          <a:stretch>
            <a:fillRect/>
          </a:stretch>
        </p:blipFill>
        <p:spPr>
          <a:xfrm>
            <a:off x="1132743" y="3330419"/>
            <a:ext cx="6229349" cy="2235304"/>
          </a:xfrm>
          <a:prstGeom prst="rect">
            <a:avLst/>
          </a:prstGeom>
        </p:spPr>
      </p:pic>
      <p:grpSp>
        <p:nvGrpSpPr>
          <p:cNvPr id="16" name="Group 15">
            <a:extLst>
              <a:ext uri="{FF2B5EF4-FFF2-40B4-BE49-F238E27FC236}">
                <a16:creationId xmlns:a16="http://schemas.microsoft.com/office/drawing/2014/main" id="{05438DA7-0EDB-7F4D-A1DD-298E7521C489}"/>
              </a:ext>
            </a:extLst>
          </p:cNvPr>
          <p:cNvGrpSpPr/>
          <p:nvPr/>
        </p:nvGrpSpPr>
        <p:grpSpPr>
          <a:xfrm>
            <a:off x="3829539" y="880806"/>
            <a:ext cx="6705600" cy="2282092"/>
            <a:chOff x="2872154" y="660604"/>
            <a:chExt cx="5029200" cy="1711569"/>
          </a:xfrm>
        </p:grpSpPr>
        <p:grpSp>
          <p:nvGrpSpPr>
            <p:cNvPr id="12" name="Group 11">
              <a:extLst>
                <a:ext uri="{FF2B5EF4-FFF2-40B4-BE49-F238E27FC236}">
                  <a16:creationId xmlns:a16="http://schemas.microsoft.com/office/drawing/2014/main" id="{A90FAD35-AA1B-CA47-BFA5-EA9E6FEB05CE}"/>
                </a:ext>
              </a:extLst>
            </p:cNvPr>
            <p:cNvGrpSpPr/>
            <p:nvPr/>
          </p:nvGrpSpPr>
          <p:grpSpPr>
            <a:xfrm>
              <a:off x="2872154" y="660604"/>
              <a:ext cx="5029200" cy="1711569"/>
              <a:chOff x="2145324" y="1324708"/>
              <a:chExt cx="5029200" cy="1711569"/>
            </a:xfrm>
          </p:grpSpPr>
          <p:sp>
            <p:nvSpPr>
              <p:cNvPr id="11" name="Rounded Rectangle 10">
                <a:extLst>
                  <a:ext uri="{FF2B5EF4-FFF2-40B4-BE49-F238E27FC236}">
                    <a16:creationId xmlns:a16="http://schemas.microsoft.com/office/drawing/2014/main" id="{BD11ADE1-98EB-8C43-A0D0-A30E8FCF4428}"/>
                  </a:ext>
                </a:extLst>
              </p:cNvPr>
              <p:cNvSpPr/>
              <p:nvPr/>
            </p:nvSpPr>
            <p:spPr>
              <a:xfrm>
                <a:off x="2145324" y="1324708"/>
                <a:ext cx="5029200" cy="1711569"/>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63773A6B-3C36-E845-8604-1989CE152E1A}"/>
                  </a:ext>
                </a:extLst>
              </p:cNvPr>
              <p:cNvSpPr/>
              <p:nvPr/>
            </p:nvSpPr>
            <p:spPr>
              <a:xfrm>
                <a:off x="2312132" y="1426904"/>
                <a:ext cx="4686545" cy="623248"/>
              </a:xfrm>
              <a:prstGeom prst="rect">
                <a:avLst/>
              </a:prstGeom>
            </p:spPr>
            <p:txBody>
              <a:bodyPr wrap="square">
                <a:spAutoFit/>
              </a:bodyPr>
              <a:lstStyle/>
              <a:p>
                <a:pPr defTabSz="1219170" eaLnBrk="0" hangingPunct="0">
                  <a:defRPr/>
                </a:pPr>
                <a:r>
                  <a:rPr lang="en-US" sz="2400" dirty="0">
                    <a:solidFill>
                      <a:srgbClr val="000090"/>
                    </a:solidFill>
                  </a:rPr>
                  <a:t>Rather than equal weights, average the models according to their predictive abilities: BMA</a:t>
                </a:r>
              </a:p>
            </p:txBody>
          </p:sp>
        </p:grpSp>
        <p:pic>
          <p:nvPicPr>
            <p:cNvPr id="15" name="Picture 14">
              <a:extLst>
                <a:ext uri="{FF2B5EF4-FFF2-40B4-BE49-F238E27FC236}">
                  <a16:creationId xmlns:a16="http://schemas.microsoft.com/office/drawing/2014/main" id="{3B70A5F1-2BA0-6247-91B9-510BCDC778B0}"/>
                </a:ext>
              </a:extLst>
            </p:cNvPr>
            <p:cNvPicPr>
              <a:picLocks noChangeAspect="1"/>
            </p:cNvPicPr>
            <p:nvPr/>
          </p:nvPicPr>
          <p:blipFill>
            <a:blip r:embed="rId5"/>
            <a:stretch>
              <a:fillRect/>
            </a:stretch>
          </p:blipFill>
          <p:spPr>
            <a:xfrm>
              <a:off x="3302454" y="1465969"/>
              <a:ext cx="4165147" cy="696635"/>
            </a:xfrm>
            <a:prstGeom prst="rect">
              <a:avLst/>
            </a:prstGeom>
          </p:spPr>
        </p:pic>
      </p:grpSp>
    </p:spTree>
    <p:extLst>
      <p:ext uri="{BB962C8B-B14F-4D97-AF65-F5344CB8AC3E}">
        <p14:creationId xmlns:p14="http://schemas.microsoft.com/office/powerpoint/2010/main" val="15070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582961"/>
            <a:ext cx="11366052" cy="4525963"/>
          </a:xfrm>
        </p:spPr>
        <p:txBody>
          <a:bodyPr>
            <a:normAutofit/>
          </a:bodyPr>
          <a:lstStyle/>
          <a:p>
            <a:pPr marL="213355">
              <a:lnSpc>
                <a:spcPct val="140000"/>
              </a:lnSpc>
              <a:spcAft>
                <a:spcPts val="2400"/>
              </a:spcAft>
            </a:pPr>
            <a:r>
              <a:rPr lang="en-US" sz="3600" dirty="0"/>
              <a:t>Ingredients for principled uncertainty quantification (UQ)</a:t>
            </a:r>
          </a:p>
          <a:p>
            <a:pPr marL="213355">
              <a:lnSpc>
                <a:spcPct val="140000"/>
              </a:lnSpc>
              <a:spcAft>
                <a:spcPts val="2400"/>
              </a:spcAft>
            </a:pPr>
            <a:r>
              <a:rPr lang="en-US" sz="3600" dirty="0"/>
              <a:t>Calibration, model mixing, expt. design, emulators</a:t>
            </a:r>
          </a:p>
          <a:p>
            <a:pPr marL="213355">
              <a:lnSpc>
                <a:spcPct val="140000"/>
              </a:lnSpc>
              <a:spcAft>
                <a:spcPts val="2400"/>
              </a:spcAft>
            </a:pPr>
            <a:r>
              <a:rPr lang="en-US" sz="3600" dirty="0"/>
              <a:t>Challenges: Frontiers of UQ for nuclear physics</a:t>
            </a:r>
          </a:p>
          <a:p>
            <a:pPr marL="213355">
              <a:lnSpc>
                <a:spcPct val="140000"/>
              </a:lnSpc>
              <a:spcAft>
                <a:spcPts val="2400"/>
              </a:spcAft>
            </a:pPr>
            <a:r>
              <a:rPr lang="en-US" sz="3600" dirty="0"/>
              <a:t>Extra slides (more details, other topics, …)</a:t>
            </a:r>
          </a:p>
        </p:txBody>
      </p:sp>
      <p:grpSp>
        <p:nvGrpSpPr>
          <p:cNvPr id="4" name="Group 3">
            <a:extLst>
              <a:ext uri="{FF2B5EF4-FFF2-40B4-BE49-F238E27FC236}">
                <a16:creationId xmlns:a16="http://schemas.microsoft.com/office/drawing/2014/main" id="{F487D666-0882-F8F7-889D-6B71514FB9BF}"/>
              </a:ext>
            </a:extLst>
          </p:cNvPr>
          <p:cNvGrpSpPr/>
          <p:nvPr/>
        </p:nvGrpSpPr>
        <p:grpSpPr>
          <a:xfrm>
            <a:off x="8974633" y="4429959"/>
            <a:ext cx="3054807" cy="2188198"/>
            <a:chOff x="9010141" y="1067098"/>
            <a:chExt cx="3054807" cy="2188198"/>
          </a:xfrm>
        </p:grpSpPr>
        <p:sp>
          <p:nvSpPr>
            <p:cNvPr id="5" name="TextBox 4">
              <a:extLst>
                <a:ext uri="{FF2B5EF4-FFF2-40B4-BE49-F238E27FC236}">
                  <a16:creationId xmlns:a16="http://schemas.microsoft.com/office/drawing/2014/main" id="{3A8EAA17-DA98-8932-95A2-03B6AFBFF232}"/>
                </a:ext>
              </a:extLst>
            </p:cNvPr>
            <p:cNvSpPr txBox="1"/>
            <p:nvPr/>
          </p:nvSpPr>
          <p:spPr>
            <a:xfrm>
              <a:off x="9010141" y="1678666"/>
              <a:ext cx="785793" cy="369332"/>
            </a:xfrm>
            <a:prstGeom prst="rect">
              <a:avLst/>
            </a:prstGeom>
            <a:noFill/>
          </p:spPr>
          <p:txBody>
            <a:bodyPr wrap="none" rtlCol="0">
              <a:spAutoFit/>
            </a:bodyPr>
            <a:lstStyle/>
            <a:p>
              <a:r>
                <a:rPr lang="en-US" dirty="0"/>
                <a:t>Slides:</a:t>
              </a:r>
            </a:p>
          </p:txBody>
        </p:sp>
        <p:sp>
          <p:nvSpPr>
            <p:cNvPr id="6" name="TextBox 5">
              <a:extLst>
                <a:ext uri="{FF2B5EF4-FFF2-40B4-BE49-F238E27FC236}">
                  <a16:creationId xmlns:a16="http://schemas.microsoft.com/office/drawing/2014/main" id="{85F21CF7-254C-23FF-1800-B27BD9D4E654}"/>
                </a:ext>
              </a:extLst>
            </p:cNvPr>
            <p:cNvSpPr txBox="1"/>
            <p:nvPr/>
          </p:nvSpPr>
          <p:spPr>
            <a:xfrm>
              <a:off x="9130427" y="2885964"/>
              <a:ext cx="2934521" cy="369332"/>
            </a:xfrm>
            <a:prstGeom prst="rect">
              <a:avLst/>
            </a:prstGeom>
            <a:noFill/>
          </p:spPr>
          <p:txBody>
            <a:bodyPr wrap="none" rtlCol="0">
              <a:spAutoFit/>
            </a:bodyPr>
            <a:lstStyle/>
            <a:p>
              <a:r>
                <a:rPr lang="en-US" dirty="0">
                  <a:hlinkClick r:id="rId3"/>
                </a:rPr>
                <a:t>https://go.osu.edu/mitp2024</a:t>
              </a:r>
              <a:endParaRPr lang="en-US" dirty="0"/>
            </a:p>
          </p:txBody>
        </p:sp>
        <p:pic>
          <p:nvPicPr>
            <p:cNvPr id="7" name="Picture 2">
              <a:extLst>
                <a:ext uri="{FF2B5EF4-FFF2-40B4-BE49-F238E27FC236}">
                  <a16:creationId xmlns:a16="http://schemas.microsoft.com/office/drawing/2014/main" id="{C7DFF9B2-CAEA-96FE-D415-700FA6D93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008" y="1067098"/>
              <a:ext cx="1818866" cy="18188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134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B4EAD84-43F6-9984-EE60-0F1B43D472AC}"/>
              </a:ext>
            </a:extLst>
          </p:cNvPr>
          <p:cNvSpPr txBox="1"/>
          <p:nvPr/>
        </p:nvSpPr>
        <p:spPr>
          <a:xfrm>
            <a:off x="180198" y="1283066"/>
            <a:ext cx="6664729" cy="433965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General:</a:t>
            </a:r>
            <a:r>
              <a:rPr lang="en-US" dirty="0"/>
              <a:t> </a:t>
            </a:r>
            <a:r>
              <a:rPr lang="en-US" sz="2400" i="1" dirty="0"/>
              <a:t>K</a:t>
            </a:r>
            <a:r>
              <a:rPr lang="en-US" sz="2400" dirty="0"/>
              <a:t> models </a:t>
            </a:r>
          </a:p>
          <a:p>
            <a:pPr marL="342900" indent="-342900">
              <a:spcAft>
                <a:spcPts val="1200"/>
              </a:spcAft>
              <a:buFont typeface="Arial" panose="020B0604020202020204" pitchFamily="34" charset="0"/>
              <a:buChar char="•"/>
            </a:pPr>
            <a:r>
              <a:rPr lang="en-US" sz="2400" dirty="0"/>
              <a:t>Specify a model by predictions for observations </a:t>
            </a:r>
            <a:r>
              <a:rPr lang="en-US" sz="2400" i="1" dirty="0" err="1"/>
              <a:t>y</a:t>
            </a:r>
            <a:r>
              <a:rPr lang="en-US" sz="2400" i="1" baseline="-25000" dirty="0" err="1"/>
              <a:t>i</a:t>
            </a:r>
            <a:r>
              <a:rPr lang="en-US" sz="2400" i="1" dirty="0"/>
              <a:t> </a:t>
            </a:r>
            <a:r>
              <a:rPr lang="en-US" sz="2400" dirty="0"/>
              <a:t>at points </a:t>
            </a:r>
            <a:r>
              <a:rPr lang="en-US" sz="2400" i="1" dirty="0"/>
              <a:t>x</a:t>
            </a:r>
            <a:r>
              <a:rPr lang="en-US" sz="2400" i="1" baseline="-25000" dirty="0"/>
              <a:t>i  </a:t>
            </a:r>
            <a:r>
              <a:rPr lang="en-US" sz="2400" dirty="0">
                <a:sym typeface="Wingdings" pitchFamily="2" charset="2"/>
              </a:rPr>
              <a:t></a:t>
            </a:r>
          </a:p>
          <a:p>
            <a:pPr marL="342900" indent="-342900">
              <a:spcAft>
                <a:spcPts val="1200"/>
              </a:spcAft>
              <a:buFont typeface="Arial" panose="020B0604020202020204" pitchFamily="34" charset="0"/>
              <a:buChar char="•"/>
            </a:pPr>
            <a:r>
              <a:rPr lang="en-US" sz="2400" dirty="0">
                <a:sym typeface="Wingdings" pitchFamily="2" charset="2"/>
              </a:rPr>
              <a:t>Predictions at new input points:</a:t>
            </a: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r>
              <a:rPr lang="en-US" sz="2400" dirty="0">
                <a:sym typeface="Wingdings" pitchFamily="2" charset="2"/>
              </a:rPr>
              <a:t>Bayesian Model Averaging (BMA) has constant weights        ; </a:t>
            </a:r>
            <a:r>
              <a:rPr lang="en-US" sz="2400" dirty="0">
                <a:solidFill>
                  <a:srgbClr val="FF0000"/>
                </a:solidFill>
                <a:sym typeface="Wingdings" pitchFamily="2" charset="2"/>
              </a:rPr>
              <a:t>for BMM they depend on </a:t>
            </a:r>
            <a:r>
              <a:rPr lang="en-US" sz="2400" i="1" dirty="0">
                <a:solidFill>
                  <a:srgbClr val="FF0000"/>
                </a:solidFill>
                <a:sym typeface="Wingdings" pitchFamily="2" charset="2"/>
              </a:rPr>
              <a:t>x</a:t>
            </a:r>
            <a:r>
              <a:rPr lang="en-US" sz="2400" i="1" baseline="-25000" dirty="0">
                <a:solidFill>
                  <a:srgbClr val="FF0000"/>
                </a:solidFill>
                <a:sym typeface="Wingdings" pitchFamily="2" charset="2"/>
              </a:rPr>
              <a:t>i</a:t>
            </a:r>
            <a:r>
              <a:rPr lang="en-US" sz="2400" dirty="0">
                <a:solidFill>
                  <a:srgbClr val="FF0000"/>
                </a:solidFill>
                <a:sym typeface="Wingdings" pitchFamily="2" charset="2"/>
              </a:rPr>
              <a:t>.</a:t>
            </a:r>
          </a:p>
          <a:p>
            <a:pPr>
              <a:spcAft>
                <a:spcPts val="1200"/>
              </a:spcAft>
            </a:pPr>
            <a:r>
              <a:rPr lang="en-US" sz="2400" dirty="0">
                <a:sym typeface="Wingdings" pitchFamily="2" charset="2"/>
              </a:rPr>
              <a:t> 			</a:t>
            </a:r>
            <a:endParaRPr lang="en-US" sz="2400" dirty="0"/>
          </a:p>
        </p:txBody>
      </p:sp>
      <p:pic>
        <p:nvPicPr>
          <p:cNvPr id="8" name="Picture 7">
            <a:extLst>
              <a:ext uri="{FF2B5EF4-FFF2-40B4-BE49-F238E27FC236}">
                <a16:creationId xmlns:a16="http://schemas.microsoft.com/office/drawing/2014/main" id="{3C6A50C4-9104-8F49-309D-22FB82827FAD}"/>
              </a:ext>
            </a:extLst>
          </p:cNvPr>
          <p:cNvPicPr>
            <a:picLocks noChangeAspect="1"/>
          </p:cNvPicPr>
          <p:nvPr/>
        </p:nvPicPr>
        <p:blipFill>
          <a:blip r:embed="rId3"/>
          <a:stretch>
            <a:fillRect/>
          </a:stretch>
        </p:blipFill>
        <p:spPr>
          <a:xfrm>
            <a:off x="2967608" y="1390077"/>
            <a:ext cx="2354713" cy="290414"/>
          </a:xfrm>
          <a:prstGeom prst="rect">
            <a:avLst/>
          </a:prstGeom>
        </p:spPr>
      </p:pic>
      <p:pic>
        <p:nvPicPr>
          <p:cNvPr id="11" name="Picture 10">
            <a:extLst>
              <a:ext uri="{FF2B5EF4-FFF2-40B4-BE49-F238E27FC236}">
                <a16:creationId xmlns:a16="http://schemas.microsoft.com/office/drawing/2014/main" id="{339365A9-A878-B1DF-8153-4065BE6F9FAB}"/>
              </a:ext>
            </a:extLst>
          </p:cNvPr>
          <p:cNvPicPr>
            <a:picLocks noChangeAspect="1"/>
          </p:cNvPicPr>
          <p:nvPr/>
        </p:nvPicPr>
        <p:blipFill>
          <a:blip r:embed="rId4"/>
          <a:stretch>
            <a:fillRect/>
          </a:stretch>
        </p:blipFill>
        <p:spPr>
          <a:xfrm>
            <a:off x="2440128" y="2242127"/>
            <a:ext cx="3281613" cy="349303"/>
          </a:xfrm>
          <a:prstGeom prst="rect">
            <a:avLst/>
          </a:prstGeom>
        </p:spPr>
      </p:pic>
      <p:sp>
        <p:nvSpPr>
          <p:cNvPr id="16" name="Title 1">
            <a:extLst>
              <a:ext uri="{FF2B5EF4-FFF2-40B4-BE49-F238E27FC236}">
                <a16:creationId xmlns:a16="http://schemas.microsoft.com/office/drawing/2014/main" id="{4EDD8C32-F7D4-416D-8DB0-A5B46ADD520E}"/>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Bayesian model mixing (BMM) examples</a:t>
            </a:r>
          </a:p>
        </p:txBody>
      </p:sp>
      <p:pic>
        <p:nvPicPr>
          <p:cNvPr id="20" name="Picture 19">
            <a:extLst>
              <a:ext uri="{FF2B5EF4-FFF2-40B4-BE49-F238E27FC236}">
                <a16:creationId xmlns:a16="http://schemas.microsoft.com/office/drawing/2014/main" id="{7311BF3A-1130-4B6D-5E7D-7A9926258BC2}"/>
              </a:ext>
            </a:extLst>
          </p:cNvPr>
          <p:cNvPicPr>
            <a:picLocks noChangeAspect="1"/>
          </p:cNvPicPr>
          <p:nvPr/>
        </p:nvPicPr>
        <p:blipFill>
          <a:blip r:embed="rId5"/>
          <a:stretch>
            <a:fillRect/>
          </a:stretch>
        </p:blipFill>
        <p:spPr>
          <a:xfrm>
            <a:off x="1394763" y="3165459"/>
            <a:ext cx="3981955" cy="950647"/>
          </a:xfrm>
          <a:prstGeom prst="rect">
            <a:avLst/>
          </a:prstGeom>
        </p:spPr>
      </p:pic>
      <p:pic>
        <p:nvPicPr>
          <p:cNvPr id="21" name="Picture 20">
            <a:extLst>
              <a:ext uri="{FF2B5EF4-FFF2-40B4-BE49-F238E27FC236}">
                <a16:creationId xmlns:a16="http://schemas.microsoft.com/office/drawing/2014/main" id="{44B1EC39-9509-91F6-FC0B-A8DA8CCCF987}"/>
              </a:ext>
            </a:extLst>
          </p:cNvPr>
          <p:cNvPicPr>
            <a:picLocks noChangeAspect="1"/>
          </p:cNvPicPr>
          <p:nvPr/>
        </p:nvPicPr>
        <p:blipFill>
          <a:blip r:embed="rId6"/>
          <a:stretch>
            <a:fillRect/>
          </a:stretch>
        </p:blipFill>
        <p:spPr>
          <a:xfrm>
            <a:off x="1687092" y="4690974"/>
            <a:ext cx="398379" cy="318703"/>
          </a:xfrm>
          <a:prstGeom prst="rect">
            <a:avLst/>
          </a:prstGeom>
        </p:spPr>
      </p:pic>
      <p:sp>
        <p:nvSpPr>
          <p:cNvPr id="19" name="TextBox 18">
            <a:extLst>
              <a:ext uri="{FF2B5EF4-FFF2-40B4-BE49-F238E27FC236}">
                <a16:creationId xmlns:a16="http://schemas.microsoft.com/office/drawing/2014/main" id="{6F4D96FA-2B43-BDED-5ED1-24B7703C65D3}"/>
              </a:ext>
            </a:extLst>
          </p:cNvPr>
          <p:cNvSpPr txBox="1"/>
          <p:nvPr/>
        </p:nvSpPr>
        <p:spPr>
          <a:xfrm>
            <a:off x="685800" y="5639045"/>
            <a:ext cx="10780323" cy="830997"/>
          </a:xfrm>
          <a:prstGeom prst="rect">
            <a:avLst/>
          </a:prstGeom>
          <a:solidFill>
            <a:schemeClr val="accent2">
              <a:lumMod val="20000"/>
              <a:lumOff val="80000"/>
            </a:schemeClr>
          </a:solidFill>
        </p:spPr>
        <p:txBody>
          <a:bodyPr wrap="none" rtlCol="0">
            <a:spAutoFit/>
          </a:bodyPr>
          <a:lstStyle/>
          <a:p>
            <a:pPr marL="251460" indent="-251460">
              <a:buFont typeface="Arial" panose="020B0604020202020204" pitchFamily="34" charset="0"/>
              <a:buChar char="•"/>
            </a:pPr>
            <a:r>
              <a:rPr lang="en-US" sz="2400" i="1" dirty="0"/>
              <a:t>Local Bayesian Dirichlet mixing of imperfect models</a:t>
            </a:r>
            <a:r>
              <a:rPr lang="en-US" sz="2400" dirty="0"/>
              <a:t>, V. </a:t>
            </a:r>
            <a:r>
              <a:rPr lang="en-US" sz="2400" dirty="0" err="1"/>
              <a:t>Kejzar</a:t>
            </a:r>
            <a:r>
              <a:rPr lang="en-US" sz="2400" dirty="0"/>
              <a:t> et al., </a:t>
            </a:r>
            <a:r>
              <a:rPr lang="en-US" sz="2400" dirty="0">
                <a:hlinkClick r:id="rId7"/>
              </a:rPr>
              <a:t>Sci. Rep. (2023)</a:t>
            </a:r>
            <a:endParaRPr lang="en-US" sz="2400" dirty="0"/>
          </a:p>
          <a:p>
            <a:pPr marL="251460" indent="-251460">
              <a:buFont typeface="Arial" panose="020B0604020202020204" pitchFamily="34" charset="0"/>
              <a:buChar char="•"/>
            </a:pPr>
            <a:r>
              <a:rPr lang="en-US" sz="2400" dirty="0"/>
              <a:t>Weight different nuclear mass models based on predictive ability </a:t>
            </a:r>
            <a:r>
              <a:rPr lang="en-US" sz="2400" dirty="0">
                <a:sym typeface="Wingdings" pitchFamily="2" charset="2"/>
              </a:rPr>
              <a:t> improved!</a:t>
            </a:r>
            <a:endParaRPr lang="en-US" sz="2400" dirty="0"/>
          </a:p>
        </p:txBody>
      </p:sp>
      <p:pic>
        <p:nvPicPr>
          <p:cNvPr id="22" name="Picture 21">
            <a:extLst>
              <a:ext uri="{FF2B5EF4-FFF2-40B4-BE49-F238E27FC236}">
                <a16:creationId xmlns:a16="http://schemas.microsoft.com/office/drawing/2014/main" id="{A0AA9158-A07B-6972-260D-C67517968BE2}"/>
              </a:ext>
            </a:extLst>
          </p:cNvPr>
          <p:cNvPicPr>
            <a:picLocks noChangeAspect="1"/>
          </p:cNvPicPr>
          <p:nvPr/>
        </p:nvPicPr>
        <p:blipFill>
          <a:blip r:embed="rId8"/>
          <a:stretch>
            <a:fillRect/>
          </a:stretch>
        </p:blipFill>
        <p:spPr>
          <a:xfrm>
            <a:off x="7130462" y="2278241"/>
            <a:ext cx="4601373" cy="2349300"/>
          </a:xfrm>
          <a:prstGeom prst="rect">
            <a:avLst/>
          </a:prstGeom>
          <a:solidFill>
            <a:schemeClr val="bg1"/>
          </a:solidFill>
        </p:spPr>
      </p:pic>
    </p:spTree>
    <p:extLst>
      <p:ext uri="{BB962C8B-B14F-4D97-AF65-F5344CB8AC3E}">
        <p14:creationId xmlns:p14="http://schemas.microsoft.com/office/powerpoint/2010/main" val="194253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2"/>
                                        </p:tgtEl>
                                      </p:cBhvr>
                                      <p:by x="200000" y="200000"/>
                                    </p:animScale>
                                  </p:childTnLst>
                                </p:cTn>
                              </p:par>
                              <p:par>
                                <p:cTn id="7" presetID="0" presetClass="path" presetSubtype="0" accel="50000" decel="50000" fill="hold" nodeType="withEffect">
                                  <p:stCondLst>
                                    <p:cond delay="0"/>
                                  </p:stCondLst>
                                  <p:childTnLst>
                                    <p:animMotion origin="layout" path="M -0.01419 -0.025 L -0.29141 -0.025 " pathEditMode="relative" ptsTypes="AA">
                                      <p:cBhvr>
                                        <p:cTn id="8" dur="1000" fill="hold"/>
                                        <p:tgtEl>
                                          <p:spTgt spid="22"/>
                                        </p:tgtEl>
                                        <p:attrNameLst>
                                          <p:attrName>ppt_x</p:attrName>
                                          <p:attrName>ppt_y</p:attrName>
                                        </p:attrNameLst>
                                      </p:cBhvr>
                                    </p:animMotion>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B4EAD84-43F6-9984-EE60-0F1B43D472AC}"/>
              </a:ext>
            </a:extLst>
          </p:cNvPr>
          <p:cNvSpPr txBox="1"/>
          <p:nvPr/>
        </p:nvSpPr>
        <p:spPr>
          <a:xfrm>
            <a:off x="180198" y="1283066"/>
            <a:ext cx="6664729" cy="433965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General:</a:t>
            </a:r>
            <a:r>
              <a:rPr lang="en-US" dirty="0"/>
              <a:t> </a:t>
            </a:r>
            <a:r>
              <a:rPr lang="en-US" sz="2400" i="1" dirty="0"/>
              <a:t>K</a:t>
            </a:r>
            <a:r>
              <a:rPr lang="en-US" sz="2400" dirty="0"/>
              <a:t> models </a:t>
            </a:r>
          </a:p>
          <a:p>
            <a:pPr marL="342900" indent="-342900">
              <a:spcAft>
                <a:spcPts val="1200"/>
              </a:spcAft>
              <a:buFont typeface="Arial" panose="020B0604020202020204" pitchFamily="34" charset="0"/>
              <a:buChar char="•"/>
            </a:pPr>
            <a:r>
              <a:rPr lang="en-US" sz="2400" dirty="0"/>
              <a:t>Specify a model by predictions for observations </a:t>
            </a:r>
            <a:r>
              <a:rPr lang="en-US" sz="2400" i="1" dirty="0" err="1"/>
              <a:t>y</a:t>
            </a:r>
            <a:r>
              <a:rPr lang="en-US" sz="2400" i="1" baseline="-25000" dirty="0" err="1"/>
              <a:t>i</a:t>
            </a:r>
            <a:r>
              <a:rPr lang="en-US" sz="2400" i="1" dirty="0"/>
              <a:t> </a:t>
            </a:r>
            <a:r>
              <a:rPr lang="en-US" sz="2400" dirty="0"/>
              <a:t>at points </a:t>
            </a:r>
            <a:r>
              <a:rPr lang="en-US" sz="2400" i="1" dirty="0"/>
              <a:t>x</a:t>
            </a:r>
            <a:r>
              <a:rPr lang="en-US" sz="2400" i="1" baseline="-25000" dirty="0"/>
              <a:t>i  </a:t>
            </a:r>
            <a:r>
              <a:rPr lang="en-US" sz="2400" dirty="0">
                <a:sym typeface="Wingdings" pitchFamily="2" charset="2"/>
              </a:rPr>
              <a:t></a:t>
            </a:r>
          </a:p>
          <a:p>
            <a:pPr marL="342900" indent="-342900">
              <a:spcAft>
                <a:spcPts val="1200"/>
              </a:spcAft>
              <a:buFont typeface="Arial" panose="020B0604020202020204" pitchFamily="34" charset="0"/>
              <a:buChar char="•"/>
            </a:pPr>
            <a:r>
              <a:rPr lang="en-US" sz="2400" dirty="0">
                <a:sym typeface="Wingdings" pitchFamily="2" charset="2"/>
              </a:rPr>
              <a:t>Predictions at new input points:</a:t>
            </a: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r>
              <a:rPr lang="en-US" sz="2400" dirty="0">
                <a:sym typeface="Wingdings" pitchFamily="2" charset="2"/>
              </a:rPr>
              <a:t>Bayesian Model Averaging (BMA) has constant weights        ; </a:t>
            </a:r>
            <a:r>
              <a:rPr lang="en-US" sz="2400" dirty="0">
                <a:solidFill>
                  <a:srgbClr val="FF0000"/>
                </a:solidFill>
                <a:sym typeface="Wingdings" pitchFamily="2" charset="2"/>
              </a:rPr>
              <a:t>for BMM they depend on </a:t>
            </a:r>
            <a:r>
              <a:rPr lang="en-US" sz="2400" i="1" dirty="0">
                <a:solidFill>
                  <a:srgbClr val="FF0000"/>
                </a:solidFill>
                <a:sym typeface="Wingdings" pitchFamily="2" charset="2"/>
              </a:rPr>
              <a:t>x</a:t>
            </a:r>
            <a:r>
              <a:rPr lang="en-US" sz="2400" i="1" baseline="-25000" dirty="0">
                <a:solidFill>
                  <a:srgbClr val="FF0000"/>
                </a:solidFill>
                <a:sym typeface="Wingdings" pitchFamily="2" charset="2"/>
              </a:rPr>
              <a:t>i</a:t>
            </a:r>
            <a:r>
              <a:rPr lang="en-US" sz="2400" dirty="0">
                <a:solidFill>
                  <a:srgbClr val="FF0000"/>
                </a:solidFill>
                <a:sym typeface="Wingdings" pitchFamily="2" charset="2"/>
              </a:rPr>
              <a:t>.</a:t>
            </a:r>
          </a:p>
          <a:p>
            <a:pPr>
              <a:spcAft>
                <a:spcPts val="1200"/>
              </a:spcAft>
            </a:pPr>
            <a:r>
              <a:rPr lang="en-US" sz="2400" dirty="0">
                <a:sym typeface="Wingdings" pitchFamily="2" charset="2"/>
              </a:rPr>
              <a:t> 			</a:t>
            </a:r>
            <a:endParaRPr lang="en-US" sz="2400" dirty="0"/>
          </a:p>
        </p:txBody>
      </p:sp>
      <p:pic>
        <p:nvPicPr>
          <p:cNvPr id="8" name="Picture 7">
            <a:extLst>
              <a:ext uri="{FF2B5EF4-FFF2-40B4-BE49-F238E27FC236}">
                <a16:creationId xmlns:a16="http://schemas.microsoft.com/office/drawing/2014/main" id="{3C6A50C4-9104-8F49-309D-22FB82827FAD}"/>
              </a:ext>
            </a:extLst>
          </p:cNvPr>
          <p:cNvPicPr>
            <a:picLocks noChangeAspect="1"/>
          </p:cNvPicPr>
          <p:nvPr/>
        </p:nvPicPr>
        <p:blipFill>
          <a:blip r:embed="rId3"/>
          <a:stretch>
            <a:fillRect/>
          </a:stretch>
        </p:blipFill>
        <p:spPr>
          <a:xfrm>
            <a:off x="2967608" y="1390077"/>
            <a:ext cx="2354713" cy="290414"/>
          </a:xfrm>
          <a:prstGeom prst="rect">
            <a:avLst/>
          </a:prstGeom>
        </p:spPr>
      </p:pic>
      <p:pic>
        <p:nvPicPr>
          <p:cNvPr id="11" name="Picture 10">
            <a:extLst>
              <a:ext uri="{FF2B5EF4-FFF2-40B4-BE49-F238E27FC236}">
                <a16:creationId xmlns:a16="http://schemas.microsoft.com/office/drawing/2014/main" id="{339365A9-A878-B1DF-8153-4065BE6F9FAB}"/>
              </a:ext>
            </a:extLst>
          </p:cNvPr>
          <p:cNvPicPr>
            <a:picLocks noChangeAspect="1"/>
          </p:cNvPicPr>
          <p:nvPr/>
        </p:nvPicPr>
        <p:blipFill>
          <a:blip r:embed="rId4"/>
          <a:stretch>
            <a:fillRect/>
          </a:stretch>
        </p:blipFill>
        <p:spPr>
          <a:xfrm>
            <a:off x="2440128" y="2242127"/>
            <a:ext cx="3281613" cy="349303"/>
          </a:xfrm>
          <a:prstGeom prst="rect">
            <a:avLst/>
          </a:prstGeom>
        </p:spPr>
      </p:pic>
      <p:sp>
        <p:nvSpPr>
          <p:cNvPr id="16" name="Title 1">
            <a:extLst>
              <a:ext uri="{FF2B5EF4-FFF2-40B4-BE49-F238E27FC236}">
                <a16:creationId xmlns:a16="http://schemas.microsoft.com/office/drawing/2014/main" id="{4EDD8C32-F7D4-416D-8DB0-A5B46ADD520E}"/>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Bayesian model mixing (BMM) example</a:t>
            </a:r>
          </a:p>
        </p:txBody>
      </p:sp>
      <p:pic>
        <p:nvPicPr>
          <p:cNvPr id="20" name="Picture 19">
            <a:extLst>
              <a:ext uri="{FF2B5EF4-FFF2-40B4-BE49-F238E27FC236}">
                <a16:creationId xmlns:a16="http://schemas.microsoft.com/office/drawing/2014/main" id="{7311BF3A-1130-4B6D-5E7D-7A9926258BC2}"/>
              </a:ext>
            </a:extLst>
          </p:cNvPr>
          <p:cNvPicPr>
            <a:picLocks noChangeAspect="1"/>
          </p:cNvPicPr>
          <p:nvPr/>
        </p:nvPicPr>
        <p:blipFill>
          <a:blip r:embed="rId5"/>
          <a:stretch>
            <a:fillRect/>
          </a:stretch>
        </p:blipFill>
        <p:spPr>
          <a:xfrm>
            <a:off x="1394763" y="3165459"/>
            <a:ext cx="3981955" cy="950647"/>
          </a:xfrm>
          <a:prstGeom prst="rect">
            <a:avLst/>
          </a:prstGeom>
        </p:spPr>
      </p:pic>
      <p:pic>
        <p:nvPicPr>
          <p:cNvPr id="21" name="Picture 20">
            <a:extLst>
              <a:ext uri="{FF2B5EF4-FFF2-40B4-BE49-F238E27FC236}">
                <a16:creationId xmlns:a16="http://schemas.microsoft.com/office/drawing/2014/main" id="{44B1EC39-9509-91F6-FC0B-A8DA8CCCF987}"/>
              </a:ext>
            </a:extLst>
          </p:cNvPr>
          <p:cNvPicPr>
            <a:picLocks noChangeAspect="1"/>
          </p:cNvPicPr>
          <p:nvPr/>
        </p:nvPicPr>
        <p:blipFill>
          <a:blip r:embed="rId6"/>
          <a:stretch>
            <a:fillRect/>
          </a:stretch>
        </p:blipFill>
        <p:spPr>
          <a:xfrm>
            <a:off x="1687092" y="4690974"/>
            <a:ext cx="398379" cy="318703"/>
          </a:xfrm>
          <a:prstGeom prst="rect">
            <a:avLst/>
          </a:prstGeom>
        </p:spPr>
      </p:pic>
      <p:sp>
        <p:nvSpPr>
          <p:cNvPr id="2" name="TextBox 1">
            <a:extLst>
              <a:ext uri="{FF2B5EF4-FFF2-40B4-BE49-F238E27FC236}">
                <a16:creationId xmlns:a16="http://schemas.microsoft.com/office/drawing/2014/main" id="{3E6B13DA-ADA9-EAE1-08EF-C5758242B47E}"/>
              </a:ext>
            </a:extLst>
          </p:cNvPr>
          <p:cNvSpPr txBox="1"/>
          <p:nvPr/>
        </p:nvSpPr>
        <p:spPr>
          <a:xfrm>
            <a:off x="6369213" y="5622716"/>
            <a:ext cx="5147016" cy="1200329"/>
          </a:xfrm>
          <a:prstGeom prst="rect">
            <a:avLst/>
          </a:prstGeom>
          <a:solidFill>
            <a:schemeClr val="accent1">
              <a:lumMod val="20000"/>
              <a:lumOff val="80000"/>
            </a:schemeClr>
          </a:solidFill>
        </p:spPr>
        <p:txBody>
          <a:bodyPr wrap="square" rtlCol="0">
            <a:spAutoFit/>
          </a:bodyPr>
          <a:lstStyle/>
          <a:p>
            <a:pPr algn="ctr"/>
            <a:r>
              <a:rPr lang="en-US" sz="2400" dirty="0"/>
              <a:t>Spanning the gap in density for pressure of symmetric nuclear matter by informing a GP from 𝜒EFT and </a:t>
            </a:r>
            <a:r>
              <a:rPr lang="en-US" sz="2400" dirty="0" err="1"/>
              <a:t>pQCD</a:t>
            </a:r>
            <a:endParaRPr lang="en-US" sz="2400" dirty="0"/>
          </a:p>
        </p:txBody>
      </p:sp>
      <p:grpSp>
        <p:nvGrpSpPr>
          <p:cNvPr id="7" name="Group 6">
            <a:extLst>
              <a:ext uri="{FF2B5EF4-FFF2-40B4-BE49-F238E27FC236}">
                <a16:creationId xmlns:a16="http://schemas.microsoft.com/office/drawing/2014/main" id="{454A1B1A-FB20-F456-5E5B-2180055A6AB1}"/>
              </a:ext>
            </a:extLst>
          </p:cNvPr>
          <p:cNvGrpSpPr/>
          <p:nvPr/>
        </p:nvGrpSpPr>
        <p:grpSpPr>
          <a:xfrm>
            <a:off x="5733256" y="959276"/>
            <a:ext cx="6383794" cy="4663440"/>
            <a:chOff x="5808206" y="959276"/>
            <a:chExt cx="6383794" cy="4663440"/>
          </a:xfrm>
        </p:grpSpPr>
        <p:pic>
          <p:nvPicPr>
            <p:cNvPr id="6" name="Picture 5">
              <a:extLst>
                <a:ext uri="{FF2B5EF4-FFF2-40B4-BE49-F238E27FC236}">
                  <a16:creationId xmlns:a16="http://schemas.microsoft.com/office/drawing/2014/main" id="{08AEA2FA-ED35-B000-4B76-3C1B0745C62C}"/>
                </a:ext>
              </a:extLst>
            </p:cNvPr>
            <p:cNvPicPr>
              <a:picLocks noChangeAspect="1"/>
            </p:cNvPicPr>
            <p:nvPr/>
          </p:nvPicPr>
          <p:blipFill>
            <a:blip r:embed="rId7"/>
            <a:stretch>
              <a:fillRect/>
            </a:stretch>
          </p:blipFill>
          <p:spPr>
            <a:xfrm>
              <a:off x="5808206" y="959276"/>
              <a:ext cx="6383794" cy="4663440"/>
            </a:xfrm>
            <a:prstGeom prst="rect">
              <a:avLst/>
            </a:prstGeom>
            <a:solidFill>
              <a:schemeClr val="bg1"/>
            </a:solidFill>
            <a:ln w="60325">
              <a:solidFill>
                <a:schemeClr val="accent1">
                  <a:shade val="50000"/>
                </a:schemeClr>
              </a:solidFill>
            </a:ln>
          </p:spPr>
        </p:pic>
        <p:sp>
          <p:nvSpPr>
            <p:cNvPr id="5" name="TextBox 4">
              <a:extLst>
                <a:ext uri="{FF2B5EF4-FFF2-40B4-BE49-F238E27FC236}">
                  <a16:creationId xmlns:a16="http://schemas.microsoft.com/office/drawing/2014/main" id="{AC274E59-6947-3D0C-C5CD-BC1D4E4884B6}"/>
                </a:ext>
              </a:extLst>
            </p:cNvPr>
            <p:cNvSpPr txBox="1"/>
            <p:nvPr/>
          </p:nvSpPr>
          <p:spPr>
            <a:xfrm>
              <a:off x="6318833" y="1145386"/>
              <a:ext cx="2645778" cy="716348"/>
            </a:xfrm>
            <a:prstGeom prst="rect">
              <a:avLst/>
            </a:prstGeom>
            <a:solidFill>
              <a:schemeClr val="accent2">
                <a:lumMod val="20000"/>
                <a:lumOff val="80000"/>
              </a:schemeClr>
            </a:solidFill>
            <a:ln w="60325">
              <a:solidFill>
                <a:schemeClr val="accent1">
                  <a:shade val="50000"/>
                </a:schemeClr>
              </a:solidFill>
            </a:ln>
          </p:spPr>
          <p:txBody>
            <a:bodyPr wrap="square" lIns="45720" rIns="0" rtlCol="0">
              <a:spAutoFit/>
            </a:bodyPr>
            <a:lstStyle/>
            <a:p>
              <a:pPr algn="ctr"/>
              <a:r>
                <a:rPr lang="en-US" dirty="0"/>
                <a:t>A. </a:t>
              </a:r>
              <a:r>
                <a:rPr lang="en-US" dirty="0" err="1"/>
                <a:t>Semposki</a:t>
              </a:r>
              <a:r>
                <a:rPr lang="en-US" dirty="0"/>
                <a:t> et al.</a:t>
              </a:r>
              <a:br>
                <a:rPr lang="en-US" dirty="0"/>
              </a:br>
              <a:r>
                <a:rPr lang="en-US" dirty="0"/>
                <a:t>arXiv:2404.06323 (2024)</a:t>
              </a:r>
            </a:p>
          </p:txBody>
        </p:sp>
      </p:grpSp>
    </p:spTree>
    <p:extLst>
      <p:ext uri="{BB962C8B-B14F-4D97-AF65-F5344CB8AC3E}">
        <p14:creationId xmlns:p14="http://schemas.microsoft.com/office/powerpoint/2010/main" val="11218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87973" y="4258446"/>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2F13CFB4-D0C6-7EC2-0F71-B703E8F22068}"/>
              </a:ext>
            </a:extLst>
          </p:cNvPr>
          <p:cNvSpPr txBox="1"/>
          <p:nvPr/>
        </p:nvSpPr>
        <p:spPr>
          <a:xfrm>
            <a:off x="240632" y="896017"/>
            <a:ext cx="10180351"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US" sz="2400" dirty="0"/>
              <a:t>Experimental design requires uncertainties from both experiment and models</a:t>
            </a:r>
          </a:p>
        </p:txBody>
      </p:sp>
    </p:spTree>
    <p:extLst>
      <p:ext uri="{BB962C8B-B14F-4D97-AF65-F5344CB8AC3E}">
        <p14:creationId xmlns:p14="http://schemas.microsoft.com/office/powerpoint/2010/main" val="105143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819A0-049C-CA2C-5289-D9A62D929BB0}"/>
              </a:ext>
            </a:extLst>
          </p:cNvPr>
          <p:cNvPicPr>
            <a:picLocks noChangeAspect="1"/>
          </p:cNvPicPr>
          <p:nvPr/>
        </p:nvPicPr>
        <p:blipFill>
          <a:blip r:embed="rId3"/>
          <a:stretch>
            <a:fillRect/>
          </a:stretch>
        </p:blipFill>
        <p:spPr>
          <a:xfrm>
            <a:off x="318172" y="1430152"/>
            <a:ext cx="11628125" cy="4983480"/>
          </a:xfrm>
          <a:prstGeom prst="rect">
            <a:avLst/>
          </a:prstGeom>
        </p:spPr>
      </p:pic>
      <p:grpSp>
        <p:nvGrpSpPr>
          <p:cNvPr id="3" name="Group 2">
            <a:extLst>
              <a:ext uri="{FF2B5EF4-FFF2-40B4-BE49-F238E27FC236}">
                <a16:creationId xmlns:a16="http://schemas.microsoft.com/office/drawing/2014/main" id="{E4E5A9D0-F372-A147-E1BF-1DA5C4C9FED0}"/>
              </a:ext>
            </a:extLst>
          </p:cNvPr>
          <p:cNvGrpSpPr/>
          <p:nvPr/>
        </p:nvGrpSpPr>
        <p:grpSpPr>
          <a:xfrm>
            <a:off x="112473" y="554927"/>
            <a:ext cx="12221200" cy="875225"/>
            <a:chOff x="112473" y="554927"/>
            <a:chExt cx="12221200" cy="875225"/>
          </a:xfrm>
        </p:grpSpPr>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7" name="Rectangle 6">
            <a:extLst>
              <a:ext uri="{FF2B5EF4-FFF2-40B4-BE49-F238E27FC236}">
                <a16:creationId xmlns:a16="http://schemas.microsoft.com/office/drawing/2014/main" id="{B0D68454-EED9-1D5E-D749-686594E3AFC4}"/>
              </a:ext>
            </a:extLst>
          </p:cNvPr>
          <p:cNvSpPr/>
          <p:nvPr/>
        </p:nvSpPr>
        <p:spPr>
          <a:xfrm>
            <a:off x="1056937" y="3812477"/>
            <a:ext cx="10210331" cy="1973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6988B94D-6430-270B-7A8D-806BAF8B85B8}"/>
              </a:ext>
            </a:extLst>
          </p:cNvPr>
          <p:cNvSpPr txBox="1"/>
          <p:nvPr/>
        </p:nvSpPr>
        <p:spPr>
          <a:xfrm>
            <a:off x="3595643" y="1775968"/>
            <a:ext cx="3227807" cy="461665"/>
          </a:xfrm>
          <a:prstGeom prst="rect">
            <a:avLst/>
          </a:prstGeom>
          <a:noFill/>
        </p:spPr>
        <p:txBody>
          <a:bodyPr wrap="none" rtlCol="0">
            <a:spAutoFit/>
          </a:bodyPr>
          <a:lstStyle/>
          <a:p>
            <a:r>
              <a:rPr lang="en-US" sz="2400" dirty="0"/>
              <a:t>J. Melendez et al. (2021)</a:t>
            </a:r>
          </a:p>
        </p:txBody>
      </p:sp>
      <p:sp>
        <p:nvSpPr>
          <p:cNvPr id="13" name="TextBox 12">
            <a:extLst>
              <a:ext uri="{FF2B5EF4-FFF2-40B4-BE49-F238E27FC236}">
                <a16:creationId xmlns:a16="http://schemas.microsoft.com/office/drawing/2014/main" id="{283C3321-B433-235A-BDD5-F482DA299ED5}"/>
              </a:ext>
            </a:extLst>
          </p:cNvPr>
          <p:cNvSpPr txBox="1"/>
          <p:nvPr/>
        </p:nvSpPr>
        <p:spPr>
          <a:xfrm>
            <a:off x="785534" y="11253"/>
            <a:ext cx="10745634" cy="584775"/>
          </a:xfrm>
          <a:prstGeom prst="rect">
            <a:avLst/>
          </a:prstGeom>
          <a:noFill/>
        </p:spPr>
        <p:txBody>
          <a:bodyPr wrap="none" rtlCol="0">
            <a:spAutoFit/>
          </a:bodyPr>
          <a:lstStyle/>
          <a:p>
            <a:r>
              <a:rPr lang="en-US" sz="3200" b="1" dirty="0">
                <a:solidFill>
                  <a:srgbClr val="FF0000"/>
                </a:solidFill>
              </a:rPr>
              <a:t>Example: Design of future </a:t>
            </a:r>
            <a:r>
              <a:rPr lang="en-US" sz="3200" dirty="0">
                <a:solidFill>
                  <a:srgbClr val="FF0000"/>
                </a:solidFill>
              </a:rPr>
              <a:t>𝛾</a:t>
            </a:r>
            <a:r>
              <a:rPr lang="en-US" sz="3200" i="1" dirty="0">
                <a:solidFill>
                  <a:srgbClr val="FF0000"/>
                </a:solidFill>
              </a:rPr>
              <a:t>p </a:t>
            </a:r>
            <a:r>
              <a:rPr lang="en-US" sz="3200" b="1" dirty="0">
                <a:solidFill>
                  <a:srgbClr val="FF0000"/>
                </a:solidFill>
              </a:rPr>
              <a:t>Compton scattering experiments</a:t>
            </a:r>
          </a:p>
        </p:txBody>
      </p:sp>
      <p:grpSp>
        <p:nvGrpSpPr>
          <p:cNvPr id="12" name="Group 11">
            <a:extLst>
              <a:ext uri="{FF2B5EF4-FFF2-40B4-BE49-F238E27FC236}">
                <a16:creationId xmlns:a16="http://schemas.microsoft.com/office/drawing/2014/main" id="{C54070E2-A375-D5E1-1734-4E13D449A0D7}"/>
              </a:ext>
            </a:extLst>
          </p:cNvPr>
          <p:cNvGrpSpPr/>
          <p:nvPr/>
        </p:nvGrpSpPr>
        <p:grpSpPr>
          <a:xfrm>
            <a:off x="1270657" y="4215741"/>
            <a:ext cx="9844645" cy="1200232"/>
            <a:chOff x="1187532" y="4227616"/>
            <a:chExt cx="9844645" cy="1200232"/>
          </a:xfrm>
        </p:grpSpPr>
        <p:sp>
          <p:nvSpPr>
            <p:cNvPr id="11" name="Rectangle 10">
              <a:extLst>
                <a:ext uri="{FF2B5EF4-FFF2-40B4-BE49-F238E27FC236}">
                  <a16:creationId xmlns:a16="http://schemas.microsoft.com/office/drawing/2014/main" id="{49EFF8CA-C4E0-C0AD-E205-F51D1B475568}"/>
                </a:ext>
              </a:extLst>
            </p:cNvPr>
            <p:cNvSpPr/>
            <p:nvPr/>
          </p:nvSpPr>
          <p:spPr>
            <a:xfrm>
              <a:off x="1187532" y="4227616"/>
              <a:ext cx="9844645" cy="120023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7E0377A-2305-5325-09BA-5BEE6E8FBFD8}"/>
                </a:ext>
              </a:extLst>
            </p:cNvPr>
            <p:cNvPicPr>
              <a:picLocks noChangeAspect="1"/>
            </p:cNvPicPr>
            <p:nvPr/>
          </p:nvPicPr>
          <p:blipFill>
            <a:blip r:embed="rId4"/>
            <a:stretch>
              <a:fillRect/>
            </a:stretch>
          </p:blipFill>
          <p:spPr>
            <a:xfrm>
              <a:off x="1300869" y="4342113"/>
              <a:ext cx="9590262" cy="1000783"/>
            </a:xfrm>
            <a:prstGeom prst="rect">
              <a:avLst/>
            </a:prstGeom>
          </p:spPr>
        </p:pic>
      </p:grpSp>
      <p:sp>
        <p:nvSpPr>
          <p:cNvPr id="8" name="Rectangle 7">
            <a:extLst>
              <a:ext uri="{FF2B5EF4-FFF2-40B4-BE49-F238E27FC236}">
                <a16:creationId xmlns:a16="http://schemas.microsoft.com/office/drawing/2014/main" id="{842EF19B-278E-8F72-C850-C672877D26EE}"/>
              </a:ext>
            </a:extLst>
          </p:cNvPr>
          <p:cNvSpPr>
            <a:spLocks/>
          </p:cNvSpPr>
          <p:nvPr/>
        </p:nvSpPr>
        <p:spPr>
          <a:xfrm>
            <a:off x="710903" y="1559927"/>
            <a:ext cx="10698480" cy="219456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Teaser for Harald G.’s talk!</a:t>
            </a:r>
          </a:p>
        </p:txBody>
      </p:sp>
      <p:grpSp>
        <p:nvGrpSpPr>
          <p:cNvPr id="4" name="Group 3">
            <a:extLst>
              <a:ext uri="{FF2B5EF4-FFF2-40B4-BE49-F238E27FC236}">
                <a16:creationId xmlns:a16="http://schemas.microsoft.com/office/drawing/2014/main" id="{CCB23D13-1D89-5004-F439-7C763282778D}"/>
              </a:ext>
            </a:extLst>
          </p:cNvPr>
          <p:cNvGrpSpPr/>
          <p:nvPr/>
        </p:nvGrpSpPr>
        <p:grpSpPr>
          <a:xfrm>
            <a:off x="1046005" y="3779819"/>
            <a:ext cx="10241280" cy="2967121"/>
            <a:chOff x="1137311" y="2351836"/>
            <a:chExt cx="9980204" cy="4311710"/>
          </a:xfrm>
        </p:grpSpPr>
        <p:grpSp>
          <p:nvGrpSpPr>
            <p:cNvPr id="14" name="Group 13">
              <a:extLst>
                <a:ext uri="{FF2B5EF4-FFF2-40B4-BE49-F238E27FC236}">
                  <a16:creationId xmlns:a16="http://schemas.microsoft.com/office/drawing/2014/main" id="{20C8F129-8275-9C11-936A-C975820429E9}"/>
                </a:ext>
              </a:extLst>
            </p:cNvPr>
            <p:cNvGrpSpPr/>
            <p:nvPr/>
          </p:nvGrpSpPr>
          <p:grpSpPr>
            <a:xfrm>
              <a:off x="1137311" y="2351836"/>
              <a:ext cx="9980204" cy="4311710"/>
              <a:chOff x="1137311" y="2351836"/>
              <a:chExt cx="9980204" cy="4311710"/>
            </a:xfrm>
          </p:grpSpPr>
          <p:sp>
            <p:nvSpPr>
              <p:cNvPr id="22" name="Rounded Rectangle 21">
                <a:extLst>
                  <a:ext uri="{FF2B5EF4-FFF2-40B4-BE49-F238E27FC236}">
                    <a16:creationId xmlns:a16="http://schemas.microsoft.com/office/drawing/2014/main" id="{087948F0-EA24-11C1-0200-486395710A92}"/>
                  </a:ext>
                </a:extLst>
              </p:cNvPr>
              <p:cNvSpPr/>
              <p:nvPr/>
            </p:nvSpPr>
            <p:spPr>
              <a:xfrm>
                <a:off x="1137311" y="2351836"/>
                <a:ext cx="9980204" cy="4311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1B2BEA-0003-9F91-F507-E882206705E2}"/>
                  </a:ext>
                </a:extLst>
              </p:cNvPr>
              <p:cNvSpPr txBox="1"/>
              <p:nvPr/>
            </p:nvSpPr>
            <p:spPr>
              <a:xfrm>
                <a:off x="1571026" y="2707627"/>
                <a:ext cx="9049948" cy="2554545"/>
              </a:xfrm>
              <a:prstGeom prst="rect">
                <a:avLst/>
              </a:prstGeom>
              <a:noFill/>
            </p:spPr>
            <p:txBody>
              <a:bodyPr wrap="square" rtlCol="0">
                <a:spAutoFit/>
              </a:bodyPr>
              <a:lstStyle/>
              <a:p>
                <a:pPr marL="342900" indent="-342900">
                  <a:spcAft>
                    <a:spcPts val="1200"/>
                  </a:spcAft>
                  <a:buFont typeface="Wingdings" pitchFamily="2" charset="2"/>
                  <a:buChar char="q"/>
                </a:pPr>
                <a:r>
                  <a:rPr lang="en-US" sz="2400" dirty="0">
                    <a:solidFill>
                      <a:srgbClr val="0070C0"/>
                    </a:solidFill>
                  </a:rPr>
                  <a:t>Interact with the experts (i.e., statisticians, applied mathematicians)</a:t>
                </a:r>
              </a:p>
              <a:p>
                <a:pPr marL="342900" indent="-342900">
                  <a:spcAft>
                    <a:spcPts val="1200"/>
                  </a:spcAft>
                  <a:buFont typeface="Wingdings" pitchFamily="2" charset="2"/>
                  <a:buChar char="q"/>
                </a:pPr>
                <a:r>
                  <a:rPr lang="en-US" sz="2400" dirty="0"/>
                  <a:t>Incorporate </a:t>
                </a:r>
                <a:r>
                  <a:rPr lang="en-US" sz="2400" i="1" dirty="0"/>
                  <a:t>all</a:t>
                </a:r>
                <a:r>
                  <a:rPr lang="en-US" sz="2400" dirty="0"/>
                  <a:t> sources of experimental and </a:t>
                </a:r>
                <a:r>
                  <a:rPr lang="en-US" sz="2400" i="1" dirty="0"/>
                  <a:t>theoretical</a:t>
                </a:r>
                <a:r>
                  <a:rPr lang="en-US" sz="2400" dirty="0"/>
                  <a:t> errors</a:t>
                </a:r>
              </a:p>
              <a:p>
                <a:pPr marL="342900" indent="-342900">
                  <a:spcAft>
                    <a:spcPts val="1200"/>
                  </a:spcAft>
                  <a:buFont typeface="Wingdings" pitchFamily="2" charset="2"/>
                  <a:buChar char="q"/>
                </a:pPr>
                <a:r>
                  <a:rPr lang="en-US" sz="2400" dirty="0"/>
                  <a:t>Formulate </a:t>
                </a:r>
                <a:r>
                  <a:rPr lang="en-US" sz="2400" i="1" dirty="0"/>
                  <a:t>statistical models </a:t>
                </a:r>
                <a:r>
                  <a:rPr lang="en-US" sz="2400" dirty="0"/>
                  <a:t>for uncertainties </a:t>
                </a:r>
              </a:p>
              <a:p>
                <a:pPr marL="342900" indent="-342900">
                  <a:spcAft>
                    <a:spcPts val="1200"/>
                  </a:spcAft>
                  <a:buFont typeface="Wingdings" pitchFamily="2" charset="2"/>
                  <a:buChar char="q"/>
                </a:pPr>
                <a:r>
                  <a:rPr lang="en-US" sz="2400" dirty="0"/>
                  <a:t>Use as informative priors as is reasonable; test sensitivity to priors </a:t>
                </a:r>
              </a:p>
              <a:p>
                <a:pPr marL="342900" indent="-342900">
                  <a:spcAft>
                    <a:spcPts val="1200"/>
                  </a:spcAft>
                  <a:buFont typeface="Wingdings" pitchFamily="2" charset="2"/>
                  <a:buChar char="q"/>
                </a:pPr>
                <a:r>
                  <a:rPr lang="en-US" sz="2400" dirty="0"/>
                  <a:t>Account for correlations in inputs (type x) and </a:t>
                </a:r>
                <a:r>
                  <a:rPr lang="en-US" sz="2400" dirty="0">
                    <a:solidFill>
                      <a:srgbClr val="FF0000"/>
                    </a:solidFill>
                  </a:rPr>
                  <a:t>observables (type y)</a:t>
                </a:r>
              </a:p>
            </p:txBody>
          </p:sp>
        </p:grpSp>
        <p:sp>
          <p:nvSpPr>
            <p:cNvPr id="15" name="TextBox 14">
              <a:extLst>
                <a:ext uri="{FF2B5EF4-FFF2-40B4-BE49-F238E27FC236}">
                  <a16:creationId xmlns:a16="http://schemas.microsoft.com/office/drawing/2014/main" id="{8A5B5B7E-3662-29BF-0C0E-30C289865EC9}"/>
                </a:ext>
              </a:extLst>
            </p:cNvPr>
            <p:cNvSpPr txBox="1"/>
            <p:nvPr/>
          </p:nvSpPr>
          <p:spPr>
            <a:xfrm>
              <a:off x="1616585" y="2624430"/>
              <a:ext cx="415498" cy="461665"/>
            </a:xfrm>
            <a:prstGeom prst="rect">
              <a:avLst/>
            </a:prstGeom>
            <a:noFill/>
          </p:spPr>
          <p:txBody>
            <a:bodyPr wrap="none" rtlCol="0">
              <a:spAutoFit/>
            </a:bodyPr>
            <a:lstStyle/>
            <a:p>
              <a:r>
                <a:rPr lang="en-US" sz="2400" b="1" dirty="0">
                  <a:solidFill>
                    <a:srgbClr val="FF0000"/>
                  </a:solidFill>
                </a:rPr>
                <a:t>✓</a:t>
              </a:r>
            </a:p>
          </p:txBody>
        </p:sp>
        <p:sp>
          <p:nvSpPr>
            <p:cNvPr id="16" name="TextBox 15">
              <a:extLst>
                <a:ext uri="{FF2B5EF4-FFF2-40B4-BE49-F238E27FC236}">
                  <a16:creationId xmlns:a16="http://schemas.microsoft.com/office/drawing/2014/main" id="{EC6D9D45-B484-861E-625C-813A2335775B}"/>
                </a:ext>
              </a:extLst>
            </p:cNvPr>
            <p:cNvSpPr txBox="1"/>
            <p:nvPr/>
          </p:nvSpPr>
          <p:spPr>
            <a:xfrm>
              <a:off x="1625536" y="3382851"/>
              <a:ext cx="415498" cy="461665"/>
            </a:xfrm>
            <a:prstGeom prst="rect">
              <a:avLst/>
            </a:prstGeom>
            <a:noFill/>
          </p:spPr>
          <p:txBody>
            <a:bodyPr wrap="none" rtlCol="0">
              <a:spAutoFit/>
            </a:bodyPr>
            <a:lstStyle/>
            <a:p>
              <a:r>
                <a:rPr lang="en-US" sz="2400" b="1" dirty="0">
                  <a:solidFill>
                    <a:srgbClr val="FF0000"/>
                  </a:solidFill>
                </a:rPr>
                <a:t>✓</a:t>
              </a:r>
            </a:p>
          </p:txBody>
        </p:sp>
        <p:sp>
          <p:nvSpPr>
            <p:cNvPr id="18" name="TextBox 17">
              <a:extLst>
                <a:ext uri="{FF2B5EF4-FFF2-40B4-BE49-F238E27FC236}">
                  <a16:creationId xmlns:a16="http://schemas.microsoft.com/office/drawing/2014/main" id="{3B342921-0B48-7E1F-D911-1817D9133037}"/>
                </a:ext>
              </a:extLst>
            </p:cNvPr>
            <p:cNvSpPr txBox="1"/>
            <p:nvPr/>
          </p:nvSpPr>
          <p:spPr>
            <a:xfrm>
              <a:off x="1625536" y="4118222"/>
              <a:ext cx="415498" cy="461665"/>
            </a:xfrm>
            <a:prstGeom prst="rect">
              <a:avLst/>
            </a:prstGeom>
            <a:noFill/>
          </p:spPr>
          <p:txBody>
            <a:bodyPr wrap="none" rtlCol="0">
              <a:spAutoFit/>
            </a:bodyPr>
            <a:lstStyle/>
            <a:p>
              <a:r>
                <a:rPr lang="en-US" sz="2400" b="1" dirty="0">
                  <a:solidFill>
                    <a:srgbClr val="FF0000"/>
                  </a:solidFill>
                </a:rPr>
                <a:t>✓</a:t>
              </a:r>
            </a:p>
          </p:txBody>
        </p:sp>
        <p:sp>
          <p:nvSpPr>
            <p:cNvPr id="19" name="TextBox 18">
              <a:extLst>
                <a:ext uri="{FF2B5EF4-FFF2-40B4-BE49-F238E27FC236}">
                  <a16:creationId xmlns:a16="http://schemas.microsoft.com/office/drawing/2014/main" id="{C8CE3E59-CFBC-F545-530E-8BF1EA088C0E}"/>
                </a:ext>
              </a:extLst>
            </p:cNvPr>
            <p:cNvSpPr txBox="1"/>
            <p:nvPr/>
          </p:nvSpPr>
          <p:spPr>
            <a:xfrm>
              <a:off x="1611358" y="4854713"/>
              <a:ext cx="415498" cy="461665"/>
            </a:xfrm>
            <a:prstGeom prst="rect">
              <a:avLst/>
            </a:prstGeom>
            <a:noFill/>
          </p:spPr>
          <p:txBody>
            <a:bodyPr wrap="non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9293DAFE-6B72-1581-E80B-2755A42874F0}"/>
                </a:ext>
              </a:extLst>
            </p:cNvPr>
            <p:cNvSpPr txBox="1"/>
            <p:nvPr/>
          </p:nvSpPr>
          <p:spPr>
            <a:xfrm>
              <a:off x="1609161" y="5618469"/>
              <a:ext cx="415498" cy="461665"/>
            </a:xfrm>
            <a:prstGeom prst="rect">
              <a:avLst/>
            </a:prstGeom>
            <a:noFill/>
          </p:spPr>
          <p:txBody>
            <a:bodyPr wrap="none" rtlCol="0">
              <a:spAutoFit/>
            </a:bodyPr>
            <a:lstStyle/>
            <a:p>
              <a:r>
                <a:rPr lang="en-US" sz="2400" b="1" dirty="0">
                  <a:solidFill>
                    <a:srgbClr val="FF0000"/>
                  </a:solidFill>
                </a:rPr>
                <a:t>✓</a:t>
              </a:r>
            </a:p>
          </p:txBody>
        </p:sp>
      </p:grpSp>
    </p:spTree>
    <p:extLst>
      <p:ext uri="{BB962C8B-B14F-4D97-AF65-F5344CB8AC3E}">
        <p14:creationId xmlns:p14="http://schemas.microsoft.com/office/powerpoint/2010/main" val="17306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819A0-049C-CA2C-5289-D9A62D929BB0}"/>
              </a:ext>
            </a:extLst>
          </p:cNvPr>
          <p:cNvPicPr>
            <a:picLocks noChangeAspect="1"/>
          </p:cNvPicPr>
          <p:nvPr/>
        </p:nvPicPr>
        <p:blipFill>
          <a:blip r:embed="rId3"/>
          <a:stretch>
            <a:fillRect/>
          </a:stretch>
        </p:blipFill>
        <p:spPr>
          <a:xfrm>
            <a:off x="318172" y="1430152"/>
            <a:ext cx="11628125" cy="4983480"/>
          </a:xfrm>
          <a:prstGeom prst="rect">
            <a:avLst/>
          </a:prstGeom>
        </p:spPr>
      </p:pic>
      <p:grpSp>
        <p:nvGrpSpPr>
          <p:cNvPr id="3" name="Group 2">
            <a:extLst>
              <a:ext uri="{FF2B5EF4-FFF2-40B4-BE49-F238E27FC236}">
                <a16:creationId xmlns:a16="http://schemas.microsoft.com/office/drawing/2014/main" id="{E4E5A9D0-F372-A147-E1BF-1DA5C4C9FED0}"/>
              </a:ext>
            </a:extLst>
          </p:cNvPr>
          <p:cNvGrpSpPr/>
          <p:nvPr/>
        </p:nvGrpSpPr>
        <p:grpSpPr>
          <a:xfrm>
            <a:off x="112473" y="554927"/>
            <a:ext cx="12221200" cy="875225"/>
            <a:chOff x="112473" y="554927"/>
            <a:chExt cx="12221200" cy="875225"/>
          </a:xfrm>
        </p:grpSpPr>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7" name="Rectangle 6">
            <a:extLst>
              <a:ext uri="{FF2B5EF4-FFF2-40B4-BE49-F238E27FC236}">
                <a16:creationId xmlns:a16="http://schemas.microsoft.com/office/drawing/2014/main" id="{B0D68454-EED9-1D5E-D749-686594E3AFC4}"/>
              </a:ext>
            </a:extLst>
          </p:cNvPr>
          <p:cNvSpPr/>
          <p:nvPr/>
        </p:nvSpPr>
        <p:spPr>
          <a:xfrm>
            <a:off x="1056937" y="3812477"/>
            <a:ext cx="10210331" cy="1973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6988B94D-6430-270B-7A8D-806BAF8B85B8}"/>
              </a:ext>
            </a:extLst>
          </p:cNvPr>
          <p:cNvSpPr txBox="1"/>
          <p:nvPr/>
        </p:nvSpPr>
        <p:spPr>
          <a:xfrm>
            <a:off x="3595643" y="1775968"/>
            <a:ext cx="3227807" cy="461665"/>
          </a:xfrm>
          <a:prstGeom prst="rect">
            <a:avLst/>
          </a:prstGeom>
          <a:noFill/>
        </p:spPr>
        <p:txBody>
          <a:bodyPr wrap="none" rtlCol="0">
            <a:spAutoFit/>
          </a:bodyPr>
          <a:lstStyle/>
          <a:p>
            <a:r>
              <a:rPr lang="en-US" sz="2400" dirty="0"/>
              <a:t>J. Melendez et al. (2021)</a:t>
            </a:r>
          </a:p>
        </p:txBody>
      </p:sp>
      <p:sp>
        <p:nvSpPr>
          <p:cNvPr id="13" name="TextBox 12">
            <a:extLst>
              <a:ext uri="{FF2B5EF4-FFF2-40B4-BE49-F238E27FC236}">
                <a16:creationId xmlns:a16="http://schemas.microsoft.com/office/drawing/2014/main" id="{283C3321-B433-235A-BDD5-F482DA299ED5}"/>
              </a:ext>
            </a:extLst>
          </p:cNvPr>
          <p:cNvSpPr txBox="1"/>
          <p:nvPr/>
        </p:nvSpPr>
        <p:spPr>
          <a:xfrm>
            <a:off x="785534" y="11253"/>
            <a:ext cx="10745634" cy="584775"/>
          </a:xfrm>
          <a:prstGeom prst="rect">
            <a:avLst/>
          </a:prstGeom>
          <a:noFill/>
        </p:spPr>
        <p:txBody>
          <a:bodyPr wrap="none" rtlCol="0">
            <a:spAutoFit/>
          </a:bodyPr>
          <a:lstStyle/>
          <a:p>
            <a:r>
              <a:rPr lang="en-US" sz="3200" b="1" dirty="0">
                <a:solidFill>
                  <a:srgbClr val="FF0000"/>
                </a:solidFill>
              </a:rPr>
              <a:t>Example: Design of future </a:t>
            </a:r>
            <a:r>
              <a:rPr lang="en-US" sz="3200" dirty="0">
                <a:solidFill>
                  <a:srgbClr val="FF0000"/>
                </a:solidFill>
              </a:rPr>
              <a:t>𝛾</a:t>
            </a:r>
            <a:r>
              <a:rPr lang="en-US" sz="3200" i="1" dirty="0">
                <a:solidFill>
                  <a:srgbClr val="FF0000"/>
                </a:solidFill>
              </a:rPr>
              <a:t>p </a:t>
            </a:r>
            <a:r>
              <a:rPr lang="en-US" sz="3200" b="1" dirty="0">
                <a:solidFill>
                  <a:srgbClr val="FF0000"/>
                </a:solidFill>
              </a:rPr>
              <a:t>Compton scattering experiments</a:t>
            </a:r>
          </a:p>
        </p:txBody>
      </p:sp>
      <p:grpSp>
        <p:nvGrpSpPr>
          <p:cNvPr id="12" name="Group 11">
            <a:extLst>
              <a:ext uri="{FF2B5EF4-FFF2-40B4-BE49-F238E27FC236}">
                <a16:creationId xmlns:a16="http://schemas.microsoft.com/office/drawing/2014/main" id="{C54070E2-A375-D5E1-1734-4E13D449A0D7}"/>
              </a:ext>
            </a:extLst>
          </p:cNvPr>
          <p:cNvGrpSpPr/>
          <p:nvPr/>
        </p:nvGrpSpPr>
        <p:grpSpPr>
          <a:xfrm>
            <a:off x="1270657" y="4215741"/>
            <a:ext cx="9844645" cy="1200232"/>
            <a:chOff x="1187532" y="4227616"/>
            <a:chExt cx="9844645" cy="1200232"/>
          </a:xfrm>
        </p:grpSpPr>
        <p:sp>
          <p:nvSpPr>
            <p:cNvPr id="11" name="Rectangle 10">
              <a:extLst>
                <a:ext uri="{FF2B5EF4-FFF2-40B4-BE49-F238E27FC236}">
                  <a16:creationId xmlns:a16="http://schemas.microsoft.com/office/drawing/2014/main" id="{49EFF8CA-C4E0-C0AD-E205-F51D1B475568}"/>
                </a:ext>
              </a:extLst>
            </p:cNvPr>
            <p:cNvSpPr/>
            <p:nvPr/>
          </p:nvSpPr>
          <p:spPr>
            <a:xfrm>
              <a:off x="1187532" y="4227616"/>
              <a:ext cx="9844645" cy="120023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7E0377A-2305-5325-09BA-5BEE6E8FBFD8}"/>
                </a:ext>
              </a:extLst>
            </p:cNvPr>
            <p:cNvPicPr>
              <a:picLocks noChangeAspect="1"/>
            </p:cNvPicPr>
            <p:nvPr/>
          </p:nvPicPr>
          <p:blipFill>
            <a:blip r:embed="rId4"/>
            <a:stretch>
              <a:fillRect/>
            </a:stretch>
          </p:blipFill>
          <p:spPr>
            <a:xfrm>
              <a:off x="1300869" y="4342113"/>
              <a:ext cx="9590262" cy="1000783"/>
            </a:xfrm>
            <a:prstGeom prst="rect">
              <a:avLst/>
            </a:prstGeom>
          </p:spPr>
        </p:pic>
      </p:grpSp>
    </p:spTree>
    <p:extLst>
      <p:ext uri="{BB962C8B-B14F-4D97-AF65-F5344CB8AC3E}">
        <p14:creationId xmlns:p14="http://schemas.microsoft.com/office/powerpoint/2010/main" val="6271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E5A9D0-F372-A147-E1BF-1DA5C4C9FED0}"/>
              </a:ext>
            </a:extLst>
          </p:cNvPr>
          <p:cNvGrpSpPr/>
          <p:nvPr/>
        </p:nvGrpSpPr>
        <p:grpSpPr>
          <a:xfrm>
            <a:off x="112473" y="11253"/>
            <a:ext cx="12221200" cy="1418899"/>
            <a:chOff x="112473" y="11253"/>
            <a:chExt cx="12221200" cy="1418899"/>
          </a:xfrm>
        </p:grpSpPr>
        <p:sp>
          <p:nvSpPr>
            <p:cNvPr id="4" name="TextBox 3">
              <a:extLst>
                <a:ext uri="{FF2B5EF4-FFF2-40B4-BE49-F238E27FC236}">
                  <a16:creationId xmlns:a16="http://schemas.microsoft.com/office/drawing/2014/main" id="{2A7F4D83-5D72-76B6-C0E9-1BF302FAEEAB}"/>
                </a:ext>
              </a:extLst>
            </p:cNvPr>
            <p:cNvSpPr txBox="1"/>
            <p:nvPr/>
          </p:nvSpPr>
          <p:spPr>
            <a:xfrm>
              <a:off x="785534" y="11253"/>
              <a:ext cx="10745634" cy="584775"/>
            </a:xfrm>
            <a:prstGeom prst="rect">
              <a:avLst/>
            </a:prstGeom>
            <a:noFill/>
          </p:spPr>
          <p:txBody>
            <a:bodyPr wrap="none" rtlCol="0">
              <a:spAutoFit/>
            </a:bodyPr>
            <a:lstStyle/>
            <a:p>
              <a:r>
                <a:rPr lang="en-US" sz="3200" b="1" dirty="0">
                  <a:solidFill>
                    <a:srgbClr val="FF0000"/>
                  </a:solidFill>
                </a:rPr>
                <a:t>Example: Design of future </a:t>
              </a:r>
              <a:r>
                <a:rPr lang="en-US" sz="3200" dirty="0">
                  <a:solidFill>
                    <a:srgbClr val="FF0000"/>
                  </a:solidFill>
                </a:rPr>
                <a:t>𝛾</a:t>
              </a:r>
              <a:r>
                <a:rPr lang="en-US" sz="3200" i="1" dirty="0">
                  <a:solidFill>
                    <a:srgbClr val="FF0000"/>
                  </a:solidFill>
                </a:rPr>
                <a:t>p </a:t>
              </a:r>
              <a:r>
                <a:rPr lang="en-US" sz="3200" b="1" dirty="0">
                  <a:solidFill>
                    <a:srgbClr val="FF0000"/>
                  </a:solidFill>
                </a:rPr>
                <a:t>Compton scattering experiments</a:t>
              </a:r>
            </a:p>
          </p:txBody>
        </p:sp>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8" name="TextBox 7">
            <a:extLst>
              <a:ext uri="{FF2B5EF4-FFF2-40B4-BE49-F238E27FC236}">
                <a16:creationId xmlns:a16="http://schemas.microsoft.com/office/drawing/2014/main" id="{280D8310-C3A2-A1B3-4202-BBB81C58F410}"/>
              </a:ext>
            </a:extLst>
          </p:cNvPr>
          <p:cNvSpPr txBox="1"/>
          <p:nvPr/>
        </p:nvSpPr>
        <p:spPr>
          <a:xfrm>
            <a:off x="590087" y="6365705"/>
            <a:ext cx="11882714" cy="461665"/>
          </a:xfrm>
          <a:prstGeom prst="rect">
            <a:avLst/>
          </a:prstGeom>
          <a:noFill/>
        </p:spPr>
        <p:txBody>
          <a:bodyPr wrap="square" rtlCol="0">
            <a:spAutoFit/>
          </a:bodyPr>
          <a:lstStyle/>
          <a:p>
            <a:r>
              <a:rPr lang="en-US" sz="2400" b="1" dirty="0">
                <a:solidFill>
                  <a:srgbClr val="FF0000"/>
                </a:solidFill>
              </a:rPr>
              <a:t>Compare utility without to with model discrepancy 𝛿</a:t>
            </a:r>
            <a:r>
              <a:rPr lang="en-US" sz="2400" b="1" i="1" dirty="0" err="1">
                <a:solidFill>
                  <a:srgbClr val="FF0000"/>
                </a:solidFill>
              </a:rPr>
              <a:t>y</a:t>
            </a:r>
            <a:r>
              <a:rPr lang="en-US" sz="2400" b="1" baseline="-25000" dirty="0" err="1">
                <a:solidFill>
                  <a:srgbClr val="FF0000"/>
                </a:solidFill>
              </a:rPr>
              <a:t>th</a:t>
            </a:r>
            <a:r>
              <a:rPr lang="en-US" sz="2400" b="1" dirty="0">
                <a:solidFill>
                  <a:srgbClr val="FF0000"/>
                </a:solidFill>
              </a:rPr>
              <a:t> ⇒ very different implications!  </a:t>
            </a:r>
          </a:p>
        </p:txBody>
      </p:sp>
      <p:grpSp>
        <p:nvGrpSpPr>
          <p:cNvPr id="23" name="Group 22">
            <a:extLst>
              <a:ext uri="{FF2B5EF4-FFF2-40B4-BE49-F238E27FC236}">
                <a16:creationId xmlns:a16="http://schemas.microsoft.com/office/drawing/2014/main" id="{07BD6700-6462-3552-7157-59A91CE7B4B8}"/>
              </a:ext>
            </a:extLst>
          </p:cNvPr>
          <p:cNvGrpSpPr/>
          <p:nvPr/>
        </p:nvGrpSpPr>
        <p:grpSpPr>
          <a:xfrm>
            <a:off x="318172" y="1430152"/>
            <a:ext cx="11628125" cy="4983480"/>
            <a:chOff x="318172" y="1430152"/>
            <a:chExt cx="11628125" cy="4983480"/>
          </a:xfrm>
        </p:grpSpPr>
        <p:pic>
          <p:nvPicPr>
            <p:cNvPr id="2" name="Picture 1">
              <a:extLst>
                <a:ext uri="{FF2B5EF4-FFF2-40B4-BE49-F238E27FC236}">
                  <a16:creationId xmlns:a16="http://schemas.microsoft.com/office/drawing/2014/main" id="{E05819A0-049C-CA2C-5289-D9A62D929BB0}"/>
                </a:ext>
              </a:extLst>
            </p:cNvPr>
            <p:cNvPicPr>
              <a:picLocks noChangeAspect="1"/>
            </p:cNvPicPr>
            <p:nvPr/>
          </p:nvPicPr>
          <p:blipFill>
            <a:blip r:embed="rId3"/>
            <a:stretch>
              <a:fillRect/>
            </a:stretch>
          </p:blipFill>
          <p:spPr>
            <a:xfrm>
              <a:off x="318172" y="1430152"/>
              <a:ext cx="11628125" cy="4983480"/>
            </a:xfrm>
            <a:prstGeom prst="rect">
              <a:avLst/>
            </a:prstGeom>
          </p:spPr>
        </p:pic>
        <p:sp>
          <p:nvSpPr>
            <p:cNvPr id="9" name="TextBox 8">
              <a:extLst>
                <a:ext uri="{FF2B5EF4-FFF2-40B4-BE49-F238E27FC236}">
                  <a16:creationId xmlns:a16="http://schemas.microsoft.com/office/drawing/2014/main" id="{6988B94D-6430-270B-7A8D-806BAF8B85B8}"/>
                </a:ext>
              </a:extLst>
            </p:cNvPr>
            <p:cNvSpPr txBox="1"/>
            <p:nvPr/>
          </p:nvSpPr>
          <p:spPr>
            <a:xfrm>
              <a:off x="3583768" y="1775968"/>
              <a:ext cx="3227807" cy="461665"/>
            </a:xfrm>
            <a:prstGeom prst="rect">
              <a:avLst/>
            </a:prstGeom>
            <a:noFill/>
          </p:spPr>
          <p:txBody>
            <a:bodyPr wrap="none" rtlCol="0">
              <a:spAutoFit/>
            </a:bodyPr>
            <a:lstStyle/>
            <a:p>
              <a:r>
                <a:rPr lang="en-US" sz="2400" dirty="0"/>
                <a:t>J. Melendez et al. (2021)</a:t>
              </a:r>
            </a:p>
          </p:txBody>
        </p:sp>
        <p:sp>
          <p:nvSpPr>
            <p:cNvPr id="13" name="Oval 12">
              <a:extLst>
                <a:ext uri="{FF2B5EF4-FFF2-40B4-BE49-F238E27FC236}">
                  <a16:creationId xmlns:a16="http://schemas.microsoft.com/office/drawing/2014/main" id="{4475C985-87AD-C3CF-B808-6088886448BA}"/>
                </a:ext>
              </a:extLst>
            </p:cNvPr>
            <p:cNvSpPr/>
            <p:nvPr/>
          </p:nvSpPr>
          <p:spPr>
            <a:xfrm>
              <a:off x="7718961" y="2030682"/>
              <a:ext cx="332509" cy="81939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990F7EA-940E-05D2-7EC6-27C3A8D975CC}"/>
                </a:ext>
              </a:extLst>
            </p:cNvPr>
            <p:cNvSpPr/>
            <p:nvPr/>
          </p:nvSpPr>
          <p:spPr>
            <a:xfrm>
              <a:off x="6811575" y="4099778"/>
              <a:ext cx="332509" cy="141992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0BBA74C-20B1-F2D6-A383-F66C5EE96D74}"/>
                </a:ext>
              </a:extLst>
            </p:cNvPr>
            <p:cNvCxnSpPr>
              <a:cxnSpLocks/>
            </p:cNvCxnSpPr>
            <p:nvPr/>
          </p:nvCxnSpPr>
          <p:spPr>
            <a:xfrm flipH="1">
              <a:off x="7108459" y="2933206"/>
              <a:ext cx="664285" cy="1130947"/>
            </a:xfrm>
            <a:prstGeom prst="line">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297ACC-A826-A17B-DBA5-6B628E45912F}"/>
                </a:ext>
              </a:extLst>
            </p:cNvPr>
            <p:cNvSpPr txBox="1"/>
            <p:nvPr/>
          </p:nvSpPr>
          <p:spPr>
            <a:xfrm>
              <a:off x="5387831" y="2343644"/>
              <a:ext cx="1877437" cy="461665"/>
            </a:xfrm>
            <a:prstGeom prst="rect">
              <a:avLst/>
            </a:prstGeom>
            <a:solidFill>
              <a:schemeClr val="bg1"/>
            </a:solidFill>
          </p:spPr>
          <p:txBody>
            <a:bodyPr wrap="none" rtlCol="0">
              <a:spAutoFit/>
            </a:bodyPr>
            <a:lstStyle/>
            <a:p>
              <a:r>
                <a:rPr lang="en-US" sz="2400" b="1" dirty="0">
                  <a:solidFill>
                    <a:srgbClr val="FF0000"/>
                  </a:solidFill>
                </a:rPr>
                <a:t>Without 𝛿</a:t>
              </a:r>
              <a:r>
                <a:rPr lang="en-US" sz="2400" b="1" i="1" dirty="0" err="1">
                  <a:solidFill>
                    <a:srgbClr val="FF0000"/>
                  </a:solidFill>
                </a:rPr>
                <a:t>y</a:t>
              </a:r>
              <a:r>
                <a:rPr lang="en-US" sz="2400" b="1" baseline="-25000" dirty="0" err="1">
                  <a:solidFill>
                    <a:srgbClr val="FF0000"/>
                  </a:solidFill>
                </a:rPr>
                <a:t>th</a:t>
              </a:r>
              <a:r>
                <a:rPr lang="en-US" sz="2400" dirty="0"/>
                <a:t> </a:t>
              </a:r>
            </a:p>
          </p:txBody>
        </p:sp>
        <p:sp>
          <p:nvSpPr>
            <p:cNvPr id="22" name="TextBox 21">
              <a:extLst>
                <a:ext uri="{FF2B5EF4-FFF2-40B4-BE49-F238E27FC236}">
                  <a16:creationId xmlns:a16="http://schemas.microsoft.com/office/drawing/2014/main" id="{D315C0EC-2466-0528-EA14-A26D3F8C227D}"/>
                </a:ext>
              </a:extLst>
            </p:cNvPr>
            <p:cNvSpPr txBox="1"/>
            <p:nvPr/>
          </p:nvSpPr>
          <p:spPr>
            <a:xfrm>
              <a:off x="5051667" y="4099356"/>
              <a:ext cx="1439818" cy="461665"/>
            </a:xfrm>
            <a:prstGeom prst="rect">
              <a:avLst/>
            </a:prstGeom>
            <a:solidFill>
              <a:schemeClr val="bg1"/>
            </a:solidFill>
          </p:spPr>
          <p:txBody>
            <a:bodyPr wrap="none" rtlCol="0">
              <a:spAutoFit/>
            </a:bodyPr>
            <a:lstStyle/>
            <a:p>
              <a:r>
                <a:rPr lang="en-US" sz="2400" b="1" dirty="0">
                  <a:solidFill>
                    <a:srgbClr val="FF0000"/>
                  </a:solidFill>
                </a:rPr>
                <a:t>With 𝛿</a:t>
              </a:r>
              <a:r>
                <a:rPr lang="en-US" sz="2400" b="1" i="1" dirty="0" err="1">
                  <a:solidFill>
                    <a:srgbClr val="FF0000"/>
                  </a:solidFill>
                </a:rPr>
                <a:t>y</a:t>
              </a:r>
              <a:r>
                <a:rPr lang="en-US" sz="2400" b="1" baseline="-25000" dirty="0" err="1">
                  <a:solidFill>
                    <a:srgbClr val="FF0000"/>
                  </a:solidFill>
                </a:rPr>
                <a:t>th</a:t>
              </a:r>
              <a:r>
                <a:rPr lang="en-US" sz="2400" dirty="0"/>
                <a:t> </a:t>
              </a:r>
            </a:p>
          </p:txBody>
        </p:sp>
      </p:grpSp>
    </p:spTree>
    <p:extLst>
      <p:ext uri="{BB962C8B-B14F-4D97-AF65-F5344CB8AC3E}">
        <p14:creationId xmlns:p14="http://schemas.microsoft.com/office/powerpoint/2010/main" val="96420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55317" y="1552875"/>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222AE88E-FC50-3FD0-8493-B2C22F6DDC29}"/>
              </a:ext>
            </a:extLst>
          </p:cNvPr>
          <p:cNvSpPr txBox="1"/>
          <p:nvPr/>
        </p:nvSpPr>
        <p:spPr>
          <a:xfrm>
            <a:off x="240632" y="896017"/>
            <a:ext cx="8954952"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r>
              <a:rPr lang="en-US" sz="2400" dirty="0"/>
              <a:t>High-fidelity models may be too expensive </a:t>
            </a:r>
            <a:r>
              <a:rPr lang="en-US" sz="2400" dirty="0">
                <a:sym typeface="Wingdings" pitchFamily="2" charset="2"/>
              </a:rPr>
              <a:t> use an emulator instead!</a:t>
            </a:r>
            <a:endParaRPr lang="en-US" sz="2400" dirty="0"/>
          </a:p>
        </p:txBody>
      </p:sp>
    </p:spTree>
    <p:extLst>
      <p:ext uri="{BB962C8B-B14F-4D97-AF65-F5344CB8AC3E}">
        <p14:creationId xmlns:p14="http://schemas.microsoft.com/office/powerpoint/2010/main" val="7495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FA46A7-996F-5F4B-AAA4-34D429F8EB49}"/>
              </a:ext>
            </a:extLst>
          </p:cNvPr>
          <p:cNvPicPr>
            <a:picLocks noChangeAspect="1"/>
          </p:cNvPicPr>
          <p:nvPr/>
        </p:nvPicPr>
        <p:blipFill>
          <a:blip r:embed="rId3"/>
          <a:stretch>
            <a:fillRect/>
          </a:stretch>
        </p:blipFill>
        <p:spPr>
          <a:xfrm>
            <a:off x="6096000" y="3429000"/>
            <a:ext cx="0" cy="0"/>
          </a:xfrm>
          <a:prstGeom prst="rect">
            <a:avLst/>
          </a:prstGeom>
        </p:spPr>
      </p:pic>
      <p:pic>
        <p:nvPicPr>
          <p:cNvPr id="10" name="Picture 9">
            <a:extLst>
              <a:ext uri="{FF2B5EF4-FFF2-40B4-BE49-F238E27FC236}">
                <a16:creationId xmlns:a16="http://schemas.microsoft.com/office/drawing/2014/main" id="{126C7A97-BB12-A543-AFEB-14D026D3C194}"/>
              </a:ext>
            </a:extLst>
          </p:cNvPr>
          <p:cNvPicPr>
            <a:picLocks noChangeAspect="1"/>
          </p:cNvPicPr>
          <p:nvPr/>
        </p:nvPicPr>
        <p:blipFill>
          <a:blip r:embed="rId3"/>
          <a:stretch>
            <a:fillRect/>
          </a:stretch>
        </p:blipFill>
        <p:spPr>
          <a:xfrm>
            <a:off x="6299200" y="3632200"/>
            <a:ext cx="0" cy="0"/>
          </a:xfrm>
          <a:prstGeom prst="rect">
            <a:avLst/>
          </a:prstGeom>
        </p:spPr>
      </p:pic>
      <p:pic>
        <p:nvPicPr>
          <p:cNvPr id="11" name="Picture 10">
            <a:extLst>
              <a:ext uri="{FF2B5EF4-FFF2-40B4-BE49-F238E27FC236}">
                <a16:creationId xmlns:a16="http://schemas.microsoft.com/office/drawing/2014/main" id="{FAFFCA0D-3D59-5840-A6CD-3E9CE3C98057}"/>
              </a:ext>
            </a:extLst>
          </p:cNvPr>
          <p:cNvPicPr>
            <a:picLocks noChangeAspect="1"/>
          </p:cNvPicPr>
          <p:nvPr/>
        </p:nvPicPr>
        <p:blipFill>
          <a:blip r:embed="rId3"/>
          <a:stretch>
            <a:fillRect/>
          </a:stretch>
        </p:blipFill>
        <p:spPr>
          <a:xfrm>
            <a:off x="6502400" y="3835400"/>
            <a:ext cx="0" cy="0"/>
          </a:xfrm>
          <a:prstGeom prst="rect">
            <a:avLst/>
          </a:prstGeom>
        </p:spPr>
      </p:pic>
      <p:sp>
        <p:nvSpPr>
          <p:cNvPr id="16" name="Rectangle 15">
            <a:extLst>
              <a:ext uri="{FF2B5EF4-FFF2-40B4-BE49-F238E27FC236}">
                <a16:creationId xmlns:a16="http://schemas.microsoft.com/office/drawing/2014/main" id="{26FDCAC0-8026-EF4D-9C54-50333142D375}"/>
              </a:ext>
            </a:extLst>
          </p:cNvPr>
          <p:cNvSpPr/>
          <p:nvPr/>
        </p:nvSpPr>
        <p:spPr>
          <a:xfrm>
            <a:off x="533400" y="407234"/>
            <a:ext cx="11335049" cy="707886"/>
          </a:xfrm>
          <a:prstGeom prst="rect">
            <a:avLst/>
          </a:prstGeom>
          <a:no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4000" b="1" dirty="0">
                <a:solidFill>
                  <a:srgbClr val="FF0000"/>
                </a:solidFill>
              </a:rPr>
              <a:t>Universe of model reduction methods</a:t>
            </a:r>
          </a:p>
        </p:txBody>
      </p:sp>
      <p:sp>
        <p:nvSpPr>
          <p:cNvPr id="17" name="TextBox 16">
            <a:extLst>
              <a:ext uri="{FF2B5EF4-FFF2-40B4-BE49-F238E27FC236}">
                <a16:creationId xmlns:a16="http://schemas.microsoft.com/office/drawing/2014/main" id="{45EDFE12-20DE-704C-B126-AFEC20A6DD03}"/>
              </a:ext>
            </a:extLst>
          </p:cNvPr>
          <p:cNvSpPr txBox="1"/>
          <p:nvPr/>
        </p:nvSpPr>
        <p:spPr>
          <a:xfrm>
            <a:off x="723884" y="5892003"/>
            <a:ext cx="11054629" cy="830997"/>
          </a:xfrm>
          <a:prstGeom prst="rect">
            <a:avLst/>
          </a:prstGeom>
          <a:noFill/>
        </p:spPr>
        <p:txBody>
          <a:bodyPr wrap="none" rtlCol="0">
            <a:spAutoFit/>
          </a:bodyPr>
          <a:lstStyle/>
          <a:p>
            <a:r>
              <a:rPr lang="en-US" sz="2400" b="1" dirty="0">
                <a:solidFill>
                  <a:srgbClr val="FF0000"/>
                </a:solidFill>
              </a:rPr>
              <a:t>See </a:t>
            </a:r>
            <a:r>
              <a:rPr lang="en-US" sz="2400" b="1" dirty="0">
                <a:solidFill>
                  <a:srgbClr val="FF0000"/>
                </a:solidFill>
                <a:hlinkClick r:id="rId4">
                  <a:extLst>
                    <a:ext uri="{A12FA001-AC4F-418D-AE19-62706E023703}">
                      <ahyp:hlinkClr xmlns:ahyp="http://schemas.microsoft.com/office/drawing/2018/hyperlinkcolor" val="tx"/>
                    </a:ext>
                  </a:extLst>
                </a:hlinkClick>
              </a:rPr>
              <a:t>Melendez et al., 2022</a:t>
            </a:r>
            <a:r>
              <a:rPr lang="en-US" sz="2400" b="1" dirty="0">
                <a:solidFill>
                  <a:srgbClr val="FF0000"/>
                </a:solidFill>
              </a:rPr>
              <a:t> for</a:t>
            </a:r>
            <a:r>
              <a:rPr lang="en-US" sz="2400" b="1" dirty="0">
                <a:solidFill>
                  <a:srgbClr val="FF0000"/>
                </a:solidFill>
                <a:sym typeface="Wingdings" pitchFamily="2" charset="2"/>
              </a:rPr>
              <a:t> many references from the wide MOR literature;</a:t>
            </a:r>
          </a:p>
          <a:p>
            <a:r>
              <a:rPr lang="en-US" sz="2400" b="1" dirty="0">
                <a:solidFill>
                  <a:srgbClr val="FF0000"/>
                </a:solidFill>
                <a:sym typeface="Wingdings" pitchFamily="2" charset="2"/>
              </a:rPr>
              <a:t>various types of emulators already successful in NP (e.g., refs. in </a:t>
            </a:r>
            <a:r>
              <a:rPr lang="en-US" sz="2400" b="1" dirty="0" err="1">
                <a:solidFill>
                  <a:srgbClr val="FF0000"/>
                </a:solidFill>
                <a:sym typeface="Wingdings" pitchFamily="2" charset="2"/>
                <a:hlinkClick r:id="rId5">
                  <a:extLst>
                    <a:ext uri="{A12FA001-AC4F-418D-AE19-62706E023703}">
                      <ahyp:hlinkClr xmlns:ahyp="http://schemas.microsoft.com/office/drawing/2018/hyperlinkcolor" val="tx"/>
                    </a:ext>
                  </a:extLst>
                </a:hlinkClick>
              </a:rPr>
              <a:t>Drischler</a:t>
            </a:r>
            <a:r>
              <a:rPr lang="en-US" sz="2400" b="1" dirty="0">
                <a:solidFill>
                  <a:srgbClr val="FF0000"/>
                </a:solidFill>
                <a:sym typeface="Wingdings" pitchFamily="2" charset="2"/>
                <a:hlinkClick r:id="rId5">
                  <a:extLst>
                    <a:ext uri="{A12FA001-AC4F-418D-AE19-62706E023703}">
                      <ahyp:hlinkClr xmlns:ahyp="http://schemas.microsoft.com/office/drawing/2018/hyperlinkcolor" val="tx"/>
                    </a:ext>
                  </a:extLst>
                </a:hlinkClick>
              </a:rPr>
              <a:t> et al., 2022</a:t>
            </a:r>
            <a:r>
              <a:rPr lang="en-US" sz="2400" b="1" dirty="0">
                <a:solidFill>
                  <a:srgbClr val="FF0000"/>
                </a:solidFill>
                <a:sym typeface="Wingdings" pitchFamily="2" charset="2"/>
              </a:rPr>
              <a:t>)</a:t>
            </a:r>
            <a:endParaRPr lang="en-US" sz="2400" b="1" dirty="0">
              <a:solidFill>
                <a:srgbClr val="FF0000"/>
              </a:solidFill>
            </a:endParaRPr>
          </a:p>
        </p:txBody>
      </p:sp>
      <p:sp>
        <p:nvSpPr>
          <p:cNvPr id="25" name="TextBox 24">
            <a:extLst>
              <a:ext uri="{FF2B5EF4-FFF2-40B4-BE49-F238E27FC236}">
                <a16:creationId xmlns:a16="http://schemas.microsoft.com/office/drawing/2014/main" id="{C1ADAA8C-4978-234F-8420-C4877E2953A3}"/>
              </a:ext>
            </a:extLst>
          </p:cNvPr>
          <p:cNvSpPr txBox="1"/>
          <p:nvPr/>
        </p:nvSpPr>
        <p:spPr>
          <a:xfrm>
            <a:off x="319536" y="1255799"/>
            <a:ext cx="4704292" cy="2513509"/>
          </a:xfrm>
          <a:prstGeom prst="rect">
            <a:avLst/>
          </a:prstGeom>
          <a:solidFill>
            <a:schemeClr val="accent1">
              <a:lumMod val="20000"/>
              <a:lumOff val="80000"/>
            </a:schemeClr>
          </a:solidFill>
        </p:spPr>
        <p:txBody>
          <a:bodyPr wrap="square" rtlCol="0">
            <a:spAutoFit/>
          </a:bodyPr>
          <a:lstStyle/>
          <a:p>
            <a:pPr>
              <a:spcAft>
                <a:spcPts val="800"/>
              </a:spcAft>
            </a:pPr>
            <a:r>
              <a:rPr lang="en-US" sz="2400" b="1" dirty="0"/>
              <a:t>Need: </a:t>
            </a:r>
            <a:r>
              <a:rPr lang="en-US" sz="2400" dirty="0"/>
              <a:t>to vary parameters for design, control, optimization, </a:t>
            </a:r>
            <a:r>
              <a:rPr lang="en-US" sz="2400" b="1" dirty="0">
                <a:solidFill>
                  <a:srgbClr val="FF0000"/>
                </a:solidFill>
              </a:rPr>
              <a:t>UQ</a:t>
            </a:r>
            <a:r>
              <a:rPr lang="en-US" sz="2400" dirty="0"/>
              <a:t>. </a:t>
            </a:r>
          </a:p>
          <a:p>
            <a:pPr>
              <a:spcAft>
                <a:spcPts val="800"/>
              </a:spcAft>
            </a:pPr>
            <a:r>
              <a:rPr lang="en-US" sz="2400" b="1" dirty="0"/>
              <a:t>Exploit: </a:t>
            </a:r>
            <a:r>
              <a:rPr lang="en-US" sz="2400" dirty="0"/>
              <a:t>much information in high-fidelity models is superfluous.</a:t>
            </a:r>
            <a:endParaRPr lang="en-US" sz="2400" b="1" dirty="0"/>
          </a:p>
          <a:p>
            <a:pPr>
              <a:spcAft>
                <a:spcPts val="800"/>
              </a:spcAft>
            </a:pPr>
            <a:r>
              <a:rPr lang="en-US" sz="2400" b="1" dirty="0"/>
              <a:t>Solution: </a:t>
            </a:r>
            <a:r>
              <a:rPr lang="en-US" sz="2400" dirty="0"/>
              <a:t>reduced-order model (ROM) </a:t>
            </a:r>
            <a:r>
              <a:rPr lang="en-US" sz="2400" dirty="0">
                <a:sym typeface="Wingdings" pitchFamily="2" charset="2"/>
              </a:rPr>
              <a:t></a:t>
            </a:r>
            <a:r>
              <a:rPr lang="en-US" sz="2400" dirty="0"/>
              <a:t> emulator </a:t>
            </a:r>
            <a:r>
              <a:rPr lang="en-US" sz="2133" dirty="0"/>
              <a:t>(fast &amp; accurate™).</a:t>
            </a:r>
          </a:p>
        </p:txBody>
      </p:sp>
      <p:sp>
        <p:nvSpPr>
          <p:cNvPr id="26" name="TextBox 25">
            <a:extLst>
              <a:ext uri="{FF2B5EF4-FFF2-40B4-BE49-F238E27FC236}">
                <a16:creationId xmlns:a16="http://schemas.microsoft.com/office/drawing/2014/main" id="{5BF5F341-68C4-1E48-86FB-D21E9046CAB2}"/>
              </a:ext>
            </a:extLst>
          </p:cNvPr>
          <p:cNvSpPr txBox="1"/>
          <p:nvPr/>
        </p:nvSpPr>
        <p:spPr>
          <a:xfrm>
            <a:off x="230636" y="4076780"/>
            <a:ext cx="11721638" cy="1672253"/>
          </a:xfrm>
          <a:prstGeom prst="rect">
            <a:avLst/>
          </a:prstGeom>
          <a:solidFill>
            <a:schemeClr val="bg1">
              <a:lumMod val="95000"/>
            </a:schemeClr>
          </a:solidFill>
        </p:spPr>
        <p:txBody>
          <a:bodyPr wrap="square" rtlCol="0">
            <a:spAutoFit/>
          </a:bodyPr>
          <a:lstStyle/>
          <a:p>
            <a:pPr>
              <a:spcAft>
                <a:spcPts val="800"/>
              </a:spcAft>
            </a:pPr>
            <a:r>
              <a:rPr lang="en-US" sz="2400" b="1" dirty="0"/>
              <a:t>Data driven: </a:t>
            </a:r>
            <a:r>
              <a:rPr lang="en-US" sz="2400" dirty="0"/>
              <a:t>interpolate output of high-fidelity model w/o understanding </a:t>
            </a:r>
            <a:r>
              <a:rPr lang="en-US" sz="2400" dirty="0">
                <a:sym typeface="Wingdings" pitchFamily="2" charset="2"/>
              </a:rPr>
              <a:t> </a:t>
            </a:r>
            <a:r>
              <a:rPr lang="en-US" sz="2400" i="1" dirty="0">
                <a:sym typeface="Wingdings" pitchFamily="2" charset="2"/>
              </a:rPr>
              <a:t>non-intrusive</a:t>
            </a:r>
            <a:br>
              <a:rPr lang="en-US" sz="2400" i="1" dirty="0">
                <a:sym typeface="Wingdings" pitchFamily="2" charset="2"/>
              </a:rPr>
            </a:br>
            <a:r>
              <a:rPr lang="en-US" sz="2400" i="1" dirty="0">
                <a:sym typeface="Wingdings" pitchFamily="2" charset="2"/>
              </a:rPr>
              <a:t>   </a:t>
            </a:r>
            <a:r>
              <a:rPr lang="en-US" sz="2133" dirty="0">
                <a:sym typeface="Wingdings" pitchFamily="2" charset="2"/>
              </a:rPr>
              <a:t>Examples: Gaussian processes; dynamic mode decomposition; artificial neural network, also hybrid ML</a:t>
            </a:r>
          </a:p>
          <a:p>
            <a:pPr>
              <a:spcAft>
                <a:spcPts val="800"/>
              </a:spcAft>
            </a:pPr>
            <a:r>
              <a:rPr lang="en-US" sz="2400" b="1" dirty="0"/>
              <a:t>Model driven: </a:t>
            </a:r>
            <a:r>
              <a:rPr lang="en-US" sz="2400" dirty="0"/>
              <a:t>derive reduced-order equations from high-fidelity equations </a:t>
            </a:r>
            <a:r>
              <a:rPr lang="en-US" sz="2400" dirty="0">
                <a:sym typeface="Wingdings" pitchFamily="2" charset="2"/>
              </a:rPr>
              <a:t> </a:t>
            </a:r>
            <a:r>
              <a:rPr lang="en-US" sz="2400" i="1" dirty="0">
                <a:sym typeface="Wingdings" pitchFamily="2" charset="2"/>
              </a:rPr>
              <a:t>intrusive</a:t>
            </a:r>
            <a:br>
              <a:rPr lang="en-US" sz="2400" i="1" dirty="0">
                <a:sym typeface="Wingdings" pitchFamily="2" charset="2"/>
              </a:rPr>
            </a:br>
            <a:r>
              <a:rPr lang="en-US" sz="2400" i="1" dirty="0">
                <a:sym typeface="Wingdings" pitchFamily="2" charset="2"/>
              </a:rPr>
              <a:t>   </a:t>
            </a:r>
            <a:r>
              <a:rPr lang="en-US" sz="2133" dirty="0">
                <a:sym typeface="Wingdings" pitchFamily="2" charset="2"/>
              </a:rPr>
              <a:t>Features: physics-based, respects underlying structure  can extrapolate; often uses projection</a:t>
            </a:r>
            <a:endParaRPr lang="en-US" sz="2133" i="1" dirty="0"/>
          </a:p>
        </p:txBody>
      </p:sp>
      <p:sp>
        <p:nvSpPr>
          <p:cNvPr id="29" name="TextBox 28">
            <a:extLst>
              <a:ext uri="{FF2B5EF4-FFF2-40B4-BE49-F238E27FC236}">
                <a16:creationId xmlns:a16="http://schemas.microsoft.com/office/drawing/2014/main" id="{028F1706-74A4-1942-9530-9196DB959076}"/>
              </a:ext>
            </a:extLst>
          </p:cNvPr>
          <p:cNvSpPr txBox="1"/>
          <p:nvPr/>
        </p:nvSpPr>
        <p:spPr>
          <a:xfrm>
            <a:off x="9368585" y="1776744"/>
            <a:ext cx="184731" cy="420564"/>
          </a:xfrm>
          <a:prstGeom prst="rect">
            <a:avLst/>
          </a:prstGeom>
          <a:noFill/>
        </p:spPr>
        <p:txBody>
          <a:bodyPr wrap="none" rtlCol="0">
            <a:spAutoFit/>
          </a:bodyPr>
          <a:lstStyle/>
          <a:p>
            <a:endParaRPr lang="en-US" sz="2133" b="1" dirty="0">
              <a:solidFill>
                <a:srgbClr val="FF0000"/>
              </a:solidFill>
            </a:endParaRPr>
          </a:p>
        </p:txBody>
      </p:sp>
      <p:grpSp>
        <p:nvGrpSpPr>
          <p:cNvPr id="3" name="Group 2">
            <a:extLst>
              <a:ext uri="{FF2B5EF4-FFF2-40B4-BE49-F238E27FC236}">
                <a16:creationId xmlns:a16="http://schemas.microsoft.com/office/drawing/2014/main" id="{69B2E9DD-EA56-6033-144A-28513DB6D321}"/>
              </a:ext>
            </a:extLst>
          </p:cNvPr>
          <p:cNvGrpSpPr/>
          <p:nvPr/>
        </p:nvGrpSpPr>
        <p:grpSpPr>
          <a:xfrm>
            <a:off x="5195224" y="1313171"/>
            <a:ext cx="6845949" cy="2349426"/>
            <a:chOff x="4901922" y="2488924"/>
            <a:chExt cx="6845949" cy="2349426"/>
          </a:xfrm>
        </p:grpSpPr>
        <p:grpSp>
          <p:nvGrpSpPr>
            <p:cNvPr id="2" name="Group 1">
              <a:extLst>
                <a:ext uri="{FF2B5EF4-FFF2-40B4-BE49-F238E27FC236}">
                  <a16:creationId xmlns:a16="http://schemas.microsoft.com/office/drawing/2014/main" id="{823F9D8C-06F3-4E8E-247E-36A786BDF31F}"/>
                </a:ext>
              </a:extLst>
            </p:cNvPr>
            <p:cNvGrpSpPr/>
            <p:nvPr/>
          </p:nvGrpSpPr>
          <p:grpSpPr>
            <a:xfrm>
              <a:off x="4901922" y="2488924"/>
              <a:ext cx="6845949" cy="2349426"/>
              <a:chOff x="4901922" y="2488924"/>
              <a:chExt cx="6845949" cy="2349426"/>
            </a:xfrm>
          </p:grpSpPr>
          <p:sp>
            <p:nvSpPr>
              <p:cNvPr id="20" name="TextBox 19">
                <a:extLst>
                  <a:ext uri="{FF2B5EF4-FFF2-40B4-BE49-F238E27FC236}">
                    <a16:creationId xmlns:a16="http://schemas.microsoft.com/office/drawing/2014/main" id="{E6AE32F7-0C4E-2C47-B903-911F13697F17}"/>
                  </a:ext>
                </a:extLst>
              </p:cNvPr>
              <p:cNvSpPr txBox="1"/>
              <p:nvPr/>
            </p:nvSpPr>
            <p:spPr>
              <a:xfrm>
                <a:off x="4901922" y="2488924"/>
                <a:ext cx="6845949" cy="2349426"/>
              </a:xfrm>
              <a:prstGeom prst="rect">
                <a:avLst/>
              </a:prstGeom>
              <a:solidFill>
                <a:schemeClr val="accent1">
                  <a:lumMod val="20000"/>
                  <a:lumOff val="80000"/>
                </a:schemeClr>
              </a:solidFill>
              <a:ln w="28575">
                <a:solidFill>
                  <a:schemeClr val="accent1"/>
                </a:solidFill>
              </a:ln>
            </p:spPr>
            <p:txBody>
              <a:bodyPr wrap="square" rtlCol="0">
                <a:spAutoFit/>
              </a:bodyPr>
              <a:lstStyle/>
              <a:p>
                <a:pPr algn="ctr"/>
                <a:r>
                  <a:rPr lang="en-US" sz="2667" dirty="0"/>
                  <a:t>[Parametric] MOR (model order reduction)      </a:t>
                </a:r>
              </a:p>
              <a:p>
                <a:endParaRPr lang="en-US" sz="2400" dirty="0"/>
              </a:p>
              <a:p>
                <a:endParaRPr lang="en-US" sz="2400" dirty="0"/>
              </a:p>
              <a:p>
                <a:endParaRPr lang="en-US" sz="2400" dirty="0"/>
              </a:p>
              <a:p>
                <a:endParaRPr lang="en-US" sz="2400" dirty="0"/>
              </a:p>
              <a:p>
                <a:endParaRPr lang="en-US" sz="2400" dirty="0"/>
              </a:p>
            </p:txBody>
          </p:sp>
          <p:grpSp>
            <p:nvGrpSpPr>
              <p:cNvPr id="35" name="Group 34">
                <a:extLst>
                  <a:ext uri="{FF2B5EF4-FFF2-40B4-BE49-F238E27FC236}">
                    <a16:creationId xmlns:a16="http://schemas.microsoft.com/office/drawing/2014/main" id="{609D7624-0B97-F14D-91A2-EA5048E2AA1A}"/>
                  </a:ext>
                </a:extLst>
              </p:cNvPr>
              <p:cNvGrpSpPr/>
              <p:nvPr/>
            </p:nvGrpSpPr>
            <p:grpSpPr>
              <a:xfrm>
                <a:off x="5326120" y="3130463"/>
                <a:ext cx="6148752" cy="1304037"/>
                <a:chOff x="3994590" y="2347847"/>
                <a:chExt cx="4611564" cy="978028"/>
              </a:xfrm>
            </p:grpSpPr>
            <p:sp>
              <p:nvSpPr>
                <p:cNvPr id="31" name="TextBox 30">
                  <a:extLst>
                    <a:ext uri="{FF2B5EF4-FFF2-40B4-BE49-F238E27FC236}">
                      <a16:creationId xmlns:a16="http://schemas.microsoft.com/office/drawing/2014/main" id="{46C2CFD1-BB39-BD47-B03C-EF90ED5CBA49}"/>
                    </a:ext>
                  </a:extLst>
                </p:cNvPr>
                <p:cNvSpPr txBox="1"/>
                <p:nvPr/>
              </p:nvSpPr>
              <p:spPr>
                <a:xfrm>
                  <a:off x="3994590" y="2347847"/>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sp>
              <p:nvSpPr>
                <p:cNvPr id="32" name="TextBox 31">
                  <a:extLst>
                    <a:ext uri="{FF2B5EF4-FFF2-40B4-BE49-F238E27FC236}">
                      <a16:creationId xmlns:a16="http://schemas.microsoft.com/office/drawing/2014/main" id="{3F8A08E1-3E94-B843-B5CC-519CCCB375BA}"/>
                    </a:ext>
                  </a:extLst>
                </p:cNvPr>
                <p:cNvSpPr txBox="1"/>
                <p:nvPr/>
              </p:nvSpPr>
              <p:spPr>
                <a:xfrm>
                  <a:off x="3997102" y="2979626"/>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sp>
              <p:nvSpPr>
                <p:cNvPr id="33" name="TextBox 32">
                  <a:extLst>
                    <a:ext uri="{FF2B5EF4-FFF2-40B4-BE49-F238E27FC236}">
                      <a16:creationId xmlns:a16="http://schemas.microsoft.com/office/drawing/2014/main" id="{F5224B99-2B98-F446-8823-B2EDEE4402ED}"/>
                    </a:ext>
                  </a:extLst>
                </p:cNvPr>
                <p:cNvSpPr txBox="1"/>
                <p:nvPr/>
              </p:nvSpPr>
              <p:spPr>
                <a:xfrm>
                  <a:off x="8298229" y="2360710"/>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sp>
              <p:nvSpPr>
                <p:cNvPr id="34" name="TextBox 33">
                  <a:extLst>
                    <a:ext uri="{FF2B5EF4-FFF2-40B4-BE49-F238E27FC236}">
                      <a16:creationId xmlns:a16="http://schemas.microsoft.com/office/drawing/2014/main" id="{DBB41820-A6CC-0643-953C-04FFCCE4CEEE}"/>
                    </a:ext>
                  </a:extLst>
                </p:cNvPr>
                <p:cNvSpPr txBox="1"/>
                <p:nvPr/>
              </p:nvSpPr>
              <p:spPr>
                <a:xfrm>
                  <a:off x="8307754" y="2940872"/>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grpSp>
        </p:grpSp>
        <p:grpSp>
          <p:nvGrpSpPr>
            <p:cNvPr id="28" name="Group 27">
              <a:extLst>
                <a:ext uri="{FF2B5EF4-FFF2-40B4-BE49-F238E27FC236}">
                  <a16:creationId xmlns:a16="http://schemas.microsoft.com/office/drawing/2014/main" id="{FA783927-F962-F647-8690-BB33C3649394}"/>
                </a:ext>
              </a:extLst>
            </p:cNvPr>
            <p:cNvGrpSpPr/>
            <p:nvPr/>
          </p:nvGrpSpPr>
          <p:grpSpPr>
            <a:xfrm>
              <a:off x="6005057" y="3017396"/>
              <a:ext cx="4804072" cy="1569660"/>
              <a:chOff x="1095165" y="2318266"/>
              <a:chExt cx="3603054" cy="1177245"/>
            </a:xfrm>
          </p:grpSpPr>
          <p:sp>
            <p:nvSpPr>
              <p:cNvPr id="21" name="TextBox 20">
                <a:extLst>
                  <a:ext uri="{FF2B5EF4-FFF2-40B4-BE49-F238E27FC236}">
                    <a16:creationId xmlns:a16="http://schemas.microsoft.com/office/drawing/2014/main" id="{B352ECA1-C117-E640-BEFF-71E9E61C3C87}"/>
                  </a:ext>
                </a:extLst>
              </p:cNvPr>
              <p:cNvSpPr txBox="1"/>
              <p:nvPr/>
            </p:nvSpPr>
            <p:spPr>
              <a:xfrm>
                <a:off x="1095165" y="2318266"/>
                <a:ext cx="3603054" cy="1177245"/>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pPr algn="ctr"/>
                <a:r>
                  <a:rPr lang="en-US" sz="2400" dirty="0"/>
                  <a:t>   RB (reduced basis) method     </a:t>
                </a:r>
              </a:p>
              <a:p>
                <a:endParaRPr lang="en-US" sz="2400" dirty="0"/>
              </a:p>
              <a:p>
                <a:endParaRPr lang="en-US" sz="2400" dirty="0"/>
              </a:p>
              <a:p>
                <a:endParaRPr lang="en-US" sz="2400" dirty="0"/>
              </a:p>
            </p:txBody>
          </p:sp>
          <p:sp>
            <p:nvSpPr>
              <p:cNvPr id="22" name="TextBox 21">
                <a:extLst>
                  <a:ext uri="{FF2B5EF4-FFF2-40B4-BE49-F238E27FC236}">
                    <a16:creationId xmlns:a16="http://schemas.microsoft.com/office/drawing/2014/main" id="{71D3056F-7470-C745-8AB6-52D32D7AE5C0}"/>
                  </a:ext>
                </a:extLst>
              </p:cNvPr>
              <p:cNvSpPr txBox="1"/>
              <p:nvPr/>
            </p:nvSpPr>
            <p:spPr>
              <a:xfrm>
                <a:off x="2269768" y="2742458"/>
                <a:ext cx="1615797" cy="561596"/>
              </a:xfrm>
              <a:prstGeom prst="rect">
                <a:avLst/>
              </a:prstGeom>
              <a:solidFill>
                <a:schemeClr val="accent4">
                  <a:lumMod val="20000"/>
                  <a:lumOff val="80000"/>
                </a:schemeClr>
              </a:solidFill>
              <a:ln w="28575">
                <a:solidFill>
                  <a:schemeClr val="accent4">
                    <a:lumMod val="60000"/>
                    <a:lumOff val="40000"/>
                  </a:schemeClr>
                </a:solidFill>
              </a:ln>
            </p:spPr>
            <p:txBody>
              <a:bodyPr wrap="square" rtlCol="0">
                <a:spAutoFit/>
              </a:bodyPr>
              <a:lstStyle/>
              <a:p>
                <a:pPr algn="ctr"/>
                <a:r>
                  <a:rPr lang="en-US" sz="2133" dirty="0"/>
                  <a:t>  EC (eigenvector continuation)</a:t>
                </a:r>
              </a:p>
            </p:txBody>
          </p:sp>
        </p:grpSp>
      </p:grpSp>
      <p:grpSp>
        <p:nvGrpSpPr>
          <p:cNvPr id="36" name="Group 35">
            <a:extLst>
              <a:ext uri="{FF2B5EF4-FFF2-40B4-BE49-F238E27FC236}">
                <a16:creationId xmlns:a16="http://schemas.microsoft.com/office/drawing/2014/main" id="{4543C498-29EC-8045-A7B4-975F5B3C053A}"/>
              </a:ext>
            </a:extLst>
          </p:cNvPr>
          <p:cNvGrpSpPr/>
          <p:nvPr/>
        </p:nvGrpSpPr>
        <p:grpSpPr>
          <a:xfrm>
            <a:off x="5195225" y="1313171"/>
            <a:ext cx="6845949" cy="2349427"/>
            <a:chOff x="1659530" y="2818798"/>
            <a:chExt cx="5134462" cy="1762070"/>
          </a:xfrm>
        </p:grpSpPr>
        <p:sp>
          <p:nvSpPr>
            <p:cNvPr id="37" name="TextBox 36">
              <a:extLst>
                <a:ext uri="{FF2B5EF4-FFF2-40B4-BE49-F238E27FC236}">
                  <a16:creationId xmlns:a16="http://schemas.microsoft.com/office/drawing/2014/main" id="{BB6E1B85-C226-DD4A-8923-A12D9921891D}"/>
                </a:ext>
              </a:extLst>
            </p:cNvPr>
            <p:cNvSpPr txBox="1"/>
            <p:nvPr/>
          </p:nvSpPr>
          <p:spPr>
            <a:xfrm>
              <a:off x="1659530" y="2818798"/>
              <a:ext cx="5134462" cy="1762070"/>
            </a:xfrm>
            <a:prstGeom prst="rect">
              <a:avLst/>
            </a:prstGeom>
            <a:solidFill>
              <a:schemeClr val="bg1">
                <a:lumMod val="85000"/>
              </a:schemeClr>
            </a:solidFill>
            <a:ln w="28575">
              <a:solidFill>
                <a:schemeClr val="tx1"/>
              </a:solidFill>
            </a:ln>
          </p:spPr>
          <p:txBody>
            <a:bodyPr wrap="square" rtlCol="0">
              <a:spAutoFit/>
            </a:bodyPr>
            <a:lstStyle/>
            <a:p>
              <a:pPr algn="ctr"/>
              <a:r>
                <a:rPr lang="en-US" sz="2667" dirty="0"/>
                <a:t>General classification of ROMs</a:t>
              </a:r>
            </a:p>
            <a:p>
              <a:endParaRPr lang="en-US" sz="2400" dirty="0"/>
            </a:p>
            <a:p>
              <a:endParaRPr lang="en-US" sz="2400" dirty="0"/>
            </a:p>
            <a:p>
              <a:endParaRPr lang="en-US" sz="2400" dirty="0"/>
            </a:p>
            <a:p>
              <a:endParaRPr lang="en-US" sz="2400" dirty="0"/>
            </a:p>
            <a:p>
              <a:endParaRPr lang="en-US" sz="2400" dirty="0"/>
            </a:p>
          </p:txBody>
        </p:sp>
        <p:grpSp>
          <p:nvGrpSpPr>
            <p:cNvPr id="38" name="Group 37">
              <a:extLst>
                <a:ext uri="{FF2B5EF4-FFF2-40B4-BE49-F238E27FC236}">
                  <a16:creationId xmlns:a16="http://schemas.microsoft.com/office/drawing/2014/main" id="{069AAC9C-489C-B54B-AF9C-24FFAA5DC7A2}"/>
                </a:ext>
              </a:extLst>
            </p:cNvPr>
            <p:cNvGrpSpPr/>
            <p:nvPr/>
          </p:nvGrpSpPr>
          <p:grpSpPr>
            <a:xfrm>
              <a:off x="2346960" y="3233854"/>
              <a:ext cx="3706310" cy="1215482"/>
              <a:chOff x="2153920" y="3233854"/>
              <a:chExt cx="3706310" cy="1215482"/>
            </a:xfrm>
          </p:grpSpPr>
          <p:sp>
            <p:nvSpPr>
              <p:cNvPr id="39" name="Oval 38">
                <a:extLst>
                  <a:ext uri="{FF2B5EF4-FFF2-40B4-BE49-F238E27FC236}">
                    <a16:creationId xmlns:a16="http://schemas.microsoft.com/office/drawing/2014/main" id="{5AE00649-72C4-AF44-9BFB-D9655F11B18D}"/>
                  </a:ext>
                </a:extLst>
              </p:cNvPr>
              <p:cNvSpPr/>
              <p:nvPr/>
            </p:nvSpPr>
            <p:spPr>
              <a:xfrm>
                <a:off x="2153920" y="3233854"/>
                <a:ext cx="2206205" cy="1215481"/>
              </a:xfrm>
              <a:prstGeom prst="ellipse">
                <a:avLst/>
              </a:prstGeom>
              <a:solidFill>
                <a:schemeClr val="tx2">
                  <a:lumMod val="60000"/>
                  <a:lumOff val="40000"/>
                  <a:alpha val="23000"/>
                </a:schemeClr>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0" name="Oval 39">
                <a:extLst>
                  <a:ext uri="{FF2B5EF4-FFF2-40B4-BE49-F238E27FC236}">
                    <a16:creationId xmlns:a16="http://schemas.microsoft.com/office/drawing/2014/main" id="{79D380D2-CFDD-9E4F-865E-9EA06C84015D}"/>
                  </a:ext>
                </a:extLst>
              </p:cNvPr>
              <p:cNvSpPr/>
              <p:nvPr/>
            </p:nvSpPr>
            <p:spPr>
              <a:xfrm>
                <a:off x="3654026" y="3233855"/>
                <a:ext cx="2206204" cy="1215481"/>
              </a:xfrm>
              <a:prstGeom prst="ellipse">
                <a:avLst/>
              </a:prstGeom>
              <a:solidFill>
                <a:srgbClr val="FF0000">
                  <a:alpha val="15456"/>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34DED5F0-5DE4-B745-A25F-8D5F5898838F}"/>
                  </a:ext>
                </a:extLst>
              </p:cNvPr>
              <p:cNvSpPr txBox="1"/>
              <p:nvPr/>
            </p:nvSpPr>
            <p:spPr>
              <a:xfrm>
                <a:off x="2207036" y="3503444"/>
                <a:ext cx="1418177" cy="623248"/>
              </a:xfrm>
              <a:prstGeom prst="rect">
                <a:avLst/>
              </a:prstGeom>
              <a:noFill/>
            </p:spPr>
            <p:txBody>
              <a:bodyPr wrap="none" rtlCol="0">
                <a:spAutoFit/>
              </a:bodyPr>
              <a:lstStyle/>
              <a:p>
                <a:pPr algn="ctr"/>
                <a:r>
                  <a:rPr lang="en-US" sz="2400" b="1" dirty="0">
                    <a:solidFill>
                      <a:schemeClr val="bg1"/>
                    </a:solidFill>
                  </a:rPr>
                  <a:t>Data driven</a:t>
                </a:r>
                <a:br>
                  <a:rPr lang="en-US" sz="2400" b="1" dirty="0">
                    <a:solidFill>
                      <a:schemeClr val="bg1"/>
                    </a:solidFill>
                  </a:rPr>
                </a:br>
                <a:r>
                  <a:rPr lang="en-US" sz="2400" b="1" dirty="0">
                    <a:solidFill>
                      <a:schemeClr val="bg1"/>
                    </a:solidFill>
                  </a:rPr>
                  <a:t>non-intrusive</a:t>
                </a:r>
              </a:p>
            </p:txBody>
          </p:sp>
          <p:sp>
            <p:nvSpPr>
              <p:cNvPr id="42" name="TextBox 41">
                <a:extLst>
                  <a:ext uri="{FF2B5EF4-FFF2-40B4-BE49-F238E27FC236}">
                    <a16:creationId xmlns:a16="http://schemas.microsoft.com/office/drawing/2014/main" id="{B642308B-E48D-C349-80D7-67A8B7FFDCDB}"/>
                  </a:ext>
                </a:extLst>
              </p:cNvPr>
              <p:cNvSpPr txBox="1"/>
              <p:nvPr/>
            </p:nvSpPr>
            <p:spPr>
              <a:xfrm>
                <a:off x="3627995" y="3656929"/>
                <a:ext cx="736548" cy="346249"/>
              </a:xfrm>
              <a:prstGeom prst="rect">
                <a:avLst/>
              </a:prstGeom>
              <a:noFill/>
            </p:spPr>
            <p:txBody>
              <a:bodyPr wrap="none" rtlCol="0">
                <a:spAutoFit/>
              </a:bodyPr>
              <a:lstStyle/>
              <a:p>
                <a:r>
                  <a:rPr lang="en-US" sz="2400" dirty="0">
                    <a:solidFill>
                      <a:schemeClr val="bg1"/>
                    </a:solidFill>
                  </a:rPr>
                  <a:t>hybrid</a:t>
                </a:r>
              </a:p>
            </p:txBody>
          </p:sp>
          <p:sp>
            <p:nvSpPr>
              <p:cNvPr id="43" name="TextBox 42">
                <a:extLst>
                  <a:ext uri="{FF2B5EF4-FFF2-40B4-BE49-F238E27FC236}">
                    <a16:creationId xmlns:a16="http://schemas.microsoft.com/office/drawing/2014/main" id="{A2ABBB4D-2C27-E74A-B5F7-9773C32A9DD3}"/>
                  </a:ext>
                </a:extLst>
              </p:cNvPr>
              <p:cNvSpPr txBox="1"/>
              <p:nvPr/>
            </p:nvSpPr>
            <p:spPr>
              <a:xfrm>
                <a:off x="4370510" y="3520480"/>
                <a:ext cx="1422746" cy="623248"/>
              </a:xfrm>
              <a:prstGeom prst="rect">
                <a:avLst/>
              </a:prstGeom>
              <a:noFill/>
            </p:spPr>
            <p:txBody>
              <a:bodyPr wrap="none" rtlCol="0">
                <a:spAutoFit/>
              </a:bodyPr>
              <a:lstStyle/>
              <a:p>
                <a:pPr algn="ctr"/>
                <a:r>
                  <a:rPr lang="en-US" sz="2400" b="1" dirty="0">
                    <a:solidFill>
                      <a:schemeClr val="bg1"/>
                    </a:solidFill>
                  </a:rPr>
                  <a:t>Model driven</a:t>
                </a:r>
                <a:br>
                  <a:rPr lang="en-US" sz="2400" b="1" dirty="0">
                    <a:solidFill>
                      <a:schemeClr val="bg1"/>
                    </a:solidFill>
                  </a:rPr>
                </a:br>
                <a:r>
                  <a:rPr lang="en-US" sz="2400" b="1" dirty="0">
                    <a:solidFill>
                      <a:schemeClr val="bg1"/>
                    </a:solidFill>
                  </a:rPr>
                  <a:t>intrusive</a:t>
                </a:r>
              </a:p>
            </p:txBody>
          </p:sp>
        </p:grpSp>
      </p:grpSp>
    </p:spTree>
    <p:extLst>
      <p:ext uri="{BB962C8B-B14F-4D97-AF65-F5344CB8AC3E}">
        <p14:creationId xmlns:p14="http://schemas.microsoft.com/office/powerpoint/2010/main" val="289327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8A9E669-8762-B442-BEEE-48440D8DD6DB}"/>
              </a:ext>
            </a:extLst>
          </p:cNvPr>
          <p:cNvSpPr txBox="1"/>
          <p:nvPr/>
        </p:nvSpPr>
        <p:spPr>
          <a:xfrm>
            <a:off x="127355" y="932829"/>
            <a:ext cx="5816245" cy="1569660"/>
          </a:xfrm>
          <a:prstGeom prst="rect">
            <a:avLst/>
          </a:prstGeom>
          <a:solidFill>
            <a:schemeClr val="accent1">
              <a:lumMod val="20000"/>
              <a:lumOff val="80000"/>
            </a:schemeClr>
          </a:solidFill>
        </p:spPr>
        <p:txBody>
          <a:bodyPr wrap="square" rtlCol="0">
            <a:spAutoFit/>
          </a:bodyPr>
          <a:lstStyle/>
          <a:p>
            <a:r>
              <a:rPr lang="en-US" sz="2400" dirty="0"/>
              <a:t>Ground-state eigenvectors from a selection of  parameter sets is an extremely effective variational basis for other parameter sets.</a:t>
            </a:r>
            <a:br>
              <a:rPr lang="en-US" sz="2400" dirty="0"/>
            </a:br>
            <a:r>
              <a:rPr lang="en-US" sz="2400" b="1" dirty="0"/>
              <a:t>Characteristics: </a:t>
            </a:r>
            <a:r>
              <a:rPr lang="en-US" sz="2400" dirty="0"/>
              <a:t>fast &amp; accurate! Scales!</a:t>
            </a:r>
            <a:endParaRPr lang="en-US" sz="2400" b="1" dirty="0"/>
          </a:p>
        </p:txBody>
      </p:sp>
      <p:sp>
        <p:nvSpPr>
          <p:cNvPr id="6" name="TextBox 5">
            <a:extLst>
              <a:ext uri="{FF2B5EF4-FFF2-40B4-BE49-F238E27FC236}">
                <a16:creationId xmlns:a16="http://schemas.microsoft.com/office/drawing/2014/main" id="{DB1957F2-9B06-88EE-B82C-89458A4DAA4E}"/>
              </a:ext>
            </a:extLst>
          </p:cNvPr>
          <p:cNvSpPr txBox="1"/>
          <p:nvPr/>
        </p:nvSpPr>
        <p:spPr>
          <a:xfrm>
            <a:off x="6134402" y="932829"/>
            <a:ext cx="5646463" cy="5355312"/>
          </a:xfrm>
          <a:prstGeom prst="rect">
            <a:avLst/>
          </a:prstGeom>
          <a:solidFill>
            <a:schemeClr val="accent6">
              <a:lumMod val="20000"/>
              <a:lumOff val="80000"/>
            </a:schemeClr>
          </a:solidFill>
        </p:spPr>
        <p:txBody>
          <a:bodyPr wrap="square" rtlCol="0">
            <a:spAutoFit/>
          </a:bodyPr>
          <a:lstStyle/>
          <a:p>
            <a:r>
              <a:rPr lang="en-US" sz="2400" b="1" dirty="0"/>
              <a:t>Already applied to many observables:</a:t>
            </a:r>
          </a:p>
          <a:p>
            <a:pPr marL="468630" indent="-285750">
              <a:buFont typeface="Arial" panose="020B0604020202020204" pitchFamily="34" charset="0"/>
              <a:buChar char="•"/>
            </a:pPr>
            <a:r>
              <a:rPr lang="en-US" sz="2400" dirty="0"/>
              <a:t>Ground-state properties (energies, radii)</a:t>
            </a:r>
          </a:p>
          <a:p>
            <a:pPr marL="468630" indent="-285750">
              <a:buFont typeface="Arial" panose="020B0604020202020204" pitchFamily="34" charset="0"/>
              <a:buChar char="•"/>
            </a:pPr>
            <a:r>
              <a:rPr lang="en-US" sz="2400" dirty="0"/>
              <a:t>Transition matrix elements</a:t>
            </a:r>
          </a:p>
          <a:p>
            <a:pPr marL="468630" indent="-285750">
              <a:buFont typeface="Arial" panose="020B0604020202020204" pitchFamily="34" charset="0"/>
              <a:buChar char="•"/>
            </a:pPr>
            <a:r>
              <a:rPr lang="en-US" sz="2400" dirty="0"/>
              <a:t>Excited states</a:t>
            </a:r>
          </a:p>
          <a:p>
            <a:pPr marL="468630" indent="-285750">
              <a:spcAft>
                <a:spcPts val="1800"/>
              </a:spcAft>
              <a:buFont typeface="Arial" panose="020B0604020202020204" pitchFamily="34" charset="0"/>
              <a:buChar char="•"/>
            </a:pPr>
            <a:r>
              <a:rPr lang="en-US" sz="2400" dirty="0"/>
              <a:t>Resonances</a:t>
            </a:r>
          </a:p>
          <a:p>
            <a:r>
              <a:rPr lang="en-US" sz="2400" b="1" dirty="0"/>
              <a:t>Adapted to special situations and methods</a:t>
            </a:r>
          </a:p>
          <a:p>
            <a:pPr marL="466344" indent="-285750">
              <a:buFont typeface="Arial" panose="020B0604020202020204" pitchFamily="34" charset="0"/>
              <a:buChar char="•"/>
            </a:pPr>
            <a:r>
              <a:rPr lang="en-US" sz="2400" dirty="0"/>
              <a:t>Pairing; shell model</a:t>
            </a:r>
          </a:p>
          <a:p>
            <a:pPr marL="466344" indent="-285750">
              <a:buFont typeface="Arial" panose="020B0604020202020204" pitchFamily="34" charset="0"/>
              <a:buChar char="•"/>
            </a:pPr>
            <a:r>
              <a:rPr lang="en-US" sz="2400" dirty="0"/>
              <a:t>Coupled cluster approach; MBPT</a:t>
            </a:r>
          </a:p>
          <a:p>
            <a:pPr marL="466344" indent="-285750">
              <a:buFont typeface="Arial" panose="020B0604020202020204" pitchFamily="34" charset="0"/>
              <a:buChar char="•"/>
            </a:pPr>
            <a:r>
              <a:rPr lang="en-US" sz="2400" dirty="0"/>
              <a:t>Systems in a finite box</a:t>
            </a:r>
          </a:p>
          <a:p>
            <a:pPr marL="466344" indent="-285750">
              <a:spcAft>
                <a:spcPts val="1800"/>
              </a:spcAft>
              <a:buFont typeface="Arial" panose="020B0604020202020204" pitchFamily="34" charset="0"/>
              <a:buChar char="•"/>
            </a:pPr>
            <a:r>
              <a:rPr lang="en-US" sz="2400" dirty="0"/>
              <a:t>Subspace diag. on quantum computers</a:t>
            </a:r>
          </a:p>
          <a:p>
            <a:r>
              <a:rPr lang="en-US" sz="2400" b="1" dirty="0"/>
              <a:t>Extended to non-eigenvalue problems</a:t>
            </a:r>
          </a:p>
          <a:p>
            <a:pPr marL="468630" indent="-285750">
              <a:buFont typeface="Arial" panose="020B0604020202020204" pitchFamily="34" charset="0"/>
              <a:buChar char="•"/>
            </a:pPr>
            <a:r>
              <a:rPr lang="en-US" sz="2400" dirty="0"/>
              <a:t>Reactions and scattering; fission</a:t>
            </a:r>
          </a:p>
          <a:p>
            <a:pPr marL="468630" indent="-285750">
              <a:buFont typeface="Arial" panose="020B0604020202020204" pitchFamily="34" charset="0"/>
              <a:buChar char="•"/>
            </a:pPr>
            <a:r>
              <a:rPr lang="en-US" sz="2400" dirty="0"/>
              <a:t>Quantum spin system phase diagrams </a:t>
            </a:r>
          </a:p>
        </p:txBody>
      </p:sp>
      <p:sp>
        <p:nvSpPr>
          <p:cNvPr id="2" name="Rectangle 1">
            <a:extLst>
              <a:ext uri="{FF2B5EF4-FFF2-40B4-BE49-F238E27FC236}">
                <a16:creationId xmlns:a16="http://schemas.microsoft.com/office/drawing/2014/main" id="{3529A329-CEA9-8A3F-FA45-B6005467EF35}"/>
              </a:ext>
            </a:extLst>
          </p:cNvPr>
          <p:cNvSpPr/>
          <p:nvPr/>
        </p:nvSpPr>
        <p:spPr>
          <a:xfrm>
            <a:off x="1623525" y="153405"/>
            <a:ext cx="9625007" cy="646331"/>
          </a:xfrm>
          <a:prstGeom prst="rect">
            <a:avLst/>
          </a:prstGeom>
        </p:spPr>
        <p:txBody>
          <a:bodyPr wrap="none">
            <a:spAutoFit/>
          </a:bodyPr>
          <a:lstStyle/>
          <a:p>
            <a:r>
              <a:rPr lang="en-US" sz="3600" b="1" i="0" dirty="0">
                <a:solidFill>
                  <a:srgbClr val="FF0000"/>
                </a:solidFill>
                <a:effectLst/>
              </a:rPr>
              <a:t>Snapshot RBM emulators for nuclear observables</a:t>
            </a:r>
            <a:endParaRPr lang="en-US" sz="3600" b="1" dirty="0">
              <a:solidFill>
                <a:srgbClr val="FF0000"/>
              </a:solidFill>
            </a:endParaRPr>
          </a:p>
        </p:txBody>
      </p:sp>
      <p:sp>
        <p:nvSpPr>
          <p:cNvPr id="3" name="TextBox 2">
            <a:extLst>
              <a:ext uri="{FF2B5EF4-FFF2-40B4-BE49-F238E27FC236}">
                <a16:creationId xmlns:a16="http://schemas.microsoft.com/office/drawing/2014/main" id="{70FC256B-08F9-FAEC-23B1-CFB8264423F9}"/>
              </a:ext>
            </a:extLst>
          </p:cNvPr>
          <p:cNvSpPr txBox="1"/>
          <p:nvPr/>
        </p:nvSpPr>
        <p:spPr>
          <a:xfrm>
            <a:off x="6615545" y="6381429"/>
            <a:ext cx="4827091" cy="646331"/>
          </a:xfrm>
          <a:prstGeom prst="rect">
            <a:avLst/>
          </a:prstGeom>
          <a:noFill/>
        </p:spPr>
        <p:txBody>
          <a:bodyPr wrap="none" rtlCol="0">
            <a:spAutoFit/>
          </a:bodyPr>
          <a:lstStyle/>
          <a:p>
            <a:r>
              <a:rPr lang="en-US" sz="1800" b="1" u="none" strike="noStrike" dirty="0">
                <a:effectLst/>
                <a:highlight>
                  <a:srgbClr val="FFFFFF"/>
                </a:highlight>
                <a:hlinkClick r:id="rId3"/>
              </a:rPr>
              <a:t>See</a:t>
            </a:r>
            <a:r>
              <a:rPr lang="en-US" sz="1800" b="1" i="1" u="none" strike="noStrike" dirty="0">
                <a:effectLst/>
                <a:highlight>
                  <a:srgbClr val="FFFFFF"/>
                </a:highlight>
                <a:hlinkClick r:id="rId3"/>
              </a:rPr>
              <a:t> </a:t>
            </a:r>
            <a:r>
              <a:rPr lang="en-US" sz="1800" b="1" i="0" u="none" strike="noStrike" dirty="0">
                <a:effectLst/>
                <a:highlight>
                  <a:srgbClr val="FFFFFF"/>
                </a:highlight>
                <a:hlinkClick r:id="rId3"/>
              </a:rPr>
              <a:t>Duguet et al., RMP (2024)</a:t>
            </a:r>
            <a:r>
              <a:rPr lang="en-US" sz="1800" b="1" i="0" u="none" strike="noStrike" dirty="0">
                <a:effectLst/>
                <a:highlight>
                  <a:srgbClr val="FFFFFF"/>
                </a:highlight>
              </a:rPr>
              <a:t> for latest updates.</a:t>
            </a:r>
            <a:endParaRPr lang="en-US" sz="1800" b="1" i="1" dirty="0">
              <a:solidFill>
                <a:srgbClr val="0070C0"/>
              </a:solidFill>
              <a:sym typeface="Wingdings" pitchFamily="2" charset="2"/>
              <a:hlinkClick r:id="rId4">
                <a:extLst>
                  <a:ext uri="{A12FA001-AC4F-418D-AE19-62706E023703}">
                    <ahyp:hlinkClr xmlns:ahyp="http://schemas.microsoft.com/office/drawing/2018/hyperlinkcolor" val="tx"/>
                  </a:ext>
                </a:extLst>
              </a:hlinkClick>
            </a:endParaRPr>
          </a:p>
          <a:p>
            <a:endParaRPr lang="en-US" dirty="0"/>
          </a:p>
        </p:txBody>
      </p:sp>
      <p:grpSp>
        <p:nvGrpSpPr>
          <p:cNvPr id="4" name="Group 3">
            <a:extLst>
              <a:ext uri="{FF2B5EF4-FFF2-40B4-BE49-F238E27FC236}">
                <a16:creationId xmlns:a16="http://schemas.microsoft.com/office/drawing/2014/main" id="{A5905A35-AB89-4A7C-DF6B-F70056D4EADD}"/>
              </a:ext>
            </a:extLst>
          </p:cNvPr>
          <p:cNvGrpSpPr/>
          <p:nvPr/>
        </p:nvGrpSpPr>
        <p:grpSpPr>
          <a:xfrm>
            <a:off x="256725" y="2610203"/>
            <a:ext cx="5646463" cy="4247797"/>
            <a:chOff x="86410" y="2610203"/>
            <a:chExt cx="5646463" cy="4247797"/>
          </a:xfrm>
        </p:grpSpPr>
        <p:pic>
          <p:nvPicPr>
            <p:cNvPr id="5" name="Picture 4">
              <a:extLst>
                <a:ext uri="{FF2B5EF4-FFF2-40B4-BE49-F238E27FC236}">
                  <a16:creationId xmlns:a16="http://schemas.microsoft.com/office/drawing/2014/main" id="{D1281DD9-B8BF-44D9-8E24-552A6DAF6BD6}"/>
                </a:ext>
              </a:extLst>
            </p:cNvPr>
            <p:cNvPicPr>
              <a:picLocks noChangeAspect="1"/>
            </p:cNvPicPr>
            <p:nvPr/>
          </p:nvPicPr>
          <p:blipFill>
            <a:blip r:embed="rId5"/>
            <a:stretch>
              <a:fillRect/>
            </a:stretch>
          </p:blipFill>
          <p:spPr>
            <a:xfrm>
              <a:off x="86410" y="2610203"/>
              <a:ext cx="5646463" cy="4247797"/>
            </a:xfrm>
            <a:prstGeom prst="rect">
              <a:avLst/>
            </a:prstGeom>
          </p:spPr>
        </p:pic>
        <p:sp>
          <p:nvSpPr>
            <p:cNvPr id="7" name="TextBox 6">
              <a:extLst>
                <a:ext uri="{FF2B5EF4-FFF2-40B4-BE49-F238E27FC236}">
                  <a16:creationId xmlns:a16="http://schemas.microsoft.com/office/drawing/2014/main" id="{8C8557E1-B651-C844-25EE-A271E48AD58C}"/>
                </a:ext>
              </a:extLst>
            </p:cNvPr>
            <p:cNvSpPr txBox="1"/>
            <p:nvPr/>
          </p:nvSpPr>
          <p:spPr>
            <a:xfrm>
              <a:off x="2199876" y="5571288"/>
              <a:ext cx="3413137"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as emulator: </a:t>
              </a:r>
              <a:r>
                <a:rPr lang="en-US" dirty="0">
                  <a:solidFill>
                    <a:srgbClr val="FF0000"/>
                  </a:solidFill>
                  <a:hlinkClick r:id="rId6">
                    <a:extLst>
                      <a:ext uri="{A12FA001-AC4F-418D-AE19-62706E023703}">
                        <ahyp:hlinkClr xmlns:ahyp="http://schemas.microsoft.com/office/drawing/2018/hyperlinkcolor" val="tx"/>
                      </a:ext>
                    </a:extLst>
                  </a:hlinkClick>
                </a:rPr>
                <a:t>König et al. (2020)</a:t>
              </a:r>
              <a:endParaRPr lang="en-US" dirty="0">
                <a:solidFill>
                  <a:srgbClr val="FF0000"/>
                </a:solidFill>
              </a:endParaRPr>
            </a:p>
          </p:txBody>
        </p:sp>
        <p:sp>
          <p:nvSpPr>
            <p:cNvPr id="8" name="TextBox 7">
              <a:extLst>
                <a:ext uri="{FF2B5EF4-FFF2-40B4-BE49-F238E27FC236}">
                  <a16:creationId xmlns:a16="http://schemas.microsoft.com/office/drawing/2014/main" id="{FB981FD7-0113-72BF-0E4A-2534714C23EF}"/>
                </a:ext>
              </a:extLst>
            </p:cNvPr>
            <p:cNvSpPr txBox="1"/>
            <p:nvPr/>
          </p:nvSpPr>
          <p:spPr>
            <a:xfrm>
              <a:off x="1025792" y="4138455"/>
              <a:ext cx="1580497" cy="461665"/>
            </a:xfrm>
            <a:prstGeom prst="rect">
              <a:avLst/>
            </a:prstGeom>
            <a:solidFill>
              <a:schemeClr val="bg1">
                <a:lumMod val="85000"/>
              </a:schemeClr>
            </a:solidFill>
          </p:spPr>
          <p:txBody>
            <a:bodyPr wrap="none" rtlCol="0">
              <a:spAutoFit/>
            </a:bodyPr>
            <a:lstStyle/>
            <a:p>
              <a:r>
                <a:rPr lang="en-US" sz="2400" b="1" baseline="30000" dirty="0">
                  <a:solidFill>
                    <a:srgbClr val="FF0000"/>
                  </a:solidFill>
                </a:rPr>
                <a:t>4</a:t>
              </a:r>
              <a:r>
                <a:rPr lang="en-US" sz="2400" b="1" dirty="0">
                  <a:solidFill>
                    <a:srgbClr val="FF0000"/>
                  </a:solidFill>
                </a:rPr>
                <a:t>He energy</a:t>
              </a:r>
              <a:endParaRPr lang="en-US" sz="2400" b="1" baseline="30000" dirty="0">
                <a:solidFill>
                  <a:srgbClr val="FF0000"/>
                </a:solidFill>
              </a:endParaRPr>
            </a:p>
          </p:txBody>
        </p:sp>
        <p:sp>
          <p:nvSpPr>
            <p:cNvPr id="9" name="TextBox 8">
              <a:extLst>
                <a:ext uri="{FF2B5EF4-FFF2-40B4-BE49-F238E27FC236}">
                  <a16:creationId xmlns:a16="http://schemas.microsoft.com/office/drawing/2014/main" id="{69F991EE-5C0B-C06F-9A06-3054CB4FAFF1}"/>
                </a:ext>
              </a:extLst>
            </p:cNvPr>
            <p:cNvSpPr txBox="1"/>
            <p:nvPr/>
          </p:nvSpPr>
          <p:spPr>
            <a:xfrm>
              <a:off x="2606289" y="5121205"/>
              <a:ext cx="3001980"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from </a:t>
              </a:r>
              <a:r>
                <a:rPr lang="en-US" dirty="0">
                  <a:solidFill>
                    <a:srgbClr val="FF0000"/>
                  </a:solidFill>
                  <a:hlinkClick r:id="rId7">
                    <a:extLst>
                      <a:ext uri="{A12FA001-AC4F-418D-AE19-62706E023703}">
                        <ahyp:hlinkClr xmlns:ahyp="http://schemas.microsoft.com/office/drawing/2018/hyperlinkcolor" val="tx"/>
                      </a:ext>
                    </a:extLst>
                  </a:hlinkClick>
                </a:rPr>
                <a:t>Frame et al., (2018)</a:t>
              </a:r>
              <a:endParaRPr lang="en-US" dirty="0">
                <a:solidFill>
                  <a:srgbClr val="FF0000"/>
                </a:solidFill>
              </a:endParaRPr>
            </a:p>
          </p:txBody>
        </p:sp>
      </p:grpSp>
    </p:spTree>
    <p:extLst>
      <p:ext uri="{BB962C8B-B14F-4D97-AF65-F5344CB8AC3E}">
        <p14:creationId xmlns:p14="http://schemas.microsoft.com/office/powerpoint/2010/main" val="13406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52E7457-2D7D-A086-9D4D-937ED4431DAC}"/>
              </a:ext>
            </a:extLst>
          </p:cNvPr>
          <p:cNvGrpSpPr/>
          <p:nvPr/>
        </p:nvGrpSpPr>
        <p:grpSpPr>
          <a:xfrm>
            <a:off x="6504659" y="874846"/>
            <a:ext cx="5583482" cy="5940088"/>
            <a:chOff x="6504659" y="874846"/>
            <a:chExt cx="5583482" cy="5940088"/>
          </a:xfrm>
        </p:grpSpPr>
        <p:sp>
          <p:nvSpPr>
            <p:cNvPr id="4" name="TextBox 3">
              <a:extLst>
                <a:ext uri="{FF2B5EF4-FFF2-40B4-BE49-F238E27FC236}">
                  <a16:creationId xmlns:a16="http://schemas.microsoft.com/office/drawing/2014/main" id="{ABF71716-BC29-E254-EBD3-9BDA13061DF4}"/>
                </a:ext>
              </a:extLst>
            </p:cNvPr>
            <p:cNvSpPr txBox="1">
              <a:spLocks/>
            </p:cNvSpPr>
            <p:nvPr/>
          </p:nvSpPr>
          <p:spPr>
            <a:xfrm>
              <a:off x="6504659" y="874846"/>
              <a:ext cx="5583482" cy="5940088"/>
            </a:xfrm>
            <a:prstGeom prst="rect">
              <a:avLst/>
            </a:prstGeom>
            <a:solidFill>
              <a:schemeClr val="accent6">
                <a:lumMod val="20000"/>
                <a:lumOff val="80000"/>
              </a:schemeClr>
            </a:solidFill>
          </p:spPr>
          <p:txBody>
            <a:bodyPr wrap="square" rtlCol="0">
              <a:spAutoFit/>
            </a:bodyPr>
            <a:lstStyle/>
            <a:p>
              <a:pPr algn="ctr">
                <a:spcAft>
                  <a:spcPts val="600"/>
                </a:spcAft>
              </a:pPr>
              <a:r>
                <a:rPr lang="en-US" sz="2400" b="1" dirty="0"/>
                <a:t>How to choose the snapshot basis?</a:t>
              </a:r>
            </a:p>
            <a:p>
              <a:pPr marL="514350" indent="-514350">
                <a:spcAft>
                  <a:spcPts val="600"/>
                </a:spcAft>
                <a:buAutoNum type="romanLcParenR"/>
              </a:pPr>
              <a:r>
                <a:rPr lang="en-US" sz="2400" b="1" dirty="0">
                  <a:sym typeface="Wingdings" pitchFamily="2" charset="2"/>
                </a:rPr>
                <a:t>Space-filling sampling </a:t>
              </a:r>
              <a:r>
                <a:rPr lang="en-US" sz="2400" dirty="0">
                  <a:sym typeface="Wingdings" pitchFamily="2" charset="2"/>
                </a:rPr>
                <a:t>(e.g., LHC) then singular value decomposition (POD)</a:t>
              </a: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endParaRPr lang="en-US" sz="2400" b="1" dirty="0">
                <a:sym typeface="Wingdings" pitchFamily="2" charset="2"/>
              </a:endParaRPr>
            </a:p>
            <a:p>
              <a:pPr marL="514350" indent="-514350">
                <a:spcAft>
                  <a:spcPts val="600"/>
                </a:spcAft>
                <a:buAutoNum type="romanLcParenR"/>
              </a:pPr>
              <a:r>
                <a:rPr lang="en-US" sz="2400" b="1" dirty="0">
                  <a:sym typeface="Wingdings" pitchFamily="2" charset="2"/>
                </a:rPr>
                <a:t>Develop error estimator and </a:t>
              </a:r>
              <a:r>
                <a:rPr lang="en-US" sz="2400" b="1" i="1" dirty="0">
                  <a:sym typeface="Wingdings" pitchFamily="2" charset="2"/>
                </a:rPr>
                <a:t>greedy algorithm </a:t>
              </a:r>
              <a:r>
                <a:rPr lang="en-US" dirty="0">
                  <a:sym typeface="Wingdings" pitchFamily="2" charset="2"/>
                </a:rPr>
                <a:t>[</a:t>
              </a:r>
              <a:r>
                <a:rPr lang="en-US" dirty="0">
                  <a:sym typeface="Wingdings" pitchFamily="2" charset="2"/>
                  <a:hlinkClick r:id="rId3"/>
                </a:rPr>
                <a:t>E. Bonilla et al. (2022)</a:t>
              </a:r>
              <a:r>
                <a:rPr lang="en-US" dirty="0">
                  <a:sym typeface="Wingdings" pitchFamily="2" charset="2"/>
                </a:rPr>
                <a:t>; </a:t>
              </a:r>
              <a:r>
                <a:rPr lang="en-US" dirty="0">
                  <a:sym typeface="Wingdings" pitchFamily="2" charset="2"/>
                  <a:hlinkClick r:id="rId4"/>
                </a:rPr>
                <a:t>A. Sarkar et al. (2022)</a:t>
              </a:r>
              <a:r>
                <a:rPr lang="en-US" dirty="0">
                  <a:sym typeface="Wingdings" pitchFamily="2" charset="2"/>
                </a:rPr>
                <a:t>; J. </a:t>
              </a:r>
              <a:r>
                <a:rPr lang="en-US" dirty="0"/>
                <a:t>Maldonado et al. (coming soon!)]</a:t>
              </a:r>
              <a:endParaRPr lang="en-US" dirty="0">
                <a:sym typeface="Wingdings" pitchFamily="2" charset="2"/>
              </a:endParaRPr>
            </a:p>
          </p:txBody>
        </p:sp>
        <p:pic>
          <p:nvPicPr>
            <p:cNvPr id="34" name="Picture 33">
              <a:extLst>
                <a:ext uri="{FF2B5EF4-FFF2-40B4-BE49-F238E27FC236}">
                  <a16:creationId xmlns:a16="http://schemas.microsoft.com/office/drawing/2014/main" id="{718C108B-2801-3FA8-C52B-8A69F80167C3}"/>
                </a:ext>
              </a:extLst>
            </p:cNvPr>
            <p:cNvPicPr>
              <a:picLocks noChangeAspect="1"/>
            </p:cNvPicPr>
            <p:nvPr/>
          </p:nvPicPr>
          <p:blipFill>
            <a:blip r:embed="rId5"/>
            <a:stretch>
              <a:fillRect/>
            </a:stretch>
          </p:blipFill>
          <p:spPr>
            <a:xfrm>
              <a:off x="7398282" y="2173154"/>
              <a:ext cx="3796235" cy="3291840"/>
            </a:xfrm>
            <a:prstGeom prst="rect">
              <a:avLst/>
            </a:prstGeom>
          </p:spPr>
        </p:pic>
      </p:grpSp>
      <p:sp>
        <p:nvSpPr>
          <p:cNvPr id="5" name="Title 1">
            <a:extLst>
              <a:ext uri="{FF2B5EF4-FFF2-40B4-BE49-F238E27FC236}">
                <a16:creationId xmlns:a16="http://schemas.microsoft.com/office/drawing/2014/main" id="{2BF35852-927C-7C7B-3B28-21B0E8B12774}"/>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Schematic picture of projection-based emulators</a:t>
            </a:r>
          </a:p>
        </p:txBody>
      </p:sp>
      <p:pic>
        <p:nvPicPr>
          <p:cNvPr id="38" name="Picture 37" descr="A picture containing text, businesscard, font, screenshot&#10;&#10;Description automatically generated">
            <a:extLst>
              <a:ext uri="{FF2B5EF4-FFF2-40B4-BE49-F238E27FC236}">
                <a16:creationId xmlns:a16="http://schemas.microsoft.com/office/drawing/2014/main" id="{D015C21D-82C8-10ED-4B29-94D7D51CCE02}"/>
              </a:ext>
            </a:extLst>
          </p:cNvPr>
          <p:cNvPicPr>
            <a:picLocks noChangeAspect="1"/>
          </p:cNvPicPr>
          <p:nvPr/>
        </p:nvPicPr>
        <p:blipFill>
          <a:blip r:embed="rId6"/>
          <a:stretch>
            <a:fillRect/>
          </a:stretch>
        </p:blipFill>
        <p:spPr>
          <a:xfrm>
            <a:off x="164592" y="1106424"/>
            <a:ext cx="6522101" cy="3493008"/>
          </a:xfrm>
          <a:prstGeom prst="rect">
            <a:avLst/>
          </a:prstGeom>
        </p:spPr>
      </p:pic>
      <p:pic>
        <p:nvPicPr>
          <p:cNvPr id="36" name="Picture 35" descr="A picture containing text, businesscard, font, handwriting&#10;&#10;Description automatically generated">
            <a:extLst>
              <a:ext uri="{FF2B5EF4-FFF2-40B4-BE49-F238E27FC236}">
                <a16:creationId xmlns:a16="http://schemas.microsoft.com/office/drawing/2014/main" id="{D9E4CEEF-5EB2-B589-785C-786AB9644D6C}"/>
              </a:ext>
            </a:extLst>
          </p:cNvPr>
          <p:cNvPicPr>
            <a:picLocks noChangeAspect="1"/>
          </p:cNvPicPr>
          <p:nvPr/>
        </p:nvPicPr>
        <p:blipFill>
          <a:blip r:embed="rId7"/>
          <a:stretch>
            <a:fillRect/>
          </a:stretch>
        </p:blipFill>
        <p:spPr>
          <a:xfrm>
            <a:off x="164592" y="1106424"/>
            <a:ext cx="6522101" cy="3493008"/>
          </a:xfrm>
          <a:prstGeom prst="rect">
            <a:avLst/>
          </a:prstGeom>
        </p:spPr>
      </p:pic>
      <p:pic>
        <p:nvPicPr>
          <p:cNvPr id="32" name="Picture 31" descr="A picture containing line, art, light&#10;&#10;Description automatically generated with medium confidence">
            <a:extLst>
              <a:ext uri="{FF2B5EF4-FFF2-40B4-BE49-F238E27FC236}">
                <a16:creationId xmlns:a16="http://schemas.microsoft.com/office/drawing/2014/main" id="{E85E525A-1A3E-7E2C-3DAF-8DA4BA856522}"/>
              </a:ext>
            </a:extLst>
          </p:cNvPr>
          <p:cNvPicPr>
            <a:picLocks noChangeAspect="1"/>
          </p:cNvPicPr>
          <p:nvPr/>
        </p:nvPicPr>
        <p:blipFill>
          <a:blip r:embed="rId8"/>
          <a:stretch>
            <a:fillRect/>
          </a:stretch>
        </p:blipFill>
        <p:spPr>
          <a:xfrm>
            <a:off x="164592" y="1106424"/>
            <a:ext cx="6522101" cy="3493008"/>
          </a:xfrm>
          <a:prstGeom prst="rect">
            <a:avLst/>
          </a:prstGeom>
        </p:spPr>
      </p:pic>
      <p:pic>
        <p:nvPicPr>
          <p:cNvPr id="30" name="Picture 29" descr="A blue line with a yellow dot&#10;&#10;Description automatically generated with low confidence">
            <a:extLst>
              <a:ext uri="{FF2B5EF4-FFF2-40B4-BE49-F238E27FC236}">
                <a16:creationId xmlns:a16="http://schemas.microsoft.com/office/drawing/2014/main" id="{3839913A-9812-6D44-8786-22C285FEDD26}"/>
              </a:ext>
            </a:extLst>
          </p:cNvPr>
          <p:cNvPicPr>
            <a:picLocks noChangeAspect="1"/>
          </p:cNvPicPr>
          <p:nvPr/>
        </p:nvPicPr>
        <p:blipFill>
          <a:blip r:embed="rId9"/>
          <a:stretch>
            <a:fillRect/>
          </a:stretch>
        </p:blipFill>
        <p:spPr>
          <a:xfrm>
            <a:off x="246888" y="1106423"/>
            <a:ext cx="6303787" cy="3493008"/>
          </a:xfrm>
          <a:prstGeom prst="rect">
            <a:avLst/>
          </a:prstGeom>
        </p:spPr>
      </p:pic>
      <p:pic>
        <p:nvPicPr>
          <p:cNvPr id="15" name="Picture 14" descr="A blue line with a yellow dot&#10;&#10;Description automatically generated with low confidence">
            <a:extLst>
              <a:ext uri="{FF2B5EF4-FFF2-40B4-BE49-F238E27FC236}">
                <a16:creationId xmlns:a16="http://schemas.microsoft.com/office/drawing/2014/main" id="{DC1E0A68-7C25-6D31-D45C-FA8A74A19B28}"/>
              </a:ext>
            </a:extLst>
          </p:cNvPr>
          <p:cNvPicPr>
            <a:picLocks noChangeAspect="1"/>
          </p:cNvPicPr>
          <p:nvPr/>
        </p:nvPicPr>
        <p:blipFill>
          <a:blip r:embed="rId10"/>
          <a:stretch>
            <a:fillRect/>
          </a:stretch>
        </p:blipFill>
        <p:spPr>
          <a:xfrm>
            <a:off x="246888" y="1106424"/>
            <a:ext cx="6085475" cy="3493008"/>
          </a:xfrm>
          <a:prstGeom prst="rect">
            <a:avLst/>
          </a:prstGeom>
        </p:spPr>
      </p:pic>
      <p:pic>
        <p:nvPicPr>
          <p:cNvPr id="13" name="Picture 12" descr="A blue line with a yellow dot&#10;&#10;Description automatically generated with low confidence">
            <a:extLst>
              <a:ext uri="{FF2B5EF4-FFF2-40B4-BE49-F238E27FC236}">
                <a16:creationId xmlns:a16="http://schemas.microsoft.com/office/drawing/2014/main" id="{1C80944C-E9A0-9FBF-26A1-93500DAE1A55}"/>
              </a:ext>
            </a:extLst>
          </p:cNvPr>
          <p:cNvPicPr>
            <a:picLocks noChangeAspect="1"/>
          </p:cNvPicPr>
          <p:nvPr/>
        </p:nvPicPr>
        <p:blipFill>
          <a:blip r:embed="rId11"/>
          <a:stretch>
            <a:fillRect/>
          </a:stretch>
        </p:blipFill>
        <p:spPr>
          <a:xfrm>
            <a:off x="365760" y="1106424"/>
            <a:ext cx="5952744" cy="3495189"/>
          </a:xfrm>
          <a:prstGeom prst="rect">
            <a:avLst/>
          </a:prstGeom>
        </p:spPr>
      </p:pic>
      <p:grpSp>
        <p:nvGrpSpPr>
          <p:cNvPr id="8" name="Group 7">
            <a:extLst>
              <a:ext uri="{FF2B5EF4-FFF2-40B4-BE49-F238E27FC236}">
                <a16:creationId xmlns:a16="http://schemas.microsoft.com/office/drawing/2014/main" id="{4DFF11F3-5939-AB76-2B63-3E7291475CDD}"/>
              </a:ext>
            </a:extLst>
          </p:cNvPr>
          <p:cNvGrpSpPr/>
          <p:nvPr/>
        </p:nvGrpSpPr>
        <p:grpSpPr>
          <a:xfrm>
            <a:off x="619414" y="4914460"/>
            <a:ext cx="5099462" cy="1569660"/>
            <a:chOff x="619414" y="4914460"/>
            <a:chExt cx="5099462" cy="156966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0D1C2-B2A3-ED1B-3504-89F8ED5BBFB6}"/>
                    </a:ext>
                  </a:extLst>
                </p:cNvPr>
                <p:cNvSpPr txBox="1"/>
                <p:nvPr/>
              </p:nvSpPr>
              <p:spPr>
                <a:xfrm>
                  <a:off x="619414" y="4914460"/>
                  <a:ext cx="5099462" cy="1569660"/>
                </a:xfrm>
                <a:prstGeom prst="rect">
                  <a:avLst/>
                </a:prstGeom>
                <a:solidFill>
                  <a:schemeClr val="accent2">
                    <a:lumMod val="20000"/>
                    <a:lumOff val="80000"/>
                  </a:schemeClr>
                </a:solidFill>
              </p:spPr>
              <p:txBody>
                <a:bodyPr wrap="square" rtlCol="0">
                  <a:spAutoFit/>
                </a:bodyPr>
                <a:lstStyle/>
                <a:p>
                  <a:pPr marL="192024" indent="-192024">
                    <a:buFont typeface="Arial" panose="020B0604020202020204" pitchFamily="34" charset="0"/>
                    <a:buChar char="•"/>
                  </a:pPr>
                  <a:r>
                    <a:rPr lang="en-US" sz="2400" dirty="0"/>
                    <a:t>High-fidelity trajectory is in blue. </a:t>
                  </a:r>
                </a:p>
                <a:p>
                  <a:pPr marL="192024" indent="-192024">
                    <a:buFont typeface="Arial" panose="020B0604020202020204" pitchFamily="34" charset="0"/>
                    <a:buChar char="•"/>
                  </a:pPr>
                  <a:r>
                    <a:rPr lang="en-US" sz="2400" dirty="0"/>
                    <a:t>Two high-fidelity snapshots (</a:t>
                  </a:r>
                  <a14:m>
                    <m:oMath xmlns:m="http://schemas.openxmlformats.org/officeDocument/2006/math">
                      <m:r>
                        <m:rPr>
                          <m:nor/>
                        </m:rPr>
                        <a:rPr lang="en-US" sz="2400" b="1" dirty="0" smtClean="0"/>
                        <m:t>θ</m:t>
                      </m:r>
                    </m:oMath>
                  </a14:m>
                  <a:r>
                    <a:rPr lang="en-US" sz="2400" baseline="-25000" dirty="0"/>
                    <a:t>1 </a:t>
                  </a:r>
                  <a:r>
                    <a:rPr lang="en-US" sz="2400" dirty="0"/>
                    <a:t>,</a:t>
                  </a:r>
                  <a:r>
                    <a:rPr lang="en-US" sz="2400" b="1" dirty="0"/>
                    <a:t> </a:t>
                  </a:r>
                  <a14:m>
                    <m:oMath xmlns:m="http://schemas.openxmlformats.org/officeDocument/2006/math">
                      <m:r>
                        <m:rPr>
                          <m:nor/>
                        </m:rPr>
                        <a:rPr lang="en-US" sz="2400" b="1" dirty="0"/>
                        <m:t>θ</m:t>
                      </m:r>
                    </m:oMath>
                  </a14:m>
                  <a:r>
                    <a:rPr lang="en-US" sz="2400" baseline="-25000" dirty="0"/>
                    <a:t>2</a:t>
                  </a:r>
                  <a:r>
                    <a:rPr lang="en-US" sz="2400" dirty="0"/>
                    <a:t>)</a:t>
                  </a:r>
                </a:p>
                <a:p>
                  <a:pPr marL="192024" indent="-192024">
                    <a:buFont typeface="Arial" panose="020B0604020202020204" pitchFamily="34" charset="0"/>
                    <a:buChar char="•"/>
                  </a:pPr>
                  <a:r>
                    <a:rPr lang="en-US" sz="2400" dirty="0"/>
                    <a:t>They span the ROM subspace (grey) </a:t>
                  </a:r>
                </a:p>
                <a:p>
                  <a:pPr marL="192024" indent="-192024">
                    <a:buFont typeface="Arial" panose="020B0604020202020204" pitchFamily="34" charset="0"/>
                    <a:buChar char="•"/>
                  </a:pPr>
                  <a:r>
                    <a:rPr lang="en-US" sz="2400" dirty="0"/>
                    <a:t>Subspace projection shown for </a:t>
                  </a:r>
                </a:p>
              </p:txBody>
            </p:sp>
          </mc:Choice>
          <mc:Fallback xmlns="">
            <p:sp>
              <p:nvSpPr>
                <p:cNvPr id="6" name="TextBox 5">
                  <a:extLst>
                    <a:ext uri="{FF2B5EF4-FFF2-40B4-BE49-F238E27FC236}">
                      <a16:creationId xmlns:a16="http://schemas.microsoft.com/office/drawing/2014/main" id="{1FE0D1C2-B2A3-ED1B-3504-89F8ED5BBFB6}"/>
                    </a:ext>
                  </a:extLst>
                </p:cNvPr>
                <p:cNvSpPr txBox="1">
                  <a:spLocks noRot="1" noChangeAspect="1" noMove="1" noResize="1" noEditPoints="1" noAdjustHandles="1" noChangeArrowheads="1" noChangeShapeType="1" noTextEdit="1"/>
                </p:cNvSpPr>
                <p:nvPr/>
              </p:nvSpPr>
              <p:spPr>
                <a:xfrm>
                  <a:off x="619414" y="4914460"/>
                  <a:ext cx="5099462" cy="1569660"/>
                </a:xfrm>
                <a:prstGeom prst="rect">
                  <a:avLst/>
                </a:prstGeom>
                <a:blipFill>
                  <a:blip r:embed="rId12"/>
                  <a:stretch>
                    <a:fillRect l="-1489" t="-2400" b="-80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E78CD8F-B002-F276-3BD6-F53E65C7FEDC}"/>
                </a:ext>
              </a:extLst>
            </p:cNvPr>
            <p:cNvPicPr>
              <a:picLocks noChangeAspect="1"/>
            </p:cNvPicPr>
            <p:nvPr/>
          </p:nvPicPr>
          <p:blipFill>
            <a:blip r:embed="rId13"/>
            <a:stretch>
              <a:fillRect/>
            </a:stretch>
          </p:blipFill>
          <p:spPr>
            <a:xfrm>
              <a:off x="4780581" y="6070383"/>
              <a:ext cx="804672" cy="339750"/>
            </a:xfrm>
            <a:prstGeom prst="rect">
              <a:avLst/>
            </a:prstGeom>
          </p:spPr>
        </p:pic>
      </p:grpSp>
    </p:spTree>
    <p:extLst>
      <p:ext uri="{BB962C8B-B14F-4D97-AF65-F5344CB8AC3E}">
        <p14:creationId xmlns:p14="http://schemas.microsoft.com/office/powerpoint/2010/main" val="351450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582961"/>
            <a:ext cx="11366052" cy="4525963"/>
          </a:xfrm>
        </p:spPr>
        <p:txBody>
          <a:bodyPr>
            <a:normAutofit/>
          </a:bodyPr>
          <a:lstStyle/>
          <a:p>
            <a:pPr marL="213355">
              <a:lnSpc>
                <a:spcPct val="140000"/>
              </a:lnSpc>
              <a:spcAft>
                <a:spcPts val="2400"/>
              </a:spcAft>
            </a:pPr>
            <a:r>
              <a:rPr lang="en-US" sz="3600" dirty="0"/>
              <a:t>Ingredients for principled uncertainty quantification (UQ)</a:t>
            </a:r>
          </a:p>
          <a:p>
            <a:pPr marL="213355">
              <a:lnSpc>
                <a:spcPct val="140000"/>
              </a:lnSpc>
              <a:spcAft>
                <a:spcPts val="2400"/>
              </a:spcAft>
            </a:pPr>
            <a:r>
              <a:rPr lang="en-US" sz="3600" dirty="0">
                <a:solidFill>
                  <a:schemeClr val="bg1">
                    <a:lumMod val="75000"/>
                  </a:schemeClr>
                </a:solidFill>
              </a:rPr>
              <a:t>Calibration, model mixing, expt. design, emulators</a:t>
            </a:r>
          </a:p>
          <a:p>
            <a:pPr marL="213355">
              <a:lnSpc>
                <a:spcPct val="140000"/>
              </a:lnSpc>
              <a:spcAft>
                <a:spcPts val="2400"/>
              </a:spcAft>
            </a:pPr>
            <a:r>
              <a:rPr lang="en-US" sz="3600" dirty="0">
                <a:solidFill>
                  <a:schemeClr val="bg1">
                    <a:lumMod val="75000"/>
                  </a:schemeClr>
                </a:solidFill>
              </a:rPr>
              <a:t>Challenges: Frontiers of UQ for nuclear physics</a:t>
            </a:r>
          </a:p>
          <a:p>
            <a:pPr marL="213355">
              <a:lnSpc>
                <a:spcPct val="140000"/>
              </a:lnSpc>
              <a:spcAft>
                <a:spcPts val="2400"/>
              </a:spcAft>
            </a:pPr>
            <a:r>
              <a:rPr lang="en-US" sz="3600" dirty="0">
                <a:solidFill>
                  <a:schemeClr val="bg1">
                    <a:lumMod val="75000"/>
                  </a:schemeClr>
                </a:solidFill>
              </a:rPr>
              <a:t>Extra slides (more details, other topics, …)</a:t>
            </a:r>
          </a:p>
        </p:txBody>
      </p:sp>
    </p:spTree>
    <p:extLst>
      <p:ext uri="{BB962C8B-B14F-4D97-AF65-F5344CB8AC3E}">
        <p14:creationId xmlns:p14="http://schemas.microsoft.com/office/powerpoint/2010/main" val="2805498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BF35852-927C-7C7B-3B28-21B0E8B12774}"/>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Schematic picture of projection-based emulators</a:t>
            </a:r>
          </a:p>
        </p:txBody>
      </p:sp>
      <p:grpSp>
        <p:nvGrpSpPr>
          <p:cNvPr id="27" name="Group 26">
            <a:extLst>
              <a:ext uri="{FF2B5EF4-FFF2-40B4-BE49-F238E27FC236}">
                <a16:creationId xmlns:a16="http://schemas.microsoft.com/office/drawing/2014/main" id="{F7C507A1-9A96-153E-2D7A-73F0589E12A8}"/>
              </a:ext>
            </a:extLst>
          </p:cNvPr>
          <p:cNvGrpSpPr/>
          <p:nvPr/>
        </p:nvGrpSpPr>
        <p:grpSpPr>
          <a:xfrm>
            <a:off x="6504659" y="1103445"/>
            <a:ext cx="5583482" cy="2693045"/>
            <a:chOff x="6504659" y="1103445"/>
            <a:chExt cx="5583482" cy="2693045"/>
          </a:xfrm>
        </p:grpSpPr>
        <p:sp>
          <p:nvSpPr>
            <p:cNvPr id="9" name="TextBox 8">
              <a:extLst>
                <a:ext uri="{FF2B5EF4-FFF2-40B4-BE49-F238E27FC236}">
                  <a16:creationId xmlns:a16="http://schemas.microsoft.com/office/drawing/2014/main" id="{852B5DA5-2C98-6C94-5D1D-182063842BA8}"/>
                </a:ext>
              </a:extLst>
            </p:cNvPr>
            <p:cNvSpPr txBox="1"/>
            <p:nvPr/>
          </p:nvSpPr>
          <p:spPr>
            <a:xfrm>
              <a:off x="6504659" y="1103445"/>
              <a:ext cx="5583482" cy="2693045"/>
            </a:xfrm>
            <a:prstGeom prst="rect">
              <a:avLst/>
            </a:prstGeom>
            <a:solidFill>
              <a:schemeClr val="accent4">
                <a:lumMod val="20000"/>
                <a:lumOff val="80000"/>
              </a:schemeClr>
            </a:solidFill>
          </p:spPr>
          <p:txBody>
            <a:bodyPr wrap="square" rtlCol="0">
              <a:spAutoFit/>
            </a:bodyPr>
            <a:lstStyle/>
            <a:p>
              <a:pPr algn="ctr">
                <a:spcAft>
                  <a:spcPts val="600"/>
                </a:spcAft>
              </a:pPr>
              <a:r>
                <a:rPr lang="en-US" sz="2400" b="1" dirty="0"/>
                <a:t>Variational </a:t>
              </a:r>
              <a:r>
                <a:rPr lang="en-US" sz="2400" b="1" dirty="0">
                  <a:sym typeface="Wingdings" pitchFamily="2" charset="2"/>
                </a:rPr>
                <a:t> stationary functional</a:t>
              </a:r>
            </a:p>
            <a:p>
              <a:pPr algn="ctr">
                <a:spcAft>
                  <a:spcPts val="600"/>
                </a:spcAft>
              </a:pPr>
              <a:endParaRPr lang="en-US" sz="2400" b="1" dirty="0">
                <a:sym typeface="Wingdings" pitchFamily="2" charset="2"/>
              </a:endParaRPr>
            </a:p>
            <a:p>
              <a:pPr algn="ctr">
                <a:spcAft>
                  <a:spcPts val="600"/>
                </a:spcAft>
              </a:pPr>
              <a:r>
                <a:rPr lang="en-US" sz="2400" dirty="0">
                  <a:sym typeface="Wingdings" pitchFamily="2" charset="2"/>
                </a:rPr>
                <a:t>Use trial                                 and  </a:t>
              </a:r>
            </a:p>
            <a:p>
              <a:pPr algn="ctr">
                <a:spcAft>
                  <a:spcPts val="600"/>
                </a:spcAft>
              </a:pPr>
              <a:r>
                <a:rPr lang="en-US" sz="2400" dirty="0">
                  <a:sym typeface="Wingdings" pitchFamily="2" charset="2"/>
                </a:rPr>
                <a:t>Solve generalized eigenvalue problem:</a:t>
              </a:r>
            </a:p>
            <a:p>
              <a:pPr algn="ctr">
                <a:spcAft>
                  <a:spcPts val="600"/>
                </a:spcAft>
              </a:pPr>
              <a:endParaRPr lang="en-US" sz="2400" dirty="0">
                <a:sym typeface="Wingdings" pitchFamily="2" charset="2"/>
              </a:endParaRPr>
            </a:p>
            <a:p>
              <a:pPr algn="ctr">
                <a:spcAft>
                  <a:spcPts val="600"/>
                </a:spcAft>
              </a:pPr>
              <a:endParaRPr lang="en-US" sz="2400" dirty="0"/>
            </a:p>
          </p:txBody>
        </p:sp>
        <p:pic>
          <p:nvPicPr>
            <p:cNvPr id="21" name="Picture 20">
              <a:extLst>
                <a:ext uri="{FF2B5EF4-FFF2-40B4-BE49-F238E27FC236}">
                  <a16:creationId xmlns:a16="http://schemas.microsoft.com/office/drawing/2014/main" id="{14C73BF8-5F50-D0DE-733A-0F84D43E66E9}"/>
                </a:ext>
              </a:extLst>
            </p:cNvPr>
            <p:cNvPicPr>
              <a:picLocks noChangeAspect="1"/>
            </p:cNvPicPr>
            <p:nvPr/>
          </p:nvPicPr>
          <p:blipFill>
            <a:blip r:embed="rId3"/>
            <a:stretch>
              <a:fillRect/>
            </a:stretch>
          </p:blipFill>
          <p:spPr>
            <a:xfrm>
              <a:off x="8507274" y="2035442"/>
              <a:ext cx="2072641" cy="365760"/>
            </a:xfrm>
            <a:prstGeom prst="rect">
              <a:avLst/>
            </a:prstGeom>
          </p:spPr>
        </p:pic>
        <p:pic>
          <p:nvPicPr>
            <p:cNvPr id="22" name="Picture 21">
              <a:extLst>
                <a:ext uri="{FF2B5EF4-FFF2-40B4-BE49-F238E27FC236}">
                  <a16:creationId xmlns:a16="http://schemas.microsoft.com/office/drawing/2014/main" id="{330E5212-3CB0-5233-5806-25A0FE084BB8}"/>
                </a:ext>
              </a:extLst>
            </p:cNvPr>
            <p:cNvPicPr>
              <a:picLocks noChangeAspect="1"/>
            </p:cNvPicPr>
            <p:nvPr/>
          </p:nvPicPr>
          <p:blipFill>
            <a:blip r:embed="rId4"/>
            <a:stretch>
              <a:fillRect/>
            </a:stretch>
          </p:blipFill>
          <p:spPr>
            <a:xfrm>
              <a:off x="11238676" y="2026304"/>
              <a:ext cx="384048" cy="366618"/>
            </a:xfrm>
            <a:prstGeom prst="rect">
              <a:avLst/>
            </a:prstGeom>
          </p:spPr>
        </p:pic>
        <p:pic>
          <p:nvPicPr>
            <p:cNvPr id="23" name="Picture 22">
              <a:extLst>
                <a:ext uri="{FF2B5EF4-FFF2-40B4-BE49-F238E27FC236}">
                  <a16:creationId xmlns:a16="http://schemas.microsoft.com/office/drawing/2014/main" id="{FA62FE61-19DB-AAF2-11AB-4BF157B3A033}"/>
                </a:ext>
              </a:extLst>
            </p:cNvPr>
            <p:cNvPicPr>
              <a:picLocks noChangeAspect="1"/>
            </p:cNvPicPr>
            <p:nvPr/>
          </p:nvPicPr>
          <p:blipFill>
            <a:blip r:embed="rId5"/>
            <a:stretch>
              <a:fillRect/>
            </a:stretch>
          </p:blipFill>
          <p:spPr>
            <a:xfrm>
              <a:off x="7084211" y="1570703"/>
              <a:ext cx="4800600" cy="365528"/>
            </a:xfrm>
            <a:prstGeom prst="rect">
              <a:avLst/>
            </a:prstGeom>
          </p:spPr>
        </p:pic>
        <p:pic>
          <p:nvPicPr>
            <p:cNvPr id="24" name="Picture 23">
              <a:extLst>
                <a:ext uri="{FF2B5EF4-FFF2-40B4-BE49-F238E27FC236}">
                  <a16:creationId xmlns:a16="http://schemas.microsoft.com/office/drawing/2014/main" id="{3A20689B-9084-CCC6-C51F-4A065983E68F}"/>
                </a:ext>
              </a:extLst>
            </p:cNvPr>
            <p:cNvPicPr>
              <a:picLocks noChangeAspect="1"/>
            </p:cNvPicPr>
            <p:nvPr/>
          </p:nvPicPr>
          <p:blipFill>
            <a:blip r:embed="rId6"/>
            <a:stretch>
              <a:fillRect/>
            </a:stretch>
          </p:blipFill>
          <p:spPr>
            <a:xfrm>
              <a:off x="7865389" y="2913311"/>
              <a:ext cx="3017520" cy="366243"/>
            </a:xfrm>
            <a:prstGeom prst="rect">
              <a:avLst/>
            </a:prstGeom>
          </p:spPr>
        </p:pic>
        <p:pic>
          <p:nvPicPr>
            <p:cNvPr id="26" name="Picture 25">
              <a:extLst>
                <a:ext uri="{FF2B5EF4-FFF2-40B4-BE49-F238E27FC236}">
                  <a16:creationId xmlns:a16="http://schemas.microsoft.com/office/drawing/2014/main" id="{E61E11B4-E9A6-B697-0364-64E334E1B9E3}"/>
                </a:ext>
              </a:extLst>
            </p:cNvPr>
            <p:cNvPicPr>
              <a:picLocks noChangeAspect="1"/>
            </p:cNvPicPr>
            <p:nvPr/>
          </p:nvPicPr>
          <p:blipFill>
            <a:blip r:embed="rId7"/>
            <a:stretch>
              <a:fillRect/>
            </a:stretch>
          </p:blipFill>
          <p:spPr>
            <a:xfrm>
              <a:off x="6678359" y="3367631"/>
              <a:ext cx="5330952" cy="365773"/>
            </a:xfrm>
            <a:prstGeom prst="rect">
              <a:avLst/>
            </a:prstGeom>
          </p:spPr>
        </p:pic>
      </p:grpSp>
      <p:pic>
        <p:nvPicPr>
          <p:cNvPr id="38" name="Picture 37" descr="A picture containing text, businesscard, font, screenshot&#10;&#10;Description automatically generated">
            <a:extLst>
              <a:ext uri="{FF2B5EF4-FFF2-40B4-BE49-F238E27FC236}">
                <a16:creationId xmlns:a16="http://schemas.microsoft.com/office/drawing/2014/main" id="{D015C21D-82C8-10ED-4B29-94D7D51CCE02}"/>
              </a:ext>
            </a:extLst>
          </p:cNvPr>
          <p:cNvPicPr>
            <a:picLocks noChangeAspect="1"/>
          </p:cNvPicPr>
          <p:nvPr/>
        </p:nvPicPr>
        <p:blipFill>
          <a:blip r:embed="rId8"/>
          <a:stretch>
            <a:fillRect/>
          </a:stretch>
        </p:blipFill>
        <p:spPr>
          <a:xfrm>
            <a:off x="164592" y="1106424"/>
            <a:ext cx="6522101" cy="3493008"/>
          </a:xfrm>
          <a:prstGeom prst="rect">
            <a:avLst/>
          </a:prstGeom>
        </p:spPr>
      </p:pic>
      <p:grpSp>
        <p:nvGrpSpPr>
          <p:cNvPr id="8" name="Group 7">
            <a:extLst>
              <a:ext uri="{FF2B5EF4-FFF2-40B4-BE49-F238E27FC236}">
                <a16:creationId xmlns:a16="http://schemas.microsoft.com/office/drawing/2014/main" id="{4DFF11F3-5939-AB76-2B63-3E7291475CDD}"/>
              </a:ext>
            </a:extLst>
          </p:cNvPr>
          <p:cNvGrpSpPr/>
          <p:nvPr/>
        </p:nvGrpSpPr>
        <p:grpSpPr>
          <a:xfrm>
            <a:off x="619414" y="4914460"/>
            <a:ext cx="5099462" cy="1569660"/>
            <a:chOff x="619414" y="4914460"/>
            <a:chExt cx="5099462" cy="156966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0D1C2-B2A3-ED1B-3504-89F8ED5BBFB6}"/>
                    </a:ext>
                  </a:extLst>
                </p:cNvPr>
                <p:cNvSpPr txBox="1"/>
                <p:nvPr/>
              </p:nvSpPr>
              <p:spPr>
                <a:xfrm>
                  <a:off x="619414" y="4914460"/>
                  <a:ext cx="5099462" cy="1569660"/>
                </a:xfrm>
                <a:prstGeom prst="rect">
                  <a:avLst/>
                </a:prstGeom>
                <a:solidFill>
                  <a:schemeClr val="accent2">
                    <a:lumMod val="20000"/>
                    <a:lumOff val="80000"/>
                  </a:schemeClr>
                </a:solidFill>
              </p:spPr>
              <p:txBody>
                <a:bodyPr wrap="square" rtlCol="0">
                  <a:spAutoFit/>
                </a:bodyPr>
                <a:lstStyle/>
                <a:p>
                  <a:pPr marL="192024" indent="-192024">
                    <a:buFont typeface="Arial" panose="020B0604020202020204" pitchFamily="34" charset="0"/>
                    <a:buChar char="•"/>
                  </a:pPr>
                  <a:r>
                    <a:rPr lang="en-US" sz="2400" dirty="0"/>
                    <a:t>High-fidelity trajectory is in blue. </a:t>
                  </a:r>
                </a:p>
                <a:p>
                  <a:pPr marL="192024" indent="-192024">
                    <a:buFont typeface="Arial" panose="020B0604020202020204" pitchFamily="34" charset="0"/>
                    <a:buChar char="•"/>
                  </a:pPr>
                  <a:r>
                    <a:rPr lang="en-US" sz="2400" dirty="0"/>
                    <a:t>Two high-fidelity snapshots (</a:t>
                  </a:r>
                  <a14:m>
                    <m:oMath xmlns:m="http://schemas.openxmlformats.org/officeDocument/2006/math">
                      <m:r>
                        <m:rPr>
                          <m:nor/>
                        </m:rPr>
                        <a:rPr lang="en-US" sz="2400" b="1" dirty="0" smtClean="0"/>
                        <m:t>θ</m:t>
                      </m:r>
                    </m:oMath>
                  </a14:m>
                  <a:r>
                    <a:rPr lang="en-US" sz="2400" baseline="-25000" dirty="0"/>
                    <a:t>1 </a:t>
                  </a:r>
                  <a:r>
                    <a:rPr lang="en-US" sz="2400" dirty="0"/>
                    <a:t>,</a:t>
                  </a:r>
                  <a:r>
                    <a:rPr lang="en-US" sz="2400" b="1" dirty="0"/>
                    <a:t> </a:t>
                  </a:r>
                  <a14:m>
                    <m:oMath xmlns:m="http://schemas.openxmlformats.org/officeDocument/2006/math">
                      <m:r>
                        <m:rPr>
                          <m:nor/>
                        </m:rPr>
                        <a:rPr lang="en-US" sz="2400" b="1" dirty="0"/>
                        <m:t>θ</m:t>
                      </m:r>
                    </m:oMath>
                  </a14:m>
                  <a:r>
                    <a:rPr lang="en-US" sz="2400" baseline="-25000" dirty="0"/>
                    <a:t>2</a:t>
                  </a:r>
                  <a:r>
                    <a:rPr lang="en-US" sz="2400" dirty="0"/>
                    <a:t>)</a:t>
                  </a:r>
                </a:p>
                <a:p>
                  <a:pPr marL="192024" indent="-192024">
                    <a:buFont typeface="Arial" panose="020B0604020202020204" pitchFamily="34" charset="0"/>
                    <a:buChar char="•"/>
                  </a:pPr>
                  <a:r>
                    <a:rPr lang="en-US" sz="2400" dirty="0"/>
                    <a:t>They span the ROM subspace (grey) </a:t>
                  </a:r>
                </a:p>
                <a:p>
                  <a:pPr marL="192024" indent="-192024">
                    <a:buFont typeface="Arial" panose="020B0604020202020204" pitchFamily="34" charset="0"/>
                    <a:buChar char="•"/>
                  </a:pPr>
                  <a:r>
                    <a:rPr lang="en-US" sz="2400" dirty="0"/>
                    <a:t>Subspace projection shown for </a:t>
                  </a:r>
                </a:p>
              </p:txBody>
            </p:sp>
          </mc:Choice>
          <mc:Fallback xmlns="">
            <p:sp>
              <p:nvSpPr>
                <p:cNvPr id="6" name="TextBox 5">
                  <a:extLst>
                    <a:ext uri="{FF2B5EF4-FFF2-40B4-BE49-F238E27FC236}">
                      <a16:creationId xmlns:a16="http://schemas.microsoft.com/office/drawing/2014/main" id="{1FE0D1C2-B2A3-ED1B-3504-89F8ED5BBFB6}"/>
                    </a:ext>
                  </a:extLst>
                </p:cNvPr>
                <p:cNvSpPr txBox="1">
                  <a:spLocks noRot="1" noChangeAspect="1" noMove="1" noResize="1" noEditPoints="1" noAdjustHandles="1" noChangeArrowheads="1" noChangeShapeType="1" noTextEdit="1"/>
                </p:cNvSpPr>
                <p:nvPr/>
              </p:nvSpPr>
              <p:spPr>
                <a:xfrm>
                  <a:off x="619414" y="4914460"/>
                  <a:ext cx="5099462" cy="1569660"/>
                </a:xfrm>
                <a:prstGeom prst="rect">
                  <a:avLst/>
                </a:prstGeom>
                <a:blipFill>
                  <a:blip r:embed="rId14"/>
                  <a:stretch>
                    <a:fillRect l="-1489" t="-2400" b="-80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E78CD8F-B002-F276-3BD6-F53E65C7FEDC}"/>
                </a:ext>
              </a:extLst>
            </p:cNvPr>
            <p:cNvPicPr>
              <a:picLocks noChangeAspect="1"/>
            </p:cNvPicPr>
            <p:nvPr/>
          </p:nvPicPr>
          <p:blipFill>
            <a:blip r:embed="rId15"/>
            <a:stretch>
              <a:fillRect/>
            </a:stretch>
          </p:blipFill>
          <p:spPr>
            <a:xfrm>
              <a:off x="4780581" y="6070383"/>
              <a:ext cx="804672" cy="339750"/>
            </a:xfrm>
            <a:prstGeom prst="rect">
              <a:avLst/>
            </a:prstGeom>
          </p:spPr>
        </p:pic>
      </p:grpSp>
      <p:grpSp>
        <p:nvGrpSpPr>
          <p:cNvPr id="29" name="Group 28">
            <a:extLst>
              <a:ext uri="{FF2B5EF4-FFF2-40B4-BE49-F238E27FC236}">
                <a16:creationId xmlns:a16="http://schemas.microsoft.com/office/drawing/2014/main" id="{DD289071-88BF-FB20-BE05-106AD45E6652}"/>
              </a:ext>
            </a:extLst>
          </p:cNvPr>
          <p:cNvGrpSpPr/>
          <p:nvPr/>
        </p:nvGrpSpPr>
        <p:grpSpPr>
          <a:xfrm>
            <a:off x="6504658" y="4068919"/>
            <a:ext cx="5583483" cy="2693045"/>
            <a:chOff x="6504658" y="4068919"/>
            <a:chExt cx="5583483" cy="2693045"/>
          </a:xfrm>
        </p:grpSpPr>
        <p:grpSp>
          <p:nvGrpSpPr>
            <p:cNvPr id="20" name="Group 19">
              <a:extLst>
                <a:ext uri="{FF2B5EF4-FFF2-40B4-BE49-F238E27FC236}">
                  <a16:creationId xmlns:a16="http://schemas.microsoft.com/office/drawing/2014/main" id="{9329B429-AC1B-929C-24DF-6D01C28BA622}"/>
                </a:ext>
              </a:extLst>
            </p:cNvPr>
            <p:cNvGrpSpPr/>
            <p:nvPr/>
          </p:nvGrpSpPr>
          <p:grpSpPr>
            <a:xfrm>
              <a:off x="6504658" y="4068919"/>
              <a:ext cx="5583483" cy="2693045"/>
              <a:chOff x="6473126" y="4005855"/>
              <a:chExt cx="5583483" cy="2693045"/>
            </a:xfrm>
          </p:grpSpPr>
          <p:grpSp>
            <p:nvGrpSpPr>
              <p:cNvPr id="18" name="Group 17">
                <a:extLst>
                  <a:ext uri="{FF2B5EF4-FFF2-40B4-BE49-F238E27FC236}">
                    <a16:creationId xmlns:a16="http://schemas.microsoft.com/office/drawing/2014/main" id="{CFBA83C6-F3AF-26E3-B11A-0BEE94E227DE}"/>
                  </a:ext>
                </a:extLst>
              </p:cNvPr>
              <p:cNvGrpSpPr/>
              <p:nvPr/>
            </p:nvGrpSpPr>
            <p:grpSpPr>
              <a:xfrm>
                <a:off x="6473126" y="4005855"/>
                <a:ext cx="5583483" cy="2693045"/>
                <a:chOff x="6531027" y="3706310"/>
                <a:chExt cx="5583483" cy="2693045"/>
              </a:xfrm>
              <a:solidFill>
                <a:schemeClr val="accent1">
                  <a:lumMod val="20000"/>
                  <a:lumOff val="80000"/>
                </a:schemeClr>
              </a:solidFill>
            </p:grpSpPr>
            <p:sp>
              <p:nvSpPr>
                <p:cNvPr id="3" name="TextBox 2">
                  <a:extLst>
                    <a:ext uri="{FF2B5EF4-FFF2-40B4-BE49-F238E27FC236}">
                      <a16:creationId xmlns:a16="http://schemas.microsoft.com/office/drawing/2014/main" id="{41EF7AF1-4123-3750-BA53-549C5BCCB696}"/>
                    </a:ext>
                  </a:extLst>
                </p:cNvPr>
                <p:cNvSpPr txBox="1"/>
                <p:nvPr/>
              </p:nvSpPr>
              <p:spPr>
                <a:xfrm>
                  <a:off x="6531027" y="3706310"/>
                  <a:ext cx="5583483" cy="2693045"/>
                </a:xfrm>
                <a:prstGeom prst="rect">
                  <a:avLst/>
                </a:prstGeom>
                <a:grpFill/>
              </p:spPr>
              <p:txBody>
                <a:bodyPr wrap="square" rtlCol="0">
                  <a:spAutoFit/>
                </a:bodyPr>
                <a:lstStyle/>
                <a:p>
                  <a:pPr algn="ctr">
                    <a:spcAft>
                      <a:spcPts val="600"/>
                    </a:spcAft>
                  </a:pPr>
                  <a:r>
                    <a:rPr lang="en-US" sz="2400" b="1" dirty="0" err="1"/>
                    <a:t>Galerkin</a:t>
                  </a:r>
                  <a:r>
                    <a:rPr lang="en-US" sz="2400" b="1" dirty="0"/>
                    <a:t> projection </a:t>
                  </a:r>
                  <a:r>
                    <a:rPr lang="en-US" sz="2400" b="1" dirty="0">
                      <a:sym typeface="Wingdings" pitchFamily="2" charset="2"/>
                    </a:rPr>
                    <a:t> use weak form</a:t>
                  </a:r>
                </a:p>
                <a:p>
                  <a:pPr>
                    <a:spcAft>
                      <a:spcPts val="600"/>
                    </a:spcAft>
                  </a:pPr>
                  <a:endParaRPr lang="en-US" sz="2400" b="1" dirty="0">
                    <a:sym typeface="Wingdings" pitchFamily="2" charset="2"/>
                  </a:endParaRPr>
                </a:p>
                <a:p>
                  <a:pPr>
                    <a:spcAft>
                      <a:spcPts val="600"/>
                    </a:spcAft>
                  </a:pPr>
                  <a:r>
                    <a:rPr lang="en-US" sz="2400" dirty="0">
                      <a:sym typeface="Wingdings" pitchFamily="2" charset="2"/>
                    </a:rPr>
                    <a:t>Reduce dimension:</a:t>
                  </a:r>
                </a:p>
                <a:p>
                  <a:pPr>
                    <a:spcAft>
                      <a:spcPts val="600"/>
                    </a:spcAft>
                  </a:pPr>
                  <a:r>
                    <a:rPr lang="en-US" sz="2400" dirty="0">
                      <a:sym typeface="Wingdings" pitchFamily="2" charset="2"/>
                    </a:rPr>
                    <a:t>Limit orthogonality: </a:t>
                  </a:r>
                </a:p>
                <a:p>
                  <a:pPr>
                    <a:spcAft>
                      <a:spcPts val="600"/>
                    </a:spcAft>
                  </a:pPr>
                  <a:r>
                    <a:rPr lang="en-US" sz="2400" dirty="0">
                      <a:sym typeface="Wingdings" pitchFamily="2" charset="2"/>
                    </a:rPr>
                    <a:t>Choose                      (Ritz)  ≡ variational</a:t>
                  </a:r>
                </a:p>
                <a:p>
                  <a:pPr>
                    <a:spcAft>
                      <a:spcPts val="600"/>
                    </a:spcAft>
                  </a:pPr>
                  <a:r>
                    <a:rPr lang="en-US" sz="2400" dirty="0">
                      <a:sym typeface="Wingdings" pitchFamily="2" charset="2"/>
                    </a:rPr>
                    <a:t>More general:                     (Petrov-</a:t>
                  </a:r>
                  <a:r>
                    <a:rPr lang="en-US" sz="2400" dirty="0" err="1">
                      <a:sym typeface="Wingdings" pitchFamily="2" charset="2"/>
                    </a:rPr>
                    <a:t>Galerkin</a:t>
                  </a:r>
                  <a:r>
                    <a:rPr lang="en-US" sz="2400" dirty="0">
                      <a:sym typeface="Wingdings" pitchFamily="2" charset="2"/>
                    </a:rPr>
                    <a:t>) </a:t>
                  </a:r>
                  <a:endParaRPr lang="en-US" sz="2400" dirty="0"/>
                </a:p>
              </p:txBody>
            </p:sp>
            <p:pic>
              <p:nvPicPr>
                <p:cNvPr id="11" name="Picture 10">
                  <a:extLst>
                    <a:ext uri="{FF2B5EF4-FFF2-40B4-BE49-F238E27FC236}">
                      <a16:creationId xmlns:a16="http://schemas.microsoft.com/office/drawing/2014/main" id="{7851EE31-A554-D9E6-063F-535A3EA2B995}"/>
                    </a:ext>
                  </a:extLst>
                </p:cNvPr>
                <p:cNvPicPr>
                  <a:picLocks noChangeAspect="1"/>
                </p:cNvPicPr>
                <p:nvPr/>
              </p:nvPicPr>
              <p:blipFill>
                <a:blip r:embed="rId16"/>
                <a:stretch>
                  <a:fillRect/>
                </a:stretch>
              </p:blipFill>
              <p:spPr>
                <a:xfrm>
                  <a:off x="9049804" y="4632151"/>
                  <a:ext cx="2871216" cy="365566"/>
                </a:xfrm>
                <a:prstGeom prst="rect">
                  <a:avLst/>
                </a:prstGeom>
                <a:grpFill/>
              </p:spPr>
            </p:pic>
            <p:pic>
              <p:nvPicPr>
                <p:cNvPr id="16" name="Picture 15">
                  <a:extLst>
                    <a:ext uri="{FF2B5EF4-FFF2-40B4-BE49-F238E27FC236}">
                      <a16:creationId xmlns:a16="http://schemas.microsoft.com/office/drawing/2014/main" id="{E2D35C69-313B-586C-C154-1105974E447E}"/>
                    </a:ext>
                  </a:extLst>
                </p:cNvPr>
                <p:cNvPicPr>
                  <a:picLocks noChangeAspect="1"/>
                </p:cNvPicPr>
                <p:nvPr/>
              </p:nvPicPr>
              <p:blipFill>
                <a:blip r:embed="rId17"/>
                <a:stretch>
                  <a:fillRect/>
                </a:stretch>
              </p:blipFill>
              <p:spPr>
                <a:xfrm>
                  <a:off x="8440722" y="5970203"/>
                  <a:ext cx="1280160" cy="347472"/>
                </a:xfrm>
                <a:prstGeom prst="rect">
                  <a:avLst/>
                </a:prstGeom>
                <a:grpFill/>
              </p:spPr>
            </p:pic>
            <p:pic>
              <p:nvPicPr>
                <p:cNvPr id="17" name="Picture 16">
                  <a:extLst>
                    <a:ext uri="{FF2B5EF4-FFF2-40B4-BE49-F238E27FC236}">
                      <a16:creationId xmlns:a16="http://schemas.microsoft.com/office/drawing/2014/main" id="{CD3EB5DE-BDBF-EF66-6FC6-1BD3230BAB6D}"/>
                    </a:ext>
                  </a:extLst>
                </p:cNvPr>
                <p:cNvPicPr>
                  <a:picLocks noChangeAspect="1"/>
                </p:cNvPicPr>
                <p:nvPr/>
              </p:nvPicPr>
              <p:blipFill>
                <a:blip r:embed="rId18"/>
                <a:stretch>
                  <a:fillRect/>
                </a:stretch>
              </p:blipFill>
              <p:spPr>
                <a:xfrm>
                  <a:off x="7650656" y="5541051"/>
                  <a:ext cx="1280160" cy="347472"/>
                </a:xfrm>
                <a:prstGeom prst="rect">
                  <a:avLst/>
                </a:prstGeom>
                <a:grpFill/>
              </p:spPr>
            </p:pic>
          </p:grpSp>
          <p:pic>
            <p:nvPicPr>
              <p:cNvPr id="19" name="Picture 18">
                <a:extLst>
                  <a:ext uri="{FF2B5EF4-FFF2-40B4-BE49-F238E27FC236}">
                    <a16:creationId xmlns:a16="http://schemas.microsoft.com/office/drawing/2014/main" id="{65B2FC7E-C2FF-2CB8-C9E4-CB5E2168D026}"/>
                  </a:ext>
                </a:extLst>
              </p:cNvPr>
              <p:cNvPicPr>
                <a:picLocks noChangeAspect="1"/>
              </p:cNvPicPr>
              <p:nvPr/>
            </p:nvPicPr>
            <p:blipFill>
              <a:blip r:embed="rId19"/>
              <a:stretch>
                <a:fillRect/>
              </a:stretch>
            </p:blipFill>
            <p:spPr>
              <a:xfrm>
                <a:off x="9127272" y="5382412"/>
                <a:ext cx="2816352" cy="347221"/>
              </a:xfrm>
              <a:prstGeom prst="rect">
                <a:avLst/>
              </a:prstGeom>
            </p:spPr>
          </p:pic>
        </p:grpSp>
        <p:pic>
          <p:nvPicPr>
            <p:cNvPr id="28" name="Picture 27">
              <a:extLst>
                <a:ext uri="{FF2B5EF4-FFF2-40B4-BE49-F238E27FC236}">
                  <a16:creationId xmlns:a16="http://schemas.microsoft.com/office/drawing/2014/main" id="{A503B72B-3C0A-00C2-8F18-5D2B6907EDC7}"/>
                </a:ext>
              </a:extLst>
            </p:cNvPr>
            <p:cNvPicPr>
              <a:picLocks noChangeAspect="1"/>
            </p:cNvPicPr>
            <p:nvPr/>
          </p:nvPicPr>
          <p:blipFill>
            <a:blip r:embed="rId20"/>
            <a:stretch>
              <a:fillRect/>
            </a:stretch>
          </p:blipFill>
          <p:spPr>
            <a:xfrm>
              <a:off x="7533323" y="4567027"/>
              <a:ext cx="3621024" cy="310607"/>
            </a:xfrm>
            <a:prstGeom prst="rect">
              <a:avLst/>
            </a:prstGeom>
          </p:spPr>
        </p:pic>
      </p:grpSp>
    </p:spTree>
    <p:extLst>
      <p:ext uri="{BB962C8B-B14F-4D97-AF65-F5344CB8AC3E}">
        <p14:creationId xmlns:p14="http://schemas.microsoft.com/office/powerpoint/2010/main" val="288717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Constructing a reduced-basis model (aka emulator)</a:t>
            </a:r>
          </a:p>
        </p:txBody>
      </p:sp>
      <p:sp>
        <p:nvSpPr>
          <p:cNvPr id="4" name="TextBox 3">
            <a:extLst>
              <a:ext uri="{FF2B5EF4-FFF2-40B4-BE49-F238E27FC236}">
                <a16:creationId xmlns:a16="http://schemas.microsoft.com/office/drawing/2014/main" id="{4B0B0366-46E2-7A80-46D8-A2CC6FFD4996}"/>
              </a:ext>
            </a:extLst>
          </p:cNvPr>
          <p:cNvSpPr txBox="1"/>
          <p:nvPr/>
        </p:nvSpPr>
        <p:spPr>
          <a:xfrm>
            <a:off x="9126071" y="4519874"/>
            <a:ext cx="3065929"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4">
                  <a:extLst>
                    <a:ext uri="{A12FA001-AC4F-418D-AE19-62706E023703}">
                      <ahyp:hlinkClr xmlns:ahyp="http://schemas.microsoft.com/office/drawing/2018/hyperlinkcolor" val="tx"/>
                    </a:ext>
                  </a:extLst>
                </a:hlinkClick>
              </a:rPr>
              <a:t>J. A. Melendez</a:t>
            </a:r>
            <a:r>
              <a:rPr lang="en-US" sz="1600" i="1" dirty="0">
                <a:solidFill>
                  <a:srgbClr val="FF0000"/>
                </a:solidFill>
                <a:hlinkClick r:id="rId4">
                  <a:extLst>
                    <a:ext uri="{A12FA001-AC4F-418D-AE19-62706E023703}">
                      <ahyp:hlinkClr xmlns:ahyp="http://schemas.microsoft.com/office/drawing/2018/hyperlinkcolor" val="tx"/>
                    </a:ext>
                  </a:extLst>
                </a:hlinkClick>
              </a:rPr>
              <a:t> et al., J. Phys. G 49, 102001 (2022)</a:t>
            </a:r>
            <a:endParaRPr lang="en-US" sz="1200" i="1" dirty="0">
              <a:solidFill>
                <a:srgbClr val="FF0000"/>
              </a:solidFill>
            </a:endParaRPr>
          </a:p>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5">
                  <a:extLst>
                    <a:ext uri="{A12FA001-AC4F-418D-AE19-62706E023703}">
                      <ahyp:hlinkClr xmlns:ahyp="http://schemas.microsoft.com/office/drawing/2018/hyperlinkcolor" val="tx"/>
                    </a:ext>
                  </a:extLst>
                </a:hlinkClick>
              </a:rPr>
              <a:t>E. Bonilla, P. Giuliani et al., </a:t>
            </a:r>
            <a:br>
              <a:rPr lang="en-US" sz="1600" i="1" dirty="0">
                <a:solidFill>
                  <a:srgbClr val="FF0000"/>
                </a:solidFill>
                <a:ea typeface="+mn-lt"/>
                <a:cs typeface="+mn-lt"/>
                <a:hlinkClick r:id="rId5">
                  <a:extLst>
                    <a:ext uri="{A12FA001-AC4F-418D-AE19-62706E023703}">
                      <ahyp:hlinkClr xmlns:ahyp="http://schemas.microsoft.com/office/drawing/2018/hyperlinkcolor" val="tx"/>
                    </a:ext>
                  </a:extLst>
                </a:hlinkClick>
              </a:rPr>
            </a:br>
            <a:r>
              <a:rPr lang="en-US" sz="1600" i="1" dirty="0">
                <a:solidFill>
                  <a:srgbClr val="FF0000"/>
                </a:solidFill>
                <a:ea typeface="+mn-lt"/>
                <a:cs typeface="+mn-lt"/>
                <a:hlinkClick r:id="rId5">
                  <a:extLst>
                    <a:ext uri="{A12FA001-AC4F-418D-AE19-62706E023703}">
                      <ahyp:hlinkClr xmlns:ahyp="http://schemas.microsoft.com/office/drawing/2018/hyperlinkcolor" val="tx"/>
                    </a:ext>
                  </a:extLst>
                </a:hlinkClick>
              </a:rPr>
              <a:t>Phys. Rev. C 106, 054322 (2022)</a:t>
            </a:r>
            <a:endParaRPr lang="en-US" sz="1600" i="1" dirty="0">
              <a:solidFill>
                <a:srgbClr val="FF0000"/>
              </a:solidFill>
              <a:ea typeface="+mn-lt"/>
              <a:cs typeface="+mn-lt"/>
            </a:endParaRPr>
          </a:p>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6">
                  <a:extLst>
                    <a:ext uri="{A12FA001-AC4F-418D-AE19-62706E023703}">
                      <ahyp:hlinkClr xmlns:ahyp="http://schemas.microsoft.com/office/drawing/2018/hyperlinkcolor" val="tx"/>
                    </a:ext>
                  </a:extLst>
                </a:hlinkClick>
              </a:rPr>
              <a:t>P. Giuliani, K. Godbey et al., Front. Phys. 10, 1212 (2022)</a:t>
            </a:r>
            <a:endParaRPr lang="en-US" sz="1600" i="1" dirty="0">
              <a:solidFill>
                <a:srgbClr val="FF0000"/>
              </a:solidFill>
              <a:ea typeface="+mn-lt"/>
              <a:cs typeface="+mn-lt"/>
            </a:endParaRPr>
          </a:p>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7">
                  <a:extLst>
                    <a:ext uri="{A12FA001-AC4F-418D-AE19-62706E023703}">
                      <ahyp:hlinkClr xmlns:ahyp="http://schemas.microsoft.com/office/drawing/2018/hyperlinkcolor" val="tx"/>
                    </a:ext>
                  </a:extLst>
                </a:hlinkClick>
              </a:rPr>
              <a:t>C. </a:t>
            </a:r>
            <a:r>
              <a:rPr lang="en-US" sz="1600" i="1" dirty="0" err="1">
                <a:solidFill>
                  <a:srgbClr val="FF0000"/>
                </a:solidFill>
                <a:ea typeface="+mn-lt"/>
                <a:cs typeface="+mn-lt"/>
                <a:hlinkClick r:id="rId7">
                  <a:extLst>
                    <a:ext uri="{A12FA001-AC4F-418D-AE19-62706E023703}">
                      <ahyp:hlinkClr xmlns:ahyp="http://schemas.microsoft.com/office/drawing/2018/hyperlinkcolor" val="tx"/>
                    </a:ext>
                  </a:extLst>
                </a:hlinkClick>
              </a:rPr>
              <a:t>Drischler</a:t>
            </a:r>
            <a:r>
              <a:rPr lang="en-US" sz="1600" i="1" dirty="0">
                <a:solidFill>
                  <a:srgbClr val="FF0000"/>
                </a:solidFill>
                <a:ea typeface="+mn-lt"/>
                <a:cs typeface="+mn-lt"/>
                <a:hlinkClick r:id="rId7">
                  <a:extLst>
                    <a:ext uri="{A12FA001-AC4F-418D-AE19-62706E023703}">
                      <ahyp:hlinkClr xmlns:ahyp="http://schemas.microsoft.com/office/drawing/2018/hyperlinkcolor" val="tx"/>
                    </a:ext>
                  </a:extLst>
                </a:hlinkClick>
              </a:rPr>
              <a:t> et al., Quarto + Front. Phys. 10, 1365 (2022)</a:t>
            </a:r>
            <a:endParaRPr lang="en-US" sz="1600" i="1" dirty="0">
              <a:solidFill>
                <a:srgbClr val="FF0000"/>
              </a:solidFill>
              <a:ea typeface="+mn-lt"/>
              <a:cs typeface="+mn-lt"/>
            </a:endParaRPr>
          </a:p>
        </p:txBody>
      </p:sp>
      <p:sp>
        <p:nvSpPr>
          <p:cNvPr id="2" name="Rectangle 1">
            <a:extLst>
              <a:ext uri="{FF2B5EF4-FFF2-40B4-BE49-F238E27FC236}">
                <a16:creationId xmlns:a16="http://schemas.microsoft.com/office/drawing/2014/main" id="{0D7C0729-4690-A0D8-C4FC-675C40EC1F5C}"/>
              </a:ext>
            </a:extLst>
          </p:cNvPr>
          <p:cNvSpPr/>
          <p:nvPr/>
        </p:nvSpPr>
        <p:spPr>
          <a:xfrm>
            <a:off x="3543300" y="900574"/>
            <a:ext cx="8553864" cy="325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518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7" name="TextBox 6">
            <a:extLst>
              <a:ext uri="{FF2B5EF4-FFF2-40B4-BE49-F238E27FC236}">
                <a16:creationId xmlns:a16="http://schemas.microsoft.com/office/drawing/2014/main" id="{CB7ECAFF-2A66-B54F-9909-471CEE40FAD7}"/>
              </a:ext>
            </a:extLst>
          </p:cNvPr>
          <p:cNvSpPr txBox="1"/>
          <p:nvPr/>
        </p:nvSpPr>
        <p:spPr>
          <a:xfrm>
            <a:off x="257732" y="4569997"/>
            <a:ext cx="11016931"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cs typeface="Calibri"/>
              </a:rPr>
              <a:t>Offline stage (pre-calculations of size </a:t>
            </a:r>
            <a:r>
              <a:rPr lang="en-US" sz="2200" i="1" dirty="0">
                <a:cs typeface="Calibri"/>
              </a:rPr>
              <a:t>N</a:t>
            </a:r>
            <a:r>
              <a:rPr lang="en-US" sz="2200" i="1" baseline="-25000" dirty="0">
                <a:cs typeface="Calibri"/>
              </a:rPr>
              <a:t>h</a:t>
            </a:r>
            <a:r>
              <a:rPr lang="en-US" sz="2200" dirty="0">
                <a:cs typeface="Calibri"/>
              </a:rPr>
              <a:t>):</a:t>
            </a:r>
          </a:p>
          <a:p>
            <a:pPr marL="742950" lvl="1" indent="-285750">
              <a:buFont typeface="Arial"/>
              <a:buChar char="•"/>
            </a:pPr>
            <a:r>
              <a:rPr lang="en-US" sz="2200" dirty="0">
                <a:cs typeface="Calibri"/>
              </a:rPr>
              <a:t>Construct basis using snapshots from high-fidelity system (simulator)</a:t>
            </a:r>
          </a:p>
          <a:p>
            <a:pPr marL="742950" lvl="1" indent="-285750">
              <a:buFont typeface="Arial"/>
              <a:buChar char="•"/>
            </a:pPr>
            <a:r>
              <a:rPr lang="en-US" sz="2200" dirty="0">
                <a:cs typeface="Calibri"/>
              </a:rPr>
              <a:t>Project high-fidelity system to small-space using snapshots</a:t>
            </a:r>
            <a:endParaRPr lang="en-US" sz="1200" dirty="0">
              <a:cs typeface="Calibri"/>
            </a:endParaRPr>
          </a:p>
          <a:p>
            <a:pPr lvl="1"/>
            <a:endParaRPr lang="en-US" sz="1200" dirty="0">
              <a:cs typeface="Calibri"/>
            </a:endParaRPr>
          </a:p>
        </p:txBody>
      </p:sp>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Constructing a reduced-basis model (aka emulator)</a:t>
            </a:r>
          </a:p>
        </p:txBody>
      </p:sp>
      <p:sp>
        <p:nvSpPr>
          <p:cNvPr id="2" name="Rectangle 1">
            <a:extLst>
              <a:ext uri="{FF2B5EF4-FFF2-40B4-BE49-F238E27FC236}">
                <a16:creationId xmlns:a16="http://schemas.microsoft.com/office/drawing/2014/main" id="{ED5359D0-9DAC-6A19-CF92-F127CF778C68}"/>
              </a:ext>
            </a:extLst>
          </p:cNvPr>
          <p:cNvSpPr/>
          <p:nvPr/>
        </p:nvSpPr>
        <p:spPr>
          <a:xfrm>
            <a:off x="9944100" y="900574"/>
            <a:ext cx="2140364" cy="3264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880B9D-9873-EC47-90AF-A46C3D32E1F2}"/>
              </a:ext>
            </a:extLst>
          </p:cNvPr>
          <p:cNvSpPr txBox="1"/>
          <p:nvPr/>
        </p:nvSpPr>
        <p:spPr>
          <a:xfrm>
            <a:off x="9126071" y="4519874"/>
            <a:ext cx="3065929"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4">
                  <a:extLst>
                    <a:ext uri="{A12FA001-AC4F-418D-AE19-62706E023703}">
                      <ahyp:hlinkClr xmlns:ahyp="http://schemas.microsoft.com/office/drawing/2018/hyperlinkcolor" val="tx"/>
                    </a:ext>
                  </a:extLst>
                </a:hlinkClick>
              </a:rPr>
              <a:t>J. A. Melendez</a:t>
            </a:r>
            <a:r>
              <a:rPr lang="en-US" sz="1600" i="1" dirty="0">
                <a:solidFill>
                  <a:srgbClr val="FF0000"/>
                </a:solidFill>
                <a:hlinkClick r:id="rId4">
                  <a:extLst>
                    <a:ext uri="{A12FA001-AC4F-418D-AE19-62706E023703}">
                      <ahyp:hlinkClr xmlns:ahyp="http://schemas.microsoft.com/office/drawing/2018/hyperlinkcolor" val="tx"/>
                    </a:ext>
                  </a:extLst>
                </a:hlinkClick>
              </a:rPr>
              <a:t> et al., J. Phys. G 49, 102001 (2022)</a:t>
            </a:r>
            <a:endParaRPr lang="en-US" sz="1200" i="1" dirty="0">
              <a:solidFill>
                <a:srgbClr val="FF0000"/>
              </a:solidFill>
            </a:endParaRPr>
          </a:p>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5">
                  <a:extLst>
                    <a:ext uri="{A12FA001-AC4F-418D-AE19-62706E023703}">
                      <ahyp:hlinkClr xmlns:ahyp="http://schemas.microsoft.com/office/drawing/2018/hyperlinkcolor" val="tx"/>
                    </a:ext>
                  </a:extLst>
                </a:hlinkClick>
              </a:rPr>
              <a:t>E. Bonilla, P. Giuliani et al., </a:t>
            </a:r>
            <a:br>
              <a:rPr lang="en-US" sz="1600" i="1" dirty="0">
                <a:solidFill>
                  <a:srgbClr val="FF0000"/>
                </a:solidFill>
                <a:ea typeface="+mn-lt"/>
                <a:cs typeface="+mn-lt"/>
                <a:hlinkClick r:id="rId5">
                  <a:extLst>
                    <a:ext uri="{A12FA001-AC4F-418D-AE19-62706E023703}">
                      <ahyp:hlinkClr xmlns:ahyp="http://schemas.microsoft.com/office/drawing/2018/hyperlinkcolor" val="tx"/>
                    </a:ext>
                  </a:extLst>
                </a:hlinkClick>
              </a:rPr>
            </a:br>
            <a:r>
              <a:rPr lang="en-US" sz="1600" i="1" dirty="0">
                <a:solidFill>
                  <a:srgbClr val="FF0000"/>
                </a:solidFill>
                <a:ea typeface="+mn-lt"/>
                <a:cs typeface="+mn-lt"/>
                <a:hlinkClick r:id="rId5">
                  <a:extLst>
                    <a:ext uri="{A12FA001-AC4F-418D-AE19-62706E023703}">
                      <ahyp:hlinkClr xmlns:ahyp="http://schemas.microsoft.com/office/drawing/2018/hyperlinkcolor" val="tx"/>
                    </a:ext>
                  </a:extLst>
                </a:hlinkClick>
              </a:rPr>
              <a:t>Phys. Rev. C 106, 054322 (2022)</a:t>
            </a:r>
            <a:endParaRPr lang="en-US" sz="1600" i="1" dirty="0">
              <a:solidFill>
                <a:srgbClr val="FF0000"/>
              </a:solidFill>
              <a:ea typeface="+mn-lt"/>
              <a:cs typeface="+mn-lt"/>
            </a:endParaRPr>
          </a:p>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6">
                  <a:extLst>
                    <a:ext uri="{A12FA001-AC4F-418D-AE19-62706E023703}">
                      <ahyp:hlinkClr xmlns:ahyp="http://schemas.microsoft.com/office/drawing/2018/hyperlinkcolor" val="tx"/>
                    </a:ext>
                  </a:extLst>
                </a:hlinkClick>
              </a:rPr>
              <a:t>P. Giuliani, K. Godbey et al., Front. Phys. 10, 1212 (2022)</a:t>
            </a:r>
            <a:endParaRPr lang="en-US" sz="1600" i="1" dirty="0">
              <a:solidFill>
                <a:srgbClr val="FF0000"/>
              </a:solidFill>
              <a:ea typeface="+mn-lt"/>
              <a:cs typeface="+mn-lt"/>
            </a:endParaRPr>
          </a:p>
          <a:p>
            <a:pPr marL="194310" indent="-194310">
              <a:spcAft>
                <a:spcPts val="600"/>
              </a:spcAft>
              <a:buFont typeface="Arial" panose="020B0604020202020204" pitchFamily="34" charset="0"/>
              <a:buChar char="•"/>
            </a:pPr>
            <a:r>
              <a:rPr lang="en-US" sz="1600" i="1" dirty="0">
                <a:solidFill>
                  <a:srgbClr val="FF0000"/>
                </a:solidFill>
                <a:ea typeface="+mn-lt"/>
                <a:cs typeface="+mn-lt"/>
                <a:hlinkClick r:id="rId7">
                  <a:extLst>
                    <a:ext uri="{A12FA001-AC4F-418D-AE19-62706E023703}">
                      <ahyp:hlinkClr xmlns:ahyp="http://schemas.microsoft.com/office/drawing/2018/hyperlinkcolor" val="tx"/>
                    </a:ext>
                  </a:extLst>
                </a:hlinkClick>
              </a:rPr>
              <a:t>C. </a:t>
            </a:r>
            <a:r>
              <a:rPr lang="en-US" sz="1600" i="1" dirty="0" err="1">
                <a:solidFill>
                  <a:srgbClr val="FF0000"/>
                </a:solidFill>
                <a:ea typeface="+mn-lt"/>
                <a:cs typeface="+mn-lt"/>
                <a:hlinkClick r:id="rId7">
                  <a:extLst>
                    <a:ext uri="{A12FA001-AC4F-418D-AE19-62706E023703}">
                      <ahyp:hlinkClr xmlns:ahyp="http://schemas.microsoft.com/office/drawing/2018/hyperlinkcolor" val="tx"/>
                    </a:ext>
                  </a:extLst>
                </a:hlinkClick>
              </a:rPr>
              <a:t>Drischler</a:t>
            </a:r>
            <a:r>
              <a:rPr lang="en-US" sz="1600" i="1" dirty="0">
                <a:solidFill>
                  <a:srgbClr val="FF0000"/>
                </a:solidFill>
                <a:ea typeface="+mn-lt"/>
                <a:cs typeface="+mn-lt"/>
                <a:hlinkClick r:id="rId7">
                  <a:extLst>
                    <a:ext uri="{A12FA001-AC4F-418D-AE19-62706E023703}">
                      <ahyp:hlinkClr xmlns:ahyp="http://schemas.microsoft.com/office/drawing/2018/hyperlinkcolor" val="tx"/>
                    </a:ext>
                  </a:extLst>
                </a:hlinkClick>
              </a:rPr>
              <a:t> et al., Quarto + Front. Phys. 10, 1365 (2022)</a:t>
            </a:r>
            <a:endParaRPr lang="en-US" sz="1600" i="1" dirty="0">
              <a:solidFill>
                <a:srgbClr val="FF0000"/>
              </a:solidFill>
              <a:ea typeface="+mn-lt"/>
              <a:cs typeface="+mn-lt"/>
            </a:endParaRPr>
          </a:p>
        </p:txBody>
      </p:sp>
      <p:sp>
        <p:nvSpPr>
          <p:cNvPr id="4" name="Oval 3">
            <a:extLst>
              <a:ext uri="{FF2B5EF4-FFF2-40B4-BE49-F238E27FC236}">
                <a16:creationId xmlns:a16="http://schemas.microsoft.com/office/drawing/2014/main" id="{E2FC7AE1-1D66-54F9-8A77-75B961AC7349}"/>
              </a:ext>
            </a:extLst>
          </p:cNvPr>
          <p:cNvSpPr/>
          <p:nvPr/>
        </p:nvSpPr>
        <p:spPr>
          <a:xfrm>
            <a:off x="6381750" y="1622310"/>
            <a:ext cx="2952750" cy="4541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2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7" name="TextBox 6">
            <a:extLst>
              <a:ext uri="{FF2B5EF4-FFF2-40B4-BE49-F238E27FC236}">
                <a16:creationId xmlns:a16="http://schemas.microsoft.com/office/drawing/2014/main" id="{CB7ECAFF-2A66-B54F-9909-471CEE40FAD7}"/>
              </a:ext>
            </a:extLst>
          </p:cNvPr>
          <p:cNvSpPr txBox="1"/>
          <p:nvPr/>
        </p:nvSpPr>
        <p:spPr>
          <a:xfrm>
            <a:off x="257732" y="4493797"/>
            <a:ext cx="11016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For speed: only size-</a:t>
            </a:r>
            <a:r>
              <a:rPr lang="en-US" sz="2400" i="1" dirty="0" err="1">
                <a:cs typeface="Calibri"/>
              </a:rPr>
              <a:t>n</a:t>
            </a:r>
            <a:r>
              <a:rPr lang="en-US" sz="2400" i="1" baseline="-25000" dirty="0" err="1">
                <a:cs typeface="Calibri"/>
              </a:rPr>
              <a:t>b</a:t>
            </a:r>
            <a:r>
              <a:rPr lang="en-US" sz="2400" dirty="0">
                <a:cs typeface="Calibri"/>
              </a:rPr>
              <a:t> operations in online stage </a:t>
            </a:r>
            <a:r>
              <a:rPr lang="en-US" sz="2400" dirty="0">
                <a:cs typeface="Calibri"/>
                <a:sym typeface="Wingdings" pitchFamily="2" charset="2"/>
              </a:rPr>
              <a:t> affine structure</a:t>
            </a:r>
            <a:endParaRPr lang="en-US" sz="2400" dirty="0">
              <a:cs typeface="Calibri"/>
            </a:endParaRPr>
          </a:p>
        </p:txBody>
      </p:sp>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Constructing a reduced-basis model (aka emulator)</a:t>
            </a:r>
          </a:p>
        </p:txBody>
      </p:sp>
      <p:sp>
        <p:nvSpPr>
          <p:cNvPr id="8" name="TextBox 7">
            <a:extLst>
              <a:ext uri="{FF2B5EF4-FFF2-40B4-BE49-F238E27FC236}">
                <a16:creationId xmlns:a16="http://schemas.microsoft.com/office/drawing/2014/main" id="{1689C9AA-D898-A820-4A50-D12B9AF6C684}"/>
              </a:ext>
            </a:extLst>
          </p:cNvPr>
          <p:cNvSpPr txBox="1"/>
          <p:nvPr/>
        </p:nvSpPr>
        <p:spPr>
          <a:xfrm>
            <a:off x="5766197" y="5140572"/>
            <a:ext cx="1922321" cy="461665"/>
          </a:xfrm>
          <a:prstGeom prst="rect">
            <a:avLst/>
          </a:prstGeom>
          <a:noFill/>
        </p:spPr>
        <p:txBody>
          <a:bodyPr wrap="none" rtlCol="0">
            <a:spAutoFit/>
          </a:bodyPr>
          <a:lstStyle/>
          <a:p>
            <a:r>
              <a:rPr lang="en-US" sz="2400" dirty="0">
                <a:sym typeface="Wingdings" pitchFamily="2" charset="2"/>
              </a:rPr>
              <a:t> </a:t>
            </a:r>
            <a:r>
              <a:rPr lang="en-US" sz="2400" dirty="0"/>
              <a:t>affine in </a:t>
            </a:r>
            <a:r>
              <a:rPr lang="en-US" sz="2400" dirty="0">
                <a:solidFill>
                  <a:srgbClr val="FF0000"/>
                </a:solidFill>
              </a:rPr>
              <a:t>𝜃</a:t>
            </a:r>
            <a:r>
              <a:rPr lang="en-US" sz="2400" i="1" baseline="-25000" dirty="0">
                <a:solidFill>
                  <a:srgbClr val="FF0000"/>
                </a:solidFill>
              </a:rPr>
              <a:t>n</a:t>
            </a:r>
            <a:endParaRPr lang="en-US" sz="2400" i="1" dirty="0">
              <a:solidFill>
                <a:srgbClr val="FF0000"/>
              </a:solidFill>
            </a:endParaRPr>
          </a:p>
        </p:txBody>
      </p:sp>
      <p:sp>
        <p:nvSpPr>
          <p:cNvPr id="11" name="TextBox 10">
            <a:extLst>
              <a:ext uri="{FF2B5EF4-FFF2-40B4-BE49-F238E27FC236}">
                <a16:creationId xmlns:a16="http://schemas.microsoft.com/office/drawing/2014/main" id="{F2BB3646-4BBB-6C64-B8E9-0D42E8F5D3DC}"/>
              </a:ext>
            </a:extLst>
          </p:cNvPr>
          <p:cNvSpPr txBox="1"/>
          <p:nvPr/>
        </p:nvSpPr>
        <p:spPr>
          <a:xfrm>
            <a:off x="107533" y="5969808"/>
            <a:ext cx="583814" cy="646331"/>
          </a:xfrm>
          <a:prstGeom prst="rect">
            <a:avLst/>
          </a:prstGeom>
          <a:noFill/>
        </p:spPr>
        <p:txBody>
          <a:bodyPr wrap="none" rtlCol="0">
            <a:spAutoFit/>
          </a:bodyPr>
          <a:lstStyle/>
          <a:p>
            <a:r>
              <a:rPr lang="en-US" sz="3600" dirty="0"/>
              <a:t>⇒</a:t>
            </a:r>
          </a:p>
        </p:txBody>
      </p:sp>
      <p:sp>
        <p:nvSpPr>
          <p:cNvPr id="9" name="TextBox 8">
            <a:extLst>
              <a:ext uri="{FF2B5EF4-FFF2-40B4-BE49-F238E27FC236}">
                <a16:creationId xmlns:a16="http://schemas.microsoft.com/office/drawing/2014/main" id="{BFDC1823-608F-30F6-7646-AF66B19C3F3A}"/>
              </a:ext>
            </a:extLst>
          </p:cNvPr>
          <p:cNvSpPr txBox="1"/>
          <p:nvPr/>
        </p:nvSpPr>
        <p:spPr>
          <a:xfrm>
            <a:off x="9438650" y="4536984"/>
            <a:ext cx="2645814" cy="1600438"/>
          </a:xfrm>
          <a:prstGeom prst="rect">
            <a:avLst/>
          </a:prstGeom>
          <a:solidFill>
            <a:schemeClr val="accent2">
              <a:lumMod val="20000"/>
              <a:lumOff val="80000"/>
            </a:schemeClr>
          </a:solidFill>
        </p:spPr>
        <p:txBody>
          <a:bodyPr wrap="square" rtlCol="0">
            <a:spAutoFit/>
          </a:bodyPr>
          <a:lstStyle/>
          <a:p>
            <a:r>
              <a:rPr lang="en-US" sz="2000" dirty="0"/>
              <a:t>What if non-affine?</a:t>
            </a:r>
          </a:p>
          <a:p>
            <a:r>
              <a:rPr lang="en-US" sz="2000" dirty="0"/>
              <a:t>Implemented for scattering by the ROSE</a:t>
            </a:r>
          </a:p>
          <a:p>
            <a:r>
              <a:rPr lang="en-US" sz="2000" dirty="0"/>
              <a:t>emulator [</a:t>
            </a:r>
            <a:r>
              <a:rPr lang="en-US" sz="2000" dirty="0">
                <a:hlinkClick r:id="rId4" action="ppaction://hlinksldjump"/>
              </a:rPr>
              <a:t>slides</a:t>
            </a:r>
            <a:r>
              <a:rPr lang="en-US" sz="2000" dirty="0"/>
              <a:t>]. </a:t>
            </a:r>
            <a:br>
              <a:rPr lang="en-US" sz="2000" dirty="0"/>
            </a:br>
            <a:r>
              <a:rPr lang="en-US" dirty="0"/>
              <a:t>[</a:t>
            </a:r>
            <a:r>
              <a:rPr lang="en-US" dirty="0">
                <a:hlinkClick r:id="rId5"/>
              </a:rPr>
              <a:t>Odell et al., PRC (2024)</a:t>
            </a:r>
            <a:r>
              <a:rPr lang="en-US" dirty="0"/>
              <a:t>]</a:t>
            </a:r>
            <a:endParaRPr lang="en-US" b="1" u="none" strike="noStrike" dirty="0">
              <a:effectLst/>
              <a:highlight>
                <a:srgbClr val="FFFFFF"/>
              </a:highlight>
            </a:endParaRPr>
          </a:p>
        </p:txBody>
      </p:sp>
      <p:pic>
        <p:nvPicPr>
          <p:cNvPr id="10" name="Picture 9">
            <a:extLst>
              <a:ext uri="{FF2B5EF4-FFF2-40B4-BE49-F238E27FC236}">
                <a16:creationId xmlns:a16="http://schemas.microsoft.com/office/drawing/2014/main" id="{6407508C-28FA-7149-0F23-20B96518A50B}"/>
              </a:ext>
            </a:extLst>
          </p:cNvPr>
          <p:cNvPicPr>
            <a:picLocks noChangeAspect="1"/>
          </p:cNvPicPr>
          <p:nvPr/>
        </p:nvPicPr>
        <p:blipFill>
          <a:blip r:embed="rId6"/>
          <a:stretch>
            <a:fillRect/>
          </a:stretch>
        </p:blipFill>
        <p:spPr>
          <a:xfrm>
            <a:off x="1495056" y="5167942"/>
            <a:ext cx="3410593" cy="731520"/>
          </a:xfrm>
          <a:prstGeom prst="rect">
            <a:avLst/>
          </a:prstGeom>
        </p:spPr>
      </p:pic>
      <p:pic>
        <p:nvPicPr>
          <p:cNvPr id="14" name="Picture 13">
            <a:extLst>
              <a:ext uri="{FF2B5EF4-FFF2-40B4-BE49-F238E27FC236}">
                <a16:creationId xmlns:a16="http://schemas.microsoft.com/office/drawing/2014/main" id="{6324FD85-04B4-C478-9453-529D540896D7}"/>
              </a:ext>
            </a:extLst>
          </p:cNvPr>
          <p:cNvPicPr>
            <a:picLocks noChangeAspect="1"/>
          </p:cNvPicPr>
          <p:nvPr/>
        </p:nvPicPr>
        <p:blipFill>
          <a:blip r:embed="rId7"/>
          <a:stretch>
            <a:fillRect/>
          </a:stretch>
        </p:blipFill>
        <p:spPr>
          <a:xfrm>
            <a:off x="775725" y="6053482"/>
            <a:ext cx="10127295" cy="731520"/>
          </a:xfrm>
          <a:prstGeom prst="rect">
            <a:avLst/>
          </a:prstGeom>
        </p:spPr>
      </p:pic>
    </p:spTree>
    <p:extLst>
      <p:ext uri="{BB962C8B-B14F-4D97-AF65-F5344CB8AC3E}">
        <p14:creationId xmlns:p14="http://schemas.microsoft.com/office/powerpoint/2010/main" val="38186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E6F0D0-9A49-C217-C044-94093889892F}"/>
              </a:ext>
            </a:extLst>
          </p:cNvPr>
          <p:cNvPicPr>
            <a:picLocks noChangeAspect="1"/>
          </p:cNvPicPr>
          <p:nvPr/>
        </p:nvPicPr>
        <p:blipFill>
          <a:blip r:embed="rId3"/>
          <a:stretch>
            <a:fillRect/>
          </a:stretch>
        </p:blipFill>
        <p:spPr>
          <a:xfrm>
            <a:off x="7002177" y="3364827"/>
            <a:ext cx="4759278" cy="3501781"/>
          </a:xfrm>
          <a:prstGeom prst="rect">
            <a:avLst/>
          </a:prstGeom>
        </p:spPr>
      </p:pic>
      <p:sp>
        <p:nvSpPr>
          <p:cNvPr id="5" name="Rectangle 4">
            <a:extLst>
              <a:ext uri="{FF2B5EF4-FFF2-40B4-BE49-F238E27FC236}">
                <a16:creationId xmlns:a16="http://schemas.microsoft.com/office/drawing/2014/main" id="{74AB31F1-C2D0-B025-CA25-15DB9599D0E8}"/>
              </a:ext>
            </a:extLst>
          </p:cNvPr>
          <p:cNvSpPr/>
          <p:nvPr/>
        </p:nvSpPr>
        <p:spPr>
          <a:xfrm>
            <a:off x="1255122" y="246859"/>
            <a:ext cx="10232096" cy="646331"/>
          </a:xfrm>
          <a:prstGeom prst="rect">
            <a:avLst/>
          </a:prstGeom>
        </p:spPr>
        <p:txBody>
          <a:bodyPr wrap="none">
            <a:spAutoFit/>
          </a:bodyPr>
          <a:lstStyle/>
          <a:p>
            <a:r>
              <a:rPr lang="en-US" sz="3600" b="1" i="0" dirty="0">
                <a:solidFill>
                  <a:srgbClr val="FF0000"/>
                </a:solidFill>
                <a:effectLst/>
              </a:rPr>
              <a:t>Hybrid approach: Parametric Matrix Models (PMMs)</a:t>
            </a:r>
            <a:endParaRPr lang="en-US" sz="3600" b="1" dirty="0">
              <a:solidFill>
                <a:srgbClr val="FF0000"/>
              </a:solidFill>
            </a:endParaRPr>
          </a:p>
        </p:txBody>
      </p:sp>
      <p:grpSp>
        <p:nvGrpSpPr>
          <p:cNvPr id="9" name="Group 8">
            <a:extLst>
              <a:ext uri="{FF2B5EF4-FFF2-40B4-BE49-F238E27FC236}">
                <a16:creationId xmlns:a16="http://schemas.microsoft.com/office/drawing/2014/main" id="{E0CA0BBB-1156-52C2-B4D6-F5B8DB15F476}"/>
              </a:ext>
            </a:extLst>
          </p:cNvPr>
          <p:cNvGrpSpPr>
            <a:grpSpLocks noChangeAspect="1"/>
          </p:cNvGrpSpPr>
          <p:nvPr/>
        </p:nvGrpSpPr>
        <p:grpSpPr>
          <a:xfrm>
            <a:off x="6321948" y="731865"/>
            <a:ext cx="5758460" cy="2286000"/>
            <a:chOff x="5802778" y="904142"/>
            <a:chExt cx="6057900" cy="2400300"/>
          </a:xfrm>
        </p:grpSpPr>
        <p:pic>
          <p:nvPicPr>
            <p:cNvPr id="3" name="Picture 2">
              <a:extLst>
                <a:ext uri="{FF2B5EF4-FFF2-40B4-BE49-F238E27FC236}">
                  <a16:creationId xmlns:a16="http://schemas.microsoft.com/office/drawing/2014/main" id="{CDBC0F53-CFF5-094C-52A8-35DACACDE6E0}"/>
                </a:ext>
              </a:extLst>
            </p:cNvPr>
            <p:cNvPicPr>
              <a:picLocks noChangeAspect="1"/>
            </p:cNvPicPr>
            <p:nvPr/>
          </p:nvPicPr>
          <p:blipFill>
            <a:blip r:embed="rId4"/>
            <a:stretch>
              <a:fillRect/>
            </a:stretch>
          </p:blipFill>
          <p:spPr>
            <a:xfrm>
              <a:off x="5802778" y="904142"/>
              <a:ext cx="6057900" cy="2400300"/>
            </a:xfrm>
            <a:prstGeom prst="rect">
              <a:avLst/>
            </a:prstGeom>
          </p:spPr>
        </p:pic>
        <p:sp>
          <p:nvSpPr>
            <p:cNvPr id="7" name="TextBox 6">
              <a:extLst>
                <a:ext uri="{FF2B5EF4-FFF2-40B4-BE49-F238E27FC236}">
                  <a16:creationId xmlns:a16="http://schemas.microsoft.com/office/drawing/2014/main" id="{C14AA607-027B-5887-46CF-43C33331FC92}"/>
                </a:ext>
              </a:extLst>
            </p:cNvPr>
            <p:cNvSpPr txBox="1"/>
            <p:nvPr/>
          </p:nvSpPr>
          <p:spPr>
            <a:xfrm>
              <a:off x="7530801" y="1170142"/>
              <a:ext cx="2674111" cy="678648"/>
            </a:xfrm>
            <a:prstGeom prst="rect">
              <a:avLst/>
            </a:prstGeom>
            <a:solidFill>
              <a:schemeClr val="accent4">
                <a:lumMod val="20000"/>
                <a:lumOff val="80000"/>
                <a:alpha val="74737"/>
              </a:schemeClr>
            </a:solidFill>
          </p:spPr>
          <p:txBody>
            <a:bodyPr wrap="square">
              <a:spAutoFit/>
            </a:bodyPr>
            <a:lstStyle/>
            <a:p>
              <a:pPr algn="ctr"/>
              <a:r>
                <a:rPr lang="en-US" dirty="0"/>
                <a:t>R. Somasundaram et al., </a:t>
              </a:r>
              <a:br>
                <a:rPr lang="en-US" dirty="0"/>
              </a:br>
              <a:r>
                <a:rPr lang="en-US" dirty="0"/>
                <a:t>arXiv:2404.11566 (2024)</a:t>
              </a:r>
            </a:p>
          </p:txBody>
        </p:sp>
      </p:grpSp>
      <p:grpSp>
        <p:nvGrpSpPr>
          <p:cNvPr id="16" name="Group 15">
            <a:extLst>
              <a:ext uri="{FF2B5EF4-FFF2-40B4-BE49-F238E27FC236}">
                <a16:creationId xmlns:a16="http://schemas.microsoft.com/office/drawing/2014/main" id="{F9BB3FD3-8400-B410-8947-8B9D923A893A}"/>
              </a:ext>
            </a:extLst>
          </p:cNvPr>
          <p:cNvGrpSpPr/>
          <p:nvPr/>
        </p:nvGrpSpPr>
        <p:grpSpPr>
          <a:xfrm>
            <a:off x="224736" y="3149751"/>
            <a:ext cx="6460625" cy="3553071"/>
            <a:chOff x="224736" y="3149751"/>
            <a:chExt cx="6460625" cy="3553071"/>
          </a:xfrm>
        </p:grpSpPr>
        <p:pic>
          <p:nvPicPr>
            <p:cNvPr id="2" name="Picture 1">
              <a:extLst>
                <a:ext uri="{FF2B5EF4-FFF2-40B4-BE49-F238E27FC236}">
                  <a16:creationId xmlns:a16="http://schemas.microsoft.com/office/drawing/2014/main" id="{113A0A12-CF6F-CEA2-16A0-C06550FE1DC4}"/>
                </a:ext>
              </a:extLst>
            </p:cNvPr>
            <p:cNvPicPr>
              <a:picLocks noChangeAspect="1"/>
            </p:cNvPicPr>
            <p:nvPr/>
          </p:nvPicPr>
          <p:blipFill>
            <a:blip r:embed="rId5"/>
            <a:stretch>
              <a:fillRect/>
            </a:stretch>
          </p:blipFill>
          <p:spPr>
            <a:xfrm>
              <a:off x="2817357" y="3625515"/>
              <a:ext cx="3868004" cy="3077307"/>
            </a:xfrm>
            <a:prstGeom prst="rect">
              <a:avLst/>
            </a:prstGeom>
          </p:spPr>
        </p:pic>
        <p:sp>
          <p:nvSpPr>
            <p:cNvPr id="8" name="TextBox 7">
              <a:extLst>
                <a:ext uri="{FF2B5EF4-FFF2-40B4-BE49-F238E27FC236}">
                  <a16:creationId xmlns:a16="http://schemas.microsoft.com/office/drawing/2014/main" id="{5385AEBA-9715-24D1-B60F-A50B1B24F86C}"/>
                </a:ext>
              </a:extLst>
            </p:cNvPr>
            <p:cNvSpPr txBox="1"/>
            <p:nvPr/>
          </p:nvSpPr>
          <p:spPr>
            <a:xfrm>
              <a:off x="224736" y="3149751"/>
              <a:ext cx="5839306" cy="400110"/>
            </a:xfrm>
            <a:prstGeom prst="rect">
              <a:avLst/>
            </a:prstGeom>
            <a:solidFill>
              <a:schemeClr val="accent4">
                <a:lumMod val="20000"/>
                <a:lumOff val="80000"/>
              </a:schemeClr>
            </a:solidFill>
          </p:spPr>
          <p:txBody>
            <a:bodyPr wrap="square" rtlCol="0">
              <a:spAutoFit/>
            </a:bodyPr>
            <a:lstStyle/>
            <a:p>
              <a:r>
                <a:rPr lang="en-US" sz="2000" dirty="0"/>
                <a:t>P. Cook, D. </a:t>
              </a:r>
              <a:r>
                <a:rPr lang="en-US" sz="2000" dirty="0" err="1"/>
                <a:t>Jammooa</a:t>
              </a:r>
              <a:r>
                <a:rPr lang="en-US" sz="2000" dirty="0"/>
                <a:t> et al., arXiv:2401.11694 (2024)</a:t>
              </a:r>
            </a:p>
          </p:txBody>
        </p:sp>
      </p:grpSp>
      <p:grpSp>
        <p:nvGrpSpPr>
          <p:cNvPr id="14" name="Group 13">
            <a:extLst>
              <a:ext uri="{FF2B5EF4-FFF2-40B4-BE49-F238E27FC236}">
                <a16:creationId xmlns:a16="http://schemas.microsoft.com/office/drawing/2014/main" id="{2E9BE1E2-B435-E286-EFC7-13DC8FBECD32}"/>
              </a:ext>
            </a:extLst>
          </p:cNvPr>
          <p:cNvGrpSpPr/>
          <p:nvPr/>
        </p:nvGrpSpPr>
        <p:grpSpPr>
          <a:xfrm>
            <a:off x="226095" y="931602"/>
            <a:ext cx="5998860" cy="1015663"/>
            <a:chOff x="226095" y="931602"/>
            <a:chExt cx="5998860" cy="1015663"/>
          </a:xfrm>
        </p:grpSpPr>
        <p:pic>
          <p:nvPicPr>
            <p:cNvPr id="11" name="Picture 10">
              <a:extLst>
                <a:ext uri="{FF2B5EF4-FFF2-40B4-BE49-F238E27FC236}">
                  <a16:creationId xmlns:a16="http://schemas.microsoft.com/office/drawing/2014/main" id="{040ADBD6-445E-BFFA-4E0C-CAFBFF2B2870}"/>
                </a:ext>
              </a:extLst>
            </p:cNvPr>
            <p:cNvPicPr>
              <a:picLocks noChangeAspect="1"/>
            </p:cNvPicPr>
            <p:nvPr/>
          </p:nvPicPr>
          <p:blipFill>
            <a:blip r:embed="rId6"/>
            <a:stretch>
              <a:fillRect/>
            </a:stretch>
          </p:blipFill>
          <p:spPr>
            <a:xfrm>
              <a:off x="226095" y="1167011"/>
              <a:ext cx="3017520" cy="640080"/>
            </a:xfrm>
            <a:prstGeom prst="rect">
              <a:avLst/>
            </a:prstGeom>
          </p:spPr>
        </p:pic>
        <p:sp>
          <p:nvSpPr>
            <p:cNvPr id="12" name="TextBox 11">
              <a:extLst>
                <a:ext uri="{FF2B5EF4-FFF2-40B4-BE49-F238E27FC236}">
                  <a16:creationId xmlns:a16="http://schemas.microsoft.com/office/drawing/2014/main" id="{D2D7DDC5-A9E0-D91D-4C9D-657AA0BE7161}"/>
                </a:ext>
              </a:extLst>
            </p:cNvPr>
            <p:cNvSpPr txBox="1"/>
            <p:nvPr/>
          </p:nvSpPr>
          <p:spPr>
            <a:xfrm>
              <a:off x="3351761" y="931602"/>
              <a:ext cx="2873194" cy="1015663"/>
            </a:xfrm>
            <a:prstGeom prst="rect">
              <a:avLst/>
            </a:prstGeom>
            <a:noFill/>
          </p:spPr>
          <p:txBody>
            <a:bodyPr wrap="square" rtlCol="0">
              <a:spAutoFit/>
            </a:bodyPr>
            <a:lstStyle/>
            <a:p>
              <a:pPr algn="ctr"/>
              <a:r>
                <a:rPr lang="en-US" sz="2000" dirty="0"/>
                <a:t>RBM/EC: matrix elements of eigenvector snapshots </a:t>
              </a:r>
              <a:r>
                <a:rPr lang="en-US" sz="2000" dirty="0">
                  <a:sym typeface="Wingdings" pitchFamily="2" charset="2"/>
                </a:rPr>
                <a:t> model driven</a:t>
              </a:r>
              <a:endParaRPr lang="en-US" sz="2000" dirty="0"/>
            </a:p>
          </p:txBody>
        </p:sp>
      </p:grpSp>
      <p:grpSp>
        <p:nvGrpSpPr>
          <p:cNvPr id="15" name="Group 14">
            <a:extLst>
              <a:ext uri="{FF2B5EF4-FFF2-40B4-BE49-F238E27FC236}">
                <a16:creationId xmlns:a16="http://schemas.microsoft.com/office/drawing/2014/main" id="{7F9B05FB-B822-1D33-BB09-4C69EA2318DA}"/>
              </a:ext>
            </a:extLst>
          </p:cNvPr>
          <p:cNvGrpSpPr/>
          <p:nvPr/>
        </p:nvGrpSpPr>
        <p:grpSpPr>
          <a:xfrm>
            <a:off x="226762" y="2065619"/>
            <a:ext cx="6118779" cy="1015663"/>
            <a:chOff x="226762" y="2065619"/>
            <a:chExt cx="6118779" cy="1015663"/>
          </a:xfrm>
        </p:grpSpPr>
        <p:pic>
          <p:nvPicPr>
            <p:cNvPr id="10" name="Picture 9">
              <a:extLst>
                <a:ext uri="{FF2B5EF4-FFF2-40B4-BE49-F238E27FC236}">
                  <a16:creationId xmlns:a16="http://schemas.microsoft.com/office/drawing/2014/main" id="{B96C748A-0C39-99EE-1390-68824B939859}"/>
                </a:ext>
              </a:extLst>
            </p:cNvPr>
            <p:cNvPicPr>
              <a:picLocks noChangeAspect="1"/>
            </p:cNvPicPr>
            <p:nvPr/>
          </p:nvPicPr>
          <p:blipFill>
            <a:blip r:embed="rId7"/>
            <a:stretch>
              <a:fillRect/>
            </a:stretch>
          </p:blipFill>
          <p:spPr>
            <a:xfrm>
              <a:off x="226762" y="2297194"/>
              <a:ext cx="3110132" cy="640080"/>
            </a:xfrm>
            <a:prstGeom prst="rect">
              <a:avLst/>
            </a:prstGeom>
          </p:spPr>
        </p:pic>
        <p:sp>
          <p:nvSpPr>
            <p:cNvPr id="13" name="TextBox 12">
              <a:extLst>
                <a:ext uri="{FF2B5EF4-FFF2-40B4-BE49-F238E27FC236}">
                  <a16:creationId xmlns:a16="http://schemas.microsoft.com/office/drawing/2014/main" id="{550D8CE5-A623-A9AA-C969-2D4A11AAAB03}"/>
                </a:ext>
              </a:extLst>
            </p:cNvPr>
            <p:cNvSpPr txBox="1"/>
            <p:nvPr/>
          </p:nvSpPr>
          <p:spPr>
            <a:xfrm>
              <a:off x="3336894" y="2065619"/>
              <a:ext cx="3008647" cy="1015663"/>
            </a:xfrm>
            <a:prstGeom prst="rect">
              <a:avLst/>
            </a:prstGeom>
            <a:noFill/>
          </p:spPr>
          <p:txBody>
            <a:bodyPr wrap="square" rtlCol="0">
              <a:spAutoFit/>
            </a:bodyPr>
            <a:lstStyle/>
            <a:p>
              <a:pPr algn="ctr"/>
              <a:r>
                <a:rPr lang="en-US" sz="2000" dirty="0"/>
                <a:t>PMM: </a:t>
              </a:r>
              <a:r>
                <a:rPr lang="en-US" sz="2000" i="1" dirty="0"/>
                <a:t>learn</a:t>
              </a:r>
              <a:r>
                <a:rPr lang="en-US" sz="2000" dirty="0"/>
                <a:t> mat. elements </a:t>
              </a:r>
              <a:r>
                <a:rPr lang="en-US" sz="2000"/>
                <a:t>from data (eigenvalues) </a:t>
              </a:r>
              <a:br>
                <a:rPr lang="en-US" sz="2000" dirty="0"/>
              </a:br>
              <a:r>
                <a:rPr lang="en-US" sz="2000" dirty="0">
                  <a:sym typeface="Wingdings" pitchFamily="2" charset="2"/>
                </a:rPr>
                <a:t> hybrid data driven</a:t>
              </a:r>
              <a:endParaRPr lang="en-US" sz="2000" dirty="0"/>
            </a:p>
          </p:txBody>
        </p:sp>
      </p:grpSp>
      <p:sp>
        <p:nvSpPr>
          <p:cNvPr id="17" name="TextBox 16">
            <a:extLst>
              <a:ext uri="{FF2B5EF4-FFF2-40B4-BE49-F238E27FC236}">
                <a16:creationId xmlns:a16="http://schemas.microsoft.com/office/drawing/2014/main" id="{05057904-F928-ADEC-ECAF-157825FCF371}"/>
              </a:ext>
            </a:extLst>
          </p:cNvPr>
          <p:cNvSpPr txBox="1"/>
          <p:nvPr/>
        </p:nvSpPr>
        <p:spPr>
          <a:xfrm>
            <a:off x="6796974" y="2979126"/>
            <a:ext cx="5283434" cy="400110"/>
          </a:xfrm>
          <a:prstGeom prst="rect">
            <a:avLst/>
          </a:prstGeom>
          <a:solidFill>
            <a:schemeClr val="tx2">
              <a:lumMod val="20000"/>
              <a:lumOff val="80000"/>
            </a:schemeClr>
          </a:solidFill>
        </p:spPr>
        <p:txBody>
          <a:bodyPr wrap="none" rtlCol="0">
            <a:spAutoFit/>
          </a:bodyPr>
          <a:lstStyle/>
          <a:p>
            <a:r>
              <a:rPr lang="en-US" sz="2000" dirty="0"/>
              <a:t>Application to emulate noisy AFDMC calculations</a:t>
            </a:r>
          </a:p>
        </p:txBody>
      </p:sp>
      <p:grpSp>
        <p:nvGrpSpPr>
          <p:cNvPr id="22" name="Group 21">
            <a:extLst>
              <a:ext uri="{FF2B5EF4-FFF2-40B4-BE49-F238E27FC236}">
                <a16:creationId xmlns:a16="http://schemas.microsoft.com/office/drawing/2014/main" id="{7F02EB21-A9A8-EC92-51A1-9A03774FFB13}"/>
              </a:ext>
            </a:extLst>
          </p:cNvPr>
          <p:cNvGrpSpPr/>
          <p:nvPr/>
        </p:nvGrpSpPr>
        <p:grpSpPr>
          <a:xfrm>
            <a:off x="18713" y="4006305"/>
            <a:ext cx="2936253" cy="2450656"/>
            <a:chOff x="18713" y="4006305"/>
            <a:chExt cx="2936253" cy="2450656"/>
          </a:xfrm>
        </p:grpSpPr>
        <p:grpSp>
          <p:nvGrpSpPr>
            <p:cNvPr id="20" name="Group 19">
              <a:extLst>
                <a:ext uri="{FF2B5EF4-FFF2-40B4-BE49-F238E27FC236}">
                  <a16:creationId xmlns:a16="http://schemas.microsoft.com/office/drawing/2014/main" id="{16B0618F-4508-E692-8D2C-29B69CF9FCD7}"/>
                </a:ext>
              </a:extLst>
            </p:cNvPr>
            <p:cNvGrpSpPr/>
            <p:nvPr/>
          </p:nvGrpSpPr>
          <p:grpSpPr>
            <a:xfrm>
              <a:off x="18713" y="4006305"/>
              <a:ext cx="2936253" cy="2450656"/>
              <a:chOff x="18713" y="4006305"/>
              <a:chExt cx="2936253" cy="2450656"/>
            </a:xfrm>
          </p:grpSpPr>
          <p:sp>
            <p:nvSpPr>
              <p:cNvPr id="18" name="TextBox 17">
                <a:extLst>
                  <a:ext uri="{FF2B5EF4-FFF2-40B4-BE49-F238E27FC236}">
                    <a16:creationId xmlns:a16="http://schemas.microsoft.com/office/drawing/2014/main" id="{E3FD4279-2B2B-811D-88A5-F157E20D597C}"/>
                  </a:ext>
                </a:extLst>
              </p:cNvPr>
              <p:cNvSpPr txBox="1"/>
              <p:nvPr/>
            </p:nvSpPr>
            <p:spPr>
              <a:xfrm>
                <a:off x="18713" y="4006305"/>
                <a:ext cx="2936253" cy="400110"/>
              </a:xfrm>
              <a:prstGeom prst="rect">
                <a:avLst/>
              </a:prstGeom>
              <a:noFill/>
            </p:spPr>
            <p:txBody>
              <a:bodyPr wrap="none" rtlCol="0">
                <a:spAutoFit/>
              </a:bodyPr>
              <a:lstStyle/>
              <a:p>
                <a:r>
                  <a:rPr lang="en-US" sz="2000" i="1" dirty="0"/>
                  <a:t>N</a:t>
                </a:r>
                <a:r>
                  <a:rPr lang="en-US" sz="2000" dirty="0"/>
                  <a:t> non-interacting spin-1/2</a:t>
                </a:r>
              </a:p>
            </p:txBody>
          </p:sp>
          <p:sp>
            <p:nvSpPr>
              <p:cNvPr id="19" name="TextBox 18">
                <a:extLst>
                  <a:ext uri="{FF2B5EF4-FFF2-40B4-BE49-F238E27FC236}">
                    <a16:creationId xmlns:a16="http://schemas.microsoft.com/office/drawing/2014/main" id="{F3CB5008-7FE8-849D-2396-8CDD72760516}"/>
                  </a:ext>
                </a:extLst>
              </p:cNvPr>
              <p:cNvSpPr txBox="1"/>
              <p:nvPr/>
            </p:nvSpPr>
            <p:spPr>
              <a:xfrm>
                <a:off x="135861" y="5749075"/>
                <a:ext cx="2307748" cy="707886"/>
              </a:xfrm>
              <a:prstGeom prst="rect">
                <a:avLst/>
              </a:prstGeom>
              <a:noFill/>
            </p:spPr>
            <p:txBody>
              <a:bodyPr wrap="none" rtlCol="0">
                <a:spAutoFit/>
              </a:bodyPr>
              <a:lstStyle/>
              <a:p>
                <a:r>
                  <a:rPr lang="en-US" sz="2000" dirty="0"/>
                  <a:t>PMM more flexible; </a:t>
                </a:r>
                <a:br>
                  <a:rPr lang="en-US" sz="2000" dirty="0"/>
                </a:br>
                <a:r>
                  <a:rPr lang="en-US" sz="2000" dirty="0">
                    <a:sym typeface="Wingdings" pitchFamily="2" charset="2"/>
                  </a:rPr>
                  <a:t> </a:t>
                </a:r>
                <a:r>
                  <a:rPr lang="en-US" sz="2000" dirty="0"/>
                  <a:t>wins for large N</a:t>
                </a:r>
              </a:p>
            </p:txBody>
          </p:sp>
        </p:grpSp>
        <p:pic>
          <p:nvPicPr>
            <p:cNvPr id="21" name="Picture 20">
              <a:extLst>
                <a:ext uri="{FF2B5EF4-FFF2-40B4-BE49-F238E27FC236}">
                  <a16:creationId xmlns:a16="http://schemas.microsoft.com/office/drawing/2014/main" id="{919CC3B3-B6A3-0B7B-A291-78010586DA00}"/>
                </a:ext>
              </a:extLst>
            </p:cNvPr>
            <p:cNvPicPr>
              <a:picLocks noChangeAspect="1"/>
            </p:cNvPicPr>
            <p:nvPr/>
          </p:nvPicPr>
          <p:blipFill>
            <a:blip r:embed="rId8"/>
            <a:stretch>
              <a:fillRect/>
            </a:stretch>
          </p:blipFill>
          <p:spPr>
            <a:xfrm>
              <a:off x="135861" y="4426058"/>
              <a:ext cx="2603015" cy="1071830"/>
            </a:xfrm>
            <a:prstGeom prst="rect">
              <a:avLst/>
            </a:prstGeom>
          </p:spPr>
        </p:pic>
      </p:grpSp>
    </p:spTree>
    <p:extLst>
      <p:ext uri="{BB962C8B-B14F-4D97-AF65-F5344CB8AC3E}">
        <p14:creationId xmlns:p14="http://schemas.microsoft.com/office/powerpoint/2010/main" val="141684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582961"/>
            <a:ext cx="11366052" cy="4525963"/>
          </a:xfrm>
        </p:spPr>
        <p:txBody>
          <a:bodyPr>
            <a:normAutofit/>
          </a:bodyPr>
          <a:lstStyle/>
          <a:p>
            <a:pPr marL="213355">
              <a:lnSpc>
                <a:spcPct val="140000"/>
              </a:lnSpc>
              <a:spcAft>
                <a:spcPts val="2400"/>
              </a:spcAft>
            </a:pPr>
            <a:r>
              <a:rPr lang="en-US" sz="3600" dirty="0">
                <a:solidFill>
                  <a:schemeClr val="bg1">
                    <a:lumMod val="75000"/>
                  </a:schemeClr>
                </a:solidFill>
              </a:rPr>
              <a:t>Ingredients for principled uncertainty quantification (UQ)</a:t>
            </a:r>
          </a:p>
          <a:p>
            <a:pPr marL="213355">
              <a:lnSpc>
                <a:spcPct val="140000"/>
              </a:lnSpc>
              <a:spcAft>
                <a:spcPts val="2400"/>
              </a:spcAft>
            </a:pPr>
            <a:r>
              <a:rPr lang="en-US" sz="3600" dirty="0">
                <a:solidFill>
                  <a:schemeClr val="bg1">
                    <a:lumMod val="75000"/>
                  </a:schemeClr>
                </a:solidFill>
              </a:rPr>
              <a:t>Calibration, model mixing, expt. design, emulators</a:t>
            </a:r>
          </a:p>
          <a:p>
            <a:pPr marL="213355">
              <a:lnSpc>
                <a:spcPct val="140000"/>
              </a:lnSpc>
              <a:spcAft>
                <a:spcPts val="2400"/>
              </a:spcAft>
            </a:pPr>
            <a:r>
              <a:rPr lang="en-US" sz="3600" dirty="0"/>
              <a:t>Challenges: Frontiers of UQ for nuclear physics</a:t>
            </a:r>
          </a:p>
          <a:p>
            <a:pPr marL="213355">
              <a:lnSpc>
                <a:spcPct val="140000"/>
              </a:lnSpc>
              <a:spcAft>
                <a:spcPts val="2400"/>
              </a:spcAft>
            </a:pPr>
            <a:r>
              <a:rPr lang="en-US" sz="3600" dirty="0">
                <a:solidFill>
                  <a:schemeClr val="bg1">
                    <a:lumMod val="75000"/>
                  </a:schemeClr>
                </a:solidFill>
              </a:rPr>
              <a:t>Extra slides (more details, other topics, …)</a:t>
            </a:r>
          </a:p>
        </p:txBody>
      </p:sp>
    </p:spTree>
    <p:extLst>
      <p:ext uri="{BB962C8B-B14F-4D97-AF65-F5344CB8AC3E}">
        <p14:creationId xmlns:p14="http://schemas.microsoft.com/office/powerpoint/2010/main" val="1765653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A5CA90-CCB8-80AC-91A0-B944FE461537}"/>
              </a:ext>
            </a:extLst>
          </p:cNvPr>
          <p:cNvGrpSpPr/>
          <p:nvPr/>
        </p:nvGrpSpPr>
        <p:grpSpPr>
          <a:xfrm>
            <a:off x="1030850" y="1525012"/>
            <a:ext cx="10451616" cy="4683051"/>
            <a:chOff x="870192" y="1674317"/>
            <a:chExt cx="10451616" cy="4683051"/>
          </a:xfrm>
        </p:grpSpPr>
        <p:grpSp>
          <p:nvGrpSpPr>
            <p:cNvPr id="16" name="Group 15">
              <a:extLst>
                <a:ext uri="{FF2B5EF4-FFF2-40B4-BE49-F238E27FC236}">
                  <a16:creationId xmlns:a16="http://schemas.microsoft.com/office/drawing/2014/main" id="{B5987A12-19E6-43A8-25F2-35EA6D80BD7C}"/>
                </a:ext>
              </a:extLst>
            </p:cNvPr>
            <p:cNvGrpSpPr/>
            <p:nvPr/>
          </p:nvGrpSpPr>
          <p:grpSpPr>
            <a:xfrm>
              <a:off x="870192" y="1709942"/>
              <a:ext cx="10451616" cy="4647426"/>
              <a:chOff x="870192" y="1234933"/>
              <a:chExt cx="10451616" cy="4647426"/>
            </a:xfrm>
          </p:grpSpPr>
          <p:sp>
            <p:nvSpPr>
              <p:cNvPr id="6" name="TextBox 5">
                <a:extLst>
                  <a:ext uri="{FF2B5EF4-FFF2-40B4-BE49-F238E27FC236}">
                    <a16:creationId xmlns:a16="http://schemas.microsoft.com/office/drawing/2014/main" id="{30B5059B-E933-35FC-0E53-CD7D749A6B04}"/>
                  </a:ext>
                </a:extLst>
              </p:cNvPr>
              <p:cNvSpPr txBox="1"/>
              <p:nvPr/>
            </p:nvSpPr>
            <p:spPr>
              <a:xfrm>
                <a:off x="870192" y="1234933"/>
                <a:ext cx="10451616" cy="4647426"/>
              </a:xfrm>
              <a:prstGeom prst="rect">
                <a:avLst/>
              </a:prstGeom>
              <a:noFill/>
            </p:spPr>
            <p:txBody>
              <a:bodyPr wrap="square" rtlCol="0">
                <a:spAutoFit/>
              </a:bodyPr>
              <a:lstStyle/>
              <a:p>
                <a:pPr marL="342900" indent="-342900">
                  <a:spcAft>
                    <a:spcPts val="2000"/>
                  </a:spcAft>
                  <a:buFont typeface="Wingdings" pitchFamily="2" charset="2"/>
                  <a:buChar char="q"/>
                </a:pPr>
                <a:r>
                  <a:rPr lang="en-US" sz="2800" dirty="0"/>
                  <a:t> Incorporate all sources of experimental and </a:t>
                </a:r>
                <a:r>
                  <a:rPr lang="en-US" sz="2800" i="1" dirty="0"/>
                  <a:t>theoretical</a:t>
                </a:r>
                <a:r>
                  <a:rPr lang="en-US" sz="2800" dirty="0"/>
                  <a:t> errors</a:t>
                </a:r>
              </a:p>
              <a:p>
                <a:pPr marL="342900" indent="-342900">
                  <a:spcAft>
                    <a:spcPts val="2000"/>
                  </a:spcAft>
                  <a:buFont typeface="Wingdings" pitchFamily="2" charset="2"/>
                  <a:buChar char="q"/>
                </a:pPr>
                <a:r>
                  <a:rPr lang="en-US" sz="2800" dirty="0"/>
                  <a:t> Formulate </a:t>
                </a:r>
                <a:r>
                  <a:rPr lang="en-US" sz="2800" i="1" dirty="0"/>
                  <a:t>statistical models </a:t>
                </a:r>
                <a:r>
                  <a:rPr lang="en-US" sz="2800" dirty="0"/>
                  <a:t>for uncertainties </a:t>
                </a:r>
              </a:p>
              <a:p>
                <a:pPr marL="342900" indent="-342900">
                  <a:spcAft>
                    <a:spcPts val="2000"/>
                  </a:spcAft>
                  <a:buFont typeface="Wingdings" pitchFamily="2" charset="2"/>
                  <a:buChar char="q"/>
                </a:pPr>
                <a:r>
                  <a:rPr lang="en-US" sz="2800" dirty="0"/>
                  <a:t> </a:t>
                </a:r>
                <a:r>
                  <a:rPr lang="en-US" sz="2800" dirty="0">
                    <a:solidFill>
                      <a:srgbClr val="FF0000"/>
                    </a:solidFill>
                    <a:hlinkClick r:id="rId3" action="ppaction://hlinksldjump">
                      <a:extLst>
                        <a:ext uri="{A12FA001-AC4F-418D-AE19-62706E023703}">
                          <ahyp:hlinkClr xmlns:ahyp="http://schemas.microsoft.com/office/drawing/2018/hyperlinkcolor" val="tx"/>
                        </a:ext>
                      </a:extLst>
                    </a:hlinkClick>
                  </a:rPr>
                  <a:t>Use as informative priors as is reasonable</a:t>
                </a:r>
                <a:r>
                  <a:rPr lang="en-US" sz="2800" dirty="0">
                    <a:solidFill>
                      <a:srgbClr val="FF0000"/>
                    </a:solidFill>
                  </a:rPr>
                  <a:t>;</a:t>
                </a:r>
                <a:r>
                  <a:rPr lang="en-US" sz="2800" dirty="0"/>
                  <a:t> test sensitivity to priors </a:t>
                </a:r>
              </a:p>
              <a:p>
                <a:pPr marL="342900" indent="-342900">
                  <a:spcAft>
                    <a:spcPts val="2000"/>
                  </a:spcAft>
                  <a:buFont typeface="Wingdings" pitchFamily="2" charset="2"/>
                  <a:buChar char="q"/>
                </a:pPr>
                <a:r>
                  <a:rPr lang="en-US" sz="2800" dirty="0"/>
                  <a:t> </a:t>
                </a:r>
                <a:r>
                  <a:rPr lang="en-US" sz="2800" dirty="0">
                    <a:solidFill>
                      <a:srgbClr val="FF0000"/>
                    </a:solidFill>
                  </a:rPr>
                  <a:t>Account for correlations</a:t>
                </a:r>
                <a:r>
                  <a:rPr lang="en-US" sz="2800" dirty="0"/>
                  <a:t> in inputs (type x) and observables (type y)</a:t>
                </a:r>
              </a:p>
              <a:p>
                <a:pPr marL="342900" indent="-342900">
                  <a:spcAft>
                    <a:spcPts val="2000"/>
                  </a:spcAft>
                  <a:buFont typeface="Wingdings" pitchFamily="2" charset="2"/>
                  <a:buChar char="q"/>
                </a:pPr>
                <a:r>
                  <a:rPr lang="en-US" sz="2800" dirty="0"/>
                  <a:t> Propagate uncertainties through the calculation </a:t>
                </a:r>
              </a:p>
              <a:p>
                <a:pPr marL="342900" indent="-342900">
                  <a:spcAft>
                    <a:spcPts val="2000"/>
                  </a:spcAft>
                  <a:buFont typeface="Wingdings" pitchFamily="2" charset="2"/>
                  <a:buChar char="q"/>
                </a:pPr>
                <a:r>
                  <a:rPr lang="en-US" sz="2800" dirty="0"/>
                  <a:t> </a:t>
                </a:r>
                <a:r>
                  <a:rPr lang="en-US" sz="2800" dirty="0">
                    <a:solidFill>
                      <a:srgbClr val="FF0000"/>
                    </a:solidFill>
                  </a:rPr>
                  <a:t>Use </a:t>
                </a:r>
                <a:r>
                  <a:rPr lang="en-US" sz="2800" i="1" dirty="0">
                    <a:solidFill>
                      <a:srgbClr val="FF0000"/>
                    </a:solidFill>
                  </a:rPr>
                  <a:t>model checking</a:t>
                </a:r>
                <a:r>
                  <a:rPr lang="en-US" sz="2800" i="1" dirty="0"/>
                  <a:t> </a:t>
                </a:r>
                <a:r>
                  <a:rPr lang="en-US" sz="2800" dirty="0"/>
                  <a:t>to validate our models </a:t>
                </a:r>
              </a:p>
              <a:p>
                <a:pPr marL="342900" indent="-342900">
                  <a:spcAft>
                    <a:spcPts val="2000"/>
                  </a:spcAft>
                  <a:buFont typeface="Wingdings" pitchFamily="2" charset="2"/>
                  <a:buChar char="q"/>
                </a:pPr>
                <a:r>
                  <a:rPr lang="en-US" sz="2800" dirty="0"/>
                  <a:t> Interact with the experts (i.e., statisticians, applied mathematicians)</a:t>
                </a:r>
              </a:p>
            </p:txBody>
          </p:sp>
          <p:sp>
            <p:nvSpPr>
              <p:cNvPr id="10" name="TextBox 9">
                <a:extLst>
                  <a:ext uri="{FF2B5EF4-FFF2-40B4-BE49-F238E27FC236}">
                    <a16:creationId xmlns:a16="http://schemas.microsoft.com/office/drawing/2014/main" id="{167EC28F-2CD1-9BBE-5DF1-63F969F37580}"/>
                  </a:ext>
                </a:extLst>
              </p:cNvPr>
              <p:cNvSpPr txBox="1"/>
              <p:nvPr/>
            </p:nvSpPr>
            <p:spPr>
              <a:xfrm>
                <a:off x="936959" y="1896971"/>
                <a:ext cx="415498" cy="461665"/>
              </a:xfrm>
              <a:prstGeom prst="rect">
                <a:avLst/>
              </a:prstGeom>
              <a:noFill/>
            </p:spPr>
            <p:txBody>
              <a:bodyPr wrap="none" rtlCol="0">
                <a:spAutoFit/>
              </a:bodyPr>
              <a:lstStyle/>
              <a:p>
                <a:r>
                  <a:rPr lang="en-US" sz="2400" b="1" dirty="0">
                    <a:solidFill>
                      <a:srgbClr val="FF0000"/>
                    </a:solidFill>
                  </a:rPr>
                  <a:t>✓</a:t>
                </a:r>
              </a:p>
            </p:txBody>
          </p:sp>
          <p:sp>
            <p:nvSpPr>
              <p:cNvPr id="11" name="TextBox 10">
                <a:extLst>
                  <a:ext uri="{FF2B5EF4-FFF2-40B4-BE49-F238E27FC236}">
                    <a16:creationId xmlns:a16="http://schemas.microsoft.com/office/drawing/2014/main" id="{43D6C80D-921E-D940-D750-21EF67E96CD7}"/>
                  </a:ext>
                </a:extLst>
              </p:cNvPr>
              <p:cNvSpPr txBox="1"/>
              <p:nvPr/>
            </p:nvSpPr>
            <p:spPr>
              <a:xfrm>
                <a:off x="929233" y="2582905"/>
                <a:ext cx="415498" cy="461665"/>
              </a:xfrm>
              <a:prstGeom prst="rect">
                <a:avLst/>
              </a:prstGeom>
              <a:noFill/>
            </p:spPr>
            <p:txBody>
              <a:bodyPr wrap="none" rtlCol="0">
                <a:spAutoFit/>
              </a:bodyPr>
              <a:lstStyle/>
              <a:p>
                <a:r>
                  <a:rPr lang="en-US" sz="2400" b="1" dirty="0">
                    <a:solidFill>
                      <a:srgbClr val="FF0000"/>
                    </a:solidFill>
                  </a:rPr>
                  <a:t>✓</a:t>
                </a:r>
              </a:p>
            </p:txBody>
          </p:sp>
          <p:sp>
            <p:nvSpPr>
              <p:cNvPr id="12" name="TextBox 11">
                <a:extLst>
                  <a:ext uri="{FF2B5EF4-FFF2-40B4-BE49-F238E27FC236}">
                    <a16:creationId xmlns:a16="http://schemas.microsoft.com/office/drawing/2014/main" id="{9477DED4-3C37-1DB1-DD1E-BE77D81A4409}"/>
                  </a:ext>
                </a:extLst>
              </p:cNvPr>
              <p:cNvSpPr txBox="1"/>
              <p:nvPr/>
            </p:nvSpPr>
            <p:spPr>
              <a:xfrm>
                <a:off x="929233" y="3262797"/>
                <a:ext cx="415498" cy="461665"/>
              </a:xfrm>
              <a:prstGeom prst="rect">
                <a:avLst/>
              </a:prstGeom>
              <a:noFill/>
            </p:spPr>
            <p:txBody>
              <a:bodyPr wrap="none" rtlCol="0">
                <a:spAutoFit/>
              </a:bodyPr>
              <a:lstStyle/>
              <a:p>
                <a:r>
                  <a:rPr lang="en-US" sz="2400" b="1" dirty="0">
                    <a:solidFill>
                      <a:srgbClr val="FF0000"/>
                    </a:solidFill>
                  </a:rPr>
                  <a:t>✓</a:t>
                </a:r>
              </a:p>
            </p:txBody>
          </p:sp>
          <p:sp>
            <p:nvSpPr>
              <p:cNvPr id="13" name="TextBox 12">
                <a:extLst>
                  <a:ext uri="{FF2B5EF4-FFF2-40B4-BE49-F238E27FC236}">
                    <a16:creationId xmlns:a16="http://schemas.microsoft.com/office/drawing/2014/main" id="{4BC750B9-36F9-EB1E-88FA-464A4A96FEA8}"/>
                  </a:ext>
                </a:extLst>
              </p:cNvPr>
              <p:cNvSpPr txBox="1"/>
              <p:nvPr/>
            </p:nvSpPr>
            <p:spPr>
              <a:xfrm>
                <a:off x="929233" y="3934262"/>
                <a:ext cx="415498" cy="461665"/>
              </a:xfrm>
              <a:prstGeom prst="rect">
                <a:avLst/>
              </a:prstGeom>
              <a:noFill/>
            </p:spPr>
            <p:txBody>
              <a:bodyPr wrap="none" rtlCol="0">
                <a:spAutoFit/>
              </a:bodyPr>
              <a:lstStyle/>
              <a:p>
                <a:r>
                  <a:rPr lang="en-US" sz="2400" b="1" dirty="0">
                    <a:solidFill>
                      <a:srgbClr val="FF0000"/>
                    </a:solidFill>
                  </a:rPr>
                  <a:t>✓</a:t>
                </a:r>
              </a:p>
            </p:txBody>
          </p:sp>
          <p:sp>
            <p:nvSpPr>
              <p:cNvPr id="14" name="TextBox 13">
                <a:extLst>
                  <a:ext uri="{FF2B5EF4-FFF2-40B4-BE49-F238E27FC236}">
                    <a16:creationId xmlns:a16="http://schemas.microsoft.com/office/drawing/2014/main" id="{215BFD25-3298-FD3F-F399-247F89584416}"/>
                  </a:ext>
                </a:extLst>
              </p:cNvPr>
              <p:cNvSpPr txBox="1"/>
              <p:nvPr/>
            </p:nvSpPr>
            <p:spPr>
              <a:xfrm>
                <a:off x="936959" y="4614149"/>
                <a:ext cx="415498" cy="461665"/>
              </a:xfrm>
              <a:prstGeom prst="rect">
                <a:avLst/>
              </a:prstGeom>
              <a:noFill/>
            </p:spPr>
            <p:txBody>
              <a:bodyPr wrap="none" rtlCol="0">
                <a:spAutoFit/>
              </a:bodyPr>
              <a:lstStyle/>
              <a:p>
                <a:r>
                  <a:rPr lang="en-US" sz="2400" b="1" dirty="0">
                    <a:solidFill>
                      <a:srgbClr val="FF0000"/>
                    </a:solidFill>
                  </a:rPr>
                  <a:t>✓</a:t>
                </a:r>
              </a:p>
            </p:txBody>
          </p:sp>
          <p:sp>
            <p:nvSpPr>
              <p:cNvPr id="15" name="TextBox 14">
                <a:extLst>
                  <a:ext uri="{FF2B5EF4-FFF2-40B4-BE49-F238E27FC236}">
                    <a16:creationId xmlns:a16="http://schemas.microsoft.com/office/drawing/2014/main" id="{8CEA80B5-5182-5FF9-BC9C-6D21C9B5AD0A}"/>
                  </a:ext>
                </a:extLst>
              </p:cNvPr>
              <p:cNvSpPr txBox="1"/>
              <p:nvPr/>
            </p:nvSpPr>
            <p:spPr>
              <a:xfrm>
                <a:off x="936959" y="5300707"/>
                <a:ext cx="415498" cy="461665"/>
              </a:xfrm>
              <a:prstGeom prst="rect">
                <a:avLst/>
              </a:prstGeom>
              <a:noFill/>
            </p:spPr>
            <p:txBody>
              <a:bodyPr wrap="none" rtlCol="0">
                <a:spAutoFit/>
              </a:bodyPr>
              <a:lstStyle/>
              <a:p>
                <a:r>
                  <a:rPr lang="en-US" sz="2400" b="1" dirty="0">
                    <a:solidFill>
                      <a:srgbClr val="FF0000"/>
                    </a:solidFill>
                  </a:rPr>
                  <a:t>✓</a:t>
                </a:r>
              </a:p>
            </p:txBody>
          </p:sp>
        </p:grpSp>
        <p:sp>
          <p:nvSpPr>
            <p:cNvPr id="3" name="TextBox 2">
              <a:extLst>
                <a:ext uri="{FF2B5EF4-FFF2-40B4-BE49-F238E27FC236}">
                  <a16:creationId xmlns:a16="http://schemas.microsoft.com/office/drawing/2014/main" id="{39DB1585-9684-7496-227C-F31528F93D12}"/>
                </a:ext>
              </a:extLst>
            </p:cNvPr>
            <p:cNvSpPr txBox="1"/>
            <p:nvPr/>
          </p:nvSpPr>
          <p:spPr>
            <a:xfrm>
              <a:off x="936959" y="1674317"/>
              <a:ext cx="415498" cy="461665"/>
            </a:xfrm>
            <a:prstGeom prst="rect">
              <a:avLst/>
            </a:prstGeom>
            <a:noFill/>
          </p:spPr>
          <p:txBody>
            <a:bodyPr wrap="none" rtlCol="0">
              <a:spAutoFit/>
            </a:bodyPr>
            <a:lstStyle/>
            <a:p>
              <a:r>
                <a:rPr lang="en-US" sz="2400" b="1" dirty="0">
                  <a:solidFill>
                    <a:srgbClr val="FF0000"/>
                  </a:solidFill>
                </a:rPr>
                <a:t>✓</a:t>
              </a:r>
            </a:p>
          </p:txBody>
        </p:sp>
      </p:grpSp>
      <p:sp>
        <p:nvSpPr>
          <p:cNvPr id="4" name="Title 1">
            <a:extLst>
              <a:ext uri="{FF2B5EF4-FFF2-40B4-BE49-F238E27FC236}">
                <a16:creationId xmlns:a16="http://schemas.microsoft.com/office/drawing/2014/main" id="{ED5617AD-7F41-6869-6E6A-3DCCD983BFB8}"/>
              </a:ext>
            </a:extLst>
          </p:cNvPr>
          <p:cNvSpPr txBox="1">
            <a:spLocks/>
          </p:cNvSpPr>
          <p:nvPr/>
        </p:nvSpPr>
        <p:spPr>
          <a:xfrm>
            <a:off x="1030850" y="454864"/>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Strive for statistically sound Bayesian inference</a:t>
            </a:r>
          </a:p>
          <a:p>
            <a:endParaRPr lang="en-US" sz="3600" b="1" dirty="0">
              <a:solidFill>
                <a:srgbClr val="FF0000"/>
              </a:solidFill>
              <a:latin typeface="+mn-lt"/>
            </a:endParaRPr>
          </a:p>
          <a:p>
            <a:endParaRPr lang="en-US" sz="3600" b="1" dirty="0">
              <a:solidFill>
                <a:srgbClr val="FF0000"/>
              </a:solidFill>
              <a:latin typeface="+mn-lt"/>
            </a:endParaRPr>
          </a:p>
        </p:txBody>
      </p:sp>
    </p:spTree>
    <p:extLst>
      <p:ext uri="{BB962C8B-B14F-4D97-AF65-F5344CB8AC3E}">
        <p14:creationId xmlns:p14="http://schemas.microsoft.com/office/powerpoint/2010/main" val="21818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163FD6-52D8-BD4C-B92A-6ABAE35680AF}"/>
              </a:ext>
            </a:extLst>
          </p:cNvPr>
          <p:cNvSpPr txBox="1"/>
          <p:nvPr/>
        </p:nvSpPr>
        <p:spPr>
          <a:xfrm>
            <a:off x="280945" y="533430"/>
            <a:ext cx="11630110" cy="6114494"/>
          </a:xfrm>
          <a:prstGeom prst="rect">
            <a:avLst/>
          </a:prstGeom>
          <a:noFill/>
        </p:spPr>
        <p:txBody>
          <a:bodyPr wrap="square" rtlCol="0">
            <a:spAutoFit/>
          </a:bodyPr>
          <a:lstStyle/>
          <a:p>
            <a:pPr marL="259074" indent="-259074">
              <a:spcAft>
                <a:spcPts val="2000"/>
              </a:spcAft>
              <a:buFont typeface="Arial" panose="020B0604020202020204" pitchFamily="34" charset="0"/>
              <a:buChar char="•"/>
            </a:pPr>
            <a:r>
              <a:rPr lang="en-US" sz="2800" b="1" dirty="0"/>
              <a:t>Calibration: </a:t>
            </a:r>
            <a:r>
              <a:rPr lang="en-US" sz="2800" i="1" dirty="0"/>
              <a:t>full</a:t>
            </a:r>
            <a:r>
              <a:rPr lang="en-US" sz="2800" dirty="0"/>
              <a:t> Bayesian parameter estimation and uncertainty propagation. Technologies to apply: history matching, sampling (HMC), VBI, …</a:t>
            </a:r>
          </a:p>
          <a:p>
            <a:pPr marL="259074" indent="-259074">
              <a:spcAft>
                <a:spcPts val="2000"/>
              </a:spcAft>
              <a:buFont typeface="Arial" panose="020B0604020202020204" pitchFamily="34" charset="0"/>
              <a:buChar char="•"/>
            </a:pPr>
            <a:r>
              <a:rPr lang="en-US" sz="2800" b="1" dirty="0"/>
              <a:t>Model mixing: </a:t>
            </a:r>
            <a:r>
              <a:rPr lang="en-US" sz="2800" dirty="0"/>
              <a:t>Multiple projects (BAND, …) on nuclear EOS, EDFs, EFTs, …</a:t>
            </a:r>
            <a:endParaRPr lang="en-US" sz="2800" b="1" dirty="0"/>
          </a:p>
          <a:p>
            <a:pPr marL="259074" indent="-259074">
              <a:spcAft>
                <a:spcPts val="2000"/>
              </a:spcAft>
              <a:buFont typeface="Arial" panose="020B0604020202020204" pitchFamily="34" charset="0"/>
              <a:buChar char="•"/>
            </a:pPr>
            <a:r>
              <a:rPr lang="en-US" sz="2800" b="1" dirty="0"/>
              <a:t>Experimental design: </a:t>
            </a:r>
            <a:r>
              <a:rPr lang="en-US" sz="2800" dirty="0"/>
              <a:t>exploring alternative approaches and existing software libraries (e.g., </a:t>
            </a:r>
            <a:r>
              <a:rPr lang="en-US" sz="2800" dirty="0" err="1"/>
              <a:t>pyOED</a:t>
            </a:r>
            <a:r>
              <a:rPr lang="en-US" sz="2800" dirty="0"/>
              <a:t>); </a:t>
            </a:r>
            <a:r>
              <a:rPr lang="en-US" sz="2800" i="1" dirty="0"/>
              <a:t>sampling</a:t>
            </a:r>
            <a:r>
              <a:rPr lang="en-US" sz="2800" dirty="0"/>
              <a:t> is feasible with emulators!</a:t>
            </a:r>
          </a:p>
          <a:p>
            <a:pPr marL="259074" indent="-259074">
              <a:spcAft>
                <a:spcPts val="2000"/>
              </a:spcAft>
              <a:buFont typeface="Arial" panose="020B0604020202020204" pitchFamily="34" charset="0"/>
              <a:buChar char="•"/>
            </a:pPr>
            <a:r>
              <a:rPr lang="en-US" sz="2800" b="1" dirty="0"/>
              <a:t>Emulators: </a:t>
            </a:r>
            <a:r>
              <a:rPr lang="en-US" sz="2800" dirty="0"/>
              <a:t>infinite matter, pairing, new applications to 3N scattering, …; </a:t>
            </a:r>
            <a:br>
              <a:rPr lang="en-US" sz="2800" dirty="0"/>
            </a:br>
            <a:r>
              <a:rPr lang="en-US" sz="2800" dirty="0"/>
              <a:t>new technologies to explore (e.g., MOR, active learning, AI/machine learning, PMMs, …); implement new workflows (bypass specialized knowledge).</a:t>
            </a:r>
          </a:p>
          <a:p>
            <a:pPr marL="259074" indent="-259074">
              <a:spcAft>
                <a:spcPts val="2000"/>
              </a:spcAft>
              <a:buFont typeface="Arial" panose="020B0604020202020204" pitchFamily="34" charset="0"/>
              <a:buChar char="•"/>
            </a:pPr>
            <a:r>
              <a:rPr lang="en-US" sz="2800" b="1" dirty="0"/>
              <a:t>Software sharing: </a:t>
            </a:r>
            <a:r>
              <a:rPr lang="en-US" sz="2800" dirty="0"/>
              <a:t>e.g., BAND</a:t>
            </a:r>
            <a:r>
              <a:rPr lang="en-US" sz="2800" b="1" dirty="0"/>
              <a:t> </a:t>
            </a:r>
            <a:r>
              <a:rPr lang="en-US" sz="2800" dirty="0">
                <a:hlinkClick r:id="rId3"/>
              </a:rPr>
              <a:t>github repository</a:t>
            </a:r>
            <a:r>
              <a:rPr lang="en-US" sz="2800" dirty="0"/>
              <a:t> </a:t>
            </a:r>
            <a:r>
              <a:rPr lang="en-US" sz="2800" dirty="0">
                <a:sym typeface="Wingdings" pitchFamily="2" charset="2"/>
              </a:rPr>
              <a:t> s</a:t>
            </a:r>
            <a:r>
              <a:rPr lang="en-US" sz="2800" dirty="0"/>
              <a:t>urmise, </a:t>
            </a:r>
            <a:r>
              <a:rPr lang="en-US" sz="2800" dirty="0" err="1"/>
              <a:t>Taweret</a:t>
            </a:r>
            <a:r>
              <a:rPr lang="en-US" sz="2800" dirty="0"/>
              <a:t>, ROSE, … </a:t>
            </a:r>
          </a:p>
          <a:p>
            <a:pPr marL="259074" indent="-259074">
              <a:spcAft>
                <a:spcPts val="2000"/>
              </a:spcAft>
              <a:buFont typeface="Arial" panose="020B0604020202020204" pitchFamily="34" charset="0"/>
              <a:buChar char="•"/>
            </a:pPr>
            <a:r>
              <a:rPr lang="en-US" sz="2800" b="1" dirty="0">
                <a:solidFill>
                  <a:srgbClr val="FF0000"/>
                </a:solidFill>
              </a:rPr>
              <a:t>Physics </a:t>
            </a:r>
            <a:r>
              <a:rPr lang="en-US" sz="2800" b="1" i="1" dirty="0">
                <a:solidFill>
                  <a:srgbClr val="FF0000"/>
                </a:solidFill>
              </a:rPr>
              <a:t>discovery</a:t>
            </a:r>
            <a:r>
              <a:rPr lang="en-US" sz="2800" b="1" dirty="0">
                <a:solidFill>
                  <a:srgbClr val="FF0000"/>
                </a:solidFill>
              </a:rPr>
              <a:t> through statistics:</a:t>
            </a:r>
            <a:r>
              <a:rPr lang="en-US" sz="2800" dirty="0">
                <a:solidFill>
                  <a:srgbClr val="FF0000"/>
                </a:solidFill>
              </a:rPr>
              <a:t> e.g., exploit statistical correlations using Bayesian tools (spectra, 0𝜈𝛽𝛽, …); uncover/test power counting of EFT; … </a:t>
            </a:r>
          </a:p>
        </p:txBody>
      </p:sp>
    </p:spTree>
    <p:extLst>
      <p:ext uri="{BB962C8B-B14F-4D97-AF65-F5344CB8AC3E}">
        <p14:creationId xmlns:p14="http://schemas.microsoft.com/office/powerpoint/2010/main" val="407832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E7BF-AEE9-4841-9364-B009BDC10FBC}"/>
              </a:ext>
            </a:extLst>
          </p:cNvPr>
          <p:cNvSpPr txBox="1"/>
          <p:nvPr/>
        </p:nvSpPr>
        <p:spPr>
          <a:xfrm>
            <a:off x="3686141" y="788314"/>
            <a:ext cx="4819717" cy="1323439"/>
          </a:xfrm>
          <a:prstGeom prst="rect">
            <a:avLst/>
          </a:prstGeom>
          <a:solidFill>
            <a:schemeClr val="accent5">
              <a:lumMod val="20000"/>
              <a:lumOff val="80000"/>
            </a:schemeClr>
          </a:solidFill>
        </p:spPr>
        <p:txBody>
          <a:bodyPr wrap="none" rtlCol="0">
            <a:spAutoFit/>
          </a:bodyPr>
          <a:lstStyle/>
          <a:p>
            <a:r>
              <a:rPr lang="en-US" sz="8000" dirty="0"/>
              <a:t>Thank you!</a:t>
            </a:r>
          </a:p>
        </p:txBody>
      </p:sp>
      <p:grpSp>
        <p:nvGrpSpPr>
          <p:cNvPr id="5" name="Group 4">
            <a:extLst>
              <a:ext uri="{FF2B5EF4-FFF2-40B4-BE49-F238E27FC236}">
                <a16:creationId xmlns:a16="http://schemas.microsoft.com/office/drawing/2014/main" id="{C636979D-D6EC-3064-4058-DE1C1230BC6D}"/>
              </a:ext>
            </a:extLst>
          </p:cNvPr>
          <p:cNvGrpSpPr/>
          <p:nvPr/>
        </p:nvGrpSpPr>
        <p:grpSpPr>
          <a:xfrm>
            <a:off x="468963" y="2504305"/>
            <a:ext cx="10567638" cy="595371"/>
            <a:chOff x="428152" y="3095138"/>
            <a:chExt cx="10567638" cy="595371"/>
          </a:xfrm>
        </p:grpSpPr>
        <p:sp>
          <p:nvSpPr>
            <p:cNvPr id="4" name="TextBox 3">
              <a:extLst>
                <a:ext uri="{FF2B5EF4-FFF2-40B4-BE49-F238E27FC236}">
                  <a16:creationId xmlns:a16="http://schemas.microsoft.com/office/drawing/2014/main" id="{4CBD3701-EC10-C83E-C70E-7BF2B11269E1}"/>
                </a:ext>
              </a:extLst>
            </p:cNvPr>
            <p:cNvSpPr txBox="1"/>
            <p:nvPr/>
          </p:nvSpPr>
          <p:spPr>
            <a:xfrm>
              <a:off x="428152" y="3228844"/>
              <a:ext cx="10567638" cy="461665"/>
            </a:xfrm>
            <a:prstGeom prst="rect">
              <a:avLst/>
            </a:prstGeom>
            <a:noFill/>
          </p:spPr>
          <p:txBody>
            <a:bodyPr wrap="square">
              <a:spAutoFit/>
            </a:bodyPr>
            <a:lstStyle/>
            <a:p>
              <a:pPr marL="192024" indent="-192024">
                <a:spcAft>
                  <a:spcPts val="400"/>
                </a:spcAft>
              </a:pPr>
              <a:r>
                <a:rPr lang="en-US" sz="2400" b="1" dirty="0">
                  <a:solidFill>
                    <a:srgbClr val="FF0000"/>
                  </a:solidFill>
                </a:rPr>
                <a:t>Later this year: </a:t>
              </a:r>
              <a:r>
                <a:rPr lang="en-US" sz="2400" b="1" dirty="0">
                  <a:solidFill>
                    <a:srgbClr val="FF0000"/>
                  </a:solidFill>
                  <a:hlinkClick r:id="rId3">
                    <a:extLst>
                      <a:ext uri="{A12FA001-AC4F-418D-AE19-62706E023703}">
                        <ahyp:hlinkClr xmlns:ahyp="http://schemas.microsoft.com/office/drawing/2018/hyperlinkcolor" val="tx"/>
                      </a:ext>
                    </a:extLst>
                  </a:hlinkClick>
                </a:rPr>
                <a:t>ISNET-10</a:t>
              </a:r>
              <a:r>
                <a:rPr lang="en-US" sz="2400" b="1" dirty="0">
                  <a:solidFill>
                    <a:srgbClr val="FF0000"/>
                  </a:solidFill>
                </a:rPr>
                <a:t>, </a:t>
              </a:r>
              <a:r>
                <a:rPr lang="en-US" sz="2400" dirty="0">
                  <a:solidFill>
                    <a:srgbClr val="FF0000"/>
                  </a:solidFill>
                </a:rPr>
                <a:t>November 10th - 15th, 2024, in Shanghai, China (hybrid)</a:t>
              </a:r>
            </a:p>
          </p:txBody>
        </p:sp>
        <p:sp>
          <p:nvSpPr>
            <p:cNvPr id="8" name="TextBox 7">
              <a:extLst>
                <a:ext uri="{FF2B5EF4-FFF2-40B4-BE49-F238E27FC236}">
                  <a16:creationId xmlns:a16="http://schemas.microsoft.com/office/drawing/2014/main" id="{AC162BBC-447D-4D38-E5DD-F864944CC21A}"/>
                </a:ext>
              </a:extLst>
            </p:cNvPr>
            <p:cNvSpPr txBox="1"/>
            <p:nvPr/>
          </p:nvSpPr>
          <p:spPr>
            <a:xfrm>
              <a:off x="539276" y="3095138"/>
              <a:ext cx="184731" cy="523220"/>
            </a:xfrm>
            <a:prstGeom prst="rect">
              <a:avLst/>
            </a:prstGeom>
            <a:noFill/>
          </p:spPr>
          <p:txBody>
            <a:bodyPr wrap="none" rtlCol="0">
              <a:spAutoFit/>
            </a:bodyPr>
            <a:lstStyle/>
            <a:p>
              <a:endParaRPr lang="en-US" sz="2800" dirty="0"/>
            </a:p>
          </p:txBody>
        </p:sp>
      </p:grpSp>
      <p:grpSp>
        <p:nvGrpSpPr>
          <p:cNvPr id="7" name="Group 6">
            <a:extLst>
              <a:ext uri="{FF2B5EF4-FFF2-40B4-BE49-F238E27FC236}">
                <a16:creationId xmlns:a16="http://schemas.microsoft.com/office/drawing/2014/main" id="{A0AC2FCF-FAD3-43D9-AE35-AB7B93C72FEA}"/>
              </a:ext>
            </a:extLst>
          </p:cNvPr>
          <p:cNvGrpSpPr/>
          <p:nvPr/>
        </p:nvGrpSpPr>
        <p:grpSpPr>
          <a:xfrm>
            <a:off x="468963" y="3452527"/>
            <a:ext cx="8802825" cy="2758637"/>
            <a:chOff x="534279" y="4845252"/>
            <a:chExt cx="8802825" cy="2758637"/>
          </a:xfrm>
        </p:grpSpPr>
        <p:sp>
          <p:nvSpPr>
            <p:cNvPr id="3" name="TextBox 2">
              <a:extLst>
                <a:ext uri="{FF2B5EF4-FFF2-40B4-BE49-F238E27FC236}">
                  <a16:creationId xmlns:a16="http://schemas.microsoft.com/office/drawing/2014/main" id="{B334AF4F-9720-FB19-FE6E-EA1EB5A5566C}"/>
                </a:ext>
              </a:extLst>
            </p:cNvPr>
            <p:cNvSpPr txBox="1"/>
            <p:nvPr/>
          </p:nvSpPr>
          <p:spPr>
            <a:xfrm>
              <a:off x="534279" y="4845252"/>
              <a:ext cx="3465564" cy="461665"/>
            </a:xfrm>
            <a:prstGeom prst="rect">
              <a:avLst/>
            </a:prstGeom>
            <a:noFill/>
          </p:spPr>
          <p:txBody>
            <a:bodyPr wrap="none" rtlCol="0">
              <a:spAutoFit/>
            </a:bodyPr>
            <a:lstStyle/>
            <a:p>
              <a:r>
                <a:rPr lang="en-US" sz="2400" b="1" dirty="0" err="1"/>
                <a:t>Jupyter</a:t>
              </a:r>
              <a:r>
                <a:rPr lang="en-US" sz="2400" b="1" dirty="0"/>
                <a:t> and Quora books:</a:t>
              </a:r>
            </a:p>
          </p:txBody>
        </p:sp>
        <p:sp>
          <p:nvSpPr>
            <p:cNvPr id="6" name="TextBox 5">
              <a:extLst>
                <a:ext uri="{FF2B5EF4-FFF2-40B4-BE49-F238E27FC236}">
                  <a16:creationId xmlns:a16="http://schemas.microsoft.com/office/drawing/2014/main" id="{C957E3BF-C4DA-C8DA-3785-5E7863FCA431}"/>
                </a:ext>
              </a:extLst>
            </p:cNvPr>
            <p:cNvSpPr txBox="1"/>
            <p:nvPr/>
          </p:nvSpPr>
          <p:spPr>
            <a:xfrm>
              <a:off x="1169932" y="5357120"/>
              <a:ext cx="8167172" cy="2246769"/>
            </a:xfrm>
            <a:prstGeom prst="rect">
              <a:avLst/>
            </a:prstGeom>
            <a:noFill/>
          </p:spPr>
          <p:txBody>
            <a:bodyPr wrap="none" rtlCol="0">
              <a:spAutoFit/>
            </a:bodyPr>
            <a:lstStyle/>
            <a:p>
              <a:pPr>
                <a:spcAft>
                  <a:spcPts val="600"/>
                </a:spcAft>
              </a:pPr>
              <a:r>
                <a:rPr lang="en-US" sz="2400" dirty="0">
                  <a:hlinkClick r:id="rId4"/>
                </a:rPr>
                <a:t>Learning from Data (Chalmers course by Forssén)</a:t>
              </a:r>
              <a:endParaRPr lang="en-US" sz="2400" dirty="0">
                <a:hlinkClick r:id="rId5"/>
              </a:endParaRPr>
            </a:p>
            <a:p>
              <a:pPr>
                <a:spcAft>
                  <a:spcPts val="600"/>
                </a:spcAft>
              </a:pPr>
              <a:r>
                <a:rPr lang="en-US" sz="2400" dirty="0">
                  <a:hlinkClick r:id="rId5"/>
                </a:rPr>
                <a:t>Learning from Data (OSU/OU course by Furnstahl/Phillips)</a:t>
              </a:r>
              <a:endParaRPr lang="en-US" sz="2400" dirty="0"/>
            </a:p>
            <a:p>
              <a:pPr>
                <a:spcAft>
                  <a:spcPts val="600"/>
                </a:spcAft>
              </a:pPr>
              <a:r>
                <a:rPr lang="en-US" sz="2400" dirty="0">
                  <a:hlinkClick r:id="rId6"/>
                </a:rPr>
                <a:t>BUQEYE Guide to Projection-Based Emulators in Nuclear Physics</a:t>
              </a:r>
              <a:endParaRPr lang="en-US" sz="2400" dirty="0"/>
            </a:p>
            <a:p>
              <a:pPr>
                <a:spcAft>
                  <a:spcPts val="600"/>
                </a:spcAft>
              </a:pPr>
              <a:r>
                <a:rPr lang="en-US" sz="2400" dirty="0">
                  <a:hlinkClick r:id="rId7"/>
                </a:rPr>
                <a:t>Reduced Basis Methods in Nuclear Physics</a:t>
              </a:r>
              <a:r>
                <a:rPr lang="en-US" sz="2400" dirty="0"/>
                <a:t> </a:t>
              </a:r>
            </a:p>
            <a:p>
              <a:endParaRPr lang="en-US" sz="2400" dirty="0"/>
            </a:p>
          </p:txBody>
        </p:sp>
      </p:grpSp>
      <p:sp>
        <p:nvSpPr>
          <p:cNvPr id="9" name="TextBox 8">
            <a:extLst>
              <a:ext uri="{FF2B5EF4-FFF2-40B4-BE49-F238E27FC236}">
                <a16:creationId xmlns:a16="http://schemas.microsoft.com/office/drawing/2014/main" id="{B53BF0CB-AFB3-F2B4-99EA-D26991DE0FC5}"/>
              </a:ext>
            </a:extLst>
          </p:cNvPr>
          <p:cNvSpPr txBox="1"/>
          <p:nvPr/>
        </p:nvSpPr>
        <p:spPr>
          <a:xfrm>
            <a:off x="580087" y="5889056"/>
            <a:ext cx="9188926" cy="461665"/>
          </a:xfrm>
          <a:prstGeom prst="rect">
            <a:avLst/>
          </a:prstGeom>
          <a:noFill/>
        </p:spPr>
        <p:txBody>
          <a:bodyPr wrap="none" rtlCol="0">
            <a:spAutoFit/>
          </a:bodyPr>
          <a:lstStyle/>
          <a:p>
            <a:r>
              <a:rPr lang="en-US" sz="2400" u="none" strike="noStrike" dirty="0">
                <a:effectLst/>
                <a:highlight>
                  <a:srgbClr val="FFFFFF"/>
                </a:highlight>
                <a:hlinkClick r:id="rId8"/>
              </a:rPr>
              <a:t>See</a:t>
            </a:r>
            <a:r>
              <a:rPr lang="en-US" sz="2400" i="1" u="none" strike="noStrike" dirty="0">
                <a:effectLst/>
                <a:highlight>
                  <a:srgbClr val="FFFFFF"/>
                </a:highlight>
                <a:hlinkClick r:id="rId8"/>
              </a:rPr>
              <a:t> </a:t>
            </a:r>
            <a:r>
              <a:rPr lang="en-US" sz="2400" i="0" u="none" strike="noStrike" dirty="0">
                <a:effectLst/>
                <a:highlight>
                  <a:srgbClr val="FFFFFF"/>
                </a:highlight>
                <a:hlinkClick r:id="rId8"/>
              </a:rPr>
              <a:t>Duguet et al., RMP (2024)</a:t>
            </a:r>
            <a:r>
              <a:rPr lang="en-US" sz="2400" i="0" u="none" strike="noStrike" dirty="0">
                <a:effectLst/>
                <a:highlight>
                  <a:srgbClr val="FFFFFF"/>
                </a:highlight>
              </a:rPr>
              <a:t> for latest updates on EC/RBM emulators</a:t>
            </a:r>
            <a:endParaRPr lang="en-US" sz="2400" dirty="0"/>
          </a:p>
        </p:txBody>
      </p:sp>
      <p:grpSp>
        <p:nvGrpSpPr>
          <p:cNvPr id="14" name="Group 13">
            <a:extLst>
              <a:ext uri="{FF2B5EF4-FFF2-40B4-BE49-F238E27FC236}">
                <a16:creationId xmlns:a16="http://schemas.microsoft.com/office/drawing/2014/main" id="{25620E01-49B7-10D8-B70A-0E14906D5F49}"/>
              </a:ext>
            </a:extLst>
          </p:cNvPr>
          <p:cNvGrpSpPr/>
          <p:nvPr/>
        </p:nvGrpSpPr>
        <p:grpSpPr>
          <a:xfrm>
            <a:off x="8975417" y="253618"/>
            <a:ext cx="3054807" cy="2188198"/>
            <a:chOff x="9010141" y="1067098"/>
            <a:chExt cx="3054807" cy="2188198"/>
          </a:xfrm>
        </p:grpSpPr>
        <p:sp>
          <p:nvSpPr>
            <p:cNvPr id="15" name="TextBox 14">
              <a:extLst>
                <a:ext uri="{FF2B5EF4-FFF2-40B4-BE49-F238E27FC236}">
                  <a16:creationId xmlns:a16="http://schemas.microsoft.com/office/drawing/2014/main" id="{5D421EBE-C2D9-E0E5-539F-028E495227A8}"/>
                </a:ext>
              </a:extLst>
            </p:cNvPr>
            <p:cNvSpPr txBox="1"/>
            <p:nvPr/>
          </p:nvSpPr>
          <p:spPr>
            <a:xfrm>
              <a:off x="9010141" y="1678666"/>
              <a:ext cx="785793" cy="369332"/>
            </a:xfrm>
            <a:prstGeom prst="rect">
              <a:avLst/>
            </a:prstGeom>
            <a:noFill/>
          </p:spPr>
          <p:txBody>
            <a:bodyPr wrap="none" rtlCol="0">
              <a:spAutoFit/>
            </a:bodyPr>
            <a:lstStyle/>
            <a:p>
              <a:r>
                <a:rPr lang="en-US" dirty="0"/>
                <a:t>Slides:</a:t>
              </a:r>
            </a:p>
          </p:txBody>
        </p:sp>
        <p:sp>
          <p:nvSpPr>
            <p:cNvPr id="16" name="TextBox 15">
              <a:extLst>
                <a:ext uri="{FF2B5EF4-FFF2-40B4-BE49-F238E27FC236}">
                  <a16:creationId xmlns:a16="http://schemas.microsoft.com/office/drawing/2014/main" id="{CEA5FC0F-B9E9-D8E5-0BB4-C615286AE90F}"/>
                </a:ext>
              </a:extLst>
            </p:cNvPr>
            <p:cNvSpPr txBox="1"/>
            <p:nvPr/>
          </p:nvSpPr>
          <p:spPr>
            <a:xfrm>
              <a:off x="9130427" y="2885964"/>
              <a:ext cx="2934521" cy="369332"/>
            </a:xfrm>
            <a:prstGeom prst="rect">
              <a:avLst/>
            </a:prstGeom>
            <a:noFill/>
          </p:spPr>
          <p:txBody>
            <a:bodyPr wrap="none" rtlCol="0">
              <a:spAutoFit/>
            </a:bodyPr>
            <a:lstStyle/>
            <a:p>
              <a:r>
                <a:rPr lang="en-US" dirty="0">
                  <a:hlinkClick r:id="rId9"/>
                </a:rPr>
                <a:t>https://go.osu.edu/mitp2024</a:t>
              </a:r>
              <a:endParaRPr lang="en-US" dirty="0"/>
            </a:p>
          </p:txBody>
        </p:sp>
        <p:pic>
          <p:nvPicPr>
            <p:cNvPr id="17" name="Picture 2">
              <a:extLst>
                <a:ext uri="{FF2B5EF4-FFF2-40B4-BE49-F238E27FC236}">
                  <a16:creationId xmlns:a16="http://schemas.microsoft.com/office/drawing/2014/main" id="{8D4EC38A-FA91-55BF-19A7-7873F8F89A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1008" y="1067098"/>
              <a:ext cx="1818866" cy="18188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185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582961"/>
            <a:ext cx="11366052" cy="4525963"/>
          </a:xfrm>
        </p:spPr>
        <p:txBody>
          <a:bodyPr>
            <a:normAutofit/>
          </a:bodyPr>
          <a:lstStyle/>
          <a:p>
            <a:pPr marL="213355">
              <a:lnSpc>
                <a:spcPct val="140000"/>
              </a:lnSpc>
              <a:spcAft>
                <a:spcPts val="2400"/>
              </a:spcAft>
            </a:pPr>
            <a:r>
              <a:rPr lang="en-US" sz="3600" dirty="0">
                <a:solidFill>
                  <a:schemeClr val="bg1">
                    <a:lumMod val="75000"/>
                  </a:schemeClr>
                </a:solidFill>
              </a:rPr>
              <a:t>Ingredients for principled uncertainty quantification (UQ)</a:t>
            </a:r>
          </a:p>
          <a:p>
            <a:pPr marL="213355">
              <a:lnSpc>
                <a:spcPct val="140000"/>
              </a:lnSpc>
              <a:spcAft>
                <a:spcPts val="2400"/>
              </a:spcAft>
            </a:pPr>
            <a:r>
              <a:rPr lang="en-US" sz="3600" dirty="0">
                <a:solidFill>
                  <a:schemeClr val="bg1">
                    <a:lumMod val="75000"/>
                  </a:schemeClr>
                </a:solidFill>
              </a:rPr>
              <a:t>Calibration, model mixing, expt. design, emulators</a:t>
            </a:r>
          </a:p>
          <a:p>
            <a:pPr marL="213355">
              <a:lnSpc>
                <a:spcPct val="140000"/>
              </a:lnSpc>
              <a:spcAft>
                <a:spcPts val="2400"/>
              </a:spcAft>
            </a:pPr>
            <a:r>
              <a:rPr lang="en-US" sz="3600" dirty="0">
                <a:solidFill>
                  <a:schemeClr val="bg1">
                    <a:lumMod val="75000"/>
                  </a:schemeClr>
                </a:solidFill>
              </a:rPr>
              <a:t>Challenges: Frontiers of UQ for nuclear physics</a:t>
            </a:r>
          </a:p>
          <a:p>
            <a:pPr marL="213355">
              <a:lnSpc>
                <a:spcPct val="140000"/>
              </a:lnSpc>
              <a:spcAft>
                <a:spcPts val="2400"/>
              </a:spcAft>
            </a:pPr>
            <a:r>
              <a:rPr lang="en-US" sz="3600" dirty="0"/>
              <a:t>Extra slides (more details, other topics, …)</a:t>
            </a:r>
          </a:p>
        </p:txBody>
      </p:sp>
    </p:spTree>
    <p:extLst>
      <p:ext uri="{BB962C8B-B14F-4D97-AF65-F5344CB8AC3E}">
        <p14:creationId xmlns:p14="http://schemas.microsoft.com/office/powerpoint/2010/main" val="1151442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8F8774-94B9-7E42-80CB-C7F76C070E8F}"/>
              </a:ext>
            </a:extLst>
          </p:cNvPr>
          <p:cNvSpPr txBox="1"/>
          <p:nvPr/>
        </p:nvSpPr>
        <p:spPr>
          <a:xfrm>
            <a:off x="994177" y="372604"/>
            <a:ext cx="9784153" cy="646331"/>
          </a:xfrm>
          <a:prstGeom prst="rect">
            <a:avLst/>
          </a:prstGeom>
          <a:noFill/>
        </p:spPr>
        <p:txBody>
          <a:bodyPr wrap="none" rtlCol="0">
            <a:spAutoFit/>
          </a:bodyPr>
          <a:lstStyle/>
          <a:p>
            <a:r>
              <a:rPr lang="en-US" sz="3600" b="1" dirty="0">
                <a:solidFill>
                  <a:srgbClr val="FF0000"/>
                </a:solidFill>
              </a:rPr>
              <a:t>Checklist for statistically sound Bayesian inference</a:t>
            </a:r>
          </a:p>
        </p:txBody>
      </p:sp>
      <p:grpSp>
        <p:nvGrpSpPr>
          <p:cNvPr id="15" name="Group 14">
            <a:extLst>
              <a:ext uri="{FF2B5EF4-FFF2-40B4-BE49-F238E27FC236}">
                <a16:creationId xmlns:a16="http://schemas.microsoft.com/office/drawing/2014/main" id="{CF37B312-E61B-A24F-8C51-41567B204D83}"/>
              </a:ext>
            </a:extLst>
          </p:cNvPr>
          <p:cNvGrpSpPr/>
          <p:nvPr/>
        </p:nvGrpSpPr>
        <p:grpSpPr>
          <a:xfrm>
            <a:off x="189111" y="4785983"/>
            <a:ext cx="11813777" cy="1708947"/>
            <a:chOff x="189111" y="4785983"/>
            <a:chExt cx="11813777" cy="1708947"/>
          </a:xfrm>
        </p:grpSpPr>
        <p:pic>
          <p:nvPicPr>
            <p:cNvPr id="10" name="Picture 9">
              <a:extLst>
                <a:ext uri="{FF2B5EF4-FFF2-40B4-BE49-F238E27FC236}">
                  <a16:creationId xmlns:a16="http://schemas.microsoft.com/office/drawing/2014/main" id="{775A143F-14E2-6F40-A760-3321B7FE1007}"/>
                </a:ext>
              </a:extLst>
            </p:cNvPr>
            <p:cNvPicPr>
              <a:picLocks noChangeAspect="1"/>
            </p:cNvPicPr>
            <p:nvPr/>
          </p:nvPicPr>
          <p:blipFill>
            <a:blip r:embed="rId3"/>
            <a:stretch>
              <a:fillRect/>
            </a:stretch>
          </p:blipFill>
          <p:spPr>
            <a:xfrm>
              <a:off x="189111" y="5323649"/>
              <a:ext cx="11813777" cy="1171281"/>
            </a:xfrm>
            <a:prstGeom prst="rect">
              <a:avLst/>
            </a:prstGeom>
          </p:spPr>
        </p:pic>
        <p:grpSp>
          <p:nvGrpSpPr>
            <p:cNvPr id="14" name="Group 13">
              <a:extLst>
                <a:ext uri="{FF2B5EF4-FFF2-40B4-BE49-F238E27FC236}">
                  <a16:creationId xmlns:a16="http://schemas.microsoft.com/office/drawing/2014/main" id="{FD861166-9067-E94A-9382-B2FE9C0375E3}"/>
                </a:ext>
              </a:extLst>
            </p:cNvPr>
            <p:cNvGrpSpPr/>
            <p:nvPr/>
          </p:nvGrpSpPr>
          <p:grpSpPr>
            <a:xfrm>
              <a:off x="6914148" y="4785983"/>
              <a:ext cx="4739537" cy="547119"/>
              <a:chOff x="6914148" y="4785983"/>
              <a:chExt cx="4739537" cy="547119"/>
            </a:xfrm>
          </p:grpSpPr>
          <p:cxnSp>
            <p:nvCxnSpPr>
              <p:cNvPr id="12" name="Straight Connector 11">
                <a:extLst>
                  <a:ext uri="{FF2B5EF4-FFF2-40B4-BE49-F238E27FC236}">
                    <a16:creationId xmlns:a16="http://schemas.microsoft.com/office/drawing/2014/main" id="{4CDA5D28-C89E-E243-89CB-2A1073AFE6EA}"/>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2ADB11-2017-0C44-998A-048DF891BF64}"/>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2" name="TextBox 1">
            <a:extLst>
              <a:ext uri="{FF2B5EF4-FFF2-40B4-BE49-F238E27FC236}">
                <a16:creationId xmlns:a16="http://schemas.microsoft.com/office/drawing/2014/main" id="{ACC4C44B-0EDE-8E4A-B277-F24FCF2F4BA2}"/>
              </a:ext>
            </a:extLst>
          </p:cNvPr>
          <p:cNvSpPr txBox="1"/>
          <p:nvPr/>
        </p:nvSpPr>
        <p:spPr>
          <a:xfrm>
            <a:off x="749106" y="1237208"/>
            <a:ext cx="9049948" cy="3600986"/>
          </a:xfrm>
          <a:prstGeom prst="rect">
            <a:avLst/>
          </a:prstGeom>
          <a:noFill/>
        </p:spPr>
        <p:txBody>
          <a:bodyPr wrap="square" rtlCol="0">
            <a:spAutoFit/>
          </a:bodyPr>
          <a:lstStyle/>
          <a:p>
            <a:pPr marL="342900" indent="-342900">
              <a:spcAft>
                <a:spcPts val="1200"/>
              </a:spcAft>
              <a:buFont typeface="Wingdings" pitchFamily="2" charset="2"/>
              <a:buChar char="q"/>
            </a:pPr>
            <a:r>
              <a:rPr lang="en-US" sz="2400" dirty="0"/>
              <a:t>Incorporate </a:t>
            </a:r>
            <a:r>
              <a:rPr lang="en-US" sz="2400" i="1" dirty="0"/>
              <a:t>all</a:t>
            </a:r>
            <a:r>
              <a:rPr lang="en-US" sz="2400" dirty="0"/>
              <a:t> sources of experimental and </a:t>
            </a:r>
            <a:r>
              <a:rPr lang="en-US" sz="2400" i="1" dirty="0"/>
              <a:t>theoretical</a:t>
            </a:r>
            <a:r>
              <a:rPr lang="en-US" sz="2400" dirty="0"/>
              <a:t> errors</a:t>
            </a:r>
          </a:p>
          <a:p>
            <a:pPr marL="342900" indent="-342900">
              <a:spcAft>
                <a:spcPts val="1200"/>
              </a:spcAft>
              <a:buFont typeface="Wingdings" pitchFamily="2" charset="2"/>
              <a:buChar char="q"/>
            </a:pPr>
            <a:r>
              <a:rPr lang="en-US" sz="2400" dirty="0"/>
              <a:t>Formulate </a:t>
            </a:r>
            <a:r>
              <a:rPr lang="en-US" sz="2400" i="1" dirty="0"/>
              <a:t>statistical models </a:t>
            </a:r>
            <a:r>
              <a:rPr lang="en-US" sz="2400" dirty="0"/>
              <a:t>for uncertainties </a:t>
            </a:r>
          </a:p>
          <a:p>
            <a:pPr marL="342900" indent="-342900">
              <a:spcAft>
                <a:spcPts val="1200"/>
              </a:spcAft>
              <a:buFont typeface="Wingdings" pitchFamily="2" charset="2"/>
              <a:buChar char="q"/>
            </a:pPr>
            <a:r>
              <a:rPr lang="en-US" sz="2400" dirty="0"/>
              <a:t>Use as informative priors as is reasonable; test sensitivity to priors </a:t>
            </a:r>
          </a:p>
          <a:p>
            <a:pPr marL="342900" indent="-342900">
              <a:spcAft>
                <a:spcPts val="1200"/>
              </a:spcAft>
              <a:buFont typeface="Wingdings" pitchFamily="2" charset="2"/>
              <a:buChar char="q"/>
            </a:pPr>
            <a:r>
              <a:rPr lang="en-US" sz="2400" dirty="0"/>
              <a:t>Account for correlations in inputs (type x) and observables (type y)</a:t>
            </a:r>
          </a:p>
          <a:p>
            <a:pPr marL="342900" indent="-342900">
              <a:spcAft>
                <a:spcPts val="1200"/>
              </a:spcAft>
              <a:buFont typeface="Wingdings" pitchFamily="2" charset="2"/>
              <a:buChar char="q"/>
            </a:pPr>
            <a:r>
              <a:rPr lang="en-US" sz="2400" i="1" dirty="0"/>
              <a:t>Properly</a:t>
            </a:r>
            <a:r>
              <a:rPr lang="en-US" sz="2400" dirty="0"/>
              <a:t> propagate uncertainties through the calculation </a:t>
            </a:r>
          </a:p>
          <a:p>
            <a:pPr marL="342900" indent="-342900">
              <a:spcAft>
                <a:spcPts val="1200"/>
              </a:spcAft>
              <a:buFont typeface="Wingdings" pitchFamily="2" charset="2"/>
              <a:buChar char="q"/>
            </a:pPr>
            <a:r>
              <a:rPr lang="en-US" sz="2400" dirty="0"/>
              <a:t>Use </a:t>
            </a:r>
            <a:r>
              <a:rPr lang="en-US" sz="2400" i="1" dirty="0"/>
              <a:t>model checking </a:t>
            </a:r>
            <a:r>
              <a:rPr lang="en-US" sz="2400" dirty="0"/>
              <a:t>to validate our models </a:t>
            </a:r>
          </a:p>
          <a:p>
            <a:pPr marL="342900" indent="-342900">
              <a:spcAft>
                <a:spcPts val="1200"/>
              </a:spcAft>
              <a:buFont typeface="Wingdings" pitchFamily="2" charset="2"/>
              <a:buChar char="q"/>
            </a:pPr>
            <a:r>
              <a:rPr lang="en-US" sz="2400" dirty="0">
                <a:solidFill>
                  <a:srgbClr val="0070C0"/>
                </a:solidFill>
              </a:rPr>
              <a:t>Interact with the experts (i.e., statisticians, applied mathematicians)</a:t>
            </a:r>
          </a:p>
        </p:txBody>
      </p:sp>
      <p:sp>
        <p:nvSpPr>
          <p:cNvPr id="3" name="TextBox 2">
            <a:extLst>
              <a:ext uri="{FF2B5EF4-FFF2-40B4-BE49-F238E27FC236}">
                <a16:creationId xmlns:a16="http://schemas.microsoft.com/office/drawing/2014/main" id="{59BE1E68-7BD6-2455-586A-00F5358411E8}"/>
              </a:ext>
            </a:extLst>
          </p:cNvPr>
          <p:cNvSpPr txBox="1"/>
          <p:nvPr/>
        </p:nvSpPr>
        <p:spPr>
          <a:xfrm>
            <a:off x="11273613" y="4340650"/>
            <a:ext cx="824456"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4" action="ppaction://hlinksldjump"/>
              </a:rPr>
              <a:t>more</a:t>
            </a:r>
            <a:r>
              <a:rPr lang="en-US" dirty="0"/>
              <a:t>]</a:t>
            </a:r>
          </a:p>
        </p:txBody>
      </p:sp>
    </p:spTree>
    <p:extLst>
      <p:ext uri="{BB962C8B-B14F-4D97-AF65-F5344CB8AC3E}">
        <p14:creationId xmlns:p14="http://schemas.microsoft.com/office/powerpoint/2010/main" val="351422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F6D5AD-F0CA-34A3-B0EB-BF4C9AA120AF}"/>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Thanks to many UQ collaborators!</a:t>
            </a:r>
          </a:p>
        </p:txBody>
      </p:sp>
      <p:pic>
        <p:nvPicPr>
          <p:cNvPr id="2" name="Picture 1">
            <a:extLst>
              <a:ext uri="{FF2B5EF4-FFF2-40B4-BE49-F238E27FC236}">
                <a16:creationId xmlns:a16="http://schemas.microsoft.com/office/drawing/2014/main" id="{0BE12E29-7E1C-CCE5-C6B8-0428E3DE67A1}"/>
              </a:ext>
            </a:extLst>
          </p:cNvPr>
          <p:cNvPicPr>
            <a:picLocks noChangeAspect="1"/>
          </p:cNvPicPr>
          <p:nvPr/>
        </p:nvPicPr>
        <p:blipFill>
          <a:blip r:embed="rId2"/>
          <a:stretch>
            <a:fillRect/>
          </a:stretch>
        </p:blipFill>
        <p:spPr>
          <a:xfrm>
            <a:off x="836098" y="739638"/>
            <a:ext cx="1983301" cy="1951184"/>
          </a:xfrm>
          <a:prstGeom prst="rect">
            <a:avLst/>
          </a:prstGeom>
        </p:spPr>
      </p:pic>
      <p:pic>
        <p:nvPicPr>
          <p:cNvPr id="3" name="Picture 2" descr="A logo for a machine learning company&#10;&#10;Description automatically generated">
            <a:extLst>
              <a:ext uri="{FF2B5EF4-FFF2-40B4-BE49-F238E27FC236}">
                <a16:creationId xmlns:a16="http://schemas.microsoft.com/office/drawing/2014/main" id="{025D9772-8294-0AFB-4B7E-052687F9F603}"/>
              </a:ext>
            </a:extLst>
          </p:cNvPr>
          <p:cNvPicPr>
            <a:picLocks noChangeAspect="1"/>
          </p:cNvPicPr>
          <p:nvPr/>
        </p:nvPicPr>
        <p:blipFill>
          <a:blip r:embed="rId3"/>
          <a:stretch>
            <a:fillRect/>
          </a:stretch>
        </p:blipFill>
        <p:spPr>
          <a:xfrm>
            <a:off x="365051" y="3023556"/>
            <a:ext cx="4233678" cy="1537874"/>
          </a:xfrm>
          <a:prstGeom prst="rect">
            <a:avLst/>
          </a:prstGeom>
        </p:spPr>
      </p:pic>
      <p:pic>
        <p:nvPicPr>
          <p:cNvPr id="5" name="Picture 4">
            <a:extLst>
              <a:ext uri="{FF2B5EF4-FFF2-40B4-BE49-F238E27FC236}">
                <a16:creationId xmlns:a16="http://schemas.microsoft.com/office/drawing/2014/main" id="{FA3E5175-B324-6C67-4D81-32C89FA63DA1}"/>
              </a:ext>
            </a:extLst>
          </p:cNvPr>
          <p:cNvPicPr>
            <a:picLocks noChangeAspect="1"/>
          </p:cNvPicPr>
          <p:nvPr/>
        </p:nvPicPr>
        <p:blipFill>
          <a:blip r:embed="rId4"/>
          <a:stretch>
            <a:fillRect/>
          </a:stretch>
        </p:blipFill>
        <p:spPr>
          <a:xfrm>
            <a:off x="606351" y="4894164"/>
            <a:ext cx="3399319" cy="1560596"/>
          </a:xfrm>
          <a:prstGeom prst="rect">
            <a:avLst/>
          </a:prstGeom>
        </p:spPr>
      </p:pic>
      <p:sp>
        <p:nvSpPr>
          <p:cNvPr id="6" name="TextBox 5">
            <a:extLst>
              <a:ext uri="{FF2B5EF4-FFF2-40B4-BE49-F238E27FC236}">
                <a16:creationId xmlns:a16="http://schemas.microsoft.com/office/drawing/2014/main" id="{0F594844-F48E-2E9A-F873-A2AE66A21C82}"/>
              </a:ext>
            </a:extLst>
          </p:cNvPr>
          <p:cNvSpPr txBox="1"/>
          <p:nvPr/>
        </p:nvSpPr>
        <p:spPr>
          <a:xfrm>
            <a:off x="5029200" y="924161"/>
            <a:ext cx="3578088" cy="5632311"/>
          </a:xfrm>
          <a:prstGeom prst="rect">
            <a:avLst/>
          </a:prstGeom>
          <a:noFill/>
        </p:spPr>
        <p:txBody>
          <a:bodyPr wrap="square" rtlCol="0">
            <a:spAutoFit/>
          </a:bodyPr>
          <a:lstStyle/>
          <a:p>
            <a:pPr marL="192024" indent="-192024">
              <a:buFont typeface="Arial" panose="020B0604020202020204" pitchFamily="34" charset="0"/>
              <a:buChar char="•"/>
            </a:pPr>
            <a:r>
              <a:rPr lang="en-US" sz="2000" dirty="0"/>
              <a:t>Kyle Beyer (UM)</a:t>
            </a:r>
          </a:p>
          <a:p>
            <a:pPr marL="192024" indent="-192024">
              <a:buFont typeface="Arial" panose="020B0604020202020204" pitchFamily="34" charset="0"/>
              <a:buChar char="•"/>
            </a:pPr>
            <a:r>
              <a:rPr lang="en-US" sz="2000" dirty="0"/>
              <a:t>Edgard Bonilla (Stanford)</a:t>
            </a:r>
          </a:p>
          <a:p>
            <a:pPr marL="192024" indent="-192024">
              <a:buFont typeface="Arial" panose="020B0604020202020204" pitchFamily="34" charset="0"/>
              <a:buChar char="•"/>
            </a:pPr>
            <a:r>
              <a:rPr lang="en-US" sz="2000" dirty="0"/>
              <a:t>Manuel </a:t>
            </a:r>
            <a:r>
              <a:rPr lang="en-US" sz="2000" dirty="0" err="1"/>
              <a:t>Catacora</a:t>
            </a:r>
            <a:r>
              <a:rPr lang="en-US" sz="2000" dirty="0"/>
              <a:t>-Rios (MSU)</a:t>
            </a:r>
          </a:p>
          <a:p>
            <a:pPr marL="192024" indent="-192024">
              <a:buFont typeface="Arial" panose="020B0604020202020204" pitchFamily="34" charset="0"/>
              <a:buChar char="•"/>
            </a:pPr>
            <a:r>
              <a:rPr lang="en-US" sz="2000" dirty="0"/>
              <a:t>Moses Chan (NWU)</a:t>
            </a:r>
          </a:p>
          <a:p>
            <a:pPr marL="192024" indent="-192024">
              <a:buFont typeface="Arial" panose="020B0604020202020204" pitchFamily="34" charset="0"/>
              <a:buChar char="•"/>
            </a:pPr>
            <a:r>
              <a:rPr lang="en-US" sz="2000" dirty="0"/>
              <a:t>Christian </a:t>
            </a:r>
            <a:r>
              <a:rPr lang="en-US" sz="2000" dirty="0" err="1"/>
              <a:t>Drischler</a:t>
            </a:r>
            <a:r>
              <a:rPr lang="en-US" sz="2000" dirty="0"/>
              <a:t> (OU)</a:t>
            </a:r>
          </a:p>
          <a:p>
            <a:pPr marL="192024" indent="-192024">
              <a:buFont typeface="Arial" panose="020B0604020202020204" pitchFamily="34" charset="0"/>
              <a:buChar char="•"/>
            </a:pPr>
            <a:r>
              <a:rPr lang="en-US" sz="2000" dirty="0"/>
              <a:t>Thomas </a:t>
            </a:r>
            <a:r>
              <a:rPr lang="en-US" sz="2000" dirty="0" err="1"/>
              <a:t>Duguet</a:t>
            </a:r>
            <a:r>
              <a:rPr lang="en-US" sz="2000" dirty="0"/>
              <a:t> (Orsay)</a:t>
            </a:r>
          </a:p>
          <a:p>
            <a:pPr marL="192024" indent="-192024">
              <a:buFont typeface="Arial" panose="020B0604020202020204" pitchFamily="34" charset="0"/>
              <a:buChar char="•"/>
            </a:pPr>
            <a:r>
              <a:rPr lang="en-US" sz="2000" dirty="0"/>
              <a:t>Andreas </a:t>
            </a:r>
            <a:r>
              <a:rPr lang="en-US" sz="2000" dirty="0" err="1"/>
              <a:t>Ekström</a:t>
            </a:r>
            <a:r>
              <a:rPr lang="en-US" sz="2000" dirty="0"/>
              <a:t> (Chalmers)</a:t>
            </a:r>
          </a:p>
          <a:p>
            <a:pPr marL="192024" indent="-192024">
              <a:buFont typeface="Arial" panose="020B0604020202020204" pitchFamily="34" charset="0"/>
              <a:buChar char="•"/>
            </a:pPr>
            <a:r>
              <a:rPr lang="en-US" sz="2000" dirty="0"/>
              <a:t>Christian </a:t>
            </a:r>
            <a:r>
              <a:rPr lang="en-US" sz="2000" dirty="0" err="1"/>
              <a:t>Forssen</a:t>
            </a:r>
            <a:r>
              <a:rPr lang="en-US" sz="2000" dirty="0"/>
              <a:t> (Chalmers)</a:t>
            </a:r>
          </a:p>
          <a:p>
            <a:pPr marL="192024" indent="-192024">
              <a:buFont typeface="Arial" panose="020B0604020202020204" pitchFamily="34" charset="0"/>
              <a:buChar char="•"/>
            </a:pPr>
            <a:r>
              <a:rPr lang="en-US" sz="2000" dirty="0"/>
              <a:t>Alberto Garcia (OSU)</a:t>
            </a:r>
          </a:p>
          <a:p>
            <a:pPr marL="192024" indent="-192024">
              <a:buFont typeface="Arial" panose="020B0604020202020204" pitchFamily="34" charset="0"/>
              <a:buChar char="•"/>
            </a:pPr>
            <a:r>
              <a:rPr lang="en-US" sz="2000" dirty="0"/>
              <a:t>Pablo Giuliani (MSU/FRIB)</a:t>
            </a:r>
          </a:p>
          <a:p>
            <a:pPr marL="192024" indent="-192024">
              <a:buFont typeface="Arial" panose="020B0604020202020204" pitchFamily="34" charset="0"/>
              <a:buChar char="•"/>
            </a:pPr>
            <a:r>
              <a:rPr lang="en-US" sz="2000" dirty="0"/>
              <a:t>Kyle </a:t>
            </a:r>
            <a:r>
              <a:rPr lang="en-US" sz="2000" dirty="0" err="1"/>
              <a:t>Godbey</a:t>
            </a:r>
            <a:r>
              <a:rPr lang="en-US" sz="2000" dirty="0"/>
              <a:t> (MSU/FRIB)</a:t>
            </a:r>
          </a:p>
          <a:p>
            <a:pPr marL="192024" indent="-192024">
              <a:buFont typeface="Arial" panose="020B0604020202020204" pitchFamily="34" charset="0"/>
              <a:buChar char="•"/>
            </a:pPr>
            <a:r>
              <a:rPr lang="en-US" sz="2000" dirty="0"/>
              <a:t>Sebastian König (NC State)</a:t>
            </a:r>
          </a:p>
          <a:p>
            <a:pPr marL="192024" indent="-192024">
              <a:buFont typeface="Arial" panose="020B0604020202020204" pitchFamily="34" charset="0"/>
              <a:buChar char="•"/>
            </a:pPr>
            <a:r>
              <a:rPr lang="en-US" sz="2000" dirty="0"/>
              <a:t>Dean Lee (MSU/FRIB)</a:t>
            </a:r>
          </a:p>
          <a:p>
            <a:pPr marL="192024" indent="-192024">
              <a:buFont typeface="Arial" panose="020B0604020202020204" pitchFamily="34" charset="0"/>
              <a:buChar char="•"/>
            </a:pPr>
            <a:r>
              <a:rPr lang="en-US" sz="2000" dirty="0"/>
              <a:t>Joshua Maldonado (OU)</a:t>
            </a:r>
          </a:p>
          <a:p>
            <a:pPr marL="192024" indent="-192024">
              <a:buFont typeface="Arial" panose="020B0604020202020204" pitchFamily="34" charset="0"/>
              <a:buChar char="•"/>
            </a:pPr>
            <a:r>
              <a:rPr lang="en-US" sz="2000" dirty="0"/>
              <a:t>Pieter Maris (IA)</a:t>
            </a:r>
          </a:p>
          <a:p>
            <a:pPr marL="192024" indent="-192024">
              <a:buFont typeface="Arial" panose="020B0604020202020204" pitchFamily="34" charset="0"/>
              <a:buChar char="•"/>
            </a:pPr>
            <a:r>
              <a:rPr lang="en-US" sz="2000" dirty="0"/>
              <a:t>Jordan Melendez (OSU)</a:t>
            </a:r>
          </a:p>
          <a:p>
            <a:pPr marL="192024" indent="-192024">
              <a:buFont typeface="Arial" panose="020B0604020202020204" pitchFamily="34" charset="0"/>
              <a:buChar char="•"/>
            </a:pPr>
            <a:r>
              <a:rPr lang="en-US" sz="2000" dirty="0"/>
              <a:t>Patrick </a:t>
            </a:r>
            <a:r>
              <a:rPr lang="en-US" sz="2000" dirty="0" err="1"/>
              <a:t>Millican</a:t>
            </a:r>
            <a:r>
              <a:rPr lang="en-US" sz="2000" dirty="0"/>
              <a:t> (OSU)</a:t>
            </a:r>
          </a:p>
          <a:p>
            <a:pPr marL="192024" indent="-192024">
              <a:buFont typeface="Arial" panose="020B0604020202020204" pitchFamily="34" charset="0"/>
              <a:buChar char="•"/>
            </a:pPr>
            <a:r>
              <a:rPr lang="en-US" sz="2000" dirty="0"/>
              <a:t>Filomena Nunes (MSU/FRIB)</a:t>
            </a:r>
          </a:p>
        </p:txBody>
      </p:sp>
      <p:sp>
        <p:nvSpPr>
          <p:cNvPr id="7" name="TextBox 6">
            <a:extLst>
              <a:ext uri="{FF2B5EF4-FFF2-40B4-BE49-F238E27FC236}">
                <a16:creationId xmlns:a16="http://schemas.microsoft.com/office/drawing/2014/main" id="{6CE5BDDA-32DC-1E2E-7F34-DB296B8F3F9C}"/>
              </a:ext>
            </a:extLst>
          </p:cNvPr>
          <p:cNvSpPr txBox="1"/>
          <p:nvPr/>
        </p:nvSpPr>
        <p:spPr>
          <a:xfrm>
            <a:off x="8425119" y="866786"/>
            <a:ext cx="3578088" cy="2246769"/>
          </a:xfrm>
          <a:prstGeom prst="rect">
            <a:avLst/>
          </a:prstGeom>
          <a:noFill/>
        </p:spPr>
        <p:txBody>
          <a:bodyPr wrap="square" rtlCol="0">
            <a:spAutoFit/>
          </a:bodyPr>
          <a:lstStyle/>
          <a:p>
            <a:pPr marL="192024" indent="-192024">
              <a:buFont typeface="Arial" panose="020B0604020202020204" pitchFamily="34" charset="0"/>
              <a:buChar char="•"/>
            </a:pPr>
            <a:r>
              <a:rPr lang="en-US" sz="2000" dirty="0"/>
              <a:t>Daniel Odell (OU)</a:t>
            </a:r>
          </a:p>
          <a:p>
            <a:pPr marL="192024" indent="-192024">
              <a:buFont typeface="Arial" panose="020B0604020202020204" pitchFamily="34" charset="0"/>
              <a:buChar char="•"/>
            </a:pPr>
            <a:r>
              <a:rPr lang="en-US" sz="2000" dirty="0"/>
              <a:t>Matt </a:t>
            </a:r>
            <a:r>
              <a:rPr lang="en-US" sz="2000" dirty="0" err="1"/>
              <a:t>Pratola</a:t>
            </a:r>
            <a:r>
              <a:rPr lang="en-US" sz="2000" dirty="0"/>
              <a:t> (OSU)</a:t>
            </a:r>
          </a:p>
          <a:p>
            <a:pPr marL="192024" indent="-192024">
              <a:buFont typeface="Arial" panose="020B0604020202020204" pitchFamily="34" charset="0"/>
              <a:buChar char="•"/>
            </a:pPr>
            <a:r>
              <a:rPr lang="en-US" sz="2000" dirty="0"/>
              <a:t>Ozge Surer (Miami U.)</a:t>
            </a:r>
          </a:p>
          <a:p>
            <a:pPr marL="192024" indent="-192024">
              <a:buFont typeface="Arial" panose="020B0604020202020204" pitchFamily="34" charset="0"/>
              <a:buChar char="•"/>
            </a:pPr>
            <a:r>
              <a:rPr lang="en-US" sz="2000" dirty="0"/>
              <a:t>Stefan Wild (LBNL)</a:t>
            </a:r>
          </a:p>
          <a:p>
            <a:pPr marL="192024" indent="-192024">
              <a:buFont typeface="Arial" panose="020B0604020202020204" pitchFamily="34" charset="0"/>
              <a:buChar char="•"/>
            </a:pPr>
            <a:r>
              <a:rPr lang="en-US" sz="2000" dirty="0" err="1"/>
              <a:t>Xilin</a:t>
            </a:r>
            <a:r>
              <a:rPr lang="en-US" sz="2000" dirty="0"/>
              <a:t> Zhang (FRIB)</a:t>
            </a:r>
          </a:p>
          <a:p>
            <a:pPr marL="192024" indent="-192024">
              <a:buFont typeface="Arial" panose="020B0604020202020204" pitchFamily="34" charset="0"/>
              <a:buChar char="•"/>
            </a:pPr>
            <a:r>
              <a:rPr lang="en-US" sz="2000" dirty="0"/>
              <a:t>and others in collaborations!</a:t>
            </a:r>
          </a:p>
          <a:p>
            <a:pPr marL="192024" indent="-192024">
              <a:buFont typeface="Arial" panose="020B0604020202020204" pitchFamily="34" charset="0"/>
              <a:buChar char="•"/>
            </a:pPr>
            <a:endParaRPr lang="en-US" sz="2000" dirty="0"/>
          </a:p>
        </p:txBody>
      </p:sp>
      <p:grpSp>
        <p:nvGrpSpPr>
          <p:cNvPr id="8" name="Group 7">
            <a:extLst>
              <a:ext uri="{FF2B5EF4-FFF2-40B4-BE49-F238E27FC236}">
                <a16:creationId xmlns:a16="http://schemas.microsoft.com/office/drawing/2014/main" id="{22EC91B4-645E-38D3-B690-0040831764AE}"/>
              </a:ext>
            </a:extLst>
          </p:cNvPr>
          <p:cNvGrpSpPr/>
          <p:nvPr/>
        </p:nvGrpSpPr>
        <p:grpSpPr>
          <a:xfrm>
            <a:off x="9037759" y="3434399"/>
            <a:ext cx="2214068" cy="2254062"/>
            <a:chOff x="2846895" y="3926421"/>
            <a:chExt cx="2214068" cy="2254062"/>
          </a:xfrm>
        </p:grpSpPr>
        <p:pic>
          <p:nvPicPr>
            <p:cNvPr id="9" name="Picture 8">
              <a:extLst>
                <a:ext uri="{FF2B5EF4-FFF2-40B4-BE49-F238E27FC236}">
                  <a16:creationId xmlns:a16="http://schemas.microsoft.com/office/drawing/2014/main" id="{6BA8194C-6BD3-BB8B-9118-39255430E4DB}"/>
                </a:ext>
              </a:extLst>
            </p:cNvPr>
            <p:cNvPicPr>
              <a:picLocks noChangeAspect="1"/>
            </p:cNvPicPr>
            <p:nvPr/>
          </p:nvPicPr>
          <p:blipFill>
            <a:blip r:embed="rId5"/>
            <a:stretch>
              <a:fillRect/>
            </a:stretch>
          </p:blipFill>
          <p:spPr>
            <a:xfrm>
              <a:off x="3166687" y="3926421"/>
              <a:ext cx="1475184" cy="1818865"/>
            </a:xfrm>
            <a:prstGeom prst="rect">
              <a:avLst/>
            </a:prstGeom>
          </p:spPr>
        </p:pic>
        <p:sp>
          <p:nvSpPr>
            <p:cNvPr id="10" name="TextBox 9">
              <a:extLst>
                <a:ext uri="{FF2B5EF4-FFF2-40B4-BE49-F238E27FC236}">
                  <a16:creationId xmlns:a16="http://schemas.microsoft.com/office/drawing/2014/main" id="{17E01F86-9CA4-B2A5-71CE-1FAB128A0FF8}"/>
                </a:ext>
              </a:extLst>
            </p:cNvPr>
            <p:cNvSpPr txBox="1"/>
            <p:nvPr/>
          </p:nvSpPr>
          <p:spPr>
            <a:xfrm>
              <a:off x="2846895" y="5841929"/>
              <a:ext cx="2214068" cy="338554"/>
            </a:xfrm>
            <a:prstGeom prst="rect">
              <a:avLst/>
            </a:prstGeom>
            <a:noFill/>
          </p:spPr>
          <p:txBody>
            <a:bodyPr wrap="none" rtlCol="0">
              <a:spAutoFit/>
            </a:bodyPr>
            <a:lstStyle/>
            <a:p>
              <a:r>
                <a:rPr lang="en-US" sz="1600" dirty="0">
                  <a:hlinkClick r:id="rId6"/>
                </a:rPr>
                <a:t>https://www.lenpic.org/</a:t>
              </a:r>
              <a:endParaRPr lang="en-US" sz="1600" dirty="0"/>
            </a:p>
          </p:txBody>
        </p:sp>
      </p:grpSp>
    </p:spTree>
    <p:extLst>
      <p:ext uri="{BB962C8B-B14F-4D97-AF65-F5344CB8AC3E}">
        <p14:creationId xmlns:p14="http://schemas.microsoft.com/office/powerpoint/2010/main" val="3702783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382D8-F239-66DB-C469-B1C4318CE8A7}"/>
              </a:ext>
            </a:extLst>
          </p:cNvPr>
          <p:cNvSpPr txBox="1"/>
          <p:nvPr/>
        </p:nvSpPr>
        <p:spPr>
          <a:xfrm>
            <a:off x="1454181" y="488573"/>
            <a:ext cx="8850051" cy="646331"/>
          </a:xfrm>
          <a:prstGeom prst="rect">
            <a:avLst/>
          </a:prstGeom>
          <a:noFill/>
        </p:spPr>
        <p:txBody>
          <a:bodyPr wrap="none" rtlCol="0">
            <a:spAutoFit/>
          </a:bodyPr>
          <a:lstStyle/>
          <a:p>
            <a:r>
              <a:rPr lang="en-US" sz="3600" b="1" dirty="0">
                <a:solidFill>
                  <a:srgbClr val="FF0000"/>
                </a:solidFill>
              </a:rPr>
              <a:t>Historical perspective: UQ for nuclear models</a:t>
            </a:r>
          </a:p>
        </p:txBody>
      </p:sp>
      <p:sp>
        <p:nvSpPr>
          <p:cNvPr id="6" name="Content Placeholder 2">
            <a:extLst>
              <a:ext uri="{FF2B5EF4-FFF2-40B4-BE49-F238E27FC236}">
                <a16:creationId xmlns:a16="http://schemas.microsoft.com/office/drawing/2014/main" id="{7AA5152B-C20A-DAD2-CDB3-289FE2028B6C}"/>
              </a:ext>
            </a:extLst>
          </p:cNvPr>
          <p:cNvSpPr>
            <a:spLocks noGrp="1"/>
          </p:cNvSpPr>
          <p:nvPr>
            <p:ph idx="1"/>
          </p:nvPr>
        </p:nvSpPr>
        <p:spPr>
          <a:xfrm>
            <a:off x="257020" y="834023"/>
            <a:ext cx="11934980" cy="5663248"/>
          </a:xfrm>
        </p:spPr>
        <p:txBody>
          <a:bodyPr>
            <a:normAutofit lnSpcReduction="10000"/>
          </a:bodyPr>
          <a:lstStyle/>
          <a:p>
            <a:pPr marL="0" indent="0">
              <a:buNone/>
            </a:pPr>
            <a:endParaRPr lang="en-US" dirty="0"/>
          </a:p>
          <a:p>
            <a:pPr marL="192024" indent="-192024">
              <a:spcAft>
                <a:spcPts val="400"/>
              </a:spcAft>
            </a:pPr>
            <a:r>
              <a:rPr lang="en-US" b="1" dirty="0"/>
              <a:t>Pre-2010: </a:t>
            </a:r>
            <a:r>
              <a:rPr lang="en-US" dirty="0"/>
              <a:t>If given, model uncertainties usually from conventional regression</a:t>
            </a:r>
            <a:endParaRPr lang="en-US" b="1" dirty="0"/>
          </a:p>
          <a:p>
            <a:pPr marL="192024" indent="-192024">
              <a:spcAft>
                <a:spcPts val="400"/>
              </a:spcAft>
            </a:pPr>
            <a:r>
              <a:rPr lang="en-US" b="1" dirty="0"/>
              <a:t>2011: </a:t>
            </a:r>
            <a:r>
              <a:rPr lang="en-US" dirty="0"/>
              <a:t>Physical Review A editorial calling for theory uncertainty estimates</a:t>
            </a:r>
            <a:endParaRPr lang="en-US" b="1" dirty="0"/>
          </a:p>
          <a:p>
            <a:pPr marL="192024" indent="-192024">
              <a:spcAft>
                <a:spcPts val="400"/>
              </a:spcAft>
            </a:pPr>
            <a:r>
              <a:rPr lang="en-US" b="1" dirty="0"/>
              <a:t>2013:</a:t>
            </a:r>
            <a:r>
              <a:rPr lang="en-US" dirty="0"/>
              <a:t> </a:t>
            </a:r>
            <a:r>
              <a:rPr lang="en-US" dirty="0">
                <a:solidFill>
                  <a:srgbClr val="0070C0"/>
                </a:solidFill>
              </a:rPr>
              <a:t>ISNET: </a:t>
            </a:r>
            <a:r>
              <a:rPr lang="en-US" b="1" dirty="0"/>
              <a:t>I</a:t>
            </a:r>
            <a:r>
              <a:rPr lang="en-US" dirty="0">
                <a:solidFill>
                  <a:srgbClr val="0070C0"/>
                </a:solidFill>
              </a:rPr>
              <a:t>nformation and </a:t>
            </a:r>
            <a:r>
              <a:rPr lang="en-US" b="1" dirty="0"/>
              <a:t>S</a:t>
            </a:r>
            <a:r>
              <a:rPr lang="en-US" dirty="0">
                <a:solidFill>
                  <a:srgbClr val="0070C0"/>
                </a:solidFill>
              </a:rPr>
              <a:t>tatistics in </a:t>
            </a:r>
            <a:r>
              <a:rPr lang="en-US" b="1" dirty="0"/>
              <a:t>N</a:t>
            </a:r>
            <a:r>
              <a:rPr lang="en-US" dirty="0">
                <a:solidFill>
                  <a:srgbClr val="0070C0"/>
                </a:solidFill>
              </a:rPr>
              <a:t>uclear </a:t>
            </a:r>
            <a:r>
              <a:rPr lang="en-US" b="1" dirty="0"/>
              <a:t>E</a:t>
            </a:r>
            <a:r>
              <a:rPr lang="en-US" dirty="0">
                <a:solidFill>
                  <a:srgbClr val="0070C0"/>
                </a:solidFill>
              </a:rPr>
              <a:t>xperiment and </a:t>
            </a:r>
            <a:r>
              <a:rPr lang="en-US" b="1" dirty="0"/>
              <a:t>T</a:t>
            </a:r>
            <a:r>
              <a:rPr lang="en-US" dirty="0">
                <a:solidFill>
                  <a:srgbClr val="0070C0"/>
                </a:solidFill>
              </a:rPr>
              <a:t>heory</a:t>
            </a:r>
            <a:r>
              <a:rPr lang="en-US" dirty="0"/>
              <a:t> </a:t>
            </a:r>
          </a:p>
          <a:p>
            <a:pPr marL="192024" indent="-192024">
              <a:spcAft>
                <a:spcPts val="400"/>
              </a:spcAft>
            </a:pPr>
            <a:r>
              <a:rPr lang="en-US" b="1" dirty="0"/>
              <a:t>2014: </a:t>
            </a:r>
            <a:r>
              <a:rPr lang="en-US" dirty="0">
                <a:solidFill>
                  <a:srgbClr val="FF0000"/>
                </a:solidFill>
                <a:hlinkClick r:id="rId3"/>
              </a:rPr>
              <a:t>“Error Estimates of Theoretical Models: a Guide”</a:t>
            </a:r>
            <a:r>
              <a:rPr lang="en-US" dirty="0">
                <a:solidFill>
                  <a:srgbClr val="FF0000"/>
                </a:solidFill>
              </a:rPr>
              <a:t> </a:t>
            </a:r>
            <a:r>
              <a:rPr lang="en-US" sz="2400" dirty="0"/>
              <a:t>[</a:t>
            </a:r>
            <a:r>
              <a:rPr lang="en-US" sz="2400" dirty="0" err="1"/>
              <a:t>Dobaczewski</a:t>
            </a:r>
            <a:r>
              <a:rPr lang="en-US" sz="2400" dirty="0"/>
              <a:t> et al]</a:t>
            </a:r>
          </a:p>
          <a:p>
            <a:pPr marL="192024" indent="-192024">
              <a:spcAft>
                <a:spcPts val="400"/>
              </a:spcAft>
            </a:pPr>
            <a:r>
              <a:rPr lang="en-US" b="1" dirty="0"/>
              <a:t>2015: </a:t>
            </a:r>
            <a:r>
              <a:rPr lang="en-US" dirty="0"/>
              <a:t>Journal of Physics G Special Focus Issue:</a:t>
            </a:r>
            <a:r>
              <a:rPr lang="en-US" dirty="0">
                <a:solidFill>
                  <a:srgbClr val="FF0000"/>
                </a:solidFill>
              </a:rPr>
              <a:t> </a:t>
            </a:r>
            <a:r>
              <a:rPr lang="en-US" i="1" dirty="0">
                <a:solidFill>
                  <a:srgbClr val="FF0000"/>
                </a:solidFill>
                <a:hlinkClick r:id="rId4"/>
              </a:rPr>
              <a:t>ISNET</a:t>
            </a:r>
            <a:r>
              <a:rPr lang="en-US" dirty="0">
                <a:solidFill>
                  <a:srgbClr val="FF0000"/>
                </a:solidFill>
              </a:rPr>
              <a:t> </a:t>
            </a:r>
          </a:p>
          <a:p>
            <a:pPr marL="192024" indent="-192024">
              <a:spcAft>
                <a:spcPts val="400"/>
              </a:spcAft>
            </a:pPr>
            <a:r>
              <a:rPr lang="en-US" b="1" dirty="0"/>
              <a:t>2016:</a:t>
            </a:r>
            <a:r>
              <a:rPr lang="en-US" dirty="0"/>
              <a:t> </a:t>
            </a:r>
            <a:r>
              <a:rPr lang="en-US" dirty="0">
                <a:solidFill>
                  <a:srgbClr val="FF0000"/>
                </a:solidFill>
              </a:rPr>
              <a:t>Bayesian Methods in Nuclear Physics (ISNET-4) </a:t>
            </a:r>
            <a:r>
              <a:rPr lang="en-US" sz="2400" dirty="0"/>
              <a:t>[INT, Seattle]</a:t>
            </a:r>
          </a:p>
          <a:p>
            <a:pPr marL="192024" indent="-192024">
              <a:spcAft>
                <a:spcPts val="400"/>
              </a:spcAft>
            </a:pPr>
            <a:r>
              <a:rPr lang="en-US" b="1" dirty="0"/>
              <a:t>2020-21: </a:t>
            </a:r>
            <a:r>
              <a:rPr lang="en-US" dirty="0"/>
              <a:t>J. Phys. G Special Focus Issue: </a:t>
            </a:r>
            <a:r>
              <a:rPr lang="en-US" i="1" dirty="0">
                <a:solidFill>
                  <a:srgbClr val="FF0000"/>
                </a:solidFill>
                <a:hlinkClick r:id="rId5"/>
              </a:rPr>
              <a:t>ISNET 2.0 </a:t>
            </a:r>
            <a:endParaRPr lang="en-US" i="1" dirty="0">
              <a:solidFill>
                <a:srgbClr val="FF0000"/>
              </a:solidFill>
            </a:endParaRPr>
          </a:p>
          <a:p>
            <a:pPr marL="192024" indent="-192024">
              <a:spcAft>
                <a:spcPts val="400"/>
              </a:spcAft>
            </a:pPr>
            <a:r>
              <a:rPr lang="en-US" b="1" dirty="0"/>
              <a:t>2022: </a:t>
            </a:r>
            <a:r>
              <a:rPr lang="en-US" dirty="0"/>
              <a:t>Frontiers in Physics issue: </a:t>
            </a:r>
            <a:r>
              <a:rPr lang="en-US" i="1" dirty="0">
                <a:hlinkClick r:id="rId6"/>
              </a:rPr>
              <a:t>Uncertainty Quantification in Nuclear Physics</a:t>
            </a:r>
            <a:endParaRPr lang="en-US" i="1" dirty="0"/>
          </a:p>
          <a:p>
            <a:pPr marL="192024" indent="-192024">
              <a:spcAft>
                <a:spcPts val="400"/>
              </a:spcAft>
            </a:pPr>
            <a:r>
              <a:rPr lang="en-US" b="1" dirty="0"/>
              <a:t>2023: </a:t>
            </a:r>
            <a:r>
              <a:rPr lang="en-US" b="1" dirty="0">
                <a:hlinkClick r:id="rId7">
                  <a:extLst>
                    <a:ext uri="{A12FA001-AC4F-418D-AE19-62706E023703}">
                      <ahyp:hlinkClr xmlns:ahyp="http://schemas.microsoft.com/office/drawing/2018/hyperlinkcolor" val="tx"/>
                    </a:ext>
                  </a:extLst>
                </a:hlinkClick>
              </a:rPr>
              <a:t>ISNET-9 + BAND CAMP</a:t>
            </a:r>
            <a:r>
              <a:rPr lang="en-US" dirty="0"/>
              <a:t>, May 22-26, at Washington U. in St. Louis</a:t>
            </a:r>
          </a:p>
          <a:p>
            <a:pPr marL="192024" indent="-192024">
              <a:spcAft>
                <a:spcPts val="400"/>
              </a:spcAft>
            </a:pPr>
            <a:r>
              <a:rPr lang="en-US" b="1" dirty="0">
                <a:solidFill>
                  <a:srgbClr val="FF0000"/>
                </a:solidFill>
              </a:rPr>
              <a:t>2024: </a:t>
            </a:r>
            <a:r>
              <a:rPr lang="en-US" b="1" dirty="0">
                <a:solidFill>
                  <a:srgbClr val="FF0000"/>
                </a:solidFill>
                <a:hlinkClick r:id="rId8">
                  <a:extLst>
                    <a:ext uri="{A12FA001-AC4F-418D-AE19-62706E023703}">
                      <ahyp:hlinkClr xmlns:ahyp="http://schemas.microsoft.com/office/drawing/2018/hyperlinkcolor" val="tx"/>
                    </a:ext>
                  </a:extLst>
                </a:hlinkClick>
              </a:rPr>
              <a:t>ISNET-10</a:t>
            </a:r>
            <a:r>
              <a:rPr lang="en-US" b="1" dirty="0">
                <a:solidFill>
                  <a:srgbClr val="FF0000"/>
                </a:solidFill>
              </a:rPr>
              <a:t>, </a:t>
            </a:r>
            <a:r>
              <a:rPr lang="en-US" dirty="0">
                <a:solidFill>
                  <a:srgbClr val="FF0000"/>
                </a:solidFill>
              </a:rPr>
              <a:t>November 10th - 15th, 2024, in Shanghai, China (hybrid)</a:t>
            </a:r>
          </a:p>
        </p:txBody>
      </p:sp>
    </p:spTree>
    <p:extLst>
      <p:ext uri="{BB962C8B-B14F-4D97-AF65-F5344CB8AC3E}">
        <p14:creationId xmlns:p14="http://schemas.microsoft.com/office/powerpoint/2010/main" val="48216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9C9C9"/>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C9C9C9"/>
                                      </p:to>
                                    </p:animClr>
                                  </p:sub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C9C9C9"/>
                                      </p:to>
                                    </p:animClr>
                                  </p:sub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C9C9C9"/>
                                      </p:to>
                                    </p:animClr>
                                  </p:sub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C9C9C9"/>
                                      </p:to>
                                    </p:animClr>
                                  </p:sub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C9C9C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lipping_coin_priors_animation2_13Mar2023.mp4">
            <a:hlinkClick r:id="" action="ppaction://media"/>
            <a:extLst>
              <a:ext uri="{FF2B5EF4-FFF2-40B4-BE49-F238E27FC236}">
                <a16:creationId xmlns:a16="http://schemas.microsoft.com/office/drawing/2014/main" id="{FCF83010-C4FC-BFEF-3B8D-B7F793EE15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3440" y="2770632"/>
            <a:ext cx="7525512" cy="3449193"/>
          </a:xfrm>
          <a:prstGeom prst="rect">
            <a:avLst/>
          </a:prstGeom>
        </p:spPr>
      </p:pic>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a:solidFill>
                  <a:srgbClr val="FF0000"/>
                </a:solidFill>
                <a:latin typeface="+mn-lt"/>
              </a:rPr>
              <a:t>Bayes’ Theorem: How to update knowledge in PDFs</a:t>
            </a:r>
          </a:p>
        </p:txBody>
      </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6"/>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8" name="TextBox 17">
            <a:extLst>
              <a:ext uri="{FF2B5EF4-FFF2-40B4-BE49-F238E27FC236}">
                <a16:creationId xmlns:a16="http://schemas.microsoft.com/office/drawing/2014/main" id="{9AE2C9B8-6A7D-AA23-C99D-6A9CF6DA3900}"/>
              </a:ext>
            </a:extLst>
          </p:cNvPr>
          <p:cNvSpPr txBox="1"/>
          <p:nvPr/>
        </p:nvSpPr>
        <p:spPr>
          <a:xfrm>
            <a:off x="189112" y="2909020"/>
            <a:ext cx="4262968" cy="1938992"/>
          </a:xfrm>
          <a:prstGeom prst="rect">
            <a:avLst/>
          </a:prstGeom>
          <a:solidFill>
            <a:schemeClr val="accent4">
              <a:lumMod val="20000"/>
              <a:lumOff val="80000"/>
            </a:schemeClr>
          </a:solidFill>
        </p:spPr>
        <p:txBody>
          <a:bodyPr wrap="square" rtlCol="0">
            <a:spAutoFit/>
          </a:bodyPr>
          <a:lstStyle/>
          <a:p>
            <a:r>
              <a:rPr lang="en-US" sz="2400" dirty="0"/>
              <a:t>Example: tossing a </a:t>
            </a:r>
            <a:r>
              <a:rPr lang="en-US" sz="2400" i="1" dirty="0"/>
              <a:t>biased</a:t>
            </a:r>
            <a:r>
              <a:rPr lang="en-US" sz="2400" dirty="0"/>
              <a:t> coin. True probability of heads is </a:t>
            </a:r>
            <a:r>
              <a:rPr lang="en-US" sz="2400" i="1" dirty="0" err="1"/>
              <a:t>p</a:t>
            </a:r>
            <a:r>
              <a:rPr lang="en-US" sz="2400" i="1" baseline="-25000" dirty="0" err="1"/>
              <a:t>h</a:t>
            </a:r>
            <a:r>
              <a:rPr lang="en-US" sz="2400" dirty="0"/>
              <a:t>=0.4, but we don’t know that. So </a:t>
            </a:r>
            <a:r>
              <a:rPr lang="en-US" sz="2400" i="1" dirty="0" err="1"/>
              <a:t>p</a:t>
            </a:r>
            <a:r>
              <a:rPr lang="en-US" sz="2400" i="1" baseline="-25000" dirty="0" err="1"/>
              <a:t>h</a:t>
            </a:r>
            <a:r>
              <a:rPr lang="en-US" sz="2400" dirty="0"/>
              <a:t> is a distribution updated with each toss of the coin. </a:t>
            </a:r>
          </a:p>
        </p:txBody>
      </p:sp>
      <p:sp>
        <p:nvSpPr>
          <p:cNvPr id="19" name="TextBox 18">
            <a:extLst>
              <a:ext uri="{FF2B5EF4-FFF2-40B4-BE49-F238E27FC236}">
                <a16:creationId xmlns:a16="http://schemas.microsoft.com/office/drawing/2014/main" id="{CB32B432-4D96-59B6-E681-1F4DEDB45172}"/>
              </a:ext>
            </a:extLst>
          </p:cNvPr>
          <p:cNvSpPr txBox="1"/>
          <p:nvPr/>
        </p:nvSpPr>
        <p:spPr>
          <a:xfrm>
            <a:off x="189111" y="5093960"/>
            <a:ext cx="1785745" cy="461665"/>
          </a:xfrm>
          <a:prstGeom prst="rect">
            <a:avLst/>
          </a:prstGeom>
          <a:noFill/>
        </p:spPr>
        <p:txBody>
          <a:bodyPr wrap="none" rtlCol="0">
            <a:spAutoFit/>
          </a:bodyPr>
          <a:lstStyle/>
          <a:p>
            <a:r>
              <a:rPr lang="en-US" sz="2400" dirty="0"/>
              <a:t>Likelihood is </a:t>
            </a:r>
          </a:p>
        </p:txBody>
      </p:sp>
      <p:pic>
        <p:nvPicPr>
          <p:cNvPr id="20" name="Picture 19">
            <a:extLst>
              <a:ext uri="{FF2B5EF4-FFF2-40B4-BE49-F238E27FC236}">
                <a16:creationId xmlns:a16="http://schemas.microsoft.com/office/drawing/2014/main" id="{F319DE42-FB81-631A-C033-A45597F25011}"/>
              </a:ext>
            </a:extLst>
          </p:cNvPr>
          <p:cNvPicPr>
            <a:picLocks noChangeAspect="1"/>
          </p:cNvPicPr>
          <p:nvPr/>
        </p:nvPicPr>
        <p:blipFill>
          <a:blip r:embed="rId7"/>
          <a:stretch>
            <a:fillRect/>
          </a:stretch>
        </p:blipFill>
        <p:spPr>
          <a:xfrm>
            <a:off x="388391" y="5580886"/>
            <a:ext cx="3763884" cy="751212"/>
          </a:xfrm>
          <a:prstGeom prst="rect">
            <a:avLst/>
          </a:prstGeom>
        </p:spPr>
      </p:pic>
      <p:sp>
        <p:nvSpPr>
          <p:cNvPr id="24" name="TextBox 23">
            <a:extLst>
              <a:ext uri="{FF2B5EF4-FFF2-40B4-BE49-F238E27FC236}">
                <a16:creationId xmlns:a16="http://schemas.microsoft.com/office/drawing/2014/main" id="{9DF20C18-974A-A3B0-6060-CC0458EA63D7}"/>
              </a:ext>
            </a:extLst>
          </p:cNvPr>
          <p:cNvSpPr txBox="1"/>
          <p:nvPr/>
        </p:nvSpPr>
        <p:spPr>
          <a:xfrm>
            <a:off x="4452080" y="5961889"/>
            <a:ext cx="7689948" cy="830997"/>
          </a:xfrm>
          <a:prstGeom prst="rect">
            <a:avLst/>
          </a:prstGeom>
          <a:noFill/>
        </p:spPr>
        <p:txBody>
          <a:bodyPr wrap="square">
            <a:spAutoFit/>
          </a:bodyPr>
          <a:lstStyle/>
          <a:p>
            <a:r>
              <a:rPr lang="en-US" sz="2400" dirty="0"/>
              <a:t>Priors are important when few data; can suppress too-wide likelihoods to inhibit overfitting (cf. regularization for ANNs). </a:t>
            </a:r>
          </a:p>
        </p:txBody>
      </p:sp>
      <p:sp>
        <p:nvSpPr>
          <p:cNvPr id="9" name="TextBox 8">
            <a:extLst>
              <a:ext uri="{FF2B5EF4-FFF2-40B4-BE49-F238E27FC236}">
                <a16:creationId xmlns:a16="http://schemas.microsoft.com/office/drawing/2014/main" id="{B4F60F80-DCD6-3CA6-C0E1-B2AEBB14998A}"/>
              </a:ext>
            </a:extLst>
          </p:cNvPr>
          <p:cNvSpPr txBox="1"/>
          <p:nvPr/>
        </p:nvSpPr>
        <p:spPr>
          <a:xfrm>
            <a:off x="11004382" y="347938"/>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8" action="ppaction://hlinksldjump"/>
              </a:rPr>
              <a:t>back</a:t>
            </a:r>
            <a:r>
              <a:rPr lang="en-US" dirty="0"/>
              <a:t>]</a:t>
            </a:r>
          </a:p>
        </p:txBody>
      </p:sp>
    </p:spTree>
    <p:extLst>
      <p:ext uri="{BB962C8B-B14F-4D97-AF65-F5344CB8AC3E}">
        <p14:creationId xmlns:p14="http://schemas.microsoft.com/office/powerpoint/2010/main" val="23155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bldLst>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a:solidFill>
                  <a:srgbClr val="FF0000"/>
                </a:solidFill>
                <a:latin typeface="+mn-lt"/>
              </a:rPr>
              <a:t>Bayes’ Theorem: How to update knowledge in PDFs</a:t>
            </a:r>
          </a:p>
        </p:txBody>
      </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8" name="TextBox 17">
            <a:extLst>
              <a:ext uri="{FF2B5EF4-FFF2-40B4-BE49-F238E27FC236}">
                <a16:creationId xmlns:a16="http://schemas.microsoft.com/office/drawing/2014/main" id="{9AE2C9B8-6A7D-AA23-C99D-6A9CF6DA3900}"/>
              </a:ext>
            </a:extLst>
          </p:cNvPr>
          <p:cNvSpPr txBox="1"/>
          <p:nvPr/>
        </p:nvSpPr>
        <p:spPr>
          <a:xfrm>
            <a:off x="189112" y="2909020"/>
            <a:ext cx="4262968" cy="1938992"/>
          </a:xfrm>
          <a:prstGeom prst="rect">
            <a:avLst/>
          </a:prstGeom>
          <a:solidFill>
            <a:schemeClr val="accent4">
              <a:lumMod val="20000"/>
              <a:lumOff val="80000"/>
            </a:schemeClr>
          </a:solidFill>
        </p:spPr>
        <p:txBody>
          <a:bodyPr wrap="square" rtlCol="0">
            <a:spAutoFit/>
          </a:bodyPr>
          <a:lstStyle/>
          <a:p>
            <a:r>
              <a:rPr lang="en-US" sz="2400" dirty="0"/>
              <a:t>Example: tossing a </a:t>
            </a:r>
            <a:r>
              <a:rPr lang="en-US" sz="2400" i="1" dirty="0"/>
              <a:t>biased</a:t>
            </a:r>
            <a:r>
              <a:rPr lang="en-US" sz="2400" dirty="0"/>
              <a:t> coin. True probability of heads is </a:t>
            </a:r>
            <a:r>
              <a:rPr lang="en-US" sz="2400" i="1" dirty="0" err="1"/>
              <a:t>p</a:t>
            </a:r>
            <a:r>
              <a:rPr lang="en-US" sz="2400" i="1" baseline="-25000" dirty="0" err="1"/>
              <a:t>h</a:t>
            </a:r>
            <a:r>
              <a:rPr lang="en-US" sz="2400" dirty="0"/>
              <a:t>=0.4, but we don’t know that. So </a:t>
            </a:r>
            <a:r>
              <a:rPr lang="en-US" sz="2400" i="1" dirty="0" err="1"/>
              <a:t>p</a:t>
            </a:r>
            <a:r>
              <a:rPr lang="en-US" sz="2400" i="1" baseline="-25000" dirty="0" err="1"/>
              <a:t>h</a:t>
            </a:r>
            <a:r>
              <a:rPr lang="en-US" sz="2400" dirty="0"/>
              <a:t> is a distribution updated with each toss of the coin. </a:t>
            </a:r>
          </a:p>
        </p:txBody>
      </p:sp>
      <p:sp>
        <p:nvSpPr>
          <p:cNvPr id="19" name="TextBox 18">
            <a:extLst>
              <a:ext uri="{FF2B5EF4-FFF2-40B4-BE49-F238E27FC236}">
                <a16:creationId xmlns:a16="http://schemas.microsoft.com/office/drawing/2014/main" id="{CB32B432-4D96-59B6-E681-1F4DEDB45172}"/>
              </a:ext>
            </a:extLst>
          </p:cNvPr>
          <p:cNvSpPr txBox="1"/>
          <p:nvPr/>
        </p:nvSpPr>
        <p:spPr>
          <a:xfrm>
            <a:off x="189111" y="5093960"/>
            <a:ext cx="1785745" cy="461665"/>
          </a:xfrm>
          <a:prstGeom prst="rect">
            <a:avLst/>
          </a:prstGeom>
          <a:noFill/>
        </p:spPr>
        <p:txBody>
          <a:bodyPr wrap="none" rtlCol="0">
            <a:spAutoFit/>
          </a:bodyPr>
          <a:lstStyle/>
          <a:p>
            <a:r>
              <a:rPr lang="en-US" sz="2400" dirty="0"/>
              <a:t>Likelihood is </a:t>
            </a:r>
          </a:p>
        </p:txBody>
      </p:sp>
      <p:pic>
        <p:nvPicPr>
          <p:cNvPr id="20" name="Picture 19">
            <a:extLst>
              <a:ext uri="{FF2B5EF4-FFF2-40B4-BE49-F238E27FC236}">
                <a16:creationId xmlns:a16="http://schemas.microsoft.com/office/drawing/2014/main" id="{F319DE42-FB81-631A-C033-A45597F25011}"/>
              </a:ext>
            </a:extLst>
          </p:cNvPr>
          <p:cNvPicPr>
            <a:picLocks noChangeAspect="1"/>
          </p:cNvPicPr>
          <p:nvPr/>
        </p:nvPicPr>
        <p:blipFill>
          <a:blip r:embed="rId6"/>
          <a:stretch>
            <a:fillRect/>
          </a:stretch>
        </p:blipFill>
        <p:spPr>
          <a:xfrm>
            <a:off x="388391" y="5580886"/>
            <a:ext cx="3763884" cy="751212"/>
          </a:xfrm>
          <a:prstGeom prst="rect">
            <a:avLst/>
          </a:prstGeom>
        </p:spPr>
      </p:pic>
      <p:pic>
        <p:nvPicPr>
          <p:cNvPr id="22" name="Flipping_coin_priors_animation2_11Mar2023.mp4">
            <a:hlinkClick r:id="" action="ppaction://media"/>
            <a:extLst>
              <a:ext uri="{FF2B5EF4-FFF2-40B4-BE49-F238E27FC236}">
                <a16:creationId xmlns:a16="http://schemas.microsoft.com/office/drawing/2014/main" id="{87B0780E-9179-7C5E-87AC-E6E315E0CD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1940" y="2771722"/>
            <a:ext cx="7530059" cy="3451277"/>
          </a:xfrm>
          <a:prstGeom prst="rect">
            <a:avLst/>
          </a:prstGeom>
        </p:spPr>
      </p:pic>
      <p:sp>
        <p:nvSpPr>
          <p:cNvPr id="24" name="TextBox 23">
            <a:extLst>
              <a:ext uri="{FF2B5EF4-FFF2-40B4-BE49-F238E27FC236}">
                <a16:creationId xmlns:a16="http://schemas.microsoft.com/office/drawing/2014/main" id="{9DF20C18-974A-A3B0-6060-CC0458EA63D7}"/>
              </a:ext>
            </a:extLst>
          </p:cNvPr>
          <p:cNvSpPr txBox="1"/>
          <p:nvPr/>
        </p:nvSpPr>
        <p:spPr>
          <a:xfrm>
            <a:off x="4452080" y="5961889"/>
            <a:ext cx="7689948" cy="830997"/>
          </a:xfrm>
          <a:prstGeom prst="rect">
            <a:avLst/>
          </a:prstGeom>
          <a:noFill/>
        </p:spPr>
        <p:txBody>
          <a:bodyPr wrap="square">
            <a:spAutoFit/>
          </a:bodyPr>
          <a:lstStyle/>
          <a:p>
            <a:r>
              <a:rPr lang="en-US" sz="2400" dirty="0"/>
              <a:t>Priors are important when few data; can suppress too-wide likelihoods to inhibit overfitting (cf. regularization for ANNs). </a:t>
            </a:r>
          </a:p>
        </p:txBody>
      </p:sp>
      <p:sp>
        <p:nvSpPr>
          <p:cNvPr id="8" name="TextBox 7">
            <a:extLst>
              <a:ext uri="{FF2B5EF4-FFF2-40B4-BE49-F238E27FC236}">
                <a16:creationId xmlns:a16="http://schemas.microsoft.com/office/drawing/2014/main" id="{E4450B2A-B98E-3046-E624-807F6ECE5629}"/>
              </a:ext>
            </a:extLst>
          </p:cNvPr>
          <p:cNvSpPr txBox="1"/>
          <p:nvPr/>
        </p:nvSpPr>
        <p:spPr>
          <a:xfrm>
            <a:off x="11004382" y="347938"/>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8" action="ppaction://hlinksldjump"/>
              </a:rPr>
              <a:t>back</a:t>
            </a:r>
            <a:r>
              <a:rPr lang="en-US" dirty="0"/>
              <a:t>]</a:t>
            </a:r>
          </a:p>
        </p:txBody>
      </p:sp>
    </p:spTree>
    <p:extLst>
      <p:ext uri="{BB962C8B-B14F-4D97-AF65-F5344CB8AC3E}">
        <p14:creationId xmlns:p14="http://schemas.microsoft.com/office/powerpoint/2010/main" val="10060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2"/>
                </p:tgtEl>
              </p:cMediaNode>
            </p:video>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childTnLst>
        </p:cTn>
      </p:par>
    </p:tnLst>
    <p:bldLst>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a:solidFill>
                  <a:srgbClr val="FF0000"/>
                </a:solidFill>
                <a:latin typeface="+mn-lt"/>
              </a:rPr>
              <a:t>Bayes’ Theorem: How to update knowledge in PDFs</a:t>
            </a:r>
          </a:p>
        </p:txBody>
      </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7" name="TextBox 16">
            <a:extLst>
              <a:ext uri="{FF2B5EF4-FFF2-40B4-BE49-F238E27FC236}">
                <a16:creationId xmlns:a16="http://schemas.microsoft.com/office/drawing/2014/main" id="{94AAF628-D650-9770-18A1-20E1D9D7CDAA}"/>
              </a:ext>
            </a:extLst>
          </p:cNvPr>
          <p:cNvSpPr txBox="1"/>
          <p:nvPr/>
        </p:nvSpPr>
        <p:spPr>
          <a:xfrm>
            <a:off x="4680676" y="2714150"/>
            <a:ext cx="7511324" cy="400110"/>
          </a:xfrm>
          <a:prstGeom prst="rect">
            <a:avLst/>
          </a:prstGeom>
          <a:noFill/>
        </p:spPr>
        <p:txBody>
          <a:bodyPr wrap="square">
            <a:spAutoFit/>
          </a:bodyPr>
          <a:lstStyle/>
          <a:p>
            <a:pPr marL="342900" indent="-342900">
              <a:spcAft>
                <a:spcPts val="1200"/>
              </a:spcAft>
              <a:buFont typeface="Wingdings" pitchFamily="2" charset="2"/>
              <a:buChar char="q"/>
            </a:pPr>
            <a:r>
              <a:rPr lang="en-US" sz="2000" dirty="0">
                <a:solidFill>
                  <a:srgbClr val="FF0000"/>
                </a:solidFill>
              </a:rPr>
              <a:t>Use as informative priors as is reasonable; test sensitivity to priors </a:t>
            </a:r>
          </a:p>
        </p:txBody>
      </p:sp>
      <p:sp>
        <p:nvSpPr>
          <p:cNvPr id="18" name="TextBox 17">
            <a:extLst>
              <a:ext uri="{FF2B5EF4-FFF2-40B4-BE49-F238E27FC236}">
                <a16:creationId xmlns:a16="http://schemas.microsoft.com/office/drawing/2014/main" id="{9AE2C9B8-6A7D-AA23-C99D-6A9CF6DA3900}"/>
              </a:ext>
            </a:extLst>
          </p:cNvPr>
          <p:cNvSpPr txBox="1"/>
          <p:nvPr/>
        </p:nvSpPr>
        <p:spPr>
          <a:xfrm>
            <a:off x="189112" y="2909020"/>
            <a:ext cx="4262968" cy="1938992"/>
          </a:xfrm>
          <a:prstGeom prst="rect">
            <a:avLst/>
          </a:prstGeom>
          <a:solidFill>
            <a:schemeClr val="accent4">
              <a:lumMod val="20000"/>
              <a:lumOff val="80000"/>
            </a:schemeClr>
          </a:solidFill>
        </p:spPr>
        <p:txBody>
          <a:bodyPr wrap="square" rtlCol="0">
            <a:spAutoFit/>
          </a:bodyPr>
          <a:lstStyle/>
          <a:p>
            <a:r>
              <a:rPr lang="en-US" sz="2400" dirty="0"/>
              <a:t>Example: tossing a </a:t>
            </a:r>
            <a:r>
              <a:rPr lang="en-US" sz="2400" i="1" dirty="0"/>
              <a:t>biased</a:t>
            </a:r>
            <a:r>
              <a:rPr lang="en-US" sz="2400" dirty="0"/>
              <a:t> coin. True probability of heads is </a:t>
            </a:r>
            <a:r>
              <a:rPr lang="en-US" sz="2400" i="1" dirty="0" err="1"/>
              <a:t>p</a:t>
            </a:r>
            <a:r>
              <a:rPr lang="en-US" sz="2400" i="1" baseline="-25000" dirty="0" err="1"/>
              <a:t>h</a:t>
            </a:r>
            <a:r>
              <a:rPr lang="en-US" sz="2400" dirty="0"/>
              <a:t>=0.4, but we don’t know that. So </a:t>
            </a:r>
            <a:r>
              <a:rPr lang="en-US" sz="2400" i="1" dirty="0" err="1"/>
              <a:t>p</a:t>
            </a:r>
            <a:r>
              <a:rPr lang="en-US" sz="2400" i="1" baseline="-25000" dirty="0" err="1"/>
              <a:t>h</a:t>
            </a:r>
            <a:r>
              <a:rPr lang="en-US" sz="2400" dirty="0"/>
              <a:t> is a distribution updated with each toss of the coin. </a:t>
            </a:r>
          </a:p>
        </p:txBody>
      </p:sp>
      <p:sp>
        <p:nvSpPr>
          <p:cNvPr id="19" name="TextBox 18">
            <a:extLst>
              <a:ext uri="{FF2B5EF4-FFF2-40B4-BE49-F238E27FC236}">
                <a16:creationId xmlns:a16="http://schemas.microsoft.com/office/drawing/2014/main" id="{CB32B432-4D96-59B6-E681-1F4DEDB45172}"/>
              </a:ext>
            </a:extLst>
          </p:cNvPr>
          <p:cNvSpPr txBox="1"/>
          <p:nvPr/>
        </p:nvSpPr>
        <p:spPr>
          <a:xfrm>
            <a:off x="189111" y="5093960"/>
            <a:ext cx="1785745" cy="461665"/>
          </a:xfrm>
          <a:prstGeom prst="rect">
            <a:avLst/>
          </a:prstGeom>
          <a:noFill/>
        </p:spPr>
        <p:txBody>
          <a:bodyPr wrap="none" rtlCol="0">
            <a:spAutoFit/>
          </a:bodyPr>
          <a:lstStyle/>
          <a:p>
            <a:r>
              <a:rPr lang="en-US" sz="2400" dirty="0"/>
              <a:t>Likelihood is </a:t>
            </a:r>
          </a:p>
        </p:txBody>
      </p:sp>
      <p:pic>
        <p:nvPicPr>
          <p:cNvPr id="20" name="Picture 19">
            <a:extLst>
              <a:ext uri="{FF2B5EF4-FFF2-40B4-BE49-F238E27FC236}">
                <a16:creationId xmlns:a16="http://schemas.microsoft.com/office/drawing/2014/main" id="{F319DE42-FB81-631A-C033-A45597F25011}"/>
              </a:ext>
            </a:extLst>
          </p:cNvPr>
          <p:cNvPicPr>
            <a:picLocks noChangeAspect="1"/>
          </p:cNvPicPr>
          <p:nvPr/>
        </p:nvPicPr>
        <p:blipFill>
          <a:blip r:embed="rId6"/>
          <a:stretch>
            <a:fillRect/>
          </a:stretch>
        </p:blipFill>
        <p:spPr>
          <a:xfrm>
            <a:off x="388391" y="5580886"/>
            <a:ext cx="3763884" cy="751212"/>
          </a:xfrm>
          <a:prstGeom prst="rect">
            <a:avLst/>
          </a:prstGeom>
        </p:spPr>
      </p:pic>
      <p:pic>
        <p:nvPicPr>
          <p:cNvPr id="21" name="Flipping_coin_priors_animation_11Mar2023.mp4">
            <a:hlinkClick r:id="" action="ppaction://media"/>
            <a:extLst>
              <a:ext uri="{FF2B5EF4-FFF2-40B4-BE49-F238E27FC236}">
                <a16:creationId xmlns:a16="http://schemas.microsoft.com/office/drawing/2014/main" id="{09C73063-0F19-00A6-AC3F-1597829972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93629" y="3042268"/>
            <a:ext cx="7818292" cy="3583384"/>
          </a:xfrm>
          <a:prstGeom prst="rect">
            <a:avLst/>
          </a:prstGeom>
        </p:spPr>
      </p:pic>
      <p:sp>
        <p:nvSpPr>
          <p:cNvPr id="9" name="TextBox 8">
            <a:extLst>
              <a:ext uri="{FF2B5EF4-FFF2-40B4-BE49-F238E27FC236}">
                <a16:creationId xmlns:a16="http://schemas.microsoft.com/office/drawing/2014/main" id="{E7E5593A-26C3-E458-FAAF-5FEAF2A239A8}"/>
              </a:ext>
            </a:extLst>
          </p:cNvPr>
          <p:cNvSpPr txBox="1"/>
          <p:nvPr/>
        </p:nvSpPr>
        <p:spPr>
          <a:xfrm>
            <a:off x="5886530" y="6332098"/>
            <a:ext cx="5099615" cy="400110"/>
          </a:xfrm>
          <a:prstGeom prst="rect">
            <a:avLst/>
          </a:prstGeom>
          <a:noFill/>
        </p:spPr>
        <p:txBody>
          <a:bodyPr wrap="square">
            <a:spAutoFit/>
          </a:bodyPr>
          <a:lstStyle/>
          <a:p>
            <a:pPr marL="342900" indent="-342900">
              <a:spcAft>
                <a:spcPts val="1200"/>
              </a:spcAft>
              <a:buFont typeface="Wingdings" pitchFamily="2" charset="2"/>
              <a:buChar char="q"/>
            </a:pPr>
            <a:r>
              <a:rPr lang="en-US" sz="2000" dirty="0">
                <a:solidFill>
                  <a:srgbClr val="FF0000"/>
                </a:solidFill>
              </a:rPr>
              <a:t>Use </a:t>
            </a:r>
            <a:r>
              <a:rPr lang="en-US" sz="2000" i="1" dirty="0">
                <a:solidFill>
                  <a:srgbClr val="FF0000"/>
                </a:solidFill>
              </a:rPr>
              <a:t>model checking </a:t>
            </a:r>
            <a:r>
              <a:rPr lang="en-US" sz="2000" dirty="0">
                <a:solidFill>
                  <a:srgbClr val="FF0000"/>
                </a:solidFill>
              </a:rPr>
              <a:t>to validate our models </a:t>
            </a:r>
          </a:p>
        </p:txBody>
      </p:sp>
      <p:sp>
        <p:nvSpPr>
          <p:cNvPr id="8" name="TextBox 7">
            <a:extLst>
              <a:ext uri="{FF2B5EF4-FFF2-40B4-BE49-F238E27FC236}">
                <a16:creationId xmlns:a16="http://schemas.microsoft.com/office/drawing/2014/main" id="{FD9B5970-879B-3D20-E8E8-37C853F83D46}"/>
              </a:ext>
            </a:extLst>
          </p:cNvPr>
          <p:cNvSpPr txBox="1"/>
          <p:nvPr/>
        </p:nvSpPr>
        <p:spPr>
          <a:xfrm>
            <a:off x="11004382" y="347938"/>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8" action="ppaction://hlinksldjump"/>
              </a:rPr>
              <a:t>back</a:t>
            </a:r>
            <a:r>
              <a:rPr lang="en-US" dirty="0"/>
              <a:t>]</a:t>
            </a:r>
          </a:p>
        </p:txBody>
      </p:sp>
    </p:spTree>
    <p:extLst>
      <p:ext uri="{BB962C8B-B14F-4D97-AF65-F5344CB8AC3E}">
        <p14:creationId xmlns:p14="http://schemas.microsoft.com/office/powerpoint/2010/main" val="257754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err="1">
                <a:solidFill>
                  <a:srgbClr val="FF0000"/>
                </a:solidFill>
                <a:latin typeface="+mn-lt"/>
              </a:rPr>
              <a:t>Bayes’s</a:t>
            </a:r>
            <a:r>
              <a:rPr lang="en-US" sz="3600" b="1" dirty="0">
                <a:solidFill>
                  <a:srgbClr val="FF0000"/>
                </a:solidFill>
                <a:latin typeface="+mn-lt"/>
              </a:rPr>
              <a:t> Theorem: How to update knowledge in PDFs</a:t>
            </a:r>
          </a:p>
        </p:txBody>
      </p:sp>
      <p:grpSp>
        <p:nvGrpSpPr>
          <p:cNvPr id="15" name="Group 14">
            <a:extLst>
              <a:ext uri="{FF2B5EF4-FFF2-40B4-BE49-F238E27FC236}">
                <a16:creationId xmlns:a16="http://schemas.microsoft.com/office/drawing/2014/main" id="{59CFD7D7-5946-C749-8DB9-3A38C12C4C9F}"/>
              </a:ext>
            </a:extLst>
          </p:cNvPr>
          <p:cNvGrpSpPr/>
          <p:nvPr/>
        </p:nvGrpSpPr>
        <p:grpSpPr>
          <a:xfrm>
            <a:off x="662609" y="2492367"/>
            <a:ext cx="4323268" cy="4341736"/>
            <a:chOff x="457200" y="1788594"/>
            <a:chExt cx="3242451" cy="3256302"/>
          </a:xfrm>
        </p:grpSpPr>
        <p:pic>
          <p:nvPicPr>
            <p:cNvPr id="11" name="Picture 10">
              <a:extLst>
                <a:ext uri="{FF2B5EF4-FFF2-40B4-BE49-F238E27FC236}">
                  <a16:creationId xmlns:a16="http://schemas.microsoft.com/office/drawing/2014/main" id="{9CAD2CCD-E00D-4547-89AB-44EE8351DB10}"/>
                </a:ext>
              </a:extLst>
            </p:cNvPr>
            <p:cNvPicPr>
              <a:picLocks noChangeAspect="1"/>
            </p:cNvPicPr>
            <p:nvPr/>
          </p:nvPicPr>
          <p:blipFill>
            <a:blip r:embed="rId3"/>
            <a:stretch>
              <a:fillRect/>
            </a:stretch>
          </p:blipFill>
          <p:spPr>
            <a:xfrm>
              <a:off x="457200" y="2194560"/>
              <a:ext cx="3180715" cy="2850336"/>
            </a:xfrm>
            <a:prstGeom prst="rect">
              <a:avLst/>
            </a:prstGeom>
          </p:spPr>
        </p:pic>
        <p:sp>
          <p:nvSpPr>
            <p:cNvPr id="13" name="Rectangle 12">
              <a:extLst>
                <a:ext uri="{FF2B5EF4-FFF2-40B4-BE49-F238E27FC236}">
                  <a16:creationId xmlns:a16="http://schemas.microsoft.com/office/drawing/2014/main" id="{460932B4-CC1A-3C4B-97BB-E7DB903E55AE}"/>
                </a:ext>
              </a:extLst>
            </p:cNvPr>
            <p:cNvSpPr/>
            <p:nvPr/>
          </p:nvSpPr>
          <p:spPr>
            <a:xfrm>
              <a:off x="898019" y="1788594"/>
              <a:ext cx="2801632" cy="346249"/>
            </a:xfrm>
            <a:prstGeom prst="rect">
              <a:avLst/>
            </a:prstGeom>
          </p:spPr>
          <p:txBody>
            <a:bodyPr wrap="none">
              <a:spAutoFit/>
            </a:bodyPr>
            <a:lstStyle/>
            <a:p>
              <a:r>
                <a:rPr lang="en-US" sz="2400" dirty="0"/>
                <a:t>Likelihood overwhelms prior</a:t>
              </a:r>
            </a:p>
          </p:txBody>
        </p:sp>
      </p:grpSp>
      <p:grpSp>
        <p:nvGrpSpPr>
          <p:cNvPr id="16" name="Group 15">
            <a:extLst>
              <a:ext uri="{FF2B5EF4-FFF2-40B4-BE49-F238E27FC236}">
                <a16:creationId xmlns:a16="http://schemas.microsoft.com/office/drawing/2014/main" id="{AB29131F-D30A-8749-9D79-7D6B38D33782}"/>
              </a:ext>
            </a:extLst>
          </p:cNvPr>
          <p:cNvGrpSpPr/>
          <p:nvPr/>
        </p:nvGrpSpPr>
        <p:grpSpPr>
          <a:xfrm>
            <a:off x="6082213" y="2512701"/>
            <a:ext cx="5454463" cy="4298179"/>
            <a:chOff x="4627919" y="1817288"/>
            <a:chExt cx="4090847" cy="3223634"/>
          </a:xfrm>
        </p:grpSpPr>
        <p:pic>
          <p:nvPicPr>
            <p:cNvPr id="12" name="Picture 11">
              <a:extLst>
                <a:ext uri="{FF2B5EF4-FFF2-40B4-BE49-F238E27FC236}">
                  <a16:creationId xmlns:a16="http://schemas.microsoft.com/office/drawing/2014/main" id="{5A4FE246-8815-224D-9C04-491AF8A6DB08}"/>
                </a:ext>
              </a:extLst>
            </p:cNvPr>
            <p:cNvPicPr>
              <a:picLocks noChangeAspect="1"/>
            </p:cNvPicPr>
            <p:nvPr/>
          </p:nvPicPr>
          <p:blipFill>
            <a:blip r:embed="rId4"/>
            <a:stretch>
              <a:fillRect/>
            </a:stretch>
          </p:blipFill>
          <p:spPr>
            <a:xfrm>
              <a:off x="4918941" y="2190586"/>
              <a:ext cx="3187962" cy="2850336"/>
            </a:xfrm>
            <a:prstGeom prst="rect">
              <a:avLst/>
            </a:prstGeom>
          </p:spPr>
        </p:pic>
        <p:sp>
          <p:nvSpPr>
            <p:cNvPr id="14" name="Rectangle 13">
              <a:extLst>
                <a:ext uri="{FF2B5EF4-FFF2-40B4-BE49-F238E27FC236}">
                  <a16:creationId xmlns:a16="http://schemas.microsoft.com/office/drawing/2014/main" id="{2BA31D80-9226-BD4C-8DED-E14D83BC7FE1}"/>
                </a:ext>
              </a:extLst>
            </p:cNvPr>
            <p:cNvSpPr/>
            <p:nvPr/>
          </p:nvSpPr>
          <p:spPr>
            <a:xfrm>
              <a:off x="4627919" y="1817288"/>
              <a:ext cx="4090847" cy="346249"/>
            </a:xfrm>
            <a:prstGeom prst="rect">
              <a:avLst/>
            </a:prstGeom>
          </p:spPr>
          <p:txBody>
            <a:bodyPr wrap="square">
              <a:spAutoFit/>
            </a:bodyPr>
            <a:lstStyle/>
            <a:p>
              <a:r>
                <a:rPr lang="en-US" sz="2400" dirty="0"/>
                <a:t>Prior suppresses unconstrained likelihood</a:t>
              </a:r>
            </a:p>
          </p:txBody>
        </p:sp>
      </p:gr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7" name="TextBox 16">
            <a:extLst>
              <a:ext uri="{FF2B5EF4-FFF2-40B4-BE49-F238E27FC236}">
                <a16:creationId xmlns:a16="http://schemas.microsoft.com/office/drawing/2014/main" id="{E370E604-6037-602E-D38B-6F060FA55EC5}"/>
              </a:ext>
            </a:extLst>
          </p:cNvPr>
          <p:cNvSpPr txBox="1"/>
          <p:nvPr/>
        </p:nvSpPr>
        <p:spPr>
          <a:xfrm>
            <a:off x="10045700" y="3606800"/>
            <a:ext cx="1932965" cy="646331"/>
          </a:xfrm>
          <a:prstGeom prst="rect">
            <a:avLst/>
          </a:prstGeom>
          <a:solidFill>
            <a:schemeClr val="bg2"/>
          </a:solidFill>
        </p:spPr>
        <p:txBody>
          <a:bodyPr wrap="none" rtlCol="0">
            <a:spAutoFit/>
          </a:bodyPr>
          <a:lstStyle/>
          <a:p>
            <a:pPr algn="ctr"/>
            <a:r>
              <a:rPr lang="en-US" dirty="0"/>
              <a:t>cf. regularization</a:t>
            </a:r>
            <a:br>
              <a:rPr lang="en-US" dirty="0"/>
            </a:br>
            <a:r>
              <a:rPr lang="en-US" dirty="0"/>
              <a:t>in neural networks</a:t>
            </a:r>
          </a:p>
        </p:txBody>
      </p:sp>
      <p:sp>
        <p:nvSpPr>
          <p:cNvPr id="8" name="TextBox 7">
            <a:extLst>
              <a:ext uri="{FF2B5EF4-FFF2-40B4-BE49-F238E27FC236}">
                <a16:creationId xmlns:a16="http://schemas.microsoft.com/office/drawing/2014/main" id="{3B29FE29-E115-AFC7-71B9-25D1DF0CAEDF}"/>
              </a:ext>
            </a:extLst>
          </p:cNvPr>
          <p:cNvSpPr txBox="1"/>
          <p:nvPr/>
        </p:nvSpPr>
        <p:spPr>
          <a:xfrm>
            <a:off x="11004382" y="347938"/>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6" action="ppaction://hlinksldjump"/>
              </a:rPr>
              <a:t>back</a:t>
            </a:r>
            <a:r>
              <a:rPr lang="en-US" dirty="0"/>
              <a:t>]</a:t>
            </a:r>
          </a:p>
        </p:txBody>
      </p:sp>
    </p:spTree>
    <p:extLst>
      <p:ext uri="{BB962C8B-B14F-4D97-AF65-F5344CB8AC3E}">
        <p14:creationId xmlns:p14="http://schemas.microsoft.com/office/powerpoint/2010/main" val="20553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D22A6C-1B59-5CA9-1E4F-6188AAF9D540}"/>
              </a:ext>
            </a:extLst>
          </p:cNvPr>
          <p:cNvSpPr>
            <a:spLocks noGrp="1"/>
          </p:cNvSpPr>
          <p:nvPr>
            <p:ph type="title"/>
          </p:nvPr>
        </p:nvSpPr>
        <p:spPr>
          <a:xfrm>
            <a:off x="2332350" y="237269"/>
            <a:ext cx="7527299" cy="792324"/>
          </a:xfrm>
        </p:spPr>
        <p:txBody>
          <a:bodyPr>
            <a:noAutofit/>
          </a:bodyPr>
          <a:lstStyle/>
          <a:p>
            <a:pPr algn="ctr">
              <a:spcAft>
                <a:spcPts val="1200"/>
              </a:spcAft>
            </a:pPr>
            <a:r>
              <a:rPr lang="en-US" sz="3600" b="1" dirty="0">
                <a:solidFill>
                  <a:srgbClr val="FF0000"/>
                </a:solidFill>
                <a:latin typeface="+mn-lt"/>
              </a:rPr>
              <a:t>How do we sample efficiently?</a:t>
            </a:r>
          </a:p>
        </p:txBody>
      </p:sp>
      <p:pic>
        <p:nvPicPr>
          <p:cNvPr id="5" name="Picture 4">
            <a:extLst>
              <a:ext uri="{FF2B5EF4-FFF2-40B4-BE49-F238E27FC236}">
                <a16:creationId xmlns:a16="http://schemas.microsoft.com/office/drawing/2014/main" id="{2C6AE84E-1BD7-FF08-055E-170189E941FD}"/>
              </a:ext>
            </a:extLst>
          </p:cNvPr>
          <p:cNvPicPr>
            <a:picLocks noChangeAspect="1"/>
          </p:cNvPicPr>
          <p:nvPr/>
        </p:nvPicPr>
        <p:blipFill>
          <a:blip r:embed="rId2"/>
          <a:stretch>
            <a:fillRect/>
          </a:stretch>
        </p:blipFill>
        <p:spPr>
          <a:xfrm>
            <a:off x="392065" y="1500271"/>
            <a:ext cx="5268985" cy="3857457"/>
          </a:xfrm>
          <a:prstGeom prst="rect">
            <a:avLst/>
          </a:prstGeom>
        </p:spPr>
      </p:pic>
      <p:sp>
        <p:nvSpPr>
          <p:cNvPr id="6" name="TextBox 5">
            <a:extLst>
              <a:ext uri="{FF2B5EF4-FFF2-40B4-BE49-F238E27FC236}">
                <a16:creationId xmlns:a16="http://schemas.microsoft.com/office/drawing/2014/main" id="{BC12940C-AEEC-6AEE-C309-4E2211E0765F}"/>
              </a:ext>
            </a:extLst>
          </p:cNvPr>
          <p:cNvSpPr txBox="1"/>
          <p:nvPr/>
        </p:nvSpPr>
        <p:spPr>
          <a:xfrm>
            <a:off x="545432" y="1029593"/>
            <a:ext cx="4645118" cy="461665"/>
          </a:xfrm>
          <a:prstGeom prst="rect">
            <a:avLst/>
          </a:prstGeom>
          <a:solidFill>
            <a:schemeClr val="accent4">
              <a:lumMod val="20000"/>
              <a:lumOff val="80000"/>
            </a:schemeClr>
          </a:solidFill>
        </p:spPr>
        <p:txBody>
          <a:bodyPr wrap="none" rtlCol="0">
            <a:spAutoFit/>
          </a:bodyPr>
          <a:lstStyle/>
          <a:p>
            <a:r>
              <a:rPr lang="en-US" sz="2400" dirty="0"/>
              <a:t>Random walk (Metropolis-Hastings)</a:t>
            </a:r>
          </a:p>
        </p:txBody>
      </p:sp>
      <p:sp>
        <p:nvSpPr>
          <p:cNvPr id="2" name="TextBox 1">
            <a:extLst>
              <a:ext uri="{FF2B5EF4-FFF2-40B4-BE49-F238E27FC236}">
                <a16:creationId xmlns:a16="http://schemas.microsoft.com/office/drawing/2014/main" id="{DBF5EE97-F2A9-3CD3-DC6C-71F188ADBE87}"/>
              </a:ext>
            </a:extLst>
          </p:cNvPr>
          <p:cNvSpPr txBox="1"/>
          <p:nvPr/>
        </p:nvSpPr>
        <p:spPr>
          <a:xfrm>
            <a:off x="767288" y="5628351"/>
            <a:ext cx="4423262" cy="400110"/>
          </a:xfrm>
          <a:prstGeom prst="rect">
            <a:avLst/>
          </a:prstGeom>
          <a:noFill/>
        </p:spPr>
        <p:txBody>
          <a:bodyPr wrap="none" rtlCol="0">
            <a:spAutoFit/>
          </a:bodyPr>
          <a:lstStyle/>
          <a:p>
            <a:r>
              <a:rPr lang="en-US" sz="2000" dirty="0">
                <a:solidFill>
                  <a:srgbClr val="0070C0"/>
                </a:solidFill>
              </a:rPr>
              <a:t>Used for most Bayesian sampling to date</a:t>
            </a:r>
          </a:p>
        </p:txBody>
      </p:sp>
      <p:sp>
        <p:nvSpPr>
          <p:cNvPr id="3" name="TextBox 2">
            <a:extLst>
              <a:ext uri="{FF2B5EF4-FFF2-40B4-BE49-F238E27FC236}">
                <a16:creationId xmlns:a16="http://schemas.microsoft.com/office/drawing/2014/main" id="{568E7B4F-52D7-2860-0800-68376A83B939}"/>
              </a:ext>
            </a:extLst>
          </p:cNvPr>
          <p:cNvSpPr txBox="1"/>
          <p:nvPr/>
        </p:nvSpPr>
        <p:spPr>
          <a:xfrm>
            <a:off x="392065" y="6359880"/>
            <a:ext cx="11122981" cy="369332"/>
          </a:xfrm>
          <a:prstGeom prst="rect">
            <a:avLst/>
          </a:prstGeom>
          <a:noFill/>
        </p:spPr>
        <p:txBody>
          <a:bodyPr wrap="none" rtlCol="0">
            <a:spAutoFit/>
          </a:bodyPr>
          <a:lstStyle/>
          <a:p>
            <a:r>
              <a:rPr lang="en-US" dirty="0"/>
              <a:t>For animations, see:  </a:t>
            </a:r>
            <a:r>
              <a:rPr lang="en-US" dirty="0">
                <a:hlinkClick r:id="rId3"/>
              </a:rPr>
              <a:t>McElreath blog entry on sampling</a:t>
            </a:r>
            <a:r>
              <a:rPr lang="en-US" dirty="0"/>
              <a:t> and Chi Feng’s </a:t>
            </a:r>
            <a:r>
              <a:rPr lang="en-US" dirty="0">
                <a:hlinkClick r:id="rId4"/>
              </a:rPr>
              <a:t>Markov-chain Monte Carlo Interactive Gallery </a:t>
            </a:r>
            <a:endParaRPr lang="en-US" dirty="0"/>
          </a:p>
        </p:txBody>
      </p:sp>
      <p:sp>
        <p:nvSpPr>
          <p:cNvPr id="7" name="TextBox 6">
            <a:extLst>
              <a:ext uri="{FF2B5EF4-FFF2-40B4-BE49-F238E27FC236}">
                <a16:creationId xmlns:a16="http://schemas.microsoft.com/office/drawing/2014/main" id="{3042E30D-5A96-94E8-F99A-1B07A5C0A500}"/>
              </a:ext>
            </a:extLst>
          </p:cNvPr>
          <p:cNvSpPr txBox="1"/>
          <p:nvPr/>
        </p:nvSpPr>
        <p:spPr>
          <a:xfrm>
            <a:off x="11004382" y="347938"/>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5" action="ppaction://hlinksldjump"/>
              </a:rPr>
              <a:t>back</a:t>
            </a:r>
            <a:r>
              <a:rPr lang="en-US" dirty="0"/>
              <a:t>]</a:t>
            </a:r>
          </a:p>
        </p:txBody>
      </p:sp>
    </p:spTree>
    <p:extLst>
      <p:ext uri="{BB962C8B-B14F-4D97-AF65-F5344CB8AC3E}">
        <p14:creationId xmlns:p14="http://schemas.microsoft.com/office/powerpoint/2010/main" val="3953086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D22A6C-1B59-5CA9-1E4F-6188AAF9D540}"/>
              </a:ext>
            </a:extLst>
          </p:cNvPr>
          <p:cNvSpPr>
            <a:spLocks noGrp="1"/>
          </p:cNvSpPr>
          <p:nvPr>
            <p:ph type="title"/>
          </p:nvPr>
        </p:nvSpPr>
        <p:spPr>
          <a:xfrm>
            <a:off x="2332350" y="237269"/>
            <a:ext cx="7527299" cy="792324"/>
          </a:xfrm>
        </p:spPr>
        <p:txBody>
          <a:bodyPr>
            <a:noAutofit/>
          </a:bodyPr>
          <a:lstStyle/>
          <a:p>
            <a:pPr algn="ctr">
              <a:spcAft>
                <a:spcPts val="1200"/>
              </a:spcAft>
            </a:pPr>
            <a:r>
              <a:rPr lang="en-US" sz="3600" b="1" dirty="0">
                <a:solidFill>
                  <a:srgbClr val="FF0000"/>
                </a:solidFill>
                <a:latin typeface="+mn-lt"/>
              </a:rPr>
              <a:t>How do we sample efficiently?</a:t>
            </a:r>
          </a:p>
        </p:txBody>
      </p:sp>
      <p:pic>
        <p:nvPicPr>
          <p:cNvPr id="2" name="Picture 1">
            <a:extLst>
              <a:ext uri="{FF2B5EF4-FFF2-40B4-BE49-F238E27FC236}">
                <a16:creationId xmlns:a16="http://schemas.microsoft.com/office/drawing/2014/main" id="{F0A91344-E94C-E322-8366-67C678243BAC}"/>
              </a:ext>
            </a:extLst>
          </p:cNvPr>
          <p:cNvPicPr>
            <a:picLocks noChangeAspect="1"/>
          </p:cNvPicPr>
          <p:nvPr/>
        </p:nvPicPr>
        <p:blipFill>
          <a:blip r:embed="rId2"/>
          <a:stretch>
            <a:fillRect/>
          </a:stretch>
        </p:blipFill>
        <p:spPr>
          <a:xfrm>
            <a:off x="347542" y="1491259"/>
            <a:ext cx="5010912" cy="3856177"/>
          </a:xfrm>
          <a:prstGeom prst="rect">
            <a:avLst/>
          </a:prstGeom>
        </p:spPr>
      </p:pic>
      <p:pic>
        <p:nvPicPr>
          <p:cNvPr id="3" name="Picture 2">
            <a:extLst>
              <a:ext uri="{FF2B5EF4-FFF2-40B4-BE49-F238E27FC236}">
                <a16:creationId xmlns:a16="http://schemas.microsoft.com/office/drawing/2014/main" id="{A71A5684-0109-5908-FEBC-88F432668334}"/>
              </a:ext>
            </a:extLst>
          </p:cNvPr>
          <p:cNvPicPr>
            <a:picLocks noChangeAspect="1"/>
          </p:cNvPicPr>
          <p:nvPr/>
        </p:nvPicPr>
        <p:blipFill>
          <a:blip r:embed="rId3"/>
          <a:stretch>
            <a:fillRect/>
          </a:stretch>
        </p:blipFill>
        <p:spPr>
          <a:xfrm>
            <a:off x="6592968" y="1491258"/>
            <a:ext cx="4918870" cy="3858768"/>
          </a:xfrm>
          <a:prstGeom prst="rect">
            <a:avLst/>
          </a:prstGeom>
        </p:spPr>
      </p:pic>
      <p:sp>
        <p:nvSpPr>
          <p:cNvPr id="6" name="TextBox 5">
            <a:extLst>
              <a:ext uri="{FF2B5EF4-FFF2-40B4-BE49-F238E27FC236}">
                <a16:creationId xmlns:a16="http://schemas.microsoft.com/office/drawing/2014/main" id="{D1D7BBE6-F8EE-AD31-D7CB-E4308C731C7D}"/>
              </a:ext>
            </a:extLst>
          </p:cNvPr>
          <p:cNvSpPr txBox="1"/>
          <p:nvPr/>
        </p:nvSpPr>
        <p:spPr>
          <a:xfrm>
            <a:off x="545432" y="1029593"/>
            <a:ext cx="4645118" cy="461665"/>
          </a:xfrm>
          <a:prstGeom prst="rect">
            <a:avLst/>
          </a:prstGeom>
          <a:solidFill>
            <a:schemeClr val="accent4">
              <a:lumMod val="20000"/>
              <a:lumOff val="80000"/>
            </a:schemeClr>
          </a:solidFill>
        </p:spPr>
        <p:txBody>
          <a:bodyPr wrap="none" rtlCol="0">
            <a:spAutoFit/>
          </a:bodyPr>
          <a:lstStyle/>
          <a:p>
            <a:r>
              <a:rPr lang="en-US" sz="2400" dirty="0"/>
              <a:t>Random walk (Metropolis-Hastings)</a:t>
            </a:r>
          </a:p>
        </p:txBody>
      </p:sp>
      <p:sp>
        <p:nvSpPr>
          <p:cNvPr id="7" name="TextBox 6">
            <a:extLst>
              <a:ext uri="{FF2B5EF4-FFF2-40B4-BE49-F238E27FC236}">
                <a16:creationId xmlns:a16="http://schemas.microsoft.com/office/drawing/2014/main" id="{8201C64B-1BD0-CC99-0F1B-1BA6F7313E92}"/>
              </a:ext>
            </a:extLst>
          </p:cNvPr>
          <p:cNvSpPr txBox="1"/>
          <p:nvPr/>
        </p:nvSpPr>
        <p:spPr>
          <a:xfrm>
            <a:off x="7001452" y="1046309"/>
            <a:ext cx="4213398" cy="461665"/>
          </a:xfrm>
          <a:prstGeom prst="rect">
            <a:avLst/>
          </a:prstGeom>
          <a:solidFill>
            <a:schemeClr val="accent4">
              <a:lumMod val="20000"/>
              <a:lumOff val="80000"/>
            </a:schemeClr>
          </a:solidFill>
        </p:spPr>
        <p:txBody>
          <a:bodyPr wrap="none" rtlCol="0">
            <a:spAutoFit/>
          </a:bodyPr>
          <a:lstStyle/>
          <a:p>
            <a:r>
              <a:rPr lang="en-US" sz="2400" dirty="0"/>
              <a:t>Hamiltonian Monte Carlo (HMC)</a:t>
            </a:r>
          </a:p>
        </p:txBody>
      </p:sp>
      <p:sp>
        <p:nvSpPr>
          <p:cNvPr id="8" name="TextBox 7">
            <a:extLst>
              <a:ext uri="{FF2B5EF4-FFF2-40B4-BE49-F238E27FC236}">
                <a16:creationId xmlns:a16="http://schemas.microsoft.com/office/drawing/2014/main" id="{371D63FF-9259-3E5E-D4B0-18E36854CD9B}"/>
              </a:ext>
            </a:extLst>
          </p:cNvPr>
          <p:cNvSpPr txBox="1"/>
          <p:nvPr/>
        </p:nvSpPr>
        <p:spPr>
          <a:xfrm>
            <a:off x="6292938" y="5476581"/>
            <a:ext cx="5631331" cy="707886"/>
          </a:xfrm>
          <a:prstGeom prst="rect">
            <a:avLst/>
          </a:prstGeom>
          <a:noFill/>
        </p:spPr>
        <p:txBody>
          <a:bodyPr wrap="square" rtlCol="0">
            <a:spAutoFit/>
          </a:bodyPr>
          <a:lstStyle/>
          <a:p>
            <a:r>
              <a:rPr lang="en-US" sz="2000" dirty="0">
                <a:solidFill>
                  <a:srgbClr val="FF0000"/>
                </a:solidFill>
              </a:rPr>
              <a:t>Recent work by Chalmers group (</a:t>
            </a:r>
            <a:r>
              <a:rPr lang="en-US" sz="2000" dirty="0">
                <a:solidFill>
                  <a:srgbClr val="FF0000"/>
                </a:solidFill>
                <a:hlinkClick r:id="rId4">
                  <a:extLst>
                    <a:ext uri="{A12FA001-AC4F-418D-AE19-62706E023703}">
                      <ahyp:hlinkClr xmlns:ahyp="http://schemas.microsoft.com/office/drawing/2018/hyperlinkcolor" val="tx"/>
                    </a:ext>
                  </a:extLst>
                </a:hlinkClick>
              </a:rPr>
              <a:t>arXiv:2206.08250</a:t>
            </a:r>
            <a:r>
              <a:rPr lang="en-US" sz="2000" dirty="0">
                <a:solidFill>
                  <a:srgbClr val="FF0000"/>
                </a:solidFill>
              </a:rPr>
              <a:t>) </a:t>
            </a:r>
            <a:r>
              <a:rPr lang="en-US" sz="2000" dirty="0">
                <a:solidFill>
                  <a:srgbClr val="FF0000"/>
                </a:solidFill>
                <a:sym typeface="Wingdings" pitchFamily="2" charset="2"/>
              </a:rPr>
              <a:t> HMC much more effective for many parameters! </a:t>
            </a:r>
            <a:endParaRPr lang="en-US" sz="2000" dirty="0">
              <a:solidFill>
                <a:srgbClr val="FF0000"/>
              </a:solidFill>
            </a:endParaRPr>
          </a:p>
        </p:txBody>
      </p:sp>
      <p:sp>
        <p:nvSpPr>
          <p:cNvPr id="5" name="TextBox 4">
            <a:extLst>
              <a:ext uri="{FF2B5EF4-FFF2-40B4-BE49-F238E27FC236}">
                <a16:creationId xmlns:a16="http://schemas.microsoft.com/office/drawing/2014/main" id="{94D06407-0773-AE8F-0609-43788F2117AA}"/>
              </a:ext>
            </a:extLst>
          </p:cNvPr>
          <p:cNvSpPr txBox="1"/>
          <p:nvPr/>
        </p:nvSpPr>
        <p:spPr>
          <a:xfrm>
            <a:off x="392065" y="6359880"/>
            <a:ext cx="11122981" cy="369332"/>
          </a:xfrm>
          <a:prstGeom prst="rect">
            <a:avLst/>
          </a:prstGeom>
          <a:noFill/>
        </p:spPr>
        <p:txBody>
          <a:bodyPr wrap="none" rtlCol="0">
            <a:spAutoFit/>
          </a:bodyPr>
          <a:lstStyle/>
          <a:p>
            <a:r>
              <a:rPr lang="en-US" dirty="0"/>
              <a:t>For animations, see:  </a:t>
            </a:r>
            <a:r>
              <a:rPr lang="en-US" dirty="0">
                <a:hlinkClick r:id="rId5"/>
              </a:rPr>
              <a:t>McElreath blog entry on sampling</a:t>
            </a:r>
            <a:r>
              <a:rPr lang="en-US" dirty="0"/>
              <a:t> and Chi Feng’s </a:t>
            </a:r>
            <a:r>
              <a:rPr lang="en-US" dirty="0">
                <a:hlinkClick r:id="rId6"/>
              </a:rPr>
              <a:t>Markov-chain Monte Carlo Interactive Gallery </a:t>
            </a:r>
            <a:endParaRPr lang="en-US" dirty="0"/>
          </a:p>
        </p:txBody>
      </p:sp>
      <p:sp>
        <p:nvSpPr>
          <p:cNvPr id="9" name="TextBox 8">
            <a:extLst>
              <a:ext uri="{FF2B5EF4-FFF2-40B4-BE49-F238E27FC236}">
                <a16:creationId xmlns:a16="http://schemas.microsoft.com/office/drawing/2014/main" id="{E11C7C9D-97BA-66D6-21F0-F65E58F28E36}"/>
              </a:ext>
            </a:extLst>
          </p:cNvPr>
          <p:cNvSpPr txBox="1"/>
          <p:nvPr/>
        </p:nvSpPr>
        <p:spPr>
          <a:xfrm>
            <a:off x="767288" y="5584303"/>
            <a:ext cx="4423262" cy="400110"/>
          </a:xfrm>
          <a:prstGeom prst="rect">
            <a:avLst/>
          </a:prstGeom>
          <a:noFill/>
        </p:spPr>
        <p:txBody>
          <a:bodyPr wrap="none" rtlCol="0">
            <a:spAutoFit/>
          </a:bodyPr>
          <a:lstStyle/>
          <a:p>
            <a:r>
              <a:rPr lang="en-US" sz="2000" dirty="0">
                <a:solidFill>
                  <a:srgbClr val="0070C0"/>
                </a:solidFill>
              </a:rPr>
              <a:t>Used for most Bayesian sampling to date</a:t>
            </a:r>
          </a:p>
        </p:txBody>
      </p:sp>
      <p:sp>
        <p:nvSpPr>
          <p:cNvPr id="10" name="TextBox 9">
            <a:extLst>
              <a:ext uri="{FF2B5EF4-FFF2-40B4-BE49-F238E27FC236}">
                <a16:creationId xmlns:a16="http://schemas.microsoft.com/office/drawing/2014/main" id="{4FA1EB20-C373-6D0A-7E4A-F15961416714}"/>
              </a:ext>
            </a:extLst>
          </p:cNvPr>
          <p:cNvSpPr txBox="1"/>
          <p:nvPr/>
        </p:nvSpPr>
        <p:spPr>
          <a:xfrm>
            <a:off x="11004382" y="347938"/>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7" action="ppaction://hlinksldjump"/>
              </a:rPr>
              <a:t>back</a:t>
            </a:r>
            <a:r>
              <a:rPr lang="en-US" dirty="0"/>
              <a:t>]</a:t>
            </a:r>
          </a:p>
        </p:txBody>
      </p:sp>
    </p:spTree>
    <p:extLst>
      <p:ext uri="{BB962C8B-B14F-4D97-AF65-F5344CB8AC3E}">
        <p14:creationId xmlns:p14="http://schemas.microsoft.com/office/powerpoint/2010/main" val="3049840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1AD4C3-F7B2-7FA4-7E50-24FCD0B41E62}"/>
              </a:ext>
            </a:extLst>
          </p:cNvPr>
          <p:cNvSpPr txBox="1"/>
          <p:nvPr/>
        </p:nvSpPr>
        <p:spPr>
          <a:xfrm>
            <a:off x="10241299" y="122977"/>
            <a:ext cx="1777090" cy="369332"/>
          </a:xfrm>
          <a:prstGeom prst="rect">
            <a:avLst/>
          </a:prstGeom>
          <a:noFill/>
        </p:spPr>
        <p:txBody>
          <a:bodyPr wrap="none" rtlCol="0">
            <a:spAutoFit/>
          </a:bodyPr>
          <a:lstStyle/>
          <a:p>
            <a:r>
              <a:rPr lang="en-US" dirty="0">
                <a:hlinkClick r:id="rId5"/>
              </a:rPr>
              <a:t>Link to blog page</a:t>
            </a:r>
            <a:endParaRPr lang="en-US" dirty="0"/>
          </a:p>
        </p:txBody>
      </p:sp>
      <p:sp>
        <p:nvSpPr>
          <p:cNvPr id="9" name="TextBox 8">
            <a:extLst>
              <a:ext uri="{FF2B5EF4-FFF2-40B4-BE49-F238E27FC236}">
                <a16:creationId xmlns:a16="http://schemas.microsoft.com/office/drawing/2014/main" id="{5A2D9D99-9D93-AD9C-EA9C-6821B6F541A1}"/>
              </a:ext>
            </a:extLst>
          </p:cNvPr>
          <p:cNvSpPr txBox="1"/>
          <p:nvPr/>
        </p:nvSpPr>
        <p:spPr>
          <a:xfrm>
            <a:off x="2587255" y="175956"/>
            <a:ext cx="7403437" cy="646331"/>
          </a:xfrm>
          <a:prstGeom prst="rect">
            <a:avLst/>
          </a:prstGeom>
          <a:noFill/>
        </p:spPr>
        <p:txBody>
          <a:bodyPr wrap="none" rtlCol="0">
            <a:spAutoFit/>
          </a:bodyPr>
          <a:lstStyle/>
          <a:p>
            <a:r>
              <a:rPr lang="en-US" sz="3600" b="1" dirty="0">
                <a:solidFill>
                  <a:srgbClr val="FF0000"/>
                </a:solidFill>
              </a:rPr>
              <a:t>How do student t distributions arise?</a:t>
            </a:r>
            <a:endParaRPr lang="en-US" sz="2800" b="1" dirty="0">
              <a:solidFill>
                <a:srgbClr val="FF0000"/>
              </a:solidFill>
            </a:endParaRPr>
          </a:p>
        </p:txBody>
      </p:sp>
      <p:grpSp>
        <p:nvGrpSpPr>
          <p:cNvPr id="16" name="Group 15">
            <a:extLst>
              <a:ext uri="{FF2B5EF4-FFF2-40B4-BE49-F238E27FC236}">
                <a16:creationId xmlns:a16="http://schemas.microsoft.com/office/drawing/2014/main" id="{1D3ACBB7-1BF8-7ABB-3671-1C07200609EA}"/>
              </a:ext>
            </a:extLst>
          </p:cNvPr>
          <p:cNvGrpSpPr/>
          <p:nvPr/>
        </p:nvGrpSpPr>
        <p:grpSpPr>
          <a:xfrm>
            <a:off x="28507" y="6375943"/>
            <a:ext cx="12182438" cy="400110"/>
            <a:chOff x="-323829" y="4470322"/>
            <a:chExt cx="12182438" cy="400110"/>
          </a:xfrm>
        </p:grpSpPr>
        <p:sp>
          <p:nvSpPr>
            <p:cNvPr id="17" name="TextBox 16">
              <a:extLst>
                <a:ext uri="{FF2B5EF4-FFF2-40B4-BE49-F238E27FC236}">
                  <a16:creationId xmlns:a16="http://schemas.microsoft.com/office/drawing/2014/main" id="{BF8808D1-1A80-3422-69CA-8A5D9B92B9A7}"/>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18" name="Straight Connector 17">
              <a:extLst>
                <a:ext uri="{FF2B5EF4-FFF2-40B4-BE49-F238E27FC236}">
                  <a16:creationId xmlns:a16="http://schemas.microsoft.com/office/drawing/2014/main" id="{8078E03A-739F-A3E6-A76B-3E6C3A758EF3}"/>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C6A7612-F9D8-1A96-FC19-B2D888A26FAE}"/>
              </a:ext>
            </a:extLst>
          </p:cNvPr>
          <p:cNvGrpSpPr/>
          <p:nvPr/>
        </p:nvGrpSpPr>
        <p:grpSpPr>
          <a:xfrm>
            <a:off x="149687" y="942943"/>
            <a:ext cx="3842027" cy="4623713"/>
            <a:chOff x="149687" y="942943"/>
            <a:chExt cx="3842027" cy="4623713"/>
          </a:xfrm>
        </p:grpSpPr>
        <p:grpSp>
          <p:nvGrpSpPr>
            <p:cNvPr id="20" name="Group 19">
              <a:extLst>
                <a:ext uri="{FF2B5EF4-FFF2-40B4-BE49-F238E27FC236}">
                  <a16:creationId xmlns:a16="http://schemas.microsoft.com/office/drawing/2014/main" id="{F28A1C8D-1445-E541-78DF-86B8160373A3}"/>
                </a:ext>
              </a:extLst>
            </p:cNvPr>
            <p:cNvGrpSpPr/>
            <p:nvPr/>
          </p:nvGrpSpPr>
          <p:grpSpPr>
            <a:xfrm>
              <a:off x="188666" y="942943"/>
              <a:ext cx="3467592" cy="3952863"/>
              <a:chOff x="188666" y="942943"/>
              <a:chExt cx="3467592" cy="3952863"/>
            </a:xfrm>
          </p:grpSpPr>
          <p:pic>
            <p:nvPicPr>
              <p:cNvPr id="22" name="Picture 21">
                <a:extLst>
                  <a:ext uri="{FF2B5EF4-FFF2-40B4-BE49-F238E27FC236}">
                    <a16:creationId xmlns:a16="http://schemas.microsoft.com/office/drawing/2014/main" id="{DA30F471-374D-86C6-C376-2CC560EADBF3}"/>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23" name="TextBox 22">
                <a:extLst>
                  <a:ext uri="{FF2B5EF4-FFF2-40B4-BE49-F238E27FC236}">
                    <a16:creationId xmlns:a16="http://schemas.microsoft.com/office/drawing/2014/main" id="{5B9B31FD-9D78-3948-708E-886EF74CE779}"/>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24" name="TextBox 23">
                <a:extLst>
                  <a:ext uri="{FF2B5EF4-FFF2-40B4-BE49-F238E27FC236}">
                    <a16:creationId xmlns:a16="http://schemas.microsoft.com/office/drawing/2014/main" id="{75FBF96E-EAAD-1394-7DF0-4D0445C0D020}"/>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1" name="TextBox 20">
              <a:extLst>
                <a:ext uri="{FF2B5EF4-FFF2-40B4-BE49-F238E27FC236}">
                  <a16:creationId xmlns:a16="http://schemas.microsoft.com/office/drawing/2014/main" id="{BF39A37D-4F05-117A-3224-BBC37F3D10D7}"/>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 name="Student_t_animation_09Mar2023.mp4">
            <a:hlinkClick r:id="" action="ppaction://media"/>
            <a:extLst>
              <a:ext uri="{FF2B5EF4-FFF2-40B4-BE49-F238E27FC236}">
                <a16:creationId xmlns:a16="http://schemas.microsoft.com/office/drawing/2014/main" id="{69BEB9CC-E178-10EF-0972-40460A8BB7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2086" y="871865"/>
            <a:ext cx="7188200" cy="5391150"/>
          </a:xfrm>
          <a:prstGeom prst="rect">
            <a:avLst/>
          </a:prstGeom>
        </p:spPr>
      </p:pic>
      <p:sp>
        <p:nvSpPr>
          <p:cNvPr id="4" name="TextBox 3">
            <a:extLst>
              <a:ext uri="{FF2B5EF4-FFF2-40B4-BE49-F238E27FC236}">
                <a16:creationId xmlns:a16="http://schemas.microsoft.com/office/drawing/2014/main" id="{1ADABAB4-D988-E393-78C7-ECACDD1F35BB}"/>
              </a:ext>
            </a:extLst>
          </p:cNvPr>
          <p:cNvSpPr txBox="1"/>
          <p:nvPr/>
        </p:nvSpPr>
        <p:spPr>
          <a:xfrm>
            <a:off x="187414" y="5749976"/>
            <a:ext cx="3935693" cy="400110"/>
          </a:xfrm>
          <a:prstGeom prst="rect">
            <a:avLst/>
          </a:prstGeom>
          <a:solidFill>
            <a:schemeClr val="accent3">
              <a:lumMod val="20000"/>
              <a:lumOff val="80000"/>
            </a:schemeClr>
          </a:solidFill>
        </p:spPr>
        <p:txBody>
          <a:bodyPr wrap="none" rtlCol="0">
            <a:spAutoFit/>
          </a:bodyPr>
          <a:lstStyle/>
          <a:p>
            <a:r>
              <a:rPr lang="en-US" sz="2000" dirty="0"/>
              <a:t>See appendix A of </a:t>
            </a:r>
            <a:r>
              <a:rPr lang="en-US" sz="2000" dirty="0">
                <a:hlinkClick r:id="rId8"/>
              </a:rPr>
              <a:t>arXiv:2104.04441</a:t>
            </a:r>
            <a:endParaRPr lang="en-US" sz="2000" dirty="0"/>
          </a:p>
        </p:txBody>
      </p:sp>
      <p:sp>
        <p:nvSpPr>
          <p:cNvPr id="5" name="TextBox 4">
            <a:extLst>
              <a:ext uri="{FF2B5EF4-FFF2-40B4-BE49-F238E27FC236}">
                <a16:creationId xmlns:a16="http://schemas.microsoft.com/office/drawing/2014/main" id="{FCFF874C-6897-14F5-4C38-E2282C90F3F5}"/>
              </a:ext>
            </a:extLst>
          </p:cNvPr>
          <p:cNvSpPr txBox="1"/>
          <p:nvPr/>
        </p:nvSpPr>
        <p:spPr>
          <a:xfrm>
            <a:off x="10241299" y="449642"/>
            <a:ext cx="1724062" cy="369332"/>
          </a:xfrm>
          <a:prstGeom prst="rect">
            <a:avLst/>
          </a:prstGeom>
          <a:noFill/>
        </p:spPr>
        <p:txBody>
          <a:bodyPr wrap="none" rtlCol="0">
            <a:spAutoFit/>
          </a:bodyPr>
          <a:lstStyle/>
          <a:p>
            <a:r>
              <a:rPr lang="en-US" dirty="0">
                <a:hlinkClick r:id="rId9"/>
              </a:rPr>
              <a:t>Link to D. Bailey</a:t>
            </a:r>
            <a:endParaRPr lang="en-US" dirty="0"/>
          </a:p>
        </p:txBody>
      </p:sp>
      <p:sp>
        <p:nvSpPr>
          <p:cNvPr id="6" name="TextBox 5">
            <a:extLst>
              <a:ext uri="{FF2B5EF4-FFF2-40B4-BE49-F238E27FC236}">
                <a16:creationId xmlns:a16="http://schemas.microsoft.com/office/drawing/2014/main" id="{A11149DC-E15F-5631-5139-F8D5403B69FA}"/>
              </a:ext>
            </a:extLst>
          </p:cNvPr>
          <p:cNvSpPr txBox="1"/>
          <p:nvPr/>
        </p:nvSpPr>
        <p:spPr>
          <a:xfrm>
            <a:off x="10723258" y="836275"/>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10" action="ppaction://hlinksldjump"/>
              </a:rPr>
              <a:t>back</a:t>
            </a:r>
            <a:r>
              <a:rPr lang="en-US" dirty="0"/>
              <a:t>]</a:t>
            </a:r>
          </a:p>
        </p:txBody>
      </p:sp>
    </p:spTree>
    <p:extLst>
      <p:ext uri="{BB962C8B-B14F-4D97-AF65-F5344CB8AC3E}">
        <p14:creationId xmlns:p14="http://schemas.microsoft.com/office/powerpoint/2010/main" val="149597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56CD1D-EC87-C248-B180-7F0B4BF95761}"/>
              </a:ext>
            </a:extLst>
          </p:cNvPr>
          <p:cNvSpPr txBox="1"/>
          <p:nvPr/>
        </p:nvSpPr>
        <p:spPr>
          <a:xfrm>
            <a:off x="-266043" y="6895951"/>
            <a:ext cx="5378547" cy="338554"/>
          </a:xfrm>
          <a:prstGeom prst="rect">
            <a:avLst/>
          </a:prstGeom>
          <a:solidFill>
            <a:schemeClr val="bg1"/>
          </a:solidFill>
        </p:spPr>
        <p:txBody>
          <a:bodyPr wrap="square" rtlCol="0">
            <a:spAutoFit/>
          </a:bodyPr>
          <a:lstStyle/>
          <a:p>
            <a:pPr algn="ctr"/>
            <a:endParaRPr lang="en-US" sz="1600" dirty="0"/>
          </a:p>
        </p:txBody>
      </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9" name="Group 8">
            <a:extLst>
              <a:ext uri="{FF2B5EF4-FFF2-40B4-BE49-F238E27FC236}">
                <a16:creationId xmlns:a16="http://schemas.microsoft.com/office/drawing/2014/main" id="{FB2ACE35-395E-B731-6FC4-1A112E040500}"/>
              </a:ext>
            </a:extLst>
          </p:cNvPr>
          <p:cNvGrpSpPr/>
          <p:nvPr/>
        </p:nvGrpSpPr>
        <p:grpSpPr>
          <a:xfrm>
            <a:off x="227117" y="931384"/>
            <a:ext cx="7044713" cy="1509324"/>
            <a:chOff x="227117" y="1188056"/>
            <a:chExt cx="7044713" cy="1509324"/>
          </a:xfrm>
        </p:grpSpPr>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5"/>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6"/>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7"/>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8"/>
              <a:stretch>
                <a:fillRect/>
              </a:stretch>
            </p:blipFill>
            <p:spPr>
              <a:xfrm>
                <a:off x="8998138" y="2930849"/>
                <a:ext cx="2734056" cy="328729"/>
              </a:xfrm>
              <a:prstGeom prst="rect">
                <a:avLst/>
              </a:prstGeom>
            </p:spPr>
          </p:pic>
        </p:grpSp>
      </p:grpSp>
      <p:grpSp>
        <p:nvGrpSpPr>
          <p:cNvPr id="10" name="Group 9">
            <a:extLst>
              <a:ext uri="{FF2B5EF4-FFF2-40B4-BE49-F238E27FC236}">
                <a16:creationId xmlns:a16="http://schemas.microsoft.com/office/drawing/2014/main" id="{F13F9719-7C24-7F08-C293-B95C72EDF403}"/>
              </a:ext>
            </a:extLst>
          </p:cNvPr>
          <p:cNvGrpSpPr>
            <a:grpSpLocks noChangeAspect="1"/>
          </p:cNvGrpSpPr>
          <p:nvPr/>
        </p:nvGrpSpPr>
        <p:grpSpPr>
          <a:xfrm>
            <a:off x="7963637" y="2530352"/>
            <a:ext cx="4008756" cy="4359949"/>
            <a:chOff x="4128655" y="1205345"/>
            <a:chExt cx="3934690" cy="4281055"/>
          </a:xfrm>
        </p:grpSpPr>
        <p:sp>
          <p:nvSpPr>
            <p:cNvPr id="12" name="Rectangle 11">
              <a:extLst>
                <a:ext uri="{FF2B5EF4-FFF2-40B4-BE49-F238E27FC236}">
                  <a16:creationId xmlns:a16="http://schemas.microsoft.com/office/drawing/2014/main" id="{1704055F-E4B6-9B9E-C6B6-8A2FD2CAF07D}"/>
                </a:ext>
              </a:extLst>
            </p:cNvPr>
            <p:cNvSpPr/>
            <p:nvPr/>
          </p:nvSpPr>
          <p:spPr>
            <a:xfrm>
              <a:off x="4128655" y="1205345"/>
              <a:ext cx="3934690" cy="4281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998DD74-4545-ACFD-4CBB-07F269EFD554}"/>
                </a:ext>
              </a:extLst>
            </p:cNvPr>
            <p:cNvPicPr>
              <a:picLocks noChangeAspect="1"/>
            </p:cNvPicPr>
            <p:nvPr/>
          </p:nvPicPr>
          <p:blipFill>
            <a:blip r:embed="rId9"/>
            <a:stretch>
              <a:fillRect/>
            </a:stretch>
          </p:blipFill>
          <p:spPr>
            <a:xfrm>
              <a:off x="4330700" y="1384126"/>
              <a:ext cx="3530600" cy="3924300"/>
            </a:xfrm>
            <a:prstGeom prst="rect">
              <a:avLst/>
            </a:prstGeom>
            <a:solidFill>
              <a:schemeClr val="bg1"/>
            </a:solidFill>
          </p:spPr>
        </p:pic>
      </p:grpSp>
      <p:pic>
        <p:nvPicPr>
          <p:cNvPr id="15" name="Lambda_b_animation_06Mar2023.mp4">
            <a:hlinkClick r:id="" action="ppaction://media"/>
            <a:extLst>
              <a:ext uri="{FF2B5EF4-FFF2-40B4-BE49-F238E27FC236}">
                <a16:creationId xmlns:a16="http://schemas.microsoft.com/office/drawing/2014/main" id="{7952DB2E-A3D8-25C1-E886-221050F1BE4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4644" y="2512706"/>
            <a:ext cx="7928585" cy="3964293"/>
          </a:xfrm>
          <a:prstGeom prst="rect">
            <a:avLst/>
          </a:prstGeom>
        </p:spPr>
      </p:pic>
      <p:sp>
        <p:nvSpPr>
          <p:cNvPr id="4" name="TextBox 3">
            <a:extLst>
              <a:ext uri="{FF2B5EF4-FFF2-40B4-BE49-F238E27FC236}">
                <a16:creationId xmlns:a16="http://schemas.microsoft.com/office/drawing/2014/main" id="{4C09A823-979F-476B-2256-0E085B9C32E3}"/>
              </a:ext>
            </a:extLst>
          </p:cNvPr>
          <p:cNvSpPr txBox="1"/>
          <p:nvPr/>
        </p:nvSpPr>
        <p:spPr>
          <a:xfrm>
            <a:off x="11270625" y="602687"/>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11" action="ppaction://hlinksldjump"/>
              </a:rPr>
              <a:t>back</a:t>
            </a:r>
            <a:r>
              <a:rPr lang="en-US" dirty="0"/>
              <a:t>]</a:t>
            </a:r>
          </a:p>
        </p:txBody>
      </p:sp>
    </p:spTree>
    <p:extLst>
      <p:ext uri="{BB962C8B-B14F-4D97-AF65-F5344CB8AC3E}">
        <p14:creationId xmlns:p14="http://schemas.microsoft.com/office/powerpoint/2010/main" val="188106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3"/>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4"/>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5"/>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6"/>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7"/>
          <a:stretch>
            <a:fillRect/>
          </a:stretch>
        </p:blipFill>
        <p:spPr>
          <a:xfrm>
            <a:off x="6339840" y="2804160"/>
            <a:ext cx="5488467" cy="3901440"/>
          </a:xfrm>
          <a:prstGeom prst="rect">
            <a:avLst/>
          </a:prstGeom>
        </p:spPr>
      </p:pic>
      <p:sp>
        <p:nvSpPr>
          <p:cNvPr id="10" name="TextBox 9">
            <a:extLst>
              <a:ext uri="{FF2B5EF4-FFF2-40B4-BE49-F238E27FC236}">
                <a16:creationId xmlns:a16="http://schemas.microsoft.com/office/drawing/2014/main" id="{44A72272-46DC-7045-AB14-0C3CD39EFA3F}"/>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18" name="Picture 17">
            <a:extLst>
              <a:ext uri="{FF2B5EF4-FFF2-40B4-BE49-F238E27FC236}">
                <a16:creationId xmlns:a16="http://schemas.microsoft.com/office/drawing/2014/main" id="{9F59A305-3F9F-B644-968B-806E803F313F}"/>
              </a:ext>
            </a:extLst>
          </p:cNvPr>
          <p:cNvPicPr>
            <a:picLocks noChangeAspect="1"/>
          </p:cNvPicPr>
          <p:nvPr/>
        </p:nvPicPr>
        <p:blipFill>
          <a:blip r:embed="rId8"/>
          <a:stretch>
            <a:fillRect/>
          </a:stretch>
        </p:blipFill>
        <p:spPr>
          <a:xfrm>
            <a:off x="995824" y="2898125"/>
            <a:ext cx="4809112" cy="530876"/>
          </a:xfrm>
          <a:prstGeom prst="rect">
            <a:avLst/>
          </a:prstGeom>
        </p:spPr>
      </p:pic>
    </p:spTree>
    <p:extLst>
      <p:ext uri="{BB962C8B-B14F-4D97-AF65-F5344CB8AC3E}">
        <p14:creationId xmlns:p14="http://schemas.microsoft.com/office/powerpoint/2010/main" val="39822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hart&#10;&#10;Description automatically generated">
            <a:extLst>
              <a:ext uri="{FF2B5EF4-FFF2-40B4-BE49-F238E27FC236}">
                <a16:creationId xmlns:a16="http://schemas.microsoft.com/office/drawing/2014/main" id="{BE3B7D03-450C-5B28-E3F5-54F3BE29B100}"/>
              </a:ext>
            </a:extLst>
          </p:cNvPr>
          <p:cNvPicPr>
            <a:picLocks noChangeAspect="1"/>
          </p:cNvPicPr>
          <p:nvPr/>
        </p:nvPicPr>
        <p:blipFill>
          <a:blip r:embed="rId3"/>
          <a:stretch>
            <a:fillRect/>
          </a:stretch>
        </p:blipFill>
        <p:spPr>
          <a:xfrm>
            <a:off x="246888" y="3191256"/>
            <a:ext cx="3557016" cy="3557016"/>
          </a:xfrm>
          <a:prstGeom prst="rect">
            <a:avLst/>
          </a:prstGeom>
        </p:spPr>
      </p:pic>
      <p:grpSp>
        <p:nvGrpSpPr>
          <p:cNvPr id="26" name="Group 25">
            <a:extLst>
              <a:ext uri="{FF2B5EF4-FFF2-40B4-BE49-F238E27FC236}">
                <a16:creationId xmlns:a16="http://schemas.microsoft.com/office/drawing/2014/main" id="{2A56D44C-AA4B-21E6-D238-5B0EF3244CE0}"/>
              </a:ext>
            </a:extLst>
          </p:cNvPr>
          <p:cNvGrpSpPr/>
          <p:nvPr/>
        </p:nvGrpSpPr>
        <p:grpSpPr>
          <a:xfrm>
            <a:off x="783313" y="2796009"/>
            <a:ext cx="3482957" cy="2626342"/>
            <a:chOff x="783313" y="2796009"/>
            <a:chExt cx="3482957" cy="2626342"/>
          </a:xfrm>
        </p:grpSpPr>
        <p:sp>
          <p:nvSpPr>
            <p:cNvPr id="22" name="TextBox 21">
              <a:extLst>
                <a:ext uri="{FF2B5EF4-FFF2-40B4-BE49-F238E27FC236}">
                  <a16:creationId xmlns:a16="http://schemas.microsoft.com/office/drawing/2014/main" id="{7B41CF9A-57C0-9746-ACC4-04B0EB31AC6F}"/>
                </a:ext>
              </a:extLst>
            </p:cNvPr>
            <p:cNvSpPr txBox="1"/>
            <p:nvPr/>
          </p:nvSpPr>
          <p:spPr>
            <a:xfrm>
              <a:off x="783313" y="2796009"/>
              <a:ext cx="3171061"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NN observables</a:t>
              </a:r>
            </a:p>
          </p:txBody>
        </p:sp>
        <p:sp>
          <p:nvSpPr>
            <p:cNvPr id="16" name="TextBox 15">
              <a:extLst>
                <a:ext uri="{FF2B5EF4-FFF2-40B4-BE49-F238E27FC236}">
                  <a16:creationId xmlns:a16="http://schemas.microsoft.com/office/drawing/2014/main" id="{D7271D25-43B4-CB46-A914-06D90239F74C}"/>
                </a:ext>
              </a:extLst>
            </p:cNvPr>
            <p:cNvSpPr txBox="1"/>
            <p:nvPr/>
          </p:nvSpPr>
          <p:spPr>
            <a:xfrm>
              <a:off x="2875931" y="3852691"/>
              <a:ext cx="1390339" cy="1569660"/>
            </a:xfrm>
            <a:prstGeom prst="rect">
              <a:avLst/>
            </a:prstGeom>
            <a:solidFill>
              <a:schemeClr val="bg1">
                <a:lumMod val="95000"/>
              </a:schemeClr>
            </a:solidFill>
          </p:spPr>
          <p:txBody>
            <a:bodyPr wrap="square" rtlCol="0">
              <a:spAutoFit/>
            </a:bodyPr>
            <a:lstStyle/>
            <a:p>
              <a:r>
                <a:rPr lang="en-US" sz="1600" dirty="0" err="1"/>
                <a:t>Millican</a:t>
              </a:r>
              <a:r>
                <a:rPr lang="en-US" sz="1600" dirty="0"/>
                <a:t> et al., in prep [also Melendez et al., </a:t>
              </a:r>
              <a:r>
                <a:rPr lang="en-US" sz="1600" dirty="0">
                  <a:hlinkClick r:id="rId4">
                    <a:extLst>
                      <a:ext uri="{A12FA001-AC4F-418D-AE19-62706E023703}">
                        <ahyp:hlinkClr xmlns:ahyp="http://schemas.microsoft.com/office/drawing/2018/hyperlinkcolor" val="tx"/>
                      </a:ext>
                    </a:extLst>
                  </a:hlinkClick>
                </a:rPr>
                <a:t>PRC (2017) </a:t>
              </a:r>
              <a:r>
                <a:rPr lang="en-US" sz="1600" dirty="0"/>
                <a:t> and </a:t>
              </a:r>
              <a:r>
                <a:rPr lang="en-US" sz="1600" dirty="0">
                  <a:hlinkClick r:id="rId5">
                    <a:extLst>
                      <a:ext uri="{A12FA001-AC4F-418D-AE19-62706E023703}">
                        <ahyp:hlinkClr xmlns:ahyp="http://schemas.microsoft.com/office/drawing/2018/hyperlinkcolor" val="tx"/>
                      </a:ext>
                    </a:extLst>
                  </a:hlinkClick>
                </a:rPr>
                <a:t>PRC (2019)</a:t>
              </a:r>
              <a:r>
                <a:rPr lang="en-US" sz="1600" dirty="0"/>
                <a:t>.]</a:t>
              </a:r>
            </a:p>
          </p:txBody>
        </p:sp>
      </p:grpSp>
      <p:sp>
        <p:nvSpPr>
          <p:cNvPr id="11" name="TextBox 10">
            <a:extLst>
              <a:ext uri="{FF2B5EF4-FFF2-40B4-BE49-F238E27FC236}">
                <a16:creationId xmlns:a16="http://schemas.microsoft.com/office/drawing/2014/main" id="{9856CD1D-EC87-C248-B180-7F0B4BF95761}"/>
              </a:ext>
            </a:extLst>
          </p:cNvPr>
          <p:cNvSpPr txBox="1"/>
          <p:nvPr/>
        </p:nvSpPr>
        <p:spPr>
          <a:xfrm>
            <a:off x="-266043" y="6895951"/>
            <a:ext cx="5378547" cy="338554"/>
          </a:xfrm>
          <a:prstGeom prst="rect">
            <a:avLst/>
          </a:prstGeom>
          <a:solidFill>
            <a:schemeClr val="bg1"/>
          </a:solidFill>
        </p:spPr>
        <p:txBody>
          <a:bodyPr wrap="square" rtlCol="0">
            <a:spAutoFit/>
          </a:bodyPr>
          <a:lstStyle/>
          <a:p>
            <a:pPr algn="ctr"/>
            <a:endParaRPr lang="en-US" sz="1600" dirty="0"/>
          </a:p>
        </p:txBody>
      </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27" name="Group 26">
            <a:extLst>
              <a:ext uri="{FF2B5EF4-FFF2-40B4-BE49-F238E27FC236}">
                <a16:creationId xmlns:a16="http://schemas.microsoft.com/office/drawing/2014/main" id="{1A38AA41-EFE4-BB47-9536-4373658C9A2D}"/>
              </a:ext>
            </a:extLst>
          </p:cNvPr>
          <p:cNvGrpSpPr/>
          <p:nvPr/>
        </p:nvGrpSpPr>
        <p:grpSpPr>
          <a:xfrm>
            <a:off x="4410480" y="2832098"/>
            <a:ext cx="3474112" cy="3864895"/>
            <a:chOff x="4312662" y="849942"/>
            <a:chExt cx="3474112" cy="3864895"/>
          </a:xfrm>
        </p:grpSpPr>
        <p:grpSp>
          <p:nvGrpSpPr>
            <p:cNvPr id="21" name="Group 20">
              <a:extLst>
                <a:ext uri="{FF2B5EF4-FFF2-40B4-BE49-F238E27FC236}">
                  <a16:creationId xmlns:a16="http://schemas.microsoft.com/office/drawing/2014/main" id="{3E084075-89E2-EE4E-A9D9-27917D41A023}"/>
                </a:ext>
              </a:extLst>
            </p:cNvPr>
            <p:cNvGrpSpPr/>
            <p:nvPr/>
          </p:nvGrpSpPr>
          <p:grpSpPr>
            <a:xfrm>
              <a:off x="4312662" y="1303668"/>
              <a:ext cx="3474112" cy="3411169"/>
              <a:chOff x="4312662" y="1126244"/>
              <a:chExt cx="3474112" cy="3411169"/>
            </a:xfrm>
          </p:grpSpPr>
          <p:pic>
            <p:nvPicPr>
              <p:cNvPr id="15" name="Picture 14">
                <a:extLst>
                  <a:ext uri="{FF2B5EF4-FFF2-40B4-BE49-F238E27FC236}">
                    <a16:creationId xmlns:a16="http://schemas.microsoft.com/office/drawing/2014/main" id="{C08D0234-754B-644C-9865-3B660D267320}"/>
                  </a:ext>
                </a:extLst>
              </p:cNvPr>
              <p:cNvPicPr>
                <a:picLocks noChangeAspect="1"/>
              </p:cNvPicPr>
              <p:nvPr/>
            </p:nvPicPr>
            <p:blipFill>
              <a:blip r:embed="rId6"/>
              <a:stretch>
                <a:fillRect/>
              </a:stretch>
            </p:blipFill>
            <p:spPr>
              <a:xfrm>
                <a:off x="4312662" y="1126244"/>
                <a:ext cx="3411169" cy="3411169"/>
              </a:xfrm>
              <a:prstGeom prst="rect">
                <a:avLst/>
              </a:prstGeom>
            </p:spPr>
          </p:pic>
          <p:sp>
            <p:nvSpPr>
              <p:cNvPr id="20" name="TextBox 19">
                <a:extLst>
                  <a:ext uri="{FF2B5EF4-FFF2-40B4-BE49-F238E27FC236}">
                    <a16:creationId xmlns:a16="http://schemas.microsoft.com/office/drawing/2014/main" id="{AA91DF07-5C01-B847-BA7B-59CD04867862}"/>
                  </a:ext>
                </a:extLst>
              </p:cNvPr>
              <p:cNvSpPr txBox="1"/>
              <p:nvPr/>
            </p:nvSpPr>
            <p:spPr>
              <a:xfrm>
                <a:off x="6334253" y="2290013"/>
                <a:ext cx="1452521" cy="584775"/>
              </a:xfrm>
              <a:prstGeom prst="rect">
                <a:avLst/>
              </a:prstGeom>
              <a:solidFill>
                <a:schemeClr val="bg1">
                  <a:lumMod val="95000"/>
                </a:schemeClr>
              </a:solidFill>
            </p:spPr>
            <p:txBody>
              <a:bodyPr wrap="square" rtlCol="0">
                <a:spAutoFit/>
              </a:bodyPr>
              <a:lstStyle/>
              <a:p>
                <a:r>
                  <a:rPr lang="en-US" sz="1600" dirty="0" err="1"/>
                  <a:t>Drischler</a:t>
                </a:r>
                <a:r>
                  <a:rPr lang="en-US" sz="1600" dirty="0"/>
                  <a:t> et al., </a:t>
                </a:r>
                <a:r>
                  <a:rPr lang="en-US" sz="1600" dirty="0">
                    <a:hlinkClick r:id="rId7">
                      <a:extLst>
                        <a:ext uri="{A12FA001-AC4F-418D-AE19-62706E023703}">
                          <ahyp:hlinkClr xmlns:ahyp="http://schemas.microsoft.com/office/drawing/2018/hyperlinkcolor" val="tx"/>
                        </a:ext>
                      </a:extLst>
                    </a:hlinkClick>
                  </a:rPr>
                  <a:t>PRC (2020) </a:t>
                </a:r>
                <a:endParaRPr lang="en-US" sz="1600" dirty="0"/>
              </a:p>
            </p:txBody>
          </p:sp>
        </p:grpSp>
        <p:sp>
          <p:nvSpPr>
            <p:cNvPr id="23" name="TextBox 22">
              <a:extLst>
                <a:ext uri="{FF2B5EF4-FFF2-40B4-BE49-F238E27FC236}">
                  <a16:creationId xmlns:a16="http://schemas.microsoft.com/office/drawing/2014/main" id="{4F8C1161-D3AB-9043-894A-3675EE80C1B8}"/>
                </a:ext>
              </a:extLst>
            </p:cNvPr>
            <p:cNvSpPr txBox="1"/>
            <p:nvPr/>
          </p:nvSpPr>
          <p:spPr>
            <a:xfrm>
              <a:off x="4543927" y="849942"/>
              <a:ext cx="3007746"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infinite matter</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8"/>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9"/>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10"/>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11"/>
              <a:stretch>
                <a:fillRect/>
              </a:stretch>
            </p:blipFill>
            <p:spPr>
              <a:xfrm>
                <a:off x="8998138" y="2930849"/>
                <a:ext cx="2734056" cy="328729"/>
              </a:xfrm>
              <a:prstGeom prst="rect">
                <a:avLst/>
              </a:prstGeom>
            </p:spPr>
          </p:pic>
        </p:grpSp>
      </p:grpSp>
      <p:sp>
        <p:nvSpPr>
          <p:cNvPr id="4" name="TextBox 3">
            <a:extLst>
              <a:ext uri="{FF2B5EF4-FFF2-40B4-BE49-F238E27FC236}">
                <a16:creationId xmlns:a16="http://schemas.microsoft.com/office/drawing/2014/main" id="{EC80515E-B7D1-8783-3A1E-64A629BE5637}"/>
              </a:ext>
            </a:extLst>
          </p:cNvPr>
          <p:cNvSpPr txBox="1"/>
          <p:nvPr/>
        </p:nvSpPr>
        <p:spPr>
          <a:xfrm>
            <a:off x="8167063" y="4208224"/>
            <a:ext cx="3689685" cy="2908489"/>
          </a:xfrm>
          <a:prstGeom prst="rect">
            <a:avLst/>
          </a:prstGeom>
          <a:noFill/>
        </p:spPr>
        <p:txBody>
          <a:bodyPr wrap="square" rtlCol="0">
            <a:spAutoFit/>
          </a:bodyPr>
          <a:lstStyle/>
          <a:p>
            <a:pPr marL="194310" indent="-194310">
              <a:spcAft>
                <a:spcPts val="600"/>
              </a:spcAft>
              <a:buFont typeface="Arial" panose="020B0604020202020204" pitchFamily="34" charset="0"/>
              <a:buChar char="•"/>
            </a:pPr>
            <a:r>
              <a:rPr lang="en-US" sz="2400" dirty="0"/>
              <a:t>Are different </a:t>
            </a:r>
            <a:r>
              <a:rPr lang="en-US" sz="2400" dirty="0" err="1"/>
              <a:t>Λ</a:t>
            </a:r>
            <a:r>
              <a:rPr lang="en-US" sz="2400" baseline="-25000" dirty="0" err="1"/>
              <a:t>b</a:t>
            </a:r>
            <a:r>
              <a:rPr lang="en-US" sz="2400" dirty="0"/>
              <a:t> posteriors</a:t>
            </a:r>
            <a:r>
              <a:rPr lang="en-US" sz="2400" baseline="-25000" dirty="0">
                <a:solidFill>
                  <a:srgbClr val="0070C0"/>
                </a:solidFill>
              </a:rPr>
              <a:t> </a:t>
            </a:r>
            <a:r>
              <a:rPr lang="en-US" sz="2400" dirty="0"/>
              <a:t>consistent? Other ways?</a:t>
            </a:r>
          </a:p>
          <a:p>
            <a:pPr marL="194310" indent="-194310">
              <a:spcAft>
                <a:spcPts val="600"/>
              </a:spcAft>
              <a:buFont typeface="Arial" panose="020B0604020202020204" pitchFamily="34" charset="0"/>
              <a:buChar char="•"/>
            </a:pPr>
            <a:r>
              <a:rPr lang="en-US" sz="2400" dirty="0"/>
              <a:t>How do correlations affect the estimation of the breakdown scale?</a:t>
            </a:r>
          </a:p>
          <a:p>
            <a:pPr marL="194310" indent="-194310">
              <a:spcAft>
                <a:spcPts val="600"/>
              </a:spcAft>
              <a:buFont typeface="Arial" panose="020B0604020202020204" pitchFamily="34" charset="0"/>
              <a:buChar char="•"/>
            </a:pPr>
            <a:r>
              <a:rPr lang="en-US" sz="2400" dirty="0"/>
              <a:t>…</a:t>
            </a:r>
          </a:p>
          <a:p>
            <a:endParaRPr lang="en-US" sz="2400" dirty="0"/>
          </a:p>
        </p:txBody>
      </p:sp>
      <p:sp>
        <p:nvSpPr>
          <p:cNvPr id="9" name="TextBox 8">
            <a:extLst>
              <a:ext uri="{FF2B5EF4-FFF2-40B4-BE49-F238E27FC236}">
                <a16:creationId xmlns:a16="http://schemas.microsoft.com/office/drawing/2014/main" id="{5AAE9ABE-F6A7-B0B2-A04E-59914386F4C8}"/>
              </a:ext>
            </a:extLst>
          </p:cNvPr>
          <p:cNvSpPr txBox="1"/>
          <p:nvPr/>
        </p:nvSpPr>
        <p:spPr>
          <a:xfrm>
            <a:off x="722461" y="3991190"/>
            <a:ext cx="1138990" cy="646331"/>
          </a:xfrm>
          <a:prstGeom prst="rect">
            <a:avLst/>
          </a:prstGeom>
          <a:noFill/>
        </p:spPr>
        <p:txBody>
          <a:bodyPr wrap="square" rtlCol="0">
            <a:spAutoFit/>
          </a:bodyPr>
          <a:lstStyle/>
          <a:p>
            <a:pPr algn="ctr"/>
            <a:r>
              <a:rPr lang="en-US" dirty="0"/>
              <a:t>SMS </a:t>
            </a:r>
            <a:br>
              <a:rPr lang="en-US" dirty="0"/>
            </a:br>
            <a:r>
              <a:rPr lang="en-US" dirty="0"/>
              <a:t>450 MeV</a:t>
            </a:r>
          </a:p>
        </p:txBody>
      </p:sp>
      <p:sp>
        <p:nvSpPr>
          <p:cNvPr id="13" name="TextBox 12">
            <a:extLst>
              <a:ext uri="{FF2B5EF4-FFF2-40B4-BE49-F238E27FC236}">
                <a16:creationId xmlns:a16="http://schemas.microsoft.com/office/drawing/2014/main" id="{30298E86-1C28-A960-410F-5D51F3CA0988}"/>
              </a:ext>
            </a:extLst>
          </p:cNvPr>
          <p:cNvSpPr txBox="1"/>
          <p:nvPr/>
        </p:nvSpPr>
        <p:spPr>
          <a:xfrm>
            <a:off x="1352456" y="5775767"/>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4C8DE91C-9723-14B9-4F40-AAACD83A0E9E}"/>
              </a:ext>
            </a:extLst>
          </p:cNvPr>
          <p:cNvSpPr txBox="1"/>
          <p:nvPr/>
        </p:nvSpPr>
        <p:spPr>
          <a:xfrm>
            <a:off x="11270625" y="602687"/>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12" action="ppaction://hlinksldjump"/>
              </a:rPr>
              <a:t>back</a:t>
            </a:r>
            <a:r>
              <a:rPr lang="en-US" dirty="0"/>
              <a:t>]</a:t>
            </a:r>
          </a:p>
        </p:txBody>
      </p:sp>
    </p:spTree>
    <p:extLst>
      <p:ext uri="{BB962C8B-B14F-4D97-AF65-F5344CB8AC3E}">
        <p14:creationId xmlns:p14="http://schemas.microsoft.com/office/powerpoint/2010/main" val="34525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D24CBDB-FBAB-8744-9329-EBC4680062DE}"/>
              </a:ext>
            </a:extLst>
          </p:cNvPr>
          <p:cNvGrpSpPr/>
          <p:nvPr/>
        </p:nvGrpSpPr>
        <p:grpSpPr>
          <a:xfrm>
            <a:off x="1396027" y="2888694"/>
            <a:ext cx="3868751" cy="3786500"/>
            <a:chOff x="7964501" y="865435"/>
            <a:chExt cx="3868751" cy="3786500"/>
          </a:xfrm>
        </p:grpSpPr>
        <p:pic>
          <p:nvPicPr>
            <p:cNvPr id="12" name="Picture 11">
              <a:extLst>
                <a:ext uri="{FF2B5EF4-FFF2-40B4-BE49-F238E27FC236}">
                  <a16:creationId xmlns:a16="http://schemas.microsoft.com/office/drawing/2014/main" id="{865D91C4-35A5-E14D-BE9F-5C997BD5DFF7}"/>
                </a:ext>
              </a:extLst>
            </p:cNvPr>
            <p:cNvPicPr>
              <a:picLocks noChangeAspect="1"/>
            </p:cNvPicPr>
            <p:nvPr/>
          </p:nvPicPr>
          <p:blipFill>
            <a:blip r:embed="rId3"/>
            <a:stretch>
              <a:fillRect/>
            </a:stretch>
          </p:blipFill>
          <p:spPr>
            <a:xfrm>
              <a:off x="8021110" y="1361282"/>
              <a:ext cx="3290653" cy="3290653"/>
            </a:xfrm>
            <a:prstGeom prst="rect">
              <a:avLst/>
            </a:prstGeom>
          </p:spPr>
        </p:pic>
        <p:sp>
          <p:nvSpPr>
            <p:cNvPr id="24" name="TextBox 23">
              <a:extLst>
                <a:ext uri="{FF2B5EF4-FFF2-40B4-BE49-F238E27FC236}">
                  <a16:creationId xmlns:a16="http://schemas.microsoft.com/office/drawing/2014/main" id="{31145E03-C68C-B147-A35C-47E5BFFA7EEC}"/>
                </a:ext>
              </a:extLst>
            </p:cNvPr>
            <p:cNvSpPr txBox="1"/>
            <p:nvPr/>
          </p:nvSpPr>
          <p:spPr>
            <a:xfrm>
              <a:off x="7964501" y="865435"/>
              <a:ext cx="3868751" cy="461665"/>
            </a:xfrm>
            <a:prstGeom prst="rect">
              <a:avLst/>
            </a:prstGeom>
            <a:noFill/>
          </p:spPr>
          <p:txBody>
            <a:bodyPr wrap="none" rtlCol="0">
              <a:spAutoFit/>
            </a:bodyPr>
            <a:lstStyle/>
            <a:p>
              <a:r>
                <a:rPr lang="en-US" sz="2400" i="1" dirty="0">
                  <a:solidFill>
                    <a:srgbClr val="0070C0"/>
                  </a:solidFill>
                </a:rPr>
                <a:t>Q</a:t>
              </a:r>
              <a:r>
                <a:rPr lang="en-US" sz="2400" dirty="0">
                  <a:solidFill>
                    <a:srgbClr val="0070C0"/>
                  </a:solidFill>
                </a:rPr>
                <a:t> from few-body observables</a:t>
              </a:r>
            </a:p>
          </p:txBody>
        </p:sp>
        <p:sp>
          <p:nvSpPr>
            <p:cNvPr id="26" name="TextBox 25">
              <a:extLst>
                <a:ext uri="{FF2B5EF4-FFF2-40B4-BE49-F238E27FC236}">
                  <a16:creationId xmlns:a16="http://schemas.microsoft.com/office/drawing/2014/main" id="{A38D8F37-DB76-EA48-B12E-536E16F66713}"/>
                </a:ext>
              </a:extLst>
            </p:cNvPr>
            <p:cNvSpPr txBox="1"/>
            <p:nvPr/>
          </p:nvSpPr>
          <p:spPr>
            <a:xfrm>
              <a:off x="9666436" y="1560773"/>
              <a:ext cx="1728358" cy="584775"/>
            </a:xfrm>
            <a:prstGeom prst="rect">
              <a:avLst/>
            </a:prstGeom>
            <a:solidFill>
              <a:schemeClr val="bg1">
                <a:lumMod val="95000"/>
              </a:schemeClr>
            </a:solidFill>
          </p:spPr>
          <p:txBody>
            <a:bodyPr wrap="none" rtlCol="0">
              <a:spAutoFit/>
            </a:bodyPr>
            <a:lstStyle/>
            <a:p>
              <a:r>
                <a:rPr lang="en-US" sz="1600" dirty="0" err="1"/>
                <a:t>Wesolowski</a:t>
              </a:r>
              <a:r>
                <a:rPr lang="en-US" sz="1600" dirty="0"/>
                <a:t> et al., </a:t>
              </a:r>
              <a:br>
                <a:rPr lang="en-US" sz="1600" dirty="0"/>
              </a:br>
              <a:r>
                <a:rPr lang="en-US" sz="1600" dirty="0"/>
                <a:t>PRC (2021)</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444741" y="997943"/>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4"/>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439784" y="1757440"/>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5"/>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sp>
        <p:nvSpPr>
          <p:cNvPr id="35" name="TextBox 34">
            <a:extLst>
              <a:ext uri="{FF2B5EF4-FFF2-40B4-BE49-F238E27FC236}">
                <a16:creationId xmlns:a16="http://schemas.microsoft.com/office/drawing/2014/main" id="{57E25696-F414-134C-BF18-82DB313CEF01}"/>
              </a:ext>
            </a:extLst>
          </p:cNvPr>
          <p:cNvSpPr txBox="1"/>
          <p:nvPr/>
        </p:nvSpPr>
        <p:spPr>
          <a:xfrm>
            <a:off x="8021632" y="988034"/>
            <a:ext cx="3959580" cy="1631216"/>
          </a:xfrm>
          <a:prstGeom prst="rect">
            <a:avLst/>
          </a:prstGeom>
          <a:solidFill>
            <a:schemeClr val="accent3">
              <a:lumMod val="20000"/>
              <a:lumOff val="80000"/>
            </a:schemeClr>
          </a:solidFill>
        </p:spPr>
        <p:txBody>
          <a:bodyPr wrap="square" rtlCol="0">
            <a:spAutoFit/>
          </a:bodyPr>
          <a:lstStyle/>
          <a:p>
            <a:pPr algn="ctr"/>
            <a:r>
              <a:rPr lang="en-US" sz="2000" dirty="0"/>
              <a:t>What about spectra of light nuclei? Convergence pattern obscured at low order by KE vs. PE cancellation. </a:t>
            </a:r>
            <a:r>
              <a:rPr lang="en-US" sz="2000" dirty="0">
                <a:sym typeface="Wingdings" pitchFamily="2" charset="2"/>
              </a:rPr>
              <a:t> only use higher orders  Q ≈ 0.3</a:t>
            </a:r>
            <a:br>
              <a:rPr lang="en-US" sz="2000" dirty="0">
                <a:sym typeface="Wingdings" pitchFamily="2" charset="2"/>
              </a:rPr>
            </a:br>
            <a:r>
              <a:rPr lang="en-US" sz="2000" dirty="0">
                <a:sym typeface="Wingdings" pitchFamily="2" charset="2"/>
              </a:rPr>
              <a:t>[consistent with (m</a:t>
            </a:r>
            <a:r>
              <a:rPr lang="en-US" sz="2000" baseline="-25000" dirty="0">
                <a:sym typeface="Wingdings" pitchFamily="2" charset="2"/>
              </a:rPr>
              <a:t>π</a:t>
            </a:r>
            <a:r>
              <a:rPr lang="en-US" sz="2000" dirty="0">
                <a:sym typeface="Wingdings" pitchFamily="2" charset="2"/>
              </a:rPr>
              <a:t>)</a:t>
            </a:r>
            <a:r>
              <a:rPr lang="en-US" sz="2000" baseline="30000" dirty="0">
                <a:sym typeface="Wingdings" pitchFamily="2" charset="2"/>
              </a:rPr>
              <a:t>eff.</a:t>
            </a:r>
            <a:r>
              <a:rPr lang="en-US" sz="2000" dirty="0">
                <a:sym typeface="Wingdings" pitchFamily="2" charset="2"/>
              </a:rPr>
              <a:t>/</a:t>
            </a:r>
            <a:r>
              <a:rPr lang="en-US" sz="2000" dirty="0" err="1">
                <a:sym typeface="Wingdings" pitchFamily="2" charset="2"/>
              </a:rPr>
              <a:t>Λ</a:t>
            </a:r>
            <a:r>
              <a:rPr lang="en-US" sz="2000" baseline="-25000" dirty="0" err="1">
                <a:sym typeface="Wingdings" pitchFamily="2" charset="2"/>
              </a:rPr>
              <a:t>b</a:t>
            </a:r>
            <a:r>
              <a:rPr lang="en-US" sz="2000" dirty="0">
                <a:sym typeface="Wingdings" pitchFamily="2" charset="2"/>
              </a:rPr>
              <a:t> </a:t>
            </a:r>
            <a:r>
              <a:rPr lang="en-US" sz="1600" dirty="0">
                <a:sym typeface="Wingdings" pitchFamily="2" charset="2"/>
              </a:rPr>
              <a:t>(see </a:t>
            </a:r>
            <a:r>
              <a:rPr lang="en-US" sz="1600" dirty="0">
                <a:sym typeface="Wingdings" pitchFamily="2" charset="2"/>
                <a:hlinkClick r:id="rId6"/>
              </a:rPr>
              <a:t>Ref.</a:t>
            </a:r>
            <a:r>
              <a:rPr lang="en-US" sz="1600" dirty="0">
                <a:sym typeface="Wingdings" pitchFamily="2" charset="2"/>
              </a:rPr>
              <a:t>) </a:t>
            </a:r>
            <a:r>
              <a:rPr lang="en-US" sz="2000" dirty="0">
                <a:sym typeface="Wingdings" pitchFamily="2" charset="2"/>
              </a:rPr>
              <a:t>]</a:t>
            </a:r>
            <a:endParaRPr lang="en-US" sz="2000" dirty="0"/>
          </a:p>
        </p:txBody>
      </p:sp>
      <p:sp>
        <p:nvSpPr>
          <p:cNvPr id="4" name="Title 1">
            <a:extLst>
              <a:ext uri="{FF2B5EF4-FFF2-40B4-BE49-F238E27FC236}">
                <a16:creationId xmlns:a16="http://schemas.microsoft.com/office/drawing/2014/main" id="{CA9E4F2C-165E-6B80-0BE4-B50AE1D23809}"/>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14" name="Group 13">
            <a:extLst>
              <a:ext uri="{FF2B5EF4-FFF2-40B4-BE49-F238E27FC236}">
                <a16:creationId xmlns:a16="http://schemas.microsoft.com/office/drawing/2014/main" id="{CB0C8D0E-25C4-F9BA-A18F-3D6ADA581056}"/>
              </a:ext>
            </a:extLst>
          </p:cNvPr>
          <p:cNvGrpSpPr/>
          <p:nvPr/>
        </p:nvGrpSpPr>
        <p:grpSpPr>
          <a:xfrm>
            <a:off x="6245363" y="2887889"/>
            <a:ext cx="5607883" cy="3868895"/>
            <a:chOff x="6245363" y="2887889"/>
            <a:chExt cx="5607883" cy="3868895"/>
          </a:xfrm>
        </p:grpSpPr>
        <p:grpSp>
          <p:nvGrpSpPr>
            <p:cNvPr id="13" name="Group 12">
              <a:extLst>
                <a:ext uri="{FF2B5EF4-FFF2-40B4-BE49-F238E27FC236}">
                  <a16:creationId xmlns:a16="http://schemas.microsoft.com/office/drawing/2014/main" id="{5828BF7B-872E-CBAB-4D7F-3B978CA32F9C}"/>
                </a:ext>
              </a:extLst>
            </p:cNvPr>
            <p:cNvGrpSpPr/>
            <p:nvPr/>
          </p:nvGrpSpPr>
          <p:grpSpPr>
            <a:xfrm>
              <a:off x="6245363" y="2887889"/>
              <a:ext cx="5607883" cy="3868895"/>
              <a:chOff x="6245363" y="2887889"/>
              <a:chExt cx="5607883" cy="3868895"/>
            </a:xfrm>
          </p:grpSpPr>
          <p:pic>
            <p:nvPicPr>
              <p:cNvPr id="2" name="Picture 1">
                <a:extLst>
                  <a:ext uri="{FF2B5EF4-FFF2-40B4-BE49-F238E27FC236}">
                    <a16:creationId xmlns:a16="http://schemas.microsoft.com/office/drawing/2014/main" id="{F261834A-1AA4-DD34-6560-5148575C692A}"/>
                  </a:ext>
                </a:extLst>
              </p:cNvPr>
              <p:cNvPicPr>
                <a:picLocks noChangeAspect="1"/>
              </p:cNvPicPr>
              <p:nvPr/>
            </p:nvPicPr>
            <p:blipFill>
              <a:blip r:embed="rId7"/>
              <a:stretch>
                <a:fillRect/>
              </a:stretch>
            </p:blipFill>
            <p:spPr>
              <a:xfrm>
                <a:off x="6245363" y="3434056"/>
                <a:ext cx="5056325" cy="3322728"/>
              </a:xfrm>
              <a:prstGeom prst="rect">
                <a:avLst/>
              </a:prstGeom>
            </p:spPr>
          </p:pic>
          <p:sp>
            <p:nvSpPr>
              <p:cNvPr id="6" name="TextBox 5">
                <a:extLst>
                  <a:ext uri="{FF2B5EF4-FFF2-40B4-BE49-F238E27FC236}">
                    <a16:creationId xmlns:a16="http://schemas.microsoft.com/office/drawing/2014/main" id="{E1DD668E-5F9C-86AB-B645-0A2611BB08E6}"/>
                  </a:ext>
                </a:extLst>
              </p:cNvPr>
              <p:cNvSpPr txBox="1"/>
              <p:nvPr/>
            </p:nvSpPr>
            <p:spPr>
              <a:xfrm>
                <a:off x="6525441" y="2887889"/>
                <a:ext cx="5327805" cy="461665"/>
              </a:xfrm>
              <a:prstGeom prst="rect">
                <a:avLst/>
              </a:prstGeom>
              <a:noFill/>
            </p:spPr>
            <p:txBody>
              <a:bodyPr wrap="none" rtlCol="0">
                <a:spAutoFit/>
              </a:bodyPr>
              <a:lstStyle/>
              <a:p>
                <a:r>
                  <a:rPr lang="en-US" sz="2400" i="1" dirty="0">
                    <a:solidFill>
                      <a:srgbClr val="0070C0"/>
                    </a:solidFill>
                  </a:rPr>
                  <a:t>Q</a:t>
                </a:r>
                <a:r>
                  <a:rPr lang="en-US" sz="2400" dirty="0">
                    <a:solidFill>
                      <a:srgbClr val="0070C0"/>
                    </a:solidFill>
                  </a:rPr>
                  <a:t> from nuclear energies (</a:t>
                </a:r>
                <a:r>
                  <a:rPr lang="en-US" sz="2400" i="1" dirty="0">
                    <a:solidFill>
                      <a:srgbClr val="0070C0"/>
                    </a:solidFill>
                  </a:rPr>
                  <a:t>A &lt; 8</a:t>
                </a:r>
                <a:r>
                  <a:rPr lang="en-US" sz="2400" dirty="0">
                    <a:solidFill>
                      <a:srgbClr val="0070C0"/>
                    </a:solidFill>
                  </a:rPr>
                  <a:t> vs. </a:t>
                </a:r>
                <a:r>
                  <a:rPr lang="en-US" sz="2400" i="1" dirty="0">
                    <a:solidFill>
                      <a:srgbClr val="0070C0"/>
                    </a:solidFill>
                  </a:rPr>
                  <a:t>A ≥ 8</a:t>
                </a:r>
                <a:r>
                  <a:rPr lang="en-US" sz="2400" dirty="0">
                    <a:solidFill>
                      <a:srgbClr val="0070C0"/>
                    </a:solidFill>
                  </a:rPr>
                  <a:t>)</a:t>
                </a:r>
              </a:p>
            </p:txBody>
          </p:sp>
        </p:grpSp>
        <p:sp>
          <p:nvSpPr>
            <p:cNvPr id="5" name="TextBox 4">
              <a:extLst>
                <a:ext uri="{FF2B5EF4-FFF2-40B4-BE49-F238E27FC236}">
                  <a16:creationId xmlns:a16="http://schemas.microsoft.com/office/drawing/2014/main" id="{41B08A2B-4A00-D63F-B09A-E1DF3A3A1982}"/>
                </a:ext>
              </a:extLst>
            </p:cNvPr>
            <p:cNvSpPr txBox="1"/>
            <p:nvPr/>
          </p:nvSpPr>
          <p:spPr>
            <a:xfrm>
              <a:off x="9403129" y="5063669"/>
              <a:ext cx="1703800" cy="584775"/>
            </a:xfrm>
            <a:prstGeom prst="rect">
              <a:avLst/>
            </a:prstGeom>
            <a:solidFill>
              <a:schemeClr val="bg1">
                <a:lumMod val="95000"/>
              </a:schemeClr>
            </a:solidFill>
          </p:spPr>
          <p:txBody>
            <a:bodyPr wrap="none" rtlCol="0">
              <a:spAutoFit/>
            </a:bodyPr>
            <a:lstStyle/>
            <a:p>
              <a:r>
                <a:rPr lang="en-US" sz="1600" dirty="0"/>
                <a:t>Maris, Roth et al., </a:t>
              </a:r>
              <a:br>
                <a:rPr lang="en-US" sz="1600" dirty="0"/>
              </a:br>
              <a:r>
                <a:rPr lang="en-US" sz="1600" dirty="0"/>
                <a:t>PRC (2022)</a:t>
              </a:r>
            </a:p>
          </p:txBody>
        </p:sp>
      </p:grpSp>
      <p:sp>
        <p:nvSpPr>
          <p:cNvPr id="3" name="TextBox 2">
            <a:extLst>
              <a:ext uri="{FF2B5EF4-FFF2-40B4-BE49-F238E27FC236}">
                <a16:creationId xmlns:a16="http://schemas.microsoft.com/office/drawing/2014/main" id="{71173A93-3A93-C932-F8D2-DFB3B1B7DDD3}"/>
              </a:ext>
            </a:extLst>
          </p:cNvPr>
          <p:cNvSpPr txBox="1"/>
          <p:nvPr/>
        </p:nvSpPr>
        <p:spPr>
          <a:xfrm>
            <a:off x="11270625" y="467220"/>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8" action="ppaction://hlinksldjump"/>
              </a:rPr>
              <a:t>back</a:t>
            </a:r>
            <a:r>
              <a:rPr lang="en-US" dirty="0"/>
              <a:t>]</a:t>
            </a:r>
          </a:p>
        </p:txBody>
      </p:sp>
    </p:spTree>
    <p:extLst>
      <p:ext uri="{BB962C8B-B14F-4D97-AF65-F5344CB8AC3E}">
        <p14:creationId xmlns:p14="http://schemas.microsoft.com/office/powerpoint/2010/main" val="9376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078CFF3-852F-4745-8D3D-81F1615BFB20}"/>
              </a:ext>
            </a:extLst>
          </p:cNvPr>
          <p:cNvSpPr/>
          <p:nvPr/>
        </p:nvSpPr>
        <p:spPr>
          <a:xfrm>
            <a:off x="0" y="125880"/>
            <a:ext cx="12457043" cy="1200329"/>
          </a:xfrm>
          <a:prstGeom prst="rect">
            <a:avLst/>
          </a:prstGeom>
        </p:spPr>
        <p:txBody>
          <a:bodyPr wrap="square">
            <a:spAutoFit/>
          </a:bodyPr>
          <a:lstStyle/>
          <a:p>
            <a:pPr algn="ctr"/>
            <a:r>
              <a:rPr lang="en-US" sz="3600" b="1" i="1" dirty="0">
                <a:solidFill>
                  <a:srgbClr val="FF0000"/>
                </a:solidFill>
              </a:rPr>
              <a:t>Light nuclei with </a:t>
            </a:r>
            <a:r>
              <a:rPr lang="en-US" sz="3600" b="1" i="1" dirty="0" err="1">
                <a:solidFill>
                  <a:srgbClr val="FF0000"/>
                </a:solidFill>
              </a:rPr>
              <a:t>semilocal</a:t>
            </a:r>
            <a:r>
              <a:rPr lang="en-US" sz="3600" b="1" i="1" dirty="0">
                <a:solidFill>
                  <a:srgbClr val="FF0000"/>
                </a:solidFill>
              </a:rPr>
              <a:t> momentum-space regularized </a:t>
            </a:r>
            <a:br>
              <a:rPr lang="en-US" sz="3600" b="1" i="1" dirty="0">
                <a:solidFill>
                  <a:srgbClr val="FF0000"/>
                </a:solidFill>
              </a:rPr>
            </a:br>
            <a:r>
              <a:rPr lang="en-US" sz="3600" b="1" i="1" dirty="0">
                <a:solidFill>
                  <a:srgbClr val="FF0000"/>
                </a:solidFill>
              </a:rPr>
              <a:t>chiral interactions up to [and beyond] N</a:t>
            </a:r>
            <a:r>
              <a:rPr lang="en-US" sz="3600" b="1" i="1" baseline="30000" dirty="0">
                <a:solidFill>
                  <a:srgbClr val="FF0000"/>
                </a:solidFill>
              </a:rPr>
              <a:t>2</a:t>
            </a:r>
            <a:r>
              <a:rPr lang="en-US" sz="3600" b="1" i="1" dirty="0">
                <a:solidFill>
                  <a:srgbClr val="FF0000"/>
                </a:solidFill>
              </a:rPr>
              <a:t>LO</a:t>
            </a:r>
          </a:p>
        </p:txBody>
      </p:sp>
      <p:grpSp>
        <p:nvGrpSpPr>
          <p:cNvPr id="3" name="Group 2">
            <a:extLst>
              <a:ext uri="{FF2B5EF4-FFF2-40B4-BE49-F238E27FC236}">
                <a16:creationId xmlns:a16="http://schemas.microsoft.com/office/drawing/2014/main" id="{DE8C94F1-DD7F-AD48-9614-0473CEFCE5D7}"/>
              </a:ext>
            </a:extLst>
          </p:cNvPr>
          <p:cNvGrpSpPr/>
          <p:nvPr/>
        </p:nvGrpSpPr>
        <p:grpSpPr>
          <a:xfrm>
            <a:off x="2072912" y="1433341"/>
            <a:ext cx="2871299" cy="1209047"/>
            <a:chOff x="4195291" y="2028249"/>
            <a:chExt cx="2871299" cy="1209047"/>
          </a:xfrm>
        </p:grpSpPr>
        <p:sp>
          <p:nvSpPr>
            <p:cNvPr id="2" name="TextBox 1">
              <a:extLst>
                <a:ext uri="{FF2B5EF4-FFF2-40B4-BE49-F238E27FC236}">
                  <a16:creationId xmlns:a16="http://schemas.microsoft.com/office/drawing/2014/main" id="{C56B1258-637C-0141-8533-057832B8F03C}"/>
                </a:ext>
              </a:extLst>
            </p:cNvPr>
            <p:cNvSpPr txBox="1"/>
            <p:nvPr/>
          </p:nvSpPr>
          <p:spPr>
            <a:xfrm>
              <a:off x="4195291" y="2028249"/>
              <a:ext cx="2871299" cy="461665"/>
            </a:xfrm>
            <a:prstGeom prst="rect">
              <a:avLst/>
            </a:prstGeom>
            <a:noFill/>
          </p:spPr>
          <p:txBody>
            <a:bodyPr wrap="none" rtlCol="0">
              <a:spAutoFit/>
            </a:bodyPr>
            <a:lstStyle/>
            <a:p>
              <a:r>
                <a:rPr lang="en-US" sz="2400" b="1" dirty="0">
                  <a:solidFill>
                    <a:srgbClr val="0070C0"/>
                  </a:solidFill>
                </a:rPr>
                <a:t>LENPIC Collaboration</a:t>
              </a:r>
              <a:endParaRPr lang="en-US" sz="2400" dirty="0">
                <a:solidFill>
                  <a:srgbClr val="0070C0"/>
                </a:solidFill>
              </a:endParaRPr>
            </a:p>
          </p:txBody>
        </p:sp>
        <p:sp>
          <p:nvSpPr>
            <p:cNvPr id="18" name="Rectangle 17">
              <a:extLst>
                <a:ext uri="{FF2B5EF4-FFF2-40B4-BE49-F238E27FC236}">
                  <a16:creationId xmlns:a16="http://schemas.microsoft.com/office/drawing/2014/main" id="{E9923F9B-CAF9-264E-AE8E-FC19EE3D85FD}"/>
                </a:ext>
              </a:extLst>
            </p:cNvPr>
            <p:cNvSpPr/>
            <p:nvPr/>
          </p:nvSpPr>
          <p:spPr>
            <a:xfrm>
              <a:off x="4226565" y="2467855"/>
              <a:ext cx="2826736" cy="769441"/>
            </a:xfrm>
            <a:prstGeom prst="rect">
              <a:avLst/>
            </a:prstGeom>
          </p:spPr>
          <p:txBody>
            <a:bodyPr wrap="none">
              <a:spAutoFit/>
            </a:bodyPr>
            <a:lstStyle/>
            <a:p>
              <a:r>
                <a:rPr lang="en-US" sz="2000" b="1" dirty="0">
                  <a:hlinkClick r:id="rId3"/>
                </a:rPr>
                <a:t>https://</a:t>
              </a:r>
              <a:r>
                <a:rPr lang="en-US" sz="2000" b="1" dirty="0" err="1">
                  <a:hlinkClick r:id="rId3"/>
                </a:rPr>
                <a:t>www.lenpic.org</a:t>
              </a:r>
              <a:r>
                <a:rPr lang="en-US" sz="2000" b="1" dirty="0">
                  <a:hlinkClick r:id="rId3"/>
                </a:rPr>
                <a:t>/</a:t>
              </a:r>
              <a:endParaRPr lang="en-US" sz="2000" b="1" dirty="0"/>
            </a:p>
            <a:p>
              <a:endParaRPr lang="en-US" sz="2400" b="1" dirty="0"/>
            </a:p>
          </p:txBody>
        </p:sp>
        <p:sp>
          <p:nvSpPr>
            <p:cNvPr id="28" name="TextBox 27">
              <a:extLst>
                <a:ext uri="{FF2B5EF4-FFF2-40B4-BE49-F238E27FC236}">
                  <a16:creationId xmlns:a16="http://schemas.microsoft.com/office/drawing/2014/main" id="{16D553A8-689E-914E-B5E3-78344D1FF834}"/>
                </a:ext>
              </a:extLst>
            </p:cNvPr>
            <p:cNvSpPr txBox="1"/>
            <p:nvPr/>
          </p:nvSpPr>
          <p:spPr>
            <a:xfrm>
              <a:off x="4599544" y="2360134"/>
              <a:ext cx="184731" cy="400110"/>
            </a:xfrm>
            <a:prstGeom prst="rect">
              <a:avLst/>
            </a:prstGeom>
            <a:noFill/>
          </p:spPr>
          <p:txBody>
            <a:bodyPr wrap="none" rtlCol="0">
              <a:spAutoFit/>
            </a:bodyPr>
            <a:lstStyle/>
            <a:p>
              <a:endParaRPr lang="en-US" sz="2000" dirty="0"/>
            </a:p>
          </p:txBody>
        </p:sp>
      </p:grpSp>
      <p:grpSp>
        <p:nvGrpSpPr>
          <p:cNvPr id="6" name="Group 5">
            <a:extLst>
              <a:ext uri="{FF2B5EF4-FFF2-40B4-BE49-F238E27FC236}">
                <a16:creationId xmlns:a16="http://schemas.microsoft.com/office/drawing/2014/main" id="{AB7C21E8-B025-0141-B04A-69255DB30F9C}"/>
              </a:ext>
            </a:extLst>
          </p:cNvPr>
          <p:cNvGrpSpPr/>
          <p:nvPr/>
        </p:nvGrpSpPr>
        <p:grpSpPr>
          <a:xfrm>
            <a:off x="259422" y="3075967"/>
            <a:ext cx="3251200" cy="3048000"/>
            <a:chOff x="447312" y="3313961"/>
            <a:chExt cx="3251200" cy="3048000"/>
          </a:xfrm>
        </p:grpSpPr>
        <p:pic>
          <p:nvPicPr>
            <p:cNvPr id="30" name="Picture 29">
              <a:extLst>
                <a:ext uri="{FF2B5EF4-FFF2-40B4-BE49-F238E27FC236}">
                  <a16:creationId xmlns:a16="http://schemas.microsoft.com/office/drawing/2014/main" id="{8B06E070-3C15-E14C-ACA4-A1ADF4A5E4E6}"/>
                </a:ext>
              </a:extLst>
            </p:cNvPr>
            <p:cNvPicPr>
              <a:picLocks noChangeAspect="1"/>
            </p:cNvPicPr>
            <p:nvPr/>
          </p:nvPicPr>
          <p:blipFill>
            <a:blip r:embed="rId4"/>
            <a:stretch>
              <a:fillRect/>
            </a:stretch>
          </p:blipFill>
          <p:spPr>
            <a:xfrm>
              <a:off x="447312" y="3313961"/>
              <a:ext cx="3251200" cy="3048000"/>
            </a:xfrm>
            <a:prstGeom prst="rect">
              <a:avLst/>
            </a:prstGeom>
          </p:spPr>
        </p:pic>
        <p:sp>
          <p:nvSpPr>
            <p:cNvPr id="31" name="TextBox 30">
              <a:extLst>
                <a:ext uri="{FF2B5EF4-FFF2-40B4-BE49-F238E27FC236}">
                  <a16:creationId xmlns:a16="http://schemas.microsoft.com/office/drawing/2014/main" id="{4AE7011C-8FAE-2B44-B741-1B0082CEC6D1}"/>
                </a:ext>
              </a:extLst>
            </p:cNvPr>
            <p:cNvSpPr txBox="1"/>
            <p:nvPr/>
          </p:nvSpPr>
          <p:spPr>
            <a:xfrm>
              <a:off x="3129999" y="4819516"/>
              <a:ext cx="439544"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D</a:t>
              </a:r>
              <a:endParaRPr lang="en-US" sz="2400" i="1" baseline="-25000" dirty="0">
                <a:solidFill>
                  <a:srgbClr val="FF0000"/>
                </a:solidFill>
              </a:endParaRPr>
            </a:p>
          </p:txBody>
        </p:sp>
        <p:sp>
          <p:nvSpPr>
            <p:cNvPr id="32" name="TextBox 31">
              <a:extLst>
                <a:ext uri="{FF2B5EF4-FFF2-40B4-BE49-F238E27FC236}">
                  <a16:creationId xmlns:a16="http://schemas.microsoft.com/office/drawing/2014/main" id="{7192C50D-381A-DC4B-A326-D2DC21875AA3}"/>
                </a:ext>
              </a:extLst>
            </p:cNvPr>
            <p:cNvSpPr txBox="1"/>
            <p:nvPr/>
          </p:nvSpPr>
          <p:spPr>
            <a:xfrm>
              <a:off x="2671358" y="4819515"/>
              <a:ext cx="413896"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E</a:t>
              </a:r>
              <a:endParaRPr lang="en-US" sz="2400" i="1" baseline="-25000" dirty="0">
                <a:solidFill>
                  <a:srgbClr val="FF0000"/>
                </a:solidFill>
              </a:endParaRPr>
            </a:p>
          </p:txBody>
        </p:sp>
      </p:grpSp>
      <p:sp>
        <p:nvSpPr>
          <p:cNvPr id="39" name="TextBox 38">
            <a:extLst>
              <a:ext uri="{FF2B5EF4-FFF2-40B4-BE49-F238E27FC236}">
                <a16:creationId xmlns:a16="http://schemas.microsoft.com/office/drawing/2014/main" id="{DA89D48B-B838-564D-9868-1B200F0FB65E}"/>
              </a:ext>
            </a:extLst>
          </p:cNvPr>
          <p:cNvSpPr txBox="1"/>
          <p:nvPr/>
        </p:nvSpPr>
        <p:spPr>
          <a:xfrm>
            <a:off x="5605454" y="1343396"/>
            <a:ext cx="2007281" cy="1384995"/>
          </a:xfrm>
          <a:prstGeom prst="rect">
            <a:avLst/>
          </a:prstGeom>
          <a:noFill/>
        </p:spPr>
        <p:txBody>
          <a:bodyPr wrap="none" rtlCol="0">
            <a:spAutoFit/>
          </a:bodyPr>
          <a:lstStyle/>
          <a:p>
            <a:pPr algn="ctr"/>
            <a:r>
              <a:rPr lang="en-US" sz="2400" dirty="0"/>
              <a:t>P. Maris et al., </a:t>
            </a:r>
            <a:br>
              <a:rPr lang="en-US" sz="2400" dirty="0"/>
            </a:br>
            <a:r>
              <a:rPr lang="en-US" sz="2000" dirty="0"/>
              <a:t>PRC </a:t>
            </a:r>
            <a:r>
              <a:rPr lang="en-US" sz="2000" b="1" dirty="0"/>
              <a:t>103</a:t>
            </a:r>
            <a:r>
              <a:rPr lang="en-US" sz="2000" dirty="0"/>
              <a:t>, </a:t>
            </a:r>
            <a:br>
              <a:rPr lang="en-US" sz="2000" dirty="0"/>
            </a:br>
            <a:r>
              <a:rPr lang="en-US" sz="2000" dirty="0"/>
              <a:t>054001 (2021)</a:t>
            </a:r>
          </a:p>
          <a:p>
            <a:pPr algn="ctr"/>
            <a:r>
              <a:rPr lang="en-US" sz="2000" dirty="0"/>
              <a:t>arXiv:</a:t>
            </a:r>
            <a:r>
              <a:rPr lang="en-US" sz="2000" dirty="0">
                <a:hlinkClick r:id="rId5"/>
              </a:rPr>
              <a:t>2104.04441</a:t>
            </a:r>
            <a:endParaRPr lang="en-US" sz="2000" dirty="0"/>
          </a:p>
        </p:txBody>
      </p:sp>
      <p:pic>
        <p:nvPicPr>
          <p:cNvPr id="21" name="Picture 20">
            <a:extLst>
              <a:ext uri="{FF2B5EF4-FFF2-40B4-BE49-F238E27FC236}">
                <a16:creationId xmlns:a16="http://schemas.microsoft.com/office/drawing/2014/main" id="{5CB4EA79-B748-0D4A-8D7E-B513B25EF146}"/>
              </a:ext>
            </a:extLst>
          </p:cNvPr>
          <p:cNvPicPr>
            <a:picLocks noChangeAspect="1"/>
          </p:cNvPicPr>
          <p:nvPr/>
        </p:nvPicPr>
        <p:blipFill>
          <a:blip r:embed="rId6"/>
          <a:stretch>
            <a:fillRect/>
          </a:stretch>
        </p:blipFill>
        <p:spPr>
          <a:xfrm>
            <a:off x="626465" y="942834"/>
            <a:ext cx="1404886" cy="1732189"/>
          </a:xfrm>
          <a:prstGeom prst="rect">
            <a:avLst/>
          </a:prstGeom>
        </p:spPr>
      </p:pic>
      <p:sp>
        <p:nvSpPr>
          <p:cNvPr id="5" name="TextBox 4">
            <a:extLst>
              <a:ext uri="{FF2B5EF4-FFF2-40B4-BE49-F238E27FC236}">
                <a16:creationId xmlns:a16="http://schemas.microsoft.com/office/drawing/2014/main" id="{C03B7F86-0F38-D947-BA31-660EF1F4EFC9}"/>
              </a:ext>
            </a:extLst>
          </p:cNvPr>
          <p:cNvSpPr txBox="1"/>
          <p:nvPr/>
        </p:nvSpPr>
        <p:spPr>
          <a:xfrm>
            <a:off x="3780430" y="3075966"/>
            <a:ext cx="8311487" cy="3447098"/>
          </a:xfrm>
          <a:prstGeom prst="rect">
            <a:avLst/>
          </a:prstGeom>
          <a:noFill/>
        </p:spPr>
        <p:txBody>
          <a:bodyPr wrap="square" rtlCol="0">
            <a:spAutoFit/>
          </a:bodyPr>
          <a:lstStyle/>
          <a:p>
            <a:pPr marL="194310" indent="-194310">
              <a:spcAft>
                <a:spcPts val="1200"/>
              </a:spcAft>
              <a:buFont typeface="Arial" panose="020B0604020202020204" pitchFamily="34" charset="0"/>
              <a:buChar char="•"/>
            </a:pPr>
            <a:r>
              <a:rPr lang="en-US" sz="2400" i="1" dirty="0"/>
              <a:t>Consistent</a:t>
            </a:r>
            <a:r>
              <a:rPr lang="en-US" sz="2400" dirty="0"/>
              <a:t> NN and 3N potentials to N</a:t>
            </a:r>
            <a:r>
              <a:rPr lang="en-US" sz="2400" baseline="30000" dirty="0"/>
              <a:t>2</a:t>
            </a:r>
            <a:r>
              <a:rPr lang="en-US" sz="2400" dirty="0"/>
              <a:t>LO [2022: NN to N</a:t>
            </a:r>
            <a:r>
              <a:rPr lang="en-US" sz="2400" baseline="30000" dirty="0"/>
              <a:t>4</a:t>
            </a:r>
            <a:r>
              <a:rPr lang="en-US" sz="2400" dirty="0"/>
              <a:t>LO] </a:t>
            </a:r>
          </a:p>
          <a:p>
            <a:pPr marL="194310" indent="-194310">
              <a:spcAft>
                <a:spcPts val="1200"/>
              </a:spcAft>
              <a:buFont typeface="Arial" panose="020B0604020202020204" pitchFamily="34" charset="0"/>
              <a:buChar char="•"/>
            </a:pPr>
            <a:r>
              <a:rPr lang="en-US" sz="2400" dirty="0"/>
              <a:t>“</a:t>
            </a:r>
            <a:r>
              <a:rPr lang="en-US" sz="2400" dirty="0" err="1"/>
              <a:t>Semilocal</a:t>
            </a:r>
            <a:r>
              <a:rPr lang="en-US" sz="2400" dirty="0"/>
              <a:t>” to reduce regulator artifacts</a:t>
            </a:r>
          </a:p>
          <a:p>
            <a:pPr marL="194310" indent="-194310">
              <a:spcAft>
                <a:spcPts val="1200"/>
              </a:spcAft>
              <a:buFont typeface="Arial" panose="020B0604020202020204" pitchFamily="34" charset="0"/>
              <a:buChar char="•"/>
            </a:pPr>
            <a:r>
              <a:rPr lang="en-US" sz="2400" dirty="0" err="1"/>
              <a:t>c</a:t>
            </a:r>
            <a:r>
              <a:rPr lang="en-US" sz="2400" baseline="-25000" dirty="0" err="1"/>
              <a:t>E</a:t>
            </a:r>
            <a:r>
              <a:rPr lang="en-US" sz="2400" baseline="-25000" dirty="0"/>
              <a:t>  </a:t>
            </a:r>
            <a:r>
              <a:rPr lang="en-US" sz="2400" dirty="0"/>
              <a:t>and</a:t>
            </a:r>
            <a:r>
              <a:rPr lang="en-US" sz="2400" baseline="-25000" dirty="0"/>
              <a:t>  </a:t>
            </a:r>
            <a:r>
              <a:rPr lang="en-US" sz="2400" dirty="0" err="1"/>
              <a:t>c</a:t>
            </a:r>
            <a:r>
              <a:rPr lang="en-US" sz="2400" baseline="-25000" dirty="0" err="1"/>
              <a:t>D</a:t>
            </a:r>
            <a:r>
              <a:rPr lang="en-US" sz="2400" baseline="-25000" dirty="0"/>
              <a:t>  </a:t>
            </a:r>
            <a:r>
              <a:rPr lang="en-US" sz="2400" dirty="0"/>
              <a:t>from </a:t>
            </a:r>
            <a:r>
              <a:rPr lang="en-US" sz="2400" baseline="30000" dirty="0"/>
              <a:t>3</a:t>
            </a:r>
            <a:r>
              <a:rPr lang="en-US" sz="2400" dirty="0"/>
              <a:t>H binding and </a:t>
            </a:r>
            <a:r>
              <a:rPr lang="en-US" sz="2400" i="1" dirty="0"/>
              <a:t>Nd</a:t>
            </a:r>
            <a:r>
              <a:rPr lang="en-US" sz="2400" dirty="0"/>
              <a:t> diff. cross section minimum </a:t>
            </a:r>
          </a:p>
          <a:p>
            <a:pPr marL="194310" indent="-194310">
              <a:spcAft>
                <a:spcPts val="1200"/>
              </a:spcAft>
              <a:buFont typeface="Arial" panose="020B0604020202020204" pitchFamily="34" charset="0"/>
              <a:buChar char="•"/>
            </a:pPr>
            <a:r>
              <a:rPr lang="en-US" sz="2400" dirty="0"/>
              <a:t>Calculations for few-body and p-shell+ nuclei (NCCI plus SRG)</a:t>
            </a:r>
          </a:p>
          <a:p>
            <a:pPr marL="194310" indent="-194310">
              <a:spcAft>
                <a:spcPts val="1200"/>
              </a:spcAft>
              <a:buFont typeface="Arial" panose="020B0604020202020204" pitchFamily="34" charset="0"/>
              <a:buChar char="•"/>
            </a:pPr>
            <a:r>
              <a:rPr lang="en-US" sz="2400" dirty="0">
                <a:solidFill>
                  <a:srgbClr val="FF0000"/>
                </a:solidFill>
              </a:rPr>
              <a:t>Bayesian estimates of EFT truncation errors (also method error)</a:t>
            </a:r>
          </a:p>
          <a:p>
            <a:pPr marL="194310" indent="-194310">
              <a:spcAft>
                <a:spcPts val="1200"/>
              </a:spcAft>
              <a:buFont typeface="Arial" panose="020B0604020202020204" pitchFamily="34" charset="0"/>
              <a:buChar char="•"/>
            </a:pPr>
            <a:r>
              <a:rPr lang="en-US" sz="2400" dirty="0">
                <a:solidFill>
                  <a:srgbClr val="FF0000"/>
                </a:solidFill>
              </a:rPr>
              <a:t>Many results (e.g., </a:t>
            </a:r>
            <a:r>
              <a:rPr lang="en-US" sz="2400" dirty="0" err="1">
                <a:solidFill>
                  <a:srgbClr val="FF0000"/>
                </a:solidFill>
              </a:rPr>
              <a:t>overbinding</a:t>
            </a:r>
            <a:r>
              <a:rPr lang="en-US" sz="2400" dirty="0">
                <a:solidFill>
                  <a:srgbClr val="FF0000"/>
                </a:solidFill>
              </a:rPr>
              <a:t> at N</a:t>
            </a:r>
            <a:r>
              <a:rPr lang="en-US" sz="2400" baseline="30000" dirty="0">
                <a:solidFill>
                  <a:srgbClr val="FF0000"/>
                </a:solidFill>
              </a:rPr>
              <a:t>2</a:t>
            </a:r>
            <a:r>
              <a:rPr lang="en-US" sz="2400" dirty="0">
                <a:solidFill>
                  <a:srgbClr val="FF0000"/>
                </a:solidFill>
              </a:rPr>
              <a:t>LO and cutoff dependence reduced with higher-order NN; but radii still underpredicted). </a:t>
            </a:r>
          </a:p>
        </p:txBody>
      </p:sp>
      <p:sp>
        <p:nvSpPr>
          <p:cNvPr id="7" name="TextBox 6">
            <a:extLst>
              <a:ext uri="{FF2B5EF4-FFF2-40B4-BE49-F238E27FC236}">
                <a16:creationId xmlns:a16="http://schemas.microsoft.com/office/drawing/2014/main" id="{5812E5DA-524B-BC91-C25B-F39A62A81815}"/>
              </a:ext>
            </a:extLst>
          </p:cNvPr>
          <p:cNvSpPr txBox="1"/>
          <p:nvPr/>
        </p:nvSpPr>
        <p:spPr>
          <a:xfrm>
            <a:off x="8195444" y="1328537"/>
            <a:ext cx="3038782" cy="1384995"/>
          </a:xfrm>
          <a:prstGeom prst="rect">
            <a:avLst/>
          </a:prstGeom>
          <a:noFill/>
        </p:spPr>
        <p:txBody>
          <a:bodyPr wrap="none" rtlCol="0">
            <a:spAutoFit/>
          </a:bodyPr>
          <a:lstStyle/>
          <a:p>
            <a:pPr algn="ctr"/>
            <a:r>
              <a:rPr lang="en-US" sz="2400" dirty="0"/>
              <a:t>P. Maris, R. Roth et al., </a:t>
            </a:r>
            <a:br>
              <a:rPr lang="en-US" sz="2400" dirty="0"/>
            </a:br>
            <a:r>
              <a:rPr lang="en-US" sz="2000" dirty="0"/>
              <a:t>PRC </a:t>
            </a:r>
            <a:r>
              <a:rPr lang="en-US" sz="2000" b="1" dirty="0"/>
              <a:t>106</a:t>
            </a:r>
            <a:r>
              <a:rPr lang="en-US" sz="2000" dirty="0"/>
              <a:t>, </a:t>
            </a:r>
            <a:br>
              <a:rPr lang="en-US" sz="2000" dirty="0"/>
            </a:br>
            <a:r>
              <a:rPr lang="en-US" sz="2000" dirty="0"/>
              <a:t>064002 (2022)</a:t>
            </a:r>
          </a:p>
          <a:p>
            <a:pPr algn="ctr"/>
            <a:r>
              <a:rPr lang="en-US" sz="2000" dirty="0"/>
              <a:t>arXiv:</a:t>
            </a:r>
            <a:r>
              <a:rPr lang="en-US" sz="2000" dirty="0">
                <a:hlinkClick r:id="rId7"/>
              </a:rPr>
              <a:t>2206.13303</a:t>
            </a:r>
            <a:endParaRPr lang="en-US" sz="2000" dirty="0"/>
          </a:p>
        </p:txBody>
      </p:sp>
      <p:sp>
        <p:nvSpPr>
          <p:cNvPr id="4" name="TextBox 3">
            <a:extLst>
              <a:ext uri="{FF2B5EF4-FFF2-40B4-BE49-F238E27FC236}">
                <a16:creationId xmlns:a16="http://schemas.microsoft.com/office/drawing/2014/main" id="{6601B260-B710-8933-B2B9-F0E5A046919D}"/>
              </a:ext>
            </a:extLst>
          </p:cNvPr>
          <p:cNvSpPr txBox="1"/>
          <p:nvPr/>
        </p:nvSpPr>
        <p:spPr>
          <a:xfrm>
            <a:off x="10805391" y="780805"/>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8" action="ppaction://hlinksldjump"/>
              </a:rPr>
              <a:t>back</a:t>
            </a:r>
            <a:r>
              <a:rPr lang="en-US" dirty="0"/>
              <a:t>]</a:t>
            </a:r>
          </a:p>
        </p:txBody>
      </p:sp>
    </p:spTree>
    <p:extLst>
      <p:ext uri="{BB962C8B-B14F-4D97-AF65-F5344CB8AC3E}">
        <p14:creationId xmlns:p14="http://schemas.microsoft.com/office/powerpoint/2010/main" val="30419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2D0863-0636-8744-AA3E-CA89EA6E9E70}"/>
              </a:ext>
            </a:extLst>
          </p:cNvPr>
          <p:cNvGrpSpPr/>
          <p:nvPr/>
        </p:nvGrpSpPr>
        <p:grpSpPr>
          <a:xfrm>
            <a:off x="8120707" y="161295"/>
            <a:ext cx="3964279" cy="6532671"/>
            <a:chOff x="1534105" y="313470"/>
            <a:chExt cx="3964279" cy="6532671"/>
          </a:xfrm>
        </p:grpSpPr>
        <p:pic>
          <p:nvPicPr>
            <p:cNvPr id="5" name="Picture 4">
              <a:extLst>
                <a:ext uri="{FF2B5EF4-FFF2-40B4-BE49-F238E27FC236}">
                  <a16:creationId xmlns:a16="http://schemas.microsoft.com/office/drawing/2014/main" id="{DDB38112-F424-F34C-ADC2-B5D5DE6D45F5}"/>
                </a:ext>
              </a:extLst>
            </p:cNvPr>
            <p:cNvPicPr>
              <a:picLocks noChangeAspect="1"/>
            </p:cNvPicPr>
            <p:nvPr/>
          </p:nvPicPr>
          <p:blipFill>
            <a:blip r:embed="rId3"/>
            <a:stretch>
              <a:fillRect/>
            </a:stretch>
          </p:blipFill>
          <p:spPr>
            <a:xfrm>
              <a:off x="2159933" y="313470"/>
              <a:ext cx="3338451" cy="6532671"/>
            </a:xfrm>
            <a:prstGeom prst="rect">
              <a:avLst/>
            </a:prstGeom>
          </p:spPr>
        </p:pic>
        <p:sp>
          <p:nvSpPr>
            <p:cNvPr id="6" name="TextBox 5">
              <a:extLst>
                <a:ext uri="{FF2B5EF4-FFF2-40B4-BE49-F238E27FC236}">
                  <a16:creationId xmlns:a16="http://schemas.microsoft.com/office/drawing/2014/main" id="{8D138944-8B3C-F848-A1D3-508026EC883C}"/>
                </a:ext>
              </a:extLst>
            </p:cNvPr>
            <p:cNvSpPr txBox="1"/>
            <p:nvPr/>
          </p:nvSpPr>
          <p:spPr>
            <a:xfrm>
              <a:off x="1794679" y="768278"/>
              <a:ext cx="1364957" cy="1323439"/>
            </a:xfrm>
            <a:prstGeom prst="rect">
              <a:avLst/>
            </a:prstGeom>
            <a:noFill/>
          </p:spPr>
          <p:txBody>
            <a:bodyPr wrap="square" rtlCol="0">
              <a:spAutoFit/>
            </a:bodyPr>
            <a:lstStyle/>
            <a:p>
              <a:r>
                <a:rPr lang="en-US" sz="1600" i="1" dirty="0"/>
                <a:t>Theory minus experiment for selected excitation energies</a:t>
              </a:r>
            </a:p>
          </p:txBody>
        </p:sp>
        <p:sp>
          <p:nvSpPr>
            <p:cNvPr id="7" name="TextBox 6">
              <a:extLst>
                <a:ext uri="{FF2B5EF4-FFF2-40B4-BE49-F238E27FC236}">
                  <a16:creationId xmlns:a16="http://schemas.microsoft.com/office/drawing/2014/main" id="{87EC3E14-DC38-384C-9BA3-09FA66A66636}"/>
                </a:ext>
              </a:extLst>
            </p:cNvPr>
            <p:cNvSpPr txBox="1"/>
            <p:nvPr/>
          </p:nvSpPr>
          <p:spPr>
            <a:xfrm>
              <a:off x="1663753" y="2685510"/>
              <a:ext cx="1331632" cy="1077218"/>
            </a:xfrm>
            <a:prstGeom prst="rect">
              <a:avLst/>
            </a:prstGeom>
            <a:noFill/>
          </p:spPr>
          <p:txBody>
            <a:bodyPr wrap="square" rtlCol="0">
              <a:spAutoFit/>
            </a:bodyPr>
            <a:lstStyle/>
            <a:p>
              <a:r>
                <a:rPr lang="en-US" sz="1600" i="1" dirty="0"/>
                <a:t>Bayesian 95% intervals for two cutoffs (blue &amp; red)</a:t>
              </a:r>
            </a:p>
          </p:txBody>
        </p:sp>
        <p:sp>
          <p:nvSpPr>
            <p:cNvPr id="8" name="TextBox 7">
              <a:extLst>
                <a:ext uri="{FF2B5EF4-FFF2-40B4-BE49-F238E27FC236}">
                  <a16:creationId xmlns:a16="http://schemas.microsoft.com/office/drawing/2014/main" id="{B6883997-52CE-084F-B9D9-6649C367549F}"/>
                </a:ext>
              </a:extLst>
            </p:cNvPr>
            <p:cNvSpPr txBox="1"/>
            <p:nvPr/>
          </p:nvSpPr>
          <p:spPr>
            <a:xfrm>
              <a:off x="1534105" y="4907999"/>
              <a:ext cx="1390512" cy="830997"/>
            </a:xfrm>
            <a:prstGeom prst="rect">
              <a:avLst/>
            </a:prstGeom>
            <a:noFill/>
          </p:spPr>
          <p:txBody>
            <a:bodyPr wrap="square" rtlCol="0">
              <a:spAutoFit/>
            </a:bodyPr>
            <a:lstStyle/>
            <a:p>
              <a:r>
                <a:rPr lang="en-US" sz="1600" i="1" dirty="0"/>
                <a:t>Check if ≈95% of bars overlap zero</a:t>
              </a:r>
            </a:p>
          </p:txBody>
        </p:sp>
      </p:grpSp>
      <p:sp>
        <p:nvSpPr>
          <p:cNvPr id="9" name="Title 1">
            <a:extLst>
              <a:ext uri="{FF2B5EF4-FFF2-40B4-BE49-F238E27FC236}">
                <a16:creationId xmlns:a16="http://schemas.microsoft.com/office/drawing/2014/main" id="{EEC7CBA5-DCFB-B643-977A-AE03B6E65B63}"/>
              </a:ext>
            </a:extLst>
          </p:cNvPr>
          <p:cNvSpPr txBox="1">
            <a:spLocks/>
          </p:cNvSpPr>
          <p:nvPr/>
        </p:nvSpPr>
        <p:spPr>
          <a:xfrm>
            <a:off x="-569110" y="18505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Excitation energies are highly correlated</a:t>
            </a:r>
          </a:p>
          <a:p>
            <a:endParaRPr lang="en-US" sz="3733" b="1" dirty="0">
              <a:solidFill>
                <a:srgbClr val="FF0000"/>
              </a:solidFill>
              <a:latin typeface="+mn-lt"/>
            </a:endParaRPr>
          </a:p>
          <a:p>
            <a:endParaRPr lang="en-US" sz="3733" b="1" dirty="0">
              <a:solidFill>
                <a:srgbClr val="FF0000"/>
              </a:solidFill>
              <a:latin typeface="+mn-lt"/>
            </a:endParaRPr>
          </a:p>
        </p:txBody>
      </p:sp>
      <p:sp>
        <p:nvSpPr>
          <p:cNvPr id="2" name="TextBox 1">
            <a:extLst>
              <a:ext uri="{FF2B5EF4-FFF2-40B4-BE49-F238E27FC236}">
                <a16:creationId xmlns:a16="http://schemas.microsoft.com/office/drawing/2014/main" id="{402F4F62-7B4D-ED46-94ED-C26894D6283F}"/>
              </a:ext>
            </a:extLst>
          </p:cNvPr>
          <p:cNvSpPr txBox="1"/>
          <p:nvPr/>
        </p:nvSpPr>
        <p:spPr>
          <a:xfrm>
            <a:off x="3345117" y="3980476"/>
            <a:ext cx="4596384" cy="2708434"/>
          </a:xfrm>
          <a:prstGeom prst="rect">
            <a:avLst/>
          </a:prstGeom>
          <a:solidFill>
            <a:schemeClr val="accent1">
              <a:lumMod val="20000"/>
              <a:lumOff val="80000"/>
            </a:schemeClr>
          </a:solidFill>
        </p:spPr>
        <p:txBody>
          <a:bodyPr wrap="square" rtlCol="0">
            <a:spAutoFit/>
          </a:bodyPr>
          <a:lstStyle/>
          <a:p>
            <a:pPr marL="194310" indent="-194310">
              <a:spcAft>
                <a:spcPts val="600"/>
              </a:spcAft>
              <a:buFont typeface="Arial" panose="020B0604020202020204" pitchFamily="34" charset="0"/>
              <a:buChar char="•"/>
            </a:pPr>
            <a:r>
              <a:rPr lang="en-US" sz="2000" b="1" dirty="0">
                <a:cs typeface="Arial" charset="0"/>
              </a:rPr>
              <a:t>Model checking: </a:t>
            </a:r>
            <a:r>
              <a:rPr lang="en-US" sz="2000" dirty="0">
                <a:cs typeface="Arial" charset="0"/>
              </a:rPr>
              <a:t>empirical coverage in agreement with experiment </a:t>
            </a:r>
            <a:r>
              <a:rPr lang="en-US" sz="2000" i="1" dirty="0">
                <a:cs typeface="Arial" charset="0"/>
              </a:rPr>
              <a:t>if</a:t>
            </a:r>
            <a:r>
              <a:rPr lang="en-US" sz="2000" dirty="0">
                <a:cs typeface="Arial" charset="0"/>
              </a:rPr>
              <a:t> correlations used for errors.</a:t>
            </a:r>
          </a:p>
          <a:p>
            <a:pPr marL="194310" indent="-194310">
              <a:spcAft>
                <a:spcPts val="600"/>
              </a:spcAft>
              <a:buFont typeface="Arial" panose="020B0604020202020204" pitchFamily="34" charset="0"/>
              <a:buChar char="•"/>
            </a:pPr>
            <a:r>
              <a:rPr lang="en-US" sz="2000" b="1" dirty="0">
                <a:cs typeface="Arial" charset="0"/>
              </a:rPr>
              <a:t>Diagnostic of physics</a:t>
            </a:r>
            <a:r>
              <a:rPr lang="en-US" sz="2000" dirty="0">
                <a:cs typeface="Arial" charset="0"/>
              </a:rPr>
              <a:t>: exceptions in </a:t>
            </a:r>
            <a:r>
              <a:rPr lang="en-US" sz="2000" baseline="30000" dirty="0">
                <a:cs typeface="Arial" charset="0"/>
              </a:rPr>
              <a:t>12</a:t>
            </a:r>
            <a:r>
              <a:rPr lang="en-US" sz="2000" dirty="0">
                <a:cs typeface="Arial" charset="0"/>
              </a:rPr>
              <a:t>C and </a:t>
            </a:r>
            <a:r>
              <a:rPr lang="en-US" sz="2000" baseline="30000" dirty="0">
                <a:cs typeface="Arial" charset="0"/>
              </a:rPr>
              <a:t>12</a:t>
            </a:r>
            <a:r>
              <a:rPr lang="en-US" sz="2000" dirty="0">
                <a:cs typeface="Arial" charset="0"/>
              </a:rPr>
              <a:t>B point to different theoretical correlations in the nuclear structure.</a:t>
            </a:r>
          </a:p>
          <a:p>
            <a:pPr marL="194310" indent="-194310">
              <a:spcAft>
                <a:spcPts val="600"/>
              </a:spcAft>
              <a:buFont typeface="Arial" panose="020B0604020202020204" pitchFamily="34" charset="0"/>
              <a:buChar char="•"/>
            </a:pPr>
            <a:r>
              <a:rPr lang="en-US" sz="2000" b="1" dirty="0">
                <a:cs typeface="Arial" charset="0"/>
              </a:rPr>
              <a:t>Higher order:</a:t>
            </a:r>
            <a:r>
              <a:rPr lang="en-US" sz="2000" dirty="0">
                <a:cs typeface="Arial" charset="0"/>
              </a:rPr>
              <a:t> &gt;N</a:t>
            </a:r>
            <a:r>
              <a:rPr lang="en-US" sz="2000" baseline="30000" dirty="0">
                <a:cs typeface="Arial" charset="0"/>
              </a:rPr>
              <a:t>2</a:t>
            </a:r>
            <a:r>
              <a:rPr lang="en-US" sz="2000" dirty="0">
                <a:cs typeface="Arial" charset="0"/>
              </a:rPr>
              <a:t>LO enables better estimates of correlations </a:t>
            </a:r>
            <a:r>
              <a:rPr lang="en-US" sz="2000" dirty="0">
                <a:cs typeface="Arial" charset="0"/>
                <a:sym typeface="Wingdings" pitchFamily="2" charset="2"/>
              </a:rPr>
              <a:t> more insight</a:t>
            </a:r>
            <a:endParaRPr lang="en-US" sz="2000" dirty="0">
              <a:cs typeface="Arial" charset="0"/>
            </a:endParaRPr>
          </a:p>
        </p:txBody>
      </p:sp>
      <p:grpSp>
        <p:nvGrpSpPr>
          <p:cNvPr id="17" name="Group 16">
            <a:extLst>
              <a:ext uri="{FF2B5EF4-FFF2-40B4-BE49-F238E27FC236}">
                <a16:creationId xmlns:a16="http://schemas.microsoft.com/office/drawing/2014/main" id="{13F9D1CC-E890-0D48-9D60-75D727625694}"/>
              </a:ext>
            </a:extLst>
          </p:cNvPr>
          <p:cNvGrpSpPr/>
          <p:nvPr/>
        </p:nvGrpSpPr>
        <p:grpSpPr>
          <a:xfrm>
            <a:off x="122372" y="777322"/>
            <a:ext cx="2916358" cy="6035794"/>
            <a:chOff x="122372" y="777322"/>
            <a:chExt cx="2916358" cy="6035794"/>
          </a:xfrm>
        </p:grpSpPr>
        <p:pic>
          <p:nvPicPr>
            <p:cNvPr id="11" name="Picture 10">
              <a:extLst>
                <a:ext uri="{FF2B5EF4-FFF2-40B4-BE49-F238E27FC236}">
                  <a16:creationId xmlns:a16="http://schemas.microsoft.com/office/drawing/2014/main" id="{830AD2C3-87E8-A844-8A1E-E97A737891DB}"/>
                </a:ext>
              </a:extLst>
            </p:cNvPr>
            <p:cNvPicPr>
              <a:picLocks noChangeAspect="1"/>
            </p:cNvPicPr>
            <p:nvPr/>
          </p:nvPicPr>
          <p:blipFill>
            <a:blip r:embed="rId4"/>
            <a:stretch>
              <a:fillRect/>
            </a:stretch>
          </p:blipFill>
          <p:spPr>
            <a:xfrm>
              <a:off x="122372" y="777322"/>
              <a:ext cx="2916358" cy="5666462"/>
            </a:xfrm>
            <a:prstGeom prst="rect">
              <a:avLst/>
            </a:prstGeom>
          </p:spPr>
        </p:pic>
        <p:sp>
          <p:nvSpPr>
            <p:cNvPr id="12" name="TextBox 11">
              <a:extLst>
                <a:ext uri="{FF2B5EF4-FFF2-40B4-BE49-F238E27FC236}">
                  <a16:creationId xmlns:a16="http://schemas.microsoft.com/office/drawing/2014/main" id="{8ABC43B5-CFD3-E447-B063-76FB6EE7F7C1}"/>
                </a:ext>
              </a:extLst>
            </p:cNvPr>
            <p:cNvSpPr txBox="1"/>
            <p:nvPr/>
          </p:nvSpPr>
          <p:spPr>
            <a:xfrm>
              <a:off x="214174" y="6443784"/>
              <a:ext cx="2824556" cy="369332"/>
            </a:xfrm>
            <a:prstGeom prst="rect">
              <a:avLst/>
            </a:prstGeom>
            <a:noFill/>
          </p:spPr>
          <p:txBody>
            <a:bodyPr wrap="none" rtlCol="0">
              <a:spAutoFit/>
            </a:bodyPr>
            <a:lstStyle/>
            <a:p>
              <a:r>
                <a:rPr lang="en-US" dirty="0"/>
                <a:t>Coefficients for all the levels</a:t>
              </a:r>
            </a:p>
          </p:txBody>
        </p:sp>
      </p:grpSp>
      <p:sp>
        <p:nvSpPr>
          <p:cNvPr id="14" name="TextBox 13">
            <a:extLst>
              <a:ext uri="{FF2B5EF4-FFF2-40B4-BE49-F238E27FC236}">
                <a16:creationId xmlns:a16="http://schemas.microsoft.com/office/drawing/2014/main" id="{9DE7E5A9-98B0-0F48-A66A-7C519B8B1D94}"/>
              </a:ext>
            </a:extLst>
          </p:cNvPr>
          <p:cNvSpPr txBox="1"/>
          <p:nvPr/>
        </p:nvSpPr>
        <p:spPr>
          <a:xfrm>
            <a:off x="3417107" y="923879"/>
            <a:ext cx="4703600" cy="2092881"/>
          </a:xfrm>
          <a:prstGeom prst="rect">
            <a:avLst/>
          </a:prstGeom>
          <a:noFill/>
        </p:spPr>
        <p:txBody>
          <a:bodyPr wrap="square" rtlCol="0">
            <a:spAutoFit/>
          </a:bodyPr>
          <a:lstStyle/>
          <a:p>
            <a:pPr marL="192024" indent="-192024">
              <a:spcAft>
                <a:spcPts val="600"/>
              </a:spcAft>
              <a:buFont typeface="Arial" panose="020B0604020202020204" pitchFamily="34" charset="0"/>
              <a:buChar char="•"/>
            </a:pPr>
            <a:r>
              <a:rPr lang="en-US" sz="2000" dirty="0"/>
              <a:t>Empirically: calculated excitation energies are better determined than each level.</a:t>
            </a:r>
          </a:p>
          <a:p>
            <a:pPr marL="192024" indent="-192024">
              <a:spcAft>
                <a:spcPts val="600"/>
              </a:spcAft>
              <a:buFont typeface="Arial" panose="020B0604020202020204" pitchFamily="34" charset="0"/>
              <a:buChar char="•"/>
            </a:pPr>
            <a:r>
              <a:rPr lang="en-US" sz="2000" dirty="0"/>
              <a:t>Why? If E</a:t>
            </a:r>
            <a:r>
              <a:rPr lang="en-US" sz="2000" baseline="-25000" dirty="0"/>
              <a:t>1</a:t>
            </a:r>
            <a:r>
              <a:rPr lang="en-US" sz="2000" dirty="0"/>
              <a:t> and E</a:t>
            </a:r>
            <a:r>
              <a:rPr lang="en-US" sz="2000" baseline="-25000" dirty="0"/>
              <a:t>2</a:t>
            </a:r>
            <a:r>
              <a:rPr lang="en-US" sz="2000" dirty="0"/>
              <a:t> have </a:t>
            </a:r>
            <a:r>
              <a:rPr lang="en-US" sz="2000" dirty="0" err="1"/>
              <a:t>δ</a:t>
            </a:r>
            <a:r>
              <a:rPr lang="en-US" sz="2000" b="1" i="1" dirty="0" err="1"/>
              <a:t>y</a:t>
            </a:r>
            <a:r>
              <a:rPr lang="en-US" sz="2000" baseline="-25000" dirty="0" err="1"/>
              <a:t>th</a:t>
            </a:r>
            <a:r>
              <a:rPr lang="en-US" sz="2000" dirty="0"/>
              <a:t> variance σ</a:t>
            </a:r>
            <a:r>
              <a:rPr lang="en-US" sz="2000" baseline="30000" dirty="0"/>
              <a:t>2</a:t>
            </a:r>
            <a:r>
              <a:rPr lang="en-US" sz="2000" dirty="0"/>
              <a:t>, then E</a:t>
            </a:r>
            <a:r>
              <a:rPr lang="en-US" sz="2000" baseline="-25000" dirty="0"/>
              <a:t>2 </a:t>
            </a:r>
            <a:r>
              <a:rPr lang="en-US" sz="2000" dirty="0"/>
              <a:t>– E</a:t>
            </a:r>
            <a:r>
              <a:rPr lang="en-US" sz="2000" baseline="-25000" dirty="0"/>
              <a:t>1</a:t>
            </a:r>
            <a:r>
              <a:rPr lang="en-US" sz="2000" dirty="0"/>
              <a:t> has 2</a:t>
            </a:r>
            <a:r>
              <a:rPr lang="en-US" sz="2000" i="1" dirty="0"/>
              <a:t>σ</a:t>
            </a:r>
            <a:r>
              <a:rPr lang="en-US" sz="2000" baseline="30000" dirty="0"/>
              <a:t>2 </a:t>
            </a:r>
            <a:r>
              <a:rPr lang="en-US" sz="2000" dirty="0"/>
              <a:t>if uncorrelated but 2(1-</a:t>
            </a:r>
            <a:r>
              <a:rPr lang="en-US" sz="2000" i="1" dirty="0"/>
              <a:t>ρ</a:t>
            </a:r>
            <a:r>
              <a:rPr lang="en-US" sz="2000" dirty="0"/>
              <a:t>)</a:t>
            </a:r>
            <a:r>
              <a:rPr lang="en-US" sz="2000" i="1" dirty="0"/>
              <a:t>σ</a:t>
            </a:r>
            <a:r>
              <a:rPr lang="en-US" sz="2000" baseline="30000" dirty="0"/>
              <a:t>2  </a:t>
            </a:r>
            <a:r>
              <a:rPr lang="en-US" sz="2000" dirty="0"/>
              <a:t>if correlated with </a:t>
            </a:r>
            <a:r>
              <a:rPr lang="en-US" sz="2000" i="1" dirty="0" err="1"/>
              <a:t>ρ</a:t>
            </a:r>
            <a:r>
              <a:rPr lang="en-US" sz="2000" dirty="0"/>
              <a:t>!</a:t>
            </a:r>
          </a:p>
          <a:p>
            <a:pPr marL="192024" indent="-192024">
              <a:buFont typeface="Arial" panose="020B0604020202020204" pitchFamily="34" charset="0"/>
              <a:buChar char="•"/>
            </a:pPr>
            <a:r>
              <a:rPr lang="en-US" sz="2000" dirty="0"/>
              <a:t>Plan: </a:t>
            </a:r>
            <a:r>
              <a:rPr lang="en-US" sz="2000" i="1" dirty="0"/>
              <a:t>learn</a:t>
            </a:r>
            <a:r>
              <a:rPr lang="en-US" sz="2000" dirty="0"/>
              <a:t> </a:t>
            </a:r>
            <a:r>
              <a:rPr lang="en-US" sz="2000" i="1" dirty="0" err="1"/>
              <a:t>ρ</a:t>
            </a:r>
            <a:r>
              <a:rPr lang="en-US" sz="2000" dirty="0"/>
              <a:t> from </a:t>
            </a:r>
            <a:r>
              <a:rPr lang="en-US" sz="2000" b="1" i="1" dirty="0" err="1"/>
              <a:t>y</a:t>
            </a:r>
            <a:r>
              <a:rPr lang="en-US" sz="2000" baseline="-25000" dirty="0" err="1"/>
              <a:t>th</a:t>
            </a:r>
            <a:r>
              <a:rPr lang="en-US" sz="2000" baseline="-25000" dirty="0"/>
              <a:t> </a:t>
            </a:r>
            <a:r>
              <a:rPr lang="en-US" sz="2000" dirty="0"/>
              <a:t>coefficients </a:t>
            </a:r>
            <a:r>
              <a:rPr lang="en-US" sz="2000" i="1" dirty="0" err="1"/>
              <a:t>c</a:t>
            </a:r>
            <a:r>
              <a:rPr lang="en-US" sz="2000" i="1" baseline="-25000" dirty="0" err="1"/>
              <a:t>n</a:t>
            </a:r>
            <a:r>
              <a:rPr lang="en-US" sz="2000" dirty="0"/>
              <a:t>:</a:t>
            </a:r>
            <a:endParaRPr lang="en-US" sz="2000" i="1" baseline="-25000" dirty="0"/>
          </a:p>
        </p:txBody>
      </p:sp>
      <p:grpSp>
        <p:nvGrpSpPr>
          <p:cNvPr id="18" name="Group 17">
            <a:extLst>
              <a:ext uri="{FF2B5EF4-FFF2-40B4-BE49-F238E27FC236}">
                <a16:creationId xmlns:a16="http://schemas.microsoft.com/office/drawing/2014/main" id="{24E7552B-34BD-344E-BCEE-EBA95EF15FEF}"/>
              </a:ext>
            </a:extLst>
          </p:cNvPr>
          <p:cNvGrpSpPr/>
          <p:nvPr/>
        </p:nvGrpSpPr>
        <p:grpSpPr>
          <a:xfrm>
            <a:off x="3730212" y="3027314"/>
            <a:ext cx="3550910" cy="658395"/>
            <a:chOff x="3730212" y="3027314"/>
            <a:chExt cx="3550910" cy="658395"/>
          </a:xfrm>
        </p:grpSpPr>
        <p:pic>
          <p:nvPicPr>
            <p:cNvPr id="13" name="Picture 12">
              <a:extLst>
                <a:ext uri="{FF2B5EF4-FFF2-40B4-BE49-F238E27FC236}">
                  <a16:creationId xmlns:a16="http://schemas.microsoft.com/office/drawing/2014/main" id="{9E229D56-9C90-8B47-A590-04F12A129E43}"/>
                </a:ext>
              </a:extLst>
            </p:cNvPr>
            <p:cNvPicPr>
              <a:picLocks noChangeAspect="1"/>
            </p:cNvPicPr>
            <p:nvPr/>
          </p:nvPicPr>
          <p:blipFill>
            <a:blip r:embed="rId5"/>
            <a:stretch>
              <a:fillRect/>
            </a:stretch>
          </p:blipFill>
          <p:spPr>
            <a:xfrm>
              <a:off x="5838835" y="3030381"/>
              <a:ext cx="1442287" cy="633385"/>
            </a:xfrm>
            <a:prstGeom prst="rect">
              <a:avLst/>
            </a:prstGeom>
          </p:spPr>
        </p:pic>
        <p:pic>
          <p:nvPicPr>
            <p:cNvPr id="15" name="Picture 14">
              <a:extLst>
                <a:ext uri="{FF2B5EF4-FFF2-40B4-BE49-F238E27FC236}">
                  <a16:creationId xmlns:a16="http://schemas.microsoft.com/office/drawing/2014/main" id="{4C130FDB-63D5-2D4C-A291-71D1114153DB}"/>
                </a:ext>
              </a:extLst>
            </p:cNvPr>
            <p:cNvPicPr>
              <a:picLocks noChangeAspect="1"/>
            </p:cNvPicPr>
            <p:nvPr/>
          </p:nvPicPr>
          <p:blipFill>
            <a:blip r:embed="rId6"/>
            <a:stretch>
              <a:fillRect/>
            </a:stretch>
          </p:blipFill>
          <p:spPr>
            <a:xfrm>
              <a:off x="3730212" y="3027314"/>
              <a:ext cx="1835910" cy="658395"/>
            </a:xfrm>
            <a:prstGeom prst="rect">
              <a:avLst/>
            </a:prstGeom>
          </p:spPr>
        </p:pic>
      </p:grpSp>
      <p:sp>
        <p:nvSpPr>
          <p:cNvPr id="4" name="TextBox 3">
            <a:extLst>
              <a:ext uri="{FF2B5EF4-FFF2-40B4-BE49-F238E27FC236}">
                <a16:creationId xmlns:a16="http://schemas.microsoft.com/office/drawing/2014/main" id="{37A6F529-6272-474B-E1BC-9C5446744C2E}"/>
              </a:ext>
            </a:extLst>
          </p:cNvPr>
          <p:cNvSpPr txBox="1"/>
          <p:nvPr/>
        </p:nvSpPr>
        <p:spPr>
          <a:xfrm>
            <a:off x="8510954" y="185055"/>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7" action="ppaction://hlinksldjump"/>
              </a:rPr>
              <a:t>back</a:t>
            </a:r>
            <a:r>
              <a:rPr lang="en-US" dirty="0"/>
              <a:t>]</a:t>
            </a:r>
          </a:p>
        </p:txBody>
      </p:sp>
    </p:spTree>
    <p:extLst>
      <p:ext uri="{BB962C8B-B14F-4D97-AF65-F5344CB8AC3E}">
        <p14:creationId xmlns:p14="http://schemas.microsoft.com/office/powerpoint/2010/main" val="32604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347870" y="224757"/>
            <a:ext cx="11678478" cy="1143000"/>
          </a:xfrm>
        </p:spPr>
        <p:txBody>
          <a:bodyPr>
            <a:normAutofit/>
          </a:bodyPr>
          <a:lstStyle/>
          <a:p>
            <a:r>
              <a:rPr lang="en-US" sz="3800" b="1" dirty="0">
                <a:solidFill>
                  <a:srgbClr val="FF0000"/>
                </a:solidFill>
                <a:latin typeface="Bierstadt" panose="020B0004020202020204" pitchFamily="34" charset="0"/>
              </a:rPr>
              <a:t>Statistical diagnostics  </a:t>
            </a:r>
            <a:r>
              <a:rPr lang="en-US" sz="2000" b="1" dirty="0">
                <a:solidFill>
                  <a:srgbClr val="FF0000"/>
                </a:solidFill>
                <a:latin typeface="Bierstadt" panose="020B0004020202020204" pitchFamily="34" charset="0"/>
              </a:rPr>
              <a:t>[Melendez et al. (2019), </a:t>
            </a:r>
            <a:r>
              <a:rPr lang="en-US" sz="2000" b="1" dirty="0" err="1">
                <a:solidFill>
                  <a:srgbClr val="FF0000"/>
                </a:solidFill>
                <a:latin typeface="Bierstadt" panose="020B0004020202020204" pitchFamily="34" charset="0"/>
              </a:rPr>
              <a:t>Millican</a:t>
            </a:r>
            <a:r>
              <a:rPr lang="en-US" sz="2000" b="1" dirty="0">
                <a:solidFill>
                  <a:srgbClr val="FF0000"/>
                </a:solidFill>
                <a:latin typeface="Bierstadt" panose="020B0004020202020204" pitchFamily="34" charset="0"/>
              </a:rPr>
              <a:t> et al. (2024)]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F699E6-2B0F-2D45-8013-5B625AE72F46}"/>
                  </a:ext>
                </a:extLst>
              </p:cNvPr>
              <p:cNvSpPr txBox="1"/>
              <p:nvPr/>
            </p:nvSpPr>
            <p:spPr>
              <a:xfrm>
                <a:off x="265056" y="1265855"/>
                <a:ext cx="11317345" cy="5247590"/>
              </a:xfrm>
              <a:prstGeom prst="rect">
                <a:avLst/>
              </a:prstGeom>
              <a:noFill/>
            </p:spPr>
            <p:txBody>
              <a:bodyPr wrap="square" rtlCol="0">
                <a:spAutoFit/>
              </a:bodyPr>
              <a:lstStyle/>
              <a:p>
                <a:pPr marL="259074" indent="-259074">
                  <a:spcBef>
                    <a:spcPts val="600"/>
                  </a:spcBef>
                  <a:buFont typeface="Arial" panose="020B0604020202020204" pitchFamily="34" charset="0"/>
                  <a:buChar char="•"/>
                </a:pPr>
                <a:r>
                  <a:rPr lang="en-US" sz="2500" dirty="0">
                    <a:solidFill>
                      <a:srgbClr val="FF0000"/>
                    </a:solidFill>
                    <a:latin typeface="Bierstadt" panose="020B0004020202020204" pitchFamily="34" charset="0"/>
                  </a:rPr>
                  <a:t>Mahalanobis distance </a:t>
                </a:r>
                <a:r>
                  <a:rPr lang="en-US" sz="2500" dirty="0">
                    <a:latin typeface="Bierstadt" panose="020B0004020202020204" pitchFamily="34" charset="0"/>
                  </a:rPr>
                  <a:t>(MD) squared</a:t>
                </a:r>
              </a:p>
              <a:p>
                <a:pPr marL="868658" lvl="1" indent="-259074">
                  <a:spcBef>
                    <a:spcPts val="600"/>
                  </a:spcBef>
                  <a:buFont typeface="Arial" panose="020B0604020202020204" pitchFamily="34" charset="0"/>
                  <a:buChar char="•"/>
                </a:pPr>
                <a:r>
                  <a:rPr lang="en-US" sz="2500" dirty="0">
                    <a:latin typeface="Bierstadt" panose="020B0004020202020204" pitchFamily="34" charset="0"/>
                  </a:rPr>
                  <a:t>Chi-squared with correlations</a:t>
                </a:r>
              </a:p>
              <a:p>
                <a:pPr marL="259074" indent="-259074">
                  <a:spcBef>
                    <a:spcPts val="600"/>
                  </a:spcBef>
                  <a:buFont typeface="Arial" panose="020B0604020202020204" pitchFamily="34" charset="0"/>
                  <a:buChar char="•"/>
                </a:pPr>
                <a:r>
                  <a:rPr lang="en-US" sz="2500" dirty="0">
                    <a:solidFill>
                      <a:srgbClr val="0070C0"/>
                    </a:solidFill>
                    <a:latin typeface="Bierstadt" panose="020B0004020202020204" pitchFamily="34" charset="0"/>
                  </a:rPr>
                  <a:t>Pivoted Cholesky </a:t>
                </a:r>
                <a:r>
                  <a:rPr lang="en-US" sz="2500" dirty="0">
                    <a:latin typeface="Bierstadt" panose="020B0004020202020204" pitchFamily="34" charset="0"/>
                  </a:rPr>
                  <a:t>(PC) decomposition</a:t>
                </a:r>
              </a:p>
              <a:p>
                <a:pPr marL="868658" lvl="1" indent="-259074">
                  <a:spcBef>
                    <a:spcPts val="600"/>
                  </a:spcBef>
                  <a:buFont typeface="Arial" panose="020B0604020202020204" pitchFamily="34" charset="0"/>
                  <a:buChar char="•"/>
                </a:pPr>
                <a:r>
                  <a:rPr lang="en-US" sz="2500" dirty="0">
                    <a:latin typeface="Bierstadt" panose="020B0004020202020204" pitchFamily="34" charset="0"/>
                  </a:rPr>
                  <a:t>Indexed breakdown of MD </a:t>
                </a:r>
                <a:br>
                  <a:rPr lang="en-US" sz="2500" dirty="0">
                    <a:latin typeface="Bierstadt" panose="020B0004020202020204" pitchFamily="34" charset="0"/>
                  </a:rPr>
                </a:br>
                <a:r>
                  <a:rPr lang="en-US" sz="2500" dirty="0">
                    <a:latin typeface="Bierstadt" panose="020B0004020202020204" pitchFamily="34" charset="0"/>
                  </a:rPr>
                  <a:t>linear algebra</a:t>
                </a:r>
              </a:p>
              <a:p>
                <a:pPr marL="259074" indent="-259074">
                  <a:spcBef>
                    <a:spcPts val="600"/>
                  </a:spcBef>
                  <a:buFont typeface="Arial" panose="020B0604020202020204" pitchFamily="34" charset="0"/>
                  <a:buChar char="•"/>
                </a:pPr>
                <a:r>
                  <a:rPr lang="en-US" sz="2500" dirty="0">
                    <a:solidFill>
                      <a:srgbClr val="00B050"/>
                    </a:solidFill>
                    <a:latin typeface="Bierstadt" panose="020B0004020202020204" pitchFamily="34" charset="0"/>
                  </a:rPr>
                  <a:t>Credible interval</a:t>
                </a:r>
              </a:p>
              <a:p>
                <a:pPr marL="868658" lvl="1" indent="-259074">
                  <a:spcBef>
                    <a:spcPts val="600"/>
                  </a:spcBef>
                  <a:buFont typeface="Arial" panose="020B0604020202020204" pitchFamily="34" charset="0"/>
                  <a:buChar char="•"/>
                </a:pPr>
                <a:r>
                  <a:rPr lang="en-US" sz="2500" dirty="0">
                    <a:latin typeface="Bierstadt" panose="020B0004020202020204" pitchFamily="34" charset="0"/>
                  </a:rPr>
                  <a:t>“Do 68% of actual truncation </a:t>
                </a:r>
                <a:br>
                  <a:rPr lang="en-US" sz="2500" dirty="0">
                    <a:latin typeface="Bierstadt" panose="020B0004020202020204" pitchFamily="34" charset="0"/>
                  </a:rPr>
                </a:br>
                <a:r>
                  <a:rPr lang="en-US" sz="2500" dirty="0">
                    <a:latin typeface="Bierstadt" panose="020B0004020202020204" pitchFamily="34" charset="0"/>
                  </a:rPr>
                  <a:t>errors fall within the 68% </a:t>
                </a:r>
                <a:br>
                  <a:rPr lang="en-US" sz="2500" dirty="0">
                    <a:latin typeface="Bierstadt" panose="020B0004020202020204" pitchFamily="34" charset="0"/>
                  </a:rPr>
                </a:br>
                <a:r>
                  <a:rPr lang="en-US" sz="2500" dirty="0">
                    <a:latin typeface="Bierstadt" panose="020B0004020202020204" pitchFamily="34" charset="0"/>
                  </a:rPr>
                  <a:t>confidence intervals?” </a:t>
                </a:r>
              </a:p>
              <a:p>
                <a:pPr marL="259074" indent="-259074">
                  <a:spcBef>
                    <a:spcPts val="600"/>
                  </a:spcBef>
                  <a:buFont typeface="Arial" panose="020B0604020202020204" pitchFamily="34" charset="0"/>
                  <a:buChar char="•"/>
                </a:pPr>
                <a14:m>
                  <m:oMath xmlns:m="http://schemas.openxmlformats.org/officeDocument/2006/math">
                    <m:sSub>
                      <m:sSubPr>
                        <m:ctrlPr>
                          <a:rPr lang="en-US" sz="2500" i="1">
                            <a:latin typeface="Cambria Math" panose="02040503050406030204" pitchFamily="18" charset="0"/>
                          </a:rPr>
                        </m:ctrlPr>
                      </m:sSubPr>
                      <m:e>
                        <m:r>
                          <m:rPr>
                            <m:sty m:val="p"/>
                          </m:rPr>
                          <a:rPr lang="en-US" sz="2500">
                            <a:latin typeface="Cambria Math" panose="02040503050406030204" pitchFamily="18" charset="0"/>
                          </a:rPr>
                          <m:t>Λ</m:t>
                        </m:r>
                      </m:e>
                      <m:sub>
                        <m:r>
                          <a:rPr lang="en-US" sz="2500" i="1">
                            <a:latin typeface="Cambria Math" panose="02040503050406030204" pitchFamily="18" charset="0"/>
                          </a:rPr>
                          <m:t>𝑏</m:t>
                        </m:r>
                      </m:sub>
                    </m:sSub>
                    <m:r>
                      <a:rPr lang="en-US" sz="2500" i="1">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𝑙</m:t>
                        </m:r>
                      </m:e>
                      <m:sub>
                        <m:r>
                          <a:rPr lang="en-US" sz="2500" i="1">
                            <a:latin typeface="Cambria Math" panose="02040503050406030204" pitchFamily="18" charset="0"/>
                          </a:rPr>
                          <m:t>𝐶</m:t>
                        </m:r>
                      </m:sub>
                    </m:sSub>
                  </m:oMath>
                </a14:m>
                <a:r>
                  <a:rPr lang="en-US" sz="2500" dirty="0">
                    <a:latin typeface="Bierstadt" panose="020B0004020202020204" pitchFamily="34" charset="0"/>
                  </a:rPr>
                  <a:t> </a:t>
                </a:r>
                <a:r>
                  <a:rPr lang="en-US" sz="2500" dirty="0">
                    <a:solidFill>
                      <a:schemeClr val="accent2"/>
                    </a:solidFill>
                    <a:latin typeface="Bierstadt" panose="020B0004020202020204" pitchFamily="34" charset="0"/>
                  </a:rPr>
                  <a:t>posterior pdf</a:t>
                </a:r>
              </a:p>
              <a:p>
                <a:pPr marL="868658" lvl="1" indent="-259074">
                  <a:spcBef>
                    <a:spcPts val="600"/>
                  </a:spcBef>
                  <a:buFont typeface="Arial" panose="020B0604020202020204" pitchFamily="34" charset="0"/>
                  <a:buChar char="•"/>
                </a:pPr>
                <a:r>
                  <a:rPr lang="en-US" sz="2500" dirty="0">
                    <a:latin typeface="Bierstadt" panose="020B0004020202020204" pitchFamily="34" charset="0"/>
                  </a:rPr>
                  <a:t>Uses Bayesian statistics to </a:t>
                </a:r>
                <a:br>
                  <a:rPr lang="en-US" sz="2500" dirty="0">
                    <a:latin typeface="Bierstadt" panose="020B0004020202020204" pitchFamily="34" charset="0"/>
                  </a:rPr>
                </a:br>
                <a:r>
                  <a:rPr lang="en-US" sz="2500" dirty="0">
                    <a:latin typeface="Bierstadt" panose="020B0004020202020204" pitchFamily="34" charset="0"/>
                  </a:rPr>
                  <a:t>find joint probabilities</a:t>
                </a:r>
              </a:p>
            </p:txBody>
          </p:sp>
        </mc:Choice>
        <mc:Fallback xmlns="">
          <p:sp>
            <p:nvSpPr>
              <p:cNvPr id="3" name="TextBox 2">
                <a:extLst>
                  <a:ext uri="{FF2B5EF4-FFF2-40B4-BE49-F238E27FC236}">
                    <a16:creationId xmlns:a16="http://schemas.microsoft.com/office/drawing/2014/main" id="{2AF699E6-2B0F-2D45-8013-5B625AE72F46}"/>
                  </a:ext>
                </a:extLst>
              </p:cNvPr>
              <p:cNvSpPr txBox="1">
                <a:spLocks noRot="1" noChangeAspect="1" noMove="1" noResize="1" noEditPoints="1" noAdjustHandles="1" noChangeArrowheads="1" noChangeShapeType="1" noTextEdit="1"/>
              </p:cNvSpPr>
              <p:nvPr/>
            </p:nvSpPr>
            <p:spPr>
              <a:xfrm>
                <a:off x="265056" y="1265855"/>
                <a:ext cx="11317345" cy="5247590"/>
              </a:xfrm>
              <a:prstGeom prst="rect">
                <a:avLst/>
              </a:prstGeom>
              <a:blipFill>
                <a:blip r:embed="rId4"/>
                <a:stretch>
                  <a:fillRect l="-754" t="-930" b="-1977"/>
                </a:stretch>
              </a:blipFill>
            </p:spPr>
            <p:txBody>
              <a:bodyPr/>
              <a:lstStyle/>
              <a:p>
                <a:r>
                  <a:rPr lang="en-US">
                    <a:noFill/>
                  </a:rPr>
                  <a:t> </a:t>
                </a:r>
              </a:p>
            </p:txBody>
          </p:sp>
        </mc:Fallback>
      </mc:AlternateContent>
      <p:pic>
        <p:nvPicPr>
          <p:cNvPr id="8" name="Picture 7" descr="A picture containing diagram&#10;&#10;Description automatically generated">
            <a:extLst>
              <a:ext uri="{FF2B5EF4-FFF2-40B4-BE49-F238E27FC236}">
                <a16:creationId xmlns:a16="http://schemas.microsoft.com/office/drawing/2014/main" id="{0A1C826C-2E4B-51E4-38B0-98AB73F19023}"/>
              </a:ext>
            </a:extLst>
          </p:cNvPr>
          <p:cNvPicPr>
            <a:picLocks noChangeAspect="1"/>
          </p:cNvPicPr>
          <p:nvPr/>
        </p:nvPicPr>
        <p:blipFill rotWithShape="1">
          <a:blip r:embed="rId5"/>
          <a:srcRect t="8679"/>
          <a:stretch/>
        </p:blipFill>
        <p:spPr>
          <a:xfrm>
            <a:off x="6245629" y="1179577"/>
            <a:ext cx="5946371" cy="4973168"/>
          </a:xfrm>
          <a:prstGeom prst="rect">
            <a:avLst/>
          </a:prstGeom>
        </p:spPr>
      </p:pic>
      <p:sp>
        <p:nvSpPr>
          <p:cNvPr id="4" name="TextBox 3">
            <a:extLst>
              <a:ext uri="{FF2B5EF4-FFF2-40B4-BE49-F238E27FC236}">
                <a16:creationId xmlns:a16="http://schemas.microsoft.com/office/drawing/2014/main" id="{5F1EB4D0-30B8-AE88-8D67-0AA0A7C6D270}"/>
              </a:ext>
            </a:extLst>
          </p:cNvPr>
          <p:cNvSpPr txBox="1"/>
          <p:nvPr/>
        </p:nvSpPr>
        <p:spPr>
          <a:xfrm>
            <a:off x="7757460" y="6152745"/>
            <a:ext cx="3133043" cy="830997"/>
          </a:xfrm>
          <a:prstGeom prst="rect">
            <a:avLst/>
          </a:prstGeom>
          <a:noFill/>
        </p:spPr>
        <p:txBody>
          <a:bodyPr wrap="square" rtlCol="0">
            <a:spAutoFit/>
          </a:bodyPr>
          <a:lstStyle/>
          <a:p>
            <a:r>
              <a:rPr lang="en-US" sz="1200" dirty="0">
                <a:latin typeface="Bierstadt" panose="020B0004020202020204" pitchFamily="34" charset="0"/>
              </a:rPr>
              <a:t>Plots of the differential cross section at 150 MeV lab energy generated with the potential from </a:t>
            </a:r>
            <a:r>
              <a:rPr lang="en-US" sz="1200" dirty="0">
                <a:latin typeface="Bierstadt" panose="020B0004020202020204" pitchFamily="34" charset="0"/>
                <a:hlinkClick r:id="rId6"/>
              </a:rPr>
              <a:t>Reinert et al., EPJA (2018)</a:t>
            </a:r>
            <a:endParaRPr lang="en-US" sz="1200" dirty="0">
              <a:latin typeface="Bierstadt" panose="020B0004020202020204" pitchFamily="34" charset="0"/>
            </a:endParaRPr>
          </a:p>
          <a:p>
            <a:endParaRPr lang="en-US" sz="1200" dirty="0">
              <a:latin typeface="Bierstadt" panose="020B0004020202020204" pitchFamily="34" charset="0"/>
            </a:endParaRPr>
          </a:p>
        </p:txBody>
      </p:sp>
      <p:sp>
        <p:nvSpPr>
          <p:cNvPr id="5" name="Rectangle 4">
            <a:extLst>
              <a:ext uri="{FF2B5EF4-FFF2-40B4-BE49-F238E27FC236}">
                <a16:creationId xmlns:a16="http://schemas.microsoft.com/office/drawing/2014/main" id="{307CB27F-1F1A-6316-37F6-0699D97E7D7D}"/>
              </a:ext>
            </a:extLst>
          </p:cNvPr>
          <p:cNvSpPr/>
          <p:nvPr/>
        </p:nvSpPr>
        <p:spPr>
          <a:xfrm>
            <a:off x="11000232" y="1179577"/>
            <a:ext cx="1191768" cy="51572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Bierstadt" panose="020B0004020202020204" pitchFamily="34" charset="0"/>
            </a:endParaRPr>
          </a:p>
        </p:txBody>
      </p:sp>
      <p:sp>
        <p:nvSpPr>
          <p:cNvPr id="6" name="Rectangle 5">
            <a:extLst>
              <a:ext uri="{FF2B5EF4-FFF2-40B4-BE49-F238E27FC236}">
                <a16:creationId xmlns:a16="http://schemas.microsoft.com/office/drawing/2014/main" id="{C7DCD202-0C74-011D-8446-971FDBF732B2}"/>
              </a:ext>
            </a:extLst>
          </p:cNvPr>
          <p:cNvSpPr/>
          <p:nvPr/>
        </p:nvSpPr>
        <p:spPr>
          <a:xfrm>
            <a:off x="8747760" y="3611880"/>
            <a:ext cx="2252472" cy="2540865"/>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Bierstadt" panose="020B0004020202020204" pitchFamily="34" charset="0"/>
            </a:endParaRPr>
          </a:p>
        </p:txBody>
      </p:sp>
      <p:sp>
        <p:nvSpPr>
          <p:cNvPr id="7" name="Rectangle 6">
            <a:extLst>
              <a:ext uri="{FF2B5EF4-FFF2-40B4-BE49-F238E27FC236}">
                <a16:creationId xmlns:a16="http://schemas.microsoft.com/office/drawing/2014/main" id="{CE74DE61-FFA5-1BD1-19B4-04048A7AE42D}"/>
              </a:ext>
            </a:extLst>
          </p:cNvPr>
          <p:cNvSpPr/>
          <p:nvPr/>
        </p:nvSpPr>
        <p:spPr>
          <a:xfrm>
            <a:off x="6245628" y="3611879"/>
            <a:ext cx="2502131" cy="254086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Bierstadt" panose="020B0004020202020204" pitchFamily="34" charset="0"/>
            </a:endParaRPr>
          </a:p>
        </p:txBody>
      </p:sp>
      <p:sp>
        <p:nvSpPr>
          <p:cNvPr id="9" name="Rectangle 8">
            <a:extLst>
              <a:ext uri="{FF2B5EF4-FFF2-40B4-BE49-F238E27FC236}">
                <a16:creationId xmlns:a16="http://schemas.microsoft.com/office/drawing/2014/main" id="{76E03B83-35AB-514D-DD06-1472D457815B}"/>
              </a:ext>
            </a:extLst>
          </p:cNvPr>
          <p:cNvSpPr/>
          <p:nvPr/>
        </p:nvSpPr>
        <p:spPr>
          <a:xfrm>
            <a:off x="6230980" y="1179576"/>
            <a:ext cx="2502131" cy="254086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Bierstadt" panose="020B0004020202020204" pitchFamily="34" charset="0"/>
            </a:endParaRPr>
          </a:p>
        </p:txBody>
      </p:sp>
      <p:sp>
        <p:nvSpPr>
          <p:cNvPr id="10" name="TextBox 9">
            <a:extLst>
              <a:ext uri="{FF2B5EF4-FFF2-40B4-BE49-F238E27FC236}">
                <a16:creationId xmlns:a16="http://schemas.microsoft.com/office/drawing/2014/main" id="{D893A6E1-2BDC-E851-1E14-7C699ABAEB87}"/>
              </a:ext>
            </a:extLst>
          </p:cNvPr>
          <p:cNvSpPr txBox="1"/>
          <p:nvPr/>
        </p:nvSpPr>
        <p:spPr>
          <a:xfrm>
            <a:off x="11270625" y="467220"/>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7" action="ppaction://hlinksldjump"/>
              </a:rPr>
              <a:t>back</a:t>
            </a:r>
            <a:r>
              <a:rPr lang="en-US" dirty="0"/>
              <a:t>]</a:t>
            </a:r>
          </a:p>
        </p:txBody>
      </p:sp>
    </p:spTree>
    <p:custDataLst>
      <p:tags r:id="rId1"/>
    </p:custDataLst>
    <p:extLst>
      <p:ext uri="{BB962C8B-B14F-4D97-AF65-F5344CB8AC3E}">
        <p14:creationId xmlns:p14="http://schemas.microsoft.com/office/powerpoint/2010/main" val="3677264591"/>
      </p:ext>
    </p:extLst>
  </p:cSld>
  <p:clrMapOvr>
    <a:masterClrMapping/>
  </p:clrMapOvr>
  <mc:AlternateContent xmlns:mc="http://schemas.openxmlformats.org/markup-compatibility/2006" xmlns:p14="http://schemas.microsoft.com/office/powerpoint/2010/main">
    <mc:Choice Requires="p14">
      <p:transition spd="slow" p14:dur="2000" advTm="73759"/>
    </mc:Choice>
    <mc:Fallback xmlns="">
      <p:transition spd="slow" advTm="73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4267" b="1" dirty="0">
                <a:solidFill>
                  <a:srgbClr val="FF0000"/>
                </a:solidFill>
                <a:latin typeface="Corbel" panose="020B0503020204020204" pitchFamily="34" charset="0"/>
              </a:rPr>
              <a:t>Workflow</a:t>
            </a:r>
          </a:p>
        </p:txBody>
      </p:sp>
      <p:pic>
        <p:nvPicPr>
          <p:cNvPr id="19" name="Picture 18" descr="A picture containing table&#10;&#10;Description automatically generated">
            <a:extLst>
              <a:ext uri="{FF2B5EF4-FFF2-40B4-BE49-F238E27FC236}">
                <a16:creationId xmlns:a16="http://schemas.microsoft.com/office/drawing/2014/main" id="{3FF14A74-B49C-0857-F950-DCAA8C91CEB2}"/>
              </a:ext>
            </a:extLst>
          </p:cNvPr>
          <p:cNvPicPr>
            <a:picLocks noChangeAspect="1"/>
          </p:cNvPicPr>
          <p:nvPr/>
        </p:nvPicPr>
        <p:blipFill>
          <a:blip r:embed="rId3"/>
          <a:stretch>
            <a:fillRect/>
          </a:stretch>
        </p:blipFill>
        <p:spPr>
          <a:xfrm>
            <a:off x="482010" y="0"/>
            <a:ext cx="11227981" cy="6858000"/>
          </a:xfrm>
          <a:prstGeom prst="rect">
            <a:avLst/>
          </a:prstGeom>
        </p:spPr>
      </p:pic>
      <p:pic>
        <p:nvPicPr>
          <p:cNvPr id="21" name="Picture 20" descr="Chart&#10;&#10;Description automatically generated">
            <a:extLst>
              <a:ext uri="{FF2B5EF4-FFF2-40B4-BE49-F238E27FC236}">
                <a16:creationId xmlns:a16="http://schemas.microsoft.com/office/drawing/2014/main" id="{90AE3541-E0DA-8570-88B5-BAAA1D866438}"/>
              </a:ext>
            </a:extLst>
          </p:cNvPr>
          <p:cNvPicPr>
            <a:picLocks noChangeAspect="1"/>
          </p:cNvPicPr>
          <p:nvPr/>
        </p:nvPicPr>
        <p:blipFill>
          <a:blip r:embed="rId4"/>
          <a:stretch>
            <a:fillRect/>
          </a:stretch>
        </p:blipFill>
        <p:spPr>
          <a:xfrm>
            <a:off x="6881080" y="1"/>
            <a:ext cx="5310921" cy="6874721"/>
          </a:xfrm>
          <a:prstGeom prst="rect">
            <a:avLst/>
          </a:prstGeom>
        </p:spPr>
      </p:pic>
      <p:sp>
        <p:nvSpPr>
          <p:cNvPr id="3" name="TextBox 2">
            <a:extLst>
              <a:ext uri="{FF2B5EF4-FFF2-40B4-BE49-F238E27FC236}">
                <a16:creationId xmlns:a16="http://schemas.microsoft.com/office/drawing/2014/main" id="{534F44CE-93A0-E2E8-5EEC-7FFA7007C37E}"/>
              </a:ext>
            </a:extLst>
          </p:cNvPr>
          <p:cNvSpPr txBox="1"/>
          <p:nvPr/>
        </p:nvSpPr>
        <p:spPr>
          <a:xfrm>
            <a:off x="11270625" y="467220"/>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5" action="ppaction://hlinksldjump"/>
              </a:rPr>
              <a:t>back</a:t>
            </a:r>
            <a:r>
              <a:rPr lang="en-US" dirty="0"/>
              <a:t>]</a:t>
            </a:r>
          </a:p>
        </p:txBody>
      </p:sp>
    </p:spTree>
    <p:extLst>
      <p:ext uri="{BB962C8B-B14F-4D97-AF65-F5344CB8AC3E}">
        <p14:creationId xmlns:p14="http://schemas.microsoft.com/office/powerpoint/2010/main" val="29183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E5A9D0-F372-A147-E1BF-1DA5C4C9FED0}"/>
              </a:ext>
            </a:extLst>
          </p:cNvPr>
          <p:cNvGrpSpPr/>
          <p:nvPr/>
        </p:nvGrpSpPr>
        <p:grpSpPr>
          <a:xfrm>
            <a:off x="0" y="1370697"/>
            <a:ext cx="12221200" cy="875225"/>
            <a:chOff x="112473" y="554927"/>
            <a:chExt cx="12221200" cy="875225"/>
          </a:xfrm>
        </p:grpSpPr>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13" name="TextBox 12">
            <a:extLst>
              <a:ext uri="{FF2B5EF4-FFF2-40B4-BE49-F238E27FC236}">
                <a16:creationId xmlns:a16="http://schemas.microsoft.com/office/drawing/2014/main" id="{283C3321-B433-235A-BDD5-F482DA299ED5}"/>
              </a:ext>
            </a:extLst>
          </p:cNvPr>
          <p:cNvSpPr txBox="1"/>
          <p:nvPr/>
        </p:nvSpPr>
        <p:spPr>
          <a:xfrm>
            <a:off x="1300248" y="797420"/>
            <a:ext cx="9430017" cy="523220"/>
          </a:xfrm>
          <a:prstGeom prst="rect">
            <a:avLst/>
          </a:prstGeom>
          <a:noFill/>
        </p:spPr>
        <p:txBody>
          <a:bodyPr wrap="none" rtlCol="0">
            <a:spAutoFit/>
          </a:bodyPr>
          <a:lstStyle/>
          <a:p>
            <a:r>
              <a:rPr lang="en-US" sz="2800" b="1" dirty="0"/>
              <a:t>Example: Design of future </a:t>
            </a:r>
            <a:r>
              <a:rPr lang="en-US" sz="2800" dirty="0"/>
              <a:t>𝛾</a:t>
            </a:r>
            <a:r>
              <a:rPr lang="en-US" sz="2800" i="1" dirty="0"/>
              <a:t>p </a:t>
            </a:r>
            <a:r>
              <a:rPr lang="en-US" sz="2800" b="1" dirty="0"/>
              <a:t>Compton scattering experiments</a:t>
            </a:r>
          </a:p>
        </p:txBody>
      </p:sp>
      <p:grpSp>
        <p:nvGrpSpPr>
          <p:cNvPr id="16" name="Group 15">
            <a:extLst>
              <a:ext uri="{FF2B5EF4-FFF2-40B4-BE49-F238E27FC236}">
                <a16:creationId xmlns:a16="http://schemas.microsoft.com/office/drawing/2014/main" id="{8278E7A0-D93C-13A9-4E90-E7FA7B8F355D}"/>
              </a:ext>
            </a:extLst>
          </p:cNvPr>
          <p:cNvGrpSpPr>
            <a:grpSpLocks noChangeAspect="1"/>
          </p:cNvGrpSpPr>
          <p:nvPr/>
        </p:nvGrpSpPr>
        <p:grpSpPr>
          <a:xfrm>
            <a:off x="463138" y="2592767"/>
            <a:ext cx="5120640" cy="2792223"/>
            <a:chOff x="6697683" y="3921892"/>
            <a:chExt cx="4569585" cy="2491740"/>
          </a:xfrm>
        </p:grpSpPr>
        <p:sp>
          <p:nvSpPr>
            <p:cNvPr id="15" name="Rectangle 14">
              <a:extLst>
                <a:ext uri="{FF2B5EF4-FFF2-40B4-BE49-F238E27FC236}">
                  <a16:creationId xmlns:a16="http://schemas.microsoft.com/office/drawing/2014/main" id="{E314BC68-534B-5DB1-8DFB-11FAA70EB221}"/>
                </a:ext>
              </a:extLst>
            </p:cNvPr>
            <p:cNvSpPr/>
            <p:nvPr/>
          </p:nvSpPr>
          <p:spPr>
            <a:xfrm>
              <a:off x="6697683" y="3921892"/>
              <a:ext cx="4569585" cy="249174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CCCD2F1-9D5F-B73F-3A35-B55381E6203D}"/>
                </a:ext>
              </a:extLst>
            </p:cNvPr>
            <p:cNvPicPr>
              <a:picLocks noChangeAspect="1"/>
            </p:cNvPicPr>
            <p:nvPr/>
          </p:nvPicPr>
          <p:blipFill>
            <a:blip r:embed="rId3"/>
            <a:stretch>
              <a:fillRect/>
            </a:stretch>
          </p:blipFill>
          <p:spPr>
            <a:xfrm>
              <a:off x="6914967" y="4108291"/>
              <a:ext cx="4068991" cy="2091689"/>
            </a:xfrm>
            <a:prstGeom prst="rect">
              <a:avLst/>
            </a:prstGeom>
          </p:spPr>
        </p:pic>
      </p:grpSp>
      <p:sp>
        <p:nvSpPr>
          <p:cNvPr id="17" name="TextBox 16">
            <a:extLst>
              <a:ext uri="{FF2B5EF4-FFF2-40B4-BE49-F238E27FC236}">
                <a16:creationId xmlns:a16="http://schemas.microsoft.com/office/drawing/2014/main" id="{9DB8AC51-8B03-9FCE-4626-2A3EA27A3EC6}"/>
              </a:ext>
            </a:extLst>
          </p:cNvPr>
          <p:cNvSpPr txBox="1"/>
          <p:nvPr/>
        </p:nvSpPr>
        <p:spPr>
          <a:xfrm>
            <a:off x="517343" y="180177"/>
            <a:ext cx="11411457" cy="584775"/>
          </a:xfrm>
          <a:prstGeom prst="rect">
            <a:avLst/>
          </a:prstGeom>
          <a:noFill/>
        </p:spPr>
        <p:txBody>
          <a:bodyPr wrap="none" rtlCol="0">
            <a:spAutoFit/>
          </a:bodyPr>
          <a:lstStyle/>
          <a:p>
            <a:r>
              <a:rPr lang="en-US" sz="3200" b="1" dirty="0">
                <a:solidFill>
                  <a:srgbClr val="FF0000"/>
                </a:solidFill>
              </a:rPr>
              <a:t>Goal: maximize benefits – minimize cost (time, money, workforce)</a:t>
            </a:r>
          </a:p>
        </p:txBody>
      </p:sp>
      <p:grpSp>
        <p:nvGrpSpPr>
          <p:cNvPr id="2" name="Group 1">
            <a:extLst>
              <a:ext uri="{FF2B5EF4-FFF2-40B4-BE49-F238E27FC236}">
                <a16:creationId xmlns:a16="http://schemas.microsoft.com/office/drawing/2014/main" id="{815F34F6-B240-94E4-9F31-60553F2C117B}"/>
              </a:ext>
            </a:extLst>
          </p:cNvPr>
          <p:cNvGrpSpPr/>
          <p:nvPr/>
        </p:nvGrpSpPr>
        <p:grpSpPr>
          <a:xfrm>
            <a:off x="6015257" y="2870499"/>
            <a:ext cx="5569858" cy="2247153"/>
            <a:chOff x="6015257" y="2549659"/>
            <a:chExt cx="5569858" cy="2247153"/>
          </a:xfrm>
        </p:grpSpPr>
        <p:sp>
          <p:nvSpPr>
            <p:cNvPr id="18" name="TextBox 17">
              <a:extLst>
                <a:ext uri="{FF2B5EF4-FFF2-40B4-BE49-F238E27FC236}">
                  <a16:creationId xmlns:a16="http://schemas.microsoft.com/office/drawing/2014/main" id="{530614E7-7573-2ECA-2315-802870AF0713}"/>
                </a:ext>
              </a:extLst>
            </p:cNvPr>
            <p:cNvSpPr txBox="1"/>
            <p:nvPr/>
          </p:nvSpPr>
          <p:spPr>
            <a:xfrm>
              <a:off x="6377536" y="3965815"/>
              <a:ext cx="4380623" cy="830997"/>
            </a:xfrm>
            <a:prstGeom prst="rect">
              <a:avLst/>
            </a:prstGeom>
            <a:noFill/>
          </p:spPr>
          <p:txBody>
            <a:bodyPr wrap="none" rtlCol="0">
              <a:spAutoFit/>
            </a:bodyPr>
            <a:lstStyle/>
            <a:p>
              <a:r>
                <a:rPr lang="en-US" sz="2400" b="1" dirty="0">
                  <a:solidFill>
                    <a:srgbClr val="FF0000"/>
                  </a:solidFill>
                </a:rPr>
                <a:t>Experiments: HI𝛾S; A2@MAMI </a:t>
              </a:r>
              <a:br>
                <a:rPr lang="en-US" sz="2400" b="1" dirty="0">
                  <a:solidFill>
                    <a:srgbClr val="FF0000"/>
                  </a:solidFill>
                </a:rPr>
              </a:br>
              <a:r>
                <a:rPr lang="en-US" sz="2400" b="1" dirty="0">
                  <a:solidFill>
                    <a:srgbClr val="FF0000"/>
                  </a:solidFill>
                </a:rPr>
                <a:t>→ tension with 𝝌EFT valid range </a:t>
              </a:r>
            </a:p>
          </p:txBody>
        </p:sp>
        <p:sp>
          <p:nvSpPr>
            <p:cNvPr id="20" name="TextBox 19">
              <a:extLst>
                <a:ext uri="{FF2B5EF4-FFF2-40B4-BE49-F238E27FC236}">
                  <a16:creationId xmlns:a16="http://schemas.microsoft.com/office/drawing/2014/main" id="{EEF50FF6-FA95-0D95-B1F8-876613E739DB}"/>
                </a:ext>
              </a:extLst>
            </p:cNvPr>
            <p:cNvSpPr txBox="1"/>
            <p:nvPr/>
          </p:nvSpPr>
          <p:spPr>
            <a:xfrm>
              <a:off x="6015257" y="2549659"/>
              <a:ext cx="5215852" cy="933654"/>
            </a:xfrm>
            <a:prstGeom prst="rect">
              <a:avLst/>
            </a:prstGeom>
            <a:noFill/>
          </p:spPr>
          <p:txBody>
            <a:bodyPr wrap="square" rtlCol="0">
              <a:spAutoFit/>
            </a:bodyPr>
            <a:lstStyle/>
            <a:p>
              <a:pPr algn="ctr"/>
              <a:r>
                <a:rPr lang="en-US" sz="2667" i="1" dirty="0">
                  <a:solidFill>
                    <a:srgbClr val="FF0000"/>
                  </a:solidFill>
                </a:rPr>
                <a:t>Nucleon polarizabilities from Compton scattering with </a:t>
              </a:r>
              <a:r>
                <a:rPr lang="en-US" sz="2800" dirty="0">
                  <a:solidFill>
                    <a:srgbClr val="FF0000"/>
                  </a:solidFill>
                </a:rPr>
                <a:t>𝝌</a:t>
              </a:r>
              <a:r>
                <a:rPr lang="en-US" sz="2667" i="1" dirty="0">
                  <a:solidFill>
                    <a:srgbClr val="FF0000"/>
                  </a:solidFill>
                </a:rPr>
                <a:t>EFT</a:t>
              </a:r>
            </a:p>
          </p:txBody>
        </p:sp>
        <p:sp>
          <p:nvSpPr>
            <p:cNvPr id="21" name="TextBox 20">
              <a:extLst>
                <a:ext uri="{FF2B5EF4-FFF2-40B4-BE49-F238E27FC236}">
                  <a16:creationId xmlns:a16="http://schemas.microsoft.com/office/drawing/2014/main" id="{A7A86860-1983-61F4-E697-10F4EC7A79AE}"/>
                </a:ext>
              </a:extLst>
            </p:cNvPr>
            <p:cNvSpPr txBox="1"/>
            <p:nvPr/>
          </p:nvSpPr>
          <p:spPr>
            <a:xfrm>
              <a:off x="6015257" y="3446246"/>
              <a:ext cx="5569858" cy="420564"/>
            </a:xfrm>
            <a:prstGeom prst="rect">
              <a:avLst/>
            </a:prstGeom>
            <a:noFill/>
          </p:spPr>
          <p:txBody>
            <a:bodyPr wrap="none" rtlCol="0">
              <a:spAutoFit/>
            </a:bodyPr>
            <a:lstStyle/>
            <a:p>
              <a:r>
                <a:rPr lang="en-US" sz="2133" dirty="0" err="1"/>
                <a:t>Griesshammer</a:t>
              </a:r>
              <a:r>
                <a:rPr lang="en-US" sz="2133" dirty="0"/>
                <a:t>, McGovern, Phillips, EPJA (2018)</a:t>
              </a:r>
            </a:p>
          </p:txBody>
        </p:sp>
      </p:grpSp>
      <p:grpSp>
        <p:nvGrpSpPr>
          <p:cNvPr id="4" name="Group 3">
            <a:extLst>
              <a:ext uri="{FF2B5EF4-FFF2-40B4-BE49-F238E27FC236}">
                <a16:creationId xmlns:a16="http://schemas.microsoft.com/office/drawing/2014/main" id="{5E69E780-03EB-1545-4C97-D72880D55944}"/>
              </a:ext>
            </a:extLst>
          </p:cNvPr>
          <p:cNvGrpSpPr/>
          <p:nvPr/>
        </p:nvGrpSpPr>
        <p:grpSpPr>
          <a:xfrm>
            <a:off x="1368218" y="5779853"/>
            <a:ext cx="10478390" cy="923330"/>
            <a:chOff x="1368218" y="5779853"/>
            <a:chExt cx="10478390" cy="923330"/>
          </a:xfrm>
        </p:grpSpPr>
        <p:sp>
          <p:nvSpPr>
            <p:cNvPr id="22" name="TextBox 21">
              <a:extLst>
                <a:ext uri="{FF2B5EF4-FFF2-40B4-BE49-F238E27FC236}">
                  <a16:creationId xmlns:a16="http://schemas.microsoft.com/office/drawing/2014/main" id="{05C1942B-3BF1-0175-BC31-C70BE988D90D}"/>
                </a:ext>
              </a:extLst>
            </p:cNvPr>
            <p:cNvSpPr txBox="1"/>
            <p:nvPr/>
          </p:nvSpPr>
          <p:spPr>
            <a:xfrm>
              <a:off x="1368218" y="5779853"/>
              <a:ext cx="9709709" cy="523220"/>
            </a:xfrm>
            <a:prstGeom prst="rect">
              <a:avLst/>
            </a:prstGeom>
            <a:noFill/>
          </p:spPr>
          <p:txBody>
            <a:bodyPr wrap="none" rtlCol="0">
              <a:spAutoFit/>
            </a:bodyPr>
            <a:lstStyle/>
            <a:p>
              <a:r>
                <a:rPr lang="en-US" sz="2800" b="1" dirty="0">
                  <a:solidFill>
                    <a:srgbClr val="FF0000"/>
                  </a:solidFill>
                </a:rPr>
                <a:t>What does a Bayesian analysis of experimental design look like?</a:t>
              </a:r>
            </a:p>
          </p:txBody>
        </p:sp>
        <p:sp>
          <p:nvSpPr>
            <p:cNvPr id="23" name="TextBox 22">
              <a:extLst>
                <a:ext uri="{FF2B5EF4-FFF2-40B4-BE49-F238E27FC236}">
                  <a16:creationId xmlns:a16="http://schemas.microsoft.com/office/drawing/2014/main" id="{1DF4C060-4368-0363-AE35-E97AB9D1FCDB}"/>
                </a:ext>
              </a:extLst>
            </p:cNvPr>
            <p:cNvSpPr txBox="1"/>
            <p:nvPr/>
          </p:nvSpPr>
          <p:spPr>
            <a:xfrm>
              <a:off x="6939046" y="6303073"/>
              <a:ext cx="4907562" cy="400110"/>
            </a:xfrm>
            <a:prstGeom prst="rect">
              <a:avLst/>
            </a:prstGeom>
            <a:noFill/>
          </p:spPr>
          <p:txBody>
            <a:bodyPr wrap="none" rtlCol="0">
              <a:spAutoFit/>
            </a:bodyPr>
            <a:lstStyle/>
            <a:p>
              <a:r>
                <a:rPr lang="en-US" sz="2000" dirty="0"/>
                <a:t>[J. Melendez et al, </a:t>
              </a:r>
              <a:r>
                <a:rPr lang="en-US" sz="2000" dirty="0">
                  <a:hlinkClick r:id="rId4"/>
                </a:rPr>
                <a:t>Eur. Phys. J. A </a:t>
              </a:r>
              <a:r>
                <a:rPr lang="en-US" sz="2000" b="1" dirty="0">
                  <a:hlinkClick r:id="rId4"/>
                </a:rPr>
                <a:t>57, </a:t>
              </a:r>
              <a:r>
                <a:rPr lang="en-US" sz="2000" dirty="0">
                  <a:hlinkClick r:id="rId4"/>
                </a:rPr>
                <a:t>3 (2021)</a:t>
              </a:r>
              <a:r>
                <a:rPr lang="en-US" sz="2000" dirty="0"/>
                <a:t>]</a:t>
              </a:r>
            </a:p>
          </p:txBody>
        </p:sp>
      </p:grpSp>
    </p:spTree>
    <p:extLst>
      <p:ext uri="{BB962C8B-B14F-4D97-AF65-F5344CB8AC3E}">
        <p14:creationId xmlns:p14="http://schemas.microsoft.com/office/powerpoint/2010/main" val="111199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BA3C771-37C6-2B48-8AC5-00F9856836B3}"/>
              </a:ext>
            </a:extLst>
          </p:cNvPr>
          <p:cNvSpPr txBox="1"/>
          <p:nvPr/>
        </p:nvSpPr>
        <p:spPr>
          <a:xfrm>
            <a:off x="254235" y="1249569"/>
            <a:ext cx="8857618" cy="502766"/>
          </a:xfrm>
          <a:prstGeom prst="rect">
            <a:avLst/>
          </a:prstGeom>
          <a:noFill/>
        </p:spPr>
        <p:txBody>
          <a:bodyPr wrap="none" rtlCol="0">
            <a:spAutoFit/>
          </a:bodyPr>
          <a:lstStyle/>
          <a:p>
            <a:r>
              <a:rPr lang="en-US" sz="2667" b="1" dirty="0">
                <a:solidFill>
                  <a:srgbClr val="FF0000"/>
                </a:solidFill>
              </a:rPr>
              <a:t>Nucleon polarizabilities from Compton scattering with </a:t>
            </a:r>
            <a:r>
              <a:rPr lang="en-US" sz="2667" b="1" dirty="0" err="1">
                <a:solidFill>
                  <a:srgbClr val="FF0000"/>
                </a:solidFill>
              </a:rPr>
              <a:t>ChiEFT</a:t>
            </a:r>
            <a:endParaRPr lang="en-US" sz="2667" b="1" dirty="0">
              <a:solidFill>
                <a:srgbClr val="FF0000"/>
              </a:solidFill>
            </a:endParaRPr>
          </a:p>
        </p:txBody>
      </p:sp>
      <p:pic>
        <p:nvPicPr>
          <p:cNvPr id="3" name="Picture 2">
            <a:extLst>
              <a:ext uri="{FF2B5EF4-FFF2-40B4-BE49-F238E27FC236}">
                <a16:creationId xmlns:a16="http://schemas.microsoft.com/office/drawing/2014/main" id="{AEF53778-472D-F64F-8EFD-F03A8518D411}"/>
              </a:ext>
            </a:extLst>
          </p:cNvPr>
          <p:cNvPicPr>
            <a:picLocks noChangeAspect="1"/>
          </p:cNvPicPr>
          <p:nvPr/>
        </p:nvPicPr>
        <p:blipFill>
          <a:blip r:embed="rId3"/>
          <a:stretch>
            <a:fillRect/>
          </a:stretch>
        </p:blipFill>
        <p:spPr>
          <a:xfrm>
            <a:off x="4729907" y="2480213"/>
            <a:ext cx="4068991" cy="2091689"/>
          </a:xfrm>
          <a:prstGeom prst="rect">
            <a:avLst/>
          </a:prstGeom>
        </p:spPr>
      </p:pic>
      <p:sp>
        <p:nvSpPr>
          <p:cNvPr id="4" name="TextBox 3">
            <a:extLst>
              <a:ext uri="{FF2B5EF4-FFF2-40B4-BE49-F238E27FC236}">
                <a16:creationId xmlns:a16="http://schemas.microsoft.com/office/drawing/2014/main" id="{1CE4A87F-4353-7B45-AC6E-A94A631DF78F}"/>
              </a:ext>
            </a:extLst>
          </p:cNvPr>
          <p:cNvSpPr txBox="1"/>
          <p:nvPr/>
        </p:nvSpPr>
        <p:spPr>
          <a:xfrm>
            <a:off x="449747" y="1720012"/>
            <a:ext cx="7867859" cy="420564"/>
          </a:xfrm>
          <a:prstGeom prst="rect">
            <a:avLst/>
          </a:prstGeom>
          <a:noFill/>
        </p:spPr>
        <p:txBody>
          <a:bodyPr wrap="none" rtlCol="0">
            <a:spAutoFit/>
          </a:bodyPr>
          <a:lstStyle/>
          <a:p>
            <a:r>
              <a:rPr lang="en-US" sz="2133" dirty="0"/>
              <a:t>[Harald </a:t>
            </a:r>
            <a:r>
              <a:rPr lang="en-US" sz="2133" dirty="0" err="1"/>
              <a:t>Griesshammer</a:t>
            </a:r>
            <a:r>
              <a:rPr lang="en-US" sz="2133" dirty="0"/>
              <a:t>, Judith McGovern, Daniel Phillips, EPJA (2018)]</a:t>
            </a:r>
          </a:p>
        </p:txBody>
      </p:sp>
      <p:pic>
        <p:nvPicPr>
          <p:cNvPr id="17" name="Picture 16">
            <a:extLst>
              <a:ext uri="{FF2B5EF4-FFF2-40B4-BE49-F238E27FC236}">
                <a16:creationId xmlns:a16="http://schemas.microsoft.com/office/drawing/2014/main" id="{2617215D-C991-DD43-B965-D8CCAA5C97EF}"/>
              </a:ext>
            </a:extLst>
          </p:cNvPr>
          <p:cNvPicPr>
            <a:picLocks noChangeAspect="1"/>
          </p:cNvPicPr>
          <p:nvPr/>
        </p:nvPicPr>
        <p:blipFill>
          <a:blip r:embed="rId4"/>
          <a:stretch>
            <a:fillRect/>
          </a:stretch>
        </p:blipFill>
        <p:spPr>
          <a:xfrm>
            <a:off x="312633" y="4920826"/>
            <a:ext cx="8534400" cy="1040308"/>
          </a:xfrm>
          <a:prstGeom prst="rect">
            <a:avLst/>
          </a:prstGeom>
        </p:spPr>
      </p:pic>
      <p:grpSp>
        <p:nvGrpSpPr>
          <p:cNvPr id="29" name="Group 28">
            <a:extLst>
              <a:ext uri="{FF2B5EF4-FFF2-40B4-BE49-F238E27FC236}">
                <a16:creationId xmlns:a16="http://schemas.microsoft.com/office/drawing/2014/main" id="{15D34EE7-D464-2541-8591-CED889C94C35}"/>
              </a:ext>
            </a:extLst>
          </p:cNvPr>
          <p:cNvGrpSpPr/>
          <p:nvPr/>
        </p:nvGrpSpPr>
        <p:grpSpPr>
          <a:xfrm>
            <a:off x="9079343" y="1675023"/>
            <a:ext cx="2980159" cy="5097223"/>
            <a:chOff x="6636511" y="1268624"/>
            <a:chExt cx="2235119" cy="3822917"/>
          </a:xfrm>
        </p:grpSpPr>
        <p:pic>
          <p:nvPicPr>
            <p:cNvPr id="26" name="Picture 25">
              <a:extLst>
                <a:ext uri="{FF2B5EF4-FFF2-40B4-BE49-F238E27FC236}">
                  <a16:creationId xmlns:a16="http://schemas.microsoft.com/office/drawing/2014/main" id="{CD14EA62-BB8C-E543-950A-0013CE6D5E78}"/>
                </a:ext>
              </a:extLst>
            </p:cNvPr>
            <p:cNvPicPr>
              <a:picLocks noChangeAspect="1"/>
            </p:cNvPicPr>
            <p:nvPr/>
          </p:nvPicPr>
          <p:blipFill>
            <a:blip r:embed="rId5"/>
            <a:stretch>
              <a:fillRect/>
            </a:stretch>
          </p:blipFill>
          <p:spPr>
            <a:xfrm>
              <a:off x="6774642" y="1268624"/>
              <a:ext cx="1965649" cy="3657600"/>
            </a:xfrm>
            <a:prstGeom prst="rect">
              <a:avLst/>
            </a:prstGeom>
          </p:spPr>
        </p:pic>
        <p:pic>
          <p:nvPicPr>
            <p:cNvPr id="27" name="Picture 26">
              <a:extLst>
                <a:ext uri="{FF2B5EF4-FFF2-40B4-BE49-F238E27FC236}">
                  <a16:creationId xmlns:a16="http://schemas.microsoft.com/office/drawing/2014/main" id="{15CDBC66-D4A8-764D-98A1-D8548B4A1173}"/>
                </a:ext>
              </a:extLst>
            </p:cNvPr>
            <p:cNvPicPr>
              <a:picLocks noChangeAspect="1"/>
            </p:cNvPicPr>
            <p:nvPr/>
          </p:nvPicPr>
          <p:blipFill>
            <a:blip r:embed="rId6"/>
            <a:stretch>
              <a:fillRect/>
            </a:stretch>
          </p:blipFill>
          <p:spPr>
            <a:xfrm>
              <a:off x="6890430" y="4901041"/>
              <a:ext cx="1981200" cy="190500"/>
            </a:xfrm>
            <a:prstGeom prst="rect">
              <a:avLst/>
            </a:prstGeom>
          </p:spPr>
        </p:pic>
        <p:pic>
          <p:nvPicPr>
            <p:cNvPr id="28" name="Picture 27">
              <a:extLst>
                <a:ext uri="{FF2B5EF4-FFF2-40B4-BE49-F238E27FC236}">
                  <a16:creationId xmlns:a16="http://schemas.microsoft.com/office/drawing/2014/main" id="{1B79074C-CB5F-3D42-978B-8B02477BD34F}"/>
                </a:ext>
              </a:extLst>
            </p:cNvPr>
            <p:cNvPicPr>
              <a:picLocks noChangeAspect="1"/>
            </p:cNvPicPr>
            <p:nvPr/>
          </p:nvPicPr>
          <p:blipFill>
            <a:blip r:embed="rId7"/>
            <a:stretch>
              <a:fillRect/>
            </a:stretch>
          </p:blipFill>
          <p:spPr>
            <a:xfrm>
              <a:off x="6636511" y="2104394"/>
              <a:ext cx="177800" cy="2006600"/>
            </a:xfrm>
            <a:prstGeom prst="rect">
              <a:avLst/>
            </a:prstGeom>
          </p:spPr>
        </p:pic>
      </p:grpSp>
      <p:sp>
        <p:nvSpPr>
          <p:cNvPr id="30" name="TextBox 29">
            <a:extLst>
              <a:ext uri="{FF2B5EF4-FFF2-40B4-BE49-F238E27FC236}">
                <a16:creationId xmlns:a16="http://schemas.microsoft.com/office/drawing/2014/main" id="{58CD3366-95D0-5347-965E-E7321BCD92BE}"/>
              </a:ext>
            </a:extLst>
          </p:cNvPr>
          <p:cNvSpPr txBox="1"/>
          <p:nvPr/>
        </p:nvSpPr>
        <p:spPr>
          <a:xfrm>
            <a:off x="108185" y="2332912"/>
            <a:ext cx="4546908" cy="2308324"/>
          </a:xfrm>
          <a:prstGeom prst="rect">
            <a:avLst/>
          </a:prstGeom>
          <a:noFill/>
        </p:spPr>
        <p:txBody>
          <a:bodyPr wrap="square" rtlCol="0">
            <a:spAutoFit/>
          </a:bodyPr>
          <a:lstStyle/>
          <a:p>
            <a:pPr marL="259074" indent="-259074">
              <a:buFont typeface="Arial" panose="020B0604020202020204" pitchFamily="34" charset="0"/>
              <a:buChar char="•"/>
            </a:pPr>
            <a:r>
              <a:rPr lang="en-US" sz="2400" dirty="0"/>
              <a:t>How do constituents of the nucleon react to external fields?</a:t>
            </a:r>
          </a:p>
          <a:p>
            <a:pPr marL="259074" indent="-259074">
              <a:buFont typeface="Arial" panose="020B0604020202020204" pitchFamily="34" charset="0"/>
              <a:buChar char="•"/>
            </a:pPr>
            <a:r>
              <a:rPr lang="en-US" sz="2400" dirty="0"/>
              <a:t>How to reliably extract </a:t>
            </a:r>
            <a:r>
              <a:rPr lang="en-US" sz="2400" dirty="0">
                <a:solidFill>
                  <a:srgbClr val="FF0000"/>
                </a:solidFill>
              </a:rPr>
              <a:t>proton</a:t>
            </a:r>
            <a:r>
              <a:rPr lang="en-US" sz="2400" dirty="0"/>
              <a:t>, </a:t>
            </a:r>
            <a:r>
              <a:rPr lang="en-US" sz="2400" dirty="0">
                <a:solidFill>
                  <a:srgbClr val="FF0000"/>
                </a:solidFill>
              </a:rPr>
              <a:t>neutron, spin polarizabilities</a:t>
            </a:r>
            <a:r>
              <a:rPr lang="en-US" sz="2400" dirty="0"/>
              <a:t>?</a:t>
            </a:r>
          </a:p>
          <a:p>
            <a:pPr marL="259074" indent="-259074">
              <a:buFont typeface="Arial" panose="020B0604020202020204" pitchFamily="34" charset="0"/>
              <a:buChar char="•"/>
            </a:pPr>
            <a:r>
              <a:rPr lang="en-US" sz="2400" dirty="0"/>
              <a:t>How to plan effective experiments and test theory? </a:t>
            </a:r>
          </a:p>
        </p:txBody>
      </p:sp>
      <p:sp>
        <p:nvSpPr>
          <p:cNvPr id="32" name="TextBox 31">
            <a:extLst>
              <a:ext uri="{FF2B5EF4-FFF2-40B4-BE49-F238E27FC236}">
                <a16:creationId xmlns:a16="http://schemas.microsoft.com/office/drawing/2014/main" id="{7F997003-D235-7443-B4A5-A3003428DCF7}"/>
              </a:ext>
            </a:extLst>
          </p:cNvPr>
          <p:cNvSpPr txBox="1"/>
          <p:nvPr/>
        </p:nvSpPr>
        <p:spPr>
          <a:xfrm>
            <a:off x="312634" y="6113408"/>
            <a:ext cx="8382103" cy="461665"/>
          </a:xfrm>
          <a:prstGeom prst="rect">
            <a:avLst/>
          </a:prstGeom>
          <a:noFill/>
        </p:spPr>
        <p:txBody>
          <a:bodyPr wrap="none" rtlCol="0">
            <a:spAutoFit/>
          </a:bodyPr>
          <a:lstStyle/>
          <a:p>
            <a:r>
              <a:rPr lang="en-US" sz="2400" dirty="0">
                <a:solidFill>
                  <a:srgbClr val="FF0000"/>
                </a:solidFill>
              </a:rPr>
              <a:t>Experiments: HI𝛾S; A2@MAMI → tension with </a:t>
            </a:r>
            <a:r>
              <a:rPr lang="en-US" sz="2400" dirty="0" err="1">
                <a:solidFill>
                  <a:srgbClr val="FF0000"/>
                </a:solidFill>
              </a:rPr>
              <a:t>ChiEFT</a:t>
            </a:r>
            <a:r>
              <a:rPr lang="en-US" sz="2400" dirty="0">
                <a:solidFill>
                  <a:srgbClr val="FF0000"/>
                </a:solidFill>
              </a:rPr>
              <a:t> valid range </a:t>
            </a:r>
          </a:p>
        </p:txBody>
      </p:sp>
      <p:sp>
        <p:nvSpPr>
          <p:cNvPr id="31" name="TextBox 30">
            <a:extLst>
              <a:ext uri="{FF2B5EF4-FFF2-40B4-BE49-F238E27FC236}">
                <a16:creationId xmlns:a16="http://schemas.microsoft.com/office/drawing/2014/main" id="{A1ED5430-047A-574F-986C-D1876E58D91A}"/>
              </a:ext>
            </a:extLst>
          </p:cNvPr>
          <p:cNvSpPr txBox="1"/>
          <p:nvPr/>
        </p:nvSpPr>
        <p:spPr>
          <a:xfrm>
            <a:off x="2914186" y="140278"/>
            <a:ext cx="6689011" cy="646331"/>
          </a:xfrm>
          <a:prstGeom prst="rect">
            <a:avLst/>
          </a:prstGeom>
          <a:noFill/>
        </p:spPr>
        <p:txBody>
          <a:bodyPr wrap="none" rtlCol="0">
            <a:spAutoFit/>
          </a:bodyPr>
          <a:lstStyle/>
          <a:p>
            <a:r>
              <a:rPr lang="en-US" sz="3600" b="1" dirty="0">
                <a:solidFill>
                  <a:srgbClr val="FF0000"/>
                </a:solidFill>
              </a:rPr>
              <a:t>Experimental design: A case study</a:t>
            </a:r>
          </a:p>
        </p:txBody>
      </p:sp>
      <p:sp>
        <p:nvSpPr>
          <p:cNvPr id="2" name="TextBox 1">
            <a:extLst>
              <a:ext uri="{FF2B5EF4-FFF2-40B4-BE49-F238E27FC236}">
                <a16:creationId xmlns:a16="http://schemas.microsoft.com/office/drawing/2014/main" id="{A5E8E133-4463-824C-8F3C-7A2A84063F95}"/>
              </a:ext>
            </a:extLst>
          </p:cNvPr>
          <p:cNvSpPr txBox="1"/>
          <p:nvPr/>
        </p:nvSpPr>
        <p:spPr>
          <a:xfrm>
            <a:off x="2001758" y="733202"/>
            <a:ext cx="8513869" cy="502766"/>
          </a:xfrm>
          <a:prstGeom prst="rect">
            <a:avLst/>
          </a:prstGeom>
          <a:noFill/>
        </p:spPr>
        <p:txBody>
          <a:bodyPr wrap="none" rtlCol="0">
            <a:spAutoFit/>
          </a:bodyPr>
          <a:lstStyle/>
          <a:p>
            <a:r>
              <a:rPr lang="en-US" sz="2667" dirty="0"/>
              <a:t>Maximize benefits – minimize cost (time, money, workforce)</a:t>
            </a:r>
          </a:p>
        </p:txBody>
      </p:sp>
    </p:spTree>
    <p:extLst>
      <p:ext uri="{BB962C8B-B14F-4D97-AF65-F5344CB8AC3E}">
        <p14:creationId xmlns:p14="http://schemas.microsoft.com/office/powerpoint/2010/main" val="214324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30" grpId="0"/>
      <p:bldP spid="3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37E73D-0ECA-8E47-8C8F-26A8C1469CE3}"/>
              </a:ext>
            </a:extLst>
          </p:cNvPr>
          <p:cNvSpPr txBox="1"/>
          <p:nvPr/>
        </p:nvSpPr>
        <p:spPr>
          <a:xfrm>
            <a:off x="430646" y="1"/>
            <a:ext cx="11126764" cy="584775"/>
          </a:xfrm>
          <a:prstGeom prst="rect">
            <a:avLst/>
          </a:prstGeom>
          <a:noFill/>
        </p:spPr>
        <p:txBody>
          <a:bodyPr wrap="none" rtlCol="0">
            <a:spAutoFit/>
          </a:bodyPr>
          <a:lstStyle/>
          <a:p>
            <a:r>
              <a:rPr lang="en-US" sz="3200" b="1" dirty="0">
                <a:solidFill>
                  <a:srgbClr val="FF0000"/>
                </a:solidFill>
              </a:rPr>
              <a:t>Optimizing the design of future Compton scattering experiments</a:t>
            </a:r>
          </a:p>
        </p:txBody>
      </p:sp>
      <p:sp>
        <p:nvSpPr>
          <p:cNvPr id="10" name="TextBox 9">
            <a:extLst>
              <a:ext uri="{FF2B5EF4-FFF2-40B4-BE49-F238E27FC236}">
                <a16:creationId xmlns:a16="http://schemas.microsoft.com/office/drawing/2014/main" id="{F7192DE5-5B1C-E44C-98BF-BB3A0D722FDE}"/>
              </a:ext>
            </a:extLst>
          </p:cNvPr>
          <p:cNvSpPr txBox="1"/>
          <p:nvPr/>
        </p:nvSpPr>
        <p:spPr>
          <a:xfrm>
            <a:off x="112473" y="554927"/>
            <a:ext cx="12221200" cy="461665"/>
          </a:xfrm>
          <a:prstGeom prst="rect">
            <a:avLst/>
          </a:prstGeom>
          <a:noFill/>
        </p:spPr>
        <p:txBody>
          <a:bodyPr wrap="square" rtlCol="0">
            <a:spAutoFit/>
          </a:bodyPr>
          <a:lstStyle/>
          <a:p>
            <a:r>
              <a:rPr lang="en-US" sz="2400" dirty="0"/>
              <a:t>How to plan effective experiments &amp; test theory?  What (</a:t>
            </a:r>
            <a:r>
              <a:rPr lang="en-US" sz="2400" dirty="0" err="1"/>
              <a:t>ω</a:t>
            </a:r>
            <a:r>
              <a:rPr lang="en-US" sz="2400" dirty="0"/>
              <a:t>, 𝜃) are most useful for constraining?</a:t>
            </a:r>
          </a:p>
        </p:txBody>
      </p:sp>
      <p:sp>
        <p:nvSpPr>
          <p:cNvPr id="12" name="TextBox 11">
            <a:extLst>
              <a:ext uri="{FF2B5EF4-FFF2-40B4-BE49-F238E27FC236}">
                <a16:creationId xmlns:a16="http://schemas.microsoft.com/office/drawing/2014/main" id="{80BC9565-6670-FE48-B1E6-C612CD54D9F7}"/>
              </a:ext>
            </a:extLst>
          </p:cNvPr>
          <p:cNvSpPr txBox="1"/>
          <p:nvPr/>
        </p:nvSpPr>
        <p:spPr>
          <a:xfrm>
            <a:off x="861291" y="1009588"/>
            <a:ext cx="11330709" cy="420564"/>
          </a:xfrm>
          <a:prstGeom prst="rect">
            <a:avLst/>
          </a:prstGeom>
          <a:noFill/>
        </p:spPr>
        <p:txBody>
          <a:bodyPr wrap="square" rtlCol="0">
            <a:spAutoFit/>
          </a:bodyPr>
          <a:lstStyle/>
          <a:p>
            <a:r>
              <a:rPr lang="en-US" sz="2133" dirty="0"/>
              <a:t>Ingredient: Calculate a utility function for sum of variances for each kinematic point on a grid.</a:t>
            </a:r>
          </a:p>
        </p:txBody>
      </p:sp>
      <p:pic>
        <p:nvPicPr>
          <p:cNvPr id="4" name="Picture 3">
            <a:extLst>
              <a:ext uri="{FF2B5EF4-FFF2-40B4-BE49-F238E27FC236}">
                <a16:creationId xmlns:a16="http://schemas.microsoft.com/office/drawing/2014/main" id="{8EB61C84-09DC-0A4F-9B38-77C4E9DF7346}"/>
              </a:ext>
            </a:extLst>
          </p:cNvPr>
          <p:cNvPicPr>
            <a:picLocks noChangeAspect="1"/>
          </p:cNvPicPr>
          <p:nvPr/>
        </p:nvPicPr>
        <p:blipFill>
          <a:blip r:embed="rId3"/>
          <a:stretch>
            <a:fillRect/>
          </a:stretch>
        </p:blipFill>
        <p:spPr>
          <a:xfrm>
            <a:off x="213720" y="1529803"/>
            <a:ext cx="6784323" cy="5177813"/>
          </a:xfrm>
          <a:prstGeom prst="rect">
            <a:avLst/>
          </a:prstGeom>
        </p:spPr>
      </p:pic>
      <p:sp>
        <p:nvSpPr>
          <p:cNvPr id="13" name="TextBox 12">
            <a:extLst>
              <a:ext uri="{FF2B5EF4-FFF2-40B4-BE49-F238E27FC236}">
                <a16:creationId xmlns:a16="http://schemas.microsoft.com/office/drawing/2014/main" id="{ADFE79BD-1FE8-7646-B0CB-FD75B94D45F3}"/>
              </a:ext>
            </a:extLst>
          </p:cNvPr>
          <p:cNvSpPr txBox="1"/>
          <p:nvPr/>
        </p:nvSpPr>
        <p:spPr>
          <a:xfrm>
            <a:off x="2829714" y="3429001"/>
            <a:ext cx="3563796" cy="461665"/>
          </a:xfrm>
          <a:prstGeom prst="rect">
            <a:avLst/>
          </a:prstGeom>
          <a:solidFill>
            <a:schemeClr val="bg2"/>
          </a:solidFill>
        </p:spPr>
        <p:txBody>
          <a:bodyPr wrap="none" rtlCol="0">
            <a:spAutoFit/>
          </a:bodyPr>
          <a:lstStyle/>
          <a:p>
            <a:r>
              <a:rPr lang="en-US" sz="2400" dirty="0"/>
              <a:t>J. Melendez et al. (in prep.)</a:t>
            </a:r>
          </a:p>
        </p:txBody>
      </p:sp>
      <p:sp>
        <p:nvSpPr>
          <p:cNvPr id="5" name="TextBox 4">
            <a:extLst>
              <a:ext uri="{FF2B5EF4-FFF2-40B4-BE49-F238E27FC236}">
                <a16:creationId xmlns:a16="http://schemas.microsoft.com/office/drawing/2014/main" id="{786102A7-ABD7-C547-87D0-20252847C8F0}"/>
              </a:ext>
            </a:extLst>
          </p:cNvPr>
          <p:cNvSpPr txBox="1"/>
          <p:nvPr/>
        </p:nvSpPr>
        <p:spPr>
          <a:xfrm>
            <a:off x="7144170" y="2649299"/>
            <a:ext cx="4935711" cy="2513509"/>
          </a:xfrm>
          <a:prstGeom prst="rect">
            <a:avLst/>
          </a:prstGeom>
          <a:noFill/>
        </p:spPr>
        <p:txBody>
          <a:bodyPr wrap="square" rtlCol="0">
            <a:spAutoFit/>
          </a:bodyPr>
          <a:lstStyle/>
          <a:p>
            <a:pPr marL="259074" indent="-259074">
              <a:spcAft>
                <a:spcPts val="800"/>
              </a:spcAft>
              <a:buFont typeface="Arial" panose="020B0604020202020204" pitchFamily="34" charset="0"/>
              <a:buChar char="•"/>
            </a:pPr>
            <a:r>
              <a:rPr lang="en-US" sz="2400" dirty="0"/>
              <a:t>Apply to decide on trade-off between different allocations of experimental resources (exploration vs. exploitation). </a:t>
            </a:r>
          </a:p>
          <a:p>
            <a:pPr marL="259074" indent="-259074">
              <a:spcAft>
                <a:spcPts val="800"/>
              </a:spcAft>
              <a:buFont typeface="Arial" panose="020B0604020202020204" pitchFamily="34" charset="0"/>
              <a:buChar char="•"/>
            </a:pPr>
            <a:r>
              <a:rPr lang="en-US" sz="2400" dirty="0">
                <a:solidFill>
                  <a:srgbClr val="FF0000"/>
                </a:solidFill>
              </a:rPr>
              <a:t>1-point vs 5-point?</a:t>
            </a:r>
          </a:p>
          <a:p>
            <a:pPr marL="259074" indent="-259074">
              <a:spcAft>
                <a:spcPts val="800"/>
              </a:spcAft>
              <a:buFont typeface="Arial" panose="020B0604020202020204" pitchFamily="34" charset="0"/>
              <a:buChar char="•"/>
            </a:pPr>
            <a:r>
              <a:rPr lang="en-US" sz="2400" dirty="0">
                <a:solidFill>
                  <a:srgbClr val="FF0000"/>
                </a:solidFill>
              </a:rPr>
              <a:t>Increase precision or more points?</a:t>
            </a:r>
          </a:p>
        </p:txBody>
      </p:sp>
    </p:spTree>
    <p:extLst>
      <p:ext uri="{BB962C8B-B14F-4D97-AF65-F5344CB8AC3E}">
        <p14:creationId xmlns:p14="http://schemas.microsoft.com/office/powerpoint/2010/main" val="6457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1ECFEF-05FC-EE08-014E-5479574D3880}"/>
              </a:ext>
            </a:extLst>
          </p:cNvPr>
          <p:cNvGrpSpPr/>
          <p:nvPr/>
        </p:nvGrpSpPr>
        <p:grpSpPr>
          <a:xfrm>
            <a:off x="7559040" y="121920"/>
            <a:ext cx="4486656" cy="6592637"/>
            <a:chOff x="7559040" y="121920"/>
            <a:chExt cx="4486656" cy="6592637"/>
          </a:xfrm>
        </p:grpSpPr>
        <p:pic>
          <p:nvPicPr>
            <p:cNvPr id="2" name="Picture 1">
              <a:extLst>
                <a:ext uri="{FF2B5EF4-FFF2-40B4-BE49-F238E27FC236}">
                  <a16:creationId xmlns:a16="http://schemas.microsoft.com/office/drawing/2014/main" id="{921F8959-8CBD-D845-A54D-9FF46E09E443}"/>
                </a:ext>
              </a:extLst>
            </p:cNvPr>
            <p:cNvPicPr>
              <a:picLocks noChangeAspect="1"/>
            </p:cNvPicPr>
            <p:nvPr/>
          </p:nvPicPr>
          <p:blipFill>
            <a:blip r:embed="rId3"/>
            <a:stretch>
              <a:fillRect/>
            </a:stretch>
          </p:blipFill>
          <p:spPr>
            <a:xfrm>
              <a:off x="7559040" y="121920"/>
              <a:ext cx="4486656" cy="6592637"/>
            </a:xfrm>
            <a:prstGeom prst="rect">
              <a:avLst/>
            </a:prstGeom>
          </p:spPr>
        </p:pic>
        <p:sp>
          <p:nvSpPr>
            <p:cNvPr id="10" name="TextBox 9">
              <a:extLst>
                <a:ext uri="{FF2B5EF4-FFF2-40B4-BE49-F238E27FC236}">
                  <a16:creationId xmlns:a16="http://schemas.microsoft.com/office/drawing/2014/main" id="{4C3596C5-52D0-7D42-A3AF-7972DB1AC544}"/>
                </a:ext>
              </a:extLst>
            </p:cNvPr>
            <p:cNvSpPr txBox="1"/>
            <p:nvPr/>
          </p:nvSpPr>
          <p:spPr>
            <a:xfrm>
              <a:off x="8199619" y="721283"/>
              <a:ext cx="1912062" cy="379656"/>
            </a:xfrm>
            <a:prstGeom prst="rect">
              <a:avLst/>
            </a:prstGeom>
            <a:noFill/>
          </p:spPr>
          <p:txBody>
            <a:bodyPr wrap="none" rtlCol="0">
              <a:spAutoFit/>
            </a:bodyPr>
            <a:lstStyle/>
            <a:p>
              <a:r>
                <a:rPr lang="en-US" sz="1867" dirty="0"/>
                <a:t>at 0.17 ± 0.01 fm</a:t>
              </a:r>
              <a:r>
                <a:rPr lang="en-US" sz="1867" baseline="30000" dirty="0"/>
                <a:t>3</a:t>
              </a:r>
              <a:endParaRPr lang="en-US" sz="1867" dirty="0"/>
            </a:p>
          </p:txBody>
        </p:sp>
      </p:grpSp>
      <p:sp>
        <p:nvSpPr>
          <p:cNvPr id="3" name="TextBox 2">
            <a:extLst>
              <a:ext uri="{FF2B5EF4-FFF2-40B4-BE49-F238E27FC236}">
                <a16:creationId xmlns:a16="http://schemas.microsoft.com/office/drawing/2014/main" id="{CF4FAE4B-ACE8-CB4F-A8BF-DEEAF550E619}"/>
              </a:ext>
            </a:extLst>
          </p:cNvPr>
          <p:cNvSpPr txBox="1"/>
          <p:nvPr/>
        </p:nvSpPr>
        <p:spPr>
          <a:xfrm>
            <a:off x="187932" y="113261"/>
            <a:ext cx="7520264" cy="584775"/>
          </a:xfrm>
          <a:prstGeom prst="rect">
            <a:avLst/>
          </a:prstGeom>
          <a:noFill/>
        </p:spPr>
        <p:txBody>
          <a:bodyPr wrap="none" rtlCol="0">
            <a:spAutoFit/>
          </a:bodyPr>
          <a:lstStyle/>
          <a:p>
            <a:r>
              <a:rPr lang="en-US" sz="3200" b="1" dirty="0">
                <a:solidFill>
                  <a:srgbClr val="FF0000"/>
                </a:solidFill>
              </a:rPr>
              <a:t>Correlated theory errors for EOS properties</a:t>
            </a:r>
          </a:p>
        </p:txBody>
      </p:sp>
      <p:sp>
        <p:nvSpPr>
          <p:cNvPr id="21" name="TextBox 20">
            <a:extLst>
              <a:ext uri="{FF2B5EF4-FFF2-40B4-BE49-F238E27FC236}">
                <a16:creationId xmlns:a16="http://schemas.microsoft.com/office/drawing/2014/main" id="{5C59D570-D561-FE44-ADAD-073DE754A5D6}"/>
              </a:ext>
            </a:extLst>
          </p:cNvPr>
          <p:cNvSpPr txBox="1"/>
          <p:nvPr/>
        </p:nvSpPr>
        <p:spPr>
          <a:xfrm>
            <a:off x="5039375" y="728814"/>
            <a:ext cx="2623796" cy="707886"/>
          </a:xfrm>
          <a:prstGeom prst="rect">
            <a:avLst/>
          </a:prstGeom>
          <a:noFill/>
        </p:spPr>
        <p:txBody>
          <a:bodyPr wrap="none" rtlCol="0">
            <a:spAutoFit/>
          </a:bodyPr>
          <a:lstStyle/>
          <a:p>
            <a:pPr algn="ctr"/>
            <a:r>
              <a:rPr lang="en-US" sz="2000" dirty="0">
                <a:solidFill>
                  <a:schemeClr val="accent5">
                    <a:lumMod val="75000"/>
                  </a:schemeClr>
                </a:solidFill>
              </a:rPr>
              <a:t>C. </a:t>
            </a:r>
            <a:r>
              <a:rPr lang="en-US" sz="2000" dirty="0" err="1">
                <a:solidFill>
                  <a:schemeClr val="accent5">
                    <a:lumMod val="75000"/>
                  </a:schemeClr>
                </a:solidFill>
              </a:rPr>
              <a:t>Drischler</a:t>
            </a:r>
            <a:r>
              <a:rPr lang="en-US" sz="2000" dirty="0">
                <a:solidFill>
                  <a:schemeClr val="accent5">
                    <a:lumMod val="75000"/>
                  </a:schemeClr>
                </a:solidFill>
              </a:rPr>
              <a:t> et al.</a:t>
            </a:r>
          </a:p>
          <a:p>
            <a:pPr algn="ctr"/>
            <a:r>
              <a:rPr lang="en-US" sz="2000" dirty="0">
                <a:solidFill>
                  <a:schemeClr val="accent5">
                    <a:lumMod val="75000"/>
                  </a:schemeClr>
                </a:solidFill>
                <a:hlinkClick r:id="rId4"/>
              </a:rPr>
              <a:t>PRL (2020)</a:t>
            </a:r>
            <a:r>
              <a:rPr lang="en-US" sz="2000" dirty="0">
                <a:solidFill>
                  <a:schemeClr val="accent5">
                    <a:lumMod val="75000"/>
                  </a:schemeClr>
                </a:solidFill>
              </a:rPr>
              <a:t>; </a:t>
            </a:r>
            <a:r>
              <a:rPr lang="en-US" sz="2000" dirty="0">
                <a:solidFill>
                  <a:schemeClr val="accent5">
                    <a:lumMod val="75000"/>
                  </a:schemeClr>
                </a:solidFill>
                <a:hlinkClick r:id="rId5"/>
              </a:rPr>
              <a:t>PRC (2020)</a:t>
            </a:r>
            <a:r>
              <a:rPr lang="en-US" sz="2000" dirty="0">
                <a:solidFill>
                  <a:schemeClr val="accent5">
                    <a:lumMod val="75000"/>
                  </a:schemeClr>
                </a:solidFill>
              </a:rPr>
              <a:t> </a:t>
            </a:r>
          </a:p>
        </p:txBody>
      </p:sp>
      <p:pic>
        <p:nvPicPr>
          <p:cNvPr id="8" name="Picture 7">
            <a:extLst>
              <a:ext uri="{FF2B5EF4-FFF2-40B4-BE49-F238E27FC236}">
                <a16:creationId xmlns:a16="http://schemas.microsoft.com/office/drawing/2014/main" id="{5F0B3D7C-FEB2-B449-B3AB-0DC7F1EC11C2}"/>
              </a:ext>
            </a:extLst>
          </p:cNvPr>
          <p:cNvPicPr>
            <a:picLocks noChangeAspect="1"/>
          </p:cNvPicPr>
          <p:nvPr/>
        </p:nvPicPr>
        <p:blipFill>
          <a:blip r:embed="rId6"/>
          <a:stretch>
            <a:fillRect/>
          </a:stretch>
        </p:blipFill>
        <p:spPr>
          <a:xfrm>
            <a:off x="164812" y="830669"/>
            <a:ext cx="4978688" cy="5852499"/>
          </a:xfrm>
          <a:prstGeom prst="rect">
            <a:avLst/>
          </a:prstGeom>
        </p:spPr>
      </p:pic>
      <p:sp>
        <p:nvSpPr>
          <p:cNvPr id="9" name="TextBox 8">
            <a:extLst>
              <a:ext uri="{FF2B5EF4-FFF2-40B4-BE49-F238E27FC236}">
                <a16:creationId xmlns:a16="http://schemas.microsoft.com/office/drawing/2014/main" id="{418466D1-36E9-CF47-B0C8-E6AB8A2FE196}"/>
              </a:ext>
            </a:extLst>
          </p:cNvPr>
          <p:cNvSpPr txBox="1"/>
          <p:nvPr/>
        </p:nvSpPr>
        <p:spPr>
          <a:xfrm>
            <a:off x="5206142" y="1982059"/>
            <a:ext cx="2581335" cy="3046988"/>
          </a:xfrm>
          <a:prstGeom prst="rect">
            <a:avLst/>
          </a:prstGeom>
          <a:noFill/>
        </p:spPr>
        <p:txBody>
          <a:bodyPr wrap="square" rtlCol="0">
            <a:spAutoFit/>
          </a:bodyPr>
          <a:lstStyle/>
          <a:p>
            <a:r>
              <a:rPr lang="en-US" sz="2400" dirty="0"/>
              <a:t>Correlated GP treatment gives better estimates for truncation errors and clean propagation of uncertainties to derived quantities.</a:t>
            </a:r>
          </a:p>
        </p:txBody>
      </p:sp>
      <p:sp>
        <p:nvSpPr>
          <p:cNvPr id="5" name="TextBox 4">
            <a:extLst>
              <a:ext uri="{FF2B5EF4-FFF2-40B4-BE49-F238E27FC236}">
                <a16:creationId xmlns:a16="http://schemas.microsoft.com/office/drawing/2014/main" id="{936170EA-42DF-0F7C-9B96-3CC1D81097CB}"/>
              </a:ext>
            </a:extLst>
          </p:cNvPr>
          <p:cNvSpPr txBox="1"/>
          <p:nvPr/>
        </p:nvSpPr>
        <p:spPr>
          <a:xfrm>
            <a:off x="5919136" y="6293156"/>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7" action="ppaction://hlinksldjump"/>
              </a:rPr>
              <a:t>back</a:t>
            </a:r>
            <a:r>
              <a:rPr lang="en-US" dirty="0"/>
              <a:t>]</a:t>
            </a:r>
          </a:p>
        </p:txBody>
      </p:sp>
    </p:spTree>
    <p:extLst>
      <p:ext uri="{BB962C8B-B14F-4D97-AF65-F5344CB8AC3E}">
        <p14:creationId xmlns:p14="http://schemas.microsoft.com/office/powerpoint/2010/main" val="8391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F293892-15E0-1BF4-8E1C-A871D53EB5D3}"/>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28" name="Picture 27">
            <a:extLst>
              <a:ext uri="{FF2B5EF4-FFF2-40B4-BE49-F238E27FC236}">
                <a16:creationId xmlns:a16="http://schemas.microsoft.com/office/drawing/2014/main" id="{98F71435-C85A-2ABC-E8BC-39B186C50279}"/>
              </a:ext>
            </a:extLst>
          </p:cNvPr>
          <p:cNvPicPr>
            <a:picLocks noChangeAspect="1"/>
          </p:cNvPicPr>
          <p:nvPr/>
        </p:nvPicPr>
        <p:blipFill>
          <a:blip r:embed="rId3"/>
          <a:stretch>
            <a:fillRect/>
          </a:stretch>
        </p:blipFill>
        <p:spPr>
          <a:xfrm>
            <a:off x="995824" y="2898125"/>
            <a:ext cx="4809112" cy="530876"/>
          </a:xfrm>
          <a:prstGeom prst="rect">
            <a:avLst/>
          </a:prstGeom>
        </p:spPr>
      </p:pic>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4"/>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5"/>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6"/>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7"/>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8"/>
          <a:stretch>
            <a:fillRect/>
          </a:stretch>
        </p:blipFill>
        <p:spPr>
          <a:xfrm>
            <a:off x="6339840" y="2804160"/>
            <a:ext cx="5488467" cy="3901440"/>
          </a:xfrm>
          <a:prstGeom prst="rect">
            <a:avLst/>
          </a:prstGeom>
        </p:spPr>
      </p:pic>
      <p:grpSp>
        <p:nvGrpSpPr>
          <p:cNvPr id="4" name="Group 3">
            <a:extLst>
              <a:ext uri="{FF2B5EF4-FFF2-40B4-BE49-F238E27FC236}">
                <a16:creationId xmlns:a16="http://schemas.microsoft.com/office/drawing/2014/main" id="{8EB478F7-6954-0EED-95C7-BBC0276A1EB5}"/>
              </a:ext>
            </a:extLst>
          </p:cNvPr>
          <p:cNvGrpSpPr/>
          <p:nvPr/>
        </p:nvGrpSpPr>
        <p:grpSpPr>
          <a:xfrm>
            <a:off x="745232" y="3627317"/>
            <a:ext cx="5390930" cy="2790508"/>
            <a:chOff x="256032" y="2754919"/>
            <a:chExt cx="4043198" cy="2092881"/>
          </a:xfrm>
        </p:grpSpPr>
        <p:sp>
          <p:nvSpPr>
            <p:cNvPr id="6" name="Rounded Rectangle 5">
              <a:extLst>
                <a:ext uri="{FF2B5EF4-FFF2-40B4-BE49-F238E27FC236}">
                  <a16:creationId xmlns:a16="http://schemas.microsoft.com/office/drawing/2014/main" id="{3AA2EBAE-3783-2FAB-CA83-1EA1D411AF3C}"/>
                </a:ext>
              </a:extLst>
            </p:cNvPr>
            <p:cNvSpPr/>
            <p:nvPr/>
          </p:nvSpPr>
          <p:spPr>
            <a:xfrm>
              <a:off x="256032" y="2754919"/>
              <a:ext cx="4043198" cy="2092881"/>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267"/>
                </a:spcAft>
              </a:pPr>
              <a:endParaRPr lang="en-US" sz="2400" dirty="0">
                <a:solidFill>
                  <a:srgbClr val="FF0000"/>
                </a:solidFill>
              </a:endParaRPr>
            </a:p>
            <a:p>
              <a:pPr algn="ctr">
                <a:spcAft>
                  <a:spcPts val="267"/>
                </a:spcAft>
              </a:pPr>
              <a:r>
                <a:rPr lang="en-US" sz="2400" dirty="0">
                  <a:solidFill>
                    <a:srgbClr val="FF0000"/>
                  </a:solidFill>
                </a:rPr>
                <a:t>pr(</a:t>
              </a:r>
              <a:r>
                <a:rPr lang="en-US" sz="2400" b="1" dirty="0" err="1">
                  <a:solidFill>
                    <a:srgbClr val="FF0000"/>
                  </a:solidFill>
                </a:rPr>
                <a:t>θ</a:t>
              </a:r>
              <a:r>
                <a:rPr lang="en-US" sz="2400" b="1" dirty="0">
                  <a:solidFill>
                    <a:srgbClr val="FF0000"/>
                  </a:solidFill>
                </a:rPr>
                <a:t> </a:t>
              </a:r>
              <a:r>
                <a:rPr lang="en-US" sz="2400" dirty="0">
                  <a:solidFill>
                    <a:srgbClr val="FF0000"/>
                  </a:solidFill>
                </a:rPr>
                <a:t>| </a:t>
              </a:r>
              <a:r>
                <a:rPr lang="en-US" sz="2400" b="1" dirty="0" err="1">
                  <a:solidFill>
                    <a:srgbClr val="FF0000"/>
                  </a:solidFill>
                </a:rPr>
                <a:t>y</a:t>
              </a:r>
              <a:r>
                <a:rPr lang="en-US" sz="2400" baseline="-25000" dirty="0" err="1">
                  <a:solidFill>
                    <a:srgbClr val="FF0000"/>
                  </a:solidFill>
                </a:rPr>
                <a:t>exp</a:t>
              </a:r>
              <a:r>
                <a:rPr lang="en-US" sz="2400" baseline="-25000" dirty="0">
                  <a:solidFill>
                    <a:srgbClr val="FF0000"/>
                  </a:solidFill>
                </a:rPr>
                <a:t> </a:t>
              </a:r>
              <a:r>
                <a:rPr lang="en-US" sz="2400" dirty="0">
                  <a:solidFill>
                    <a:srgbClr val="FF0000"/>
                  </a:solidFill>
                </a:rPr>
                <a:t>, </a:t>
              </a:r>
              <a:r>
                <a:rPr lang="en-US" sz="2400" dirty="0" err="1">
                  <a:solidFill>
                    <a:srgbClr val="FF0000"/>
                  </a:solidFill>
                </a:rPr>
                <a:t>Σ</a:t>
              </a:r>
              <a:r>
                <a:rPr lang="en-US" sz="2400" baseline="-25000" dirty="0" err="1">
                  <a:solidFill>
                    <a:srgbClr val="FF0000"/>
                  </a:solidFill>
                </a:rPr>
                <a:t>exp</a:t>
              </a:r>
              <a:r>
                <a:rPr lang="en-US" sz="2400" dirty="0">
                  <a:solidFill>
                    <a:srgbClr val="FF0000"/>
                  </a:solidFill>
                </a:rPr>
                <a:t> , </a:t>
              </a:r>
              <a:r>
                <a:rPr lang="en-US" sz="2400" dirty="0" err="1">
                  <a:solidFill>
                    <a:srgbClr val="FF0000"/>
                  </a:solidFill>
                </a:rPr>
                <a:t>Σ</a:t>
              </a:r>
              <a:r>
                <a:rPr lang="en-US" sz="2400" baseline="-25000" dirty="0" err="1">
                  <a:solidFill>
                    <a:srgbClr val="FF0000"/>
                  </a:solidFill>
                </a:rPr>
                <a:t>th</a:t>
              </a:r>
              <a:r>
                <a:rPr lang="en-US" sz="2400" dirty="0">
                  <a:solidFill>
                    <a:srgbClr val="FF0000"/>
                  </a:solidFill>
                </a:rPr>
                <a:t> , I)</a:t>
              </a:r>
              <a:r>
                <a:rPr lang="en-US" sz="2400" dirty="0">
                  <a:solidFill>
                    <a:schemeClr val="tx1"/>
                  </a:solidFill>
                </a:rPr>
                <a:t> ⇒</a:t>
              </a:r>
            </a:p>
            <a:p>
              <a:pPr algn="ctr">
                <a:spcAft>
                  <a:spcPts val="267"/>
                </a:spcAft>
              </a:pPr>
              <a:r>
                <a:rPr lang="en-US" sz="2400" dirty="0">
                  <a:solidFill>
                    <a:schemeClr val="tx1"/>
                  </a:solidFill>
                </a:rPr>
                <a:t>pdf of model parameters </a:t>
              </a:r>
              <a:r>
                <a:rPr lang="en-US" sz="2400" b="1" dirty="0" err="1">
                  <a:solidFill>
                    <a:schemeClr val="tx1"/>
                  </a:solidFill>
                </a:rPr>
                <a:t>θ</a:t>
              </a:r>
              <a:r>
                <a:rPr lang="en-US" sz="2400" b="1" dirty="0">
                  <a:solidFill>
                    <a:schemeClr val="tx1"/>
                  </a:solidFill>
                </a:rPr>
                <a:t> </a:t>
              </a:r>
              <a:r>
                <a:rPr lang="en-US" sz="2400" dirty="0">
                  <a:solidFill>
                    <a:schemeClr val="tx1"/>
                  </a:solidFill>
                </a:rPr>
                <a:t>given data </a:t>
              </a:r>
              <a:r>
                <a:rPr lang="en-US" sz="2400" dirty="0" err="1">
                  <a:solidFill>
                    <a:schemeClr val="tx1"/>
                  </a:solidFill>
                </a:rPr>
                <a:t>y</a:t>
              </a:r>
              <a:r>
                <a:rPr lang="en-US" sz="2400" baseline="-25000" dirty="0" err="1">
                  <a:solidFill>
                    <a:schemeClr val="tx1"/>
                  </a:solidFill>
                </a:rPr>
                <a:t>exp</a:t>
              </a:r>
              <a:r>
                <a:rPr lang="en-US" sz="2400" baseline="-25000" dirty="0">
                  <a:solidFill>
                    <a:schemeClr val="tx1"/>
                  </a:solidFill>
                </a:rPr>
                <a:t> </a:t>
              </a:r>
              <a:r>
                <a:rPr lang="en-US" sz="2400" dirty="0">
                  <a:solidFill>
                    <a:schemeClr val="tx1"/>
                  </a:solidFill>
                </a:rPr>
                <a:t>and experiment/theory errors </a:t>
              </a:r>
              <a:r>
                <a:rPr lang="en-US" sz="2400" dirty="0" err="1">
                  <a:solidFill>
                    <a:schemeClr val="tx1"/>
                  </a:solidFill>
                </a:rPr>
                <a:t>Σ</a:t>
              </a:r>
              <a:r>
                <a:rPr lang="en-US" sz="2400" dirty="0">
                  <a:solidFill>
                    <a:schemeClr val="tx1"/>
                  </a:solidFill>
                </a:rPr>
                <a:t>, plus other information I </a:t>
              </a:r>
            </a:p>
          </p:txBody>
        </p:sp>
        <p:sp>
          <p:nvSpPr>
            <p:cNvPr id="7" name="TextBox 6">
              <a:extLst>
                <a:ext uri="{FF2B5EF4-FFF2-40B4-BE49-F238E27FC236}">
                  <a16:creationId xmlns:a16="http://schemas.microsoft.com/office/drawing/2014/main" id="{04C65DF4-725E-28F3-F33C-48C05B18ABD8}"/>
                </a:ext>
              </a:extLst>
            </p:cNvPr>
            <p:cNvSpPr txBox="1"/>
            <p:nvPr/>
          </p:nvSpPr>
          <p:spPr>
            <a:xfrm>
              <a:off x="439838" y="2791073"/>
              <a:ext cx="3428920" cy="377075"/>
            </a:xfrm>
            <a:prstGeom prst="rect">
              <a:avLst/>
            </a:prstGeom>
            <a:noFill/>
          </p:spPr>
          <p:txBody>
            <a:bodyPr wrap="none" rtlCol="0">
              <a:spAutoFit/>
            </a:bodyPr>
            <a:lstStyle/>
            <a:p>
              <a:r>
                <a:rPr lang="en-US" sz="2667" dirty="0"/>
                <a:t>Examples of pdfs for model UQ:</a:t>
              </a:r>
            </a:p>
          </p:txBody>
        </p:sp>
      </p:grpSp>
      <p:pic>
        <p:nvPicPr>
          <p:cNvPr id="25" name="Picture 24">
            <a:extLst>
              <a:ext uri="{FF2B5EF4-FFF2-40B4-BE49-F238E27FC236}">
                <a16:creationId xmlns:a16="http://schemas.microsoft.com/office/drawing/2014/main" id="{9F8481FE-F906-93B1-2B70-D4E572A71CD1}"/>
              </a:ext>
            </a:extLst>
          </p:cNvPr>
          <p:cNvPicPr>
            <a:picLocks noChangeAspect="1"/>
          </p:cNvPicPr>
          <p:nvPr/>
        </p:nvPicPr>
        <p:blipFill>
          <a:blip r:embed="rId9"/>
          <a:stretch>
            <a:fillRect/>
          </a:stretch>
        </p:blipFill>
        <p:spPr>
          <a:xfrm>
            <a:off x="6439619" y="908698"/>
            <a:ext cx="5521889" cy="5801086"/>
          </a:xfrm>
          <a:prstGeom prst="rect">
            <a:avLst/>
          </a:prstGeom>
        </p:spPr>
      </p:pic>
    </p:spTree>
    <p:extLst>
      <p:ext uri="{BB962C8B-B14F-4D97-AF65-F5344CB8AC3E}">
        <p14:creationId xmlns:p14="http://schemas.microsoft.com/office/powerpoint/2010/main" val="939914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5EE03-C11A-45C6-776D-66BD1E95AFF3}"/>
              </a:ext>
            </a:extLst>
          </p:cNvPr>
          <p:cNvSpPr txBox="1"/>
          <p:nvPr/>
        </p:nvSpPr>
        <p:spPr>
          <a:xfrm>
            <a:off x="477124" y="210215"/>
            <a:ext cx="11538864" cy="646331"/>
          </a:xfrm>
          <a:prstGeom prst="rect">
            <a:avLst/>
          </a:prstGeom>
          <a:noFill/>
        </p:spPr>
        <p:txBody>
          <a:bodyPr wrap="none" rtlCol="0">
            <a:spAutoFit/>
          </a:bodyPr>
          <a:lstStyle/>
          <a:p>
            <a:r>
              <a:rPr lang="en-US" sz="3600" b="1" dirty="0">
                <a:solidFill>
                  <a:srgbClr val="FF0000"/>
                </a:solidFill>
              </a:rPr>
              <a:t>Role of emulators: new workflows for complex applications</a:t>
            </a:r>
          </a:p>
        </p:txBody>
      </p:sp>
      <p:sp>
        <p:nvSpPr>
          <p:cNvPr id="4" name="TextBox 3">
            <a:extLst>
              <a:ext uri="{FF2B5EF4-FFF2-40B4-BE49-F238E27FC236}">
                <a16:creationId xmlns:a16="http://schemas.microsoft.com/office/drawing/2014/main" id="{29F1BBBF-D7D4-AC56-AD4A-30EAB99B60AF}"/>
              </a:ext>
            </a:extLst>
          </p:cNvPr>
          <p:cNvSpPr txBox="1"/>
          <p:nvPr/>
        </p:nvSpPr>
        <p:spPr>
          <a:xfrm>
            <a:off x="764397" y="902845"/>
            <a:ext cx="10969093" cy="400110"/>
          </a:xfrm>
          <a:prstGeom prst="rect">
            <a:avLst/>
          </a:prstGeom>
          <a:noFill/>
        </p:spPr>
        <p:txBody>
          <a:bodyPr wrap="none" rtlCol="0">
            <a:spAutoFit/>
          </a:bodyPr>
          <a:lstStyle/>
          <a:p>
            <a:r>
              <a:rPr lang="en-US" sz="2000" dirty="0"/>
              <a:t>From </a:t>
            </a:r>
            <a:r>
              <a:rPr lang="en-US" sz="2000" dirty="0" err="1">
                <a:solidFill>
                  <a:srgbClr val="FF0000"/>
                </a:solidFill>
              </a:rPr>
              <a:t>Xilin</a:t>
            </a:r>
            <a:r>
              <a:rPr lang="en-US" sz="2000" dirty="0">
                <a:solidFill>
                  <a:srgbClr val="FF0000"/>
                </a:solidFill>
              </a:rPr>
              <a:t> Zhang</a:t>
            </a:r>
            <a:r>
              <a:rPr lang="en-US" sz="2000" dirty="0"/>
              <a:t>, </a:t>
            </a:r>
            <a:r>
              <a:rPr lang="en-US" sz="2000" dirty="0" err="1"/>
              <a:t>rjf</a:t>
            </a:r>
            <a:r>
              <a:rPr lang="en-US" sz="2000" dirty="0"/>
              <a:t>, </a:t>
            </a:r>
            <a:r>
              <a:rPr lang="en-US" sz="2000" i="1" dirty="0"/>
              <a:t>Fast emulation of quantum three-body scattering</a:t>
            </a:r>
            <a:r>
              <a:rPr lang="en-US" sz="2000" dirty="0"/>
              <a:t>, </a:t>
            </a:r>
            <a:r>
              <a:rPr lang="en-US" sz="2000" dirty="0">
                <a:hlinkClick r:id="rId3"/>
              </a:rPr>
              <a:t>Phys. Rev. C </a:t>
            </a:r>
            <a:r>
              <a:rPr lang="en-US" sz="2000" b="1" dirty="0">
                <a:hlinkClick r:id="rId3"/>
              </a:rPr>
              <a:t>105</a:t>
            </a:r>
            <a:r>
              <a:rPr lang="en-US" sz="2000" dirty="0">
                <a:hlinkClick r:id="rId3"/>
              </a:rPr>
              <a:t>, 064004 (2022)</a:t>
            </a:r>
            <a:r>
              <a:rPr lang="en-US" sz="2000" dirty="0"/>
              <a:t>.</a:t>
            </a:r>
            <a:endParaRPr lang="en-US" sz="2000" i="1" dirty="0"/>
          </a:p>
        </p:txBody>
      </p:sp>
      <p:pic>
        <p:nvPicPr>
          <p:cNvPr id="5" name="Picture 4">
            <a:extLst>
              <a:ext uri="{FF2B5EF4-FFF2-40B4-BE49-F238E27FC236}">
                <a16:creationId xmlns:a16="http://schemas.microsoft.com/office/drawing/2014/main" id="{549181DE-E8B0-8E61-96CE-1AC3B010C473}"/>
              </a:ext>
            </a:extLst>
          </p:cNvPr>
          <p:cNvPicPr>
            <a:picLocks noChangeAspect="1"/>
          </p:cNvPicPr>
          <p:nvPr/>
        </p:nvPicPr>
        <p:blipFill>
          <a:blip r:embed="rId4"/>
          <a:stretch>
            <a:fillRect/>
          </a:stretch>
        </p:blipFill>
        <p:spPr>
          <a:xfrm>
            <a:off x="5765159" y="1984629"/>
            <a:ext cx="5588192" cy="4463176"/>
          </a:xfrm>
          <a:prstGeom prst="rect">
            <a:avLst/>
          </a:prstGeom>
        </p:spPr>
      </p:pic>
      <p:sp>
        <p:nvSpPr>
          <p:cNvPr id="7" name="TextBox 6">
            <a:extLst>
              <a:ext uri="{FF2B5EF4-FFF2-40B4-BE49-F238E27FC236}">
                <a16:creationId xmlns:a16="http://schemas.microsoft.com/office/drawing/2014/main" id="{339DC4E4-B43B-CD20-E4F9-6242686BBF30}"/>
              </a:ext>
            </a:extLst>
          </p:cNvPr>
          <p:cNvSpPr txBox="1"/>
          <p:nvPr/>
        </p:nvSpPr>
        <p:spPr>
          <a:xfrm>
            <a:off x="1016575" y="2877389"/>
            <a:ext cx="3911345" cy="2677656"/>
          </a:xfrm>
          <a:prstGeom prst="rect">
            <a:avLst/>
          </a:prstGeom>
          <a:solidFill>
            <a:schemeClr val="accent2">
              <a:lumMod val="20000"/>
              <a:lumOff val="80000"/>
            </a:schemeClr>
          </a:solidFill>
        </p:spPr>
        <p:txBody>
          <a:bodyPr wrap="square" rtlCol="0">
            <a:spAutoFit/>
          </a:bodyPr>
          <a:lstStyle/>
          <a:p>
            <a:pPr algn="ctr"/>
            <a:r>
              <a:rPr lang="en-US" sz="2800" dirty="0">
                <a:solidFill>
                  <a:srgbClr val="FF0000"/>
                </a:solidFill>
              </a:rPr>
              <a:t>If you can create fast &amp; accurate™ emulators for observables, you can do calculations without specialized expertise and expensive resources!</a:t>
            </a:r>
          </a:p>
        </p:txBody>
      </p:sp>
      <p:sp>
        <p:nvSpPr>
          <p:cNvPr id="2" name="TextBox 1">
            <a:extLst>
              <a:ext uri="{FF2B5EF4-FFF2-40B4-BE49-F238E27FC236}">
                <a16:creationId xmlns:a16="http://schemas.microsoft.com/office/drawing/2014/main" id="{7CDF0619-E5C3-A615-2692-862E31CBFEDB}"/>
              </a:ext>
            </a:extLst>
          </p:cNvPr>
          <p:cNvSpPr txBox="1"/>
          <p:nvPr/>
        </p:nvSpPr>
        <p:spPr>
          <a:xfrm>
            <a:off x="315221" y="1302955"/>
            <a:ext cx="11862671" cy="400110"/>
          </a:xfrm>
          <a:prstGeom prst="rect">
            <a:avLst/>
          </a:prstGeom>
          <a:noFill/>
        </p:spPr>
        <p:txBody>
          <a:bodyPr wrap="none" rtlCol="0">
            <a:spAutoFit/>
          </a:bodyPr>
          <a:lstStyle/>
          <a:p>
            <a:r>
              <a:rPr lang="en-US" sz="2000" dirty="0"/>
              <a:t>See also  </a:t>
            </a:r>
            <a:r>
              <a:rPr lang="en-US" sz="2000" dirty="0" err="1">
                <a:solidFill>
                  <a:srgbClr val="FF0000"/>
                </a:solidFill>
              </a:rPr>
              <a:t>Drischler</a:t>
            </a:r>
            <a:r>
              <a:rPr lang="en-US" sz="2000" dirty="0">
                <a:solidFill>
                  <a:srgbClr val="FF0000"/>
                </a:solidFill>
              </a:rPr>
              <a:t> and Zhang</a:t>
            </a:r>
            <a:r>
              <a:rPr lang="en-US" sz="2000" dirty="0"/>
              <a:t>, </a:t>
            </a:r>
            <a:r>
              <a:rPr lang="en-US" sz="2000" i="1" dirty="0"/>
              <a:t>Few-Body Emulators Based on Eigenvector Continuation</a:t>
            </a:r>
            <a:r>
              <a:rPr lang="en-US" sz="2000" dirty="0"/>
              <a:t>, in </a:t>
            </a:r>
            <a:r>
              <a:rPr lang="en-US" sz="2000" dirty="0">
                <a:hlinkClick r:id="rId5"/>
              </a:rPr>
              <a:t>Few-Body Syst. (2022)</a:t>
            </a:r>
            <a:r>
              <a:rPr lang="en-US" sz="2000" dirty="0"/>
              <a:t>.</a:t>
            </a:r>
            <a:endParaRPr lang="en-US" sz="2000" i="1" dirty="0"/>
          </a:p>
        </p:txBody>
      </p:sp>
    </p:spTree>
    <p:extLst>
      <p:ext uri="{BB962C8B-B14F-4D97-AF65-F5344CB8AC3E}">
        <p14:creationId xmlns:p14="http://schemas.microsoft.com/office/powerpoint/2010/main" val="414001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F6D5AD-F0CA-34A3-B0EB-BF4C9AA120AF}"/>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RBM references for more information</a:t>
            </a:r>
          </a:p>
        </p:txBody>
      </p:sp>
      <p:sp>
        <p:nvSpPr>
          <p:cNvPr id="7" name="TextBox 6">
            <a:extLst>
              <a:ext uri="{FF2B5EF4-FFF2-40B4-BE49-F238E27FC236}">
                <a16:creationId xmlns:a16="http://schemas.microsoft.com/office/drawing/2014/main" id="{4C453F14-DAE6-D60C-A4A3-100A6186475F}"/>
              </a:ext>
            </a:extLst>
          </p:cNvPr>
          <p:cNvSpPr txBox="1"/>
          <p:nvPr/>
        </p:nvSpPr>
        <p:spPr>
          <a:xfrm>
            <a:off x="449705" y="867239"/>
            <a:ext cx="11742295" cy="6376104"/>
          </a:xfrm>
          <a:prstGeom prst="rect">
            <a:avLst/>
          </a:prstGeom>
          <a:noFill/>
        </p:spPr>
        <p:txBody>
          <a:bodyPr wrap="square" rtlCol="0">
            <a:spAutoFit/>
          </a:bodyPr>
          <a:lstStyle/>
          <a:p>
            <a:r>
              <a:rPr lang="en-US" sz="2400" b="1" dirty="0"/>
              <a:t>References with nuclear applications (with pointers to the broad RBM literature):</a:t>
            </a:r>
            <a:endParaRPr lang="en-US" sz="2000" b="1" i="1" dirty="0">
              <a:highlight>
                <a:srgbClr val="FFFFFF"/>
              </a:highlight>
            </a:endParaRPr>
          </a:p>
          <a:p>
            <a:pPr marL="651510" lvl="1" indent="-194310">
              <a:spcBef>
                <a:spcPts val="200"/>
              </a:spcBef>
              <a:spcAft>
                <a:spcPts val="600"/>
              </a:spcAft>
              <a:buFont typeface="Arial" panose="020B0604020202020204" pitchFamily="34" charset="0"/>
              <a:buChar char="•"/>
            </a:pPr>
            <a:r>
              <a:rPr lang="en-US" sz="2000" b="1" i="1" u="none" strike="noStrike" dirty="0">
                <a:effectLst/>
                <a:highlight>
                  <a:srgbClr val="FFFFFF"/>
                </a:highlight>
                <a:hlinkClick r:id="rId2"/>
              </a:rPr>
              <a:t>Eigenvector Continuation and Projection-Based Emulators</a:t>
            </a:r>
            <a:r>
              <a:rPr lang="en-US" sz="2000" b="0" i="0" u="none" strike="noStrike" dirty="0">
                <a:effectLst/>
                <a:highlight>
                  <a:srgbClr val="FFFFFF"/>
                </a:highlight>
                <a:hlinkClick r:id="rId2"/>
              </a:rPr>
              <a:t> </a:t>
            </a:r>
            <a:r>
              <a:rPr lang="en-US" sz="2000" b="1" i="0" u="none" strike="noStrike" dirty="0">
                <a:effectLst/>
                <a:highlight>
                  <a:srgbClr val="FFFFFF"/>
                </a:highlight>
                <a:hlinkClick r:id="rId2"/>
              </a:rPr>
              <a:t>(Duguet et al., 2024)</a:t>
            </a:r>
            <a:endParaRPr lang="en-US" sz="2000" b="1" i="1" dirty="0">
              <a:solidFill>
                <a:srgbClr val="0070C0"/>
              </a:solidFill>
              <a:sym typeface="Wingdings" pitchFamily="2" charset="2"/>
              <a:hlinkClick r:id="" action="ppaction://noaction">
                <a:extLst>
                  <a:ext uri="{A12FA001-AC4F-418D-AE19-62706E023703}">
                    <ahyp:hlinkClr xmlns:ahyp="http://schemas.microsoft.com/office/drawing/2018/hyperlinkcolor" val="tx"/>
                  </a:ext>
                </a:extLst>
              </a:hlinkClick>
            </a:endParaRPr>
          </a:p>
          <a:p>
            <a:pPr marL="651510" lvl="1" indent="-194310">
              <a:spcBef>
                <a:spcPts val="200"/>
              </a:spcBef>
              <a:spcAft>
                <a:spcPts val="600"/>
              </a:spcAft>
              <a:buFont typeface="Arial" panose="020B0604020202020204" pitchFamily="34" charset="0"/>
              <a:buChar char="•"/>
            </a:pPr>
            <a:r>
              <a:rPr lang="en-US" sz="2000" b="1" i="1" dirty="0">
                <a:solidFill>
                  <a:srgbClr val="0070C0"/>
                </a:solidFill>
                <a:sym typeface="Wingdings" pitchFamily="2" charset="2"/>
                <a:hlinkClick r:id="" action="ppaction://noaction">
                  <a:extLst>
                    <a:ext uri="{A12FA001-AC4F-418D-AE19-62706E023703}">
                      <ahyp:hlinkClr xmlns:ahyp="http://schemas.microsoft.com/office/drawing/2018/hyperlinkcolor" val="tx"/>
                    </a:ext>
                  </a:extLst>
                </a:hlinkClick>
              </a:rPr>
              <a:t>BUQEYE Guide to Projection-Based Emulators in Nuclear Physics </a:t>
            </a:r>
            <a:r>
              <a:rPr lang="en-US" sz="2000" b="1" dirty="0">
                <a:solidFill>
                  <a:srgbClr val="0070C0"/>
                </a:solidFill>
                <a:sym typeface="Wingdings" pitchFamily="2" charset="2"/>
                <a:hlinkClick r:id="rId3">
                  <a:extLst>
                    <a:ext uri="{A12FA001-AC4F-418D-AE19-62706E023703}">
                      <ahyp:hlinkClr xmlns:ahyp="http://schemas.microsoft.com/office/drawing/2018/hyperlinkcolor" val="tx"/>
                    </a:ext>
                  </a:extLst>
                </a:hlinkClick>
              </a:rPr>
              <a:t>(Drischler et al., 2022</a:t>
            </a:r>
            <a:r>
              <a:rPr lang="en-US" sz="2000" b="1" dirty="0">
                <a:solidFill>
                  <a:srgbClr val="0070C0"/>
                </a:solidFill>
                <a:sym typeface="Wingdings" pitchFamily="2" charset="2"/>
              </a:rPr>
              <a:t>)</a:t>
            </a:r>
            <a:endParaRPr lang="en-US" sz="2000" b="1" i="1" dirty="0">
              <a:solidFill>
                <a:srgbClr val="0070C0"/>
              </a:solidFill>
              <a:sym typeface="Wingdings" pitchFamily="2" charset="2"/>
              <a:hlinkClick r:id="" action="ppaction://noaction">
                <a:extLst>
                  <a:ext uri="{A12FA001-AC4F-418D-AE19-62706E023703}">
                    <ahyp:hlinkClr xmlns:ahyp="http://schemas.microsoft.com/office/drawing/2018/hyperlinkcolor" val="tx"/>
                  </a:ext>
                </a:extLst>
              </a:hlinkClick>
            </a:endParaRPr>
          </a:p>
          <a:p>
            <a:pPr marL="651510" lvl="1" indent="-194310">
              <a:spcBef>
                <a:spcPts val="200"/>
              </a:spcBef>
              <a:spcAft>
                <a:spcPts val="600"/>
              </a:spcAft>
              <a:buFont typeface="Arial" panose="020B0604020202020204" pitchFamily="34" charset="0"/>
              <a:buChar char="•"/>
            </a:pPr>
            <a:r>
              <a:rPr lang="en-US" sz="2000" b="1" i="1" dirty="0">
                <a:solidFill>
                  <a:srgbClr val="0070C0"/>
                </a:solidFill>
                <a:sym typeface="Wingdings" pitchFamily="2" charset="2"/>
                <a:hlinkClick r:id="" action="ppaction://noaction">
                  <a:extLst>
                    <a:ext uri="{A12FA001-AC4F-418D-AE19-62706E023703}">
                      <ahyp:hlinkClr xmlns:ahyp="http://schemas.microsoft.com/office/drawing/2018/hyperlinkcolor" val="tx"/>
                    </a:ext>
                  </a:extLst>
                </a:hlinkClick>
              </a:rPr>
              <a:t>Model reduction methods for nuclear emulators</a:t>
            </a:r>
            <a:r>
              <a:rPr lang="en-US" sz="2000" b="1" dirty="0">
                <a:solidFill>
                  <a:srgbClr val="0070C0"/>
                </a:solidFill>
                <a:sym typeface="Wingdings" pitchFamily="2" charset="2"/>
                <a:hlinkClick r:id="rId4">
                  <a:extLst>
                    <a:ext uri="{A12FA001-AC4F-418D-AE19-62706E023703}">
                      <ahyp:hlinkClr xmlns:ahyp="http://schemas.microsoft.com/office/drawing/2018/hyperlinkcolor" val="tx"/>
                    </a:ext>
                  </a:extLst>
                </a:hlinkClick>
              </a:rPr>
              <a:t> (Melendez et al., 2022</a:t>
            </a:r>
            <a:r>
              <a:rPr lang="en-US" sz="2000" b="1" dirty="0">
                <a:solidFill>
                  <a:srgbClr val="0070C0"/>
                </a:solidFill>
                <a:sym typeface="Wingdings" pitchFamily="2" charset="2"/>
              </a:rPr>
              <a:t>)</a:t>
            </a:r>
            <a:endParaRPr lang="en-US" sz="2000" b="1" dirty="0">
              <a:solidFill>
                <a:srgbClr val="FF0000"/>
              </a:solidFill>
              <a:sym typeface="Wingdings" pitchFamily="2" charset="2"/>
            </a:endParaRPr>
          </a:p>
          <a:p>
            <a:pPr marL="651510" lvl="1" indent="-194310">
              <a:spcBef>
                <a:spcPts val="200"/>
              </a:spcBef>
              <a:spcAft>
                <a:spcPts val="600"/>
              </a:spcAft>
              <a:buFont typeface="Arial" panose="020B0604020202020204" pitchFamily="34" charset="0"/>
              <a:buChar char="•"/>
            </a:pPr>
            <a:r>
              <a:rPr lang="en-US" sz="2000" b="1" i="1" dirty="0">
                <a:hlinkClick r:id="rId5"/>
              </a:rPr>
              <a:t>Training and Projecting:  A reduced basis method emulator for many-body physics</a:t>
            </a:r>
            <a:r>
              <a:rPr lang="en-US" sz="2000" b="1" dirty="0">
                <a:hlinkClick r:id="rId5"/>
              </a:rPr>
              <a:t> (Bonilla et al., 2022)</a:t>
            </a:r>
            <a:endParaRPr lang="en-US" sz="2000" b="1" dirty="0"/>
          </a:p>
          <a:p>
            <a:pPr marL="651510" lvl="1" indent="-194310">
              <a:spcBef>
                <a:spcPts val="200"/>
              </a:spcBef>
              <a:spcAft>
                <a:spcPts val="600"/>
              </a:spcAft>
              <a:buFont typeface="Arial" panose="020B0604020202020204" pitchFamily="34" charset="0"/>
              <a:buChar char="•"/>
            </a:pPr>
            <a:r>
              <a:rPr lang="en-US" sz="2000" b="1" i="1" dirty="0">
                <a:hlinkClick r:id="rId6"/>
              </a:rPr>
              <a:t>Bayes goes fast: Uncertainty Quantification for a Covariant Energy Density Functional emulated by the Reduced Basis Method</a:t>
            </a:r>
            <a:r>
              <a:rPr lang="en-US" sz="2000" dirty="0">
                <a:hlinkClick r:id="rId6"/>
              </a:rPr>
              <a:t> </a:t>
            </a:r>
            <a:r>
              <a:rPr lang="en-US" sz="2000" b="1" dirty="0">
                <a:hlinkClick r:id="rId6"/>
              </a:rPr>
              <a:t>(Giuliani et al, 2023)</a:t>
            </a:r>
            <a:endParaRPr lang="en-US" sz="2000" b="1" dirty="0">
              <a:highlight>
                <a:srgbClr val="FFFFFF"/>
              </a:highlight>
            </a:endParaRPr>
          </a:p>
          <a:p>
            <a:pPr marL="651510" lvl="1" indent="-194310">
              <a:spcBef>
                <a:spcPts val="200"/>
              </a:spcBef>
              <a:spcAft>
                <a:spcPts val="600"/>
              </a:spcAft>
              <a:buFont typeface="Arial" panose="020B0604020202020204" pitchFamily="34" charset="0"/>
              <a:buChar char="•"/>
            </a:pPr>
            <a:r>
              <a:rPr lang="en-US" sz="2000" b="1" i="1" u="none" strike="noStrike" dirty="0">
                <a:effectLst/>
                <a:highlight>
                  <a:srgbClr val="FFFFFF"/>
                </a:highlight>
                <a:hlinkClick r:id="rId7"/>
              </a:rPr>
              <a:t>ROSE: A reduced-order scattering emulator for optical models</a:t>
            </a:r>
            <a:r>
              <a:rPr lang="en-US" sz="2000" b="0" i="0" u="none" strike="noStrike" dirty="0">
                <a:effectLst/>
                <a:highlight>
                  <a:srgbClr val="FFFFFF"/>
                </a:highlight>
                <a:hlinkClick r:id="rId7"/>
              </a:rPr>
              <a:t> </a:t>
            </a:r>
            <a:r>
              <a:rPr lang="en-US" sz="2000" b="1" u="none" strike="noStrike" dirty="0">
                <a:effectLst/>
                <a:highlight>
                  <a:srgbClr val="FFFFFF"/>
                </a:highlight>
                <a:hlinkClick r:id="rId7"/>
              </a:rPr>
              <a:t>(Odell et al., 2024)</a:t>
            </a:r>
            <a:endParaRPr lang="en-US" sz="2000" b="1" u="none" strike="noStrike" dirty="0">
              <a:effectLst/>
              <a:highlight>
                <a:srgbClr val="FFFFFF"/>
              </a:highlight>
            </a:endParaRPr>
          </a:p>
          <a:p>
            <a:r>
              <a:rPr lang="en-US" sz="2400" b="1" dirty="0" err="1"/>
              <a:t>Jupyter</a:t>
            </a:r>
            <a:r>
              <a:rPr lang="en-US" sz="2400" b="1" dirty="0"/>
              <a:t> and Quarto </a:t>
            </a:r>
            <a:r>
              <a:rPr lang="en-US" sz="2400" b="1" i="1" dirty="0"/>
              <a:t>books</a:t>
            </a:r>
            <a:r>
              <a:rPr lang="en-US" sz="2400" b="1" dirty="0"/>
              <a:t> for nuclear applications:</a:t>
            </a:r>
            <a:endParaRPr lang="en-US" dirty="0">
              <a:highlight>
                <a:srgbClr val="FFFFFF"/>
              </a:highlight>
              <a:latin typeface="-apple-system"/>
            </a:endParaRPr>
          </a:p>
          <a:p>
            <a:pPr marL="651510" lvl="1" indent="-194310">
              <a:spcBef>
                <a:spcPts val="200"/>
              </a:spcBef>
              <a:spcAft>
                <a:spcPts val="800"/>
              </a:spcAft>
              <a:buFont typeface="Arial" panose="020B0604020202020204" pitchFamily="34" charset="0"/>
              <a:buChar char="•"/>
            </a:pPr>
            <a:r>
              <a:rPr lang="en-US" sz="2000" b="1" i="1" dirty="0">
                <a:hlinkClick r:id="rId8"/>
              </a:rPr>
              <a:t>BUQEYE Guide to Projection-Based Emulators in Nuclear Physics</a:t>
            </a:r>
            <a:endParaRPr lang="en-US" sz="2000" b="1" i="1" dirty="0"/>
          </a:p>
          <a:p>
            <a:pPr marL="651510" lvl="1" indent="-194310">
              <a:spcBef>
                <a:spcPts val="200"/>
              </a:spcBef>
              <a:spcAft>
                <a:spcPts val="800"/>
              </a:spcAft>
              <a:buFont typeface="Arial" panose="020B0604020202020204" pitchFamily="34" charset="0"/>
              <a:buChar char="•"/>
            </a:pPr>
            <a:r>
              <a:rPr lang="en-US" sz="2000" b="1" i="1" dirty="0">
                <a:hlinkClick r:id="rId9"/>
              </a:rPr>
              <a:t>Reduced Basis Methods in Nuclear Physics</a:t>
            </a:r>
            <a:endParaRPr lang="en-US" sz="2000" b="1" i="1" dirty="0"/>
          </a:p>
          <a:p>
            <a:r>
              <a:rPr lang="en-US" sz="2400" b="1" dirty="0"/>
              <a:t>Websites:</a:t>
            </a:r>
            <a:endParaRPr lang="en-US" dirty="0">
              <a:highlight>
                <a:srgbClr val="FFFFFF"/>
              </a:highlight>
              <a:latin typeface="-apple-system"/>
            </a:endParaRPr>
          </a:p>
          <a:p>
            <a:pPr marL="649224" lvl="1" indent="-192024">
              <a:spcBef>
                <a:spcPts val="200"/>
              </a:spcBef>
              <a:spcAft>
                <a:spcPts val="800"/>
              </a:spcAft>
              <a:buFont typeface="Arial" panose="020B0604020202020204" pitchFamily="34" charset="0"/>
              <a:buChar char="•"/>
            </a:pPr>
            <a:r>
              <a:rPr lang="en-US" sz="2000" b="1" i="1" dirty="0">
                <a:hlinkClick r:id="rId10"/>
              </a:rPr>
              <a:t>BAND</a:t>
            </a:r>
            <a:r>
              <a:rPr lang="en-US" sz="2000" b="1" i="1" dirty="0"/>
              <a:t> (Bayesian Analysis of Nuclear Dynamics)</a:t>
            </a:r>
          </a:p>
          <a:p>
            <a:pPr marL="649224" lvl="1" indent="-192024">
              <a:spcBef>
                <a:spcPts val="200"/>
              </a:spcBef>
              <a:spcAft>
                <a:spcPts val="800"/>
              </a:spcAft>
              <a:buFont typeface="Arial" panose="020B0604020202020204" pitchFamily="34" charset="0"/>
              <a:buChar char="•"/>
            </a:pPr>
            <a:r>
              <a:rPr lang="en-US" sz="2000" b="1" i="1" dirty="0">
                <a:hlinkClick r:id="rId11"/>
              </a:rPr>
              <a:t>BUQEYE</a:t>
            </a:r>
            <a:r>
              <a:rPr lang="en-US" sz="2000" b="1" i="1" dirty="0"/>
              <a:t> (Bayesian </a:t>
            </a:r>
            <a:r>
              <a:rPr lang="en-US" sz="2000" b="1" i="1" dirty="0" err="1"/>
              <a:t>Uncertainity</a:t>
            </a:r>
            <a:r>
              <a:rPr lang="en-US" sz="2000" b="1" i="1" dirty="0"/>
              <a:t> Quantification: Errors for Your EFT)</a:t>
            </a:r>
          </a:p>
          <a:p>
            <a:pPr marL="651510" lvl="1" indent="-194310">
              <a:spcAft>
                <a:spcPts val="600"/>
              </a:spcAft>
              <a:buFont typeface="Arial" panose="020B0604020202020204" pitchFamily="34" charset="0"/>
              <a:buChar char="•"/>
            </a:pPr>
            <a:endParaRPr lang="en-US" sz="2000" b="1" i="1" dirty="0"/>
          </a:p>
          <a:p>
            <a:endParaRPr lang="en-US" dirty="0">
              <a:highlight>
                <a:srgbClr val="FFFFFF"/>
              </a:highlight>
              <a:latin typeface="-apple-system"/>
            </a:endParaRPr>
          </a:p>
        </p:txBody>
      </p:sp>
      <p:grpSp>
        <p:nvGrpSpPr>
          <p:cNvPr id="11" name="Group 10">
            <a:extLst>
              <a:ext uri="{FF2B5EF4-FFF2-40B4-BE49-F238E27FC236}">
                <a16:creationId xmlns:a16="http://schemas.microsoft.com/office/drawing/2014/main" id="{95652710-8696-358A-B32D-4F4F104CF020}"/>
              </a:ext>
            </a:extLst>
          </p:cNvPr>
          <p:cNvGrpSpPr/>
          <p:nvPr/>
        </p:nvGrpSpPr>
        <p:grpSpPr>
          <a:xfrm>
            <a:off x="8881873" y="4372293"/>
            <a:ext cx="2989242" cy="2091127"/>
            <a:chOff x="9113521" y="1117029"/>
            <a:chExt cx="2989242" cy="2091127"/>
          </a:xfrm>
        </p:grpSpPr>
        <p:sp>
          <p:nvSpPr>
            <p:cNvPr id="12" name="TextBox 11">
              <a:extLst>
                <a:ext uri="{FF2B5EF4-FFF2-40B4-BE49-F238E27FC236}">
                  <a16:creationId xmlns:a16="http://schemas.microsoft.com/office/drawing/2014/main" id="{34BC4A2F-20EE-470B-FD75-6F03C48188F6}"/>
                </a:ext>
              </a:extLst>
            </p:cNvPr>
            <p:cNvSpPr txBox="1"/>
            <p:nvPr/>
          </p:nvSpPr>
          <p:spPr>
            <a:xfrm>
              <a:off x="9113521" y="1231042"/>
              <a:ext cx="785793" cy="369332"/>
            </a:xfrm>
            <a:prstGeom prst="rect">
              <a:avLst/>
            </a:prstGeom>
            <a:noFill/>
          </p:spPr>
          <p:txBody>
            <a:bodyPr wrap="none" rtlCol="0">
              <a:spAutoFit/>
            </a:bodyPr>
            <a:lstStyle/>
            <a:p>
              <a:r>
                <a:rPr lang="en-US" dirty="0"/>
                <a:t>Slides:</a:t>
              </a:r>
            </a:p>
          </p:txBody>
        </p:sp>
        <p:sp>
          <p:nvSpPr>
            <p:cNvPr id="13" name="TextBox 12">
              <a:extLst>
                <a:ext uri="{FF2B5EF4-FFF2-40B4-BE49-F238E27FC236}">
                  <a16:creationId xmlns:a16="http://schemas.microsoft.com/office/drawing/2014/main" id="{262ACD01-CCF7-30F1-2C21-1252046B4C46}"/>
                </a:ext>
              </a:extLst>
            </p:cNvPr>
            <p:cNvSpPr txBox="1"/>
            <p:nvPr/>
          </p:nvSpPr>
          <p:spPr>
            <a:xfrm>
              <a:off x="9354703" y="2838824"/>
              <a:ext cx="2748060" cy="369332"/>
            </a:xfrm>
            <a:prstGeom prst="rect">
              <a:avLst/>
            </a:prstGeom>
            <a:noFill/>
          </p:spPr>
          <p:txBody>
            <a:bodyPr wrap="none" rtlCol="0">
              <a:spAutoFit/>
            </a:bodyPr>
            <a:lstStyle/>
            <a:p>
              <a:r>
                <a:rPr lang="en-US" dirty="0">
                  <a:hlinkClick r:id="rId12"/>
                </a:rPr>
                <a:t>https://go.osu.edu/ws2024</a:t>
              </a:r>
              <a:endParaRPr lang="en-US" dirty="0"/>
            </a:p>
          </p:txBody>
        </p:sp>
        <p:pic>
          <p:nvPicPr>
            <p:cNvPr id="14" name="Picture 2" descr="290808 (270×270)">
              <a:extLst>
                <a:ext uri="{FF2B5EF4-FFF2-40B4-BE49-F238E27FC236}">
                  <a16:creationId xmlns:a16="http://schemas.microsoft.com/office/drawing/2014/main" id="{05D9E85A-1AC6-2C61-2851-50551A81CA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1506" y="1117029"/>
              <a:ext cx="1720142" cy="17201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4047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700F5F5-62B0-3E4D-8D37-E73499FBBDAA}"/>
                  </a:ext>
                </a:extLst>
              </p:cNvPr>
              <p:cNvSpPr txBox="1"/>
              <p:nvPr/>
            </p:nvSpPr>
            <p:spPr>
              <a:xfrm>
                <a:off x="632365" y="4801604"/>
                <a:ext cx="10996856" cy="830997"/>
              </a:xfrm>
              <a:prstGeom prst="rect">
                <a:avLst/>
              </a:prstGeom>
              <a:solidFill>
                <a:schemeClr val="bg1">
                  <a:lumMod val="95000"/>
                </a:schemeClr>
              </a:solidFill>
            </p:spPr>
            <p:txBody>
              <a:bodyPr wrap="square" rtlCol="0">
                <a:spAutoFit/>
              </a:bodyPr>
              <a:lstStyle/>
              <a:p>
                <a:r>
                  <a:rPr lang="en-US" sz="2400" b="1" i="1" dirty="0"/>
                  <a:t>Projection-based:</a:t>
                </a:r>
                <a:r>
                  <a:rPr lang="en-US" sz="2400" i="1" dirty="0"/>
                  <a:t> </a:t>
                </a:r>
                <a:r>
                  <a:rPr lang="en-US" sz="2400" i="1" dirty="0">
                    <a:solidFill>
                      <a:srgbClr val="FF0000"/>
                    </a:solidFill>
                  </a:rPr>
                  <a:t>(</a:t>
                </a:r>
                <a:r>
                  <a:rPr lang="en-US" sz="2400" i="1" dirty="0" err="1">
                    <a:solidFill>
                      <a:srgbClr val="FF0000"/>
                    </a:solidFill>
                  </a:rPr>
                  <a:t>i</a:t>
                </a:r>
                <a:r>
                  <a:rPr lang="en-US" sz="2400" i="1" dirty="0">
                    <a:solidFill>
                      <a:srgbClr val="FF0000"/>
                    </a:solidFill>
                  </a:rPr>
                  <a:t>) </a:t>
                </a:r>
                <a:r>
                  <a:rPr lang="en-US" sz="2400" dirty="0">
                    <a:solidFill>
                      <a:srgbClr val="FF0000"/>
                    </a:solidFill>
                  </a:rPr>
                  <a:t>choose </a:t>
                </a:r>
                <a:r>
                  <a:rPr lang="en-US" sz="2400" i="1" dirty="0">
                    <a:solidFill>
                      <a:srgbClr val="FF0000"/>
                    </a:solidFill>
                  </a:rPr>
                  <a:t>low-dimensional</a:t>
                </a:r>
                <a:r>
                  <a:rPr lang="en-US" sz="2400" dirty="0">
                    <a:solidFill>
                      <a:srgbClr val="FF0000"/>
                    </a:solidFill>
                  </a:rPr>
                  <a:t> rep. of </a:t>
                </a:r>
                <a14:m>
                  <m:oMath xmlns:m="http://schemas.openxmlformats.org/officeDocument/2006/math">
                    <m:r>
                      <a:rPr lang="en-US" sz="2133" i="1">
                        <a:solidFill>
                          <a:srgbClr val="FF0000"/>
                        </a:solidFill>
                        <a:latin typeface="Cambria Math" panose="02040503050406030204" pitchFamily="18" charset="0"/>
                      </a:rPr>
                      <m:t>𝜓</m:t>
                    </m:r>
                    <m:r>
                      <a:rPr lang="en-US" sz="2133" i="1">
                        <a:solidFill>
                          <a:srgbClr val="FF0000"/>
                        </a:solidFill>
                        <a:latin typeface="Cambria Math" panose="02040503050406030204" pitchFamily="18" charset="0"/>
                      </a:rPr>
                      <m:t> </m:t>
                    </m:r>
                    <m:r>
                      <m:rPr>
                        <m:sty m:val="p"/>
                      </m:rPr>
                      <a:rPr lang="en-US" sz="2133">
                        <a:solidFill>
                          <a:srgbClr val="FF0000"/>
                        </a:solidFill>
                        <a:latin typeface="Cambria Math" panose="02040503050406030204" pitchFamily="18" charset="0"/>
                      </a:rPr>
                      <m:t>and</m:t>
                    </m:r>
                  </m:oMath>
                </a14:m>
                <a:r>
                  <a:rPr lang="en-US" sz="2400" dirty="0">
                    <a:solidFill>
                      <a:srgbClr val="FF0000"/>
                    </a:solidFill>
                  </a:rPr>
                  <a:t> </a:t>
                </a:r>
                <a:r>
                  <a:rPr lang="en-US" sz="2400" i="1" dirty="0">
                    <a:solidFill>
                      <a:srgbClr val="FF0000"/>
                    </a:solidFill>
                  </a:rPr>
                  <a:t>(ii) </a:t>
                </a:r>
                <a:r>
                  <a:rPr lang="en-US" sz="2400" dirty="0">
                    <a:solidFill>
                      <a:srgbClr val="FF0000"/>
                    </a:solidFill>
                  </a:rPr>
                  <a:t>write in integral form.</a:t>
                </a:r>
                <a:br>
                  <a:rPr lang="en-US" sz="2400" dirty="0"/>
                </a:br>
                <a:r>
                  <a:rPr lang="en-US" sz="2400" i="1" dirty="0"/>
                  <a:t>  </a:t>
                </a:r>
                <a:r>
                  <a:rPr lang="en-US" sz="2400" dirty="0"/>
                  <a:t>For</a:t>
                </a:r>
                <a:r>
                  <a:rPr lang="en-US" sz="2400" i="1" dirty="0"/>
                  <a:t> (</a:t>
                </a:r>
                <a:r>
                  <a:rPr lang="en-US" sz="2400" i="1" dirty="0" err="1"/>
                  <a:t>i</a:t>
                </a:r>
                <a:r>
                  <a:rPr lang="en-US" sz="2400" i="1" dirty="0"/>
                  <a:t>):                                                                                              </a:t>
                </a:r>
                <a:r>
                  <a:rPr lang="en-US" sz="2400" dirty="0"/>
                  <a:t>with</a:t>
                </a:r>
                <a:r>
                  <a:rPr lang="en-US" sz="2400" i="1" dirty="0"/>
                  <a:t> X </a:t>
                </a:r>
                <a:r>
                  <a:rPr lang="en-US" sz="2400" dirty="0"/>
                  <a:t>found offline.</a:t>
                </a:r>
              </a:p>
            </p:txBody>
          </p:sp>
        </mc:Choice>
        <mc:Fallback xmlns="">
          <p:sp>
            <p:nvSpPr>
              <p:cNvPr id="23" name="TextBox 22">
                <a:extLst>
                  <a:ext uri="{FF2B5EF4-FFF2-40B4-BE49-F238E27FC236}">
                    <a16:creationId xmlns:a16="http://schemas.microsoft.com/office/drawing/2014/main" id="{9700F5F5-62B0-3E4D-8D37-E73499FBBDAA}"/>
                  </a:ext>
                </a:extLst>
              </p:cNvPr>
              <p:cNvSpPr txBox="1">
                <a:spLocks noRot="1" noChangeAspect="1" noMove="1" noResize="1" noEditPoints="1" noAdjustHandles="1" noChangeArrowheads="1" noChangeShapeType="1" noTextEdit="1"/>
              </p:cNvSpPr>
              <p:nvPr/>
            </p:nvSpPr>
            <p:spPr>
              <a:xfrm>
                <a:off x="632365" y="4801604"/>
                <a:ext cx="10996856" cy="830997"/>
              </a:xfrm>
              <a:prstGeom prst="rect">
                <a:avLst/>
              </a:prstGeom>
              <a:blipFill>
                <a:blip r:embed="rId3"/>
                <a:stretch>
                  <a:fillRect l="-807" t="-6061" b="-1515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F237825-1C9B-6A45-ABF9-B6C613E8C6BE}"/>
              </a:ext>
            </a:extLst>
          </p:cNvPr>
          <p:cNvSpPr txBox="1"/>
          <p:nvPr/>
        </p:nvSpPr>
        <p:spPr>
          <a:xfrm>
            <a:off x="3227144" y="242399"/>
            <a:ext cx="6395725" cy="666786"/>
          </a:xfrm>
          <a:prstGeom prst="rect">
            <a:avLst/>
          </a:prstGeom>
          <a:noFill/>
        </p:spPr>
        <p:txBody>
          <a:bodyPr wrap="none" rtlCol="0">
            <a:spAutoFit/>
          </a:bodyPr>
          <a:lstStyle/>
          <a:p>
            <a:r>
              <a:rPr lang="en-US" sz="3733" b="1" dirty="0">
                <a:solidFill>
                  <a:srgbClr val="FF0000"/>
                </a:solidFill>
              </a:rPr>
              <a:t>Summary of key RBM elements</a:t>
            </a:r>
          </a:p>
        </p:txBody>
      </p:sp>
      <p:sp>
        <p:nvSpPr>
          <p:cNvPr id="9" name="TextBox 8">
            <a:extLst>
              <a:ext uri="{FF2B5EF4-FFF2-40B4-BE49-F238E27FC236}">
                <a16:creationId xmlns:a16="http://schemas.microsoft.com/office/drawing/2014/main" id="{A9D98EF7-9796-5D48-8775-BEBDF561BEB0}"/>
              </a:ext>
            </a:extLst>
          </p:cNvPr>
          <p:cNvSpPr txBox="1"/>
          <p:nvPr/>
        </p:nvSpPr>
        <p:spPr>
          <a:xfrm>
            <a:off x="620232" y="973606"/>
            <a:ext cx="11021129" cy="1569660"/>
          </a:xfrm>
          <a:prstGeom prst="rect">
            <a:avLst/>
          </a:prstGeom>
          <a:solidFill>
            <a:schemeClr val="accent3">
              <a:lumMod val="20000"/>
              <a:lumOff val="80000"/>
            </a:schemeClr>
          </a:solidFill>
        </p:spPr>
        <p:txBody>
          <a:bodyPr wrap="square" rtlCol="0">
            <a:spAutoFit/>
          </a:bodyPr>
          <a:lstStyle/>
          <a:p>
            <a:r>
              <a:rPr lang="en-US" sz="2400" dirty="0"/>
              <a:t>Vast range of problems have been attacked with RBM in science and engineering, including heat transfer, fluid dynamics, electronic DFT, …</a:t>
            </a:r>
            <a:r>
              <a:rPr lang="en-US" sz="2400" dirty="0">
                <a:sym typeface="Wingdings" pitchFamily="2" charset="2"/>
              </a:rPr>
              <a:t> </a:t>
            </a:r>
            <a:r>
              <a:rPr lang="en-US" sz="2400" dirty="0"/>
              <a:t>coupled ode’s and </a:t>
            </a:r>
            <a:r>
              <a:rPr lang="en-US" sz="2400" dirty="0" err="1"/>
              <a:t>pde’s</a:t>
            </a:r>
            <a:r>
              <a:rPr lang="en-US" sz="2400" dirty="0"/>
              <a:t> (incl. time-dependent and nonlinear); eigenvalue problems; and more!</a:t>
            </a:r>
            <a:br>
              <a:rPr lang="en-US" sz="2400" dirty="0"/>
            </a:br>
            <a:r>
              <a:rPr lang="en-US" sz="2400" b="1" dirty="0">
                <a:solidFill>
                  <a:srgbClr val="FF0000"/>
                </a:solidFill>
              </a:rPr>
              <a:t>There’s likely something out there in the RBM literature analogous to what you do!</a:t>
            </a:r>
          </a:p>
        </p:txBody>
      </p:sp>
      <p:grpSp>
        <p:nvGrpSpPr>
          <p:cNvPr id="18" name="Group 17">
            <a:extLst>
              <a:ext uri="{FF2B5EF4-FFF2-40B4-BE49-F238E27FC236}">
                <a16:creationId xmlns:a16="http://schemas.microsoft.com/office/drawing/2014/main" id="{5C8F5711-8D6C-1E42-8753-AC7C0D6049D9}"/>
              </a:ext>
            </a:extLst>
          </p:cNvPr>
          <p:cNvGrpSpPr/>
          <p:nvPr/>
        </p:nvGrpSpPr>
        <p:grpSpPr>
          <a:xfrm>
            <a:off x="620229" y="2897388"/>
            <a:ext cx="11021128" cy="1569660"/>
            <a:chOff x="613456" y="2764453"/>
            <a:chExt cx="8265846" cy="1177245"/>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08B4BD-397D-1442-9E24-797E07ADE936}"/>
                    </a:ext>
                  </a:extLst>
                </p:cNvPr>
                <p:cNvSpPr txBox="1"/>
                <p:nvPr/>
              </p:nvSpPr>
              <p:spPr>
                <a:xfrm>
                  <a:off x="613456" y="2764453"/>
                  <a:ext cx="8265846" cy="1177245"/>
                </a:xfrm>
                <a:prstGeom prst="rect">
                  <a:avLst/>
                </a:prstGeom>
                <a:solidFill>
                  <a:schemeClr val="accent5">
                    <a:lumMod val="20000"/>
                    <a:lumOff val="80000"/>
                  </a:schemeClr>
                </a:solidFill>
              </p:spPr>
              <p:txBody>
                <a:bodyPr wrap="square" rtlCol="0">
                  <a:spAutoFit/>
                </a:bodyPr>
                <a:lstStyle/>
                <a:p>
                  <a:r>
                    <a:rPr lang="en-US" sz="2400" dirty="0"/>
                    <a:t>Large speed-ups from </a:t>
                  </a:r>
                  <a:r>
                    <a:rPr lang="en-US" sz="2400" b="1" i="1" dirty="0"/>
                    <a:t>offline-online</a:t>
                  </a:r>
                  <a:r>
                    <a:rPr lang="en-US" sz="2400" b="1" dirty="0"/>
                    <a:t> paradigm </a:t>
                  </a:r>
                  <a:r>
                    <a:rPr lang="en-US" sz="2400" dirty="0"/>
                    <a:t>if heavy compute resources are offline.</a:t>
                  </a:r>
                  <a:br>
                    <a:rPr lang="en-US" sz="2400" dirty="0"/>
                  </a:br>
                  <a:r>
                    <a:rPr lang="en-US" sz="2400" dirty="0"/>
                    <a:t>   </a:t>
                  </a:r>
                  <a:r>
                    <a:rPr lang="en-US" sz="2400" dirty="0">
                      <a:sym typeface="Wingdings" pitchFamily="2" charset="2"/>
                    </a:rPr>
                    <a:t> move </a:t>
                  </a:r>
                  <a:r>
                    <a:rPr lang="en-US" sz="2400" dirty="0"/>
                    <a:t>size-</a:t>
                  </a:r>
                  <a:r>
                    <a:rPr lang="en-US" sz="2400" i="1" dirty="0" err="1"/>
                    <a:t>ψ</a:t>
                  </a:r>
                  <a:r>
                    <a:rPr lang="en-US" sz="2400" i="1" dirty="0"/>
                    <a:t> </a:t>
                  </a:r>
                  <a:r>
                    <a:rPr lang="en-US" sz="2400" dirty="0"/>
                    <a:t>operations offline so that emulation varying </a:t>
                  </a:r>
                  <a14:m>
                    <m:oMath xmlns:m="http://schemas.openxmlformats.org/officeDocument/2006/math">
                      <m:r>
                        <m:rPr>
                          <m:nor/>
                        </m:rPr>
                        <a:rPr lang="en-US" sz="2400" b="1" dirty="0"/>
                        <m:t>θ</m:t>
                      </m:r>
                    </m:oMath>
                  </a14:m>
                  <a:r>
                    <a:rPr lang="en-US" sz="2400" dirty="0"/>
                    <a:t> online is efficient.</a:t>
                  </a:r>
                  <a:r>
                    <a:rPr lang="en-US" sz="2400" i="1" dirty="0"/>
                    <a:t> </a:t>
                  </a:r>
                  <a:br>
                    <a:rPr lang="en-US" sz="2400" i="1" dirty="0"/>
                  </a:br>
                  <a:r>
                    <a:rPr lang="en-US" sz="2400" dirty="0"/>
                    <a:t>Key: exploit </a:t>
                  </a:r>
                  <a:r>
                    <a:rPr lang="en-US" sz="2400" i="1" dirty="0"/>
                    <a:t>affine </a:t>
                  </a:r>
                  <a:r>
                    <a:rPr lang="en-US" sz="2400" dirty="0"/>
                    <a:t>parameter dependence in operators, e.g.,</a:t>
                  </a:r>
                  <a:br>
                    <a:rPr lang="en-US" sz="2400" dirty="0"/>
                  </a:br>
                  <a:r>
                    <a:rPr lang="en-US" sz="2400" dirty="0"/>
                    <a:t>For non-linear systems and non-affine parameters, use </a:t>
                  </a:r>
                  <a:r>
                    <a:rPr lang="en-US" sz="2400" i="1" dirty="0"/>
                    <a:t>hyper-reduction</a:t>
                  </a:r>
                  <a:r>
                    <a:rPr lang="en-US" sz="2400" dirty="0"/>
                    <a:t> methods.</a:t>
                  </a:r>
                </a:p>
              </p:txBody>
            </p:sp>
          </mc:Choice>
          <mc:Fallback xmlns="">
            <p:sp>
              <p:nvSpPr>
                <p:cNvPr id="10" name="TextBox 9">
                  <a:extLst>
                    <a:ext uri="{FF2B5EF4-FFF2-40B4-BE49-F238E27FC236}">
                      <a16:creationId xmlns:a16="http://schemas.microsoft.com/office/drawing/2014/main" id="{6B08B4BD-397D-1442-9E24-797E07ADE936}"/>
                    </a:ext>
                  </a:extLst>
                </p:cNvPr>
                <p:cNvSpPr txBox="1">
                  <a:spLocks noRot="1" noChangeAspect="1" noMove="1" noResize="1" noEditPoints="1" noAdjustHandles="1" noChangeArrowheads="1" noChangeShapeType="1" noTextEdit="1"/>
                </p:cNvSpPr>
                <p:nvPr/>
              </p:nvSpPr>
              <p:spPr>
                <a:xfrm>
                  <a:off x="613456" y="2764453"/>
                  <a:ext cx="8265846" cy="1177245"/>
                </a:xfrm>
                <a:prstGeom prst="rect">
                  <a:avLst/>
                </a:prstGeom>
                <a:blipFill>
                  <a:blip r:embed="rId4"/>
                  <a:stretch>
                    <a:fillRect l="-806" t="-3226" b="-8065"/>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537AC030-F22F-2149-9D60-0445BE17041A}"/>
                </a:ext>
              </a:extLst>
            </p:cNvPr>
            <p:cNvPicPr>
              <a:picLocks noChangeAspect="1"/>
            </p:cNvPicPr>
            <p:nvPr/>
          </p:nvPicPr>
          <p:blipFill>
            <a:blip r:embed="rId5"/>
            <a:stretch>
              <a:fillRect/>
            </a:stretch>
          </p:blipFill>
          <p:spPr>
            <a:xfrm>
              <a:off x="6391600" y="3408670"/>
              <a:ext cx="1947672" cy="237521"/>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4599E10-CFC0-CF45-B029-DD3ABAA0B583}"/>
                  </a:ext>
                </a:extLst>
              </p:cNvPr>
              <p:cNvSpPr txBox="1"/>
              <p:nvPr/>
            </p:nvSpPr>
            <p:spPr>
              <a:xfrm>
                <a:off x="597572" y="6014185"/>
                <a:ext cx="10996856" cy="461665"/>
              </a:xfrm>
              <a:prstGeom prst="rect">
                <a:avLst/>
              </a:prstGeom>
              <a:solidFill>
                <a:schemeClr val="accent2">
                  <a:lumMod val="20000"/>
                  <a:lumOff val="80000"/>
                </a:schemeClr>
              </a:solidFill>
            </p:spPr>
            <p:txBody>
              <a:bodyPr wrap="square" rtlCol="0">
                <a:spAutoFit/>
              </a:bodyPr>
              <a:lstStyle/>
              <a:p>
                <a:r>
                  <a:rPr lang="en-US" sz="2400" b="1" i="1" dirty="0"/>
                  <a:t>Snapshot</a:t>
                </a:r>
                <a:r>
                  <a:rPr lang="en-US" sz="2400" b="1" dirty="0"/>
                  <a:t> approaches: </a:t>
                </a:r>
                <a:r>
                  <a:rPr lang="en-US" sz="2400" dirty="0"/>
                  <a:t>construct </a:t>
                </a:r>
                <a:r>
                  <a:rPr lang="en-US" sz="2400" i="1" dirty="0"/>
                  <a:t>X</a:t>
                </a:r>
                <a:r>
                  <a:rPr lang="en-US" sz="2400" dirty="0"/>
                  <a:t> from high-fidelity solutions </a:t>
                </a:r>
                <a14:m>
                  <m:oMath xmlns:m="http://schemas.openxmlformats.org/officeDocument/2006/math">
                    <m:r>
                      <a:rPr lang="en-US" sz="2400" i="1">
                        <a:latin typeface="Cambria Math" panose="02040503050406030204" pitchFamily="18" charset="0"/>
                      </a:rPr>
                      <m:t>𝜓</m:t>
                    </m:r>
                    <m:r>
                      <a:rPr lang="en-US" sz="2400" i="1" baseline="-25000">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𝜓</m:t>
                    </m:r>
                    <m:r>
                      <a:rPr lang="en-US" sz="2400" i="1">
                        <a:latin typeface="Cambria Math" panose="02040503050406030204" pitchFamily="18" charset="0"/>
                      </a:rPr>
                      <m:t>(</m:t>
                    </m:r>
                    <m:r>
                      <m:rPr>
                        <m:nor/>
                      </m:rPr>
                      <a:rPr lang="en-US" sz="2400" b="1" dirty="0"/>
                      <m:t>θ</m:t>
                    </m:r>
                  </m:oMath>
                </a14:m>
                <a:r>
                  <a:rPr lang="en-US" sz="2400" baseline="-25000" dirty="0">
                    <a:sym typeface="Wingdings" pitchFamily="2" charset="2"/>
                  </a:rPr>
                  <a:t>i</a:t>
                </a:r>
                <a:r>
                  <a:rPr lang="en-US" sz="2400" dirty="0">
                    <a:sym typeface="Wingdings" pitchFamily="2" charset="2"/>
                  </a:rPr>
                  <a:t>)</a:t>
                </a:r>
                <a:r>
                  <a:rPr lang="en-US" sz="2400" dirty="0"/>
                  <a:t> at set </a:t>
                </a:r>
                <a:r>
                  <a:rPr lang="en-US" sz="2400" dirty="0">
                    <a:sym typeface="Wingdings" pitchFamily="2" charset="2"/>
                  </a:rPr>
                  <a:t>{</a:t>
                </a:r>
                <a:r>
                  <a:rPr lang="en-US" sz="2400" b="1" dirty="0" err="1"/>
                  <a:t>θ</a:t>
                </a:r>
                <a:r>
                  <a:rPr lang="en-US" sz="2400" b="1" baseline="-25000" dirty="0" err="1"/>
                  <a:t>i</a:t>
                </a:r>
                <a:r>
                  <a:rPr lang="en-US" sz="2400" dirty="0"/>
                  <a:t>}</a:t>
                </a:r>
                <a:r>
                  <a:rPr lang="en-US" sz="2400" b="1" dirty="0"/>
                  <a:t>.</a:t>
                </a:r>
                <a:r>
                  <a:rPr lang="en-US" sz="2400" dirty="0"/>
                  <a:t>           </a:t>
                </a:r>
              </a:p>
            </p:txBody>
          </p:sp>
        </mc:Choice>
        <mc:Fallback xmlns="">
          <p:sp>
            <p:nvSpPr>
              <p:cNvPr id="20" name="TextBox 19">
                <a:extLst>
                  <a:ext uri="{FF2B5EF4-FFF2-40B4-BE49-F238E27FC236}">
                    <a16:creationId xmlns:a16="http://schemas.microsoft.com/office/drawing/2014/main" id="{44599E10-CFC0-CF45-B029-DD3ABAA0B583}"/>
                  </a:ext>
                </a:extLst>
              </p:cNvPr>
              <p:cNvSpPr txBox="1">
                <a:spLocks noRot="1" noChangeAspect="1" noMove="1" noResize="1" noEditPoints="1" noAdjustHandles="1" noChangeArrowheads="1" noChangeShapeType="1" noTextEdit="1"/>
              </p:cNvSpPr>
              <p:nvPr/>
            </p:nvSpPr>
            <p:spPr>
              <a:xfrm>
                <a:off x="597572" y="6014185"/>
                <a:ext cx="10996856" cy="461665"/>
              </a:xfrm>
              <a:prstGeom prst="rect">
                <a:avLst/>
              </a:prstGeom>
              <a:blipFill>
                <a:blip r:embed="rId9"/>
                <a:stretch>
                  <a:fillRect l="-924" t="-8108" b="-29730"/>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4992882E-3210-4642-B6FF-41851F1ABE4F}"/>
              </a:ext>
            </a:extLst>
          </p:cNvPr>
          <p:cNvPicPr>
            <a:picLocks noChangeAspect="1"/>
          </p:cNvPicPr>
          <p:nvPr/>
        </p:nvPicPr>
        <p:blipFill>
          <a:blip r:embed="rId10"/>
          <a:stretch>
            <a:fillRect/>
          </a:stretch>
        </p:blipFill>
        <p:spPr>
          <a:xfrm>
            <a:off x="1764608" y="5196228"/>
            <a:ext cx="6197600" cy="423333"/>
          </a:xfrm>
          <a:prstGeom prst="rect">
            <a:avLst/>
          </a:prstGeom>
          <a:solidFill>
            <a:schemeClr val="bg1">
              <a:lumMod val="95000"/>
            </a:schemeClr>
          </a:solidFill>
        </p:spPr>
      </p:pic>
    </p:spTree>
    <p:extLst>
      <p:ext uri="{BB962C8B-B14F-4D97-AF65-F5344CB8AC3E}">
        <p14:creationId xmlns:p14="http://schemas.microsoft.com/office/powerpoint/2010/main" val="42211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BDEF70-8394-B243-AC68-139B3D59D724}"/>
              </a:ext>
            </a:extLst>
          </p:cNvPr>
          <p:cNvSpPr txBox="1"/>
          <p:nvPr/>
        </p:nvSpPr>
        <p:spPr>
          <a:xfrm>
            <a:off x="1784777" y="136523"/>
            <a:ext cx="8554521" cy="666786"/>
          </a:xfrm>
          <a:prstGeom prst="rect">
            <a:avLst/>
          </a:prstGeom>
          <a:noFill/>
        </p:spPr>
        <p:txBody>
          <a:bodyPr wrap="none" rtlCol="0">
            <a:spAutoFit/>
          </a:bodyPr>
          <a:lstStyle/>
          <a:p>
            <a:r>
              <a:rPr lang="en-US" sz="3733" b="1" dirty="0">
                <a:solidFill>
                  <a:srgbClr val="FF0000"/>
                </a:solidFill>
              </a:rPr>
              <a:t>Lexicon for Model Order Reduction (MOR)</a:t>
            </a:r>
          </a:p>
        </p:txBody>
      </p:sp>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4D6AD1DE-711B-1546-9E0D-13CFEE898310}"/>
                  </a:ext>
                </a:extLst>
              </p:cNvPr>
              <p:cNvGraphicFramePr>
                <a:graphicFrameLocks noGrp="1"/>
              </p:cNvGraphicFramePr>
              <p:nvPr/>
            </p:nvGraphicFramePr>
            <p:xfrm>
              <a:off x="298027" y="983163"/>
              <a:ext cx="11595946" cy="5477621"/>
            </p:xfrm>
            <a:graphic>
              <a:graphicData uri="http://schemas.openxmlformats.org/drawingml/2006/table">
                <a:tbl>
                  <a:tblPr firstRow="1" bandRow="1">
                    <a:tableStyleId>{5C22544A-7EE6-4342-B048-85BDC9FD1C3A}</a:tableStyleId>
                  </a:tblPr>
                  <a:tblGrid>
                    <a:gridCol w="3156373">
                      <a:extLst>
                        <a:ext uri="{9D8B030D-6E8A-4147-A177-3AD203B41FA5}">
                          <a16:colId xmlns:a16="http://schemas.microsoft.com/office/drawing/2014/main" val="1494881779"/>
                        </a:ext>
                      </a:extLst>
                    </a:gridCol>
                    <a:gridCol w="8439573">
                      <a:extLst>
                        <a:ext uri="{9D8B030D-6E8A-4147-A177-3AD203B41FA5}">
                          <a16:colId xmlns:a16="http://schemas.microsoft.com/office/drawing/2014/main" val="2476322593"/>
                        </a:ext>
                      </a:extLst>
                    </a:gridCol>
                  </a:tblGrid>
                  <a:tr h="518243">
                    <a:tc>
                      <a:txBody>
                        <a:bodyPr/>
                        <a:lstStyle/>
                        <a:p>
                          <a:r>
                            <a:rPr lang="en-US" sz="2400" dirty="0"/>
                            <a:t>Term</a:t>
                          </a:r>
                        </a:p>
                      </a:txBody>
                      <a:tcPr marL="121920" marR="121920" marT="60960" marB="60960"/>
                    </a:tc>
                    <a:tc>
                      <a:txBody>
                        <a:bodyPr/>
                        <a:lstStyle/>
                        <a:p>
                          <a:r>
                            <a:rPr lang="en-US" sz="2400" dirty="0"/>
                            <a:t>Definition or usage</a:t>
                          </a:r>
                        </a:p>
                      </a:txBody>
                      <a:tcPr marL="121920" marR="121920" marT="60960" marB="60960"/>
                    </a:tc>
                    <a:extLst>
                      <a:ext uri="{0D108BD9-81ED-4DB2-BD59-A6C34878D82A}">
                        <a16:rowId xmlns:a16="http://schemas.microsoft.com/office/drawing/2014/main" val="1962449701"/>
                      </a:ext>
                    </a:extLst>
                  </a:tr>
                  <a:tr h="466248">
                    <a:tc>
                      <a:txBody>
                        <a:bodyPr/>
                        <a:lstStyle/>
                        <a:p>
                          <a:r>
                            <a:rPr lang="en-US" sz="2100" i="1" dirty="0"/>
                            <a:t>High fidelity</a:t>
                          </a:r>
                        </a:p>
                      </a:txBody>
                      <a:tcPr marL="121920" marR="121920" marT="60960" marB="60960"/>
                    </a:tc>
                    <a:tc>
                      <a:txBody>
                        <a:bodyPr/>
                        <a:lstStyle/>
                        <a:p>
                          <a:r>
                            <a:rPr lang="en-US" sz="2100" dirty="0"/>
                            <a:t>Highly accurate, usually for costly calculation [Full-Order Model (FOM)]</a:t>
                          </a:r>
                        </a:p>
                      </a:txBody>
                      <a:tcPr marL="121920" marR="121920" marT="60960" marB="60960"/>
                    </a:tc>
                    <a:extLst>
                      <a:ext uri="{0D108BD9-81ED-4DB2-BD59-A6C34878D82A}">
                        <a16:rowId xmlns:a16="http://schemas.microsoft.com/office/drawing/2014/main" val="4055146036"/>
                      </a:ext>
                    </a:extLst>
                  </a:tr>
                  <a:tr h="467947">
                    <a:tc>
                      <a:txBody>
                        <a:bodyPr/>
                        <a:lstStyle/>
                        <a:p>
                          <a:r>
                            <a:rPr lang="en-US" sz="2100" i="1" dirty="0"/>
                            <a:t>Reduced-order model</a:t>
                          </a:r>
                        </a:p>
                      </a:txBody>
                      <a:tcPr marL="121920" marR="121920" marT="60960" marB="60960"/>
                    </a:tc>
                    <a:tc>
                      <a:txBody>
                        <a:bodyPr/>
                        <a:lstStyle/>
                        <a:p>
                          <a:r>
                            <a:rPr lang="en-US" sz="2100" dirty="0"/>
                            <a:t>General name for an emulator resulting from applying MOR techniques.</a:t>
                          </a:r>
                        </a:p>
                      </a:txBody>
                      <a:tcPr marL="121920" marR="121920" marT="60960" marB="60960"/>
                    </a:tc>
                    <a:extLst>
                      <a:ext uri="{0D108BD9-81ED-4DB2-BD59-A6C34878D82A}">
                        <a16:rowId xmlns:a16="http://schemas.microsoft.com/office/drawing/2014/main" val="1505902503"/>
                      </a:ext>
                    </a:extLst>
                  </a:tr>
                  <a:tr h="467947">
                    <a:tc>
                      <a:txBody>
                        <a:bodyPr/>
                        <a:lstStyle/>
                        <a:p>
                          <a:r>
                            <a:rPr lang="en-US" sz="2100" i="1" dirty="0"/>
                            <a:t>Intrusive</a:t>
                          </a:r>
                        </a:p>
                      </a:txBody>
                      <a:tcPr marL="121920" marR="121920" marT="60960" marB="60960"/>
                    </a:tc>
                    <a:tc>
                      <a:txBody>
                        <a:bodyPr/>
                        <a:lstStyle/>
                        <a:p>
                          <a:r>
                            <a:rPr lang="en-US" sz="2100" dirty="0"/>
                            <a:t>Non-intrusive treats FOM as black box; intrusive requires coding.</a:t>
                          </a:r>
                        </a:p>
                      </a:txBody>
                      <a:tcPr marL="121920" marR="121920" marT="60960" marB="60960"/>
                    </a:tc>
                    <a:extLst>
                      <a:ext uri="{0D108BD9-81ED-4DB2-BD59-A6C34878D82A}">
                        <a16:rowId xmlns:a16="http://schemas.microsoft.com/office/drawing/2014/main" val="3938046680"/>
                      </a:ext>
                    </a:extLst>
                  </a:tr>
                  <a:tr h="467947">
                    <a:tc>
                      <a:txBody>
                        <a:bodyPr/>
                        <a:lstStyle/>
                        <a:p>
                          <a:r>
                            <a:rPr lang="en-US" sz="2100" i="1" dirty="0"/>
                            <a:t>Offline-online paradigm</a:t>
                          </a:r>
                        </a:p>
                      </a:txBody>
                      <a:tcPr marL="121920" marR="121920" marT="60960" marB="60960"/>
                    </a:tc>
                    <a:tc>
                      <a:txBody>
                        <a:bodyPr/>
                        <a:lstStyle/>
                        <a:p>
                          <a:r>
                            <a:rPr lang="en-US" sz="2100" dirty="0"/>
                            <a:t>Heavy compute done once (offline); cheap to vary parameters (online).</a:t>
                          </a:r>
                        </a:p>
                      </a:txBody>
                      <a:tcPr marL="121920" marR="121920" marT="60960" marB="60960"/>
                    </a:tc>
                    <a:extLst>
                      <a:ext uri="{0D108BD9-81ED-4DB2-BD59-A6C34878D82A}">
                        <a16:rowId xmlns:a16="http://schemas.microsoft.com/office/drawing/2014/main" val="4174417351"/>
                      </a:ext>
                    </a:extLst>
                  </a:tr>
                  <a:tr h="467947">
                    <a:tc>
                      <a:txBody>
                        <a:bodyPr/>
                        <a:lstStyle/>
                        <a:p>
                          <a:r>
                            <a:rPr lang="en-US" sz="2100" i="1" dirty="0"/>
                            <a:t>Affine</a:t>
                          </a:r>
                        </a:p>
                      </a:txBody>
                      <a:tcPr marL="121920" marR="121920" marT="60960" marB="60960"/>
                    </a:tc>
                    <a:tc>
                      <a:txBody>
                        <a:bodyPr/>
                        <a:lstStyle/>
                        <a:p>
                          <a:r>
                            <a:rPr lang="en-US" sz="2100" dirty="0"/>
                            <a:t>Parameter dependence factors from operators, e.g., </a:t>
                          </a:r>
                        </a:p>
                      </a:txBody>
                      <a:tcPr marL="121920" marR="121920" marT="60960" marB="60960"/>
                    </a:tc>
                    <a:extLst>
                      <a:ext uri="{0D108BD9-81ED-4DB2-BD59-A6C34878D82A}">
                        <a16:rowId xmlns:a16="http://schemas.microsoft.com/office/drawing/2014/main" val="1160005833"/>
                      </a:ext>
                    </a:extLst>
                  </a:tr>
                  <a:tr h="466248">
                    <a:tc>
                      <a:txBody>
                        <a:bodyPr/>
                        <a:lstStyle/>
                        <a:p>
                          <a:r>
                            <a:rPr lang="en-US" sz="2100" i="1" dirty="0"/>
                            <a:t>Snapshots</a:t>
                          </a:r>
                        </a:p>
                      </a:txBody>
                      <a:tcPr marL="121920" marR="121920" marT="60960" marB="60960"/>
                    </a:tc>
                    <a:tc>
                      <a:txBody>
                        <a:bodyPr/>
                        <a:lstStyle/>
                        <a:p>
                          <a:r>
                            <a:rPr lang="en-US" sz="2100" dirty="0"/>
                            <a:t>High-fidelity calculations at a set of parameters and/or times.</a:t>
                          </a:r>
                        </a:p>
                      </a:txBody>
                      <a:tcPr marL="121920" marR="121920" marT="60960" marB="60960"/>
                    </a:tc>
                    <a:extLst>
                      <a:ext uri="{0D108BD9-81ED-4DB2-BD59-A6C34878D82A}">
                        <a16:rowId xmlns:a16="http://schemas.microsoft.com/office/drawing/2014/main" val="2769133323"/>
                      </a:ext>
                    </a:extLst>
                  </a:tr>
                  <a:tr h="772160">
                    <a:tc>
                      <a:txBody>
                        <a:bodyPr/>
                        <a:lstStyle/>
                        <a:p>
                          <a:r>
                            <a:rPr lang="en-US" sz="2100" i="1" dirty="0"/>
                            <a:t>Proper Orthogonal Decomposition </a:t>
                          </a:r>
                          <a:r>
                            <a:rPr lang="en-US" sz="2100" dirty="0"/>
                            <a:t>(POD)</a:t>
                          </a:r>
                        </a:p>
                      </a:txBody>
                      <a:tcPr marL="121920" marR="121920" marT="60960" marB="60960"/>
                    </a:tc>
                    <a:tc>
                      <a:txBody>
                        <a:bodyPr/>
                        <a:lstStyle/>
                        <a:p>
                          <a:r>
                            <a:rPr lang="en-US" sz="2100" dirty="0"/>
                            <a:t>Generically the term POD is used for PCA-type reduction via SVD. In snapshot context, PCA is applied to reduce/orthogonalize snapshot basis.</a:t>
                          </a:r>
                        </a:p>
                      </a:txBody>
                      <a:tcPr marL="121920" marR="121920" marT="60960" marB="60960"/>
                    </a:tc>
                    <a:extLst>
                      <a:ext uri="{0D108BD9-81ED-4DB2-BD59-A6C34878D82A}">
                        <a16:rowId xmlns:a16="http://schemas.microsoft.com/office/drawing/2014/main" val="3606610534"/>
                      </a:ext>
                    </a:extLst>
                  </a:tr>
                  <a:tr h="467947">
                    <a:tc>
                      <a:txBody>
                        <a:bodyPr/>
                        <a:lstStyle/>
                        <a:p>
                          <a:r>
                            <a:rPr lang="en-US" sz="2100" i="1" dirty="0"/>
                            <a:t>Greedy algorithm</a:t>
                          </a: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ym typeface="Wingdings" pitchFamily="2" charset="2"/>
                            </a:rPr>
                            <a:t>Serially</a:t>
                          </a:r>
                          <a:r>
                            <a:rPr lang="en-US" sz="2100" baseline="0" dirty="0">
                              <a:sym typeface="Wingdings" pitchFamily="2" charset="2"/>
                            </a:rPr>
                            <a:t> find snapshot </a:t>
                          </a:r>
                          <a:r>
                            <a:rPr lang="en-US" sz="2100" dirty="0">
                              <a:sym typeface="Wingdings" pitchFamily="2" charset="2"/>
                            </a:rPr>
                            <a:t>locations </a:t>
                          </a:r>
                          <a14:m>
                            <m:oMath xmlns:m="http://schemas.openxmlformats.org/officeDocument/2006/math">
                              <m:r>
                                <m:rPr>
                                  <m:nor/>
                                </m:rPr>
                                <a:rPr lang="en-US" sz="2100" b="1" dirty="0"/>
                                <m:t>θ</m:t>
                              </m:r>
                            </m:oMath>
                          </a14:m>
                          <a:r>
                            <a:rPr lang="en-US" sz="2100" baseline="-25000" dirty="0" err="1">
                              <a:sym typeface="Wingdings" pitchFamily="2" charset="2"/>
                            </a:rPr>
                            <a:t>i</a:t>
                          </a:r>
                          <a:r>
                            <a:rPr lang="en-US" sz="2100" dirty="0">
                              <a:sym typeface="Wingdings" pitchFamily="2" charset="2"/>
                            </a:rPr>
                            <a:t> at </a:t>
                          </a:r>
                          <a:r>
                            <a:rPr lang="en-US" sz="2100" dirty="0"/>
                            <a:t>largest expected error (fast approx.).</a:t>
                          </a:r>
                          <a:endParaRPr lang="en-US" sz="2100" dirty="0">
                            <a:sym typeface="Wingdings" pitchFamily="2" charset="2"/>
                          </a:endParaRPr>
                        </a:p>
                      </a:txBody>
                      <a:tcPr marL="121920" marR="121920" marT="60960" marB="60960"/>
                    </a:tc>
                    <a:extLst>
                      <a:ext uri="{0D108BD9-81ED-4DB2-BD59-A6C34878D82A}">
                        <a16:rowId xmlns:a16="http://schemas.microsoft.com/office/drawing/2014/main" val="1682443"/>
                      </a:ext>
                    </a:extLst>
                  </a:tr>
                  <a:tr h="447040">
                    <a:tc>
                      <a:txBody>
                        <a:bodyPr/>
                        <a:lstStyle/>
                        <a:p>
                          <a:r>
                            <a:rPr lang="en-US" sz="2100" i="1" dirty="0"/>
                            <a:t>Reduced basis methods</a:t>
                          </a:r>
                        </a:p>
                      </a:txBody>
                      <a:tcPr marL="121920" marR="121920" marT="60960" marB="60960"/>
                    </a:tc>
                    <a:tc>
                      <a:txBody>
                        <a:bodyPr/>
                        <a:lstStyle/>
                        <a:p>
                          <a:r>
                            <a:rPr lang="en-US" sz="2100" dirty="0"/>
                            <a:t>Or RBMs. Implement snapshot-based projection methods.</a:t>
                          </a:r>
                        </a:p>
                      </a:txBody>
                      <a:tcPr marL="121920" marR="121920" marT="60960" marB="60960"/>
                    </a:tc>
                    <a:extLst>
                      <a:ext uri="{0D108BD9-81ED-4DB2-BD59-A6C34878D82A}">
                        <a16:rowId xmlns:a16="http://schemas.microsoft.com/office/drawing/2014/main" val="3173838181"/>
                      </a:ext>
                    </a:extLst>
                  </a:tr>
                  <a:tr h="467947">
                    <a:tc>
                      <a:txBody>
                        <a:bodyPr/>
                        <a:lstStyle/>
                        <a:p>
                          <a:r>
                            <a:rPr lang="en-US" sz="2100" i="1" dirty="0"/>
                            <a:t>Hyper-reduction methods</a:t>
                          </a:r>
                        </a:p>
                      </a:txBody>
                      <a:tcPr marL="121920" marR="121920" marT="60960" marB="60960"/>
                    </a:tc>
                    <a:tc>
                      <a:txBody>
                        <a:bodyPr/>
                        <a:lstStyle/>
                        <a:p>
                          <a:r>
                            <a:rPr lang="en-US" sz="2100" dirty="0"/>
                            <a:t>Approximations to non-linearity or non-</a:t>
                          </a:r>
                          <a:r>
                            <a:rPr lang="en-US" sz="2100" dirty="0" err="1"/>
                            <a:t>affineness</a:t>
                          </a:r>
                          <a:r>
                            <a:rPr lang="en-US" sz="2100" dirty="0"/>
                            <a:t> (e.g., EIM).</a:t>
                          </a:r>
                        </a:p>
                      </a:txBody>
                      <a:tcPr marL="121920" marR="121920" marT="60960" marB="60960"/>
                    </a:tc>
                    <a:extLst>
                      <a:ext uri="{0D108BD9-81ED-4DB2-BD59-A6C34878D82A}">
                        <a16:rowId xmlns:a16="http://schemas.microsoft.com/office/drawing/2014/main" val="917071103"/>
                      </a:ext>
                    </a:extLst>
                  </a:tr>
                </a:tbl>
              </a:graphicData>
            </a:graphic>
          </p:graphicFrame>
        </mc:Choice>
        <mc:Fallback xmlns="">
          <p:graphicFrame>
            <p:nvGraphicFramePr>
              <p:cNvPr id="6" name="Table 6">
                <a:extLst>
                  <a:ext uri="{FF2B5EF4-FFF2-40B4-BE49-F238E27FC236}">
                    <a16:creationId xmlns:a16="http://schemas.microsoft.com/office/drawing/2014/main" id="{4D6AD1DE-711B-1546-9E0D-13CFEE898310}"/>
                  </a:ext>
                </a:extLst>
              </p:cNvPr>
              <p:cNvGraphicFramePr>
                <a:graphicFrameLocks noGrp="1"/>
              </p:cNvGraphicFramePr>
              <p:nvPr/>
            </p:nvGraphicFramePr>
            <p:xfrm>
              <a:off x="298027" y="983163"/>
              <a:ext cx="11595946" cy="5477621"/>
            </p:xfrm>
            <a:graphic>
              <a:graphicData uri="http://schemas.openxmlformats.org/drawingml/2006/table">
                <a:tbl>
                  <a:tblPr firstRow="1" bandRow="1">
                    <a:tableStyleId>{5C22544A-7EE6-4342-B048-85BDC9FD1C3A}</a:tableStyleId>
                  </a:tblPr>
                  <a:tblGrid>
                    <a:gridCol w="3156373">
                      <a:extLst>
                        <a:ext uri="{9D8B030D-6E8A-4147-A177-3AD203B41FA5}">
                          <a16:colId xmlns:a16="http://schemas.microsoft.com/office/drawing/2014/main" val="1494881779"/>
                        </a:ext>
                      </a:extLst>
                    </a:gridCol>
                    <a:gridCol w="8439573">
                      <a:extLst>
                        <a:ext uri="{9D8B030D-6E8A-4147-A177-3AD203B41FA5}">
                          <a16:colId xmlns:a16="http://schemas.microsoft.com/office/drawing/2014/main" val="2476322593"/>
                        </a:ext>
                      </a:extLst>
                    </a:gridCol>
                  </a:tblGrid>
                  <a:tr h="518243">
                    <a:tc>
                      <a:txBody>
                        <a:bodyPr/>
                        <a:lstStyle/>
                        <a:p>
                          <a:r>
                            <a:rPr lang="en-US" sz="2400" dirty="0"/>
                            <a:t>Term</a:t>
                          </a:r>
                        </a:p>
                      </a:txBody>
                      <a:tcPr marL="121920" marR="121920" marT="60960" marB="60960"/>
                    </a:tc>
                    <a:tc>
                      <a:txBody>
                        <a:bodyPr/>
                        <a:lstStyle/>
                        <a:p>
                          <a:r>
                            <a:rPr lang="en-US" sz="2400" dirty="0"/>
                            <a:t>Definition or usage</a:t>
                          </a:r>
                        </a:p>
                      </a:txBody>
                      <a:tcPr marL="121920" marR="121920" marT="60960" marB="60960"/>
                    </a:tc>
                    <a:extLst>
                      <a:ext uri="{0D108BD9-81ED-4DB2-BD59-A6C34878D82A}">
                        <a16:rowId xmlns:a16="http://schemas.microsoft.com/office/drawing/2014/main" val="1962449701"/>
                      </a:ext>
                    </a:extLst>
                  </a:tr>
                  <a:tr h="466248">
                    <a:tc>
                      <a:txBody>
                        <a:bodyPr/>
                        <a:lstStyle/>
                        <a:p>
                          <a:r>
                            <a:rPr lang="en-US" sz="2100" i="1" dirty="0"/>
                            <a:t>High fidelity</a:t>
                          </a:r>
                        </a:p>
                      </a:txBody>
                      <a:tcPr marL="121920" marR="121920" marT="60960" marB="60960"/>
                    </a:tc>
                    <a:tc>
                      <a:txBody>
                        <a:bodyPr/>
                        <a:lstStyle/>
                        <a:p>
                          <a:r>
                            <a:rPr lang="en-US" sz="2100" dirty="0"/>
                            <a:t>Highly accurate, usually for costly calculation [Full-Order Model (FOM)]</a:t>
                          </a:r>
                        </a:p>
                      </a:txBody>
                      <a:tcPr marL="121920" marR="121920" marT="60960" marB="60960"/>
                    </a:tc>
                    <a:extLst>
                      <a:ext uri="{0D108BD9-81ED-4DB2-BD59-A6C34878D82A}">
                        <a16:rowId xmlns:a16="http://schemas.microsoft.com/office/drawing/2014/main" val="4055146036"/>
                      </a:ext>
                    </a:extLst>
                  </a:tr>
                  <a:tr h="467947">
                    <a:tc>
                      <a:txBody>
                        <a:bodyPr/>
                        <a:lstStyle/>
                        <a:p>
                          <a:r>
                            <a:rPr lang="en-US" sz="2100" i="1" dirty="0"/>
                            <a:t>Reduced-order model</a:t>
                          </a:r>
                        </a:p>
                      </a:txBody>
                      <a:tcPr marL="121920" marR="121920" marT="60960" marB="60960"/>
                    </a:tc>
                    <a:tc>
                      <a:txBody>
                        <a:bodyPr/>
                        <a:lstStyle/>
                        <a:p>
                          <a:r>
                            <a:rPr lang="en-US" sz="2100" dirty="0"/>
                            <a:t>General name for an emulator resulting from applying MOR techniques.</a:t>
                          </a:r>
                        </a:p>
                      </a:txBody>
                      <a:tcPr marL="121920" marR="121920" marT="60960" marB="60960"/>
                    </a:tc>
                    <a:extLst>
                      <a:ext uri="{0D108BD9-81ED-4DB2-BD59-A6C34878D82A}">
                        <a16:rowId xmlns:a16="http://schemas.microsoft.com/office/drawing/2014/main" val="1505902503"/>
                      </a:ext>
                    </a:extLst>
                  </a:tr>
                  <a:tr h="467947">
                    <a:tc>
                      <a:txBody>
                        <a:bodyPr/>
                        <a:lstStyle/>
                        <a:p>
                          <a:r>
                            <a:rPr lang="en-US" sz="2100" i="1" dirty="0"/>
                            <a:t>Intrusive</a:t>
                          </a:r>
                        </a:p>
                      </a:txBody>
                      <a:tcPr marL="121920" marR="121920" marT="60960" marB="60960"/>
                    </a:tc>
                    <a:tc>
                      <a:txBody>
                        <a:bodyPr/>
                        <a:lstStyle/>
                        <a:p>
                          <a:r>
                            <a:rPr lang="en-US" sz="2100" dirty="0"/>
                            <a:t>Non-intrusive treats FOM as black box; intrusive requires coding.</a:t>
                          </a:r>
                        </a:p>
                      </a:txBody>
                      <a:tcPr marL="121920" marR="121920" marT="60960" marB="60960"/>
                    </a:tc>
                    <a:extLst>
                      <a:ext uri="{0D108BD9-81ED-4DB2-BD59-A6C34878D82A}">
                        <a16:rowId xmlns:a16="http://schemas.microsoft.com/office/drawing/2014/main" val="3938046680"/>
                      </a:ext>
                    </a:extLst>
                  </a:tr>
                  <a:tr h="467947">
                    <a:tc>
                      <a:txBody>
                        <a:bodyPr/>
                        <a:lstStyle/>
                        <a:p>
                          <a:r>
                            <a:rPr lang="en-US" sz="2100" i="1" dirty="0"/>
                            <a:t>Offline-online paradigm</a:t>
                          </a:r>
                        </a:p>
                      </a:txBody>
                      <a:tcPr marL="121920" marR="121920" marT="60960" marB="60960"/>
                    </a:tc>
                    <a:tc>
                      <a:txBody>
                        <a:bodyPr/>
                        <a:lstStyle/>
                        <a:p>
                          <a:r>
                            <a:rPr lang="en-US" sz="2100" dirty="0"/>
                            <a:t>Heavy compute done once (offline); cheap to vary parameters (online).</a:t>
                          </a:r>
                        </a:p>
                      </a:txBody>
                      <a:tcPr marL="121920" marR="121920" marT="60960" marB="60960"/>
                    </a:tc>
                    <a:extLst>
                      <a:ext uri="{0D108BD9-81ED-4DB2-BD59-A6C34878D82A}">
                        <a16:rowId xmlns:a16="http://schemas.microsoft.com/office/drawing/2014/main" val="4174417351"/>
                      </a:ext>
                    </a:extLst>
                  </a:tr>
                  <a:tr h="467947">
                    <a:tc>
                      <a:txBody>
                        <a:bodyPr/>
                        <a:lstStyle/>
                        <a:p>
                          <a:r>
                            <a:rPr lang="en-US" sz="2100" i="1" dirty="0"/>
                            <a:t>Affine</a:t>
                          </a:r>
                        </a:p>
                      </a:txBody>
                      <a:tcPr marL="121920" marR="121920" marT="60960" marB="60960"/>
                    </a:tc>
                    <a:tc>
                      <a:txBody>
                        <a:bodyPr/>
                        <a:lstStyle/>
                        <a:p>
                          <a:r>
                            <a:rPr lang="en-US" sz="2100" dirty="0"/>
                            <a:t>Parameter dependence factors from operators, e.g., </a:t>
                          </a:r>
                        </a:p>
                      </a:txBody>
                      <a:tcPr marL="121920" marR="121920" marT="60960" marB="60960"/>
                    </a:tc>
                    <a:extLst>
                      <a:ext uri="{0D108BD9-81ED-4DB2-BD59-A6C34878D82A}">
                        <a16:rowId xmlns:a16="http://schemas.microsoft.com/office/drawing/2014/main" val="1160005833"/>
                      </a:ext>
                    </a:extLst>
                  </a:tr>
                  <a:tr h="466248">
                    <a:tc>
                      <a:txBody>
                        <a:bodyPr/>
                        <a:lstStyle/>
                        <a:p>
                          <a:r>
                            <a:rPr lang="en-US" sz="2100" i="1" dirty="0"/>
                            <a:t>Snapshots</a:t>
                          </a:r>
                        </a:p>
                      </a:txBody>
                      <a:tcPr marL="121920" marR="121920" marT="60960" marB="60960"/>
                    </a:tc>
                    <a:tc>
                      <a:txBody>
                        <a:bodyPr/>
                        <a:lstStyle/>
                        <a:p>
                          <a:r>
                            <a:rPr lang="en-US" sz="2100" dirty="0"/>
                            <a:t>High-fidelity calculations at a set of parameters and/or times.</a:t>
                          </a:r>
                        </a:p>
                      </a:txBody>
                      <a:tcPr marL="121920" marR="121920" marT="60960" marB="60960"/>
                    </a:tc>
                    <a:extLst>
                      <a:ext uri="{0D108BD9-81ED-4DB2-BD59-A6C34878D82A}">
                        <a16:rowId xmlns:a16="http://schemas.microsoft.com/office/drawing/2014/main" val="2769133323"/>
                      </a:ext>
                    </a:extLst>
                  </a:tr>
                  <a:tr h="772160">
                    <a:tc>
                      <a:txBody>
                        <a:bodyPr/>
                        <a:lstStyle/>
                        <a:p>
                          <a:r>
                            <a:rPr lang="en-US" sz="2100" i="1" dirty="0"/>
                            <a:t>Proper Orthogonal Decomposition </a:t>
                          </a:r>
                          <a:r>
                            <a:rPr lang="en-US" sz="2100" dirty="0"/>
                            <a:t>(POD)</a:t>
                          </a:r>
                        </a:p>
                      </a:txBody>
                      <a:tcPr marL="121920" marR="121920" marT="60960" marB="60960"/>
                    </a:tc>
                    <a:tc>
                      <a:txBody>
                        <a:bodyPr/>
                        <a:lstStyle/>
                        <a:p>
                          <a:r>
                            <a:rPr lang="en-US" sz="2100" dirty="0"/>
                            <a:t>Generically the term POD is used for PCA-type reduction via SVD. In snapshot context, PCA is applied to reduce/orthogonalize snapshot basis.</a:t>
                          </a:r>
                        </a:p>
                      </a:txBody>
                      <a:tcPr marL="121920" marR="121920" marT="60960" marB="60960"/>
                    </a:tc>
                    <a:extLst>
                      <a:ext uri="{0D108BD9-81ED-4DB2-BD59-A6C34878D82A}">
                        <a16:rowId xmlns:a16="http://schemas.microsoft.com/office/drawing/2014/main" val="3606610534"/>
                      </a:ext>
                    </a:extLst>
                  </a:tr>
                  <a:tr h="467947">
                    <a:tc>
                      <a:txBody>
                        <a:bodyPr/>
                        <a:lstStyle/>
                        <a:p>
                          <a:r>
                            <a:rPr lang="en-US" sz="2100" i="1" dirty="0"/>
                            <a:t>Greedy algorithm</a:t>
                          </a:r>
                        </a:p>
                      </a:txBody>
                      <a:tcPr marL="121920" marR="121920" marT="60960" marB="60960"/>
                    </a:tc>
                    <a:tc>
                      <a:txBody>
                        <a:bodyPr/>
                        <a:lstStyle/>
                        <a:p>
                          <a:endParaRPr lang="en-US"/>
                        </a:p>
                      </a:txBody>
                      <a:tcPr marL="121920" marR="121920" marT="60960" marB="60960">
                        <a:blipFill>
                          <a:blip r:embed="rId2"/>
                          <a:stretch>
                            <a:fillRect l="-37594" t="-881081" r="-301" b="-213514"/>
                          </a:stretch>
                        </a:blipFill>
                      </a:tcPr>
                    </a:tc>
                    <a:extLst>
                      <a:ext uri="{0D108BD9-81ED-4DB2-BD59-A6C34878D82A}">
                        <a16:rowId xmlns:a16="http://schemas.microsoft.com/office/drawing/2014/main" val="1682443"/>
                      </a:ext>
                    </a:extLst>
                  </a:tr>
                  <a:tr h="447040">
                    <a:tc>
                      <a:txBody>
                        <a:bodyPr/>
                        <a:lstStyle/>
                        <a:p>
                          <a:r>
                            <a:rPr lang="en-US" sz="2100" i="1" dirty="0"/>
                            <a:t>Reduced basis methods</a:t>
                          </a:r>
                        </a:p>
                      </a:txBody>
                      <a:tcPr marL="121920" marR="121920" marT="60960" marB="60960"/>
                    </a:tc>
                    <a:tc>
                      <a:txBody>
                        <a:bodyPr/>
                        <a:lstStyle/>
                        <a:p>
                          <a:r>
                            <a:rPr lang="en-US" sz="2100" dirty="0"/>
                            <a:t>Or RBMs. Implement snapshot-based projection methods.</a:t>
                          </a:r>
                        </a:p>
                      </a:txBody>
                      <a:tcPr marL="121920" marR="121920" marT="60960" marB="60960"/>
                    </a:tc>
                    <a:extLst>
                      <a:ext uri="{0D108BD9-81ED-4DB2-BD59-A6C34878D82A}">
                        <a16:rowId xmlns:a16="http://schemas.microsoft.com/office/drawing/2014/main" val="3173838181"/>
                      </a:ext>
                    </a:extLst>
                  </a:tr>
                  <a:tr h="467947">
                    <a:tc>
                      <a:txBody>
                        <a:bodyPr/>
                        <a:lstStyle/>
                        <a:p>
                          <a:r>
                            <a:rPr lang="en-US" sz="2100" i="1" dirty="0"/>
                            <a:t>Hyper-reduction methods</a:t>
                          </a:r>
                        </a:p>
                      </a:txBody>
                      <a:tcPr marL="121920" marR="121920" marT="60960" marB="60960"/>
                    </a:tc>
                    <a:tc>
                      <a:txBody>
                        <a:bodyPr/>
                        <a:lstStyle/>
                        <a:p>
                          <a:r>
                            <a:rPr lang="en-US" sz="2100" dirty="0"/>
                            <a:t>Approximations to non-linearity or non-</a:t>
                          </a:r>
                          <a:r>
                            <a:rPr lang="en-US" sz="2100" dirty="0" err="1"/>
                            <a:t>affineness</a:t>
                          </a:r>
                          <a:r>
                            <a:rPr lang="en-US" sz="2100" dirty="0"/>
                            <a:t> (e.g., EIM).</a:t>
                          </a:r>
                        </a:p>
                      </a:txBody>
                      <a:tcPr marL="121920" marR="121920" marT="60960" marB="60960"/>
                    </a:tc>
                    <a:extLst>
                      <a:ext uri="{0D108BD9-81ED-4DB2-BD59-A6C34878D82A}">
                        <a16:rowId xmlns:a16="http://schemas.microsoft.com/office/drawing/2014/main" val="917071103"/>
                      </a:ext>
                    </a:extLst>
                  </a:tr>
                </a:tbl>
              </a:graphicData>
            </a:graphic>
          </p:graphicFrame>
        </mc:Fallback>
      </mc:AlternateContent>
      <p:pic>
        <p:nvPicPr>
          <p:cNvPr id="7" name="Picture 6">
            <a:extLst>
              <a:ext uri="{FF2B5EF4-FFF2-40B4-BE49-F238E27FC236}">
                <a16:creationId xmlns:a16="http://schemas.microsoft.com/office/drawing/2014/main" id="{655D168A-488D-834C-ADC5-FC4ACB01FA0A}"/>
              </a:ext>
            </a:extLst>
          </p:cNvPr>
          <p:cNvPicPr>
            <a:picLocks noChangeAspect="1"/>
          </p:cNvPicPr>
          <p:nvPr/>
        </p:nvPicPr>
        <p:blipFill>
          <a:blip r:embed="rId3"/>
          <a:stretch>
            <a:fillRect/>
          </a:stretch>
        </p:blipFill>
        <p:spPr>
          <a:xfrm>
            <a:off x="9405449" y="3495731"/>
            <a:ext cx="2194560" cy="267629"/>
          </a:xfrm>
          <a:prstGeom prst="rect">
            <a:avLst/>
          </a:prstGeom>
        </p:spPr>
      </p:pic>
    </p:spTree>
    <p:extLst>
      <p:ext uri="{BB962C8B-B14F-4D97-AF65-F5344CB8AC3E}">
        <p14:creationId xmlns:p14="http://schemas.microsoft.com/office/powerpoint/2010/main" val="3409519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27CACF9-6183-1125-CE9F-48C809A60724}"/>
              </a:ext>
            </a:extLst>
          </p:cNvPr>
          <p:cNvGrpSpPr/>
          <p:nvPr/>
        </p:nvGrpSpPr>
        <p:grpSpPr>
          <a:xfrm>
            <a:off x="6693337" y="1011503"/>
            <a:ext cx="5241938" cy="5134510"/>
            <a:chOff x="6790873" y="1011503"/>
            <a:chExt cx="5241938" cy="5134510"/>
          </a:xfrm>
        </p:grpSpPr>
        <p:grpSp>
          <p:nvGrpSpPr>
            <p:cNvPr id="16" name="Group 15">
              <a:extLst>
                <a:ext uri="{FF2B5EF4-FFF2-40B4-BE49-F238E27FC236}">
                  <a16:creationId xmlns:a16="http://schemas.microsoft.com/office/drawing/2014/main" id="{886B513B-44C2-C046-BE46-362833E60896}"/>
                </a:ext>
              </a:extLst>
            </p:cNvPr>
            <p:cNvGrpSpPr/>
            <p:nvPr/>
          </p:nvGrpSpPr>
          <p:grpSpPr>
            <a:xfrm>
              <a:off x="6790873" y="1011503"/>
              <a:ext cx="5241938" cy="5134510"/>
              <a:chOff x="1054468" y="2110932"/>
              <a:chExt cx="4492486" cy="4492486"/>
            </a:xfrm>
          </p:grpSpPr>
          <p:pic>
            <p:nvPicPr>
              <p:cNvPr id="3" name="Picture 2">
                <a:extLst>
                  <a:ext uri="{FF2B5EF4-FFF2-40B4-BE49-F238E27FC236}">
                    <a16:creationId xmlns:a16="http://schemas.microsoft.com/office/drawing/2014/main" id="{B1A5CC7E-EFE3-D240-B511-82AF6DD77B2D}"/>
                  </a:ext>
                </a:extLst>
              </p:cNvPr>
              <p:cNvPicPr>
                <a:picLocks noChangeAspect="1"/>
              </p:cNvPicPr>
              <p:nvPr/>
            </p:nvPicPr>
            <p:blipFill>
              <a:blip r:embed="rId3"/>
              <a:stretch>
                <a:fillRect/>
              </a:stretch>
            </p:blipFill>
            <p:spPr>
              <a:xfrm>
                <a:off x="1054468" y="2110932"/>
                <a:ext cx="4492486" cy="4492486"/>
              </a:xfrm>
              <a:prstGeom prst="rect">
                <a:avLst/>
              </a:prstGeom>
            </p:spPr>
          </p:pic>
          <p:sp>
            <p:nvSpPr>
              <p:cNvPr id="9" name="TextBox 8">
                <a:extLst>
                  <a:ext uri="{FF2B5EF4-FFF2-40B4-BE49-F238E27FC236}">
                    <a16:creationId xmlns:a16="http://schemas.microsoft.com/office/drawing/2014/main" id="{75915CF6-547C-DC4D-9B33-0338A4F7A344}"/>
                  </a:ext>
                </a:extLst>
              </p:cNvPr>
              <p:cNvSpPr txBox="1"/>
              <p:nvPr/>
            </p:nvSpPr>
            <p:spPr>
              <a:xfrm>
                <a:off x="1897531" y="3024349"/>
                <a:ext cx="2779344" cy="727088"/>
              </a:xfrm>
              <a:prstGeom prst="rect">
                <a:avLst/>
              </a:prstGeom>
              <a:solidFill>
                <a:schemeClr val="accent1">
                  <a:lumMod val="20000"/>
                  <a:lumOff val="80000"/>
                </a:schemeClr>
              </a:solidFill>
            </p:spPr>
            <p:txBody>
              <a:bodyPr wrap="none" rtlCol="0">
                <a:spAutoFit/>
              </a:bodyPr>
              <a:lstStyle/>
              <a:p>
                <a:pPr algn="ctr"/>
                <a:r>
                  <a:rPr lang="en-US" sz="2400" b="1" dirty="0"/>
                  <a:t>Emulator residuals for</a:t>
                </a:r>
                <a:br>
                  <a:rPr lang="en-US" sz="2400" b="1" dirty="0"/>
                </a:br>
                <a:r>
                  <a:rPr lang="en-US" sz="2400" b="1" dirty="0"/>
                  <a:t>energies, radii, lifetimes</a:t>
                </a:r>
              </a:p>
            </p:txBody>
          </p:sp>
        </p:grpSp>
        <p:grpSp>
          <p:nvGrpSpPr>
            <p:cNvPr id="10" name="Group 9">
              <a:extLst>
                <a:ext uri="{FF2B5EF4-FFF2-40B4-BE49-F238E27FC236}">
                  <a16:creationId xmlns:a16="http://schemas.microsoft.com/office/drawing/2014/main" id="{827BB792-C76C-FA87-6C49-B0FA781D4B77}"/>
                </a:ext>
              </a:extLst>
            </p:cNvPr>
            <p:cNvGrpSpPr/>
            <p:nvPr/>
          </p:nvGrpSpPr>
          <p:grpSpPr>
            <a:xfrm>
              <a:off x="7215414" y="3003006"/>
              <a:ext cx="3057271" cy="2793057"/>
              <a:chOff x="7215414" y="3003006"/>
              <a:chExt cx="3057271" cy="2793057"/>
            </a:xfrm>
          </p:grpSpPr>
          <p:sp>
            <p:nvSpPr>
              <p:cNvPr id="5" name="Rounded Rectangle 4">
                <a:extLst>
                  <a:ext uri="{FF2B5EF4-FFF2-40B4-BE49-F238E27FC236}">
                    <a16:creationId xmlns:a16="http://schemas.microsoft.com/office/drawing/2014/main" id="{14056FA1-DC5E-C590-0159-2ADED190B4ED}"/>
                  </a:ext>
                </a:extLst>
              </p:cNvPr>
              <p:cNvSpPr/>
              <p:nvPr/>
            </p:nvSpPr>
            <p:spPr>
              <a:xfrm>
                <a:off x="7215414" y="3003006"/>
                <a:ext cx="694944" cy="320040"/>
              </a:xfrm>
              <a:prstGeom prst="roundRect">
                <a:avLst/>
              </a:prstGeom>
              <a:solidFill>
                <a:srgbClr val="FF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E36D05A-B433-1E9E-F7AB-9A646059EF3A}"/>
                  </a:ext>
                </a:extLst>
              </p:cNvPr>
              <p:cNvSpPr/>
              <p:nvPr/>
            </p:nvSpPr>
            <p:spPr>
              <a:xfrm>
                <a:off x="7215414" y="5476023"/>
                <a:ext cx="694944" cy="320040"/>
              </a:xfrm>
              <a:prstGeom prst="roundRect">
                <a:avLst/>
              </a:prstGeom>
              <a:solidFill>
                <a:srgbClr val="FF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2FA6C10-91A4-51EC-1C49-40FC1DBFD764}"/>
                  </a:ext>
                </a:extLst>
              </p:cNvPr>
              <p:cNvSpPr/>
              <p:nvPr/>
            </p:nvSpPr>
            <p:spPr>
              <a:xfrm>
                <a:off x="9541165" y="3003006"/>
                <a:ext cx="731520" cy="320040"/>
              </a:xfrm>
              <a:prstGeom prst="roundRect">
                <a:avLst/>
              </a:prstGeom>
              <a:solidFill>
                <a:srgbClr val="FF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D7121433-5AC0-C9BF-40C4-A3BE88B3F43C}"/>
                  </a:ext>
                </a:extLst>
              </p:cNvPr>
              <p:cNvSpPr/>
              <p:nvPr/>
            </p:nvSpPr>
            <p:spPr>
              <a:xfrm>
                <a:off x="9515675" y="5463854"/>
                <a:ext cx="603504" cy="320040"/>
              </a:xfrm>
              <a:prstGeom prst="roundRect">
                <a:avLst/>
              </a:prstGeom>
              <a:solidFill>
                <a:srgbClr val="FF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278A9C43-9CE5-7B4D-A407-3191095678BD}"/>
              </a:ext>
            </a:extLst>
          </p:cNvPr>
          <p:cNvSpPr/>
          <p:nvPr/>
        </p:nvSpPr>
        <p:spPr>
          <a:xfrm>
            <a:off x="1623525" y="153405"/>
            <a:ext cx="9625007" cy="646331"/>
          </a:xfrm>
          <a:prstGeom prst="rect">
            <a:avLst/>
          </a:prstGeom>
        </p:spPr>
        <p:txBody>
          <a:bodyPr wrap="none">
            <a:spAutoFit/>
          </a:bodyPr>
          <a:lstStyle/>
          <a:p>
            <a:r>
              <a:rPr lang="en-US" sz="3600" b="1" i="0" dirty="0">
                <a:solidFill>
                  <a:srgbClr val="FF0000"/>
                </a:solidFill>
                <a:effectLst/>
              </a:rPr>
              <a:t>Snapshot RBM emulators for nuclear observables</a:t>
            </a:r>
            <a:endParaRPr lang="en-US" sz="3600" b="1" dirty="0">
              <a:solidFill>
                <a:srgbClr val="FF0000"/>
              </a:solidFill>
            </a:endParaRPr>
          </a:p>
        </p:txBody>
      </p:sp>
      <p:sp>
        <p:nvSpPr>
          <p:cNvPr id="21" name="TextBox 20">
            <a:extLst>
              <a:ext uri="{FF2B5EF4-FFF2-40B4-BE49-F238E27FC236}">
                <a16:creationId xmlns:a16="http://schemas.microsoft.com/office/drawing/2014/main" id="{D33A7329-3DD2-EF48-937F-642124A1B5AB}"/>
              </a:ext>
            </a:extLst>
          </p:cNvPr>
          <p:cNvSpPr txBox="1"/>
          <p:nvPr/>
        </p:nvSpPr>
        <p:spPr>
          <a:xfrm>
            <a:off x="7299216" y="3808543"/>
            <a:ext cx="4425696" cy="369332"/>
          </a:xfrm>
          <a:prstGeom prst="rect">
            <a:avLst/>
          </a:prstGeom>
          <a:solidFill>
            <a:schemeClr val="accent5">
              <a:lumMod val="20000"/>
              <a:lumOff val="80000"/>
            </a:schemeClr>
          </a:solidFill>
        </p:spPr>
        <p:txBody>
          <a:bodyPr wrap="square" rtlCol="0">
            <a:spAutoFit/>
          </a:bodyPr>
          <a:lstStyle/>
          <a:p>
            <a:r>
              <a:rPr lang="en-US" dirty="0">
                <a:solidFill>
                  <a:srgbClr val="FF0000"/>
                </a:solidFill>
              </a:rPr>
              <a:t>3N force constraints, </a:t>
            </a:r>
            <a:r>
              <a:rPr lang="en-US" dirty="0">
                <a:solidFill>
                  <a:srgbClr val="FF0000"/>
                </a:solidFill>
                <a:hlinkClick r:id="rId4">
                  <a:extLst>
                    <a:ext uri="{A12FA001-AC4F-418D-AE19-62706E023703}">
                      <ahyp:hlinkClr xmlns:ahyp="http://schemas.microsoft.com/office/drawing/2018/hyperlinkcolor" val="tx"/>
                    </a:ext>
                  </a:extLst>
                </a:hlinkClick>
              </a:rPr>
              <a:t>Wesolowski et al. (2021)</a:t>
            </a:r>
            <a:endParaRPr lang="en-US" dirty="0">
              <a:solidFill>
                <a:srgbClr val="FF0000"/>
              </a:solidFill>
            </a:endParaRPr>
          </a:p>
        </p:txBody>
      </p:sp>
      <p:sp>
        <p:nvSpPr>
          <p:cNvPr id="22" name="TextBox 21">
            <a:extLst>
              <a:ext uri="{FF2B5EF4-FFF2-40B4-BE49-F238E27FC236}">
                <a16:creationId xmlns:a16="http://schemas.microsoft.com/office/drawing/2014/main" id="{D8A9E669-8762-B442-BEEE-48440D8DD6DB}"/>
              </a:ext>
            </a:extLst>
          </p:cNvPr>
          <p:cNvSpPr txBox="1"/>
          <p:nvPr/>
        </p:nvSpPr>
        <p:spPr>
          <a:xfrm>
            <a:off x="127355" y="932829"/>
            <a:ext cx="5816245" cy="1569660"/>
          </a:xfrm>
          <a:prstGeom prst="rect">
            <a:avLst/>
          </a:prstGeom>
          <a:solidFill>
            <a:schemeClr val="accent1">
              <a:lumMod val="20000"/>
              <a:lumOff val="80000"/>
            </a:schemeClr>
          </a:solidFill>
        </p:spPr>
        <p:txBody>
          <a:bodyPr wrap="square" rtlCol="0">
            <a:spAutoFit/>
          </a:bodyPr>
          <a:lstStyle/>
          <a:p>
            <a:r>
              <a:rPr lang="en-US" sz="2400" dirty="0"/>
              <a:t>Ground-state eigenvectors from a selection of  parameter sets is an extremely effective variational basis for other parameter sets.</a:t>
            </a:r>
            <a:br>
              <a:rPr lang="en-US" sz="2400" dirty="0"/>
            </a:br>
            <a:r>
              <a:rPr lang="en-US" sz="2400" b="1" dirty="0"/>
              <a:t>Characteristics: </a:t>
            </a:r>
            <a:r>
              <a:rPr lang="en-US" sz="2400" dirty="0"/>
              <a:t>fast &amp; accurate! Scales!</a:t>
            </a:r>
            <a:endParaRPr lang="en-US" sz="2400" b="1" dirty="0"/>
          </a:p>
        </p:txBody>
      </p:sp>
      <p:sp>
        <p:nvSpPr>
          <p:cNvPr id="25" name="TextBox 24">
            <a:extLst>
              <a:ext uri="{FF2B5EF4-FFF2-40B4-BE49-F238E27FC236}">
                <a16:creationId xmlns:a16="http://schemas.microsoft.com/office/drawing/2014/main" id="{8A3E3F81-B9CD-0F46-B8AD-72E8BE0BC38B}"/>
              </a:ext>
            </a:extLst>
          </p:cNvPr>
          <p:cNvSpPr txBox="1"/>
          <p:nvPr/>
        </p:nvSpPr>
        <p:spPr>
          <a:xfrm>
            <a:off x="6107922" y="6231400"/>
            <a:ext cx="5997668" cy="400110"/>
          </a:xfrm>
          <a:prstGeom prst="rect">
            <a:avLst/>
          </a:prstGeom>
          <a:solidFill>
            <a:schemeClr val="accent3">
              <a:lumMod val="20000"/>
              <a:lumOff val="80000"/>
            </a:schemeClr>
          </a:solidFill>
        </p:spPr>
        <p:txBody>
          <a:bodyPr wrap="none" rtlCol="0">
            <a:spAutoFit/>
          </a:bodyPr>
          <a:lstStyle/>
          <a:p>
            <a:r>
              <a:rPr lang="en-US" sz="2000" i="1" dirty="0"/>
              <a:t>Using</a:t>
            </a:r>
            <a:r>
              <a:rPr lang="en-US" sz="2000" dirty="0"/>
              <a:t> emulator doesn’t require specialized calculations!</a:t>
            </a:r>
          </a:p>
        </p:txBody>
      </p:sp>
      <p:grpSp>
        <p:nvGrpSpPr>
          <p:cNvPr id="2" name="Group 1">
            <a:extLst>
              <a:ext uri="{FF2B5EF4-FFF2-40B4-BE49-F238E27FC236}">
                <a16:creationId xmlns:a16="http://schemas.microsoft.com/office/drawing/2014/main" id="{54CE44F5-81E9-28DC-83C0-00BA1C1E4C12}"/>
              </a:ext>
            </a:extLst>
          </p:cNvPr>
          <p:cNvGrpSpPr/>
          <p:nvPr/>
        </p:nvGrpSpPr>
        <p:grpSpPr>
          <a:xfrm>
            <a:off x="256725" y="2610203"/>
            <a:ext cx="5646463" cy="4247797"/>
            <a:chOff x="86410" y="2610203"/>
            <a:chExt cx="5646463" cy="4247797"/>
          </a:xfrm>
        </p:grpSpPr>
        <p:pic>
          <p:nvPicPr>
            <p:cNvPr id="15" name="Picture 14">
              <a:extLst>
                <a:ext uri="{FF2B5EF4-FFF2-40B4-BE49-F238E27FC236}">
                  <a16:creationId xmlns:a16="http://schemas.microsoft.com/office/drawing/2014/main" id="{AD1947B1-8398-3E46-B3EB-0B1C1EEF350D}"/>
                </a:ext>
              </a:extLst>
            </p:cNvPr>
            <p:cNvPicPr>
              <a:picLocks noChangeAspect="1"/>
            </p:cNvPicPr>
            <p:nvPr/>
          </p:nvPicPr>
          <p:blipFill>
            <a:blip r:embed="rId5"/>
            <a:stretch>
              <a:fillRect/>
            </a:stretch>
          </p:blipFill>
          <p:spPr>
            <a:xfrm>
              <a:off x="86410" y="2610203"/>
              <a:ext cx="5646463" cy="4247797"/>
            </a:xfrm>
            <a:prstGeom prst="rect">
              <a:avLst/>
            </a:prstGeom>
          </p:spPr>
        </p:pic>
        <p:sp>
          <p:nvSpPr>
            <p:cNvPr id="18" name="TextBox 17">
              <a:extLst>
                <a:ext uri="{FF2B5EF4-FFF2-40B4-BE49-F238E27FC236}">
                  <a16:creationId xmlns:a16="http://schemas.microsoft.com/office/drawing/2014/main" id="{EF6C3214-0E41-9344-9635-AC9F1BBC92DA}"/>
                </a:ext>
              </a:extLst>
            </p:cNvPr>
            <p:cNvSpPr txBox="1"/>
            <p:nvPr/>
          </p:nvSpPr>
          <p:spPr>
            <a:xfrm>
              <a:off x="2199876" y="5571288"/>
              <a:ext cx="3413137"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as emulator: </a:t>
              </a:r>
              <a:r>
                <a:rPr lang="en-US" dirty="0">
                  <a:solidFill>
                    <a:srgbClr val="FF0000"/>
                  </a:solidFill>
                  <a:hlinkClick r:id="rId6">
                    <a:extLst>
                      <a:ext uri="{A12FA001-AC4F-418D-AE19-62706E023703}">
                        <ahyp:hlinkClr xmlns:ahyp="http://schemas.microsoft.com/office/drawing/2018/hyperlinkcolor" val="tx"/>
                      </a:ext>
                    </a:extLst>
                  </a:hlinkClick>
                </a:rPr>
                <a:t>König et al. (2020)</a:t>
              </a:r>
              <a:endParaRPr lang="en-US" dirty="0">
                <a:solidFill>
                  <a:srgbClr val="FF0000"/>
                </a:solidFill>
              </a:endParaRPr>
            </a:p>
          </p:txBody>
        </p:sp>
        <p:sp>
          <p:nvSpPr>
            <p:cNvPr id="19" name="TextBox 18">
              <a:extLst>
                <a:ext uri="{FF2B5EF4-FFF2-40B4-BE49-F238E27FC236}">
                  <a16:creationId xmlns:a16="http://schemas.microsoft.com/office/drawing/2014/main" id="{BBFE4262-E6C0-A049-B3FC-B35F47FD0905}"/>
                </a:ext>
              </a:extLst>
            </p:cNvPr>
            <p:cNvSpPr txBox="1"/>
            <p:nvPr/>
          </p:nvSpPr>
          <p:spPr>
            <a:xfrm>
              <a:off x="1025792" y="4138455"/>
              <a:ext cx="1580497" cy="461665"/>
            </a:xfrm>
            <a:prstGeom prst="rect">
              <a:avLst/>
            </a:prstGeom>
            <a:solidFill>
              <a:schemeClr val="bg1">
                <a:lumMod val="85000"/>
              </a:schemeClr>
            </a:solidFill>
          </p:spPr>
          <p:txBody>
            <a:bodyPr wrap="none" rtlCol="0">
              <a:spAutoFit/>
            </a:bodyPr>
            <a:lstStyle/>
            <a:p>
              <a:r>
                <a:rPr lang="en-US" sz="2400" b="1" baseline="30000" dirty="0">
                  <a:solidFill>
                    <a:srgbClr val="FF0000"/>
                  </a:solidFill>
                </a:rPr>
                <a:t>4</a:t>
              </a:r>
              <a:r>
                <a:rPr lang="en-US" sz="2400" b="1" dirty="0">
                  <a:solidFill>
                    <a:srgbClr val="FF0000"/>
                  </a:solidFill>
                </a:rPr>
                <a:t>He energy</a:t>
              </a:r>
              <a:endParaRPr lang="en-US" sz="2400" b="1" baseline="30000" dirty="0">
                <a:solidFill>
                  <a:srgbClr val="FF0000"/>
                </a:solidFill>
              </a:endParaRPr>
            </a:p>
          </p:txBody>
        </p:sp>
        <p:sp>
          <p:nvSpPr>
            <p:cNvPr id="26" name="TextBox 25">
              <a:extLst>
                <a:ext uri="{FF2B5EF4-FFF2-40B4-BE49-F238E27FC236}">
                  <a16:creationId xmlns:a16="http://schemas.microsoft.com/office/drawing/2014/main" id="{FC857865-872D-1340-B712-C319E76BB9D2}"/>
                </a:ext>
              </a:extLst>
            </p:cNvPr>
            <p:cNvSpPr txBox="1"/>
            <p:nvPr/>
          </p:nvSpPr>
          <p:spPr>
            <a:xfrm>
              <a:off x="2606289" y="5121205"/>
              <a:ext cx="3001980"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from </a:t>
              </a:r>
              <a:r>
                <a:rPr lang="en-US" dirty="0">
                  <a:solidFill>
                    <a:srgbClr val="FF0000"/>
                  </a:solidFill>
                  <a:hlinkClick r:id="rId7">
                    <a:extLst>
                      <a:ext uri="{A12FA001-AC4F-418D-AE19-62706E023703}">
                        <ahyp:hlinkClr xmlns:ahyp="http://schemas.microsoft.com/office/drawing/2018/hyperlinkcolor" val="tx"/>
                      </a:ext>
                    </a:extLst>
                  </a:hlinkClick>
                </a:rPr>
                <a:t>Frame et al., (2018)</a:t>
              </a:r>
              <a:endParaRPr lang="en-US" dirty="0">
                <a:solidFill>
                  <a:srgbClr val="FF0000"/>
                </a:solidFill>
              </a:endParaRPr>
            </a:p>
          </p:txBody>
        </p:sp>
      </p:grpSp>
    </p:spTree>
    <p:extLst>
      <p:ext uri="{BB962C8B-B14F-4D97-AF65-F5344CB8AC3E}">
        <p14:creationId xmlns:p14="http://schemas.microsoft.com/office/powerpoint/2010/main" val="34665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F6D5AD-F0CA-34A3-B0EB-BF4C9AA120AF}"/>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Challenges of nuclear many-body theory</a:t>
            </a:r>
          </a:p>
        </p:txBody>
      </p:sp>
      <p:sp>
        <p:nvSpPr>
          <p:cNvPr id="3" name="TextBox 2">
            <a:extLst>
              <a:ext uri="{FF2B5EF4-FFF2-40B4-BE49-F238E27FC236}">
                <a16:creationId xmlns:a16="http://schemas.microsoft.com/office/drawing/2014/main" id="{D5F4D64A-7408-BFB2-6A26-A3FF649C9597}"/>
              </a:ext>
            </a:extLst>
          </p:cNvPr>
          <p:cNvSpPr txBox="1"/>
          <p:nvPr/>
        </p:nvSpPr>
        <p:spPr>
          <a:xfrm>
            <a:off x="105144" y="1331107"/>
            <a:ext cx="3685736" cy="4955203"/>
          </a:xfrm>
          <a:prstGeom prst="rect">
            <a:avLst/>
          </a:prstGeom>
          <a:noFill/>
        </p:spPr>
        <p:txBody>
          <a:bodyPr wrap="square">
            <a:spAutoFit/>
          </a:bodyPr>
          <a:lstStyle/>
          <a:p>
            <a:endParaRPr lang="en-US" dirty="0"/>
          </a:p>
          <a:p>
            <a:pPr marL="194310" indent="-194310">
              <a:buFont typeface="Arial" panose="020B0604020202020204" pitchFamily="34" charset="0"/>
              <a:buChar char="•"/>
            </a:pPr>
            <a:r>
              <a:rPr lang="en-US" sz="2000" dirty="0"/>
              <a:t>Tremendous progress in </a:t>
            </a:r>
            <a:r>
              <a:rPr lang="en-US" sz="2000" i="1" dirty="0"/>
              <a:t>ab initio</a:t>
            </a:r>
            <a:r>
              <a:rPr lang="en-US" sz="2000" dirty="0"/>
              <a:t> calculations with multiple many-body methods</a:t>
            </a:r>
          </a:p>
          <a:p>
            <a:pPr marL="194310" indent="-194310">
              <a:buFont typeface="Arial" panose="020B0604020202020204" pitchFamily="34" charset="0"/>
              <a:buChar char="•"/>
            </a:pPr>
            <a:endParaRPr lang="en-US" sz="2000" dirty="0"/>
          </a:p>
          <a:p>
            <a:pPr marL="194310" indent="-194310">
              <a:buFont typeface="Arial" panose="020B0604020202020204" pitchFamily="34" charset="0"/>
              <a:buChar char="•"/>
            </a:pPr>
            <a:r>
              <a:rPr lang="en-US" sz="2000" dirty="0"/>
              <a:t>Precision calculations need uncertainty quantification but calculations are expensive</a:t>
            </a:r>
          </a:p>
          <a:p>
            <a:pPr marL="194310" indent="-194310">
              <a:buFont typeface="Arial" panose="020B0604020202020204" pitchFamily="34" charset="0"/>
              <a:buChar char="•"/>
            </a:pPr>
            <a:endParaRPr lang="en-US" sz="2000" dirty="0"/>
          </a:p>
          <a:p>
            <a:pPr marL="194310" indent="-194310">
              <a:buFont typeface="Arial" panose="020B0604020202020204" pitchFamily="34" charset="0"/>
              <a:buChar char="•"/>
            </a:pPr>
            <a:r>
              <a:rPr lang="en-US" sz="2000" dirty="0"/>
              <a:t>Largest uncertainties from Hamiltonian (2N + 3N forces)</a:t>
            </a:r>
          </a:p>
          <a:p>
            <a:pPr marL="194310" indent="-194310">
              <a:buFont typeface="Arial" panose="020B0604020202020204" pitchFamily="34" charset="0"/>
              <a:buChar char="•"/>
            </a:pPr>
            <a:endParaRPr lang="en-US" sz="2000" dirty="0"/>
          </a:p>
          <a:p>
            <a:pPr marL="194310" indent="-194310">
              <a:buFont typeface="Arial" panose="020B0604020202020204" pitchFamily="34" charset="0"/>
              <a:buChar char="•"/>
            </a:pPr>
            <a:r>
              <a:rPr lang="en-US" sz="2000" dirty="0">
                <a:solidFill>
                  <a:srgbClr val="FF0000"/>
                </a:solidFill>
              </a:rPr>
              <a:t>Systematic EFT expansion but many parameters to determine </a:t>
            </a:r>
            <a:r>
              <a:rPr lang="en-US" sz="2000" dirty="0">
                <a:solidFill>
                  <a:srgbClr val="FF0000"/>
                </a:solidFill>
                <a:sym typeface="Wingdings" pitchFamily="2" charset="2"/>
              </a:rPr>
              <a:t> not best fits but </a:t>
            </a:r>
            <a:r>
              <a:rPr lang="en-US" sz="2000" i="1" dirty="0">
                <a:solidFill>
                  <a:srgbClr val="FF0000"/>
                </a:solidFill>
                <a:sym typeface="Wingdings" pitchFamily="2" charset="2"/>
              </a:rPr>
              <a:t>distributions</a:t>
            </a:r>
            <a:endParaRPr lang="en-US" sz="2000" i="1" dirty="0">
              <a:solidFill>
                <a:srgbClr val="FF0000"/>
              </a:solidFill>
            </a:endParaRPr>
          </a:p>
          <a:p>
            <a:endParaRPr lang="en-US" dirty="0"/>
          </a:p>
        </p:txBody>
      </p:sp>
      <p:grpSp>
        <p:nvGrpSpPr>
          <p:cNvPr id="17" name="Group 16">
            <a:extLst>
              <a:ext uri="{FF2B5EF4-FFF2-40B4-BE49-F238E27FC236}">
                <a16:creationId xmlns:a16="http://schemas.microsoft.com/office/drawing/2014/main" id="{54F24BB7-A859-F6FC-10D4-532B79FB2F60}"/>
              </a:ext>
            </a:extLst>
          </p:cNvPr>
          <p:cNvGrpSpPr/>
          <p:nvPr/>
        </p:nvGrpSpPr>
        <p:grpSpPr>
          <a:xfrm>
            <a:off x="4039114" y="935896"/>
            <a:ext cx="8070629" cy="5742259"/>
            <a:chOff x="4039114" y="935896"/>
            <a:chExt cx="8070629" cy="5742259"/>
          </a:xfrm>
        </p:grpSpPr>
        <p:grpSp>
          <p:nvGrpSpPr>
            <p:cNvPr id="8" name="Group 7">
              <a:extLst>
                <a:ext uri="{FF2B5EF4-FFF2-40B4-BE49-F238E27FC236}">
                  <a16:creationId xmlns:a16="http://schemas.microsoft.com/office/drawing/2014/main" id="{F48E4D78-9792-4184-7673-FBE287735650}"/>
                </a:ext>
              </a:extLst>
            </p:cNvPr>
            <p:cNvGrpSpPr/>
            <p:nvPr/>
          </p:nvGrpSpPr>
          <p:grpSpPr>
            <a:xfrm>
              <a:off x="4039114" y="935896"/>
              <a:ext cx="7904306" cy="5742259"/>
              <a:chOff x="756652" y="915831"/>
              <a:chExt cx="7904306" cy="5742259"/>
            </a:xfrm>
          </p:grpSpPr>
          <p:pic>
            <p:nvPicPr>
              <p:cNvPr id="9" name="Picture 8">
                <a:extLst>
                  <a:ext uri="{FF2B5EF4-FFF2-40B4-BE49-F238E27FC236}">
                    <a16:creationId xmlns:a16="http://schemas.microsoft.com/office/drawing/2014/main" id="{A5E7E837-87B0-703D-B92D-75B0884C1F73}"/>
                  </a:ext>
                </a:extLst>
              </p:cNvPr>
              <p:cNvPicPr>
                <a:picLocks noChangeAspect="1"/>
              </p:cNvPicPr>
              <p:nvPr/>
            </p:nvPicPr>
            <p:blipFill>
              <a:blip r:embed="rId3"/>
              <a:stretch>
                <a:fillRect/>
              </a:stretch>
            </p:blipFill>
            <p:spPr>
              <a:xfrm>
                <a:off x="756652" y="915831"/>
                <a:ext cx="6647725" cy="5742259"/>
              </a:xfrm>
              <a:prstGeom prst="rect">
                <a:avLst/>
              </a:prstGeom>
              <a:solidFill>
                <a:schemeClr val="bg1"/>
              </a:solidFill>
            </p:spPr>
          </p:pic>
          <p:sp>
            <p:nvSpPr>
              <p:cNvPr id="12" name="TextBox 11">
                <a:extLst>
                  <a:ext uri="{FF2B5EF4-FFF2-40B4-BE49-F238E27FC236}">
                    <a16:creationId xmlns:a16="http://schemas.microsoft.com/office/drawing/2014/main" id="{A078A627-8835-C474-89DE-B11A66C167CE}"/>
                  </a:ext>
                </a:extLst>
              </p:cNvPr>
              <p:cNvSpPr txBox="1"/>
              <p:nvPr/>
            </p:nvSpPr>
            <p:spPr>
              <a:xfrm>
                <a:off x="3828417" y="1365607"/>
                <a:ext cx="4832541" cy="461665"/>
              </a:xfrm>
              <a:prstGeom prst="rect">
                <a:avLst/>
              </a:prstGeom>
              <a:noFill/>
            </p:spPr>
            <p:txBody>
              <a:bodyPr wrap="square" rtlCol="0">
                <a:spAutoFit/>
              </a:bodyPr>
              <a:lstStyle/>
              <a:p>
                <a:r>
                  <a:rPr lang="en-US" sz="2400" dirty="0"/>
                  <a:t>Constrained by chiral symmetry</a:t>
                </a:r>
              </a:p>
            </p:txBody>
          </p:sp>
        </p:grpSp>
        <p:pic>
          <p:nvPicPr>
            <p:cNvPr id="13" name="Picture 12">
              <a:extLst>
                <a:ext uri="{FF2B5EF4-FFF2-40B4-BE49-F238E27FC236}">
                  <a16:creationId xmlns:a16="http://schemas.microsoft.com/office/drawing/2014/main" id="{296E4907-D53C-716F-F9CB-100B43253EE8}"/>
                </a:ext>
              </a:extLst>
            </p:cNvPr>
            <p:cNvPicPr>
              <a:picLocks noChangeAspect="1"/>
            </p:cNvPicPr>
            <p:nvPr/>
          </p:nvPicPr>
          <p:blipFill>
            <a:blip r:embed="rId4"/>
            <a:stretch>
              <a:fillRect/>
            </a:stretch>
          </p:blipFill>
          <p:spPr>
            <a:xfrm>
              <a:off x="7667332" y="1847337"/>
              <a:ext cx="3019507" cy="658510"/>
            </a:xfrm>
            <a:prstGeom prst="rect">
              <a:avLst/>
            </a:prstGeom>
          </p:spPr>
        </p:pic>
        <p:pic>
          <p:nvPicPr>
            <p:cNvPr id="16" name="Picture 15">
              <a:extLst>
                <a:ext uri="{FF2B5EF4-FFF2-40B4-BE49-F238E27FC236}">
                  <a16:creationId xmlns:a16="http://schemas.microsoft.com/office/drawing/2014/main" id="{25DCE2C1-77FA-AC32-7748-4EA920DF6448}"/>
                </a:ext>
              </a:extLst>
            </p:cNvPr>
            <p:cNvPicPr>
              <a:picLocks noChangeAspect="1"/>
            </p:cNvPicPr>
            <p:nvPr/>
          </p:nvPicPr>
          <p:blipFill>
            <a:blip r:embed="rId5"/>
            <a:stretch>
              <a:fillRect/>
            </a:stretch>
          </p:blipFill>
          <p:spPr>
            <a:xfrm>
              <a:off x="7981880" y="2807208"/>
              <a:ext cx="4127863" cy="914400"/>
            </a:xfrm>
            <a:prstGeom prst="rect">
              <a:avLst/>
            </a:prstGeom>
            <a:solidFill>
              <a:schemeClr val="accent2">
                <a:lumMod val="20000"/>
                <a:lumOff val="80000"/>
              </a:schemeClr>
            </a:solidFill>
          </p:spPr>
        </p:pic>
      </p:grpSp>
    </p:spTree>
    <p:extLst>
      <p:ext uri="{BB962C8B-B14F-4D97-AF65-F5344CB8AC3E}">
        <p14:creationId xmlns:p14="http://schemas.microsoft.com/office/powerpoint/2010/main" val="961738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B6C08-3D60-CD4E-B130-81008A371D65}"/>
              </a:ext>
            </a:extLst>
          </p:cNvPr>
          <p:cNvSpPr txBox="1"/>
          <p:nvPr/>
        </p:nvSpPr>
        <p:spPr>
          <a:xfrm>
            <a:off x="76916" y="892246"/>
            <a:ext cx="9499011" cy="1685077"/>
          </a:xfrm>
          <a:prstGeom prst="rect">
            <a:avLst/>
          </a:prstGeom>
          <a:noFill/>
        </p:spPr>
        <p:txBody>
          <a:bodyPr wrap="none" rtlCol="0">
            <a:spAutoFit/>
          </a:bodyPr>
          <a:lstStyle/>
          <a:p>
            <a:pPr marL="192024" indent="-192024">
              <a:spcAft>
                <a:spcPts val="300"/>
              </a:spcAft>
              <a:buFont typeface="Arial" panose="020B0604020202020204" pitchFamily="34" charset="0"/>
              <a:buChar char="•"/>
            </a:pPr>
            <a:r>
              <a:rPr lang="en-US" sz="2400" dirty="0"/>
              <a:t>NN scattering by </a:t>
            </a:r>
            <a:r>
              <a:rPr lang="en-US" sz="2400" dirty="0" err="1"/>
              <a:t>rjf</a:t>
            </a:r>
            <a:r>
              <a:rPr lang="en-US" sz="2400" dirty="0"/>
              <a:t> et al., </a:t>
            </a:r>
            <a:r>
              <a:rPr lang="en-US" sz="2400" dirty="0">
                <a:hlinkClick r:id="rId3"/>
              </a:rPr>
              <a:t>PLB (2020)</a:t>
            </a:r>
            <a:r>
              <a:rPr lang="en-US" sz="2400" dirty="0"/>
              <a:t> using the Kohn variational principle.</a:t>
            </a:r>
          </a:p>
          <a:p>
            <a:pPr marL="192024" indent="-192024">
              <a:spcAft>
                <a:spcPts val="300"/>
              </a:spcAft>
              <a:buFont typeface="Arial" panose="020B0604020202020204" pitchFamily="34" charset="0"/>
              <a:buChar char="•"/>
            </a:pPr>
            <a:r>
              <a:rPr lang="en-US" sz="2400" dirty="0"/>
              <a:t>Improved by </a:t>
            </a:r>
            <a:r>
              <a:rPr lang="en-US" sz="2400" dirty="0" err="1"/>
              <a:t>Drischler</a:t>
            </a:r>
            <a:r>
              <a:rPr lang="en-US" sz="2400" dirty="0"/>
              <a:t> et al., </a:t>
            </a:r>
            <a:r>
              <a:rPr lang="en-US" sz="2400" dirty="0">
                <a:hlinkClick r:id="rId4"/>
              </a:rPr>
              <a:t>PLB (2021)</a:t>
            </a:r>
            <a:r>
              <a:rPr lang="en-US" sz="2400" dirty="0"/>
              <a:t> (e.g., mitigate Kohn anomalies).</a:t>
            </a:r>
          </a:p>
          <a:p>
            <a:pPr marL="192024" indent="-192024">
              <a:spcAft>
                <a:spcPts val="300"/>
              </a:spcAft>
              <a:buFont typeface="Arial" panose="020B0604020202020204" pitchFamily="34" charset="0"/>
              <a:buChar char="•"/>
            </a:pPr>
            <a:r>
              <a:rPr lang="en-US" sz="2400" dirty="0"/>
              <a:t>Two-body emulation w/o </a:t>
            </a:r>
            <a:r>
              <a:rPr lang="en-US" sz="2400" dirty="0" err="1"/>
              <a:t>wfs</a:t>
            </a:r>
            <a:r>
              <a:rPr lang="en-US" sz="2400" dirty="0"/>
              <a:t> by Melendez et al., </a:t>
            </a:r>
            <a:r>
              <a:rPr lang="en-US" sz="2400" dirty="0">
                <a:solidFill>
                  <a:srgbClr val="0563C1"/>
                </a:solidFill>
                <a:hlinkClick r:id="rId5"/>
              </a:rPr>
              <a:t>PLB (2021)</a:t>
            </a:r>
            <a:r>
              <a:rPr lang="en-US" sz="2400" dirty="0">
                <a:solidFill>
                  <a:srgbClr val="0563C1"/>
                </a:solidFill>
              </a:rPr>
              <a:t>.</a:t>
            </a:r>
            <a:endParaRPr lang="en-US" sz="2400" dirty="0"/>
          </a:p>
          <a:p>
            <a:pPr marL="192024" indent="-192024">
              <a:buFont typeface="Arial" panose="020B0604020202020204" pitchFamily="34" charset="0"/>
              <a:buChar char="•"/>
            </a:pPr>
            <a:endParaRPr lang="en-US" sz="2400" dirty="0"/>
          </a:p>
        </p:txBody>
      </p:sp>
      <p:grpSp>
        <p:nvGrpSpPr>
          <p:cNvPr id="24" name="Group 23">
            <a:extLst>
              <a:ext uri="{FF2B5EF4-FFF2-40B4-BE49-F238E27FC236}">
                <a16:creationId xmlns:a16="http://schemas.microsoft.com/office/drawing/2014/main" id="{AF87BC83-F971-B615-E969-65FF77BDFBD2}"/>
              </a:ext>
            </a:extLst>
          </p:cNvPr>
          <p:cNvGrpSpPr/>
          <p:nvPr/>
        </p:nvGrpSpPr>
        <p:grpSpPr>
          <a:xfrm>
            <a:off x="54514" y="2311587"/>
            <a:ext cx="4805497" cy="4468198"/>
            <a:chOff x="359309" y="2311587"/>
            <a:chExt cx="4805497" cy="4468198"/>
          </a:xfrm>
        </p:grpSpPr>
        <p:pic>
          <p:nvPicPr>
            <p:cNvPr id="9" name="Picture 8" descr="Graphical user interface, chart&#10;&#10;Description automatically generated">
              <a:extLst>
                <a:ext uri="{FF2B5EF4-FFF2-40B4-BE49-F238E27FC236}">
                  <a16:creationId xmlns:a16="http://schemas.microsoft.com/office/drawing/2014/main" id="{ED47587F-270A-B6BE-6B0D-7E39E7E516CE}"/>
                </a:ext>
              </a:extLst>
            </p:cNvPr>
            <p:cNvPicPr>
              <a:picLocks noChangeAspect="1"/>
            </p:cNvPicPr>
            <p:nvPr/>
          </p:nvPicPr>
          <p:blipFill>
            <a:blip r:embed="rId6"/>
            <a:stretch>
              <a:fillRect/>
            </a:stretch>
          </p:blipFill>
          <p:spPr>
            <a:xfrm>
              <a:off x="359309" y="2311587"/>
              <a:ext cx="4740175" cy="4468198"/>
            </a:xfrm>
            <a:prstGeom prst="rect">
              <a:avLst/>
            </a:prstGeom>
          </p:spPr>
        </p:pic>
        <p:sp>
          <p:nvSpPr>
            <p:cNvPr id="6" name="TextBox 5">
              <a:extLst>
                <a:ext uri="{FF2B5EF4-FFF2-40B4-BE49-F238E27FC236}">
                  <a16:creationId xmlns:a16="http://schemas.microsoft.com/office/drawing/2014/main" id="{5BEE0FE4-A90B-5745-BC33-71A0832523D8}"/>
                </a:ext>
              </a:extLst>
            </p:cNvPr>
            <p:cNvSpPr txBox="1"/>
            <p:nvPr/>
          </p:nvSpPr>
          <p:spPr>
            <a:xfrm>
              <a:off x="2729396" y="2643015"/>
              <a:ext cx="2435410" cy="646331"/>
            </a:xfrm>
            <a:prstGeom prst="rect">
              <a:avLst/>
            </a:prstGeom>
            <a:noFill/>
          </p:spPr>
          <p:txBody>
            <a:bodyPr wrap="none" rtlCol="0">
              <a:spAutoFit/>
            </a:bodyPr>
            <a:lstStyle/>
            <a:p>
              <a:r>
                <a:rPr lang="en-US" dirty="0">
                  <a:solidFill>
                    <a:srgbClr val="FF0000"/>
                  </a:solidFill>
                </a:rPr>
                <a:t>NN phase shifts</a:t>
              </a:r>
              <a:br>
                <a:rPr lang="en-US" dirty="0">
                  <a:solidFill>
                    <a:srgbClr val="FF0000"/>
                  </a:solidFill>
                </a:rPr>
              </a:br>
              <a:r>
                <a:rPr lang="en-US" dirty="0">
                  <a:solidFill>
                    <a:srgbClr val="FF0000"/>
                  </a:solidFill>
                </a:rPr>
                <a:t>for </a:t>
              </a:r>
              <a:r>
                <a:rPr lang="en-US" dirty="0" err="1">
                  <a:solidFill>
                    <a:srgbClr val="FF0000"/>
                  </a:solidFill>
                </a:rPr>
                <a:t>χEFT</a:t>
              </a:r>
              <a:r>
                <a:rPr lang="en-US" dirty="0">
                  <a:solidFill>
                    <a:srgbClr val="FF0000"/>
                  </a:solidFill>
                </a:rPr>
                <a:t> potential (SMS)</a:t>
              </a:r>
            </a:p>
          </p:txBody>
        </p:sp>
      </p:grpSp>
      <p:sp>
        <p:nvSpPr>
          <p:cNvPr id="4" name="Rectangle 3">
            <a:extLst>
              <a:ext uri="{FF2B5EF4-FFF2-40B4-BE49-F238E27FC236}">
                <a16:creationId xmlns:a16="http://schemas.microsoft.com/office/drawing/2014/main" id="{278A9C43-9CE5-7B4D-A407-3191095678BD}"/>
              </a:ext>
            </a:extLst>
          </p:cNvPr>
          <p:cNvSpPr/>
          <p:nvPr/>
        </p:nvSpPr>
        <p:spPr>
          <a:xfrm>
            <a:off x="836065" y="227136"/>
            <a:ext cx="7980711" cy="646331"/>
          </a:xfrm>
          <a:prstGeom prst="rect">
            <a:avLst/>
          </a:prstGeom>
        </p:spPr>
        <p:txBody>
          <a:bodyPr wrap="none">
            <a:spAutoFit/>
          </a:bodyPr>
          <a:lstStyle/>
          <a:p>
            <a:r>
              <a:rPr lang="en-US" sz="3600" b="1" i="0" dirty="0">
                <a:solidFill>
                  <a:srgbClr val="FF0000"/>
                </a:solidFill>
                <a:effectLst/>
              </a:rPr>
              <a:t>RBM emulators for NN and 3N scattering</a:t>
            </a:r>
            <a:endParaRPr lang="en-US" sz="3600" b="1" dirty="0">
              <a:solidFill>
                <a:srgbClr val="FF0000"/>
              </a:solidFill>
            </a:endParaRPr>
          </a:p>
        </p:txBody>
      </p:sp>
      <p:pic>
        <p:nvPicPr>
          <p:cNvPr id="22" name="Picture 21" descr="Graphical user interface&#10;&#10;Description automatically generated">
            <a:extLst>
              <a:ext uri="{FF2B5EF4-FFF2-40B4-BE49-F238E27FC236}">
                <a16:creationId xmlns:a16="http://schemas.microsoft.com/office/drawing/2014/main" id="{A2873497-FC81-0009-6EFC-FD0D315869EB}"/>
              </a:ext>
            </a:extLst>
          </p:cNvPr>
          <p:cNvPicPr>
            <a:picLocks noChangeAspect="1"/>
          </p:cNvPicPr>
          <p:nvPr/>
        </p:nvPicPr>
        <p:blipFill>
          <a:blip r:embed="rId7"/>
          <a:stretch>
            <a:fillRect/>
          </a:stretch>
        </p:blipFill>
        <p:spPr>
          <a:xfrm>
            <a:off x="4886067" y="2329374"/>
            <a:ext cx="4641796" cy="4375463"/>
          </a:xfrm>
          <a:prstGeom prst="rect">
            <a:avLst/>
          </a:prstGeom>
        </p:spPr>
      </p:pic>
      <p:grpSp>
        <p:nvGrpSpPr>
          <p:cNvPr id="2" name="Group 1">
            <a:extLst>
              <a:ext uri="{FF2B5EF4-FFF2-40B4-BE49-F238E27FC236}">
                <a16:creationId xmlns:a16="http://schemas.microsoft.com/office/drawing/2014/main" id="{6E1AD9A1-86C2-7B5B-3A54-B640CA2F36EF}"/>
              </a:ext>
            </a:extLst>
          </p:cNvPr>
          <p:cNvGrpSpPr/>
          <p:nvPr/>
        </p:nvGrpSpPr>
        <p:grpSpPr>
          <a:xfrm>
            <a:off x="9534320" y="277496"/>
            <a:ext cx="2494042" cy="2794200"/>
            <a:chOff x="9555187" y="60369"/>
            <a:chExt cx="2494042" cy="2794200"/>
          </a:xfrm>
        </p:grpSpPr>
        <p:grpSp>
          <p:nvGrpSpPr>
            <p:cNvPr id="3" name="Group 2">
              <a:extLst>
                <a:ext uri="{FF2B5EF4-FFF2-40B4-BE49-F238E27FC236}">
                  <a16:creationId xmlns:a16="http://schemas.microsoft.com/office/drawing/2014/main" id="{08310A3B-4672-6F83-212A-9C9AAA5CE696}"/>
                </a:ext>
              </a:extLst>
            </p:cNvPr>
            <p:cNvGrpSpPr/>
            <p:nvPr/>
          </p:nvGrpSpPr>
          <p:grpSpPr>
            <a:xfrm>
              <a:off x="9555187" y="60369"/>
              <a:ext cx="2494042" cy="2794200"/>
              <a:chOff x="1643092" y="1114516"/>
              <a:chExt cx="1870532" cy="2095650"/>
            </a:xfrm>
          </p:grpSpPr>
          <p:pic>
            <p:nvPicPr>
              <p:cNvPr id="11" name="Picture 10">
                <a:extLst>
                  <a:ext uri="{FF2B5EF4-FFF2-40B4-BE49-F238E27FC236}">
                    <a16:creationId xmlns:a16="http://schemas.microsoft.com/office/drawing/2014/main" id="{5D45941B-A83B-B2E4-BD35-CAD57C019254}"/>
                  </a:ext>
                </a:extLst>
              </p:cNvPr>
              <p:cNvPicPr>
                <a:picLocks noChangeAspect="1"/>
              </p:cNvPicPr>
              <p:nvPr/>
            </p:nvPicPr>
            <p:blipFill>
              <a:blip r:embed="rId8"/>
              <a:stretch>
                <a:fillRect/>
              </a:stretch>
            </p:blipFill>
            <p:spPr>
              <a:xfrm>
                <a:off x="2684673" y="1126106"/>
                <a:ext cx="823940" cy="1092200"/>
              </a:xfrm>
              <a:prstGeom prst="rect">
                <a:avLst/>
              </a:prstGeom>
              <a:noFill/>
              <a:ln>
                <a:noFill/>
              </a:ln>
            </p:spPr>
          </p:pic>
          <p:pic>
            <p:nvPicPr>
              <p:cNvPr id="12" name="Picture 11">
                <a:extLst>
                  <a:ext uri="{FF2B5EF4-FFF2-40B4-BE49-F238E27FC236}">
                    <a16:creationId xmlns:a16="http://schemas.microsoft.com/office/drawing/2014/main" id="{866F34DE-475F-6135-141C-7A4D86D61925}"/>
                  </a:ext>
                </a:extLst>
              </p:cNvPr>
              <p:cNvPicPr>
                <a:picLocks noChangeAspect="1"/>
              </p:cNvPicPr>
              <p:nvPr/>
            </p:nvPicPr>
            <p:blipFill>
              <a:blip r:embed="rId9"/>
              <a:stretch>
                <a:fillRect/>
              </a:stretch>
            </p:blipFill>
            <p:spPr>
              <a:xfrm>
                <a:off x="2634970" y="2190567"/>
                <a:ext cx="878654" cy="1012808"/>
              </a:xfrm>
              <a:prstGeom prst="rect">
                <a:avLst/>
              </a:prstGeom>
              <a:noFill/>
              <a:ln>
                <a:noFill/>
              </a:ln>
            </p:spPr>
          </p:pic>
          <p:pic>
            <p:nvPicPr>
              <p:cNvPr id="17" name="Picture 16">
                <a:extLst>
                  <a:ext uri="{FF2B5EF4-FFF2-40B4-BE49-F238E27FC236}">
                    <a16:creationId xmlns:a16="http://schemas.microsoft.com/office/drawing/2014/main" id="{4C54142A-BB84-43CD-755D-CA7BBF59EDA0}"/>
                  </a:ext>
                </a:extLst>
              </p:cNvPr>
              <p:cNvPicPr>
                <a:picLocks noChangeAspect="1"/>
              </p:cNvPicPr>
              <p:nvPr/>
            </p:nvPicPr>
            <p:blipFill>
              <a:blip r:embed="rId10"/>
              <a:stretch>
                <a:fillRect/>
              </a:stretch>
            </p:blipFill>
            <p:spPr>
              <a:xfrm>
                <a:off x="1654917" y="2194654"/>
                <a:ext cx="980891" cy="1015512"/>
              </a:xfrm>
              <a:prstGeom prst="rect">
                <a:avLst/>
              </a:prstGeom>
              <a:noFill/>
            </p:spPr>
          </p:pic>
          <p:pic>
            <p:nvPicPr>
              <p:cNvPr id="21" name="Picture 20">
                <a:extLst>
                  <a:ext uri="{FF2B5EF4-FFF2-40B4-BE49-F238E27FC236}">
                    <a16:creationId xmlns:a16="http://schemas.microsoft.com/office/drawing/2014/main" id="{2E26D7E9-A32D-5FB4-FF46-3800D3F83FEE}"/>
                  </a:ext>
                </a:extLst>
              </p:cNvPr>
              <p:cNvPicPr>
                <a:picLocks noChangeAspect="1"/>
              </p:cNvPicPr>
              <p:nvPr/>
            </p:nvPicPr>
            <p:blipFill>
              <a:blip r:embed="rId11"/>
              <a:stretch>
                <a:fillRect/>
              </a:stretch>
            </p:blipFill>
            <p:spPr>
              <a:xfrm>
                <a:off x="1643092" y="1114516"/>
                <a:ext cx="1041400" cy="1092200"/>
              </a:xfrm>
              <a:prstGeom prst="rect">
                <a:avLst/>
              </a:prstGeom>
            </p:spPr>
          </p:pic>
        </p:grpSp>
        <p:pic>
          <p:nvPicPr>
            <p:cNvPr id="10" name="Picture 9">
              <a:extLst>
                <a:ext uri="{FF2B5EF4-FFF2-40B4-BE49-F238E27FC236}">
                  <a16:creationId xmlns:a16="http://schemas.microsoft.com/office/drawing/2014/main" id="{715AEA1B-CD2B-FE78-690D-C36DE4553F05}"/>
                </a:ext>
              </a:extLst>
            </p:cNvPr>
            <p:cNvPicPr>
              <a:picLocks noChangeAspect="1"/>
            </p:cNvPicPr>
            <p:nvPr/>
          </p:nvPicPr>
          <p:blipFill>
            <a:blip r:embed="rId12">
              <a:alphaModFix amt="85000"/>
            </a:blip>
            <a:stretch>
              <a:fillRect/>
            </a:stretch>
          </p:blipFill>
          <p:spPr>
            <a:xfrm>
              <a:off x="10513383" y="963168"/>
              <a:ext cx="739744" cy="730394"/>
            </a:xfrm>
            <a:prstGeom prst="rect">
              <a:avLst/>
            </a:prstGeom>
          </p:spPr>
        </p:pic>
      </p:grpSp>
      <p:sp>
        <p:nvSpPr>
          <p:cNvPr id="25" name="TextBox 24">
            <a:extLst>
              <a:ext uri="{FF2B5EF4-FFF2-40B4-BE49-F238E27FC236}">
                <a16:creationId xmlns:a16="http://schemas.microsoft.com/office/drawing/2014/main" id="{BE49F994-99F8-9362-AA19-50308DE45DD2}"/>
              </a:ext>
            </a:extLst>
          </p:cNvPr>
          <p:cNvSpPr txBox="1"/>
          <p:nvPr/>
        </p:nvSpPr>
        <p:spPr>
          <a:xfrm>
            <a:off x="3460381" y="5360895"/>
            <a:ext cx="3294428" cy="369332"/>
          </a:xfrm>
          <a:prstGeom prst="rect">
            <a:avLst/>
          </a:prstGeom>
          <a:solidFill>
            <a:schemeClr val="accent4">
              <a:lumMod val="20000"/>
              <a:lumOff val="80000"/>
            </a:schemeClr>
          </a:solidFill>
        </p:spPr>
        <p:txBody>
          <a:bodyPr wrap="none" rtlCol="0">
            <a:spAutoFit/>
          </a:bodyPr>
          <a:lstStyle/>
          <a:p>
            <a:r>
              <a:rPr lang="en-US" dirty="0"/>
              <a:t>A. Garcia et al., </a:t>
            </a:r>
            <a:r>
              <a:rPr lang="en-US" dirty="0">
                <a:hlinkClick r:id="rId13"/>
              </a:rPr>
              <a:t>arXiv:2301.05093</a:t>
            </a:r>
            <a:endParaRPr lang="en-US" dirty="0"/>
          </a:p>
        </p:txBody>
      </p:sp>
      <p:sp>
        <p:nvSpPr>
          <p:cNvPr id="27" name="TextBox 26">
            <a:extLst>
              <a:ext uri="{FF2B5EF4-FFF2-40B4-BE49-F238E27FC236}">
                <a16:creationId xmlns:a16="http://schemas.microsoft.com/office/drawing/2014/main" id="{2CA2EA67-8357-6DD5-304D-281AC8479103}"/>
              </a:ext>
            </a:extLst>
          </p:cNvPr>
          <p:cNvSpPr txBox="1"/>
          <p:nvPr/>
        </p:nvSpPr>
        <p:spPr>
          <a:xfrm>
            <a:off x="9552012" y="3819383"/>
            <a:ext cx="2609623" cy="1785104"/>
          </a:xfrm>
          <a:prstGeom prst="rect">
            <a:avLst/>
          </a:prstGeom>
          <a:noFill/>
        </p:spPr>
        <p:txBody>
          <a:bodyPr wrap="square">
            <a:spAutoFit/>
          </a:bodyPr>
          <a:lstStyle/>
          <a:p>
            <a:r>
              <a:rPr lang="en-US" sz="2200" dirty="0"/>
              <a:t>3-body scattering? </a:t>
            </a:r>
            <a:br>
              <a:rPr lang="en-US" sz="2200" dirty="0"/>
            </a:br>
            <a:r>
              <a:rPr lang="en-US" sz="2200" dirty="0" err="1"/>
              <a:t>E.g</a:t>
            </a:r>
            <a:r>
              <a:rPr lang="en-US" sz="2200" dirty="0"/>
              <a:t>, for Bayesian </a:t>
            </a:r>
            <a:r>
              <a:rPr lang="en-US" sz="2200" dirty="0" err="1"/>
              <a:t>χEFT</a:t>
            </a:r>
            <a:r>
              <a:rPr lang="en-US" sz="2200" dirty="0"/>
              <a:t> LEC estimation.</a:t>
            </a:r>
          </a:p>
          <a:p>
            <a:r>
              <a:rPr lang="en-US" sz="2200" dirty="0">
                <a:sym typeface="Wingdings" pitchFamily="2" charset="2"/>
              </a:rPr>
              <a:t> X. Zhang, </a:t>
            </a:r>
            <a:r>
              <a:rPr lang="en-US" sz="2200" dirty="0" err="1">
                <a:sym typeface="Wingdings" pitchFamily="2" charset="2"/>
              </a:rPr>
              <a:t>rjf</a:t>
            </a:r>
            <a:r>
              <a:rPr lang="en-US" sz="2200" dirty="0">
                <a:sym typeface="Wingdings" pitchFamily="2" charset="2"/>
              </a:rPr>
              <a:t> </a:t>
            </a:r>
            <a:r>
              <a:rPr lang="en-US" sz="2200" dirty="0">
                <a:sym typeface="Wingdings" pitchFamily="2" charset="2"/>
                <a:hlinkClick r:id="rId14"/>
              </a:rPr>
              <a:t>proof of principle </a:t>
            </a:r>
            <a:r>
              <a:rPr lang="en-US" sz="2200" dirty="0">
                <a:sym typeface="Wingdings" pitchFamily="2" charset="2"/>
              </a:rPr>
              <a:t>(2022).</a:t>
            </a:r>
            <a:endParaRPr lang="en-US" sz="2200" dirty="0"/>
          </a:p>
        </p:txBody>
      </p:sp>
      <p:sp>
        <p:nvSpPr>
          <p:cNvPr id="7" name="TextBox 6">
            <a:extLst>
              <a:ext uri="{FF2B5EF4-FFF2-40B4-BE49-F238E27FC236}">
                <a16:creationId xmlns:a16="http://schemas.microsoft.com/office/drawing/2014/main" id="{DA967567-E60E-0B63-42A7-00BB618E062B}"/>
              </a:ext>
            </a:extLst>
          </p:cNvPr>
          <p:cNvSpPr txBox="1"/>
          <p:nvPr/>
        </p:nvSpPr>
        <p:spPr>
          <a:xfrm>
            <a:off x="9704307" y="35253"/>
            <a:ext cx="1048557" cy="307777"/>
          </a:xfrm>
          <a:prstGeom prst="rect">
            <a:avLst/>
          </a:prstGeom>
          <a:solidFill>
            <a:schemeClr val="bg1">
              <a:lumMod val="85000"/>
            </a:schemeClr>
          </a:solidFill>
        </p:spPr>
        <p:txBody>
          <a:bodyPr wrap="none" rtlCol="0">
            <a:spAutoFit/>
          </a:bodyPr>
          <a:lstStyle/>
          <a:p>
            <a:r>
              <a:rPr lang="en-US" sz="1400" dirty="0"/>
              <a:t>J. Melendez</a:t>
            </a:r>
          </a:p>
        </p:txBody>
      </p:sp>
      <p:sp>
        <p:nvSpPr>
          <p:cNvPr id="8" name="TextBox 7">
            <a:extLst>
              <a:ext uri="{FF2B5EF4-FFF2-40B4-BE49-F238E27FC236}">
                <a16:creationId xmlns:a16="http://schemas.microsoft.com/office/drawing/2014/main" id="{23A7B109-D21A-4B90-F588-B57D6A7A09BB}"/>
              </a:ext>
            </a:extLst>
          </p:cNvPr>
          <p:cNvSpPr txBox="1"/>
          <p:nvPr/>
        </p:nvSpPr>
        <p:spPr>
          <a:xfrm>
            <a:off x="11018530" y="25712"/>
            <a:ext cx="1015021" cy="307777"/>
          </a:xfrm>
          <a:prstGeom prst="rect">
            <a:avLst/>
          </a:prstGeom>
          <a:solidFill>
            <a:schemeClr val="bg1">
              <a:lumMod val="85000"/>
            </a:schemeClr>
          </a:solidFill>
        </p:spPr>
        <p:txBody>
          <a:bodyPr wrap="none" rtlCol="0">
            <a:spAutoFit/>
          </a:bodyPr>
          <a:lstStyle/>
          <a:p>
            <a:r>
              <a:rPr lang="en-US" sz="1400" dirty="0"/>
              <a:t>C. </a:t>
            </a:r>
            <a:r>
              <a:rPr lang="en-US" sz="1400" dirty="0" err="1"/>
              <a:t>Drischler</a:t>
            </a:r>
            <a:endParaRPr lang="en-US" sz="1400" dirty="0"/>
          </a:p>
        </p:txBody>
      </p:sp>
      <p:sp>
        <p:nvSpPr>
          <p:cNvPr id="13" name="TextBox 12">
            <a:extLst>
              <a:ext uri="{FF2B5EF4-FFF2-40B4-BE49-F238E27FC236}">
                <a16:creationId xmlns:a16="http://schemas.microsoft.com/office/drawing/2014/main" id="{AC7C79C0-F3E7-D191-89AC-A7813BAEBEA7}"/>
              </a:ext>
            </a:extLst>
          </p:cNvPr>
          <p:cNvSpPr txBox="1"/>
          <p:nvPr/>
        </p:nvSpPr>
        <p:spPr>
          <a:xfrm>
            <a:off x="11049502" y="2917809"/>
            <a:ext cx="806631" cy="307777"/>
          </a:xfrm>
          <a:prstGeom prst="rect">
            <a:avLst/>
          </a:prstGeom>
          <a:solidFill>
            <a:schemeClr val="bg1">
              <a:lumMod val="85000"/>
            </a:schemeClr>
          </a:solidFill>
        </p:spPr>
        <p:txBody>
          <a:bodyPr wrap="none" rtlCol="0">
            <a:spAutoFit/>
          </a:bodyPr>
          <a:lstStyle/>
          <a:p>
            <a:r>
              <a:rPr lang="en-US" sz="1400" dirty="0"/>
              <a:t>X. Zhang</a:t>
            </a:r>
          </a:p>
        </p:txBody>
      </p:sp>
      <p:sp>
        <p:nvSpPr>
          <p:cNvPr id="14" name="TextBox 13">
            <a:extLst>
              <a:ext uri="{FF2B5EF4-FFF2-40B4-BE49-F238E27FC236}">
                <a16:creationId xmlns:a16="http://schemas.microsoft.com/office/drawing/2014/main" id="{4130851B-9DED-3D13-13C3-3143822D6C91}"/>
              </a:ext>
            </a:extLst>
          </p:cNvPr>
          <p:cNvSpPr txBox="1"/>
          <p:nvPr/>
        </p:nvSpPr>
        <p:spPr>
          <a:xfrm>
            <a:off x="9775472" y="2925080"/>
            <a:ext cx="838691" cy="307777"/>
          </a:xfrm>
          <a:prstGeom prst="rect">
            <a:avLst/>
          </a:prstGeom>
          <a:solidFill>
            <a:schemeClr val="bg1">
              <a:lumMod val="85000"/>
            </a:schemeClr>
          </a:solidFill>
        </p:spPr>
        <p:txBody>
          <a:bodyPr wrap="none" rtlCol="0">
            <a:spAutoFit/>
          </a:bodyPr>
          <a:lstStyle/>
          <a:p>
            <a:r>
              <a:rPr lang="en-US" sz="1400" dirty="0"/>
              <a:t>A. Garcia</a:t>
            </a:r>
          </a:p>
        </p:txBody>
      </p:sp>
    </p:spTree>
    <p:extLst>
      <p:ext uri="{BB962C8B-B14F-4D97-AF65-F5344CB8AC3E}">
        <p14:creationId xmlns:p14="http://schemas.microsoft.com/office/powerpoint/2010/main" val="124222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F87BC83-F971-B615-E969-65FF77BDFBD2}"/>
              </a:ext>
            </a:extLst>
          </p:cNvPr>
          <p:cNvGrpSpPr/>
          <p:nvPr/>
        </p:nvGrpSpPr>
        <p:grpSpPr>
          <a:xfrm>
            <a:off x="255988" y="1706506"/>
            <a:ext cx="5707205" cy="5073279"/>
            <a:chOff x="359309" y="2311587"/>
            <a:chExt cx="4740175" cy="4468198"/>
          </a:xfrm>
        </p:grpSpPr>
        <p:pic>
          <p:nvPicPr>
            <p:cNvPr id="9" name="Picture 8" descr="Graphical user interface, chart&#10;&#10;Description automatically generated">
              <a:extLst>
                <a:ext uri="{FF2B5EF4-FFF2-40B4-BE49-F238E27FC236}">
                  <a16:creationId xmlns:a16="http://schemas.microsoft.com/office/drawing/2014/main" id="{ED47587F-270A-B6BE-6B0D-7E39E7E516CE}"/>
                </a:ext>
              </a:extLst>
            </p:cNvPr>
            <p:cNvPicPr>
              <a:picLocks noChangeAspect="1"/>
            </p:cNvPicPr>
            <p:nvPr/>
          </p:nvPicPr>
          <p:blipFill>
            <a:blip r:embed="rId3"/>
            <a:stretch>
              <a:fillRect/>
            </a:stretch>
          </p:blipFill>
          <p:spPr>
            <a:xfrm>
              <a:off x="359309" y="2311587"/>
              <a:ext cx="4740175" cy="4468198"/>
            </a:xfrm>
            <a:prstGeom prst="rect">
              <a:avLst/>
            </a:prstGeom>
          </p:spPr>
        </p:pic>
        <p:sp>
          <p:nvSpPr>
            <p:cNvPr id="6" name="TextBox 5">
              <a:extLst>
                <a:ext uri="{FF2B5EF4-FFF2-40B4-BE49-F238E27FC236}">
                  <a16:creationId xmlns:a16="http://schemas.microsoft.com/office/drawing/2014/main" id="{5BEE0FE4-A90B-5745-BC33-71A0832523D8}"/>
                </a:ext>
              </a:extLst>
            </p:cNvPr>
            <p:cNvSpPr txBox="1"/>
            <p:nvPr/>
          </p:nvSpPr>
          <p:spPr>
            <a:xfrm>
              <a:off x="2729396" y="2643015"/>
              <a:ext cx="2233593" cy="623458"/>
            </a:xfrm>
            <a:prstGeom prst="rect">
              <a:avLst/>
            </a:prstGeom>
            <a:noFill/>
          </p:spPr>
          <p:txBody>
            <a:bodyPr wrap="none" rtlCol="0">
              <a:spAutoFit/>
            </a:bodyPr>
            <a:lstStyle/>
            <a:p>
              <a:r>
                <a:rPr lang="en-US" sz="2000" dirty="0">
                  <a:solidFill>
                    <a:srgbClr val="FF0000"/>
                  </a:solidFill>
                </a:rPr>
                <a:t>NN phase shifts</a:t>
              </a:r>
              <a:br>
                <a:rPr lang="en-US" sz="2000" dirty="0">
                  <a:solidFill>
                    <a:srgbClr val="FF0000"/>
                  </a:solidFill>
                </a:rPr>
              </a:br>
              <a:r>
                <a:rPr lang="en-US" sz="2000" dirty="0">
                  <a:solidFill>
                    <a:srgbClr val="FF0000"/>
                  </a:solidFill>
                </a:rPr>
                <a:t>for </a:t>
              </a:r>
              <a:r>
                <a:rPr lang="en-US" sz="2000" dirty="0" err="1">
                  <a:solidFill>
                    <a:srgbClr val="FF0000"/>
                  </a:solidFill>
                </a:rPr>
                <a:t>χEFT</a:t>
              </a:r>
              <a:r>
                <a:rPr lang="en-US" sz="2000" dirty="0">
                  <a:solidFill>
                    <a:srgbClr val="FF0000"/>
                  </a:solidFill>
                </a:rPr>
                <a:t> potential (SMS)</a:t>
              </a:r>
            </a:p>
          </p:txBody>
        </p:sp>
      </p:grpSp>
      <p:sp>
        <p:nvSpPr>
          <p:cNvPr id="4" name="Rectangle 3">
            <a:extLst>
              <a:ext uri="{FF2B5EF4-FFF2-40B4-BE49-F238E27FC236}">
                <a16:creationId xmlns:a16="http://schemas.microsoft.com/office/drawing/2014/main" id="{278A9C43-9CE5-7B4D-A407-3191095678BD}"/>
              </a:ext>
            </a:extLst>
          </p:cNvPr>
          <p:cNvSpPr/>
          <p:nvPr/>
        </p:nvSpPr>
        <p:spPr>
          <a:xfrm>
            <a:off x="762433" y="179533"/>
            <a:ext cx="10555325" cy="646331"/>
          </a:xfrm>
          <a:prstGeom prst="rect">
            <a:avLst/>
          </a:prstGeom>
        </p:spPr>
        <p:txBody>
          <a:bodyPr wrap="none">
            <a:spAutoFit/>
          </a:bodyPr>
          <a:lstStyle/>
          <a:p>
            <a:r>
              <a:rPr lang="en-US" sz="3600" b="1" i="0" dirty="0">
                <a:solidFill>
                  <a:srgbClr val="FF0000"/>
                </a:solidFill>
                <a:effectLst/>
              </a:rPr>
              <a:t>RBM emulators for NN scattering in chiral EFT (affine!)</a:t>
            </a:r>
            <a:endParaRPr lang="en-US" sz="3600" b="1" dirty="0">
              <a:solidFill>
                <a:srgbClr val="FF0000"/>
              </a:solidFill>
            </a:endParaRPr>
          </a:p>
        </p:txBody>
      </p:sp>
      <p:pic>
        <p:nvPicPr>
          <p:cNvPr id="22" name="Picture 21" descr="Graphical user interface&#10;&#10;Description automatically generated">
            <a:extLst>
              <a:ext uri="{FF2B5EF4-FFF2-40B4-BE49-F238E27FC236}">
                <a16:creationId xmlns:a16="http://schemas.microsoft.com/office/drawing/2014/main" id="{A2873497-FC81-0009-6EFC-FD0D315869EB}"/>
              </a:ext>
            </a:extLst>
          </p:cNvPr>
          <p:cNvPicPr>
            <a:picLocks noChangeAspect="1"/>
          </p:cNvPicPr>
          <p:nvPr/>
        </p:nvPicPr>
        <p:blipFill>
          <a:blip r:embed="rId4"/>
          <a:stretch>
            <a:fillRect/>
          </a:stretch>
        </p:blipFill>
        <p:spPr>
          <a:xfrm>
            <a:off x="6351634" y="1709569"/>
            <a:ext cx="5382088" cy="5073279"/>
          </a:xfrm>
          <a:prstGeom prst="rect">
            <a:avLst/>
          </a:prstGeom>
        </p:spPr>
      </p:pic>
      <p:sp>
        <p:nvSpPr>
          <p:cNvPr id="25" name="TextBox 24">
            <a:extLst>
              <a:ext uri="{FF2B5EF4-FFF2-40B4-BE49-F238E27FC236}">
                <a16:creationId xmlns:a16="http://schemas.microsoft.com/office/drawing/2014/main" id="{BE49F994-99F8-9362-AA19-50308DE45DD2}"/>
              </a:ext>
            </a:extLst>
          </p:cNvPr>
          <p:cNvSpPr txBox="1"/>
          <p:nvPr/>
        </p:nvSpPr>
        <p:spPr>
          <a:xfrm>
            <a:off x="7462175" y="974984"/>
            <a:ext cx="3405612" cy="400110"/>
          </a:xfrm>
          <a:prstGeom prst="rect">
            <a:avLst/>
          </a:prstGeom>
          <a:solidFill>
            <a:schemeClr val="accent4">
              <a:lumMod val="20000"/>
              <a:lumOff val="80000"/>
            </a:schemeClr>
          </a:solidFill>
        </p:spPr>
        <p:txBody>
          <a:bodyPr wrap="none" rtlCol="0">
            <a:spAutoFit/>
          </a:bodyPr>
          <a:lstStyle/>
          <a:p>
            <a:r>
              <a:rPr lang="en-US" sz="2000" dirty="0"/>
              <a:t>A. Garcia et al., </a:t>
            </a:r>
            <a:r>
              <a:rPr lang="en-US" sz="2000" dirty="0">
                <a:hlinkClick r:id="rId5"/>
              </a:rPr>
              <a:t>PRC </a:t>
            </a:r>
            <a:r>
              <a:rPr lang="en-US" sz="2000" b="1" dirty="0">
                <a:hlinkClick r:id="rId5"/>
              </a:rPr>
              <a:t>107</a:t>
            </a:r>
            <a:r>
              <a:rPr lang="en-US" sz="2000" dirty="0">
                <a:hlinkClick r:id="rId5"/>
              </a:rPr>
              <a:t> (2023)</a:t>
            </a:r>
            <a:endParaRPr lang="en-US" sz="2000" dirty="0"/>
          </a:p>
        </p:txBody>
      </p:sp>
      <p:sp>
        <p:nvSpPr>
          <p:cNvPr id="19" name="TextBox 18">
            <a:extLst>
              <a:ext uri="{FF2B5EF4-FFF2-40B4-BE49-F238E27FC236}">
                <a16:creationId xmlns:a16="http://schemas.microsoft.com/office/drawing/2014/main" id="{3FD547CC-15B5-D65D-512E-04510843789C}"/>
              </a:ext>
            </a:extLst>
          </p:cNvPr>
          <p:cNvSpPr txBox="1"/>
          <p:nvPr/>
        </p:nvSpPr>
        <p:spPr>
          <a:xfrm>
            <a:off x="1030111" y="901438"/>
            <a:ext cx="4933082" cy="523220"/>
          </a:xfrm>
          <a:prstGeom prst="rect">
            <a:avLst/>
          </a:prstGeom>
          <a:solidFill>
            <a:schemeClr val="accent1">
              <a:lumMod val="20000"/>
              <a:lumOff val="80000"/>
            </a:schemeClr>
          </a:solidFill>
        </p:spPr>
        <p:txBody>
          <a:bodyPr wrap="none" rtlCol="0">
            <a:spAutoFit/>
          </a:bodyPr>
          <a:lstStyle/>
          <a:p>
            <a:r>
              <a:rPr lang="en-US" sz="2800" dirty="0"/>
              <a:t>Compare three implementations</a:t>
            </a:r>
          </a:p>
        </p:txBody>
      </p:sp>
    </p:spTree>
    <p:extLst>
      <p:ext uri="{BB962C8B-B14F-4D97-AF65-F5344CB8AC3E}">
        <p14:creationId xmlns:p14="http://schemas.microsoft.com/office/powerpoint/2010/main" val="8438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rPr>
              <a:t>RBM emulators for non-affine scattering problems</a:t>
            </a:r>
            <a:endParaRPr lang="en-US" sz="3600" b="1" dirty="0">
              <a:solidFill>
                <a:srgbClr val="FF0000"/>
              </a:solidFill>
            </a:endParaRPr>
          </a:p>
        </p:txBody>
      </p:sp>
      <p:sp>
        <p:nvSpPr>
          <p:cNvPr id="6" name="TextBox 5">
            <a:extLst>
              <a:ext uri="{FF2B5EF4-FFF2-40B4-BE49-F238E27FC236}">
                <a16:creationId xmlns:a16="http://schemas.microsoft.com/office/drawing/2014/main" id="{5165FF8B-5BE0-62F7-B090-DB7C125C47A0}"/>
              </a:ext>
            </a:extLst>
          </p:cNvPr>
          <p:cNvSpPr txBox="1"/>
          <p:nvPr/>
        </p:nvSpPr>
        <p:spPr>
          <a:xfrm>
            <a:off x="252074" y="2295289"/>
            <a:ext cx="8451866" cy="830997"/>
          </a:xfrm>
          <a:prstGeom prst="rect">
            <a:avLst/>
          </a:prstGeom>
          <a:noFill/>
        </p:spPr>
        <p:txBody>
          <a:bodyPr wrap="none" rtlCol="0">
            <a:spAutoFit/>
          </a:bodyPr>
          <a:lstStyle/>
          <a:p>
            <a:r>
              <a:rPr lang="en-US" sz="2400" b="1" dirty="0"/>
              <a:t>Strategy:</a:t>
            </a:r>
            <a:r>
              <a:rPr lang="en-US" sz="2400" dirty="0"/>
              <a:t> convert non-affine to affine </a:t>
            </a:r>
            <a:r>
              <a:rPr lang="en-US" sz="2400" dirty="0">
                <a:sym typeface="Wingdings" pitchFamily="2" charset="2"/>
              </a:rPr>
              <a:t> hyper-reduction methods</a:t>
            </a:r>
            <a:br>
              <a:rPr lang="en-US" sz="2400" dirty="0">
                <a:sym typeface="Wingdings" pitchFamily="2" charset="2"/>
              </a:rPr>
            </a:br>
            <a:r>
              <a:rPr lang="en-US" sz="2400" b="1" dirty="0">
                <a:sym typeface="Wingdings" pitchFamily="2" charset="2"/>
              </a:rPr>
              <a:t>Example:</a:t>
            </a:r>
            <a:r>
              <a:rPr lang="en-US" sz="2400" dirty="0">
                <a:sym typeface="Wingdings" pitchFamily="2" charset="2"/>
              </a:rPr>
              <a:t> calibrating phenomenological optical potential with EIM</a:t>
            </a:r>
            <a:endParaRPr lang="en-US" sz="2400" dirty="0"/>
          </a:p>
        </p:txBody>
      </p:sp>
      <p:grpSp>
        <p:nvGrpSpPr>
          <p:cNvPr id="10" name="Group 9">
            <a:extLst>
              <a:ext uri="{FF2B5EF4-FFF2-40B4-BE49-F238E27FC236}">
                <a16:creationId xmlns:a16="http://schemas.microsoft.com/office/drawing/2014/main" id="{8BABCF6E-1636-FCAD-9BE1-976CC83DCF60}"/>
              </a:ext>
            </a:extLst>
          </p:cNvPr>
          <p:cNvGrpSpPr/>
          <p:nvPr/>
        </p:nvGrpSpPr>
        <p:grpSpPr>
          <a:xfrm>
            <a:off x="508622" y="912700"/>
            <a:ext cx="9664200" cy="1200329"/>
            <a:chOff x="508622" y="912700"/>
            <a:chExt cx="9664200" cy="1200329"/>
          </a:xfrm>
        </p:grpSpPr>
        <p:pic>
          <p:nvPicPr>
            <p:cNvPr id="5" name="Picture 4">
              <a:extLst>
                <a:ext uri="{FF2B5EF4-FFF2-40B4-BE49-F238E27FC236}">
                  <a16:creationId xmlns:a16="http://schemas.microsoft.com/office/drawing/2014/main" id="{C6E6F46D-1467-3561-35A1-A835BDBFE193}"/>
                </a:ext>
              </a:extLst>
            </p:cNvPr>
            <p:cNvPicPr>
              <a:picLocks noChangeAspect="1"/>
            </p:cNvPicPr>
            <p:nvPr/>
          </p:nvPicPr>
          <p:blipFill>
            <a:blip r:embed="rId3"/>
            <a:stretch>
              <a:fillRect/>
            </a:stretch>
          </p:blipFill>
          <p:spPr>
            <a:xfrm>
              <a:off x="508622" y="1022164"/>
              <a:ext cx="2207723" cy="1013545"/>
            </a:xfrm>
            <a:prstGeom prst="rect">
              <a:avLst/>
            </a:prstGeom>
          </p:spPr>
        </p:pic>
        <p:sp>
          <p:nvSpPr>
            <p:cNvPr id="8" name="TextBox 7">
              <a:extLst>
                <a:ext uri="{FF2B5EF4-FFF2-40B4-BE49-F238E27FC236}">
                  <a16:creationId xmlns:a16="http://schemas.microsoft.com/office/drawing/2014/main" id="{19C9B8FE-CCB4-BBDE-82FE-571A298CEF3D}"/>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r>
                <a:rPr lang="en-US" sz="2400" dirty="0"/>
                <a:t>Nuclear </a:t>
              </a:r>
              <a:r>
                <a:rPr lang="en-US" sz="2400" b="1" dirty="0">
                  <a:solidFill>
                    <a:srgbClr val="FF0000"/>
                  </a:solidFill>
                </a:rPr>
                <a:t>ROSE</a:t>
              </a:r>
              <a:r>
                <a:rPr lang="en-US" sz="2400" dirty="0"/>
                <a:t> in BAND Framework v0.3.</a:t>
              </a:r>
              <a:br>
                <a:rPr lang="en-US" sz="2400" dirty="0"/>
              </a:br>
              <a:r>
                <a:rPr lang="en-US" sz="2400" b="1" dirty="0">
                  <a:solidFill>
                    <a:srgbClr val="FF0000"/>
                  </a:solidFill>
                </a:rPr>
                <a:t>R</a:t>
              </a:r>
              <a:r>
                <a:rPr lang="en-US" sz="2400" dirty="0"/>
                <a:t>educed </a:t>
              </a:r>
              <a:r>
                <a:rPr lang="en-US" sz="2400" b="1" dirty="0">
                  <a:solidFill>
                    <a:srgbClr val="FF0000"/>
                  </a:solidFill>
                </a:rPr>
                <a:t>O</a:t>
              </a:r>
              <a:r>
                <a:rPr lang="en-US" sz="2400" dirty="0"/>
                <a:t>rder </a:t>
              </a:r>
              <a:r>
                <a:rPr lang="en-US" sz="2400" b="1" dirty="0">
                  <a:solidFill>
                    <a:srgbClr val="FF0000"/>
                  </a:solidFill>
                </a:rPr>
                <a:t>S</a:t>
              </a:r>
              <a:r>
                <a:rPr lang="en-US" sz="2400" dirty="0"/>
                <a:t>cattering </a:t>
              </a:r>
              <a:r>
                <a:rPr lang="en-US" sz="2400" b="1" dirty="0">
                  <a:solidFill>
                    <a:srgbClr val="FF0000"/>
                  </a:solidFill>
                </a:rPr>
                <a:t>E</a:t>
              </a:r>
              <a:r>
                <a:rPr lang="en-US" sz="2400" dirty="0"/>
                <a:t>mulator can handle local, complex, non-affine interactions. [Future: non-local, …]</a:t>
              </a:r>
            </a:p>
          </p:txBody>
        </p:sp>
      </p:grpSp>
      <p:sp>
        <p:nvSpPr>
          <p:cNvPr id="11" name="TextBox 10">
            <a:extLst>
              <a:ext uri="{FF2B5EF4-FFF2-40B4-BE49-F238E27FC236}">
                <a16:creationId xmlns:a16="http://schemas.microsoft.com/office/drawing/2014/main" id="{90E6AAA3-62FF-D08E-721D-1D9E9997B837}"/>
              </a:ext>
            </a:extLst>
          </p:cNvPr>
          <p:cNvSpPr txBox="1"/>
          <p:nvPr/>
        </p:nvSpPr>
        <p:spPr>
          <a:xfrm>
            <a:off x="304797" y="3353652"/>
            <a:ext cx="7522467" cy="830997"/>
          </a:xfrm>
          <a:prstGeom prst="rect">
            <a:avLst/>
          </a:prstGeom>
          <a:noFill/>
        </p:spPr>
        <p:txBody>
          <a:bodyPr wrap="square" rtlCol="0">
            <a:spAutoFit/>
          </a:bodyPr>
          <a:lstStyle/>
          <a:p>
            <a:r>
              <a:rPr lang="en-US" sz="2400" dirty="0"/>
              <a:t>Scattering </a:t>
            </a:r>
            <a:r>
              <a:rPr lang="en-US" sz="2400" dirty="0">
                <a:sym typeface="Wingdings" pitchFamily="2" charset="2"/>
              </a:rPr>
              <a:t></a:t>
            </a:r>
            <a:r>
              <a:rPr lang="en-US" sz="2400" dirty="0"/>
              <a:t> </a:t>
            </a:r>
            <a:r>
              <a:rPr lang="en-US" sz="2400" dirty="0" err="1"/>
              <a:t>Galerkin</a:t>
            </a:r>
            <a:r>
              <a:rPr lang="en-US" sz="2400" dirty="0"/>
              <a:t> projection but potential is </a:t>
            </a:r>
            <a:r>
              <a:rPr lang="en-US" sz="2400" dirty="0">
                <a:solidFill>
                  <a:srgbClr val="FF0000"/>
                </a:solidFill>
              </a:rPr>
              <a:t>non-affine</a:t>
            </a:r>
            <a:r>
              <a:rPr lang="en-US" sz="2400" dirty="0"/>
              <a:t> in the parameters to fit (                                          </a:t>
            </a:r>
            <a:r>
              <a:rPr lang="en-US" sz="2400" dirty="0">
                <a:sym typeface="Wingdings" pitchFamily="2" charset="2"/>
              </a:rPr>
              <a:t>)</a:t>
            </a:r>
            <a:r>
              <a:rPr lang="en-US" sz="2400" dirty="0"/>
              <a:t>:</a:t>
            </a:r>
          </a:p>
        </p:txBody>
      </p:sp>
      <p:sp>
        <p:nvSpPr>
          <p:cNvPr id="16" name="TextBox 15">
            <a:extLst>
              <a:ext uri="{FF2B5EF4-FFF2-40B4-BE49-F238E27FC236}">
                <a16:creationId xmlns:a16="http://schemas.microsoft.com/office/drawing/2014/main" id="{10F6574E-7F1F-896A-A3C7-03F6B8670246}"/>
              </a:ext>
            </a:extLst>
          </p:cNvPr>
          <p:cNvSpPr txBox="1"/>
          <p:nvPr/>
        </p:nvSpPr>
        <p:spPr>
          <a:xfrm>
            <a:off x="508622" y="5518429"/>
            <a:ext cx="10903929" cy="830997"/>
          </a:xfrm>
          <a:prstGeom prst="rect">
            <a:avLst/>
          </a:prstGeom>
          <a:solidFill>
            <a:schemeClr val="accent2">
              <a:lumMod val="20000"/>
              <a:lumOff val="80000"/>
            </a:schemeClr>
          </a:solidFill>
        </p:spPr>
        <p:txBody>
          <a:bodyPr wrap="square" rtlCol="0">
            <a:spAutoFit/>
          </a:bodyPr>
          <a:lstStyle/>
          <a:p>
            <a:pPr algn="ctr"/>
            <a:r>
              <a:rPr lang="en-US" sz="2400" b="1" dirty="0"/>
              <a:t>Problem: </a:t>
            </a:r>
            <a:r>
              <a:rPr lang="en-US" sz="2400" i="1" dirty="0"/>
              <a:t>U</a:t>
            </a:r>
            <a:r>
              <a:rPr lang="en-US" sz="2400" dirty="0"/>
              <a:t> doesn’t factor into products of </a:t>
            </a:r>
            <a:r>
              <a:rPr lang="en-US" sz="2400" i="1" dirty="0"/>
              <a:t>r </a:t>
            </a:r>
            <a:r>
              <a:rPr lang="en-US" sz="2400" dirty="0"/>
              <a:t>and 𝞱 functions, so integrals between test and basis functions have to be calculated every time </a:t>
            </a:r>
            <a:r>
              <a:rPr lang="en-US" sz="2400" dirty="0">
                <a:sym typeface="Wingdings" pitchFamily="2" charset="2"/>
              </a:rPr>
              <a:t> no offline-online speed-up!</a:t>
            </a:r>
            <a:endParaRPr lang="en-US" sz="2400" b="1" dirty="0"/>
          </a:p>
        </p:txBody>
      </p:sp>
      <p:pic>
        <p:nvPicPr>
          <p:cNvPr id="17" name="Picture 16">
            <a:extLst>
              <a:ext uri="{FF2B5EF4-FFF2-40B4-BE49-F238E27FC236}">
                <a16:creationId xmlns:a16="http://schemas.microsoft.com/office/drawing/2014/main" id="{0A01432F-CD30-F6E6-5CA7-6E9F63B0D636}"/>
              </a:ext>
            </a:extLst>
          </p:cNvPr>
          <p:cNvPicPr>
            <a:picLocks noChangeAspect="1"/>
          </p:cNvPicPr>
          <p:nvPr/>
        </p:nvPicPr>
        <p:blipFill>
          <a:blip r:embed="rId4"/>
          <a:stretch>
            <a:fillRect/>
          </a:stretch>
        </p:blipFill>
        <p:spPr>
          <a:xfrm>
            <a:off x="532598" y="4478154"/>
            <a:ext cx="5952744" cy="521116"/>
          </a:xfrm>
          <a:prstGeom prst="rect">
            <a:avLst/>
          </a:prstGeom>
        </p:spPr>
      </p:pic>
      <p:pic>
        <p:nvPicPr>
          <p:cNvPr id="7" name="Picture 6">
            <a:extLst>
              <a:ext uri="{FF2B5EF4-FFF2-40B4-BE49-F238E27FC236}">
                <a16:creationId xmlns:a16="http://schemas.microsoft.com/office/drawing/2014/main" id="{97CE1F42-4AFA-AB99-7546-7C53909205D3}"/>
              </a:ext>
            </a:extLst>
          </p:cNvPr>
          <p:cNvPicPr>
            <a:picLocks noChangeAspect="1"/>
          </p:cNvPicPr>
          <p:nvPr/>
        </p:nvPicPr>
        <p:blipFill>
          <a:blip r:embed="rId5"/>
          <a:stretch>
            <a:fillRect/>
          </a:stretch>
        </p:blipFill>
        <p:spPr>
          <a:xfrm>
            <a:off x="3463291" y="3799727"/>
            <a:ext cx="2749129" cy="329184"/>
          </a:xfrm>
          <a:prstGeom prst="rect">
            <a:avLst/>
          </a:prstGeom>
        </p:spPr>
      </p:pic>
      <p:sp>
        <p:nvSpPr>
          <p:cNvPr id="2" name="TextBox 1">
            <a:extLst>
              <a:ext uri="{FF2B5EF4-FFF2-40B4-BE49-F238E27FC236}">
                <a16:creationId xmlns:a16="http://schemas.microsoft.com/office/drawing/2014/main" id="{16D6437C-61E4-75F1-5A13-604A0E2534CA}"/>
              </a:ext>
            </a:extLst>
          </p:cNvPr>
          <p:cNvSpPr txBox="1"/>
          <p:nvPr/>
        </p:nvSpPr>
        <p:spPr>
          <a:xfrm>
            <a:off x="10723258" y="836275"/>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6" action="ppaction://hlinksldjump"/>
              </a:rPr>
              <a:t>back</a:t>
            </a:r>
            <a:r>
              <a:rPr lang="en-US" dirty="0"/>
              <a:t>]</a:t>
            </a:r>
          </a:p>
        </p:txBody>
      </p:sp>
    </p:spTree>
    <p:extLst>
      <p:ext uri="{BB962C8B-B14F-4D97-AF65-F5344CB8AC3E}">
        <p14:creationId xmlns:p14="http://schemas.microsoft.com/office/powerpoint/2010/main" val="23624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C294593-7967-1C69-38DE-ABCDA0CDB256}"/>
              </a:ext>
            </a:extLst>
          </p:cNvPr>
          <p:cNvGrpSpPr/>
          <p:nvPr/>
        </p:nvGrpSpPr>
        <p:grpSpPr>
          <a:xfrm>
            <a:off x="866612" y="3258912"/>
            <a:ext cx="10442734" cy="3474720"/>
            <a:chOff x="866612" y="3258912"/>
            <a:chExt cx="10442734" cy="3474720"/>
          </a:xfrm>
        </p:grpSpPr>
        <p:grpSp>
          <p:nvGrpSpPr>
            <p:cNvPr id="14" name="Group 13">
              <a:extLst>
                <a:ext uri="{FF2B5EF4-FFF2-40B4-BE49-F238E27FC236}">
                  <a16:creationId xmlns:a16="http://schemas.microsoft.com/office/drawing/2014/main" id="{D32031C6-B043-F1F3-C27F-D7F8ECA79590}"/>
                </a:ext>
              </a:extLst>
            </p:cNvPr>
            <p:cNvGrpSpPr/>
            <p:nvPr/>
          </p:nvGrpSpPr>
          <p:grpSpPr>
            <a:xfrm>
              <a:off x="866612" y="3258912"/>
              <a:ext cx="10442734" cy="3474720"/>
              <a:chOff x="866612" y="3258912"/>
              <a:chExt cx="10442734" cy="3474720"/>
            </a:xfrm>
          </p:grpSpPr>
          <p:grpSp>
            <p:nvGrpSpPr>
              <p:cNvPr id="13" name="Group 12">
                <a:extLst>
                  <a:ext uri="{FF2B5EF4-FFF2-40B4-BE49-F238E27FC236}">
                    <a16:creationId xmlns:a16="http://schemas.microsoft.com/office/drawing/2014/main" id="{6EA059D1-2B6D-4519-8F76-A191FE9649E2}"/>
                  </a:ext>
                </a:extLst>
              </p:cNvPr>
              <p:cNvGrpSpPr/>
              <p:nvPr/>
            </p:nvGrpSpPr>
            <p:grpSpPr>
              <a:xfrm>
                <a:off x="1235575" y="3258912"/>
                <a:ext cx="10073771" cy="3474720"/>
                <a:chOff x="1340858" y="3284901"/>
                <a:chExt cx="10073771" cy="3474720"/>
              </a:xfrm>
            </p:grpSpPr>
            <p:pic>
              <p:nvPicPr>
                <p:cNvPr id="10" name="Picture 9">
                  <a:extLst>
                    <a:ext uri="{FF2B5EF4-FFF2-40B4-BE49-F238E27FC236}">
                      <a16:creationId xmlns:a16="http://schemas.microsoft.com/office/drawing/2014/main" id="{A9818FC9-7607-B367-3F65-0449E869024B}"/>
                    </a:ext>
                  </a:extLst>
                </p:cNvPr>
                <p:cNvPicPr>
                  <a:picLocks noChangeAspect="1"/>
                </p:cNvPicPr>
                <p:nvPr/>
              </p:nvPicPr>
              <p:blipFill>
                <a:blip r:embed="rId3"/>
                <a:stretch>
                  <a:fillRect/>
                </a:stretch>
              </p:blipFill>
              <p:spPr>
                <a:xfrm>
                  <a:off x="1340858" y="3284901"/>
                  <a:ext cx="10073771" cy="3474720"/>
                </a:xfrm>
                <a:prstGeom prst="rect">
                  <a:avLst/>
                </a:prstGeom>
              </p:spPr>
            </p:pic>
            <p:sp>
              <p:nvSpPr>
                <p:cNvPr id="12" name="Rectangle 11">
                  <a:extLst>
                    <a:ext uri="{FF2B5EF4-FFF2-40B4-BE49-F238E27FC236}">
                      <a16:creationId xmlns:a16="http://schemas.microsoft.com/office/drawing/2014/main" id="{6E462234-86D2-2FC3-5B0F-D15A1107BCFD}"/>
                    </a:ext>
                  </a:extLst>
                </p:cNvPr>
                <p:cNvSpPr/>
                <p:nvPr/>
              </p:nvSpPr>
              <p:spPr>
                <a:xfrm>
                  <a:off x="1604211" y="4331823"/>
                  <a:ext cx="2831027" cy="602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B33B673-C9A6-30FC-F6D3-0C885A3CB536}"/>
                  </a:ext>
                </a:extLst>
              </p:cNvPr>
              <p:cNvSpPr txBox="1"/>
              <p:nvPr/>
            </p:nvSpPr>
            <p:spPr>
              <a:xfrm>
                <a:off x="866612" y="5352774"/>
                <a:ext cx="583814" cy="646331"/>
              </a:xfrm>
              <a:prstGeom prst="rect">
                <a:avLst/>
              </a:prstGeom>
              <a:noFill/>
            </p:spPr>
            <p:txBody>
              <a:bodyPr wrap="none" rtlCol="0">
                <a:spAutoFit/>
              </a:bodyPr>
              <a:lstStyle/>
              <a:p>
                <a:r>
                  <a:rPr lang="en-US" sz="3600" dirty="0"/>
                  <a:t>⇒</a:t>
                </a:r>
              </a:p>
            </p:txBody>
          </p:sp>
        </p:grpSp>
        <p:pic>
          <p:nvPicPr>
            <p:cNvPr id="17" name="Picture 16">
              <a:extLst>
                <a:ext uri="{FF2B5EF4-FFF2-40B4-BE49-F238E27FC236}">
                  <a16:creationId xmlns:a16="http://schemas.microsoft.com/office/drawing/2014/main" id="{E18B7EBA-92B3-B3F3-EDC7-EAF0AA9028A2}"/>
                </a:ext>
              </a:extLst>
            </p:cNvPr>
            <p:cNvPicPr>
              <a:picLocks noChangeAspect="1"/>
            </p:cNvPicPr>
            <p:nvPr/>
          </p:nvPicPr>
          <p:blipFill>
            <a:blip r:embed="rId4"/>
            <a:stretch>
              <a:fillRect/>
            </a:stretch>
          </p:blipFill>
          <p:spPr>
            <a:xfrm>
              <a:off x="9973599" y="3376388"/>
              <a:ext cx="768096" cy="273265"/>
            </a:xfrm>
            <a:prstGeom prst="rect">
              <a:avLst/>
            </a:prstGeom>
            <a:solidFill>
              <a:schemeClr val="bg1"/>
            </a:solidFill>
          </p:spPr>
        </p:pic>
      </p:grpSp>
      <p:sp>
        <p:nvSpPr>
          <p:cNvPr id="6" name="TextBox 5">
            <a:extLst>
              <a:ext uri="{FF2B5EF4-FFF2-40B4-BE49-F238E27FC236}">
                <a16:creationId xmlns:a16="http://schemas.microsoft.com/office/drawing/2014/main" id="{5165FF8B-5BE0-62F7-B090-DB7C125C47A0}"/>
              </a:ext>
            </a:extLst>
          </p:cNvPr>
          <p:cNvSpPr txBox="1"/>
          <p:nvPr/>
        </p:nvSpPr>
        <p:spPr>
          <a:xfrm>
            <a:off x="252074" y="2295289"/>
            <a:ext cx="8451866" cy="830997"/>
          </a:xfrm>
          <a:prstGeom prst="rect">
            <a:avLst/>
          </a:prstGeom>
          <a:noFill/>
        </p:spPr>
        <p:txBody>
          <a:bodyPr wrap="none" rtlCol="0">
            <a:spAutoFit/>
          </a:bodyPr>
          <a:lstStyle/>
          <a:p>
            <a:r>
              <a:rPr lang="en-US" sz="2400" b="1" dirty="0"/>
              <a:t>Strategy:</a:t>
            </a:r>
            <a:r>
              <a:rPr lang="en-US" sz="2400" dirty="0"/>
              <a:t> convert non-affine to affine </a:t>
            </a:r>
            <a:r>
              <a:rPr lang="en-US" sz="2400" dirty="0">
                <a:sym typeface="Wingdings" pitchFamily="2" charset="2"/>
              </a:rPr>
              <a:t> hyper-reduction methods</a:t>
            </a:r>
            <a:br>
              <a:rPr lang="en-US" sz="2400" dirty="0">
                <a:sym typeface="Wingdings" pitchFamily="2" charset="2"/>
              </a:rPr>
            </a:br>
            <a:r>
              <a:rPr lang="en-US" sz="2400" b="1" dirty="0">
                <a:sym typeface="Wingdings" pitchFamily="2" charset="2"/>
              </a:rPr>
              <a:t>Example:</a:t>
            </a:r>
            <a:r>
              <a:rPr lang="en-US" sz="2400" dirty="0">
                <a:sym typeface="Wingdings" pitchFamily="2" charset="2"/>
              </a:rPr>
              <a:t> calibrating phenomenological optical potential with EIM</a:t>
            </a:r>
            <a:endParaRPr lang="en-US" sz="2400" dirty="0"/>
          </a:p>
        </p:txBody>
      </p:sp>
      <p:sp>
        <p:nvSpPr>
          <p:cNvPr id="11" name="TextBox 10">
            <a:extLst>
              <a:ext uri="{FF2B5EF4-FFF2-40B4-BE49-F238E27FC236}">
                <a16:creationId xmlns:a16="http://schemas.microsoft.com/office/drawing/2014/main" id="{90E6AAA3-62FF-D08E-721D-1D9E9997B837}"/>
              </a:ext>
            </a:extLst>
          </p:cNvPr>
          <p:cNvSpPr txBox="1"/>
          <p:nvPr/>
        </p:nvSpPr>
        <p:spPr>
          <a:xfrm>
            <a:off x="304798" y="3353652"/>
            <a:ext cx="5967663" cy="830997"/>
          </a:xfrm>
          <a:prstGeom prst="rect">
            <a:avLst/>
          </a:prstGeom>
          <a:noFill/>
        </p:spPr>
        <p:txBody>
          <a:bodyPr wrap="square" rtlCol="0">
            <a:spAutoFit/>
          </a:bodyPr>
          <a:lstStyle/>
          <a:p>
            <a:r>
              <a:rPr lang="en-US" sz="2400" dirty="0"/>
              <a:t>Scattering </a:t>
            </a:r>
            <a:r>
              <a:rPr lang="en-US" sz="2400" dirty="0">
                <a:sym typeface="Wingdings" pitchFamily="2" charset="2"/>
              </a:rPr>
              <a:t></a:t>
            </a:r>
            <a:r>
              <a:rPr lang="en-US" sz="2400" dirty="0"/>
              <a:t> </a:t>
            </a:r>
            <a:r>
              <a:rPr lang="en-US" sz="2400" dirty="0" err="1"/>
              <a:t>Galerkin</a:t>
            </a:r>
            <a:r>
              <a:rPr lang="en-US" sz="2400" dirty="0"/>
              <a:t> projection but potential is </a:t>
            </a:r>
            <a:r>
              <a:rPr lang="en-US" sz="2400" dirty="0">
                <a:solidFill>
                  <a:srgbClr val="FF0000"/>
                </a:solidFill>
              </a:rPr>
              <a:t>non-affine</a:t>
            </a:r>
            <a:r>
              <a:rPr lang="en-US" sz="2400" dirty="0"/>
              <a:t> in the parameters to fit:</a:t>
            </a:r>
          </a:p>
        </p:txBody>
      </p:sp>
      <p:pic>
        <p:nvPicPr>
          <p:cNvPr id="16" name="Picture 15">
            <a:extLst>
              <a:ext uri="{FF2B5EF4-FFF2-40B4-BE49-F238E27FC236}">
                <a16:creationId xmlns:a16="http://schemas.microsoft.com/office/drawing/2014/main" id="{D8F4EC20-DBF7-C8B1-A2EC-2476AC3A5260}"/>
              </a:ext>
            </a:extLst>
          </p:cNvPr>
          <p:cNvPicPr>
            <a:picLocks noChangeAspect="1"/>
          </p:cNvPicPr>
          <p:nvPr/>
        </p:nvPicPr>
        <p:blipFill>
          <a:blip r:embed="rId5"/>
          <a:stretch>
            <a:fillRect/>
          </a:stretch>
        </p:blipFill>
        <p:spPr>
          <a:xfrm>
            <a:off x="520604" y="4435814"/>
            <a:ext cx="5967663" cy="1878709"/>
          </a:xfrm>
          <a:prstGeom prst="rect">
            <a:avLst/>
          </a:prstGeom>
          <a:solidFill>
            <a:schemeClr val="bg1"/>
          </a:solidFill>
        </p:spPr>
      </p:pic>
      <p:sp>
        <p:nvSpPr>
          <p:cNvPr id="19" name="Rectangle 18">
            <a:extLst>
              <a:ext uri="{FF2B5EF4-FFF2-40B4-BE49-F238E27FC236}">
                <a16:creationId xmlns:a16="http://schemas.microsoft.com/office/drawing/2014/main" id="{18440B1F-B2D7-A840-4238-11FB319714B1}"/>
              </a:ext>
            </a:extLst>
          </p:cNvPr>
          <p:cNvSpPr/>
          <p:nvPr/>
        </p:nvSpPr>
        <p:spPr>
          <a:xfrm>
            <a:off x="10741695" y="5999105"/>
            <a:ext cx="220083" cy="315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415F3E-DC3E-04D5-4BC1-7DE49FD6F0A5}"/>
              </a:ext>
            </a:extLst>
          </p:cNvPr>
          <p:cNvGrpSpPr/>
          <p:nvPr/>
        </p:nvGrpSpPr>
        <p:grpSpPr>
          <a:xfrm>
            <a:off x="508622" y="912700"/>
            <a:ext cx="9664200" cy="1200329"/>
            <a:chOff x="508622" y="912700"/>
            <a:chExt cx="9664200" cy="1200329"/>
          </a:xfrm>
        </p:grpSpPr>
        <p:pic>
          <p:nvPicPr>
            <p:cNvPr id="22" name="Picture 21">
              <a:extLst>
                <a:ext uri="{FF2B5EF4-FFF2-40B4-BE49-F238E27FC236}">
                  <a16:creationId xmlns:a16="http://schemas.microsoft.com/office/drawing/2014/main" id="{2584F960-2375-61CD-3495-911836934AC8}"/>
                </a:ext>
              </a:extLst>
            </p:cNvPr>
            <p:cNvPicPr>
              <a:picLocks noChangeAspect="1"/>
            </p:cNvPicPr>
            <p:nvPr/>
          </p:nvPicPr>
          <p:blipFill>
            <a:blip r:embed="rId6"/>
            <a:stretch>
              <a:fillRect/>
            </a:stretch>
          </p:blipFill>
          <p:spPr>
            <a:xfrm>
              <a:off x="508622" y="1022164"/>
              <a:ext cx="2207723" cy="1013545"/>
            </a:xfrm>
            <a:prstGeom prst="rect">
              <a:avLst/>
            </a:prstGeom>
          </p:spPr>
        </p:pic>
        <p:sp>
          <p:nvSpPr>
            <p:cNvPr id="23" name="TextBox 22">
              <a:extLst>
                <a:ext uri="{FF2B5EF4-FFF2-40B4-BE49-F238E27FC236}">
                  <a16:creationId xmlns:a16="http://schemas.microsoft.com/office/drawing/2014/main" id="{887B7385-FBEF-7336-6907-1EC32673DF54}"/>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r>
                <a:rPr lang="en-US" sz="2400" dirty="0"/>
                <a:t>Nuclear </a:t>
              </a:r>
              <a:r>
                <a:rPr lang="en-US" sz="2400" b="1" dirty="0">
                  <a:solidFill>
                    <a:srgbClr val="FF0000"/>
                  </a:solidFill>
                </a:rPr>
                <a:t>ROSE</a:t>
              </a:r>
              <a:r>
                <a:rPr lang="en-US" sz="2400" dirty="0"/>
                <a:t> in BAND Framework v0.3.</a:t>
              </a:r>
              <a:br>
                <a:rPr lang="en-US" sz="2400" dirty="0"/>
              </a:br>
              <a:r>
                <a:rPr lang="en-US" sz="2400" b="1" dirty="0">
                  <a:solidFill>
                    <a:srgbClr val="FF0000"/>
                  </a:solidFill>
                </a:rPr>
                <a:t>R</a:t>
              </a:r>
              <a:r>
                <a:rPr lang="en-US" sz="2400" dirty="0"/>
                <a:t>educed </a:t>
              </a:r>
              <a:r>
                <a:rPr lang="en-US" sz="2400" b="1" dirty="0">
                  <a:solidFill>
                    <a:srgbClr val="FF0000"/>
                  </a:solidFill>
                </a:rPr>
                <a:t>O</a:t>
              </a:r>
              <a:r>
                <a:rPr lang="en-US" sz="2400" dirty="0"/>
                <a:t>rder </a:t>
              </a:r>
              <a:r>
                <a:rPr lang="en-US" sz="2400" b="1" dirty="0">
                  <a:solidFill>
                    <a:srgbClr val="FF0000"/>
                  </a:solidFill>
                </a:rPr>
                <a:t>S</a:t>
              </a:r>
              <a:r>
                <a:rPr lang="en-US" sz="2400" dirty="0"/>
                <a:t>cattering </a:t>
              </a:r>
              <a:r>
                <a:rPr lang="en-US" sz="2400" b="1" dirty="0">
                  <a:solidFill>
                    <a:srgbClr val="FF0000"/>
                  </a:solidFill>
                </a:rPr>
                <a:t>E</a:t>
              </a:r>
              <a:r>
                <a:rPr lang="en-US" sz="2400" dirty="0"/>
                <a:t>mulator can handle local, complex, non-affine interactions. [Future: non-local, …]</a:t>
              </a:r>
            </a:p>
          </p:txBody>
        </p:sp>
      </p:grpSp>
      <p:sp>
        <p:nvSpPr>
          <p:cNvPr id="2" name="Rectangle 1">
            <a:extLst>
              <a:ext uri="{FF2B5EF4-FFF2-40B4-BE49-F238E27FC236}">
                <a16:creationId xmlns:a16="http://schemas.microsoft.com/office/drawing/2014/main" id="{2F4ACCB3-A05F-CA4F-E8B0-5E137F7EE0AC}"/>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rPr>
              <a:t>RBM emulators for non-affine scattering problems</a:t>
            </a:r>
            <a:endParaRPr lang="en-US" sz="3600" b="1" dirty="0">
              <a:solidFill>
                <a:srgbClr val="FF0000"/>
              </a:solidFill>
            </a:endParaRPr>
          </a:p>
        </p:txBody>
      </p:sp>
      <p:sp>
        <p:nvSpPr>
          <p:cNvPr id="4" name="TextBox 3">
            <a:extLst>
              <a:ext uri="{FF2B5EF4-FFF2-40B4-BE49-F238E27FC236}">
                <a16:creationId xmlns:a16="http://schemas.microsoft.com/office/drawing/2014/main" id="{D2838B1F-5BD5-D428-1585-1053A959459A}"/>
              </a:ext>
            </a:extLst>
          </p:cNvPr>
          <p:cNvSpPr txBox="1"/>
          <p:nvPr/>
        </p:nvSpPr>
        <p:spPr>
          <a:xfrm>
            <a:off x="10723258" y="836275"/>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7" action="ppaction://hlinksldjump"/>
              </a:rPr>
              <a:t>back</a:t>
            </a:r>
            <a:r>
              <a:rPr lang="en-US" dirty="0"/>
              <a:t>]</a:t>
            </a:r>
          </a:p>
        </p:txBody>
      </p:sp>
    </p:spTree>
    <p:extLst>
      <p:ext uri="{BB962C8B-B14F-4D97-AF65-F5344CB8AC3E}">
        <p14:creationId xmlns:p14="http://schemas.microsoft.com/office/powerpoint/2010/main" val="21704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F01D2F5-FD3E-66EE-A0E0-030EE3C31F5A}"/>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30" name="Picture 29">
            <a:extLst>
              <a:ext uri="{FF2B5EF4-FFF2-40B4-BE49-F238E27FC236}">
                <a16:creationId xmlns:a16="http://schemas.microsoft.com/office/drawing/2014/main" id="{5D1A4B55-50E3-3D8A-2F5D-ED0657D9FD25}"/>
              </a:ext>
            </a:extLst>
          </p:cNvPr>
          <p:cNvPicPr>
            <a:picLocks noChangeAspect="1"/>
          </p:cNvPicPr>
          <p:nvPr/>
        </p:nvPicPr>
        <p:blipFill>
          <a:blip r:embed="rId3"/>
          <a:stretch>
            <a:fillRect/>
          </a:stretch>
        </p:blipFill>
        <p:spPr>
          <a:xfrm>
            <a:off x="995824" y="2898125"/>
            <a:ext cx="4809112" cy="530876"/>
          </a:xfrm>
          <a:prstGeom prst="rect">
            <a:avLst/>
          </a:prstGeom>
        </p:spPr>
      </p:pic>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4"/>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5"/>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6"/>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7"/>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8"/>
          <a:stretch>
            <a:fillRect/>
          </a:stretch>
        </p:blipFill>
        <p:spPr>
          <a:xfrm>
            <a:off x="6339840" y="2804160"/>
            <a:ext cx="5488467" cy="3901440"/>
          </a:xfrm>
          <a:prstGeom prst="rect">
            <a:avLst/>
          </a:prstGeom>
        </p:spPr>
      </p:pic>
      <p:grpSp>
        <p:nvGrpSpPr>
          <p:cNvPr id="4" name="Group 3">
            <a:extLst>
              <a:ext uri="{FF2B5EF4-FFF2-40B4-BE49-F238E27FC236}">
                <a16:creationId xmlns:a16="http://schemas.microsoft.com/office/drawing/2014/main" id="{8EB478F7-6954-0EED-95C7-BBC0276A1EB5}"/>
              </a:ext>
            </a:extLst>
          </p:cNvPr>
          <p:cNvGrpSpPr/>
          <p:nvPr/>
        </p:nvGrpSpPr>
        <p:grpSpPr>
          <a:xfrm>
            <a:off x="745232" y="3627317"/>
            <a:ext cx="5390930" cy="2790508"/>
            <a:chOff x="256032" y="2754919"/>
            <a:chExt cx="4043198" cy="2092881"/>
          </a:xfrm>
        </p:grpSpPr>
        <p:sp>
          <p:nvSpPr>
            <p:cNvPr id="6" name="Rounded Rectangle 5">
              <a:extLst>
                <a:ext uri="{FF2B5EF4-FFF2-40B4-BE49-F238E27FC236}">
                  <a16:creationId xmlns:a16="http://schemas.microsoft.com/office/drawing/2014/main" id="{3AA2EBAE-3783-2FAB-CA83-1EA1D411AF3C}"/>
                </a:ext>
              </a:extLst>
            </p:cNvPr>
            <p:cNvSpPr/>
            <p:nvPr/>
          </p:nvSpPr>
          <p:spPr>
            <a:xfrm>
              <a:off x="256032" y="2754919"/>
              <a:ext cx="4043198" cy="2092881"/>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267"/>
                </a:spcAft>
              </a:pPr>
              <a:endParaRPr lang="en-US" sz="2400" dirty="0">
                <a:solidFill>
                  <a:srgbClr val="FF0000"/>
                </a:solidFill>
              </a:endParaRPr>
            </a:p>
            <a:p>
              <a:pPr algn="ctr">
                <a:spcAft>
                  <a:spcPts val="200"/>
                </a:spcAft>
              </a:pPr>
              <a:r>
                <a:rPr lang="en-US" sz="2400" dirty="0">
                  <a:solidFill>
                    <a:srgbClr val="FF0000"/>
                  </a:solidFill>
                </a:rPr>
                <a:t>pr(</a:t>
              </a:r>
              <a:r>
                <a:rPr lang="en-US" sz="2400" dirty="0" err="1">
                  <a:solidFill>
                    <a:srgbClr val="FF0000"/>
                  </a:solidFill>
                </a:rPr>
                <a:t>δ</a:t>
              </a:r>
              <a:r>
                <a:rPr lang="en-US" sz="2400" b="1" dirty="0" err="1">
                  <a:solidFill>
                    <a:srgbClr val="FF0000"/>
                  </a:solidFill>
                </a:rPr>
                <a:t>y</a:t>
              </a:r>
              <a:r>
                <a:rPr lang="en-US" sz="2400" b="1" baseline="-25000" dirty="0" err="1">
                  <a:solidFill>
                    <a:srgbClr val="FF0000"/>
                  </a:solidFill>
                </a:rPr>
                <a:t>th</a:t>
              </a:r>
              <a:r>
                <a:rPr lang="en-US" sz="2400" b="1" baseline="-25000" dirty="0">
                  <a:solidFill>
                    <a:srgbClr val="FF0000"/>
                  </a:solidFill>
                </a:rPr>
                <a:t> </a:t>
              </a:r>
              <a:r>
                <a:rPr lang="en-US" sz="2400" dirty="0">
                  <a:solidFill>
                    <a:srgbClr val="FF0000"/>
                  </a:solidFill>
                </a:rPr>
                <a:t>|</a:t>
              </a:r>
              <a:r>
                <a:rPr lang="en-US" sz="2400" b="1" dirty="0" err="1">
                  <a:solidFill>
                    <a:srgbClr val="FF0000"/>
                  </a:solidFill>
                </a:rPr>
                <a:t>y</a:t>
              </a:r>
              <a:r>
                <a:rPr lang="en-US" sz="2400" b="1" baseline="-25000" dirty="0" err="1">
                  <a:solidFill>
                    <a:srgbClr val="FF0000"/>
                  </a:solidFill>
                </a:rPr>
                <a:t>th</a:t>
              </a:r>
              <a:r>
                <a:rPr lang="en-US" sz="2400" dirty="0">
                  <a:solidFill>
                    <a:srgbClr val="FF0000"/>
                  </a:solidFill>
                </a:rPr>
                <a:t> , I)</a:t>
              </a:r>
              <a:r>
                <a:rPr lang="en-US" sz="2400" dirty="0">
                  <a:solidFill>
                    <a:schemeClr val="tx1"/>
                  </a:solidFill>
                </a:rPr>
                <a:t> ⇒</a:t>
              </a:r>
            </a:p>
            <a:p>
              <a:pPr algn="ctr">
                <a:spcAft>
                  <a:spcPts val="200"/>
                </a:spcAft>
              </a:pPr>
              <a:r>
                <a:rPr lang="en-US" sz="2400" dirty="0">
                  <a:solidFill>
                    <a:schemeClr val="tx1"/>
                  </a:solidFill>
                </a:rPr>
                <a:t>pdf of </a:t>
              </a:r>
              <a:r>
                <a:rPr lang="en-US" sz="2400" i="1" dirty="0">
                  <a:solidFill>
                    <a:schemeClr val="tx1"/>
                  </a:solidFill>
                </a:rPr>
                <a:t>model discrepancy </a:t>
              </a:r>
              <a:r>
                <a:rPr lang="en-US" sz="2400" dirty="0" err="1">
                  <a:solidFill>
                    <a:schemeClr val="tx1"/>
                  </a:solidFill>
                </a:rPr>
                <a:t>δ</a:t>
              </a:r>
              <a:r>
                <a:rPr lang="en-US" sz="2400" b="1" dirty="0" err="1">
                  <a:solidFill>
                    <a:schemeClr val="tx1"/>
                  </a:solidFill>
                </a:rPr>
                <a:t>y</a:t>
              </a:r>
              <a:r>
                <a:rPr lang="en-US" sz="2400" b="1" baseline="-25000" dirty="0" err="1">
                  <a:solidFill>
                    <a:schemeClr val="tx1"/>
                  </a:solidFill>
                </a:rPr>
                <a:t>th</a:t>
              </a:r>
              <a:r>
                <a:rPr lang="en-US" sz="2400" b="1" baseline="-25000" dirty="0">
                  <a:solidFill>
                    <a:schemeClr val="tx1"/>
                  </a:solidFill>
                </a:rPr>
                <a:t> </a:t>
              </a:r>
              <a:r>
                <a:rPr lang="en-US" sz="2400" dirty="0">
                  <a:solidFill>
                    <a:schemeClr val="tx1"/>
                  </a:solidFill>
                </a:rPr>
                <a:t>(model error) given order-by-order theory calculations </a:t>
              </a:r>
              <a:r>
                <a:rPr lang="en-US" sz="2400" b="1" dirty="0" err="1">
                  <a:solidFill>
                    <a:schemeClr val="tx1"/>
                  </a:solidFill>
                </a:rPr>
                <a:t>y</a:t>
              </a:r>
              <a:r>
                <a:rPr lang="en-US" sz="2400" b="1" baseline="-25000" dirty="0" err="1">
                  <a:solidFill>
                    <a:schemeClr val="tx1"/>
                  </a:solidFill>
                </a:rPr>
                <a:t>th</a:t>
              </a:r>
              <a:r>
                <a:rPr lang="en-US" sz="2400" b="1" dirty="0">
                  <a:solidFill>
                    <a:schemeClr val="tx1"/>
                  </a:solidFill>
                </a:rPr>
                <a:t> </a:t>
              </a:r>
              <a:r>
                <a:rPr lang="en-US" sz="2400" dirty="0">
                  <a:solidFill>
                    <a:schemeClr val="tx1"/>
                  </a:solidFill>
                </a:rPr>
                <a:t>plus other information I </a:t>
              </a:r>
            </a:p>
          </p:txBody>
        </p:sp>
        <p:sp>
          <p:nvSpPr>
            <p:cNvPr id="7" name="TextBox 6">
              <a:extLst>
                <a:ext uri="{FF2B5EF4-FFF2-40B4-BE49-F238E27FC236}">
                  <a16:creationId xmlns:a16="http://schemas.microsoft.com/office/drawing/2014/main" id="{04C65DF4-725E-28F3-F33C-48C05B18ABD8}"/>
                </a:ext>
              </a:extLst>
            </p:cNvPr>
            <p:cNvSpPr txBox="1"/>
            <p:nvPr/>
          </p:nvSpPr>
          <p:spPr>
            <a:xfrm>
              <a:off x="439838" y="2791073"/>
              <a:ext cx="3428920" cy="377075"/>
            </a:xfrm>
            <a:prstGeom prst="rect">
              <a:avLst/>
            </a:prstGeom>
            <a:noFill/>
          </p:spPr>
          <p:txBody>
            <a:bodyPr wrap="none" rtlCol="0">
              <a:spAutoFit/>
            </a:bodyPr>
            <a:lstStyle/>
            <a:p>
              <a:r>
                <a:rPr lang="en-US" sz="2667" dirty="0"/>
                <a:t>Examples of pdfs for model UQ:</a:t>
              </a:r>
            </a:p>
          </p:txBody>
        </p:sp>
      </p:grpSp>
      <p:grpSp>
        <p:nvGrpSpPr>
          <p:cNvPr id="26" name="Group 25">
            <a:extLst>
              <a:ext uri="{FF2B5EF4-FFF2-40B4-BE49-F238E27FC236}">
                <a16:creationId xmlns:a16="http://schemas.microsoft.com/office/drawing/2014/main" id="{82D8FA31-27A8-B0E2-4356-3A429F8A2642}"/>
              </a:ext>
            </a:extLst>
          </p:cNvPr>
          <p:cNvGrpSpPr>
            <a:grpSpLocks noChangeAspect="1"/>
          </p:cNvGrpSpPr>
          <p:nvPr/>
        </p:nvGrpSpPr>
        <p:grpSpPr>
          <a:xfrm>
            <a:off x="6447998" y="951838"/>
            <a:ext cx="5012790" cy="5778102"/>
            <a:chOff x="2590800" y="1468582"/>
            <a:chExt cx="3629891" cy="4184073"/>
          </a:xfrm>
        </p:grpSpPr>
        <p:sp>
          <p:nvSpPr>
            <p:cNvPr id="27" name="Rectangle 26">
              <a:extLst>
                <a:ext uri="{FF2B5EF4-FFF2-40B4-BE49-F238E27FC236}">
                  <a16:creationId xmlns:a16="http://schemas.microsoft.com/office/drawing/2014/main" id="{35F4A78E-6B1D-1BDB-5FF9-54D5E83937E9}"/>
                </a:ext>
              </a:extLst>
            </p:cNvPr>
            <p:cNvSpPr/>
            <p:nvPr/>
          </p:nvSpPr>
          <p:spPr>
            <a:xfrm>
              <a:off x="2590800" y="1468582"/>
              <a:ext cx="3629891" cy="418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32BE78C-C477-4E6B-4121-A99C58C20360}"/>
                </a:ext>
              </a:extLst>
            </p:cNvPr>
            <p:cNvPicPr>
              <a:picLocks noChangeAspect="1"/>
            </p:cNvPicPr>
            <p:nvPr/>
          </p:nvPicPr>
          <p:blipFill>
            <a:blip r:embed="rId9"/>
            <a:stretch>
              <a:fillRect/>
            </a:stretch>
          </p:blipFill>
          <p:spPr>
            <a:xfrm>
              <a:off x="2849995" y="1731817"/>
              <a:ext cx="3111500" cy="3657599"/>
            </a:xfrm>
            <a:prstGeom prst="rect">
              <a:avLst/>
            </a:prstGeom>
            <a:noFill/>
          </p:spPr>
        </p:pic>
      </p:grpSp>
    </p:spTree>
    <p:extLst>
      <p:ext uri="{BB962C8B-B14F-4D97-AF65-F5344CB8AC3E}">
        <p14:creationId xmlns:p14="http://schemas.microsoft.com/office/powerpoint/2010/main" val="7598085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7A7864-E810-DA5F-1A04-5372BBF1FC3A}"/>
              </a:ext>
            </a:extLst>
          </p:cNvPr>
          <p:cNvPicPr>
            <a:picLocks noChangeAspect="1"/>
          </p:cNvPicPr>
          <p:nvPr/>
        </p:nvPicPr>
        <p:blipFill>
          <a:blip r:embed="rId3"/>
          <a:stretch>
            <a:fillRect/>
          </a:stretch>
        </p:blipFill>
        <p:spPr>
          <a:xfrm>
            <a:off x="213835" y="2123391"/>
            <a:ext cx="3903165" cy="4734609"/>
          </a:xfrm>
          <a:prstGeom prst="rect">
            <a:avLst/>
          </a:prstGeom>
        </p:spPr>
      </p:pic>
      <p:sp>
        <p:nvSpPr>
          <p:cNvPr id="21" name="Rectangle 20">
            <a:extLst>
              <a:ext uri="{FF2B5EF4-FFF2-40B4-BE49-F238E27FC236}">
                <a16:creationId xmlns:a16="http://schemas.microsoft.com/office/drawing/2014/main" id="{39C3AF69-A175-10E8-0A2D-B9F8AA585343}"/>
              </a:ext>
            </a:extLst>
          </p:cNvPr>
          <p:cNvSpPr/>
          <p:nvPr/>
        </p:nvSpPr>
        <p:spPr>
          <a:xfrm>
            <a:off x="10741695" y="5999105"/>
            <a:ext cx="220083" cy="315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68ADD57-ADEF-10A7-A44F-8A2FDDCA9369}"/>
              </a:ext>
            </a:extLst>
          </p:cNvPr>
          <p:cNvPicPr>
            <a:picLocks noChangeAspect="1"/>
          </p:cNvPicPr>
          <p:nvPr/>
        </p:nvPicPr>
        <p:blipFill>
          <a:blip r:embed="rId4"/>
          <a:stretch>
            <a:fillRect/>
          </a:stretch>
        </p:blipFill>
        <p:spPr>
          <a:xfrm>
            <a:off x="4257207" y="2828885"/>
            <a:ext cx="7822187" cy="3826333"/>
          </a:xfrm>
          <a:prstGeom prst="rect">
            <a:avLst/>
          </a:prstGeom>
        </p:spPr>
      </p:pic>
      <p:sp>
        <p:nvSpPr>
          <p:cNvPr id="23" name="TextBox 22">
            <a:extLst>
              <a:ext uri="{FF2B5EF4-FFF2-40B4-BE49-F238E27FC236}">
                <a16:creationId xmlns:a16="http://schemas.microsoft.com/office/drawing/2014/main" id="{80897CA7-9659-6473-067B-EA52FE57AB40}"/>
              </a:ext>
            </a:extLst>
          </p:cNvPr>
          <p:cNvSpPr txBox="1"/>
          <p:nvPr/>
        </p:nvSpPr>
        <p:spPr>
          <a:xfrm>
            <a:off x="4989035" y="2287064"/>
            <a:ext cx="3574921" cy="400110"/>
          </a:xfrm>
          <a:prstGeom prst="rect">
            <a:avLst/>
          </a:prstGeom>
          <a:noFill/>
        </p:spPr>
        <p:txBody>
          <a:bodyPr wrap="square">
            <a:spAutoFit/>
          </a:bodyPr>
          <a:lstStyle/>
          <a:p>
            <a:pPr lvl="1">
              <a:spcBef>
                <a:spcPts val="200"/>
              </a:spcBef>
              <a:spcAft>
                <a:spcPts val="600"/>
              </a:spcAft>
            </a:pPr>
            <a:r>
              <a:rPr lang="en-US" sz="2000" b="1" u="none" strike="noStrike" dirty="0">
                <a:effectLst/>
                <a:highlight>
                  <a:srgbClr val="FFFFFF"/>
                </a:highlight>
                <a:hlinkClick r:id="rId5"/>
              </a:rPr>
              <a:t>[Odell et al., PRC (2024)</a:t>
            </a:r>
            <a:r>
              <a:rPr lang="en-US" sz="2000" b="1" u="none" strike="noStrike" dirty="0">
                <a:effectLst/>
                <a:highlight>
                  <a:srgbClr val="FFFFFF"/>
                </a:highlight>
              </a:rPr>
              <a:t>]</a:t>
            </a:r>
          </a:p>
        </p:txBody>
      </p:sp>
      <p:grpSp>
        <p:nvGrpSpPr>
          <p:cNvPr id="25" name="Group 24">
            <a:extLst>
              <a:ext uri="{FF2B5EF4-FFF2-40B4-BE49-F238E27FC236}">
                <a16:creationId xmlns:a16="http://schemas.microsoft.com/office/drawing/2014/main" id="{01FACC55-FDC4-FC6C-86E3-32A2CB9A28B1}"/>
              </a:ext>
            </a:extLst>
          </p:cNvPr>
          <p:cNvGrpSpPr/>
          <p:nvPr/>
        </p:nvGrpSpPr>
        <p:grpSpPr>
          <a:xfrm>
            <a:off x="508622" y="912700"/>
            <a:ext cx="9664200" cy="1200329"/>
            <a:chOff x="508622" y="912700"/>
            <a:chExt cx="9664200" cy="1200329"/>
          </a:xfrm>
        </p:grpSpPr>
        <p:pic>
          <p:nvPicPr>
            <p:cNvPr id="26" name="Picture 25">
              <a:extLst>
                <a:ext uri="{FF2B5EF4-FFF2-40B4-BE49-F238E27FC236}">
                  <a16:creationId xmlns:a16="http://schemas.microsoft.com/office/drawing/2014/main" id="{CB012785-9260-9202-840F-D8AB10740299}"/>
                </a:ext>
              </a:extLst>
            </p:cNvPr>
            <p:cNvPicPr>
              <a:picLocks noChangeAspect="1"/>
            </p:cNvPicPr>
            <p:nvPr/>
          </p:nvPicPr>
          <p:blipFill>
            <a:blip r:embed="rId6"/>
            <a:stretch>
              <a:fillRect/>
            </a:stretch>
          </p:blipFill>
          <p:spPr>
            <a:xfrm>
              <a:off x="508622" y="1022164"/>
              <a:ext cx="2207723" cy="1013545"/>
            </a:xfrm>
            <a:prstGeom prst="rect">
              <a:avLst/>
            </a:prstGeom>
          </p:spPr>
        </p:pic>
        <p:sp>
          <p:nvSpPr>
            <p:cNvPr id="27" name="TextBox 26">
              <a:extLst>
                <a:ext uri="{FF2B5EF4-FFF2-40B4-BE49-F238E27FC236}">
                  <a16:creationId xmlns:a16="http://schemas.microsoft.com/office/drawing/2014/main" id="{5FAA7D93-3BF6-EBFE-956E-4BCEEE8A2CEE}"/>
                </a:ext>
              </a:extLst>
            </p:cNvPr>
            <p:cNvSpPr txBox="1"/>
            <p:nvPr/>
          </p:nvSpPr>
          <p:spPr>
            <a:xfrm>
              <a:off x="3131249" y="912700"/>
              <a:ext cx="7041573" cy="1200329"/>
            </a:xfrm>
            <a:prstGeom prst="rect">
              <a:avLst/>
            </a:prstGeom>
            <a:solidFill>
              <a:schemeClr val="accent4">
                <a:lumMod val="20000"/>
                <a:lumOff val="80000"/>
              </a:schemeClr>
            </a:solidFill>
          </p:spPr>
          <p:txBody>
            <a:bodyPr wrap="square" rtlCol="0">
              <a:spAutoFit/>
            </a:bodyPr>
            <a:lstStyle/>
            <a:p>
              <a:r>
                <a:rPr lang="en-US" sz="2400" dirty="0"/>
                <a:t>Nuclear </a:t>
              </a:r>
              <a:r>
                <a:rPr lang="en-US" sz="2400" b="1" dirty="0">
                  <a:solidFill>
                    <a:srgbClr val="FF0000"/>
                  </a:solidFill>
                </a:rPr>
                <a:t>ROSE</a:t>
              </a:r>
              <a:r>
                <a:rPr lang="en-US" sz="2400" dirty="0"/>
                <a:t> in BAND Framework v0.3.</a:t>
              </a:r>
              <a:br>
                <a:rPr lang="en-US" sz="2400" dirty="0"/>
              </a:br>
              <a:r>
                <a:rPr lang="en-US" sz="2400" b="1" dirty="0">
                  <a:solidFill>
                    <a:srgbClr val="FF0000"/>
                  </a:solidFill>
                </a:rPr>
                <a:t>R</a:t>
              </a:r>
              <a:r>
                <a:rPr lang="en-US" sz="2400" dirty="0"/>
                <a:t>educed </a:t>
              </a:r>
              <a:r>
                <a:rPr lang="en-US" sz="2400" b="1" dirty="0">
                  <a:solidFill>
                    <a:srgbClr val="FF0000"/>
                  </a:solidFill>
                </a:rPr>
                <a:t>O</a:t>
              </a:r>
              <a:r>
                <a:rPr lang="en-US" sz="2400" dirty="0"/>
                <a:t>rder </a:t>
              </a:r>
              <a:r>
                <a:rPr lang="en-US" sz="2400" b="1" dirty="0">
                  <a:solidFill>
                    <a:srgbClr val="FF0000"/>
                  </a:solidFill>
                </a:rPr>
                <a:t>S</a:t>
              </a:r>
              <a:r>
                <a:rPr lang="en-US" sz="2400" dirty="0"/>
                <a:t>cattering </a:t>
              </a:r>
              <a:r>
                <a:rPr lang="en-US" sz="2400" b="1" dirty="0">
                  <a:solidFill>
                    <a:srgbClr val="FF0000"/>
                  </a:solidFill>
                </a:rPr>
                <a:t>E</a:t>
              </a:r>
              <a:r>
                <a:rPr lang="en-US" sz="2400" dirty="0"/>
                <a:t>mulator can handle local, complex, non-affine interactions. [Future: non-local, …]</a:t>
              </a:r>
            </a:p>
          </p:txBody>
        </p:sp>
      </p:grpSp>
      <p:sp>
        <p:nvSpPr>
          <p:cNvPr id="2" name="Rectangle 1">
            <a:extLst>
              <a:ext uri="{FF2B5EF4-FFF2-40B4-BE49-F238E27FC236}">
                <a16:creationId xmlns:a16="http://schemas.microsoft.com/office/drawing/2014/main" id="{FAFA44ED-6F85-466A-03BF-01B56071AC17}"/>
              </a:ext>
            </a:extLst>
          </p:cNvPr>
          <p:cNvSpPr/>
          <p:nvPr/>
        </p:nvSpPr>
        <p:spPr>
          <a:xfrm>
            <a:off x="1440652" y="175239"/>
            <a:ext cx="9811212" cy="646331"/>
          </a:xfrm>
          <a:prstGeom prst="rect">
            <a:avLst/>
          </a:prstGeom>
        </p:spPr>
        <p:txBody>
          <a:bodyPr wrap="none">
            <a:spAutoFit/>
          </a:bodyPr>
          <a:lstStyle/>
          <a:p>
            <a:r>
              <a:rPr lang="en-US" sz="3600" b="1" i="0" dirty="0">
                <a:solidFill>
                  <a:srgbClr val="FF0000"/>
                </a:solidFill>
                <a:effectLst/>
              </a:rPr>
              <a:t>RBM emulators for non-affine scattering problems</a:t>
            </a:r>
            <a:endParaRPr lang="en-US" sz="3600" b="1" dirty="0">
              <a:solidFill>
                <a:srgbClr val="FF0000"/>
              </a:solidFill>
            </a:endParaRPr>
          </a:p>
        </p:txBody>
      </p:sp>
      <p:sp>
        <p:nvSpPr>
          <p:cNvPr id="4" name="TextBox 3">
            <a:extLst>
              <a:ext uri="{FF2B5EF4-FFF2-40B4-BE49-F238E27FC236}">
                <a16:creationId xmlns:a16="http://schemas.microsoft.com/office/drawing/2014/main" id="{C568CA69-A5CB-06CE-36A7-A5CD50DDABC9}"/>
              </a:ext>
            </a:extLst>
          </p:cNvPr>
          <p:cNvSpPr txBox="1"/>
          <p:nvPr/>
        </p:nvSpPr>
        <p:spPr>
          <a:xfrm>
            <a:off x="10723258" y="836275"/>
            <a:ext cx="760144" cy="369332"/>
          </a:xfrm>
          <a:prstGeom prst="rect">
            <a:avLst/>
          </a:prstGeom>
          <a:solidFill>
            <a:schemeClr val="accent4">
              <a:lumMod val="20000"/>
              <a:lumOff val="80000"/>
            </a:schemeClr>
          </a:solidFill>
        </p:spPr>
        <p:txBody>
          <a:bodyPr wrap="none" rtlCol="0">
            <a:spAutoFit/>
          </a:bodyPr>
          <a:lstStyle/>
          <a:p>
            <a:r>
              <a:rPr lang="en-US" dirty="0"/>
              <a:t>[</a:t>
            </a:r>
            <a:r>
              <a:rPr lang="en-US" dirty="0">
                <a:hlinkClick r:id="rId7" action="ppaction://hlinksldjump"/>
              </a:rPr>
              <a:t>back</a:t>
            </a:r>
            <a:r>
              <a:rPr lang="en-US" dirty="0"/>
              <a:t>]</a:t>
            </a:r>
          </a:p>
        </p:txBody>
      </p:sp>
    </p:spTree>
    <p:extLst>
      <p:ext uri="{BB962C8B-B14F-4D97-AF65-F5344CB8AC3E}">
        <p14:creationId xmlns:p14="http://schemas.microsoft.com/office/powerpoint/2010/main" val="33041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04056F-504F-AE53-49EE-FF6C9E31A887}"/>
              </a:ext>
            </a:extLst>
          </p:cNvPr>
          <p:cNvSpPr txBox="1">
            <a:spLocks/>
          </p:cNvSpPr>
          <p:nvPr/>
        </p:nvSpPr>
        <p:spPr>
          <a:xfrm>
            <a:off x="1860483" y="238701"/>
            <a:ext cx="8736760" cy="7923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200"/>
              </a:spcAft>
              <a:buFont typeface="Wingdings" pitchFamily="2" charset="2"/>
              <a:buChar char="q"/>
            </a:pPr>
            <a:r>
              <a:rPr lang="en-US" sz="3600" b="1" dirty="0">
                <a:solidFill>
                  <a:srgbClr val="FF0000"/>
                </a:solidFill>
                <a:latin typeface="+mn-lt"/>
              </a:rPr>
              <a:t> Use as informative priors as is reasonable</a:t>
            </a:r>
          </a:p>
        </p:txBody>
      </p:sp>
      <p:sp>
        <p:nvSpPr>
          <p:cNvPr id="4" name="TextBox 3">
            <a:extLst>
              <a:ext uri="{FF2B5EF4-FFF2-40B4-BE49-F238E27FC236}">
                <a16:creationId xmlns:a16="http://schemas.microsoft.com/office/drawing/2014/main" id="{948524EC-2D55-2E3C-5050-160CD71D5908}"/>
              </a:ext>
            </a:extLst>
          </p:cNvPr>
          <p:cNvSpPr txBox="1"/>
          <p:nvPr/>
        </p:nvSpPr>
        <p:spPr>
          <a:xfrm>
            <a:off x="335448" y="880673"/>
            <a:ext cx="11267956" cy="830997"/>
          </a:xfrm>
          <a:prstGeom prst="rect">
            <a:avLst/>
          </a:prstGeom>
          <a:noFill/>
        </p:spPr>
        <p:txBody>
          <a:bodyPr wrap="none" rtlCol="0">
            <a:spAutoFit/>
          </a:bodyPr>
          <a:lstStyle/>
          <a:p>
            <a:r>
              <a:rPr lang="en-US" sz="2400" dirty="0"/>
              <a:t>Priors can help mitigate non-identifiability and overfitting; e.g., </a:t>
            </a:r>
            <a:r>
              <a:rPr lang="en-US" sz="2400" dirty="0">
                <a:hlinkClick r:id="rId2"/>
              </a:rPr>
              <a:t>naturalness prior for EFT</a:t>
            </a:r>
            <a:r>
              <a:rPr lang="en-US" sz="2400" dirty="0"/>
              <a:t>, </a:t>
            </a:r>
            <a:br>
              <a:rPr lang="en-US" sz="2400" dirty="0"/>
            </a:br>
            <a:r>
              <a:rPr lang="en-US" sz="2400" dirty="0"/>
              <a:t>cf. regularization in ML. </a:t>
            </a:r>
          </a:p>
        </p:txBody>
      </p:sp>
      <p:sp>
        <p:nvSpPr>
          <p:cNvPr id="5" name="TextBox 4">
            <a:extLst>
              <a:ext uri="{FF2B5EF4-FFF2-40B4-BE49-F238E27FC236}">
                <a16:creationId xmlns:a16="http://schemas.microsoft.com/office/drawing/2014/main" id="{FCE3694D-7239-BB4C-CAEA-2EA7167273C1}"/>
              </a:ext>
            </a:extLst>
          </p:cNvPr>
          <p:cNvSpPr txBox="1"/>
          <p:nvPr/>
        </p:nvSpPr>
        <p:spPr>
          <a:xfrm>
            <a:off x="-326" y="1871487"/>
            <a:ext cx="6096326" cy="1200329"/>
          </a:xfrm>
          <a:prstGeom prst="rect">
            <a:avLst/>
          </a:prstGeom>
          <a:noFill/>
        </p:spPr>
        <p:txBody>
          <a:bodyPr wrap="square" rtlCol="0">
            <a:spAutoFit/>
          </a:bodyPr>
          <a:lstStyle/>
          <a:p>
            <a:pPr algn="ctr"/>
            <a:r>
              <a:rPr lang="en-US" sz="2400" dirty="0"/>
              <a:t>Essential to have informative priors for model discrepancy (MD) if extracting physical parameters  [</a:t>
            </a:r>
            <a:r>
              <a:rPr lang="en-US" dirty="0" err="1">
                <a:hlinkClick r:id="rId3"/>
              </a:rPr>
              <a:t>Brynjardottir</a:t>
            </a:r>
            <a:r>
              <a:rPr lang="en-US" dirty="0">
                <a:hlinkClick r:id="rId3"/>
              </a:rPr>
              <a:t> and </a:t>
            </a:r>
            <a:r>
              <a:rPr lang="en-US" dirty="0" err="1">
                <a:hlinkClick r:id="rId3"/>
              </a:rPr>
              <a:t>O’Hagen</a:t>
            </a:r>
            <a:r>
              <a:rPr lang="en-US" dirty="0">
                <a:hlinkClick r:id="rId3"/>
              </a:rPr>
              <a:t> (2014)</a:t>
            </a:r>
            <a:r>
              <a:rPr lang="en-US" dirty="0"/>
              <a:t>]</a:t>
            </a:r>
            <a:endParaRPr lang="en-US" sz="2400" dirty="0"/>
          </a:p>
        </p:txBody>
      </p:sp>
      <p:pic>
        <p:nvPicPr>
          <p:cNvPr id="7" name="Picture 6">
            <a:extLst>
              <a:ext uri="{FF2B5EF4-FFF2-40B4-BE49-F238E27FC236}">
                <a16:creationId xmlns:a16="http://schemas.microsoft.com/office/drawing/2014/main" id="{65988DF6-F9B2-B6A3-2E08-BC75E43C124F}"/>
              </a:ext>
            </a:extLst>
          </p:cNvPr>
          <p:cNvPicPr>
            <a:picLocks noChangeAspect="1"/>
          </p:cNvPicPr>
          <p:nvPr/>
        </p:nvPicPr>
        <p:blipFill>
          <a:blip r:embed="rId4"/>
          <a:stretch>
            <a:fillRect/>
          </a:stretch>
        </p:blipFill>
        <p:spPr>
          <a:xfrm>
            <a:off x="6286186" y="1366386"/>
            <a:ext cx="5733288" cy="2238856"/>
          </a:xfrm>
          <a:prstGeom prst="rect">
            <a:avLst/>
          </a:prstGeom>
        </p:spPr>
      </p:pic>
      <p:pic>
        <p:nvPicPr>
          <p:cNvPr id="8" name="Picture 7">
            <a:extLst>
              <a:ext uri="{FF2B5EF4-FFF2-40B4-BE49-F238E27FC236}">
                <a16:creationId xmlns:a16="http://schemas.microsoft.com/office/drawing/2014/main" id="{F98A739A-F826-4172-FCF0-EA8A5C34ED94}"/>
              </a:ext>
            </a:extLst>
          </p:cNvPr>
          <p:cNvPicPr>
            <a:picLocks noChangeAspect="1"/>
          </p:cNvPicPr>
          <p:nvPr/>
        </p:nvPicPr>
        <p:blipFill>
          <a:blip r:embed="rId5"/>
          <a:stretch>
            <a:fillRect/>
          </a:stretch>
        </p:blipFill>
        <p:spPr>
          <a:xfrm>
            <a:off x="6228863" y="4146272"/>
            <a:ext cx="5837052" cy="2241428"/>
          </a:xfrm>
          <a:prstGeom prst="rect">
            <a:avLst/>
          </a:prstGeom>
        </p:spPr>
      </p:pic>
      <p:sp>
        <p:nvSpPr>
          <p:cNvPr id="9" name="TextBox 8">
            <a:extLst>
              <a:ext uri="{FF2B5EF4-FFF2-40B4-BE49-F238E27FC236}">
                <a16:creationId xmlns:a16="http://schemas.microsoft.com/office/drawing/2014/main" id="{A536B56A-8577-CFCF-D8C2-609D88B56023}"/>
              </a:ext>
            </a:extLst>
          </p:cNvPr>
          <p:cNvSpPr txBox="1"/>
          <p:nvPr/>
        </p:nvSpPr>
        <p:spPr>
          <a:xfrm>
            <a:off x="5617956" y="3612846"/>
            <a:ext cx="6574044" cy="461665"/>
          </a:xfrm>
          <a:prstGeom prst="rect">
            <a:avLst/>
          </a:prstGeom>
          <a:solidFill>
            <a:schemeClr val="accent4">
              <a:lumMod val="20000"/>
              <a:lumOff val="80000"/>
            </a:schemeClr>
          </a:solidFill>
        </p:spPr>
        <p:txBody>
          <a:bodyPr wrap="none" rtlCol="0">
            <a:spAutoFit/>
          </a:bodyPr>
          <a:lstStyle/>
          <a:p>
            <a:r>
              <a:rPr lang="en-US" sz="2400" dirty="0"/>
              <a:t>Interpolation works with MD but extrapolation fails</a:t>
            </a:r>
          </a:p>
        </p:txBody>
      </p:sp>
      <p:grpSp>
        <p:nvGrpSpPr>
          <p:cNvPr id="11" name="Group 10">
            <a:extLst>
              <a:ext uri="{FF2B5EF4-FFF2-40B4-BE49-F238E27FC236}">
                <a16:creationId xmlns:a16="http://schemas.microsoft.com/office/drawing/2014/main" id="{6BA6E38D-B90E-6848-A78C-5B100EDD817A}"/>
              </a:ext>
            </a:extLst>
          </p:cNvPr>
          <p:cNvGrpSpPr/>
          <p:nvPr/>
        </p:nvGrpSpPr>
        <p:grpSpPr>
          <a:xfrm>
            <a:off x="172526" y="3231633"/>
            <a:ext cx="5224664" cy="3414544"/>
            <a:chOff x="172526" y="3231633"/>
            <a:chExt cx="5224664" cy="3414544"/>
          </a:xfrm>
        </p:grpSpPr>
        <p:pic>
          <p:nvPicPr>
            <p:cNvPr id="6" name="Picture 5">
              <a:extLst>
                <a:ext uri="{FF2B5EF4-FFF2-40B4-BE49-F238E27FC236}">
                  <a16:creationId xmlns:a16="http://schemas.microsoft.com/office/drawing/2014/main" id="{063D4C62-9FBA-1E34-58DA-4163D7DD43EC}"/>
                </a:ext>
              </a:extLst>
            </p:cNvPr>
            <p:cNvPicPr>
              <a:picLocks noChangeAspect="1"/>
            </p:cNvPicPr>
            <p:nvPr/>
          </p:nvPicPr>
          <p:blipFill>
            <a:blip r:embed="rId6"/>
            <a:stretch>
              <a:fillRect/>
            </a:stretch>
          </p:blipFill>
          <p:spPr>
            <a:xfrm>
              <a:off x="172526" y="3231633"/>
              <a:ext cx="5224664" cy="3414544"/>
            </a:xfrm>
            <a:prstGeom prst="rect">
              <a:avLst/>
            </a:prstGeom>
          </p:spPr>
        </p:pic>
        <p:pic>
          <p:nvPicPr>
            <p:cNvPr id="10" name="Picture 9">
              <a:extLst>
                <a:ext uri="{FF2B5EF4-FFF2-40B4-BE49-F238E27FC236}">
                  <a16:creationId xmlns:a16="http://schemas.microsoft.com/office/drawing/2014/main" id="{EC4BC498-50F5-B3F1-6BFC-64382B275366}"/>
                </a:ext>
              </a:extLst>
            </p:cNvPr>
            <p:cNvPicPr>
              <a:picLocks noChangeAspect="1"/>
            </p:cNvPicPr>
            <p:nvPr/>
          </p:nvPicPr>
          <p:blipFill>
            <a:blip r:embed="rId7"/>
            <a:stretch>
              <a:fillRect/>
            </a:stretch>
          </p:blipFill>
          <p:spPr>
            <a:xfrm>
              <a:off x="2784858" y="5102902"/>
              <a:ext cx="1899691" cy="673308"/>
            </a:xfrm>
            <a:prstGeom prst="rect">
              <a:avLst/>
            </a:prstGeom>
          </p:spPr>
        </p:pic>
      </p:grpSp>
      <p:sp>
        <p:nvSpPr>
          <p:cNvPr id="12" name="TextBox 11">
            <a:extLst>
              <a:ext uri="{FF2B5EF4-FFF2-40B4-BE49-F238E27FC236}">
                <a16:creationId xmlns:a16="http://schemas.microsoft.com/office/drawing/2014/main" id="{9A646C5C-71AD-46E8-A659-07BBE283F97F}"/>
              </a:ext>
            </a:extLst>
          </p:cNvPr>
          <p:cNvSpPr txBox="1"/>
          <p:nvPr/>
        </p:nvSpPr>
        <p:spPr>
          <a:xfrm>
            <a:off x="5617956" y="6388466"/>
            <a:ext cx="6573466" cy="461665"/>
          </a:xfrm>
          <a:prstGeom prst="rect">
            <a:avLst/>
          </a:prstGeom>
          <a:solidFill>
            <a:schemeClr val="accent4">
              <a:lumMod val="20000"/>
              <a:lumOff val="80000"/>
            </a:schemeClr>
          </a:solidFill>
        </p:spPr>
        <p:txBody>
          <a:bodyPr wrap="none" rtlCol="0">
            <a:spAutoFit/>
          </a:bodyPr>
          <a:lstStyle/>
          <a:p>
            <a:r>
              <a:rPr lang="en-US" sz="2400" dirty="0"/>
              <a:t>Accurate physical 𝜃 found only with constrained GP</a:t>
            </a:r>
          </a:p>
        </p:txBody>
      </p:sp>
    </p:spTree>
    <p:extLst>
      <p:ext uri="{BB962C8B-B14F-4D97-AF65-F5344CB8AC3E}">
        <p14:creationId xmlns:p14="http://schemas.microsoft.com/office/powerpoint/2010/main" val="75823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9C72C27-5783-AD94-8BA9-B87D8A626C7F}"/>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24" name="Picture 23">
            <a:extLst>
              <a:ext uri="{FF2B5EF4-FFF2-40B4-BE49-F238E27FC236}">
                <a16:creationId xmlns:a16="http://schemas.microsoft.com/office/drawing/2014/main" id="{34E3531A-2131-1F30-FE28-6775E10C7234}"/>
              </a:ext>
            </a:extLst>
          </p:cNvPr>
          <p:cNvPicPr>
            <a:picLocks noChangeAspect="1"/>
          </p:cNvPicPr>
          <p:nvPr/>
        </p:nvPicPr>
        <p:blipFill>
          <a:blip r:embed="rId3"/>
          <a:stretch>
            <a:fillRect/>
          </a:stretch>
        </p:blipFill>
        <p:spPr>
          <a:xfrm>
            <a:off x="995824" y="2898125"/>
            <a:ext cx="4809112" cy="530876"/>
          </a:xfrm>
          <a:prstGeom prst="rect">
            <a:avLst/>
          </a:prstGeom>
        </p:spPr>
      </p:pic>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4"/>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5"/>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6"/>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7"/>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8"/>
          <a:stretch>
            <a:fillRect/>
          </a:stretch>
        </p:blipFill>
        <p:spPr>
          <a:xfrm>
            <a:off x="6339840" y="2804160"/>
            <a:ext cx="5488467" cy="3901440"/>
          </a:xfrm>
          <a:prstGeom prst="rect">
            <a:avLst/>
          </a:prstGeom>
        </p:spPr>
      </p:pic>
      <p:grpSp>
        <p:nvGrpSpPr>
          <p:cNvPr id="4" name="Group 3">
            <a:extLst>
              <a:ext uri="{FF2B5EF4-FFF2-40B4-BE49-F238E27FC236}">
                <a16:creationId xmlns:a16="http://schemas.microsoft.com/office/drawing/2014/main" id="{8EB478F7-6954-0EED-95C7-BBC0276A1EB5}"/>
              </a:ext>
            </a:extLst>
          </p:cNvPr>
          <p:cNvGrpSpPr/>
          <p:nvPr/>
        </p:nvGrpSpPr>
        <p:grpSpPr>
          <a:xfrm>
            <a:off x="745232" y="3627317"/>
            <a:ext cx="5390930" cy="2790508"/>
            <a:chOff x="256032" y="2754919"/>
            <a:chExt cx="4043198" cy="2092881"/>
          </a:xfrm>
        </p:grpSpPr>
        <p:sp>
          <p:nvSpPr>
            <p:cNvPr id="6" name="Rounded Rectangle 5">
              <a:extLst>
                <a:ext uri="{FF2B5EF4-FFF2-40B4-BE49-F238E27FC236}">
                  <a16:creationId xmlns:a16="http://schemas.microsoft.com/office/drawing/2014/main" id="{3AA2EBAE-3783-2FAB-CA83-1EA1D411AF3C}"/>
                </a:ext>
              </a:extLst>
            </p:cNvPr>
            <p:cNvSpPr/>
            <p:nvPr/>
          </p:nvSpPr>
          <p:spPr>
            <a:xfrm>
              <a:off x="256032" y="2754919"/>
              <a:ext cx="4043198" cy="2092881"/>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267"/>
                </a:spcAft>
              </a:pPr>
              <a:endParaRPr lang="en-US" sz="2400" dirty="0">
                <a:solidFill>
                  <a:srgbClr val="FF0000"/>
                </a:solidFill>
              </a:endParaRPr>
            </a:p>
            <a:p>
              <a:pPr algn="ctr">
                <a:spcAft>
                  <a:spcPts val="200"/>
                </a:spcAft>
              </a:pPr>
              <a:r>
                <a:rPr lang="en-US" sz="2400" dirty="0">
                  <a:solidFill>
                    <a:srgbClr val="FF0000"/>
                  </a:solidFill>
                </a:rPr>
                <a:t>pr(</a:t>
              </a:r>
              <a:r>
                <a:rPr lang="en-US" sz="2400" dirty="0" err="1">
                  <a:solidFill>
                    <a:srgbClr val="FF0000"/>
                  </a:solidFill>
                </a:rPr>
                <a:t>Λ</a:t>
              </a:r>
              <a:r>
                <a:rPr lang="en-US" sz="2400" baseline="-25000" dirty="0" err="1">
                  <a:solidFill>
                    <a:srgbClr val="FF0000"/>
                  </a:solidFill>
                </a:rPr>
                <a:t>b</a:t>
              </a:r>
              <a:r>
                <a:rPr lang="en-US" sz="2400" baseline="-25000" dirty="0">
                  <a:solidFill>
                    <a:srgbClr val="FF0000"/>
                  </a:solidFill>
                </a:rPr>
                <a:t> </a:t>
              </a:r>
              <a:r>
                <a:rPr lang="en-US" sz="2400" dirty="0">
                  <a:solidFill>
                    <a:srgbClr val="FF0000"/>
                  </a:solidFill>
                </a:rPr>
                <a:t>| </a:t>
              </a:r>
              <a:r>
                <a:rPr lang="en-US" sz="2400" b="1" dirty="0" err="1">
                  <a:solidFill>
                    <a:srgbClr val="FF0000"/>
                  </a:solidFill>
                </a:rPr>
                <a:t>y</a:t>
              </a:r>
              <a:r>
                <a:rPr lang="en-US" sz="2400" b="1" baseline="-25000" dirty="0" err="1">
                  <a:solidFill>
                    <a:srgbClr val="FF0000"/>
                  </a:solidFill>
                </a:rPr>
                <a:t>th</a:t>
              </a:r>
              <a:r>
                <a:rPr lang="en-US" sz="2400" dirty="0">
                  <a:solidFill>
                    <a:srgbClr val="FF0000"/>
                  </a:solidFill>
                </a:rPr>
                <a:t>, I)</a:t>
              </a:r>
              <a:r>
                <a:rPr lang="en-US" sz="2400" dirty="0">
                  <a:solidFill>
                    <a:schemeClr val="tx1"/>
                  </a:solidFill>
                </a:rPr>
                <a:t> ⇒</a:t>
              </a:r>
            </a:p>
            <a:p>
              <a:pPr algn="ctr">
                <a:spcAft>
                  <a:spcPts val="200"/>
                </a:spcAft>
              </a:pPr>
              <a:r>
                <a:rPr lang="en-US" sz="2400" dirty="0">
                  <a:solidFill>
                    <a:schemeClr val="tx1"/>
                  </a:solidFill>
                </a:rPr>
                <a:t>pdf of breakdown scale of EFT expansion given order-by-order theory calculations </a:t>
              </a:r>
              <a:r>
                <a:rPr lang="en-US" sz="2400" b="1" dirty="0" err="1">
                  <a:solidFill>
                    <a:schemeClr val="tx1"/>
                  </a:solidFill>
                </a:rPr>
                <a:t>y</a:t>
              </a:r>
              <a:r>
                <a:rPr lang="en-US" sz="2400" b="1" baseline="-25000" dirty="0" err="1">
                  <a:solidFill>
                    <a:schemeClr val="tx1"/>
                  </a:solidFill>
                </a:rPr>
                <a:t>th</a:t>
              </a:r>
              <a:r>
                <a:rPr lang="en-US" sz="2400" b="1" dirty="0">
                  <a:solidFill>
                    <a:schemeClr val="tx1"/>
                  </a:solidFill>
                </a:rPr>
                <a:t> </a:t>
              </a:r>
              <a:r>
                <a:rPr lang="en-US" sz="2400" dirty="0">
                  <a:solidFill>
                    <a:schemeClr val="tx1"/>
                  </a:solidFill>
                </a:rPr>
                <a:t>plus other information I </a:t>
              </a:r>
            </a:p>
          </p:txBody>
        </p:sp>
        <p:sp>
          <p:nvSpPr>
            <p:cNvPr id="7" name="TextBox 6">
              <a:extLst>
                <a:ext uri="{FF2B5EF4-FFF2-40B4-BE49-F238E27FC236}">
                  <a16:creationId xmlns:a16="http://schemas.microsoft.com/office/drawing/2014/main" id="{04C65DF4-725E-28F3-F33C-48C05B18ABD8}"/>
                </a:ext>
              </a:extLst>
            </p:cNvPr>
            <p:cNvSpPr txBox="1"/>
            <p:nvPr/>
          </p:nvSpPr>
          <p:spPr>
            <a:xfrm>
              <a:off x="439838" y="2791073"/>
              <a:ext cx="3428920" cy="377075"/>
            </a:xfrm>
            <a:prstGeom prst="rect">
              <a:avLst/>
            </a:prstGeom>
            <a:noFill/>
          </p:spPr>
          <p:txBody>
            <a:bodyPr wrap="none" rtlCol="0">
              <a:spAutoFit/>
            </a:bodyPr>
            <a:lstStyle/>
            <a:p>
              <a:r>
                <a:rPr lang="en-US" sz="2667" dirty="0"/>
                <a:t>Examples of pdfs for model UQ:</a:t>
              </a:r>
            </a:p>
          </p:txBody>
        </p:sp>
      </p:grpSp>
      <p:grpSp>
        <p:nvGrpSpPr>
          <p:cNvPr id="20" name="Group 19">
            <a:extLst>
              <a:ext uri="{FF2B5EF4-FFF2-40B4-BE49-F238E27FC236}">
                <a16:creationId xmlns:a16="http://schemas.microsoft.com/office/drawing/2014/main" id="{4B2F524C-BD58-AC46-7DDC-BB3678E6D163}"/>
              </a:ext>
            </a:extLst>
          </p:cNvPr>
          <p:cNvGrpSpPr>
            <a:grpSpLocks noChangeAspect="1"/>
          </p:cNvGrpSpPr>
          <p:nvPr/>
        </p:nvGrpSpPr>
        <p:grpSpPr>
          <a:xfrm>
            <a:off x="6469946" y="981442"/>
            <a:ext cx="5185606" cy="5639899"/>
            <a:chOff x="4128655" y="1205345"/>
            <a:chExt cx="3934690" cy="4281055"/>
          </a:xfrm>
        </p:grpSpPr>
        <p:sp>
          <p:nvSpPr>
            <p:cNvPr id="21" name="Rectangle 20">
              <a:extLst>
                <a:ext uri="{FF2B5EF4-FFF2-40B4-BE49-F238E27FC236}">
                  <a16:creationId xmlns:a16="http://schemas.microsoft.com/office/drawing/2014/main" id="{3DB831BC-FCC2-E0C8-BDC7-C92333DECAF7}"/>
                </a:ext>
              </a:extLst>
            </p:cNvPr>
            <p:cNvSpPr/>
            <p:nvPr/>
          </p:nvSpPr>
          <p:spPr>
            <a:xfrm>
              <a:off x="4128655" y="1205345"/>
              <a:ext cx="3934690" cy="4281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42F2E59-06B8-72C1-2E79-AB7A926F1D9A}"/>
                </a:ext>
              </a:extLst>
            </p:cNvPr>
            <p:cNvPicPr>
              <a:picLocks noChangeAspect="1"/>
            </p:cNvPicPr>
            <p:nvPr/>
          </p:nvPicPr>
          <p:blipFill>
            <a:blip r:embed="rId9"/>
            <a:stretch>
              <a:fillRect/>
            </a:stretch>
          </p:blipFill>
          <p:spPr>
            <a:xfrm>
              <a:off x="4330700" y="1384126"/>
              <a:ext cx="3530600" cy="3924300"/>
            </a:xfrm>
            <a:prstGeom prst="rect">
              <a:avLst/>
            </a:prstGeom>
            <a:solidFill>
              <a:schemeClr val="bg1"/>
            </a:solidFill>
          </p:spPr>
        </p:pic>
      </p:grpSp>
    </p:spTree>
    <p:extLst>
      <p:ext uri="{BB962C8B-B14F-4D97-AF65-F5344CB8AC3E}">
        <p14:creationId xmlns:p14="http://schemas.microsoft.com/office/powerpoint/2010/main" val="3599186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2|2.7|17.3"/>
</p:tagLst>
</file>

<file path=ppt/tags/tag2.xml><?xml version="1.0" encoding="utf-8"?>
<p:tagLst xmlns:a="http://schemas.openxmlformats.org/drawingml/2006/main" xmlns:r="http://schemas.openxmlformats.org/officeDocument/2006/relationships" xmlns:p="http://schemas.openxmlformats.org/presentationml/2006/main">
  <p:tag name="TIMING" val="|18.5|14.7|13.2|1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86434</TotalTime>
  <Words>17608</Words>
  <Application>Microsoft Macintosh PowerPoint</Application>
  <PresentationFormat>Widescreen</PresentationFormat>
  <Paragraphs>1494</Paragraphs>
  <Slides>81</Slides>
  <Notes>73</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-apple-system</vt:lpstr>
      <vt:lpstr>Arial</vt:lpstr>
      <vt:lpstr>Bierstadt</vt:lpstr>
      <vt:lpstr>Calibri</vt:lpstr>
      <vt:lpstr>Calibri Light</vt:lpstr>
      <vt:lpstr>Cambria Math</vt:lpstr>
      <vt:lpstr>CMR10</vt:lpstr>
      <vt:lpstr>Corbel</vt:lpstr>
      <vt:lpstr>Lato</vt:lpstr>
      <vt:lpstr>Monaco</vt:lpstr>
      <vt:lpstr>MuseoSans</vt:lpstr>
      <vt:lpstr>Times New Roman</vt:lpstr>
      <vt:lpstr>Wingdings</vt:lpstr>
      <vt:lpstr>Office Theme</vt:lpstr>
      <vt:lpstr>PowerPoint Presentation</vt:lpstr>
      <vt:lpstr>Robust UQ is needed everywhere in nuclear physics!</vt:lpstr>
      <vt:lpstr>Outline</vt:lpstr>
      <vt:lpstr>Outline</vt:lpstr>
      <vt:lpstr>PowerPoint Presentation</vt:lpstr>
      <vt:lpstr>State of knowledge as probability distributions (pdfs)</vt:lpstr>
      <vt:lpstr>State of knowledge as probability distributions (pdfs)</vt:lpstr>
      <vt:lpstr>State of knowledge as probability distributions (pdfs)</vt:lpstr>
      <vt:lpstr>State of knowledge as probability distributions (pdfs)</vt:lpstr>
      <vt:lpstr> Account for correlations in inputs and observables</vt:lpstr>
      <vt:lpstr> Account for correlations in inputs and observables</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Outline</vt:lpstr>
      <vt:lpstr>PowerPoint Presentation</vt:lpstr>
      <vt:lpstr>PowerPoint Presentation</vt:lpstr>
      <vt:lpstr>Bayes’ Theorem: How to update knowledge in PDFs</vt:lpstr>
      <vt:lpstr>Bayes’ Theorem: How to update knowledge in PDFs</vt:lpstr>
      <vt:lpstr>Bayes’ Theorem: How to update knowledge in PDFs</vt:lpstr>
      <vt:lpstr>Bayes’s Theorem: How to update knowledge in PDFs</vt:lpstr>
      <vt:lpstr>How do we sample efficiently?</vt:lpstr>
      <vt:lpstr>How do we sample efficiently?</vt:lpstr>
      <vt:lpstr>PowerPoint Presentation</vt:lpstr>
      <vt:lpstr>PowerPoint Presentation</vt:lpstr>
      <vt:lpstr>PowerPoint Presentation</vt:lpstr>
      <vt:lpstr>PowerPoint Presentation</vt:lpstr>
      <vt:lpstr>PowerPoint Presentation</vt:lpstr>
      <vt:lpstr>PowerPoint Presentation</vt:lpstr>
      <vt:lpstr>Statistical diagnostics  [Melendez et al. (2019), Millican et al. (2024)]</vt:lpstr>
      <vt:lpstr>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Furnstahl, Dick</dc:creator>
  <cp:lastModifiedBy>Furnstahl, Dick</cp:lastModifiedBy>
  <cp:revision>255</cp:revision>
  <cp:lastPrinted>2024-06-18T11:14:18Z</cp:lastPrinted>
  <dcterms:created xsi:type="dcterms:W3CDTF">2022-07-24T18:03:52Z</dcterms:created>
  <dcterms:modified xsi:type="dcterms:W3CDTF">2024-06-23T10:35:40Z</dcterms:modified>
</cp:coreProperties>
</file>