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Override4.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Override5.xml" ContentType="application/vnd.openxmlformats-officedocument.themeOverrid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heme/themeOverride6.xml" ContentType="application/vnd.openxmlformats-officedocument.themeOverrid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5" r:id="rId1"/>
    <p:sldMasterId id="2147483921" r:id="rId2"/>
    <p:sldMasterId id="2147483936" r:id="rId3"/>
    <p:sldMasterId id="2147483960" r:id="rId4"/>
    <p:sldMasterId id="2147483978" r:id="rId5"/>
    <p:sldMasterId id="2147484002" r:id="rId6"/>
  </p:sldMasterIdLst>
  <p:notesMasterIdLst>
    <p:notesMasterId r:id="rId44"/>
  </p:notesMasterIdLst>
  <p:sldIdLst>
    <p:sldId id="1352" r:id="rId7"/>
    <p:sldId id="1395" r:id="rId8"/>
    <p:sldId id="1331" r:id="rId9"/>
    <p:sldId id="1302" r:id="rId10"/>
    <p:sldId id="1470" r:id="rId11"/>
    <p:sldId id="1475" r:id="rId12"/>
    <p:sldId id="1372" r:id="rId13"/>
    <p:sldId id="1373" r:id="rId14"/>
    <p:sldId id="1376" r:id="rId15"/>
    <p:sldId id="1491" r:id="rId16"/>
    <p:sldId id="1540" r:id="rId17"/>
    <p:sldId id="1501" r:id="rId18"/>
    <p:sldId id="1558" r:id="rId19"/>
    <p:sldId id="1559" r:id="rId20"/>
    <p:sldId id="1560" r:id="rId21"/>
    <p:sldId id="1561" r:id="rId22"/>
    <p:sldId id="1562" r:id="rId23"/>
    <p:sldId id="1563" r:id="rId24"/>
    <p:sldId id="1567" r:id="rId25"/>
    <p:sldId id="1564" r:id="rId26"/>
    <p:sldId id="1566" r:id="rId27"/>
    <p:sldId id="1568" r:id="rId28"/>
    <p:sldId id="1569" r:id="rId29"/>
    <p:sldId id="1573" r:id="rId30"/>
    <p:sldId id="1539" r:id="rId31"/>
    <p:sldId id="1543" r:id="rId32"/>
    <p:sldId id="1498" r:id="rId33"/>
    <p:sldId id="1574" r:id="rId34"/>
    <p:sldId id="1570" r:id="rId35"/>
    <p:sldId id="1571" r:id="rId36"/>
    <p:sldId id="1572" r:id="rId37"/>
    <p:sldId id="1538" r:id="rId38"/>
    <p:sldId id="1545" r:id="rId39"/>
    <p:sldId id="1541" r:id="rId40"/>
    <p:sldId id="1542" r:id="rId41"/>
    <p:sldId id="1496" r:id="rId42"/>
    <p:sldId id="1556"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5">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3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98"/>
    <p:restoredTop sz="76687"/>
  </p:normalViewPr>
  <p:slideViewPr>
    <p:cSldViewPr snapToGrid="0" showGuides="1">
      <p:cViewPr varScale="1">
        <p:scale>
          <a:sx n="113" d="100"/>
          <a:sy n="113" d="100"/>
        </p:scale>
        <p:origin x="1264" y="176"/>
      </p:cViewPr>
      <p:guideLst>
        <p:guide orient="horz" pos="1575"/>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DA6E05-59F0-A94E-A5E4-481555DEC1A1}" type="datetimeFigureOut">
              <a:t>09.05.23</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56A85-2717-9541-A4C9-56D681E6B2C6}" type="slidenum">
              <a:t>‹Nr.›</a:t>
            </a:fld>
            <a:endParaRPr lang="en-US"/>
          </a:p>
        </p:txBody>
      </p:sp>
    </p:spTree>
    <p:extLst>
      <p:ext uri="{BB962C8B-B14F-4D97-AF65-F5344CB8AC3E}">
        <p14:creationId xmlns:p14="http://schemas.microsoft.com/office/powerpoint/2010/main" val="3410085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Large_Magellanic_Cloud"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en.wikipedia.org/wiki/Milky_Way" TargetMode="External"/><Relationship Id="rId4" Type="http://schemas.openxmlformats.org/officeDocument/2006/relationships/hyperlink" Target="https://en.wikipedia.org/wiki/Gravitational_len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Large_Magellanic_Cloud"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en.wikipedia.org/wiki/Milky_Way" TargetMode="External"/><Relationship Id="rId4" Type="http://schemas.openxmlformats.org/officeDocument/2006/relationships/hyperlink" Target="https://en.wikipedia.org/wiki/Gravitational_len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Large_Magellanic_Cloud"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en.wikipedia.org/wiki/Milky_Way" TargetMode="External"/><Relationship Id="rId4" Type="http://schemas.openxmlformats.org/officeDocument/2006/relationships/hyperlink" Target="https://en.wikipedia.org/wiki/Gravitational_len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Large_Magellanic_Cloud"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en.wikipedia.org/wiki/Milky_Way" TargetMode="External"/><Relationship Id="rId4" Type="http://schemas.openxmlformats.org/officeDocument/2006/relationships/hyperlink" Target="https://en.wikipedia.org/wiki/Gravitational_len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Large_Magellanic_Cloud"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en.wikipedia.org/wiki/Milky_Way" TargetMode="External"/><Relationship Id="rId4" Type="http://schemas.openxmlformats.org/officeDocument/2006/relationships/hyperlink" Target="https://en.wikipedia.org/wiki/Gravitational_len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0353AC45-19EB-9F4F-8B38-60B7CC3E4151}"/>
              </a:ext>
            </a:extLst>
          </p:cNvPr>
          <p:cNvSpPr>
            <a:spLocks noGrp="1"/>
          </p:cNvSpPr>
          <p:nvPr>
            <p:ph type="body" idx="1"/>
          </p:nvPr>
        </p:nvSpPr>
        <p:spPr/>
        <p:txBody>
          <a:bodyPr/>
          <a:lstStyle/>
          <a:p>
            <a:r>
              <a:rPr lang="de-DE" dirty="0"/>
              <a:t>3.5.2022 Planetarium Nürnberg</a:t>
            </a:r>
          </a:p>
          <a:p>
            <a:endParaRPr lang="de-DE" dirty="0"/>
          </a:p>
          <a:p>
            <a:endParaRPr lang="de-DE" dirty="0"/>
          </a:p>
        </p:txBody>
      </p:sp>
    </p:spTree>
    <p:extLst>
      <p:ext uri="{BB962C8B-B14F-4D97-AF65-F5344CB8AC3E}">
        <p14:creationId xmlns:p14="http://schemas.microsoft.com/office/powerpoint/2010/main" val="2594423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87F5175C-8FB2-8140-AA92-B9A7BAA7DAF7}" type="slidenum">
              <a:rPr lang="en-US" smtClean="0"/>
              <a:t>23</a:t>
            </a:fld>
            <a:endParaRPr lang="en-US"/>
          </a:p>
        </p:txBody>
      </p:sp>
    </p:spTree>
    <p:extLst>
      <p:ext uri="{BB962C8B-B14F-4D97-AF65-F5344CB8AC3E}">
        <p14:creationId xmlns:p14="http://schemas.microsoft.com/office/powerpoint/2010/main" val="2464926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charset="0"/>
                <a:ea typeface="ＭＳ Ｐゴシック" charset="0"/>
                <a:cs typeface="ＭＳ Ｐゴシック" charset="0"/>
              </a:rPr>
              <a:t>A black hole of one solar mass (M☉) has a temperature of only 60 </a:t>
            </a:r>
            <a:r>
              <a:rPr lang="en-US" sz="1200" kern="1200" dirty="0" err="1">
                <a:solidFill>
                  <a:schemeClr val="tx1"/>
                </a:solidFill>
                <a:latin typeface="Times New Roman" charset="0"/>
                <a:ea typeface="ＭＳ Ｐゴシック" charset="0"/>
                <a:cs typeface="ＭＳ Ｐゴシック" charset="0"/>
              </a:rPr>
              <a:t>nanokelvin</a:t>
            </a:r>
            <a:r>
              <a:rPr lang="en-US" sz="1200" kern="1200" dirty="0">
                <a:solidFill>
                  <a:schemeClr val="tx1"/>
                </a:solidFill>
                <a:latin typeface="Times New Roman" charset="0"/>
                <a:ea typeface="ＭＳ Ｐゴシック" charset="0"/>
                <a:cs typeface="ＭＳ Ｐゴシック" charset="0"/>
              </a:rPr>
              <a:t> (60 billionths of a kelvin); in fact, such a black hole would absorb far more cosmic microwave background radiation than it emits. A black hole of 4.5 × 1022 kg (about the mass of the Moon, or about 13 micrometers across) would be in equilibrium at 2.7 kelvin, absorbing as much radiation as it emits. Yet smaller primordial black holes would emit more than they absorb and thereby lose mass.[10]</a:t>
            </a:r>
          </a:p>
          <a:p>
            <a:endParaRPr lang="en-US" sz="1200" kern="1200" dirty="0">
              <a:solidFill>
                <a:schemeClr val="tx1"/>
              </a:solidFill>
              <a:latin typeface="Times New Roman" charset="0"/>
              <a:ea typeface="ＭＳ Ｐゴシック" charset="0"/>
              <a:cs typeface="ＭＳ Ｐゴシック" charset="0"/>
            </a:endParaRPr>
          </a:p>
          <a:p>
            <a:endParaRPr lang="en-US" sz="1200" kern="1200" dirty="0">
              <a:solidFill>
                <a:schemeClr val="tx1"/>
              </a:solidFill>
              <a:latin typeface="Times New Roman" charset="0"/>
              <a:ea typeface="ＭＳ Ｐゴシック" charset="0"/>
              <a:cs typeface="ＭＳ Ｐゴシック" charset="0"/>
            </a:endParaRPr>
          </a:p>
          <a:p>
            <a:r>
              <a:rPr lang="en-US" sz="1200" kern="1200" dirty="0">
                <a:solidFill>
                  <a:schemeClr val="tx1"/>
                </a:solidFill>
                <a:latin typeface="Times New Roman" charset="0"/>
                <a:ea typeface="ＭＳ Ｐゴシック" charset="0"/>
                <a:cs typeface="ＭＳ Ｐゴシック" charset="0"/>
              </a:rPr>
              <a:t>Simulated view of a black hole in front of the Large </a:t>
            </a:r>
            <a:r>
              <a:rPr lang="en-US" sz="1200" kern="1200" dirty="0" err="1">
                <a:solidFill>
                  <a:schemeClr val="tx1"/>
                </a:solidFill>
                <a:latin typeface="Times New Roman" charset="0"/>
                <a:ea typeface="ＭＳ Ｐゴシック" charset="0"/>
                <a:cs typeface="ＭＳ Ｐゴシック" charset="0"/>
              </a:rPr>
              <a:t>Magellanic</a:t>
            </a:r>
            <a:r>
              <a:rPr lang="en-US" sz="1200" kern="1200" dirty="0">
                <a:solidFill>
                  <a:schemeClr val="tx1"/>
                </a:solidFill>
                <a:latin typeface="Times New Roman" charset="0"/>
                <a:ea typeface="ＭＳ Ｐゴシック" charset="0"/>
                <a:cs typeface="ＭＳ Ｐゴシック" charset="0"/>
              </a:rPr>
              <a:t> Cloud. The ratio between the black hole Schwarzschild radius and the observer distance to it is 1:9. Of note is the gravitational lensing effect known as an Einstein ring, which produces a set of two fairly bright and large but highly distorted images of the Cloud as compared to its actual angular size.</a:t>
            </a:r>
          </a:p>
          <a:p>
            <a:r>
              <a:rPr lang="fr-FR" sz="1200" b="0" kern="1200" dirty="0" err="1">
                <a:solidFill>
                  <a:schemeClr val="tx1"/>
                </a:solidFill>
                <a:latin typeface="Times New Roman" charset="0"/>
                <a:ea typeface="ＭＳ Ｐゴシック" charset="0"/>
                <a:cs typeface="ＭＳ Ｐゴシック" charset="0"/>
              </a:rPr>
              <a:t>Simulated</a:t>
            </a:r>
            <a:r>
              <a:rPr lang="fr-FR" sz="1200" b="0" kern="1200" dirty="0">
                <a:solidFill>
                  <a:schemeClr val="tx1"/>
                </a:solidFill>
                <a:latin typeface="Times New Roman" charset="0"/>
                <a:ea typeface="ＭＳ Ｐゴシック" charset="0"/>
                <a:cs typeface="ＭＳ Ｐゴシック" charset="0"/>
              </a:rPr>
              <a:t> </a:t>
            </a:r>
            <a:r>
              <a:rPr lang="fr-FR" sz="1200" b="0" kern="1200" dirty="0" err="1">
                <a:solidFill>
                  <a:schemeClr val="tx1"/>
                </a:solidFill>
                <a:latin typeface="Times New Roman" charset="0"/>
                <a:ea typeface="ＭＳ Ｐゴシック" charset="0"/>
                <a:cs typeface="ＭＳ Ｐゴシック" charset="0"/>
              </a:rPr>
              <a:t>view</a:t>
            </a:r>
            <a:r>
              <a:rPr lang="fr-FR" sz="1200" b="0" kern="1200" dirty="0">
                <a:solidFill>
                  <a:schemeClr val="tx1"/>
                </a:solidFill>
                <a:latin typeface="Times New Roman" charset="0"/>
                <a:ea typeface="ＭＳ Ｐゴシック" charset="0"/>
                <a:cs typeface="ＭＳ Ｐゴシック" charset="0"/>
              </a:rPr>
              <a:t> of a black </a:t>
            </a:r>
            <a:r>
              <a:rPr lang="fr-FR" sz="1200" b="0" kern="1200" dirty="0" err="1">
                <a:solidFill>
                  <a:schemeClr val="tx1"/>
                </a:solidFill>
                <a:latin typeface="Times New Roman" charset="0"/>
                <a:ea typeface="ＭＳ Ｐゴシック" charset="0"/>
                <a:cs typeface="ＭＳ Ｐゴシック" charset="0"/>
              </a:rPr>
              <a:t>hole</a:t>
            </a:r>
            <a:r>
              <a:rPr lang="fr-FR" sz="1200" b="0" kern="1200" dirty="0">
                <a:solidFill>
                  <a:schemeClr val="tx1"/>
                </a:solidFill>
                <a:latin typeface="Times New Roman" charset="0"/>
                <a:ea typeface="ＭＳ Ｐゴシック" charset="0"/>
                <a:cs typeface="ＭＳ Ｐゴシック" charset="0"/>
              </a:rPr>
              <a:t> (center) in front of the </a:t>
            </a:r>
            <a:r>
              <a:rPr lang="fr-FR" sz="1200" b="0" kern="1200" dirty="0">
                <a:solidFill>
                  <a:schemeClr val="tx1"/>
                </a:solidFill>
                <a:latin typeface="Times New Roman" charset="0"/>
                <a:ea typeface="ＭＳ Ｐゴシック" charset="0"/>
                <a:cs typeface="ＭＳ Ｐゴシック" charset="0"/>
                <a:hlinkClick r:id="rId3"/>
              </a:rPr>
              <a:t>Large Magellanic Cloud. Note the </a:t>
            </a:r>
            <a:r>
              <a:rPr lang="fr-FR" sz="1200" b="0" kern="1200" dirty="0">
                <a:solidFill>
                  <a:schemeClr val="tx1"/>
                </a:solidFill>
                <a:latin typeface="Times New Roman" charset="0"/>
                <a:ea typeface="ＭＳ Ｐゴシック" charset="0"/>
                <a:cs typeface="ＭＳ Ｐゴシック" charset="0"/>
                <a:hlinkClick r:id="rId4"/>
              </a:rPr>
              <a:t>gravitational lensing effect, which produces two enlarged but highly distorted views of the Cloud. Across the top, the </a:t>
            </a:r>
            <a:r>
              <a:rPr lang="fr-FR" sz="1200" b="0" kern="1200" dirty="0">
                <a:solidFill>
                  <a:schemeClr val="tx1"/>
                </a:solidFill>
                <a:latin typeface="Times New Roman" charset="0"/>
                <a:ea typeface="ＭＳ Ｐゴシック" charset="0"/>
                <a:cs typeface="ＭＳ Ｐゴシック" charset="0"/>
                <a:hlinkClick r:id="rId5"/>
              </a:rPr>
              <a:t>Milky Way disk appears distorted into an arc.</a:t>
            </a:r>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FCEF5-547E-6E4D-A492-C3461967BEF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D66CA-8997-EA4C-BE12-2F1BCE5BF1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005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charset="0"/>
                <a:ea typeface="ＭＳ Ｐゴシック" charset="0"/>
                <a:cs typeface="ＭＳ Ｐゴシック" charset="0"/>
              </a:rPr>
              <a:t>A black hole of one solar mass (M☉) has a temperature of only 60 </a:t>
            </a:r>
            <a:r>
              <a:rPr lang="en-US" sz="1200" kern="1200" dirty="0" err="1">
                <a:solidFill>
                  <a:schemeClr val="tx1"/>
                </a:solidFill>
                <a:latin typeface="Times New Roman" charset="0"/>
                <a:ea typeface="ＭＳ Ｐゴシック" charset="0"/>
                <a:cs typeface="ＭＳ Ｐゴシック" charset="0"/>
              </a:rPr>
              <a:t>nanokelvin</a:t>
            </a:r>
            <a:r>
              <a:rPr lang="en-US" sz="1200" kern="1200" dirty="0">
                <a:solidFill>
                  <a:schemeClr val="tx1"/>
                </a:solidFill>
                <a:latin typeface="Times New Roman" charset="0"/>
                <a:ea typeface="ＭＳ Ｐゴシック" charset="0"/>
                <a:cs typeface="ＭＳ Ｐゴシック" charset="0"/>
              </a:rPr>
              <a:t> (60 billionths of a kelvin); in fact, such a black hole would absorb far more cosmic microwave background radiation than it emits. A black hole of 4.5 × 1022 kg (about the mass of the Moon, or about 13 micrometers across) would be in equilibrium at 2.7 kelvin, absorbing as much radiation as it emits. Yet smaller primordial black holes would emit more than they absorb and thereby lose mass.[10]</a:t>
            </a:r>
          </a:p>
          <a:p>
            <a:endParaRPr lang="en-US" sz="1200" kern="1200" dirty="0">
              <a:solidFill>
                <a:schemeClr val="tx1"/>
              </a:solidFill>
              <a:latin typeface="Times New Roman" charset="0"/>
              <a:ea typeface="ＭＳ Ｐゴシック" charset="0"/>
              <a:cs typeface="ＭＳ Ｐゴシック" charset="0"/>
            </a:endParaRPr>
          </a:p>
          <a:p>
            <a:endParaRPr lang="en-US" sz="1200" kern="1200" dirty="0">
              <a:solidFill>
                <a:schemeClr val="tx1"/>
              </a:solidFill>
              <a:latin typeface="Times New Roman" charset="0"/>
              <a:ea typeface="ＭＳ Ｐゴシック" charset="0"/>
              <a:cs typeface="ＭＳ Ｐゴシック" charset="0"/>
            </a:endParaRPr>
          </a:p>
          <a:p>
            <a:r>
              <a:rPr lang="en-US" sz="1200" kern="1200" dirty="0">
                <a:solidFill>
                  <a:schemeClr val="tx1"/>
                </a:solidFill>
                <a:latin typeface="Times New Roman" charset="0"/>
                <a:ea typeface="ＭＳ Ｐゴシック" charset="0"/>
                <a:cs typeface="ＭＳ Ｐゴシック" charset="0"/>
              </a:rPr>
              <a:t>Simulated view of a black hole in front of the Large </a:t>
            </a:r>
            <a:r>
              <a:rPr lang="en-US" sz="1200" kern="1200" dirty="0" err="1">
                <a:solidFill>
                  <a:schemeClr val="tx1"/>
                </a:solidFill>
                <a:latin typeface="Times New Roman" charset="0"/>
                <a:ea typeface="ＭＳ Ｐゴシック" charset="0"/>
                <a:cs typeface="ＭＳ Ｐゴシック" charset="0"/>
              </a:rPr>
              <a:t>Magellanic</a:t>
            </a:r>
            <a:r>
              <a:rPr lang="en-US" sz="1200" kern="1200" dirty="0">
                <a:solidFill>
                  <a:schemeClr val="tx1"/>
                </a:solidFill>
                <a:latin typeface="Times New Roman" charset="0"/>
                <a:ea typeface="ＭＳ Ｐゴシック" charset="0"/>
                <a:cs typeface="ＭＳ Ｐゴシック" charset="0"/>
              </a:rPr>
              <a:t> Cloud. The ratio between the black hole Schwarzschild radius and the observer distance to it is 1:9. Of note is the gravitational lensing effect known as an Einstein ring, which produces a set of two fairly bright and large but highly distorted images of the Cloud as compared to its actual angular size.</a:t>
            </a:r>
          </a:p>
          <a:p>
            <a:r>
              <a:rPr lang="fr-FR" sz="1200" b="0" kern="1200" dirty="0" err="1">
                <a:solidFill>
                  <a:schemeClr val="tx1"/>
                </a:solidFill>
                <a:latin typeface="Times New Roman" charset="0"/>
                <a:ea typeface="ＭＳ Ｐゴシック" charset="0"/>
                <a:cs typeface="ＭＳ Ｐゴシック" charset="0"/>
              </a:rPr>
              <a:t>Simulated</a:t>
            </a:r>
            <a:r>
              <a:rPr lang="fr-FR" sz="1200" b="0" kern="1200" dirty="0">
                <a:solidFill>
                  <a:schemeClr val="tx1"/>
                </a:solidFill>
                <a:latin typeface="Times New Roman" charset="0"/>
                <a:ea typeface="ＭＳ Ｐゴシック" charset="0"/>
                <a:cs typeface="ＭＳ Ｐゴシック" charset="0"/>
              </a:rPr>
              <a:t> </a:t>
            </a:r>
            <a:r>
              <a:rPr lang="fr-FR" sz="1200" b="0" kern="1200" dirty="0" err="1">
                <a:solidFill>
                  <a:schemeClr val="tx1"/>
                </a:solidFill>
                <a:latin typeface="Times New Roman" charset="0"/>
                <a:ea typeface="ＭＳ Ｐゴシック" charset="0"/>
                <a:cs typeface="ＭＳ Ｐゴシック" charset="0"/>
              </a:rPr>
              <a:t>view</a:t>
            </a:r>
            <a:r>
              <a:rPr lang="fr-FR" sz="1200" b="0" kern="1200" dirty="0">
                <a:solidFill>
                  <a:schemeClr val="tx1"/>
                </a:solidFill>
                <a:latin typeface="Times New Roman" charset="0"/>
                <a:ea typeface="ＭＳ Ｐゴシック" charset="0"/>
                <a:cs typeface="ＭＳ Ｐゴシック" charset="0"/>
              </a:rPr>
              <a:t> of a black </a:t>
            </a:r>
            <a:r>
              <a:rPr lang="fr-FR" sz="1200" b="0" kern="1200" dirty="0" err="1">
                <a:solidFill>
                  <a:schemeClr val="tx1"/>
                </a:solidFill>
                <a:latin typeface="Times New Roman" charset="0"/>
                <a:ea typeface="ＭＳ Ｐゴシック" charset="0"/>
                <a:cs typeface="ＭＳ Ｐゴシック" charset="0"/>
              </a:rPr>
              <a:t>hole</a:t>
            </a:r>
            <a:r>
              <a:rPr lang="fr-FR" sz="1200" b="0" kern="1200" dirty="0">
                <a:solidFill>
                  <a:schemeClr val="tx1"/>
                </a:solidFill>
                <a:latin typeface="Times New Roman" charset="0"/>
                <a:ea typeface="ＭＳ Ｐゴシック" charset="0"/>
                <a:cs typeface="ＭＳ Ｐゴシック" charset="0"/>
              </a:rPr>
              <a:t> (center) in front of the </a:t>
            </a:r>
            <a:r>
              <a:rPr lang="fr-FR" sz="1200" b="0" kern="1200" dirty="0">
                <a:solidFill>
                  <a:schemeClr val="tx1"/>
                </a:solidFill>
                <a:latin typeface="Times New Roman" charset="0"/>
                <a:ea typeface="ＭＳ Ｐゴシック" charset="0"/>
                <a:cs typeface="ＭＳ Ｐゴシック" charset="0"/>
                <a:hlinkClick r:id="rId3"/>
              </a:rPr>
              <a:t>Large Magellanic Cloud. Note the </a:t>
            </a:r>
            <a:r>
              <a:rPr lang="fr-FR" sz="1200" b="0" kern="1200" dirty="0">
                <a:solidFill>
                  <a:schemeClr val="tx1"/>
                </a:solidFill>
                <a:latin typeface="Times New Roman" charset="0"/>
                <a:ea typeface="ＭＳ Ｐゴシック" charset="0"/>
                <a:cs typeface="ＭＳ Ｐゴシック" charset="0"/>
                <a:hlinkClick r:id="rId4"/>
              </a:rPr>
              <a:t>gravitational lensing effect, which produces two enlarged but highly distorted views of the Cloud. Across the top, the </a:t>
            </a:r>
            <a:r>
              <a:rPr lang="fr-FR" sz="1200" b="0" kern="1200" dirty="0">
                <a:solidFill>
                  <a:schemeClr val="tx1"/>
                </a:solidFill>
                <a:latin typeface="Times New Roman" charset="0"/>
                <a:ea typeface="ＭＳ Ｐゴシック" charset="0"/>
                <a:cs typeface="ＭＳ Ｐゴシック" charset="0"/>
                <a:hlinkClick r:id="rId5"/>
              </a:rPr>
              <a:t>Milky Way disk appears distorted into an arc.</a:t>
            </a:r>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FCEF5-547E-6E4D-A492-C3461967BEF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D66CA-8997-EA4C-BE12-2F1BCE5BF1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266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87F5175C-8FB2-8140-AA92-B9A7BAA7DAF7}" type="slidenum">
              <a:rPr lang="en-US" smtClean="0"/>
              <a:t>27</a:t>
            </a:fld>
            <a:endParaRPr lang="en-US"/>
          </a:p>
        </p:txBody>
      </p:sp>
    </p:spTree>
    <p:extLst>
      <p:ext uri="{BB962C8B-B14F-4D97-AF65-F5344CB8AC3E}">
        <p14:creationId xmlns:p14="http://schemas.microsoft.com/office/powerpoint/2010/main" val="236812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87F5175C-8FB2-8140-AA92-B9A7BAA7DAF7}" type="slidenum">
              <a:rPr lang="en-US" smtClean="0"/>
              <a:t>28</a:t>
            </a:fld>
            <a:endParaRPr lang="en-US"/>
          </a:p>
        </p:txBody>
      </p:sp>
    </p:spTree>
    <p:extLst>
      <p:ext uri="{BB962C8B-B14F-4D97-AF65-F5344CB8AC3E}">
        <p14:creationId xmlns:p14="http://schemas.microsoft.com/office/powerpoint/2010/main" val="328752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6BB56A85-2717-9541-A4C9-56D681E6B2C6}" type="slidenum">
              <a:t>32</a:t>
            </a:fld>
            <a:endParaRPr lang="en-US"/>
          </a:p>
        </p:txBody>
      </p:sp>
    </p:spTree>
    <p:extLst>
      <p:ext uri="{BB962C8B-B14F-4D97-AF65-F5344CB8AC3E}">
        <p14:creationId xmlns:p14="http://schemas.microsoft.com/office/powerpoint/2010/main" val="1045760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6BB56A85-2717-9541-A4C9-56D681E6B2C6}" type="slidenum">
              <a:t>33</a:t>
            </a:fld>
            <a:endParaRPr lang="en-US"/>
          </a:p>
        </p:txBody>
      </p:sp>
    </p:spTree>
    <p:extLst>
      <p:ext uri="{BB962C8B-B14F-4D97-AF65-F5344CB8AC3E}">
        <p14:creationId xmlns:p14="http://schemas.microsoft.com/office/powerpoint/2010/main" val="1216600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charset="0"/>
                <a:ea typeface="ＭＳ Ｐゴシック" charset="0"/>
                <a:cs typeface="ＭＳ Ｐゴシック" charset="0"/>
              </a:rPr>
              <a:t>A black hole of one solar mass (M☉) has a temperature of only 60 </a:t>
            </a:r>
            <a:r>
              <a:rPr lang="en-US" sz="1200" kern="1200" dirty="0" err="1">
                <a:solidFill>
                  <a:schemeClr val="tx1"/>
                </a:solidFill>
                <a:latin typeface="Times New Roman" charset="0"/>
                <a:ea typeface="ＭＳ Ｐゴシック" charset="0"/>
                <a:cs typeface="ＭＳ Ｐゴシック" charset="0"/>
              </a:rPr>
              <a:t>nanokelvin</a:t>
            </a:r>
            <a:r>
              <a:rPr lang="en-US" sz="1200" kern="1200" dirty="0">
                <a:solidFill>
                  <a:schemeClr val="tx1"/>
                </a:solidFill>
                <a:latin typeface="Times New Roman" charset="0"/>
                <a:ea typeface="ＭＳ Ｐゴシック" charset="0"/>
                <a:cs typeface="ＭＳ Ｐゴシック" charset="0"/>
              </a:rPr>
              <a:t> (60 billionths of a kelvin); in fact, such a black hole would absorb far more cosmic microwave background radiation than it emits. A black hole of 4.5 × 1022 kg (about the mass of the Moon, or about 13 micrometers across) would be in equilibrium at 2.7 kelvin, absorbing as much radiation as it emits. Yet smaller primordial black holes would emit more than they absorb and thereby lose mass.[10]</a:t>
            </a:r>
          </a:p>
          <a:p>
            <a:endParaRPr lang="en-US" sz="1200" kern="1200" dirty="0">
              <a:solidFill>
                <a:schemeClr val="tx1"/>
              </a:solidFill>
              <a:latin typeface="Times New Roman" charset="0"/>
              <a:ea typeface="ＭＳ Ｐゴシック" charset="0"/>
              <a:cs typeface="ＭＳ Ｐゴシック" charset="0"/>
            </a:endParaRPr>
          </a:p>
          <a:p>
            <a:endParaRPr lang="en-US" sz="1200" kern="1200" dirty="0">
              <a:solidFill>
                <a:schemeClr val="tx1"/>
              </a:solidFill>
              <a:latin typeface="Times New Roman" charset="0"/>
              <a:ea typeface="ＭＳ Ｐゴシック" charset="0"/>
              <a:cs typeface="ＭＳ Ｐゴシック" charset="0"/>
            </a:endParaRPr>
          </a:p>
          <a:p>
            <a:r>
              <a:rPr lang="en-US" sz="1200" kern="1200" dirty="0">
                <a:solidFill>
                  <a:schemeClr val="tx1"/>
                </a:solidFill>
                <a:latin typeface="Times New Roman" charset="0"/>
                <a:ea typeface="ＭＳ Ｐゴシック" charset="0"/>
                <a:cs typeface="ＭＳ Ｐゴシック" charset="0"/>
              </a:rPr>
              <a:t>Simulated view of a black hole in front of the Large </a:t>
            </a:r>
            <a:r>
              <a:rPr lang="en-US" sz="1200" kern="1200" dirty="0" err="1">
                <a:solidFill>
                  <a:schemeClr val="tx1"/>
                </a:solidFill>
                <a:latin typeface="Times New Roman" charset="0"/>
                <a:ea typeface="ＭＳ Ｐゴシック" charset="0"/>
                <a:cs typeface="ＭＳ Ｐゴシック" charset="0"/>
              </a:rPr>
              <a:t>Magellanic</a:t>
            </a:r>
            <a:r>
              <a:rPr lang="en-US" sz="1200" kern="1200" dirty="0">
                <a:solidFill>
                  <a:schemeClr val="tx1"/>
                </a:solidFill>
                <a:latin typeface="Times New Roman" charset="0"/>
                <a:ea typeface="ＭＳ Ｐゴシック" charset="0"/>
                <a:cs typeface="ＭＳ Ｐゴシック" charset="0"/>
              </a:rPr>
              <a:t> Cloud. The ratio between the black hole Schwarzschild radius and the observer distance to it is 1:9. Of note is the gravitational lensing effect known as an Einstein ring, which produces a set of two fairly bright and large but highly distorted images of the Cloud as compared to its actual angular size.</a:t>
            </a:r>
          </a:p>
          <a:p>
            <a:r>
              <a:rPr lang="fr-FR" sz="1200" b="0" kern="1200" dirty="0" err="1">
                <a:solidFill>
                  <a:schemeClr val="tx1"/>
                </a:solidFill>
                <a:latin typeface="Times New Roman" charset="0"/>
                <a:ea typeface="ＭＳ Ｐゴシック" charset="0"/>
                <a:cs typeface="ＭＳ Ｐゴシック" charset="0"/>
              </a:rPr>
              <a:t>Simulated</a:t>
            </a:r>
            <a:r>
              <a:rPr lang="fr-FR" sz="1200" b="0" kern="1200" dirty="0">
                <a:solidFill>
                  <a:schemeClr val="tx1"/>
                </a:solidFill>
                <a:latin typeface="Times New Roman" charset="0"/>
                <a:ea typeface="ＭＳ Ｐゴシック" charset="0"/>
                <a:cs typeface="ＭＳ Ｐゴシック" charset="0"/>
              </a:rPr>
              <a:t> </a:t>
            </a:r>
            <a:r>
              <a:rPr lang="fr-FR" sz="1200" b="0" kern="1200" dirty="0" err="1">
                <a:solidFill>
                  <a:schemeClr val="tx1"/>
                </a:solidFill>
                <a:latin typeface="Times New Roman" charset="0"/>
                <a:ea typeface="ＭＳ Ｐゴシック" charset="0"/>
                <a:cs typeface="ＭＳ Ｐゴシック" charset="0"/>
              </a:rPr>
              <a:t>view</a:t>
            </a:r>
            <a:r>
              <a:rPr lang="fr-FR" sz="1200" b="0" kern="1200" dirty="0">
                <a:solidFill>
                  <a:schemeClr val="tx1"/>
                </a:solidFill>
                <a:latin typeface="Times New Roman" charset="0"/>
                <a:ea typeface="ＭＳ Ｐゴシック" charset="0"/>
                <a:cs typeface="ＭＳ Ｐゴシック" charset="0"/>
              </a:rPr>
              <a:t> of a black </a:t>
            </a:r>
            <a:r>
              <a:rPr lang="fr-FR" sz="1200" b="0" kern="1200" dirty="0" err="1">
                <a:solidFill>
                  <a:schemeClr val="tx1"/>
                </a:solidFill>
                <a:latin typeface="Times New Roman" charset="0"/>
                <a:ea typeface="ＭＳ Ｐゴシック" charset="0"/>
                <a:cs typeface="ＭＳ Ｐゴシック" charset="0"/>
              </a:rPr>
              <a:t>hole</a:t>
            </a:r>
            <a:r>
              <a:rPr lang="fr-FR" sz="1200" b="0" kern="1200" dirty="0">
                <a:solidFill>
                  <a:schemeClr val="tx1"/>
                </a:solidFill>
                <a:latin typeface="Times New Roman" charset="0"/>
                <a:ea typeface="ＭＳ Ｐゴシック" charset="0"/>
                <a:cs typeface="ＭＳ Ｐゴシック" charset="0"/>
              </a:rPr>
              <a:t> (center) in front of the </a:t>
            </a:r>
            <a:r>
              <a:rPr lang="fr-FR" sz="1200" b="0" kern="1200" dirty="0">
                <a:solidFill>
                  <a:schemeClr val="tx1"/>
                </a:solidFill>
                <a:latin typeface="Times New Roman" charset="0"/>
                <a:ea typeface="ＭＳ Ｐゴシック" charset="0"/>
                <a:cs typeface="ＭＳ Ｐゴシック" charset="0"/>
                <a:hlinkClick r:id="rId3"/>
              </a:rPr>
              <a:t>Large Magellanic Cloud. Note the </a:t>
            </a:r>
            <a:r>
              <a:rPr lang="fr-FR" sz="1200" b="0" kern="1200" dirty="0">
                <a:solidFill>
                  <a:schemeClr val="tx1"/>
                </a:solidFill>
                <a:latin typeface="Times New Roman" charset="0"/>
                <a:ea typeface="ＭＳ Ｐゴシック" charset="0"/>
                <a:cs typeface="ＭＳ Ｐゴシック" charset="0"/>
                <a:hlinkClick r:id="rId4"/>
              </a:rPr>
              <a:t>gravitational lensing effect, which produces two enlarged but highly distorted views of the Cloud. Across the top, the </a:t>
            </a:r>
            <a:r>
              <a:rPr lang="fr-FR" sz="1200" b="0" kern="1200" dirty="0">
                <a:solidFill>
                  <a:schemeClr val="tx1"/>
                </a:solidFill>
                <a:latin typeface="Times New Roman" charset="0"/>
                <a:ea typeface="ＭＳ Ｐゴシック" charset="0"/>
                <a:cs typeface="ＭＳ Ｐゴシック" charset="0"/>
                <a:hlinkClick r:id="rId5"/>
              </a:rPr>
              <a:t>Milky Way disk appears distorted into an arc.</a:t>
            </a:r>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FCEF5-547E-6E4D-A492-C3461967BEF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D66CA-8997-EA4C-BE12-2F1BCE5BF1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330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charset="0"/>
                <a:ea typeface="ＭＳ Ｐゴシック" charset="0"/>
                <a:cs typeface="ＭＳ Ｐゴシック" charset="0"/>
              </a:rPr>
              <a:t>A black hole of one solar mass (M☉) has a temperature of only 60 </a:t>
            </a:r>
            <a:r>
              <a:rPr lang="en-US" sz="1200" kern="1200" dirty="0" err="1">
                <a:solidFill>
                  <a:schemeClr val="tx1"/>
                </a:solidFill>
                <a:latin typeface="Times New Roman" charset="0"/>
                <a:ea typeface="ＭＳ Ｐゴシック" charset="0"/>
                <a:cs typeface="ＭＳ Ｐゴシック" charset="0"/>
              </a:rPr>
              <a:t>nanokelvin</a:t>
            </a:r>
            <a:r>
              <a:rPr lang="en-US" sz="1200" kern="1200" dirty="0">
                <a:solidFill>
                  <a:schemeClr val="tx1"/>
                </a:solidFill>
                <a:latin typeface="Times New Roman" charset="0"/>
                <a:ea typeface="ＭＳ Ｐゴシック" charset="0"/>
                <a:cs typeface="ＭＳ Ｐゴシック" charset="0"/>
              </a:rPr>
              <a:t> (60 billionths of a kelvin); in fact, such a black hole would absorb far more cosmic microwave background radiation than it emits. A black hole of 4.5 × 1022 kg (about the mass of the Moon, or about 13 micrometers across) would be in equilibrium at 2.7 kelvin, absorbing as much radiation as it emits. Yet smaller primordial black holes would emit more than they absorb and thereby lose mass.[10]</a:t>
            </a:r>
          </a:p>
          <a:p>
            <a:endParaRPr lang="en-US" sz="1200" kern="1200" dirty="0">
              <a:solidFill>
                <a:schemeClr val="tx1"/>
              </a:solidFill>
              <a:latin typeface="Times New Roman" charset="0"/>
              <a:ea typeface="ＭＳ Ｐゴシック" charset="0"/>
              <a:cs typeface="ＭＳ Ｐゴシック" charset="0"/>
            </a:endParaRPr>
          </a:p>
          <a:p>
            <a:endParaRPr lang="en-US" sz="1200" kern="1200" dirty="0">
              <a:solidFill>
                <a:schemeClr val="tx1"/>
              </a:solidFill>
              <a:latin typeface="Times New Roman" charset="0"/>
              <a:ea typeface="ＭＳ Ｐゴシック" charset="0"/>
              <a:cs typeface="ＭＳ Ｐゴシック" charset="0"/>
            </a:endParaRPr>
          </a:p>
          <a:p>
            <a:r>
              <a:rPr lang="en-US" sz="1200" kern="1200" dirty="0">
                <a:solidFill>
                  <a:schemeClr val="tx1"/>
                </a:solidFill>
                <a:latin typeface="Times New Roman" charset="0"/>
                <a:ea typeface="ＭＳ Ｐゴシック" charset="0"/>
                <a:cs typeface="ＭＳ Ｐゴシック" charset="0"/>
              </a:rPr>
              <a:t>Simulated view of a black hole in front of the Large </a:t>
            </a:r>
            <a:r>
              <a:rPr lang="en-US" sz="1200" kern="1200" dirty="0" err="1">
                <a:solidFill>
                  <a:schemeClr val="tx1"/>
                </a:solidFill>
                <a:latin typeface="Times New Roman" charset="0"/>
                <a:ea typeface="ＭＳ Ｐゴシック" charset="0"/>
                <a:cs typeface="ＭＳ Ｐゴシック" charset="0"/>
              </a:rPr>
              <a:t>Magellanic</a:t>
            </a:r>
            <a:r>
              <a:rPr lang="en-US" sz="1200" kern="1200" dirty="0">
                <a:solidFill>
                  <a:schemeClr val="tx1"/>
                </a:solidFill>
                <a:latin typeface="Times New Roman" charset="0"/>
                <a:ea typeface="ＭＳ Ｐゴシック" charset="0"/>
                <a:cs typeface="ＭＳ Ｐゴシック" charset="0"/>
              </a:rPr>
              <a:t> Cloud. The ratio between the black hole Schwarzschild radius and the observer distance to it is 1:9. Of note is the gravitational lensing effect known as an Einstein ring, which produces a set of two fairly bright and large but highly distorted images of the Cloud as compared to its actual angular size.</a:t>
            </a:r>
          </a:p>
          <a:p>
            <a:r>
              <a:rPr lang="fr-FR" sz="1200" b="0" kern="1200" dirty="0" err="1">
                <a:solidFill>
                  <a:schemeClr val="tx1"/>
                </a:solidFill>
                <a:latin typeface="Times New Roman" charset="0"/>
                <a:ea typeface="ＭＳ Ｐゴシック" charset="0"/>
                <a:cs typeface="ＭＳ Ｐゴシック" charset="0"/>
              </a:rPr>
              <a:t>Simulated</a:t>
            </a:r>
            <a:r>
              <a:rPr lang="fr-FR" sz="1200" b="0" kern="1200" dirty="0">
                <a:solidFill>
                  <a:schemeClr val="tx1"/>
                </a:solidFill>
                <a:latin typeface="Times New Roman" charset="0"/>
                <a:ea typeface="ＭＳ Ｐゴシック" charset="0"/>
                <a:cs typeface="ＭＳ Ｐゴシック" charset="0"/>
              </a:rPr>
              <a:t> </a:t>
            </a:r>
            <a:r>
              <a:rPr lang="fr-FR" sz="1200" b="0" kern="1200" dirty="0" err="1">
                <a:solidFill>
                  <a:schemeClr val="tx1"/>
                </a:solidFill>
                <a:latin typeface="Times New Roman" charset="0"/>
                <a:ea typeface="ＭＳ Ｐゴシック" charset="0"/>
                <a:cs typeface="ＭＳ Ｐゴシック" charset="0"/>
              </a:rPr>
              <a:t>view</a:t>
            </a:r>
            <a:r>
              <a:rPr lang="fr-FR" sz="1200" b="0" kern="1200" dirty="0">
                <a:solidFill>
                  <a:schemeClr val="tx1"/>
                </a:solidFill>
                <a:latin typeface="Times New Roman" charset="0"/>
                <a:ea typeface="ＭＳ Ｐゴシック" charset="0"/>
                <a:cs typeface="ＭＳ Ｐゴシック" charset="0"/>
              </a:rPr>
              <a:t> of a black </a:t>
            </a:r>
            <a:r>
              <a:rPr lang="fr-FR" sz="1200" b="0" kern="1200" dirty="0" err="1">
                <a:solidFill>
                  <a:schemeClr val="tx1"/>
                </a:solidFill>
                <a:latin typeface="Times New Roman" charset="0"/>
                <a:ea typeface="ＭＳ Ｐゴシック" charset="0"/>
                <a:cs typeface="ＭＳ Ｐゴシック" charset="0"/>
              </a:rPr>
              <a:t>hole</a:t>
            </a:r>
            <a:r>
              <a:rPr lang="fr-FR" sz="1200" b="0" kern="1200" dirty="0">
                <a:solidFill>
                  <a:schemeClr val="tx1"/>
                </a:solidFill>
                <a:latin typeface="Times New Roman" charset="0"/>
                <a:ea typeface="ＭＳ Ｐゴシック" charset="0"/>
                <a:cs typeface="ＭＳ Ｐゴシック" charset="0"/>
              </a:rPr>
              <a:t> (center) in front of the </a:t>
            </a:r>
            <a:r>
              <a:rPr lang="fr-FR" sz="1200" b="0" kern="1200" dirty="0">
                <a:solidFill>
                  <a:schemeClr val="tx1"/>
                </a:solidFill>
                <a:latin typeface="Times New Roman" charset="0"/>
                <a:ea typeface="ＭＳ Ｐゴシック" charset="0"/>
                <a:cs typeface="ＭＳ Ｐゴシック" charset="0"/>
                <a:hlinkClick r:id="rId3"/>
              </a:rPr>
              <a:t>Large Magellanic Cloud. Note the </a:t>
            </a:r>
            <a:r>
              <a:rPr lang="fr-FR" sz="1200" b="0" kern="1200" dirty="0">
                <a:solidFill>
                  <a:schemeClr val="tx1"/>
                </a:solidFill>
                <a:latin typeface="Times New Roman" charset="0"/>
                <a:ea typeface="ＭＳ Ｐゴシック" charset="0"/>
                <a:cs typeface="ＭＳ Ｐゴシック" charset="0"/>
                <a:hlinkClick r:id="rId4"/>
              </a:rPr>
              <a:t>gravitational lensing effect, which produces two enlarged but highly distorted views of the Cloud. Across the top, the </a:t>
            </a:r>
            <a:r>
              <a:rPr lang="fr-FR" sz="1200" b="0" kern="1200" dirty="0">
                <a:solidFill>
                  <a:schemeClr val="tx1"/>
                </a:solidFill>
                <a:latin typeface="Times New Roman" charset="0"/>
                <a:ea typeface="ＭＳ Ｐゴシック" charset="0"/>
                <a:cs typeface="ＭＳ Ｐゴシック" charset="0"/>
                <a:hlinkClick r:id="rId5"/>
              </a:rPr>
              <a:t>Milky Way disk appears distorted into an arc.</a:t>
            </a:r>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FCEF5-547E-6E4D-A492-C3461967BEF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D66CA-8997-EA4C-BE12-2F1BCE5BF1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666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87F5175C-8FB2-8140-AA92-B9A7BAA7DAF7}" type="slidenum">
              <a:rPr lang="en-US" smtClean="0"/>
              <a:t>36</a:t>
            </a:fld>
            <a:endParaRPr lang="en-US"/>
          </a:p>
        </p:txBody>
      </p:sp>
    </p:spTree>
    <p:extLst>
      <p:ext uri="{BB962C8B-B14F-4D97-AF65-F5344CB8AC3E}">
        <p14:creationId xmlns:p14="http://schemas.microsoft.com/office/powerpoint/2010/main" val="51715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Datumsplatzhalt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EFCEF5-547E-6E4D-A492-C3461967BEF6}" type="datetime1">
              <a:rPr kumimoji="1"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5/9/23</a:t>
            </a:fld>
            <a:endParaRPr kumimoji="1"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5" name="Foliennummernplatzhalt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2D66CA-8997-EA4C-BE12-2F1BCE5BF102}" type="slidenum">
              <a:rPr kumimoji="1"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1"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98799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BB56A85-2717-9541-A4C9-56D681E6B2C6}" type="slidenum">
              <a:rPr lang="de-DE" smtClean="0"/>
              <a:t>37</a:t>
            </a:fld>
            <a:endParaRPr lang="de-DE"/>
          </a:p>
        </p:txBody>
      </p:sp>
    </p:spTree>
    <p:extLst>
      <p:ext uri="{BB962C8B-B14F-4D97-AF65-F5344CB8AC3E}">
        <p14:creationId xmlns:p14="http://schemas.microsoft.com/office/powerpoint/2010/main" val="660532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32727-ED6D-4AD7-A0C9-4D0DC7EDFB3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Bring books with EHT science papers 1000+ pages …</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A95951-A142-A44A-9DD1-98E3B7BAB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796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FIG. 8. </a:t>
            </a:r>
            <a:r>
              <a:rPr lang="de-DE" sz="1200" kern="1200" dirty="0" err="1">
                <a:solidFill>
                  <a:schemeClr val="tx1"/>
                </a:solidFill>
                <a:effectLst/>
                <a:latin typeface="+mn-lt"/>
                <a:ea typeface="+mn-ea"/>
                <a:cs typeface="+mn-cs"/>
              </a:rPr>
              <a:t>Comparison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correlated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posteriors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over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two</a:t>
            </a:r>
            <a:r>
              <a:rPr lang="de-DE" sz="1200" kern="1200" dirty="0">
                <a:solidFill>
                  <a:schemeClr val="tx1"/>
                </a:solidFill>
                <a:effectLst/>
                <a:latin typeface="+mn-lt"/>
                <a:ea typeface="+mn-ea"/>
                <a:cs typeface="+mn-cs"/>
              </a:rPr>
              <a:t> PN </a:t>
            </a:r>
            <a:r>
              <a:rPr lang="de-DE" sz="1200" kern="1200" dirty="0" err="1">
                <a:solidFill>
                  <a:schemeClr val="tx1"/>
                </a:solidFill>
                <a:effectLst/>
                <a:latin typeface="+mn-lt"/>
                <a:ea typeface="+mn-ea"/>
                <a:cs typeface="+mn-cs"/>
              </a:rPr>
              <a:t>parameters</a:t>
            </a:r>
            <a:r>
              <a:rPr lang="de-DE" sz="1200" kern="1200" dirty="0">
                <a:solidFill>
                  <a:schemeClr val="tx1"/>
                </a:solidFill>
                <a:effectLst/>
                <a:latin typeface="+mn-lt"/>
                <a:ea typeface="+mn-ea"/>
                <a:cs typeface="+mn-cs"/>
              </a:rPr>
              <a:t> 1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2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inferred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-hole</a:t>
            </a:r>
          </a:p>
          <a:p>
            <a:r>
              <a:rPr lang="de-DE" sz="1200" kern="1200" dirty="0" err="1">
                <a:solidFill>
                  <a:schemeClr val="tx1"/>
                </a:solidFill>
                <a:effectLst/>
                <a:latin typeface="+mn-lt"/>
                <a:ea typeface="+mn-ea"/>
                <a:cs typeface="+mn-cs"/>
              </a:rPr>
              <a:t>shadow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slanted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contours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two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coalescing</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events</a:t>
            </a:r>
            <a:r>
              <a:rPr lang="de-DE" sz="1200" kern="1200" dirty="0">
                <a:solidFill>
                  <a:schemeClr val="tx1"/>
                </a:solidFill>
                <a:effectLst/>
                <a:latin typeface="+mn-lt"/>
                <a:ea typeface="+mn-ea"/>
                <a:cs typeface="+mn-cs"/>
              </a:rPr>
              <a:t> GW170608 (</a:t>
            </a:r>
            <a:r>
              <a:rPr lang="de-DE" sz="1200" kern="1200" dirty="0" err="1">
                <a:solidFill>
                  <a:schemeClr val="tx1"/>
                </a:solidFill>
                <a:effectLst/>
                <a:latin typeface="+mn-lt"/>
                <a:ea typeface="+mn-ea"/>
                <a:cs typeface="+mn-cs"/>
              </a:rPr>
              <a:t>blue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GW190924 021846 (orange).</a:t>
            </a:r>
          </a:p>
          <a:p>
            <a:r>
              <a:rPr lang="de-DE" sz="1200" kern="1200" dirty="0">
                <a:solidFill>
                  <a:schemeClr val="tx1"/>
                </a:solidFill>
                <a:effectLst/>
                <a:latin typeface="+mn-lt"/>
                <a:ea typeface="+mn-ea"/>
                <a:cs typeface="+mn-cs"/>
              </a:rPr>
              <a:t>The </a:t>
            </a:r>
            <a:r>
              <a:rPr lang="de-DE" sz="1200" kern="1200" dirty="0" err="1">
                <a:solidFill>
                  <a:schemeClr val="tx1"/>
                </a:solidFill>
                <a:effectLst/>
                <a:latin typeface="+mn-lt"/>
                <a:ea typeface="+mn-ea"/>
                <a:cs typeface="+mn-cs"/>
              </a:rPr>
              <a:t>blue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orange </a:t>
            </a:r>
            <a:r>
              <a:rPr lang="de-DE" sz="1200" kern="1200" dirty="0" err="1">
                <a:solidFill>
                  <a:schemeClr val="tx1"/>
                </a:solidFill>
                <a:effectLst/>
                <a:latin typeface="+mn-lt"/>
                <a:ea typeface="+mn-ea"/>
                <a:cs typeface="+mn-cs"/>
              </a:rPr>
              <a:t>contours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show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1-, 2-,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3- </a:t>
            </a:r>
            <a:r>
              <a:rPr lang="de-DE" sz="1200" kern="1200" dirty="0" err="1">
                <a:solidFill>
                  <a:schemeClr val="tx1"/>
                </a:solidFill>
                <a:effectLst/>
                <a:latin typeface="+mn-lt"/>
                <a:ea typeface="+mn-ea"/>
                <a:cs typeface="+mn-cs"/>
              </a:rPr>
              <a:t>credible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regions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both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tests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assume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3PN </a:t>
            </a:r>
            <a:r>
              <a:rPr lang="de-DE" sz="1200" kern="1200" dirty="0" err="1">
                <a:solidFill>
                  <a:schemeClr val="tx1"/>
                </a:solidFill>
                <a:effectLst/>
                <a:latin typeface="+mn-lt"/>
                <a:ea typeface="+mn-ea"/>
                <a:cs typeface="+mn-cs"/>
              </a:rPr>
              <a:t>parameter</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j3j &lt; 10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all </a:t>
            </a:r>
            <a:r>
              <a:rPr lang="de-DE" sz="1200" kern="1200" dirty="0" err="1">
                <a:solidFill>
                  <a:schemeClr val="tx1"/>
                </a:solidFill>
                <a:effectLst/>
                <a:latin typeface="+mn-lt"/>
                <a:ea typeface="+mn-ea"/>
                <a:cs typeface="+mn-cs"/>
              </a:rPr>
              <a:t>higher</a:t>
            </a:r>
            <a:r>
              <a:rPr lang="de-DE" sz="1200" kern="1200" dirty="0">
                <a:solidFill>
                  <a:schemeClr val="tx1"/>
                </a:solidFill>
                <a:effectLst/>
                <a:latin typeface="+mn-lt"/>
                <a:ea typeface="+mn-ea"/>
                <a:cs typeface="+mn-cs"/>
              </a:rPr>
              <a:t>-order PN </a:t>
            </a:r>
            <a:r>
              <a:rPr lang="de-DE" sz="1200" kern="1200" dirty="0" err="1">
                <a:solidFill>
                  <a:schemeClr val="tx1"/>
                </a:solidFill>
                <a:effectLst/>
                <a:latin typeface="+mn-lt"/>
                <a:ea typeface="+mn-ea"/>
                <a:cs typeface="+mn-cs"/>
              </a:rPr>
              <a:t>parameters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introduce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negligible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corrections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Because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fortuitous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coincidence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inspiral</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tests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binary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holes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total </a:t>
            </a:r>
            <a:r>
              <a:rPr lang="de-DE" sz="1200" kern="1200" dirty="0" err="1">
                <a:solidFill>
                  <a:schemeClr val="tx1"/>
                </a:solidFill>
                <a:effectLst/>
                <a:latin typeface="+mn-lt"/>
                <a:ea typeface="+mn-ea"/>
                <a:cs typeface="+mn-cs"/>
              </a:rPr>
              <a:t>mass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20M</a:t>
            </a:r>
          </a:p>
          <a:p>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detectors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peak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sensitivity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around</a:t>
            </a:r>
            <a:r>
              <a:rPr lang="de-DE" sz="1200" kern="1200" dirty="0">
                <a:solidFill>
                  <a:schemeClr val="tx1"/>
                </a:solidFill>
                <a:effectLst/>
                <a:latin typeface="+mn-lt"/>
                <a:ea typeface="+mn-ea"/>
                <a:cs typeface="+mn-cs"/>
              </a:rPr>
              <a:t>  100 Hz </a:t>
            </a:r>
            <a:r>
              <a:rPr lang="de-DE" sz="1200" kern="1200" dirty="0" err="1">
                <a:solidFill>
                  <a:schemeClr val="tx1"/>
                </a:solidFill>
                <a:effectLst/>
                <a:latin typeface="+mn-lt"/>
                <a:ea typeface="+mn-ea"/>
                <a:cs typeface="+mn-cs"/>
              </a:rPr>
              <a:t>lead</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correlated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uncertainties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parallel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those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-hole </a:t>
            </a:r>
            <a:r>
              <a:rPr lang="de-DE" sz="1200" kern="1200" dirty="0" err="1">
                <a:solidFill>
                  <a:schemeClr val="tx1"/>
                </a:solidFill>
                <a:effectLst/>
                <a:latin typeface="+mn-lt"/>
                <a:ea typeface="+mn-ea"/>
                <a:cs typeface="+mn-cs"/>
              </a:rPr>
              <a:t>shadow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tests</a:t>
            </a:r>
            <a:r>
              <a:rPr lang="de-DE" sz="1200" kern="1200" dirty="0">
                <a:solidFill>
                  <a:schemeClr val="tx1"/>
                </a:solidFill>
                <a:effectLst/>
                <a:latin typeface="+mn-lt"/>
                <a:ea typeface="+mn-ea"/>
                <a:cs typeface="+mn-cs"/>
              </a:rPr>
              <a:t>. The </a:t>
            </a:r>
            <a:r>
              <a:rPr lang="de-DE" sz="1200" kern="1200" dirty="0" err="1">
                <a:solidFill>
                  <a:schemeClr val="tx1"/>
                </a:solidFill>
                <a:effectLst/>
                <a:latin typeface="+mn-lt"/>
                <a:ea typeface="+mn-ea"/>
                <a:cs typeface="+mn-cs"/>
              </a:rPr>
              <a:t>dashed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lines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indicate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expected</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correlation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Eq</a:t>
            </a:r>
            <a:r>
              <a:rPr lang="de-DE" sz="1200" kern="1200" dirty="0">
                <a:solidFill>
                  <a:schemeClr val="tx1"/>
                </a:solidFill>
                <a:effectLst/>
                <a:latin typeface="+mn-lt"/>
                <a:ea typeface="+mn-ea"/>
                <a:cs typeface="+mn-cs"/>
              </a:rPr>
              <a:t>. (61). The </a:t>
            </a:r>
            <a:r>
              <a:rPr lang="de-DE" sz="1200" kern="1200" dirty="0" err="1">
                <a:solidFill>
                  <a:schemeClr val="tx1"/>
                </a:solidFill>
                <a:effectLst/>
                <a:latin typeface="+mn-lt"/>
                <a:ea typeface="+mn-ea"/>
                <a:cs typeface="+mn-cs"/>
              </a:rPr>
              <a:t>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curve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indicates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expected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correlation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binary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 hole </a:t>
            </a:r>
            <a:r>
              <a:rPr lang="de-DE" sz="1200" kern="1200" dirty="0" err="1">
                <a:solidFill>
                  <a:schemeClr val="tx1"/>
                </a:solidFill>
                <a:effectLst/>
                <a:latin typeface="+mn-lt"/>
                <a:ea typeface="+mn-ea"/>
                <a:cs typeface="+mn-cs"/>
              </a:rPr>
              <a:t>system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low</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total </a:t>
            </a:r>
            <a:r>
              <a:rPr lang="de-DE" sz="1200" kern="1200" dirty="0" err="1">
                <a:solidFill>
                  <a:schemeClr val="tx1"/>
                </a:solidFill>
                <a:effectLst/>
                <a:latin typeface="+mn-lt"/>
                <a:ea typeface="+mn-ea"/>
                <a:cs typeface="+mn-cs"/>
              </a:rPr>
              <a:t>mass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6M. The </a:t>
            </a:r>
            <a:r>
              <a:rPr lang="de-DE" sz="1200" kern="1200" dirty="0" err="1">
                <a:solidFill>
                  <a:schemeClr val="tx1"/>
                </a:solidFill>
                <a:effectLst/>
                <a:latin typeface="+mn-lt"/>
                <a:ea typeface="+mn-ea"/>
                <a:cs typeface="+mn-cs"/>
              </a:rPr>
              <a:t>detection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such a </a:t>
            </a:r>
            <a:r>
              <a:rPr lang="de-DE" sz="1200" kern="1200" dirty="0" err="1">
                <a:solidFill>
                  <a:schemeClr val="tx1"/>
                </a:solidFill>
                <a:effectLst/>
                <a:latin typeface="+mn-lt"/>
                <a:ea typeface="+mn-ea"/>
                <a:cs typeface="+mn-cs"/>
              </a:rPr>
              <a:t>binary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system</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can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assist</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breaking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degeneracies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between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deviation</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parameters</a:t>
            </a:r>
            <a:r>
              <a:rPr lang="de-DE" sz="1200" kern="1200" dirty="0">
                <a:solidFill>
                  <a:schemeClr val="tx1"/>
                </a:solidFill>
                <a:effectLst/>
                <a:latin typeface="+mn-lt"/>
                <a:ea typeface="+mn-ea"/>
                <a:cs typeface="+mn-cs"/>
              </a:rPr>
              <a:t>.</a:t>
            </a:r>
          </a:p>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0A3996F-ABFF-D946-AE75-F2A6111F38C7}" type="slidenum">
              <a:rPr kumimoji="1" lang="de-DE"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1" lang="de-DE"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09540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FIG. 8. </a:t>
            </a:r>
            <a:r>
              <a:rPr lang="de-DE" sz="1200" kern="1200" dirty="0" err="1">
                <a:solidFill>
                  <a:schemeClr val="tx1"/>
                </a:solidFill>
                <a:effectLst/>
                <a:latin typeface="+mn-lt"/>
                <a:ea typeface="+mn-ea"/>
                <a:cs typeface="+mn-cs"/>
              </a:rPr>
              <a:t>Comparison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correlated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posteriors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over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two</a:t>
            </a:r>
            <a:r>
              <a:rPr lang="de-DE" sz="1200" kern="1200" dirty="0">
                <a:solidFill>
                  <a:schemeClr val="tx1"/>
                </a:solidFill>
                <a:effectLst/>
                <a:latin typeface="+mn-lt"/>
                <a:ea typeface="+mn-ea"/>
                <a:cs typeface="+mn-cs"/>
              </a:rPr>
              <a:t> PN </a:t>
            </a:r>
            <a:r>
              <a:rPr lang="de-DE" sz="1200" kern="1200" dirty="0" err="1">
                <a:solidFill>
                  <a:schemeClr val="tx1"/>
                </a:solidFill>
                <a:effectLst/>
                <a:latin typeface="+mn-lt"/>
                <a:ea typeface="+mn-ea"/>
                <a:cs typeface="+mn-cs"/>
              </a:rPr>
              <a:t>parameters</a:t>
            </a:r>
            <a:r>
              <a:rPr lang="de-DE" sz="1200" kern="1200" dirty="0">
                <a:solidFill>
                  <a:schemeClr val="tx1"/>
                </a:solidFill>
                <a:effectLst/>
                <a:latin typeface="+mn-lt"/>
                <a:ea typeface="+mn-ea"/>
                <a:cs typeface="+mn-cs"/>
              </a:rPr>
              <a:t> 1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2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inferred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-hole</a:t>
            </a:r>
          </a:p>
          <a:p>
            <a:r>
              <a:rPr lang="de-DE" sz="1200" kern="1200" dirty="0" err="1">
                <a:solidFill>
                  <a:schemeClr val="tx1"/>
                </a:solidFill>
                <a:effectLst/>
                <a:latin typeface="+mn-lt"/>
                <a:ea typeface="+mn-ea"/>
                <a:cs typeface="+mn-cs"/>
              </a:rPr>
              <a:t>shadow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slanted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contours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two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coalescing</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events</a:t>
            </a:r>
            <a:r>
              <a:rPr lang="de-DE" sz="1200" kern="1200" dirty="0">
                <a:solidFill>
                  <a:schemeClr val="tx1"/>
                </a:solidFill>
                <a:effectLst/>
                <a:latin typeface="+mn-lt"/>
                <a:ea typeface="+mn-ea"/>
                <a:cs typeface="+mn-cs"/>
              </a:rPr>
              <a:t> GW170608 (</a:t>
            </a:r>
            <a:r>
              <a:rPr lang="de-DE" sz="1200" kern="1200" dirty="0" err="1">
                <a:solidFill>
                  <a:schemeClr val="tx1"/>
                </a:solidFill>
                <a:effectLst/>
                <a:latin typeface="+mn-lt"/>
                <a:ea typeface="+mn-ea"/>
                <a:cs typeface="+mn-cs"/>
              </a:rPr>
              <a:t>blue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GW190924 021846 (orange).</a:t>
            </a:r>
          </a:p>
          <a:p>
            <a:r>
              <a:rPr lang="de-DE" sz="1200" kern="1200" dirty="0">
                <a:solidFill>
                  <a:schemeClr val="tx1"/>
                </a:solidFill>
                <a:effectLst/>
                <a:latin typeface="+mn-lt"/>
                <a:ea typeface="+mn-ea"/>
                <a:cs typeface="+mn-cs"/>
              </a:rPr>
              <a:t>The </a:t>
            </a:r>
            <a:r>
              <a:rPr lang="de-DE" sz="1200" kern="1200" dirty="0" err="1">
                <a:solidFill>
                  <a:schemeClr val="tx1"/>
                </a:solidFill>
                <a:effectLst/>
                <a:latin typeface="+mn-lt"/>
                <a:ea typeface="+mn-ea"/>
                <a:cs typeface="+mn-cs"/>
              </a:rPr>
              <a:t>blue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orange </a:t>
            </a:r>
            <a:r>
              <a:rPr lang="de-DE" sz="1200" kern="1200" dirty="0" err="1">
                <a:solidFill>
                  <a:schemeClr val="tx1"/>
                </a:solidFill>
                <a:effectLst/>
                <a:latin typeface="+mn-lt"/>
                <a:ea typeface="+mn-ea"/>
                <a:cs typeface="+mn-cs"/>
              </a:rPr>
              <a:t>contours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show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1-, 2-,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3- </a:t>
            </a:r>
            <a:r>
              <a:rPr lang="de-DE" sz="1200" kern="1200" dirty="0" err="1">
                <a:solidFill>
                  <a:schemeClr val="tx1"/>
                </a:solidFill>
                <a:effectLst/>
                <a:latin typeface="+mn-lt"/>
                <a:ea typeface="+mn-ea"/>
                <a:cs typeface="+mn-cs"/>
              </a:rPr>
              <a:t>credible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regions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both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tests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assume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3PN </a:t>
            </a:r>
            <a:r>
              <a:rPr lang="de-DE" sz="1200" kern="1200" dirty="0" err="1">
                <a:solidFill>
                  <a:schemeClr val="tx1"/>
                </a:solidFill>
                <a:effectLst/>
                <a:latin typeface="+mn-lt"/>
                <a:ea typeface="+mn-ea"/>
                <a:cs typeface="+mn-cs"/>
              </a:rPr>
              <a:t>parameter</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j3j &lt; 10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all </a:t>
            </a:r>
            <a:r>
              <a:rPr lang="de-DE" sz="1200" kern="1200" dirty="0" err="1">
                <a:solidFill>
                  <a:schemeClr val="tx1"/>
                </a:solidFill>
                <a:effectLst/>
                <a:latin typeface="+mn-lt"/>
                <a:ea typeface="+mn-ea"/>
                <a:cs typeface="+mn-cs"/>
              </a:rPr>
              <a:t>higher</a:t>
            </a:r>
            <a:r>
              <a:rPr lang="de-DE" sz="1200" kern="1200" dirty="0">
                <a:solidFill>
                  <a:schemeClr val="tx1"/>
                </a:solidFill>
                <a:effectLst/>
                <a:latin typeface="+mn-lt"/>
                <a:ea typeface="+mn-ea"/>
                <a:cs typeface="+mn-cs"/>
              </a:rPr>
              <a:t>-order PN </a:t>
            </a:r>
            <a:r>
              <a:rPr lang="de-DE" sz="1200" kern="1200" dirty="0" err="1">
                <a:solidFill>
                  <a:schemeClr val="tx1"/>
                </a:solidFill>
                <a:effectLst/>
                <a:latin typeface="+mn-lt"/>
                <a:ea typeface="+mn-ea"/>
                <a:cs typeface="+mn-cs"/>
              </a:rPr>
              <a:t>parameters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introduce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negligible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corrections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Because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fortuitous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coincidence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inspiral</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tests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binary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holes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total </a:t>
            </a:r>
            <a:r>
              <a:rPr lang="de-DE" sz="1200" kern="1200" dirty="0" err="1">
                <a:solidFill>
                  <a:schemeClr val="tx1"/>
                </a:solidFill>
                <a:effectLst/>
                <a:latin typeface="+mn-lt"/>
                <a:ea typeface="+mn-ea"/>
                <a:cs typeface="+mn-cs"/>
              </a:rPr>
              <a:t>mass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20M</a:t>
            </a:r>
          </a:p>
          <a:p>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detectors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peak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sensitivity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around</a:t>
            </a:r>
            <a:r>
              <a:rPr lang="de-DE" sz="1200" kern="1200" dirty="0">
                <a:solidFill>
                  <a:schemeClr val="tx1"/>
                </a:solidFill>
                <a:effectLst/>
                <a:latin typeface="+mn-lt"/>
                <a:ea typeface="+mn-ea"/>
                <a:cs typeface="+mn-cs"/>
              </a:rPr>
              <a:t>  100 Hz </a:t>
            </a:r>
            <a:r>
              <a:rPr lang="de-DE" sz="1200" kern="1200" dirty="0" err="1">
                <a:solidFill>
                  <a:schemeClr val="tx1"/>
                </a:solidFill>
                <a:effectLst/>
                <a:latin typeface="+mn-lt"/>
                <a:ea typeface="+mn-ea"/>
                <a:cs typeface="+mn-cs"/>
              </a:rPr>
              <a:t>lead</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correlated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uncertainties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parallel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those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-hole </a:t>
            </a:r>
            <a:r>
              <a:rPr lang="de-DE" sz="1200" kern="1200" dirty="0" err="1">
                <a:solidFill>
                  <a:schemeClr val="tx1"/>
                </a:solidFill>
                <a:effectLst/>
                <a:latin typeface="+mn-lt"/>
                <a:ea typeface="+mn-ea"/>
                <a:cs typeface="+mn-cs"/>
              </a:rPr>
              <a:t>shadow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tests</a:t>
            </a:r>
            <a:r>
              <a:rPr lang="de-DE" sz="1200" kern="1200" dirty="0">
                <a:solidFill>
                  <a:schemeClr val="tx1"/>
                </a:solidFill>
                <a:effectLst/>
                <a:latin typeface="+mn-lt"/>
                <a:ea typeface="+mn-ea"/>
                <a:cs typeface="+mn-cs"/>
              </a:rPr>
              <a:t>. The </a:t>
            </a:r>
            <a:r>
              <a:rPr lang="de-DE" sz="1200" kern="1200" dirty="0" err="1">
                <a:solidFill>
                  <a:schemeClr val="tx1"/>
                </a:solidFill>
                <a:effectLst/>
                <a:latin typeface="+mn-lt"/>
                <a:ea typeface="+mn-ea"/>
                <a:cs typeface="+mn-cs"/>
              </a:rPr>
              <a:t>dashed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lines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indicate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expected</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correlation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Eq</a:t>
            </a:r>
            <a:r>
              <a:rPr lang="de-DE" sz="1200" kern="1200" dirty="0">
                <a:solidFill>
                  <a:schemeClr val="tx1"/>
                </a:solidFill>
                <a:effectLst/>
                <a:latin typeface="+mn-lt"/>
                <a:ea typeface="+mn-ea"/>
                <a:cs typeface="+mn-cs"/>
              </a:rPr>
              <a:t>. (61). The </a:t>
            </a:r>
            <a:r>
              <a:rPr lang="de-DE" sz="1200" kern="1200" dirty="0" err="1">
                <a:solidFill>
                  <a:schemeClr val="tx1"/>
                </a:solidFill>
                <a:effectLst/>
                <a:latin typeface="+mn-lt"/>
                <a:ea typeface="+mn-ea"/>
                <a:cs typeface="+mn-cs"/>
              </a:rPr>
              <a:t>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curve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indicates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expected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correlation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binary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 hole </a:t>
            </a:r>
            <a:r>
              <a:rPr lang="de-DE" sz="1200" kern="1200" dirty="0" err="1">
                <a:solidFill>
                  <a:schemeClr val="tx1"/>
                </a:solidFill>
                <a:effectLst/>
                <a:latin typeface="+mn-lt"/>
                <a:ea typeface="+mn-ea"/>
                <a:cs typeface="+mn-cs"/>
              </a:rPr>
              <a:t>system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low</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total </a:t>
            </a:r>
            <a:r>
              <a:rPr lang="de-DE" sz="1200" kern="1200" dirty="0" err="1">
                <a:solidFill>
                  <a:schemeClr val="tx1"/>
                </a:solidFill>
                <a:effectLst/>
                <a:latin typeface="+mn-lt"/>
                <a:ea typeface="+mn-ea"/>
                <a:cs typeface="+mn-cs"/>
              </a:rPr>
              <a:t>mass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6M. The </a:t>
            </a:r>
            <a:r>
              <a:rPr lang="de-DE" sz="1200" kern="1200" dirty="0" err="1">
                <a:solidFill>
                  <a:schemeClr val="tx1"/>
                </a:solidFill>
                <a:effectLst/>
                <a:latin typeface="+mn-lt"/>
                <a:ea typeface="+mn-ea"/>
                <a:cs typeface="+mn-cs"/>
              </a:rPr>
              <a:t>detection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such a </a:t>
            </a:r>
            <a:r>
              <a:rPr lang="de-DE" sz="1200" kern="1200" dirty="0" err="1">
                <a:solidFill>
                  <a:schemeClr val="tx1"/>
                </a:solidFill>
                <a:effectLst/>
                <a:latin typeface="+mn-lt"/>
                <a:ea typeface="+mn-ea"/>
                <a:cs typeface="+mn-cs"/>
              </a:rPr>
              <a:t>binary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system</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can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assist</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breaking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degeneracies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between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deviation</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parameters</a:t>
            </a:r>
            <a:r>
              <a:rPr lang="de-DE" sz="1200" kern="1200" dirty="0">
                <a:solidFill>
                  <a:schemeClr val="tx1"/>
                </a:solidFill>
                <a:effectLst/>
                <a:latin typeface="+mn-lt"/>
                <a:ea typeface="+mn-ea"/>
                <a:cs typeface="+mn-cs"/>
              </a:rPr>
              <a:t>.</a:t>
            </a:r>
          </a:p>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0A3996F-ABFF-D946-AE75-F2A6111F38C7}" type="slidenum">
              <a:rPr kumimoji="1" lang="de-DE"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1" lang="de-DE"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42097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FIG. 8. </a:t>
            </a:r>
            <a:r>
              <a:rPr lang="de-DE" sz="1200" kern="1200" dirty="0" err="1">
                <a:solidFill>
                  <a:schemeClr val="tx1"/>
                </a:solidFill>
                <a:effectLst/>
                <a:latin typeface="+mn-lt"/>
                <a:ea typeface="+mn-ea"/>
                <a:cs typeface="+mn-cs"/>
              </a:rPr>
              <a:t>Comparison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correlated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posteriors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over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two</a:t>
            </a:r>
            <a:r>
              <a:rPr lang="de-DE" sz="1200" kern="1200" dirty="0">
                <a:solidFill>
                  <a:schemeClr val="tx1"/>
                </a:solidFill>
                <a:effectLst/>
                <a:latin typeface="+mn-lt"/>
                <a:ea typeface="+mn-ea"/>
                <a:cs typeface="+mn-cs"/>
              </a:rPr>
              <a:t> PN </a:t>
            </a:r>
            <a:r>
              <a:rPr lang="de-DE" sz="1200" kern="1200" dirty="0" err="1">
                <a:solidFill>
                  <a:schemeClr val="tx1"/>
                </a:solidFill>
                <a:effectLst/>
                <a:latin typeface="+mn-lt"/>
                <a:ea typeface="+mn-ea"/>
                <a:cs typeface="+mn-cs"/>
              </a:rPr>
              <a:t>parameters</a:t>
            </a:r>
            <a:r>
              <a:rPr lang="de-DE" sz="1200" kern="1200" dirty="0">
                <a:solidFill>
                  <a:schemeClr val="tx1"/>
                </a:solidFill>
                <a:effectLst/>
                <a:latin typeface="+mn-lt"/>
                <a:ea typeface="+mn-ea"/>
                <a:cs typeface="+mn-cs"/>
              </a:rPr>
              <a:t> 1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2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inferred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-hole</a:t>
            </a:r>
          </a:p>
          <a:p>
            <a:r>
              <a:rPr lang="de-DE" sz="1200" kern="1200" dirty="0" err="1">
                <a:solidFill>
                  <a:schemeClr val="tx1"/>
                </a:solidFill>
                <a:effectLst/>
                <a:latin typeface="+mn-lt"/>
                <a:ea typeface="+mn-ea"/>
                <a:cs typeface="+mn-cs"/>
              </a:rPr>
              <a:t>shadow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slanted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contours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two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coalescing</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events</a:t>
            </a:r>
            <a:r>
              <a:rPr lang="de-DE" sz="1200" kern="1200" dirty="0">
                <a:solidFill>
                  <a:schemeClr val="tx1"/>
                </a:solidFill>
                <a:effectLst/>
                <a:latin typeface="+mn-lt"/>
                <a:ea typeface="+mn-ea"/>
                <a:cs typeface="+mn-cs"/>
              </a:rPr>
              <a:t> GW170608 (</a:t>
            </a:r>
            <a:r>
              <a:rPr lang="de-DE" sz="1200" kern="1200" dirty="0" err="1">
                <a:solidFill>
                  <a:schemeClr val="tx1"/>
                </a:solidFill>
                <a:effectLst/>
                <a:latin typeface="+mn-lt"/>
                <a:ea typeface="+mn-ea"/>
                <a:cs typeface="+mn-cs"/>
              </a:rPr>
              <a:t>blue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GW190924 021846 (orange).</a:t>
            </a:r>
          </a:p>
          <a:p>
            <a:r>
              <a:rPr lang="de-DE" sz="1200" kern="1200" dirty="0">
                <a:solidFill>
                  <a:schemeClr val="tx1"/>
                </a:solidFill>
                <a:effectLst/>
                <a:latin typeface="+mn-lt"/>
                <a:ea typeface="+mn-ea"/>
                <a:cs typeface="+mn-cs"/>
              </a:rPr>
              <a:t>The </a:t>
            </a:r>
            <a:r>
              <a:rPr lang="de-DE" sz="1200" kern="1200" dirty="0" err="1">
                <a:solidFill>
                  <a:schemeClr val="tx1"/>
                </a:solidFill>
                <a:effectLst/>
                <a:latin typeface="+mn-lt"/>
                <a:ea typeface="+mn-ea"/>
                <a:cs typeface="+mn-cs"/>
              </a:rPr>
              <a:t>blue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orange </a:t>
            </a:r>
            <a:r>
              <a:rPr lang="de-DE" sz="1200" kern="1200" dirty="0" err="1">
                <a:solidFill>
                  <a:schemeClr val="tx1"/>
                </a:solidFill>
                <a:effectLst/>
                <a:latin typeface="+mn-lt"/>
                <a:ea typeface="+mn-ea"/>
                <a:cs typeface="+mn-cs"/>
              </a:rPr>
              <a:t>contours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show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1-, 2-,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3- </a:t>
            </a:r>
            <a:r>
              <a:rPr lang="de-DE" sz="1200" kern="1200" dirty="0" err="1">
                <a:solidFill>
                  <a:schemeClr val="tx1"/>
                </a:solidFill>
                <a:effectLst/>
                <a:latin typeface="+mn-lt"/>
                <a:ea typeface="+mn-ea"/>
                <a:cs typeface="+mn-cs"/>
              </a:rPr>
              <a:t>credible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regions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both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tests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assume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3PN </a:t>
            </a:r>
            <a:r>
              <a:rPr lang="de-DE" sz="1200" kern="1200" dirty="0" err="1">
                <a:solidFill>
                  <a:schemeClr val="tx1"/>
                </a:solidFill>
                <a:effectLst/>
                <a:latin typeface="+mn-lt"/>
                <a:ea typeface="+mn-ea"/>
                <a:cs typeface="+mn-cs"/>
              </a:rPr>
              <a:t>parameter</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j3j &lt; 10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all </a:t>
            </a:r>
            <a:r>
              <a:rPr lang="de-DE" sz="1200" kern="1200" dirty="0" err="1">
                <a:solidFill>
                  <a:schemeClr val="tx1"/>
                </a:solidFill>
                <a:effectLst/>
                <a:latin typeface="+mn-lt"/>
                <a:ea typeface="+mn-ea"/>
                <a:cs typeface="+mn-cs"/>
              </a:rPr>
              <a:t>higher</a:t>
            </a:r>
            <a:r>
              <a:rPr lang="de-DE" sz="1200" kern="1200" dirty="0">
                <a:solidFill>
                  <a:schemeClr val="tx1"/>
                </a:solidFill>
                <a:effectLst/>
                <a:latin typeface="+mn-lt"/>
                <a:ea typeface="+mn-ea"/>
                <a:cs typeface="+mn-cs"/>
              </a:rPr>
              <a:t>-order PN </a:t>
            </a:r>
            <a:r>
              <a:rPr lang="de-DE" sz="1200" kern="1200" dirty="0" err="1">
                <a:solidFill>
                  <a:schemeClr val="tx1"/>
                </a:solidFill>
                <a:effectLst/>
                <a:latin typeface="+mn-lt"/>
                <a:ea typeface="+mn-ea"/>
                <a:cs typeface="+mn-cs"/>
              </a:rPr>
              <a:t>parameters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introduce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negligible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corrections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Because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fortuitous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coincidence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inspiral</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tests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binary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holes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total </a:t>
            </a:r>
            <a:r>
              <a:rPr lang="de-DE" sz="1200" kern="1200" dirty="0" err="1">
                <a:solidFill>
                  <a:schemeClr val="tx1"/>
                </a:solidFill>
                <a:effectLst/>
                <a:latin typeface="+mn-lt"/>
                <a:ea typeface="+mn-ea"/>
                <a:cs typeface="+mn-cs"/>
              </a:rPr>
              <a:t>mass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20M</a:t>
            </a:r>
          </a:p>
          <a:p>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detectors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peak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sensitivity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around</a:t>
            </a:r>
            <a:r>
              <a:rPr lang="de-DE" sz="1200" kern="1200" dirty="0">
                <a:solidFill>
                  <a:schemeClr val="tx1"/>
                </a:solidFill>
                <a:effectLst/>
                <a:latin typeface="+mn-lt"/>
                <a:ea typeface="+mn-ea"/>
                <a:cs typeface="+mn-cs"/>
              </a:rPr>
              <a:t>  100 Hz </a:t>
            </a:r>
            <a:r>
              <a:rPr lang="de-DE" sz="1200" kern="1200" dirty="0" err="1">
                <a:solidFill>
                  <a:schemeClr val="tx1"/>
                </a:solidFill>
                <a:effectLst/>
                <a:latin typeface="+mn-lt"/>
                <a:ea typeface="+mn-ea"/>
                <a:cs typeface="+mn-cs"/>
              </a:rPr>
              <a:t>lead</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correlated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uncertainties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parallel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those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-hole </a:t>
            </a:r>
            <a:r>
              <a:rPr lang="de-DE" sz="1200" kern="1200" dirty="0" err="1">
                <a:solidFill>
                  <a:schemeClr val="tx1"/>
                </a:solidFill>
                <a:effectLst/>
                <a:latin typeface="+mn-lt"/>
                <a:ea typeface="+mn-ea"/>
                <a:cs typeface="+mn-cs"/>
              </a:rPr>
              <a:t>shadow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tests</a:t>
            </a:r>
            <a:r>
              <a:rPr lang="de-DE" sz="1200" kern="1200" dirty="0">
                <a:solidFill>
                  <a:schemeClr val="tx1"/>
                </a:solidFill>
                <a:effectLst/>
                <a:latin typeface="+mn-lt"/>
                <a:ea typeface="+mn-ea"/>
                <a:cs typeface="+mn-cs"/>
              </a:rPr>
              <a:t>. The </a:t>
            </a:r>
            <a:r>
              <a:rPr lang="de-DE" sz="1200" kern="1200" dirty="0" err="1">
                <a:solidFill>
                  <a:schemeClr val="tx1"/>
                </a:solidFill>
                <a:effectLst/>
                <a:latin typeface="+mn-lt"/>
                <a:ea typeface="+mn-ea"/>
                <a:cs typeface="+mn-cs"/>
              </a:rPr>
              <a:t>dashed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lines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indicate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expected</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correlation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Eq</a:t>
            </a:r>
            <a:r>
              <a:rPr lang="de-DE" sz="1200" kern="1200" dirty="0">
                <a:solidFill>
                  <a:schemeClr val="tx1"/>
                </a:solidFill>
                <a:effectLst/>
                <a:latin typeface="+mn-lt"/>
                <a:ea typeface="+mn-ea"/>
                <a:cs typeface="+mn-cs"/>
              </a:rPr>
              <a:t>. (61). The </a:t>
            </a:r>
            <a:r>
              <a:rPr lang="de-DE" sz="1200" kern="1200" dirty="0" err="1">
                <a:solidFill>
                  <a:schemeClr val="tx1"/>
                </a:solidFill>
                <a:effectLst/>
                <a:latin typeface="+mn-lt"/>
                <a:ea typeface="+mn-ea"/>
                <a:cs typeface="+mn-cs"/>
              </a:rPr>
              <a:t>red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curve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indicates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expected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correlation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binary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black</a:t>
            </a:r>
            <a:r>
              <a:rPr lang="de-DE" sz="1200" kern="1200" dirty="0">
                <a:solidFill>
                  <a:schemeClr val="tx1"/>
                </a:solidFill>
                <a:effectLst/>
                <a:latin typeface="+mn-lt"/>
                <a:ea typeface="+mn-ea"/>
                <a:cs typeface="+mn-cs"/>
              </a:rPr>
              <a:t> hole </a:t>
            </a:r>
            <a:r>
              <a:rPr lang="de-DE" sz="1200" kern="1200" dirty="0" err="1">
                <a:solidFill>
                  <a:schemeClr val="tx1"/>
                </a:solidFill>
                <a:effectLst/>
                <a:latin typeface="+mn-lt"/>
                <a:ea typeface="+mn-ea"/>
                <a:cs typeface="+mn-cs"/>
              </a:rPr>
              <a:t>system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low</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total </a:t>
            </a:r>
            <a:r>
              <a:rPr lang="de-DE" sz="1200" kern="1200" dirty="0" err="1">
                <a:solidFill>
                  <a:schemeClr val="tx1"/>
                </a:solidFill>
                <a:effectLst/>
                <a:latin typeface="+mn-lt"/>
                <a:ea typeface="+mn-ea"/>
                <a:cs typeface="+mn-cs"/>
              </a:rPr>
              <a:t>mass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6M. The </a:t>
            </a:r>
            <a:r>
              <a:rPr lang="de-DE" sz="1200" kern="1200" dirty="0" err="1">
                <a:solidFill>
                  <a:schemeClr val="tx1"/>
                </a:solidFill>
                <a:effectLst/>
                <a:latin typeface="+mn-lt"/>
                <a:ea typeface="+mn-ea"/>
                <a:cs typeface="+mn-cs"/>
              </a:rPr>
              <a:t>detection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such a </a:t>
            </a:r>
            <a:r>
              <a:rPr lang="de-DE" sz="1200" kern="1200" dirty="0" err="1">
                <a:solidFill>
                  <a:schemeClr val="tx1"/>
                </a:solidFill>
                <a:effectLst/>
                <a:latin typeface="+mn-lt"/>
                <a:ea typeface="+mn-ea"/>
                <a:cs typeface="+mn-cs"/>
              </a:rPr>
              <a:t>binary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system</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can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assist</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breaking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degeneracies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between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deviation</a:t>
            </a:r>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parameters</a:t>
            </a:r>
            <a:r>
              <a:rPr lang="de-DE" sz="1200" kern="1200" dirty="0">
                <a:solidFill>
                  <a:schemeClr val="tx1"/>
                </a:solidFill>
                <a:effectLst/>
                <a:latin typeface="+mn-lt"/>
                <a:ea typeface="+mn-ea"/>
                <a:cs typeface="+mn-cs"/>
              </a:rPr>
              <a:t>.</a:t>
            </a:r>
          </a:p>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0A3996F-ABFF-D946-AE75-F2A6111F38C7}" type="slidenum">
              <a:rPr kumimoji="1" lang="de-DE"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1" lang="de-DE"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60865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charset="0"/>
                <a:ea typeface="ＭＳ Ｐゴシック" charset="0"/>
                <a:cs typeface="ＭＳ Ｐゴシック" charset="0"/>
              </a:rPr>
              <a:t>A black hole of one solar mass (M☉) has a temperature of only 60 </a:t>
            </a:r>
            <a:r>
              <a:rPr lang="en-US" sz="1200" kern="1200" dirty="0" err="1">
                <a:solidFill>
                  <a:schemeClr val="tx1"/>
                </a:solidFill>
                <a:latin typeface="Times New Roman" charset="0"/>
                <a:ea typeface="ＭＳ Ｐゴシック" charset="0"/>
                <a:cs typeface="ＭＳ Ｐゴシック" charset="0"/>
              </a:rPr>
              <a:t>nanokelvin</a:t>
            </a:r>
            <a:r>
              <a:rPr lang="en-US" sz="1200" kern="1200" dirty="0">
                <a:solidFill>
                  <a:schemeClr val="tx1"/>
                </a:solidFill>
                <a:latin typeface="Times New Roman" charset="0"/>
                <a:ea typeface="ＭＳ Ｐゴシック" charset="0"/>
                <a:cs typeface="ＭＳ Ｐゴシック" charset="0"/>
              </a:rPr>
              <a:t> (60 billionths of a kelvin); in fact, such a black hole would absorb far more cosmic microwave background radiation than it emits. A black hole of 4.5 × 1022 kg (about the mass of the Moon, or about 13 micrometers across) would be in equilibrium at 2.7 kelvin, absorbing as much radiation as it emits. Yet smaller primordial black holes would emit more than they absorb and thereby lose mass.[10]</a:t>
            </a:r>
          </a:p>
          <a:p>
            <a:endParaRPr lang="en-US" sz="1200" kern="1200" dirty="0">
              <a:solidFill>
                <a:schemeClr val="tx1"/>
              </a:solidFill>
              <a:latin typeface="Times New Roman" charset="0"/>
              <a:ea typeface="ＭＳ Ｐゴシック" charset="0"/>
              <a:cs typeface="ＭＳ Ｐゴシック" charset="0"/>
            </a:endParaRPr>
          </a:p>
          <a:p>
            <a:endParaRPr lang="en-US" sz="1200" kern="1200" dirty="0">
              <a:solidFill>
                <a:schemeClr val="tx1"/>
              </a:solidFill>
              <a:latin typeface="Times New Roman" charset="0"/>
              <a:ea typeface="ＭＳ Ｐゴシック" charset="0"/>
              <a:cs typeface="ＭＳ Ｐゴシック" charset="0"/>
            </a:endParaRPr>
          </a:p>
          <a:p>
            <a:r>
              <a:rPr lang="en-US" sz="1200" kern="1200" dirty="0">
                <a:solidFill>
                  <a:schemeClr val="tx1"/>
                </a:solidFill>
                <a:latin typeface="Times New Roman" charset="0"/>
                <a:ea typeface="ＭＳ Ｐゴシック" charset="0"/>
                <a:cs typeface="ＭＳ Ｐゴシック" charset="0"/>
              </a:rPr>
              <a:t>Simulated view of a black hole in front of the Large </a:t>
            </a:r>
            <a:r>
              <a:rPr lang="en-US" sz="1200" kern="1200" dirty="0" err="1">
                <a:solidFill>
                  <a:schemeClr val="tx1"/>
                </a:solidFill>
                <a:latin typeface="Times New Roman" charset="0"/>
                <a:ea typeface="ＭＳ Ｐゴシック" charset="0"/>
                <a:cs typeface="ＭＳ Ｐゴシック" charset="0"/>
              </a:rPr>
              <a:t>Magellanic</a:t>
            </a:r>
            <a:r>
              <a:rPr lang="en-US" sz="1200" kern="1200" dirty="0">
                <a:solidFill>
                  <a:schemeClr val="tx1"/>
                </a:solidFill>
                <a:latin typeface="Times New Roman" charset="0"/>
                <a:ea typeface="ＭＳ Ｐゴシック" charset="0"/>
                <a:cs typeface="ＭＳ Ｐゴシック" charset="0"/>
              </a:rPr>
              <a:t> Cloud. The ratio between the black hole Schwarzschild radius and the observer distance to it is 1:9. Of note is the gravitational lensing effect known as an Einstein ring, which produces a set of two fairly bright and large but highly distorted images of the Cloud as compared to its actual angular size.</a:t>
            </a:r>
          </a:p>
          <a:p>
            <a:r>
              <a:rPr lang="fr-FR" sz="1200" b="0" kern="1200" dirty="0" err="1">
                <a:solidFill>
                  <a:schemeClr val="tx1"/>
                </a:solidFill>
                <a:latin typeface="Times New Roman" charset="0"/>
                <a:ea typeface="ＭＳ Ｐゴシック" charset="0"/>
                <a:cs typeface="ＭＳ Ｐゴシック" charset="0"/>
              </a:rPr>
              <a:t>Simulated</a:t>
            </a:r>
            <a:r>
              <a:rPr lang="fr-FR" sz="1200" b="0" kern="1200" dirty="0">
                <a:solidFill>
                  <a:schemeClr val="tx1"/>
                </a:solidFill>
                <a:latin typeface="Times New Roman" charset="0"/>
                <a:ea typeface="ＭＳ Ｐゴシック" charset="0"/>
                <a:cs typeface="ＭＳ Ｐゴシック" charset="0"/>
              </a:rPr>
              <a:t> </a:t>
            </a:r>
            <a:r>
              <a:rPr lang="fr-FR" sz="1200" b="0" kern="1200" dirty="0" err="1">
                <a:solidFill>
                  <a:schemeClr val="tx1"/>
                </a:solidFill>
                <a:latin typeface="Times New Roman" charset="0"/>
                <a:ea typeface="ＭＳ Ｐゴシック" charset="0"/>
                <a:cs typeface="ＭＳ Ｐゴシック" charset="0"/>
              </a:rPr>
              <a:t>view</a:t>
            </a:r>
            <a:r>
              <a:rPr lang="fr-FR" sz="1200" b="0" kern="1200" dirty="0">
                <a:solidFill>
                  <a:schemeClr val="tx1"/>
                </a:solidFill>
                <a:latin typeface="Times New Roman" charset="0"/>
                <a:ea typeface="ＭＳ Ｐゴシック" charset="0"/>
                <a:cs typeface="ＭＳ Ｐゴシック" charset="0"/>
              </a:rPr>
              <a:t> of a black </a:t>
            </a:r>
            <a:r>
              <a:rPr lang="fr-FR" sz="1200" b="0" kern="1200" dirty="0" err="1">
                <a:solidFill>
                  <a:schemeClr val="tx1"/>
                </a:solidFill>
                <a:latin typeface="Times New Roman" charset="0"/>
                <a:ea typeface="ＭＳ Ｐゴシック" charset="0"/>
                <a:cs typeface="ＭＳ Ｐゴシック" charset="0"/>
              </a:rPr>
              <a:t>hole</a:t>
            </a:r>
            <a:r>
              <a:rPr lang="fr-FR" sz="1200" b="0" kern="1200" dirty="0">
                <a:solidFill>
                  <a:schemeClr val="tx1"/>
                </a:solidFill>
                <a:latin typeface="Times New Roman" charset="0"/>
                <a:ea typeface="ＭＳ Ｐゴシック" charset="0"/>
                <a:cs typeface="ＭＳ Ｐゴシック" charset="0"/>
              </a:rPr>
              <a:t> (center) in front of the </a:t>
            </a:r>
            <a:r>
              <a:rPr lang="fr-FR" sz="1200" b="0" kern="1200" dirty="0">
                <a:solidFill>
                  <a:schemeClr val="tx1"/>
                </a:solidFill>
                <a:latin typeface="Times New Roman" charset="0"/>
                <a:ea typeface="ＭＳ Ｐゴシック" charset="0"/>
                <a:cs typeface="ＭＳ Ｐゴシック" charset="0"/>
                <a:hlinkClick r:id="rId3"/>
              </a:rPr>
              <a:t>Large Magellanic Cloud. Note the </a:t>
            </a:r>
            <a:r>
              <a:rPr lang="fr-FR" sz="1200" b="0" kern="1200" dirty="0">
                <a:solidFill>
                  <a:schemeClr val="tx1"/>
                </a:solidFill>
                <a:latin typeface="Times New Roman" charset="0"/>
                <a:ea typeface="ＭＳ Ｐゴシック" charset="0"/>
                <a:cs typeface="ＭＳ Ｐゴシック" charset="0"/>
                <a:hlinkClick r:id="rId4"/>
              </a:rPr>
              <a:t>gravitational lensing effect, which produces two enlarged but highly distorted views of the Cloud. Across the top, the </a:t>
            </a:r>
            <a:r>
              <a:rPr lang="fr-FR" sz="1200" b="0" kern="1200" dirty="0">
                <a:solidFill>
                  <a:schemeClr val="tx1"/>
                </a:solidFill>
                <a:latin typeface="Times New Roman" charset="0"/>
                <a:ea typeface="ＭＳ Ｐゴシック" charset="0"/>
                <a:cs typeface="ＭＳ Ｐゴシック" charset="0"/>
                <a:hlinkClick r:id="rId5"/>
              </a:rPr>
              <a:t>Milky Way disk appears distorted into an arc.</a:t>
            </a:r>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FCEF5-547E-6E4D-A492-C3461967BEF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D66CA-8997-EA4C-BE12-2F1BCE5BF1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222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Interpretation in </a:t>
            </a:r>
            <a:r>
              <a:rPr lang="de-DE" dirty="0" err="1"/>
              <a:t>terms</a:t>
            </a:r>
            <a:r>
              <a:rPr lang="de-DE" dirty="0"/>
              <a:t> </a:t>
            </a:r>
            <a:r>
              <a:rPr lang="de-DE" dirty="0" err="1"/>
              <a:t>of</a:t>
            </a:r>
            <a:r>
              <a:rPr lang="de-DE" dirty="0"/>
              <a:t> </a:t>
            </a:r>
            <a:r>
              <a:rPr lang="de-DE" dirty="0" err="1"/>
              <a:t>instantons</a:t>
            </a:r>
            <a:r>
              <a:rPr lang="de-DE" dirty="0"/>
              <a:t> </a:t>
            </a:r>
            <a:r>
              <a:rPr lang="de-DE" dirty="0" err="1"/>
              <a:t>paths</a:t>
            </a:r>
            <a:endParaRPr lang="de-DE" dirty="0"/>
          </a:p>
          <a:p>
            <a:endParaRPr lang="de-DE" dirty="0"/>
          </a:p>
        </p:txBody>
      </p:sp>
      <p:sp>
        <p:nvSpPr>
          <p:cNvPr id="4" name="Foliennummernplatzhalter 3"/>
          <p:cNvSpPr>
            <a:spLocks noGrp="1"/>
          </p:cNvSpPr>
          <p:nvPr>
            <p:ph type="sldNum" sz="quarter" idx="10"/>
          </p:nvPr>
        </p:nvSpPr>
        <p:spPr/>
        <p:txBody>
          <a:bodyPr/>
          <a:lstStyle/>
          <a:p>
            <a:fld id="{87F5175C-8FB2-8140-AA92-B9A7BAA7DAF7}" type="slidenum">
              <a:rPr lang="en-US" smtClean="0"/>
              <a:t>17</a:t>
            </a:fld>
            <a:endParaRPr lang="en-US"/>
          </a:p>
        </p:txBody>
      </p:sp>
    </p:spTree>
    <p:extLst>
      <p:ext uri="{BB962C8B-B14F-4D97-AF65-F5344CB8AC3E}">
        <p14:creationId xmlns:p14="http://schemas.microsoft.com/office/powerpoint/2010/main" val="172177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de-D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D0B94C58-78C1-4646-BD03-F36C6765630A}" type="datetimeFigureOut">
              <a:rPr lang="de-DE" smtClean="0"/>
              <a:pPr/>
              <a:t>09.05.23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350915920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D0B94C58-78C1-4646-BD03-F36C6765630A}" type="datetimeFigureOut">
              <a:rPr lang="de-DE" smtClean="0"/>
              <a:pPr/>
              <a:t>09.05.23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4055143851"/>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08721" y="910912"/>
            <a:ext cx="4274601"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6" name="Content Placeholder 4"/>
          <p:cNvSpPr>
            <a:spLocks noGrp="1"/>
          </p:cNvSpPr>
          <p:nvPr>
            <p:ph sz="quarter" idx="12"/>
          </p:nvPr>
        </p:nvSpPr>
        <p:spPr>
          <a:xfrm>
            <a:off x="208721" y="3035441"/>
            <a:ext cx="4274602"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Content Placeholder 4"/>
          <p:cNvSpPr>
            <a:spLocks noGrp="1"/>
          </p:cNvSpPr>
          <p:nvPr>
            <p:ph sz="quarter" idx="13"/>
          </p:nvPr>
        </p:nvSpPr>
        <p:spPr>
          <a:xfrm>
            <a:off x="4684727" y="910912"/>
            <a:ext cx="4282853"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Content Placeholder 4"/>
          <p:cNvSpPr>
            <a:spLocks noGrp="1"/>
          </p:cNvSpPr>
          <p:nvPr>
            <p:ph sz="quarter" idx="14"/>
          </p:nvPr>
        </p:nvSpPr>
        <p:spPr>
          <a:xfrm>
            <a:off x="4684727" y="3035441"/>
            <a:ext cx="4282853"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3387051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08721" y="899962"/>
            <a:ext cx="4299291"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6" name="Content Placeholder 4"/>
          <p:cNvSpPr>
            <a:spLocks noGrp="1"/>
          </p:cNvSpPr>
          <p:nvPr>
            <p:ph sz="quarter" idx="12"/>
          </p:nvPr>
        </p:nvSpPr>
        <p:spPr>
          <a:xfrm>
            <a:off x="208721" y="3033998"/>
            <a:ext cx="4299292"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3"/>
          <p:cNvSpPr>
            <a:spLocks noGrp="1"/>
          </p:cNvSpPr>
          <p:nvPr>
            <p:ph sz="half" idx="2"/>
          </p:nvPr>
        </p:nvSpPr>
        <p:spPr>
          <a:xfrm>
            <a:off x="4724400" y="899962"/>
            <a:ext cx="4243180" cy="41590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2842023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Content Placeholder 4"/>
          <p:cNvSpPr>
            <a:spLocks noGrp="1"/>
          </p:cNvSpPr>
          <p:nvPr>
            <p:ph sz="quarter" idx="13"/>
          </p:nvPr>
        </p:nvSpPr>
        <p:spPr>
          <a:xfrm>
            <a:off x="4670129" y="899693"/>
            <a:ext cx="4297451"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Content Placeholder 4"/>
          <p:cNvSpPr>
            <a:spLocks noGrp="1"/>
          </p:cNvSpPr>
          <p:nvPr>
            <p:ph sz="quarter" idx="14"/>
          </p:nvPr>
        </p:nvSpPr>
        <p:spPr>
          <a:xfrm>
            <a:off x="4674520" y="3025681"/>
            <a:ext cx="4293060"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2"/>
          <p:cNvSpPr>
            <a:spLocks noGrp="1"/>
          </p:cNvSpPr>
          <p:nvPr>
            <p:ph sz="half" idx="1"/>
          </p:nvPr>
        </p:nvSpPr>
        <p:spPr>
          <a:xfrm>
            <a:off x="208721" y="899694"/>
            <a:ext cx="4233657" cy="41509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27688371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Content Placeholder 4"/>
          <p:cNvSpPr>
            <a:spLocks noGrp="1"/>
          </p:cNvSpPr>
          <p:nvPr>
            <p:ph sz="quarter" idx="13"/>
          </p:nvPr>
        </p:nvSpPr>
        <p:spPr>
          <a:xfrm>
            <a:off x="6489584" y="919754"/>
            <a:ext cx="2477996" cy="19709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Content Placeholder 4"/>
          <p:cNvSpPr>
            <a:spLocks noGrp="1"/>
          </p:cNvSpPr>
          <p:nvPr>
            <p:ph sz="quarter" idx="14"/>
          </p:nvPr>
        </p:nvSpPr>
        <p:spPr>
          <a:xfrm>
            <a:off x="6489584" y="2989197"/>
            <a:ext cx="2477995" cy="1972388"/>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9" name="Content Placeholder 2"/>
          <p:cNvSpPr>
            <a:spLocks noGrp="1"/>
          </p:cNvSpPr>
          <p:nvPr>
            <p:ph sz="half" idx="1"/>
          </p:nvPr>
        </p:nvSpPr>
        <p:spPr>
          <a:xfrm>
            <a:off x="208721" y="919755"/>
            <a:ext cx="6107411" cy="404462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5237060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208722" y="919753"/>
            <a:ext cx="5010978" cy="405825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8"/>
          <p:cNvSpPr>
            <a:spLocks noGrp="1"/>
          </p:cNvSpPr>
          <p:nvPr>
            <p:ph sz="quarter" idx="12"/>
          </p:nvPr>
        </p:nvSpPr>
        <p:spPr>
          <a:xfrm>
            <a:off x="5503867" y="919753"/>
            <a:ext cx="3463714" cy="405825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310456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8722" y="911424"/>
            <a:ext cx="4125136"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p:txBody>
      </p:sp>
      <p:sp>
        <p:nvSpPr>
          <p:cNvPr id="4" name="Content Placeholder 3"/>
          <p:cNvSpPr>
            <a:spLocks noGrp="1"/>
          </p:cNvSpPr>
          <p:nvPr>
            <p:ph sz="half" idx="2"/>
          </p:nvPr>
        </p:nvSpPr>
        <p:spPr>
          <a:xfrm>
            <a:off x="208722" y="1463918"/>
            <a:ext cx="4125136" cy="355324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4645024" y="911424"/>
            <a:ext cx="432255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p:txBody>
      </p:sp>
      <p:sp>
        <p:nvSpPr>
          <p:cNvPr id="6" name="Content Placeholder 5"/>
          <p:cNvSpPr>
            <a:spLocks noGrp="1"/>
          </p:cNvSpPr>
          <p:nvPr>
            <p:ph sz="quarter" idx="4"/>
          </p:nvPr>
        </p:nvSpPr>
        <p:spPr>
          <a:xfrm>
            <a:off x="4645025" y="1463918"/>
            <a:ext cx="4322554" cy="355324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7500431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961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944625"/>
            <a:ext cx="8520600" cy="36243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‹Nr.›</a:t>
            </a:fld>
            <a:endParaRPr lang="en-GB"/>
          </a:p>
        </p:txBody>
      </p:sp>
      <p:pic>
        <p:nvPicPr>
          <p:cNvPr id="20" name="Google Shape;20;p4"/>
          <p:cNvPicPr preferRelativeResize="0"/>
          <p:nvPr/>
        </p:nvPicPr>
        <p:blipFill>
          <a:blip r:embed="rId2">
            <a:alphaModFix/>
          </a:blip>
          <a:stretch>
            <a:fillRect/>
          </a:stretch>
        </p:blipFill>
        <p:spPr>
          <a:xfrm>
            <a:off x="7951604" y="96117"/>
            <a:ext cx="1069546" cy="572700"/>
          </a:xfrm>
          <a:prstGeom prst="rect">
            <a:avLst/>
          </a:prstGeom>
          <a:noFill/>
          <a:ln>
            <a:noFill/>
          </a:ln>
        </p:spPr>
      </p:pic>
    </p:spTree>
    <p:extLst>
      <p:ext uri="{BB962C8B-B14F-4D97-AF65-F5344CB8AC3E}">
        <p14:creationId xmlns:p14="http://schemas.microsoft.com/office/powerpoint/2010/main" val="18453649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926" y="109537"/>
            <a:ext cx="8285705" cy="539354"/>
          </a:xfrm>
        </p:spPr>
        <p:txBody>
          <a:bodyPr/>
          <a:lstStyle>
            <a:lvl1pPr>
              <a:defRPr>
                <a:solidFill>
                  <a:schemeClr val="bg1"/>
                </a:solidFill>
              </a:defRPr>
            </a:lvl1pPr>
          </a:lstStyle>
          <a:p>
            <a:r>
              <a:rPr lang="de-DE"/>
              <a:t>Click to edit Master title style</a:t>
            </a:r>
            <a:endParaRPr lang="en-US"/>
          </a:p>
        </p:txBody>
      </p:sp>
      <p:sp>
        <p:nvSpPr>
          <p:cNvPr id="4" name="Rectangle 13">
            <a:extLst>
              <a:ext uri="{FF2B5EF4-FFF2-40B4-BE49-F238E27FC236}">
                <a16:creationId xmlns:a16="http://schemas.microsoft.com/office/drawing/2014/main" id="{8F9452A9-E933-9641-755E-CEAC2785A0BD}"/>
              </a:ext>
            </a:extLst>
          </p:cNvPr>
          <p:cNvSpPr>
            <a:spLocks noChangeArrowheads="1"/>
          </p:cNvSpPr>
          <p:nvPr userDrawn="1"/>
        </p:nvSpPr>
        <p:spPr bwMode="auto">
          <a:xfrm>
            <a:off x="208722" y="669798"/>
            <a:ext cx="7916518" cy="60729"/>
          </a:xfrm>
          <a:prstGeom prst="rect">
            <a:avLst/>
          </a:prstGeom>
          <a:solidFill>
            <a:schemeClr val="bg1"/>
          </a:solidFill>
          <a:ln>
            <a:noFill/>
          </a:ln>
          <a:effectLst/>
        </p:spPr>
        <p:txBody>
          <a:bodyPr wrap="none" anchor="ctr"/>
          <a:lstStyle/>
          <a:p>
            <a:pPr algn="l"/>
            <a:endParaRPr lang="en-US" sz="1800">
              <a:solidFill>
                <a:srgbClr val="000000"/>
              </a:solidFill>
              <a:effectLst>
                <a:outerShdw blurRad="50800" dist="76200" dir="2700000" algn="tl" rotWithShape="0">
                  <a:prstClr val="black">
                    <a:alpha val="40000"/>
                  </a:prstClr>
                </a:outerShdw>
              </a:effectLst>
            </a:endParaRPr>
          </a:p>
        </p:txBody>
      </p:sp>
      <p:sp>
        <p:nvSpPr>
          <p:cNvPr id="5" name="TextBox 1">
            <a:extLst>
              <a:ext uri="{FF2B5EF4-FFF2-40B4-BE49-F238E27FC236}">
                <a16:creationId xmlns:a16="http://schemas.microsoft.com/office/drawing/2014/main" id="{265B5DC1-D909-2753-4EFC-2ADF280CA85A}"/>
              </a:ext>
            </a:extLst>
          </p:cNvPr>
          <p:cNvSpPr txBox="1"/>
          <p:nvPr userDrawn="1"/>
        </p:nvSpPr>
        <p:spPr>
          <a:xfrm>
            <a:off x="8079131" y="576980"/>
            <a:ext cx="957899" cy="219291"/>
          </a:xfrm>
          <a:prstGeom prst="rect">
            <a:avLst/>
          </a:prstGeom>
          <a:noFill/>
          <a:effectLst/>
        </p:spPr>
        <p:txBody>
          <a:bodyPr wrap="square" lIns="27000" rIns="27000" rtlCol="0">
            <a:spAutoFit/>
          </a:bodyPr>
          <a:lstStyle/>
          <a:p>
            <a:pPr algn="r"/>
            <a:r>
              <a:rPr lang="en-US" sz="825" b="1" err="1">
                <a:solidFill>
                  <a:schemeClr val="bg1"/>
                </a:solidFill>
                <a:latin typeface="Verdana"/>
                <a:cs typeface="Verdana"/>
              </a:rPr>
              <a:t>Africa mm-Tel</a:t>
            </a:r>
            <a:endParaRPr lang="en-US" sz="825" b="1">
              <a:solidFill>
                <a:schemeClr val="bg1"/>
              </a:solidFill>
              <a:latin typeface="Verdana"/>
              <a:cs typeface="Verdana"/>
            </a:endParaRPr>
          </a:p>
        </p:txBody>
      </p:sp>
    </p:spTree>
    <p:extLst>
      <p:ext uri="{BB962C8B-B14F-4D97-AF65-F5344CB8AC3E}">
        <p14:creationId xmlns:p14="http://schemas.microsoft.com/office/powerpoint/2010/main" val="369947039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72551"/>
            <a:ext cx="8839200" cy="418609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341710966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5_Custom Layout">
    <p:bg>
      <p:bgPr>
        <a:solidFill>
          <a:schemeClr val="tx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CB80C0E-97E2-EF8A-E26E-93F512EAF68C}"/>
              </a:ext>
            </a:extLst>
          </p:cNvPr>
          <p:cNvSpPr/>
          <p:nvPr userDrawn="1"/>
        </p:nvSpPr>
        <p:spPr>
          <a:xfrm>
            <a:off x="8474075" y="0"/>
            <a:ext cx="507999" cy="6488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1926" y="109537"/>
            <a:ext cx="8285705" cy="539354"/>
          </a:xfrm>
        </p:spPr>
        <p:txBody>
          <a:bodyPr/>
          <a:lstStyle>
            <a:lvl1pPr>
              <a:defRPr>
                <a:solidFill>
                  <a:schemeClr val="bg1"/>
                </a:solidFill>
              </a:defRPr>
            </a:lvl1pPr>
          </a:lstStyle>
          <a:p>
            <a:r>
              <a:rPr lang="de-DE"/>
              <a:t>Click to edit Master title style</a:t>
            </a:r>
            <a:endParaRPr lang="en-US"/>
          </a:p>
        </p:txBody>
      </p:sp>
      <p:pic>
        <p:nvPicPr>
          <p:cNvPr id="3" name="Picture 8" descr="RU_NL_A4_wit.png">
            <a:extLst>
              <a:ext uri="{FF2B5EF4-FFF2-40B4-BE49-F238E27FC236}">
                <a16:creationId xmlns:a16="http://schemas.microsoft.com/office/drawing/2014/main" id="{E2D7F6A4-225E-112D-1E72-743BB5C13A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330" t="446"/>
          <a:stretch/>
        </p:blipFill>
        <p:spPr>
          <a:xfrm>
            <a:off x="8459978" y="1"/>
            <a:ext cx="510284" cy="6223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599524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D0B94C58-78C1-4646-BD03-F36C6765630A}" type="datetimeFigureOut">
              <a:rPr lang="de-DE" smtClean="0"/>
              <a:pPr/>
              <a:t>09.05.23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198236648"/>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72551"/>
            <a:ext cx="8839200" cy="418609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
        <p:nvSpPr>
          <p:cNvPr id="2" name="Rechteck 1">
            <a:extLst>
              <a:ext uri="{FF2B5EF4-FFF2-40B4-BE49-F238E27FC236}">
                <a16:creationId xmlns:a16="http://schemas.microsoft.com/office/drawing/2014/main" id="{1757F6AF-328A-53EC-40CF-C64C65DD99A3}"/>
              </a:ext>
            </a:extLst>
          </p:cNvPr>
          <p:cNvSpPr/>
          <p:nvPr userDrawn="1"/>
        </p:nvSpPr>
        <p:spPr>
          <a:xfrm>
            <a:off x="8474075" y="0"/>
            <a:ext cx="507999" cy="6488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8" descr="RU_NL_A4_wit.png">
            <a:extLst>
              <a:ext uri="{FF2B5EF4-FFF2-40B4-BE49-F238E27FC236}">
                <a16:creationId xmlns:a16="http://schemas.microsoft.com/office/drawing/2014/main" id="{A7E1581D-DC6A-3530-601B-E02185FE01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330" t="446"/>
          <a:stretch/>
        </p:blipFill>
        <p:spPr>
          <a:xfrm>
            <a:off x="8459978" y="1"/>
            <a:ext cx="510284" cy="6223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3669138"/>
      </p:ext>
    </p:extLst>
  </p:cSld>
  <p:clrMapOvr>
    <a:overrideClrMapping bg1="dk1" tx1="lt1" bg2="dk2" tx2="lt2" accent1="accent1" accent2="accent2" accent3="accent3" accent4="accent4" accent5="accent5" accent6="accent6" hlink="hlink" folHlink="folHlink"/>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7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261392"/>
      </p:ext>
    </p:extLst>
  </p:cSld>
  <p:clrMapOvr>
    <a:overrideClrMapping bg1="dk1" tx1="lt1" bg2="dk2" tx2="lt2" accent1="accent1" accent2="accent2" accent3="accent3" accent4="accent4" accent5="accent5" accent6="accent6" hlink="hlink" folHlink="folHlink"/>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1671" y="875956"/>
            <a:ext cx="4385733" cy="417173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7" name="Content Placeholder 2"/>
          <p:cNvSpPr>
            <a:spLocks noGrp="1"/>
          </p:cNvSpPr>
          <p:nvPr>
            <p:ph sz="half" idx="10"/>
          </p:nvPr>
        </p:nvSpPr>
        <p:spPr>
          <a:xfrm>
            <a:off x="4612289" y="875956"/>
            <a:ext cx="4385733" cy="417173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Title 7"/>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248113690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422134659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F18B7-CEB0-670E-22E5-261EF260A96E}"/>
              </a:ext>
            </a:extLst>
          </p:cNvPr>
          <p:cNvSpPr>
            <a:spLocks noGrp="1"/>
          </p:cNvSpPr>
          <p:nvPr>
            <p:ph type="title"/>
          </p:nvPr>
        </p:nvSpPr>
        <p:spPr>
          <a:xfrm>
            <a:off x="456481" y="205222"/>
            <a:ext cx="8226720" cy="857610"/>
          </a:xfrm>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00B83320-49B7-E831-3E2F-06D716F0D67D}"/>
              </a:ext>
            </a:extLst>
          </p:cNvPr>
          <p:cNvSpPr>
            <a:spLocks noGrp="1"/>
          </p:cNvSpPr>
          <p:nvPr>
            <p:ph type="dt" idx="10"/>
          </p:nvPr>
        </p:nvSpPr>
        <p:spPr>
          <a:xfrm>
            <a:off x="456481" y="4685532"/>
            <a:ext cx="2128320" cy="353197"/>
          </a:xfrm>
        </p:spPr>
        <p:txBody>
          <a:bodyPr/>
          <a:lstStyle>
            <a:lvl1pPr>
              <a:defRPr/>
            </a:lvl1pPr>
          </a:lstStyle>
          <a:p>
            <a:endParaRPr lang="en-GB" altLang="de-DE"/>
          </a:p>
        </p:txBody>
      </p:sp>
      <p:sp>
        <p:nvSpPr>
          <p:cNvPr id="4" name="Fußzeilenplatzhalter 3">
            <a:extLst>
              <a:ext uri="{FF2B5EF4-FFF2-40B4-BE49-F238E27FC236}">
                <a16:creationId xmlns:a16="http://schemas.microsoft.com/office/drawing/2014/main" id="{7289C82B-AA72-91F6-4A73-476AD35648DA}"/>
              </a:ext>
            </a:extLst>
          </p:cNvPr>
          <p:cNvSpPr>
            <a:spLocks noGrp="1"/>
          </p:cNvSpPr>
          <p:nvPr>
            <p:ph type="ftr" idx="11"/>
          </p:nvPr>
        </p:nvSpPr>
        <p:spPr>
          <a:xfrm>
            <a:off x="3127680" y="4685532"/>
            <a:ext cx="2897280" cy="353197"/>
          </a:xfrm>
        </p:spPr>
        <p:txBody>
          <a:bodyPr/>
          <a:lstStyle>
            <a:lvl1pPr>
              <a:defRPr/>
            </a:lvl1pPr>
          </a:lstStyle>
          <a:p>
            <a:endParaRPr lang="en-GB" altLang="de-DE"/>
          </a:p>
        </p:txBody>
      </p:sp>
      <p:sp>
        <p:nvSpPr>
          <p:cNvPr id="5" name="Foliennummernplatzhalter 4">
            <a:extLst>
              <a:ext uri="{FF2B5EF4-FFF2-40B4-BE49-F238E27FC236}">
                <a16:creationId xmlns:a16="http://schemas.microsoft.com/office/drawing/2014/main" id="{F7BA5F69-4FD2-D2B2-243B-E72180FEBAC6}"/>
              </a:ext>
            </a:extLst>
          </p:cNvPr>
          <p:cNvSpPr>
            <a:spLocks noGrp="1"/>
          </p:cNvSpPr>
          <p:nvPr>
            <p:ph type="sldNum" idx="12"/>
          </p:nvPr>
        </p:nvSpPr>
        <p:spPr>
          <a:xfrm>
            <a:off x="6556321" y="4685532"/>
            <a:ext cx="2128320" cy="353197"/>
          </a:xfrm>
        </p:spPr>
        <p:txBody>
          <a:bodyPr/>
          <a:lstStyle>
            <a:lvl1pPr>
              <a:defRPr/>
            </a:lvl1pPr>
          </a:lstStyle>
          <a:p>
            <a:fld id="{6CA9DDCE-EB22-E64D-8B3D-1F6FDB4E8168}" type="slidenum">
              <a:rPr lang="en-GB" altLang="de-DE"/>
              <a:pPr/>
              <a:t>‹Nr.›</a:t>
            </a:fld>
            <a:endParaRPr lang="en-GB" altLang="de-DE"/>
          </a:p>
        </p:txBody>
      </p:sp>
    </p:spTree>
    <p:extLst>
      <p:ext uri="{BB962C8B-B14F-4D97-AF65-F5344CB8AC3E}">
        <p14:creationId xmlns:p14="http://schemas.microsoft.com/office/powerpoint/2010/main" val="39253883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8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754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303792"/>
      </p:ext>
    </p:extLst>
  </p:cSld>
  <p:clrMapOvr>
    <a:overrideClrMapping bg1="dk1" tx1="lt1" bg2="dk2" tx2="lt2" accent1="accent1" accent2="accent2" accent3="accent3" accent4="accent4" accent5="accent5" accent6="accent6" hlink="hlink" folHlink="folHlink"/>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Le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61946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72551"/>
            <a:ext cx="8839200" cy="418609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686959046"/>
      </p:ext>
    </p:extLst>
  </p:cSld>
  <p:clrMapOvr>
    <a:overrideClrMapping bg1="dk1" tx1="lt1" bg2="dk2" tx2="lt2" accent1="accent1" accent2="accent2" accent3="accent3" accent4="accent4" accent5="accent5" accent6="accent6" hlink="hlink" folHlink="folHlink"/>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de-DE"/>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276556366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401797246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de-D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141362871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18427189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D0B94C58-78C1-4646-BD03-F36C6765630A}" type="datetimeFigureOut">
              <a:rPr lang="de-DE" smtClean="0"/>
              <a:pPr/>
              <a:t>09.05.23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2846741775"/>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de-DE">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144373258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de-DE">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304248536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de-DE">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235387816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de-DE"/>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59658238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de-DE"/>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de-DE">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315670005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61904507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de-DE">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302922641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8686800" cy="857250"/>
          </a:xfrm>
        </p:spPr>
        <p:txBody>
          <a:bodyPr/>
          <a:lstStyle/>
          <a:p>
            <a:r>
              <a:rPr lang="de-DE"/>
              <a:t>Click to edit Master title style</a:t>
            </a:r>
            <a:endParaRPr lang="nl-NL"/>
          </a:p>
        </p:txBody>
      </p:sp>
      <p:sp>
        <p:nvSpPr>
          <p:cNvPr id="3" name="Text Placeholder 2"/>
          <p:cNvSpPr>
            <a:spLocks noGrp="1"/>
          </p:cNvSpPr>
          <p:nvPr>
            <p:ph type="body" sz="half" idx="1"/>
          </p:nvPr>
        </p:nvSpPr>
        <p:spPr>
          <a:xfrm>
            <a:off x="304800" y="1543050"/>
            <a:ext cx="4267200" cy="3429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nl-NL"/>
          </a:p>
        </p:txBody>
      </p:sp>
      <p:sp>
        <p:nvSpPr>
          <p:cNvPr id="4" name="Content Placeholder 3"/>
          <p:cNvSpPr>
            <a:spLocks noGrp="1"/>
          </p:cNvSpPr>
          <p:nvPr>
            <p:ph sz="half" idx="2"/>
          </p:nvPr>
        </p:nvSpPr>
        <p:spPr>
          <a:xfrm>
            <a:off x="4724400" y="1543050"/>
            <a:ext cx="4267200" cy="3429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nl-NL"/>
          </a:p>
        </p:txBody>
      </p:sp>
    </p:spTree>
    <p:extLst>
      <p:ext uri="{BB962C8B-B14F-4D97-AF65-F5344CB8AC3E}">
        <p14:creationId xmlns:p14="http://schemas.microsoft.com/office/powerpoint/2010/main" val="392601639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4_Custom Layout">
    <p:bg>
      <p:bgRef idx="1001">
        <a:schemeClr val="bg1"/>
      </p:bgRef>
    </p:bg>
    <p:spTree>
      <p:nvGrpSpPr>
        <p:cNvPr id="1" name=""/>
        <p:cNvGrpSpPr/>
        <p:nvPr/>
      </p:nvGrpSpPr>
      <p:grpSpPr>
        <a:xfrm>
          <a:off x="0" y="0"/>
          <a:ext cx="0" cy="0"/>
          <a:chOff x="0" y="0"/>
          <a:chExt cx="0" cy="0"/>
        </a:xfrm>
      </p:grpSpPr>
      <p:sp>
        <p:nvSpPr>
          <p:cNvPr id="2" name="Footer Placeholder 3"/>
          <p:cNvSpPr txBox="1">
            <a:spLocks/>
          </p:cNvSpPr>
          <p:nvPr userDrawn="1"/>
        </p:nvSpPr>
        <p:spPr>
          <a:xfrm>
            <a:off x="134760" y="4972051"/>
            <a:ext cx="2895600" cy="165769"/>
          </a:xfrm>
          <a:prstGeom prst="rect">
            <a:avLst/>
          </a:prstGeom>
        </p:spPr>
        <p:txBody>
          <a:bodyPr vert="horz" lIns="68580" tIns="34290" rIns="68580" bIns="34290" rtlCol="0" anchor="ctr"/>
          <a:lstStyle>
            <a:defPPr>
              <a:defRPr lang="en-US"/>
            </a:defPPr>
            <a:lvl1pPr algn="ctr" rtl="0" eaLnBrk="0" fontAlgn="base" hangingPunct="0">
              <a:spcBef>
                <a:spcPct val="0"/>
              </a:spcBef>
              <a:spcAft>
                <a:spcPct val="0"/>
              </a:spcAft>
              <a:defRPr kumimoji="1" sz="1200"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umimoji="1"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umimoji="1"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umimoji="1"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umimoji="1" kern="1200">
                <a:solidFill>
                  <a:schemeClr val="tx1"/>
                </a:solidFill>
                <a:latin typeface="Times New Roman" charset="0"/>
                <a:ea typeface="ＭＳ Ｐゴシック" charset="0"/>
                <a:cs typeface="+mn-cs"/>
              </a:defRPr>
            </a:lvl5pPr>
            <a:lvl6pPr marL="2286000" algn="l" defTabSz="457200" rtl="0" eaLnBrk="1" latinLnBrk="0" hangingPunct="1">
              <a:defRPr kumimoji="1" kern="1200">
                <a:solidFill>
                  <a:schemeClr val="tx1"/>
                </a:solidFill>
                <a:latin typeface="Times New Roman" charset="0"/>
                <a:ea typeface="ＭＳ Ｐゴシック" charset="0"/>
                <a:cs typeface="+mn-cs"/>
              </a:defRPr>
            </a:lvl6pPr>
            <a:lvl7pPr marL="2743200" algn="l" defTabSz="457200" rtl="0" eaLnBrk="1" latinLnBrk="0" hangingPunct="1">
              <a:defRPr kumimoji="1" kern="1200">
                <a:solidFill>
                  <a:schemeClr val="tx1"/>
                </a:solidFill>
                <a:latin typeface="Times New Roman" charset="0"/>
                <a:ea typeface="ＭＳ Ｐゴシック" charset="0"/>
                <a:cs typeface="+mn-cs"/>
              </a:defRPr>
            </a:lvl7pPr>
            <a:lvl8pPr marL="3200400" algn="l" defTabSz="457200" rtl="0" eaLnBrk="1" latinLnBrk="0" hangingPunct="1">
              <a:defRPr kumimoji="1" kern="1200">
                <a:solidFill>
                  <a:schemeClr val="tx1"/>
                </a:solidFill>
                <a:latin typeface="Times New Roman" charset="0"/>
                <a:ea typeface="ＭＳ Ｐゴシック" charset="0"/>
                <a:cs typeface="+mn-cs"/>
              </a:defRPr>
            </a:lvl8pPr>
            <a:lvl9pPr marL="3657600" algn="l" defTabSz="457200" rtl="0" eaLnBrk="1" latinLnBrk="0" hangingPunct="1">
              <a:defRPr kumimoji="1" kern="1200">
                <a:solidFill>
                  <a:schemeClr val="tx1"/>
                </a:solidFill>
                <a:latin typeface="Times New Roman" charset="0"/>
                <a:ea typeface="ＭＳ Ｐゴシック" charset="0"/>
                <a:cs typeface="+mn-cs"/>
              </a:defRPr>
            </a:lvl9pPr>
          </a:lstStyle>
          <a:p>
            <a:pPr algn="l"/>
            <a:r>
              <a:rPr lang="en-US" sz="900" dirty="0">
                <a:solidFill>
                  <a:srgbClr val="FFFFFF"/>
                </a:solidFill>
              </a:rPr>
              <a:t>H. Falcke, AMT,  Slide Nr.  </a:t>
            </a:r>
            <a:fld id="{ADC39A6B-26D6-0342-89BC-17AB9DBB553E}" type="slidenum">
              <a:rPr lang="en-US" sz="900" smtClean="0">
                <a:solidFill>
                  <a:srgbClr val="FFFFFF"/>
                </a:solidFill>
              </a:rPr>
              <a:pPr algn="l"/>
              <a:t>‹Nr.›</a:t>
            </a:fld>
            <a:r>
              <a:rPr lang="en-US" sz="900" dirty="0">
                <a:solidFill>
                  <a:srgbClr val="FFFFFF"/>
                </a:solidFill>
              </a:rPr>
              <a:t> </a:t>
            </a:r>
          </a:p>
        </p:txBody>
      </p:sp>
    </p:spTree>
    <p:extLst>
      <p:ext uri="{BB962C8B-B14F-4D97-AF65-F5344CB8AC3E}">
        <p14:creationId xmlns:p14="http://schemas.microsoft.com/office/powerpoint/2010/main" val="3591695383"/>
      </p:ext>
    </p:extLst>
  </p:cSld>
  <p:clrMapOvr>
    <a:overrideClrMapping bg1="dk1" tx1="lt1" bg2="dk2" tx2="lt2" accent1="accent1" accent2="accent2" accent3="accent3" accent4="accent4" accent5="accent5" accent6="accent6" hlink="hlink" folHlink="folHlink"/>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6212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de-D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B94C58-78C1-4646-BD03-F36C6765630A}" type="datetimeFigureOut">
              <a:rPr lang="de-DE" smtClean="0"/>
              <a:pPr/>
              <a:t>09.05.23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247440243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a:p>
        </p:txBody>
      </p:sp>
      <p:sp>
        <p:nvSpPr>
          <p:cNvPr id="7" name="Rechteck 6">
            <a:extLst>
              <a:ext uri="{FF2B5EF4-FFF2-40B4-BE49-F238E27FC236}">
                <a16:creationId xmlns:a16="http://schemas.microsoft.com/office/drawing/2014/main" id="{11C8AE1A-151D-754B-B72B-2E768FE4FBE1}"/>
              </a:ext>
            </a:extLst>
          </p:cNvPr>
          <p:cNvSpPr/>
          <p:nvPr userDrawn="1"/>
        </p:nvSpPr>
        <p:spPr>
          <a:xfrm>
            <a:off x="148281" y="611660"/>
            <a:ext cx="8869062" cy="1575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02924509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a:xfrm>
            <a:off x="192571" y="844731"/>
            <a:ext cx="8758858" cy="419637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030130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208722" y="818606"/>
            <a:ext cx="4306128" cy="422250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29150" y="818606"/>
            <a:ext cx="4338430" cy="422250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145299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4077854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F1147F-1D3C-C9BE-D263-666F77F729E5}"/>
              </a:ext>
            </a:extLst>
          </p:cNvPr>
          <p:cNvSpPr/>
          <p:nvPr userDrawn="1"/>
        </p:nvSpPr>
        <p:spPr>
          <a:xfrm>
            <a:off x="148281" y="611660"/>
            <a:ext cx="8869062" cy="1575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811293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128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Le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656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08721" y="910912"/>
            <a:ext cx="4274601"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6" name="Content Placeholder 4"/>
          <p:cNvSpPr>
            <a:spLocks noGrp="1"/>
          </p:cNvSpPr>
          <p:nvPr>
            <p:ph sz="quarter" idx="12"/>
          </p:nvPr>
        </p:nvSpPr>
        <p:spPr>
          <a:xfrm>
            <a:off x="208721" y="3035441"/>
            <a:ext cx="4274602"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Content Placeholder 4"/>
          <p:cNvSpPr>
            <a:spLocks noGrp="1"/>
          </p:cNvSpPr>
          <p:nvPr>
            <p:ph sz="quarter" idx="13"/>
          </p:nvPr>
        </p:nvSpPr>
        <p:spPr>
          <a:xfrm>
            <a:off x="4684727" y="910912"/>
            <a:ext cx="4282853"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Content Placeholder 4"/>
          <p:cNvSpPr>
            <a:spLocks noGrp="1"/>
          </p:cNvSpPr>
          <p:nvPr>
            <p:ph sz="quarter" idx="14"/>
          </p:nvPr>
        </p:nvSpPr>
        <p:spPr>
          <a:xfrm>
            <a:off x="4684727" y="3035441"/>
            <a:ext cx="4282853"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3159329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08721" y="899962"/>
            <a:ext cx="4299291"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6" name="Content Placeholder 4"/>
          <p:cNvSpPr>
            <a:spLocks noGrp="1"/>
          </p:cNvSpPr>
          <p:nvPr>
            <p:ph sz="quarter" idx="12"/>
          </p:nvPr>
        </p:nvSpPr>
        <p:spPr>
          <a:xfrm>
            <a:off x="208721" y="3033998"/>
            <a:ext cx="4299292"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3"/>
          <p:cNvSpPr>
            <a:spLocks noGrp="1"/>
          </p:cNvSpPr>
          <p:nvPr>
            <p:ph sz="half" idx="2"/>
          </p:nvPr>
        </p:nvSpPr>
        <p:spPr>
          <a:xfrm>
            <a:off x="4724400" y="899962"/>
            <a:ext cx="4243180" cy="41590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957779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Content Placeholder 4"/>
          <p:cNvSpPr>
            <a:spLocks noGrp="1"/>
          </p:cNvSpPr>
          <p:nvPr>
            <p:ph sz="quarter" idx="13"/>
          </p:nvPr>
        </p:nvSpPr>
        <p:spPr>
          <a:xfrm>
            <a:off x="4670129" y="899693"/>
            <a:ext cx="4297451"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Content Placeholder 4"/>
          <p:cNvSpPr>
            <a:spLocks noGrp="1"/>
          </p:cNvSpPr>
          <p:nvPr>
            <p:ph sz="quarter" idx="14"/>
          </p:nvPr>
        </p:nvSpPr>
        <p:spPr>
          <a:xfrm>
            <a:off x="4674520" y="3025681"/>
            <a:ext cx="4293060"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2"/>
          <p:cNvSpPr>
            <a:spLocks noGrp="1"/>
          </p:cNvSpPr>
          <p:nvPr>
            <p:ph sz="half" idx="1"/>
          </p:nvPr>
        </p:nvSpPr>
        <p:spPr>
          <a:xfrm>
            <a:off x="208721" y="899694"/>
            <a:ext cx="4233657" cy="41509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54486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D0B94C58-78C1-4646-BD03-F36C6765630A}" type="datetimeFigureOut">
              <a:rPr lang="de-DE" smtClean="0"/>
              <a:pPr/>
              <a:t>09.05.23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48833296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Content Placeholder 4"/>
          <p:cNvSpPr>
            <a:spLocks noGrp="1"/>
          </p:cNvSpPr>
          <p:nvPr>
            <p:ph sz="quarter" idx="13"/>
          </p:nvPr>
        </p:nvSpPr>
        <p:spPr>
          <a:xfrm>
            <a:off x="6489584" y="919754"/>
            <a:ext cx="2477996" cy="19709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Content Placeholder 4"/>
          <p:cNvSpPr>
            <a:spLocks noGrp="1"/>
          </p:cNvSpPr>
          <p:nvPr>
            <p:ph sz="quarter" idx="14"/>
          </p:nvPr>
        </p:nvSpPr>
        <p:spPr>
          <a:xfrm>
            <a:off x="6489584" y="2989197"/>
            <a:ext cx="2477995" cy="1972388"/>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9" name="Content Placeholder 2"/>
          <p:cNvSpPr>
            <a:spLocks noGrp="1"/>
          </p:cNvSpPr>
          <p:nvPr>
            <p:ph sz="half" idx="1"/>
          </p:nvPr>
        </p:nvSpPr>
        <p:spPr>
          <a:xfrm>
            <a:off x="208721" y="919755"/>
            <a:ext cx="6107411" cy="404462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830525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208722" y="919753"/>
            <a:ext cx="5010978" cy="405825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8"/>
          <p:cNvSpPr>
            <a:spLocks noGrp="1"/>
          </p:cNvSpPr>
          <p:nvPr>
            <p:ph sz="quarter" idx="12"/>
          </p:nvPr>
        </p:nvSpPr>
        <p:spPr>
          <a:xfrm>
            <a:off x="5503867" y="919753"/>
            <a:ext cx="3463714" cy="405825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2615090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8722" y="911424"/>
            <a:ext cx="4125136"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p:txBody>
      </p:sp>
      <p:sp>
        <p:nvSpPr>
          <p:cNvPr id="4" name="Content Placeholder 3"/>
          <p:cNvSpPr>
            <a:spLocks noGrp="1"/>
          </p:cNvSpPr>
          <p:nvPr>
            <p:ph sz="half" idx="2"/>
          </p:nvPr>
        </p:nvSpPr>
        <p:spPr>
          <a:xfrm>
            <a:off x="208722" y="1463918"/>
            <a:ext cx="4125136" cy="355324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4645024" y="911424"/>
            <a:ext cx="432255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p:txBody>
      </p:sp>
      <p:sp>
        <p:nvSpPr>
          <p:cNvPr id="6" name="Content Placeholder 5"/>
          <p:cNvSpPr>
            <a:spLocks noGrp="1"/>
          </p:cNvSpPr>
          <p:nvPr>
            <p:ph sz="quarter" idx="4"/>
          </p:nvPr>
        </p:nvSpPr>
        <p:spPr>
          <a:xfrm>
            <a:off x="4645025" y="1463918"/>
            <a:ext cx="4322554" cy="355324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2660089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961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944625"/>
            <a:ext cx="8520600" cy="36243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‹Nr.›</a:t>
            </a:fld>
            <a:endParaRPr lang="en-GB"/>
          </a:p>
        </p:txBody>
      </p:sp>
      <p:pic>
        <p:nvPicPr>
          <p:cNvPr id="20" name="Google Shape;20;p4"/>
          <p:cNvPicPr preferRelativeResize="0"/>
          <p:nvPr/>
        </p:nvPicPr>
        <p:blipFill>
          <a:blip r:embed="rId2">
            <a:alphaModFix/>
          </a:blip>
          <a:stretch>
            <a:fillRect/>
          </a:stretch>
        </p:blipFill>
        <p:spPr>
          <a:xfrm>
            <a:off x="7951604" y="96117"/>
            <a:ext cx="1069546" cy="572700"/>
          </a:xfrm>
          <a:prstGeom prst="rect">
            <a:avLst/>
          </a:prstGeom>
          <a:noFill/>
          <a:ln>
            <a:noFill/>
          </a:ln>
        </p:spPr>
      </p:pic>
    </p:spTree>
    <p:extLst>
      <p:ext uri="{BB962C8B-B14F-4D97-AF65-F5344CB8AC3E}">
        <p14:creationId xmlns:p14="http://schemas.microsoft.com/office/powerpoint/2010/main" val="1512682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926" y="109537"/>
            <a:ext cx="8285705" cy="539354"/>
          </a:xfrm>
        </p:spPr>
        <p:txBody>
          <a:bodyPr/>
          <a:lstStyle>
            <a:lvl1pPr>
              <a:defRPr>
                <a:solidFill>
                  <a:schemeClr val="bg1"/>
                </a:solidFill>
              </a:defRPr>
            </a:lvl1pPr>
          </a:lstStyle>
          <a:p>
            <a:r>
              <a:rPr lang="de-DE"/>
              <a:t>Click to edit Master title style</a:t>
            </a:r>
            <a:endParaRPr lang="en-US"/>
          </a:p>
        </p:txBody>
      </p:sp>
      <p:sp>
        <p:nvSpPr>
          <p:cNvPr id="4" name="Rectangle 13">
            <a:extLst>
              <a:ext uri="{FF2B5EF4-FFF2-40B4-BE49-F238E27FC236}">
                <a16:creationId xmlns:a16="http://schemas.microsoft.com/office/drawing/2014/main" id="{8F9452A9-E933-9641-755E-CEAC2785A0BD}"/>
              </a:ext>
            </a:extLst>
          </p:cNvPr>
          <p:cNvSpPr>
            <a:spLocks noChangeArrowheads="1"/>
          </p:cNvSpPr>
          <p:nvPr userDrawn="1"/>
        </p:nvSpPr>
        <p:spPr bwMode="auto">
          <a:xfrm>
            <a:off x="208722" y="669798"/>
            <a:ext cx="7916518" cy="60729"/>
          </a:xfrm>
          <a:prstGeom prst="rect">
            <a:avLst/>
          </a:prstGeom>
          <a:solidFill>
            <a:schemeClr val="bg1"/>
          </a:solidFill>
          <a:ln>
            <a:noFill/>
          </a:ln>
          <a:effectLst/>
        </p:spPr>
        <p:txBody>
          <a:bodyPr wrap="none" anchor="ctr"/>
          <a:lstStyle/>
          <a:p>
            <a:pPr algn="l"/>
            <a:endParaRPr lang="en-US" sz="1800">
              <a:solidFill>
                <a:srgbClr val="000000"/>
              </a:solidFill>
              <a:effectLst>
                <a:outerShdw blurRad="50800" dist="76200" dir="2700000" algn="tl" rotWithShape="0">
                  <a:prstClr val="black">
                    <a:alpha val="40000"/>
                  </a:prstClr>
                </a:outerShdw>
              </a:effectLst>
            </a:endParaRPr>
          </a:p>
        </p:txBody>
      </p:sp>
      <p:sp>
        <p:nvSpPr>
          <p:cNvPr id="5" name="TextBox 1">
            <a:extLst>
              <a:ext uri="{FF2B5EF4-FFF2-40B4-BE49-F238E27FC236}">
                <a16:creationId xmlns:a16="http://schemas.microsoft.com/office/drawing/2014/main" id="{265B5DC1-D909-2753-4EFC-2ADF280CA85A}"/>
              </a:ext>
            </a:extLst>
          </p:cNvPr>
          <p:cNvSpPr txBox="1"/>
          <p:nvPr userDrawn="1"/>
        </p:nvSpPr>
        <p:spPr>
          <a:xfrm>
            <a:off x="8079131" y="576980"/>
            <a:ext cx="957899" cy="219291"/>
          </a:xfrm>
          <a:prstGeom prst="rect">
            <a:avLst/>
          </a:prstGeom>
          <a:noFill/>
          <a:effectLst/>
        </p:spPr>
        <p:txBody>
          <a:bodyPr wrap="square" lIns="27000" rIns="27000" rtlCol="0">
            <a:spAutoFit/>
          </a:bodyPr>
          <a:lstStyle/>
          <a:p>
            <a:pPr algn="r"/>
            <a:r>
              <a:rPr lang="en-US" sz="825" b="1" err="1">
                <a:solidFill>
                  <a:schemeClr val="bg1"/>
                </a:solidFill>
                <a:latin typeface="Verdana"/>
                <a:cs typeface="Verdana"/>
              </a:rPr>
              <a:t>Africa mm-Tel</a:t>
            </a:r>
            <a:endParaRPr lang="en-US" sz="825" b="1">
              <a:solidFill>
                <a:schemeClr val="bg1"/>
              </a:solidFill>
              <a:latin typeface="Verdana"/>
              <a:cs typeface="Verdana"/>
            </a:endParaRPr>
          </a:p>
        </p:txBody>
      </p:sp>
    </p:spTree>
    <p:extLst>
      <p:ext uri="{BB962C8B-B14F-4D97-AF65-F5344CB8AC3E}">
        <p14:creationId xmlns:p14="http://schemas.microsoft.com/office/powerpoint/2010/main" val="25013086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72551"/>
            <a:ext cx="8839200" cy="418609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290556218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5_Custom Layout">
    <p:bg>
      <p:bgPr>
        <a:solidFill>
          <a:schemeClr val="tx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CB80C0E-97E2-EF8A-E26E-93F512EAF68C}"/>
              </a:ext>
            </a:extLst>
          </p:cNvPr>
          <p:cNvSpPr/>
          <p:nvPr userDrawn="1"/>
        </p:nvSpPr>
        <p:spPr>
          <a:xfrm>
            <a:off x="8474075" y="0"/>
            <a:ext cx="507999" cy="6488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1926" y="109537"/>
            <a:ext cx="8285705" cy="539354"/>
          </a:xfrm>
        </p:spPr>
        <p:txBody>
          <a:bodyPr/>
          <a:lstStyle>
            <a:lvl1pPr>
              <a:defRPr>
                <a:solidFill>
                  <a:schemeClr val="bg1"/>
                </a:solidFill>
              </a:defRPr>
            </a:lvl1pPr>
          </a:lstStyle>
          <a:p>
            <a:r>
              <a:rPr lang="de-DE"/>
              <a:t>Click to edit Master title style</a:t>
            </a:r>
            <a:endParaRPr lang="en-US"/>
          </a:p>
        </p:txBody>
      </p:sp>
      <p:pic>
        <p:nvPicPr>
          <p:cNvPr id="3" name="Picture 8" descr="RU_NL_A4_wit.png">
            <a:extLst>
              <a:ext uri="{FF2B5EF4-FFF2-40B4-BE49-F238E27FC236}">
                <a16:creationId xmlns:a16="http://schemas.microsoft.com/office/drawing/2014/main" id="{E2D7F6A4-225E-112D-1E72-743BB5C13A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330" t="446"/>
          <a:stretch/>
        </p:blipFill>
        <p:spPr>
          <a:xfrm>
            <a:off x="8459978" y="1"/>
            <a:ext cx="510284" cy="6223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05958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72551"/>
            <a:ext cx="8839200" cy="418609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
        <p:nvSpPr>
          <p:cNvPr id="2" name="Rechteck 1">
            <a:extLst>
              <a:ext uri="{FF2B5EF4-FFF2-40B4-BE49-F238E27FC236}">
                <a16:creationId xmlns:a16="http://schemas.microsoft.com/office/drawing/2014/main" id="{1757F6AF-328A-53EC-40CF-C64C65DD99A3}"/>
              </a:ext>
            </a:extLst>
          </p:cNvPr>
          <p:cNvSpPr/>
          <p:nvPr userDrawn="1"/>
        </p:nvSpPr>
        <p:spPr>
          <a:xfrm>
            <a:off x="8474075" y="0"/>
            <a:ext cx="507999" cy="6488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8" descr="RU_NL_A4_wit.png">
            <a:extLst>
              <a:ext uri="{FF2B5EF4-FFF2-40B4-BE49-F238E27FC236}">
                <a16:creationId xmlns:a16="http://schemas.microsoft.com/office/drawing/2014/main" id="{A7E1581D-DC6A-3530-601B-E02185FE01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330" t="446"/>
          <a:stretch/>
        </p:blipFill>
        <p:spPr>
          <a:xfrm>
            <a:off x="8459978" y="1"/>
            <a:ext cx="510284" cy="6223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8666784"/>
      </p:ext>
    </p:extLst>
  </p:cSld>
  <p:clrMapOvr>
    <a:overrideClrMapping bg1="dk1" tx1="lt1" bg2="dk2" tx2="lt2" accent1="accent1" accent2="accent2" accent3="accent3" accent4="accent4" accent5="accent5" accent6="accent6" hlink="hlink" folHlink="folHlink"/>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7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326975"/>
      </p:ext>
    </p:extLst>
  </p:cSld>
  <p:clrMapOvr>
    <a:overrideClrMapping bg1="dk1" tx1="lt1" bg2="dk2" tx2="lt2" accent1="accent1" accent2="accent2" accent3="accent3" accent4="accent4" accent5="accent5" accent6="accent6" hlink="hlink" folHlink="folHlink"/>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1671" y="875956"/>
            <a:ext cx="4385733" cy="417173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7" name="Content Placeholder 2"/>
          <p:cNvSpPr>
            <a:spLocks noGrp="1"/>
          </p:cNvSpPr>
          <p:nvPr>
            <p:ph sz="half" idx="10"/>
          </p:nvPr>
        </p:nvSpPr>
        <p:spPr>
          <a:xfrm>
            <a:off x="4612289" y="875956"/>
            <a:ext cx="4385733" cy="417173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Title 7"/>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24311152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D0B94C58-78C1-4646-BD03-F36C6765630A}" type="datetimeFigureOut">
              <a:rPr lang="de-DE" smtClean="0"/>
              <a:pPr/>
              <a:t>09.05.23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1013286312"/>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43090944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F18B7-CEB0-670E-22E5-261EF260A96E}"/>
              </a:ext>
            </a:extLst>
          </p:cNvPr>
          <p:cNvSpPr>
            <a:spLocks noGrp="1"/>
          </p:cNvSpPr>
          <p:nvPr>
            <p:ph type="title"/>
          </p:nvPr>
        </p:nvSpPr>
        <p:spPr>
          <a:xfrm>
            <a:off x="456481" y="205222"/>
            <a:ext cx="8226720" cy="857610"/>
          </a:xfrm>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00B83320-49B7-E831-3E2F-06D716F0D67D}"/>
              </a:ext>
            </a:extLst>
          </p:cNvPr>
          <p:cNvSpPr>
            <a:spLocks noGrp="1"/>
          </p:cNvSpPr>
          <p:nvPr>
            <p:ph type="dt" idx="10"/>
          </p:nvPr>
        </p:nvSpPr>
        <p:spPr>
          <a:xfrm>
            <a:off x="456481" y="4685532"/>
            <a:ext cx="2128320" cy="353197"/>
          </a:xfrm>
        </p:spPr>
        <p:txBody>
          <a:bodyPr/>
          <a:lstStyle>
            <a:lvl1pPr>
              <a:defRPr/>
            </a:lvl1pPr>
          </a:lstStyle>
          <a:p>
            <a:endParaRPr lang="en-GB" altLang="de-DE"/>
          </a:p>
        </p:txBody>
      </p:sp>
      <p:sp>
        <p:nvSpPr>
          <p:cNvPr id="4" name="Fußzeilenplatzhalter 3">
            <a:extLst>
              <a:ext uri="{FF2B5EF4-FFF2-40B4-BE49-F238E27FC236}">
                <a16:creationId xmlns:a16="http://schemas.microsoft.com/office/drawing/2014/main" id="{7289C82B-AA72-91F6-4A73-476AD35648DA}"/>
              </a:ext>
            </a:extLst>
          </p:cNvPr>
          <p:cNvSpPr>
            <a:spLocks noGrp="1"/>
          </p:cNvSpPr>
          <p:nvPr>
            <p:ph type="ftr" idx="11"/>
          </p:nvPr>
        </p:nvSpPr>
        <p:spPr>
          <a:xfrm>
            <a:off x="3127680" y="4685532"/>
            <a:ext cx="2897280" cy="353197"/>
          </a:xfrm>
        </p:spPr>
        <p:txBody>
          <a:bodyPr/>
          <a:lstStyle>
            <a:lvl1pPr>
              <a:defRPr/>
            </a:lvl1pPr>
          </a:lstStyle>
          <a:p>
            <a:endParaRPr lang="en-GB" altLang="de-DE"/>
          </a:p>
        </p:txBody>
      </p:sp>
      <p:sp>
        <p:nvSpPr>
          <p:cNvPr id="5" name="Foliennummernplatzhalter 4">
            <a:extLst>
              <a:ext uri="{FF2B5EF4-FFF2-40B4-BE49-F238E27FC236}">
                <a16:creationId xmlns:a16="http://schemas.microsoft.com/office/drawing/2014/main" id="{F7BA5F69-4FD2-D2B2-243B-E72180FEBAC6}"/>
              </a:ext>
            </a:extLst>
          </p:cNvPr>
          <p:cNvSpPr>
            <a:spLocks noGrp="1"/>
          </p:cNvSpPr>
          <p:nvPr>
            <p:ph type="sldNum" idx="12"/>
          </p:nvPr>
        </p:nvSpPr>
        <p:spPr>
          <a:xfrm>
            <a:off x="6556321" y="4685532"/>
            <a:ext cx="2128320" cy="353197"/>
          </a:xfrm>
        </p:spPr>
        <p:txBody>
          <a:bodyPr/>
          <a:lstStyle>
            <a:lvl1pPr>
              <a:defRPr/>
            </a:lvl1pPr>
          </a:lstStyle>
          <a:p>
            <a:fld id="{6CA9DDCE-EB22-E64D-8B3D-1F6FDB4E8168}" type="slidenum">
              <a:rPr lang="en-GB" altLang="de-DE"/>
              <a:pPr/>
              <a:t>‹Nr.›</a:t>
            </a:fld>
            <a:endParaRPr lang="en-GB" altLang="de-DE"/>
          </a:p>
        </p:txBody>
      </p:sp>
    </p:spTree>
    <p:extLst>
      <p:ext uri="{BB962C8B-B14F-4D97-AF65-F5344CB8AC3E}">
        <p14:creationId xmlns:p14="http://schemas.microsoft.com/office/powerpoint/2010/main" val="22748293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5165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a:off x="304800" y="1314450"/>
            <a:ext cx="6592888" cy="48816"/>
          </a:xfrm>
          <a:prstGeom prst="rect">
            <a:avLst/>
          </a:prstGeom>
          <a:solidFill>
            <a:srgbClr val="A8210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350">
              <a:solidFill>
                <a:srgbClr val="000000"/>
              </a:solidFill>
            </a:endParaRPr>
          </a:p>
        </p:txBody>
      </p:sp>
      <p:pic>
        <p:nvPicPr>
          <p:cNvPr id="5" name="Picture 6" descr="ru-logo-beeldmerk-zwar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99413" y="301229"/>
            <a:ext cx="842962" cy="806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Afbeelding 10" descr="RU_E_A4_CMYK.eps"/>
          <p:cNvPicPr>
            <a:picLocks noChangeAspect="1"/>
          </p:cNvPicPr>
          <p:nvPr userDrawn="1"/>
        </p:nvPicPr>
        <p:blipFill>
          <a:blip r:embed="rId3">
            <a:extLst>
              <a:ext uri="{28A0092B-C50C-407E-A947-70E740481C1C}">
                <a14:useLocalDpi xmlns:a14="http://schemas.microsoft.com/office/drawing/2010/main" val="0"/>
              </a:ext>
            </a:extLst>
          </a:blip>
          <a:srcRect l="3" r="17679"/>
          <a:stretch>
            <a:fillRect/>
          </a:stretch>
        </p:blipFill>
        <p:spPr bwMode="auto">
          <a:xfrm>
            <a:off x="6983413" y="1144192"/>
            <a:ext cx="2006600" cy="321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Rectangle 7"/>
          <p:cNvSpPr>
            <a:spLocks noGrp="1" noChangeArrowheads="1"/>
          </p:cNvSpPr>
          <p:nvPr>
            <p:ph type="ctrTitle" sz="quarter"/>
          </p:nvPr>
        </p:nvSpPr>
        <p:spPr>
          <a:xfrm>
            <a:off x="1371601" y="346440"/>
            <a:ext cx="6410213" cy="857250"/>
          </a:xfrm>
        </p:spPr>
        <p:txBody>
          <a:bodyPr/>
          <a:lstStyle>
            <a:lvl1pPr algn="ctr">
              <a:defRPr b="1">
                <a:solidFill>
                  <a:srgbClr val="FF0000"/>
                </a:solidFill>
              </a:defRPr>
            </a:lvl1pPr>
          </a:lstStyle>
          <a:p>
            <a:pPr lvl="0"/>
            <a:r>
              <a:rPr lang="de-DE" noProof="0"/>
              <a:t>Click to edit Master title style</a:t>
            </a:r>
            <a:endParaRPr lang="en-US" noProof="0" dirty="0"/>
          </a:p>
        </p:txBody>
      </p:sp>
      <p:sp>
        <p:nvSpPr>
          <p:cNvPr id="25608" name="Rectangle 8"/>
          <p:cNvSpPr>
            <a:spLocks noGrp="1" noChangeArrowheads="1"/>
          </p:cNvSpPr>
          <p:nvPr>
            <p:ph type="subTitle" sz="quarter" idx="1"/>
          </p:nvPr>
        </p:nvSpPr>
        <p:spPr>
          <a:xfrm>
            <a:off x="1371600" y="1657350"/>
            <a:ext cx="6400800" cy="2935441"/>
          </a:xfrm>
        </p:spPr>
        <p:txBody>
          <a:bodyPr/>
          <a:lstStyle>
            <a:lvl1pPr marL="0" indent="0" algn="ctr">
              <a:buFontTx/>
              <a:buNone/>
              <a:defRPr i="1">
                <a:solidFill>
                  <a:srgbClr val="FF0000"/>
                </a:solidFill>
              </a:defRPr>
            </a:lvl1pPr>
          </a:lstStyle>
          <a:p>
            <a:pPr lvl="0"/>
            <a:r>
              <a:rPr lang="de-DE" noProof="0"/>
              <a:t>Click to edit Master subtitle style</a:t>
            </a:r>
            <a:endParaRPr lang="en-US" noProof="0" dirty="0"/>
          </a:p>
        </p:txBody>
      </p:sp>
    </p:spTree>
    <p:extLst>
      <p:ext uri="{BB962C8B-B14F-4D97-AF65-F5344CB8AC3E}">
        <p14:creationId xmlns:p14="http://schemas.microsoft.com/office/powerpoint/2010/main" val="151090618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72551"/>
            <a:ext cx="8839200" cy="418609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90770567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79298"/>
            <a:ext cx="8839200" cy="1889656"/>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6" name="Title 5"/>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318910282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79212"/>
            <a:ext cx="8820000" cy="2025000"/>
          </a:xfr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5" name="Content Placeholder 2"/>
          <p:cNvSpPr>
            <a:spLocks noGrp="1"/>
          </p:cNvSpPr>
          <p:nvPr>
            <p:ph idx="10"/>
          </p:nvPr>
        </p:nvSpPr>
        <p:spPr>
          <a:xfrm>
            <a:off x="137802" y="3011096"/>
            <a:ext cx="8820000" cy="2025000"/>
          </a:xfr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6" name="Title 5"/>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47722909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1670" y="875956"/>
            <a:ext cx="4385733" cy="41717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7" name="Content Placeholder 2"/>
          <p:cNvSpPr>
            <a:spLocks noGrp="1"/>
          </p:cNvSpPr>
          <p:nvPr>
            <p:ph sz="half" idx="10"/>
          </p:nvPr>
        </p:nvSpPr>
        <p:spPr>
          <a:xfrm>
            <a:off x="4612288" y="875956"/>
            <a:ext cx="4385733" cy="41717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8" name="Title 7"/>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39866142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163323" y="910912"/>
            <a:ext cx="4320000" cy="2025000"/>
          </a:xfr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6" name="Content Placeholder 4"/>
          <p:cNvSpPr>
            <a:spLocks noGrp="1"/>
          </p:cNvSpPr>
          <p:nvPr>
            <p:ph sz="quarter" idx="12"/>
          </p:nvPr>
        </p:nvSpPr>
        <p:spPr>
          <a:xfrm>
            <a:off x="163323" y="3035441"/>
            <a:ext cx="4320000"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Content Placeholder 4"/>
          <p:cNvSpPr>
            <a:spLocks noGrp="1"/>
          </p:cNvSpPr>
          <p:nvPr>
            <p:ph sz="quarter" idx="13"/>
          </p:nvPr>
        </p:nvSpPr>
        <p:spPr>
          <a:xfrm>
            <a:off x="4684727" y="910912"/>
            <a:ext cx="4320000" cy="2025000"/>
          </a:xfr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8" name="Content Placeholder 4"/>
          <p:cNvSpPr>
            <a:spLocks noGrp="1"/>
          </p:cNvSpPr>
          <p:nvPr>
            <p:ph sz="quarter" idx="14"/>
          </p:nvPr>
        </p:nvSpPr>
        <p:spPr>
          <a:xfrm>
            <a:off x="4684727" y="3035441"/>
            <a:ext cx="4320000" cy="2025000"/>
          </a:xfr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382020648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188013" y="899962"/>
            <a:ext cx="4320000" cy="2025000"/>
          </a:xfr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6" name="Content Placeholder 4"/>
          <p:cNvSpPr>
            <a:spLocks noGrp="1"/>
          </p:cNvSpPr>
          <p:nvPr>
            <p:ph sz="quarter" idx="12"/>
          </p:nvPr>
        </p:nvSpPr>
        <p:spPr>
          <a:xfrm>
            <a:off x="188013" y="3033998"/>
            <a:ext cx="4320000"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3"/>
          <p:cNvSpPr>
            <a:spLocks noGrp="1"/>
          </p:cNvSpPr>
          <p:nvPr>
            <p:ph sz="half" idx="2"/>
          </p:nvPr>
        </p:nvSpPr>
        <p:spPr>
          <a:xfrm>
            <a:off x="4724400" y="899962"/>
            <a:ext cx="4267200" cy="41590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35472956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D0B94C58-78C1-4646-BD03-F36C6765630A}" type="datetimeFigureOut">
              <a:rPr lang="de-DE" smtClean="0"/>
              <a:pPr/>
              <a:t>09.05.23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1736528448"/>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Content Placeholder 4"/>
          <p:cNvSpPr>
            <a:spLocks noGrp="1"/>
          </p:cNvSpPr>
          <p:nvPr>
            <p:ph sz="quarter" idx="13"/>
          </p:nvPr>
        </p:nvSpPr>
        <p:spPr>
          <a:xfrm>
            <a:off x="4670129" y="899693"/>
            <a:ext cx="4320000" cy="2025000"/>
          </a:xfr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8" name="Content Placeholder 4"/>
          <p:cNvSpPr>
            <a:spLocks noGrp="1"/>
          </p:cNvSpPr>
          <p:nvPr>
            <p:ph sz="quarter" idx="14"/>
          </p:nvPr>
        </p:nvSpPr>
        <p:spPr>
          <a:xfrm>
            <a:off x="4674520" y="3025681"/>
            <a:ext cx="4320000"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2"/>
          <p:cNvSpPr>
            <a:spLocks noGrp="1"/>
          </p:cNvSpPr>
          <p:nvPr>
            <p:ph sz="half" idx="1"/>
          </p:nvPr>
        </p:nvSpPr>
        <p:spPr>
          <a:xfrm>
            <a:off x="175179" y="899693"/>
            <a:ext cx="4267200" cy="41509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59796500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Content Placeholder 4"/>
          <p:cNvSpPr>
            <a:spLocks noGrp="1"/>
          </p:cNvSpPr>
          <p:nvPr>
            <p:ph sz="quarter" idx="13"/>
          </p:nvPr>
        </p:nvSpPr>
        <p:spPr>
          <a:xfrm>
            <a:off x="6489584" y="919753"/>
            <a:ext cx="2466000" cy="1970900"/>
          </a:xfr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8" name="Content Placeholder 4"/>
          <p:cNvSpPr>
            <a:spLocks noGrp="1"/>
          </p:cNvSpPr>
          <p:nvPr>
            <p:ph sz="quarter" idx="14"/>
          </p:nvPr>
        </p:nvSpPr>
        <p:spPr>
          <a:xfrm>
            <a:off x="6489585" y="2989197"/>
            <a:ext cx="2466000" cy="1972388"/>
          </a:xfrm>
        </p:spPr>
        <p:txBody>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9" name="Content Placeholder 2"/>
          <p:cNvSpPr>
            <a:spLocks noGrp="1"/>
          </p:cNvSpPr>
          <p:nvPr>
            <p:ph sz="half" idx="1"/>
          </p:nvPr>
        </p:nvSpPr>
        <p:spPr>
          <a:xfrm>
            <a:off x="162095" y="919754"/>
            <a:ext cx="6154038" cy="404462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255487426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152400" y="919753"/>
            <a:ext cx="5067300" cy="405825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8"/>
          <p:cNvSpPr>
            <a:spLocks noGrp="1"/>
          </p:cNvSpPr>
          <p:nvPr>
            <p:ph sz="quarter" idx="12"/>
          </p:nvPr>
        </p:nvSpPr>
        <p:spPr>
          <a:xfrm>
            <a:off x="5503864" y="919753"/>
            <a:ext cx="3482975" cy="405825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4504150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2095" y="911424"/>
            <a:ext cx="417176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4" name="Content Placeholder 3"/>
          <p:cNvSpPr>
            <a:spLocks noGrp="1"/>
          </p:cNvSpPr>
          <p:nvPr>
            <p:ph sz="half" idx="2"/>
          </p:nvPr>
        </p:nvSpPr>
        <p:spPr>
          <a:xfrm>
            <a:off x="162095" y="1463917"/>
            <a:ext cx="4171761" cy="355324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4645025" y="911424"/>
            <a:ext cx="427714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6" name="Content Placeholder 5"/>
          <p:cNvSpPr>
            <a:spLocks noGrp="1"/>
          </p:cNvSpPr>
          <p:nvPr>
            <p:ph sz="quarter" idx="4"/>
          </p:nvPr>
        </p:nvSpPr>
        <p:spPr>
          <a:xfrm>
            <a:off x="4645025" y="1463917"/>
            <a:ext cx="4277142" cy="355324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dirty="0"/>
          </a:p>
        </p:txBody>
      </p:sp>
      <p:sp>
        <p:nvSpPr>
          <p:cNvPr id="7" name="Title 6"/>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36941409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403579155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85285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tx1"/>
        </a:solidFill>
        <a:effectLst/>
      </p:bgPr>
    </p:bg>
    <p:spTree>
      <p:nvGrpSpPr>
        <p:cNvPr id="1" name=""/>
        <p:cNvGrpSpPr/>
        <p:nvPr/>
      </p:nvGrpSpPr>
      <p:grpSpPr>
        <a:xfrm>
          <a:off x="0" y="0"/>
          <a:ext cx="0" cy="0"/>
          <a:chOff x="0" y="0"/>
          <a:chExt cx="0" cy="0"/>
        </a:xfrm>
      </p:grpSpPr>
      <p:sp>
        <p:nvSpPr>
          <p:cNvPr id="3" name="TextBox 2"/>
          <p:cNvSpPr txBox="1"/>
          <p:nvPr userDrawn="1"/>
        </p:nvSpPr>
        <p:spPr>
          <a:xfrm>
            <a:off x="7335838" y="577455"/>
            <a:ext cx="2246312" cy="219291"/>
          </a:xfrm>
          <a:prstGeom prst="rect">
            <a:avLst/>
          </a:prstGeom>
          <a:noFill/>
          <a:effectLst>
            <a:outerShdw blurRad="50800" dist="76200" dir="2700000" algn="tl" rotWithShape="0">
              <a:srgbClr val="000000">
                <a:alpha val="43000"/>
              </a:srgbClr>
            </a:outerShdw>
          </a:effectLst>
        </p:spPr>
        <p:txBody>
          <a:bodyPr>
            <a:spAutoFit/>
          </a:bodyPr>
          <a:lstStyle/>
          <a:p>
            <a:pPr algn="ctr" eaLnBrk="0" hangingPunct="0">
              <a:defRPr/>
            </a:pPr>
            <a:r>
              <a:rPr lang="en-US" sz="825" b="1" dirty="0">
                <a:solidFill>
                  <a:srgbClr val="FFFFFF"/>
                </a:solidFill>
                <a:latin typeface="Verdana"/>
                <a:cs typeface="Verdana"/>
              </a:rPr>
              <a:t>BlackHoleCam</a:t>
            </a:r>
          </a:p>
        </p:txBody>
      </p:sp>
      <p:sp>
        <p:nvSpPr>
          <p:cNvPr id="4" name="Rectangle 13"/>
          <p:cNvSpPr>
            <a:spLocks noChangeArrowheads="1"/>
          </p:cNvSpPr>
          <p:nvPr userDrawn="1"/>
        </p:nvSpPr>
        <p:spPr bwMode="auto">
          <a:xfrm>
            <a:off x="152400" y="660799"/>
            <a:ext cx="7639050" cy="48815"/>
          </a:xfrm>
          <a:prstGeom prst="rect">
            <a:avLst/>
          </a:prstGeom>
          <a:solidFill>
            <a:srgbClr val="FFFFFF"/>
          </a:solidFill>
          <a:ln>
            <a:noFill/>
          </a:ln>
          <a:effectLst>
            <a:outerShdw blurRad="50800" dist="76200" dir="2700000" algn="tl" rotWithShape="0">
              <a:srgbClr val="000000">
                <a:alpha val="43000"/>
              </a:srgbClr>
            </a:outerShdw>
          </a:effectLst>
        </p:spPr>
        <p:txBody>
          <a:bodyPr wrap="none" anchor="ctr"/>
          <a:lstStyle/>
          <a:p>
            <a:pPr eaLnBrk="0" hangingPunct="0">
              <a:defRPr/>
            </a:pPr>
            <a:endParaRPr lang="en-US" sz="1350">
              <a:solidFill>
                <a:srgbClr val="FFFFFF"/>
              </a:solidFill>
              <a:effectLst>
                <a:outerShdw blurRad="50800" dist="76200" dir="2700000" algn="tl" rotWithShape="0">
                  <a:prstClr val="black">
                    <a:alpha val="40000"/>
                  </a:prstClr>
                </a:outerShdw>
              </a:effectLst>
              <a:cs typeface="+mn-cs"/>
            </a:endParaRPr>
          </a:p>
        </p:txBody>
      </p:sp>
      <p:sp>
        <p:nvSpPr>
          <p:cNvPr id="2" name="Title 1"/>
          <p:cNvSpPr>
            <a:spLocks noGrp="1"/>
          </p:cNvSpPr>
          <p:nvPr>
            <p:ph type="title"/>
          </p:nvPr>
        </p:nvSpPr>
        <p:spPr/>
        <p:txBody>
          <a:bodyPr/>
          <a:lstStyle>
            <a:lvl1pPr>
              <a:defRPr>
                <a:solidFill>
                  <a:schemeClr val="bg1"/>
                </a:solidFill>
              </a:defRPr>
            </a:lvl1pPr>
          </a:lstStyle>
          <a:p>
            <a:r>
              <a:rPr lang="de-DE"/>
              <a:t>Click to edit Master title style</a:t>
            </a:r>
            <a:endParaRPr lang="en-US"/>
          </a:p>
        </p:txBody>
      </p:sp>
    </p:spTree>
    <p:extLst>
      <p:ext uri="{BB962C8B-B14F-4D97-AF65-F5344CB8AC3E}">
        <p14:creationId xmlns:p14="http://schemas.microsoft.com/office/powerpoint/2010/main" val="196882973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2"/>
        <p:cNvGrpSpPr/>
        <p:nvPr/>
      </p:nvGrpSpPr>
      <p:grpSpPr>
        <a:xfrm>
          <a:off x="0" y="0"/>
          <a:ext cx="0" cy="0"/>
          <a:chOff x="0" y="0"/>
          <a:chExt cx="0" cy="0"/>
        </a:xfrm>
      </p:grpSpPr>
      <p:sp>
        <p:nvSpPr>
          <p:cNvPr id="123" name="Google Shape;123;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342900" lvl="0" indent="-257175" rtl="0">
              <a:spcBef>
                <a:spcPts val="0"/>
              </a:spcBef>
              <a:spcAft>
                <a:spcPts val="0"/>
              </a:spcAft>
              <a:buSzPts val="1800"/>
              <a:buChar char="●"/>
              <a:defRPr/>
            </a:lvl1pPr>
            <a:lvl2pPr marL="685800" lvl="1" indent="-238125" rtl="0">
              <a:spcBef>
                <a:spcPts val="1200"/>
              </a:spcBef>
              <a:spcAft>
                <a:spcPts val="0"/>
              </a:spcAft>
              <a:buSzPts val="1400"/>
              <a:buChar char="○"/>
              <a:defRPr/>
            </a:lvl2pPr>
            <a:lvl3pPr marL="1028700" lvl="2" indent="-238125" rtl="0">
              <a:spcBef>
                <a:spcPts val="1200"/>
              </a:spcBef>
              <a:spcAft>
                <a:spcPts val="0"/>
              </a:spcAft>
              <a:buSzPts val="1400"/>
              <a:buChar char="■"/>
              <a:defRPr/>
            </a:lvl3pPr>
            <a:lvl4pPr marL="1371600" lvl="3" indent="-238125" rtl="0">
              <a:spcBef>
                <a:spcPts val="1200"/>
              </a:spcBef>
              <a:spcAft>
                <a:spcPts val="0"/>
              </a:spcAft>
              <a:buSzPts val="1400"/>
              <a:buChar char="●"/>
              <a:defRPr/>
            </a:lvl4pPr>
            <a:lvl5pPr marL="1714500" lvl="4" indent="-238125" rtl="0">
              <a:spcBef>
                <a:spcPts val="1200"/>
              </a:spcBef>
              <a:spcAft>
                <a:spcPts val="0"/>
              </a:spcAft>
              <a:buSzPts val="1400"/>
              <a:buChar char="○"/>
              <a:defRPr/>
            </a:lvl5pPr>
            <a:lvl6pPr marL="2057400" lvl="5" indent="-238125" rtl="0">
              <a:spcBef>
                <a:spcPts val="1200"/>
              </a:spcBef>
              <a:spcAft>
                <a:spcPts val="0"/>
              </a:spcAft>
              <a:buSzPts val="1400"/>
              <a:buChar char="■"/>
              <a:defRPr/>
            </a:lvl6pPr>
            <a:lvl7pPr marL="2400300" lvl="6" indent="-238125" rtl="0">
              <a:spcBef>
                <a:spcPts val="1200"/>
              </a:spcBef>
              <a:spcAft>
                <a:spcPts val="0"/>
              </a:spcAft>
              <a:buSzPts val="1400"/>
              <a:buChar char="●"/>
              <a:defRPr/>
            </a:lvl7pPr>
            <a:lvl8pPr marL="2743200" lvl="7" indent="-238125" rtl="0">
              <a:spcBef>
                <a:spcPts val="1200"/>
              </a:spcBef>
              <a:spcAft>
                <a:spcPts val="0"/>
              </a:spcAft>
              <a:buSzPts val="1400"/>
              <a:buChar char="○"/>
              <a:defRPr/>
            </a:lvl8pPr>
            <a:lvl9pPr marL="3086100" lvl="8" indent="-238125" rtl="0">
              <a:spcBef>
                <a:spcPts val="1200"/>
              </a:spcBef>
              <a:spcAft>
                <a:spcPts val="1200"/>
              </a:spcAft>
              <a:buSzPts val="1400"/>
              <a:buChar char="■"/>
              <a:defRPr/>
            </a:lvl9pPr>
          </a:lstStyle>
          <a:p>
            <a:endParaRPr/>
          </a:p>
        </p:txBody>
      </p:sp>
      <p:sp>
        <p:nvSpPr>
          <p:cNvPr id="124" name="Google Shape;12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de-DE" smtClean="0"/>
              <a:pPr algn="r"/>
              <a:t>‹Nr.›</a:t>
            </a:fld>
            <a:endParaRPr lang="de-DE"/>
          </a:p>
        </p:txBody>
      </p:sp>
      <p:sp>
        <p:nvSpPr>
          <p:cNvPr id="125" name="Google Shape;125;p19"/>
          <p:cNvSpPr/>
          <p:nvPr/>
        </p:nvSpPr>
        <p:spPr>
          <a:xfrm>
            <a:off x="0" y="0"/>
            <a:ext cx="9144000" cy="483000"/>
          </a:xfrm>
          <a:prstGeom prst="rect">
            <a:avLst/>
          </a:prstGeom>
          <a:solidFill>
            <a:srgbClr val="000000"/>
          </a:solidFill>
          <a:ln w="9525" cap="flat" cmpd="sng">
            <a:solidFill>
              <a:srgbClr val="595959"/>
            </a:solidFill>
            <a:prstDash val="solid"/>
            <a:round/>
            <a:headEnd type="none" w="sm" len="sm"/>
            <a:tailEnd type="none" w="sm" len="sm"/>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pic>
        <p:nvPicPr>
          <p:cNvPr id="126" name="Google Shape;126;p19"/>
          <p:cNvPicPr preferRelativeResize="0"/>
          <p:nvPr/>
        </p:nvPicPr>
        <p:blipFill rotWithShape="1">
          <a:blip r:embed="rId2">
            <a:alphaModFix/>
          </a:blip>
          <a:srcRect r="76718"/>
          <a:stretch/>
        </p:blipFill>
        <p:spPr>
          <a:xfrm>
            <a:off x="2" y="0"/>
            <a:ext cx="636513" cy="483000"/>
          </a:xfrm>
          <a:prstGeom prst="rect">
            <a:avLst/>
          </a:prstGeom>
          <a:noFill/>
          <a:ln>
            <a:noFill/>
          </a:ln>
        </p:spPr>
      </p:pic>
      <p:sp>
        <p:nvSpPr>
          <p:cNvPr id="127" name="Google Shape;127;p19"/>
          <p:cNvSpPr txBox="1"/>
          <p:nvPr/>
        </p:nvSpPr>
        <p:spPr>
          <a:xfrm>
            <a:off x="4395425" y="76200"/>
            <a:ext cx="4699800" cy="494400"/>
          </a:xfrm>
          <a:prstGeom prst="rect">
            <a:avLst/>
          </a:prstGeom>
          <a:noFill/>
          <a:ln>
            <a:noFill/>
          </a:ln>
        </p:spPr>
        <p:txBody>
          <a:bodyPr spcFirstLastPara="1" wrap="square" lIns="68569" tIns="68569" rIns="68569" bIns="68569"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900">
                <a:solidFill>
                  <a:srgbClr val="FFFFFF"/>
                </a:solidFill>
                <a:latin typeface="Calibri"/>
                <a:ea typeface="Calibri"/>
                <a:cs typeface="Calibri"/>
                <a:sym typeface="Calibri"/>
              </a:rPr>
              <a:t>EHT2018; Paper III (C&amp;E M87 Calibration)</a:t>
            </a:r>
            <a:endParaRPr sz="900" b="0" i="0" u="none" strike="noStrike" cap="none">
              <a:solidFill>
                <a:srgbClr val="FFFFFF"/>
              </a:solidFill>
              <a:latin typeface="Calibri"/>
              <a:ea typeface="Calibri"/>
              <a:cs typeface="Calibri"/>
              <a:sym typeface="Calibri"/>
            </a:endParaRPr>
          </a:p>
        </p:txBody>
      </p:sp>
      <p:sp>
        <p:nvSpPr>
          <p:cNvPr id="128" name="Google Shape;128;p19"/>
          <p:cNvSpPr txBox="1">
            <a:spLocks noGrp="1"/>
          </p:cNvSpPr>
          <p:nvPr>
            <p:ph type="title"/>
          </p:nvPr>
        </p:nvSpPr>
        <p:spPr>
          <a:xfrm>
            <a:off x="660704" y="-32750"/>
            <a:ext cx="4448700" cy="483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2400"/>
              <a:buNone/>
              <a:defRPr sz="1800" b="1">
                <a:solidFill>
                  <a:schemeClr val="lt1"/>
                </a:solidFill>
              </a:defRPr>
            </a:lvl1pPr>
            <a:lvl2pPr lvl="1" rtl="0">
              <a:spcBef>
                <a:spcPts val="0"/>
              </a:spcBef>
              <a:spcAft>
                <a:spcPts val="0"/>
              </a:spcAft>
              <a:buSzPts val="2700"/>
              <a:buNone/>
              <a:defRPr sz="2025"/>
            </a:lvl2pPr>
            <a:lvl3pPr lvl="2" rtl="0">
              <a:spcBef>
                <a:spcPts val="0"/>
              </a:spcBef>
              <a:spcAft>
                <a:spcPts val="0"/>
              </a:spcAft>
              <a:buSzPts val="2700"/>
              <a:buNone/>
              <a:defRPr sz="2025"/>
            </a:lvl3pPr>
            <a:lvl4pPr lvl="3" rtl="0">
              <a:spcBef>
                <a:spcPts val="0"/>
              </a:spcBef>
              <a:spcAft>
                <a:spcPts val="0"/>
              </a:spcAft>
              <a:buSzPts val="2700"/>
              <a:buNone/>
              <a:defRPr sz="2025"/>
            </a:lvl4pPr>
            <a:lvl5pPr lvl="4" rtl="0">
              <a:spcBef>
                <a:spcPts val="0"/>
              </a:spcBef>
              <a:spcAft>
                <a:spcPts val="0"/>
              </a:spcAft>
              <a:buSzPts val="2700"/>
              <a:buNone/>
              <a:defRPr sz="2025"/>
            </a:lvl5pPr>
            <a:lvl6pPr lvl="5" rtl="0">
              <a:spcBef>
                <a:spcPts val="0"/>
              </a:spcBef>
              <a:spcAft>
                <a:spcPts val="0"/>
              </a:spcAft>
              <a:buSzPts val="2700"/>
              <a:buNone/>
              <a:defRPr sz="2025"/>
            </a:lvl6pPr>
            <a:lvl7pPr lvl="6" rtl="0">
              <a:spcBef>
                <a:spcPts val="0"/>
              </a:spcBef>
              <a:spcAft>
                <a:spcPts val="0"/>
              </a:spcAft>
              <a:buSzPts val="2700"/>
              <a:buNone/>
              <a:defRPr sz="2025"/>
            </a:lvl7pPr>
            <a:lvl8pPr lvl="7" rtl="0">
              <a:spcBef>
                <a:spcPts val="0"/>
              </a:spcBef>
              <a:spcAft>
                <a:spcPts val="0"/>
              </a:spcAft>
              <a:buSzPts val="2700"/>
              <a:buNone/>
              <a:defRPr sz="2025"/>
            </a:lvl8pPr>
            <a:lvl9pPr lvl="8" rtl="0">
              <a:spcBef>
                <a:spcPts val="0"/>
              </a:spcBef>
              <a:spcAft>
                <a:spcPts val="0"/>
              </a:spcAft>
              <a:buSzPts val="2700"/>
              <a:buNone/>
              <a:defRPr sz="2025"/>
            </a:lvl9pPr>
          </a:lstStyle>
          <a:p>
            <a:endParaRPr/>
          </a:p>
        </p:txBody>
      </p:sp>
    </p:spTree>
    <p:extLst>
      <p:ext uri="{BB962C8B-B14F-4D97-AF65-F5344CB8AC3E}">
        <p14:creationId xmlns:p14="http://schemas.microsoft.com/office/powerpoint/2010/main" val="3933494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Le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01760"/>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6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959714"/>
      </p:ext>
    </p:extLst>
  </p:cSld>
  <p:clrMapOvr>
    <a:overrideClrMapping bg1="dk1" tx1="lt1" bg2="dk2" tx2="lt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B94C58-78C1-4646-BD03-F36C6765630A}" type="datetimeFigureOut">
              <a:rPr lang="de-DE" smtClean="0"/>
              <a:pPr/>
              <a:t>09.05.23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909883869"/>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a:t>Master-Untertitelformat bearbeiten</a:t>
            </a:r>
            <a:endParaRPr lang="en-US"/>
          </a:p>
        </p:txBody>
      </p:sp>
      <p:sp>
        <p:nvSpPr>
          <p:cNvPr id="7" name="Rechteck 6">
            <a:extLst>
              <a:ext uri="{FF2B5EF4-FFF2-40B4-BE49-F238E27FC236}">
                <a16:creationId xmlns:a16="http://schemas.microsoft.com/office/drawing/2014/main" id="{11C8AE1A-151D-754B-B72B-2E768FE4FBE1}"/>
              </a:ext>
            </a:extLst>
          </p:cNvPr>
          <p:cNvSpPr/>
          <p:nvPr userDrawn="1"/>
        </p:nvSpPr>
        <p:spPr>
          <a:xfrm>
            <a:off x="148281" y="611660"/>
            <a:ext cx="8869062" cy="1575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08518996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a:xfrm>
            <a:off x="192572" y="844732"/>
            <a:ext cx="8758858" cy="419637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1339479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208722" y="818607"/>
            <a:ext cx="4306128" cy="422250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29150" y="818607"/>
            <a:ext cx="4338430" cy="422250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7503526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10044685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F1147F-1D3C-C9BE-D263-666F77F729E5}"/>
              </a:ext>
            </a:extLst>
          </p:cNvPr>
          <p:cNvSpPr/>
          <p:nvPr userDrawn="1"/>
        </p:nvSpPr>
        <p:spPr>
          <a:xfrm>
            <a:off x="148281" y="611660"/>
            <a:ext cx="8869062" cy="1575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0371505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9070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Le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296272"/>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08721" y="910912"/>
            <a:ext cx="4274601"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6" name="Content Placeholder 4"/>
          <p:cNvSpPr>
            <a:spLocks noGrp="1"/>
          </p:cNvSpPr>
          <p:nvPr>
            <p:ph sz="quarter" idx="12"/>
          </p:nvPr>
        </p:nvSpPr>
        <p:spPr>
          <a:xfrm>
            <a:off x="208722" y="3035441"/>
            <a:ext cx="4274602"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Content Placeholder 4"/>
          <p:cNvSpPr>
            <a:spLocks noGrp="1"/>
          </p:cNvSpPr>
          <p:nvPr>
            <p:ph sz="quarter" idx="13"/>
          </p:nvPr>
        </p:nvSpPr>
        <p:spPr>
          <a:xfrm>
            <a:off x="4684728" y="910912"/>
            <a:ext cx="4282853"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Content Placeholder 4"/>
          <p:cNvSpPr>
            <a:spLocks noGrp="1"/>
          </p:cNvSpPr>
          <p:nvPr>
            <p:ph sz="quarter" idx="14"/>
          </p:nvPr>
        </p:nvSpPr>
        <p:spPr>
          <a:xfrm>
            <a:off x="4684728" y="3035441"/>
            <a:ext cx="4282853"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901847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08721" y="899962"/>
            <a:ext cx="4299291"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6" name="Content Placeholder 4"/>
          <p:cNvSpPr>
            <a:spLocks noGrp="1"/>
          </p:cNvSpPr>
          <p:nvPr>
            <p:ph sz="quarter" idx="12"/>
          </p:nvPr>
        </p:nvSpPr>
        <p:spPr>
          <a:xfrm>
            <a:off x="208722" y="3033998"/>
            <a:ext cx="4299292"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3"/>
          <p:cNvSpPr>
            <a:spLocks noGrp="1"/>
          </p:cNvSpPr>
          <p:nvPr>
            <p:ph sz="half" idx="2"/>
          </p:nvPr>
        </p:nvSpPr>
        <p:spPr>
          <a:xfrm>
            <a:off x="4724400" y="899963"/>
            <a:ext cx="4243180" cy="41590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32049255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Content Placeholder 4"/>
          <p:cNvSpPr>
            <a:spLocks noGrp="1"/>
          </p:cNvSpPr>
          <p:nvPr>
            <p:ph sz="quarter" idx="13"/>
          </p:nvPr>
        </p:nvSpPr>
        <p:spPr>
          <a:xfrm>
            <a:off x="4670130" y="899693"/>
            <a:ext cx="4297451" cy="20250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Content Placeholder 4"/>
          <p:cNvSpPr>
            <a:spLocks noGrp="1"/>
          </p:cNvSpPr>
          <p:nvPr>
            <p:ph sz="quarter" idx="14"/>
          </p:nvPr>
        </p:nvSpPr>
        <p:spPr>
          <a:xfrm>
            <a:off x="4674520" y="3025681"/>
            <a:ext cx="4293060" cy="2025000"/>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2"/>
          <p:cNvSpPr>
            <a:spLocks noGrp="1"/>
          </p:cNvSpPr>
          <p:nvPr>
            <p:ph sz="half" idx="1"/>
          </p:nvPr>
        </p:nvSpPr>
        <p:spPr>
          <a:xfrm>
            <a:off x="208721" y="899695"/>
            <a:ext cx="4233657" cy="41509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555770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de-DE"/>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0B94C58-78C1-4646-BD03-F36C6765630A}" type="datetimeFigureOut">
              <a:rPr lang="de-DE" smtClean="0"/>
              <a:pPr/>
              <a:t>09.05.23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2973754226"/>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Content Placeholder 4"/>
          <p:cNvSpPr>
            <a:spLocks noGrp="1"/>
          </p:cNvSpPr>
          <p:nvPr>
            <p:ph sz="quarter" idx="13"/>
          </p:nvPr>
        </p:nvSpPr>
        <p:spPr>
          <a:xfrm>
            <a:off x="6489585" y="919755"/>
            <a:ext cx="2477996" cy="1970900"/>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Content Placeholder 4"/>
          <p:cNvSpPr>
            <a:spLocks noGrp="1"/>
          </p:cNvSpPr>
          <p:nvPr>
            <p:ph sz="quarter" idx="14"/>
          </p:nvPr>
        </p:nvSpPr>
        <p:spPr>
          <a:xfrm>
            <a:off x="6489585" y="2989197"/>
            <a:ext cx="2477995" cy="1972388"/>
          </a:xfrm>
        </p:spPr>
        <p:txBody>
          <a:body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9" name="Content Placeholder 2"/>
          <p:cNvSpPr>
            <a:spLocks noGrp="1"/>
          </p:cNvSpPr>
          <p:nvPr>
            <p:ph sz="half" idx="1"/>
          </p:nvPr>
        </p:nvSpPr>
        <p:spPr>
          <a:xfrm>
            <a:off x="208722" y="919756"/>
            <a:ext cx="6107411" cy="404462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577505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208722" y="919754"/>
            <a:ext cx="5010978" cy="405825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9" name="Content Placeholder 8"/>
          <p:cNvSpPr>
            <a:spLocks noGrp="1"/>
          </p:cNvSpPr>
          <p:nvPr>
            <p:ph sz="quarter" idx="12"/>
          </p:nvPr>
        </p:nvSpPr>
        <p:spPr>
          <a:xfrm>
            <a:off x="5503868" y="919754"/>
            <a:ext cx="3463714" cy="405825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2510734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8722" y="911425"/>
            <a:ext cx="4125136"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p:txBody>
      </p:sp>
      <p:sp>
        <p:nvSpPr>
          <p:cNvPr id="4" name="Content Placeholder 3"/>
          <p:cNvSpPr>
            <a:spLocks noGrp="1"/>
          </p:cNvSpPr>
          <p:nvPr>
            <p:ph sz="half" idx="2"/>
          </p:nvPr>
        </p:nvSpPr>
        <p:spPr>
          <a:xfrm>
            <a:off x="208722" y="1463918"/>
            <a:ext cx="4125136" cy="355324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4645025" y="911425"/>
            <a:ext cx="432255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p:txBody>
      </p:sp>
      <p:sp>
        <p:nvSpPr>
          <p:cNvPr id="6" name="Content Placeholder 5"/>
          <p:cNvSpPr>
            <a:spLocks noGrp="1"/>
          </p:cNvSpPr>
          <p:nvPr>
            <p:ph sz="quarter" idx="4"/>
          </p:nvPr>
        </p:nvSpPr>
        <p:spPr>
          <a:xfrm>
            <a:off x="4645026" y="1463918"/>
            <a:ext cx="4322554" cy="3553245"/>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9847552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961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944625"/>
            <a:ext cx="8520600" cy="3624300"/>
          </a:xfrm>
          <a:prstGeom prst="rect">
            <a:avLst/>
          </a:prstGeom>
        </p:spPr>
        <p:txBody>
          <a:bodyPr spcFirstLastPara="1" wrap="square" lIns="91425" tIns="91425" rIns="91425" bIns="91425" anchor="t" anchorCtr="0">
            <a:noAutofit/>
          </a:bodyPr>
          <a:lstStyle>
            <a:lvl1pPr marL="342892" lvl="0" indent="-257168">
              <a:spcBef>
                <a:spcPts val="0"/>
              </a:spcBef>
              <a:spcAft>
                <a:spcPts val="0"/>
              </a:spcAft>
              <a:buSzPts val="1800"/>
              <a:buChar char="●"/>
              <a:defRPr/>
            </a:lvl1pPr>
            <a:lvl2pPr marL="685783" lvl="1" indent="-238119">
              <a:spcBef>
                <a:spcPts val="1200"/>
              </a:spcBef>
              <a:spcAft>
                <a:spcPts val="0"/>
              </a:spcAft>
              <a:buSzPts val="1400"/>
              <a:buChar char="○"/>
              <a:defRPr/>
            </a:lvl2pPr>
            <a:lvl3pPr marL="1028675" lvl="2" indent="-238119">
              <a:spcBef>
                <a:spcPts val="1200"/>
              </a:spcBef>
              <a:spcAft>
                <a:spcPts val="0"/>
              </a:spcAft>
              <a:buSzPts val="1400"/>
              <a:buChar char="■"/>
              <a:defRPr/>
            </a:lvl3pPr>
            <a:lvl4pPr marL="1371566" lvl="3" indent="-238119">
              <a:spcBef>
                <a:spcPts val="1200"/>
              </a:spcBef>
              <a:spcAft>
                <a:spcPts val="0"/>
              </a:spcAft>
              <a:buSzPts val="1400"/>
              <a:buChar char="●"/>
              <a:defRPr/>
            </a:lvl4pPr>
            <a:lvl5pPr marL="1714457" lvl="4" indent="-238119">
              <a:spcBef>
                <a:spcPts val="1200"/>
              </a:spcBef>
              <a:spcAft>
                <a:spcPts val="0"/>
              </a:spcAft>
              <a:buSzPts val="1400"/>
              <a:buChar char="○"/>
              <a:defRPr/>
            </a:lvl5pPr>
            <a:lvl6pPr marL="2057348" lvl="5" indent="-238119">
              <a:spcBef>
                <a:spcPts val="1200"/>
              </a:spcBef>
              <a:spcAft>
                <a:spcPts val="0"/>
              </a:spcAft>
              <a:buSzPts val="1400"/>
              <a:buChar char="■"/>
              <a:defRPr/>
            </a:lvl6pPr>
            <a:lvl7pPr marL="2400240" lvl="6" indent="-238119">
              <a:spcBef>
                <a:spcPts val="1200"/>
              </a:spcBef>
              <a:spcAft>
                <a:spcPts val="0"/>
              </a:spcAft>
              <a:buSzPts val="1400"/>
              <a:buChar char="●"/>
              <a:defRPr/>
            </a:lvl7pPr>
            <a:lvl8pPr marL="2743132" lvl="7" indent="-238119">
              <a:spcBef>
                <a:spcPts val="1200"/>
              </a:spcBef>
              <a:spcAft>
                <a:spcPts val="0"/>
              </a:spcAft>
              <a:buSzPts val="1400"/>
              <a:buChar char="○"/>
              <a:defRPr/>
            </a:lvl8pPr>
            <a:lvl9pPr marL="3086023" lvl="8" indent="-238119">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‹Nr.›</a:t>
            </a:fld>
            <a:endParaRPr lang="en-GB"/>
          </a:p>
        </p:txBody>
      </p:sp>
      <p:pic>
        <p:nvPicPr>
          <p:cNvPr id="20" name="Google Shape;20;p4"/>
          <p:cNvPicPr preferRelativeResize="0"/>
          <p:nvPr/>
        </p:nvPicPr>
        <p:blipFill>
          <a:blip r:embed="rId2">
            <a:alphaModFix/>
          </a:blip>
          <a:stretch>
            <a:fillRect/>
          </a:stretch>
        </p:blipFill>
        <p:spPr>
          <a:xfrm>
            <a:off x="7951605" y="96117"/>
            <a:ext cx="1069546" cy="572700"/>
          </a:xfrm>
          <a:prstGeom prst="rect">
            <a:avLst/>
          </a:prstGeom>
          <a:noFill/>
          <a:ln>
            <a:noFill/>
          </a:ln>
        </p:spPr>
      </p:pic>
    </p:spTree>
    <p:extLst>
      <p:ext uri="{BB962C8B-B14F-4D97-AF65-F5344CB8AC3E}">
        <p14:creationId xmlns:p14="http://schemas.microsoft.com/office/powerpoint/2010/main" val="433506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927" y="109537"/>
            <a:ext cx="8285705" cy="539354"/>
          </a:xfrm>
        </p:spPr>
        <p:txBody>
          <a:bodyPr/>
          <a:lstStyle>
            <a:lvl1pPr>
              <a:defRPr>
                <a:solidFill>
                  <a:schemeClr val="bg1"/>
                </a:solidFill>
              </a:defRPr>
            </a:lvl1pPr>
          </a:lstStyle>
          <a:p>
            <a:r>
              <a:rPr lang="de-DE"/>
              <a:t>Click to edit Master title style</a:t>
            </a:r>
            <a:endParaRPr lang="en-US"/>
          </a:p>
        </p:txBody>
      </p:sp>
      <p:sp>
        <p:nvSpPr>
          <p:cNvPr id="4" name="Rectangle 13">
            <a:extLst>
              <a:ext uri="{FF2B5EF4-FFF2-40B4-BE49-F238E27FC236}">
                <a16:creationId xmlns:a16="http://schemas.microsoft.com/office/drawing/2014/main" id="{8F9452A9-E933-9641-755E-CEAC2785A0BD}"/>
              </a:ext>
            </a:extLst>
          </p:cNvPr>
          <p:cNvSpPr>
            <a:spLocks noChangeArrowheads="1"/>
          </p:cNvSpPr>
          <p:nvPr userDrawn="1"/>
        </p:nvSpPr>
        <p:spPr bwMode="auto">
          <a:xfrm>
            <a:off x="208722" y="669799"/>
            <a:ext cx="7916518" cy="60729"/>
          </a:xfrm>
          <a:prstGeom prst="rect">
            <a:avLst/>
          </a:prstGeom>
          <a:solidFill>
            <a:schemeClr val="bg1"/>
          </a:solidFill>
          <a:ln>
            <a:noFill/>
          </a:ln>
          <a:effectLst/>
        </p:spPr>
        <p:txBody>
          <a:bodyPr wrap="none" anchor="ctr"/>
          <a:lstStyle/>
          <a:p>
            <a:pPr algn="l"/>
            <a:endParaRPr lang="en-US" sz="1800">
              <a:solidFill>
                <a:srgbClr val="000000"/>
              </a:solidFill>
              <a:effectLst>
                <a:outerShdw blurRad="50800" dist="76200" dir="2700000" algn="tl" rotWithShape="0">
                  <a:prstClr val="black">
                    <a:alpha val="40000"/>
                  </a:prstClr>
                </a:outerShdw>
              </a:effectLst>
            </a:endParaRPr>
          </a:p>
        </p:txBody>
      </p:sp>
      <p:sp>
        <p:nvSpPr>
          <p:cNvPr id="5" name="TextBox 1">
            <a:extLst>
              <a:ext uri="{FF2B5EF4-FFF2-40B4-BE49-F238E27FC236}">
                <a16:creationId xmlns:a16="http://schemas.microsoft.com/office/drawing/2014/main" id="{265B5DC1-D909-2753-4EFC-2ADF280CA85A}"/>
              </a:ext>
            </a:extLst>
          </p:cNvPr>
          <p:cNvSpPr txBox="1"/>
          <p:nvPr userDrawn="1"/>
        </p:nvSpPr>
        <p:spPr>
          <a:xfrm>
            <a:off x="8079132" y="576981"/>
            <a:ext cx="957899" cy="219291"/>
          </a:xfrm>
          <a:prstGeom prst="rect">
            <a:avLst/>
          </a:prstGeom>
          <a:noFill/>
          <a:effectLst/>
        </p:spPr>
        <p:txBody>
          <a:bodyPr wrap="square" lIns="27000" rIns="27000" rtlCol="0">
            <a:spAutoFit/>
          </a:bodyPr>
          <a:lstStyle/>
          <a:p>
            <a:pPr algn="r"/>
            <a:r>
              <a:rPr lang="en-US" sz="825" b="1" err="1">
                <a:solidFill>
                  <a:schemeClr val="bg1"/>
                </a:solidFill>
                <a:latin typeface="Verdana"/>
                <a:cs typeface="Verdana"/>
              </a:rPr>
              <a:t>Africa mm-Tel</a:t>
            </a:r>
            <a:endParaRPr lang="en-US" sz="825" b="1">
              <a:solidFill>
                <a:schemeClr val="bg1"/>
              </a:solidFill>
              <a:latin typeface="Verdana"/>
              <a:cs typeface="Verdana"/>
            </a:endParaRPr>
          </a:p>
        </p:txBody>
      </p:sp>
    </p:spTree>
    <p:extLst>
      <p:ext uri="{BB962C8B-B14F-4D97-AF65-F5344CB8AC3E}">
        <p14:creationId xmlns:p14="http://schemas.microsoft.com/office/powerpoint/2010/main" val="128593773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72552"/>
            <a:ext cx="8839200" cy="418609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35436658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5_Custom Layout">
    <p:bg>
      <p:bgPr>
        <a:solidFill>
          <a:schemeClr val="tx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CB80C0E-97E2-EF8A-E26E-93F512EAF68C}"/>
              </a:ext>
            </a:extLst>
          </p:cNvPr>
          <p:cNvSpPr/>
          <p:nvPr userDrawn="1"/>
        </p:nvSpPr>
        <p:spPr>
          <a:xfrm>
            <a:off x="8474075" y="1"/>
            <a:ext cx="507999" cy="6488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61927" y="109537"/>
            <a:ext cx="8285705" cy="539354"/>
          </a:xfrm>
        </p:spPr>
        <p:txBody>
          <a:bodyPr/>
          <a:lstStyle>
            <a:lvl1pPr>
              <a:defRPr>
                <a:solidFill>
                  <a:schemeClr val="bg1"/>
                </a:solidFill>
              </a:defRPr>
            </a:lvl1pPr>
          </a:lstStyle>
          <a:p>
            <a:r>
              <a:rPr lang="de-DE"/>
              <a:t>Click to edit Master title style</a:t>
            </a:r>
            <a:endParaRPr lang="en-US"/>
          </a:p>
        </p:txBody>
      </p:sp>
      <p:pic>
        <p:nvPicPr>
          <p:cNvPr id="3" name="Picture 8" descr="RU_NL_A4_wit.png">
            <a:extLst>
              <a:ext uri="{FF2B5EF4-FFF2-40B4-BE49-F238E27FC236}">
                <a16:creationId xmlns:a16="http://schemas.microsoft.com/office/drawing/2014/main" id="{E2D7F6A4-225E-112D-1E72-743BB5C13A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330" t="446"/>
          <a:stretch/>
        </p:blipFill>
        <p:spPr>
          <a:xfrm>
            <a:off x="8459979" y="2"/>
            <a:ext cx="510284" cy="6223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94820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72552"/>
            <a:ext cx="8839200" cy="4186091"/>
          </a:xfrm>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Title 6"/>
          <p:cNvSpPr>
            <a:spLocks noGrp="1"/>
          </p:cNvSpPr>
          <p:nvPr>
            <p:ph type="title"/>
          </p:nvPr>
        </p:nvSpPr>
        <p:spPr/>
        <p:txBody>
          <a:bodyPr/>
          <a:lstStyle/>
          <a:p>
            <a:r>
              <a:rPr lang="de-DE"/>
              <a:t>Click to edit Master title style</a:t>
            </a:r>
            <a:endParaRPr lang="en-US"/>
          </a:p>
        </p:txBody>
      </p:sp>
      <p:sp>
        <p:nvSpPr>
          <p:cNvPr id="2" name="Rechteck 1">
            <a:extLst>
              <a:ext uri="{FF2B5EF4-FFF2-40B4-BE49-F238E27FC236}">
                <a16:creationId xmlns:a16="http://schemas.microsoft.com/office/drawing/2014/main" id="{1757F6AF-328A-53EC-40CF-C64C65DD99A3}"/>
              </a:ext>
            </a:extLst>
          </p:cNvPr>
          <p:cNvSpPr/>
          <p:nvPr userDrawn="1"/>
        </p:nvSpPr>
        <p:spPr>
          <a:xfrm>
            <a:off x="8474075" y="1"/>
            <a:ext cx="507999" cy="6488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4" name="Picture 8" descr="RU_NL_A4_wit.png">
            <a:extLst>
              <a:ext uri="{FF2B5EF4-FFF2-40B4-BE49-F238E27FC236}">
                <a16:creationId xmlns:a16="http://schemas.microsoft.com/office/drawing/2014/main" id="{A7E1581D-DC6A-3530-601B-E02185FE01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330" t="446"/>
          <a:stretch/>
        </p:blipFill>
        <p:spPr>
          <a:xfrm>
            <a:off x="8459979" y="2"/>
            <a:ext cx="510284" cy="6223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058685"/>
      </p:ext>
    </p:extLst>
  </p:cSld>
  <p:clrMapOvr>
    <a:overrideClrMapping bg1="dk1" tx1="lt1" bg2="dk2" tx2="lt2" accent1="accent1" accent2="accent2" accent3="accent3" accent4="accent4" accent5="accent5" accent6="accent6" hlink="hlink" folHlink="folHlink"/>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7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07356"/>
      </p:ext>
    </p:extLst>
  </p:cSld>
  <p:clrMapOvr>
    <a:overrideClrMapping bg1="dk1" tx1="lt1" bg2="dk2" tx2="lt2" accent1="accent1" accent2="accent2" accent3="accent3" accent4="accent4" accent5="accent5" accent6="accent6" hlink="hlink" folHlink="folHlink"/>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1671" y="875957"/>
            <a:ext cx="4385733" cy="417173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7" name="Content Placeholder 2"/>
          <p:cNvSpPr>
            <a:spLocks noGrp="1"/>
          </p:cNvSpPr>
          <p:nvPr>
            <p:ph sz="half" idx="10"/>
          </p:nvPr>
        </p:nvSpPr>
        <p:spPr>
          <a:xfrm>
            <a:off x="4612289" y="875957"/>
            <a:ext cx="4385733" cy="417173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en-US"/>
          </a:p>
        </p:txBody>
      </p:sp>
      <p:sp>
        <p:nvSpPr>
          <p:cNvPr id="8" name="Title 7"/>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6695689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de-DE"/>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0B94C58-78C1-4646-BD03-F36C6765630A}" type="datetimeFigureOut">
              <a:rPr lang="de-DE" smtClean="0"/>
              <a:pPr/>
              <a:t>09.05.23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279D6C1-C3C9-4073-B38E-6EF64C60451B}" type="slidenum">
              <a:rPr lang="de-DE" smtClean="0"/>
              <a:pPr/>
              <a:t>‹Nr.›</a:t>
            </a:fld>
            <a:endParaRPr lang="de-DE"/>
          </a:p>
        </p:txBody>
      </p:sp>
    </p:spTree>
    <p:extLst>
      <p:ext uri="{BB962C8B-B14F-4D97-AF65-F5344CB8AC3E}">
        <p14:creationId xmlns:p14="http://schemas.microsoft.com/office/powerpoint/2010/main" val="173556020"/>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a:t>Click to edit Master title style</a:t>
            </a:r>
            <a:endParaRPr lang="en-US"/>
          </a:p>
        </p:txBody>
      </p:sp>
    </p:spTree>
    <p:extLst>
      <p:ext uri="{BB962C8B-B14F-4D97-AF65-F5344CB8AC3E}">
        <p14:creationId xmlns:p14="http://schemas.microsoft.com/office/powerpoint/2010/main" val="121992831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F18B7-CEB0-670E-22E5-261EF260A96E}"/>
              </a:ext>
            </a:extLst>
          </p:cNvPr>
          <p:cNvSpPr>
            <a:spLocks noGrp="1"/>
          </p:cNvSpPr>
          <p:nvPr>
            <p:ph type="title"/>
          </p:nvPr>
        </p:nvSpPr>
        <p:spPr>
          <a:xfrm>
            <a:off x="456481" y="205222"/>
            <a:ext cx="8226720" cy="857610"/>
          </a:xfrm>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00B83320-49B7-E831-3E2F-06D716F0D67D}"/>
              </a:ext>
            </a:extLst>
          </p:cNvPr>
          <p:cNvSpPr>
            <a:spLocks noGrp="1"/>
          </p:cNvSpPr>
          <p:nvPr>
            <p:ph type="dt" idx="10"/>
          </p:nvPr>
        </p:nvSpPr>
        <p:spPr>
          <a:xfrm>
            <a:off x="456481" y="4685533"/>
            <a:ext cx="2128320" cy="353197"/>
          </a:xfrm>
        </p:spPr>
        <p:txBody>
          <a:bodyPr/>
          <a:lstStyle>
            <a:lvl1pPr>
              <a:defRPr/>
            </a:lvl1pPr>
          </a:lstStyle>
          <a:p>
            <a:endParaRPr lang="en-GB" altLang="de-DE"/>
          </a:p>
        </p:txBody>
      </p:sp>
      <p:sp>
        <p:nvSpPr>
          <p:cNvPr id="4" name="Fußzeilenplatzhalter 3">
            <a:extLst>
              <a:ext uri="{FF2B5EF4-FFF2-40B4-BE49-F238E27FC236}">
                <a16:creationId xmlns:a16="http://schemas.microsoft.com/office/drawing/2014/main" id="{7289C82B-AA72-91F6-4A73-476AD35648DA}"/>
              </a:ext>
            </a:extLst>
          </p:cNvPr>
          <p:cNvSpPr>
            <a:spLocks noGrp="1"/>
          </p:cNvSpPr>
          <p:nvPr>
            <p:ph type="ftr" idx="11"/>
          </p:nvPr>
        </p:nvSpPr>
        <p:spPr>
          <a:xfrm>
            <a:off x="3127680" y="4685533"/>
            <a:ext cx="2897280" cy="353197"/>
          </a:xfrm>
        </p:spPr>
        <p:txBody>
          <a:bodyPr/>
          <a:lstStyle>
            <a:lvl1pPr>
              <a:defRPr/>
            </a:lvl1pPr>
          </a:lstStyle>
          <a:p>
            <a:endParaRPr lang="en-GB" altLang="de-DE"/>
          </a:p>
        </p:txBody>
      </p:sp>
      <p:sp>
        <p:nvSpPr>
          <p:cNvPr id="5" name="Foliennummernplatzhalter 4">
            <a:extLst>
              <a:ext uri="{FF2B5EF4-FFF2-40B4-BE49-F238E27FC236}">
                <a16:creationId xmlns:a16="http://schemas.microsoft.com/office/drawing/2014/main" id="{F7BA5F69-4FD2-D2B2-243B-E72180FEBAC6}"/>
              </a:ext>
            </a:extLst>
          </p:cNvPr>
          <p:cNvSpPr>
            <a:spLocks noGrp="1"/>
          </p:cNvSpPr>
          <p:nvPr>
            <p:ph type="sldNum" idx="12"/>
          </p:nvPr>
        </p:nvSpPr>
        <p:spPr>
          <a:xfrm>
            <a:off x="6556321" y="4685533"/>
            <a:ext cx="2128320" cy="353197"/>
          </a:xfrm>
        </p:spPr>
        <p:txBody>
          <a:bodyPr/>
          <a:lstStyle>
            <a:lvl1pPr>
              <a:defRPr/>
            </a:lvl1pPr>
          </a:lstStyle>
          <a:p>
            <a:fld id="{6CA9DDCE-EB22-E64D-8B3D-1F6FDB4E8168}" type="slidenum">
              <a:rPr lang="en-GB" altLang="de-DE"/>
              <a:pPr/>
              <a:t>‹Nr.›</a:t>
            </a:fld>
            <a:endParaRPr lang="en-GB" altLang="de-DE"/>
          </a:p>
        </p:txBody>
      </p:sp>
    </p:spTree>
    <p:extLst>
      <p:ext uri="{BB962C8B-B14F-4D97-AF65-F5344CB8AC3E}">
        <p14:creationId xmlns:p14="http://schemas.microsoft.com/office/powerpoint/2010/main" val="2876929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18747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a:p>
        </p:txBody>
      </p:sp>
      <p:sp>
        <p:nvSpPr>
          <p:cNvPr id="7" name="Rechteck 6">
            <a:extLst>
              <a:ext uri="{FF2B5EF4-FFF2-40B4-BE49-F238E27FC236}">
                <a16:creationId xmlns:a16="http://schemas.microsoft.com/office/drawing/2014/main" id="{11C8AE1A-151D-754B-B72B-2E768FE4FBE1}"/>
              </a:ext>
            </a:extLst>
          </p:cNvPr>
          <p:cNvSpPr/>
          <p:nvPr userDrawn="1"/>
        </p:nvSpPr>
        <p:spPr>
          <a:xfrm>
            <a:off x="148281" y="611660"/>
            <a:ext cx="8869062" cy="1575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203434064"/>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a:xfrm>
            <a:off x="192571" y="844731"/>
            <a:ext cx="8758858" cy="419637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9272631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208722" y="818606"/>
            <a:ext cx="4306128" cy="422250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29150" y="818606"/>
            <a:ext cx="4338430" cy="422250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6084437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34619174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F1147F-1D3C-C9BE-D263-666F77F729E5}"/>
              </a:ext>
            </a:extLst>
          </p:cNvPr>
          <p:cNvSpPr/>
          <p:nvPr userDrawn="1"/>
        </p:nvSpPr>
        <p:spPr>
          <a:xfrm>
            <a:off x="148281" y="611660"/>
            <a:ext cx="8869062" cy="15754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729378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2695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_Le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83518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image" Target="../media/image1.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1.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image" Target="../media/image1.png"/><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theme" Target="../theme/theme5.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image" Target="../media/image1.png"/><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theme" Target="../theme/theme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B94C58-78C1-4646-BD03-F36C6765630A}" type="datetimeFigureOut">
              <a:rPr lang="de-DE" smtClean="0"/>
              <a:pPr/>
              <a:t>09.05.23</a:t>
            </a:fld>
            <a:endParaRPr lang="de-DE"/>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279D6C1-C3C9-4073-B38E-6EF64C60451B}" type="slidenum">
              <a:rPr lang="de-DE" smtClean="0"/>
              <a:pPr/>
              <a:t>‹Nr.›</a:t>
            </a:fld>
            <a:endParaRPr lang="de-DE"/>
          </a:p>
        </p:txBody>
      </p:sp>
    </p:spTree>
    <p:extLst>
      <p:ext uri="{BB962C8B-B14F-4D97-AF65-F5344CB8AC3E}">
        <p14:creationId xmlns:p14="http://schemas.microsoft.com/office/powerpoint/2010/main" val="3951440695"/>
      </p:ext>
    </p:extLst>
  </p:cSld>
  <p:clrMap bg1="dk1" tx1="lt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Lst>
  <p:transition spd="slow">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B94C58-78C1-4646-BD03-F36C6765630A}" type="datetimeFigureOut">
              <a:rPr lang="de-DE" smtClean="0">
                <a:solidFill>
                  <a:prstClr val="white">
                    <a:tint val="75000"/>
                  </a:prstClr>
                </a:solidFill>
                <a:latin typeface="Calibri"/>
              </a:rPr>
              <a:pPr/>
              <a:t>09.05.23</a:t>
            </a:fld>
            <a:endParaRPr lang="de-DE">
              <a:solidFill>
                <a:prstClr val="white">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279D6C1-C3C9-4073-B38E-6EF64C60451B}" type="slidenum">
              <a:rPr lang="de-DE" smtClean="0">
                <a:solidFill>
                  <a:prstClr val="white">
                    <a:tint val="75000"/>
                  </a:prstClr>
                </a:solidFill>
                <a:latin typeface="Calibri"/>
              </a:rPr>
              <a:pPr/>
              <a:t>‹Nr.›</a:t>
            </a:fld>
            <a:endParaRPr lang="de-DE">
              <a:solidFill>
                <a:prstClr val="white">
                  <a:tint val="75000"/>
                </a:prstClr>
              </a:solidFill>
              <a:latin typeface="Calibri"/>
            </a:endParaRPr>
          </a:p>
        </p:txBody>
      </p:sp>
    </p:spTree>
    <p:extLst>
      <p:ext uri="{BB962C8B-B14F-4D97-AF65-F5344CB8AC3E}">
        <p14:creationId xmlns:p14="http://schemas.microsoft.com/office/powerpoint/2010/main" val="2223670457"/>
      </p:ext>
    </p:extLst>
  </p:cSld>
  <p:clrMap bg1="dk1" tx1="lt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Lst>
  <p:transition spd="slow">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722" y="102392"/>
            <a:ext cx="8177632" cy="468818"/>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208721" y="825191"/>
            <a:ext cx="8758858" cy="421591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Rectangle 13">
            <a:extLst>
              <a:ext uri="{FF2B5EF4-FFF2-40B4-BE49-F238E27FC236}">
                <a16:creationId xmlns:a16="http://schemas.microsoft.com/office/drawing/2014/main" id="{AD2D5616-AF2C-D24F-7AC5-E39EF4EABF41}"/>
              </a:ext>
            </a:extLst>
          </p:cNvPr>
          <p:cNvSpPr>
            <a:spLocks noChangeArrowheads="1"/>
          </p:cNvSpPr>
          <p:nvPr userDrawn="1"/>
        </p:nvSpPr>
        <p:spPr bwMode="auto">
          <a:xfrm flipV="1">
            <a:off x="292610" y="672736"/>
            <a:ext cx="7505916" cy="58783"/>
          </a:xfrm>
          <a:prstGeom prst="rect">
            <a:avLst/>
          </a:prstGeom>
          <a:solidFill>
            <a:srgbClr val="A8210E"/>
          </a:solidFill>
          <a:ln>
            <a:noFill/>
          </a:ln>
          <a:effectLst/>
        </p:spPr>
        <p:txBody>
          <a:bodyPr wrap="none" anchor="ctr"/>
          <a:lstStyle/>
          <a:p>
            <a:pPr algn="l"/>
            <a:endParaRPr lang="en-US" sz="1800">
              <a:solidFill>
                <a:srgbClr val="000000"/>
              </a:solidFill>
              <a:effectLst>
                <a:outerShdw blurRad="50800" dist="76200" dir="2700000" algn="tl" rotWithShape="0">
                  <a:prstClr val="black">
                    <a:alpha val="40000"/>
                  </a:prstClr>
                </a:outerShdw>
              </a:effectLst>
            </a:endParaRPr>
          </a:p>
        </p:txBody>
      </p:sp>
      <p:sp>
        <p:nvSpPr>
          <p:cNvPr id="8" name="TextBox 1">
            <a:extLst>
              <a:ext uri="{FF2B5EF4-FFF2-40B4-BE49-F238E27FC236}">
                <a16:creationId xmlns:a16="http://schemas.microsoft.com/office/drawing/2014/main" id="{A924733C-759D-A0E2-A211-BA7A28D54565}"/>
              </a:ext>
            </a:extLst>
          </p:cNvPr>
          <p:cNvSpPr txBox="1"/>
          <p:nvPr userDrawn="1"/>
        </p:nvSpPr>
        <p:spPr>
          <a:xfrm>
            <a:off x="7726262" y="576980"/>
            <a:ext cx="1276044" cy="219291"/>
          </a:xfrm>
          <a:prstGeom prst="rect">
            <a:avLst/>
          </a:prstGeom>
          <a:noFill/>
          <a:effectLst/>
        </p:spPr>
        <p:txBody>
          <a:bodyPr wrap="square" lIns="27000" rIns="27000" rtlCol="0">
            <a:spAutoFit/>
          </a:bodyPr>
          <a:lstStyle/>
          <a:p>
            <a:pPr algn="r"/>
            <a:r>
              <a:rPr lang="en-US" sz="825" b="1">
                <a:solidFill>
                  <a:srgbClr val="A8210E"/>
                </a:solidFill>
                <a:latin typeface="Verdana"/>
                <a:cs typeface="Verdana"/>
              </a:rPr>
              <a:t>Radboud University</a:t>
            </a:r>
          </a:p>
        </p:txBody>
      </p:sp>
      <p:pic>
        <p:nvPicPr>
          <p:cNvPr id="4" name="Picture 6" descr="ru-logo-beeldmerk-zwart.png">
            <a:extLst>
              <a:ext uri="{FF2B5EF4-FFF2-40B4-BE49-F238E27FC236}">
                <a16:creationId xmlns:a16="http://schemas.microsoft.com/office/drawing/2014/main" id="{0EA78D35-C426-B7BA-3458-0827FF69F091}"/>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487151" y="8065"/>
            <a:ext cx="480428" cy="612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24390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Lst>
  <p:txStyles>
    <p:titleStyle>
      <a:lvl1pPr algn="l" defTabSz="685800" rtl="0" eaLnBrk="1" latinLnBrk="0" hangingPunct="1">
        <a:lnSpc>
          <a:spcPct val="90000"/>
        </a:lnSpc>
        <a:spcBef>
          <a:spcPct val="0"/>
        </a:spcBef>
        <a:buNone/>
        <a:defRPr sz="33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3" name="Rectangle 7"/>
          <p:cNvSpPr>
            <a:spLocks noGrp="1" noChangeArrowheads="1"/>
          </p:cNvSpPr>
          <p:nvPr>
            <p:ph type="title"/>
          </p:nvPr>
        </p:nvSpPr>
        <p:spPr bwMode="auto">
          <a:xfrm>
            <a:off x="161926" y="109537"/>
            <a:ext cx="8285705" cy="539354"/>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5" tIns="46038" rIns="92075" bIns="46038" numCol="1" anchor="b" anchorCtr="0" compatLnSpc="1">
            <a:prstTxWarp prst="textNoShape">
              <a:avLst/>
            </a:prstTxWarp>
            <a:noAutofit/>
          </a:bodyPr>
          <a:lstStyle/>
          <a:p>
            <a:pPr lvl="0"/>
            <a:r>
              <a:rPr lang="en-US" dirty="0" err="1"/>
              <a:t>Hier</a:t>
            </a:r>
            <a:r>
              <a:rPr lang="en-US" dirty="0"/>
              <a:t> </a:t>
            </a:r>
            <a:r>
              <a:rPr lang="en-US" dirty="0" err="1"/>
              <a:t>klicken</a:t>
            </a:r>
            <a:r>
              <a:rPr lang="en-US" dirty="0"/>
              <a:t>, um Master-</a:t>
            </a:r>
            <a:r>
              <a:rPr lang="en-US" dirty="0" err="1"/>
              <a:t>Titelformat</a:t>
            </a:r>
            <a:r>
              <a:rPr lang="en-US" dirty="0"/>
              <a:t> </a:t>
            </a:r>
            <a:r>
              <a:rPr lang="en-US" dirty="0" err="1"/>
              <a:t>zu</a:t>
            </a:r>
            <a:r>
              <a:rPr lang="en-US" dirty="0"/>
              <a:t> </a:t>
            </a:r>
            <a:r>
              <a:rPr lang="en-US" dirty="0" err="1"/>
              <a:t>bearbeiten</a:t>
            </a:r>
            <a:r>
              <a:rPr lang="en-US" dirty="0"/>
              <a:t>.</a:t>
            </a:r>
          </a:p>
        </p:txBody>
      </p:sp>
      <p:sp>
        <p:nvSpPr>
          <p:cNvPr id="24584" name="Rectangle 8"/>
          <p:cNvSpPr>
            <a:spLocks noGrp="1" noChangeArrowheads="1"/>
          </p:cNvSpPr>
          <p:nvPr>
            <p:ph type="body" idx="1"/>
          </p:nvPr>
        </p:nvSpPr>
        <p:spPr bwMode="auto">
          <a:xfrm>
            <a:off x="152400" y="923925"/>
            <a:ext cx="8839200" cy="413504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5" tIns="46038" rIns="92075" bIns="46038" numCol="1" anchor="t" anchorCtr="0" compatLnSpc="1">
            <a:prstTxWarp prst="textNoShape">
              <a:avLst/>
            </a:prstTxWarp>
            <a:normAutofit/>
          </a:bodyPr>
          <a:lstStyle/>
          <a:p>
            <a:pPr lvl="0"/>
            <a:r>
              <a:rPr lang="en-US" dirty="0" err="1"/>
              <a:t>Hier</a:t>
            </a:r>
            <a:r>
              <a:rPr lang="en-US" dirty="0"/>
              <a:t> </a:t>
            </a:r>
            <a:r>
              <a:rPr lang="en-US" dirty="0" err="1"/>
              <a:t>klicken</a:t>
            </a:r>
            <a:r>
              <a:rPr lang="en-US" dirty="0"/>
              <a:t>, um Master-</a:t>
            </a:r>
            <a:r>
              <a:rPr lang="en-US" dirty="0" err="1"/>
              <a:t>Textformat</a:t>
            </a:r>
            <a:r>
              <a:rPr lang="en-US" dirty="0"/>
              <a:t> </a:t>
            </a:r>
            <a:r>
              <a:rPr lang="en-US" dirty="0" err="1"/>
              <a:t>zu</a:t>
            </a:r>
            <a:r>
              <a:rPr lang="en-US" dirty="0"/>
              <a:t> </a:t>
            </a:r>
            <a:r>
              <a:rPr lang="en-US" dirty="0" err="1"/>
              <a:t>bearbeiten</a:t>
            </a:r>
            <a:r>
              <a:rPr lang="en-US" dirty="0"/>
              <a:t>.</a:t>
            </a:r>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sp>
        <p:nvSpPr>
          <p:cNvPr id="7" name="TextBox 1">
            <a:extLst>
              <a:ext uri="{FF2B5EF4-FFF2-40B4-BE49-F238E27FC236}">
                <a16:creationId xmlns:a16="http://schemas.microsoft.com/office/drawing/2014/main" id="{EE6B78FB-27DA-0A48-BA16-C33CEC5B5289}"/>
              </a:ext>
            </a:extLst>
          </p:cNvPr>
          <p:cNvSpPr txBox="1">
            <a:spLocks noChangeArrowheads="1"/>
          </p:cNvSpPr>
          <p:nvPr userDrawn="1"/>
        </p:nvSpPr>
        <p:spPr bwMode="auto">
          <a:xfrm>
            <a:off x="6891589" y="563065"/>
            <a:ext cx="224631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eaLnBrk="0" hangingPunct="0">
              <a:defRPr kumimoji="1" sz="2400">
                <a:solidFill>
                  <a:schemeClr val="tx1"/>
                </a:solidFill>
                <a:latin typeface="Times New Roman" charset="0"/>
                <a:ea typeface="ＭＳ Ｐゴシック" charset="0"/>
                <a:cs typeface="ＭＳ Ｐゴシック" charset="0"/>
              </a:defRPr>
            </a:lvl1pPr>
            <a:lvl2pPr marL="742950" indent="-285750" algn="ctr" eaLnBrk="0" hangingPunct="0">
              <a:defRPr kumimoji="1" sz="2400">
                <a:solidFill>
                  <a:schemeClr val="tx1"/>
                </a:solidFill>
                <a:latin typeface="Times New Roman" charset="0"/>
                <a:ea typeface="ＭＳ Ｐゴシック" charset="0"/>
              </a:defRPr>
            </a:lvl2pPr>
            <a:lvl3pPr marL="1143000" indent="-228600" algn="ctr" eaLnBrk="0" hangingPunct="0">
              <a:defRPr kumimoji="1" sz="2400">
                <a:solidFill>
                  <a:schemeClr val="tx1"/>
                </a:solidFill>
                <a:latin typeface="Times New Roman" charset="0"/>
                <a:ea typeface="ＭＳ Ｐゴシック" charset="0"/>
              </a:defRPr>
            </a:lvl3pPr>
            <a:lvl4pPr marL="1600200" indent="-228600" algn="ctr" eaLnBrk="0" hangingPunct="0">
              <a:defRPr kumimoji="1" sz="2400">
                <a:solidFill>
                  <a:schemeClr val="tx1"/>
                </a:solidFill>
                <a:latin typeface="Times New Roman" charset="0"/>
                <a:ea typeface="ＭＳ Ｐゴシック" charset="0"/>
              </a:defRPr>
            </a:lvl4pPr>
            <a:lvl5pPr marL="2057400" indent="-228600" algn="ctr" eaLnBrk="0" hangingPunct="0">
              <a:defRPr kumimoji="1"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lang="en-US" sz="900" b="1" dirty="0" err="1">
                <a:solidFill>
                  <a:srgbClr val="A8210E"/>
                </a:solidFill>
                <a:latin typeface="+mj-lt"/>
                <a:cs typeface="Verdana" charset="0"/>
              </a:rPr>
              <a:t>Radboud</a:t>
            </a:r>
            <a:r>
              <a:rPr lang="en-US" sz="900" b="1" dirty="0">
                <a:solidFill>
                  <a:srgbClr val="A8210E"/>
                </a:solidFill>
                <a:latin typeface="+mj-lt"/>
                <a:cs typeface="Verdana" charset="0"/>
              </a:rPr>
              <a:t> University Nijmegen</a:t>
            </a:r>
          </a:p>
        </p:txBody>
      </p:sp>
      <p:sp>
        <p:nvSpPr>
          <p:cNvPr id="8" name="Rectangle 13">
            <a:extLst>
              <a:ext uri="{FF2B5EF4-FFF2-40B4-BE49-F238E27FC236}">
                <a16:creationId xmlns:a16="http://schemas.microsoft.com/office/drawing/2014/main" id="{D52D1797-1E86-0F4E-A49D-7B66A34F04BA}"/>
              </a:ext>
            </a:extLst>
          </p:cNvPr>
          <p:cNvSpPr>
            <a:spLocks noChangeArrowheads="1"/>
          </p:cNvSpPr>
          <p:nvPr userDrawn="1"/>
        </p:nvSpPr>
        <p:spPr bwMode="auto">
          <a:xfrm>
            <a:off x="152400" y="648891"/>
            <a:ext cx="6729664" cy="61913"/>
          </a:xfrm>
          <a:prstGeom prst="rect">
            <a:avLst/>
          </a:prstGeom>
          <a:solidFill>
            <a:srgbClr val="A8210E"/>
          </a:solidFill>
          <a:ln>
            <a:noFill/>
          </a:ln>
          <a:effectLst/>
        </p:spPr>
        <p:txBody>
          <a:bodyPr wrap="none" anchor="ctr"/>
          <a:lstStyle/>
          <a:p>
            <a:pPr eaLnBrk="0" hangingPunct="0">
              <a:defRPr/>
            </a:pPr>
            <a:endParaRPr lang="en-US" sz="1350">
              <a:solidFill>
                <a:srgbClr val="000000"/>
              </a:solidFill>
              <a:effectLst>
                <a:outerShdw blurRad="50800" dist="76200" dir="2700000" algn="tl" rotWithShape="0">
                  <a:prstClr val="black">
                    <a:alpha val="40000"/>
                  </a:prstClr>
                </a:outerShdw>
              </a:effectLst>
            </a:endParaRPr>
          </a:p>
        </p:txBody>
      </p:sp>
      <p:pic>
        <p:nvPicPr>
          <p:cNvPr id="9" name="Picture 6" descr="ru-logo-beeldmerk-zwart.png">
            <a:extLst>
              <a:ext uri="{FF2B5EF4-FFF2-40B4-BE49-F238E27FC236}">
                <a16:creationId xmlns:a16="http://schemas.microsoft.com/office/drawing/2014/main" id="{8EDE2985-CE20-3449-B77D-40EB3263D70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8447631" y="105277"/>
            <a:ext cx="480428" cy="459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2252493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Lst>
  <p:transition/>
  <p:txStyles>
    <p:titleStyle>
      <a:lvl1pPr algn="l" rtl="0" fontAlgn="base">
        <a:spcBef>
          <a:spcPct val="0"/>
        </a:spcBef>
        <a:spcAft>
          <a:spcPct val="0"/>
        </a:spcAft>
        <a:defRPr sz="3000">
          <a:solidFill>
            <a:schemeClr val="tx1"/>
          </a:solidFill>
          <a:latin typeface="Verdana"/>
          <a:ea typeface="+mj-ea"/>
          <a:cs typeface="Verdana"/>
        </a:defRPr>
      </a:lvl1pPr>
      <a:lvl2pPr algn="l" rtl="0" fontAlgn="base">
        <a:spcBef>
          <a:spcPct val="0"/>
        </a:spcBef>
        <a:spcAft>
          <a:spcPct val="0"/>
        </a:spcAft>
        <a:defRPr sz="3000">
          <a:solidFill>
            <a:schemeClr val="tx1"/>
          </a:solidFill>
          <a:latin typeface="Verdana" charset="0"/>
          <a:ea typeface="ＭＳ Ｐゴシック" charset="0"/>
        </a:defRPr>
      </a:lvl2pPr>
      <a:lvl3pPr algn="l" rtl="0" fontAlgn="base">
        <a:spcBef>
          <a:spcPct val="0"/>
        </a:spcBef>
        <a:spcAft>
          <a:spcPct val="0"/>
        </a:spcAft>
        <a:defRPr sz="3000">
          <a:solidFill>
            <a:schemeClr val="tx1"/>
          </a:solidFill>
          <a:latin typeface="Verdana" charset="0"/>
          <a:ea typeface="ＭＳ Ｐゴシック" charset="0"/>
        </a:defRPr>
      </a:lvl3pPr>
      <a:lvl4pPr algn="l" rtl="0" fontAlgn="base">
        <a:spcBef>
          <a:spcPct val="0"/>
        </a:spcBef>
        <a:spcAft>
          <a:spcPct val="0"/>
        </a:spcAft>
        <a:defRPr sz="3000">
          <a:solidFill>
            <a:schemeClr val="tx1"/>
          </a:solidFill>
          <a:latin typeface="Verdana" charset="0"/>
          <a:ea typeface="ＭＳ Ｐゴシック" charset="0"/>
        </a:defRPr>
      </a:lvl4pPr>
      <a:lvl5pPr algn="l" rtl="0" fontAlgn="base">
        <a:spcBef>
          <a:spcPct val="0"/>
        </a:spcBef>
        <a:spcAft>
          <a:spcPct val="0"/>
        </a:spcAft>
        <a:defRPr sz="3000">
          <a:solidFill>
            <a:schemeClr val="tx1"/>
          </a:solidFill>
          <a:latin typeface="Verdana" charset="0"/>
          <a:ea typeface="ＭＳ Ｐゴシック" charset="0"/>
        </a:defRPr>
      </a:lvl5pPr>
      <a:lvl6pPr marL="342900" algn="r" rtl="0" eaLnBrk="1" fontAlgn="base" hangingPunct="1">
        <a:spcBef>
          <a:spcPct val="0"/>
        </a:spcBef>
        <a:spcAft>
          <a:spcPct val="0"/>
        </a:spcAft>
        <a:defRPr sz="3300" i="1">
          <a:solidFill>
            <a:schemeClr val="tx2"/>
          </a:solidFill>
          <a:latin typeface="Times New Roman" charset="0"/>
          <a:ea typeface="ＭＳ Ｐゴシック" charset="0"/>
        </a:defRPr>
      </a:lvl6pPr>
      <a:lvl7pPr marL="685800" algn="r" rtl="0" eaLnBrk="1" fontAlgn="base" hangingPunct="1">
        <a:spcBef>
          <a:spcPct val="0"/>
        </a:spcBef>
        <a:spcAft>
          <a:spcPct val="0"/>
        </a:spcAft>
        <a:defRPr sz="3300" i="1">
          <a:solidFill>
            <a:schemeClr val="tx2"/>
          </a:solidFill>
          <a:latin typeface="Times New Roman" charset="0"/>
          <a:ea typeface="ＭＳ Ｐゴシック" charset="0"/>
        </a:defRPr>
      </a:lvl7pPr>
      <a:lvl8pPr marL="1028700" algn="r" rtl="0" eaLnBrk="1" fontAlgn="base" hangingPunct="1">
        <a:spcBef>
          <a:spcPct val="0"/>
        </a:spcBef>
        <a:spcAft>
          <a:spcPct val="0"/>
        </a:spcAft>
        <a:defRPr sz="3300" i="1">
          <a:solidFill>
            <a:schemeClr val="tx2"/>
          </a:solidFill>
          <a:latin typeface="Times New Roman" charset="0"/>
          <a:ea typeface="ＭＳ Ｐゴシック" charset="0"/>
        </a:defRPr>
      </a:lvl8pPr>
      <a:lvl9pPr marL="1371600" algn="r" rtl="0" eaLnBrk="1" fontAlgn="base" hangingPunct="1">
        <a:spcBef>
          <a:spcPct val="0"/>
        </a:spcBef>
        <a:spcAft>
          <a:spcPct val="0"/>
        </a:spcAft>
        <a:defRPr sz="3300" i="1">
          <a:solidFill>
            <a:schemeClr val="tx2"/>
          </a:solidFill>
          <a:latin typeface="Times New Roman" charset="0"/>
          <a:ea typeface="ＭＳ Ｐゴシック" charset="0"/>
        </a:defRPr>
      </a:lvl9pPr>
    </p:titleStyle>
    <p:bodyStyle>
      <a:lvl1pPr marL="257175" indent="-257175" algn="l" rtl="0" fontAlgn="base">
        <a:spcBef>
          <a:spcPct val="20000"/>
        </a:spcBef>
        <a:spcAft>
          <a:spcPts val="450"/>
        </a:spcAft>
        <a:buClr>
          <a:srgbClr val="A8210E"/>
        </a:buClr>
        <a:buChar char="•"/>
        <a:defRPr sz="2400">
          <a:solidFill>
            <a:schemeClr val="tx1"/>
          </a:solidFill>
          <a:latin typeface="Verdana"/>
          <a:ea typeface="+mn-ea"/>
          <a:cs typeface="Verdana"/>
        </a:defRPr>
      </a:lvl1pPr>
      <a:lvl2pPr marL="557213" indent="-214313" algn="l" rtl="0" fontAlgn="base">
        <a:spcBef>
          <a:spcPct val="20000"/>
        </a:spcBef>
        <a:spcAft>
          <a:spcPts val="450"/>
        </a:spcAft>
        <a:buClr>
          <a:srgbClr val="A8210E"/>
        </a:buClr>
        <a:buChar char="–"/>
        <a:defRPr sz="2100">
          <a:solidFill>
            <a:schemeClr val="tx1"/>
          </a:solidFill>
          <a:latin typeface="Verdana"/>
          <a:ea typeface="+mn-ea"/>
          <a:cs typeface="Verdana"/>
        </a:defRPr>
      </a:lvl2pPr>
      <a:lvl3pPr marL="857250" indent="-171450" algn="l" rtl="0" fontAlgn="base">
        <a:spcBef>
          <a:spcPct val="20000"/>
        </a:spcBef>
        <a:spcAft>
          <a:spcPts val="450"/>
        </a:spcAft>
        <a:buClr>
          <a:srgbClr val="A8210E"/>
        </a:buClr>
        <a:buChar char="•"/>
        <a:defRPr sz="1800">
          <a:solidFill>
            <a:schemeClr val="tx1"/>
          </a:solidFill>
          <a:latin typeface="Verdana"/>
          <a:ea typeface="+mn-ea"/>
          <a:cs typeface="Verdana"/>
        </a:defRPr>
      </a:lvl3pPr>
      <a:lvl4pPr marL="1200150" indent="-171450" algn="l" rtl="0" fontAlgn="base">
        <a:spcBef>
          <a:spcPct val="20000"/>
        </a:spcBef>
        <a:spcAft>
          <a:spcPts val="450"/>
        </a:spcAft>
        <a:buClr>
          <a:srgbClr val="A8210E"/>
        </a:buClr>
        <a:buChar char="–"/>
        <a:defRPr sz="1500">
          <a:solidFill>
            <a:schemeClr val="tx1"/>
          </a:solidFill>
          <a:latin typeface="Verdana"/>
          <a:ea typeface="+mn-ea"/>
          <a:cs typeface="Verdana"/>
        </a:defRPr>
      </a:lvl4pPr>
      <a:lvl5pPr marL="1543050" indent="-171450" algn="l" rtl="0" fontAlgn="base">
        <a:spcBef>
          <a:spcPct val="20000"/>
        </a:spcBef>
        <a:spcAft>
          <a:spcPts val="450"/>
        </a:spcAft>
        <a:buClr>
          <a:srgbClr val="A8210E"/>
        </a:buClr>
        <a:buChar char="•"/>
        <a:defRPr sz="1500">
          <a:solidFill>
            <a:schemeClr val="tx1"/>
          </a:solidFill>
          <a:latin typeface="Verdana"/>
          <a:ea typeface="+mn-ea"/>
          <a:cs typeface="Verdana"/>
        </a:defRPr>
      </a:lvl5pPr>
      <a:lvl6pPr marL="1885950" indent="-171450" algn="l" rtl="0" eaLnBrk="1" fontAlgn="base" hangingPunct="1">
        <a:spcBef>
          <a:spcPct val="20000"/>
        </a:spcBef>
        <a:spcAft>
          <a:spcPct val="0"/>
        </a:spcAft>
        <a:buClr>
          <a:schemeClr val="tx2"/>
        </a:buClr>
        <a:buChar char="•"/>
        <a:defRPr sz="1500">
          <a:solidFill>
            <a:schemeClr val="tx1"/>
          </a:solidFill>
          <a:latin typeface="+mn-lt"/>
          <a:ea typeface="+mn-ea"/>
        </a:defRPr>
      </a:lvl6pPr>
      <a:lvl7pPr marL="2228850" indent="-171450" algn="l" rtl="0" eaLnBrk="1" fontAlgn="base" hangingPunct="1">
        <a:spcBef>
          <a:spcPct val="20000"/>
        </a:spcBef>
        <a:spcAft>
          <a:spcPct val="0"/>
        </a:spcAft>
        <a:buClr>
          <a:schemeClr val="tx2"/>
        </a:buClr>
        <a:buChar char="•"/>
        <a:defRPr sz="1500">
          <a:solidFill>
            <a:schemeClr val="tx1"/>
          </a:solidFill>
          <a:latin typeface="+mn-lt"/>
          <a:ea typeface="+mn-ea"/>
        </a:defRPr>
      </a:lvl7pPr>
      <a:lvl8pPr marL="2571750" indent="-171450" algn="l" rtl="0" eaLnBrk="1" fontAlgn="base" hangingPunct="1">
        <a:spcBef>
          <a:spcPct val="20000"/>
        </a:spcBef>
        <a:spcAft>
          <a:spcPct val="0"/>
        </a:spcAft>
        <a:buClr>
          <a:schemeClr val="tx2"/>
        </a:buClr>
        <a:buChar char="•"/>
        <a:defRPr sz="1500">
          <a:solidFill>
            <a:schemeClr val="tx1"/>
          </a:solidFill>
          <a:latin typeface="+mn-lt"/>
          <a:ea typeface="+mn-ea"/>
        </a:defRPr>
      </a:lvl8pPr>
      <a:lvl9pPr marL="2914650" indent="-171450" algn="l" rtl="0" eaLnBrk="1" fontAlgn="base" hangingPunct="1">
        <a:spcBef>
          <a:spcPct val="20000"/>
        </a:spcBef>
        <a:spcAft>
          <a:spcPct val="0"/>
        </a:spcAft>
        <a:buClr>
          <a:schemeClr val="tx2"/>
        </a:buClr>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722" y="102393"/>
            <a:ext cx="8177632" cy="468818"/>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208722" y="825192"/>
            <a:ext cx="8758858" cy="421591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Rectangle 13">
            <a:extLst>
              <a:ext uri="{FF2B5EF4-FFF2-40B4-BE49-F238E27FC236}">
                <a16:creationId xmlns:a16="http://schemas.microsoft.com/office/drawing/2014/main" id="{AD2D5616-AF2C-D24F-7AC5-E39EF4EABF41}"/>
              </a:ext>
            </a:extLst>
          </p:cNvPr>
          <p:cNvSpPr>
            <a:spLocks noChangeArrowheads="1"/>
          </p:cNvSpPr>
          <p:nvPr userDrawn="1"/>
        </p:nvSpPr>
        <p:spPr bwMode="auto">
          <a:xfrm flipV="1">
            <a:off x="292610" y="672737"/>
            <a:ext cx="7505916" cy="58783"/>
          </a:xfrm>
          <a:prstGeom prst="rect">
            <a:avLst/>
          </a:prstGeom>
          <a:solidFill>
            <a:srgbClr val="A8210E"/>
          </a:solidFill>
          <a:ln>
            <a:noFill/>
          </a:ln>
          <a:effectLst/>
        </p:spPr>
        <p:txBody>
          <a:bodyPr wrap="none" anchor="ctr"/>
          <a:lstStyle/>
          <a:p>
            <a:pPr algn="l"/>
            <a:endParaRPr lang="en-US" sz="1800">
              <a:solidFill>
                <a:srgbClr val="000000"/>
              </a:solidFill>
              <a:effectLst>
                <a:outerShdw blurRad="50800" dist="76200" dir="2700000" algn="tl" rotWithShape="0">
                  <a:prstClr val="black">
                    <a:alpha val="40000"/>
                  </a:prstClr>
                </a:outerShdw>
              </a:effectLst>
            </a:endParaRPr>
          </a:p>
        </p:txBody>
      </p:sp>
      <p:sp>
        <p:nvSpPr>
          <p:cNvPr id="8" name="TextBox 1">
            <a:extLst>
              <a:ext uri="{FF2B5EF4-FFF2-40B4-BE49-F238E27FC236}">
                <a16:creationId xmlns:a16="http://schemas.microsoft.com/office/drawing/2014/main" id="{A924733C-759D-A0E2-A211-BA7A28D54565}"/>
              </a:ext>
            </a:extLst>
          </p:cNvPr>
          <p:cNvSpPr txBox="1"/>
          <p:nvPr userDrawn="1"/>
        </p:nvSpPr>
        <p:spPr>
          <a:xfrm>
            <a:off x="7726262" y="576981"/>
            <a:ext cx="1276044" cy="219291"/>
          </a:xfrm>
          <a:prstGeom prst="rect">
            <a:avLst/>
          </a:prstGeom>
          <a:noFill/>
          <a:effectLst/>
        </p:spPr>
        <p:txBody>
          <a:bodyPr wrap="square" lIns="27000" rIns="27000" rtlCol="0">
            <a:spAutoFit/>
          </a:bodyPr>
          <a:lstStyle/>
          <a:p>
            <a:pPr algn="r"/>
            <a:r>
              <a:rPr lang="en-US" sz="825" b="1">
                <a:solidFill>
                  <a:srgbClr val="A8210E"/>
                </a:solidFill>
                <a:latin typeface="Verdana"/>
                <a:cs typeface="Verdana"/>
              </a:rPr>
              <a:t>Radboud University</a:t>
            </a:r>
          </a:p>
        </p:txBody>
      </p:sp>
      <p:pic>
        <p:nvPicPr>
          <p:cNvPr id="4" name="Picture 6" descr="ru-logo-beeldmerk-zwart.png">
            <a:extLst>
              <a:ext uri="{FF2B5EF4-FFF2-40B4-BE49-F238E27FC236}">
                <a16:creationId xmlns:a16="http://schemas.microsoft.com/office/drawing/2014/main" id="{0EA78D35-C426-B7BA-3458-0827FF69F091}"/>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487151" y="8066"/>
            <a:ext cx="480428" cy="612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67079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Lst>
  <p:txStyles>
    <p:titleStyle>
      <a:lvl1pPr algn="l" defTabSz="685783" rtl="0" eaLnBrk="1" latinLnBrk="0" hangingPunct="1">
        <a:lnSpc>
          <a:spcPct val="90000"/>
        </a:lnSpc>
        <a:spcBef>
          <a:spcPct val="0"/>
        </a:spcBef>
        <a:buNone/>
        <a:defRPr sz="33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722" y="102392"/>
            <a:ext cx="8177632" cy="468818"/>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208721" y="825191"/>
            <a:ext cx="8758858" cy="421591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Rectangle 13">
            <a:extLst>
              <a:ext uri="{FF2B5EF4-FFF2-40B4-BE49-F238E27FC236}">
                <a16:creationId xmlns:a16="http://schemas.microsoft.com/office/drawing/2014/main" id="{AD2D5616-AF2C-D24F-7AC5-E39EF4EABF41}"/>
              </a:ext>
            </a:extLst>
          </p:cNvPr>
          <p:cNvSpPr>
            <a:spLocks noChangeArrowheads="1"/>
          </p:cNvSpPr>
          <p:nvPr userDrawn="1"/>
        </p:nvSpPr>
        <p:spPr bwMode="auto">
          <a:xfrm flipV="1">
            <a:off x="292610" y="672736"/>
            <a:ext cx="7505916" cy="58783"/>
          </a:xfrm>
          <a:prstGeom prst="rect">
            <a:avLst/>
          </a:prstGeom>
          <a:solidFill>
            <a:srgbClr val="A8210E"/>
          </a:solidFill>
          <a:ln>
            <a:noFill/>
          </a:ln>
          <a:effectLst/>
        </p:spPr>
        <p:txBody>
          <a:bodyPr wrap="none" anchor="ctr"/>
          <a:lstStyle/>
          <a:p>
            <a:pPr algn="l"/>
            <a:endParaRPr lang="en-US" sz="1800">
              <a:solidFill>
                <a:srgbClr val="000000"/>
              </a:solidFill>
              <a:effectLst>
                <a:outerShdw blurRad="50800" dist="76200" dir="2700000" algn="tl" rotWithShape="0">
                  <a:prstClr val="black">
                    <a:alpha val="40000"/>
                  </a:prstClr>
                </a:outerShdw>
              </a:effectLst>
            </a:endParaRPr>
          </a:p>
        </p:txBody>
      </p:sp>
      <p:sp>
        <p:nvSpPr>
          <p:cNvPr id="8" name="TextBox 1">
            <a:extLst>
              <a:ext uri="{FF2B5EF4-FFF2-40B4-BE49-F238E27FC236}">
                <a16:creationId xmlns:a16="http://schemas.microsoft.com/office/drawing/2014/main" id="{A924733C-759D-A0E2-A211-BA7A28D54565}"/>
              </a:ext>
            </a:extLst>
          </p:cNvPr>
          <p:cNvSpPr txBox="1"/>
          <p:nvPr userDrawn="1"/>
        </p:nvSpPr>
        <p:spPr>
          <a:xfrm>
            <a:off x="7726262" y="576980"/>
            <a:ext cx="1276044" cy="219291"/>
          </a:xfrm>
          <a:prstGeom prst="rect">
            <a:avLst/>
          </a:prstGeom>
          <a:noFill/>
          <a:effectLst/>
        </p:spPr>
        <p:txBody>
          <a:bodyPr wrap="square" lIns="27000" rIns="27000" rtlCol="0">
            <a:spAutoFit/>
          </a:bodyPr>
          <a:lstStyle/>
          <a:p>
            <a:pPr algn="r"/>
            <a:r>
              <a:rPr lang="en-US" sz="825" b="1">
                <a:solidFill>
                  <a:srgbClr val="A8210E"/>
                </a:solidFill>
                <a:latin typeface="Verdana"/>
                <a:cs typeface="Verdana"/>
              </a:rPr>
              <a:t>Radboud University</a:t>
            </a:r>
          </a:p>
        </p:txBody>
      </p:sp>
      <p:pic>
        <p:nvPicPr>
          <p:cNvPr id="4" name="Picture 6" descr="ru-logo-beeldmerk-zwart.png">
            <a:extLst>
              <a:ext uri="{FF2B5EF4-FFF2-40B4-BE49-F238E27FC236}">
                <a16:creationId xmlns:a16="http://schemas.microsoft.com/office/drawing/2014/main" id="{0EA78D35-C426-B7BA-3458-0827FF69F091}"/>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487151" y="8065"/>
            <a:ext cx="480428" cy="612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67807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Lst>
  <p:txStyles>
    <p:titleStyle>
      <a:lvl1pPr algn="l" defTabSz="685800" rtl="0" eaLnBrk="1" latinLnBrk="0" hangingPunct="1">
        <a:lnSpc>
          <a:spcPct val="90000"/>
        </a:lnSpc>
        <a:spcBef>
          <a:spcPct val="0"/>
        </a:spcBef>
        <a:buNone/>
        <a:defRPr sz="33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bin"/><Relationship Id="rId7" Type="http://schemas.openxmlformats.org/officeDocument/2006/relationships/audio" Target="../media/audio5.bin"/><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audio" Target="../media/audio4.bin"/><Relationship Id="rId5" Type="http://schemas.openxmlformats.org/officeDocument/2006/relationships/audio" Target="../media/audio3.bin"/><Relationship Id="rId4" Type="http://schemas.openxmlformats.org/officeDocument/2006/relationships/audio" Target="../media/audio2.bin"/></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3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3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3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57.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1.xml"/><Relationship Id="rId6" Type="http://schemas.openxmlformats.org/officeDocument/2006/relationships/image" Target="../media/image57.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3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mp4"/><Relationship Id="rId7" Type="http://schemas.openxmlformats.org/officeDocument/2006/relationships/image" Target="../media/image13.png"/><Relationship Id="rId2" Type="http://schemas.openxmlformats.org/officeDocument/2006/relationships/video" Target="file:////Users/falcke/Dropbox/Documents/Talks/MyMovies/gc.mpg" TargetMode="External"/><Relationship Id="rId1" Type="http://schemas.microsoft.com/office/2007/relationships/media" Target="file:////Users/falcke/Dropbox/Documents/Talks/MyMovies/gc.mpg" TargetMode="External"/><Relationship Id="rId6" Type="http://schemas.openxmlformats.org/officeDocument/2006/relationships/notesSlide" Target="../notesSlides/notesSlide2.xml"/><Relationship Id="rId5" Type="http://schemas.openxmlformats.org/officeDocument/2006/relationships/slideLayout" Target="../slideLayouts/slideLayout22.xml"/><Relationship Id="rId10" Type="http://schemas.openxmlformats.org/officeDocument/2006/relationships/image" Target="../media/image16.png"/><Relationship Id="rId4" Type="http://schemas.openxmlformats.org/officeDocument/2006/relationships/video" Target="../media/media1.mp4"/><Relationship Id="rId9" Type="http://schemas.openxmlformats.org/officeDocument/2006/relationships/image" Target="../media/image15.tiff"/></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audio" Target="../media/audio3.bin"/><Relationship Id="rId5" Type="http://schemas.openxmlformats.org/officeDocument/2006/relationships/audio" Target="../media/audio2.bin"/><Relationship Id="rId4" Type="http://schemas.openxmlformats.org/officeDocument/2006/relationships/audio" Target="../media/audio7.wav"/></Relationships>
</file>

<file path=ppt/slides/_rels/slide2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39.png"/><Relationship Id="rId4" Type="http://schemas.openxmlformats.org/officeDocument/2006/relationships/audio" Target="../media/audio4.bin"/></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1.xml"/><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9.wav"/><Relationship Id="rId7" Type="http://schemas.openxmlformats.org/officeDocument/2006/relationships/audio" Target="../media/audio3.bin"/><Relationship Id="rId12"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audio" Target="../media/audio4.bin"/><Relationship Id="rId11" Type="http://schemas.openxmlformats.org/officeDocument/2006/relationships/image" Target="../media/image87.png"/><Relationship Id="rId5" Type="http://schemas.openxmlformats.org/officeDocument/2006/relationships/audio" Target="../media/audio10.wav"/><Relationship Id="rId10" Type="http://schemas.openxmlformats.org/officeDocument/2006/relationships/image" Target="../media/image39.png"/><Relationship Id="rId4" Type="http://schemas.openxmlformats.org/officeDocument/2006/relationships/audio" Target="../media/audio7.wav"/><Relationship Id="rId9" Type="http://schemas.openxmlformats.org/officeDocument/2006/relationships/audio" Target="../media/audio6.wav"/></Relationships>
</file>

<file path=ppt/slides/_rels/slide35.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39.png"/><Relationship Id="rId4" Type="http://schemas.openxmlformats.org/officeDocument/2006/relationships/audio" Target="../media/audio12.wav"/></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tiff"/><Relationship Id="rId2" Type="http://schemas.openxmlformats.org/officeDocument/2006/relationships/image" Target="../media/image18.png"/><Relationship Id="rId1" Type="http://schemas.openxmlformats.org/officeDocument/2006/relationships/slideLayout" Target="../slideLayouts/slideLayout109.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13.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JPG"/><Relationship Id="rId11" Type="http://schemas.openxmlformats.org/officeDocument/2006/relationships/image" Target="../media/image30.png"/><Relationship Id="rId5" Type="http://schemas.openxmlformats.org/officeDocument/2006/relationships/image" Target="../media/image24.tiff"/><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tiff"/></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6.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RAPTOR 4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050" name="Rectangle 2"/>
          <p:cNvSpPr>
            <a:spLocks noGrp="1" noChangeArrowheads="1"/>
          </p:cNvSpPr>
          <p:nvPr>
            <p:ph type="ctrTitle" sz="quarter"/>
          </p:nvPr>
        </p:nvSpPr>
        <p:spPr>
          <a:xfrm>
            <a:off x="1" y="47395"/>
            <a:ext cx="9143999" cy="1353689"/>
          </a:xfrm>
        </p:spPr>
        <p:txBody>
          <a:bodyPr>
            <a:normAutofit/>
          </a:bodyPr>
          <a:lstStyle/>
          <a:p>
            <a:r>
              <a:rPr lang="en-US" sz="3600" dirty="0">
                <a:latin typeface="Verdana" panose="020B0604030504040204" pitchFamily="34" charset="0"/>
                <a:ea typeface="Verdana" panose="020B0604030504040204" pitchFamily="34" charset="0"/>
                <a:cs typeface="Verdana" panose="020B0604030504040204" pitchFamily="34" charset="0"/>
              </a:rPr>
              <a:t>Physics at the Event Horizon</a:t>
            </a:r>
            <a:br>
              <a:rPr lang="en-US" sz="3600" dirty="0">
                <a:latin typeface="Verdana" panose="020B0604030504040204" pitchFamily="34" charset="0"/>
                <a:ea typeface="Verdana" panose="020B0604030504040204" pitchFamily="34" charset="0"/>
                <a:cs typeface="Verdana" panose="020B0604030504040204" pitchFamily="34" charset="0"/>
              </a:rPr>
            </a:b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7" name="Rectangle 3"/>
          <p:cNvSpPr txBox="1">
            <a:spLocks noChangeArrowheads="1"/>
          </p:cNvSpPr>
          <p:nvPr/>
        </p:nvSpPr>
        <p:spPr bwMode="auto">
          <a:xfrm>
            <a:off x="86507" y="2566063"/>
            <a:ext cx="8897080" cy="28061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9056" tIns="34529" rIns="69056" bIns="34529" numCol="1" anchor="t" anchorCtr="0" compatLnSpc="1">
            <a:prstTxWarp prst="textNoShape">
              <a:avLst/>
            </a:prstTxWarp>
            <a:normAutofit/>
          </a:bodyPr>
          <a:lstStyle>
            <a:lvl1pPr marL="0" indent="0" algn="ctr" rtl="0" eaLnBrk="1" fontAlgn="base" hangingPunct="1">
              <a:spcBef>
                <a:spcPct val="20000"/>
              </a:spcBef>
              <a:spcAft>
                <a:spcPts val="600"/>
              </a:spcAft>
              <a:buClr>
                <a:srgbClr val="A8210E"/>
              </a:buClr>
              <a:buFontTx/>
              <a:buNone/>
              <a:defRPr sz="3200" i="1">
                <a:solidFill>
                  <a:srgbClr val="FF0000"/>
                </a:solidFill>
                <a:latin typeface="Verdana"/>
                <a:ea typeface="+mn-ea"/>
                <a:cs typeface="Verdana"/>
              </a:defRPr>
            </a:lvl1pPr>
            <a:lvl2pPr marL="742950" indent="-285750" algn="l" rtl="0" eaLnBrk="1" fontAlgn="base" hangingPunct="1">
              <a:spcBef>
                <a:spcPct val="20000"/>
              </a:spcBef>
              <a:spcAft>
                <a:spcPts val="600"/>
              </a:spcAft>
              <a:buClr>
                <a:srgbClr val="A8210E"/>
              </a:buClr>
              <a:buChar char="–"/>
              <a:defRPr sz="2800">
                <a:solidFill>
                  <a:schemeClr val="tx1"/>
                </a:solidFill>
                <a:latin typeface="Verdana"/>
                <a:ea typeface="+mn-ea"/>
                <a:cs typeface="Verdana"/>
              </a:defRPr>
            </a:lvl2pPr>
            <a:lvl3pPr marL="1143000" indent="-228600" algn="l" rtl="0" eaLnBrk="1" fontAlgn="base" hangingPunct="1">
              <a:spcBef>
                <a:spcPct val="20000"/>
              </a:spcBef>
              <a:spcAft>
                <a:spcPts val="600"/>
              </a:spcAft>
              <a:buClr>
                <a:srgbClr val="A8210E"/>
              </a:buClr>
              <a:buChar char="•"/>
              <a:defRPr sz="2400">
                <a:solidFill>
                  <a:schemeClr val="tx1"/>
                </a:solidFill>
                <a:latin typeface="Verdana"/>
                <a:ea typeface="+mn-ea"/>
                <a:cs typeface="Verdana"/>
              </a:defRPr>
            </a:lvl3pPr>
            <a:lvl4pPr marL="1600200" indent="-228600" algn="l" rtl="0" eaLnBrk="1" fontAlgn="base" hangingPunct="1">
              <a:spcBef>
                <a:spcPct val="20000"/>
              </a:spcBef>
              <a:spcAft>
                <a:spcPts val="600"/>
              </a:spcAft>
              <a:buClr>
                <a:srgbClr val="A8210E"/>
              </a:buClr>
              <a:buChar char="–"/>
              <a:defRPr sz="2000">
                <a:solidFill>
                  <a:schemeClr val="tx1"/>
                </a:solidFill>
                <a:latin typeface="Verdana"/>
                <a:ea typeface="+mn-ea"/>
                <a:cs typeface="Verdana"/>
              </a:defRPr>
            </a:lvl4pPr>
            <a:lvl5pPr marL="2057400" indent="-228600" algn="l" rtl="0" eaLnBrk="1" fontAlgn="base" hangingPunct="1">
              <a:spcBef>
                <a:spcPct val="20000"/>
              </a:spcBef>
              <a:spcAft>
                <a:spcPts val="600"/>
              </a:spcAft>
              <a:buClr>
                <a:srgbClr val="A8210E"/>
              </a:buClr>
              <a:buChar char="•"/>
              <a:defRPr sz="2000">
                <a:solidFill>
                  <a:schemeClr val="tx1"/>
                </a:solidFill>
                <a:latin typeface="Verdana"/>
                <a:ea typeface="+mn-ea"/>
                <a:cs typeface="Verdana"/>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ea typeface="+mn-ea"/>
              </a:defRPr>
            </a:lvl9pPr>
          </a:lstStyle>
          <a:p>
            <a:pPr defTabSz="685800">
              <a:spcAft>
                <a:spcPts val="450"/>
              </a:spcAft>
              <a:defRPr/>
            </a:pPr>
            <a:r>
              <a:rPr kumimoji="1" lang="en-US" sz="2400" b="1" dirty="0">
                <a:ln>
                  <a:solidFill>
                    <a:srgbClr val="000000"/>
                  </a:solidFill>
                </a:ln>
                <a:solidFill>
                  <a:srgbClr val="FFFFFF"/>
                </a:solidFill>
                <a:effectLst>
                  <a:outerShdw blurRad="38100" dist="38100" dir="2700000" algn="tl">
                    <a:srgbClr val="000000"/>
                  </a:outerShdw>
                </a:effectLst>
                <a:ea typeface="ＭＳ Ｐゴシック"/>
              </a:rPr>
              <a:t>Heino Falcke</a:t>
            </a:r>
            <a:r>
              <a:rPr kumimoji="1" lang="en-US" sz="2400" b="1" baseline="30000" dirty="0">
                <a:ln>
                  <a:solidFill>
                    <a:srgbClr val="000000"/>
                  </a:solidFill>
                </a:ln>
                <a:solidFill>
                  <a:srgbClr val="FFFFFF"/>
                </a:solidFill>
                <a:effectLst>
                  <a:outerShdw blurRad="38100" dist="38100" dir="2700000" algn="tl">
                    <a:srgbClr val="000000"/>
                  </a:outerShdw>
                </a:effectLst>
                <a:ea typeface="ＭＳ Ｐゴシック"/>
              </a:rPr>
              <a:t>1</a:t>
            </a:r>
            <a:r>
              <a:rPr kumimoji="1" lang="en-US" sz="2400" b="1" dirty="0">
                <a:ln>
                  <a:solidFill>
                    <a:srgbClr val="000000"/>
                  </a:solidFill>
                </a:ln>
                <a:solidFill>
                  <a:srgbClr val="FFFFFF"/>
                </a:solidFill>
                <a:effectLst>
                  <a:outerShdw blurRad="38100" dist="38100" dir="2700000" algn="tl">
                    <a:srgbClr val="000000"/>
                  </a:outerShdw>
                </a:effectLst>
                <a:ea typeface="ＭＳ Ｐゴシック"/>
              </a:rPr>
              <a:t> </a:t>
            </a:r>
          </a:p>
          <a:p>
            <a:pPr defTabSz="685800">
              <a:spcAft>
                <a:spcPts val="450"/>
              </a:spcAft>
              <a:defRPr/>
            </a:pPr>
            <a:r>
              <a:rPr kumimoji="1" lang="en-US" sz="1800" b="1" dirty="0">
                <a:ln>
                  <a:solidFill>
                    <a:srgbClr val="000000"/>
                  </a:solidFill>
                </a:ln>
                <a:solidFill>
                  <a:srgbClr val="FFFFFF"/>
                </a:solidFill>
                <a:effectLst>
                  <a:outerShdw blurRad="38100" dist="38100" dir="2700000" algn="tl">
                    <a:srgbClr val="000000"/>
                  </a:outerShdw>
                </a:effectLst>
                <a:ea typeface="ＭＳ Ｐゴシック"/>
              </a:rPr>
              <a:t>with Michael Wondrak</a:t>
            </a:r>
            <a:r>
              <a:rPr kumimoji="1" lang="en-US" sz="1800" b="1" baseline="30000" dirty="0">
                <a:ln>
                  <a:solidFill>
                    <a:srgbClr val="000000"/>
                  </a:solidFill>
                </a:ln>
                <a:solidFill>
                  <a:srgbClr val="FFFFFF"/>
                </a:solidFill>
                <a:effectLst>
                  <a:outerShdw blurRad="38100" dist="38100" dir="2700000" algn="tl">
                    <a:srgbClr val="000000"/>
                  </a:outerShdw>
                </a:effectLst>
                <a:ea typeface="ＭＳ Ｐゴシック"/>
              </a:rPr>
              <a:t>1,2</a:t>
            </a:r>
            <a:r>
              <a:rPr kumimoji="1" lang="en-US" sz="1800" b="1" dirty="0">
                <a:ln>
                  <a:solidFill>
                    <a:srgbClr val="000000"/>
                  </a:solidFill>
                </a:ln>
                <a:solidFill>
                  <a:srgbClr val="FFFFFF"/>
                </a:solidFill>
                <a:effectLst>
                  <a:outerShdw blurRad="38100" dist="38100" dir="2700000" algn="tl">
                    <a:srgbClr val="000000"/>
                  </a:outerShdw>
                </a:effectLst>
                <a:ea typeface="ＭＳ Ｐゴシック"/>
              </a:rPr>
              <a:t> &amp; Walter van Suijlekom</a:t>
            </a:r>
            <a:r>
              <a:rPr kumimoji="1" lang="en-US" sz="1800" b="1" baseline="30000" dirty="0">
                <a:ln>
                  <a:solidFill>
                    <a:srgbClr val="000000"/>
                  </a:solidFill>
                </a:ln>
                <a:solidFill>
                  <a:srgbClr val="FFFFFF"/>
                </a:solidFill>
                <a:effectLst>
                  <a:outerShdw blurRad="38100" dist="38100" dir="2700000" algn="tl">
                    <a:srgbClr val="000000"/>
                  </a:outerShdw>
                </a:effectLst>
                <a:ea typeface="ＭＳ Ｐゴシック"/>
              </a:rPr>
              <a:t>2</a:t>
            </a:r>
            <a:br>
              <a:rPr kumimoji="1" lang="en-US" sz="1800" b="1" dirty="0">
                <a:ln>
                  <a:solidFill>
                    <a:srgbClr val="000000"/>
                  </a:solidFill>
                </a:ln>
                <a:solidFill>
                  <a:srgbClr val="FFFFFF"/>
                </a:solidFill>
                <a:effectLst>
                  <a:outerShdw blurRad="38100" dist="38100" dir="2700000" algn="tl">
                    <a:srgbClr val="000000"/>
                  </a:outerShdw>
                </a:effectLst>
                <a:ea typeface="ＭＳ Ｐゴシック"/>
              </a:rPr>
            </a:br>
            <a:r>
              <a:rPr kumimoji="1" lang="en-US" sz="1400" b="1" baseline="30000" dirty="0">
                <a:ln>
                  <a:solidFill>
                    <a:srgbClr val="000000"/>
                  </a:solidFill>
                </a:ln>
                <a:solidFill>
                  <a:srgbClr val="FFFFFF"/>
                </a:solidFill>
                <a:effectLst>
                  <a:outerShdw blurRad="38100" dist="38100" dir="2700000" algn="tl">
                    <a:srgbClr val="000000"/>
                  </a:outerShdw>
                </a:effectLst>
                <a:ea typeface="ＭＳ Ｐゴシック"/>
              </a:rPr>
              <a:t>1</a:t>
            </a:r>
            <a:r>
              <a:rPr kumimoji="1" lang="en-US" sz="1400" b="1" dirty="0">
                <a:ln>
                  <a:solidFill>
                    <a:srgbClr val="000000"/>
                  </a:solidFill>
                </a:ln>
                <a:solidFill>
                  <a:srgbClr val="FFFFFF"/>
                </a:solidFill>
                <a:effectLst>
                  <a:outerShdw blurRad="38100" dist="38100" dir="2700000" algn="tl">
                    <a:srgbClr val="000000"/>
                  </a:outerShdw>
                </a:effectLst>
                <a:ea typeface="ＭＳ Ｐゴシック"/>
              </a:rPr>
              <a:t> Dept. Astrophysics                </a:t>
            </a:r>
            <a:r>
              <a:rPr kumimoji="1" lang="en-US" sz="1400" b="1" baseline="30000" dirty="0">
                <a:ln>
                  <a:solidFill>
                    <a:srgbClr val="000000"/>
                  </a:solidFill>
                </a:ln>
                <a:solidFill>
                  <a:srgbClr val="FFFFFF"/>
                </a:solidFill>
                <a:effectLst>
                  <a:outerShdw blurRad="38100" dist="38100" dir="2700000" algn="tl">
                    <a:srgbClr val="000000"/>
                  </a:outerShdw>
                </a:effectLst>
                <a:ea typeface="ＭＳ Ｐゴシック"/>
              </a:rPr>
              <a:t>2</a:t>
            </a:r>
            <a:r>
              <a:rPr kumimoji="1" lang="en-US" sz="1400" b="1" dirty="0">
                <a:ln>
                  <a:solidFill>
                    <a:srgbClr val="000000"/>
                  </a:solidFill>
                </a:ln>
                <a:solidFill>
                  <a:srgbClr val="FFFFFF"/>
                </a:solidFill>
                <a:effectLst>
                  <a:outerShdw blurRad="38100" dist="38100" dir="2700000" algn="tl">
                    <a:srgbClr val="000000"/>
                  </a:outerShdw>
                </a:effectLst>
                <a:ea typeface="ＭＳ Ｐゴシック"/>
              </a:rPr>
              <a:t> Dept. Mathematics</a:t>
            </a:r>
          </a:p>
          <a:p>
            <a:pPr defTabSz="685800">
              <a:spcAft>
                <a:spcPts val="450"/>
              </a:spcAft>
              <a:defRPr/>
            </a:pPr>
            <a:r>
              <a:rPr kumimoji="1" lang="en-US" sz="1800" b="1" dirty="0">
                <a:ln>
                  <a:solidFill>
                    <a:srgbClr val="000000"/>
                  </a:solidFill>
                </a:ln>
                <a:solidFill>
                  <a:srgbClr val="FFFFFF"/>
                </a:solidFill>
                <a:effectLst>
                  <a:outerShdw blurRad="38100" dist="38100" dir="2700000" algn="tl">
                    <a:srgbClr val="000000"/>
                  </a:outerShdw>
                </a:effectLst>
                <a:ea typeface="ＭＳ Ｐゴシック"/>
              </a:rPr>
              <a:t>Institute for Mathematics, Astrophysics, &amp; Particle Physics </a:t>
            </a:r>
            <a:br>
              <a:rPr kumimoji="1" lang="en-US" sz="1800" b="1" dirty="0">
                <a:ln>
                  <a:solidFill>
                    <a:srgbClr val="000000"/>
                  </a:solidFill>
                </a:ln>
                <a:solidFill>
                  <a:srgbClr val="FFFFFF"/>
                </a:solidFill>
                <a:effectLst>
                  <a:outerShdw blurRad="38100" dist="38100" dir="2700000" algn="tl">
                    <a:srgbClr val="000000"/>
                  </a:outerShdw>
                </a:effectLst>
                <a:ea typeface="ＭＳ Ｐゴシック"/>
              </a:rPr>
            </a:br>
            <a:r>
              <a:rPr kumimoji="1" lang="en-US" sz="1800" b="1" dirty="0">
                <a:ln>
                  <a:solidFill>
                    <a:srgbClr val="000000"/>
                  </a:solidFill>
                </a:ln>
                <a:solidFill>
                  <a:srgbClr val="FFFFFF"/>
                </a:solidFill>
                <a:effectLst>
                  <a:outerShdw blurRad="38100" dist="38100" dir="2700000" algn="tl">
                    <a:srgbClr val="000000"/>
                  </a:outerShdw>
                </a:effectLst>
                <a:ea typeface="ＭＳ Ｐゴシック"/>
              </a:rPr>
              <a:t>(IMAPP)</a:t>
            </a:r>
            <a:br>
              <a:rPr kumimoji="1" lang="en-US" sz="1800" b="1" dirty="0">
                <a:ln>
                  <a:solidFill>
                    <a:srgbClr val="000000"/>
                  </a:solidFill>
                </a:ln>
                <a:solidFill>
                  <a:srgbClr val="FFFFFF"/>
                </a:solidFill>
                <a:effectLst>
                  <a:outerShdw blurRad="38100" dist="38100" dir="2700000" algn="tl">
                    <a:srgbClr val="000000"/>
                  </a:outerShdw>
                </a:effectLst>
                <a:ea typeface="ＭＳ Ｐゴシック"/>
              </a:rPr>
            </a:br>
            <a:r>
              <a:rPr kumimoji="1" lang="en-US" sz="1800" b="1" dirty="0">
                <a:ln>
                  <a:solidFill>
                    <a:srgbClr val="000000"/>
                  </a:solidFill>
                </a:ln>
                <a:solidFill>
                  <a:srgbClr val="FFFFFF"/>
                </a:solidFill>
                <a:effectLst>
                  <a:outerShdw blurRad="38100" dist="38100" dir="2700000" algn="tl">
                    <a:srgbClr val="000000"/>
                  </a:outerShdw>
                </a:effectLst>
                <a:ea typeface="ＭＳ Ｐゴシック"/>
              </a:rPr>
              <a:t>Radboud University, Nijmegen</a:t>
            </a:r>
          </a:p>
        </p:txBody>
      </p:sp>
      <p:pic>
        <p:nvPicPr>
          <p:cNvPr id="9" name="Picture 8" descr="RU_NL_A4_wit.png"/>
          <p:cNvPicPr>
            <a:picLocks noChangeAspect="1"/>
          </p:cNvPicPr>
          <p:nvPr/>
        </p:nvPicPr>
        <p:blipFill rotWithShape="1">
          <a:blip r:embed="rId4" cstate="print">
            <a:extLst>
              <a:ext uri="{28A0092B-C50C-407E-A947-70E740481C1C}">
                <a14:useLocalDpi xmlns:a14="http://schemas.microsoft.com/office/drawing/2010/main" val="0"/>
              </a:ext>
            </a:extLst>
          </a:blip>
          <a:srcRect l="84473" t="2984"/>
          <a:stretch/>
        </p:blipFill>
        <p:spPr>
          <a:xfrm>
            <a:off x="1810992" y="4141160"/>
            <a:ext cx="668842" cy="699801"/>
          </a:xfrm>
          <a:prstGeom prst="rect">
            <a:avLst/>
          </a:prstGeom>
          <a:effectLst>
            <a:outerShdw blurRad="50800" dist="38100" dir="2700000" algn="tl" rotWithShape="0">
              <a:srgbClr val="000000">
                <a:alpha val="43000"/>
              </a:srgbClr>
            </a:outerShdw>
          </a:effectLst>
        </p:spPr>
      </p:pic>
      <p:pic>
        <p:nvPicPr>
          <p:cNvPr id="1026" name="Picture 2" descr="artikelbild-0">
            <a:extLst>
              <a:ext uri="{FF2B5EF4-FFF2-40B4-BE49-F238E27FC236}">
                <a16:creationId xmlns:a16="http://schemas.microsoft.com/office/drawing/2014/main" id="{382EC282-9715-CB40-B228-F1D5BDFDB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0604" y="1113061"/>
            <a:ext cx="1410890" cy="199184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descr="Ein Bild, das Text enthält.&#10;&#10;Automatisch generierte Beschreibung">
            <a:extLst>
              <a:ext uri="{FF2B5EF4-FFF2-40B4-BE49-F238E27FC236}">
                <a16:creationId xmlns:a16="http://schemas.microsoft.com/office/drawing/2014/main" id="{ADB7A833-3343-FACB-84BC-758D67EC6ED1}"/>
              </a:ext>
            </a:extLst>
          </p:cNvPr>
          <p:cNvPicPr>
            <a:picLocks noChangeAspect="1"/>
          </p:cNvPicPr>
          <p:nvPr/>
        </p:nvPicPr>
        <p:blipFill>
          <a:blip r:embed="rId6"/>
          <a:stretch>
            <a:fillRect/>
          </a:stretch>
        </p:blipFill>
        <p:spPr>
          <a:xfrm>
            <a:off x="9370604" y="3351966"/>
            <a:ext cx="1148731" cy="1723096"/>
          </a:xfrm>
          <a:prstGeom prst="rect">
            <a:avLst/>
          </a:prstGeom>
          <a:ln>
            <a:solidFill>
              <a:schemeClr val="tx1"/>
            </a:solidFill>
          </a:ln>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F242FBEC-9D57-2593-C98F-9A982FE8454C}"/>
              </a:ext>
            </a:extLst>
          </p:cNvPr>
          <p:cNvSpPr txBox="1"/>
          <p:nvPr/>
        </p:nvSpPr>
        <p:spPr>
          <a:xfrm>
            <a:off x="3876730" y="4954016"/>
            <a:ext cx="1810991" cy="230832"/>
          </a:xfrm>
          <a:prstGeom prst="rect">
            <a:avLst/>
          </a:prstGeom>
          <a:noFill/>
        </p:spPr>
        <p:txBody>
          <a:bodyPr wrap="square" rtlCol="0">
            <a:spAutoFit/>
          </a:bodyPr>
          <a:lstStyle/>
          <a:p>
            <a:pPr defTabSz="685800"/>
            <a:r>
              <a:rPr lang="en-US" sz="900">
                <a:solidFill>
                  <a:prstClr val="white"/>
                </a:solidFill>
                <a:latin typeface="Calibri"/>
              </a:rPr>
              <a:t>Image: Simulation by T. Bronzwaer</a:t>
            </a:r>
          </a:p>
        </p:txBody>
      </p:sp>
      <p:pic>
        <p:nvPicPr>
          <p:cNvPr id="3" name="Picture 10">
            <a:extLst>
              <a:ext uri="{FF2B5EF4-FFF2-40B4-BE49-F238E27FC236}">
                <a16:creationId xmlns:a16="http://schemas.microsoft.com/office/drawing/2014/main" id="{5208B374-2E67-B1B5-8553-2096F7A6C91B}"/>
              </a:ext>
            </a:extLst>
          </p:cNvPr>
          <p:cNvPicPr>
            <a:picLocks noChangeAspect="1"/>
          </p:cNvPicPr>
          <p:nvPr/>
        </p:nvPicPr>
        <p:blipFill>
          <a:blip r:embed="rId7"/>
          <a:stretch>
            <a:fillRect/>
          </a:stretch>
        </p:blipFill>
        <p:spPr>
          <a:xfrm>
            <a:off x="8379211" y="4555669"/>
            <a:ext cx="604376" cy="402053"/>
          </a:xfrm>
          <a:prstGeom prst="rect">
            <a:avLst/>
          </a:prstGeom>
        </p:spPr>
      </p:pic>
      <p:pic>
        <p:nvPicPr>
          <p:cNvPr id="4" name="Picture 4">
            <a:extLst>
              <a:ext uri="{FF2B5EF4-FFF2-40B4-BE49-F238E27FC236}">
                <a16:creationId xmlns:a16="http://schemas.microsoft.com/office/drawing/2014/main" id="{D836FB6E-4667-7688-7CCC-43D2C07619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5619" y="4526708"/>
            <a:ext cx="798689" cy="459974"/>
          </a:xfrm>
          <a:prstGeom prst="rect">
            <a:avLst/>
          </a:prstGeom>
        </p:spPr>
      </p:pic>
      <p:sp>
        <p:nvSpPr>
          <p:cNvPr id="5" name="TextBox 14">
            <a:extLst>
              <a:ext uri="{FF2B5EF4-FFF2-40B4-BE49-F238E27FC236}">
                <a16:creationId xmlns:a16="http://schemas.microsoft.com/office/drawing/2014/main" id="{A09E2824-2F41-F31A-82E4-7D5EF1833AE1}"/>
              </a:ext>
            </a:extLst>
          </p:cNvPr>
          <p:cNvSpPr txBox="1"/>
          <p:nvPr/>
        </p:nvSpPr>
        <p:spPr>
          <a:xfrm>
            <a:off x="740087" y="4700100"/>
            <a:ext cx="913593" cy="253916"/>
          </a:xfrm>
          <a:prstGeom prst="rect">
            <a:avLst/>
          </a:prstGeom>
          <a:noFill/>
        </p:spPr>
        <p:txBody>
          <a:bodyPr wrap="square" rtlCol="0">
            <a:spAutoFit/>
          </a:bodyPr>
          <a:lstStyle/>
          <a:p>
            <a:pPr defTabSz="685800" eaLnBrk="0" fontAlgn="base" hangingPunct="0">
              <a:spcBef>
                <a:spcPct val="0"/>
              </a:spcBef>
              <a:spcAft>
                <a:spcPct val="0"/>
              </a:spcAft>
              <a:defRPr/>
            </a:pPr>
            <a:r>
              <a:rPr kumimoji="1" lang="en-US" sz="1050" b="1" dirty="0">
                <a:solidFill>
                  <a:srgbClr val="FFFFFF"/>
                </a:solidFill>
                <a:latin typeface="Verdana"/>
                <a:ea typeface="ＭＳ Ｐゴシック" charset="0"/>
                <a:cs typeface="Verdana"/>
              </a:rPr>
              <a:t>@</a:t>
            </a:r>
            <a:r>
              <a:rPr kumimoji="1" lang="en-US" sz="1050" b="1" dirty="0" err="1">
                <a:solidFill>
                  <a:srgbClr val="FFFFFF"/>
                </a:solidFill>
                <a:latin typeface="Verdana"/>
                <a:ea typeface="ＭＳ Ｐゴシック" charset="0"/>
                <a:cs typeface="Verdana"/>
              </a:rPr>
              <a:t>hfalcke</a:t>
            </a:r>
            <a:endParaRPr kumimoji="1" lang="en-US" sz="1050" b="1" dirty="0">
              <a:solidFill>
                <a:srgbClr val="FFFFFF"/>
              </a:solidFill>
              <a:latin typeface="Verdana"/>
              <a:ea typeface="ＭＳ Ｐゴシック" charset="0"/>
              <a:cs typeface="Verdana"/>
            </a:endParaRPr>
          </a:p>
        </p:txBody>
      </p:sp>
      <p:pic>
        <p:nvPicPr>
          <p:cNvPr id="6" name="Picture 2" descr="Bild">
            <a:extLst>
              <a:ext uri="{FF2B5EF4-FFF2-40B4-BE49-F238E27FC236}">
                <a16:creationId xmlns:a16="http://schemas.microsoft.com/office/drawing/2014/main" id="{7E90CA24-0647-7099-3B7E-6BDED0BEF4A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167" y="4664556"/>
            <a:ext cx="301920" cy="3019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a:extLst>
              <a:ext uri="{FF2B5EF4-FFF2-40B4-BE49-F238E27FC236}">
                <a16:creationId xmlns:a16="http://schemas.microsoft.com/office/drawing/2014/main" id="{7F41D628-83A2-02E5-F1E3-1DF8F2C5FA53}"/>
              </a:ext>
            </a:extLst>
          </p:cNvPr>
          <p:cNvSpPr txBox="1"/>
          <p:nvPr/>
        </p:nvSpPr>
        <p:spPr>
          <a:xfrm>
            <a:off x="4665" y="4930933"/>
            <a:ext cx="2302595" cy="253916"/>
          </a:xfrm>
          <a:prstGeom prst="rect">
            <a:avLst/>
          </a:prstGeom>
          <a:noFill/>
        </p:spPr>
        <p:txBody>
          <a:bodyPr wrap="square" rtlCol="0">
            <a:spAutoFit/>
          </a:bodyPr>
          <a:lstStyle/>
          <a:p>
            <a:pPr defTabSz="685800" eaLnBrk="0" fontAlgn="base" hangingPunct="0">
              <a:spcBef>
                <a:spcPct val="0"/>
              </a:spcBef>
              <a:spcAft>
                <a:spcPct val="0"/>
              </a:spcAft>
              <a:defRPr/>
            </a:pPr>
            <a:r>
              <a:rPr kumimoji="1" lang="en-US" sz="1050" b="1" dirty="0">
                <a:solidFill>
                  <a:srgbClr val="FFFFFF"/>
                </a:solidFill>
                <a:latin typeface="Verdana"/>
                <a:ea typeface="ＭＳ Ｐゴシック" charset="0"/>
                <a:cs typeface="Verdana"/>
              </a:rPr>
              <a:t>@</a:t>
            </a:r>
            <a:r>
              <a:rPr kumimoji="1" lang="en-US" sz="1050" b="1" dirty="0" err="1">
                <a:solidFill>
                  <a:srgbClr val="FFFFFF"/>
                </a:solidFill>
                <a:latin typeface="Verdana"/>
                <a:ea typeface="ＭＳ Ｐゴシック" charset="0"/>
                <a:cs typeface="Verdana"/>
              </a:rPr>
              <a:t>hfalcke@mastodon.social</a:t>
            </a:r>
            <a:endParaRPr kumimoji="1" lang="en-US" sz="1050" b="1" dirty="0">
              <a:solidFill>
                <a:srgbClr val="FFFFFF"/>
              </a:solidFill>
              <a:latin typeface="Verdana"/>
              <a:ea typeface="ＭＳ Ｐゴシック" charset="0"/>
              <a:cs typeface="Verdana"/>
            </a:endParaRPr>
          </a:p>
        </p:txBody>
      </p:sp>
      <p:pic>
        <p:nvPicPr>
          <p:cNvPr id="10" name="Picture 6" descr="Logo">
            <a:extLst>
              <a:ext uri="{FF2B5EF4-FFF2-40B4-BE49-F238E27FC236}">
                <a16:creationId xmlns:a16="http://schemas.microsoft.com/office/drawing/2014/main" id="{DE63870B-9698-3BDA-2B97-ABD1F86551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507" y="4680375"/>
            <a:ext cx="237074" cy="2370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153B7610-36E4-EAD1-BCF8-4BF6F2074124}"/>
              </a:ext>
            </a:extLst>
          </p:cNvPr>
          <p:cNvSpPr txBox="1"/>
          <p:nvPr/>
        </p:nvSpPr>
        <p:spPr>
          <a:xfrm>
            <a:off x="1681980" y="806898"/>
            <a:ext cx="5780044" cy="830997"/>
          </a:xfrm>
          <a:prstGeom prst="rect">
            <a:avLst/>
          </a:prstGeom>
          <a:noFill/>
        </p:spPr>
        <p:txBody>
          <a:bodyPr wrap="none" rtlCol="0">
            <a:spAutoFit/>
          </a:bodyPr>
          <a:lstStyle/>
          <a:p>
            <a:pPr algn="ctr"/>
            <a:r>
              <a:rPr lang="en-US" sz="1600" i="1"/>
              <a:t>Event Horizon Telescope Collaboration (2019-2022)</a:t>
            </a:r>
          </a:p>
          <a:p>
            <a:pPr algn="ctr"/>
            <a:r>
              <a:rPr lang="en-US" sz="1600" i="1"/>
              <a:t>De Kleuver et al. (2023), A&amp;A, in prep.</a:t>
            </a:r>
          </a:p>
          <a:p>
            <a:pPr algn="ctr"/>
            <a:r>
              <a:rPr lang="en-US" sz="1600" b="1" i="1"/>
              <a:t>Wondrak, van Suijlekom, &amp; Falcke (2023), Phys. Rev. Lett., in press</a:t>
            </a:r>
          </a:p>
        </p:txBody>
      </p:sp>
    </p:spTree>
    <p:extLst>
      <p:ext uri="{BB962C8B-B14F-4D97-AF65-F5344CB8AC3E}">
        <p14:creationId xmlns:p14="http://schemas.microsoft.com/office/powerpoint/2010/main" val="210955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ADE59442-D151-54D9-FD35-88B8A62691ED}"/>
              </a:ext>
            </a:extLst>
          </p:cNvPr>
          <p:cNvPicPr>
            <a:picLocks noGrp="1" noChangeAspect="1"/>
          </p:cNvPicPr>
          <p:nvPr>
            <p:ph idx="1"/>
          </p:nvPr>
        </p:nvPicPr>
        <p:blipFill>
          <a:blip r:embed="rId2"/>
          <a:stretch>
            <a:fillRect/>
          </a:stretch>
        </p:blipFill>
        <p:spPr>
          <a:xfrm>
            <a:off x="4739463" y="871497"/>
            <a:ext cx="4404538" cy="4186238"/>
          </a:xfrm>
          <a:prstGeom prst="rect">
            <a:avLst/>
          </a:prstGeom>
        </p:spPr>
      </p:pic>
      <p:sp>
        <p:nvSpPr>
          <p:cNvPr id="3" name="Titel 2">
            <a:extLst>
              <a:ext uri="{FF2B5EF4-FFF2-40B4-BE49-F238E27FC236}">
                <a16:creationId xmlns:a16="http://schemas.microsoft.com/office/drawing/2014/main" id="{94180FB3-9E4B-2A1E-676C-5E3740DB6913}"/>
              </a:ext>
            </a:extLst>
          </p:cNvPr>
          <p:cNvSpPr>
            <a:spLocks noGrp="1"/>
          </p:cNvSpPr>
          <p:nvPr>
            <p:ph type="title"/>
          </p:nvPr>
        </p:nvSpPr>
        <p:spPr>
          <a:xfrm>
            <a:off x="208722" y="142734"/>
            <a:ext cx="8177632" cy="468818"/>
          </a:xfrm>
        </p:spPr>
        <p:txBody>
          <a:bodyPr>
            <a:noAutofit/>
          </a:bodyPr>
          <a:lstStyle/>
          <a:p>
            <a:pPr>
              <a:lnSpc>
                <a:spcPct val="75000"/>
              </a:lnSpc>
            </a:pPr>
            <a:r>
              <a:rPr lang="en-US" sz="2400" dirty="0"/>
              <a:t>Testing for an event horizon: Reflecting Surfaces</a:t>
            </a:r>
          </a:p>
        </p:txBody>
      </p:sp>
      <p:sp>
        <p:nvSpPr>
          <p:cNvPr id="4" name="Textfeld 3">
            <a:extLst>
              <a:ext uri="{FF2B5EF4-FFF2-40B4-BE49-F238E27FC236}">
                <a16:creationId xmlns:a16="http://schemas.microsoft.com/office/drawing/2014/main" id="{988A35B9-6194-0DAA-38CD-65DBCA528B79}"/>
              </a:ext>
            </a:extLst>
          </p:cNvPr>
          <p:cNvSpPr txBox="1"/>
          <p:nvPr/>
        </p:nvSpPr>
        <p:spPr>
          <a:xfrm>
            <a:off x="-47617" y="4919236"/>
            <a:ext cx="5778224" cy="276999"/>
          </a:xfrm>
          <a:prstGeom prst="rect">
            <a:avLst/>
          </a:prstGeom>
          <a:noFill/>
        </p:spPr>
        <p:txBody>
          <a:bodyPr wrap="square" rtlCol="0">
            <a:spAutoFit/>
          </a:bodyPr>
          <a:lstStyle/>
          <a:p>
            <a:pPr defTabSz="685800"/>
            <a:r>
              <a:rPr lang="en-US" sz="1200" dirty="0">
                <a:solidFill>
                  <a:srgbClr val="000000"/>
                </a:solidFill>
                <a:latin typeface="Verdana"/>
                <a:ea typeface="ＭＳ Ｐゴシック"/>
                <a:cs typeface="Verdana"/>
              </a:rPr>
              <a:t>de </a:t>
            </a:r>
            <a:r>
              <a:rPr lang="en-US" sz="1200" dirty="0" err="1">
                <a:solidFill>
                  <a:srgbClr val="000000"/>
                </a:solidFill>
                <a:latin typeface="Verdana"/>
                <a:ea typeface="ＭＳ Ｐゴシック"/>
                <a:cs typeface="Verdana"/>
              </a:rPr>
              <a:t>Kleuver, Bronzwaer, Falcke, Narayan </a:t>
            </a:r>
            <a:r>
              <a:rPr lang="en-US" sz="1200" dirty="0">
                <a:solidFill>
                  <a:srgbClr val="000000"/>
                </a:solidFill>
                <a:latin typeface="Verdana"/>
                <a:ea typeface="ＭＳ Ｐゴシック"/>
                <a:cs typeface="Verdana"/>
              </a:rPr>
              <a:t>(2022, to be </a:t>
            </a:r>
            <a:r>
              <a:rPr lang="en-US" sz="1200" dirty="0" err="1">
                <a:solidFill>
                  <a:srgbClr val="000000"/>
                </a:solidFill>
                <a:latin typeface="Verdana"/>
                <a:ea typeface="ＭＳ Ｐゴシック"/>
                <a:cs typeface="Verdana"/>
              </a:rPr>
              <a:t>subm.)</a:t>
            </a:r>
            <a:endParaRPr lang="en-US" sz="1200" dirty="0">
              <a:solidFill>
                <a:srgbClr val="000000"/>
              </a:solidFill>
              <a:latin typeface="Verdana"/>
              <a:ea typeface="ＭＳ Ｐゴシック"/>
              <a:cs typeface="Verdana"/>
            </a:endParaRPr>
          </a:p>
        </p:txBody>
      </p:sp>
      <p:pic>
        <p:nvPicPr>
          <p:cNvPr id="2" name="Inhaltsplatzhalter 3">
            <a:extLst>
              <a:ext uri="{FF2B5EF4-FFF2-40B4-BE49-F238E27FC236}">
                <a16:creationId xmlns:a16="http://schemas.microsoft.com/office/drawing/2014/main" id="{7A2CECD2-9E0F-933C-058E-6BA211B05583}"/>
              </a:ext>
            </a:extLst>
          </p:cNvPr>
          <p:cNvPicPr>
            <a:picLocks noChangeAspect="1"/>
          </p:cNvPicPr>
          <p:nvPr/>
        </p:nvPicPr>
        <p:blipFill rotWithShape="1">
          <a:blip r:embed="rId3"/>
          <a:srcRect r="40176" b="10824"/>
          <a:stretch/>
        </p:blipFill>
        <p:spPr>
          <a:xfrm>
            <a:off x="100301" y="810340"/>
            <a:ext cx="4072439" cy="3905877"/>
          </a:xfrm>
          <a:prstGeom prst="rect">
            <a:avLst/>
          </a:prstGeom>
        </p:spPr>
      </p:pic>
      <p:sp>
        <p:nvSpPr>
          <p:cNvPr id="5" name="Rechteck 4">
            <a:extLst>
              <a:ext uri="{FF2B5EF4-FFF2-40B4-BE49-F238E27FC236}">
                <a16:creationId xmlns:a16="http://schemas.microsoft.com/office/drawing/2014/main" id="{4EB87DE4-7C25-B68D-A897-44F37AF5950D}"/>
              </a:ext>
            </a:extLst>
          </p:cNvPr>
          <p:cNvSpPr/>
          <p:nvPr/>
        </p:nvSpPr>
        <p:spPr>
          <a:xfrm>
            <a:off x="194429" y="2587914"/>
            <a:ext cx="4072439" cy="4540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srgbClr val="FFFFFF"/>
              </a:solidFill>
              <a:latin typeface="Times New Roman"/>
              <a:ea typeface="ＭＳ Ｐゴシック"/>
            </a:endParaRPr>
          </a:p>
        </p:txBody>
      </p:sp>
      <p:sp>
        <p:nvSpPr>
          <p:cNvPr id="6" name="Textfeld 5">
            <a:extLst>
              <a:ext uri="{FF2B5EF4-FFF2-40B4-BE49-F238E27FC236}">
                <a16:creationId xmlns:a16="http://schemas.microsoft.com/office/drawing/2014/main" id="{A87922CB-4732-AC55-2FF0-783A68FCFAF4}"/>
              </a:ext>
            </a:extLst>
          </p:cNvPr>
          <p:cNvSpPr txBox="1"/>
          <p:nvPr/>
        </p:nvSpPr>
        <p:spPr>
          <a:xfrm>
            <a:off x="1315745" y="2516982"/>
            <a:ext cx="1506070" cy="307777"/>
          </a:xfrm>
          <a:prstGeom prst="rect">
            <a:avLst/>
          </a:prstGeom>
          <a:noFill/>
        </p:spPr>
        <p:txBody>
          <a:bodyPr wrap="square" rtlCol="0">
            <a:spAutoFit/>
          </a:bodyPr>
          <a:lstStyle/>
          <a:p>
            <a:pPr algn="ctr" defTabSz="685800"/>
            <a:r>
              <a:rPr lang="en-US" sz="1400">
                <a:solidFill>
                  <a:srgbClr val="000000"/>
                </a:solidFill>
                <a:latin typeface="Verdana" panose="020B0604030504040204" pitchFamily="34" charset="0"/>
                <a:ea typeface="Verdana" panose="020B0604030504040204" pitchFamily="34" charset="0"/>
                <a:cs typeface="Verdana" panose="020B0604030504040204" pitchFamily="34" charset="0"/>
              </a:rPr>
              <a:t>spin a=0.9</a:t>
            </a:r>
          </a:p>
        </p:txBody>
      </p:sp>
      <p:sp>
        <p:nvSpPr>
          <p:cNvPr id="8" name="Textfeld 7">
            <a:extLst>
              <a:ext uri="{FF2B5EF4-FFF2-40B4-BE49-F238E27FC236}">
                <a16:creationId xmlns:a16="http://schemas.microsoft.com/office/drawing/2014/main" id="{6B674B5E-5A81-C4F0-1D2D-4B80F539FDB1}"/>
              </a:ext>
            </a:extLst>
          </p:cNvPr>
          <p:cNvSpPr txBox="1"/>
          <p:nvPr/>
        </p:nvSpPr>
        <p:spPr>
          <a:xfrm>
            <a:off x="1315744" y="4652650"/>
            <a:ext cx="2227003" cy="307777"/>
          </a:xfrm>
          <a:prstGeom prst="rect">
            <a:avLst/>
          </a:prstGeom>
          <a:noFill/>
        </p:spPr>
        <p:txBody>
          <a:bodyPr wrap="square" rtlCol="0">
            <a:spAutoFit/>
          </a:bodyPr>
          <a:lstStyle/>
          <a:p>
            <a:pPr defTabSz="685800"/>
            <a:r>
              <a:rPr lang="en-US" sz="1400">
                <a:solidFill>
                  <a:srgbClr val="000000"/>
                </a:solidFill>
                <a:latin typeface="Verdana" panose="020B0604030504040204" pitchFamily="34" charset="0"/>
                <a:ea typeface="Verdana" panose="020B0604030504040204" pitchFamily="34" charset="0"/>
                <a:cs typeface="Verdana" panose="020B0604030504040204" pitchFamily="34" charset="0"/>
              </a:rPr>
              <a:t>R(surface)=1.01 R</a:t>
            </a:r>
            <a:r>
              <a:rPr lang="en-US" sz="1400" baseline="-25000">
                <a:solidFill>
                  <a:srgbClr val="000000"/>
                </a:solidFill>
                <a:latin typeface="Verdana" panose="020B0604030504040204" pitchFamily="34" charset="0"/>
                <a:ea typeface="Verdana" panose="020B0604030504040204" pitchFamily="34" charset="0"/>
                <a:cs typeface="Verdana" panose="020B0604030504040204" pitchFamily="34" charset="0"/>
              </a:rPr>
              <a:t>g</a:t>
            </a:r>
          </a:p>
        </p:txBody>
      </p:sp>
    </p:spTree>
    <p:extLst>
      <p:ext uri="{BB962C8B-B14F-4D97-AF65-F5344CB8AC3E}">
        <p14:creationId xmlns:p14="http://schemas.microsoft.com/office/powerpoint/2010/main" val="325193948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Event Horizon and Hawking Radiation	</a:t>
            </a:r>
          </a:p>
        </p:txBody>
      </p:sp>
      <p:pic>
        <p:nvPicPr>
          <p:cNvPr id="61" name="Content Placeholder 4">
            <a:extLst>
              <a:ext uri="{FF2B5EF4-FFF2-40B4-BE49-F238E27FC236}">
                <a16:creationId xmlns:a16="http://schemas.microsoft.com/office/drawing/2014/main" id="{12FA1769-6F94-A25E-122E-FB69E09B0626}"/>
              </a:ext>
            </a:extLst>
          </p:cNvPr>
          <p:cNvPicPr>
            <a:picLocks noGrp="1" noChangeAspect="1"/>
          </p:cNvPicPr>
          <p:nvPr>
            <p:ph idx="1"/>
          </p:nvPr>
        </p:nvPicPr>
        <p:blipFill>
          <a:blip r:embed="rId8"/>
          <a:srcRect t="13782" b="13782"/>
          <a:stretch>
            <a:fillRect/>
          </a:stretch>
        </p:blipFill>
        <p:spPr>
          <a:xfrm>
            <a:off x="1329516" y="879246"/>
            <a:ext cx="6484969" cy="3775304"/>
          </a:xfrm>
          <a:prstGeom prst="rect">
            <a:avLst/>
          </a:prstGeom>
        </p:spPr>
      </p:pic>
      <p:sp>
        <p:nvSpPr>
          <p:cNvPr id="62" name="Curved Down Arrow 16">
            <a:extLst>
              <a:ext uri="{FF2B5EF4-FFF2-40B4-BE49-F238E27FC236}">
                <a16:creationId xmlns:a16="http://schemas.microsoft.com/office/drawing/2014/main" id="{C3B8FB9B-EBE2-6EB7-8D42-D15FE7F06ED4}"/>
              </a:ext>
            </a:extLst>
          </p:cNvPr>
          <p:cNvSpPr/>
          <p:nvPr/>
        </p:nvSpPr>
        <p:spPr bwMode="auto">
          <a:xfrm rot="18336535">
            <a:off x="1271486" y="2418023"/>
            <a:ext cx="1962150" cy="502491"/>
          </a:xfrm>
          <a:prstGeom prst="curvedDownArrow">
            <a:avLst/>
          </a:prstGeom>
          <a:solidFill>
            <a:schemeClr val="bg1"/>
          </a:solidFill>
          <a:ln w="317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63" name="Curved Down Arrow 17">
            <a:extLst>
              <a:ext uri="{FF2B5EF4-FFF2-40B4-BE49-F238E27FC236}">
                <a16:creationId xmlns:a16="http://schemas.microsoft.com/office/drawing/2014/main" id="{139164A0-2A80-2BFD-BF30-967ACDC3D908}"/>
              </a:ext>
            </a:extLst>
          </p:cNvPr>
          <p:cNvSpPr/>
          <p:nvPr/>
        </p:nvSpPr>
        <p:spPr bwMode="auto">
          <a:xfrm rot="6962415" flipH="1">
            <a:off x="1947861" y="2865529"/>
            <a:ext cx="1962150" cy="502490"/>
          </a:xfrm>
          <a:prstGeom prst="curvedDownArrow">
            <a:avLst/>
          </a:prstGeom>
          <a:solidFill>
            <a:schemeClr val="bg1"/>
          </a:solidFill>
          <a:ln w="317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64" name="Connector 18">
            <a:extLst>
              <a:ext uri="{FF2B5EF4-FFF2-40B4-BE49-F238E27FC236}">
                <a16:creationId xmlns:a16="http://schemas.microsoft.com/office/drawing/2014/main" id="{79362EE7-12D5-288B-50BD-84690124BFC4}"/>
              </a:ext>
            </a:extLst>
          </p:cNvPr>
          <p:cNvSpPr/>
          <p:nvPr/>
        </p:nvSpPr>
        <p:spPr bwMode="auto">
          <a:xfrm>
            <a:off x="1743413" y="3408226"/>
            <a:ext cx="356646" cy="378169"/>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kumimoji="1" lang="en-US" sz="1350" b="1" baseline="30000" dirty="0">
                <a:solidFill>
                  <a:srgbClr val="FFFFFF"/>
                </a:solidFill>
                <a:latin typeface="Verdana"/>
                <a:cs typeface="Verdana"/>
              </a:rPr>
              <a:t>-</a:t>
            </a:r>
          </a:p>
        </p:txBody>
      </p:sp>
      <p:sp>
        <p:nvSpPr>
          <p:cNvPr id="65" name="Explosion 1 64">
            <a:extLst>
              <a:ext uri="{FF2B5EF4-FFF2-40B4-BE49-F238E27FC236}">
                <a16:creationId xmlns:a16="http://schemas.microsoft.com/office/drawing/2014/main" id="{6ACC95AF-E18E-2E67-4665-068593658FDF}"/>
              </a:ext>
            </a:extLst>
          </p:cNvPr>
          <p:cNvSpPr/>
          <p:nvPr/>
        </p:nvSpPr>
        <p:spPr bwMode="auto">
          <a:xfrm>
            <a:off x="1778623" y="3473450"/>
            <a:ext cx="701591" cy="542925"/>
          </a:xfrm>
          <a:prstGeom prst="irregularSeal1">
            <a:avLst/>
          </a:prstGeom>
          <a:solidFill>
            <a:srgbClr val="FFFF00"/>
          </a:solidFill>
          <a:ln w="38100" cap="flat" cmpd="sng" algn="ctr">
            <a:solidFill>
              <a:schemeClr val="accent1"/>
            </a:solidFill>
            <a:prstDash val="solid"/>
            <a:round/>
            <a:headEnd type="none" w="med" len="med"/>
            <a:tailEnd type="none" w="med" len="med"/>
          </a:ln>
          <a:effectLst>
            <a:prstShdw prst="shdw18" dist="17961" dir="13500000">
              <a:schemeClr val="accent1">
                <a:gamma/>
                <a:shade val="60000"/>
                <a:invGamma/>
              </a:schemeClr>
            </a:prst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66" name="Connector 20">
            <a:extLst>
              <a:ext uri="{FF2B5EF4-FFF2-40B4-BE49-F238E27FC236}">
                <a16:creationId xmlns:a16="http://schemas.microsoft.com/office/drawing/2014/main" id="{F1CC2D83-2FBF-2465-95BC-CB7347DB994B}"/>
              </a:ext>
            </a:extLst>
          </p:cNvPr>
          <p:cNvSpPr/>
          <p:nvPr/>
        </p:nvSpPr>
        <p:spPr bwMode="auto">
          <a:xfrm>
            <a:off x="2181563" y="3655876"/>
            <a:ext cx="356646" cy="378169"/>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lang="en-US" sz="1350" b="1" baseline="30000" dirty="0">
                <a:solidFill>
                  <a:srgbClr val="FFFFFF"/>
                </a:solidFill>
                <a:latin typeface="Verdana"/>
                <a:cs typeface="Verdana"/>
              </a:rPr>
              <a:t>+</a:t>
            </a:r>
            <a:endParaRPr kumimoji="1" lang="en-US" sz="1350" b="1" baseline="30000" dirty="0">
              <a:solidFill>
                <a:srgbClr val="FFFFFF"/>
              </a:solidFill>
              <a:latin typeface="Verdana"/>
              <a:cs typeface="Verdana"/>
            </a:endParaRPr>
          </a:p>
        </p:txBody>
      </p:sp>
      <p:sp>
        <p:nvSpPr>
          <p:cNvPr id="67" name="Explosion 1 66">
            <a:extLst>
              <a:ext uri="{FF2B5EF4-FFF2-40B4-BE49-F238E27FC236}">
                <a16:creationId xmlns:a16="http://schemas.microsoft.com/office/drawing/2014/main" id="{8E9BBBC3-DF75-F062-2ADD-1E2C25F806D3}"/>
              </a:ext>
            </a:extLst>
          </p:cNvPr>
          <p:cNvSpPr/>
          <p:nvPr/>
        </p:nvSpPr>
        <p:spPr bwMode="auto">
          <a:xfrm>
            <a:off x="2769646" y="1898939"/>
            <a:ext cx="701591" cy="542925"/>
          </a:xfrm>
          <a:prstGeom prst="irregularSeal1">
            <a:avLst/>
          </a:prstGeom>
          <a:solidFill>
            <a:srgbClr val="FFFF00"/>
          </a:solidFill>
          <a:ln w="38100" cap="flat" cmpd="sng" algn="ctr">
            <a:solidFill>
              <a:schemeClr val="accent1"/>
            </a:solidFill>
            <a:prstDash val="solid"/>
            <a:round/>
            <a:headEnd type="none" w="med" len="med"/>
            <a:tailEnd type="none" w="med" len="med"/>
          </a:ln>
          <a:effectLst>
            <a:prstShdw prst="shdw18" dist="17961" dir="13500000">
              <a:schemeClr val="accent1">
                <a:gamma/>
                <a:shade val="60000"/>
                <a:invGamma/>
              </a:schemeClr>
            </a:prst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68" name="Curved Down Arrow 22">
            <a:extLst>
              <a:ext uri="{FF2B5EF4-FFF2-40B4-BE49-F238E27FC236}">
                <a16:creationId xmlns:a16="http://schemas.microsoft.com/office/drawing/2014/main" id="{6BCD9A9F-40B9-9D32-4B4A-490FA268E9C9}"/>
              </a:ext>
            </a:extLst>
          </p:cNvPr>
          <p:cNvSpPr/>
          <p:nvPr/>
        </p:nvSpPr>
        <p:spPr bwMode="auto">
          <a:xfrm rot="18336535">
            <a:off x="5462486" y="1894147"/>
            <a:ext cx="1962150" cy="502490"/>
          </a:xfrm>
          <a:prstGeom prst="curvedDownArrow">
            <a:avLst/>
          </a:prstGeom>
          <a:solidFill>
            <a:schemeClr val="bg1"/>
          </a:solidFill>
          <a:ln w="317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69" name="Curved Down Arrow 23">
            <a:extLst>
              <a:ext uri="{FF2B5EF4-FFF2-40B4-BE49-F238E27FC236}">
                <a16:creationId xmlns:a16="http://schemas.microsoft.com/office/drawing/2014/main" id="{4428D256-FD2B-20D3-8CA0-B6B47EA221E4}"/>
              </a:ext>
            </a:extLst>
          </p:cNvPr>
          <p:cNvSpPr/>
          <p:nvPr/>
        </p:nvSpPr>
        <p:spPr bwMode="auto">
          <a:xfrm rot="6962415" flipH="1">
            <a:off x="6138861" y="2341654"/>
            <a:ext cx="1962150" cy="502490"/>
          </a:xfrm>
          <a:prstGeom prst="curvedDownArrow">
            <a:avLst/>
          </a:prstGeom>
          <a:solidFill>
            <a:schemeClr val="bg1"/>
          </a:solidFill>
          <a:ln w="317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70" name="Connector 24">
            <a:extLst>
              <a:ext uri="{FF2B5EF4-FFF2-40B4-BE49-F238E27FC236}">
                <a16:creationId xmlns:a16="http://schemas.microsoft.com/office/drawing/2014/main" id="{9741601C-CF64-9E0F-9DAE-2728FD0BEFF6}"/>
              </a:ext>
            </a:extLst>
          </p:cNvPr>
          <p:cNvSpPr/>
          <p:nvPr/>
        </p:nvSpPr>
        <p:spPr bwMode="auto">
          <a:xfrm>
            <a:off x="5934413" y="2884350"/>
            <a:ext cx="356646" cy="378169"/>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kumimoji="1" lang="en-US" sz="1350" b="1" baseline="30000" dirty="0">
                <a:solidFill>
                  <a:srgbClr val="FFFFFF"/>
                </a:solidFill>
                <a:latin typeface="Verdana"/>
                <a:cs typeface="Verdana"/>
              </a:rPr>
              <a:t>-</a:t>
            </a:r>
          </a:p>
        </p:txBody>
      </p:sp>
      <p:sp>
        <p:nvSpPr>
          <p:cNvPr id="71" name="Explosion 1 70">
            <a:extLst>
              <a:ext uri="{FF2B5EF4-FFF2-40B4-BE49-F238E27FC236}">
                <a16:creationId xmlns:a16="http://schemas.microsoft.com/office/drawing/2014/main" id="{1437674A-4A50-797D-04FD-3098CE4F1140}"/>
              </a:ext>
            </a:extLst>
          </p:cNvPr>
          <p:cNvSpPr/>
          <p:nvPr/>
        </p:nvSpPr>
        <p:spPr bwMode="auto">
          <a:xfrm>
            <a:off x="5969623" y="2949574"/>
            <a:ext cx="701591" cy="542925"/>
          </a:xfrm>
          <a:prstGeom prst="irregularSeal1">
            <a:avLst/>
          </a:prstGeom>
          <a:solidFill>
            <a:srgbClr val="FFFF00"/>
          </a:solidFill>
          <a:ln w="38100" cap="flat" cmpd="sng" algn="ctr">
            <a:solidFill>
              <a:schemeClr val="accent1"/>
            </a:solidFill>
            <a:prstDash val="solid"/>
            <a:round/>
            <a:headEnd type="none" w="med" len="med"/>
            <a:tailEnd type="none" w="med" len="med"/>
          </a:ln>
          <a:effectLst>
            <a:prstShdw prst="shdw18" dist="17961" dir="13500000">
              <a:schemeClr val="accent1">
                <a:gamma/>
                <a:shade val="60000"/>
                <a:invGamma/>
              </a:schemeClr>
            </a:prst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72" name="Connector 26">
            <a:extLst>
              <a:ext uri="{FF2B5EF4-FFF2-40B4-BE49-F238E27FC236}">
                <a16:creationId xmlns:a16="http://schemas.microsoft.com/office/drawing/2014/main" id="{11B0EA17-B0F1-E6BA-6746-2031EFB8329D}"/>
              </a:ext>
            </a:extLst>
          </p:cNvPr>
          <p:cNvSpPr/>
          <p:nvPr/>
        </p:nvSpPr>
        <p:spPr bwMode="auto">
          <a:xfrm>
            <a:off x="6372563" y="3132000"/>
            <a:ext cx="356646" cy="378169"/>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lang="en-US" sz="1350" b="1" baseline="30000" dirty="0">
                <a:solidFill>
                  <a:srgbClr val="FFFFFF"/>
                </a:solidFill>
                <a:latin typeface="Verdana"/>
                <a:cs typeface="Verdana"/>
              </a:rPr>
              <a:t>+</a:t>
            </a:r>
            <a:endParaRPr kumimoji="1" lang="en-US" sz="1350" b="1" baseline="30000" dirty="0">
              <a:solidFill>
                <a:srgbClr val="FFFFFF"/>
              </a:solidFill>
              <a:latin typeface="Verdana"/>
              <a:cs typeface="Verdana"/>
            </a:endParaRPr>
          </a:p>
        </p:txBody>
      </p:sp>
      <p:sp>
        <p:nvSpPr>
          <p:cNvPr id="73" name="Explosion 1 72">
            <a:extLst>
              <a:ext uri="{FF2B5EF4-FFF2-40B4-BE49-F238E27FC236}">
                <a16:creationId xmlns:a16="http://schemas.microsoft.com/office/drawing/2014/main" id="{47D92E54-FF6F-A6B9-83E3-8410D592830D}"/>
              </a:ext>
            </a:extLst>
          </p:cNvPr>
          <p:cNvSpPr/>
          <p:nvPr/>
        </p:nvSpPr>
        <p:spPr bwMode="auto">
          <a:xfrm>
            <a:off x="6931648" y="1406524"/>
            <a:ext cx="701591" cy="542925"/>
          </a:xfrm>
          <a:prstGeom prst="irregularSeal1">
            <a:avLst/>
          </a:prstGeom>
          <a:solidFill>
            <a:srgbClr val="FFFF00"/>
          </a:solidFill>
          <a:ln w="38100" cap="flat" cmpd="sng" algn="ctr">
            <a:solidFill>
              <a:schemeClr val="accent1"/>
            </a:solidFill>
            <a:prstDash val="solid"/>
            <a:round/>
            <a:headEnd type="none" w="med" len="med"/>
            <a:tailEnd type="none" w="med" len="med"/>
          </a:ln>
          <a:effectLst>
            <a:prstShdw prst="shdw18" dist="17961" dir="13500000">
              <a:schemeClr val="accent1">
                <a:gamma/>
                <a:shade val="60000"/>
                <a:invGamma/>
              </a:schemeClr>
            </a:prst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74" name="Curved Down Arrow 29">
            <a:extLst>
              <a:ext uri="{FF2B5EF4-FFF2-40B4-BE49-F238E27FC236}">
                <a16:creationId xmlns:a16="http://schemas.microsoft.com/office/drawing/2014/main" id="{A89A006C-653B-7230-3571-6492D4943809}"/>
              </a:ext>
            </a:extLst>
          </p:cNvPr>
          <p:cNvSpPr/>
          <p:nvPr/>
        </p:nvSpPr>
        <p:spPr bwMode="auto">
          <a:xfrm rot="19986593" flipH="1">
            <a:off x="4138276" y="2558288"/>
            <a:ext cx="739022" cy="502490"/>
          </a:xfrm>
          <a:prstGeom prst="curvedDownArrow">
            <a:avLst/>
          </a:prstGeom>
          <a:solidFill>
            <a:schemeClr val="bg1"/>
          </a:solidFill>
          <a:ln w="317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75" name="Connector 30">
            <a:extLst>
              <a:ext uri="{FF2B5EF4-FFF2-40B4-BE49-F238E27FC236}">
                <a16:creationId xmlns:a16="http://schemas.microsoft.com/office/drawing/2014/main" id="{041DD814-D873-0057-94EC-5B9FA0E4B296}"/>
              </a:ext>
            </a:extLst>
          </p:cNvPr>
          <p:cNvSpPr/>
          <p:nvPr/>
        </p:nvSpPr>
        <p:spPr bwMode="auto">
          <a:xfrm>
            <a:off x="4772363" y="2774813"/>
            <a:ext cx="356646" cy="378169"/>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kumimoji="1" lang="en-US" sz="1350" b="1" baseline="30000" dirty="0">
                <a:solidFill>
                  <a:srgbClr val="FFFFFF"/>
                </a:solidFill>
                <a:latin typeface="Verdana"/>
                <a:cs typeface="Verdana"/>
              </a:rPr>
              <a:t>-</a:t>
            </a:r>
          </a:p>
        </p:txBody>
      </p:sp>
      <p:sp>
        <p:nvSpPr>
          <p:cNvPr id="76" name="Explosion 1 75">
            <a:extLst>
              <a:ext uri="{FF2B5EF4-FFF2-40B4-BE49-F238E27FC236}">
                <a16:creationId xmlns:a16="http://schemas.microsoft.com/office/drawing/2014/main" id="{AC7A4A40-A521-979B-77DF-2795BE3D65B5}"/>
              </a:ext>
            </a:extLst>
          </p:cNvPr>
          <p:cNvSpPr/>
          <p:nvPr/>
        </p:nvSpPr>
        <p:spPr bwMode="auto">
          <a:xfrm>
            <a:off x="4807573" y="2840036"/>
            <a:ext cx="701591" cy="542925"/>
          </a:xfrm>
          <a:prstGeom prst="irregularSeal1">
            <a:avLst/>
          </a:prstGeom>
          <a:solidFill>
            <a:srgbClr val="FFFF00"/>
          </a:solidFill>
          <a:ln w="38100" cap="flat" cmpd="sng" algn="ctr">
            <a:solidFill>
              <a:schemeClr val="accent1"/>
            </a:solidFill>
            <a:prstDash val="solid"/>
            <a:round/>
            <a:headEnd type="none" w="med" len="med"/>
            <a:tailEnd type="none" w="med" len="med"/>
          </a:ln>
          <a:effectLst>
            <a:prstShdw prst="shdw18" dist="17961" dir="13500000">
              <a:schemeClr val="accent1">
                <a:gamma/>
                <a:shade val="60000"/>
                <a:invGamma/>
              </a:schemeClr>
            </a:prst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77" name="Connector 32">
            <a:extLst>
              <a:ext uri="{FF2B5EF4-FFF2-40B4-BE49-F238E27FC236}">
                <a16:creationId xmlns:a16="http://schemas.microsoft.com/office/drawing/2014/main" id="{E5927585-7A00-78D9-7B2D-0635E6E339E3}"/>
              </a:ext>
            </a:extLst>
          </p:cNvPr>
          <p:cNvSpPr/>
          <p:nvPr/>
        </p:nvSpPr>
        <p:spPr bwMode="auto">
          <a:xfrm>
            <a:off x="5210513" y="3022463"/>
            <a:ext cx="356646" cy="378169"/>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lang="en-US" sz="1350" b="1" baseline="30000" dirty="0">
                <a:solidFill>
                  <a:srgbClr val="FFFFFF"/>
                </a:solidFill>
                <a:latin typeface="Verdana"/>
                <a:cs typeface="Verdana"/>
              </a:rPr>
              <a:t>+</a:t>
            </a:r>
            <a:endParaRPr kumimoji="1" lang="en-US" sz="1350" b="1" baseline="30000" dirty="0">
              <a:solidFill>
                <a:srgbClr val="FFFFFF"/>
              </a:solidFill>
              <a:latin typeface="Verdana"/>
              <a:cs typeface="Verdana"/>
            </a:endParaRPr>
          </a:p>
        </p:txBody>
      </p:sp>
      <p:sp>
        <p:nvSpPr>
          <p:cNvPr id="78" name="32-Point Star 35">
            <a:extLst>
              <a:ext uri="{FF2B5EF4-FFF2-40B4-BE49-F238E27FC236}">
                <a16:creationId xmlns:a16="http://schemas.microsoft.com/office/drawing/2014/main" id="{FFC929A9-6809-DD95-209B-D3748984E452}"/>
              </a:ext>
            </a:extLst>
          </p:cNvPr>
          <p:cNvSpPr/>
          <p:nvPr/>
        </p:nvSpPr>
        <p:spPr bwMode="auto">
          <a:xfrm>
            <a:off x="3713119" y="1893759"/>
            <a:ext cx="1719844" cy="1727835"/>
          </a:xfrm>
          <a:prstGeom prst="star32">
            <a:avLst/>
          </a:prstGeom>
          <a:noFill/>
          <a:ln w="38100" cap="flat" cmpd="sng" algn="ctr">
            <a:solidFill>
              <a:schemeClr val="accent1"/>
            </a:solidFill>
            <a:prstDash val="solid"/>
            <a:round/>
            <a:headEnd type="none" w="med" len="med"/>
            <a:tailEnd type="none"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txBody>
          <a:bodyPr/>
          <a:lstStyle/>
          <a:p>
            <a:pPr defTabSz="685800">
              <a:defRPr/>
            </a:pPr>
            <a:endParaRPr lang="en-US" sz="1350">
              <a:solidFill>
                <a:srgbClr val="000000"/>
              </a:solidFill>
              <a:latin typeface="Arial" panose="020B0604020202020204"/>
            </a:endParaRPr>
          </a:p>
        </p:txBody>
      </p:sp>
      <p:grpSp>
        <p:nvGrpSpPr>
          <p:cNvPr id="79" name="Group 51">
            <a:extLst>
              <a:ext uri="{FF2B5EF4-FFF2-40B4-BE49-F238E27FC236}">
                <a16:creationId xmlns:a16="http://schemas.microsoft.com/office/drawing/2014/main" id="{79149662-8034-8952-3B79-AB3190148043}"/>
              </a:ext>
            </a:extLst>
          </p:cNvPr>
          <p:cNvGrpSpPr/>
          <p:nvPr/>
        </p:nvGrpSpPr>
        <p:grpSpPr>
          <a:xfrm>
            <a:off x="3064275" y="1259394"/>
            <a:ext cx="3011149" cy="2996565"/>
            <a:chOff x="2652395" y="2349500"/>
            <a:chExt cx="4033520" cy="3995420"/>
          </a:xfrm>
        </p:grpSpPr>
        <p:cxnSp>
          <p:nvCxnSpPr>
            <p:cNvPr id="80" name="Straight Arrow Connector 41">
              <a:extLst>
                <a:ext uri="{FF2B5EF4-FFF2-40B4-BE49-F238E27FC236}">
                  <a16:creationId xmlns:a16="http://schemas.microsoft.com/office/drawing/2014/main" id="{6E7F1427-7E92-3C7B-EBC3-66B38D4FEED3}"/>
                </a:ext>
              </a:extLst>
            </p:cNvPr>
            <p:cNvCxnSpPr/>
            <p:nvPr/>
          </p:nvCxnSpPr>
          <p:spPr bwMode="auto">
            <a:xfrm flipH="1" flipV="1">
              <a:off x="4673600" y="2349500"/>
              <a:ext cx="3810" cy="769620"/>
            </a:xfrm>
            <a:prstGeom prst="straightConnector1">
              <a:avLst/>
            </a:prstGeom>
            <a:noFill/>
            <a:ln w="38100" cap="flat" cmpd="sng" algn="ctr">
              <a:solidFill>
                <a:schemeClr val="accent1"/>
              </a:solidFill>
              <a:prstDash val="solid"/>
              <a:round/>
              <a:headEnd type="none" w="med" len="med"/>
              <a:tailEnd type="arrow"/>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81" name="Straight Arrow Connector 42">
              <a:extLst>
                <a:ext uri="{FF2B5EF4-FFF2-40B4-BE49-F238E27FC236}">
                  <a16:creationId xmlns:a16="http://schemas.microsoft.com/office/drawing/2014/main" id="{2E9489A3-0329-C455-4ADB-7156988D1888}"/>
                </a:ext>
              </a:extLst>
            </p:cNvPr>
            <p:cNvCxnSpPr/>
            <p:nvPr/>
          </p:nvCxnSpPr>
          <p:spPr bwMode="auto">
            <a:xfrm flipH="1">
              <a:off x="4673600" y="5575300"/>
              <a:ext cx="3810" cy="769620"/>
            </a:xfrm>
            <a:prstGeom prst="straightConnector1">
              <a:avLst/>
            </a:prstGeom>
            <a:noFill/>
            <a:ln w="38100" cap="flat" cmpd="sng" algn="ctr">
              <a:solidFill>
                <a:schemeClr val="accent1"/>
              </a:solidFill>
              <a:prstDash val="solid"/>
              <a:round/>
              <a:headEnd type="none" w="med" len="med"/>
              <a:tailEnd type="arrow"/>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82" name="Straight Arrow Connector 43">
              <a:extLst>
                <a:ext uri="{FF2B5EF4-FFF2-40B4-BE49-F238E27FC236}">
                  <a16:creationId xmlns:a16="http://schemas.microsoft.com/office/drawing/2014/main" id="{AB86FF8B-5F5A-FA7E-31DB-76D738C46861}"/>
                </a:ext>
              </a:extLst>
            </p:cNvPr>
            <p:cNvCxnSpPr/>
            <p:nvPr/>
          </p:nvCxnSpPr>
          <p:spPr bwMode="auto">
            <a:xfrm rot="5400000" flipH="1" flipV="1">
              <a:off x="6299200" y="3962400"/>
              <a:ext cx="3810" cy="769620"/>
            </a:xfrm>
            <a:prstGeom prst="straightConnector1">
              <a:avLst/>
            </a:prstGeom>
            <a:noFill/>
            <a:ln w="38100" cap="flat" cmpd="sng" algn="ctr">
              <a:solidFill>
                <a:schemeClr val="accent1"/>
              </a:solidFill>
              <a:prstDash val="solid"/>
              <a:round/>
              <a:headEnd type="none" w="med" len="med"/>
              <a:tailEnd type="arrow"/>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83" name="Straight Arrow Connector 44">
              <a:extLst>
                <a:ext uri="{FF2B5EF4-FFF2-40B4-BE49-F238E27FC236}">
                  <a16:creationId xmlns:a16="http://schemas.microsoft.com/office/drawing/2014/main" id="{D70826E0-1F99-301B-3662-463F57F80006}"/>
                </a:ext>
              </a:extLst>
            </p:cNvPr>
            <p:cNvCxnSpPr/>
            <p:nvPr/>
          </p:nvCxnSpPr>
          <p:spPr bwMode="auto">
            <a:xfrm rot="16200000" flipH="1" flipV="1">
              <a:off x="3035110" y="3962400"/>
              <a:ext cx="4191" cy="769621"/>
            </a:xfrm>
            <a:prstGeom prst="straightConnector1">
              <a:avLst/>
            </a:prstGeom>
            <a:noFill/>
            <a:ln w="38100" cap="flat" cmpd="sng" algn="ctr">
              <a:solidFill>
                <a:schemeClr val="accent1"/>
              </a:solidFill>
              <a:prstDash val="solid"/>
              <a:round/>
              <a:headEnd type="none" w="med" len="med"/>
              <a:tailEnd type="arrow"/>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84" name="Straight Arrow Connector 47">
              <a:extLst>
                <a:ext uri="{FF2B5EF4-FFF2-40B4-BE49-F238E27FC236}">
                  <a16:creationId xmlns:a16="http://schemas.microsoft.com/office/drawing/2014/main" id="{782D5C8E-D1FC-FBE3-669A-F4ECD38CAA8B}"/>
                </a:ext>
              </a:extLst>
            </p:cNvPr>
            <p:cNvCxnSpPr/>
            <p:nvPr/>
          </p:nvCxnSpPr>
          <p:spPr bwMode="auto">
            <a:xfrm rot="18900000" flipH="1" flipV="1">
              <a:off x="3531248" y="2817417"/>
              <a:ext cx="3810" cy="769620"/>
            </a:xfrm>
            <a:prstGeom prst="straightConnector1">
              <a:avLst/>
            </a:prstGeom>
            <a:noFill/>
            <a:ln w="38100" cap="flat" cmpd="sng" algn="ctr">
              <a:solidFill>
                <a:schemeClr val="accent1"/>
              </a:solidFill>
              <a:prstDash val="solid"/>
              <a:round/>
              <a:headEnd type="none" w="med" len="med"/>
              <a:tailEnd type="arrow"/>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85" name="Straight Arrow Connector 48">
              <a:extLst>
                <a:ext uri="{FF2B5EF4-FFF2-40B4-BE49-F238E27FC236}">
                  <a16:creationId xmlns:a16="http://schemas.microsoft.com/office/drawing/2014/main" id="{94BA7CB5-F989-0472-971F-D5B0A42564EC}"/>
                </a:ext>
              </a:extLst>
            </p:cNvPr>
            <p:cNvCxnSpPr/>
            <p:nvPr/>
          </p:nvCxnSpPr>
          <p:spPr bwMode="auto">
            <a:xfrm rot="18900000" flipH="1">
              <a:off x="5812233" y="5111102"/>
              <a:ext cx="3810" cy="769620"/>
            </a:xfrm>
            <a:prstGeom prst="straightConnector1">
              <a:avLst/>
            </a:prstGeom>
            <a:noFill/>
            <a:ln w="38100" cap="flat" cmpd="sng" algn="ctr">
              <a:solidFill>
                <a:schemeClr val="accent1"/>
              </a:solidFill>
              <a:prstDash val="solid"/>
              <a:round/>
              <a:headEnd type="none" w="med" len="med"/>
              <a:tailEnd type="arrow"/>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86" name="Straight Arrow Connector 49">
              <a:extLst>
                <a:ext uri="{FF2B5EF4-FFF2-40B4-BE49-F238E27FC236}">
                  <a16:creationId xmlns:a16="http://schemas.microsoft.com/office/drawing/2014/main" id="{6EB87598-47B8-2821-8CED-7E532FD18674}"/>
                </a:ext>
              </a:extLst>
            </p:cNvPr>
            <p:cNvCxnSpPr/>
            <p:nvPr/>
          </p:nvCxnSpPr>
          <p:spPr bwMode="auto">
            <a:xfrm rot="2700000" flipH="1" flipV="1">
              <a:off x="5821213" y="2808437"/>
              <a:ext cx="3810" cy="769620"/>
            </a:xfrm>
            <a:prstGeom prst="straightConnector1">
              <a:avLst/>
            </a:prstGeom>
            <a:noFill/>
            <a:ln w="38100" cap="flat" cmpd="sng" algn="ctr">
              <a:solidFill>
                <a:schemeClr val="accent1"/>
              </a:solidFill>
              <a:prstDash val="solid"/>
              <a:round/>
              <a:headEnd type="none" w="med" len="med"/>
              <a:tailEnd type="arrow"/>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87" name="Straight Arrow Connector 50">
              <a:extLst>
                <a:ext uri="{FF2B5EF4-FFF2-40B4-BE49-F238E27FC236}">
                  <a16:creationId xmlns:a16="http://schemas.microsoft.com/office/drawing/2014/main" id="{95C62A65-FC7A-67A3-D608-4F18CA1D3B25}"/>
                </a:ext>
              </a:extLst>
            </p:cNvPr>
            <p:cNvCxnSpPr/>
            <p:nvPr/>
          </p:nvCxnSpPr>
          <p:spPr bwMode="auto">
            <a:xfrm rot="13500000" flipH="1" flipV="1">
              <a:off x="3513097" y="5116363"/>
              <a:ext cx="4191" cy="769621"/>
            </a:xfrm>
            <a:prstGeom prst="straightConnector1">
              <a:avLst/>
            </a:prstGeom>
            <a:noFill/>
            <a:ln w="38100" cap="flat" cmpd="sng" algn="ctr">
              <a:solidFill>
                <a:schemeClr val="accent1"/>
              </a:solidFill>
              <a:prstDash val="solid"/>
              <a:round/>
              <a:headEnd type="none" w="med" len="med"/>
              <a:tailEnd type="arrow"/>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grpSp>
    </p:spTree>
    <p:extLst>
      <p:ext uri="{BB962C8B-B14F-4D97-AF65-F5344CB8AC3E}">
        <p14:creationId xmlns:p14="http://schemas.microsoft.com/office/powerpoint/2010/main" val="28944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 fill="hold"/>
                                        <p:tgtEl>
                                          <p:spTgt spid="65"/>
                                        </p:tgtEl>
                                        <p:attrNameLst>
                                          <p:attrName>ppt_w</p:attrName>
                                        </p:attrNameLst>
                                      </p:cBhvr>
                                      <p:tavLst>
                                        <p:tav tm="0">
                                          <p:val>
                                            <p:fltVal val="0"/>
                                          </p:val>
                                        </p:tav>
                                        <p:tav tm="100000">
                                          <p:val>
                                            <p:strVal val="#ppt_w"/>
                                          </p:val>
                                        </p:tav>
                                      </p:tavLst>
                                    </p:anim>
                                    <p:anim calcmode="lin" valueType="num">
                                      <p:cBhvr>
                                        <p:cTn id="8" dur="50" fill="hold"/>
                                        <p:tgtEl>
                                          <p:spTgt spid="65"/>
                                        </p:tgtEl>
                                        <p:attrNameLst>
                                          <p:attrName>ppt_h</p:attrName>
                                        </p:attrNameLst>
                                      </p:cBhvr>
                                      <p:tavLst>
                                        <p:tav tm="0">
                                          <p:val>
                                            <p:fltVal val="0"/>
                                          </p:val>
                                        </p:tav>
                                        <p:tav tm="100000">
                                          <p:val>
                                            <p:strVal val="#ppt_h"/>
                                          </p:val>
                                        </p:tav>
                                      </p:tavLst>
                                    </p:anim>
                                    <p:animEffect transition="in" filter="fade">
                                      <p:cBhvr>
                                        <p:cTn id="9" dur="5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
                                        </p:tgtEl>
                                      </p:cMediaNode>
                                    </p:audio>
                                  </p:subTnLst>
                                </p:cTn>
                              </p:par>
                            </p:childTnLst>
                          </p:cTn>
                        </p:par>
                        <p:par>
                          <p:cTn id="10" fill="hold">
                            <p:stCondLst>
                              <p:cond delay="50"/>
                            </p:stCondLst>
                            <p:childTnLst>
                              <p:par>
                                <p:cTn id="11" presetID="1" presetClass="entr" presetSubtype="0"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par>
                          <p:cTn id="15" fill="hold">
                            <p:stCondLst>
                              <p:cond delay="50"/>
                            </p:stCondLst>
                            <p:childTnLst>
                              <p:par>
                                <p:cTn id="16" presetID="10" presetClass="exit" presetSubtype="0" fill="hold" grpId="1" nodeType="afterEffect">
                                  <p:stCondLst>
                                    <p:cond delay="0"/>
                                  </p:stCondLst>
                                  <p:childTnLst>
                                    <p:animEffect transition="out" filter="fade">
                                      <p:cBhvr>
                                        <p:cTn id="17" dur="500"/>
                                        <p:tgtEl>
                                          <p:spTgt spid="65"/>
                                        </p:tgtEl>
                                      </p:cBhvr>
                                    </p:animEffect>
                                    <p:set>
                                      <p:cBhvr>
                                        <p:cTn id="18" dur="1" fill="hold">
                                          <p:stCondLst>
                                            <p:cond delay="499"/>
                                          </p:stCondLst>
                                        </p:cTn>
                                        <p:tgtEl>
                                          <p:spTgt spid="6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down)">
                                      <p:cBhvr>
                                        <p:cTn id="23" dur="500"/>
                                        <p:tgtEl>
                                          <p:spTgt spid="6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par>
                                <p:cTn id="27" presetID="0" presetClass="path" presetSubtype="0" accel="50000" decel="50000" fill="hold" grpId="1" nodeType="withEffect">
                                  <p:stCondLst>
                                    <p:cond delay="0"/>
                                  </p:stCondLst>
                                  <p:childTnLst>
                                    <p:animMotion origin="layout" path="M -2.91667E-6 -3.7037E-6 C 0.00235 0.00024 0.01055 0.00162 0.01667 -0.00046 C 0.02279 -0.00254 0.03008 -0.0074 0.03594 -0.01296 C 0.04154 -0.01851 0.0461 -0.02314 0.05183 -0.03333 C 0.05716 -0.04351 0.06211 -0.05301 0.06875 -0.07407 C 0.07552 -0.09514 0.08724 -0.13981 0.09193 -0.15926 C 0.09675 -0.1787 0.09584 -0.18032 0.09727 -0.19051 C 0.09883 -0.20069 0.1 -0.20717 0.10078 -0.22037 C 0.10078 -0.23356 0.10078 -0.25277 0.09831 -0.27037 C 0.0961 -0.28796 0.08959 -0.31435 0.08724 -0.32592 " pathEditMode="relative" rAng="0" ptsTypes="AAAAAAAAAA">
                                      <p:cBhvr>
                                        <p:cTn id="28" dur="2000" fill="hold"/>
                                        <p:tgtEl>
                                          <p:spTgt spid="66"/>
                                        </p:tgtEl>
                                        <p:attrNameLst>
                                          <p:attrName>ppt_x</p:attrName>
                                          <p:attrName>ppt_y</p:attrName>
                                        </p:attrNameLst>
                                      </p:cBhvr>
                                      <p:rCtr x="5039" y="-16273"/>
                                    </p:animMotion>
                                  </p:childTnLst>
                                  <p:subTnLst>
                                    <p:audio>
                                      <p:cMediaNode>
                                        <p:cTn display="0" masterRel="sameClick">
                                          <p:stCondLst>
                                            <p:cond evt="begin" delay="0">
                                              <p:tn val="27"/>
                                            </p:cond>
                                          </p:stCondLst>
                                          <p:endCondLst>
                                            <p:cond evt="onStopAudio" delay="0">
                                              <p:tgtEl>
                                                <p:sldTgt/>
                                              </p:tgtEl>
                                            </p:cond>
                                          </p:endCondLst>
                                        </p:cTn>
                                        <p:tgtEl>
                                          <p:sndTgt r:embed="rId4" name="Phaser"/>
                                        </p:tgtEl>
                                      </p:cMediaNode>
                                    </p:audio>
                                  </p:subTnLst>
                                </p:cTn>
                              </p:par>
                              <p:par>
                                <p:cTn id="29" presetID="0" presetClass="path" presetSubtype="0" accel="50000" decel="50000" fill="hold" grpId="1" nodeType="withEffect">
                                  <p:stCondLst>
                                    <p:cond delay="0"/>
                                  </p:stCondLst>
                                  <p:childTnLst>
                                    <p:animMotion origin="layout" path="M 0.13515 -0.27778 C 0.12994 -0.2801 0.12487 -0.28218 0.11679 -0.28149 C 0.10898 -0.28079 0.09856 -0.27987 0.08763 -0.27408 C 0.07669 -0.26829 0.06341 -0.26204 0.05117 -0.2463 C 0.0388 -0.23056 0.02317 -0.20116 0.01354 -0.17963 C 0.00364 -0.15811 -0.003 -0.13727 -0.0073 -0.11667 C -0.01146 -0.09607 -0.01224 -0.07246 -0.01211 -0.05556 C -0.01198 -0.03866 -0.0086 -0.02477 -0.00599 -0.01482 C -0.00339 -0.00487 3.75E-6 -0.0007 0.00364 0.0037 " pathEditMode="relative" rAng="0" ptsTypes="AAAAAAAAA">
                                      <p:cBhvr>
                                        <p:cTn id="30" dur="2000" spd="-100000" fill="hold"/>
                                        <p:tgtEl>
                                          <p:spTgt spid="64"/>
                                        </p:tgtEl>
                                        <p:attrNameLst>
                                          <p:attrName>ppt_x</p:attrName>
                                          <p:attrName>ppt_y</p:attrName>
                                        </p:attrNameLst>
                                      </p:cBhvr>
                                      <p:rCtr x="-7370" y="13866"/>
                                    </p:animMotion>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p:cTn id="34" dur="50" fill="hold"/>
                                        <p:tgtEl>
                                          <p:spTgt spid="67"/>
                                        </p:tgtEl>
                                        <p:attrNameLst>
                                          <p:attrName>ppt_w</p:attrName>
                                        </p:attrNameLst>
                                      </p:cBhvr>
                                      <p:tavLst>
                                        <p:tav tm="0">
                                          <p:val>
                                            <p:fltVal val="0"/>
                                          </p:val>
                                        </p:tav>
                                        <p:tav tm="100000">
                                          <p:val>
                                            <p:strVal val="#ppt_w"/>
                                          </p:val>
                                        </p:tav>
                                      </p:tavLst>
                                    </p:anim>
                                    <p:anim calcmode="lin" valueType="num">
                                      <p:cBhvr>
                                        <p:cTn id="35" dur="50" fill="hold"/>
                                        <p:tgtEl>
                                          <p:spTgt spid="67"/>
                                        </p:tgtEl>
                                        <p:attrNameLst>
                                          <p:attrName>ppt_h</p:attrName>
                                        </p:attrNameLst>
                                      </p:cBhvr>
                                      <p:tavLst>
                                        <p:tav tm="0">
                                          <p:val>
                                            <p:fltVal val="0"/>
                                          </p:val>
                                        </p:tav>
                                        <p:tav tm="100000">
                                          <p:val>
                                            <p:strVal val="#ppt_h"/>
                                          </p:val>
                                        </p:tav>
                                      </p:tavLst>
                                    </p:anim>
                                    <p:animEffect transition="in" filter="fade">
                                      <p:cBhvr>
                                        <p:cTn id="36" dur="50"/>
                                        <p:tgtEl>
                                          <p:spTgt spid="67"/>
                                        </p:tgtEl>
                                      </p:cBhvr>
                                    </p:animEffect>
                                  </p:childTnLst>
                                  <p:subTnLst>
                                    <p:audio>
                                      <p:cMediaNode>
                                        <p:cTn display="0" masterRel="sameClick">
                                          <p:stCondLst>
                                            <p:cond evt="begin" delay="0">
                                              <p:tn val="32"/>
                                            </p:cond>
                                          </p:stCondLst>
                                          <p:endCondLst>
                                            <p:cond evt="onStopAudio" delay="0">
                                              <p:tgtEl>
                                                <p:sldTgt/>
                                              </p:tgtEl>
                                            </p:cond>
                                          </p:endCondLst>
                                        </p:cTn>
                                        <p:tgtEl>
                                          <p:sndTgt r:embed="rId5" name="Explosion"/>
                                        </p:tgtEl>
                                      </p:cMediaNode>
                                    </p:audio>
                                  </p:subTnLst>
                                </p:cTn>
                              </p:par>
                            </p:childTnLst>
                          </p:cTn>
                        </p:par>
                        <p:par>
                          <p:cTn id="37" fill="hold">
                            <p:stCondLst>
                              <p:cond delay="2050"/>
                            </p:stCondLst>
                            <p:childTnLst>
                              <p:par>
                                <p:cTn id="38" presetID="10" presetClass="exit" presetSubtype="0" fill="hold" grpId="1" nodeType="afterEffect">
                                  <p:stCondLst>
                                    <p:cond delay="0"/>
                                  </p:stCondLst>
                                  <p:childTnLst>
                                    <p:animEffect transition="out" filter="fade">
                                      <p:cBhvr>
                                        <p:cTn id="39" dur="500"/>
                                        <p:tgtEl>
                                          <p:spTgt spid="67"/>
                                        </p:tgtEl>
                                      </p:cBhvr>
                                    </p:animEffect>
                                    <p:set>
                                      <p:cBhvr>
                                        <p:cTn id="40" dur="1" fill="hold">
                                          <p:stCondLst>
                                            <p:cond delay="499"/>
                                          </p:stCondLst>
                                        </p:cTn>
                                        <p:tgtEl>
                                          <p:spTgt spid="67"/>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64"/>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66"/>
                                        </p:tgtEl>
                                        <p:attrNameLst>
                                          <p:attrName>style.visibility</p:attrName>
                                        </p:attrNameLst>
                                      </p:cBhvr>
                                      <p:to>
                                        <p:strVal val="hidden"/>
                                      </p:to>
                                    </p:set>
                                  </p:childTnLst>
                                </p:cTn>
                              </p:par>
                            </p:childTnLst>
                          </p:cTn>
                        </p:par>
                        <p:par>
                          <p:cTn id="45" fill="hold">
                            <p:stCondLst>
                              <p:cond delay="2550"/>
                            </p:stCondLst>
                            <p:childTnLst>
                              <p:par>
                                <p:cTn id="46" presetID="1" presetClass="exit" presetSubtype="0" fill="hold" grpId="1" nodeType="afterEffect">
                                  <p:stCondLst>
                                    <p:cond delay="0"/>
                                  </p:stCondLst>
                                  <p:childTnLst>
                                    <p:set>
                                      <p:cBhvr>
                                        <p:cTn id="47" dur="1" fill="hold">
                                          <p:stCondLst>
                                            <p:cond delay="0"/>
                                          </p:stCondLst>
                                        </p:cTn>
                                        <p:tgtEl>
                                          <p:spTgt spid="6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6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 calcmode="lin" valueType="num">
                                      <p:cBhvr>
                                        <p:cTn id="54" dur="50" fill="hold"/>
                                        <p:tgtEl>
                                          <p:spTgt spid="71"/>
                                        </p:tgtEl>
                                        <p:attrNameLst>
                                          <p:attrName>ppt_w</p:attrName>
                                        </p:attrNameLst>
                                      </p:cBhvr>
                                      <p:tavLst>
                                        <p:tav tm="0">
                                          <p:val>
                                            <p:fltVal val="0"/>
                                          </p:val>
                                        </p:tav>
                                        <p:tav tm="100000">
                                          <p:val>
                                            <p:strVal val="#ppt_w"/>
                                          </p:val>
                                        </p:tav>
                                      </p:tavLst>
                                    </p:anim>
                                    <p:anim calcmode="lin" valueType="num">
                                      <p:cBhvr>
                                        <p:cTn id="55" dur="50" fill="hold"/>
                                        <p:tgtEl>
                                          <p:spTgt spid="71"/>
                                        </p:tgtEl>
                                        <p:attrNameLst>
                                          <p:attrName>ppt_h</p:attrName>
                                        </p:attrNameLst>
                                      </p:cBhvr>
                                      <p:tavLst>
                                        <p:tav tm="0">
                                          <p:val>
                                            <p:fltVal val="0"/>
                                          </p:val>
                                        </p:tav>
                                        <p:tav tm="100000">
                                          <p:val>
                                            <p:strVal val="#ppt_h"/>
                                          </p:val>
                                        </p:tav>
                                      </p:tavLst>
                                    </p:anim>
                                    <p:animEffect transition="in" filter="fade">
                                      <p:cBhvr>
                                        <p:cTn id="56" dur="50"/>
                                        <p:tgtEl>
                                          <p:spTgt spid="71"/>
                                        </p:tgtEl>
                                      </p:cBhvr>
                                    </p:animEffect>
                                  </p:childTnLst>
                                  <p:subTnLst>
                                    <p:audio>
                                      <p:cMediaNode>
                                        <p:cTn display="0" masterRel="sameClick">
                                          <p:stCondLst>
                                            <p:cond evt="begin" delay="0">
                                              <p:tn val="52"/>
                                            </p:cond>
                                          </p:stCondLst>
                                          <p:endCondLst>
                                            <p:cond evt="onStopAudio" delay="0">
                                              <p:tgtEl>
                                                <p:sldTgt/>
                                              </p:tgtEl>
                                            </p:cond>
                                          </p:endCondLst>
                                        </p:cTn>
                                        <p:tgtEl>
                                          <p:sndTgt r:embed="rId3" name="Arrow"/>
                                        </p:tgtEl>
                                      </p:cMediaNode>
                                    </p:audio>
                                  </p:subTnLst>
                                </p:cTn>
                              </p:par>
                            </p:childTnLst>
                          </p:cTn>
                        </p:par>
                        <p:par>
                          <p:cTn id="57" fill="hold">
                            <p:stCondLst>
                              <p:cond delay="50"/>
                            </p:stCondLst>
                            <p:childTnLst>
                              <p:par>
                                <p:cTn id="58" presetID="1" presetClass="entr" presetSubtype="0" fill="hold" grpId="0" nodeType="afterEffect">
                                  <p:stCondLst>
                                    <p:cond delay="0"/>
                                  </p:stCondLst>
                                  <p:childTnLst>
                                    <p:set>
                                      <p:cBhvr>
                                        <p:cTn id="59" dur="1" fill="hold">
                                          <p:stCondLst>
                                            <p:cond delay="0"/>
                                          </p:stCondLst>
                                        </p:cTn>
                                        <p:tgtEl>
                                          <p:spTgt spid="7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childTnLst>
                                </p:cTn>
                              </p:par>
                            </p:childTnLst>
                          </p:cTn>
                        </p:par>
                        <p:par>
                          <p:cTn id="62" fill="hold">
                            <p:stCondLst>
                              <p:cond delay="50"/>
                            </p:stCondLst>
                            <p:childTnLst>
                              <p:par>
                                <p:cTn id="63" presetID="10" presetClass="exit" presetSubtype="0" fill="hold" grpId="1" nodeType="afterEffect">
                                  <p:stCondLst>
                                    <p:cond delay="0"/>
                                  </p:stCondLst>
                                  <p:childTnLst>
                                    <p:animEffect transition="out" filter="fade">
                                      <p:cBhvr>
                                        <p:cTn id="64" dur="500"/>
                                        <p:tgtEl>
                                          <p:spTgt spid="71"/>
                                        </p:tgtEl>
                                      </p:cBhvr>
                                    </p:animEffect>
                                    <p:set>
                                      <p:cBhvr>
                                        <p:cTn id="65" dur="1" fill="hold">
                                          <p:stCondLst>
                                            <p:cond delay="499"/>
                                          </p:stCondLst>
                                        </p:cTn>
                                        <p:tgtEl>
                                          <p:spTgt spid="71"/>
                                        </p:tgtEl>
                                        <p:attrNameLst>
                                          <p:attrName>style.visibility</p:attrName>
                                        </p:attrNameLst>
                                      </p:cBhvr>
                                      <p:to>
                                        <p:strVal val="hidden"/>
                                      </p:to>
                                    </p:set>
                                  </p:childTnLst>
                                </p:cTn>
                              </p:par>
                            </p:childTnLst>
                          </p:cTn>
                        </p:par>
                        <p:par>
                          <p:cTn id="66" fill="hold">
                            <p:stCondLst>
                              <p:cond delay="550"/>
                            </p:stCondLst>
                            <p:childTnLst>
                              <p:par>
                                <p:cTn id="67" presetID="22" presetClass="entr" presetSubtype="4" fill="hold" grpId="0"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down)">
                                      <p:cBhvr>
                                        <p:cTn id="69" dur="500"/>
                                        <p:tgtEl>
                                          <p:spTgt spid="6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down)">
                                      <p:cBhvr>
                                        <p:cTn id="72" dur="500"/>
                                        <p:tgtEl>
                                          <p:spTgt spid="69"/>
                                        </p:tgtEl>
                                      </p:cBhvr>
                                    </p:animEffect>
                                  </p:childTnLst>
                                </p:cTn>
                              </p:par>
                              <p:par>
                                <p:cTn id="73" presetID="0" presetClass="path" presetSubtype="0" accel="50000" decel="50000" fill="hold" grpId="1" nodeType="withEffect">
                                  <p:stCondLst>
                                    <p:cond delay="0"/>
                                  </p:stCondLst>
                                  <p:childTnLst>
                                    <p:animMotion origin="layout" path="M 3.75E-6 -1.85185E-6 C 0.00247 0.00023 0.00989 0.00162 0.01536 -0.00046 C 0.02083 -0.00254 0.02734 -0.00741 0.03255 -0.01296 C 0.03776 -0.01852 0.04179 -0.02315 0.04687 -0.03333 C 0.05169 -0.04352 0.05625 -0.05301 0.06224 -0.07407 C 0.0681 -0.09514 0.07864 -0.13981 0.08281 -0.15926 C 0.08711 -0.1787 0.08658 -0.18032 0.08776 -0.19051 C 0.08906 -0.20069 0.09023 -0.20717 0.09049 -0.22037 C 0.09049 -0.23356 0.09049 -0.25278 0.08867 -0.27037 C 0.08672 -0.28796 0.08086 -0.31435 0.07864 -0.32592 " pathEditMode="relative" rAng="0" ptsTypes="AAAAAAAAAA">
                                      <p:cBhvr>
                                        <p:cTn id="74" dur="2000" fill="hold"/>
                                        <p:tgtEl>
                                          <p:spTgt spid="72"/>
                                        </p:tgtEl>
                                        <p:attrNameLst>
                                          <p:attrName>ppt_x</p:attrName>
                                          <p:attrName>ppt_y</p:attrName>
                                        </p:attrNameLst>
                                      </p:cBhvr>
                                      <p:rCtr x="4518" y="-16273"/>
                                    </p:animMotion>
                                  </p:childTnLst>
                                  <p:subTnLst>
                                    <p:audio>
                                      <p:cMediaNode>
                                        <p:cTn display="0" masterRel="sameClick">
                                          <p:stCondLst>
                                            <p:cond evt="begin" delay="0">
                                              <p:tn val="73"/>
                                            </p:cond>
                                          </p:stCondLst>
                                          <p:endCondLst>
                                            <p:cond evt="onStopAudio" delay="0">
                                              <p:tgtEl>
                                                <p:sldTgt/>
                                              </p:tgtEl>
                                            </p:cond>
                                          </p:endCondLst>
                                        </p:cTn>
                                        <p:tgtEl>
                                          <p:sndTgt r:embed="rId4" name="Phaser"/>
                                        </p:tgtEl>
                                      </p:cMediaNode>
                                    </p:audio>
                                  </p:subTnLst>
                                </p:cTn>
                              </p:par>
                              <p:par>
                                <p:cTn id="75" presetID="0" presetClass="path" presetSubtype="0" accel="50000" decel="50000" fill="hold" grpId="1" nodeType="withEffect">
                                  <p:stCondLst>
                                    <p:cond delay="0"/>
                                  </p:stCondLst>
                                  <p:childTnLst>
                                    <p:animMotion origin="layout" path="M 0.11081 -0.29305 C 0.10625 -0.2956 0.10182 -0.29768 0.09492 -0.29699 C 0.08815 -0.29629 0.07904 -0.29537 0.06953 -0.28958 C 0.06016 -0.28333 0.04883 -0.27685 0.03802 -0.26064 C 0.02747 -0.24421 0.01406 -0.21342 0.00547 -0.19143 C -0.00286 -0.16898 -0.00859 -0.14699 -0.01224 -0.12569 C -0.01602 -0.10463 -0.01654 -0.07986 -0.01654 -0.0625 C -0.01641 -0.0449 -0.01354 -0.03032 -0.01133 -0.02014 C -0.00898 -0.00995 -0.00599 -0.00509 -0.00286 -3.7037E-6 " pathEditMode="relative" rAng="0" ptsTypes="AAAAAAAAA">
                                      <p:cBhvr>
                                        <p:cTn id="76" dur="2000" spd="-100000" fill="hold"/>
                                        <p:tgtEl>
                                          <p:spTgt spid="70"/>
                                        </p:tgtEl>
                                        <p:attrNameLst>
                                          <p:attrName>ppt_x</p:attrName>
                                          <p:attrName>ppt_y</p:attrName>
                                        </p:attrNameLst>
                                      </p:cBhvr>
                                      <p:rCtr x="-6367" y="14444"/>
                                    </p:animMotion>
                                  </p:childTnLst>
                                </p:cTn>
                              </p:par>
                            </p:childTnLst>
                          </p:cTn>
                        </p:par>
                        <p:par>
                          <p:cTn id="77" fill="hold">
                            <p:stCondLst>
                              <p:cond delay="2550"/>
                            </p:stCondLst>
                            <p:childTnLst>
                              <p:par>
                                <p:cTn id="78" presetID="53" presetClass="entr" presetSubtype="16" fill="hold" grpId="0" nodeType="afterEffect">
                                  <p:stCondLst>
                                    <p:cond delay="0"/>
                                  </p:stCondLst>
                                  <p:childTnLst>
                                    <p:set>
                                      <p:cBhvr>
                                        <p:cTn id="79" dur="1" fill="hold">
                                          <p:stCondLst>
                                            <p:cond delay="0"/>
                                          </p:stCondLst>
                                        </p:cTn>
                                        <p:tgtEl>
                                          <p:spTgt spid="73"/>
                                        </p:tgtEl>
                                        <p:attrNameLst>
                                          <p:attrName>style.visibility</p:attrName>
                                        </p:attrNameLst>
                                      </p:cBhvr>
                                      <p:to>
                                        <p:strVal val="visible"/>
                                      </p:to>
                                    </p:set>
                                    <p:anim calcmode="lin" valueType="num">
                                      <p:cBhvr>
                                        <p:cTn id="80" dur="50" fill="hold"/>
                                        <p:tgtEl>
                                          <p:spTgt spid="73"/>
                                        </p:tgtEl>
                                        <p:attrNameLst>
                                          <p:attrName>ppt_w</p:attrName>
                                        </p:attrNameLst>
                                      </p:cBhvr>
                                      <p:tavLst>
                                        <p:tav tm="0">
                                          <p:val>
                                            <p:fltVal val="0"/>
                                          </p:val>
                                        </p:tav>
                                        <p:tav tm="100000">
                                          <p:val>
                                            <p:strVal val="#ppt_w"/>
                                          </p:val>
                                        </p:tav>
                                      </p:tavLst>
                                    </p:anim>
                                    <p:anim calcmode="lin" valueType="num">
                                      <p:cBhvr>
                                        <p:cTn id="81" dur="50" fill="hold"/>
                                        <p:tgtEl>
                                          <p:spTgt spid="73"/>
                                        </p:tgtEl>
                                        <p:attrNameLst>
                                          <p:attrName>ppt_h</p:attrName>
                                        </p:attrNameLst>
                                      </p:cBhvr>
                                      <p:tavLst>
                                        <p:tav tm="0">
                                          <p:val>
                                            <p:fltVal val="0"/>
                                          </p:val>
                                        </p:tav>
                                        <p:tav tm="100000">
                                          <p:val>
                                            <p:strVal val="#ppt_h"/>
                                          </p:val>
                                        </p:tav>
                                      </p:tavLst>
                                    </p:anim>
                                    <p:animEffect transition="in" filter="fade">
                                      <p:cBhvr>
                                        <p:cTn id="82" dur="50"/>
                                        <p:tgtEl>
                                          <p:spTgt spid="73"/>
                                        </p:tgtEl>
                                      </p:cBhvr>
                                    </p:animEffect>
                                  </p:childTnLst>
                                  <p:subTnLst>
                                    <p:audio>
                                      <p:cMediaNode>
                                        <p:cTn display="0" masterRel="sameClick">
                                          <p:stCondLst>
                                            <p:cond evt="begin" delay="0">
                                              <p:tn val="78"/>
                                            </p:cond>
                                          </p:stCondLst>
                                          <p:endCondLst>
                                            <p:cond evt="onStopAudio" delay="0">
                                              <p:tgtEl>
                                                <p:sldTgt/>
                                              </p:tgtEl>
                                            </p:cond>
                                          </p:endCondLst>
                                        </p:cTn>
                                        <p:tgtEl>
                                          <p:sndTgt r:embed="rId5" name="Explosion"/>
                                        </p:tgtEl>
                                      </p:cMediaNode>
                                    </p:audio>
                                  </p:subTnLst>
                                </p:cTn>
                              </p:par>
                            </p:childTnLst>
                          </p:cTn>
                        </p:par>
                        <p:par>
                          <p:cTn id="83" fill="hold">
                            <p:stCondLst>
                              <p:cond delay="2600"/>
                            </p:stCondLst>
                            <p:childTnLst>
                              <p:par>
                                <p:cTn id="84" presetID="10" presetClass="exit" presetSubtype="0" fill="hold" grpId="1" nodeType="afterEffect">
                                  <p:stCondLst>
                                    <p:cond delay="0"/>
                                  </p:stCondLst>
                                  <p:childTnLst>
                                    <p:animEffect transition="out" filter="fade">
                                      <p:cBhvr>
                                        <p:cTn id="85" dur="500"/>
                                        <p:tgtEl>
                                          <p:spTgt spid="73"/>
                                        </p:tgtEl>
                                      </p:cBhvr>
                                    </p:animEffect>
                                    <p:set>
                                      <p:cBhvr>
                                        <p:cTn id="86" dur="1" fill="hold">
                                          <p:stCondLst>
                                            <p:cond delay="499"/>
                                          </p:stCondLst>
                                        </p:cTn>
                                        <p:tgtEl>
                                          <p:spTgt spid="73"/>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70"/>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72"/>
                                        </p:tgtEl>
                                        <p:attrNameLst>
                                          <p:attrName>style.visibility</p:attrName>
                                        </p:attrNameLst>
                                      </p:cBhvr>
                                      <p:to>
                                        <p:strVal val="hidden"/>
                                      </p:to>
                                    </p:set>
                                  </p:childTnLst>
                                </p:cTn>
                              </p:par>
                            </p:childTnLst>
                          </p:cTn>
                        </p:par>
                        <p:par>
                          <p:cTn id="91" fill="hold">
                            <p:stCondLst>
                              <p:cond delay="3100"/>
                            </p:stCondLst>
                            <p:childTnLst>
                              <p:par>
                                <p:cTn id="92" presetID="1" presetClass="exit" presetSubtype="0" fill="hold" grpId="1" nodeType="afterEffect">
                                  <p:stCondLst>
                                    <p:cond delay="0"/>
                                  </p:stCondLst>
                                  <p:childTnLst>
                                    <p:set>
                                      <p:cBhvr>
                                        <p:cTn id="93" dur="1" fill="hold">
                                          <p:stCondLst>
                                            <p:cond delay="0"/>
                                          </p:stCondLst>
                                        </p:cTn>
                                        <p:tgtEl>
                                          <p:spTgt spid="68"/>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6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76"/>
                                        </p:tgtEl>
                                        <p:attrNameLst>
                                          <p:attrName>style.visibility</p:attrName>
                                        </p:attrNameLst>
                                      </p:cBhvr>
                                      <p:to>
                                        <p:strVal val="visible"/>
                                      </p:to>
                                    </p:set>
                                    <p:anim calcmode="lin" valueType="num">
                                      <p:cBhvr>
                                        <p:cTn id="100" dur="50" fill="hold"/>
                                        <p:tgtEl>
                                          <p:spTgt spid="76"/>
                                        </p:tgtEl>
                                        <p:attrNameLst>
                                          <p:attrName>ppt_w</p:attrName>
                                        </p:attrNameLst>
                                      </p:cBhvr>
                                      <p:tavLst>
                                        <p:tav tm="0">
                                          <p:val>
                                            <p:fltVal val="0"/>
                                          </p:val>
                                        </p:tav>
                                        <p:tav tm="100000">
                                          <p:val>
                                            <p:strVal val="#ppt_w"/>
                                          </p:val>
                                        </p:tav>
                                      </p:tavLst>
                                    </p:anim>
                                    <p:anim calcmode="lin" valueType="num">
                                      <p:cBhvr>
                                        <p:cTn id="101" dur="50" fill="hold"/>
                                        <p:tgtEl>
                                          <p:spTgt spid="76"/>
                                        </p:tgtEl>
                                        <p:attrNameLst>
                                          <p:attrName>ppt_h</p:attrName>
                                        </p:attrNameLst>
                                      </p:cBhvr>
                                      <p:tavLst>
                                        <p:tav tm="0">
                                          <p:val>
                                            <p:fltVal val="0"/>
                                          </p:val>
                                        </p:tav>
                                        <p:tav tm="100000">
                                          <p:val>
                                            <p:strVal val="#ppt_h"/>
                                          </p:val>
                                        </p:tav>
                                      </p:tavLst>
                                    </p:anim>
                                    <p:animEffect transition="in" filter="fade">
                                      <p:cBhvr>
                                        <p:cTn id="102" dur="50"/>
                                        <p:tgtEl>
                                          <p:spTgt spid="76"/>
                                        </p:tgtEl>
                                      </p:cBhvr>
                                    </p:animEffect>
                                  </p:childTnLst>
                                  <p:subTnLst>
                                    <p:audio>
                                      <p:cMediaNode>
                                        <p:cTn display="0" masterRel="sameClick">
                                          <p:stCondLst>
                                            <p:cond evt="begin" delay="0">
                                              <p:tn val="98"/>
                                            </p:cond>
                                          </p:stCondLst>
                                          <p:endCondLst>
                                            <p:cond evt="onStopAudio" delay="0">
                                              <p:tgtEl>
                                                <p:sldTgt/>
                                              </p:tgtEl>
                                            </p:cond>
                                          </p:endCondLst>
                                        </p:cTn>
                                        <p:tgtEl>
                                          <p:sndTgt r:embed="rId3" name="Arrow"/>
                                        </p:tgtEl>
                                      </p:cMediaNode>
                                    </p:audio>
                                  </p:subTnLst>
                                </p:cTn>
                              </p:par>
                            </p:childTnLst>
                          </p:cTn>
                        </p:par>
                        <p:par>
                          <p:cTn id="103" fill="hold">
                            <p:stCondLst>
                              <p:cond delay="50"/>
                            </p:stCondLst>
                            <p:childTnLst>
                              <p:par>
                                <p:cTn id="104" presetID="1" presetClass="entr" presetSubtype="0" fill="hold" grpId="0" nodeType="afterEffect">
                                  <p:stCondLst>
                                    <p:cond delay="0"/>
                                  </p:stCondLst>
                                  <p:childTnLst>
                                    <p:set>
                                      <p:cBhvr>
                                        <p:cTn id="105" dur="1" fill="hold">
                                          <p:stCondLst>
                                            <p:cond delay="0"/>
                                          </p:stCondLst>
                                        </p:cTn>
                                        <p:tgtEl>
                                          <p:spTgt spid="7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75"/>
                                        </p:tgtEl>
                                        <p:attrNameLst>
                                          <p:attrName>style.visibility</p:attrName>
                                        </p:attrNameLst>
                                      </p:cBhvr>
                                      <p:to>
                                        <p:strVal val="visible"/>
                                      </p:to>
                                    </p:set>
                                  </p:childTnLst>
                                </p:cTn>
                              </p:par>
                            </p:childTnLst>
                          </p:cTn>
                        </p:par>
                        <p:par>
                          <p:cTn id="108" fill="hold">
                            <p:stCondLst>
                              <p:cond delay="50"/>
                            </p:stCondLst>
                            <p:childTnLst>
                              <p:par>
                                <p:cTn id="109" presetID="10" presetClass="exit" presetSubtype="0" fill="hold" grpId="1" nodeType="afterEffect">
                                  <p:stCondLst>
                                    <p:cond delay="0"/>
                                  </p:stCondLst>
                                  <p:childTnLst>
                                    <p:animEffect transition="out" filter="fade">
                                      <p:cBhvr>
                                        <p:cTn id="110" dur="500"/>
                                        <p:tgtEl>
                                          <p:spTgt spid="76"/>
                                        </p:tgtEl>
                                      </p:cBhvr>
                                    </p:animEffect>
                                    <p:set>
                                      <p:cBhvr>
                                        <p:cTn id="111" dur="1" fill="hold">
                                          <p:stCondLst>
                                            <p:cond delay="499"/>
                                          </p:stCondLst>
                                        </p:cTn>
                                        <p:tgtEl>
                                          <p:spTgt spid="76"/>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74"/>
                                        </p:tgtEl>
                                        <p:attrNameLst>
                                          <p:attrName>style.visibility</p:attrName>
                                        </p:attrNameLst>
                                      </p:cBhvr>
                                      <p:to>
                                        <p:strVal val="visible"/>
                                      </p:to>
                                    </p:set>
                                    <p:animEffect transition="in" filter="wipe(down)">
                                      <p:cBhvr>
                                        <p:cTn id="116" dur="500"/>
                                        <p:tgtEl>
                                          <p:spTgt spid="74"/>
                                        </p:tgtEl>
                                      </p:cBhvr>
                                    </p:animEffect>
                                  </p:childTnLst>
                                </p:cTn>
                              </p:par>
                            </p:childTnLst>
                          </p:cTn>
                        </p:par>
                        <p:par>
                          <p:cTn id="117" fill="hold">
                            <p:stCondLst>
                              <p:cond delay="500"/>
                            </p:stCondLst>
                            <p:childTnLst>
                              <p:par>
                                <p:cTn id="118" presetID="55" presetClass="path" presetSubtype="0" fill="hold" grpId="1" nodeType="afterEffect">
                                  <p:stCondLst>
                                    <p:cond delay="0"/>
                                  </p:stCondLst>
                                  <p:childTnLst>
                                    <p:animMotion origin="layout" path="M 3.75E-6 -0.01343 C 0.00117 -0.04838 -0.01537 -0.07871 -0.03724 -0.08102 C -0.05821 -0.08334 -0.078 -0.05996 -0.0793 -0.02593 C -0.08086 0.00509 -0.06719 0.03426 -0.04727 0.0368 C -0.0293 0.03819 -0.01237 0.01875 -0.01094 -0.01019 C -0.00977 -0.03704 -0.02136 -0.06204 -0.03802 -0.06412 C -0.05339 -0.06551 -0.06784 -0.04954 -0.06875 -0.02523 C -0.06967 -0.00301 -0.06055 0.01805 -0.04675 0.01921 C -0.03438 0.02083 -0.02253 0.00833 -0.02162 -0.01158 C -0.02097 -0.02917 -0.02787 -0.0463 -0.03868 -0.04722 C -0.04818 -0.04838 -0.05756 -0.03912 -0.05821 -0.02408 C -0.05886 -0.01088 -0.05391 0.00162 -0.0461 0.00278 C -0.03959 0.0037 -0.03256 -0.00209 -0.0323 -0.0125 C -0.03177 -0.0206 -0.03438 -0.02986 -0.0392 -0.03102 C -0.0431 -0.03102 -0.04714 -0.02871 -0.04766 -0.02292 C -0.04818 -0.01922 -0.04727 -0.01574 -0.04558 -0.01389 C -0.04467 -0.01343 -0.04375 -0.01343 -0.04284 -0.01389 " pathEditMode="relative" rAng="0" ptsTypes="AAAAAAAAAAAAAAAAA">
                                      <p:cBhvr>
                                        <p:cTn id="119" dur="2000" fill="hold"/>
                                        <p:tgtEl>
                                          <p:spTgt spid="75"/>
                                        </p:tgtEl>
                                        <p:attrNameLst>
                                          <p:attrName>ppt_x</p:attrName>
                                          <p:attrName>ppt_y</p:attrName>
                                        </p:attrNameLst>
                                      </p:cBhvr>
                                      <p:rCtr x="-3971" y="-880"/>
                                    </p:animMotion>
                                  </p:childTnLst>
                                  <p:subTnLst>
                                    <p:audio>
                                      <p:cMediaNode>
                                        <p:cTn display="0" masterRel="sameClick">
                                          <p:stCondLst>
                                            <p:cond evt="begin" delay="0">
                                              <p:tn val="118"/>
                                            </p:cond>
                                          </p:stCondLst>
                                          <p:endCondLst>
                                            <p:cond evt="onStopAudio" delay="0">
                                              <p:tgtEl>
                                                <p:sldTgt/>
                                              </p:tgtEl>
                                            </p:cond>
                                          </p:endCondLst>
                                        </p:cTn>
                                        <p:tgtEl>
                                          <p:sndTgt r:embed="rId6" name="Screeching Brake"/>
                                        </p:tgtEl>
                                      </p:cMediaNode>
                                    </p:audio>
                                  </p:subTnLst>
                                </p:cTn>
                              </p:par>
                              <p:par>
                                <p:cTn id="120" presetID="53" presetClass="exit" presetSubtype="32" fill="hold" grpId="2" nodeType="withEffect">
                                  <p:stCondLst>
                                    <p:cond delay="0"/>
                                  </p:stCondLst>
                                  <p:childTnLst>
                                    <p:anim calcmode="lin" valueType="num">
                                      <p:cBhvr>
                                        <p:cTn id="121" dur="2000"/>
                                        <p:tgtEl>
                                          <p:spTgt spid="75"/>
                                        </p:tgtEl>
                                        <p:attrNameLst>
                                          <p:attrName>ppt_w</p:attrName>
                                        </p:attrNameLst>
                                      </p:cBhvr>
                                      <p:tavLst>
                                        <p:tav tm="0">
                                          <p:val>
                                            <p:strVal val="ppt_w"/>
                                          </p:val>
                                        </p:tav>
                                        <p:tav tm="100000">
                                          <p:val>
                                            <p:fltVal val="0"/>
                                          </p:val>
                                        </p:tav>
                                      </p:tavLst>
                                    </p:anim>
                                    <p:anim calcmode="lin" valueType="num">
                                      <p:cBhvr>
                                        <p:cTn id="122" dur="2000"/>
                                        <p:tgtEl>
                                          <p:spTgt spid="75"/>
                                        </p:tgtEl>
                                        <p:attrNameLst>
                                          <p:attrName>ppt_h</p:attrName>
                                        </p:attrNameLst>
                                      </p:cBhvr>
                                      <p:tavLst>
                                        <p:tav tm="0">
                                          <p:val>
                                            <p:strVal val="ppt_h"/>
                                          </p:val>
                                        </p:tav>
                                        <p:tav tm="100000">
                                          <p:val>
                                            <p:fltVal val="0"/>
                                          </p:val>
                                        </p:tav>
                                      </p:tavLst>
                                    </p:anim>
                                    <p:animEffect transition="out" filter="fade">
                                      <p:cBhvr>
                                        <p:cTn id="123" dur="2000"/>
                                        <p:tgtEl>
                                          <p:spTgt spid="75"/>
                                        </p:tgtEl>
                                      </p:cBhvr>
                                    </p:animEffect>
                                    <p:set>
                                      <p:cBhvr>
                                        <p:cTn id="124" dur="1" fill="hold">
                                          <p:stCondLst>
                                            <p:cond delay="1999"/>
                                          </p:stCondLst>
                                        </p:cTn>
                                        <p:tgtEl>
                                          <p:spTgt spid="75"/>
                                        </p:tgtEl>
                                        <p:attrNameLst>
                                          <p:attrName>style.visibility</p:attrName>
                                        </p:attrNameLst>
                                      </p:cBhvr>
                                      <p:to>
                                        <p:strVal val="hidden"/>
                                      </p:to>
                                    </p:set>
                                  </p:childTnLst>
                                </p:cTn>
                              </p:par>
                            </p:childTnLst>
                          </p:cTn>
                        </p:par>
                        <p:par>
                          <p:cTn id="125" fill="hold">
                            <p:stCondLst>
                              <p:cond delay="2500"/>
                            </p:stCondLst>
                            <p:childTnLst>
                              <p:par>
                                <p:cTn id="126" presetID="0" presetClass="path" presetSubtype="0" fill="hold" grpId="1" nodeType="afterEffect">
                                  <p:stCondLst>
                                    <p:cond delay="0"/>
                                  </p:stCondLst>
                                  <p:childTnLst>
                                    <p:animMotion origin="layout" path="M 0.00378 0.00162 C 0.00716 -0.00371 0.01927 -0.00162 0.02331 -0.03079 C 0.02722 -0.05996 0.03633 -0.09769 0.02813 -0.17408 C 0.01992 -0.25047 -0.00521 -0.4044 -0.02539 -0.48936 C -0.04544 -0.57431 -0.0707 -0.63658 -0.09271 -0.68403 C -0.11471 -0.72963 -0.14388 -0.75162 -0.15729 -0.76945 " pathEditMode="relative" rAng="0" ptsTypes="AAAAAA">
                                      <p:cBhvr>
                                        <p:cTn id="127" dur="2000" fill="hold"/>
                                        <p:tgtEl>
                                          <p:spTgt spid="77"/>
                                        </p:tgtEl>
                                        <p:attrNameLst>
                                          <p:attrName>ppt_x</p:attrName>
                                          <p:attrName>ppt_y</p:attrName>
                                        </p:attrNameLst>
                                      </p:cBhvr>
                                      <p:rCtr x="-6680" y="-38565"/>
                                    </p:animMotion>
                                  </p:childTnLst>
                                  <p:subTnLst>
                                    <p:audio>
                                      <p:cMediaNode>
                                        <p:cTn display="0" masterRel="sameClick">
                                          <p:stCondLst>
                                            <p:cond evt="begin" delay="0">
                                              <p:tn val="126"/>
                                            </p:cond>
                                          </p:stCondLst>
                                          <p:endCondLst>
                                            <p:cond evt="onStopAudio" delay="0">
                                              <p:tgtEl>
                                                <p:sldTgt/>
                                              </p:tgtEl>
                                            </p:cond>
                                          </p:endCondLst>
                                        </p:cTn>
                                        <p:tgtEl>
                                          <p:sndTgt r:embed="rId7" name="Yeehaw"/>
                                        </p:tgtEl>
                                      </p:cMediaNode>
                                    </p:audio>
                                  </p:subTnLst>
                                </p:cTn>
                              </p:par>
                            </p:childTnLst>
                          </p:cTn>
                        </p:par>
                        <p:par>
                          <p:cTn id="128" fill="hold">
                            <p:stCondLst>
                              <p:cond delay="4500"/>
                            </p:stCondLst>
                            <p:childTnLst>
                              <p:par>
                                <p:cTn id="129" presetID="1" presetClass="exit" presetSubtype="0" fill="hold" grpId="1" nodeType="afterEffect">
                                  <p:stCondLst>
                                    <p:cond delay="0"/>
                                  </p:stCondLst>
                                  <p:childTnLst>
                                    <p:set>
                                      <p:cBhvr>
                                        <p:cTn id="130" dur="1" fill="hold">
                                          <p:stCondLst>
                                            <p:cond delay="0"/>
                                          </p:stCondLst>
                                        </p:cTn>
                                        <p:tgtEl>
                                          <p:spTgt spid="74"/>
                                        </p:tgtEl>
                                        <p:attrNameLst>
                                          <p:attrName>style.visibility</p:attrName>
                                        </p:attrNameLst>
                                      </p:cBhvr>
                                      <p:to>
                                        <p:strVal val="hidden"/>
                                      </p:to>
                                    </p:set>
                                  </p:childTnLst>
                                </p:cTn>
                              </p:par>
                            </p:childTnLst>
                          </p:cTn>
                        </p:par>
                        <p:par>
                          <p:cTn id="131" fill="hold">
                            <p:stCondLst>
                              <p:cond delay="4500"/>
                            </p:stCondLst>
                            <p:childTnLst>
                              <p:par>
                                <p:cTn id="132" presetID="10" presetClass="entr" presetSubtype="0" fill="hold" grpId="0" nodeType="afterEffect">
                                  <p:stCondLst>
                                    <p:cond delay="0"/>
                                  </p:stCondLst>
                                  <p:childTnLst>
                                    <p:set>
                                      <p:cBhvr>
                                        <p:cTn id="133" dur="1" fill="hold">
                                          <p:stCondLst>
                                            <p:cond delay="0"/>
                                          </p:stCondLst>
                                        </p:cTn>
                                        <p:tgtEl>
                                          <p:spTgt spid="78"/>
                                        </p:tgtEl>
                                        <p:attrNameLst>
                                          <p:attrName>style.visibility</p:attrName>
                                        </p:attrNameLst>
                                      </p:cBhvr>
                                      <p:to>
                                        <p:strVal val="visible"/>
                                      </p:to>
                                    </p:set>
                                    <p:animEffect transition="in" filter="fade">
                                      <p:cBhvr>
                                        <p:cTn id="134" dur="1500"/>
                                        <p:tgtEl>
                                          <p:spTgt spid="78"/>
                                        </p:tgtEl>
                                      </p:cBhvr>
                                    </p:animEffect>
                                  </p:childTnLst>
                                </p:cTn>
                              </p:par>
                            </p:childTnLst>
                          </p:cTn>
                        </p:par>
                        <p:par>
                          <p:cTn id="135" fill="hold">
                            <p:stCondLst>
                              <p:cond delay="6000"/>
                            </p:stCondLst>
                            <p:childTnLst>
                              <p:par>
                                <p:cTn id="136" presetID="6" presetClass="entr" presetSubtype="32" fill="hold" nodeType="afterEffect">
                                  <p:stCondLst>
                                    <p:cond delay="0"/>
                                  </p:stCondLst>
                                  <p:childTnLst>
                                    <p:set>
                                      <p:cBhvr>
                                        <p:cTn id="137" dur="1" fill="hold">
                                          <p:stCondLst>
                                            <p:cond delay="0"/>
                                          </p:stCondLst>
                                        </p:cTn>
                                        <p:tgtEl>
                                          <p:spTgt spid="79"/>
                                        </p:tgtEl>
                                        <p:attrNameLst>
                                          <p:attrName>style.visibility</p:attrName>
                                        </p:attrNameLst>
                                      </p:cBhvr>
                                      <p:to>
                                        <p:strVal val="visible"/>
                                      </p:to>
                                    </p:set>
                                    <p:animEffect transition="in" filter="circle(out)">
                                      <p:cBhvr>
                                        <p:cTn id="138"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3" grpId="0" animBg="1"/>
      <p:bldP spid="63" grpId="1" animBg="1"/>
      <p:bldP spid="64" grpId="0" animBg="1"/>
      <p:bldP spid="64" grpId="1" animBg="1"/>
      <p:bldP spid="64" grpId="2" animBg="1"/>
      <p:bldP spid="65" grpId="0" animBg="1"/>
      <p:bldP spid="65" grpId="1" animBg="1"/>
      <p:bldP spid="66" grpId="0" animBg="1"/>
      <p:bldP spid="66" grpId="1" animBg="1"/>
      <p:bldP spid="66" grpId="2" animBg="1"/>
      <p:bldP spid="67" grpId="0" animBg="1"/>
      <p:bldP spid="67" grpId="1" animBg="1"/>
      <p:bldP spid="68" grpId="0" animBg="1"/>
      <p:bldP spid="68" grpId="1" animBg="1"/>
      <p:bldP spid="69" grpId="0" animBg="1"/>
      <p:bldP spid="69" grpId="1" animBg="1"/>
      <p:bldP spid="70" grpId="0" animBg="1"/>
      <p:bldP spid="70" grpId="1" animBg="1"/>
      <p:bldP spid="70" grpId="2" animBg="1"/>
      <p:bldP spid="71" grpId="0" animBg="1"/>
      <p:bldP spid="71" grpId="1" animBg="1"/>
      <p:bldP spid="72" grpId="0" animBg="1"/>
      <p:bldP spid="72" grpId="1" animBg="1"/>
      <p:bldP spid="72" grpId="2" animBg="1"/>
      <p:bldP spid="73" grpId="0" animBg="1"/>
      <p:bldP spid="73" grpId="1" animBg="1"/>
      <p:bldP spid="74" grpId="0" animBg="1"/>
      <p:bldP spid="74" grpId="1" animBg="1"/>
      <p:bldP spid="75" grpId="0" animBg="1"/>
      <p:bldP spid="75" grpId="1" animBg="1"/>
      <p:bldP spid="75" grpId="2" animBg="1"/>
      <p:bldP spid="76" grpId="0" animBg="1"/>
      <p:bldP spid="76" grpId="1" animBg="1"/>
      <p:bldP spid="77" grpId="0" animBg="1"/>
      <p:bldP spid="77" grpId="1" animBg="1"/>
      <p:bldP spid="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5B01A-3F35-AC6E-693D-82665ABCDA89}"/>
              </a:ext>
            </a:extLst>
          </p:cNvPr>
          <p:cNvSpPr>
            <a:spLocks noGrp="1"/>
          </p:cNvSpPr>
          <p:nvPr>
            <p:ph type="title"/>
          </p:nvPr>
        </p:nvSpPr>
        <p:spPr/>
        <p:txBody>
          <a:bodyPr>
            <a:normAutofit fontScale="90000"/>
          </a:bodyPr>
          <a:lstStyle/>
          <a:p>
            <a:r>
              <a:rPr lang="en-US" dirty="0"/>
              <a:t>Black Hole &amp; Unruh Radiation</a:t>
            </a:r>
          </a:p>
        </p:txBody>
      </p:sp>
      <p:sp>
        <p:nvSpPr>
          <p:cNvPr id="4" name="Oval 3">
            <a:extLst>
              <a:ext uri="{FF2B5EF4-FFF2-40B4-BE49-F238E27FC236}">
                <a16:creationId xmlns:a16="http://schemas.microsoft.com/office/drawing/2014/main" id="{B573FD08-0BE1-B078-2CDA-C819F4C67F32}"/>
              </a:ext>
            </a:extLst>
          </p:cNvPr>
          <p:cNvSpPr/>
          <p:nvPr/>
        </p:nvSpPr>
        <p:spPr bwMode="auto">
          <a:xfrm>
            <a:off x="3524896" y="1991015"/>
            <a:ext cx="2022529" cy="2022530"/>
          </a:xfrm>
          <a:prstGeom prst="ellipse">
            <a:avLst/>
          </a:prstGeom>
          <a:solidFill>
            <a:schemeClr val="tx1"/>
          </a:solidFill>
          <a:ln w="38100" cap="flat" cmpd="sng" algn="ctr">
            <a:noFill/>
            <a:prstDash val="solid"/>
            <a:round/>
            <a:headEnd type="none" w="med" len="med"/>
            <a:tailEnd type="none" w="med" len="med"/>
          </a:ln>
          <a:effectLst>
            <a:prstShdw prst="shdw18" dist="17961" dir="13500000">
              <a:schemeClr val="accent1">
                <a:gamma/>
                <a:shade val="60000"/>
                <a:invGamma/>
              </a:schemeClr>
            </a:prst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r>
              <a:rPr kumimoji="1" lang="en-US" sz="1350" dirty="0">
                <a:solidFill>
                  <a:schemeClr val="bg1"/>
                </a:solidFill>
                <a:latin typeface="Times New Roman" charset="0"/>
                <a:ea typeface="ＭＳ Ｐゴシック" charset="0"/>
              </a:rPr>
              <a:t>Black Hole</a:t>
            </a:r>
          </a:p>
          <a:p>
            <a:pPr algn="ctr" defTabSz="685800" eaLnBrk="0" fontAlgn="base" hangingPunct="0">
              <a:spcBef>
                <a:spcPct val="0"/>
              </a:spcBef>
              <a:spcAft>
                <a:spcPct val="0"/>
              </a:spcAft>
            </a:pPr>
            <a:r>
              <a:rPr kumimoji="1" lang="en-US" sz="1350" dirty="0">
                <a:solidFill>
                  <a:schemeClr val="bg1"/>
                </a:solidFill>
                <a:latin typeface="Times New Roman" charset="0"/>
                <a:ea typeface="ＭＳ Ｐゴシック" charset="0"/>
              </a:rPr>
              <a:t>or</a:t>
            </a:r>
          </a:p>
          <a:p>
            <a:pPr algn="ctr" defTabSz="685800" eaLnBrk="0" fontAlgn="base" hangingPunct="0">
              <a:spcBef>
                <a:spcPct val="0"/>
              </a:spcBef>
              <a:spcAft>
                <a:spcPct val="0"/>
              </a:spcAft>
            </a:pPr>
            <a:r>
              <a:rPr lang="en-US" sz="1350" dirty="0">
                <a:solidFill>
                  <a:schemeClr val="bg1"/>
                </a:solidFill>
              </a:rPr>
              <a:t>Neutron Star</a:t>
            </a:r>
            <a:endParaRPr kumimoji="1" lang="en-US" sz="1350" dirty="0">
              <a:solidFill>
                <a:schemeClr val="bg1"/>
              </a:solidFill>
              <a:latin typeface="Times New Roman" charset="0"/>
              <a:ea typeface="ＭＳ Ｐゴシック" charset="0"/>
            </a:endParaRPr>
          </a:p>
        </p:txBody>
      </p:sp>
      <p:sp>
        <p:nvSpPr>
          <p:cNvPr id="6" name="Textfeld 5">
            <a:extLst>
              <a:ext uri="{FF2B5EF4-FFF2-40B4-BE49-F238E27FC236}">
                <a16:creationId xmlns:a16="http://schemas.microsoft.com/office/drawing/2014/main" id="{492C409C-276C-668B-6AF6-268201831993}"/>
              </a:ext>
            </a:extLst>
          </p:cNvPr>
          <p:cNvSpPr txBox="1"/>
          <p:nvPr/>
        </p:nvSpPr>
        <p:spPr>
          <a:xfrm>
            <a:off x="3838738" y="1026248"/>
            <a:ext cx="1511084" cy="461665"/>
          </a:xfrm>
          <a:prstGeom prst="rect">
            <a:avLst/>
          </a:prstGeom>
          <a:noFill/>
        </p:spPr>
        <p:txBody>
          <a:bodyPr wrap="square" rtlCol="0">
            <a:spAutoFit/>
          </a:bodyPr>
          <a:lstStyle/>
          <a:p>
            <a:pPr algn="ctr"/>
            <a:r>
              <a:rPr lang="en-US" sz="1200" dirty="0">
                <a:latin typeface="Verdana"/>
                <a:cs typeface="Verdana"/>
              </a:rPr>
              <a:t>Metal Plate</a:t>
            </a:r>
          </a:p>
          <a:p>
            <a:pPr algn="ctr"/>
            <a:r>
              <a:rPr lang="en-US" sz="1200" dirty="0">
                <a:latin typeface="Verdana"/>
                <a:cs typeface="Verdana"/>
              </a:rPr>
              <a:t>T&lt;T</a:t>
            </a:r>
            <a:r>
              <a:rPr lang="en-US" sz="1200" baseline="-25000" dirty="0">
                <a:latin typeface="Verdana"/>
                <a:cs typeface="Verdana"/>
              </a:rPr>
              <a:t>H</a:t>
            </a:r>
          </a:p>
        </p:txBody>
      </p:sp>
      <p:cxnSp>
        <p:nvCxnSpPr>
          <p:cNvPr id="8" name="Gerade Verbindung 7">
            <a:extLst>
              <a:ext uri="{FF2B5EF4-FFF2-40B4-BE49-F238E27FC236}">
                <a16:creationId xmlns:a16="http://schemas.microsoft.com/office/drawing/2014/main" id="{B834FC99-55C9-1EFA-AAEA-175D5039F3DF}"/>
              </a:ext>
            </a:extLst>
          </p:cNvPr>
          <p:cNvCxnSpPr/>
          <p:nvPr/>
        </p:nvCxnSpPr>
        <p:spPr bwMode="auto">
          <a:xfrm flipH="1">
            <a:off x="7213491" y="1683030"/>
            <a:ext cx="371960" cy="235381"/>
          </a:xfrm>
          <a:prstGeom prst="line">
            <a:avLst/>
          </a:prstGeom>
          <a:noFill/>
          <a:ln w="3810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9" name="Gerade Verbindung 8">
            <a:extLst>
              <a:ext uri="{FF2B5EF4-FFF2-40B4-BE49-F238E27FC236}">
                <a16:creationId xmlns:a16="http://schemas.microsoft.com/office/drawing/2014/main" id="{DA7E61F8-B0AA-5A9D-ACE2-563E41E6BD07}"/>
              </a:ext>
            </a:extLst>
          </p:cNvPr>
          <p:cNvCxnSpPr/>
          <p:nvPr/>
        </p:nvCxnSpPr>
        <p:spPr bwMode="auto">
          <a:xfrm flipH="1">
            <a:off x="7366536" y="1916231"/>
            <a:ext cx="371960" cy="235381"/>
          </a:xfrm>
          <a:prstGeom prst="line">
            <a:avLst/>
          </a:prstGeom>
          <a:noFill/>
          <a:ln w="3810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10" name="Gerade Verbindung 9">
            <a:extLst>
              <a:ext uri="{FF2B5EF4-FFF2-40B4-BE49-F238E27FC236}">
                <a16:creationId xmlns:a16="http://schemas.microsoft.com/office/drawing/2014/main" id="{E7D97980-8217-3982-83BD-075AE56A7B5F}"/>
              </a:ext>
            </a:extLst>
          </p:cNvPr>
          <p:cNvCxnSpPr>
            <a:cxnSpLocks/>
          </p:cNvCxnSpPr>
          <p:nvPr/>
        </p:nvCxnSpPr>
        <p:spPr bwMode="auto">
          <a:xfrm flipH="1">
            <a:off x="7447903" y="2186725"/>
            <a:ext cx="404893" cy="176777"/>
          </a:xfrm>
          <a:prstGeom prst="line">
            <a:avLst/>
          </a:prstGeom>
          <a:noFill/>
          <a:ln w="3810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11" name="Gerade Verbindung 10">
            <a:extLst>
              <a:ext uri="{FF2B5EF4-FFF2-40B4-BE49-F238E27FC236}">
                <a16:creationId xmlns:a16="http://schemas.microsoft.com/office/drawing/2014/main" id="{6BA422F2-30D1-B6F7-D697-5F777D02DE89}"/>
              </a:ext>
            </a:extLst>
          </p:cNvPr>
          <p:cNvCxnSpPr>
            <a:cxnSpLocks/>
          </p:cNvCxnSpPr>
          <p:nvPr/>
        </p:nvCxnSpPr>
        <p:spPr bwMode="auto">
          <a:xfrm flipH="1">
            <a:off x="7475025" y="2476350"/>
            <a:ext cx="402956" cy="71680"/>
          </a:xfrm>
          <a:prstGeom prst="line">
            <a:avLst/>
          </a:prstGeom>
          <a:noFill/>
          <a:ln w="3810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12" name="Gerade Verbindung 11">
            <a:extLst>
              <a:ext uri="{FF2B5EF4-FFF2-40B4-BE49-F238E27FC236}">
                <a16:creationId xmlns:a16="http://schemas.microsoft.com/office/drawing/2014/main" id="{C4EEF65D-4E87-AE06-FD0F-D9716CC87D49}"/>
              </a:ext>
            </a:extLst>
          </p:cNvPr>
          <p:cNvCxnSpPr>
            <a:cxnSpLocks/>
          </p:cNvCxnSpPr>
          <p:nvPr/>
        </p:nvCxnSpPr>
        <p:spPr bwMode="auto">
          <a:xfrm flipH="1">
            <a:off x="7467276" y="2755319"/>
            <a:ext cx="410705" cy="0"/>
          </a:xfrm>
          <a:prstGeom prst="line">
            <a:avLst/>
          </a:prstGeom>
          <a:noFill/>
          <a:ln w="3810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pic>
        <p:nvPicPr>
          <p:cNvPr id="17" name="Picture 2">
            <a:extLst>
              <a:ext uri="{FF2B5EF4-FFF2-40B4-BE49-F238E27FC236}">
                <a16:creationId xmlns:a16="http://schemas.microsoft.com/office/drawing/2014/main" id="{C6EEEF1A-F20A-7519-B33F-0410001DC72E}"/>
              </a:ext>
            </a:extLst>
          </p:cNvPr>
          <p:cNvPicPr>
            <a:picLocks noGrp="1" noChangeAspect="1" noChangeArrowheads="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3089" t="3511" r="1866" b="21304"/>
          <a:stretch/>
        </p:blipFill>
        <p:spPr bwMode="auto">
          <a:xfrm>
            <a:off x="5291703" y="1487913"/>
            <a:ext cx="2557220" cy="2578052"/>
          </a:xfrm>
          <a:prstGeom prst="rect">
            <a:avLst/>
          </a:prstGeom>
          <a:noFill/>
          <a:extLst>
            <a:ext uri="{909E8E84-426E-40DD-AFC4-6F175D3DCCD1}">
              <a14:hiddenFill xmlns:a14="http://schemas.microsoft.com/office/drawing/2010/main">
                <a:solidFill>
                  <a:srgbClr val="FFFFFF"/>
                </a:solidFill>
              </a14:hiddenFill>
            </a:ext>
          </a:extLst>
        </p:spPr>
      </p:pic>
      <p:sp>
        <p:nvSpPr>
          <p:cNvPr id="5" name="Ring 4">
            <a:extLst>
              <a:ext uri="{FF2B5EF4-FFF2-40B4-BE49-F238E27FC236}">
                <a16:creationId xmlns:a16="http://schemas.microsoft.com/office/drawing/2014/main" id="{8FA1FA1E-F28D-70C4-5AA5-5706B560002E}"/>
              </a:ext>
            </a:extLst>
          </p:cNvPr>
          <p:cNvSpPr/>
          <p:nvPr/>
        </p:nvSpPr>
        <p:spPr bwMode="auto">
          <a:xfrm>
            <a:off x="3013451" y="1479572"/>
            <a:ext cx="3045417" cy="3045417"/>
          </a:xfrm>
          <a:prstGeom prst="donut">
            <a:avLst>
              <a:gd name="adj" fmla="val 4375"/>
            </a:avLst>
          </a:prstGeom>
          <a:solidFill>
            <a:srgbClr val="0000EE"/>
          </a:solidFill>
          <a:ln w="38100" cap="flat" cmpd="sng" algn="ctr">
            <a:noFill/>
            <a:prstDash val="solid"/>
            <a:round/>
            <a:headEnd type="none" w="med" len="med"/>
            <a:tailEnd type="none" w="med" len="med"/>
          </a:ln>
          <a:effectLst>
            <a:prstShdw prst="shdw18" dist="17961" dir="13500000">
              <a:schemeClr val="accent1">
                <a:gamma/>
                <a:shade val="60000"/>
                <a:invGamma/>
              </a:schemeClr>
            </a:prst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endParaRPr kumimoji="1" lang="en-US" sz="1350">
              <a:latin typeface="Times New Roman" charset="0"/>
              <a:ea typeface="ＭＳ Ｐゴシック" charset="0"/>
            </a:endParaRPr>
          </a:p>
        </p:txBody>
      </p:sp>
    </p:spTree>
    <p:extLst>
      <p:ext uri="{BB962C8B-B14F-4D97-AF65-F5344CB8AC3E}">
        <p14:creationId xmlns:p14="http://schemas.microsoft.com/office/powerpoint/2010/main" val="420615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2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CEFD54-02F6-BA59-94B9-617959A99A11}"/>
              </a:ext>
            </a:extLst>
          </p:cNvPr>
          <p:cNvPicPr>
            <a:picLocks noChangeAspect="1"/>
          </p:cNvPicPr>
          <p:nvPr/>
        </p:nvPicPr>
        <p:blipFill>
          <a:blip r:embed="rId2">
            <a:alphaModFix/>
          </a:blip>
          <a:stretch>
            <a:fillRect/>
          </a:stretch>
        </p:blipFill>
        <p:spPr>
          <a:xfrm>
            <a:off x="1" y="0"/>
            <a:ext cx="9144000" cy="5143501"/>
          </a:xfrm>
          <a:prstGeom prst="rect">
            <a:avLst/>
          </a:prstGeom>
        </p:spPr>
      </p:pic>
      <p:sp>
        <p:nvSpPr>
          <p:cNvPr id="3" name="Inhaltsplatzhalter 2"/>
          <p:cNvSpPr>
            <a:spLocks noGrp="1"/>
          </p:cNvSpPr>
          <p:nvPr>
            <p:ph idx="1"/>
          </p:nvPr>
        </p:nvSpPr>
        <p:spPr>
          <a:xfrm>
            <a:off x="192571" y="89210"/>
            <a:ext cx="8758858" cy="4951899"/>
          </a:xfrm>
        </p:spPr>
        <p:txBody>
          <a:bodyPr>
            <a:normAutofit/>
          </a:bodyPr>
          <a:lstStyle/>
          <a:p>
            <a:pPr marL="0" indent="0">
              <a:buNone/>
            </a:pPr>
            <a:r>
              <a:rPr lang="de-DE" sz="1800" b="1" dirty="0">
                <a:solidFill>
                  <a:schemeClr val="bg1"/>
                </a:solidFill>
              </a:rPr>
              <a:t>Calculate </a:t>
            </a:r>
            <a:r>
              <a:rPr lang="de-DE" sz="1800" b="1" dirty="0" err="1">
                <a:solidFill>
                  <a:schemeClr val="bg1"/>
                </a:solidFill>
              </a:rPr>
              <a:t>a</a:t>
            </a:r>
            <a:r>
              <a:rPr lang="de-DE" sz="1800" b="1" dirty="0">
                <a:solidFill>
                  <a:schemeClr val="bg1"/>
                </a:solidFill>
              </a:rPr>
              <a:t> </a:t>
            </a:r>
            <a:r>
              <a:rPr lang="de-DE" sz="1800" b="1" dirty="0" err="1">
                <a:solidFill>
                  <a:schemeClr val="bg1"/>
                </a:solidFill>
              </a:rPr>
              <a:t>path</a:t>
            </a:r>
            <a:r>
              <a:rPr lang="de-DE" sz="1800" b="1" dirty="0">
                <a:solidFill>
                  <a:schemeClr val="bg1"/>
                </a:solidFill>
              </a:rPr>
              <a:t> integral of quantum field excitations in the presence of another background field (e.g. curved space time).</a:t>
            </a:r>
          </a:p>
        </p:txBody>
      </p:sp>
      <p:pic>
        <p:nvPicPr>
          <p:cNvPr id="4" name="Picture 2">
            <a:extLst>
              <a:ext uri="{FF2B5EF4-FFF2-40B4-BE49-F238E27FC236}">
                <a16:creationId xmlns:a16="http://schemas.microsoft.com/office/drawing/2014/main" id="{C3406782-4E9D-B9F2-E2D4-2C35330C08DD}"/>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26058" y="1629896"/>
            <a:ext cx="1783691" cy="2686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879615" y="4418400"/>
            <a:ext cx="1396537" cy="307777"/>
          </a:xfrm>
          <a:prstGeom prst="rect">
            <a:avLst/>
          </a:prstGeom>
          <a:solidFill>
            <a:schemeClr val="bg1"/>
          </a:solidFill>
          <a:ln>
            <a:noFill/>
          </a:ln>
        </p:spPr>
        <p:txBody>
          <a:bodyPr wrap="none" rtlCol="0">
            <a:spAutoFit/>
          </a:bodyPr>
          <a:lstStyle/>
          <a:p>
            <a:pPr algn="ctr"/>
            <a:r>
              <a:rPr lang="de-DE" sz="1400" dirty="0" err="1">
                <a:latin typeface="Verdana" panose="020B0604030504040204" pitchFamily="34" charset="0"/>
                <a:ea typeface="Verdana" panose="020B0604030504040204" pitchFamily="34" charset="0"/>
                <a:cs typeface="Verdana" panose="020B0604030504040204" pitchFamily="34" charset="0"/>
              </a:rPr>
              <a:t>starting</a:t>
            </a:r>
            <a:r>
              <a:rPr lang="de-DE" sz="1400" dirty="0">
                <a:latin typeface="Verdana" panose="020B0604030504040204" pitchFamily="34" charset="0"/>
                <a:ea typeface="Verdana" panose="020B0604030504040204" pitchFamily="34" charset="0"/>
                <a:cs typeface="Verdana" panose="020B0604030504040204" pitchFamily="34" charset="0"/>
              </a:rPr>
              <a:t> </a:t>
            </a:r>
            <a:r>
              <a:rPr lang="de-DE" sz="1400" dirty="0" err="1">
                <a:latin typeface="Verdana" panose="020B0604030504040204" pitchFamily="34" charset="0"/>
                <a:ea typeface="Verdana" panose="020B0604030504040204" pitchFamily="34" charset="0"/>
                <a:cs typeface="Verdana" panose="020B0604030504040204" pitchFamily="34" charset="0"/>
              </a:rPr>
              <a:t>point</a:t>
            </a:r>
            <a:endParaRPr lang="de-DE" sz="14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feld 6"/>
          <p:cNvSpPr txBox="1"/>
          <p:nvPr/>
        </p:nvSpPr>
        <p:spPr>
          <a:xfrm>
            <a:off x="203983" y="1206149"/>
            <a:ext cx="2953053" cy="307777"/>
          </a:xfrm>
          <a:prstGeom prst="rect">
            <a:avLst/>
          </a:prstGeom>
          <a:solidFill>
            <a:schemeClr val="bg1"/>
          </a:solidFill>
          <a:ln>
            <a:noFill/>
          </a:ln>
        </p:spPr>
        <p:txBody>
          <a:bodyPr wrap="none" rtlCol="0">
            <a:spAutoFit/>
          </a:bodyPr>
          <a:lstStyle/>
          <a:p>
            <a:pPr algn="ctr"/>
            <a:r>
              <a:rPr lang="de-DE" sz="1400" dirty="0" err="1">
                <a:latin typeface="Verdana" panose="020B0604030504040204" pitchFamily="34" charset="0"/>
                <a:ea typeface="Verdana" panose="020B0604030504040204" pitchFamily="34" charset="0"/>
                <a:cs typeface="Verdana" panose="020B0604030504040204" pitchFamily="34" charset="0"/>
              </a:rPr>
              <a:t>meeting</a:t>
            </a:r>
            <a:r>
              <a:rPr lang="de-DE" sz="1400" dirty="0">
                <a:latin typeface="Verdana" panose="020B0604030504040204" pitchFamily="34" charset="0"/>
                <a:ea typeface="Verdana" panose="020B0604030504040204" pitchFamily="34" charset="0"/>
                <a:cs typeface="Verdana" panose="020B0604030504040204" pitchFamily="34" charset="0"/>
              </a:rPr>
              <a:t> </a:t>
            </a:r>
            <a:r>
              <a:rPr lang="de-DE" sz="1400" dirty="0" err="1">
                <a:latin typeface="Verdana" panose="020B0604030504040204" pitchFamily="34" charset="0"/>
                <a:ea typeface="Verdana" panose="020B0604030504040204" pitchFamily="34" charset="0"/>
                <a:cs typeface="Verdana" panose="020B0604030504040204" pitchFamily="34" charset="0"/>
              </a:rPr>
              <a:t>point</a:t>
            </a:r>
            <a:r>
              <a:rPr lang="de-DE" sz="1400" dirty="0">
                <a:latin typeface="Verdana" panose="020B0604030504040204" pitchFamily="34" charset="0"/>
                <a:ea typeface="Verdana" panose="020B0604030504040204" pitchFamily="34" charset="0"/>
                <a:cs typeface="Verdana" panose="020B0604030504040204" pitchFamily="34" charset="0"/>
              </a:rPr>
              <a:t> </a:t>
            </a:r>
            <a:r>
              <a:rPr lang="de-DE" sz="1400" dirty="0" err="1">
                <a:latin typeface="Verdana" panose="020B0604030504040204" pitchFamily="34" charset="0"/>
                <a:ea typeface="Verdana" panose="020B0604030504040204" pitchFamily="34" charset="0"/>
                <a:cs typeface="Verdana" panose="020B0604030504040204" pitchFamily="34" charset="0"/>
              </a:rPr>
              <a:t>with</a:t>
            </a:r>
            <a:r>
              <a:rPr lang="de-DE" sz="1400" dirty="0">
                <a:latin typeface="Verdana" panose="020B0604030504040204" pitchFamily="34" charset="0"/>
                <a:ea typeface="Verdana" panose="020B0604030504040204" pitchFamily="34" charset="0"/>
                <a:cs typeface="Verdana" panose="020B0604030504040204" pitchFamily="34" charset="0"/>
              </a:rPr>
              <a:t> </a:t>
            </a:r>
            <a:r>
              <a:rPr lang="de-DE" sz="1400" dirty="0" err="1">
                <a:solidFill>
                  <a:srgbClr val="C00000"/>
                </a:solidFill>
                <a:latin typeface="Verdana" panose="020B0604030504040204" pitchFamily="34" charset="0"/>
                <a:ea typeface="Verdana" panose="020B0604030504040204" pitchFamily="34" charset="0"/>
                <a:cs typeface="Verdana" panose="020B0604030504040204" pitchFamily="34" charset="0"/>
              </a:rPr>
              <a:t>antiparticle</a:t>
            </a:r>
            <a:endParaRPr lang="de-DE" sz="14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feld 7"/>
          <p:cNvSpPr txBox="1"/>
          <p:nvPr/>
        </p:nvSpPr>
        <p:spPr>
          <a:xfrm>
            <a:off x="3002321" y="3123629"/>
            <a:ext cx="851516" cy="307777"/>
          </a:xfrm>
          <a:prstGeom prst="rect">
            <a:avLst/>
          </a:prstGeom>
          <a:solidFill>
            <a:schemeClr val="bg1"/>
          </a:solidFill>
          <a:ln>
            <a:noFill/>
          </a:ln>
        </p:spPr>
        <p:txBody>
          <a:bodyPr wrap="none" rtlCol="0">
            <a:spAutoFit/>
          </a:bodyPr>
          <a:lstStyle/>
          <a:p>
            <a:r>
              <a:rPr lang="de-DE" sz="1400" dirty="0" err="1">
                <a:solidFill>
                  <a:sysClr val="windowText" lastClr="000000"/>
                </a:solidFill>
                <a:latin typeface="Verdana" panose="020B0604030504040204" pitchFamily="34" charset="0"/>
                <a:ea typeface="Verdana" panose="020B0604030504040204" pitchFamily="34" charset="0"/>
                <a:cs typeface="Verdana" panose="020B0604030504040204" pitchFamily="34" charset="0"/>
              </a:rPr>
              <a:t>particle</a:t>
            </a:r>
            <a:endParaRPr lang="de-DE" sz="14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81574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Description </a:t>
            </a:r>
            <a:r>
              <a:rPr lang="de-DE" dirty="0" err="1"/>
              <a:t>of</a:t>
            </a:r>
            <a:r>
              <a:rPr lang="de-DE" dirty="0"/>
              <a:t> </a:t>
            </a:r>
            <a:r>
              <a:rPr lang="de-DE" dirty="0" err="1"/>
              <a:t>Particle</a:t>
            </a:r>
            <a:r>
              <a:rPr lang="de-DE" dirty="0"/>
              <a:t> </a:t>
            </a:r>
            <a:r>
              <a:rPr lang="de-DE" dirty="0" err="1"/>
              <a:t>Production</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a:bodyPr>
              <a:lstStyle/>
              <a:p>
                <a:r>
                  <a:rPr lang="en-US" sz="1600" dirty="0"/>
                  <a:t>Central question: Does a vacuum state evolve into a non-vacuum state?</a:t>
                </a:r>
              </a:p>
              <a:p>
                <a:r>
                  <a:rPr lang="en-US" sz="1600" dirty="0"/>
                  <a:t>Consider a real scalar field </a:t>
                </a:r>
                <a14:m>
                  <m:oMath xmlns:m="http://schemas.openxmlformats.org/officeDocument/2006/math">
                    <m:r>
                      <a:rPr lang="en-US" sz="1600" i="1" smtClean="0">
                        <a:latin typeface="Cambria Math"/>
                        <a:ea typeface="Cambria Math"/>
                      </a:rPr>
                      <m:t>𝜙</m:t>
                    </m:r>
                  </m:oMath>
                </a14:m>
                <a:r>
                  <a:rPr lang="en-US" sz="1600" dirty="0"/>
                  <a:t> on a curved background </a:t>
                </a:r>
                <a:r>
                  <a:rPr lang="en-US" sz="1600" dirty="0" err="1"/>
                  <a:t>spacetime</a:t>
                </a:r>
                <a:r>
                  <a:rPr lang="en-US" sz="1600" dirty="0"/>
                  <a:t> with metric </a:t>
                </a:r>
                <a14:m>
                  <m:oMath xmlns:m="http://schemas.openxmlformats.org/officeDocument/2006/math">
                    <m:sSub>
                      <m:sSubPr>
                        <m:ctrlPr>
                          <a:rPr lang="en-US" sz="1600" i="1" smtClean="0">
                            <a:latin typeface="Cambria Math" panose="02040503050406030204" pitchFamily="18" charset="0"/>
                          </a:rPr>
                        </m:ctrlPr>
                      </m:sSubPr>
                      <m:e>
                        <m:r>
                          <a:rPr lang="de-DE" sz="1600" b="0" i="1" smtClean="0">
                            <a:latin typeface="Cambria Math"/>
                          </a:rPr>
                          <m:t>𝑔</m:t>
                        </m:r>
                      </m:e>
                      <m:sub>
                        <m:r>
                          <a:rPr lang="en-US" sz="1600" i="1" smtClean="0">
                            <a:latin typeface="Cambria Math"/>
                            <a:ea typeface="Cambria Math"/>
                          </a:rPr>
                          <m:t>𝜇𝜈</m:t>
                        </m:r>
                      </m:sub>
                    </m:sSub>
                  </m:oMath>
                </a14:m>
                <a:r>
                  <a:rPr lang="en-US" sz="1600" dirty="0"/>
                  <a:t>.</a:t>
                </a:r>
              </a:p>
              <a:p>
                <a:r>
                  <a:rPr lang="en-US" sz="1600" dirty="0"/>
                  <a:t>For a classical field, the evolution follows from the equations of motion (stationary phase solutions). </a:t>
                </a:r>
                <a:br>
                  <a:rPr lang="en-US" sz="1600" dirty="0"/>
                </a:br>
                <a:r>
                  <a:rPr lang="en-US" sz="1600" dirty="0"/>
                  <a:t>For a quantum field, all possible evolutions need to be considered, </a:t>
                </a:r>
                <a:br>
                  <a:rPr lang="en-US" sz="1600" dirty="0"/>
                </a:br>
                <a:r>
                  <a:rPr lang="en-US" sz="1600" dirty="0"/>
                  <a:t>“weighted” by their non-stationarity. </a:t>
                </a:r>
              </a:p>
              <a:p>
                <a:r>
                  <a:rPr lang="en-US" sz="1600" dirty="0"/>
                  <a:t>The vacuum-to-vacuum amplitude is a special case of the generating functional:</a:t>
                </a:r>
              </a:p>
              <a:p>
                <a:pPr marL="0" indent="0">
                  <a:buNone/>
                </a:pPr>
                <a:endParaRPr lang="en-US" sz="1600" dirty="0"/>
              </a:p>
              <a:p>
                <a:endParaRPr lang="en-US" sz="1600" dirty="0"/>
              </a:p>
              <a:p>
                <a:r>
                  <a:rPr lang="en-US" sz="1600" dirty="0"/>
                  <a:t>Overall probability for particle creation:</a:t>
                </a:r>
              </a:p>
              <a:p>
                <a:endParaRPr lang="en-US" sz="1600" dirty="0"/>
              </a:p>
              <a:p>
                <a:endParaRPr lang="en-US" sz="1600" dirty="0"/>
              </a:p>
              <a:p>
                <a:r>
                  <a:rPr lang="en-US" sz="1600" dirty="0"/>
                  <a:t>Creation event rate density:</a:t>
                </a:r>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rotWithShape="1">
                <a:blip r:embed="rId2"/>
                <a:stretch>
                  <a:fillRect l="-279" t="-1017"/>
                </a:stretch>
              </a:blipFill>
            </p:spPr>
            <p:txBody>
              <a:bodyPr/>
              <a:lstStyle/>
              <a:p>
                <a:r>
                  <a:rPr lang="de-DE">
                    <a:noFill/>
                  </a:rPr>
                  <a:t> </a:t>
                </a:r>
              </a:p>
            </p:txBody>
          </p:sp>
        </mc:Fallback>
      </mc:AlternateContent>
      <p:pic>
        <p:nvPicPr>
          <p:cNvPr id="1033" name="Picture 9" descr="C:\Daten\2022_09_30 - Dutch BH Consortium Utrecht\Vortrag\Formeln\a1ff9b6ede33870e70a2333913db6df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535" y="4436054"/>
            <a:ext cx="1513513" cy="2542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Daten\2022_09_30 - Dutch BH Consortium Utrecht\Vortrag\Formeln\76b078fde30a20485f0289414ffcdb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3295" y="5184481"/>
            <a:ext cx="5171107" cy="459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Daten\2022_09_30 - Dutch BH Consortium Utrecht\Vortrag\Formeln\d66d90467b20de1672f2d8d0b320399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30" y="2809421"/>
            <a:ext cx="4945268" cy="54250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Daten\2022_09_30 - Dutch BH Consortium Utrecht\Vortrag\Formeln\8609f3a1956ea63fa2a12b9dbfb1998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830" y="3839971"/>
            <a:ext cx="3995912" cy="305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FAF5366F-4707-5A73-88F6-4C1AAB9D45C7}"/>
              </a:ext>
            </a:extLst>
          </p:cNvPr>
          <p:cNvSpPr txBox="1"/>
          <p:nvPr/>
        </p:nvSpPr>
        <p:spPr>
          <a:xfrm>
            <a:off x="4757194" y="4883049"/>
            <a:ext cx="4386806" cy="276999"/>
          </a:xfrm>
          <a:prstGeom prst="rect">
            <a:avLst/>
          </a:prstGeom>
          <a:noFill/>
        </p:spPr>
        <p:txBody>
          <a:bodyPr wrap="square" rtlCol="0">
            <a:spAutoFit/>
          </a:bodyPr>
          <a:lstStyle/>
          <a:p>
            <a:pPr algn="l"/>
            <a:r>
              <a:rPr lang="en-US" sz="1200">
                <a:latin typeface="Verdana" panose="020B0604030504040204" pitchFamily="34" charset="0"/>
                <a:ea typeface="Verdana" panose="020B0604030504040204" pitchFamily="34" charset="0"/>
                <a:cs typeface="Verdana" panose="020B0604030504040204" pitchFamily="34" charset="0"/>
              </a:rPr>
              <a:t>Wondrak, van Suijlekom, Falcke (2023), PRL, in press</a:t>
            </a:r>
          </a:p>
        </p:txBody>
      </p:sp>
    </p:spTree>
    <p:extLst>
      <p:ext uri="{BB962C8B-B14F-4D97-AF65-F5344CB8AC3E}">
        <p14:creationId xmlns:p14="http://schemas.microsoft.com/office/powerpoint/2010/main" val="2194326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Effective</a:t>
            </a:r>
            <a:r>
              <a:rPr lang="de-DE" dirty="0"/>
              <a:t> Action</a:t>
            </a:r>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fontScale="92500" lnSpcReduction="20000"/>
              </a:bodyPr>
              <a:lstStyle/>
              <a:p>
                <a:pPr>
                  <a:lnSpc>
                    <a:spcPct val="100000"/>
                  </a:lnSpc>
                </a:pPr>
                <a:r>
                  <a:rPr lang="de-DE" sz="1800" dirty="0"/>
                  <a:t>Free </a:t>
                </a:r>
                <a:r>
                  <a:rPr lang="de-DE" sz="1800" dirty="0" err="1"/>
                  <a:t>massless</a:t>
                </a:r>
                <a:r>
                  <a:rPr lang="de-DE" sz="1800" dirty="0"/>
                  <a:t> </a:t>
                </a:r>
                <a:r>
                  <a:rPr lang="de-DE" sz="1800" dirty="0" err="1"/>
                  <a:t>scalar</a:t>
                </a:r>
                <a:r>
                  <a:rPr lang="de-DE" sz="1800" dirty="0"/>
                  <a:t> </a:t>
                </a:r>
                <a:r>
                  <a:rPr lang="de-DE" sz="1800" dirty="0" err="1"/>
                  <a:t>field</a:t>
                </a:r>
                <a:r>
                  <a:rPr lang="de-DE" sz="1800" dirty="0"/>
                  <a:t>, </a:t>
                </a:r>
                <a:br>
                  <a:rPr lang="de-DE" sz="1800" dirty="0"/>
                </a:br>
                <a:r>
                  <a:rPr lang="de-DE" sz="1800" dirty="0" err="1"/>
                  <a:t>coupling</a:t>
                </a:r>
                <a:r>
                  <a:rPr lang="de-DE" sz="1800" dirty="0"/>
                  <a:t> </a:t>
                </a:r>
                <a:r>
                  <a:rPr lang="de-DE" sz="1800" dirty="0" err="1"/>
                  <a:t>parameter</a:t>
                </a:r>
                <a:r>
                  <a:rPr lang="de-DE" sz="1800" dirty="0"/>
                  <a:t> </a:t>
                </a:r>
                <a14:m>
                  <m:oMath xmlns:m="http://schemas.openxmlformats.org/officeDocument/2006/math">
                    <m:r>
                      <a:rPr lang="de-DE" sz="1800" i="1" smtClean="0">
                        <a:latin typeface="Cambria Math"/>
                        <a:ea typeface="Cambria Math"/>
                      </a:rPr>
                      <m:t>𝜉</m:t>
                    </m:r>
                  </m:oMath>
                </a14:m>
                <a:r>
                  <a:rPr lang="de-DE" sz="1800" dirty="0"/>
                  <a:t> irrelevant </a:t>
                </a:r>
                <a:r>
                  <a:rPr lang="de-DE" sz="1800" dirty="0" err="1"/>
                  <a:t>for</a:t>
                </a:r>
                <a:r>
                  <a:rPr lang="de-DE" sz="1800" dirty="0"/>
                  <a:t> Ricci-flat </a:t>
                </a:r>
                <a:r>
                  <a:rPr lang="de-DE" sz="1800" dirty="0" err="1"/>
                  <a:t>spacetimes</a:t>
                </a:r>
                <a:r>
                  <a:rPr lang="de-DE" sz="1800" dirty="0"/>
                  <a:t>.</a:t>
                </a:r>
              </a:p>
              <a:p>
                <a:pPr>
                  <a:lnSpc>
                    <a:spcPct val="100000"/>
                  </a:lnSpc>
                </a:pPr>
                <a:endParaRPr lang="de-DE" sz="1800" dirty="0"/>
              </a:p>
              <a:p>
                <a:pPr>
                  <a:lnSpc>
                    <a:spcPct val="100000"/>
                  </a:lnSpc>
                </a:pPr>
                <a:endParaRPr lang="de-DE" sz="1800" dirty="0"/>
              </a:p>
              <a:p>
                <a:pPr>
                  <a:lnSpc>
                    <a:spcPct val="100000"/>
                  </a:lnSpc>
                </a:pPr>
                <a:endParaRPr lang="de-DE" sz="1800" dirty="0"/>
              </a:p>
              <a:p>
                <a:pPr>
                  <a:lnSpc>
                    <a:spcPct val="100000"/>
                  </a:lnSpc>
                </a:pPr>
                <a:endParaRPr lang="de-DE" sz="1800" dirty="0"/>
              </a:p>
              <a:p>
                <a:pPr>
                  <a:lnSpc>
                    <a:spcPct val="100000"/>
                  </a:lnSpc>
                </a:pPr>
                <a:r>
                  <a:rPr lang="de-DE" sz="1800" dirty="0" err="1"/>
                  <a:t>Euclidean</a:t>
                </a:r>
                <a:r>
                  <a:rPr lang="de-DE" sz="1800" dirty="0"/>
                  <a:t> </a:t>
                </a:r>
                <a:r>
                  <a:rPr lang="de-DE" sz="1800" dirty="0" err="1"/>
                  <a:t>effective</a:t>
                </a:r>
                <a:r>
                  <a:rPr lang="de-DE" sz="1800" dirty="0"/>
                  <a:t> </a:t>
                </a:r>
                <a:r>
                  <a:rPr lang="de-DE" sz="1800" dirty="0" err="1"/>
                  <a:t>action</a:t>
                </a:r>
                <a:r>
                  <a:rPr lang="de-DE" sz="1800" dirty="0"/>
                  <a:t>:</a:t>
                </a:r>
              </a:p>
              <a:p>
                <a:pPr>
                  <a:lnSpc>
                    <a:spcPct val="100000"/>
                  </a:lnSpc>
                </a:pPr>
                <a:endParaRPr lang="de-DE" sz="1800" dirty="0"/>
              </a:p>
              <a:p>
                <a:pPr>
                  <a:lnSpc>
                    <a:spcPct val="100000"/>
                  </a:lnSpc>
                </a:pPr>
                <a:endParaRPr lang="de-DE" sz="1800" dirty="0"/>
              </a:p>
              <a:p>
                <a:pPr>
                  <a:lnSpc>
                    <a:spcPct val="100000"/>
                  </a:lnSpc>
                </a:pPr>
                <a:endParaRPr lang="de-DE" sz="1800" dirty="0"/>
              </a:p>
              <a:p>
                <a:pPr>
                  <a:lnSpc>
                    <a:spcPct val="100000"/>
                  </a:lnSpc>
                </a:pPr>
                <a:endParaRPr lang="de-DE" sz="1800" dirty="0"/>
              </a:p>
              <a:p>
                <a:pPr marL="0" indent="0">
                  <a:lnSpc>
                    <a:spcPct val="100000"/>
                  </a:lnSpc>
                  <a:buNone/>
                </a:pPr>
                <a:r>
                  <a:rPr lang="de-DE" sz="1800" dirty="0"/>
                  <a:t> </a:t>
                </a:r>
              </a:p>
              <a:p>
                <a:pPr marL="0" indent="0">
                  <a:lnSpc>
                    <a:spcPct val="100000"/>
                  </a:lnSpc>
                  <a:buNone/>
                </a:pPr>
                <a:r>
                  <a:rPr lang="de-DE" sz="1800" dirty="0"/>
                  <a:t> </a:t>
                </a:r>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rotWithShape="1">
                <a:blip r:embed="rId2"/>
                <a:stretch>
                  <a:fillRect l="-348" t="-1599"/>
                </a:stretch>
              </a:blipFill>
            </p:spPr>
            <p:txBody>
              <a:bodyPr/>
              <a:lstStyle/>
              <a:p>
                <a:r>
                  <a:rPr lang="de-DE">
                    <a:noFill/>
                  </a:rPr>
                  <a:t> </a:t>
                </a:r>
              </a:p>
            </p:txBody>
          </p:sp>
        </mc:Fallback>
      </mc:AlternateContent>
      <p:pic>
        <p:nvPicPr>
          <p:cNvPr id="3076" name="Picture 4" descr="C:\Daten\2022_09_30 - Dutch BH Consortium Utrecht\Vortrag\Formeln\82452cc856abbf673e37e0e7cfa0f9e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26" y="2055503"/>
            <a:ext cx="2279393" cy="2422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Daten\2022_09_30 - Dutch BH Consortium Utrecht\Vortrag\Formeln\6abf6e2d7da5a1676e164f0a871241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26" y="1427781"/>
            <a:ext cx="8157547" cy="52390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Daten\2022_09_30 - Dutch BH Consortium Utrecht\Vortrag\Formeln\f4ac52365932700315308afffffb9af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72" y="2984130"/>
            <a:ext cx="2112618" cy="4778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Daten\2022_09_30 - Dutch BH Consortium Utrecht\Vortrag\Formeln\0aade1ab2a0186a4291586653eb561f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378" y="3523233"/>
            <a:ext cx="3600255" cy="54276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Daten\2022_09_30 - Dutch BH Consortium Utrecht\Vortrag\Formeln\3fd08e704c986a74d30913d267bc7999.png"/>
          <p:cNvPicPr>
            <a:picLocks noChangeAspect="1" noChangeArrowheads="1"/>
          </p:cNvPicPr>
          <p:nvPr/>
        </p:nvPicPr>
        <p:blipFill rotWithShape="1">
          <a:blip r:embed="rId7">
            <a:extLst>
              <a:ext uri="{28A0092B-C50C-407E-A947-70E740481C1C}">
                <a14:useLocalDpi xmlns:a14="http://schemas.microsoft.com/office/drawing/2010/main" val="0"/>
              </a:ext>
            </a:extLst>
          </a:blip>
          <a:srcRect r="14995"/>
          <a:stretch/>
        </p:blipFill>
        <p:spPr bwMode="auto">
          <a:xfrm>
            <a:off x="925378" y="4171180"/>
            <a:ext cx="6367597" cy="608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C240F528-D69E-E77D-8D80-72837729413C}"/>
              </a:ext>
            </a:extLst>
          </p:cNvPr>
          <p:cNvSpPr txBox="1"/>
          <p:nvPr/>
        </p:nvSpPr>
        <p:spPr>
          <a:xfrm>
            <a:off x="4757194" y="4883049"/>
            <a:ext cx="4386806" cy="276999"/>
          </a:xfrm>
          <a:prstGeom prst="rect">
            <a:avLst/>
          </a:prstGeom>
          <a:noFill/>
        </p:spPr>
        <p:txBody>
          <a:bodyPr wrap="square" rtlCol="0">
            <a:spAutoFit/>
          </a:bodyPr>
          <a:lstStyle/>
          <a:p>
            <a:pPr algn="l"/>
            <a:r>
              <a:rPr lang="en-US" sz="1200">
                <a:latin typeface="Verdana" panose="020B0604030504040204" pitchFamily="34" charset="0"/>
                <a:ea typeface="Verdana" panose="020B0604030504040204" pitchFamily="34" charset="0"/>
                <a:cs typeface="Verdana" panose="020B0604030504040204" pitchFamily="34" charset="0"/>
              </a:rPr>
              <a:t>Wondrak, van Suijlekom, Falcke (2023), PRL, in press</a:t>
            </a:r>
          </a:p>
        </p:txBody>
      </p:sp>
      <p:pic>
        <p:nvPicPr>
          <p:cNvPr id="10" name="Picture 9" descr="C:\Daten\2022_09_30 - Dutch BH Consortium Utrecht\Vortrag\Formeln\3fd08e704c986a74d30913d267bc7999.png"/>
          <p:cNvPicPr>
            <a:picLocks noChangeAspect="1" noChangeArrowheads="1"/>
          </p:cNvPicPr>
          <p:nvPr/>
        </p:nvPicPr>
        <p:blipFill rotWithShape="1">
          <a:blip r:embed="rId7">
            <a:extLst>
              <a:ext uri="{28A0092B-C50C-407E-A947-70E740481C1C}">
                <a14:useLocalDpi xmlns:a14="http://schemas.microsoft.com/office/drawing/2010/main" val="0"/>
              </a:ext>
            </a:extLst>
          </a:blip>
          <a:srcRect l="89243"/>
          <a:stretch/>
        </p:blipFill>
        <p:spPr bwMode="auto">
          <a:xfrm>
            <a:off x="7292974" y="4171180"/>
            <a:ext cx="805741" cy="60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831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Effective</a:t>
            </a:r>
            <a:r>
              <a:rPr lang="de-DE" dirty="0"/>
              <a:t> Action</a:t>
            </a:r>
          </a:p>
        </p:txBody>
      </p:sp>
      <p:sp>
        <p:nvSpPr>
          <p:cNvPr id="3" name="Inhaltsplatzhalter 2"/>
          <p:cNvSpPr>
            <a:spLocks noGrp="1"/>
          </p:cNvSpPr>
          <p:nvPr>
            <p:ph idx="1"/>
          </p:nvPr>
        </p:nvSpPr>
        <p:spPr/>
        <p:txBody>
          <a:bodyPr>
            <a:noAutofit/>
          </a:bodyPr>
          <a:lstStyle/>
          <a:p>
            <a:pPr>
              <a:lnSpc>
                <a:spcPct val="120000"/>
              </a:lnSpc>
            </a:pPr>
            <a:r>
              <a:rPr lang="de-DE" sz="1600" dirty="0" err="1"/>
              <a:t>Covariant</a:t>
            </a:r>
            <a:r>
              <a:rPr lang="de-DE" sz="1600" dirty="0"/>
              <a:t> </a:t>
            </a:r>
            <a:r>
              <a:rPr lang="de-DE" sz="1600" dirty="0" err="1"/>
              <a:t>heat-kernel</a:t>
            </a:r>
            <a:r>
              <a:rPr lang="de-DE" sz="1600" dirty="0"/>
              <a:t> </a:t>
            </a:r>
            <a:r>
              <a:rPr lang="de-DE" sz="1600" dirty="0" err="1"/>
              <a:t>expansion</a:t>
            </a:r>
            <a:r>
              <a:rPr lang="de-DE" sz="1600" dirty="0"/>
              <a:t> </a:t>
            </a:r>
            <a:br>
              <a:rPr lang="de-DE" sz="1600" dirty="0"/>
            </a:br>
            <a:r>
              <a:rPr lang="de-DE" sz="1600" dirty="0" err="1"/>
              <a:t>to</a:t>
            </a:r>
            <a:r>
              <a:rPr lang="de-DE" sz="1600" dirty="0"/>
              <a:t> </a:t>
            </a:r>
            <a:r>
              <a:rPr lang="de-DE" sz="1600" dirty="0" err="1"/>
              <a:t>second</a:t>
            </a:r>
            <a:r>
              <a:rPr lang="de-DE" sz="1600" dirty="0"/>
              <a:t> </a:t>
            </a:r>
            <a:r>
              <a:rPr lang="de-DE" sz="1600" dirty="0" err="1"/>
              <a:t>order</a:t>
            </a:r>
            <a:r>
              <a:rPr lang="de-DE" sz="1600" dirty="0"/>
              <a:t> in derivatives, </a:t>
            </a:r>
            <a:r>
              <a:rPr lang="de-DE" sz="1600" dirty="0" err="1"/>
              <a:t>involving</a:t>
            </a:r>
            <a:r>
              <a:rPr lang="de-DE" sz="1600" dirty="0"/>
              <a:t> form </a:t>
            </a:r>
            <a:r>
              <a:rPr lang="de-DE" sz="1600" dirty="0" err="1"/>
              <a:t>factors</a:t>
            </a:r>
            <a:r>
              <a:rPr lang="de-DE" sz="1600" dirty="0"/>
              <a:t>.</a:t>
            </a:r>
          </a:p>
          <a:p>
            <a:pPr>
              <a:lnSpc>
                <a:spcPct val="120000"/>
              </a:lnSpc>
            </a:pPr>
            <a:endParaRPr lang="de-DE" sz="1600" dirty="0"/>
          </a:p>
          <a:p>
            <a:pPr marL="0" indent="0">
              <a:lnSpc>
                <a:spcPct val="120000"/>
              </a:lnSpc>
              <a:buNone/>
            </a:pPr>
            <a:endParaRPr lang="de-DE" sz="1600" dirty="0"/>
          </a:p>
          <a:p>
            <a:pPr>
              <a:lnSpc>
                <a:spcPct val="120000"/>
              </a:lnSpc>
            </a:pPr>
            <a:endParaRPr lang="de-DE" sz="1600" dirty="0"/>
          </a:p>
          <a:p>
            <a:pPr>
              <a:lnSpc>
                <a:spcPct val="120000"/>
              </a:lnSpc>
            </a:pPr>
            <a:endParaRPr lang="de-DE" sz="1600" dirty="0"/>
          </a:p>
          <a:p>
            <a:pPr>
              <a:lnSpc>
                <a:spcPct val="120000"/>
              </a:lnSpc>
            </a:pPr>
            <a:r>
              <a:rPr lang="de-DE" sz="1600" dirty="0"/>
              <a:t>The </a:t>
            </a:r>
            <a:r>
              <a:rPr lang="de-DE" sz="1600" dirty="0" err="1"/>
              <a:t>imaginary</a:t>
            </a:r>
            <a:r>
              <a:rPr lang="de-DE" sz="1600" dirty="0"/>
              <a:t> </a:t>
            </a:r>
            <a:r>
              <a:rPr lang="de-DE" sz="1600" dirty="0" err="1"/>
              <a:t>part</a:t>
            </a:r>
            <a:r>
              <a:rPr lang="de-DE" sz="1600" dirty="0"/>
              <a:t> </a:t>
            </a:r>
            <a:r>
              <a:rPr lang="de-DE" sz="1600" dirty="0" err="1"/>
              <a:t>of</a:t>
            </a:r>
            <a:r>
              <a:rPr lang="de-DE" sz="1600" dirty="0"/>
              <a:t> </a:t>
            </a:r>
            <a:r>
              <a:rPr lang="de-DE" sz="1600" dirty="0" err="1"/>
              <a:t>the</a:t>
            </a:r>
            <a:r>
              <a:rPr lang="de-DE" sz="1600" dirty="0"/>
              <a:t> </a:t>
            </a:r>
            <a:r>
              <a:rPr lang="de-DE" sz="1600" dirty="0" err="1"/>
              <a:t>effective</a:t>
            </a:r>
            <a:r>
              <a:rPr lang="de-DE" sz="1600" dirty="0"/>
              <a:t> </a:t>
            </a:r>
            <a:r>
              <a:rPr lang="de-DE" sz="1600" dirty="0" err="1"/>
              <a:t>action</a:t>
            </a:r>
            <a:r>
              <a:rPr lang="de-DE" sz="1600" dirty="0"/>
              <a:t> </a:t>
            </a:r>
            <a:r>
              <a:rPr lang="de-DE" sz="1600" dirty="0" err="1"/>
              <a:t>implies</a:t>
            </a:r>
            <a:r>
              <a:rPr lang="de-DE" sz="1600" dirty="0"/>
              <a:t> </a:t>
            </a:r>
            <a:r>
              <a:rPr lang="de-DE" sz="1600" dirty="0" err="1"/>
              <a:t>particle</a:t>
            </a:r>
            <a:r>
              <a:rPr lang="de-DE" sz="1600" dirty="0"/>
              <a:t> </a:t>
            </a:r>
            <a:r>
              <a:rPr lang="de-DE" sz="1600" dirty="0" err="1"/>
              <a:t>production</a:t>
            </a:r>
            <a:r>
              <a:rPr lang="de-DE" sz="1600" dirty="0"/>
              <a:t>!</a:t>
            </a:r>
          </a:p>
          <a:p>
            <a:pPr>
              <a:lnSpc>
                <a:spcPct val="120000"/>
              </a:lnSpc>
            </a:pPr>
            <a:endParaRPr lang="de-DE" sz="1600" dirty="0"/>
          </a:p>
          <a:p>
            <a:pPr>
              <a:lnSpc>
                <a:spcPct val="120000"/>
              </a:lnSpc>
            </a:pPr>
            <a:endParaRPr lang="de-DE" sz="1600" dirty="0"/>
          </a:p>
          <a:p>
            <a:pPr>
              <a:lnSpc>
                <a:spcPct val="120000"/>
              </a:lnSpc>
            </a:pPr>
            <a:endParaRPr lang="de-DE" sz="1600" dirty="0"/>
          </a:p>
          <a:p>
            <a:pPr marL="0" indent="0">
              <a:lnSpc>
                <a:spcPct val="120000"/>
              </a:lnSpc>
              <a:buNone/>
            </a:pPr>
            <a:r>
              <a:rPr lang="de-DE" sz="1600" dirty="0"/>
              <a:t> </a:t>
            </a:r>
          </a:p>
        </p:txBody>
      </p:sp>
      <p:sp>
        <p:nvSpPr>
          <p:cNvPr id="4" name="Textfeld 3"/>
          <p:cNvSpPr txBox="1"/>
          <p:nvPr/>
        </p:nvSpPr>
        <p:spPr>
          <a:xfrm>
            <a:off x="723436" y="4552153"/>
            <a:ext cx="2973891" cy="346249"/>
          </a:xfrm>
          <a:prstGeom prst="rect">
            <a:avLst/>
          </a:prstGeom>
          <a:noFill/>
        </p:spPr>
        <p:txBody>
          <a:bodyPr wrap="none" rtlCol="0" anchor="b">
            <a:spAutoFit/>
          </a:bodyPr>
          <a:lstStyle/>
          <a:p>
            <a:pPr algn="just"/>
            <a:r>
              <a:rPr lang="de-DE" sz="825" dirty="0" err="1">
                <a:latin typeface="Verdana"/>
                <a:cs typeface="Verdana"/>
              </a:rPr>
              <a:t>Barvinsky</a:t>
            </a:r>
            <a:r>
              <a:rPr lang="de-DE" sz="825" dirty="0">
                <a:latin typeface="Verdana"/>
                <a:cs typeface="Verdana"/>
              </a:rPr>
              <a:t>, </a:t>
            </a:r>
            <a:r>
              <a:rPr lang="de-DE" sz="825" dirty="0" err="1">
                <a:latin typeface="Verdana"/>
                <a:cs typeface="Verdana"/>
              </a:rPr>
              <a:t>Vilkovisky</a:t>
            </a:r>
            <a:r>
              <a:rPr lang="de-DE" sz="825" dirty="0">
                <a:latin typeface="Verdana"/>
                <a:cs typeface="Verdana"/>
              </a:rPr>
              <a:t>, </a:t>
            </a:r>
            <a:r>
              <a:rPr lang="de-DE" sz="825" dirty="0" err="1">
                <a:latin typeface="Verdana"/>
                <a:cs typeface="Verdana"/>
              </a:rPr>
              <a:t>Nucl</a:t>
            </a:r>
            <a:r>
              <a:rPr lang="de-DE" sz="825" dirty="0">
                <a:latin typeface="Verdana"/>
                <a:cs typeface="Verdana"/>
              </a:rPr>
              <a:t>. Phys. B333 (1990) 471;</a:t>
            </a:r>
          </a:p>
          <a:p>
            <a:pPr algn="just"/>
            <a:r>
              <a:rPr lang="de-DE" sz="825" dirty="0" err="1">
                <a:latin typeface="Verdana"/>
                <a:cs typeface="Verdana"/>
              </a:rPr>
              <a:t>Codello</a:t>
            </a:r>
            <a:r>
              <a:rPr lang="de-DE" sz="825" dirty="0">
                <a:latin typeface="Verdana"/>
                <a:cs typeface="Verdana"/>
              </a:rPr>
              <a:t>, </a:t>
            </a:r>
            <a:r>
              <a:rPr lang="de-DE" sz="825" dirty="0" err="1">
                <a:latin typeface="Verdana"/>
                <a:cs typeface="Verdana"/>
              </a:rPr>
              <a:t>Zanusso</a:t>
            </a:r>
            <a:r>
              <a:rPr lang="de-DE" sz="825" dirty="0">
                <a:latin typeface="Verdana"/>
                <a:cs typeface="Verdana"/>
              </a:rPr>
              <a:t>, J. Math. Phys. 54 (2013) 013513</a:t>
            </a:r>
          </a:p>
        </p:txBody>
      </p:sp>
      <p:pic>
        <p:nvPicPr>
          <p:cNvPr id="3076" name="Picture 4" descr="C:\Daten\2022_09_30 - Dutch BH Consortium Utrecht\Vortrag\Formeln\82452cc856abbf673e37e0e7cfa0f9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6142" y="2712438"/>
            <a:ext cx="3025379" cy="3214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Daten\2022_09_30 - Dutch BH Consortium Utrecht\Vortrag\Formeln\6abf6e2d7da5a1676e164f0a871241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6142" y="2167617"/>
            <a:ext cx="5959643" cy="38274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Daten\2022_09_30 - Dutch BH Consortium Utrecht\Vortrag\Formeln\f4ac52365932700315308afffffb9af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438" y="1514085"/>
            <a:ext cx="1665622" cy="37674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Daten\2022_09_30 - Dutch BH Consortium Utrecht\Vortrag\Formeln\746ea77535c25026597a4f65deae53b8.png"/>
          <p:cNvPicPr>
            <a:picLocks noChangeAspect="1" noChangeArrowheads="1"/>
          </p:cNvPicPr>
          <p:nvPr/>
        </p:nvPicPr>
        <p:blipFill rotWithShape="1">
          <a:blip r:embed="rId5">
            <a:extLst>
              <a:ext uri="{28A0092B-C50C-407E-A947-70E740481C1C}">
                <a14:useLocalDpi xmlns:a14="http://schemas.microsoft.com/office/drawing/2010/main" val="0"/>
              </a:ext>
            </a:extLst>
          </a:blip>
          <a:srcRect l="6556"/>
          <a:stretch/>
        </p:blipFill>
        <p:spPr bwMode="auto">
          <a:xfrm>
            <a:off x="2489226" y="1495412"/>
            <a:ext cx="3980396" cy="42035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Daten\2022_09_30 - Dutch BH Consortium Utrecht\Vortrag\Formeln\9f5447775d9ef504eb28cdd0b2f98967.png"/>
          <p:cNvPicPr>
            <a:picLocks noChangeAspect="1" noChangeArrowheads="1"/>
          </p:cNvPicPr>
          <p:nvPr/>
        </p:nvPicPr>
        <p:blipFill rotWithShape="1">
          <a:blip r:embed="rId6">
            <a:extLst>
              <a:ext uri="{28A0092B-C50C-407E-A947-70E740481C1C}">
                <a14:useLocalDpi xmlns:a14="http://schemas.microsoft.com/office/drawing/2010/main" val="0"/>
              </a:ext>
            </a:extLst>
          </a:blip>
          <a:srcRect r="56470" b="-2613"/>
          <a:stretch/>
        </p:blipFill>
        <p:spPr bwMode="auto">
          <a:xfrm>
            <a:off x="735437" y="2186988"/>
            <a:ext cx="3863392" cy="42597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Daten\2022_09_30 - Dutch BH Consortium Utrecht\Vortrag\Formeln\013401c522843de9017743e0ca98882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9877" y="4003594"/>
            <a:ext cx="1215907" cy="543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251500" y="1718267"/>
            <a:ext cx="683200" cy="230832"/>
          </a:xfrm>
          <a:prstGeom prst="rect">
            <a:avLst/>
          </a:prstGeom>
          <a:noFill/>
        </p:spPr>
        <p:txBody>
          <a:bodyPr wrap="none" rtlCol="0">
            <a:spAutoFit/>
          </a:bodyPr>
          <a:lstStyle/>
          <a:p>
            <a:pPr algn="l"/>
            <a:r>
              <a:rPr lang="de-DE" sz="900" dirty="0">
                <a:latin typeface="Verdana"/>
                <a:cs typeface="Verdana"/>
              </a:rPr>
              <a:t>IR </a:t>
            </a:r>
            <a:r>
              <a:rPr lang="de-DE" sz="900" dirty="0" err="1">
                <a:latin typeface="Verdana"/>
                <a:cs typeface="Verdana"/>
              </a:rPr>
              <a:t>cutoff</a:t>
            </a:r>
            <a:endParaRPr lang="de-DE" sz="900" dirty="0">
              <a:latin typeface="Verdana"/>
              <a:cs typeface="Verdana"/>
            </a:endParaRPr>
          </a:p>
        </p:txBody>
      </p:sp>
      <p:pic>
        <p:nvPicPr>
          <p:cNvPr id="16" name="Picture 4" descr="C:\Daten\2022_09_30 - Dutch BH Consortium Utrecht\Vortrag\Formeln\9f5447775d9ef504eb28cdd0b2f98967.png"/>
          <p:cNvPicPr>
            <a:picLocks noChangeAspect="1" noChangeArrowheads="1"/>
          </p:cNvPicPr>
          <p:nvPr/>
        </p:nvPicPr>
        <p:blipFill rotWithShape="1">
          <a:blip r:embed="rId6">
            <a:extLst>
              <a:ext uri="{28A0092B-C50C-407E-A947-70E740481C1C}">
                <a14:useLocalDpi xmlns:a14="http://schemas.microsoft.com/office/drawing/2010/main" val="0"/>
              </a:ext>
            </a:extLst>
          </a:blip>
          <a:srcRect l="43489"/>
          <a:stretch/>
        </p:blipFill>
        <p:spPr bwMode="auto">
          <a:xfrm>
            <a:off x="1846000" y="2673794"/>
            <a:ext cx="5146902" cy="4259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Daten\2022_09_30 - Dutch BH Consortium Utrecht\Vortrag\Formeln\9f5447775d9ef504eb28cdd0b2f9896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6142" y="3194301"/>
            <a:ext cx="6683433" cy="3126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aten\2022_09_30 - Dutch BH Consortium Utrecht\Vortrag\Formeln\a4774129e487f001064d210f384e6fc4.png"/>
          <p:cNvPicPr>
            <a:picLocks noChangeAspect="1" noChangeArrowheads="1"/>
          </p:cNvPicPr>
          <p:nvPr/>
        </p:nvPicPr>
        <p:blipFill rotWithShape="1">
          <a:blip r:embed="rId8">
            <a:extLst>
              <a:ext uri="{28A0092B-C50C-407E-A947-70E740481C1C}">
                <a14:useLocalDpi xmlns:a14="http://schemas.microsoft.com/office/drawing/2010/main" val="0"/>
              </a:ext>
            </a:extLst>
          </a:blip>
          <a:srcRect l="1" r="53798"/>
          <a:stretch/>
        </p:blipFill>
        <p:spPr bwMode="auto">
          <a:xfrm>
            <a:off x="820110" y="3590732"/>
            <a:ext cx="3594115" cy="426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Daten\2022_09_30 - Dutch BH Consortium Utrecht\Vortrag\Formeln\a4774129e487f001064d210f384e6fc4.png"/>
          <p:cNvPicPr>
            <a:picLocks noChangeAspect="1" noChangeArrowheads="1"/>
          </p:cNvPicPr>
          <p:nvPr/>
        </p:nvPicPr>
        <p:blipFill rotWithShape="1">
          <a:blip r:embed="rId8">
            <a:extLst>
              <a:ext uri="{28A0092B-C50C-407E-A947-70E740481C1C}">
                <a14:useLocalDpi xmlns:a14="http://schemas.microsoft.com/office/drawing/2010/main" val="0"/>
              </a:ext>
            </a:extLst>
          </a:blip>
          <a:srcRect l="46393"/>
          <a:stretch/>
        </p:blipFill>
        <p:spPr bwMode="auto">
          <a:xfrm>
            <a:off x="1419929" y="4062010"/>
            <a:ext cx="4170217" cy="426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D82F0F5A-6A4B-37F1-2DA3-A3D706E52ABC}"/>
              </a:ext>
            </a:extLst>
          </p:cNvPr>
          <p:cNvSpPr txBox="1"/>
          <p:nvPr/>
        </p:nvSpPr>
        <p:spPr>
          <a:xfrm>
            <a:off x="4757194" y="4883049"/>
            <a:ext cx="4386806" cy="276999"/>
          </a:xfrm>
          <a:prstGeom prst="rect">
            <a:avLst/>
          </a:prstGeom>
          <a:noFill/>
        </p:spPr>
        <p:txBody>
          <a:bodyPr wrap="square" rtlCol="0">
            <a:spAutoFit/>
          </a:bodyPr>
          <a:lstStyle/>
          <a:p>
            <a:pPr algn="l"/>
            <a:r>
              <a:rPr lang="en-US" sz="1200">
                <a:latin typeface="Verdana" panose="020B0604030504040204" pitchFamily="34" charset="0"/>
                <a:ea typeface="Verdana" panose="020B0604030504040204" pitchFamily="34" charset="0"/>
                <a:cs typeface="Verdana" panose="020B0604030504040204" pitchFamily="34" charset="0"/>
              </a:rPr>
              <a:t>Wondrak, van Suijlekom, Falcke (2023), PRL, in press</a:t>
            </a:r>
          </a:p>
        </p:txBody>
      </p:sp>
    </p:spTree>
    <p:extLst>
      <p:ext uri="{BB962C8B-B14F-4D97-AF65-F5344CB8AC3E}">
        <p14:creationId xmlns:p14="http://schemas.microsoft.com/office/powerpoint/2010/main" val="909153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Rederivation of </a:t>
            </a:r>
            <a:r>
              <a:rPr lang="de-DE" dirty="0"/>
              <a:t>Schwinger </a:t>
            </a:r>
            <a:r>
              <a:rPr lang="de-DE" dirty="0" err="1"/>
              <a:t>Effect</a:t>
            </a:r>
            <a:endParaRPr lang="de-DE" dirty="0"/>
          </a:p>
        </p:txBody>
      </p:sp>
      <p:sp>
        <p:nvSpPr>
          <p:cNvPr id="3" name="Inhaltsplatzhalter 2"/>
          <p:cNvSpPr>
            <a:spLocks noGrp="1"/>
          </p:cNvSpPr>
          <p:nvPr>
            <p:ph idx="1"/>
          </p:nvPr>
        </p:nvSpPr>
        <p:spPr/>
        <p:txBody>
          <a:bodyPr>
            <a:normAutofit fontScale="77500" lnSpcReduction="20000"/>
          </a:bodyPr>
          <a:lstStyle/>
          <a:p>
            <a:pPr>
              <a:lnSpc>
                <a:spcPct val="120000"/>
              </a:lnSpc>
            </a:pPr>
            <a:r>
              <a:rPr lang="de-DE" dirty="0" err="1"/>
              <a:t>Imaginary</a:t>
            </a:r>
            <a:r>
              <a:rPr lang="de-DE" dirty="0"/>
              <a:t> </a:t>
            </a:r>
            <a:r>
              <a:rPr lang="de-DE" dirty="0" err="1"/>
              <a:t>part</a:t>
            </a:r>
            <a:r>
              <a:rPr lang="de-DE" dirty="0"/>
              <a:t> </a:t>
            </a:r>
            <a:r>
              <a:rPr lang="de-DE" dirty="0" err="1"/>
              <a:t>of</a:t>
            </a:r>
            <a:r>
              <a:rPr lang="de-DE" dirty="0"/>
              <a:t> </a:t>
            </a:r>
            <a:r>
              <a:rPr lang="de-DE" dirty="0" err="1"/>
              <a:t>the</a:t>
            </a:r>
            <a:r>
              <a:rPr lang="de-DE" dirty="0"/>
              <a:t> </a:t>
            </a:r>
            <a:r>
              <a:rPr lang="de-DE" dirty="0" err="1"/>
              <a:t>effective</a:t>
            </a:r>
            <a:r>
              <a:rPr lang="de-DE" dirty="0"/>
              <a:t> </a:t>
            </a:r>
            <a:r>
              <a:rPr lang="de-DE" dirty="0" err="1"/>
              <a:t>action</a:t>
            </a:r>
            <a:r>
              <a:rPr lang="de-DE" dirty="0"/>
              <a:t>:</a:t>
            </a:r>
          </a:p>
          <a:p>
            <a:pPr>
              <a:lnSpc>
                <a:spcPct val="120000"/>
              </a:lnSpc>
            </a:pPr>
            <a:endParaRPr lang="de-DE" dirty="0"/>
          </a:p>
          <a:p>
            <a:pPr>
              <a:lnSpc>
                <a:spcPct val="120000"/>
              </a:lnSpc>
            </a:pPr>
            <a:endParaRPr lang="de-DE" dirty="0"/>
          </a:p>
          <a:p>
            <a:pPr>
              <a:lnSpc>
                <a:spcPct val="120000"/>
              </a:lnSpc>
            </a:pPr>
            <a:endParaRPr lang="de-DE" sz="300" dirty="0"/>
          </a:p>
          <a:p>
            <a:pPr>
              <a:lnSpc>
                <a:spcPct val="120000"/>
              </a:lnSpc>
            </a:pPr>
            <a:r>
              <a:rPr lang="de-DE" dirty="0" err="1"/>
              <a:t>Complex</a:t>
            </a:r>
            <a:r>
              <a:rPr lang="de-DE" dirty="0"/>
              <a:t> </a:t>
            </a:r>
            <a:r>
              <a:rPr lang="de-DE" dirty="0" err="1"/>
              <a:t>scalar</a:t>
            </a:r>
            <a:r>
              <a:rPr lang="de-DE" dirty="0"/>
              <a:t> in </a:t>
            </a:r>
            <a:r>
              <a:rPr lang="de-DE" b="1" dirty="0"/>
              <a:t>strong </a:t>
            </a:r>
            <a:r>
              <a:rPr lang="de-DE" b="1" dirty="0" err="1"/>
              <a:t>electric</a:t>
            </a:r>
            <a:r>
              <a:rPr lang="de-DE" b="1" dirty="0"/>
              <a:t> </a:t>
            </a:r>
            <a:r>
              <a:rPr lang="de-DE" b="1" dirty="0" err="1"/>
              <a:t>background</a:t>
            </a:r>
            <a:r>
              <a:rPr lang="de-DE" b="1" dirty="0"/>
              <a:t> </a:t>
            </a:r>
            <a:r>
              <a:rPr lang="de-DE" dirty="0" err="1"/>
              <a:t>field</a:t>
            </a:r>
            <a:r>
              <a:rPr lang="de-DE" dirty="0"/>
              <a:t> in </a:t>
            </a:r>
            <a:r>
              <a:rPr lang="de-DE" b="1" dirty="0"/>
              <a:t>flat </a:t>
            </a:r>
            <a:r>
              <a:rPr lang="de-DE" b="1" dirty="0" err="1"/>
              <a:t>spacetime</a:t>
            </a:r>
            <a:r>
              <a:rPr lang="de-DE" dirty="0"/>
              <a:t>. </a:t>
            </a:r>
            <a:br>
              <a:rPr lang="de-DE" dirty="0"/>
            </a:br>
            <a:r>
              <a:rPr lang="de-DE" dirty="0" err="1"/>
              <a:t>Only</a:t>
            </a:r>
            <a:r>
              <a:rPr lang="de-DE" dirty="0"/>
              <a:t> </a:t>
            </a:r>
            <a:r>
              <a:rPr lang="de-DE" dirty="0" err="1"/>
              <a:t>contributing</a:t>
            </a:r>
            <a:r>
              <a:rPr lang="de-DE" dirty="0"/>
              <a:t> </a:t>
            </a:r>
            <a:r>
              <a:rPr lang="de-DE" dirty="0" err="1"/>
              <a:t>term</a:t>
            </a:r>
            <a:r>
              <a:rPr lang="de-DE" dirty="0"/>
              <a:t>: </a:t>
            </a:r>
          </a:p>
          <a:p>
            <a:pPr>
              <a:lnSpc>
                <a:spcPct val="120000"/>
              </a:lnSpc>
            </a:pPr>
            <a:endParaRPr lang="de-DE" dirty="0"/>
          </a:p>
          <a:p>
            <a:pPr>
              <a:lnSpc>
                <a:spcPct val="120000"/>
              </a:lnSpc>
            </a:pPr>
            <a:endParaRPr lang="de-DE" dirty="0"/>
          </a:p>
          <a:p>
            <a:pPr>
              <a:lnSpc>
                <a:spcPct val="120000"/>
              </a:lnSpc>
            </a:pPr>
            <a:r>
              <a:rPr lang="de-DE" dirty="0" err="1"/>
              <a:t>Closed</a:t>
            </a:r>
            <a:r>
              <a:rPr lang="de-DE" dirty="0"/>
              <a:t>-form Schwinger </a:t>
            </a:r>
            <a:r>
              <a:rPr lang="de-DE" dirty="0" err="1"/>
              <a:t>solution</a:t>
            </a:r>
            <a:r>
              <a:rPr lang="de-DE" dirty="0"/>
              <a:t>:</a:t>
            </a:r>
          </a:p>
          <a:p>
            <a:pPr>
              <a:lnSpc>
                <a:spcPct val="120000"/>
              </a:lnSpc>
            </a:pPr>
            <a:endParaRPr lang="de-DE" dirty="0"/>
          </a:p>
          <a:p>
            <a:pPr>
              <a:lnSpc>
                <a:spcPct val="120000"/>
              </a:lnSpc>
            </a:pPr>
            <a:endParaRPr lang="de-DE" dirty="0"/>
          </a:p>
          <a:p>
            <a:pPr marL="0" indent="0">
              <a:lnSpc>
                <a:spcPct val="120000"/>
              </a:lnSpc>
              <a:buNone/>
            </a:pPr>
            <a:r>
              <a:rPr lang="de-DE" dirty="0"/>
              <a:t> </a:t>
            </a:r>
          </a:p>
        </p:txBody>
      </p:sp>
      <p:pic>
        <p:nvPicPr>
          <p:cNvPr id="8194" name="Picture 2" descr="C:\Daten\2022_09_30 - Dutch BH Consortium Utrecht\Vortrag\Formeln\2165d13f439e3c8474f465cd861424e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79" y="2688460"/>
            <a:ext cx="1639587" cy="41964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Daten\2022_09_30 - Dutch BH Consortium Utrecht\Vortrag\Formeln\23432fcfaf8ae503e0ebea01020739f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79" y="3739536"/>
            <a:ext cx="4390983" cy="4860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aten\2022_09_30 - Dutch BH Consortium Utrecht\Vortrag\Formeln\a8046ade18c0e0ce412f536d3d71e9b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2328" y="2684459"/>
            <a:ext cx="1375898" cy="427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1230492E-0113-D135-3E2B-6FAD5D99BE2F}"/>
              </a:ext>
            </a:extLst>
          </p:cNvPr>
          <p:cNvSpPr txBox="1"/>
          <p:nvPr/>
        </p:nvSpPr>
        <p:spPr>
          <a:xfrm>
            <a:off x="4757194" y="4883049"/>
            <a:ext cx="4386806" cy="276999"/>
          </a:xfrm>
          <a:prstGeom prst="rect">
            <a:avLst/>
          </a:prstGeom>
          <a:noFill/>
        </p:spPr>
        <p:txBody>
          <a:bodyPr wrap="square" rtlCol="0">
            <a:spAutoFit/>
          </a:bodyPr>
          <a:lstStyle/>
          <a:p>
            <a:pPr algn="l"/>
            <a:r>
              <a:rPr lang="en-US" sz="1200">
                <a:latin typeface="Verdana" panose="020B0604030504040204" pitchFamily="34" charset="0"/>
                <a:ea typeface="Verdana" panose="020B0604030504040204" pitchFamily="34" charset="0"/>
                <a:cs typeface="Verdana" panose="020B0604030504040204" pitchFamily="34" charset="0"/>
              </a:rPr>
              <a:t>Wondrak, van Suijlekom, Falcke (2023), PRL, in press</a:t>
            </a:r>
          </a:p>
        </p:txBody>
      </p:sp>
      <p:pic>
        <p:nvPicPr>
          <p:cNvPr id="8" name="Picture 2" descr="C:\Daten\2022_09_30 - Dutch BH Consortium Utrecht\Vortrag\Formeln\a4774129e487f001064d210f384e6fc4.png"/>
          <p:cNvPicPr>
            <a:picLocks noChangeAspect="1" noChangeArrowheads="1"/>
          </p:cNvPicPr>
          <p:nvPr/>
        </p:nvPicPr>
        <p:blipFill rotWithShape="1">
          <a:blip r:embed="rId6">
            <a:extLst>
              <a:ext uri="{28A0092B-C50C-407E-A947-70E740481C1C}">
                <a14:useLocalDpi xmlns:a14="http://schemas.microsoft.com/office/drawing/2010/main" val="0"/>
              </a:ext>
            </a:extLst>
          </a:blip>
          <a:srcRect l="1" r="53798"/>
          <a:stretch/>
        </p:blipFill>
        <p:spPr bwMode="auto">
          <a:xfrm>
            <a:off x="469379" y="1296388"/>
            <a:ext cx="3751958" cy="4453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Daten\2022_09_30 - Dutch BH Consortium Utrecht\Vortrag\Formeln\a4774129e487f001064d210f384e6fc4.png"/>
          <p:cNvPicPr>
            <a:picLocks noChangeAspect="1" noChangeArrowheads="1"/>
          </p:cNvPicPr>
          <p:nvPr/>
        </p:nvPicPr>
        <p:blipFill rotWithShape="1">
          <a:blip r:embed="rId6">
            <a:extLst>
              <a:ext uri="{28A0092B-C50C-407E-A947-70E740481C1C}">
                <a14:useLocalDpi xmlns:a14="http://schemas.microsoft.com/office/drawing/2010/main" val="0"/>
              </a:ext>
            </a:extLst>
          </a:blip>
          <a:srcRect l="46393"/>
          <a:stretch/>
        </p:blipFill>
        <p:spPr bwMode="auto">
          <a:xfrm>
            <a:off x="4215082" y="1275606"/>
            <a:ext cx="4353360" cy="44533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p:cNvGrpSpPr/>
          <p:nvPr/>
        </p:nvGrpSpPr>
        <p:grpSpPr>
          <a:xfrm>
            <a:off x="5636608" y="2694095"/>
            <a:ext cx="3220382" cy="2114320"/>
            <a:chOff x="960699" y="1828800"/>
            <a:chExt cx="7228192" cy="4745620"/>
          </a:xfrm>
        </p:grpSpPr>
        <p:sp>
          <p:nvSpPr>
            <p:cNvPr id="10" name="Rechteck 9">
              <a:extLst>
                <a:ext uri="{FF2B5EF4-FFF2-40B4-BE49-F238E27FC236}">
                  <a16:creationId xmlns:a16="http://schemas.microsoft.com/office/drawing/2014/main" id="{D39D9782-5097-8338-2C76-EDE2E28D3FD6}"/>
                </a:ext>
              </a:extLst>
            </p:cNvPr>
            <p:cNvSpPr/>
            <p:nvPr/>
          </p:nvSpPr>
          <p:spPr bwMode="auto">
            <a:xfrm>
              <a:off x="960699" y="1828800"/>
              <a:ext cx="324091" cy="4745620"/>
            </a:xfrm>
            <a:prstGeom prst="rect">
              <a:avLst/>
            </a:prstGeom>
            <a:noFill/>
            <a:ln w="38100" cap="flat" cmpd="sng" algn="ctr">
              <a:solidFill>
                <a:srgbClr val="0000EE"/>
              </a:solidFill>
              <a:prstDash val="solid"/>
              <a:round/>
              <a:headEnd type="none" w="med" len="med"/>
              <a:tailEnd type="none" w="med" len="med"/>
            </a:ln>
            <a:effectLst>
              <a:prstShdw prst="shdw18" dist="17961" dir="13500000">
                <a:schemeClr val="tx1"/>
              </a:prstShdw>
            </a:effectLst>
            <a:extLst>
              <a:ext uri="{909E8E84-426E-40DD-AFC4-6F175D3DCCD1}">
                <a14:hiddenFill xmlns:a14="http://schemas.microsoft.com/office/drawing/2010/main">
                  <a:solidFill>
                    <a:srgbClr val="FFFFFF"/>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1200" b="0" i="0" u="none" strike="noStrike" cap="none" normalizeH="0" baseline="0">
                <a:ln>
                  <a:noFill/>
                </a:ln>
                <a:solidFill>
                  <a:schemeClr val="tx1"/>
                </a:solidFill>
                <a:effectLst/>
                <a:latin typeface="Times New Roman" charset="0"/>
                <a:ea typeface="ＭＳ Ｐゴシック" charset="0"/>
              </a:endParaRPr>
            </a:p>
          </p:txBody>
        </p:sp>
        <p:sp>
          <p:nvSpPr>
            <p:cNvPr id="11" name="Rechteck 10">
              <a:extLst>
                <a:ext uri="{FF2B5EF4-FFF2-40B4-BE49-F238E27FC236}">
                  <a16:creationId xmlns:a16="http://schemas.microsoft.com/office/drawing/2014/main" id="{CE648364-D7B5-863B-EB82-64CF3619D720}"/>
                </a:ext>
              </a:extLst>
            </p:cNvPr>
            <p:cNvSpPr/>
            <p:nvPr/>
          </p:nvSpPr>
          <p:spPr bwMode="auto">
            <a:xfrm>
              <a:off x="7864800" y="1828800"/>
              <a:ext cx="324091" cy="4745620"/>
            </a:xfrm>
            <a:prstGeom prst="rect">
              <a:avLst/>
            </a:prstGeom>
            <a:noFill/>
            <a:ln w="38100" cap="flat" cmpd="sng" algn="ctr">
              <a:solidFill>
                <a:srgbClr val="FF0000"/>
              </a:solidFill>
              <a:prstDash val="solid"/>
              <a:round/>
              <a:headEnd type="none" w="med" len="med"/>
              <a:tailEnd type="none" w="med" len="med"/>
            </a:ln>
            <a:effectLst>
              <a:prstShdw prst="shdw18" dist="17961" dir="13500000">
                <a:schemeClr val="tx1"/>
              </a:prstShdw>
            </a:effectLst>
            <a:extLst>
              <a:ext uri="{909E8E84-426E-40DD-AFC4-6F175D3DCCD1}">
                <a14:hiddenFill xmlns:a14="http://schemas.microsoft.com/office/drawing/2010/main">
                  <a:solidFill>
                    <a:srgbClr val="FFFFFF"/>
                  </a:solidFill>
                </a14:hiddenFill>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1200" b="0" i="0" u="none" strike="noStrike" cap="none" normalizeH="0" baseline="0">
                <a:ln>
                  <a:noFill/>
                </a:ln>
                <a:solidFill>
                  <a:schemeClr val="tx1"/>
                </a:solidFill>
                <a:effectLst/>
                <a:latin typeface="Times New Roman" charset="0"/>
                <a:ea typeface="ＭＳ Ｐゴシック" charset="0"/>
              </a:endParaRPr>
            </a:p>
          </p:txBody>
        </p:sp>
        <p:sp>
          <p:nvSpPr>
            <p:cNvPr id="12" name="Connector 18">
              <a:extLst>
                <a:ext uri="{FF2B5EF4-FFF2-40B4-BE49-F238E27FC236}">
                  <a16:creationId xmlns:a16="http://schemas.microsoft.com/office/drawing/2014/main" id="{51AD0346-FA89-B629-B3CC-2A6AC880A873}"/>
                </a:ext>
              </a:extLst>
            </p:cNvPr>
            <p:cNvSpPr/>
            <p:nvPr/>
          </p:nvSpPr>
          <p:spPr bwMode="auto">
            <a:xfrm>
              <a:off x="7908297" y="1929353"/>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13" name="Connector 18">
              <a:extLst>
                <a:ext uri="{FF2B5EF4-FFF2-40B4-BE49-F238E27FC236}">
                  <a16:creationId xmlns:a16="http://schemas.microsoft.com/office/drawing/2014/main" id="{F6517C9D-9692-5261-2A0F-54A1F9249581}"/>
                </a:ext>
              </a:extLst>
            </p:cNvPr>
            <p:cNvSpPr/>
            <p:nvPr/>
          </p:nvSpPr>
          <p:spPr bwMode="auto">
            <a:xfrm>
              <a:off x="7906252" y="2803250"/>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14" name="Connector 18">
              <a:extLst>
                <a:ext uri="{FF2B5EF4-FFF2-40B4-BE49-F238E27FC236}">
                  <a16:creationId xmlns:a16="http://schemas.microsoft.com/office/drawing/2014/main" id="{CC8A7AED-68A7-72EA-8ED9-858FA14C7762}"/>
                </a:ext>
              </a:extLst>
            </p:cNvPr>
            <p:cNvSpPr/>
            <p:nvPr/>
          </p:nvSpPr>
          <p:spPr bwMode="auto">
            <a:xfrm>
              <a:off x="7906252" y="2511951"/>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15" name="Connector 18">
              <a:extLst>
                <a:ext uri="{FF2B5EF4-FFF2-40B4-BE49-F238E27FC236}">
                  <a16:creationId xmlns:a16="http://schemas.microsoft.com/office/drawing/2014/main" id="{3FC66E9D-A38F-7536-E702-28D888283109}"/>
                </a:ext>
              </a:extLst>
            </p:cNvPr>
            <p:cNvSpPr/>
            <p:nvPr/>
          </p:nvSpPr>
          <p:spPr bwMode="auto">
            <a:xfrm>
              <a:off x="7908297" y="2220652"/>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16" name="Connector 18">
              <a:extLst>
                <a:ext uri="{FF2B5EF4-FFF2-40B4-BE49-F238E27FC236}">
                  <a16:creationId xmlns:a16="http://schemas.microsoft.com/office/drawing/2014/main" id="{2C48E56A-E5B6-6C60-985C-3B715E6D194E}"/>
                </a:ext>
              </a:extLst>
            </p:cNvPr>
            <p:cNvSpPr/>
            <p:nvPr/>
          </p:nvSpPr>
          <p:spPr bwMode="auto">
            <a:xfrm>
              <a:off x="7906252" y="3086690"/>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17" name="Connector 18">
              <a:extLst>
                <a:ext uri="{FF2B5EF4-FFF2-40B4-BE49-F238E27FC236}">
                  <a16:creationId xmlns:a16="http://schemas.microsoft.com/office/drawing/2014/main" id="{809D6017-CD2B-8E43-48C0-B2712ED1BAA2}"/>
                </a:ext>
              </a:extLst>
            </p:cNvPr>
            <p:cNvSpPr/>
            <p:nvPr/>
          </p:nvSpPr>
          <p:spPr bwMode="auto">
            <a:xfrm>
              <a:off x="7904207" y="3960587"/>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18" name="Connector 18">
              <a:extLst>
                <a:ext uri="{FF2B5EF4-FFF2-40B4-BE49-F238E27FC236}">
                  <a16:creationId xmlns:a16="http://schemas.microsoft.com/office/drawing/2014/main" id="{66523DA9-8E25-6D07-3B5E-E4AF9C7F72BA}"/>
                </a:ext>
              </a:extLst>
            </p:cNvPr>
            <p:cNvSpPr/>
            <p:nvPr/>
          </p:nvSpPr>
          <p:spPr bwMode="auto">
            <a:xfrm>
              <a:off x="7904207" y="3669288"/>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19" name="Connector 18">
              <a:extLst>
                <a:ext uri="{FF2B5EF4-FFF2-40B4-BE49-F238E27FC236}">
                  <a16:creationId xmlns:a16="http://schemas.microsoft.com/office/drawing/2014/main" id="{63F5387C-468B-1D03-BEB3-5D0615E5D3FA}"/>
                </a:ext>
              </a:extLst>
            </p:cNvPr>
            <p:cNvSpPr/>
            <p:nvPr/>
          </p:nvSpPr>
          <p:spPr bwMode="auto">
            <a:xfrm>
              <a:off x="7906252" y="3377989"/>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20" name="Connector 18">
              <a:extLst>
                <a:ext uri="{FF2B5EF4-FFF2-40B4-BE49-F238E27FC236}">
                  <a16:creationId xmlns:a16="http://schemas.microsoft.com/office/drawing/2014/main" id="{A1860045-1AA4-4A43-0EFE-33A2F880B969}"/>
                </a:ext>
              </a:extLst>
            </p:cNvPr>
            <p:cNvSpPr/>
            <p:nvPr/>
          </p:nvSpPr>
          <p:spPr bwMode="auto">
            <a:xfrm>
              <a:off x="7906252" y="4224986"/>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21" name="Connector 18">
              <a:extLst>
                <a:ext uri="{FF2B5EF4-FFF2-40B4-BE49-F238E27FC236}">
                  <a16:creationId xmlns:a16="http://schemas.microsoft.com/office/drawing/2014/main" id="{5FBC206C-2BE8-08E1-4EF6-DE1E1F733621}"/>
                </a:ext>
              </a:extLst>
            </p:cNvPr>
            <p:cNvSpPr/>
            <p:nvPr/>
          </p:nvSpPr>
          <p:spPr bwMode="auto">
            <a:xfrm>
              <a:off x="7904207" y="5098883"/>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22" name="Connector 18">
              <a:extLst>
                <a:ext uri="{FF2B5EF4-FFF2-40B4-BE49-F238E27FC236}">
                  <a16:creationId xmlns:a16="http://schemas.microsoft.com/office/drawing/2014/main" id="{DD4FAC82-E0D5-35B1-CAD7-3C50C9A7CB99}"/>
                </a:ext>
              </a:extLst>
            </p:cNvPr>
            <p:cNvSpPr/>
            <p:nvPr/>
          </p:nvSpPr>
          <p:spPr bwMode="auto">
            <a:xfrm>
              <a:off x="7904207" y="4807584"/>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23" name="Connector 18">
              <a:extLst>
                <a:ext uri="{FF2B5EF4-FFF2-40B4-BE49-F238E27FC236}">
                  <a16:creationId xmlns:a16="http://schemas.microsoft.com/office/drawing/2014/main" id="{0F2DEC23-2D25-CE00-7722-470983321B39}"/>
                </a:ext>
              </a:extLst>
            </p:cNvPr>
            <p:cNvSpPr/>
            <p:nvPr/>
          </p:nvSpPr>
          <p:spPr bwMode="auto">
            <a:xfrm>
              <a:off x="7906252" y="4516285"/>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24" name="Connector 18">
              <a:extLst>
                <a:ext uri="{FF2B5EF4-FFF2-40B4-BE49-F238E27FC236}">
                  <a16:creationId xmlns:a16="http://schemas.microsoft.com/office/drawing/2014/main" id="{9967EF1A-4CC9-64BD-9D94-5AAFCE616E77}"/>
                </a:ext>
              </a:extLst>
            </p:cNvPr>
            <p:cNvSpPr/>
            <p:nvPr/>
          </p:nvSpPr>
          <p:spPr bwMode="auto">
            <a:xfrm>
              <a:off x="7904207" y="5382323"/>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25" name="Connector 18">
              <a:extLst>
                <a:ext uri="{FF2B5EF4-FFF2-40B4-BE49-F238E27FC236}">
                  <a16:creationId xmlns:a16="http://schemas.microsoft.com/office/drawing/2014/main" id="{DDDBBD07-4349-AFC9-86E3-BE589F1B672B}"/>
                </a:ext>
              </a:extLst>
            </p:cNvPr>
            <p:cNvSpPr/>
            <p:nvPr/>
          </p:nvSpPr>
          <p:spPr bwMode="auto">
            <a:xfrm>
              <a:off x="7902162" y="6256220"/>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26" name="Connector 18">
              <a:extLst>
                <a:ext uri="{FF2B5EF4-FFF2-40B4-BE49-F238E27FC236}">
                  <a16:creationId xmlns:a16="http://schemas.microsoft.com/office/drawing/2014/main" id="{7EA7BEB0-5714-0561-F71C-39B6B8C75FAE}"/>
                </a:ext>
              </a:extLst>
            </p:cNvPr>
            <p:cNvSpPr/>
            <p:nvPr/>
          </p:nvSpPr>
          <p:spPr bwMode="auto">
            <a:xfrm>
              <a:off x="7902162" y="5964921"/>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27" name="Connector 18">
              <a:extLst>
                <a:ext uri="{FF2B5EF4-FFF2-40B4-BE49-F238E27FC236}">
                  <a16:creationId xmlns:a16="http://schemas.microsoft.com/office/drawing/2014/main" id="{C88429C3-9475-0481-71EB-DC3EFBAC1B1D}"/>
                </a:ext>
              </a:extLst>
            </p:cNvPr>
            <p:cNvSpPr/>
            <p:nvPr/>
          </p:nvSpPr>
          <p:spPr bwMode="auto">
            <a:xfrm>
              <a:off x="7904207" y="5673622"/>
              <a:ext cx="237096" cy="235114"/>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kumimoji="1" lang="en-US" sz="1000" b="1" i="0" u="none" strike="noStrike" cap="none" normalizeH="0" baseline="30000" dirty="0">
                  <a:ln>
                    <a:noFill/>
                  </a:ln>
                  <a:solidFill>
                    <a:srgbClr val="FFFFFF"/>
                  </a:solidFill>
                  <a:effectLst/>
                  <a:latin typeface="Verdana"/>
                  <a:cs typeface="Verdana"/>
                </a:rPr>
                <a:t>-</a:t>
              </a:r>
            </a:p>
          </p:txBody>
        </p:sp>
        <p:sp>
          <p:nvSpPr>
            <p:cNvPr id="28" name="Connector 20">
              <a:extLst>
                <a:ext uri="{FF2B5EF4-FFF2-40B4-BE49-F238E27FC236}">
                  <a16:creationId xmlns:a16="http://schemas.microsoft.com/office/drawing/2014/main" id="{B303FA5E-8B48-A89A-E770-C78334F8FBF5}"/>
                </a:ext>
              </a:extLst>
            </p:cNvPr>
            <p:cNvSpPr/>
            <p:nvPr/>
          </p:nvSpPr>
          <p:spPr bwMode="auto">
            <a:xfrm>
              <a:off x="998607" y="2218166"/>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29" name="Connector 20">
              <a:extLst>
                <a:ext uri="{FF2B5EF4-FFF2-40B4-BE49-F238E27FC236}">
                  <a16:creationId xmlns:a16="http://schemas.microsoft.com/office/drawing/2014/main" id="{9382CBE6-5900-AEAE-89A7-4F463105339C}"/>
                </a:ext>
              </a:extLst>
            </p:cNvPr>
            <p:cNvSpPr/>
            <p:nvPr/>
          </p:nvSpPr>
          <p:spPr bwMode="auto">
            <a:xfrm>
              <a:off x="1003944" y="1926867"/>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30" name="Connector 20">
              <a:extLst>
                <a:ext uri="{FF2B5EF4-FFF2-40B4-BE49-F238E27FC236}">
                  <a16:creationId xmlns:a16="http://schemas.microsoft.com/office/drawing/2014/main" id="{E36B8386-6677-2927-C8B7-0F5047995300}"/>
                </a:ext>
              </a:extLst>
            </p:cNvPr>
            <p:cNvSpPr/>
            <p:nvPr/>
          </p:nvSpPr>
          <p:spPr bwMode="auto">
            <a:xfrm>
              <a:off x="998607" y="2800764"/>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31" name="Connector 20">
              <a:extLst>
                <a:ext uri="{FF2B5EF4-FFF2-40B4-BE49-F238E27FC236}">
                  <a16:creationId xmlns:a16="http://schemas.microsoft.com/office/drawing/2014/main" id="{127EEE90-CA54-09B1-2A3F-35F96B009615}"/>
                </a:ext>
              </a:extLst>
            </p:cNvPr>
            <p:cNvSpPr/>
            <p:nvPr/>
          </p:nvSpPr>
          <p:spPr bwMode="auto">
            <a:xfrm>
              <a:off x="1003944" y="2509465"/>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32" name="Connector 20">
              <a:extLst>
                <a:ext uri="{FF2B5EF4-FFF2-40B4-BE49-F238E27FC236}">
                  <a16:creationId xmlns:a16="http://schemas.microsoft.com/office/drawing/2014/main" id="{3F015221-75D2-4E42-EFD7-FF8997E5BF4B}"/>
                </a:ext>
              </a:extLst>
            </p:cNvPr>
            <p:cNvSpPr/>
            <p:nvPr/>
          </p:nvSpPr>
          <p:spPr bwMode="auto">
            <a:xfrm>
              <a:off x="1003421" y="3377989"/>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33" name="Connector 20">
              <a:extLst>
                <a:ext uri="{FF2B5EF4-FFF2-40B4-BE49-F238E27FC236}">
                  <a16:creationId xmlns:a16="http://schemas.microsoft.com/office/drawing/2014/main" id="{7349F849-D27F-84C1-B5A3-C7660D4AED31}"/>
                </a:ext>
              </a:extLst>
            </p:cNvPr>
            <p:cNvSpPr/>
            <p:nvPr/>
          </p:nvSpPr>
          <p:spPr bwMode="auto">
            <a:xfrm>
              <a:off x="1008758" y="3086690"/>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34" name="Connector 20">
              <a:extLst>
                <a:ext uri="{FF2B5EF4-FFF2-40B4-BE49-F238E27FC236}">
                  <a16:creationId xmlns:a16="http://schemas.microsoft.com/office/drawing/2014/main" id="{6492CC58-8126-2089-DC00-8B5545B5ACFA}"/>
                </a:ext>
              </a:extLst>
            </p:cNvPr>
            <p:cNvSpPr/>
            <p:nvPr/>
          </p:nvSpPr>
          <p:spPr bwMode="auto">
            <a:xfrm>
              <a:off x="1003421" y="3960587"/>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35" name="Connector 20">
              <a:extLst>
                <a:ext uri="{FF2B5EF4-FFF2-40B4-BE49-F238E27FC236}">
                  <a16:creationId xmlns:a16="http://schemas.microsoft.com/office/drawing/2014/main" id="{4FDE0949-9627-C6FE-778D-C6711AE26C20}"/>
                </a:ext>
              </a:extLst>
            </p:cNvPr>
            <p:cNvSpPr/>
            <p:nvPr/>
          </p:nvSpPr>
          <p:spPr bwMode="auto">
            <a:xfrm>
              <a:off x="1008758" y="3669288"/>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36" name="Connector 20">
              <a:extLst>
                <a:ext uri="{FF2B5EF4-FFF2-40B4-BE49-F238E27FC236}">
                  <a16:creationId xmlns:a16="http://schemas.microsoft.com/office/drawing/2014/main" id="{B2CD8C4A-78A3-D0AF-AF20-D37CFEA25C12}"/>
                </a:ext>
              </a:extLst>
            </p:cNvPr>
            <p:cNvSpPr/>
            <p:nvPr/>
          </p:nvSpPr>
          <p:spPr bwMode="auto">
            <a:xfrm>
              <a:off x="999544" y="4544480"/>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37" name="Connector 20">
              <a:extLst>
                <a:ext uri="{FF2B5EF4-FFF2-40B4-BE49-F238E27FC236}">
                  <a16:creationId xmlns:a16="http://schemas.microsoft.com/office/drawing/2014/main" id="{BB93CDE9-7DE2-8A18-A843-FDB5B7E3F5CB}"/>
                </a:ext>
              </a:extLst>
            </p:cNvPr>
            <p:cNvSpPr/>
            <p:nvPr/>
          </p:nvSpPr>
          <p:spPr bwMode="auto">
            <a:xfrm>
              <a:off x="1004881" y="4253181"/>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38" name="Connector 20">
              <a:extLst>
                <a:ext uri="{FF2B5EF4-FFF2-40B4-BE49-F238E27FC236}">
                  <a16:creationId xmlns:a16="http://schemas.microsoft.com/office/drawing/2014/main" id="{22386DA4-47D2-AA2A-81CE-68009427F806}"/>
                </a:ext>
              </a:extLst>
            </p:cNvPr>
            <p:cNvSpPr/>
            <p:nvPr/>
          </p:nvSpPr>
          <p:spPr bwMode="auto">
            <a:xfrm>
              <a:off x="999544" y="5127078"/>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39" name="Connector 20">
              <a:extLst>
                <a:ext uri="{FF2B5EF4-FFF2-40B4-BE49-F238E27FC236}">
                  <a16:creationId xmlns:a16="http://schemas.microsoft.com/office/drawing/2014/main" id="{CE095C33-9DD9-7283-4BC7-CA32BCCC2EA2}"/>
                </a:ext>
              </a:extLst>
            </p:cNvPr>
            <p:cNvSpPr/>
            <p:nvPr/>
          </p:nvSpPr>
          <p:spPr bwMode="auto">
            <a:xfrm>
              <a:off x="1004881" y="4835779"/>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40" name="Connector 20">
              <a:extLst>
                <a:ext uri="{FF2B5EF4-FFF2-40B4-BE49-F238E27FC236}">
                  <a16:creationId xmlns:a16="http://schemas.microsoft.com/office/drawing/2014/main" id="{B443D809-0CDA-2C10-CCD9-A49588D17C4F}"/>
                </a:ext>
              </a:extLst>
            </p:cNvPr>
            <p:cNvSpPr/>
            <p:nvPr/>
          </p:nvSpPr>
          <p:spPr bwMode="auto">
            <a:xfrm>
              <a:off x="1004358" y="5704303"/>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41" name="Connector 20">
              <a:extLst>
                <a:ext uri="{FF2B5EF4-FFF2-40B4-BE49-F238E27FC236}">
                  <a16:creationId xmlns:a16="http://schemas.microsoft.com/office/drawing/2014/main" id="{C529DF0B-17A3-10F0-8092-DAA5E34C40F2}"/>
                </a:ext>
              </a:extLst>
            </p:cNvPr>
            <p:cNvSpPr/>
            <p:nvPr/>
          </p:nvSpPr>
          <p:spPr bwMode="auto">
            <a:xfrm>
              <a:off x="1009695" y="5413004"/>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42" name="Connector 20">
              <a:extLst>
                <a:ext uri="{FF2B5EF4-FFF2-40B4-BE49-F238E27FC236}">
                  <a16:creationId xmlns:a16="http://schemas.microsoft.com/office/drawing/2014/main" id="{E7B600B3-3B20-9B15-6349-339AEE1A0879}"/>
                </a:ext>
              </a:extLst>
            </p:cNvPr>
            <p:cNvSpPr/>
            <p:nvPr/>
          </p:nvSpPr>
          <p:spPr bwMode="auto">
            <a:xfrm>
              <a:off x="1004358" y="6286901"/>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sp>
          <p:nvSpPr>
            <p:cNvPr id="43" name="Connector 20">
              <a:extLst>
                <a:ext uri="{FF2B5EF4-FFF2-40B4-BE49-F238E27FC236}">
                  <a16:creationId xmlns:a16="http://schemas.microsoft.com/office/drawing/2014/main" id="{1D6934D9-EDB9-C629-0AB6-B4CDE0A87CC0}"/>
                </a:ext>
              </a:extLst>
            </p:cNvPr>
            <p:cNvSpPr/>
            <p:nvPr/>
          </p:nvSpPr>
          <p:spPr bwMode="auto">
            <a:xfrm>
              <a:off x="1009695" y="5995602"/>
              <a:ext cx="237600" cy="237600"/>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000" b="1" dirty="0">
                  <a:solidFill>
                    <a:srgbClr val="FFFFFF"/>
                  </a:solidFill>
                  <a:latin typeface="Verdana"/>
                  <a:cs typeface="Verdana"/>
                </a:rPr>
                <a:t>e</a:t>
              </a:r>
              <a:r>
                <a:rPr lang="en-US" sz="1000" b="1" baseline="30000" dirty="0">
                  <a:solidFill>
                    <a:srgbClr val="FFFFFF"/>
                  </a:solidFill>
                  <a:latin typeface="Verdana"/>
                  <a:cs typeface="Verdana"/>
                </a:rPr>
                <a:t>+</a:t>
              </a:r>
              <a:endParaRPr kumimoji="1" lang="en-US" sz="1000" b="1" i="0" u="none" strike="noStrike" cap="none" normalizeH="0" baseline="30000" dirty="0">
                <a:ln>
                  <a:noFill/>
                </a:ln>
                <a:solidFill>
                  <a:srgbClr val="FFFFFF"/>
                </a:solidFill>
                <a:effectLst/>
                <a:latin typeface="Verdana"/>
                <a:cs typeface="Verdana"/>
              </a:endParaRPr>
            </a:p>
          </p:txBody>
        </p:sp>
        <p:cxnSp>
          <p:nvCxnSpPr>
            <p:cNvPr id="44" name="Gerade Verbindung 43">
              <a:extLst>
                <a:ext uri="{FF2B5EF4-FFF2-40B4-BE49-F238E27FC236}">
                  <a16:creationId xmlns:a16="http://schemas.microsoft.com/office/drawing/2014/main" id="{4F3E13AB-4AD4-C346-F58F-8AF0B464D5E9}"/>
                </a:ext>
              </a:extLst>
            </p:cNvPr>
            <p:cNvCxnSpPr/>
            <p:nvPr/>
          </p:nvCxnSpPr>
          <p:spPr bwMode="auto">
            <a:xfrm>
              <a:off x="1446835" y="2048719"/>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45" name="Gerade Verbindung 44">
              <a:extLst>
                <a:ext uri="{FF2B5EF4-FFF2-40B4-BE49-F238E27FC236}">
                  <a16:creationId xmlns:a16="http://schemas.microsoft.com/office/drawing/2014/main" id="{D015B5A4-9D57-71B5-8465-5F8637EF2815}"/>
                </a:ext>
              </a:extLst>
            </p:cNvPr>
            <p:cNvCxnSpPr/>
            <p:nvPr/>
          </p:nvCxnSpPr>
          <p:spPr bwMode="auto">
            <a:xfrm>
              <a:off x="1446835" y="2351590"/>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46" name="Gerade Verbindung 45">
              <a:extLst>
                <a:ext uri="{FF2B5EF4-FFF2-40B4-BE49-F238E27FC236}">
                  <a16:creationId xmlns:a16="http://schemas.microsoft.com/office/drawing/2014/main" id="{AECDAEA1-AC0B-7AF8-BF73-5046B3A3695F}"/>
                </a:ext>
              </a:extLst>
            </p:cNvPr>
            <p:cNvCxnSpPr/>
            <p:nvPr/>
          </p:nvCxnSpPr>
          <p:spPr bwMode="auto">
            <a:xfrm>
              <a:off x="1446835" y="2652532"/>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47" name="Gerade Verbindung 46">
              <a:extLst>
                <a:ext uri="{FF2B5EF4-FFF2-40B4-BE49-F238E27FC236}">
                  <a16:creationId xmlns:a16="http://schemas.microsoft.com/office/drawing/2014/main" id="{A8CC6C10-EFFA-A67E-EA85-6F145E6D77BF}"/>
                </a:ext>
              </a:extLst>
            </p:cNvPr>
            <p:cNvCxnSpPr/>
            <p:nvPr/>
          </p:nvCxnSpPr>
          <p:spPr bwMode="auto">
            <a:xfrm>
              <a:off x="1446835" y="2943828"/>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48" name="Gerade Verbindung 47">
              <a:extLst>
                <a:ext uri="{FF2B5EF4-FFF2-40B4-BE49-F238E27FC236}">
                  <a16:creationId xmlns:a16="http://schemas.microsoft.com/office/drawing/2014/main" id="{0AE72117-BAF1-0635-1EDC-3D6F13BF1BD9}"/>
                </a:ext>
              </a:extLst>
            </p:cNvPr>
            <p:cNvCxnSpPr/>
            <p:nvPr/>
          </p:nvCxnSpPr>
          <p:spPr bwMode="auto">
            <a:xfrm>
              <a:off x="1435260" y="3219692"/>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49" name="Gerade Verbindung 48">
              <a:extLst>
                <a:ext uri="{FF2B5EF4-FFF2-40B4-BE49-F238E27FC236}">
                  <a16:creationId xmlns:a16="http://schemas.microsoft.com/office/drawing/2014/main" id="{F1053EBA-C2DB-4937-AE80-03EBA7417725}"/>
                </a:ext>
              </a:extLst>
            </p:cNvPr>
            <p:cNvCxnSpPr/>
            <p:nvPr/>
          </p:nvCxnSpPr>
          <p:spPr bwMode="auto">
            <a:xfrm>
              <a:off x="1435260" y="3510988"/>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50" name="Gerade Verbindung 49">
              <a:extLst>
                <a:ext uri="{FF2B5EF4-FFF2-40B4-BE49-F238E27FC236}">
                  <a16:creationId xmlns:a16="http://schemas.microsoft.com/office/drawing/2014/main" id="{E52F10ED-7DF8-BD32-25B0-48B8BFD55A3E}"/>
                </a:ext>
              </a:extLst>
            </p:cNvPr>
            <p:cNvCxnSpPr/>
            <p:nvPr/>
          </p:nvCxnSpPr>
          <p:spPr bwMode="auto">
            <a:xfrm>
              <a:off x="1435260" y="3811930"/>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51" name="Gerade Verbindung 50">
              <a:extLst>
                <a:ext uri="{FF2B5EF4-FFF2-40B4-BE49-F238E27FC236}">
                  <a16:creationId xmlns:a16="http://schemas.microsoft.com/office/drawing/2014/main" id="{0BE50153-189A-9C5B-4785-99742A17B8E1}"/>
                </a:ext>
              </a:extLst>
            </p:cNvPr>
            <p:cNvCxnSpPr/>
            <p:nvPr/>
          </p:nvCxnSpPr>
          <p:spPr bwMode="auto">
            <a:xfrm>
              <a:off x="1435260" y="4114801"/>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52" name="Gerade Verbindung 51">
              <a:extLst>
                <a:ext uri="{FF2B5EF4-FFF2-40B4-BE49-F238E27FC236}">
                  <a16:creationId xmlns:a16="http://schemas.microsoft.com/office/drawing/2014/main" id="{45581AF4-52FF-5AC5-648A-FF9226334900}"/>
                </a:ext>
              </a:extLst>
            </p:cNvPr>
            <p:cNvCxnSpPr/>
            <p:nvPr/>
          </p:nvCxnSpPr>
          <p:spPr bwMode="auto">
            <a:xfrm>
              <a:off x="1436059" y="4391246"/>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53" name="Gerade Verbindung 52">
              <a:extLst>
                <a:ext uri="{FF2B5EF4-FFF2-40B4-BE49-F238E27FC236}">
                  <a16:creationId xmlns:a16="http://schemas.microsoft.com/office/drawing/2014/main" id="{D5BFC93E-46B1-5625-A7E1-53EBF84A623B}"/>
                </a:ext>
              </a:extLst>
            </p:cNvPr>
            <p:cNvCxnSpPr/>
            <p:nvPr/>
          </p:nvCxnSpPr>
          <p:spPr bwMode="auto">
            <a:xfrm>
              <a:off x="1436059" y="4670967"/>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54" name="Gerade Verbindung 53">
              <a:extLst>
                <a:ext uri="{FF2B5EF4-FFF2-40B4-BE49-F238E27FC236}">
                  <a16:creationId xmlns:a16="http://schemas.microsoft.com/office/drawing/2014/main" id="{FBC1D6C6-2A0D-3B09-2975-90D5107FCAC6}"/>
                </a:ext>
              </a:extLst>
            </p:cNvPr>
            <p:cNvCxnSpPr/>
            <p:nvPr/>
          </p:nvCxnSpPr>
          <p:spPr bwMode="auto">
            <a:xfrm>
              <a:off x="1436059" y="4971909"/>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55" name="Gerade Verbindung 54">
              <a:extLst>
                <a:ext uri="{FF2B5EF4-FFF2-40B4-BE49-F238E27FC236}">
                  <a16:creationId xmlns:a16="http://schemas.microsoft.com/office/drawing/2014/main" id="{04FCA9C4-16BB-FF68-96E3-353C4754DC97}"/>
                </a:ext>
              </a:extLst>
            </p:cNvPr>
            <p:cNvCxnSpPr/>
            <p:nvPr/>
          </p:nvCxnSpPr>
          <p:spPr bwMode="auto">
            <a:xfrm>
              <a:off x="1436059" y="5263205"/>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56" name="Gerade Verbindung 55">
              <a:extLst>
                <a:ext uri="{FF2B5EF4-FFF2-40B4-BE49-F238E27FC236}">
                  <a16:creationId xmlns:a16="http://schemas.microsoft.com/office/drawing/2014/main" id="{A61FAC08-D1B8-5D67-6312-BBFE7CACCF0F}"/>
                </a:ext>
              </a:extLst>
            </p:cNvPr>
            <p:cNvCxnSpPr/>
            <p:nvPr/>
          </p:nvCxnSpPr>
          <p:spPr bwMode="auto">
            <a:xfrm>
              <a:off x="1424484" y="5539069"/>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57" name="Gerade Verbindung 56">
              <a:extLst>
                <a:ext uri="{FF2B5EF4-FFF2-40B4-BE49-F238E27FC236}">
                  <a16:creationId xmlns:a16="http://schemas.microsoft.com/office/drawing/2014/main" id="{CB0E9333-1D02-4A8A-79D3-8760DF20E146}"/>
                </a:ext>
              </a:extLst>
            </p:cNvPr>
            <p:cNvCxnSpPr/>
            <p:nvPr/>
          </p:nvCxnSpPr>
          <p:spPr bwMode="auto">
            <a:xfrm>
              <a:off x="1424484" y="5830365"/>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58" name="Gerade Verbindung 57">
              <a:extLst>
                <a:ext uri="{FF2B5EF4-FFF2-40B4-BE49-F238E27FC236}">
                  <a16:creationId xmlns:a16="http://schemas.microsoft.com/office/drawing/2014/main" id="{CBEFEAEB-1159-8872-EA4B-885EA224FFC7}"/>
                </a:ext>
              </a:extLst>
            </p:cNvPr>
            <p:cNvCxnSpPr/>
            <p:nvPr/>
          </p:nvCxnSpPr>
          <p:spPr bwMode="auto">
            <a:xfrm>
              <a:off x="1424484" y="6131307"/>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cxnSp>
          <p:nvCxnSpPr>
            <p:cNvPr id="59" name="Gerade Verbindung 58">
              <a:extLst>
                <a:ext uri="{FF2B5EF4-FFF2-40B4-BE49-F238E27FC236}">
                  <a16:creationId xmlns:a16="http://schemas.microsoft.com/office/drawing/2014/main" id="{4D2FF89C-F2C5-5B84-A848-24BA9EE7221F}"/>
                </a:ext>
              </a:extLst>
            </p:cNvPr>
            <p:cNvCxnSpPr/>
            <p:nvPr/>
          </p:nvCxnSpPr>
          <p:spPr bwMode="auto">
            <a:xfrm>
              <a:off x="1424484" y="6434178"/>
              <a:ext cx="6250330" cy="0"/>
            </a:xfrm>
            <a:prstGeom prst="line">
              <a:avLst/>
            </a:prstGeom>
            <a:noFill/>
            <a:ln w="19050" cap="flat" cmpd="sng" algn="ctr">
              <a:solidFill>
                <a:schemeClr val="accent1"/>
              </a:solidFill>
              <a:prstDash val="solid"/>
              <a:round/>
              <a:headEnd type="none" w="med" len="med"/>
              <a:tailEnd type="arrow"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sp>
          <p:nvSpPr>
            <p:cNvPr id="62" name="Connector 18">
              <a:extLst>
                <a:ext uri="{FF2B5EF4-FFF2-40B4-BE49-F238E27FC236}">
                  <a16:creationId xmlns:a16="http://schemas.microsoft.com/office/drawing/2014/main" id="{EDD4DF89-CC8E-EF6F-50D3-3CA6F36DCC76}"/>
                </a:ext>
              </a:extLst>
            </p:cNvPr>
            <p:cNvSpPr/>
            <p:nvPr/>
          </p:nvSpPr>
          <p:spPr bwMode="auto">
            <a:xfrm>
              <a:off x="3923497" y="3866398"/>
              <a:ext cx="477737" cy="504225"/>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b="1" dirty="0">
                  <a:solidFill>
                    <a:srgbClr val="FFFFFF"/>
                  </a:solidFill>
                  <a:latin typeface="Verdana"/>
                  <a:cs typeface="Verdana"/>
                </a:rPr>
                <a:t>e</a:t>
              </a:r>
              <a:r>
                <a:rPr kumimoji="1" lang="en-US" sz="1200" b="1" i="0" u="none" strike="noStrike" cap="none" normalizeH="0" baseline="30000" dirty="0">
                  <a:ln>
                    <a:noFill/>
                  </a:ln>
                  <a:solidFill>
                    <a:srgbClr val="FFFFFF"/>
                  </a:solidFill>
                  <a:effectLst/>
                  <a:latin typeface="Verdana"/>
                  <a:cs typeface="Verdana"/>
                </a:rPr>
                <a:t>-</a:t>
              </a:r>
            </a:p>
          </p:txBody>
        </p:sp>
        <p:sp>
          <p:nvSpPr>
            <p:cNvPr id="63" name="Connector 20">
              <a:extLst>
                <a:ext uri="{FF2B5EF4-FFF2-40B4-BE49-F238E27FC236}">
                  <a16:creationId xmlns:a16="http://schemas.microsoft.com/office/drawing/2014/main" id="{6E7F28FF-CEB2-BF98-D1F8-CD4F2C0CEF16}"/>
                </a:ext>
              </a:extLst>
            </p:cNvPr>
            <p:cNvSpPr/>
            <p:nvPr/>
          </p:nvSpPr>
          <p:spPr bwMode="auto">
            <a:xfrm>
              <a:off x="4666406" y="3866398"/>
              <a:ext cx="477737" cy="504225"/>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b="1" dirty="0">
                  <a:solidFill>
                    <a:srgbClr val="FFFFFF"/>
                  </a:solidFill>
                  <a:latin typeface="Verdana"/>
                  <a:cs typeface="Verdana"/>
                </a:rPr>
                <a:t>e</a:t>
              </a:r>
              <a:r>
                <a:rPr lang="en-US" sz="1200" b="1" baseline="30000" dirty="0">
                  <a:solidFill>
                    <a:srgbClr val="FFFFFF"/>
                  </a:solidFill>
                  <a:latin typeface="Verdana"/>
                  <a:cs typeface="Verdana"/>
                </a:rPr>
                <a:t>+</a:t>
              </a:r>
              <a:endParaRPr kumimoji="1" lang="en-US" sz="1200" b="1" i="0" u="none" strike="noStrike" cap="none" normalizeH="0" baseline="30000" dirty="0">
                <a:ln>
                  <a:noFill/>
                </a:ln>
                <a:solidFill>
                  <a:srgbClr val="FFFFFF"/>
                </a:solidFill>
                <a:effectLst/>
                <a:latin typeface="Verdana"/>
                <a:cs typeface="Verdana"/>
              </a:endParaRPr>
            </a:p>
          </p:txBody>
        </p:sp>
      </p:grpSp>
      <p:sp>
        <p:nvSpPr>
          <p:cNvPr id="6" name="Pfeil nach rechts 5">
            <a:extLst>
              <a:ext uri="{FF2B5EF4-FFF2-40B4-BE49-F238E27FC236}">
                <a16:creationId xmlns:a16="http://schemas.microsoft.com/office/drawing/2014/main" id="{A2B05B3A-E2BD-DC83-C1FD-7E5A9131806B}"/>
              </a:ext>
            </a:extLst>
          </p:cNvPr>
          <p:cNvSpPr/>
          <p:nvPr/>
        </p:nvSpPr>
        <p:spPr>
          <a:xfrm>
            <a:off x="7634377" y="3563165"/>
            <a:ext cx="613317" cy="285174"/>
          </a:xfrm>
          <a:prstGeom prst="rightArrow">
            <a:avLst/>
          </a:prstGeom>
          <a:solidFill>
            <a:srgbClr val="0070C0"/>
          </a:solidFill>
          <a:ln w="12700" cap="flat" cmpd="sng" algn="ctr">
            <a:solidFill>
              <a:schemeClr val="bg1"/>
            </a:solidFill>
            <a:prstDash val="solid"/>
            <a:round/>
            <a:headEnd type="none" w="med" len="med"/>
            <a:tailEnd type="triangl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7" name="Pfeil nach rechts 6">
            <a:extLst>
              <a:ext uri="{FF2B5EF4-FFF2-40B4-BE49-F238E27FC236}">
                <a16:creationId xmlns:a16="http://schemas.microsoft.com/office/drawing/2014/main" id="{CD3D240B-96AF-9709-A7EC-D5BFF5E5C444}"/>
              </a:ext>
            </a:extLst>
          </p:cNvPr>
          <p:cNvSpPr/>
          <p:nvPr/>
        </p:nvSpPr>
        <p:spPr>
          <a:xfrm rot="10800000">
            <a:off x="6185064" y="3580678"/>
            <a:ext cx="613317" cy="285174"/>
          </a:xfrm>
          <a:prstGeom prst="rightArrow">
            <a:avLst/>
          </a:prstGeom>
          <a:solidFill>
            <a:srgbClr val="FF0000"/>
          </a:solidFill>
          <a:ln w="12700" cap="flat" cmpd="sng" algn="ctr">
            <a:solidFill>
              <a:schemeClr val="bg1"/>
            </a:solidFill>
            <a:prstDash val="solid"/>
            <a:round/>
            <a:headEnd type="none" w="med" len="med"/>
            <a:tailEnd type="triangl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46859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Application</a:t>
            </a:r>
            <a:r>
              <a:rPr lang="de-DE" dirty="0"/>
              <a:t> to black hole spacetimes</a:t>
            </a:r>
          </a:p>
        </p:txBody>
      </p:sp>
      <p:sp>
        <p:nvSpPr>
          <p:cNvPr id="3" name="Inhaltsplatzhalter 2"/>
          <p:cNvSpPr>
            <a:spLocks noGrp="1"/>
          </p:cNvSpPr>
          <p:nvPr>
            <p:ph idx="1"/>
          </p:nvPr>
        </p:nvSpPr>
        <p:spPr/>
        <p:txBody>
          <a:bodyPr>
            <a:normAutofit fontScale="70000" lnSpcReduction="20000"/>
          </a:bodyPr>
          <a:lstStyle/>
          <a:p>
            <a:pPr>
              <a:lnSpc>
                <a:spcPct val="120000"/>
              </a:lnSpc>
            </a:pPr>
            <a:r>
              <a:rPr lang="de-DE" dirty="0" err="1"/>
              <a:t>Imaginary</a:t>
            </a:r>
            <a:r>
              <a:rPr lang="de-DE" dirty="0"/>
              <a:t> </a:t>
            </a:r>
            <a:r>
              <a:rPr lang="de-DE" dirty="0" err="1"/>
              <a:t>part</a:t>
            </a:r>
            <a:r>
              <a:rPr lang="de-DE" dirty="0"/>
              <a:t> </a:t>
            </a:r>
            <a:r>
              <a:rPr lang="de-DE" dirty="0" err="1"/>
              <a:t>of</a:t>
            </a:r>
            <a:r>
              <a:rPr lang="de-DE" dirty="0"/>
              <a:t> </a:t>
            </a:r>
            <a:r>
              <a:rPr lang="de-DE" dirty="0" err="1"/>
              <a:t>the</a:t>
            </a:r>
            <a:r>
              <a:rPr lang="de-DE" dirty="0"/>
              <a:t> </a:t>
            </a:r>
            <a:r>
              <a:rPr lang="de-DE" dirty="0" err="1"/>
              <a:t>effective</a:t>
            </a:r>
            <a:r>
              <a:rPr lang="de-DE" dirty="0"/>
              <a:t> </a:t>
            </a:r>
            <a:r>
              <a:rPr lang="de-DE" dirty="0" err="1"/>
              <a:t>action</a:t>
            </a:r>
            <a:r>
              <a:rPr lang="de-DE" dirty="0"/>
              <a:t>:</a:t>
            </a:r>
          </a:p>
          <a:p>
            <a:pPr>
              <a:lnSpc>
                <a:spcPct val="120000"/>
              </a:lnSpc>
            </a:pPr>
            <a:endParaRPr lang="de-DE" dirty="0"/>
          </a:p>
          <a:p>
            <a:pPr>
              <a:lnSpc>
                <a:spcPct val="120000"/>
              </a:lnSpc>
            </a:pPr>
            <a:endParaRPr lang="de-DE" dirty="0"/>
          </a:p>
          <a:p>
            <a:pPr>
              <a:lnSpc>
                <a:spcPct val="120000"/>
              </a:lnSpc>
            </a:pPr>
            <a:r>
              <a:rPr lang="de-DE" dirty="0"/>
              <a:t>Real </a:t>
            </a:r>
            <a:r>
              <a:rPr lang="de-DE" dirty="0" err="1"/>
              <a:t>scalar</a:t>
            </a:r>
            <a:r>
              <a:rPr lang="de-DE" dirty="0"/>
              <a:t> </a:t>
            </a:r>
            <a:r>
              <a:rPr lang="de-DE" dirty="0" err="1"/>
              <a:t>field</a:t>
            </a:r>
            <a:r>
              <a:rPr lang="de-DE" dirty="0"/>
              <a:t> in </a:t>
            </a:r>
            <a:r>
              <a:rPr lang="de-DE" b="1" dirty="0" err="1"/>
              <a:t>curved</a:t>
            </a:r>
            <a:r>
              <a:rPr lang="de-DE" b="1" dirty="0"/>
              <a:t> Schwarzschild </a:t>
            </a:r>
            <a:r>
              <a:rPr lang="de-DE" b="1" dirty="0" err="1"/>
              <a:t>spacetime</a:t>
            </a:r>
            <a:r>
              <a:rPr lang="de-DE" dirty="0"/>
              <a:t>:</a:t>
            </a:r>
          </a:p>
          <a:p>
            <a:pPr marL="0" indent="0">
              <a:lnSpc>
                <a:spcPct val="120000"/>
              </a:lnSpc>
              <a:buNone/>
            </a:pPr>
            <a:endParaRPr lang="de-DE" dirty="0"/>
          </a:p>
          <a:p>
            <a:pPr marL="0" indent="0">
              <a:lnSpc>
                <a:spcPct val="120000"/>
              </a:lnSpc>
              <a:buNone/>
            </a:pPr>
            <a:endParaRPr lang="de-DE" dirty="0"/>
          </a:p>
          <a:p>
            <a:pPr>
              <a:lnSpc>
                <a:spcPct val="120000"/>
              </a:lnSpc>
            </a:pPr>
            <a:r>
              <a:rPr lang="de-DE" dirty="0"/>
              <a:t>Ricci-flat </a:t>
            </a:r>
            <a:r>
              <a:rPr lang="de-DE" dirty="0" err="1"/>
              <a:t>spacetime</a:t>
            </a:r>
            <a:r>
              <a:rPr lang="de-DE" dirty="0"/>
              <a:t>: </a:t>
            </a:r>
            <a:r>
              <a:rPr lang="de-DE" dirty="0" err="1"/>
              <a:t>only</a:t>
            </a:r>
            <a:r>
              <a:rPr lang="de-DE" dirty="0"/>
              <a:t> </a:t>
            </a:r>
            <a:r>
              <a:rPr lang="de-DE" dirty="0" err="1"/>
              <a:t>contribution</a:t>
            </a:r>
            <a:r>
              <a:rPr lang="de-DE" dirty="0"/>
              <a:t> </a:t>
            </a:r>
            <a:r>
              <a:rPr lang="de-DE" dirty="0" err="1"/>
              <a:t>from</a:t>
            </a:r>
            <a:r>
              <a:rPr lang="de-DE" dirty="0"/>
              <a:t> </a:t>
            </a:r>
            <a:r>
              <a:rPr lang="de-DE" dirty="0" err="1"/>
              <a:t>Weyl</a:t>
            </a:r>
            <a:r>
              <a:rPr lang="de-DE" dirty="0"/>
              <a:t> </a:t>
            </a:r>
            <a:br>
              <a:rPr lang="de-DE" dirty="0"/>
            </a:br>
            <a:r>
              <a:rPr lang="de-DE" dirty="0" err="1"/>
              <a:t>tensor</a:t>
            </a:r>
            <a:r>
              <a:rPr lang="de-DE" dirty="0"/>
              <a:t> (</a:t>
            </a:r>
            <a:r>
              <a:rPr lang="de-DE" dirty="0" err="1"/>
              <a:t>volume-preserving</a:t>
            </a:r>
            <a:r>
              <a:rPr lang="de-DE" dirty="0"/>
              <a:t>, </a:t>
            </a:r>
            <a:r>
              <a:rPr lang="de-DE" dirty="0" err="1"/>
              <a:t>hinting</a:t>
            </a:r>
            <a:r>
              <a:rPr lang="de-DE" dirty="0"/>
              <a:t> at </a:t>
            </a:r>
            <a:r>
              <a:rPr lang="de-DE" dirty="0" err="1"/>
              <a:t>tidal</a:t>
            </a:r>
            <a:r>
              <a:rPr lang="de-DE" dirty="0"/>
              <a:t> </a:t>
            </a:r>
            <a:r>
              <a:rPr lang="de-DE" dirty="0" err="1"/>
              <a:t>forces</a:t>
            </a:r>
            <a:r>
              <a:rPr lang="de-DE" dirty="0"/>
              <a:t>)</a:t>
            </a:r>
          </a:p>
          <a:p>
            <a:pPr marL="0" indent="0">
              <a:lnSpc>
                <a:spcPct val="120000"/>
              </a:lnSpc>
              <a:buNone/>
            </a:pPr>
            <a:endParaRPr lang="de-DE" dirty="0"/>
          </a:p>
          <a:p>
            <a:pPr marL="0" indent="0">
              <a:lnSpc>
                <a:spcPct val="120000"/>
              </a:lnSpc>
              <a:buNone/>
            </a:pPr>
            <a:endParaRPr lang="de-DE" dirty="0"/>
          </a:p>
          <a:p>
            <a:pPr>
              <a:lnSpc>
                <a:spcPct val="120000"/>
              </a:lnSpc>
            </a:pPr>
            <a:r>
              <a:rPr lang="de-DE" dirty="0"/>
              <a:t>Event rate </a:t>
            </a:r>
            <a:r>
              <a:rPr lang="de-DE" dirty="0" err="1"/>
              <a:t>density</a:t>
            </a:r>
            <a:r>
              <a:rPr lang="de-DE" dirty="0"/>
              <a:t>:</a:t>
            </a:r>
          </a:p>
          <a:p>
            <a:pPr>
              <a:lnSpc>
                <a:spcPct val="120000"/>
              </a:lnSpc>
            </a:pPr>
            <a:endParaRPr lang="de-DE" dirty="0"/>
          </a:p>
          <a:p>
            <a:pPr marL="0" indent="0">
              <a:lnSpc>
                <a:spcPct val="120000"/>
              </a:lnSpc>
              <a:buNone/>
            </a:pPr>
            <a:r>
              <a:rPr lang="de-DE" dirty="0"/>
              <a:t> </a:t>
            </a:r>
          </a:p>
        </p:txBody>
      </p:sp>
      <p:pic>
        <p:nvPicPr>
          <p:cNvPr id="5122" name="Picture 2" descr="C:\Daten\Projekt Hawkingstrahlung\Paper\2022_09_21 - Graphs als PNG\plotdNeventsBydtd3rDimless-v4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056" y="2660659"/>
            <a:ext cx="3616926" cy="225304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Daten\2022_09_30 - Dutch BH Consortium Utrecht\Vortrag\Formeln\978acf99e317d586ce9fb80d73abc4e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79" y="2239996"/>
            <a:ext cx="5378868" cy="44182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Daten\2022_09_30 - Dutch BH Consortium Utrecht\Vortrag\Formeln\f1f22dd6860313593d60f99e1fbcf1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79" y="3394431"/>
            <a:ext cx="2175309" cy="4418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aten\2022_09_30 - Dutch BH Consortium Utrecht\Vortrag\Formeln\79143739dd9900435c88d54bbe844e8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79" y="4422466"/>
            <a:ext cx="1851328" cy="44182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7BC28B2F-2D18-9633-8EC2-B4BE40DE57A2}"/>
              </a:ext>
            </a:extLst>
          </p:cNvPr>
          <p:cNvSpPr txBox="1"/>
          <p:nvPr/>
        </p:nvSpPr>
        <p:spPr>
          <a:xfrm>
            <a:off x="4757194" y="4883049"/>
            <a:ext cx="4386806" cy="276999"/>
          </a:xfrm>
          <a:prstGeom prst="rect">
            <a:avLst/>
          </a:prstGeom>
          <a:noFill/>
        </p:spPr>
        <p:txBody>
          <a:bodyPr wrap="square" rtlCol="0">
            <a:spAutoFit/>
          </a:bodyPr>
          <a:lstStyle/>
          <a:p>
            <a:pPr algn="l"/>
            <a:r>
              <a:rPr lang="en-US" sz="1200" dirty="0">
                <a:latin typeface="Verdana" panose="020B0604030504040204" pitchFamily="34" charset="0"/>
                <a:ea typeface="Verdana" panose="020B0604030504040204" pitchFamily="34" charset="0"/>
                <a:cs typeface="Verdana" panose="020B0604030504040204" pitchFamily="34" charset="0"/>
              </a:rPr>
              <a:t>Wondrak, van </a:t>
            </a:r>
            <a:r>
              <a:rPr lang="en-US" sz="1200" dirty="0" err="1">
                <a:latin typeface="Verdana" panose="020B0604030504040204" pitchFamily="34" charset="0"/>
                <a:ea typeface="Verdana" panose="020B0604030504040204" pitchFamily="34" charset="0"/>
                <a:cs typeface="Verdana" panose="020B0604030504040204" pitchFamily="34" charset="0"/>
              </a:rPr>
              <a:t>Suijlekom</a:t>
            </a:r>
            <a:r>
              <a:rPr lang="en-US" sz="1200" dirty="0">
                <a:latin typeface="Verdana" panose="020B0604030504040204" pitchFamily="34" charset="0"/>
                <a:ea typeface="Verdana" panose="020B0604030504040204" pitchFamily="34" charset="0"/>
                <a:cs typeface="Verdana" panose="020B0604030504040204" pitchFamily="34" charset="0"/>
              </a:rPr>
              <a:t>, </a:t>
            </a:r>
            <a:r>
              <a:rPr lang="en-US" sz="1200" dirty="0" err="1">
                <a:latin typeface="Verdana" panose="020B0604030504040204" pitchFamily="34" charset="0"/>
                <a:ea typeface="Verdana" panose="020B0604030504040204" pitchFamily="34" charset="0"/>
                <a:cs typeface="Verdana" panose="020B0604030504040204" pitchFamily="34" charset="0"/>
              </a:rPr>
              <a:t>Falcke</a:t>
            </a:r>
            <a:r>
              <a:rPr lang="en-US" sz="1200" dirty="0">
                <a:latin typeface="Verdana" panose="020B0604030504040204" pitchFamily="34" charset="0"/>
                <a:ea typeface="Verdana" panose="020B0604030504040204" pitchFamily="34" charset="0"/>
                <a:cs typeface="Verdana" panose="020B0604030504040204" pitchFamily="34" charset="0"/>
              </a:rPr>
              <a:t> (2023), PRL, in press</a:t>
            </a:r>
          </a:p>
        </p:txBody>
      </p:sp>
      <p:grpSp>
        <p:nvGrpSpPr>
          <p:cNvPr id="5" name="Gruppieren 4"/>
          <p:cNvGrpSpPr/>
          <p:nvPr/>
        </p:nvGrpSpPr>
        <p:grpSpPr>
          <a:xfrm>
            <a:off x="469379" y="1275606"/>
            <a:ext cx="8099063" cy="466117"/>
            <a:chOff x="469379" y="1275606"/>
            <a:chExt cx="8099063" cy="466117"/>
          </a:xfrm>
        </p:grpSpPr>
        <p:pic>
          <p:nvPicPr>
            <p:cNvPr id="11" name="Picture 2" descr="C:\Daten\2022_09_30 - Dutch BH Consortium Utrecht\Vortrag\Formeln\a4774129e487f001064d210f384e6fc4.png"/>
            <p:cNvPicPr>
              <a:picLocks noChangeAspect="1" noChangeArrowheads="1"/>
            </p:cNvPicPr>
            <p:nvPr/>
          </p:nvPicPr>
          <p:blipFill rotWithShape="1">
            <a:blip r:embed="rId6">
              <a:extLst>
                <a:ext uri="{28A0092B-C50C-407E-A947-70E740481C1C}">
                  <a14:useLocalDpi xmlns:a14="http://schemas.microsoft.com/office/drawing/2010/main" val="0"/>
                </a:ext>
              </a:extLst>
            </a:blip>
            <a:srcRect l="1" r="53798"/>
            <a:stretch/>
          </p:blipFill>
          <p:spPr bwMode="auto">
            <a:xfrm>
              <a:off x="469379" y="1296388"/>
              <a:ext cx="3751958" cy="4453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Daten\2022_09_30 - Dutch BH Consortium Utrecht\Vortrag\Formeln\a4774129e487f001064d210f384e6fc4.png"/>
            <p:cNvPicPr>
              <a:picLocks noChangeAspect="1" noChangeArrowheads="1"/>
            </p:cNvPicPr>
            <p:nvPr/>
          </p:nvPicPr>
          <p:blipFill rotWithShape="1">
            <a:blip r:embed="rId6">
              <a:extLst>
                <a:ext uri="{28A0092B-C50C-407E-A947-70E740481C1C}">
                  <a14:useLocalDpi xmlns:a14="http://schemas.microsoft.com/office/drawing/2010/main" val="0"/>
                </a:ext>
              </a:extLst>
            </a:blip>
            <a:srcRect l="46393"/>
            <a:stretch/>
          </p:blipFill>
          <p:spPr bwMode="auto">
            <a:xfrm>
              <a:off x="4215082" y="1275606"/>
              <a:ext cx="4353360" cy="4453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6034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167F4-9E97-8A6C-3338-699B623E9950}"/>
              </a:ext>
            </a:extLst>
          </p:cNvPr>
          <p:cNvSpPr>
            <a:spLocks noGrp="1"/>
          </p:cNvSpPr>
          <p:nvPr>
            <p:ph type="title"/>
          </p:nvPr>
        </p:nvSpPr>
        <p:spPr/>
        <p:txBody>
          <a:bodyPr>
            <a:normAutofit fontScale="90000"/>
          </a:bodyPr>
          <a:lstStyle/>
          <a:p>
            <a:r>
              <a:rPr lang="en-US"/>
              <a:t>Local effective temeperature	</a:t>
            </a:r>
          </a:p>
        </p:txBody>
      </p:sp>
      <p:pic>
        <p:nvPicPr>
          <p:cNvPr id="4" name="Inhaltsplatzhalter 3">
            <a:extLst>
              <a:ext uri="{FF2B5EF4-FFF2-40B4-BE49-F238E27FC236}">
                <a16:creationId xmlns:a16="http://schemas.microsoft.com/office/drawing/2014/main" id="{918EEA65-FF62-093C-4315-20C3997E2BB7}"/>
              </a:ext>
            </a:extLst>
          </p:cNvPr>
          <p:cNvPicPr>
            <a:picLocks noGrp="1" noChangeAspect="1"/>
          </p:cNvPicPr>
          <p:nvPr>
            <p:ph idx="1"/>
          </p:nvPr>
        </p:nvPicPr>
        <p:blipFill>
          <a:blip r:embed="rId2"/>
          <a:stretch>
            <a:fillRect/>
          </a:stretch>
        </p:blipFill>
        <p:spPr>
          <a:xfrm>
            <a:off x="521598" y="1423119"/>
            <a:ext cx="3452035" cy="457635"/>
          </a:xfrm>
          <a:prstGeom prst="rect">
            <a:avLst/>
          </a:prstGeom>
        </p:spPr>
      </p:pic>
      <p:sp>
        <p:nvSpPr>
          <p:cNvPr id="6" name="Textfeld 5">
            <a:extLst>
              <a:ext uri="{FF2B5EF4-FFF2-40B4-BE49-F238E27FC236}">
                <a16:creationId xmlns:a16="http://schemas.microsoft.com/office/drawing/2014/main" id="{28C2C200-BB83-AAF5-90E0-A3CF677DA32C}"/>
              </a:ext>
            </a:extLst>
          </p:cNvPr>
          <p:cNvSpPr txBox="1"/>
          <p:nvPr/>
        </p:nvSpPr>
        <p:spPr>
          <a:xfrm>
            <a:off x="417688" y="776789"/>
            <a:ext cx="7772896" cy="646331"/>
          </a:xfrm>
          <a:prstGeom prst="rect">
            <a:avLst/>
          </a:prstGeom>
          <a:noFill/>
        </p:spPr>
        <p:txBody>
          <a:bodyPr wrap="square" rtlCol="0">
            <a:spAutoFit/>
          </a:bodyPr>
          <a:lstStyle/>
          <a:p>
            <a:pPr algn="l"/>
            <a:r>
              <a:rPr lang="en-US" dirty="0">
                <a:latin typeface="Verdana" panose="020B0604030504040204" pitchFamily="34" charset="0"/>
                <a:ea typeface="Verdana" panose="020B0604030504040204" pitchFamily="34" charset="0"/>
                <a:cs typeface="Verdana" panose="020B0604030504040204" pitchFamily="34" charset="0"/>
              </a:rPr>
              <a:t>Characteristic energy of emitted particles (from comparison with Schwinger effect) is proportional to </a:t>
            </a:r>
            <a:r>
              <a:rPr lang="en-US" dirty="0" err="1">
                <a:latin typeface="Verdana" panose="020B0604030504040204" pitchFamily="34" charset="0"/>
                <a:ea typeface="Verdana" panose="020B0604030504040204" pitchFamily="34" charset="0"/>
                <a:cs typeface="Verdana" panose="020B0604030504040204" pitchFamily="34" charset="0"/>
              </a:rPr>
              <a:t>spacetime</a:t>
            </a:r>
            <a:r>
              <a:rPr lang="en-US" dirty="0">
                <a:latin typeface="Verdana" panose="020B0604030504040204" pitchFamily="34" charset="0"/>
                <a:ea typeface="Verdana" panose="020B0604030504040204" pitchFamily="34" charset="0"/>
                <a:cs typeface="Verdana" panose="020B0604030504040204" pitchFamily="34" charset="0"/>
              </a:rPr>
              <a:t> curvature: </a:t>
            </a:r>
          </a:p>
        </p:txBody>
      </p:sp>
      <p:sp>
        <p:nvSpPr>
          <p:cNvPr id="7" name="Textfeld 6">
            <a:extLst>
              <a:ext uri="{FF2B5EF4-FFF2-40B4-BE49-F238E27FC236}">
                <a16:creationId xmlns:a16="http://schemas.microsoft.com/office/drawing/2014/main" id="{4676CD8F-A68E-90B1-1858-1EB2A8D47ACC}"/>
              </a:ext>
            </a:extLst>
          </p:cNvPr>
          <p:cNvSpPr txBox="1"/>
          <p:nvPr/>
        </p:nvSpPr>
        <p:spPr>
          <a:xfrm>
            <a:off x="417688" y="2010505"/>
            <a:ext cx="5878940" cy="369332"/>
          </a:xfrm>
          <a:prstGeom prst="rect">
            <a:avLst/>
          </a:prstGeom>
          <a:noFill/>
        </p:spPr>
        <p:txBody>
          <a:bodyPr wrap="square" rtlCol="0">
            <a:spAutoFit/>
          </a:bodyPr>
          <a:lstStyle/>
          <a:p>
            <a:pPr algn="l"/>
            <a:r>
              <a:rPr lang="en-US" dirty="0">
                <a:latin typeface="Verdana" panose="020B0604030504040204" pitchFamily="34" charset="0"/>
                <a:ea typeface="Verdana" panose="020B0604030504040204" pitchFamily="34" charset="0"/>
                <a:cs typeface="Verdana" panose="020B0604030504040204" pitchFamily="34" charset="0"/>
              </a:rPr>
              <a:t>This gives an effective temperature (if thermal): </a:t>
            </a: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C7289246-FEEE-C092-319E-8489128F2E0F}"/>
                  </a:ext>
                </a:extLst>
              </p:cNvPr>
              <p:cNvSpPr txBox="1"/>
              <p:nvPr/>
            </p:nvSpPr>
            <p:spPr>
              <a:xfrm>
                <a:off x="474014" y="3485098"/>
                <a:ext cx="7968666" cy="375167"/>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Local temperature (</a:t>
                </a:r>
                <a14:m>
                  <m:oMath xmlns:m="http://schemas.openxmlformats.org/officeDocument/2006/math">
                    <m:r>
                      <a:rPr lang="pt-BR" i="1">
                        <a:latin typeface="Cambria Math"/>
                        <a:ea typeface="Verdana" panose="020B0604030504040204" pitchFamily="34" charset="0"/>
                        <a:cs typeface="Verdana" panose="020B0604030504040204" pitchFamily="34" charset="0"/>
                      </a:rPr>
                      <m:t>𝑟</m:t>
                    </m:r>
                    <m:r>
                      <a:rPr lang="pt-BR" i="1">
                        <a:latin typeface="Cambria Math"/>
                        <a:ea typeface="Verdana" panose="020B0604030504040204" pitchFamily="34" charset="0"/>
                        <a:cs typeface="Verdana" panose="020B0604030504040204" pitchFamily="34" charset="0"/>
                      </a:rPr>
                      <m:t>=2.5 </m:t>
                    </m:r>
                    <m:r>
                      <a:rPr lang="pt-BR" i="1">
                        <a:latin typeface="Cambria Math"/>
                        <a:ea typeface="Verdana" panose="020B0604030504040204" pitchFamily="34" charset="0"/>
                        <a:cs typeface="Verdana" panose="020B0604030504040204" pitchFamily="34" charset="0"/>
                      </a:rPr>
                      <m:t>𝐺𝑀</m:t>
                    </m:r>
                  </m:oMath>
                </a14:m>
                <a:r>
                  <a:rPr lang="en-US" dirty="0">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pt-BR" i="1">
                        <a:latin typeface="Cambria Math"/>
                        <a:ea typeface="Verdana" panose="020B0604030504040204" pitchFamily="34" charset="0"/>
                        <a:cs typeface="Verdana" panose="020B0604030504040204" pitchFamily="34" charset="0"/>
                      </a:rPr>
                      <m:t>𝑀</m:t>
                    </m:r>
                    <m:r>
                      <a:rPr lang="pt-BR" i="1">
                        <a:latin typeface="Cambria Math"/>
                        <a:ea typeface="Verdana" panose="020B0604030504040204" pitchFamily="34" charset="0"/>
                        <a:cs typeface="Verdana" panose="020B0604030504040204" pitchFamily="34" charset="0"/>
                      </a:rPr>
                      <m:t>=</m:t>
                    </m:r>
                    <m:sSub>
                      <m:sSubPr>
                        <m:ctrlPr>
                          <a:rPr lang="pt-BR" i="1" smtClean="0">
                            <a:latin typeface="Cambria Math" panose="02040503050406030204" pitchFamily="18" charset="0"/>
                            <a:ea typeface="Verdana" panose="020B0604030504040204" pitchFamily="34" charset="0"/>
                            <a:cs typeface="Verdana" panose="020B0604030504040204" pitchFamily="34" charset="0"/>
                          </a:rPr>
                        </m:ctrlPr>
                      </m:sSubPr>
                      <m:e>
                        <m:r>
                          <a:rPr lang="de-DE" b="0" i="1" smtClean="0">
                            <a:latin typeface="Cambria Math"/>
                            <a:ea typeface="Verdana" panose="020B0604030504040204" pitchFamily="34" charset="0"/>
                            <a:cs typeface="Verdana" panose="020B0604030504040204" pitchFamily="34" charset="0"/>
                          </a:rPr>
                          <m:t>𝑀</m:t>
                        </m:r>
                      </m:e>
                      <m:sub>
                        <m:r>
                          <a:rPr lang="pt-BR" i="1" smtClean="0">
                            <a:latin typeface="Cambria Math"/>
                            <a:ea typeface="Cambria Math"/>
                            <a:cs typeface="Verdana" panose="020B0604030504040204" pitchFamily="34" charset="0"/>
                          </a:rPr>
                          <m:t>⨀</m:t>
                        </m:r>
                      </m:sub>
                    </m:sSub>
                  </m:oMath>
                </a14:m>
                <a:r>
                  <a:rPr lang="en-US" dirty="0">
                    <a:latin typeface="Verdana" panose="020B0604030504040204" pitchFamily="34" charset="0"/>
                    <a:ea typeface="Verdana" panose="020B0604030504040204" pitchFamily="34" charset="0"/>
                    <a:cs typeface="Verdana" panose="020B0604030504040204" pitchFamily="34" charset="0"/>
                  </a:rPr>
                  <a:t>)</a:t>
                </a:r>
              </a:p>
            </p:txBody>
          </p:sp>
        </mc:Choice>
        <mc:Fallback xmlns="">
          <p:sp>
            <p:nvSpPr>
              <p:cNvPr id="8" name="Textfeld 7">
                <a:extLst>
                  <a:ext uri="{FF2B5EF4-FFF2-40B4-BE49-F238E27FC236}">
                    <a16:creationId xmlns:a16="http://schemas.microsoft.com/office/drawing/2014/main" id="{C7289246-FEEE-C092-319E-8489128F2E0F}"/>
                  </a:ext>
                </a:extLst>
              </p:cNvPr>
              <p:cNvSpPr txBox="1">
                <a:spLocks noRot="1" noChangeAspect="1" noMove="1" noResize="1" noEditPoints="1" noAdjustHandles="1" noChangeArrowheads="1" noChangeShapeType="1" noTextEdit="1"/>
              </p:cNvSpPr>
              <p:nvPr/>
            </p:nvSpPr>
            <p:spPr>
              <a:xfrm>
                <a:off x="474014" y="3485098"/>
                <a:ext cx="7968666" cy="375167"/>
              </a:xfrm>
              <a:prstGeom prst="rect">
                <a:avLst/>
              </a:prstGeom>
              <a:blipFill>
                <a:blip r:embed="rId3"/>
                <a:stretch>
                  <a:fillRect l="-637" t="-10000" b="-23333"/>
                </a:stretch>
              </a:blipFill>
            </p:spPr>
            <p:txBody>
              <a:bodyPr/>
              <a:lstStyle/>
              <a:p>
                <a:r>
                  <a:rPr lang="en-US">
                    <a:noFill/>
                  </a:rPr>
                  <a:t> </a:t>
                </a:r>
              </a:p>
            </p:txBody>
          </p:sp>
        </mc:Fallback>
      </mc:AlternateContent>
      <p:grpSp>
        <p:nvGrpSpPr>
          <p:cNvPr id="3" name="Gruppieren 2"/>
          <p:cNvGrpSpPr/>
          <p:nvPr/>
        </p:nvGrpSpPr>
        <p:grpSpPr>
          <a:xfrm>
            <a:off x="521598" y="2531486"/>
            <a:ext cx="6591010" cy="706131"/>
            <a:chOff x="429263" y="2531486"/>
            <a:chExt cx="6591010" cy="706131"/>
          </a:xfrm>
        </p:grpSpPr>
        <p:pic>
          <p:nvPicPr>
            <p:cNvPr id="5" name="Grafik 4">
              <a:extLst>
                <a:ext uri="{FF2B5EF4-FFF2-40B4-BE49-F238E27FC236}">
                  <a16:creationId xmlns:a16="http://schemas.microsoft.com/office/drawing/2014/main" id="{E12E264F-D9C4-D97E-8AEC-A40F40CEB67D}"/>
                </a:ext>
              </a:extLst>
            </p:cNvPr>
            <p:cNvPicPr>
              <a:picLocks noChangeAspect="1"/>
            </p:cNvPicPr>
            <p:nvPr/>
          </p:nvPicPr>
          <p:blipFill rotWithShape="1">
            <a:blip r:embed="rId4"/>
            <a:srcRect b="50000"/>
            <a:stretch/>
          </p:blipFill>
          <p:spPr>
            <a:xfrm>
              <a:off x="429263" y="2531486"/>
              <a:ext cx="4579155" cy="706131"/>
            </a:xfrm>
            <a:prstGeom prst="rect">
              <a:avLst/>
            </a:prstGeom>
          </p:spPr>
        </p:pic>
        <p:pic>
          <p:nvPicPr>
            <p:cNvPr id="9" name="Grafik 8">
              <a:extLst>
                <a:ext uri="{FF2B5EF4-FFF2-40B4-BE49-F238E27FC236}">
                  <a16:creationId xmlns:a16="http://schemas.microsoft.com/office/drawing/2014/main" id="{E12E264F-D9C4-D97E-8AEC-A40F40CEB67D}"/>
                </a:ext>
              </a:extLst>
            </p:cNvPr>
            <p:cNvPicPr>
              <a:picLocks noChangeAspect="1"/>
            </p:cNvPicPr>
            <p:nvPr/>
          </p:nvPicPr>
          <p:blipFill rotWithShape="1">
            <a:blip r:embed="rId4"/>
            <a:srcRect l="16816" t="50000"/>
            <a:stretch/>
          </p:blipFill>
          <p:spPr>
            <a:xfrm>
              <a:off x="3274547" y="2537362"/>
              <a:ext cx="3745726" cy="694380"/>
            </a:xfrm>
            <a:prstGeom prst="rect">
              <a:avLst/>
            </a:prstGeom>
          </p:spPr>
        </p:pic>
      </p:grp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F97951CF-929E-CAFA-F632-4E3F5AF169E3}"/>
                  </a:ext>
                </a:extLst>
              </p:cNvPr>
              <p:cNvSpPr txBox="1"/>
              <p:nvPr/>
            </p:nvSpPr>
            <p:spPr>
              <a:xfrm>
                <a:off x="5187081" y="3362756"/>
                <a:ext cx="3799409" cy="619850"/>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f>
                        <m:fPr>
                          <m:ctrlPr>
                            <a:rPr lang="en-US" sz="1600" b="1" i="1" smtClean="0">
                              <a:latin typeface="Cambria Math" panose="02040503050406030204" pitchFamily="18" charset="0"/>
                              <a:ea typeface="Verdana" panose="020B0604030504040204" pitchFamily="34" charset="0"/>
                              <a:cs typeface="Verdana" panose="020B0604030504040204" pitchFamily="34" charset="0"/>
                            </a:rPr>
                          </m:ctrlPr>
                        </m:fPr>
                        <m:num>
                          <m:r>
                            <a:rPr lang="de-DE" sz="1600" b="1" i="1" smtClean="0">
                              <a:latin typeface="Cambria Math"/>
                              <a:ea typeface="Verdana" panose="020B0604030504040204" pitchFamily="34" charset="0"/>
                              <a:cs typeface="Verdana" panose="020B0604030504040204" pitchFamily="34" charset="0"/>
                            </a:rPr>
                            <m:t>𝑻</m:t>
                          </m:r>
                          <m:r>
                            <a:rPr lang="de-DE" sz="1600" b="1" i="1" smtClean="0">
                              <a:latin typeface="Cambria Math" panose="02040503050406030204" pitchFamily="18" charset="0"/>
                              <a:ea typeface="Verdana" panose="020B0604030504040204" pitchFamily="34" charset="0"/>
                              <a:cs typeface="Verdana" panose="020B0604030504040204" pitchFamily="34" charset="0"/>
                            </a:rPr>
                            <m:t>(</m:t>
                          </m:r>
                          <m:r>
                            <a:rPr lang="de-DE" sz="1600" b="1" i="1" smtClean="0">
                              <a:latin typeface="Cambria Math" panose="02040503050406030204" pitchFamily="18" charset="0"/>
                              <a:ea typeface="Verdana" panose="020B0604030504040204" pitchFamily="34" charset="0"/>
                              <a:cs typeface="Verdana" panose="020B0604030504040204" pitchFamily="34" charset="0"/>
                            </a:rPr>
                            <m:t>𝐖𝐒𝐅𝟐𝟎𝟐𝟑</m:t>
                          </m:r>
                          <m:r>
                            <a:rPr lang="de-DE" sz="1600" b="1" i="1" smtClean="0">
                              <a:latin typeface="Cambria Math" panose="02040503050406030204" pitchFamily="18" charset="0"/>
                              <a:ea typeface="Verdana" panose="020B0604030504040204" pitchFamily="34" charset="0"/>
                              <a:cs typeface="Verdana" panose="020B0604030504040204" pitchFamily="34" charset="0"/>
                            </a:rPr>
                            <m:t>)</m:t>
                          </m:r>
                        </m:num>
                        <m:den>
                          <m:r>
                            <a:rPr lang="de-DE" sz="1600" b="1" i="1" smtClean="0">
                              <a:latin typeface="Cambria Math"/>
                              <a:ea typeface="Verdana" panose="020B0604030504040204" pitchFamily="34" charset="0"/>
                              <a:cs typeface="Verdana" panose="020B0604030504040204" pitchFamily="34" charset="0"/>
                            </a:rPr>
                            <m:t>𝑻</m:t>
                          </m:r>
                          <m:r>
                            <a:rPr lang="de-DE" sz="1600" b="1" i="1" smtClean="0">
                              <a:latin typeface="Cambria Math" panose="02040503050406030204" pitchFamily="18" charset="0"/>
                              <a:ea typeface="Verdana" panose="020B0604030504040204" pitchFamily="34" charset="0"/>
                              <a:cs typeface="Verdana" panose="020B0604030504040204" pitchFamily="34" charset="0"/>
                            </a:rPr>
                            <m:t>(</m:t>
                          </m:r>
                          <m:r>
                            <a:rPr lang="de-DE" sz="1600" b="1" i="1" smtClean="0">
                              <a:latin typeface="Cambria Math" panose="02040503050406030204" pitchFamily="18" charset="0"/>
                              <a:ea typeface="Verdana" panose="020B0604030504040204" pitchFamily="34" charset="0"/>
                              <a:cs typeface="Verdana" panose="020B0604030504040204" pitchFamily="34" charset="0"/>
                            </a:rPr>
                            <m:t>𝐇𝐚𝐰𝐤𝐢𝐧𝐠</m:t>
                          </m:r>
                          <m:r>
                            <a:rPr lang="de-DE" sz="1600" b="1" i="1" smtClean="0">
                              <a:latin typeface="Cambria Math" panose="02040503050406030204" pitchFamily="18" charset="0"/>
                              <a:ea typeface="Verdana" panose="020B0604030504040204" pitchFamily="34" charset="0"/>
                              <a:cs typeface="Verdana" panose="020B0604030504040204" pitchFamily="34" charset="0"/>
                            </a:rPr>
                            <m:t>)</m:t>
                          </m:r>
                        </m:den>
                      </m:f>
                      <m:r>
                        <a:rPr lang="de-DE" sz="1600" b="1" i="0" smtClean="0">
                          <a:latin typeface="Cambria Math"/>
                          <a:ea typeface="Verdana" panose="020B0604030504040204" pitchFamily="34" charset="0"/>
                          <a:cs typeface="Verdana" panose="020B0604030504040204" pitchFamily="34" charset="0"/>
                        </a:rPr>
                        <m:t>=</m:t>
                      </m:r>
                      <m:f>
                        <m:fPr>
                          <m:ctrlPr>
                            <a:rPr lang="de-DE" sz="1600" b="1" i="1" smtClean="0">
                              <a:latin typeface="Cambria Math" panose="02040503050406030204" pitchFamily="18" charset="0"/>
                              <a:ea typeface="Verdana" panose="020B0604030504040204" pitchFamily="34" charset="0"/>
                              <a:cs typeface="Verdana" panose="020B0604030504040204" pitchFamily="34" charset="0"/>
                            </a:rPr>
                          </m:ctrlPr>
                        </m:fPr>
                        <m:num>
                          <m:r>
                            <a:rPr lang="de-DE" sz="1600" b="1" i="1" smtClean="0">
                              <a:latin typeface="Cambria Math"/>
                              <a:ea typeface="Verdana" panose="020B0604030504040204" pitchFamily="34" charset="0"/>
                              <a:cs typeface="Verdana" panose="020B0604030504040204" pitchFamily="34" charset="0"/>
                            </a:rPr>
                            <m:t>𝟏𝟔𝟒</m:t>
                          </m:r>
                          <m:r>
                            <a:rPr lang="de-DE" sz="1600" b="1" i="1" smtClean="0">
                              <a:latin typeface="Cambria Math"/>
                              <a:ea typeface="Verdana" panose="020B0604030504040204" pitchFamily="34" charset="0"/>
                              <a:cs typeface="Verdana" panose="020B0604030504040204" pitchFamily="34" charset="0"/>
                            </a:rPr>
                            <m:t> </m:t>
                          </m:r>
                          <m:r>
                            <a:rPr lang="de-DE" sz="1600" b="1" i="0" smtClean="0">
                              <a:latin typeface="Cambria Math"/>
                              <a:ea typeface="Verdana" panose="020B0604030504040204" pitchFamily="34" charset="0"/>
                              <a:cs typeface="Verdana" panose="020B0604030504040204" pitchFamily="34" charset="0"/>
                            </a:rPr>
                            <m:t>𝐧𝐊</m:t>
                          </m:r>
                        </m:num>
                        <m:den>
                          <m:r>
                            <a:rPr lang="de-DE" sz="1600" b="1" i="1" smtClean="0">
                              <a:latin typeface="Cambria Math"/>
                              <a:ea typeface="Verdana" panose="020B0604030504040204" pitchFamily="34" charset="0"/>
                              <a:cs typeface="Verdana" panose="020B0604030504040204" pitchFamily="34" charset="0"/>
                            </a:rPr>
                            <m:t>𝟏𝟑𝟖</m:t>
                          </m:r>
                          <m:r>
                            <a:rPr lang="de-DE" sz="1600" b="1" i="1" smtClean="0">
                              <a:latin typeface="Cambria Math"/>
                              <a:ea typeface="Verdana" panose="020B0604030504040204" pitchFamily="34" charset="0"/>
                              <a:cs typeface="Verdana" panose="020B0604030504040204" pitchFamily="34" charset="0"/>
                            </a:rPr>
                            <m:t> </m:t>
                          </m:r>
                          <m:r>
                            <a:rPr lang="de-DE" sz="1600" b="1" i="0" smtClean="0">
                              <a:latin typeface="Cambria Math"/>
                              <a:ea typeface="Verdana" panose="020B0604030504040204" pitchFamily="34" charset="0"/>
                              <a:cs typeface="Verdana" panose="020B0604030504040204" pitchFamily="34" charset="0"/>
                            </a:rPr>
                            <m:t>𝐧𝐊</m:t>
                          </m:r>
                        </m:den>
                      </m:f>
                      <m:r>
                        <a:rPr lang="en-US" sz="1600" b="1" smtClean="0">
                          <a:latin typeface="Cambria Math" panose="02040503050406030204" pitchFamily="18" charset="0"/>
                          <a:ea typeface="Verdana" panose="020B0604030504040204" pitchFamily="34" charset="0"/>
                          <a:cs typeface="Verdana" panose="020B0604030504040204" pitchFamily="34" charset="0"/>
                        </a:rPr>
                        <m:t>~</m:t>
                      </m:r>
                      <m:r>
                        <a:rPr lang="de-DE" sz="1600" b="1" smtClean="0">
                          <a:latin typeface="Cambria Math" panose="02040503050406030204" pitchFamily="18" charset="0"/>
                          <a:ea typeface="Verdana" panose="020B0604030504040204" pitchFamily="34" charset="0"/>
                          <a:cs typeface="Verdana" panose="020B0604030504040204" pitchFamily="34" charset="0"/>
                        </a:rPr>
                        <m:t>𝟏</m:t>
                      </m:r>
                      <m:r>
                        <a:rPr lang="de-DE" sz="1600" b="1" smtClean="0">
                          <a:latin typeface="Cambria Math" panose="02040503050406030204" pitchFamily="18" charset="0"/>
                          <a:ea typeface="Verdana" panose="020B0604030504040204" pitchFamily="34" charset="0"/>
                          <a:cs typeface="Verdana" panose="020B0604030504040204" pitchFamily="34" charset="0"/>
                        </a:rPr>
                        <m:t>.</m:t>
                      </m:r>
                      <m:r>
                        <a:rPr lang="de-DE" sz="1600" b="1" i="0" smtClean="0">
                          <a:latin typeface="Cambria Math"/>
                          <a:ea typeface="Verdana" panose="020B0604030504040204" pitchFamily="34" charset="0"/>
                          <a:cs typeface="Verdana" panose="020B0604030504040204" pitchFamily="34" charset="0"/>
                        </a:rPr>
                        <m:t>𝟏</m:t>
                      </m:r>
                      <m:r>
                        <a:rPr lang="de-DE" sz="1600" b="1" smtClean="0">
                          <a:latin typeface="Cambria Math" panose="02040503050406030204" pitchFamily="18" charset="0"/>
                          <a:ea typeface="Verdana" panose="020B0604030504040204" pitchFamily="34" charset="0"/>
                          <a:cs typeface="Verdana" panose="020B0604030504040204" pitchFamily="34" charset="0"/>
                        </a:rPr>
                        <m:t>𝟗</m:t>
                      </m:r>
                      <m:r>
                        <a:rPr lang="de-DE" sz="1600" b="1" i="1" smtClean="0">
                          <a:latin typeface="Cambria Math"/>
                          <a:ea typeface="Cambria Math"/>
                          <a:cs typeface="Verdana" panose="020B0604030504040204" pitchFamily="34" charset="0"/>
                        </a:rPr>
                        <m:t>≈</m:t>
                      </m:r>
                      <m:sSup>
                        <m:sSupPr>
                          <m:ctrlPr>
                            <a:rPr lang="de-DE" sz="1600" b="1" i="1" smtClean="0">
                              <a:latin typeface="Cambria Math" panose="02040503050406030204" pitchFamily="18" charset="0"/>
                              <a:ea typeface="Verdana" panose="020B0604030504040204" pitchFamily="34" charset="0"/>
                              <a:cs typeface="Verdana" panose="020B0604030504040204" pitchFamily="34" charset="0"/>
                            </a:rPr>
                          </m:ctrlPr>
                        </m:sSupPr>
                        <m:e>
                          <m:r>
                            <a:rPr lang="de-DE" sz="1600" b="1" i="1" smtClean="0">
                              <a:latin typeface="Cambria Math"/>
                              <a:ea typeface="Verdana" panose="020B0604030504040204" pitchFamily="34" charset="0"/>
                              <a:cs typeface="Verdana" panose="020B0604030504040204" pitchFamily="34" charset="0"/>
                            </a:rPr>
                            <m:t>𝟐</m:t>
                          </m:r>
                        </m:e>
                        <m:sup>
                          <m:r>
                            <a:rPr lang="de-DE" sz="1600" b="1" i="1" smtClean="0">
                              <a:latin typeface="Cambria Math"/>
                              <a:ea typeface="Verdana" panose="020B0604030504040204" pitchFamily="34" charset="0"/>
                              <a:cs typeface="Verdana" panose="020B0604030504040204" pitchFamily="34" charset="0"/>
                            </a:rPr>
                            <m:t>𝟏</m:t>
                          </m:r>
                          <m:r>
                            <a:rPr lang="de-DE" sz="1600" b="1" i="1" smtClean="0">
                              <a:latin typeface="Cambria Math"/>
                              <a:ea typeface="Verdana" panose="020B0604030504040204" pitchFamily="34" charset="0"/>
                              <a:cs typeface="Verdana" panose="020B0604030504040204" pitchFamily="34" charset="0"/>
                            </a:rPr>
                            <m:t>/</m:t>
                          </m:r>
                          <m:r>
                            <a:rPr lang="de-DE" sz="1600" b="1" i="1" smtClean="0">
                              <a:latin typeface="Cambria Math"/>
                              <a:ea typeface="Verdana" panose="020B0604030504040204" pitchFamily="34" charset="0"/>
                              <a:cs typeface="Verdana" panose="020B0604030504040204" pitchFamily="34" charset="0"/>
                            </a:rPr>
                            <m:t>𝟒</m:t>
                          </m:r>
                        </m:sup>
                      </m:sSup>
                    </m:oMath>
                  </m:oMathPara>
                </a14:m>
                <a:endParaRPr lang="en-US" sz="1600" b="1"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0" name="Textfeld 9">
                <a:extLst>
                  <a:ext uri="{FF2B5EF4-FFF2-40B4-BE49-F238E27FC236}">
                    <a16:creationId xmlns:a16="http://schemas.microsoft.com/office/drawing/2014/main" id="{F97951CF-929E-CAFA-F632-4E3F5AF169E3}"/>
                  </a:ext>
                </a:extLst>
              </p:cNvPr>
              <p:cNvSpPr txBox="1">
                <a:spLocks noRot="1" noChangeAspect="1" noMove="1" noResize="1" noEditPoints="1" noAdjustHandles="1" noChangeArrowheads="1" noChangeShapeType="1" noTextEdit="1"/>
              </p:cNvSpPr>
              <p:nvPr/>
            </p:nvSpPr>
            <p:spPr>
              <a:xfrm>
                <a:off x="5187081" y="3362756"/>
                <a:ext cx="3799409" cy="619850"/>
              </a:xfrm>
              <a:prstGeom prst="rect">
                <a:avLst/>
              </a:prstGeom>
              <a:blipFill>
                <a:blip r:embed="rId5"/>
                <a:stretch>
                  <a:fillRect b="-6000"/>
                </a:stretch>
              </a:blipFill>
            </p:spPr>
            <p:txBody>
              <a:bodyPr/>
              <a:lstStyle/>
              <a:p>
                <a:r>
                  <a:rPr lang="en-US">
                    <a:noFill/>
                  </a:rPr>
                  <a:t> </a:t>
                </a:r>
              </a:p>
            </p:txBody>
          </p:sp>
        </mc:Fallback>
      </mc:AlternateContent>
      <p:sp>
        <p:nvSpPr>
          <p:cNvPr id="11" name="Rechteck 10"/>
          <p:cNvSpPr/>
          <p:nvPr/>
        </p:nvSpPr>
        <p:spPr>
          <a:xfrm>
            <a:off x="7366481" y="4460946"/>
            <a:ext cx="1789272" cy="307777"/>
          </a:xfrm>
          <a:prstGeom prst="rect">
            <a:avLst/>
          </a:prstGeom>
        </p:spPr>
        <p:txBody>
          <a:bodyPr wrap="none">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(note: flux = 𝜎T</a:t>
            </a:r>
            <a:r>
              <a:rPr lang="en-US" sz="1400" baseline="30000" dirty="0">
                <a:latin typeface="Verdana" panose="020B0604030504040204" pitchFamily="34" charset="0"/>
                <a:ea typeface="Verdana" panose="020B0604030504040204" pitchFamily="34" charset="0"/>
                <a:cs typeface="Verdana" panose="020B0604030504040204" pitchFamily="34" charset="0"/>
              </a:rPr>
              <a:t>4</a:t>
            </a:r>
            <a:r>
              <a:rPr lang="en-US" sz="1400" dirty="0">
                <a:latin typeface="Verdana" panose="020B0604030504040204" pitchFamily="34" charset="0"/>
                <a:ea typeface="Verdana" panose="020B0604030504040204" pitchFamily="34" charset="0"/>
                <a:cs typeface="Verdana" panose="020B0604030504040204" pitchFamily="34" charset="0"/>
              </a:rPr>
              <a:t>)</a:t>
            </a:r>
          </a:p>
        </p:txBody>
      </p:sp>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AA0A579B-6ECE-8502-EDD5-EA12A2921ECC}"/>
                  </a:ext>
                </a:extLst>
              </p:cNvPr>
              <p:cNvSpPr txBox="1"/>
              <p:nvPr/>
            </p:nvSpPr>
            <p:spPr>
              <a:xfrm>
                <a:off x="5319408" y="4331195"/>
                <a:ext cx="1954439" cy="613886"/>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f>
                        <m:fPr>
                          <m:ctrlPr>
                            <a:rPr lang="en-US" sz="1600" b="1" i="1">
                              <a:latin typeface="Cambria Math" panose="02040503050406030204" pitchFamily="18" charset="0"/>
                              <a:ea typeface="Verdana" panose="020B0604030504040204" pitchFamily="34" charset="0"/>
                              <a:cs typeface="Verdana" panose="020B0604030504040204" pitchFamily="34" charset="0"/>
                            </a:rPr>
                          </m:ctrlPr>
                        </m:fPr>
                        <m:num>
                          <m:r>
                            <a:rPr lang="de-DE" sz="1600" b="1" i="1">
                              <a:latin typeface="Cambria Math" panose="02040503050406030204" pitchFamily="18" charset="0"/>
                              <a:ea typeface="Verdana" panose="020B0604030504040204" pitchFamily="34" charset="0"/>
                              <a:cs typeface="Verdana" panose="020B0604030504040204" pitchFamily="34" charset="0"/>
                            </a:rPr>
                            <m:t>𝑭</m:t>
                          </m:r>
                          <m:d>
                            <m:dPr>
                              <m:ctrlPr>
                                <a:rPr lang="de-DE" sz="1600" b="1" i="1" smtClean="0">
                                  <a:latin typeface="Cambria Math" panose="02040503050406030204" pitchFamily="18" charset="0"/>
                                  <a:ea typeface="Verdana" panose="020B0604030504040204" pitchFamily="34" charset="0"/>
                                  <a:cs typeface="Verdana" panose="020B0604030504040204" pitchFamily="34" charset="0"/>
                                </a:rPr>
                              </m:ctrlPr>
                            </m:dPr>
                            <m:e>
                              <m:r>
                                <a:rPr lang="de-DE" sz="1600" b="1" i="1" smtClean="0">
                                  <a:latin typeface="Cambria Math" panose="02040503050406030204" pitchFamily="18" charset="0"/>
                                  <a:ea typeface="Verdana" panose="020B0604030504040204" pitchFamily="34" charset="0"/>
                                  <a:cs typeface="Verdana" panose="020B0604030504040204" pitchFamily="34" charset="0"/>
                                </a:rPr>
                                <m:t>𝐖𝐒𝐅𝟐𝟎𝟐𝟑</m:t>
                              </m:r>
                            </m:e>
                          </m:d>
                        </m:num>
                        <m:den>
                          <m:r>
                            <a:rPr lang="de-DE" sz="1600" b="1" i="1" smtClean="0">
                              <a:latin typeface="Cambria Math" panose="02040503050406030204" pitchFamily="18" charset="0"/>
                              <a:ea typeface="Verdana" panose="020B0604030504040204" pitchFamily="34" charset="0"/>
                              <a:cs typeface="Verdana" panose="020B0604030504040204" pitchFamily="34" charset="0"/>
                            </a:rPr>
                            <m:t>𝑭</m:t>
                          </m:r>
                          <m:r>
                            <a:rPr lang="de-DE" sz="1600" b="1" i="1" smtClean="0">
                              <a:latin typeface="Cambria Math" panose="02040503050406030204" pitchFamily="18" charset="0"/>
                              <a:ea typeface="Verdana" panose="020B0604030504040204" pitchFamily="34" charset="0"/>
                              <a:cs typeface="Verdana" panose="020B0604030504040204" pitchFamily="34" charset="0"/>
                            </a:rPr>
                            <m:t>(</m:t>
                          </m:r>
                          <m:r>
                            <a:rPr lang="de-DE" sz="1600" b="1" i="1" smtClean="0">
                              <a:latin typeface="Cambria Math" panose="02040503050406030204" pitchFamily="18" charset="0"/>
                              <a:ea typeface="Verdana" panose="020B0604030504040204" pitchFamily="34" charset="0"/>
                              <a:cs typeface="Verdana" panose="020B0604030504040204" pitchFamily="34" charset="0"/>
                            </a:rPr>
                            <m:t>𝐇𝐚𝐰𝐤𝐢𝐧𝐠</m:t>
                          </m:r>
                          <m:r>
                            <a:rPr lang="de-DE" sz="1600" b="1" i="1" smtClean="0">
                              <a:latin typeface="Cambria Math" panose="02040503050406030204" pitchFamily="18" charset="0"/>
                              <a:ea typeface="Verdana" panose="020B0604030504040204" pitchFamily="34" charset="0"/>
                              <a:cs typeface="Verdana" panose="020B0604030504040204" pitchFamily="34" charset="0"/>
                            </a:rPr>
                            <m:t>)</m:t>
                          </m:r>
                        </m:den>
                      </m:f>
                      <m:r>
                        <a:rPr lang="en-US" sz="1600" b="1" smtClean="0">
                          <a:latin typeface="Cambria Math" panose="02040503050406030204" pitchFamily="18" charset="0"/>
                          <a:ea typeface="Verdana" panose="020B0604030504040204" pitchFamily="34" charset="0"/>
                          <a:cs typeface="Verdana" panose="020B0604030504040204" pitchFamily="34" charset="0"/>
                        </a:rPr>
                        <m:t>~</m:t>
                      </m:r>
                      <m:r>
                        <a:rPr lang="de-DE" sz="1600" b="1" smtClean="0">
                          <a:latin typeface="Cambria Math" panose="02040503050406030204" pitchFamily="18" charset="0"/>
                          <a:ea typeface="Verdana" panose="020B0604030504040204" pitchFamily="34" charset="0"/>
                          <a:cs typeface="Verdana" panose="020B0604030504040204" pitchFamily="34" charset="0"/>
                        </a:rPr>
                        <m:t>𝟏</m:t>
                      </m:r>
                      <m:r>
                        <a:rPr lang="de-DE" sz="1600" b="1" smtClean="0">
                          <a:latin typeface="Cambria Math" panose="02040503050406030204" pitchFamily="18" charset="0"/>
                          <a:ea typeface="Verdana" panose="020B0604030504040204" pitchFamily="34" charset="0"/>
                          <a:cs typeface="Verdana" panose="020B0604030504040204" pitchFamily="34" charset="0"/>
                        </a:rPr>
                        <m:t>.</m:t>
                      </m:r>
                      <m:r>
                        <a:rPr lang="de-DE" sz="1600" b="1" smtClean="0">
                          <a:latin typeface="Cambria Math" panose="02040503050406030204" pitchFamily="18" charset="0"/>
                          <a:ea typeface="Verdana" panose="020B0604030504040204" pitchFamily="34" charset="0"/>
                          <a:cs typeface="Verdana" panose="020B0604030504040204" pitchFamily="34" charset="0"/>
                        </a:rPr>
                        <m:t>𝟗</m:t>
                      </m:r>
                    </m:oMath>
                  </m:oMathPara>
                </a14:m>
                <a:endParaRPr lang="en-US" sz="1600" b="1" dirty="0">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12" name="Textfeld 11">
                <a:extLst>
                  <a:ext uri="{FF2B5EF4-FFF2-40B4-BE49-F238E27FC236}">
                    <a16:creationId xmlns:a16="http://schemas.microsoft.com/office/drawing/2014/main" id="{AA0A579B-6ECE-8502-EDD5-EA12A2921ECC}"/>
                  </a:ext>
                </a:extLst>
              </p:cNvPr>
              <p:cNvSpPr txBox="1">
                <a:spLocks noRot="1" noChangeAspect="1" noMove="1" noResize="1" noEditPoints="1" noAdjustHandles="1" noChangeArrowheads="1" noChangeShapeType="1" noTextEdit="1"/>
              </p:cNvSpPr>
              <p:nvPr/>
            </p:nvSpPr>
            <p:spPr>
              <a:xfrm>
                <a:off x="5319408" y="4331195"/>
                <a:ext cx="1954439" cy="613886"/>
              </a:xfrm>
              <a:prstGeom prst="rect">
                <a:avLst/>
              </a:prstGeom>
              <a:blipFill>
                <a:blip r:embed="rId6"/>
                <a:stretch>
                  <a:fillRect b="-8000"/>
                </a:stretch>
              </a:blipFill>
            </p:spPr>
            <p:txBody>
              <a:bodyPr/>
              <a:lstStyle/>
              <a:p>
                <a:r>
                  <a:rPr lang="en-US">
                    <a:noFill/>
                  </a:rPr>
                  <a:t> </a:t>
                </a:r>
              </a:p>
            </p:txBody>
          </p:sp>
        </mc:Fallback>
      </mc:AlternateContent>
      <p:sp>
        <p:nvSpPr>
          <p:cNvPr id="13" name="Textfeld 12">
            <a:extLst>
              <a:ext uri="{FF2B5EF4-FFF2-40B4-BE49-F238E27FC236}">
                <a16:creationId xmlns:a16="http://schemas.microsoft.com/office/drawing/2014/main" id="{6BD65CB6-BAD1-71D2-2EBE-6D8857444E51}"/>
              </a:ext>
            </a:extLst>
          </p:cNvPr>
          <p:cNvSpPr txBox="1"/>
          <p:nvPr/>
        </p:nvSpPr>
        <p:spPr>
          <a:xfrm>
            <a:off x="521598" y="4482915"/>
            <a:ext cx="1675502" cy="375167"/>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Energy flux:</a:t>
            </a:r>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EFA6C374-9D9A-B3B4-F8F7-EB8364B33A79}"/>
                  </a:ext>
                </a:extLst>
              </p:cNvPr>
              <p:cNvSpPr txBox="1"/>
              <p:nvPr/>
            </p:nvSpPr>
            <p:spPr>
              <a:xfrm>
                <a:off x="2464829" y="4460946"/>
                <a:ext cx="2891649" cy="372410"/>
              </a:xfrm>
              <a:prstGeom prst="rect">
                <a:avLst/>
              </a:prstGeom>
              <a:noFill/>
            </p:spPr>
            <p:txBody>
              <a:bodyPr wrap="square" rtlCol="0">
                <a:spAutoFit/>
              </a:bodyPr>
              <a:lstStyle/>
              <a:p>
                <a:pPr algn="l"/>
                <a14:m>
                  <m:oMath xmlns:m="http://schemas.openxmlformats.org/officeDocument/2006/math">
                    <m:r>
                      <a:rPr lang="de-DE" i="1">
                        <a:latin typeface="Cambria Math"/>
                        <a:cs typeface="Verdana"/>
                      </a:rPr>
                      <m:t>12.8 </m:t>
                    </m:r>
                    <m:r>
                      <a:rPr lang="de-DE" i="1">
                        <a:latin typeface="Cambria Math"/>
                        <a:ea typeface="Cambria Math"/>
                        <a:cs typeface="Verdana"/>
                      </a:rPr>
                      <m:t>×</m:t>
                    </m:r>
                    <m:sSup>
                      <m:sSupPr>
                        <m:ctrlPr>
                          <a:rPr lang="de-DE" i="1">
                            <a:latin typeface="Cambria Math" panose="02040503050406030204" pitchFamily="18" charset="0"/>
                            <a:ea typeface="Cambria Math"/>
                            <a:cs typeface="Verdana"/>
                          </a:rPr>
                        </m:ctrlPr>
                      </m:sSupPr>
                      <m:e>
                        <m:r>
                          <a:rPr lang="de-DE" i="1">
                            <a:latin typeface="Cambria Math"/>
                            <a:ea typeface="Cambria Math"/>
                            <a:cs typeface="Verdana"/>
                          </a:rPr>
                          <m:t>10</m:t>
                        </m:r>
                      </m:e>
                      <m:sup>
                        <m:r>
                          <a:rPr lang="de-DE" i="1">
                            <a:latin typeface="Cambria Math"/>
                            <a:ea typeface="Cambria Math"/>
                            <a:cs typeface="Verdana"/>
                          </a:rPr>
                          <m:t>−5</m:t>
                        </m:r>
                      </m:sup>
                    </m:sSup>
                    <m:r>
                      <a:rPr lang="de-DE" i="1">
                        <a:latin typeface="Cambria Math"/>
                        <a:ea typeface="Cambria Math"/>
                        <a:cs typeface="Verdana"/>
                      </a:rPr>
                      <m:t> ℏ </m:t>
                    </m:r>
                    <m:sSup>
                      <m:sSupPr>
                        <m:ctrlPr>
                          <a:rPr lang="de-DE" i="1">
                            <a:latin typeface="Cambria Math" panose="02040503050406030204" pitchFamily="18" charset="0"/>
                            <a:ea typeface="Cambria Math"/>
                            <a:cs typeface="Verdana"/>
                          </a:rPr>
                        </m:ctrlPr>
                      </m:sSupPr>
                      <m:e>
                        <m:r>
                          <a:rPr lang="de-DE" i="1">
                            <a:latin typeface="Cambria Math"/>
                            <a:ea typeface="Cambria Math"/>
                            <a:cs typeface="Verdana"/>
                          </a:rPr>
                          <m:t>(</m:t>
                        </m:r>
                        <m:sSub>
                          <m:sSubPr>
                            <m:ctrlPr>
                              <a:rPr lang="de-DE" i="1">
                                <a:latin typeface="Cambria Math" panose="02040503050406030204" pitchFamily="18" charset="0"/>
                                <a:ea typeface="Cambria Math"/>
                                <a:cs typeface="Verdana"/>
                              </a:rPr>
                            </m:ctrlPr>
                          </m:sSubPr>
                          <m:e>
                            <m:r>
                              <a:rPr lang="de-DE" i="1">
                                <a:latin typeface="Cambria Math"/>
                                <a:ea typeface="Cambria Math"/>
                                <a:cs typeface="Verdana"/>
                              </a:rPr>
                              <m:t>𝐺</m:t>
                            </m:r>
                          </m:e>
                          <m:sub>
                            <m:r>
                              <a:rPr lang="de-DE" i="1">
                                <a:latin typeface="Cambria Math"/>
                                <a:ea typeface="Cambria Math"/>
                                <a:cs typeface="Verdana"/>
                              </a:rPr>
                              <m:t>𝑁</m:t>
                            </m:r>
                          </m:sub>
                        </m:sSub>
                        <m:r>
                          <a:rPr lang="de-DE" i="1">
                            <a:latin typeface="Cambria Math"/>
                            <a:ea typeface="Cambria Math"/>
                            <a:cs typeface="Verdana"/>
                          </a:rPr>
                          <m:t>𝑀</m:t>
                        </m:r>
                        <m:r>
                          <a:rPr lang="de-DE" i="1">
                            <a:latin typeface="Cambria Math"/>
                            <a:ea typeface="Cambria Math"/>
                            <a:cs typeface="Verdana"/>
                          </a:rPr>
                          <m:t>)</m:t>
                        </m:r>
                      </m:e>
                      <m:sup>
                        <m:r>
                          <a:rPr lang="de-DE" i="1">
                            <a:latin typeface="Cambria Math"/>
                            <a:ea typeface="Cambria Math"/>
                            <a:cs typeface="Verdana"/>
                          </a:rPr>
                          <m:t>−2</m:t>
                        </m:r>
                      </m:sup>
                    </m:sSup>
                  </m:oMath>
                </a14:m>
                <a:r>
                  <a:rPr lang="de-DE" dirty="0">
                    <a:latin typeface="Verdana"/>
                    <a:cs typeface="Verdana"/>
                  </a:rPr>
                  <a:t> </a:t>
                </a:r>
                <a:endParaRPr lang="de-DE" dirty="0" err="1">
                  <a:latin typeface="Verdana"/>
                  <a:cs typeface="Verdana"/>
                </a:endParaRPr>
              </a:p>
            </p:txBody>
          </p:sp>
        </mc:Choice>
        <mc:Fallback xmlns="">
          <p:sp>
            <p:nvSpPr>
              <p:cNvPr id="14" name="Textfeld 13">
                <a:extLst>
                  <a:ext uri="{FF2B5EF4-FFF2-40B4-BE49-F238E27FC236}">
                    <a16:creationId xmlns:a16="http://schemas.microsoft.com/office/drawing/2014/main" id="{EFA6C374-9D9A-B3B4-F8F7-EB8364B33A79}"/>
                  </a:ext>
                </a:extLst>
              </p:cNvPr>
              <p:cNvSpPr txBox="1">
                <a:spLocks noRot="1" noChangeAspect="1" noMove="1" noResize="1" noEditPoints="1" noAdjustHandles="1" noChangeArrowheads="1" noChangeShapeType="1" noTextEdit="1"/>
              </p:cNvSpPr>
              <p:nvPr/>
            </p:nvSpPr>
            <p:spPr>
              <a:xfrm>
                <a:off x="2464829" y="4460946"/>
                <a:ext cx="2891649" cy="372410"/>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2080460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55D358C6-292F-2741-A0C3-A16CA5B202C8}"/>
              </a:ext>
            </a:extLst>
          </p:cNvPr>
          <p:cNvPicPr>
            <a:picLocks noChangeAspect="1"/>
          </p:cNvPicPr>
          <p:nvPr/>
        </p:nvPicPr>
        <p:blipFill>
          <a:blip r:embed="rId7"/>
          <a:stretch>
            <a:fillRect/>
          </a:stretch>
        </p:blipFill>
        <p:spPr>
          <a:xfrm>
            <a:off x="0" y="0"/>
            <a:ext cx="9144000" cy="5143500"/>
          </a:xfrm>
          <a:prstGeom prst="rect">
            <a:avLst/>
          </a:prstGeom>
        </p:spPr>
      </p:pic>
      <p:sp>
        <p:nvSpPr>
          <p:cNvPr id="9" name="Textfeld 8">
            <a:extLst>
              <a:ext uri="{FF2B5EF4-FFF2-40B4-BE49-F238E27FC236}">
                <a16:creationId xmlns:a16="http://schemas.microsoft.com/office/drawing/2014/main" id="{791CCB48-0EDB-3145-89BC-65D887B77DB2}"/>
              </a:ext>
            </a:extLst>
          </p:cNvPr>
          <p:cNvSpPr txBox="1"/>
          <p:nvPr/>
        </p:nvSpPr>
        <p:spPr>
          <a:xfrm>
            <a:off x="230991" y="4639755"/>
            <a:ext cx="2602727" cy="369332"/>
          </a:xfrm>
          <a:prstGeom prst="rect">
            <a:avLst/>
          </a:prstGeom>
          <a:noFill/>
        </p:spPr>
        <p:txBody>
          <a:bodyPr wrap="square" rtlCol="0">
            <a:spAutoFit/>
          </a:bodyPr>
          <a:lstStyle/>
          <a:p>
            <a:pPr algn="ctr" defTabSz="685800" eaLnBrk="0" fontAlgn="base" hangingPunct="0">
              <a:spcBef>
                <a:spcPct val="0"/>
              </a:spcBef>
              <a:spcAft>
                <a:spcPct val="0"/>
              </a:spcAft>
              <a:defRPr/>
            </a:pPr>
            <a:r>
              <a:rPr kumimoji="1" lang="en-US" sz="900" dirty="0" err="1">
                <a:solidFill>
                  <a:prstClr val="white"/>
                </a:solidFill>
                <a:latin typeface="Verdana" panose="020B0604030504040204" pitchFamily="34" charset="0"/>
                <a:ea typeface="Verdana" panose="020B0604030504040204" pitchFamily="34" charset="0"/>
                <a:cs typeface="Verdana" panose="020B0604030504040204" pitchFamily="34" charset="0"/>
              </a:rPr>
              <a:t>MeerKat</a:t>
            </a:r>
            <a:r>
              <a:rPr kumimoji="1" lang="en-US" sz="90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kumimoji="1" lang="en-US" sz="900" dirty="0" err="1">
                <a:solidFill>
                  <a:prstClr val="white"/>
                </a:solidFill>
                <a:latin typeface="Verdana" panose="020B0604030504040204" pitchFamily="34" charset="0"/>
                <a:ea typeface="Verdana" panose="020B0604030504040204" pitchFamily="34" charset="0"/>
                <a:cs typeface="Verdana" panose="020B0604030504040204" pitchFamily="34" charset="0"/>
              </a:rPr>
              <a:t>SouthAfrica</a:t>
            </a:r>
            <a:r>
              <a:rPr kumimoji="1" lang="en-US" sz="900" dirty="0">
                <a:solidFill>
                  <a:prstClr val="white"/>
                </a:solidFill>
                <a:latin typeface="Verdana" panose="020B0604030504040204" pitchFamily="34" charset="0"/>
                <a:ea typeface="Verdana" panose="020B0604030504040204" pitchFamily="34" charset="0"/>
                <a:cs typeface="Verdana" panose="020B0604030504040204" pitchFamily="34" charset="0"/>
              </a:rPr>
              <a:t>)</a:t>
            </a:r>
          </a:p>
          <a:p>
            <a:pPr algn="ctr" defTabSz="685800" eaLnBrk="0" fontAlgn="base" hangingPunct="0">
              <a:spcBef>
                <a:spcPct val="0"/>
              </a:spcBef>
              <a:spcAft>
                <a:spcPct val="0"/>
              </a:spcAft>
              <a:defRPr/>
            </a:pPr>
            <a:r>
              <a:rPr kumimoji="1" lang="de-DE" sz="900" dirty="0">
                <a:solidFill>
                  <a:prstClr val="white"/>
                </a:solidFill>
                <a:latin typeface="Verdana"/>
                <a:ea typeface="ＭＳ Ｐゴシック" charset="0"/>
                <a:cs typeface="Verdana"/>
              </a:rPr>
              <a:t>Heywood et al. (2019)</a:t>
            </a:r>
          </a:p>
        </p:txBody>
      </p:sp>
      <p:cxnSp>
        <p:nvCxnSpPr>
          <p:cNvPr id="15" name="Gerade Verbindung 14">
            <a:extLst>
              <a:ext uri="{FF2B5EF4-FFF2-40B4-BE49-F238E27FC236}">
                <a16:creationId xmlns:a16="http://schemas.microsoft.com/office/drawing/2014/main" id="{355BE963-019E-4248-8333-D8E4AEA90263}"/>
              </a:ext>
            </a:extLst>
          </p:cNvPr>
          <p:cNvCxnSpPr>
            <a:cxnSpLocks/>
          </p:cNvCxnSpPr>
          <p:nvPr/>
        </p:nvCxnSpPr>
        <p:spPr>
          <a:xfrm>
            <a:off x="725714" y="4199480"/>
            <a:ext cx="1771622" cy="0"/>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E42D35FE-4501-2541-86F0-0D013569626D}"/>
              </a:ext>
            </a:extLst>
          </p:cNvPr>
          <p:cNvSpPr txBox="1">
            <a:spLocks noChangeAspect="1"/>
          </p:cNvSpPr>
          <p:nvPr/>
        </p:nvSpPr>
        <p:spPr>
          <a:xfrm>
            <a:off x="349563" y="4235574"/>
            <a:ext cx="2523926" cy="253916"/>
          </a:xfrm>
          <a:prstGeom prst="rect">
            <a:avLst/>
          </a:prstGeom>
          <a:noFill/>
        </p:spPr>
        <p:txBody>
          <a:bodyPr wrap="square" rtlCol="0">
            <a:spAutoFit/>
          </a:bodyPr>
          <a:lstStyle/>
          <a:p>
            <a:pPr algn="ctr" defTabSz="685800" eaLnBrk="0" fontAlgn="base" hangingPunct="0">
              <a:spcBef>
                <a:spcPct val="0"/>
              </a:spcBef>
              <a:spcAft>
                <a:spcPct val="0"/>
              </a:spcAft>
              <a:defRPr/>
            </a:pPr>
            <a:r>
              <a:rPr kumimoji="1" lang="en-US" sz="1050" b="1" dirty="0">
                <a:solidFill>
                  <a:prstClr val="white"/>
                </a:solidFill>
                <a:latin typeface="Verdana" panose="020B0604030504040204" pitchFamily="34" charset="0"/>
                <a:ea typeface="Verdana" panose="020B0604030504040204" pitchFamily="34" charset="0"/>
                <a:cs typeface="Verdana" panose="020B0604030504040204" pitchFamily="34" charset="0"/>
              </a:rPr>
              <a:t>0.5°~ 75 pc ~ 240 </a:t>
            </a:r>
            <a:r>
              <a:rPr kumimoji="1" lang="en-US" sz="1050" b="1" dirty="0" err="1">
                <a:solidFill>
                  <a:prstClr val="white"/>
                </a:solidFill>
                <a:latin typeface="Verdana" panose="020B0604030504040204" pitchFamily="34" charset="0"/>
                <a:ea typeface="Verdana" panose="020B0604030504040204" pitchFamily="34" charset="0"/>
                <a:cs typeface="Verdana" panose="020B0604030504040204" pitchFamily="34" charset="0"/>
              </a:rPr>
              <a:t>ly</a:t>
            </a:r>
            <a:endParaRPr kumimoji="1" lang="en-US" sz="105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16" name="gc.mpg" descr="/Users/falcke/Documents/Talks/MyMovies/gc.mpg">
            <a:hlinkClick r:id="" action="ppaction://media"/>
            <a:extLst>
              <a:ext uri="{FF2B5EF4-FFF2-40B4-BE49-F238E27FC236}">
                <a16:creationId xmlns:a16="http://schemas.microsoft.com/office/drawing/2014/main" id="{05BE9CF2-6040-0D44-BA37-BCD98DEC4EAA}"/>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l="7669" r="7669"/>
          <a:stretch>
            <a:fillRect/>
          </a:stretch>
        </p:blipFill>
        <p:spPr bwMode="auto">
          <a:xfrm>
            <a:off x="1373960" y="78034"/>
            <a:ext cx="2686490" cy="317206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18" name="Straight Connector 2">
            <a:extLst>
              <a:ext uri="{FF2B5EF4-FFF2-40B4-BE49-F238E27FC236}">
                <a16:creationId xmlns:a16="http://schemas.microsoft.com/office/drawing/2014/main" id="{ABED6F92-8A53-B546-B812-AC88D4024F41}"/>
              </a:ext>
            </a:extLst>
          </p:cNvPr>
          <p:cNvCxnSpPr>
            <a:cxnSpLocks/>
          </p:cNvCxnSpPr>
          <p:nvPr/>
        </p:nvCxnSpPr>
        <p:spPr>
          <a:xfrm>
            <a:off x="4099841" y="77241"/>
            <a:ext cx="1339188" cy="2557689"/>
          </a:xfrm>
          <a:prstGeom prst="line">
            <a:avLst/>
          </a:prstGeom>
          <a:ln>
            <a:solidFill>
              <a:srgbClr val="FFFFFF"/>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Straight Connector 8">
            <a:extLst>
              <a:ext uri="{FF2B5EF4-FFF2-40B4-BE49-F238E27FC236}">
                <a16:creationId xmlns:a16="http://schemas.microsoft.com/office/drawing/2014/main" id="{E07CC0C4-4CA9-684C-9D27-1F5AFB7CDF4F}"/>
              </a:ext>
            </a:extLst>
          </p:cNvPr>
          <p:cNvCxnSpPr>
            <a:cxnSpLocks/>
          </p:cNvCxnSpPr>
          <p:nvPr/>
        </p:nvCxnSpPr>
        <p:spPr>
          <a:xfrm flipV="1">
            <a:off x="4060450" y="2633343"/>
            <a:ext cx="1376990" cy="616759"/>
          </a:xfrm>
          <a:prstGeom prst="line">
            <a:avLst/>
          </a:prstGeom>
          <a:ln>
            <a:solidFill>
              <a:srgbClr val="FFFFFF"/>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3EF5C577-1457-8C46-9FDD-C18FAF1DCD8F}"/>
              </a:ext>
            </a:extLst>
          </p:cNvPr>
          <p:cNvSpPr txBox="1"/>
          <p:nvPr/>
        </p:nvSpPr>
        <p:spPr>
          <a:xfrm>
            <a:off x="1342565" y="3269744"/>
            <a:ext cx="2804316" cy="507831"/>
          </a:xfrm>
          <a:prstGeom prst="rect">
            <a:avLst/>
          </a:prstGeom>
          <a:noFill/>
        </p:spPr>
        <p:txBody>
          <a:bodyPr wrap="square" rtlCol="0">
            <a:spAutoFit/>
          </a:bodyPr>
          <a:lstStyle/>
          <a:p>
            <a:pPr algn="ctr" defTabSz="685800" eaLnBrk="0" fontAlgn="base" hangingPunct="0">
              <a:spcBef>
                <a:spcPct val="0"/>
              </a:spcBef>
              <a:spcAft>
                <a:spcPct val="0"/>
              </a:spcAft>
              <a:defRPr/>
            </a:pPr>
            <a:r>
              <a:rPr kumimoji="1" lang="en-US" sz="900" dirty="0">
                <a:solidFill>
                  <a:prstClr val="white"/>
                </a:solidFill>
                <a:latin typeface="Verdana" panose="020B0604030504040204" pitchFamily="34" charset="0"/>
                <a:ea typeface="Verdana" panose="020B0604030504040204" pitchFamily="34" charset="0"/>
                <a:cs typeface="Verdana" panose="020B0604030504040204" pitchFamily="34" charset="0"/>
              </a:rPr>
              <a:t>Central parsec in radio</a:t>
            </a:r>
          </a:p>
          <a:p>
            <a:pPr algn="ctr" defTabSz="685800" eaLnBrk="0" fontAlgn="base" hangingPunct="0">
              <a:spcBef>
                <a:spcPct val="0"/>
              </a:spcBef>
              <a:spcAft>
                <a:spcPct val="0"/>
              </a:spcAft>
              <a:defRPr/>
            </a:pPr>
            <a:r>
              <a:rPr kumimoji="1" lang="en-US" sz="900" dirty="0">
                <a:solidFill>
                  <a:prstClr val="white"/>
                </a:solidFill>
                <a:latin typeface="Verdana" panose="020B0604030504040204" pitchFamily="34" charset="0"/>
                <a:ea typeface="Verdana" panose="020B0604030504040204" pitchFamily="34" charset="0"/>
                <a:cs typeface="Verdana" panose="020B0604030504040204" pitchFamily="34" charset="0"/>
              </a:rPr>
              <a:t>VLA: Zhao &amp; Morris</a:t>
            </a:r>
          </a:p>
          <a:p>
            <a:pPr algn="ctr" defTabSz="685800" eaLnBrk="0" fontAlgn="base" hangingPunct="0">
              <a:spcBef>
                <a:spcPct val="0"/>
              </a:spcBef>
              <a:spcAft>
                <a:spcPct val="0"/>
              </a:spcAft>
              <a:defRPr/>
            </a:pPr>
            <a:r>
              <a:rPr kumimoji="1" lang="en-US" sz="900" dirty="0" err="1">
                <a:solidFill>
                  <a:prstClr val="white"/>
                </a:solidFill>
                <a:latin typeface="Verdana" panose="020B0604030504040204" pitchFamily="34" charset="0"/>
                <a:ea typeface="Verdana" panose="020B0604030504040204" pitchFamily="34" charset="0"/>
                <a:cs typeface="Verdana" panose="020B0604030504040204" pitchFamily="34" charset="0"/>
              </a:rPr>
              <a:t>Sgr</a:t>
            </a:r>
            <a:r>
              <a:rPr kumimoji="1" lang="en-US" sz="900" dirty="0">
                <a:solidFill>
                  <a:prstClr val="white"/>
                </a:solidFill>
                <a:latin typeface="Verdana" panose="020B0604030504040204" pitchFamily="34" charset="0"/>
                <a:ea typeface="Verdana" panose="020B0604030504040204" pitchFamily="34" charset="0"/>
                <a:cs typeface="Verdana" panose="020B0604030504040204" pitchFamily="34" charset="0"/>
              </a:rPr>
              <a:t> A*: </a:t>
            </a:r>
            <a:r>
              <a:rPr kumimoji="1" lang="en-US" sz="900" dirty="0" err="1">
                <a:solidFill>
                  <a:prstClr val="white"/>
                </a:solidFill>
                <a:latin typeface="Verdana" panose="020B0604030504040204" pitchFamily="34" charset="0"/>
                <a:ea typeface="Verdana" panose="020B0604030504040204" pitchFamily="34" charset="0"/>
                <a:cs typeface="Verdana" panose="020B0604030504040204" pitchFamily="34" charset="0"/>
              </a:rPr>
              <a:t>Balick</a:t>
            </a:r>
            <a:r>
              <a:rPr kumimoji="1" lang="en-US" sz="900" dirty="0">
                <a:solidFill>
                  <a:prstClr val="white"/>
                </a:solidFill>
                <a:latin typeface="Verdana" panose="020B0604030504040204" pitchFamily="34" charset="0"/>
                <a:ea typeface="Verdana" panose="020B0604030504040204" pitchFamily="34" charset="0"/>
                <a:cs typeface="Verdana" panose="020B0604030504040204" pitchFamily="34" charset="0"/>
              </a:rPr>
              <a:t> &amp; Brown (1974)</a:t>
            </a:r>
          </a:p>
        </p:txBody>
      </p:sp>
      <p:sp>
        <p:nvSpPr>
          <p:cNvPr id="10" name="Textfeld 9">
            <a:extLst>
              <a:ext uri="{FF2B5EF4-FFF2-40B4-BE49-F238E27FC236}">
                <a16:creationId xmlns:a16="http://schemas.microsoft.com/office/drawing/2014/main" id="{EFC397F8-F6AC-DD4C-802D-690FD2665F8D}"/>
              </a:ext>
            </a:extLst>
          </p:cNvPr>
          <p:cNvSpPr txBox="1"/>
          <p:nvPr/>
        </p:nvSpPr>
        <p:spPr>
          <a:xfrm>
            <a:off x="349562" y="4812880"/>
            <a:ext cx="3336134" cy="230832"/>
          </a:xfrm>
          <a:prstGeom prst="rect">
            <a:avLst/>
          </a:prstGeom>
          <a:noFill/>
        </p:spPr>
        <p:txBody>
          <a:bodyPr wrap="square" rtlCol="0">
            <a:spAutoFit/>
          </a:bodyPr>
          <a:lstStyle/>
          <a:p>
            <a:pPr algn="ctr" defTabSz="685800" eaLnBrk="0" fontAlgn="base" hangingPunct="0">
              <a:spcBef>
                <a:spcPct val="0"/>
              </a:spcBef>
              <a:spcAft>
                <a:spcPct val="0"/>
              </a:spcAft>
              <a:defRPr/>
            </a:pPr>
            <a:endParaRPr kumimoji="1" lang="de-DE" sz="900" dirty="0">
              <a:solidFill>
                <a:prstClr val="white"/>
              </a:solidFill>
              <a:latin typeface="Verdana"/>
              <a:ea typeface="ＭＳ Ｐゴシック" charset="0"/>
              <a:cs typeface="Verdana"/>
            </a:endParaRPr>
          </a:p>
        </p:txBody>
      </p:sp>
      <p:pic>
        <p:nvPicPr>
          <p:cNvPr id="2" name="Grafik 1">
            <a:extLst>
              <a:ext uri="{FF2B5EF4-FFF2-40B4-BE49-F238E27FC236}">
                <a16:creationId xmlns:a16="http://schemas.microsoft.com/office/drawing/2014/main" id="{28A1F0DD-560B-B130-05F4-FCE49E680DC5}"/>
              </a:ext>
            </a:extLst>
          </p:cNvPr>
          <p:cNvPicPr>
            <a:picLocks noChangeAspect="1"/>
          </p:cNvPicPr>
          <p:nvPr/>
        </p:nvPicPr>
        <p:blipFill rotWithShape="1">
          <a:blip r:embed="rId9"/>
          <a:srcRect l="6096" t="2587" r="6625" b="2712"/>
          <a:stretch/>
        </p:blipFill>
        <p:spPr>
          <a:xfrm>
            <a:off x="6840708" y="2151684"/>
            <a:ext cx="1779102" cy="2974785"/>
          </a:xfrm>
          <a:prstGeom prst="rect">
            <a:avLst/>
          </a:prstGeom>
        </p:spPr>
      </p:pic>
      <p:cxnSp>
        <p:nvCxnSpPr>
          <p:cNvPr id="3" name="Straight Connector 2">
            <a:extLst>
              <a:ext uri="{FF2B5EF4-FFF2-40B4-BE49-F238E27FC236}">
                <a16:creationId xmlns:a16="http://schemas.microsoft.com/office/drawing/2014/main" id="{7CBD5B22-151B-AE50-B511-B3F63A3F14A4}"/>
              </a:ext>
            </a:extLst>
          </p:cNvPr>
          <p:cNvCxnSpPr>
            <a:cxnSpLocks/>
          </p:cNvCxnSpPr>
          <p:nvPr/>
        </p:nvCxnSpPr>
        <p:spPr>
          <a:xfrm flipV="1">
            <a:off x="5434410" y="78034"/>
            <a:ext cx="1300115" cy="2493716"/>
          </a:xfrm>
          <a:prstGeom prst="line">
            <a:avLst/>
          </a:prstGeom>
          <a:ln>
            <a:solidFill>
              <a:srgbClr val="FFFFFF"/>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Connector 8">
            <a:extLst>
              <a:ext uri="{FF2B5EF4-FFF2-40B4-BE49-F238E27FC236}">
                <a16:creationId xmlns:a16="http://schemas.microsoft.com/office/drawing/2014/main" id="{72C61529-273C-C83C-5F65-486E5B3CFBFF}"/>
              </a:ext>
            </a:extLst>
          </p:cNvPr>
          <p:cNvCxnSpPr>
            <a:cxnSpLocks/>
          </p:cNvCxnSpPr>
          <p:nvPr/>
        </p:nvCxnSpPr>
        <p:spPr>
          <a:xfrm flipV="1">
            <a:off x="5437440" y="2070945"/>
            <a:ext cx="1297085" cy="581768"/>
          </a:xfrm>
          <a:prstGeom prst="line">
            <a:avLst/>
          </a:prstGeom>
          <a:ln>
            <a:solidFill>
              <a:srgbClr val="FFFFFF"/>
            </a:solidFill>
            <a:tailEnd type="triangle"/>
          </a:ln>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BEA0E70E-E194-0EFF-A690-B31DBC0684C7}"/>
              </a:ext>
            </a:extLst>
          </p:cNvPr>
          <p:cNvSpPr txBox="1"/>
          <p:nvPr/>
        </p:nvSpPr>
        <p:spPr>
          <a:xfrm>
            <a:off x="7614490" y="4096608"/>
            <a:ext cx="521409" cy="246221"/>
          </a:xfrm>
          <a:prstGeom prst="rect">
            <a:avLst/>
          </a:prstGeom>
          <a:solidFill>
            <a:schemeClr val="bg1"/>
          </a:solidFill>
        </p:spPr>
        <p:txBody>
          <a:bodyPr wrap="square" rtlCol="0">
            <a:spAutoFit/>
          </a:bodyPr>
          <a:lstStyle/>
          <a:p>
            <a:r>
              <a:rPr lang="en-US" sz="1000"/>
              <a:t>Sgr A*</a:t>
            </a:r>
          </a:p>
        </p:txBody>
      </p:sp>
      <p:pic>
        <p:nvPicPr>
          <p:cNvPr id="24" name="Motion of S2 and other stars around the central Black Hole">
            <a:hlinkClick r:id="" action="ppaction://media"/>
            <a:extLst>
              <a:ext uri="{FF2B5EF4-FFF2-40B4-BE49-F238E27FC236}">
                <a16:creationId xmlns:a16="http://schemas.microsoft.com/office/drawing/2014/main" id="{B1EE6A96-C190-58D9-B5ED-A69C477D101E}"/>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816019" y="80738"/>
            <a:ext cx="1819618" cy="1990207"/>
          </a:xfrm>
          <a:prstGeom prst="rect">
            <a:avLst/>
          </a:prstGeom>
          <a:ln>
            <a:solidFill>
              <a:schemeClr val="tx1"/>
            </a:solidFill>
          </a:ln>
        </p:spPr>
      </p:pic>
    </p:spTree>
    <p:extLst>
      <p:ext uri="{BB962C8B-B14F-4D97-AF65-F5344CB8AC3E}">
        <p14:creationId xmlns:p14="http://schemas.microsoft.com/office/powerpoint/2010/main" val="393416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19458" fill="hold"/>
                                        <p:tgtEl>
                                          <p:spTgt spid="24"/>
                                        </p:tgtEl>
                                      </p:cBhvr>
                                    </p:cmd>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right)">
                                      <p:cBhvr>
                                        <p:cTn id="27" dur="500"/>
                                        <p:tgtEl>
                                          <p:spTgt spid="19"/>
                                        </p:tgtEl>
                                      </p:cBhvr>
                                    </p:animEffect>
                                  </p:childTnLst>
                                </p:cTn>
                              </p:par>
                              <p:par>
                                <p:cTn id="28" presetID="22" presetClass="entr" presetSubtype="2"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right)">
                                      <p:cBhvr>
                                        <p:cTn id="30" dur="500"/>
                                        <p:tgtEl>
                                          <p:spTgt spid="18"/>
                                        </p:tgtEl>
                                      </p:cBhvr>
                                    </p:animEffect>
                                  </p:childTnLst>
                                </p:cTn>
                              </p:par>
                              <p:par>
                                <p:cTn id="31" presetID="22" presetClass="entr" presetSubtype="2"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right)">
                                      <p:cBhvr>
                                        <p:cTn id="36" dur="500"/>
                                        <p:tgtEl>
                                          <p:spTgt spid="20"/>
                                        </p:tgtEl>
                                      </p:cBhvr>
                                    </p:animEffec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1308" fill="hold"/>
                                        <p:tgtEl>
                                          <p:spTgt spid="16"/>
                                        </p:tgtEl>
                                      </p:cBhvr>
                                    </p:cmd>
                                  </p:childTnLst>
                                </p:cTn>
                              </p:par>
                              <p:par>
                                <p:cTn id="40" presetID="2" presetClass="mediacall" presetSubtype="0" fill="hold" nodeType="withEffect">
                                  <p:stCondLst>
                                    <p:cond delay="5300"/>
                                  </p:stCondLst>
                                  <p:childTnLst>
                                    <p:cmd type="call" cmd="togglePause">
                                      <p:cBhvr>
                                        <p:cTn id="41"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display="0">
                  <p:stCondLst>
                    <p:cond delay="indefinite"/>
                  </p:stCondLst>
                </p:cTn>
                <p:tgtEl>
                  <p:spTgt spid="16"/>
                </p:tgtEl>
              </p:cMediaNode>
            </p:video>
            <p:video>
              <p:cMediaNode vol="80000">
                <p:cTn id="43" fill="hold" display="0">
                  <p:stCondLst>
                    <p:cond delay="indefinite"/>
                  </p:stCondLst>
                </p:cTn>
                <p:tgtEl>
                  <p:spTgt spid="24"/>
                </p:tgtEl>
              </p:cMediaNode>
            </p:video>
          </p:childTnLst>
        </p:cTn>
      </p:par>
    </p:tnLst>
    <p:bldLst>
      <p:bldP spid="2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8154D8-5563-781C-8BF7-CA3E547A9CCD}"/>
              </a:ext>
            </a:extLst>
          </p:cNvPr>
          <p:cNvSpPr>
            <a:spLocks noGrp="1"/>
          </p:cNvSpPr>
          <p:nvPr>
            <p:ph type="title"/>
          </p:nvPr>
        </p:nvSpPr>
        <p:spPr/>
        <p:txBody>
          <a:bodyPr>
            <a:normAutofit fontScale="90000"/>
          </a:bodyPr>
          <a:lstStyle/>
          <a:p>
            <a:r>
              <a:rPr lang="en-US"/>
              <a:t>Geometric optics around black holes</a:t>
            </a:r>
          </a:p>
        </p:txBody>
      </p:sp>
      <p:pic>
        <p:nvPicPr>
          <p:cNvPr id="6" name="Inhaltsplatzhalter 5">
            <a:extLst>
              <a:ext uri="{FF2B5EF4-FFF2-40B4-BE49-F238E27FC236}">
                <a16:creationId xmlns:a16="http://schemas.microsoft.com/office/drawing/2014/main" id="{1D747B5F-3F99-610A-1849-288CE5462DA5}"/>
              </a:ext>
            </a:extLst>
          </p:cNvPr>
          <p:cNvPicPr>
            <a:picLocks noGrp="1" noChangeAspect="1"/>
          </p:cNvPicPr>
          <p:nvPr>
            <p:ph idx="1"/>
          </p:nvPr>
        </p:nvPicPr>
        <p:blipFill>
          <a:blip r:embed="rId2"/>
          <a:stretch>
            <a:fillRect/>
          </a:stretch>
        </p:blipFill>
        <p:spPr>
          <a:xfrm>
            <a:off x="1517074" y="929993"/>
            <a:ext cx="6109854" cy="3894014"/>
          </a:xfrm>
          <a:prstGeom prst="rect">
            <a:avLst/>
          </a:prstGeom>
        </p:spPr>
      </p:pic>
      <p:cxnSp>
        <p:nvCxnSpPr>
          <p:cNvPr id="8" name="Gerade Verbindung 7">
            <a:extLst>
              <a:ext uri="{FF2B5EF4-FFF2-40B4-BE49-F238E27FC236}">
                <a16:creationId xmlns:a16="http://schemas.microsoft.com/office/drawing/2014/main" id="{BCE807CD-38F6-4A56-86E1-FDCE37741859}"/>
              </a:ext>
            </a:extLst>
          </p:cNvPr>
          <p:cNvCxnSpPr>
            <a:cxnSpLocks/>
          </p:cNvCxnSpPr>
          <p:nvPr/>
        </p:nvCxnSpPr>
        <p:spPr>
          <a:xfrm>
            <a:off x="6287682" y="1589809"/>
            <a:ext cx="0" cy="1730642"/>
          </a:xfrm>
          <a:prstGeom prst="line">
            <a:avLst/>
          </a:prstGeom>
          <a:ln w="76200">
            <a:solidFill>
              <a:srgbClr val="4473C4">
                <a:alpha val="50196"/>
              </a:srgbClr>
            </a:solidFill>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4E8BAFC4-F80F-BF52-9D19-855449105D6C}"/>
              </a:ext>
            </a:extLst>
          </p:cNvPr>
          <p:cNvCxnSpPr>
            <a:cxnSpLocks/>
          </p:cNvCxnSpPr>
          <p:nvPr/>
        </p:nvCxnSpPr>
        <p:spPr>
          <a:xfrm flipH="1" flipV="1">
            <a:off x="3948385" y="3198644"/>
            <a:ext cx="2299852" cy="396"/>
          </a:xfrm>
          <a:prstGeom prst="straightConnector1">
            <a:avLst/>
          </a:prstGeom>
          <a:ln w="76200">
            <a:solidFill>
              <a:srgbClr val="4473C4">
                <a:alpha val="50196"/>
              </a:srgb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A5420A4B-A152-D092-71AF-221FBA2618CA}"/>
              </a:ext>
            </a:extLst>
          </p:cNvPr>
          <p:cNvSpPr txBox="1"/>
          <p:nvPr/>
        </p:nvSpPr>
        <p:spPr>
          <a:xfrm>
            <a:off x="4081021" y="3362941"/>
            <a:ext cx="2101570" cy="600164"/>
          </a:xfrm>
          <a:prstGeom prst="rect">
            <a:avLst/>
          </a:prstGeom>
          <a:solidFill>
            <a:schemeClr val="bg1"/>
          </a:solidFill>
          <a:ln w="19050">
            <a:solidFill>
              <a:srgbClr val="4473C4"/>
            </a:solidFill>
          </a:ln>
          <a:effectLst>
            <a:outerShdw blurRad="50800" dist="38100" dir="2700000" algn="tl" rotWithShape="0">
              <a:prstClr val="black">
                <a:alpha val="40000"/>
              </a:prstClr>
            </a:outerShdw>
          </a:effectLst>
        </p:spPr>
        <p:txBody>
          <a:bodyPr wrap="square" rtlCol="0">
            <a:spAutoFit/>
          </a:bodyPr>
          <a:lstStyle/>
          <a:p>
            <a:pPr algn="ctr"/>
            <a:r>
              <a:rPr lang="en-US" sz="1100" dirty="0">
                <a:latin typeface="Verdana" panose="020B0604030504040204" pitchFamily="34" charset="0"/>
                <a:ea typeface="Verdana" panose="020B0604030504040204" pitchFamily="34" charset="0"/>
                <a:cs typeface="Verdana" panose="020B0604030504040204" pitchFamily="34" charset="0"/>
              </a:rPr>
              <a:t>At least one photon into event horizon</a:t>
            </a:r>
          </a:p>
          <a:p>
            <a:pPr algn="ctr"/>
            <a:r>
              <a:rPr lang="en-US" sz="1100" dirty="0">
                <a:latin typeface="Verdana" panose="020B0604030504040204" pitchFamily="34" charset="0"/>
                <a:ea typeface="Verdana" panose="020B0604030504040204" pitchFamily="34" charset="0"/>
                <a:cs typeface="Verdana" panose="020B0604030504040204" pitchFamily="34" charset="0"/>
              </a:rPr>
              <a:t>(classical Hawking effect)</a:t>
            </a:r>
          </a:p>
        </p:txBody>
      </p:sp>
      <p:sp>
        <p:nvSpPr>
          <p:cNvPr id="3" name="Textfeld 2">
            <a:extLst>
              <a:ext uri="{FF2B5EF4-FFF2-40B4-BE49-F238E27FC236}">
                <a16:creationId xmlns:a16="http://schemas.microsoft.com/office/drawing/2014/main" id="{3D8E4BF7-8165-C6EB-B669-F1A4D8097A9A}"/>
              </a:ext>
            </a:extLst>
          </p:cNvPr>
          <p:cNvSpPr txBox="1"/>
          <p:nvPr/>
        </p:nvSpPr>
        <p:spPr>
          <a:xfrm>
            <a:off x="4871494" y="4914108"/>
            <a:ext cx="4386806" cy="276999"/>
          </a:xfrm>
          <a:prstGeom prst="rect">
            <a:avLst/>
          </a:prstGeom>
          <a:noFill/>
        </p:spPr>
        <p:txBody>
          <a:bodyPr wrap="square" rtlCol="0">
            <a:spAutoFit/>
          </a:bodyPr>
          <a:lstStyle/>
          <a:p>
            <a:pPr algn="l"/>
            <a:r>
              <a:rPr lang="en-US" sz="1200">
                <a:latin typeface="Verdana" panose="020B0604030504040204" pitchFamily="34" charset="0"/>
                <a:ea typeface="Verdana" panose="020B0604030504040204" pitchFamily="34" charset="0"/>
                <a:cs typeface="Verdana" panose="020B0604030504040204" pitchFamily="34" charset="0"/>
              </a:rPr>
              <a:t>Wondrak, van Suijlekom, Falcke (2023), PRL, in press</a:t>
            </a:r>
          </a:p>
        </p:txBody>
      </p:sp>
    </p:spTree>
    <p:extLst>
      <p:ext uri="{BB962C8B-B14F-4D97-AF65-F5344CB8AC3E}">
        <p14:creationId xmlns:p14="http://schemas.microsoft.com/office/powerpoint/2010/main" val="1781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Gravitational pair production around BH</a:t>
            </a:r>
            <a:endParaRPr lang="de-DE" dirty="0"/>
          </a:p>
        </p:txBody>
      </p:sp>
      <p:pic>
        <p:nvPicPr>
          <p:cNvPr id="6147" name="Picture 3" descr="C:\Daten\Projekt Hawkingstrahlung\Paper\2022_09_21 - Graphs als PNG\plotdNobsBydtdrDimless-v4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578" y="743308"/>
            <a:ext cx="6610844" cy="4170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4971011" y="901935"/>
            <a:ext cx="2880917" cy="276999"/>
          </a:xfrm>
          <a:prstGeom prst="rect">
            <a:avLst/>
          </a:prstGeom>
          <a:noFill/>
        </p:spPr>
        <p:txBody>
          <a:bodyPr wrap="none" rtlCol="0">
            <a:spAutoFit/>
          </a:bodyPr>
          <a:lstStyle/>
          <a:p>
            <a:r>
              <a:rPr lang="de-DE" sz="1200" dirty="0">
                <a:latin typeface="Verdana"/>
                <a:cs typeface="Verdana"/>
              </a:rPr>
              <a:t>Particles per </a:t>
            </a:r>
            <a:r>
              <a:rPr lang="de-DE" sz="1200" dirty="0" err="1">
                <a:latin typeface="Verdana"/>
                <a:cs typeface="Verdana"/>
              </a:rPr>
              <a:t>shell</a:t>
            </a:r>
            <a:r>
              <a:rPr lang="de-DE" sz="1200" dirty="0">
                <a:latin typeface="Verdana"/>
                <a:cs typeface="Verdana"/>
              </a:rPr>
              <a:t> </a:t>
            </a:r>
            <a:r>
              <a:rPr lang="de-DE" sz="1200" dirty="0" err="1">
                <a:latin typeface="Verdana"/>
                <a:cs typeface="Verdana"/>
              </a:rPr>
              <a:t>of</a:t>
            </a:r>
            <a:r>
              <a:rPr lang="de-DE" sz="1200" dirty="0">
                <a:latin typeface="Verdana"/>
                <a:cs typeface="Verdana"/>
              </a:rPr>
              <a:t> </a:t>
            </a:r>
            <a:r>
              <a:rPr lang="de-DE" sz="1200" dirty="0" err="1">
                <a:latin typeface="Verdana"/>
                <a:cs typeface="Verdana"/>
              </a:rPr>
              <a:t>unit</a:t>
            </a:r>
            <a:r>
              <a:rPr lang="de-DE" sz="1200" dirty="0">
                <a:latin typeface="Verdana"/>
                <a:cs typeface="Verdana"/>
              </a:rPr>
              <a:t> </a:t>
            </a:r>
            <a:r>
              <a:rPr lang="de-DE" sz="1200" dirty="0" err="1">
                <a:latin typeface="Verdana"/>
                <a:cs typeface="Verdana"/>
              </a:rPr>
              <a:t>thickness</a:t>
            </a:r>
            <a:endParaRPr lang="de-DE" sz="1200" dirty="0">
              <a:latin typeface="Verdana"/>
              <a:cs typeface="Verdana"/>
            </a:endParaRPr>
          </a:p>
        </p:txBody>
      </p:sp>
      <p:sp>
        <p:nvSpPr>
          <p:cNvPr id="5" name="Textfeld 4">
            <a:extLst>
              <a:ext uri="{FF2B5EF4-FFF2-40B4-BE49-F238E27FC236}">
                <a16:creationId xmlns:a16="http://schemas.microsoft.com/office/drawing/2014/main" id="{6A670D97-801C-222A-1EF5-B7BAB7219E12}"/>
              </a:ext>
            </a:extLst>
          </p:cNvPr>
          <p:cNvSpPr txBox="1"/>
          <p:nvPr/>
        </p:nvSpPr>
        <p:spPr>
          <a:xfrm>
            <a:off x="4871494" y="4914108"/>
            <a:ext cx="4386806" cy="276999"/>
          </a:xfrm>
          <a:prstGeom prst="rect">
            <a:avLst/>
          </a:prstGeom>
          <a:noFill/>
        </p:spPr>
        <p:txBody>
          <a:bodyPr wrap="square" rtlCol="0">
            <a:spAutoFit/>
          </a:bodyPr>
          <a:lstStyle/>
          <a:p>
            <a:pPr algn="l"/>
            <a:r>
              <a:rPr lang="en-US" sz="1200">
                <a:latin typeface="Verdana" panose="020B0604030504040204" pitchFamily="34" charset="0"/>
                <a:ea typeface="Verdana" panose="020B0604030504040204" pitchFamily="34" charset="0"/>
                <a:cs typeface="Verdana" panose="020B0604030504040204" pitchFamily="34" charset="0"/>
              </a:rPr>
              <a:t>Wondrak, van Suijlekom, Falcke (2023), PRL, in press</a:t>
            </a:r>
          </a:p>
        </p:txBody>
      </p:sp>
      <p:sp>
        <p:nvSpPr>
          <p:cNvPr id="18" name="Textfeld 17">
            <a:extLst>
              <a:ext uri="{FF2B5EF4-FFF2-40B4-BE49-F238E27FC236}">
                <a16:creationId xmlns:a16="http://schemas.microsoft.com/office/drawing/2014/main" id="{A88D22E2-68DA-8573-53CE-21FD8C292B14}"/>
              </a:ext>
            </a:extLst>
          </p:cNvPr>
          <p:cNvSpPr txBox="1"/>
          <p:nvPr/>
        </p:nvSpPr>
        <p:spPr>
          <a:xfrm>
            <a:off x="2306629" y="855769"/>
            <a:ext cx="1354986" cy="323165"/>
          </a:xfrm>
          <a:prstGeom prst="rect">
            <a:avLst/>
          </a:prstGeom>
          <a:noFill/>
        </p:spPr>
        <p:txBody>
          <a:bodyPr wrap="none" rtlCol="0">
            <a:spAutoFit/>
          </a:bodyPr>
          <a:lstStyle/>
          <a:p>
            <a:pPr algn="l"/>
            <a:r>
              <a:rPr lang="de-DE" sz="1500" dirty="0" err="1">
                <a:latin typeface="Verdana"/>
                <a:cs typeface="Verdana"/>
              </a:rPr>
              <a:t>Particle</a:t>
            </a:r>
            <a:r>
              <a:rPr lang="de-DE" sz="1500" dirty="0">
                <a:latin typeface="Verdana"/>
                <a:cs typeface="Verdana"/>
              </a:rPr>
              <a:t> </a:t>
            </a:r>
            <a:r>
              <a:rPr lang="de-DE" sz="1500" dirty="0" err="1">
                <a:latin typeface="Verdana"/>
                <a:cs typeface="Verdana"/>
              </a:rPr>
              <a:t>Flux</a:t>
            </a:r>
            <a:endParaRPr lang="de-DE" sz="1500" dirty="0">
              <a:latin typeface="Verdana"/>
              <a:cs typeface="Verdana"/>
            </a:endParaRPr>
          </a:p>
        </p:txBody>
      </p:sp>
      <p:sp>
        <p:nvSpPr>
          <p:cNvPr id="19" name="Textfeld 18">
            <a:extLst>
              <a:ext uri="{FF2B5EF4-FFF2-40B4-BE49-F238E27FC236}">
                <a16:creationId xmlns:a16="http://schemas.microsoft.com/office/drawing/2014/main" id="{28914940-BF0C-C98A-DF4E-FA2D5B3BF8D2}"/>
              </a:ext>
            </a:extLst>
          </p:cNvPr>
          <p:cNvSpPr txBox="1"/>
          <p:nvPr/>
        </p:nvSpPr>
        <p:spPr>
          <a:xfrm rot="16200000">
            <a:off x="3027125" y="2229878"/>
            <a:ext cx="1817225" cy="307777"/>
          </a:xfrm>
          <a:prstGeom prst="rect">
            <a:avLst/>
          </a:prstGeom>
          <a:noFill/>
        </p:spPr>
        <p:txBody>
          <a:bodyPr wrap="square" rtlCol="0">
            <a:spAutoFit/>
          </a:bodyPr>
          <a:lstStyle/>
          <a:p>
            <a:pPr algn="l"/>
            <a:r>
              <a:rPr lang="en-US" sz="1400">
                <a:latin typeface="Verdana" panose="020B0604030504040204" pitchFamily="34" charset="0"/>
                <a:ea typeface="Verdana" panose="020B0604030504040204" pitchFamily="34" charset="0"/>
                <a:cs typeface="Verdana" panose="020B0604030504040204" pitchFamily="34" charset="0"/>
              </a:rPr>
              <a:t>event horizon</a:t>
            </a:r>
          </a:p>
        </p:txBody>
      </p:sp>
      <p:sp>
        <p:nvSpPr>
          <p:cNvPr id="20" name="Textfeld 19">
            <a:extLst>
              <a:ext uri="{FF2B5EF4-FFF2-40B4-BE49-F238E27FC236}">
                <a16:creationId xmlns:a16="http://schemas.microsoft.com/office/drawing/2014/main" id="{8638E26B-FFD9-94D3-02DA-CD9B5C6E2DDA}"/>
              </a:ext>
            </a:extLst>
          </p:cNvPr>
          <p:cNvSpPr txBox="1"/>
          <p:nvPr/>
        </p:nvSpPr>
        <p:spPr>
          <a:xfrm rot="16200000">
            <a:off x="3641214" y="2414212"/>
            <a:ext cx="2345614" cy="307777"/>
          </a:xfrm>
          <a:prstGeom prst="rect">
            <a:avLst/>
          </a:prstGeom>
          <a:noFill/>
        </p:spPr>
        <p:txBody>
          <a:bodyPr wrap="square" rtlCol="0">
            <a:spAutoFit/>
          </a:bodyPr>
          <a:lstStyle/>
          <a:p>
            <a:pPr algn="l"/>
            <a:r>
              <a:rPr lang="en-US" sz="1400">
                <a:latin typeface="Verdana" panose="020B0604030504040204" pitchFamily="34" charset="0"/>
                <a:ea typeface="Verdana" panose="020B0604030504040204" pitchFamily="34" charset="0"/>
                <a:cs typeface="Verdana" panose="020B0604030504040204" pitchFamily="34" charset="0"/>
              </a:rPr>
              <a:t>unstable photon orbit</a:t>
            </a:r>
          </a:p>
        </p:txBody>
      </p:sp>
      <p:cxnSp>
        <p:nvCxnSpPr>
          <p:cNvPr id="4" name="Gerade Verbindung 3">
            <a:extLst>
              <a:ext uri="{FF2B5EF4-FFF2-40B4-BE49-F238E27FC236}">
                <a16:creationId xmlns:a16="http://schemas.microsoft.com/office/drawing/2014/main" id="{A75E5B8E-4CF7-EDDB-914A-F0058E88EB22}"/>
              </a:ext>
            </a:extLst>
          </p:cNvPr>
          <p:cNvCxnSpPr/>
          <p:nvPr/>
        </p:nvCxnSpPr>
        <p:spPr>
          <a:xfrm flipV="1">
            <a:off x="4089626" y="843156"/>
            <a:ext cx="0" cy="344989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91355FC8-7E33-5105-CA9C-F379D46A981A}"/>
              </a:ext>
            </a:extLst>
          </p:cNvPr>
          <p:cNvCxnSpPr/>
          <p:nvPr/>
        </p:nvCxnSpPr>
        <p:spPr>
          <a:xfrm flipV="1">
            <a:off x="4987466" y="813178"/>
            <a:ext cx="0" cy="344989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BACB886E-8FBF-9D80-66D8-B9B71273AAAE}"/>
              </a:ext>
            </a:extLst>
          </p:cNvPr>
          <p:cNvCxnSpPr/>
          <p:nvPr/>
        </p:nvCxnSpPr>
        <p:spPr>
          <a:xfrm flipV="1">
            <a:off x="4992278" y="817991"/>
            <a:ext cx="0" cy="344989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574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Conclusions</a:t>
            </a:r>
            <a:endParaRPr lang="de-DE" dirty="0"/>
          </a:p>
        </p:txBody>
      </p:sp>
      <p:sp>
        <p:nvSpPr>
          <p:cNvPr id="3" name="Inhaltsplatzhalter 2"/>
          <p:cNvSpPr>
            <a:spLocks noGrp="1"/>
          </p:cNvSpPr>
          <p:nvPr>
            <p:ph idx="1"/>
          </p:nvPr>
        </p:nvSpPr>
        <p:spPr/>
        <p:txBody>
          <a:bodyPr>
            <a:normAutofit lnSpcReduction="10000"/>
          </a:bodyPr>
          <a:lstStyle/>
          <a:p>
            <a:r>
              <a:rPr lang="de-DE" dirty="0"/>
              <a:t>New </a:t>
            </a:r>
            <a:r>
              <a:rPr lang="de-DE" dirty="0" err="1"/>
              <a:t>method</a:t>
            </a:r>
            <a:r>
              <a:rPr lang="de-DE" dirty="0"/>
              <a:t> </a:t>
            </a:r>
            <a:r>
              <a:rPr lang="de-DE" dirty="0" err="1"/>
              <a:t>to</a:t>
            </a:r>
            <a:r>
              <a:rPr lang="de-DE" dirty="0"/>
              <a:t> </a:t>
            </a:r>
            <a:r>
              <a:rPr lang="de-DE" dirty="0" err="1"/>
              <a:t>calculate</a:t>
            </a:r>
            <a:r>
              <a:rPr lang="de-DE" dirty="0"/>
              <a:t> </a:t>
            </a:r>
            <a:r>
              <a:rPr lang="de-DE" dirty="0" err="1"/>
              <a:t>the</a:t>
            </a:r>
            <a:r>
              <a:rPr lang="de-DE" dirty="0"/>
              <a:t> </a:t>
            </a:r>
            <a:r>
              <a:rPr lang="de-DE" dirty="0" err="1"/>
              <a:t>production</a:t>
            </a:r>
            <a:r>
              <a:rPr lang="de-DE" dirty="0"/>
              <a:t> </a:t>
            </a:r>
            <a:r>
              <a:rPr lang="de-DE" dirty="0" err="1"/>
              <a:t>of</a:t>
            </a:r>
            <a:r>
              <a:rPr lang="de-DE" dirty="0"/>
              <a:t> </a:t>
            </a:r>
            <a:r>
              <a:rPr lang="de-DE" dirty="0" err="1"/>
              <a:t>massless</a:t>
            </a:r>
            <a:r>
              <a:rPr lang="de-DE" dirty="0"/>
              <a:t> </a:t>
            </a:r>
            <a:r>
              <a:rPr lang="de-DE" dirty="0" err="1"/>
              <a:t>particles</a:t>
            </a:r>
            <a:r>
              <a:rPr lang="de-DE" dirty="0"/>
              <a:t> in a strong </a:t>
            </a:r>
            <a:r>
              <a:rPr lang="de-DE" dirty="0" err="1"/>
              <a:t>background</a:t>
            </a:r>
            <a:r>
              <a:rPr lang="de-DE" dirty="0"/>
              <a:t> </a:t>
            </a:r>
            <a:r>
              <a:rPr lang="de-DE" dirty="0" err="1"/>
              <a:t>field</a:t>
            </a:r>
            <a:r>
              <a:rPr lang="de-DE" dirty="0"/>
              <a:t>. </a:t>
            </a:r>
          </a:p>
          <a:p>
            <a:pPr lvl="1"/>
            <a:r>
              <a:rPr lang="de-DE" dirty="0"/>
              <a:t>Reproduces </a:t>
            </a:r>
            <a:r>
              <a:rPr lang="de-DE" dirty="0" err="1"/>
              <a:t>exact</a:t>
            </a:r>
            <a:r>
              <a:rPr lang="de-DE" dirty="0"/>
              <a:t> </a:t>
            </a:r>
            <a:r>
              <a:rPr lang="de-DE" dirty="0" err="1"/>
              <a:t>expression</a:t>
            </a:r>
            <a:r>
              <a:rPr lang="de-DE" dirty="0"/>
              <a:t> </a:t>
            </a:r>
            <a:r>
              <a:rPr lang="de-DE" dirty="0" err="1"/>
              <a:t>for</a:t>
            </a:r>
            <a:r>
              <a:rPr lang="de-DE" dirty="0"/>
              <a:t> </a:t>
            </a:r>
            <a:r>
              <a:rPr lang="de-DE" dirty="0" err="1"/>
              <a:t>the</a:t>
            </a:r>
            <a:r>
              <a:rPr lang="de-DE" dirty="0"/>
              <a:t> Schwinger </a:t>
            </a:r>
            <a:r>
              <a:rPr lang="de-DE" dirty="0" err="1"/>
              <a:t>effect</a:t>
            </a:r>
            <a:r>
              <a:rPr lang="de-DE" dirty="0"/>
              <a:t>.</a:t>
            </a:r>
          </a:p>
          <a:p>
            <a:pPr lvl="1"/>
            <a:r>
              <a:rPr lang="de-DE" dirty="0"/>
              <a:t>Reproduces Hawking </a:t>
            </a:r>
            <a:r>
              <a:rPr lang="de-DE" dirty="0" err="1"/>
              <a:t>emission</a:t>
            </a:r>
            <a:r>
              <a:rPr lang="de-DE" dirty="0"/>
              <a:t> within factor ~2.</a:t>
            </a:r>
          </a:p>
          <a:p>
            <a:pPr lvl="1"/>
            <a:r>
              <a:rPr lang="de-DE" dirty="0"/>
              <a:t>Most emission emitted between horizon and photon orbit, where at least one particle has to end in the event horzion (optics) = Hawking.</a:t>
            </a:r>
          </a:p>
          <a:p>
            <a:pPr lvl="1"/>
            <a:r>
              <a:rPr lang="de-DE" dirty="0"/>
              <a:t>There is additional emission outside the photon orbit which includes </a:t>
            </a:r>
            <a:r>
              <a:rPr lang="de-DE" dirty="0" err="1"/>
              <a:t>entangled</a:t>
            </a:r>
            <a:r>
              <a:rPr lang="de-DE" dirty="0"/>
              <a:t> </a:t>
            </a:r>
            <a:r>
              <a:rPr lang="de-DE" dirty="0" err="1"/>
              <a:t>particles</a:t>
            </a:r>
            <a:r>
              <a:rPr lang="de-DE" dirty="0"/>
              <a:t>.</a:t>
            </a:r>
          </a:p>
          <a:p>
            <a:pPr lvl="1"/>
            <a:r>
              <a:rPr lang="de-DE" dirty="0" err="1"/>
              <a:t>Scalar</a:t>
            </a:r>
            <a:r>
              <a:rPr lang="de-DE" dirty="0"/>
              <a:t> </a:t>
            </a:r>
            <a:r>
              <a:rPr lang="de-DE" dirty="0" err="1"/>
              <a:t>field</a:t>
            </a:r>
            <a:r>
              <a:rPr lang="de-DE" dirty="0"/>
              <a:t> </a:t>
            </a:r>
            <a:r>
              <a:rPr lang="de-DE" dirty="0" err="1"/>
              <a:t>serves</a:t>
            </a:r>
            <a:r>
              <a:rPr lang="de-DE" dirty="0"/>
              <a:t> </a:t>
            </a:r>
            <a:r>
              <a:rPr lang="de-DE" dirty="0" err="1"/>
              <a:t>as</a:t>
            </a:r>
            <a:r>
              <a:rPr lang="de-DE" dirty="0"/>
              <a:t> a </a:t>
            </a:r>
            <a:r>
              <a:rPr lang="de-DE" dirty="0" err="1"/>
              <a:t>model</a:t>
            </a:r>
            <a:r>
              <a:rPr lang="de-DE" dirty="0"/>
              <a:t> </a:t>
            </a:r>
            <a:r>
              <a:rPr lang="de-DE" dirty="0" err="1"/>
              <a:t>for</a:t>
            </a:r>
            <a:r>
              <a:rPr lang="de-DE" dirty="0"/>
              <a:t> </a:t>
            </a:r>
            <a:r>
              <a:rPr lang="de-DE" dirty="0" err="1"/>
              <a:t>photons</a:t>
            </a:r>
            <a:r>
              <a:rPr lang="de-DE" dirty="0"/>
              <a:t> </a:t>
            </a:r>
            <a:r>
              <a:rPr lang="de-DE" dirty="0" err="1"/>
              <a:t>and</a:t>
            </a:r>
            <a:r>
              <a:rPr lang="de-DE" dirty="0"/>
              <a:t> </a:t>
            </a:r>
            <a:r>
              <a:rPr lang="de-DE" dirty="0" err="1"/>
              <a:t>gravitons</a:t>
            </a:r>
            <a:r>
              <a:rPr lang="de-DE" dirty="0"/>
              <a:t>. </a:t>
            </a:r>
            <a:br>
              <a:rPr lang="de-DE" dirty="0"/>
            </a:br>
            <a:r>
              <a:rPr lang="de-DE" dirty="0" err="1"/>
              <a:t>For</a:t>
            </a:r>
            <a:r>
              <a:rPr lang="de-DE" dirty="0"/>
              <a:t> a </a:t>
            </a:r>
            <a:r>
              <a:rPr lang="de-DE" dirty="0" err="1"/>
              <a:t>black</a:t>
            </a:r>
            <a:r>
              <a:rPr lang="de-DE" dirty="0"/>
              <a:t> hole, </a:t>
            </a:r>
            <a:r>
              <a:rPr lang="de-DE" dirty="0" err="1"/>
              <a:t>only</a:t>
            </a:r>
            <a:r>
              <a:rPr lang="de-DE" dirty="0"/>
              <a:t> </a:t>
            </a:r>
            <a:r>
              <a:rPr lang="de-DE" dirty="0" err="1"/>
              <a:t>emission</a:t>
            </a:r>
            <a:r>
              <a:rPr lang="de-DE" dirty="0"/>
              <a:t> </a:t>
            </a:r>
            <a:r>
              <a:rPr lang="de-DE" dirty="0" err="1"/>
              <a:t>of</a:t>
            </a:r>
            <a:r>
              <a:rPr lang="de-DE" dirty="0"/>
              <a:t> </a:t>
            </a:r>
            <a:r>
              <a:rPr lang="de-DE" dirty="0" err="1"/>
              <a:t>massless</a:t>
            </a:r>
            <a:r>
              <a:rPr lang="de-DE" dirty="0"/>
              <a:t> </a:t>
            </a:r>
            <a:r>
              <a:rPr lang="de-DE" dirty="0" err="1"/>
              <a:t>particles</a:t>
            </a:r>
            <a:r>
              <a:rPr lang="de-DE" dirty="0"/>
              <a:t> </a:t>
            </a:r>
            <a:r>
              <a:rPr lang="de-DE" dirty="0" err="1"/>
              <a:t>over</a:t>
            </a:r>
            <a:r>
              <a:rPr lang="de-DE" dirty="0"/>
              <a:t> </a:t>
            </a:r>
            <a:r>
              <a:rPr lang="de-DE" dirty="0" err="1"/>
              <a:t>almost</a:t>
            </a:r>
            <a:r>
              <a:rPr lang="de-DE" dirty="0"/>
              <a:t> </a:t>
            </a:r>
            <a:r>
              <a:rPr lang="de-DE" dirty="0" err="1"/>
              <a:t>entire</a:t>
            </a:r>
            <a:r>
              <a:rPr lang="de-DE" dirty="0"/>
              <a:t> </a:t>
            </a:r>
            <a:r>
              <a:rPr lang="de-DE" dirty="0" err="1"/>
              <a:t>lifetime</a:t>
            </a:r>
            <a:r>
              <a:rPr lang="de-DE" dirty="0"/>
              <a:t>.</a:t>
            </a:r>
          </a:p>
          <a:p>
            <a:r>
              <a:rPr lang="de-DE" dirty="0" err="1"/>
              <a:t>Particle</a:t>
            </a:r>
            <a:r>
              <a:rPr lang="de-DE" dirty="0"/>
              <a:t> </a:t>
            </a:r>
            <a:r>
              <a:rPr lang="de-DE" dirty="0" err="1"/>
              <a:t>creation</a:t>
            </a:r>
            <a:r>
              <a:rPr lang="de-DE" dirty="0"/>
              <a:t> </a:t>
            </a:r>
            <a:r>
              <a:rPr lang="de-DE" dirty="0" err="1"/>
              <a:t>described</a:t>
            </a:r>
            <a:r>
              <a:rPr lang="de-DE" dirty="0"/>
              <a:t> in </a:t>
            </a:r>
            <a:r>
              <a:rPr lang="de-DE" dirty="0" err="1"/>
              <a:t>local</a:t>
            </a:r>
            <a:r>
              <a:rPr lang="de-DE" dirty="0"/>
              <a:t> </a:t>
            </a:r>
            <a:r>
              <a:rPr lang="de-DE" dirty="0" err="1"/>
              <a:t>curvature</a:t>
            </a:r>
            <a:r>
              <a:rPr lang="de-DE" dirty="0"/>
              <a:t> </a:t>
            </a:r>
            <a:r>
              <a:rPr lang="de-DE" dirty="0" err="1"/>
              <a:t>terms: </a:t>
            </a:r>
            <a:br>
              <a:rPr lang="de-DE" dirty="0" err="1"/>
            </a:br>
            <a:r>
              <a:rPr lang="de-DE" u="sng" dirty="0" err="1"/>
              <a:t>independent of choice of vaccuum</a:t>
            </a:r>
            <a:r>
              <a:rPr lang="de-DE" dirty="0"/>
              <a:t>.</a:t>
            </a:r>
          </a:p>
          <a:p>
            <a:r>
              <a:rPr lang="de-DE" b="1" dirty="0"/>
              <a:t>The </a:t>
            </a:r>
            <a:r>
              <a:rPr lang="de-DE" b="1" dirty="0" err="1"/>
              <a:t>presence</a:t>
            </a:r>
            <a:r>
              <a:rPr lang="de-DE" b="1" dirty="0"/>
              <a:t> </a:t>
            </a:r>
            <a:r>
              <a:rPr lang="de-DE" b="1" dirty="0" err="1"/>
              <a:t>of</a:t>
            </a:r>
            <a:r>
              <a:rPr lang="de-DE" b="1" dirty="0"/>
              <a:t> a </a:t>
            </a:r>
            <a:r>
              <a:rPr lang="de-DE" b="1" dirty="0" err="1"/>
              <a:t>black</a:t>
            </a:r>
            <a:r>
              <a:rPr lang="de-DE" b="1" dirty="0"/>
              <a:t> hole </a:t>
            </a:r>
            <a:r>
              <a:rPr lang="de-DE" b="1" dirty="0" err="1"/>
              <a:t>event</a:t>
            </a:r>
            <a:r>
              <a:rPr lang="de-DE" b="1" dirty="0"/>
              <a:t> </a:t>
            </a:r>
            <a:r>
              <a:rPr lang="de-DE" b="1" dirty="0" err="1"/>
              <a:t>horizon</a:t>
            </a:r>
            <a:r>
              <a:rPr lang="de-DE" b="1" dirty="0"/>
              <a:t> </a:t>
            </a:r>
            <a:r>
              <a:rPr lang="de-DE" b="1" dirty="0" err="1"/>
              <a:t>is</a:t>
            </a:r>
            <a:r>
              <a:rPr lang="de-DE" b="1" dirty="0"/>
              <a:t> </a:t>
            </a:r>
            <a:br>
              <a:rPr lang="de-DE" b="1" dirty="0"/>
            </a:br>
            <a:r>
              <a:rPr lang="de-DE" b="1" dirty="0"/>
              <a:t>not a </a:t>
            </a:r>
            <a:r>
              <a:rPr lang="de-DE" b="1" dirty="0" err="1"/>
              <a:t>necessary</a:t>
            </a:r>
            <a:r>
              <a:rPr lang="de-DE" b="1" dirty="0"/>
              <a:t> </a:t>
            </a:r>
            <a:r>
              <a:rPr lang="de-DE" b="1" dirty="0" err="1"/>
              <a:t>requirement</a:t>
            </a:r>
            <a:r>
              <a:rPr lang="de-DE" b="1" dirty="0"/>
              <a:t>.</a:t>
            </a:r>
          </a:p>
        </p:txBody>
      </p:sp>
    </p:spTree>
    <p:extLst>
      <p:ext uri="{BB962C8B-B14F-4D97-AF65-F5344CB8AC3E}">
        <p14:creationId xmlns:p14="http://schemas.microsoft.com/office/powerpoint/2010/main" val="2404575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14E2A2-4C14-6812-D175-01107E5642FC}"/>
              </a:ext>
            </a:extLst>
          </p:cNvPr>
          <p:cNvSpPr>
            <a:spLocks noGrp="1"/>
          </p:cNvSpPr>
          <p:nvPr>
            <p:ph type="title"/>
          </p:nvPr>
        </p:nvSpPr>
        <p:spPr/>
        <p:txBody>
          <a:bodyPr>
            <a:normAutofit fontScale="90000"/>
          </a:bodyPr>
          <a:lstStyle/>
          <a:p>
            <a:r>
              <a:rPr lang="en-US" dirty="0"/>
              <a:t>Consequences</a:t>
            </a:r>
          </a:p>
        </p:txBody>
      </p:sp>
      <p:sp>
        <p:nvSpPr>
          <p:cNvPr id="3" name="Inhaltsplatzhalter 2">
            <a:extLst>
              <a:ext uri="{FF2B5EF4-FFF2-40B4-BE49-F238E27FC236}">
                <a16:creationId xmlns:a16="http://schemas.microsoft.com/office/drawing/2014/main" id="{82DF6554-28E1-91B3-CBA1-DCB8BA2CE547}"/>
              </a:ext>
            </a:extLst>
          </p:cNvPr>
          <p:cNvSpPr>
            <a:spLocks noGrp="1"/>
          </p:cNvSpPr>
          <p:nvPr>
            <p:ph idx="1"/>
          </p:nvPr>
        </p:nvSpPr>
        <p:spPr/>
        <p:txBody>
          <a:bodyPr/>
          <a:lstStyle/>
          <a:p>
            <a:pPr>
              <a:lnSpc>
                <a:spcPct val="100000"/>
              </a:lnSpc>
            </a:pPr>
            <a:r>
              <a:rPr lang="en-US" dirty="0"/>
              <a:t>All gravitational fields and curved </a:t>
            </a:r>
            <a:r>
              <a:rPr lang="en-US" dirty="0" err="1"/>
              <a:t>spacetimes</a:t>
            </a:r>
            <a:r>
              <a:rPr lang="en-US" dirty="0"/>
              <a:t> would eventually “relax” and evaporate – not just black holes.</a:t>
            </a:r>
          </a:p>
          <a:p>
            <a:pPr>
              <a:lnSpc>
                <a:spcPct val="100000"/>
              </a:lnSpc>
            </a:pPr>
            <a:r>
              <a:rPr lang="en-US" dirty="0"/>
              <a:t>Normal matter (e.g. neutron stars) would decay</a:t>
            </a:r>
          </a:p>
          <a:p>
            <a:pPr>
              <a:lnSpc>
                <a:spcPct val="100000"/>
              </a:lnSpc>
            </a:pPr>
            <a:r>
              <a:rPr lang="en-US" dirty="0"/>
              <a:t>There needs to be a particle physics interaction that makes protons decay due to interaction with their gravitational field.</a:t>
            </a:r>
          </a:p>
          <a:p>
            <a:pPr>
              <a:lnSpc>
                <a:spcPct val="100000"/>
              </a:lnSpc>
            </a:pPr>
            <a:r>
              <a:rPr lang="en-US" dirty="0"/>
              <a:t>Information paradox: </a:t>
            </a:r>
          </a:p>
          <a:p>
            <a:pPr lvl="1">
              <a:lnSpc>
                <a:spcPct val="100000"/>
              </a:lnSpc>
            </a:pPr>
            <a:r>
              <a:rPr lang="en-US" dirty="0"/>
              <a:t>Pairs created in this process cannot carry information about the star – whether particle or anti-particle escapes is completely random. </a:t>
            </a:r>
          </a:p>
          <a:p>
            <a:pPr lvl="1">
              <a:lnSpc>
                <a:spcPct val="100000"/>
              </a:lnSpc>
            </a:pPr>
            <a:r>
              <a:rPr lang="en-US" dirty="0"/>
              <a:t>Captured particles will increase entropy of the “star”.</a:t>
            </a:r>
          </a:p>
        </p:txBody>
      </p:sp>
    </p:spTree>
    <p:extLst>
      <p:ext uri="{BB962C8B-B14F-4D97-AF65-F5344CB8AC3E}">
        <p14:creationId xmlns:p14="http://schemas.microsoft.com/office/powerpoint/2010/main" val="1838337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B82EF4F-EA16-95AF-EA16-DE17DACD3D8A}"/>
              </a:ext>
            </a:extLst>
          </p:cNvPr>
          <p:cNvSpPr>
            <a:spLocks noGrp="1"/>
          </p:cNvSpPr>
          <p:nvPr>
            <p:ph type="title"/>
          </p:nvPr>
        </p:nvSpPr>
        <p:spPr/>
        <p:txBody>
          <a:bodyPr>
            <a:normAutofit fontScale="90000"/>
          </a:bodyPr>
          <a:lstStyle/>
          <a:p>
            <a:r>
              <a:rPr lang="en-US"/>
              <a:t>Final words </a:t>
            </a:r>
          </a:p>
        </p:txBody>
      </p:sp>
      <p:pic>
        <p:nvPicPr>
          <p:cNvPr id="6" name="Grafik 5" descr="Ein Bild, das Kerze, Astronomisches Objekt, Dunkelheit, Bernstein enthält.&#10;&#10;Automatisch generierte Beschreibung">
            <a:extLst>
              <a:ext uri="{FF2B5EF4-FFF2-40B4-BE49-F238E27FC236}">
                <a16:creationId xmlns:a16="http://schemas.microsoft.com/office/drawing/2014/main" id="{D662AA3A-147A-8A9B-E449-B862902C8B00}"/>
              </a:ext>
            </a:extLst>
          </p:cNvPr>
          <p:cNvPicPr>
            <a:picLocks noChangeAspect="1"/>
          </p:cNvPicPr>
          <p:nvPr/>
        </p:nvPicPr>
        <p:blipFill>
          <a:blip r:embed="rId2"/>
          <a:stretch>
            <a:fillRect/>
          </a:stretch>
        </p:blipFill>
        <p:spPr>
          <a:xfrm>
            <a:off x="929379" y="899670"/>
            <a:ext cx="7285242" cy="4243830"/>
          </a:xfrm>
          <a:prstGeom prst="rect">
            <a:avLst/>
          </a:prstGeom>
        </p:spPr>
      </p:pic>
      <p:sp>
        <p:nvSpPr>
          <p:cNvPr id="7" name="Textfeld 6">
            <a:extLst>
              <a:ext uri="{FF2B5EF4-FFF2-40B4-BE49-F238E27FC236}">
                <a16:creationId xmlns:a16="http://schemas.microsoft.com/office/drawing/2014/main" id="{95B47874-05EA-AE87-33F6-5AAAD40BEC05}"/>
              </a:ext>
            </a:extLst>
          </p:cNvPr>
          <p:cNvSpPr txBox="1"/>
          <p:nvPr/>
        </p:nvSpPr>
        <p:spPr>
          <a:xfrm>
            <a:off x="929379" y="1282647"/>
            <a:ext cx="7285241" cy="3600986"/>
          </a:xfrm>
          <a:prstGeom prst="rect">
            <a:avLst/>
          </a:prstGeom>
          <a:noFill/>
        </p:spPr>
        <p:txBody>
          <a:bodyPr wrap="square" rtlCol="0">
            <a:spAutoFit/>
          </a:bodyPr>
          <a:lstStyle/>
          <a:p>
            <a:pPr algn="ctr"/>
            <a:r>
              <a:rPr lang="en-US" sz="2000">
                <a:solidFill>
                  <a:schemeClr val="bg1"/>
                </a:solidFill>
                <a:latin typeface="Verdana" panose="020B0604030504040204" pitchFamily="34" charset="0"/>
                <a:ea typeface="Verdana" panose="020B0604030504040204" pitchFamily="34" charset="0"/>
                <a:cs typeface="Verdana" panose="020B0604030504040204" pitchFamily="34" charset="0"/>
              </a:rPr>
              <a:t>Yes, there is an event horizon…</a:t>
            </a:r>
          </a:p>
          <a:p>
            <a:pPr algn="ctr"/>
            <a:endParaRPr lang="en-US" sz="20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n-US" sz="20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n-US" sz="20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n-US" sz="20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n-US" sz="20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n-US" sz="20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en-US" sz="200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en-US" sz="2000">
                <a:solidFill>
                  <a:schemeClr val="bg1"/>
                </a:solidFill>
                <a:latin typeface="Verdana" panose="020B0604030504040204" pitchFamily="34" charset="0"/>
                <a:ea typeface="Verdana" panose="020B0604030504040204" pitchFamily="34" charset="0"/>
                <a:cs typeface="Verdana" panose="020B0604030504040204" pitchFamily="34" charset="0"/>
              </a:rPr>
              <a:t>…but that is not your main problem any more. 😉</a:t>
            </a:r>
          </a:p>
          <a:p>
            <a:pPr algn="ctr"/>
            <a:r>
              <a:rPr lang="en-US" sz="200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a:r>
              <a:rPr lang="en-US" sz="1400">
                <a:solidFill>
                  <a:schemeClr val="bg1"/>
                </a:solidFill>
                <a:latin typeface="Verdana" panose="020B0604030504040204" pitchFamily="34" charset="0"/>
                <a:ea typeface="Verdana" panose="020B0604030504040204" pitchFamily="34" charset="0"/>
                <a:cs typeface="Verdana" panose="020B0604030504040204" pitchFamily="34" charset="0"/>
              </a:rPr>
              <a:t>(when you think about quantum gravity and the information paradox – evaporation is a general property of gravitational fields). </a:t>
            </a:r>
          </a:p>
        </p:txBody>
      </p:sp>
    </p:spTree>
    <p:extLst>
      <p:ext uri="{BB962C8B-B14F-4D97-AF65-F5344CB8AC3E}">
        <p14:creationId xmlns:p14="http://schemas.microsoft.com/office/powerpoint/2010/main" val="74253834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Hawking Radiation – alternative view	</a:t>
            </a:r>
          </a:p>
        </p:txBody>
      </p:sp>
      <p:sp>
        <p:nvSpPr>
          <p:cNvPr id="3" name="Wolke 2">
            <a:extLst>
              <a:ext uri="{FF2B5EF4-FFF2-40B4-BE49-F238E27FC236}">
                <a16:creationId xmlns:a16="http://schemas.microsoft.com/office/drawing/2014/main" id="{A369F9EF-82CE-0F00-85BA-085F79B0A281}"/>
              </a:ext>
            </a:extLst>
          </p:cNvPr>
          <p:cNvSpPr/>
          <p:nvPr/>
        </p:nvSpPr>
        <p:spPr bwMode="auto">
          <a:xfrm>
            <a:off x="3150148" y="1379071"/>
            <a:ext cx="2843705" cy="2385359"/>
          </a:xfrm>
          <a:prstGeom prst="cloud">
            <a:avLst/>
          </a:prstGeom>
          <a:noFill/>
          <a:ln w="38100" cap="flat" cmpd="sng" algn="ctr">
            <a:solidFill>
              <a:schemeClr val="accent1"/>
            </a:solidFill>
            <a:prstDash val="solid"/>
            <a:round/>
            <a:headEnd type="none" w="med" len="med"/>
            <a:tailEnd type="none"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35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4" name="Connector 18">
            <a:extLst>
              <a:ext uri="{FF2B5EF4-FFF2-40B4-BE49-F238E27FC236}">
                <a16:creationId xmlns:a16="http://schemas.microsoft.com/office/drawing/2014/main" id="{869254A0-1751-D153-2A55-817DC04FD69A}"/>
              </a:ext>
            </a:extLst>
          </p:cNvPr>
          <p:cNvSpPr/>
          <p:nvPr/>
        </p:nvSpPr>
        <p:spPr bwMode="auto">
          <a:xfrm>
            <a:off x="3775548" y="2867163"/>
            <a:ext cx="358303" cy="378169"/>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Verdana"/>
                <a:ea typeface="+mn-ea"/>
                <a:cs typeface="Verdana"/>
              </a:rPr>
              <a:t>e</a:t>
            </a:r>
            <a:r>
              <a:rPr kumimoji="1" lang="en-US" sz="1350" b="1" i="0" u="none" strike="noStrike" kern="1200" cap="none" spc="0" normalizeH="0" baseline="30000" noProof="0" dirty="0">
                <a:ln>
                  <a:noFill/>
                </a:ln>
                <a:solidFill>
                  <a:srgbClr val="FFFFFF"/>
                </a:solidFill>
                <a:effectLst/>
                <a:uLnTx/>
                <a:uFillTx/>
                <a:latin typeface="Verdana"/>
                <a:ea typeface="+mn-ea"/>
                <a:cs typeface="Verdana"/>
              </a:rPr>
              <a:t>-</a:t>
            </a:r>
          </a:p>
        </p:txBody>
      </p:sp>
      <p:sp>
        <p:nvSpPr>
          <p:cNvPr id="5" name="Connector 20">
            <a:extLst>
              <a:ext uri="{FF2B5EF4-FFF2-40B4-BE49-F238E27FC236}">
                <a16:creationId xmlns:a16="http://schemas.microsoft.com/office/drawing/2014/main" id="{0005CFF9-ACCF-C4C8-FEB8-4BDE4D1EDF38}"/>
              </a:ext>
            </a:extLst>
          </p:cNvPr>
          <p:cNvSpPr/>
          <p:nvPr/>
        </p:nvSpPr>
        <p:spPr bwMode="auto">
          <a:xfrm>
            <a:off x="4213698" y="3114813"/>
            <a:ext cx="358303" cy="378169"/>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Verdana"/>
                <a:ea typeface="+mn-ea"/>
                <a:cs typeface="Verdana"/>
              </a:rPr>
              <a:t>e</a:t>
            </a:r>
            <a:r>
              <a:rPr kumimoji="0" lang="en-US" sz="1350" b="1" i="0" u="none" strike="noStrike" kern="1200" cap="none" spc="0" normalizeH="0" baseline="30000" noProof="0" dirty="0">
                <a:ln>
                  <a:noFill/>
                </a:ln>
                <a:solidFill>
                  <a:srgbClr val="FFFFFF"/>
                </a:solidFill>
                <a:effectLst/>
                <a:uLnTx/>
                <a:uFillTx/>
                <a:latin typeface="Verdana"/>
                <a:ea typeface="+mn-ea"/>
                <a:cs typeface="Verdana"/>
              </a:rPr>
              <a:t>+</a:t>
            </a:r>
            <a:endParaRPr kumimoji="1" lang="en-US" sz="1350" b="1" i="0" u="none" strike="noStrike" kern="1200" cap="none" spc="0" normalizeH="0" baseline="30000" noProof="0" dirty="0">
              <a:ln>
                <a:noFill/>
              </a:ln>
              <a:solidFill>
                <a:srgbClr val="FFFFFF"/>
              </a:solidFill>
              <a:effectLst/>
              <a:uLnTx/>
              <a:uFillTx/>
              <a:latin typeface="Verdana"/>
              <a:ea typeface="+mn-ea"/>
              <a:cs typeface="Verdana"/>
            </a:endParaRPr>
          </a:p>
        </p:txBody>
      </p:sp>
      <p:cxnSp>
        <p:nvCxnSpPr>
          <p:cNvPr id="6" name="Gerade Verbindung 5">
            <a:extLst>
              <a:ext uri="{FF2B5EF4-FFF2-40B4-BE49-F238E27FC236}">
                <a16:creationId xmlns:a16="http://schemas.microsoft.com/office/drawing/2014/main" id="{1B46DDCA-2278-6B8F-9362-30C2C5492549}"/>
              </a:ext>
            </a:extLst>
          </p:cNvPr>
          <p:cNvCxnSpPr/>
          <p:nvPr/>
        </p:nvCxnSpPr>
        <p:spPr bwMode="auto">
          <a:xfrm>
            <a:off x="3490887" y="2147639"/>
            <a:ext cx="2335267" cy="0"/>
          </a:xfrm>
          <a:prstGeom prst="line">
            <a:avLst/>
          </a:prstGeom>
          <a:noFill/>
          <a:ln w="19050" cap="flat" cmpd="sng" algn="ctr">
            <a:solidFill>
              <a:schemeClr val="accent1"/>
            </a:solidFill>
            <a:prstDash val="solid"/>
            <a:round/>
            <a:headEnd type="triangle" w="med" len="med"/>
            <a:tailEnd type="triangle"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cxnSp>
      <p:sp>
        <p:nvSpPr>
          <p:cNvPr id="10" name="Textfeld 9">
            <a:extLst>
              <a:ext uri="{FF2B5EF4-FFF2-40B4-BE49-F238E27FC236}">
                <a16:creationId xmlns:a16="http://schemas.microsoft.com/office/drawing/2014/main" id="{3A4ED71D-BBF9-78EC-8C79-25D9A1AEA712}"/>
              </a:ext>
            </a:extLst>
          </p:cNvPr>
          <p:cNvSpPr txBox="1"/>
          <p:nvPr/>
        </p:nvSpPr>
        <p:spPr>
          <a:xfrm>
            <a:off x="3864372" y="1893724"/>
            <a:ext cx="1865867"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9900"/>
                </a:solidFill>
                <a:effectLst/>
                <a:uLnTx/>
                <a:uFillTx/>
                <a:latin typeface="Verdana"/>
                <a:ea typeface="+mn-ea"/>
                <a:cs typeface="Verdana"/>
              </a:rPr>
              <a:t>Δx</a:t>
            </a:r>
            <a:r>
              <a:rPr kumimoji="0" lang="en-US" sz="1200" b="0" i="0" u="none" strike="noStrike" kern="1200" cap="none" spc="0" normalizeH="0" baseline="0" noProof="0" dirty="0">
                <a:ln>
                  <a:noFill/>
                </a:ln>
                <a:solidFill>
                  <a:srgbClr val="FF9900"/>
                </a:solidFill>
                <a:effectLst/>
                <a:uLnTx/>
                <a:uFillTx/>
                <a:latin typeface="Verdana"/>
                <a:ea typeface="+mn-ea"/>
                <a:cs typeface="Verdana"/>
              </a:rPr>
              <a:t> ~ </a:t>
            </a:r>
            <a:r>
              <a:rPr kumimoji="0" lang="en-US" sz="1200" b="0" i="0" u="none" strike="noStrike" kern="1200" cap="none" spc="0" normalizeH="0" baseline="0" noProof="0" dirty="0" err="1">
                <a:ln>
                  <a:noFill/>
                </a:ln>
                <a:solidFill>
                  <a:srgbClr val="FF9900"/>
                </a:solidFill>
                <a:effectLst/>
                <a:uLnTx/>
                <a:uFillTx/>
                <a:latin typeface="Verdana"/>
                <a:ea typeface="+mn-ea"/>
                <a:cs typeface="Verdana"/>
              </a:rPr>
              <a:t>c⋅Δt ≥ ℏ/2Δp</a:t>
            </a:r>
            <a:endParaRPr kumimoji="0" lang="en-US" sz="1200" b="0" i="0" u="none" strike="noStrike" kern="1200" cap="none" spc="0" normalizeH="0" baseline="0" noProof="0" dirty="0">
              <a:ln>
                <a:noFill/>
              </a:ln>
              <a:solidFill>
                <a:srgbClr val="FF9900"/>
              </a:solidFill>
              <a:effectLst/>
              <a:uLnTx/>
              <a:uFillTx/>
              <a:latin typeface="Verdana"/>
              <a:ea typeface="+mn-ea"/>
              <a:cs typeface="Verdana"/>
            </a:endParaRPr>
          </a:p>
        </p:txBody>
      </p:sp>
      <p:sp>
        <p:nvSpPr>
          <p:cNvPr id="14" name="Textfeld 13">
            <a:extLst>
              <a:ext uri="{FF2B5EF4-FFF2-40B4-BE49-F238E27FC236}">
                <a16:creationId xmlns:a16="http://schemas.microsoft.com/office/drawing/2014/main" id="{09647C71-C98F-72EC-DF5C-4D34E86F4847}"/>
              </a:ext>
            </a:extLst>
          </p:cNvPr>
          <p:cNvSpPr txBox="1"/>
          <p:nvPr/>
        </p:nvSpPr>
        <p:spPr>
          <a:xfrm>
            <a:off x="2691407" y="841465"/>
            <a:ext cx="3761185"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9900"/>
                </a:solidFill>
                <a:effectLst/>
                <a:uLnTx/>
                <a:uFillTx/>
                <a:latin typeface="Verdana"/>
                <a:ea typeface="+mn-ea"/>
                <a:cs typeface="Verdana"/>
              </a:rPr>
              <a:t>Heisenberg uncertainty cloud</a:t>
            </a:r>
            <a:endParaRPr kumimoji="0" lang="en-US" sz="1200" b="0" i="0" u="none" strike="noStrike" kern="1200" cap="none" spc="0" normalizeH="0" baseline="0" noProof="0" dirty="0">
              <a:ln>
                <a:noFill/>
              </a:ln>
              <a:solidFill>
                <a:srgbClr val="FF9900"/>
              </a:solidFill>
              <a:effectLst/>
              <a:uLnTx/>
              <a:uFillTx/>
              <a:latin typeface="Verdana"/>
              <a:ea typeface="+mn-ea"/>
              <a:cs typeface="Verdana"/>
            </a:endParaRPr>
          </a:p>
        </p:txBody>
      </p:sp>
    </p:spTree>
    <p:extLst>
      <p:ext uri="{BB962C8B-B14F-4D97-AF65-F5344CB8AC3E}">
        <p14:creationId xmlns:p14="http://schemas.microsoft.com/office/powerpoint/2010/main" val="9888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wind.wav"/>
                                        </p:tgtEl>
                                      </p:cMediaNode>
                                    </p:audio>
                                  </p:subTnLst>
                                </p:cTn>
                              </p:par>
                            </p:childTnLst>
                          </p:cTn>
                        </p:par>
                        <p:par>
                          <p:cTn id="20" fill="hold">
                            <p:stCondLst>
                              <p:cond delay="500"/>
                            </p:stCondLst>
                            <p:childTnLst>
                              <p:par>
                                <p:cTn id="21" presetID="5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0.7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1" nodeType="clickEffect">
                                  <p:stCondLst>
                                    <p:cond delay="0"/>
                                  </p:stCondLst>
                                  <p:childTnLst>
                                    <p:animMotion origin="layout" path="M 1.45833E-6 -1.11111E-6 C 0.00417 0.00023 0.01627 0.00162 0.02513 -0.00046 C 0.03398 -0.00255 0.04466 -0.00741 0.05312 -0.01296 C 0.06159 -0.01852 0.06836 -0.02315 0.07643 -0.03333 C 0.08437 -0.04352 0.09167 -0.05301 0.10143 -0.07407 C 0.11107 -0.09514 0.12812 -0.13981 0.13502 -0.15926 C 0.14206 -0.1787 0.14101 -0.18032 0.1431 -0.19051 C 0.14518 -0.20069 0.147 -0.20717 0.14726 -0.22037 C 0.14739 -0.23356 0.14752 -0.25278 0.1444 -0.27037 C 0.14127 -0.28796 0.13164 -0.31435 0.12812 -0.32592 " pathEditMode="relative" rAng="0" ptsTypes="AAAAAAAAAA">
                                      <p:cBhvr>
                                        <p:cTn id="32" dur="2000" fill="hold"/>
                                        <p:tgtEl>
                                          <p:spTgt spid="5"/>
                                        </p:tgtEl>
                                        <p:attrNameLst>
                                          <p:attrName>ppt_x</p:attrName>
                                          <p:attrName>ppt_y</p:attrName>
                                        </p:attrNameLst>
                                      </p:cBhvr>
                                      <p:rCtr x="7357" y="-16273"/>
                                    </p:animMotion>
                                  </p:childTnLst>
                                  <p:subTnLst>
                                    <p:audio>
                                      <p:cMediaNode>
                                        <p:cTn display="0" masterRel="sameClick">
                                          <p:stCondLst>
                                            <p:cond evt="begin" delay="0">
                                              <p:tn val="31"/>
                                            </p:cond>
                                          </p:stCondLst>
                                          <p:endCondLst>
                                            <p:cond evt="onStopAudio" delay="0">
                                              <p:tgtEl>
                                                <p:sldTgt/>
                                              </p:tgtEl>
                                            </p:cond>
                                          </p:endCondLst>
                                        </p:cTn>
                                        <p:tgtEl>
                                          <p:sndTgt r:embed="rId5" name="Phaser"/>
                                        </p:tgtEl>
                                      </p:cMediaNode>
                                    </p:audio>
                                  </p:subTnLst>
                                </p:cTn>
                              </p:par>
                              <p:par>
                                <p:cTn id="33" presetID="0" presetClass="path" presetSubtype="0" accel="50000" decel="50000" fill="hold" grpId="1" nodeType="withEffect">
                                  <p:stCondLst>
                                    <p:cond delay="0"/>
                                  </p:stCondLst>
                                  <p:childTnLst>
                                    <p:animMotion origin="layout" path="M 0.14857 -0.28333 C 0.14271 -0.28565 0.13685 -0.28773 0.12774 -0.28703 C 0.11875 -0.28634 0.1069 -0.28541 0.0944 -0.27963 C 0.0819 -0.27384 0.0668 -0.26759 0.05274 -0.25185 C 0.03867 -0.23611 0.02084 -0.20671 0.00977 -0.18518 C -0.00143 -0.16365 -0.00898 -0.14282 -0.01393 -0.12222 C -0.01875 -0.10162 -0.01966 -0.07801 -0.0194 -0.06111 C -0.01927 -0.04421 -0.01549 -0.03032 -0.0125 -0.02037 C -0.0095 -0.01041 -0.0056 -0.00625 -0.00143 -0.00185 " pathEditMode="relative" rAng="0" ptsTypes="AAAAAAAAA">
                                      <p:cBhvr>
                                        <p:cTn id="34" dur="2000" spd="-100000" fill="hold"/>
                                        <p:tgtEl>
                                          <p:spTgt spid="4"/>
                                        </p:tgtEl>
                                        <p:attrNameLst>
                                          <p:attrName>ppt_x</p:attrName>
                                          <p:attrName>ppt_y</p:attrName>
                                        </p:attrNameLst>
                                      </p:cBhvr>
                                      <p:rCtr x="-8411" y="13866"/>
                                    </p:animMotion>
                                  </p:childTnLst>
                                </p:cTn>
                              </p:par>
                            </p:childTnLst>
                          </p:cTn>
                        </p:par>
                        <p:par>
                          <p:cTn id="35" fill="hold">
                            <p:stCondLst>
                              <p:cond delay="2000"/>
                            </p:stCondLst>
                            <p:childTnLst>
                              <p:par>
                                <p:cTn id="36" presetID="1" presetClass="exit" presetSubtype="0" fill="hold" grpId="2" nodeType="afterEffect">
                                  <p:stCondLst>
                                    <p:cond delay="0"/>
                                  </p:stCondLst>
                                  <p:childTnLst>
                                    <p:set>
                                      <p:cBhvr>
                                        <p:cTn id="37"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6" name="Explosion"/>
                                        </p:tgtEl>
                                      </p:cMediaNode>
                                    </p:audio>
                                  </p:subTnLst>
                                </p:cTn>
                              </p:par>
                              <p:par>
                                <p:cTn id="38" presetID="1" presetClass="exit" presetSubtype="0" fill="hold" grpId="2" nodeType="withEffect">
                                  <p:stCondLst>
                                    <p:cond delay="0"/>
                                  </p:stCondLst>
                                  <p:childTnLst>
                                    <p:set>
                                      <p:cBhvr>
                                        <p:cTn id="3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4" grpId="2" animBg="1"/>
      <p:bldP spid="5" grpId="0" animBg="1"/>
      <p:bldP spid="5" grpId="1" animBg="1"/>
      <p:bldP spid="5" grpId="2" animBg="1"/>
      <p:bldP spid="10"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Hawking Radiation – alternative view	</a:t>
            </a:r>
          </a:p>
        </p:txBody>
      </p:sp>
      <p:pic>
        <p:nvPicPr>
          <p:cNvPr id="4" name="Content Placeholder 4">
            <a:extLst>
              <a:ext uri="{FF2B5EF4-FFF2-40B4-BE49-F238E27FC236}">
                <a16:creationId xmlns:a16="http://schemas.microsoft.com/office/drawing/2014/main" id="{6FDFE830-08A8-0779-6924-1461E11CE9FD}"/>
              </a:ext>
            </a:extLst>
          </p:cNvPr>
          <p:cNvPicPr>
            <a:picLocks noGrp="1" noChangeAspect="1"/>
          </p:cNvPicPr>
          <p:nvPr>
            <p:ph idx="1"/>
          </p:nvPr>
        </p:nvPicPr>
        <p:blipFill>
          <a:blip r:embed="rId5"/>
          <a:srcRect t="13782" b="13782"/>
          <a:stretch>
            <a:fillRect/>
          </a:stretch>
        </p:blipFill>
        <p:spPr>
          <a:xfrm>
            <a:off x="1364453" y="768123"/>
            <a:ext cx="6515100" cy="3775304"/>
          </a:xfrm>
          <a:prstGeom prst="rect">
            <a:avLst/>
          </a:prstGeom>
        </p:spPr>
      </p:pic>
      <p:sp>
        <p:nvSpPr>
          <p:cNvPr id="6" name="Connector 18">
            <a:extLst>
              <a:ext uri="{FF2B5EF4-FFF2-40B4-BE49-F238E27FC236}">
                <a16:creationId xmlns:a16="http://schemas.microsoft.com/office/drawing/2014/main" id="{E377CFA7-75D7-BB36-EF48-66890BBF7D35}"/>
              </a:ext>
            </a:extLst>
          </p:cNvPr>
          <p:cNvSpPr/>
          <p:nvPr/>
        </p:nvSpPr>
        <p:spPr bwMode="auto">
          <a:xfrm>
            <a:off x="3791253" y="2969067"/>
            <a:ext cx="358303" cy="378169"/>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Verdana"/>
                <a:ea typeface="+mn-ea"/>
                <a:cs typeface="Verdana"/>
              </a:rPr>
              <a:t>e</a:t>
            </a:r>
            <a:r>
              <a:rPr kumimoji="1" lang="en-US" sz="1350" b="1" i="0" u="none" strike="noStrike" kern="1200" cap="none" spc="0" normalizeH="0" baseline="30000" noProof="0" dirty="0">
                <a:ln>
                  <a:noFill/>
                </a:ln>
                <a:solidFill>
                  <a:srgbClr val="FFFFFF"/>
                </a:solidFill>
                <a:effectLst/>
                <a:uLnTx/>
                <a:uFillTx/>
                <a:latin typeface="Verdana"/>
                <a:ea typeface="+mn-ea"/>
                <a:cs typeface="Verdana"/>
              </a:rPr>
              <a:t>-</a:t>
            </a:r>
          </a:p>
        </p:txBody>
      </p:sp>
      <p:sp>
        <p:nvSpPr>
          <p:cNvPr id="9" name="Connector 20">
            <a:extLst>
              <a:ext uri="{FF2B5EF4-FFF2-40B4-BE49-F238E27FC236}">
                <a16:creationId xmlns:a16="http://schemas.microsoft.com/office/drawing/2014/main" id="{FE7CDA68-CC20-3CDD-A517-95EAC0D03FC9}"/>
              </a:ext>
            </a:extLst>
          </p:cNvPr>
          <p:cNvSpPr/>
          <p:nvPr/>
        </p:nvSpPr>
        <p:spPr bwMode="auto">
          <a:xfrm>
            <a:off x="4229403" y="3216717"/>
            <a:ext cx="358303" cy="378169"/>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FFFFFF"/>
                </a:solidFill>
                <a:effectLst/>
                <a:uLnTx/>
                <a:uFillTx/>
                <a:latin typeface="Verdana"/>
                <a:ea typeface="+mn-ea"/>
                <a:cs typeface="Verdana"/>
              </a:rPr>
              <a:t>e</a:t>
            </a:r>
            <a:r>
              <a:rPr kumimoji="0" lang="en-US" sz="1350" b="1" i="0" u="none" strike="noStrike" kern="1200" cap="none" spc="0" normalizeH="0" baseline="30000" noProof="0" dirty="0">
                <a:ln>
                  <a:noFill/>
                </a:ln>
                <a:solidFill>
                  <a:srgbClr val="FFFFFF"/>
                </a:solidFill>
                <a:effectLst/>
                <a:uLnTx/>
                <a:uFillTx/>
                <a:latin typeface="Verdana"/>
                <a:ea typeface="+mn-ea"/>
                <a:cs typeface="Verdana"/>
              </a:rPr>
              <a:t>+</a:t>
            </a:r>
            <a:endParaRPr kumimoji="1" lang="en-US" sz="1350" b="1" i="0" u="none" strike="noStrike" kern="1200" cap="none" spc="0" normalizeH="0" baseline="30000" noProof="0" dirty="0">
              <a:ln>
                <a:noFill/>
              </a:ln>
              <a:solidFill>
                <a:srgbClr val="FFFFFF"/>
              </a:solidFill>
              <a:effectLst/>
              <a:uLnTx/>
              <a:uFillTx/>
              <a:latin typeface="Verdana"/>
              <a:ea typeface="+mn-ea"/>
              <a:cs typeface="Verdana"/>
            </a:endParaRPr>
          </a:p>
        </p:txBody>
      </p:sp>
      <p:sp>
        <p:nvSpPr>
          <p:cNvPr id="10" name="Wolke 9">
            <a:extLst>
              <a:ext uri="{FF2B5EF4-FFF2-40B4-BE49-F238E27FC236}">
                <a16:creationId xmlns:a16="http://schemas.microsoft.com/office/drawing/2014/main" id="{204BED06-6675-7B9B-7EAD-E2A0E0979B5C}"/>
              </a:ext>
            </a:extLst>
          </p:cNvPr>
          <p:cNvSpPr/>
          <p:nvPr/>
        </p:nvSpPr>
        <p:spPr bwMode="auto">
          <a:xfrm>
            <a:off x="3165853" y="1480975"/>
            <a:ext cx="2843705" cy="2385359"/>
          </a:xfrm>
          <a:prstGeom prst="cloud">
            <a:avLst/>
          </a:prstGeom>
          <a:noFill/>
          <a:ln w="38100" cap="flat" cmpd="sng" algn="ctr">
            <a:solidFill>
              <a:schemeClr val="accent1"/>
            </a:solidFill>
            <a:prstDash val="solid"/>
            <a:round/>
            <a:headEnd type="none" w="med" len="med"/>
            <a:tailEnd type="none"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35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Wolke 10">
            <a:extLst>
              <a:ext uri="{FF2B5EF4-FFF2-40B4-BE49-F238E27FC236}">
                <a16:creationId xmlns:a16="http://schemas.microsoft.com/office/drawing/2014/main" id="{91BFE0B8-888E-3AB6-E109-2BEA3B7B3305}"/>
              </a:ext>
            </a:extLst>
          </p:cNvPr>
          <p:cNvSpPr/>
          <p:nvPr/>
        </p:nvSpPr>
        <p:spPr bwMode="auto">
          <a:xfrm rot="1324193">
            <a:off x="3727515" y="1207867"/>
            <a:ext cx="1574418" cy="2931575"/>
          </a:xfrm>
          <a:prstGeom prst="cloud">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350" b="0" i="0" u="none" strike="noStrike" kern="1200" cap="none" spc="0" normalizeH="0" baseline="0" noProof="0">
              <a:ln>
                <a:noFill/>
              </a:ln>
              <a:solidFill>
                <a:srgbClr val="FF0000"/>
              </a:solidFill>
              <a:effectLst/>
              <a:uLnTx/>
              <a:uFillTx/>
              <a:latin typeface="Times New Roman" charset="0"/>
              <a:ea typeface="ＭＳ Ｐゴシック" charset="0"/>
              <a:cs typeface="+mn-cs"/>
            </a:endParaRPr>
          </a:p>
        </p:txBody>
      </p:sp>
      <p:sp>
        <p:nvSpPr>
          <p:cNvPr id="15" name="Wolke 14">
            <a:extLst>
              <a:ext uri="{FF2B5EF4-FFF2-40B4-BE49-F238E27FC236}">
                <a16:creationId xmlns:a16="http://schemas.microsoft.com/office/drawing/2014/main" id="{4612140A-F3B9-B4F1-D278-ECFC058310B8}"/>
              </a:ext>
            </a:extLst>
          </p:cNvPr>
          <p:cNvSpPr/>
          <p:nvPr/>
        </p:nvSpPr>
        <p:spPr bwMode="auto">
          <a:xfrm rot="1324193">
            <a:off x="3709778" y="1207867"/>
            <a:ext cx="1574418" cy="2931575"/>
          </a:xfrm>
          <a:prstGeom prst="cloud">
            <a:avLst/>
          </a:prstGeom>
          <a:noFill/>
          <a:ln w="38100" cap="flat" cmpd="sng" algn="ctr">
            <a:solidFill>
              <a:srgbClr val="0000EE"/>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en-US" sz="135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8" name="Textfeld 17">
            <a:extLst>
              <a:ext uri="{FF2B5EF4-FFF2-40B4-BE49-F238E27FC236}">
                <a16:creationId xmlns:a16="http://schemas.microsoft.com/office/drawing/2014/main" id="{7590B463-D872-EBF2-AF39-383EDD3C008A}"/>
              </a:ext>
            </a:extLst>
          </p:cNvPr>
          <p:cNvSpPr txBox="1"/>
          <p:nvPr/>
        </p:nvSpPr>
        <p:spPr>
          <a:xfrm>
            <a:off x="3987629" y="1011676"/>
            <a:ext cx="2021928" cy="276999"/>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Verdana"/>
                <a:ea typeface="+mn-ea"/>
                <a:cs typeface="Verdana"/>
              </a:rPr>
              <a:t>Δx</a:t>
            </a:r>
            <a:r>
              <a:rPr kumimoji="0" lang="en-US" sz="1200" b="0" i="0" u="none" strike="noStrike" kern="1200" cap="none" spc="0" normalizeH="0" baseline="-25000" noProof="0" dirty="0">
                <a:ln>
                  <a:noFill/>
                </a:ln>
                <a:solidFill>
                  <a:srgbClr val="FF0000"/>
                </a:solidFill>
                <a:effectLst/>
                <a:uLnTx/>
                <a:uFillTx/>
                <a:latin typeface="Verdana"/>
                <a:ea typeface="+mn-ea"/>
                <a:cs typeface="Verdana"/>
              </a:rPr>
              <a:t>1</a:t>
            </a:r>
            <a:r>
              <a:rPr kumimoji="0" lang="en-US" sz="1200" b="0" i="0" u="none" strike="noStrike" kern="1200" cap="none" spc="0" normalizeH="0" baseline="0" noProof="0" dirty="0">
                <a:ln>
                  <a:noFill/>
                </a:ln>
                <a:solidFill>
                  <a:srgbClr val="FF0000"/>
                </a:solidFill>
                <a:effectLst/>
                <a:uLnTx/>
                <a:uFillTx/>
                <a:latin typeface="Verdana"/>
                <a:ea typeface="+mn-ea"/>
                <a:cs typeface="Verdana"/>
              </a:rPr>
              <a:t> ~c⋅Δt</a:t>
            </a:r>
            <a:r>
              <a:rPr kumimoji="0" lang="en-US" sz="1200" b="0" i="0" u="none" strike="noStrike" kern="1200" cap="none" spc="0" normalizeH="0" baseline="-25000" noProof="0" dirty="0">
                <a:ln>
                  <a:noFill/>
                </a:ln>
                <a:solidFill>
                  <a:srgbClr val="FF0000"/>
                </a:solidFill>
                <a:effectLst/>
                <a:uLnTx/>
                <a:uFillTx/>
                <a:latin typeface="Verdana"/>
                <a:ea typeface="+mn-ea"/>
                <a:cs typeface="Verdana"/>
              </a:rPr>
              <a:t>1 </a:t>
            </a:r>
            <a:r>
              <a:rPr kumimoji="0" lang="en-US" sz="1200" b="0" i="0" u="none" strike="noStrike" kern="1200" cap="none" spc="0" normalizeH="0" baseline="0" noProof="0" dirty="0">
                <a:ln>
                  <a:noFill/>
                </a:ln>
                <a:solidFill>
                  <a:srgbClr val="000000"/>
                </a:solidFill>
                <a:effectLst/>
                <a:uLnTx/>
                <a:uFillTx/>
                <a:latin typeface="Verdana"/>
                <a:ea typeface="+mn-ea"/>
                <a:cs typeface="Verdana"/>
              </a:rPr>
              <a:t>≠</a:t>
            </a:r>
            <a:r>
              <a:rPr kumimoji="0" lang="en-US" sz="1200" b="0" i="0" u="none" strike="noStrike" kern="1200" cap="none" spc="0" normalizeH="0" baseline="-25000" noProof="0" dirty="0">
                <a:ln>
                  <a:noFill/>
                </a:ln>
                <a:solidFill>
                  <a:srgbClr val="FF9900"/>
                </a:solidFill>
                <a:effectLst/>
                <a:uLnTx/>
                <a:uFillTx/>
                <a:latin typeface="Verdana"/>
                <a:ea typeface="+mn-ea"/>
                <a:cs typeface="Verdana"/>
              </a:rPr>
              <a:t>  </a:t>
            </a:r>
            <a:r>
              <a:rPr kumimoji="0" lang="en-US" sz="1200" b="0" i="0" u="none" strike="noStrike" kern="1200" cap="none" spc="0" normalizeH="0" baseline="0" noProof="0" dirty="0">
                <a:ln>
                  <a:noFill/>
                </a:ln>
                <a:solidFill>
                  <a:srgbClr val="0000EE"/>
                </a:solidFill>
                <a:effectLst/>
                <a:uLnTx/>
                <a:uFillTx/>
                <a:latin typeface="Verdana"/>
                <a:ea typeface="+mn-ea"/>
                <a:cs typeface="Verdana"/>
              </a:rPr>
              <a:t>Δx</a:t>
            </a:r>
            <a:r>
              <a:rPr kumimoji="0" lang="en-US" sz="1200" b="0" i="0" u="none" strike="noStrike" kern="1200" cap="none" spc="0" normalizeH="0" baseline="-25000" noProof="0" dirty="0">
                <a:ln>
                  <a:noFill/>
                </a:ln>
                <a:solidFill>
                  <a:srgbClr val="0000EE"/>
                </a:solidFill>
                <a:effectLst/>
                <a:uLnTx/>
                <a:uFillTx/>
                <a:latin typeface="Verdana"/>
                <a:ea typeface="+mn-ea"/>
                <a:cs typeface="Verdana"/>
              </a:rPr>
              <a:t>1</a:t>
            </a:r>
            <a:r>
              <a:rPr kumimoji="0" lang="en-US" sz="1200" b="0" i="0" u="none" strike="noStrike" kern="1200" cap="none" spc="0" normalizeH="0" baseline="0" noProof="0" dirty="0">
                <a:ln>
                  <a:noFill/>
                </a:ln>
                <a:solidFill>
                  <a:srgbClr val="0000EE"/>
                </a:solidFill>
                <a:effectLst/>
                <a:uLnTx/>
                <a:uFillTx/>
                <a:latin typeface="Verdana"/>
                <a:ea typeface="+mn-ea"/>
                <a:cs typeface="Verdana"/>
              </a:rPr>
              <a:t> ~c⋅Δt</a:t>
            </a:r>
            <a:r>
              <a:rPr kumimoji="0" lang="en-US" sz="1200" b="0" i="0" u="none" strike="noStrike" kern="1200" cap="none" spc="0" normalizeH="0" baseline="-25000" noProof="0" dirty="0">
                <a:ln>
                  <a:noFill/>
                </a:ln>
                <a:solidFill>
                  <a:srgbClr val="0000EE"/>
                </a:solidFill>
                <a:effectLst/>
                <a:uLnTx/>
                <a:uFillTx/>
                <a:latin typeface="Verdana"/>
                <a:ea typeface="+mn-ea"/>
                <a:cs typeface="Verdana"/>
              </a:rPr>
              <a:t>1</a:t>
            </a:r>
          </a:p>
        </p:txBody>
      </p:sp>
      <p:sp>
        <p:nvSpPr>
          <p:cNvPr id="19" name="Textfeld 18">
            <a:extLst>
              <a:ext uri="{FF2B5EF4-FFF2-40B4-BE49-F238E27FC236}">
                <a16:creationId xmlns:a16="http://schemas.microsoft.com/office/drawing/2014/main" id="{A3C2D8B5-8EDD-220C-18D7-A454BD793751}"/>
              </a:ext>
            </a:extLst>
          </p:cNvPr>
          <p:cNvSpPr txBox="1"/>
          <p:nvPr/>
        </p:nvSpPr>
        <p:spPr>
          <a:xfrm>
            <a:off x="1595946" y="4016055"/>
            <a:ext cx="6169307"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a:ea typeface="+mn-ea"/>
                <a:cs typeface="Verdana"/>
              </a:rPr>
              <a:t>Hypothesis: it is not the event horizon of the black hole, but it’s curved </a:t>
            </a:r>
            <a:r>
              <a:rPr kumimoji="0" lang="en-US" sz="1200" b="1" i="0" u="none" strike="noStrike" kern="1200" cap="none" spc="0" normalizeH="0" baseline="0" noProof="0" dirty="0" err="1">
                <a:ln>
                  <a:noFill/>
                </a:ln>
                <a:solidFill>
                  <a:srgbClr val="FFFFFF"/>
                </a:solidFill>
                <a:effectLst/>
                <a:uLnTx/>
                <a:uFillTx/>
                <a:latin typeface="Verdana"/>
                <a:ea typeface="+mn-ea"/>
                <a:cs typeface="Verdana"/>
              </a:rPr>
              <a:t>spacetime</a:t>
            </a:r>
            <a:r>
              <a:rPr kumimoji="0" lang="en-US" sz="1200" b="1" i="0" u="none" strike="noStrike" kern="1200" cap="none" spc="0" normalizeH="0" baseline="0" noProof="0" dirty="0">
                <a:ln>
                  <a:noFill/>
                </a:ln>
                <a:solidFill>
                  <a:srgbClr val="FFFFFF"/>
                </a:solidFill>
                <a:effectLst/>
                <a:uLnTx/>
                <a:uFillTx/>
                <a:latin typeface="Verdana"/>
                <a:ea typeface="+mn-ea"/>
                <a:cs typeface="Verdana"/>
              </a:rPr>
              <a:t> (esp. tidal forces) creating the radiation. </a:t>
            </a:r>
          </a:p>
        </p:txBody>
      </p:sp>
    </p:spTree>
    <p:extLst>
      <p:ext uri="{BB962C8B-B14F-4D97-AF65-F5344CB8AC3E}">
        <p14:creationId xmlns:p14="http://schemas.microsoft.com/office/powerpoint/2010/main" val="3428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3" name="suction.wav"/>
                                        </p:tgtEl>
                                      </p:cMediaNode>
                                    </p:audio>
                                  </p:subTnLst>
                                </p:cTn>
                              </p:par>
                              <p:par>
                                <p:cTn id="17" presetID="53" presetClass="entr" presetSubtype="16" fill="hold" grpId="1"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500"/>
                            </p:stCondLst>
                            <p:childTnLst>
                              <p:par>
                                <p:cTn id="23" presetID="0" presetClass="path" presetSubtype="0" accel="50000" decel="50000" fill="hold" grpId="1" nodeType="afterEffect">
                                  <p:stCondLst>
                                    <p:cond delay="0"/>
                                  </p:stCondLst>
                                  <p:childTnLst>
                                    <p:animMotion origin="layout" path="M 0.00729 0.00486 L -0.0901 -0.04375 " pathEditMode="relative" rAng="0" ptsTypes="AA">
                                      <p:cBhvr>
                                        <p:cTn id="24" dur="2000" fill="hold"/>
                                        <p:tgtEl>
                                          <p:spTgt spid="11"/>
                                        </p:tgtEl>
                                        <p:attrNameLst>
                                          <p:attrName>ppt_x</p:attrName>
                                          <p:attrName>ppt_y</p:attrName>
                                        </p:attrNameLst>
                                      </p:cBhvr>
                                      <p:rCtr x="-4870" y="-2431"/>
                                    </p:animMotion>
                                  </p:childTnLst>
                                </p:cTn>
                              </p:par>
                              <p:par>
                                <p:cTn id="25" presetID="0" presetClass="path" presetSubtype="0" accel="50000" decel="50000" fill="hold" grpId="0" nodeType="withEffect">
                                  <p:stCondLst>
                                    <p:cond delay="0"/>
                                  </p:stCondLst>
                                  <p:childTnLst>
                                    <p:animMotion origin="layout" path="M 0.00989 -0.0007 L 0.07708 0.0412 " pathEditMode="relative" rAng="0" ptsTypes="AA">
                                      <p:cBhvr>
                                        <p:cTn id="26" dur="2000" fill="hold"/>
                                        <p:tgtEl>
                                          <p:spTgt spid="15"/>
                                        </p:tgtEl>
                                        <p:attrNameLst>
                                          <p:attrName>ppt_x</p:attrName>
                                          <p:attrName>ppt_y</p:attrName>
                                        </p:attrNameLst>
                                      </p:cBhvr>
                                      <p:rCtr x="3359" y="2083"/>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1.25E-6 2.96296E-6 C 0.00469 0.00023 0.01888 0.00139 0.02917 -0.00047 C 0.03958 -0.00209 0.05195 -0.00602 0.06185 -0.01065 C 0.07175 -0.01505 0.07956 -0.01898 0.08893 -0.02732 C 0.09805 -0.03565 0.10664 -0.04329 0.11784 -0.06042 C 0.12917 -0.07778 0.14896 -0.11412 0.15716 -0.1301 C 0.16524 -0.14584 0.16406 -0.14723 0.16654 -0.15556 C 0.16888 -0.16389 0.17096 -0.16922 0.17136 -0.17986 C 0.17149 -0.19074 0.17175 -0.20648 0.1681 -0.22084 C 0.16445 -0.23519 0.15313 -0.25672 0.14896 -0.26598 " pathEditMode="relative" rAng="0" ptsTypes="AAAAAAAAAA">
                                      <p:cBhvr>
                                        <p:cTn id="30" dur="2000" fill="hold"/>
                                        <p:tgtEl>
                                          <p:spTgt spid="9"/>
                                        </p:tgtEl>
                                        <p:attrNameLst>
                                          <p:attrName>ppt_x</p:attrName>
                                          <p:attrName>ppt_y</p:attrName>
                                        </p:attrNameLst>
                                      </p:cBhvr>
                                      <p:rCtr x="8568" y="-13287"/>
                                    </p:animMotion>
                                  </p:childTnLst>
                                  <p:subTnLst>
                                    <p:audio>
                                      <p:cMediaNode>
                                        <p:cTn display="0" masterRel="sameClick">
                                          <p:stCondLst>
                                            <p:cond evt="begin" delay="0">
                                              <p:tn val="29"/>
                                            </p:cond>
                                          </p:stCondLst>
                                          <p:endCondLst>
                                            <p:cond evt="onStopAudio" delay="0">
                                              <p:tgtEl>
                                                <p:sldTgt/>
                                              </p:tgtEl>
                                            </p:cond>
                                          </p:endCondLst>
                                        </p:cTn>
                                        <p:tgtEl>
                                          <p:sndTgt r:embed="rId4" name="Screeching Brake"/>
                                        </p:tgtEl>
                                      </p:cMediaNode>
                                    </p:audio>
                                  </p:subTnLst>
                                </p:cTn>
                              </p:par>
                              <p:par>
                                <p:cTn id="31" presetID="0" presetClass="path" presetSubtype="0" accel="50000" decel="50000" fill="hold" grpId="0" nodeType="withEffect">
                                  <p:stCondLst>
                                    <p:cond delay="0"/>
                                  </p:stCondLst>
                                  <p:childTnLst>
                                    <p:animMotion origin="layout" path="M 0.11342 -0.25162 C 0.10886 -0.2537 0.1043 -0.25556 0.09753 -0.25509 C 0.09076 -0.2544 0.08178 -0.25347 0.0724 -0.24838 C 0.0629 -0.24329 0.05157 -0.23773 0.04102 -0.22361 C 0.03021 -0.20949 0.0168 -0.1831 0.00834 -0.16389 C -4.58333E-6 -0.14468 -0.00572 -0.12616 -0.0095 -0.10764 C -0.01315 -0.08935 -0.01367 -0.06829 -0.01367 -0.05301 C -0.01354 -0.03796 -0.01054 -0.02546 -0.00846 -0.01667 C -0.00625 -0.00787 -0.00312 -0.00394 -4.58333E-6 1.11111E-6 " pathEditMode="relative" rAng="0" ptsTypes="AAAAAAAAA">
                                      <p:cBhvr>
                                        <p:cTn id="32" dur="2000" spd="-100000" fill="hold"/>
                                        <p:tgtEl>
                                          <p:spTgt spid="6"/>
                                        </p:tgtEl>
                                        <p:attrNameLst>
                                          <p:attrName>ppt_x</p:attrName>
                                          <p:attrName>ppt_y</p:attrName>
                                        </p:attrNameLst>
                                      </p:cBhvr>
                                      <p:rCtr x="-6354" y="12384"/>
                                    </p:animMotion>
                                  </p:childTnLst>
                                </p:cTn>
                              </p:par>
                            </p:childTnLst>
                          </p:cTn>
                        </p:par>
                        <p:par>
                          <p:cTn id="33" fill="hold">
                            <p:stCondLst>
                              <p:cond delay="20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par>
                          <p:cTn id="36" fill="hold">
                            <p:stCondLst>
                              <p:cond delay="2000"/>
                            </p:stCondLst>
                            <p:childTnLst>
                              <p:par>
                                <p:cTn id="37" presetID="9" presetClass="exit" presetSubtype="0" fill="hold" grpId="2" nodeType="afterEffect">
                                  <p:stCondLst>
                                    <p:cond delay="0"/>
                                  </p:stCondLst>
                                  <p:childTnLst>
                                    <p:animEffect transition="out" filter="dissolv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9" presetClass="exit" presetSubtype="0" fill="hold" grpId="2" nodeType="withEffect">
                                  <p:stCondLst>
                                    <p:cond delay="0"/>
                                  </p:stCondLst>
                                  <p:childTnLst>
                                    <p:animEffect transition="out" filter="dissolv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1" grpId="1" animBg="1"/>
      <p:bldP spid="11" grpId="2" animBg="1"/>
      <p:bldP spid="15" grpId="0" animBg="1"/>
      <p:bldP spid="15" grpId="1" animBg="1"/>
      <p:bldP spid="15" grpId="2" animBg="1"/>
      <p:bldP spid="18"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3586B-114F-5D8E-D3F1-180B1D1D1BCE}"/>
              </a:ext>
            </a:extLst>
          </p:cNvPr>
          <p:cNvSpPr>
            <a:spLocks noGrp="1"/>
          </p:cNvSpPr>
          <p:nvPr>
            <p:ph type="title"/>
          </p:nvPr>
        </p:nvSpPr>
        <p:spPr/>
        <p:txBody>
          <a:bodyPr>
            <a:normAutofit fontScale="90000"/>
          </a:bodyPr>
          <a:lstStyle/>
          <a:p>
            <a:r>
              <a:rPr lang="en-US" dirty="0"/>
              <a:t>Expected Lifetimes</a:t>
            </a:r>
          </a:p>
        </p:txBody>
      </p:sp>
      <p:sp>
        <p:nvSpPr>
          <p:cNvPr id="3" name="Inhaltsplatzhalter 2">
            <a:extLst>
              <a:ext uri="{FF2B5EF4-FFF2-40B4-BE49-F238E27FC236}">
                <a16:creationId xmlns:a16="http://schemas.microsoft.com/office/drawing/2014/main" id="{8ADF33CC-8168-7D6B-7053-36FFE601B786}"/>
              </a:ext>
            </a:extLst>
          </p:cNvPr>
          <p:cNvSpPr>
            <a:spLocks noGrp="1"/>
          </p:cNvSpPr>
          <p:nvPr>
            <p:ph idx="1"/>
          </p:nvPr>
        </p:nvSpPr>
        <p:spPr/>
        <p:txBody>
          <a:bodyPr>
            <a:normAutofit fontScale="55000" lnSpcReduction="20000"/>
          </a:bodyPr>
          <a:lstStyle/>
          <a:p>
            <a:endParaRPr lang="de-DE" dirty="0"/>
          </a:p>
          <a:p>
            <a:endParaRPr lang="de-DE" dirty="0"/>
          </a:p>
          <a:p>
            <a:pPr marL="0" indent="0">
              <a:buNone/>
            </a:pPr>
            <a:endParaRPr lang="de-DE" dirty="0"/>
          </a:p>
          <a:p>
            <a:pPr marL="0" indent="0">
              <a:buNone/>
            </a:pPr>
            <a:br>
              <a:rPr lang="de-DE" dirty="0"/>
            </a:br>
            <a:endParaRPr lang="de-DE" dirty="0"/>
          </a:p>
          <a:p>
            <a:pPr marL="0" indent="0">
              <a:buNone/>
            </a:pPr>
            <a:endParaRPr lang="en-US" dirty="0"/>
          </a:p>
          <a:p>
            <a:endParaRPr lang="en-US" dirty="0"/>
          </a:p>
          <a:p>
            <a:endParaRPr lang="en-US" dirty="0"/>
          </a:p>
          <a:p>
            <a:endParaRPr lang="en-US" dirty="0"/>
          </a:p>
          <a:p>
            <a:endParaRPr lang="en-US" dirty="0"/>
          </a:p>
          <a:p>
            <a:endParaRPr lang="en-US" dirty="0"/>
          </a:p>
          <a:p>
            <a:r>
              <a:rPr kumimoji="0" lang="en-US"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𝜏</a:t>
            </a:r>
            <a:r>
              <a:rPr kumimoji="0" lang="en-US" sz="2100" b="0" i="0" u="none" strike="noStrike" kern="1200" cap="none" spc="0" normalizeH="0" baseline="-2500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WSF</a:t>
            </a:r>
            <a:r>
              <a:rPr kumimoji="0" lang="en-US"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lang="en-US" sz="2200" dirty="0">
                <a:solidFill>
                  <a:prstClr val="black"/>
                </a:solidFill>
              </a:rPr>
              <a:t>BH</a:t>
            </a:r>
            <a:r>
              <a:rPr kumimoji="0" lang="en-US" sz="2200" b="0" i="0" u="none" strike="noStrike" kern="1200" cap="none" spc="0" normalizeH="0" baseline="0" noProof="0" dirty="0">
                <a:ln>
                  <a:noFill/>
                </a:ln>
                <a:solidFill>
                  <a:prstClr val="black"/>
                </a:solidFill>
                <a:effectLst/>
                <a:uLnTx/>
                <a:uFillTx/>
              </a:rPr>
              <a:t>,</a:t>
            </a:r>
            <a:r>
              <a:rPr kumimoji="1" lang="de-DE" sz="2200" b="0" i="0" u="none" strike="noStrike" kern="1200" cap="none" spc="0" normalizeH="0" baseline="0" noProof="0" dirty="0">
                <a:ln>
                  <a:noFill/>
                </a:ln>
                <a:solidFill>
                  <a:srgbClr val="000000"/>
                </a:solidFill>
                <a:effectLst/>
                <a:uLnTx/>
                <a:uFillTx/>
              </a:rPr>
              <a:t> M=1.44 M</a:t>
            </a:r>
            <a:r>
              <a:rPr kumimoji="1" lang="de-DE" sz="2200" b="0" i="0" u="none" strike="noStrike" kern="1200" cap="none" spc="0" normalizeH="0" baseline="-25000" noProof="0" dirty="0">
                <a:ln>
                  <a:noFill/>
                </a:ln>
                <a:solidFill>
                  <a:srgbClr val="000000"/>
                </a:solidFill>
                <a:effectLst/>
                <a:uLnTx/>
                <a:uFillTx/>
              </a:rPr>
              <a:t>⊙</a:t>
            </a:r>
            <a:r>
              <a:rPr kumimoji="0" lang="en-US"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)=10</a:t>
            </a:r>
            <a:r>
              <a:rPr lang="en-US" baseline="30000" dirty="0">
                <a:solidFill>
                  <a:prstClr val="black"/>
                </a:solidFill>
              </a:rPr>
              <a:t>68</a:t>
            </a:r>
            <a:r>
              <a:rPr kumimoji="0" lang="en-US" sz="2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21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yr</a:t>
            </a:r>
          </a:p>
          <a:p>
            <a:r>
              <a:rPr lang="en-US" dirty="0"/>
              <a:t>𝜏</a:t>
            </a:r>
            <a:r>
              <a:rPr lang="en-US" baseline="-25000" dirty="0"/>
              <a:t>WSF</a:t>
            </a:r>
            <a:r>
              <a:rPr lang="en-US" dirty="0"/>
              <a:t>(NS,</a:t>
            </a:r>
            <a:r>
              <a:rPr kumimoji="1" lang="de-DE" dirty="0">
                <a:solidFill>
                  <a:srgbClr val="000000"/>
                </a:solidFill>
              </a:rPr>
              <a:t> R=13 km, M=1.44 M</a:t>
            </a:r>
            <a:r>
              <a:rPr kumimoji="1" lang="de-DE" baseline="-25000" dirty="0">
                <a:solidFill>
                  <a:srgbClr val="000000"/>
                </a:solidFill>
              </a:rPr>
              <a:t>⊙</a:t>
            </a:r>
            <a:r>
              <a:rPr lang="en-US" dirty="0"/>
              <a:t>)=8×10</a:t>
            </a:r>
            <a:r>
              <a:rPr lang="en-US" baseline="30000" dirty="0"/>
              <a:t>70</a:t>
            </a:r>
            <a:r>
              <a:rPr lang="en-US" dirty="0"/>
              <a:t> </a:t>
            </a:r>
            <a:r>
              <a:rPr lang="en-US" dirty="0" err="1"/>
              <a:t>yr</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𝜏</a:t>
            </a:r>
            <a:r>
              <a:rPr kumimoji="0" lang="en-US" b="0" i="0" u="none" strike="noStrike" kern="1200" cap="none" spc="0" normalizeH="0" baseline="-2500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WSF</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(WD,</a:t>
            </a:r>
            <a:r>
              <a:rPr kumimoji="1" lang="de-DE" b="0" i="0" u="none" strike="noStrike" kern="1200" cap="none" spc="0" normalizeH="0" baseline="0" noProof="0" dirty="0">
                <a:ln>
                  <a:noFill/>
                </a:ln>
                <a:solidFill>
                  <a:srgbClr val="000000"/>
                </a:solidFill>
                <a:effectLst/>
                <a:uLnTx/>
                <a:uFillTx/>
                <a:latin typeface="STIXGeneral-Italic" pitchFamily="2" charset="2"/>
                <a:ea typeface="ＭＳ Ｐゴシック" charset="0"/>
                <a:cs typeface="Verdana" panose="020B0604030504040204" pitchFamily="34" charset="0"/>
              </a:rPr>
              <a:t> R</a:t>
            </a:r>
            <a:r>
              <a:rPr kumimoji="1" lang="de-DE" b="0" i="0" u="none" strike="noStrike" kern="1200" cap="none" spc="0" normalizeH="0" baseline="0" noProof="0" dirty="0">
                <a:ln>
                  <a:noFill/>
                </a:ln>
                <a:solidFill>
                  <a:srgbClr val="000000"/>
                </a:solidFill>
                <a:effectLst/>
                <a:uLnTx/>
                <a:uFillTx/>
                <a:latin typeface="STIXGeneral-Regular" pitchFamily="2" charset="2"/>
                <a:ea typeface="ＭＳ Ｐゴシック" charset="0"/>
                <a:cs typeface="Verdana" panose="020B0604030504040204" pitchFamily="34" charset="0"/>
              </a:rPr>
              <a:t>=2550 </a:t>
            </a:r>
            <a:r>
              <a:rPr kumimoji="1" lang="de-DE"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charset="0"/>
                <a:cs typeface="Verdana" panose="020B0604030504040204" pitchFamily="34" charset="0"/>
              </a:rPr>
              <a:t>km, </a:t>
            </a:r>
            <a:r>
              <a:rPr kumimoji="1" lang="de-DE" b="0" i="0" u="none" strike="noStrike" kern="1200" cap="none" spc="0" normalizeH="0" baseline="0" noProof="0" dirty="0">
                <a:ln>
                  <a:noFill/>
                </a:ln>
                <a:solidFill>
                  <a:srgbClr val="000000"/>
                </a:solidFill>
                <a:effectLst/>
                <a:uLnTx/>
                <a:uFillTx/>
                <a:latin typeface="STIXGeneral-Italic" pitchFamily="2" charset="2"/>
                <a:ea typeface="ＭＳ Ｐゴシック" charset="0"/>
                <a:cs typeface="Verdana" panose="020B0604030504040204" pitchFamily="34" charset="0"/>
              </a:rPr>
              <a:t>M</a:t>
            </a:r>
            <a:r>
              <a:rPr kumimoji="1" lang="de-DE" b="0" i="0" u="none" strike="noStrike" kern="1200" cap="none" spc="0" normalizeH="0" baseline="0" noProof="0" dirty="0">
                <a:ln>
                  <a:noFill/>
                </a:ln>
                <a:solidFill>
                  <a:srgbClr val="000000"/>
                </a:solidFill>
                <a:effectLst/>
                <a:uLnTx/>
                <a:uFillTx/>
                <a:latin typeface="STIXGeneral-Regular" pitchFamily="2" charset="2"/>
                <a:ea typeface="ＭＳ Ｐゴシック" charset="0"/>
                <a:cs typeface="Verdana" panose="020B0604030504040204" pitchFamily="34" charset="0"/>
              </a:rPr>
              <a:t>=1.3 </a:t>
            </a:r>
            <a:r>
              <a:rPr kumimoji="1" lang="de-DE" b="0" i="0" u="none" strike="noStrike" kern="1200" cap="none" spc="0" normalizeH="0" baseline="0" noProof="0" dirty="0">
                <a:ln>
                  <a:noFill/>
                </a:ln>
                <a:solidFill>
                  <a:srgbClr val="000000"/>
                </a:solidFill>
                <a:effectLst/>
                <a:uLnTx/>
                <a:uFillTx/>
                <a:latin typeface="STIXGeneral-Italic" pitchFamily="2" charset="2"/>
                <a:ea typeface="ＭＳ Ｐゴシック" charset="0"/>
                <a:cs typeface="Verdana" panose="020B0604030504040204" pitchFamily="34" charset="0"/>
              </a:rPr>
              <a:t>M</a:t>
            </a:r>
            <a:r>
              <a:rPr kumimoji="1" lang="de-DE" b="0" i="0" u="none" strike="noStrike" kern="1200" cap="none" spc="0" normalizeH="0" baseline="-25000" noProof="0" dirty="0">
                <a:ln>
                  <a:noFill/>
                </a:ln>
                <a:solidFill>
                  <a:srgbClr val="000000"/>
                </a:solidFill>
                <a:effectLst/>
                <a:uLnTx/>
                <a:uFillTx/>
                <a:latin typeface="STIXGeneral-Regular" pitchFamily="2" charset="2"/>
                <a:ea typeface="ＭＳ Ｐゴシック" charset="0"/>
                <a:cs typeface="Verdana" panose="020B0604030504040204" pitchFamily="34" charset="0"/>
              </a:rPr>
              <a:t>⊙</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)=6×10</a:t>
            </a:r>
            <a:r>
              <a:rPr kumimoji="0" lang="en-US" b="0" i="0" u="none" strike="noStrike" kern="1200" cap="none" spc="0" normalizeH="0" baseline="3000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84</a:t>
            </a:r>
            <a:r>
              <a:rPr kumimoji="0" 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yr</a:t>
            </a:r>
          </a:p>
          <a:p>
            <a:pPr>
              <a:defRPr/>
            </a:pPr>
            <a:r>
              <a:rPr lang="en-US" dirty="0"/>
              <a:t>𝜏</a:t>
            </a:r>
            <a:r>
              <a:rPr lang="en-US" baseline="-25000" dirty="0"/>
              <a:t>WSF</a:t>
            </a:r>
            <a:r>
              <a:rPr lang="en-US" dirty="0"/>
              <a:t>(</a:t>
            </a:r>
            <a:r>
              <a:rPr lang="en-US" sz="2000" dirty="0"/>
              <a:t>M87*,</a:t>
            </a:r>
            <a:r>
              <a:rPr kumimoji="1" lang="de-DE" sz="2000" dirty="0">
                <a:solidFill>
                  <a:srgbClr val="000000"/>
                </a:solidFill>
              </a:rPr>
              <a:t> R=R</a:t>
            </a:r>
            <a:r>
              <a:rPr kumimoji="1" lang="de-DE" sz="2000" baseline="-25000" dirty="0">
                <a:solidFill>
                  <a:srgbClr val="000000"/>
                </a:solidFill>
              </a:rPr>
              <a:t>S</a:t>
            </a:r>
            <a:r>
              <a:rPr kumimoji="1" lang="de-DE" sz="2000" dirty="0">
                <a:solidFill>
                  <a:srgbClr val="000000"/>
                </a:solidFill>
              </a:rPr>
              <a:t>, M=6</a:t>
            </a:r>
            <a:r>
              <a:rPr lang="en-US" sz="2000" dirty="0"/>
              <a:t>×</a:t>
            </a:r>
            <a:r>
              <a:rPr kumimoji="1" lang="de-DE" sz="2000" dirty="0">
                <a:solidFill>
                  <a:srgbClr val="000000"/>
                </a:solidFill>
              </a:rPr>
              <a:t>10</a:t>
            </a:r>
            <a:r>
              <a:rPr kumimoji="1" lang="de-DE" sz="2000" baseline="30000" dirty="0">
                <a:solidFill>
                  <a:srgbClr val="000000"/>
                </a:solidFill>
              </a:rPr>
              <a:t>9</a:t>
            </a:r>
            <a:r>
              <a:rPr kumimoji="1" lang="de-DE" sz="2000" dirty="0">
                <a:solidFill>
                  <a:srgbClr val="000000"/>
                </a:solidFill>
              </a:rPr>
              <a:t> M</a:t>
            </a:r>
            <a:r>
              <a:rPr kumimoji="1" lang="de-DE" sz="2000" baseline="-25000" dirty="0">
                <a:solidFill>
                  <a:srgbClr val="000000"/>
                </a:solidFill>
              </a:rPr>
              <a:t>⊙</a:t>
            </a:r>
            <a:r>
              <a:rPr lang="en-US" dirty="0"/>
              <a:t>)=1.3×10</a:t>
            </a:r>
            <a:r>
              <a:rPr lang="en-US" baseline="30000" dirty="0"/>
              <a:t>97</a:t>
            </a:r>
            <a:r>
              <a:rPr lang="en-US" dirty="0"/>
              <a:t> </a:t>
            </a:r>
            <a:r>
              <a:rPr lang="en-US" dirty="0" err="1"/>
              <a:t>yr</a:t>
            </a:r>
            <a:endParaRPr lang="en-US" dirty="0"/>
          </a:p>
          <a:p>
            <a:r>
              <a:rPr lang="en-US" dirty="0"/>
              <a:t>𝜏</a:t>
            </a:r>
            <a:r>
              <a:rPr lang="en-US" baseline="-25000" dirty="0"/>
              <a:t>WSF</a:t>
            </a:r>
            <a:r>
              <a:rPr lang="en-US" dirty="0"/>
              <a:t>(</a:t>
            </a:r>
            <a:r>
              <a:rPr lang="en-US" sz="2200" dirty="0"/>
              <a:t>Asteroid Bennu,</a:t>
            </a:r>
            <a:r>
              <a:rPr kumimoji="1" lang="de-DE" sz="2200" dirty="0">
                <a:solidFill>
                  <a:srgbClr val="000000"/>
                </a:solidFill>
              </a:rPr>
              <a:t> R=535 m, M=7</a:t>
            </a:r>
            <a:r>
              <a:rPr lang="en-US" sz="2200" dirty="0"/>
              <a:t>×</a:t>
            </a:r>
            <a:r>
              <a:rPr kumimoji="1" lang="de-DE" sz="2200" dirty="0">
                <a:solidFill>
                  <a:srgbClr val="000000"/>
                </a:solidFill>
              </a:rPr>
              <a:t>10</a:t>
            </a:r>
            <a:r>
              <a:rPr kumimoji="1" lang="de-DE" sz="2200" baseline="30000" dirty="0">
                <a:solidFill>
                  <a:srgbClr val="000000"/>
                </a:solidFill>
              </a:rPr>
              <a:t>10 </a:t>
            </a:r>
            <a:r>
              <a:rPr kumimoji="1" lang="de-DE" sz="2200" dirty="0">
                <a:solidFill>
                  <a:srgbClr val="000000"/>
                </a:solidFill>
              </a:rPr>
              <a:t>kg</a:t>
            </a:r>
            <a:r>
              <a:rPr lang="en-US" dirty="0"/>
              <a:t>)=5.4×10</a:t>
            </a:r>
            <a:r>
              <a:rPr lang="en-US" baseline="30000" dirty="0"/>
              <a:t>121</a:t>
            </a:r>
            <a:r>
              <a:rPr lang="en-US" dirty="0"/>
              <a:t> </a:t>
            </a:r>
            <a:r>
              <a:rPr lang="en-US" dirty="0" err="1"/>
              <a:t>yr</a:t>
            </a:r>
            <a:endParaRPr lang="en-US" dirty="0"/>
          </a:p>
          <a:p>
            <a:r>
              <a:rPr lang="en-US" b="1" dirty="0"/>
              <a:t>𝜏</a:t>
            </a:r>
            <a:r>
              <a:rPr lang="en-US" b="1" baseline="-25000" dirty="0"/>
              <a:t>WSF</a:t>
            </a:r>
            <a:r>
              <a:rPr lang="en-US" b="1" dirty="0"/>
              <a:t>(</a:t>
            </a:r>
            <a:r>
              <a:rPr lang="en-US" sz="2200" b="1" dirty="0"/>
              <a:t>MITP</a:t>
            </a:r>
            <a:r>
              <a:rPr lang="en-US" b="1" dirty="0"/>
              <a:t>)=6×10</a:t>
            </a:r>
            <a:r>
              <a:rPr lang="en-US" b="1" baseline="30000" dirty="0"/>
              <a:t>130</a:t>
            </a:r>
            <a:r>
              <a:rPr lang="en-US" b="1" dirty="0"/>
              <a:t> </a:t>
            </a:r>
            <a:r>
              <a:rPr lang="en-US" b="1" dirty="0" err="1"/>
              <a:t>yr</a:t>
            </a:r>
          </a:p>
          <a:p>
            <a:r>
              <a:rPr lang="en-US" dirty="0"/>
              <a:t>𝜏</a:t>
            </a:r>
            <a:r>
              <a:rPr lang="en-US" baseline="-25000" dirty="0"/>
              <a:t>WSF</a:t>
            </a:r>
            <a:r>
              <a:rPr lang="en-US" dirty="0"/>
              <a:t>(</a:t>
            </a:r>
            <a:r>
              <a:rPr lang="en-US" sz="2200" dirty="0"/>
              <a:t>Laniakea Supercluster</a:t>
            </a:r>
            <a:r>
              <a:rPr lang="en-US" dirty="0"/>
              <a:t>)=10</a:t>
            </a:r>
            <a:r>
              <a:rPr lang="en-US" baseline="30000" dirty="0"/>
              <a:t>144</a:t>
            </a:r>
            <a:r>
              <a:rPr lang="en-US" dirty="0"/>
              <a:t> </a:t>
            </a:r>
            <a:r>
              <a:rPr lang="en-US" dirty="0" err="1"/>
              <a:t>yr</a:t>
            </a:r>
            <a:endParaRPr lang="en-US" dirty="0"/>
          </a:p>
          <a:p>
            <a:pPr marL="0" indent="0">
              <a:buNone/>
            </a:pPr>
            <a:endParaRPr lang="en-US" dirty="0"/>
          </a:p>
          <a:p>
            <a:pPr marL="0" indent="0">
              <a:buNone/>
            </a:pPr>
            <a:endParaRPr lang="en-US" dirty="0"/>
          </a:p>
          <a:p>
            <a:endParaRPr lang="en-US" dirty="0"/>
          </a:p>
        </p:txBody>
      </p:sp>
      <p:pic>
        <p:nvPicPr>
          <p:cNvPr id="5" name="Grafik 4">
            <a:extLst>
              <a:ext uri="{FF2B5EF4-FFF2-40B4-BE49-F238E27FC236}">
                <a16:creationId xmlns:a16="http://schemas.microsoft.com/office/drawing/2014/main" id="{F7153EE5-4644-E53C-9543-BBC282DA6F73}"/>
              </a:ext>
            </a:extLst>
          </p:cNvPr>
          <p:cNvPicPr>
            <a:picLocks noChangeAspect="1"/>
          </p:cNvPicPr>
          <p:nvPr/>
        </p:nvPicPr>
        <p:blipFill>
          <a:blip r:embed="rId3"/>
          <a:stretch>
            <a:fillRect/>
          </a:stretch>
        </p:blipFill>
        <p:spPr>
          <a:xfrm>
            <a:off x="319898" y="746379"/>
            <a:ext cx="7772400" cy="1219793"/>
          </a:xfrm>
          <a:prstGeom prst="rect">
            <a:avLst/>
          </a:prstGeom>
        </p:spPr>
      </p:pic>
      <p:sp>
        <p:nvSpPr>
          <p:cNvPr id="4" name="Textfeld 3">
            <a:extLst>
              <a:ext uri="{FF2B5EF4-FFF2-40B4-BE49-F238E27FC236}">
                <a16:creationId xmlns:a16="http://schemas.microsoft.com/office/drawing/2014/main" id="{5AEA5A5E-5459-17F5-C4E6-DF16B264F7A6}"/>
              </a:ext>
            </a:extLst>
          </p:cNvPr>
          <p:cNvSpPr txBox="1"/>
          <p:nvPr/>
        </p:nvSpPr>
        <p:spPr>
          <a:xfrm>
            <a:off x="1307592" y="798613"/>
            <a:ext cx="1819656" cy="230832"/>
          </a:xfrm>
          <a:prstGeom prst="rect">
            <a:avLst/>
          </a:prstGeom>
          <a:noFill/>
        </p:spPr>
        <p:txBody>
          <a:bodyPr wrap="square" rtlCol="0">
            <a:spAutoFit/>
          </a:bodyPr>
          <a:lstStyle/>
          <a:p>
            <a:pPr algn="l"/>
            <a:r>
              <a:rPr lang="en-US" sz="900" dirty="0">
                <a:latin typeface="Verdana"/>
                <a:cs typeface="Verdana"/>
              </a:rPr>
              <a:t>𝛴=surface gravity</a:t>
            </a:r>
          </a:p>
        </p:txBody>
      </p:sp>
      <p:sp>
        <p:nvSpPr>
          <p:cNvPr id="6" name="Textfeld 5">
            <a:extLst>
              <a:ext uri="{FF2B5EF4-FFF2-40B4-BE49-F238E27FC236}">
                <a16:creationId xmlns:a16="http://schemas.microsoft.com/office/drawing/2014/main" id="{C998CDA9-9D7D-C8E4-2E75-B0B68DAD0599}"/>
              </a:ext>
            </a:extLst>
          </p:cNvPr>
          <p:cNvSpPr txBox="1"/>
          <p:nvPr/>
        </p:nvSpPr>
        <p:spPr>
          <a:xfrm>
            <a:off x="4773168" y="4866501"/>
            <a:ext cx="4434840" cy="276999"/>
          </a:xfrm>
          <a:prstGeom prst="rect">
            <a:avLst/>
          </a:prstGeom>
          <a:noFill/>
        </p:spPr>
        <p:txBody>
          <a:bodyPr wrap="square" rtlCol="0">
            <a:spAutoFit/>
          </a:bodyPr>
          <a:lstStyle/>
          <a:p>
            <a:pPr algn="l"/>
            <a:r>
              <a:rPr lang="en-US" sz="1200">
                <a:latin typeface="Verdana" panose="020B0604030504040204" pitchFamily="34" charset="0"/>
                <a:ea typeface="Verdana" panose="020B0604030504040204" pitchFamily="34" charset="0"/>
                <a:cs typeface="Verdana" panose="020B0604030504040204" pitchFamily="34" charset="0"/>
              </a:rPr>
              <a:t>Falcke, Wondrak, van Suijlekom (2023), A&amp;A, in prep.</a:t>
            </a:r>
          </a:p>
        </p:txBody>
      </p:sp>
      <p:pic>
        <p:nvPicPr>
          <p:cNvPr id="7" name="Grafik 6">
            <a:extLst>
              <a:ext uri="{FF2B5EF4-FFF2-40B4-BE49-F238E27FC236}">
                <a16:creationId xmlns:a16="http://schemas.microsoft.com/office/drawing/2014/main" id="{3C28EC72-117D-3010-7A38-7433D5FFD49B}"/>
              </a:ext>
            </a:extLst>
          </p:cNvPr>
          <p:cNvPicPr>
            <a:picLocks noChangeAspect="1"/>
          </p:cNvPicPr>
          <p:nvPr/>
        </p:nvPicPr>
        <p:blipFill>
          <a:blip r:embed="rId4"/>
          <a:stretch>
            <a:fillRect/>
          </a:stretch>
        </p:blipFill>
        <p:spPr>
          <a:xfrm>
            <a:off x="613954" y="1874634"/>
            <a:ext cx="7772400" cy="980982"/>
          </a:xfrm>
          <a:prstGeom prst="rect">
            <a:avLst/>
          </a:prstGeom>
        </p:spPr>
      </p:pic>
    </p:spTree>
    <p:extLst>
      <p:ext uri="{BB962C8B-B14F-4D97-AF65-F5344CB8AC3E}">
        <p14:creationId xmlns:p14="http://schemas.microsoft.com/office/powerpoint/2010/main" val="4040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3586B-114F-5D8E-D3F1-180B1D1D1BCE}"/>
              </a:ext>
            </a:extLst>
          </p:cNvPr>
          <p:cNvSpPr>
            <a:spLocks noGrp="1"/>
          </p:cNvSpPr>
          <p:nvPr>
            <p:ph type="title"/>
          </p:nvPr>
        </p:nvSpPr>
        <p:spPr/>
        <p:txBody>
          <a:bodyPr>
            <a:normAutofit fontScale="90000"/>
          </a:bodyPr>
          <a:lstStyle/>
          <a:p>
            <a:r>
              <a:rPr lang="en-US" dirty="0"/>
              <a:t>Sanity check: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8ADF33CC-8168-7D6B-7053-36FFE601B786}"/>
                  </a:ext>
                </a:extLst>
              </p:cNvPr>
              <p:cNvSpPr>
                <a:spLocks noGrp="1"/>
              </p:cNvSpPr>
              <p:nvPr>
                <p:ph idx="1"/>
              </p:nvPr>
            </p:nvSpPr>
            <p:spPr/>
            <p:txBody>
              <a:bodyPr>
                <a:normAutofit/>
              </a:bodyPr>
              <a:lstStyle/>
              <a:p>
                <a:r>
                  <a:rPr lang="en-US" dirty="0">
                    <a:ea typeface="Cambria Math" panose="02040503050406030204" pitchFamily="18" charset="0"/>
                  </a:rPr>
                  <a:t>Temperature: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𝑇</m:t>
                        </m:r>
                      </m:e>
                      <m:sub>
                        <m:r>
                          <a:rPr lang="de-DE" b="0" i="1" smtClean="0">
                            <a:latin typeface="Cambria Math" panose="02040503050406030204" pitchFamily="18" charset="0"/>
                            <a:ea typeface="Cambria Math" panose="02040503050406030204" pitchFamily="18" charset="0"/>
                          </a:rPr>
                          <m:t>𝐻</m:t>
                        </m:r>
                      </m:sub>
                    </m:sSub>
                    <m:r>
                      <a:rPr lang="de-DE"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ℏ</m:t>
                        </m:r>
                      </m:num>
                      <m:den>
                        <m:r>
                          <a:rPr lang="de-DE" b="0" i="1" smtClean="0">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𝑐</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𝐵</m:t>
                            </m:r>
                          </m:sub>
                        </m:sSub>
                      </m:den>
                    </m:f>
                    <m:d>
                      <m:dPr>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𝐺𝑀</m:t>
                            </m:r>
                          </m:num>
                          <m:den>
                            <m:sSup>
                              <m:sSupPr>
                                <m:ctrlPr>
                                  <a:rPr lang="en-US"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𝑅</m:t>
                                </m:r>
                              </m:e>
                              <m:sup>
                                <m:r>
                                  <a:rPr lang="de-DE" b="0" i="1" smtClean="0">
                                    <a:latin typeface="Cambria Math" panose="02040503050406030204" pitchFamily="18" charset="0"/>
                                    <a:ea typeface="Cambria Math" panose="02040503050406030204" pitchFamily="18" charset="0"/>
                                  </a:rPr>
                                  <m:t>2</m:t>
                                </m:r>
                              </m:sup>
                            </m:sSup>
                          </m:den>
                        </m:f>
                      </m:e>
                    </m:d>
                  </m:oMath>
                </a14:m>
                <a:endParaRPr lang="en-US" dirty="0"/>
              </a:p>
              <a:p>
                <a:r>
                  <a:rPr lang="en-US" dirty="0"/>
                  <a:t>Lifetime: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de-DE" b="0" i="1" smtClean="0">
                            <a:latin typeface="Cambria Math" panose="02040503050406030204" pitchFamily="18" charset="0"/>
                          </a:rPr>
                          <m:t>𝐻</m:t>
                        </m:r>
                      </m:sub>
                    </m:sSub>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ea typeface="Cambria Math" panose="02040503050406030204" pitchFamily="18" charset="0"/>
                                  </a:rPr>
                                  <m:t>𝜎</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𝑇</m:t>
                                    </m:r>
                                  </m:e>
                                  <m:sub>
                                    <m:r>
                                      <a:rPr lang="de-DE" i="1">
                                        <a:latin typeface="Cambria Math" panose="02040503050406030204" pitchFamily="18" charset="0"/>
                                        <a:ea typeface="Cambria Math" panose="02040503050406030204" pitchFamily="18" charset="0"/>
                                      </a:rPr>
                                      <m:t>𝐻</m:t>
                                    </m:r>
                                  </m:sub>
                                  <m:sup>
                                    <m:r>
                                      <a:rPr lang="de-DE" i="1">
                                        <a:latin typeface="Cambria Math" panose="02040503050406030204" pitchFamily="18" charset="0"/>
                                        <a:ea typeface="Cambria Math" panose="02040503050406030204" pitchFamily="18" charset="0"/>
                                      </a:rPr>
                                      <m:t>4</m:t>
                                    </m:r>
                                  </m:sup>
                                </m:sSubSup>
                                <m:r>
                                  <a:rPr lang="de-DE" i="1">
                                    <a:latin typeface="Cambria Math" panose="02040503050406030204" pitchFamily="18" charset="0"/>
                                    <a:ea typeface="Cambria Math" panose="02040503050406030204" pitchFamily="18" charset="0"/>
                                  </a:rPr>
                                  <m:t>⋅4</m:t>
                                </m:r>
                                <m:r>
                                  <a:rPr lang="de-DE" i="1">
                                    <a:latin typeface="Cambria Math" panose="02040503050406030204" pitchFamily="18" charset="0"/>
                                    <a:ea typeface="Cambria Math" panose="02040503050406030204" pitchFamily="18" charset="0"/>
                                  </a:rPr>
                                  <m:t>𝜋</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𝑅</m:t>
                                    </m:r>
                                  </m:e>
                                  <m:sup>
                                    <m:r>
                                      <a:rPr lang="de-DE" i="1">
                                        <a:latin typeface="Cambria Math" panose="02040503050406030204" pitchFamily="18" charset="0"/>
                                        <a:ea typeface="Cambria Math" panose="02040503050406030204" pitchFamily="18" charset="0"/>
                                      </a:rPr>
                                      <m:t>2</m:t>
                                    </m:r>
                                  </m:sup>
                                </m:sSup>
                              </m:num>
                              <m:den>
                                <m:r>
                                  <a:rPr lang="de-DE" i="1">
                                    <a:latin typeface="Cambria Math" panose="02040503050406030204" pitchFamily="18" charset="0"/>
                                  </a:rPr>
                                  <m:t>𝑀</m:t>
                                </m:r>
                                <m:sSup>
                                  <m:sSupPr>
                                    <m:ctrlPr>
                                      <a:rPr lang="de-DE" i="1">
                                        <a:latin typeface="Cambria Math" panose="02040503050406030204" pitchFamily="18" charset="0"/>
                                      </a:rPr>
                                    </m:ctrlPr>
                                  </m:sSupPr>
                                  <m:e>
                                    <m:r>
                                      <a:rPr lang="de-DE" i="1">
                                        <a:latin typeface="Cambria Math" panose="02040503050406030204" pitchFamily="18" charset="0"/>
                                      </a:rPr>
                                      <m:t>𝑐</m:t>
                                    </m:r>
                                  </m:e>
                                  <m:sup>
                                    <m:r>
                                      <a:rPr lang="de-DE" i="1">
                                        <a:latin typeface="Cambria Math" panose="02040503050406030204" pitchFamily="18" charset="0"/>
                                      </a:rPr>
                                      <m:t>2</m:t>
                                    </m:r>
                                  </m:sup>
                                </m:sSup>
                              </m:den>
                            </m:f>
                          </m:e>
                        </m:d>
                      </m:e>
                      <m:sup>
                        <m:r>
                          <a:rPr lang="de-DE" b="0" i="1" smtClean="0">
                            <a:latin typeface="Cambria Math" panose="02040503050406030204" pitchFamily="18" charset="0"/>
                          </a:rPr>
                          <m:t>−1</m:t>
                        </m:r>
                      </m:sup>
                    </m:sSup>
                  </m:oMath>
                </a14:m>
                <a:br>
                  <a:rPr lang="de-DE" dirty="0"/>
                </a:br>
                <a:endParaRPr lang="en-US" dirty="0"/>
              </a:p>
              <a:p>
                <a:r>
                  <a:rPr lang="en-US" dirty="0"/>
                  <a:t>𝜏</a:t>
                </a:r>
                <a:r>
                  <a:rPr lang="en-US" baseline="-25000" dirty="0"/>
                  <a:t>WSF</a:t>
                </a:r>
                <a:r>
                  <a:rPr lang="en-US" dirty="0"/>
                  <a:t>(</a:t>
                </a:r>
                <a:r>
                  <a:rPr lang="en-US" sz="1200" dirty="0"/>
                  <a:t>M87*,</a:t>
                </a:r>
                <a:r>
                  <a:rPr kumimoji="1" lang="de-DE" sz="1350" dirty="0">
                    <a:solidFill>
                      <a:srgbClr val="000000"/>
                    </a:solidFill>
                    <a:latin typeface="STIXGeneral-Italic" pitchFamily="2" charset="2"/>
                    <a:ea typeface="ＭＳ Ｐゴシック" charset="0"/>
                    <a:cs typeface="Verdana"/>
                  </a:rPr>
                  <a:t> R</a:t>
                </a:r>
                <a:r>
                  <a:rPr kumimoji="1" lang="de-DE" sz="1350" dirty="0">
                    <a:solidFill>
                      <a:srgbClr val="000000"/>
                    </a:solidFill>
                    <a:latin typeface="STIXGeneral-Regular" pitchFamily="2" charset="2"/>
                    <a:ea typeface="ＭＳ Ｐゴシック" charset="0"/>
                    <a:cs typeface="Verdana"/>
                  </a:rPr>
                  <a:t>=R</a:t>
                </a:r>
                <a:r>
                  <a:rPr kumimoji="1" lang="de-DE" sz="1350" baseline="-25000" dirty="0">
                    <a:solidFill>
                      <a:srgbClr val="000000"/>
                    </a:solidFill>
                    <a:latin typeface="STIXGeneral-Regular" pitchFamily="2" charset="2"/>
                    <a:ea typeface="ＭＳ Ｐゴシック" charset="0"/>
                    <a:cs typeface="Verdana"/>
                  </a:rPr>
                  <a:t>S</a:t>
                </a:r>
                <a:r>
                  <a:rPr kumimoji="1" lang="de-DE" sz="1350" dirty="0">
                    <a:solidFill>
                      <a:srgbClr val="000000"/>
                    </a:solidFill>
                    <a:ea typeface="ＭＳ Ｐゴシック" charset="0"/>
                    <a:cs typeface="Verdana"/>
                  </a:rPr>
                  <a:t>, </a:t>
                </a:r>
                <a:r>
                  <a:rPr kumimoji="1" lang="de-DE" sz="1350" dirty="0">
                    <a:solidFill>
                      <a:srgbClr val="000000"/>
                    </a:solidFill>
                    <a:latin typeface="STIXGeneral-Italic" pitchFamily="2" charset="2"/>
                    <a:ea typeface="ＭＳ Ｐゴシック" charset="0"/>
                    <a:cs typeface="Verdana"/>
                  </a:rPr>
                  <a:t>M</a:t>
                </a:r>
                <a:r>
                  <a:rPr kumimoji="1" lang="de-DE" sz="1350" dirty="0">
                    <a:solidFill>
                      <a:srgbClr val="000000"/>
                    </a:solidFill>
                    <a:latin typeface="STIXGeneral-Regular" pitchFamily="2" charset="2"/>
                    <a:ea typeface="ＭＳ Ｐゴシック" charset="0"/>
                    <a:cs typeface="Verdana"/>
                  </a:rPr>
                  <a:t>=6</a:t>
                </a:r>
                <a:r>
                  <a:rPr lang="en-US" sz="1350" dirty="0"/>
                  <a:t>×</a:t>
                </a:r>
                <a:r>
                  <a:rPr kumimoji="1" lang="de-DE" sz="1350" dirty="0">
                    <a:solidFill>
                      <a:srgbClr val="000000"/>
                    </a:solidFill>
                    <a:latin typeface="STIXGeneral-Regular" pitchFamily="2" charset="2"/>
                    <a:ea typeface="ＭＳ Ｐゴシック" charset="0"/>
                    <a:cs typeface="Verdana"/>
                  </a:rPr>
                  <a:t>10</a:t>
                </a:r>
                <a:r>
                  <a:rPr kumimoji="1" lang="de-DE" sz="1350" baseline="30000" dirty="0">
                    <a:solidFill>
                      <a:srgbClr val="000000"/>
                    </a:solidFill>
                    <a:latin typeface="STIXGeneral-Regular" pitchFamily="2" charset="2"/>
                    <a:ea typeface="ＭＳ Ｐゴシック" charset="0"/>
                    <a:cs typeface="Verdana"/>
                  </a:rPr>
                  <a:t>9</a:t>
                </a:r>
                <a:r>
                  <a:rPr kumimoji="1" lang="de-DE" sz="1350" dirty="0">
                    <a:solidFill>
                      <a:srgbClr val="000000"/>
                    </a:solidFill>
                    <a:latin typeface="STIXGeneral-Regular" pitchFamily="2" charset="2"/>
                    <a:ea typeface="ＭＳ Ｐゴシック" charset="0"/>
                    <a:cs typeface="Verdana"/>
                  </a:rPr>
                  <a:t> </a:t>
                </a:r>
                <a:r>
                  <a:rPr kumimoji="1" lang="de-DE" sz="1350" dirty="0">
                    <a:solidFill>
                      <a:srgbClr val="000000"/>
                    </a:solidFill>
                    <a:latin typeface="STIXGeneral-Italic" pitchFamily="2" charset="2"/>
                    <a:ea typeface="ＭＳ Ｐゴシック" charset="0"/>
                    <a:cs typeface="Verdana"/>
                  </a:rPr>
                  <a:t>M</a:t>
                </a:r>
                <a:r>
                  <a:rPr kumimoji="1" lang="de-DE" sz="1350" baseline="-25000" dirty="0">
                    <a:solidFill>
                      <a:srgbClr val="000000"/>
                    </a:solidFill>
                    <a:latin typeface="STIXGeneral-Regular" pitchFamily="2" charset="2"/>
                    <a:ea typeface="ＭＳ Ｐゴシック" charset="0"/>
                    <a:cs typeface="Verdana"/>
                  </a:rPr>
                  <a:t>⊙</a:t>
                </a:r>
                <a:r>
                  <a:rPr lang="en-US" dirty="0"/>
                  <a:t>)=1.3×10</a:t>
                </a:r>
                <a:r>
                  <a:rPr lang="en-US" baseline="30000" dirty="0"/>
                  <a:t>97</a:t>
                </a:r>
                <a:r>
                  <a:rPr lang="en-US" dirty="0"/>
                  <a:t> </a:t>
                </a:r>
                <a:r>
                  <a:rPr lang="en-US" dirty="0" err="1"/>
                  <a:t>yr</a:t>
                </a:r>
                <a:endParaRPr lang="en-US" dirty="0"/>
              </a:p>
              <a:p>
                <a:r>
                  <a:rPr lang="en-US" dirty="0"/>
                  <a:t>𝜏</a:t>
                </a:r>
                <a:r>
                  <a:rPr lang="en-US" baseline="-25000" dirty="0"/>
                  <a:t>WSF</a:t>
                </a:r>
                <a:r>
                  <a:rPr lang="en-US" dirty="0"/>
                  <a:t>(</a:t>
                </a:r>
                <a:r>
                  <a:rPr lang="en-US" sz="1350" dirty="0"/>
                  <a:t>PSR J0030+0451,</a:t>
                </a:r>
                <a:r>
                  <a:rPr kumimoji="1" lang="de-DE" sz="1350" dirty="0">
                    <a:solidFill>
                      <a:srgbClr val="000000"/>
                    </a:solidFill>
                    <a:latin typeface="STIXGeneral-Italic" pitchFamily="2" charset="2"/>
                    <a:ea typeface="ＭＳ Ｐゴシック" charset="0"/>
                    <a:cs typeface="+mn-cs"/>
                  </a:rPr>
                  <a:t> R</a:t>
                </a:r>
                <a:r>
                  <a:rPr kumimoji="1" lang="de-DE" sz="1350" dirty="0">
                    <a:solidFill>
                      <a:srgbClr val="000000"/>
                    </a:solidFill>
                    <a:latin typeface="STIXGeneral-Regular" pitchFamily="2" charset="2"/>
                    <a:ea typeface="ＭＳ Ｐゴシック" charset="0"/>
                    <a:cs typeface="+mn-cs"/>
                  </a:rPr>
                  <a:t>=13 </a:t>
                </a:r>
                <a:r>
                  <a:rPr kumimoji="1" lang="de-DE" sz="1350" dirty="0">
                    <a:solidFill>
                      <a:srgbClr val="000000"/>
                    </a:solidFill>
                    <a:ea typeface="ＭＳ Ｐゴシック" charset="0"/>
                    <a:cs typeface="+mn-cs"/>
                  </a:rPr>
                  <a:t>km, </a:t>
                </a:r>
                <a:r>
                  <a:rPr kumimoji="1" lang="de-DE" sz="1350" dirty="0">
                    <a:solidFill>
                      <a:srgbClr val="000000"/>
                    </a:solidFill>
                    <a:latin typeface="STIXGeneral-Italic" pitchFamily="2" charset="2"/>
                    <a:ea typeface="ＭＳ Ｐゴシック" charset="0"/>
                    <a:cs typeface="+mn-cs"/>
                  </a:rPr>
                  <a:t>M</a:t>
                </a:r>
                <a:r>
                  <a:rPr kumimoji="1" lang="de-DE" sz="1350" dirty="0">
                    <a:solidFill>
                      <a:srgbClr val="000000"/>
                    </a:solidFill>
                    <a:latin typeface="STIXGeneral-Regular" pitchFamily="2" charset="2"/>
                    <a:ea typeface="ＭＳ Ｐゴシック" charset="0"/>
                    <a:cs typeface="+mn-cs"/>
                  </a:rPr>
                  <a:t>=1.44 </a:t>
                </a:r>
                <a:r>
                  <a:rPr kumimoji="1" lang="de-DE" sz="1350" dirty="0">
                    <a:solidFill>
                      <a:srgbClr val="000000"/>
                    </a:solidFill>
                    <a:latin typeface="STIXGeneral-Italic" pitchFamily="2" charset="2"/>
                    <a:ea typeface="ＭＳ Ｐゴシック" charset="0"/>
                    <a:cs typeface="+mn-cs"/>
                  </a:rPr>
                  <a:t>M</a:t>
                </a:r>
                <a:r>
                  <a:rPr kumimoji="1" lang="de-DE" sz="1350" baseline="-25000" dirty="0">
                    <a:solidFill>
                      <a:srgbClr val="000000"/>
                    </a:solidFill>
                    <a:latin typeface="STIXGeneral-Regular" pitchFamily="2" charset="2"/>
                    <a:ea typeface="ＭＳ Ｐゴシック" charset="0"/>
                    <a:cs typeface="+mn-cs"/>
                  </a:rPr>
                  <a:t>⊙</a:t>
                </a:r>
                <a:r>
                  <a:rPr lang="en-US" dirty="0"/>
                  <a:t>)=1.5×10</a:t>
                </a:r>
                <a:r>
                  <a:rPr lang="en-US" baseline="30000" dirty="0"/>
                  <a:t>71</a:t>
                </a:r>
                <a:r>
                  <a:rPr lang="en-US" dirty="0"/>
                  <a:t> </a:t>
                </a:r>
                <a:r>
                  <a:rPr lang="en-US" dirty="0" err="1"/>
                  <a:t>yr</a:t>
                </a:r>
                <a:endParaRPr lang="en-US" dirty="0"/>
              </a:p>
              <a:p>
                <a:r>
                  <a:rPr lang="en-US" dirty="0"/>
                  <a:t>𝜏</a:t>
                </a:r>
                <a:r>
                  <a:rPr lang="en-US" baseline="-25000" dirty="0"/>
                  <a:t>WSF</a:t>
                </a:r>
                <a:r>
                  <a:rPr lang="en-US" dirty="0"/>
                  <a:t>(</a:t>
                </a:r>
                <a:r>
                  <a:rPr lang="en-US" sz="1350" dirty="0"/>
                  <a:t>Asteroid Bennu,</a:t>
                </a:r>
                <a:r>
                  <a:rPr kumimoji="1" lang="de-DE" sz="1350" dirty="0">
                    <a:solidFill>
                      <a:srgbClr val="000000"/>
                    </a:solidFill>
                    <a:latin typeface="STIXGeneral-Italic" pitchFamily="2" charset="2"/>
                    <a:ea typeface="ＭＳ Ｐゴシック" charset="0"/>
                    <a:cs typeface="+mn-cs"/>
                  </a:rPr>
                  <a:t> R</a:t>
                </a:r>
                <a:r>
                  <a:rPr kumimoji="1" lang="de-DE" sz="1350" dirty="0">
                    <a:solidFill>
                      <a:srgbClr val="000000"/>
                    </a:solidFill>
                    <a:latin typeface="STIXGeneral-Regular" pitchFamily="2" charset="2"/>
                    <a:ea typeface="ＭＳ Ｐゴシック" charset="0"/>
                    <a:cs typeface="+mn-cs"/>
                  </a:rPr>
                  <a:t>=535 </a:t>
                </a:r>
                <a:r>
                  <a:rPr kumimoji="1" lang="de-DE" sz="1350" dirty="0">
                    <a:solidFill>
                      <a:srgbClr val="000000"/>
                    </a:solidFill>
                    <a:ea typeface="ＭＳ Ｐゴシック" charset="0"/>
                    <a:cs typeface="+mn-cs"/>
                  </a:rPr>
                  <a:t>m, </a:t>
                </a:r>
                <a:r>
                  <a:rPr kumimoji="1" lang="de-DE" sz="1350" dirty="0">
                    <a:solidFill>
                      <a:srgbClr val="000000"/>
                    </a:solidFill>
                    <a:latin typeface="STIXGeneral-Italic" pitchFamily="2" charset="2"/>
                    <a:ea typeface="ＭＳ Ｐゴシック" charset="0"/>
                    <a:cs typeface="+mn-cs"/>
                  </a:rPr>
                  <a:t>M</a:t>
                </a:r>
                <a:r>
                  <a:rPr kumimoji="1" lang="de-DE" sz="1350" dirty="0">
                    <a:solidFill>
                      <a:srgbClr val="000000"/>
                    </a:solidFill>
                    <a:latin typeface="STIXGeneral-Regular" pitchFamily="2" charset="2"/>
                    <a:ea typeface="ＭＳ Ｐゴシック" charset="0"/>
                    <a:cs typeface="+mn-cs"/>
                  </a:rPr>
                  <a:t>=7</a:t>
                </a:r>
                <a:r>
                  <a:rPr lang="en-US" sz="1350" dirty="0"/>
                  <a:t>×</a:t>
                </a:r>
                <a:r>
                  <a:rPr kumimoji="1" lang="de-DE" sz="1350" dirty="0">
                    <a:solidFill>
                      <a:srgbClr val="000000"/>
                    </a:solidFill>
                    <a:latin typeface="STIXGeneral-Regular" pitchFamily="2" charset="2"/>
                    <a:ea typeface="ＭＳ Ｐゴシック" charset="0"/>
                    <a:cs typeface="+mn-cs"/>
                  </a:rPr>
                  <a:t>10</a:t>
                </a:r>
                <a:r>
                  <a:rPr kumimoji="1" lang="de-DE" sz="1350" baseline="30000" dirty="0">
                    <a:solidFill>
                      <a:srgbClr val="000000"/>
                    </a:solidFill>
                    <a:latin typeface="STIXGeneral-Regular" pitchFamily="2" charset="2"/>
                    <a:ea typeface="ＭＳ Ｐゴシック" charset="0"/>
                    <a:cs typeface="+mn-cs"/>
                  </a:rPr>
                  <a:t>10 </a:t>
                </a:r>
                <a:r>
                  <a:rPr kumimoji="1" lang="de-DE" sz="1350" dirty="0">
                    <a:solidFill>
                      <a:srgbClr val="000000"/>
                    </a:solidFill>
                    <a:latin typeface="STIXGeneral-Regular" pitchFamily="2" charset="2"/>
                    <a:ea typeface="ＭＳ Ｐゴシック" charset="0"/>
                    <a:cs typeface="+mn-cs"/>
                  </a:rPr>
                  <a:t>kg</a:t>
                </a:r>
                <a:r>
                  <a:rPr lang="en-US" dirty="0"/>
                  <a:t>)=5.4×10</a:t>
                </a:r>
                <a:r>
                  <a:rPr lang="en-US" baseline="30000" dirty="0"/>
                  <a:t>121</a:t>
                </a:r>
                <a:r>
                  <a:rPr lang="en-US" dirty="0"/>
                  <a:t> </a:t>
                </a:r>
                <a:r>
                  <a:rPr lang="en-US" dirty="0" err="1"/>
                  <a:t>yr</a:t>
                </a:r>
                <a:endParaRPr lang="en-US" dirty="0"/>
              </a:p>
              <a:p>
                <a:r>
                  <a:rPr lang="en-US" dirty="0"/>
                  <a:t>𝜏</a:t>
                </a:r>
                <a:r>
                  <a:rPr lang="en-US" baseline="-25000" dirty="0"/>
                  <a:t>WSF</a:t>
                </a:r>
                <a:r>
                  <a:rPr lang="en-US" dirty="0"/>
                  <a:t>(</a:t>
                </a:r>
                <a:r>
                  <a:rPr lang="en-US" sz="1200" dirty="0"/>
                  <a:t>proton</a:t>
                </a:r>
                <a:r>
                  <a:rPr lang="en-US" dirty="0"/>
                  <a:t>)=2×10</a:t>
                </a:r>
                <a:r>
                  <a:rPr lang="en-US" baseline="30000" dirty="0"/>
                  <a:t>112</a:t>
                </a:r>
                <a:r>
                  <a:rPr lang="en-US" dirty="0"/>
                  <a:t> </a:t>
                </a:r>
                <a:r>
                  <a:rPr lang="en-US" dirty="0" err="1"/>
                  <a:t>yr</a:t>
                </a:r>
              </a:p>
              <a:p>
                <a:r>
                  <a:rPr lang="en-US" dirty="0"/>
                  <a:t>𝜏</a:t>
                </a:r>
                <a:r>
                  <a:rPr lang="en-US" baseline="-25000" dirty="0"/>
                  <a:t>WSF</a:t>
                </a:r>
                <a:r>
                  <a:rPr lang="en-US" dirty="0"/>
                  <a:t>(</a:t>
                </a:r>
                <a:r>
                  <a:rPr lang="en-US" sz="1200" dirty="0"/>
                  <a:t>MITP</a:t>
                </a:r>
                <a:r>
                  <a:rPr lang="en-US" dirty="0"/>
                  <a:t>)=6×10</a:t>
                </a:r>
                <a:r>
                  <a:rPr lang="en-US" baseline="30000" dirty="0"/>
                  <a:t>130</a:t>
                </a:r>
                <a:r>
                  <a:rPr lang="en-US" dirty="0"/>
                  <a:t> </a:t>
                </a:r>
                <a:r>
                  <a:rPr lang="en-US" dirty="0" err="1"/>
                  <a:t>yr</a:t>
                </a:r>
                <a:endParaRPr lang="en-US" dirty="0"/>
              </a:p>
              <a:p>
                <a:pPr marL="0" indent="0">
                  <a:buNone/>
                </a:pPr>
                <a:endParaRPr lang="en-US" dirty="0"/>
              </a:p>
              <a:p>
                <a:pPr marL="0" indent="0">
                  <a:buNone/>
                </a:pPr>
                <a:endParaRPr lang="en-US" dirty="0"/>
              </a:p>
              <a:p>
                <a:endParaRPr lang="en-US" dirty="0"/>
              </a:p>
            </p:txBody>
          </p:sp>
        </mc:Choice>
        <mc:Fallback xmlns="">
          <p:sp>
            <p:nvSpPr>
              <p:cNvPr id="3" name="Inhaltsplatzhalter 2">
                <a:extLst>
                  <a:ext uri="{FF2B5EF4-FFF2-40B4-BE49-F238E27FC236}">
                    <a16:creationId xmlns:a16="http://schemas.microsoft.com/office/drawing/2014/main" id="{8ADF33CC-8168-7D6B-7053-36FFE601B786}"/>
                  </a:ext>
                </a:extLst>
              </p:cNvPr>
              <p:cNvSpPr>
                <a:spLocks noGrp="1" noRot="1" noChangeAspect="1" noMove="1" noResize="1" noEditPoints="1" noAdjustHandles="1" noChangeArrowheads="1" noChangeShapeType="1" noTextEdit="1"/>
              </p:cNvSpPr>
              <p:nvPr>
                <p:ph idx="1"/>
              </p:nvPr>
            </p:nvSpPr>
            <p:spPr>
              <a:blipFill>
                <a:blip r:embed="rId3"/>
                <a:stretch>
                  <a:fillRect l="-725" t="-302"/>
                </a:stretch>
              </a:blipFill>
            </p:spPr>
            <p:txBody>
              <a:bodyPr/>
              <a:lstStyle/>
              <a:p>
                <a:r>
                  <a:rPr lang="en-US">
                    <a:noFill/>
                  </a:rPr>
                  <a:t> </a:t>
                </a:r>
              </a:p>
            </p:txBody>
          </p:sp>
        </mc:Fallback>
      </mc:AlternateContent>
      <p:sp>
        <p:nvSpPr>
          <p:cNvPr id="4" name="Textfeld 3">
            <a:extLst>
              <a:ext uri="{FF2B5EF4-FFF2-40B4-BE49-F238E27FC236}">
                <a16:creationId xmlns:a16="http://schemas.microsoft.com/office/drawing/2014/main" id="{5AEA5A5E-5459-17F5-C4E6-DF16B264F7A6}"/>
              </a:ext>
            </a:extLst>
          </p:cNvPr>
          <p:cNvSpPr txBox="1"/>
          <p:nvPr/>
        </p:nvSpPr>
        <p:spPr>
          <a:xfrm>
            <a:off x="4572000" y="844731"/>
            <a:ext cx="1135018" cy="230832"/>
          </a:xfrm>
          <a:prstGeom prst="rect">
            <a:avLst/>
          </a:prstGeom>
          <a:noFill/>
        </p:spPr>
        <p:txBody>
          <a:bodyPr wrap="square" rtlCol="0">
            <a:spAutoFit/>
          </a:bodyPr>
          <a:lstStyle/>
          <a:p>
            <a:pPr algn="l"/>
            <a:r>
              <a:rPr lang="en-US" sz="900" dirty="0">
                <a:latin typeface="Verdana"/>
                <a:cs typeface="Verdana"/>
              </a:rPr>
              <a:t>Surface gravity</a:t>
            </a:r>
          </a:p>
        </p:txBody>
      </p:sp>
    </p:spTree>
    <p:extLst>
      <p:ext uri="{BB962C8B-B14F-4D97-AF65-F5344CB8AC3E}">
        <p14:creationId xmlns:p14="http://schemas.microsoft.com/office/powerpoint/2010/main" val="4110827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Wick Rotation</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288" y="1460332"/>
            <a:ext cx="4262450" cy="1035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219" y="2133045"/>
            <a:ext cx="887611" cy="204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288" y="2775194"/>
            <a:ext cx="3405313" cy="1444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0564" y="4510979"/>
            <a:ext cx="2515615" cy="32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8219" y="1232887"/>
            <a:ext cx="690255" cy="23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0643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FE8FAA9-CEB8-6844-ACCE-80B1D9BCF193}"/>
              </a:ext>
            </a:extLst>
          </p:cNvPr>
          <p:cNvSpPr/>
          <p:nvPr/>
        </p:nvSpPr>
        <p:spPr>
          <a:xfrm>
            <a:off x="2846880" y="2419777"/>
            <a:ext cx="1379014" cy="1419727"/>
          </a:xfrm>
          <a:prstGeom prst="ellipse">
            <a:avLst/>
          </a:prstGeom>
          <a:gradFill flip="none" rotWithShape="1">
            <a:gsLst>
              <a:gs pos="0">
                <a:srgbClr val="000000"/>
              </a:gs>
              <a:gs pos="100000">
                <a:schemeClr val="bg1">
                  <a:lumMod val="65000"/>
                  <a:lumOff val="3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2" name="Grafik 1">
            <a:extLst>
              <a:ext uri="{FF2B5EF4-FFF2-40B4-BE49-F238E27FC236}">
                <a16:creationId xmlns:a16="http://schemas.microsoft.com/office/drawing/2014/main" id="{CAAD2266-5D8B-DC41-876F-665326F5C0EF}"/>
              </a:ext>
            </a:extLst>
          </p:cNvPr>
          <p:cNvPicPr>
            <a:picLocks noChangeAspect="1"/>
          </p:cNvPicPr>
          <p:nvPr/>
        </p:nvPicPr>
        <p:blipFill>
          <a:blip r:embed="rId3"/>
          <a:stretch>
            <a:fillRect/>
          </a:stretch>
        </p:blipFill>
        <p:spPr>
          <a:xfrm flipH="1">
            <a:off x="26378" y="1241914"/>
            <a:ext cx="6858000" cy="3857625"/>
          </a:xfrm>
          <a:prstGeom prst="rect">
            <a:avLst/>
          </a:prstGeom>
        </p:spPr>
      </p:pic>
      <p:sp>
        <p:nvSpPr>
          <p:cNvPr id="3" name="Oval 2">
            <a:extLst>
              <a:ext uri="{FF2B5EF4-FFF2-40B4-BE49-F238E27FC236}">
                <a16:creationId xmlns:a16="http://schemas.microsoft.com/office/drawing/2014/main" id="{360F2164-8D65-C947-A04D-BFA02418539E}"/>
              </a:ext>
            </a:extLst>
          </p:cNvPr>
          <p:cNvSpPr/>
          <p:nvPr/>
        </p:nvSpPr>
        <p:spPr>
          <a:xfrm rot="10800000">
            <a:off x="2689289" y="2536822"/>
            <a:ext cx="1701189" cy="1276843"/>
          </a:xfrm>
          <a:prstGeom prst="ellipse">
            <a:avLst/>
          </a:prstGeom>
          <a:no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 name="Freihandform 3">
            <a:extLst>
              <a:ext uri="{FF2B5EF4-FFF2-40B4-BE49-F238E27FC236}">
                <a16:creationId xmlns:a16="http://schemas.microsoft.com/office/drawing/2014/main" id="{DA536F14-5688-1048-AD65-E93BDCA53BFE}"/>
              </a:ext>
            </a:extLst>
          </p:cNvPr>
          <p:cNvSpPr/>
          <p:nvPr/>
        </p:nvSpPr>
        <p:spPr>
          <a:xfrm flipH="1">
            <a:off x="1407817" y="1788220"/>
            <a:ext cx="2981407" cy="1479137"/>
          </a:xfrm>
          <a:custGeom>
            <a:avLst/>
            <a:gdLst>
              <a:gd name="connsiteX0" fmla="*/ 3843381 w 3843381"/>
              <a:gd name="connsiteY0" fmla="*/ 0 h 1490869"/>
              <a:gd name="connsiteX1" fmla="*/ 563468 w 3843381"/>
              <a:gd name="connsiteY1" fmla="*/ 914400 h 1490869"/>
              <a:gd name="connsiteX2" fmla="*/ 26755 w 3843381"/>
              <a:gd name="connsiteY2" fmla="*/ 1490869 h 1490869"/>
              <a:gd name="connsiteX0" fmla="*/ 3824220 w 3824220"/>
              <a:gd name="connsiteY0" fmla="*/ 0 h 906015"/>
              <a:gd name="connsiteX1" fmla="*/ 563468 w 3824220"/>
              <a:gd name="connsiteY1" fmla="*/ 329546 h 906015"/>
              <a:gd name="connsiteX2" fmla="*/ 26755 w 3824220"/>
              <a:gd name="connsiteY2" fmla="*/ 906015 h 906015"/>
              <a:gd name="connsiteX0" fmla="*/ 3806557 w 3806557"/>
              <a:gd name="connsiteY0" fmla="*/ 0 h 906015"/>
              <a:gd name="connsiteX1" fmla="*/ 737417 w 3806557"/>
              <a:gd name="connsiteY1" fmla="*/ 470344 h 906015"/>
              <a:gd name="connsiteX2" fmla="*/ 9092 w 3806557"/>
              <a:gd name="connsiteY2" fmla="*/ 906015 h 906015"/>
              <a:gd name="connsiteX0" fmla="*/ 3998168 w 3998168"/>
              <a:gd name="connsiteY0" fmla="*/ 0 h 1220103"/>
              <a:gd name="connsiteX1" fmla="*/ 737417 w 3998168"/>
              <a:gd name="connsiteY1" fmla="*/ 784432 h 1220103"/>
              <a:gd name="connsiteX2" fmla="*/ 9092 w 3998168"/>
              <a:gd name="connsiteY2" fmla="*/ 1220103 h 1220103"/>
              <a:gd name="connsiteX0" fmla="*/ 3998168 w 3998168"/>
              <a:gd name="connsiteY0" fmla="*/ 0 h 1220103"/>
              <a:gd name="connsiteX1" fmla="*/ 737417 w 3998168"/>
              <a:gd name="connsiteY1" fmla="*/ 784432 h 1220103"/>
              <a:gd name="connsiteX2" fmla="*/ 9092 w 3998168"/>
              <a:gd name="connsiteY2" fmla="*/ 1220103 h 1220103"/>
              <a:gd name="connsiteX0" fmla="*/ 3806556 w 3806556"/>
              <a:gd name="connsiteY0" fmla="*/ 0 h 895184"/>
              <a:gd name="connsiteX1" fmla="*/ 737417 w 3806556"/>
              <a:gd name="connsiteY1" fmla="*/ 459513 h 895184"/>
              <a:gd name="connsiteX2" fmla="*/ 9092 w 3806556"/>
              <a:gd name="connsiteY2" fmla="*/ 895184 h 895184"/>
              <a:gd name="connsiteX0" fmla="*/ 3806556 w 3806556"/>
              <a:gd name="connsiteY0" fmla="*/ 0 h 895184"/>
              <a:gd name="connsiteX1" fmla="*/ 737417 w 3806556"/>
              <a:gd name="connsiteY1" fmla="*/ 459513 h 895184"/>
              <a:gd name="connsiteX2" fmla="*/ 9092 w 3806556"/>
              <a:gd name="connsiteY2" fmla="*/ 895184 h 895184"/>
              <a:gd name="connsiteX0" fmla="*/ 3867710 w 3867710"/>
              <a:gd name="connsiteY0" fmla="*/ 0 h 895184"/>
              <a:gd name="connsiteX1" fmla="*/ 453670 w 3867710"/>
              <a:gd name="connsiteY1" fmla="*/ 546158 h 895184"/>
              <a:gd name="connsiteX2" fmla="*/ 70246 w 3867710"/>
              <a:gd name="connsiteY2" fmla="*/ 895184 h 895184"/>
              <a:gd name="connsiteX0" fmla="*/ 3808160 w 3808160"/>
              <a:gd name="connsiteY0" fmla="*/ 0 h 895184"/>
              <a:gd name="connsiteX1" fmla="*/ 394120 w 3808160"/>
              <a:gd name="connsiteY1" fmla="*/ 546158 h 895184"/>
              <a:gd name="connsiteX2" fmla="*/ 10696 w 3808160"/>
              <a:gd name="connsiteY2" fmla="*/ 895184 h 895184"/>
              <a:gd name="connsiteX0" fmla="*/ 3801634 w 3801634"/>
              <a:gd name="connsiteY0" fmla="*/ 0 h 895184"/>
              <a:gd name="connsiteX1" fmla="*/ 669646 w 3801634"/>
              <a:gd name="connsiteY1" fmla="*/ 466445 h 895184"/>
              <a:gd name="connsiteX2" fmla="*/ 4170 w 3801634"/>
              <a:gd name="connsiteY2" fmla="*/ 895184 h 895184"/>
              <a:gd name="connsiteX0" fmla="*/ 3801634 w 3801634"/>
              <a:gd name="connsiteY0" fmla="*/ 0 h 895184"/>
              <a:gd name="connsiteX1" fmla="*/ 669646 w 3801634"/>
              <a:gd name="connsiteY1" fmla="*/ 466445 h 895184"/>
              <a:gd name="connsiteX2" fmla="*/ 4170 w 3801634"/>
              <a:gd name="connsiteY2" fmla="*/ 895184 h 895184"/>
              <a:gd name="connsiteX0" fmla="*/ 3802996 w 3802996"/>
              <a:gd name="connsiteY0" fmla="*/ 0 h 895184"/>
              <a:gd name="connsiteX1" fmla="*/ 671008 w 3802996"/>
              <a:gd name="connsiteY1" fmla="*/ 466445 h 895184"/>
              <a:gd name="connsiteX2" fmla="*/ 5532 w 3802996"/>
              <a:gd name="connsiteY2" fmla="*/ 895184 h 895184"/>
              <a:gd name="connsiteX0" fmla="*/ 3829045 w 3829045"/>
              <a:gd name="connsiteY0" fmla="*/ 0 h 1074539"/>
              <a:gd name="connsiteX1" fmla="*/ 697057 w 3829045"/>
              <a:gd name="connsiteY1" fmla="*/ 466445 h 1074539"/>
              <a:gd name="connsiteX2" fmla="*/ 5139 w 3829045"/>
              <a:gd name="connsiteY2" fmla="*/ 1074539 h 1074539"/>
              <a:gd name="connsiteX0" fmla="*/ 3831809 w 3831809"/>
              <a:gd name="connsiteY0" fmla="*/ 0 h 1074539"/>
              <a:gd name="connsiteX1" fmla="*/ 567608 w 3831809"/>
              <a:gd name="connsiteY1" fmla="*/ 516266 h 1074539"/>
              <a:gd name="connsiteX2" fmla="*/ 7903 w 3831809"/>
              <a:gd name="connsiteY2" fmla="*/ 1074539 h 1074539"/>
            </a:gdLst>
            <a:ahLst/>
            <a:cxnLst>
              <a:cxn ang="0">
                <a:pos x="connsiteX0" y="connsiteY0"/>
              </a:cxn>
              <a:cxn ang="0">
                <a:pos x="connsiteX1" y="connsiteY1"/>
              </a:cxn>
              <a:cxn ang="0">
                <a:pos x="connsiteX2" y="connsiteY2"/>
              </a:cxn>
            </a:cxnLst>
            <a:rect l="l" t="t" r="r" b="b"/>
            <a:pathLst>
              <a:path w="3831809" h="1074539">
                <a:moveTo>
                  <a:pt x="3831809" y="0"/>
                </a:moveTo>
                <a:cubicBezTo>
                  <a:pt x="2394938" y="170501"/>
                  <a:pt x="1247783" y="312627"/>
                  <a:pt x="567608" y="516266"/>
                </a:cubicBezTo>
                <a:cubicBezTo>
                  <a:pt x="142660" y="637593"/>
                  <a:pt x="-41793" y="910543"/>
                  <a:pt x="7903" y="1074539"/>
                </a:cubicBezTo>
              </a:path>
            </a:pathLst>
          </a:custGeom>
          <a:no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pic>
        <p:nvPicPr>
          <p:cNvPr id="6" name="Grafik 5">
            <a:extLst>
              <a:ext uri="{FF2B5EF4-FFF2-40B4-BE49-F238E27FC236}">
                <a16:creationId xmlns:a16="http://schemas.microsoft.com/office/drawing/2014/main" id="{73BCAF0B-DD9A-A04E-93CB-BA304FC75601}"/>
              </a:ext>
            </a:extLst>
          </p:cNvPr>
          <p:cNvPicPr>
            <a:picLocks noChangeAspect="1"/>
          </p:cNvPicPr>
          <p:nvPr/>
        </p:nvPicPr>
        <p:blipFill rotWithShape="1">
          <a:blip r:embed="rId3"/>
          <a:srcRect l="39763" t="30534" r="42125" b="44266"/>
          <a:stretch/>
        </p:blipFill>
        <p:spPr>
          <a:xfrm flipH="1">
            <a:off x="2915318" y="2419777"/>
            <a:ext cx="1242138" cy="972108"/>
          </a:xfrm>
          <a:prstGeom prst="ellipse">
            <a:avLst/>
          </a:prstGeom>
        </p:spPr>
      </p:pic>
    </p:spTree>
    <p:extLst>
      <p:ext uri="{BB962C8B-B14F-4D97-AF65-F5344CB8AC3E}">
        <p14:creationId xmlns:p14="http://schemas.microsoft.com/office/powerpoint/2010/main" val="3478723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500"/>
                                        <p:tgtEl>
                                          <p:spTgt spid="2"/>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childTnLst>
                          </p:cTn>
                        </p:par>
                        <p:par>
                          <p:cTn id="22" fill="hold">
                            <p:stCondLst>
                              <p:cond delay="1000"/>
                            </p:stCondLst>
                            <p:childTnLst>
                              <p:par>
                                <p:cTn id="23" presetID="21" presetClass="entr" presetSubtype="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Graybody</a:t>
            </a:r>
            <a:r>
              <a:rPr lang="de-DE" dirty="0"/>
              <a:t> </a:t>
            </a:r>
            <a:r>
              <a:rPr lang="de-DE" dirty="0" err="1"/>
              <a:t>Factor</a:t>
            </a:r>
            <a:endParaRPr lang="de-DE" dirty="0"/>
          </a:p>
        </p:txBody>
      </p:sp>
      <p:pic>
        <p:nvPicPr>
          <p:cNvPr id="4098" name="Picture 2" descr="C:\Daten\Projekt Hawkingstrahlung\Paper\2022_09_21 - Graphs als PNG\Vergleich_Graybody-Faktor_analytisch-numerisch-v1.png"/>
          <p:cNvPicPr>
            <a:picLocks noChangeAspect="1" noChangeArrowheads="1"/>
          </p:cNvPicPr>
          <p:nvPr/>
        </p:nvPicPr>
        <p:blipFill rotWithShape="1">
          <a:blip r:embed="rId2">
            <a:extLst>
              <a:ext uri="{28A0092B-C50C-407E-A947-70E740481C1C}">
                <a14:useLocalDpi xmlns:a14="http://schemas.microsoft.com/office/drawing/2010/main" val="0"/>
              </a:ext>
            </a:extLst>
          </a:blip>
          <a:srcRect l="10190" t="11536" r="11849" b="7681"/>
          <a:stretch/>
        </p:blipFill>
        <p:spPr bwMode="auto">
          <a:xfrm>
            <a:off x="2288644" y="1395660"/>
            <a:ext cx="4549683" cy="333275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bwMode="auto">
          <a:xfrm>
            <a:off x="2932545" y="1657978"/>
            <a:ext cx="3737987" cy="82899"/>
          </a:xfrm>
          <a:prstGeom prst="rect">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endParaRPr kumimoji="1" lang="de-DE" sz="1350">
              <a:latin typeface="Times New Roman" charset="0"/>
              <a:ea typeface="ＭＳ Ｐゴシック" charset="0"/>
            </a:endParaRPr>
          </a:p>
        </p:txBody>
      </p:sp>
      <p:sp>
        <p:nvSpPr>
          <p:cNvPr id="6" name="Rechteck 5"/>
          <p:cNvSpPr/>
          <p:nvPr/>
        </p:nvSpPr>
        <p:spPr bwMode="auto">
          <a:xfrm>
            <a:off x="2932545" y="4063302"/>
            <a:ext cx="3737987" cy="82899"/>
          </a:xfrm>
          <a:prstGeom prst="rect">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endParaRPr kumimoji="1" lang="de-DE" sz="1350" dirty="0">
              <a:latin typeface="Times New Roman" charset="0"/>
              <a:ea typeface="ＭＳ Ｐゴシック" charset="0"/>
            </a:endParaRPr>
          </a:p>
        </p:txBody>
      </p:sp>
      <p:sp>
        <p:nvSpPr>
          <p:cNvPr id="7" name="Rechteck 6"/>
          <p:cNvSpPr/>
          <p:nvPr/>
        </p:nvSpPr>
        <p:spPr bwMode="auto">
          <a:xfrm rot="16200000">
            <a:off x="2511772" y="3644838"/>
            <a:ext cx="924448" cy="82901"/>
          </a:xfrm>
          <a:prstGeom prst="rect">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endParaRPr kumimoji="1" lang="de-DE" sz="1350">
              <a:latin typeface="Times New Roman" charset="0"/>
              <a:ea typeface="ＭＳ Ｐゴシック" charset="0"/>
            </a:endParaRPr>
          </a:p>
        </p:txBody>
      </p:sp>
      <p:sp>
        <p:nvSpPr>
          <p:cNvPr id="8" name="Rechteck 7"/>
          <p:cNvSpPr/>
          <p:nvPr/>
        </p:nvSpPr>
        <p:spPr bwMode="auto">
          <a:xfrm rot="16200000">
            <a:off x="2618537" y="2014694"/>
            <a:ext cx="712178" cy="81644"/>
          </a:xfrm>
          <a:prstGeom prst="rect">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endParaRPr kumimoji="1" lang="de-DE" sz="1350">
              <a:latin typeface="Times New Roman" charset="0"/>
              <a:ea typeface="ＭＳ Ｐゴシック" charset="0"/>
            </a:endParaRPr>
          </a:p>
        </p:txBody>
      </p:sp>
      <p:sp>
        <p:nvSpPr>
          <p:cNvPr id="9" name="Rechteck 8"/>
          <p:cNvSpPr/>
          <p:nvPr/>
        </p:nvSpPr>
        <p:spPr bwMode="auto">
          <a:xfrm rot="16200000">
            <a:off x="2716198" y="2666892"/>
            <a:ext cx="476039" cy="40825"/>
          </a:xfrm>
          <a:prstGeom prst="rect">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pPr>
            <a:endParaRPr kumimoji="1" lang="de-DE" sz="1350">
              <a:latin typeface="Times New Roman" charset="0"/>
              <a:ea typeface="ＭＳ Ｐゴシック" charset="0"/>
            </a:endParaRPr>
          </a:p>
        </p:txBody>
      </p:sp>
      <p:cxnSp>
        <p:nvCxnSpPr>
          <p:cNvPr id="10" name="Gerade Verbindung 9"/>
          <p:cNvCxnSpPr/>
          <p:nvPr/>
        </p:nvCxnSpPr>
        <p:spPr bwMode="auto">
          <a:xfrm flipV="1">
            <a:off x="2932546" y="3062036"/>
            <a:ext cx="406958" cy="73050"/>
          </a:xfrm>
          <a:prstGeom prst="line">
            <a:avLst/>
          </a:prstGeom>
          <a:noFill/>
          <a:ln w="38100" cap="flat" cmpd="sng" algn="ctr">
            <a:solidFill>
              <a:schemeClr val="accent5">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915" y="3224064"/>
            <a:ext cx="16287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276" y="3456660"/>
            <a:ext cx="921544" cy="23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276" y="3666619"/>
            <a:ext cx="2050256"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Gerade Verbindung 10"/>
          <p:cNvCxnSpPr/>
          <p:nvPr/>
        </p:nvCxnSpPr>
        <p:spPr bwMode="auto">
          <a:xfrm>
            <a:off x="4664431" y="4047005"/>
            <a:ext cx="226088" cy="0"/>
          </a:xfrm>
          <a:prstGeom prst="line">
            <a:avLst/>
          </a:prstGeom>
          <a:noFill/>
          <a:ln w="19050" cap="flat" cmpd="sng" algn="ctr">
            <a:solidFill>
              <a:srgbClr val="80008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2" name="Textfeld 11"/>
          <p:cNvSpPr txBox="1"/>
          <p:nvPr/>
        </p:nvSpPr>
        <p:spPr>
          <a:xfrm>
            <a:off x="4902551" y="3917680"/>
            <a:ext cx="787395" cy="242374"/>
          </a:xfrm>
          <a:prstGeom prst="rect">
            <a:avLst/>
          </a:prstGeom>
          <a:noFill/>
        </p:spPr>
        <p:txBody>
          <a:bodyPr wrap="none" rtlCol="0">
            <a:spAutoFit/>
          </a:bodyPr>
          <a:lstStyle/>
          <a:p>
            <a:pPr algn="l"/>
            <a:r>
              <a:rPr lang="de-DE" sz="975" b="1" dirty="0" err="1">
                <a:solidFill>
                  <a:schemeClr val="bg2">
                    <a:lumMod val="75000"/>
                  </a:schemeClr>
                </a:solidFill>
                <a:latin typeface="Arial" pitchFamily="34" charset="0"/>
                <a:cs typeface="Arial" pitchFamily="34" charset="0"/>
              </a:rPr>
              <a:t>Numerical</a:t>
            </a:r>
            <a:endParaRPr lang="de-DE" sz="975" b="1" dirty="0">
              <a:solidFill>
                <a:schemeClr val="bg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551556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Graybody</a:t>
            </a:r>
            <a:r>
              <a:rPr lang="de-DE" dirty="0"/>
              <a:t> </a:t>
            </a:r>
            <a:r>
              <a:rPr lang="de-DE" dirty="0" err="1"/>
              <a:t>Factor</a:t>
            </a:r>
            <a:endParaRPr lang="de-DE" dirty="0"/>
          </a:p>
        </p:txBody>
      </p:sp>
      <p:sp>
        <p:nvSpPr>
          <p:cNvPr id="3" name="Inhaltsplatzhalter 2"/>
          <p:cNvSpPr>
            <a:spLocks noGrp="1"/>
          </p:cNvSpPr>
          <p:nvPr>
            <p:ph idx="1"/>
          </p:nvPr>
        </p:nvSpPr>
        <p:spPr/>
        <p:txBody>
          <a:bodyPr/>
          <a:lstStyle/>
          <a:p>
            <a:endParaRPr lang="de-DE" dirty="0"/>
          </a:p>
        </p:txBody>
      </p:sp>
      <p:pic>
        <p:nvPicPr>
          <p:cNvPr id="4099" name="Picture 3" descr="C:\Daten\Projekt Hawkingstrahlung\Paper\2022_09_21 - Graphs als PNG\plotApproxAbsorptCrossSect1-v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429" y="1858876"/>
            <a:ext cx="6005952" cy="246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363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6C2D021B-5F5E-3809-A9AB-932E905BE388}"/>
              </a:ext>
            </a:extLst>
          </p:cNvPr>
          <p:cNvSpPr/>
          <p:nvPr/>
        </p:nvSpPr>
        <p:spPr>
          <a:xfrm flipV="1">
            <a:off x="1698924" y="1431789"/>
            <a:ext cx="2286000" cy="1294302"/>
          </a:xfrm>
          <a:prstGeom prst="ellipse">
            <a:avLst/>
          </a:prstGeom>
          <a:ln w="57150" cap="flat" cmpd="sng" algn="ctr">
            <a:solidFill>
              <a:schemeClr val="tx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6" name="Freihandform 5">
            <a:extLst>
              <a:ext uri="{FF2B5EF4-FFF2-40B4-BE49-F238E27FC236}">
                <a16:creationId xmlns:a16="http://schemas.microsoft.com/office/drawing/2014/main" id="{7B0217DA-4515-EE85-ED11-7F76FD8652E9}"/>
              </a:ext>
            </a:extLst>
          </p:cNvPr>
          <p:cNvSpPr/>
          <p:nvPr/>
        </p:nvSpPr>
        <p:spPr>
          <a:xfrm>
            <a:off x="2422706" y="120171"/>
            <a:ext cx="736625" cy="2324201"/>
          </a:xfrm>
          <a:custGeom>
            <a:avLst/>
            <a:gdLst>
              <a:gd name="connsiteX0" fmla="*/ 762025 w 1347221"/>
              <a:gd name="connsiteY0" fmla="*/ 2324201 h 2324201"/>
              <a:gd name="connsiteX1" fmla="*/ 25 w 1347221"/>
              <a:gd name="connsiteY1" fmla="*/ 1193901 h 2324201"/>
              <a:gd name="connsiteX2" fmla="*/ 736625 w 1347221"/>
              <a:gd name="connsiteY2" fmla="*/ 101 h 2324201"/>
              <a:gd name="connsiteX3" fmla="*/ 1346225 w 1347221"/>
              <a:gd name="connsiteY3" fmla="*/ 1257401 h 2324201"/>
              <a:gd name="connsiteX4" fmla="*/ 850925 w 1347221"/>
              <a:gd name="connsiteY4" fmla="*/ 2286101 h 232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221" h="2324201">
                <a:moveTo>
                  <a:pt x="762025" y="2324201"/>
                </a:moveTo>
                <a:cubicBezTo>
                  <a:pt x="383141" y="1952726"/>
                  <a:pt x="4258" y="1581251"/>
                  <a:pt x="25" y="1193901"/>
                </a:cubicBezTo>
                <a:cubicBezTo>
                  <a:pt x="-4208" y="806551"/>
                  <a:pt x="512258" y="-10482"/>
                  <a:pt x="736625" y="101"/>
                </a:cubicBezTo>
                <a:cubicBezTo>
                  <a:pt x="960992" y="10684"/>
                  <a:pt x="1327175" y="876401"/>
                  <a:pt x="1346225" y="1257401"/>
                </a:cubicBezTo>
                <a:cubicBezTo>
                  <a:pt x="1365275" y="1638401"/>
                  <a:pt x="1108100" y="1962251"/>
                  <a:pt x="850925" y="2286101"/>
                </a:cubicBezTo>
              </a:path>
            </a:pathLst>
          </a:custGeom>
          <a:noFill/>
          <a:ln w="57150" cap="flat" cmpd="sng" algn="ctr">
            <a:solidFill>
              <a:schemeClr val="tx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7" name="Freihandform 6">
            <a:extLst>
              <a:ext uri="{FF2B5EF4-FFF2-40B4-BE49-F238E27FC236}">
                <a16:creationId xmlns:a16="http://schemas.microsoft.com/office/drawing/2014/main" id="{8EDBD45D-AC08-1BBF-0006-094C9E285B43}"/>
              </a:ext>
            </a:extLst>
          </p:cNvPr>
          <p:cNvSpPr/>
          <p:nvPr/>
        </p:nvSpPr>
        <p:spPr>
          <a:xfrm rot="17974909">
            <a:off x="158575" y="1264960"/>
            <a:ext cx="2508455" cy="2624724"/>
          </a:xfrm>
          <a:custGeom>
            <a:avLst/>
            <a:gdLst>
              <a:gd name="connsiteX0" fmla="*/ 762025 w 1347221"/>
              <a:gd name="connsiteY0" fmla="*/ 2324201 h 2324201"/>
              <a:gd name="connsiteX1" fmla="*/ 25 w 1347221"/>
              <a:gd name="connsiteY1" fmla="*/ 1193901 h 2324201"/>
              <a:gd name="connsiteX2" fmla="*/ 736625 w 1347221"/>
              <a:gd name="connsiteY2" fmla="*/ 101 h 2324201"/>
              <a:gd name="connsiteX3" fmla="*/ 1346225 w 1347221"/>
              <a:gd name="connsiteY3" fmla="*/ 1257401 h 2324201"/>
              <a:gd name="connsiteX4" fmla="*/ 850925 w 1347221"/>
              <a:gd name="connsiteY4" fmla="*/ 2286101 h 2324201"/>
              <a:gd name="connsiteX0" fmla="*/ 762042 w 1347238"/>
              <a:gd name="connsiteY0" fmla="*/ 2624448 h 2624448"/>
              <a:gd name="connsiteX1" fmla="*/ 42 w 1347238"/>
              <a:gd name="connsiteY1" fmla="*/ 1494148 h 2624448"/>
              <a:gd name="connsiteX2" fmla="*/ 729819 w 1347238"/>
              <a:gd name="connsiteY2" fmla="*/ 78 h 2624448"/>
              <a:gd name="connsiteX3" fmla="*/ 1346242 w 1347238"/>
              <a:gd name="connsiteY3" fmla="*/ 1557648 h 2624448"/>
              <a:gd name="connsiteX4" fmla="*/ 850942 w 1347238"/>
              <a:gd name="connsiteY4" fmla="*/ 2586348 h 2624448"/>
              <a:gd name="connsiteX0" fmla="*/ 762039 w 1081491"/>
              <a:gd name="connsiteY0" fmla="*/ 2624724 h 2624724"/>
              <a:gd name="connsiteX1" fmla="*/ 39 w 1081491"/>
              <a:gd name="connsiteY1" fmla="*/ 1494424 h 2624724"/>
              <a:gd name="connsiteX2" fmla="*/ 729816 w 1081491"/>
              <a:gd name="connsiteY2" fmla="*/ 354 h 2624724"/>
              <a:gd name="connsiteX3" fmla="*/ 1071783 w 1081491"/>
              <a:gd name="connsiteY3" fmla="*/ 1362635 h 2624724"/>
              <a:gd name="connsiteX4" fmla="*/ 850939 w 1081491"/>
              <a:gd name="connsiteY4" fmla="*/ 2586624 h 262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91" h="2624724">
                <a:moveTo>
                  <a:pt x="762039" y="2624724"/>
                </a:moveTo>
                <a:cubicBezTo>
                  <a:pt x="383155" y="2253249"/>
                  <a:pt x="5410" y="1931819"/>
                  <a:pt x="39" y="1494424"/>
                </a:cubicBezTo>
                <a:cubicBezTo>
                  <a:pt x="-5332" y="1057029"/>
                  <a:pt x="551192" y="22319"/>
                  <a:pt x="729816" y="354"/>
                </a:cubicBezTo>
                <a:cubicBezTo>
                  <a:pt x="908440" y="-21611"/>
                  <a:pt x="1052733" y="981635"/>
                  <a:pt x="1071783" y="1362635"/>
                </a:cubicBezTo>
                <a:cubicBezTo>
                  <a:pt x="1090833" y="1743635"/>
                  <a:pt x="1108114" y="2262774"/>
                  <a:pt x="850939" y="2586624"/>
                </a:cubicBezTo>
              </a:path>
            </a:pathLst>
          </a:custGeom>
          <a:noFill/>
          <a:ln w="57150" cap="flat" cmpd="sng" algn="ctr">
            <a:solidFill>
              <a:schemeClr val="tx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3" name="Oval 12">
            <a:extLst>
              <a:ext uri="{FF2B5EF4-FFF2-40B4-BE49-F238E27FC236}">
                <a16:creationId xmlns:a16="http://schemas.microsoft.com/office/drawing/2014/main" id="{CF1FBF88-47CD-E65C-145E-FD1D2267F505}"/>
              </a:ext>
            </a:extLst>
          </p:cNvPr>
          <p:cNvSpPr/>
          <p:nvPr/>
        </p:nvSpPr>
        <p:spPr>
          <a:xfrm>
            <a:off x="1721223" y="2716306"/>
            <a:ext cx="2286000" cy="1294302"/>
          </a:xfrm>
          <a:prstGeom prst="ellipse">
            <a:avLst/>
          </a:prstGeom>
          <a:ln w="57150" cap="flat" cmpd="sng" algn="ctr">
            <a:solidFill>
              <a:schemeClr val="tx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4" name="Freihandform 13">
            <a:extLst>
              <a:ext uri="{FF2B5EF4-FFF2-40B4-BE49-F238E27FC236}">
                <a16:creationId xmlns:a16="http://schemas.microsoft.com/office/drawing/2014/main" id="{45B6DD59-6539-00AF-0ADB-F7544DF6C3AE}"/>
              </a:ext>
            </a:extLst>
          </p:cNvPr>
          <p:cNvSpPr/>
          <p:nvPr/>
        </p:nvSpPr>
        <p:spPr>
          <a:xfrm rot="17974909" flipH="1" flipV="1">
            <a:off x="2923681" y="1264961"/>
            <a:ext cx="2508455" cy="2624724"/>
          </a:xfrm>
          <a:custGeom>
            <a:avLst/>
            <a:gdLst>
              <a:gd name="connsiteX0" fmla="*/ 762025 w 1347221"/>
              <a:gd name="connsiteY0" fmla="*/ 2324201 h 2324201"/>
              <a:gd name="connsiteX1" fmla="*/ 25 w 1347221"/>
              <a:gd name="connsiteY1" fmla="*/ 1193901 h 2324201"/>
              <a:gd name="connsiteX2" fmla="*/ 736625 w 1347221"/>
              <a:gd name="connsiteY2" fmla="*/ 101 h 2324201"/>
              <a:gd name="connsiteX3" fmla="*/ 1346225 w 1347221"/>
              <a:gd name="connsiteY3" fmla="*/ 1257401 h 2324201"/>
              <a:gd name="connsiteX4" fmla="*/ 850925 w 1347221"/>
              <a:gd name="connsiteY4" fmla="*/ 2286101 h 2324201"/>
              <a:gd name="connsiteX0" fmla="*/ 762042 w 1347238"/>
              <a:gd name="connsiteY0" fmla="*/ 2624448 h 2624448"/>
              <a:gd name="connsiteX1" fmla="*/ 42 w 1347238"/>
              <a:gd name="connsiteY1" fmla="*/ 1494148 h 2624448"/>
              <a:gd name="connsiteX2" fmla="*/ 729819 w 1347238"/>
              <a:gd name="connsiteY2" fmla="*/ 78 h 2624448"/>
              <a:gd name="connsiteX3" fmla="*/ 1346242 w 1347238"/>
              <a:gd name="connsiteY3" fmla="*/ 1557648 h 2624448"/>
              <a:gd name="connsiteX4" fmla="*/ 850942 w 1347238"/>
              <a:gd name="connsiteY4" fmla="*/ 2586348 h 2624448"/>
              <a:gd name="connsiteX0" fmla="*/ 762039 w 1081491"/>
              <a:gd name="connsiteY0" fmla="*/ 2624724 h 2624724"/>
              <a:gd name="connsiteX1" fmla="*/ 39 w 1081491"/>
              <a:gd name="connsiteY1" fmla="*/ 1494424 h 2624724"/>
              <a:gd name="connsiteX2" fmla="*/ 729816 w 1081491"/>
              <a:gd name="connsiteY2" fmla="*/ 354 h 2624724"/>
              <a:gd name="connsiteX3" fmla="*/ 1071783 w 1081491"/>
              <a:gd name="connsiteY3" fmla="*/ 1362635 h 2624724"/>
              <a:gd name="connsiteX4" fmla="*/ 850939 w 1081491"/>
              <a:gd name="connsiteY4" fmla="*/ 2586624 h 262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91" h="2624724">
                <a:moveTo>
                  <a:pt x="762039" y="2624724"/>
                </a:moveTo>
                <a:cubicBezTo>
                  <a:pt x="383155" y="2253249"/>
                  <a:pt x="5410" y="1931819"/>
                  <a:pt x="39" y="1494424"/>
                </a:cubicBezTo>
                <a:cubicBezTo>
                  <a:pt x="-5332" y="1057029"/>
                  <a:pt x="551192" y="22319"/>
                  <a:pt x="729816" y="354"/>
                </a:cubicBezTo>
                <a:cubicBezTo>
                  <a:pt x="908440" y="-21611"/>
                  <a:pt x="1052733" y="981635"/>
                  <a:pt x="1071783" y="1362635"/>
                </a:cubicBezTo>
                <a:cubicBezTo>
                  <a:pt x="1090833" y="1743635"/>
                  <a:pt x="1108114" y="2262774"/>
                  <a:pt x="850939" y="2586624"/>
                </a:cubicBezTo>
              </a:path>
            </a:pathLst>
          </a:custGeom>
          <a:noFill/>
          <a:ln w="57150" cap="flat" cmpd="sng" algn="ctr">
            <a:solidFill>
              <a:schemeClr val="tx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5" name="Freihandform 14">
            <a:extLst>
              <a:ext uri="{FF2B5EF4-FFF2-40B4-BE49-F238E27FC236}">
                <a16:creationId xmlns:a16="http://schemas.microsoft.com/office/drawing/2014/main" id="{1C74B2AA-4BB0-FF84-AF04-A365D3678DA8}"/>
              </a:ext>
            </a:extLst>
          </p:cNvPr>
          <p:cNvSpPr/>
          <p:nvPr/>
        </p:nvSpPr>
        <p:spPr>
          <a:xfrm flipH="1" flipV="1">
            <a:off x="2528476" y="2759340"/>
            <a:ext cx="736625" cy="2324201"/>
          </a:xfrm>
          <a:custGeom>
            <a:avLst/>
            <a:gdLst>
              <a:gd name="connsiteX0" fmla="*/ 762025 w 1347221"/>
              <a:gd name="connsiteY0" fmla="*/ 2324201 h 2324201"/>
              <a:gd name="connsiteX1" fmla="*/ 25 w 1347221"/>
              <a:gd name="connsiteY1" fmla="*/ 1193901 h 2324201"/>
              <a:gd name="connsiteX2" fmla="*/ 736625 w 1347221"/>
              <a:gd name="connsiteY2" fmla="*/ 101 h 2324201"/>
              <a:gd name="connsiteX3" fmla="*/ 1346225 w 1347221"/>
              <a:gd name="connsiteY3" fmla="*/ 1257401 h 2324201"/>
              <a:gd name="connsiteX4" fmla="*/ 850925 w 1347221"/>
              <a:gd name="connsiteY4" fmla="*/ 2286101 h 232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221" h="2324201">
                <a:moveTo>
                  <a:pt x="762025" y="2324201"/>
                </a:moveTo>
                <a:cubicBezTo>
                  <a:pt x="383141" y="1952726"/>
                  <a:pt x="4258" y="1581251"/>
                  <a:pt x="25" y="1193901"/>
                </a:cubicBezTo>
                <a:cubicBezTo>
                  <a:pt x="-4208" y="806551"/>
                  <a:pt x="512258" y="-10482"/>
                  <a:pt x="736625" y="101"/>
                </a:cubicBezTo>
                <a:cubicBezTo>
                  <a:pt x="960992" y="10684"/>
                  <a:pt x="1327175" y="876401"/>
                  <a:pt x="1346225" y="1257401"/>
                </a:cubicBezTo>
                <a:cubicBezTo>
                  <a:pt x="1365275" y="1638401"/>
                  <a:pt x="1108100" y="1962251"/>
                  <a:pt x="850925" y="2286101"/>
                </a:cubicBezTo>
              </a:path>
            </a:pathLst>
          </a:custGeom>
          <a:noFill/>
          <a:ln w="57150" cap="flat" cmpd="sng" algn="ctr">
            <a:solidFill>
              <a:schemeClr val="tx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0" name="Connector 18">
            <a:extLst>
              <a:ext uri="{FF2B5EF4-FFF2-40B4-BE49-F238E27FC236}">
                <a16:creationId xmlns:a16="http://schemas.microsoft.com/office/drawing/2014/main" id="{3F1A65A0-D18B-5FC1-73EB-56D15641AC3E}"/>
              </a:ext>
            </a:extLst>
          </p:cNvPr>
          <p:cNvSpPr/>
          <p:nvPr/>
        </p:nvSpPr>
        <p:spPr bwMode="auto">
          <a:xfrm>
            <a:off x="2671628" y="2510871"/>
            <a:ext cx="358303" cy="378169"/>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kumimoji="1" lang="en-US" sz="1350" b="1" baseline="30000" dirty="0">
                <a:solidFill>
                  <a:srgbClr val="FFFFFF"/>
                </a:solidFill>
                <a:latin typeface="Verdana"/>
                <a:cs typeface="Verdana"/>
              </a:rPr>
              <a:t>-</a:t>
            </a:r>
          </a:p>
        </p:txBody>
      </p:sp>
      <p:sp>
        <p:nvSpPr>
          <p:cNvPr id="11" name="Connector 20">
            <a:extLst>
              <a:ext uri="{FF2B5EF4-FFF2-40B4-BE49-F238E27FC236}">
                <a16:creationId xmlns:a16="http://schemas.microsoft.com/office/drawing/2014/main" id="{FD49D577-CF1E-ECA8-095F-74E6648C3D81}"/>
              </a:ext>
            </a:extLst>
          </p:cNvPr>
          <p:cNvSpPr/>
          <p:nvPr/>
        </p:nvSpPr>
        <p:spPr bwMode="auto">
          <a:xfrm>
            <a:off x="2675053" y="2500584"/>
            <a:ext cx="358303" cy="378169"/>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lang="en-US" sz="1350" b="1" baseline="30000" dirty="0">
                <a:solidFill>
                  <a:srgbClr val="FFFFFF"/>
                </a:solidFill>
                <a:latin typeface="Verdana"/>
                <a:cs typeface="Verdana"/>
              </a:rPr>
              <a:t>+</a:t>
            </a:r>
            <a:endParaRPr kumimoji="1" lang="en-US" sz="1350" b="1" baseline="30000" dirty="0">
              <a:solidFill>
                <a:srgbClr val="FFFFFF"/>
              </a:solidFill>
              <a:latin typeface="Verdana"/>
              <a:cs typeface="Verdana"/>
            </a:endParaRPr>
          </a:p>
        </p:txBody>
      </p:sp>
      <p:pic>
        <p:nvPicPr>
          <p:cNvPr id="20" name="Picture 2">
            <a:extLst>
              <a:ext uri="{FF2B5EF4-FFF2-40B4-BE49-F238E27FC236}">
                <a16:creationId xmlns:a16="http://schemas.microsoft.com/office/drawing/2014/main" id="{C3406782-4E9D-B9F2-E2D4-2C35330C08DD}"/>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641419" y="361357"/>
            <a:ext cx="2854735" cy="4299028"/>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a:extLst>
              <a:ext uri="{FF2B5EF4-FFF2-40B4-BE49-F238E27FC236}">
                <a16:creationId xmlns:a16="http://schemas.microsoft.com/office/drawing/2014/main" id="{918AF7B3-D503-C7DD-A9B5-2DBDBB979E71}"/>
              </a:ext>
            </a:extLst>
          </p:cNvPr>
          <p:cNvSpPr txBox="1"/>
          <p:nvPr/>
        </p:nvSpPr>
        <p:spPr>
          <a:xfrm>
            <a:off x="3309699" y="102819"/>
            <a:ext cx="2331720" cy="307777"/>
          </a:xfrm>
          <a:prstGeom prst="rect">
            <a:avLst/>
          </a:prstGeom>
          <a:noFill/>
        </p:spPr>
        <p:txBody>
          <a:bodyPr wrap="square" rtlCol="0">
            <a:spAutoFit/>
          </a:bodyPr>
          <a:lstStyle/>
          <a:p>
            <a:pPr algn="ctr"/>
            <a:r>
              <a:rPr lang="en-US" sz="1400">
                <a:latin typeface="Verdana" panose="020B0604030504040204" pitchFamily="34" charset="0"/>
                <a:ea typeface="Verdana" panose="020B0604030504040204" pitchFamily="34" charset="0"/>
                <a:cs typeface="Verdana" panose="020B0604030504040204" pitchFamily="34" charset="0"/>
              </a:rPr>
              <a:t>Path Integrals</a:t>
            </a:r>
          </a:p>
        </p:txBody>
      </p:sp>
      <p:sp>
        <p:nvSpPr>
          <p:cNvPr id="22" name="Textfeld 21">
            <a:extLst>
              <a:ext uri="{FF2B5EF4-FFF2-40B4-BE49-F238E27FC236}">
                <a16:creationId xmlns:a16="http://schemas.microsoft.com/office/drawing/2014/main" id="{03428F2E-F312-FE86-787B-50FF2C75FA37}"/>
              </a:ext>
            </a:extLst>
          </p:cNvPr>
          <p:cNvSpPr txBox="1"/>
          <p:nvPr/>
        </p:nvSpPr>
        <p:spPr>
          <a:xfrm>
            <a:off x="3789120" y="513961"/>
            <a:ext cx="3520935" cy="523220"/>
          </a:xfrm>
          <a:prstGeom prst="rect">
            <a:avLst/>
          </a:prstGeom>
          <a:noFill/>
        </p:spPr>
        <p:txBody>
          <a:bodyPr wrap="square" rtlCol="0">
            <a:spAutoFit/>
          </a:bodyPr>
          <a:lstStyle/>
          <a:p>
            <a:pPr algn="l"/>
            <a:r>
              <a:rPr lang="en-US" sz="1400">
                <a:latin typeface="Verdana" panose="020B0604030504040204" pitchFamily="34" charset="0"/>
                <a:ea typeface="Verdana" panose="020B0604030504040204" pitchFamily="34" charset="0"/>
                <a:cs typeface="Verdana" panose="020B0604030504040204" pitchFamily="34" charset="0"/>
              </a:rPr>
              <a:t>Calculate all paths that start and end in the same point: B=A(t0+Δt)</a:t>
            </a:r>
          </a:p>
        </p:txBody>
      </p:sp>
    </p:spTree>
    <p:extLst>
      <p:ext uri="{BB962C8B-B14F-4D97-AF65-F5344CB8AC3E}">
        <p14:creationId xmlns:p14="http://schemas.microsoft.com/office/powerpoint/2010/main" val="106107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4" fill="hold" grpId="1"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path" presetSubtype="0" accel="50000" decel="50000" fill="hold" grpId="0" nodeType="clickEffect">
                                  <p:stCondLst>
                                    <p:cond delay="0"/>
                                  </p:stCondLst>
                                  <p:childTnLst>
                                    <p:animMotion origin="layout" path="M -4.44444E-6 -1.35802E-6 C 0.06893 -1.35802E-6 0.125 0.05587 0.125 0.125 C 0.125 0.19414 0.06893 0.25 -4.44444E-6 0.25 C -0.06892 0.25 -0.125 0.19414 -0.125 0.125 C -0.125 0.05587 -0.06892 -1.35802E-6 -4.44444E-6 -1.35802E-6 Z " pathEditMode="fixed" rAng="0" ptsTypes="AAAAA">
                                      <p:cBhvr>
                                        <p:cTn id="26" dur="2000" fill="hold"/>
                                        <p:tgtEl>
                                          <p:spTgt spid="10"/>
                                        </p:tgtEl>
                                        <p:attrNameLst>
                                          <p:attrName>ppt_x</p:attrName>
                                          <p:attrName>ppt_y</p:attrName>
                                        </p:attrNameLst>
                                      </p:cBhvr>
                                      <p:rCtr x="0" y="12500"/>
                                    </p:animMotion>
                                  </p:childTnLst>
                                </p:cTn>
                              </p:par>
                              <p:par>
                                <p:cTn id="27" presetID="1" presetClass="path" presetSubtype="0" accel="50000" decel="50000" fill="hold" grpId="0" nodeType="withEffect">
                                  <p:stCondLst>
                                    <p:cond delay="0"/>
                                  </p:stCondLst>
                                  <p:childTnLst>
                                    <p:animMotion origin="layout" path="M -4.44444E-6 4.5679E-6 C -0.06892 4.5679E-6 -0.125 -0.05587 -0.125 -0.125 C -0.125 -0.19414 -0.06892 -0.25 -4.44444E-6 -0.2497 C 0.06893 -0.25 0.125 -0.19414 0.125 -0.125 C 0.125 -0.05587 0.06893 4.5679E-6 -4.44444E-6 4.5679E-6 Z " pathEditMode="fixed" rAng="10800000" ptsTypes="AAAAA">
                                      <p:cBhvr>
                                        <p:cTn id="28" dur="2000" fill="hold"/>
                                        <p:tgtEl>
                                          <p:spTgt spid="11"/>
                                        </p:tgtEl>
                                        <p:attrNameLst>
                                          <p:attrName>ppt_x</p:attrName>
                                          <p:attrName>ppt_y</p:attrName>
                                        </p:attrNameLst>
                                      </p:cBhvr>
                                      <p:rCtr x="0" y="-12469"/>
                                    </p:animMotion>
                                  </p:childTnLst>
                                </p:cTn>
                              </p:par>
                            </p:childTnLst>
                          </p:cTn>
                        </p:par>
                        <p:par>
                          <p:cTn id="29" fill="hold">
                            <p:stCondLst>
                              <p:cond delay="2000"/>
                            </p:stCondLst>
                            <p:childTnLst>
                              <p:par>
                                <p:cTn id="30" presetID="1" presetClass="exit" presetSubtype="0" fill="hold" grpId="2"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grpId="2"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right)">
                                      <p:cBhvr>
                                        <p:cTn id="38" dur="500"/>
                                        <p:tgtEl>
                                          <p:spTgt spid="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6" grpId="0" animBg="1"/>
      <p:bldP spid="7" grpId="0" animBg="1"/>
      <p:bldP spid="13" grpId="1" animBg="1"/>
      <p:bldP spid="14" grpId="0" animBg="1"/>
      <p:bldP spid="15" grpId="0" animBg="1"/>
      <p:bldP spid="10" grpId="0" animBg="1"/>
      <p:bldP spid="10" grpId="1" animBg="1"/>
      <p:bldP spid="10" grpId="2" animBg="1"/>
      <p:bldP spid="11" grpId="0" animBg="1"/>
      <p:bldP spid="11" grpId="1" animBg="1"/>
      <p:bldP spid="11" grpId="2"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4">
            <a:extLst>
              <a:ext uri="{FF2B5EF4-FFF2-40B4-BE49-F238E27FC236}">
                <a16:creationId xmlns:a16="http://schemas.microsoft.com/office/drawing/2014/main" id="{6F859A0E-6210-3529-EB6C-A5F16B26EB24}"/>
              </a:ext>
            </a:extLst>
          </p:cNvPr>
          <p:cNvPicPr>
            <a:picLocks noChangeAspect="1"/>
          </p:cNvPicPr>
          <p:nvPr/>
        </p:nvPicPr>
        <p:blipFill>
          <a:blip r:embed="rId3">
            <a:alphaModFix/>
          </a:blip>
          <a:stretch>
            <a:fillRect/>
          </a:stretch>
        </p:blipFill>
        <p:spPr>
          <a:xfrm>
            <a:off x="1" y="0"/>
            <a:ext cx="9144000" cy="5143501"/>
          </a:xfrm>
          <a:prstGeom prst="rect">
            <a:avLst/>
          </a:prstGeom>
        </p:spPr>
      </p:pic>
      <p:sp>
        <p:nvSpPr>
          <p:cNvPr id="6" name="Freihandform 5">
            <a:extLst>
              <a:ext uri="{FF2B5EF4-FFF2-40B4-BE49-F238E27FC236}">
                <a16:creationId xmlns:a16="http://schemas.microsoft.com/office/drawing/2014/main" id="{7B0217DA-4515-EE85-ED11-7F76FD8652E9}"/>
              </a:ext>
            </a:extLst>
          </p:cNvPr>
          <p:cNvSpPr/>
          <p:nvPr/>
        </p:nvSpPr>
        <p:spPr>
          <a:xfrm>
            <a:off x="2422706" y="120215"/>
            <a:ext cx="736080" cy="2324158"/>
          </a:xfrm>
          <a:custGeom>
            <a:avLst/>
            <a:gdLst>
              <a:gd name="connsiteX0" fmla="*/ 762025 w 1347221"/>
              <a:gd name="connsiteY0" fmla="*/ 2324201 h 2324201"/>
              <a:gd name="connsiteX1" fmla="*/ 25 w 1347221"/>
              <a:gd name="connsiteY1" fmla="*/ 1193901 h 2324201"/>
              <a:gd name="connsiteX2" fmla="*/ 736625 w 1347221"/>
              <a:gd name="connsiteY2" fmla="*/ 101 h 2324201"/>
              <a:gd name="connsiteX3" fmla="*/ 1346225 w 1347221"/>
              <a:gd name="connsiteY3" fmla="*/ 1257401 h 2324201"/>
              <a:gd name="connsiteX4" fmla="*/ 850925 w 1347221"/>
              <a:gd name="connsiteY4" fmla="*/ 2286101 h 2324201"/>
              <a:gd name="connsiteX0" fmla="*/ 762025 w 1371966"/>
              <a:gd name="connsiteY0" fmla="*/ 2324201 h 2324201"/>
              <a:gd name="connsiteX1" fmla="*/ 25 w 1371966"/>
              <a:gd name="connsiteY1" fmla="*/ 1193901 h 2324201"/>
              <a:gd name="connsiteX2" fmla="*/ 736625 w 1371966"/>
              <a:gd name="connsiteY2" fmla="*/ 101 h 2324201"/>
              <a:gd name="connsiteX3" fmla="*/ 1346225 w 1371966"/>
              <a:gd name="connsiteY3" fmla="*/ 1257401 h 2324201"/>
              <a:gd name="connsiteX4" fmla="*/ 1185395 w 1371966"/>
              <a:gd name="connsiteY4" fmla="*/ 1801469 h 2324201"/>
              <a:gd name="connsiteX0" fmla="*/ 762025 w 1351896"/>
              <a:gd name="connsiteY0" fmla="*/ 2324201 h 2324201"/>
              <a:gd name="connsiteX1" fmla="*/ 25 w 1351896"/>
              <a:gd name="connsiteY1" fmla="*/ 1193901 h 2324201"/>
              <a:gd name="connsiteX2" fmla="*/ 736625 w 1351896"/>
              <a:gd name="connsiteY2" fmla="*/ 101 h 2324201"/>
              <a:gd name="connsiteX3" fmla="*/ 1346225 w 1351896"/>
              <a:gd name="connsiteY3" fmla="*/ 1257401 h 2324201"/>
              <a:gd name="connsiteX4" fmla="*/ 1185395 w 1351896"/>
              <a:gd name="connsiteY4" fmla="*/ 1801469 h 2324201"/>
              <a:gd name="connsiteX0" fmla="*/ 762025 w 1351896"/>
              <a:gd name="connsiteY0" fmla="*/ 2324201 h 2324201"/>
              <a:gd name="connsiteX1" fmla="*/ 25 w 1351896"/>
              <a:gd name="connsiteY1" fmla="*/ 1193901 h 2324201"/>
              <a:gd name="connsiteX2" fmla="*/ 736625 w 1351896"/>
              <a:gd name="connsiteY2" fmla="*/ 101 h 2324201"/>
              <a:gd name="connsiteX3" fmla="*/ 1346225 w 1351896"/>
              <a:gd name="connsiteY3" fmla="*/ 1257401 h 2324201"/>
              <a:gd name="connsiteX4" fmla="*/ 1185395 w 1351896"/>
              <a:gd name="connsiteY4" fmla="*/ 1801469 h 2324201"/>
              <a:gd name="connsiteX0" fmla="*/ 762025 w 1350630"/>
              <a:gd name="connsiteY0" fmla="*/ 2324201 h 2324201"/>
              <a:gd name="connsiteX1" fmla="*/ 25 w 1350630"/>
              <a:gd name="connsiteY1" fmla="*/ 1193901 h 2324201"/>
              <a:gd name="connsiteX2" fmla="*/ 736625 w 1350630"/>
              <a:gd name="connsiteY2" fmla="*/ 101 h 2324201"/>
              <a:gd name="connsiteX3" fmla="*/ 1346225 w 1350630"/>
              <a:gd name="connsiteY3" fmla="*/ 1257401 h 2324201"/>
              <a:gd name="connsiteX4" fmla="*/ 1168672 w 1350630"/>
              <a:gd name="connsiteY4" fmla="*/ 1810613 h 2324201"/>
              <a:gd name="connsiteX0" fmla="*/ 762025 w 1350628"/>
              <a:gd name="connsiteY0" fmla="*/ 2324158 h 2324158"/>
              <a:gd name="connsiteX1" fmla="*/ 25 w 1350628"/>
              <a:gd name="connsiteY1" fmla="*/ 1193858 h 2324158"/>
              <a:gd name="connsiteX2" fmla="*/ 736625 w 1350628"/>
              <a:gd name="connsiteY2" fmla="*/ 58 h 2324158"/>
              <a:gd name="connsiteX3" fmla="*/ 1346224 w 1350628"/>
              <a:gd name="connsiteY3" fmla="*/ 1147630 h 2324158"/>
              <a:gd name="connsiteX4" fmla="*/ 1168672 w 1350628"/>
              <a:gd name="connsiteY4" fmla="*/ 1810570 h 2324158"/>
              <a:gd name="connsiteX0" fmla="*/ 762025 w 1346224"/>
              <a:gd name="connsiteY0" fmla="*/ 2324158 h 2324158"/>
              <a:gd name="connsiteX1" fmla="*/ 25 w 1346224"/>
              <a:gd name="connsiteY1" fmla="*/ 1193858 h 2324158"/>
              <a:gd name="connsiteX2" fmla="*/ 736625 w 1346224"/>
              <a:gd name="connsiteY2" fmla="*/ 58 h 2324158"/>
              <a:gd name="connsiteX3" fmla="*/ 1346224 w 1346224"/>
              <a:gd name="connsiteY3" fmla="*/ 1147630 h 2324158"/>
              <a:gd name="connsiteX4" fmla="*/ 1168672 w 1346224"/>
              <a:gd name="connsiteY4" fmla="*/ 1810570 h 2324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224" h="2324158">
                <a:moveTo>
                  <a:pt x="762025" y="2324158"/>
                </a:moveTo>
                <a:cubicBezTo>
                  <a:pt x="383141" y="1952683"/>
                  <a:pt x="4258" y="1581208"/>
                  <a:pt x="25" y="1193858"/>
                </a:cubicBezTo>
                <a:cubicBezTo>
                  <a:pt x="-4208" y="806508"/>
                  <a:pt x="512259" y="7763"/>
                  <a:pt x="736625" y="58"/>
                </a:cubicBezTo>
                <a:cubicBezTo>
                  <a:pt x="960991" y="-7647"/>
                  <a:pt x="1327174" y="766630"/>
                  <a:pt x="1346224" y="1147630"/>
                </a:cubicBezTo>
                <a:cubicBezTo>
                  <a:pt x="1315103" y="1546918"/>
                  <a:pt x="1325505" y="1386136"/>
                  <a:pt x="1168672" y="1810570"/>
                </a:cubicBezTo>
              </a:path>
            </a:pathLst>
          </a:custGeom>
          <a:noFill/>
          <a:ln w="57150" cap="flat" cmpd="sng" algn="ctr">
            <a:solidFill>
              <a:schemeClr val="tx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7" name="Freihandform 6">
            <a:extLst>
              <a:ext uri="{FF2B5EF4-FFF2-40B4-BE49-F238E27FC236}">
                <a16:creationId xmlns:a16="http://schemas.microsoft.com/office/drawing/2014/main" id="{8EDBD45D-AC08-1BBF-0006-094C9E285B43}"/>
              </a:ext>
            </a:extLst>
          </p:cNvPr>
          <p:cNvSpPr/>
          <p:nvPr/>
        </p:nvSpPr>
        <p:spPr>
          <a:xfrm rot="17974909">
            <a:off x="158575" y="1264960"/>
            <a:ext cx="2508455" cy="2624724"/>
          </a:xfrm>
          <a:custGeom>
            <a:avLst/>
            <a:gdLst>
              <a:gd name="connsiteX0" fmla="*/ 762025 w 1347221"/>
              <a:gd name="connsiteY0" fmla="*/ 2324201 h 2324201"/>
              <a:gd name="connsiteX1" fmla="*/ 25 w 1347221"/>
              <a:gd name="connsiteY1" fmla="*/ 1193901 h 2324201"/>
              <a:gd name="connsiteX2" fmla="*/ 736625 w 1347221"/>
              <a:gd name="connsiteY2" fmla="*/ 101 h 2324201"/>
              <a:gd name="connsiteX3" fmla="*/ 1346225 w 1347221"/>
              <a:gd name="connsiteY3" fmla="*/ 1257401 h 2324201"/>
              <a:gd name="connsiteX4" fmla="*/ 850925 w 1347221"/>
              <a:gd name="connsiteY4" fmla="*/ 2286101 h 2324201"/>
              <a:gd name="connsiteX0" fmla="*/ 762042 w 1347238"/>
              <a:gd name="connsiteY0" fmla="*/ 2624448 h 2624448"/>
              <a:gd name="connsiteX1" fmla="*/ 42 w 1347238"/>
              <a:gd name="connsiteY1" fmla="*/ 1494148 h 2624448"/>
              <a:gd name="connsiteX2" fmla="*/ 729819 w 1347238"/>
              <a:gd name="connsiteY2" fmla="*/ 78 h 2624448"/>
              <a:gd name="connsiteX3" fmla="*/ 1346242 w 1347238"/>
              <a:gd name="connsiteY3" fmla="*/ 1557648 h 2624448"/>
              <a:gd name="connsiteX4" fmla="*/ 850942 w 1347238"/>
              <a:gd name="connsiteY4" fmla="*/ 2586348 h 2624448"/>
              <a:gd name="connsiteX0" fmla="*/ 762039 w 1081491"/>
              <a:gd name="connsiteY0" fmla="*/ 2624724 h 2624724"/>
              <a:gd name="connsiteX1" fmla="*/ 39 w 1081491"/>
              <a:gd name="connsiteY1" fmla="*/ 1494424 h 2624724"/>
              <a:gd name="connsiteX2" fmla="*/ 729816 w 1081491"/>
              <a:gd name="connsiteY2" fmla="*/ 354 h 2624724"/>
              <a:gd name="connsiteX3" fmla="*/ 1071783 w 1081491"/>
              <a:gd name="connsiteY3" fmla="*/ 1362635 h 2624724"/>
              <a:gd name="connsiteX4" fmla="*/ 850939 w 1081491"/>
              <a:gd name="connsiteY4" fmla="*/ 2586624 h 262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91" h="2624724">
                <a:moveTo>
                  <a:pt x="762039" y="2624724"/>
                </a:moveTo>
                <a:cubicBezTo>
                  <a:pt x="383155" y="2253249"/>
                  <a:pt x="5410" y="1931819"/>
                  <a:pt x="39" y="1494424"/>
                </a:cubicBezTo>
                <a:cubicBezTo>
                  <a:pt x="-5332" y="1057029"/>
                  <a:pt x="551192" y="22319"/>
                  <a:pt x="729816" y="354"/>
                </a:cubicBezTo>
                <a:cubicBezTo>
                  <a:pt x="908440" y="-21611"/>
                  <a:pt x="1052733" y="981635"/>
                  <a:pt x="1071783" y="1362635"/>
                </a:cubicBezTo>
                <a:cubicBezTo>
                  <a:pt x="1090833" y="1743635"/>
                  <a:pt x="1108114" y="2262774"/>
                  <a:pt x="850939" y="2586624"/>
                </a:cubicBezTo>
              </a:path>
            </a:pathLst>
          </a:custGeom>
          <a:noFill/>
          <a:ln w="57150" cap="flat" cmpd="sng" algn="ctr">
            <a:solidFill>
              <a:schemeClr val="tx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4" name="Freihandform 13">
            <a:extLst>
              <a:ext uri="{FF2B5EF4-FFF2-40B4-BE49-F238E27FC236}">
                <a16:creationId xmlns:a16="http://schemas.microsoft.com/office/drawing/2014/main" id="{45B6DD59-6539-00AF-0ADB-F7544DF6C3AE}"/>
              </a:ext>
            </a:extLst>
          </p:cNvPr>
          <p:cNvSpPr/>
          <p:nvPr/>
        </p:nvSpPr>
        <p:spPr>
          <a:xfrm rot="17974909" flipH="1" flipV="1">
            <a:off x="3105271" y="1565141"/>
            <a:ext cx="1804879" cy="2625423"/>
          </a:xfrm>
          <a:custGeom>
            <a:avLst/>
            <a:gdLst>
              <a:gd name="connsiteX0" fmla="*/ 762025 w 1347221"/>
              <a:gd name="connsiteY0" fmla="*/ 2324201 h 2324201"/>
              <a:gd name="connsiteX1" fmla="*/ 25 w 1347221"/>
              <a:gd name="connsiteY1" fmla="*/ 1193901 h 2324201"/>
              <a:gd name="connsiteX2" fmla="*/ 736625 w 1347221"/>
              <a:gd name="connsiteY2" fmla="*/ 101 h 2324201"/>
              <a:gd name="connsiteX3" fmla="*/ 1346225 w 1347221"/>
              <a:gd name="connsiteY3" fmla="*/ 1257401 h 2324201"/>
              <a:gd name="connsiteX4" fmla="*/ 850925 w 1347221"/>
              <a:gd name="connsiteY4" fmla="*/ 2286101 h 2324201"/>
              <a:gd name="connsiteX0" fmla="*/ 762042 w 1347238"/>
              <a:gd name="connsiteY0" fmla="*/ 2624448 h 2624448"/>
              <a:gd name="connsiteX1" fmla="*/ 42 w 1347238"/>
              <a:gd name="connsiteY1" fmla="*/ 1494148 h 2624448"/>
              <a:gd name="connsiteX2" fmla="*/ 729819 w 1347238"/>
              <a:gd name="connsiteY2" fmla="*/ 78 h 2624448"/>
              <a:gd name="connsiteX3" fmla="*/ 1346242 w 1347238"/>
              <a:gd name="connsiteY3" fmla="*/ 1557648 h 2624448"/>
              <a:gd name="connsiteX4" fmla="*/ 850942 w 1347238"/>
              <a:gd name="connsiteY4" fmla="*/ 2586348 h 2624448"/>
              <a:gd name="connsiteX0" fmla="*/ 762039 w 1081491"/>
              <a:gd name="connsiteY0" fmla="*/ 2624724 h 2624724"/>
              <a:gd name="connsiteX1" fmla="*/ 39 w 1081491"/>
              <a:gd name="connsiteY1" fmla="*/ 1494424 h 2624724"/>
              <a:gd name="connsiteX2" fmla="*/ 729816 w 1081491"/>
              <a:gd name="connsiteY2" fmla="*/ 354 h 2624724"/>
              <a:gd name="connsiteX3" fmla="*/ 1071783 w 1081491"/>
              <a:gd name="connsiteY3" fmla="*/ 1362635 h 2624724"/>
              <a:gd name="connsiteX4" fmla="*/ 850939 w 1081491"/>
              <a:gd name="connsiteY4" fmla="*/ 2586624 h 2624724"/>
              <a:gd name="connsiteX0" fmla="*/ 762039 w 1162638"/>
              <a:gd name="connsiteY0" fmla="*/ 2624724 h 2624724"/>
              <a:gd name="connsiteX1" fmla="*/ 39 w 1162638"/>
              <a:gd name="connsiteY1" fmla="*/ 1494424 h 2624724"/>
              <a:gd name="connsiteX2" fmla="*/ 729816 w 1162638"/>
              <a:gd name="connsiteY2" fmla="*/ 354 h 2624724"/>
              <a:gd name="connsiteX3" fmla="*/ 1071783 w 1162638"/>
              <a:gd name="connsiteY3" fmla="*/ 1362635 h 2624724"/>
              <a:gd name="connsiteX4" fmla="*/ 1031897 w 1162638"/>
              <a:gd name="connsiteY4" fmla="*/ 2209203 h 2624724"/>
              <a:gd name="connsiteX0" fmla="*/ 762039 w 1098580"/>
              <a:gd name="connsiteY0" fmla="*/ 2624724 h 2624724"/>
              <a:gd name="connsiteX1" fmla="*/ 39 w 1098580"/>
              <a:gd name="connsiteY1" fmla="*/ 1494424 h 2624724"/>
              <a:gd name="connsiteX2" fmla="*/ 729816 w 1098580"/>
              <a:gd name="connsiteY2" fmla="*/ 354 h 2624724"/>
              <a:gd name="connsiteX3" fmla="*/ 1071783 w 1098580"/>
              <a:gd name="connsiteY3" fmla="*/ 1362635 h 2624724"/>
              <a:gd name="connsiteX4" fmla="*/ 1031897 w 1098580"/>
              <a:gd name="connsiteY4" fmla="*/ 2209203 h 2624724"/>
              <a:gd name="connsiteX0" fmla="*/ 762039 w 1085606"/>
              <a:gd name="connsiteY0" fmla="*/ 2624724 h 2624724"/>
              <a:gd name="connsiteX1" fmla="*/ 39 w 1085606"/>
              <a:gd name="connsiteY1" fmla="*/ 1494424 h 2624724"/>
              <a:gd name="connsiteX2" fmla="*/ 729816 w 1085606"/>
              <a:gd name="connsiteY2" fmla="*/ 354 h 2624724"/>
              <a:gd name="connsiteX3" fmla="*/ 1071783 w 1085606"/>
              <a:gd name="connsiteY3" fmla="*/ 1362635 h 2624724"/>
              <a:gd name="connsiteX4" fmla="*/ 1031897 w 1085606"/>
              <a:gd name="connsiteY4" fmla="*/ 2209203 h 2624724"/>
              <a:gd name="connsiteX0" fmla="*/ 762039 w 1078727"/>
              <a:gd name="connsiteY0" fmla="*/ 2624724 h 2624724"/>
              <a:gd name="connsiteX1" fmla="*/ 39 w 1078727"/>
              <a:gd name="connsiteY1" fmla="*/ 1494424 h 2624724"/>
              <a:gd name="connsiteX2" fmla="*/ 729816 w 1078727"/>
              <a:gd name="connsiteY2" fmla="*/ 354 h 2624724"/>
              <a:gd name="connsiteX3" fmla="*/ 1071783 w 1078727"/>
              <a:gd name="connsiteY3" fmla="*/ 1362635 h 2624724"/>
              <a:gd name="connsiteX4" fmla="*/ 1031897 w 1078727"/>
              <a:gd name="connsiteY4" fmla="*/ 2209203 h 2624724"/>
              <a:gd name="connsiteX0" fmla="*/ 461464 w 778152"/>
              <a:gd name="connsiteY0" fmla="*/ 2625423 h 2625423"/>
              <a:gd name="connsiteX1" fmla="*/ 70 w 778152"/>
              <a:gd name="connsiteY1" fmla="*/ 1593512 h 2625423"/>
              <a:gd name="connsiteX2" fmla="*/ 429241 w 778152"/>
              <a:gd name="connsiteY2" fmla="*/ 1053 h 2625423"/>
              <a:gd name="connsiteX3" fmla="*/ 771208 w 778152"/>
              <a:gd name="connsiteY3" fmla="*/ 1363334 h 2625423"/>
              <a:gd name="connsiteX4" fmla="*/ 731322 w 778152"/>
              <a:gd name="connsiteY4" fmla="*/ 2209902 h 2625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52" h="2625423">
                <a:moveTo>
                  <a:pt x="461464" y="2625423"/>
                </a:moveTo>
                <a:cubicBezTo>
                  <a:pt x="82580" y="2253948"/>
                  <a:pt x="5441" y="2030907"/>
                  <a:pt x="70" y="1593512"/>
                </a:cubicBezTo>
                <a:cubicBezTo>
                  <a:pt x="-5301" y="1156117"/>
                  <a:pt x="300718" y="39416"/>
                  <a:pt x="429241" y="1053"/>
                </a:cubicBezTo>
                <a:cubicBezTo>
                  <a:pt x="557764" y="-37310"/>
                  <a:pt x="752158" y="982334"/>
                  <a:pt x="771208" y="1363334"/>
                </a:cubicBezTo>
                <a:cubicBezTo>
                  <a:pt x="790258" y="1744334"/>
                  <a:pt x="767871" y="1774513"/>
                  <a:pt x="731322" y="2209902"/>
                </a:cubicBezTo>
              </a:path>
            </a:pathLst>
          </a:custGeom>
          <a:noFill/>
          <a:ln w="57150" cap="flat" cmpd="sng" algn="ctr">
            <a:solidFill>
              <a:schemeClr val="tx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5" name="Freihandform 14">
            <a:extLst>
              <a:ext uri="{FF2B5EF4-FFF2-40B4-BE49-F238E27FC236}">
                <a16:creationId xmlns:a16="http://schemas.microsoft.com/office/drawing/2014/main" id="{1C74B2AA-4BB0-FF84-AF04-A365D3678DA8}"/>
              </a:ext>
            </a:extLst>
          </p:cNvPr>
          <p:cNvSpPr/>
          <p:nvPr/>
        </p:nvSpPr>
        <p:spPr>
          <a:xfrm flipH="1" flipV="1">
            <a:off x="2528476" y="2759340"/>
            <a:ext cx="736625" cy="2324201"/>
          </a:xfrm>
          <a:custGeom>
            <a:avLst/>
            <a:gdLst>
              <a:gd name="connsiteX0" fmla="*/ 762025 w 1347221"/>
              <a:gd name="connsiteY0" fmla="*/ 2324201 h 2324201"/>
              <a:gd name="connsiteX1" fmla="*/ 25 w 1347221"/>
              <a:gd name="connsiteY1" fmla="*/ 1193901 h 2324201"/>
              <a:gd name="connsiteX2" fmla="*/ 736625 w 1347221"/>
              <a:gd name="connsiteY2" fmla="*/ 101 h 2324201"/>
              <a:gd name="connsiteX3" fmla="*/ 1346225 w 1347221"/>
              <a:gd name="connsiteY3" fmla="*/ 1257401 h 2324201"/>
              <a:gd name="connsiteX4" fmla="*/ 850925 w 1347221"/>
              <a:gd name="connsiteY4" fmla="*/ 2286101 h 232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221" h="2324201">
                <a:moveTo>
                  <a:pt x="762025" y="2324201"/>
                </a:moveTo>
                <a:cubicBezTo>
                  <a:pt x="383141" y="1952726"/>
                  <a:pt x="4258" y="1581251"/>
                  <a:pt x="25" y="1193901"/>
                </a:cubicBezTo>
                <a:cubicBezTo>
                  <a:pt x="-4208" y="806551"/>
                  <a:pt x="512258" y="-10482"/>
                  <a:pt x="736625" y="101"/>
                </a:cubicBezTo>
                <a:cubicBezTo>
                  <a:pt x="960992" y="10684"/>
                  <a:pt x="1327175" y="876401"/>
                  <a:pt x="1346225" y="1257401"/>
                </a:cubicBezTo>
                <a:cubicBezTo>
                  <a:pt x="1365275" y="1638401"/>
                  <a:pt x="1108100" y="1962251"/>
                  <a:pt x="850925" y="2286101"/>
                </a:cubicBezTo>
              </a:path>
            </a:pathLst>
          </a:custGeom>
          <a:noFill/>
          <a:ln w="57150" cap="flat" cmpd="sng" algn="ctr">
            <a:solidFill>
              <a:schemeClr val="tx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3" name="Connector 18">
            <a:extLst>
              <a:ext uri="{FF2B5EF4-FFF2-40B4-BE49-F238E27FC236}">
                <a16:creationId xmlns:a16="http://schemas.microsoft.com/office/drawing/2014/main" id="{6FA23824-12BE-45B6-6F4F-A279E6626E4A}"/>
              </a:ext>
            </a:extLst>
          </p:cNvPr>
          <p:cNvSpPr/>
          <p:nvPr/>
        </p:nvSpPr>
        <p:spPr bwMode="auto">
          <a:xfrm>
            <a:off x="2979634" y="1609942"/>
            <a:ext cx="358303" cy="378169"/>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kumimoji="1" lang="en-US" sz="1350" b="1" baseline="30000" dirty="0">
                <a:solidFill>
                  <a:srgbClr val="FFFFFF"/>
                </a:solidFill>
                <a:latin typeface="Verdana"/>
                <a:cs typeface="Verdana"/>
              </a:rPr>
              <a:t>-</a:t>
            </a:r>
          </a:p>
        </p:txBody>
      </p:sp>
      <p:sp>
        <p:nvSpPr>
          <p:cNvPr id="4" name="Connector 20">
            <a:extLst>
              <a:ext uri="{FF2B5EF4-FFF2-40B4-BE49-F238E27FC236}">
                <a16:creationId xmlns:a16="http://schemas.microsoft.com/office/drawing/2014/main" id="{775CB1E7-F12E-8A36-D92F-CA5B0B4F72FF}"/>
              </a:ext>
            </a:extLst>
          </p:cNvPr>
          <p:cNvSpPr/>
          <p:nvPr/>
        </p:nvSpPr>
        <p:spPr bwMode="auto">
          <a:xfrm>
            <a:off x="2667247" y="2412772"/>
            <a:ext cx="358303" cy="378169"/>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lang="en-US" sz="1350" b="1" baseline="30000" dirty="0">
                <a:solidFill>
                  <a:srgbClr val="FFFFFF"/>
                </a:solidFill>
                <a:latin typeface="Verdana"/>
                <a:cs typeface="Verdana"/>
              </a:rPr>
              <a:t>+</a:t>
            </a:r>
            <a:endParaRPr kumimoji="1" lang="en-US" sz="1350" b="1" baseline="30000" dirty="0">
              <a:solidFill>
                <a:srgbClr val="FFFFFF"/>
              </a:solidFill>
              <a:latin typeface="Verdana"/>
              <a:cs typeface="Verdana"/>
            </a:endParaRPr>
          </a:p>
        </p:txBody>
      </p:sp>
    </p:spTree>
    <p:extLst>
      <p:ext uri="{BB962C8B-B14F-4D97-AF65-F5344CB8AC3E}">
        <p14:creationId xmlns:p14="http://schemas.microsoft.com/office/powerpoint/2010/main" val="312515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Event Horizon and Information Loss</a:t>
            </a:r>
          </a:p>
        </p:txBody>
      </p:sp>
      <p:pic>
        <p:nvPicPr>
          <p:cNvPr id="13" name="Content Placeholder 4">
            <a:extLst>
              <a:ext uri="{FF2B5EF4-FFF2-40B4-BE49-F238E27FC236}">
                <a16:creationId xmlns:a16="http://schemas.microsoft.com/office/drawing/2014/main" id="{0A7672A5-7541-C19E-AFD4-E55005563DFC}"/>
              </a:ext>
            </a:extLst>
          </p:cNvPr>
          <p:cNvPicPr>
            <a:picLocks noGrp="1" noChangeAspect="1"/>
          </p:cNvPicPr>
          <p:nvPr>
            <p:ph idx="1"/>
          </p:nvPr>
        </p:nvPicPr>
        <p:blipFill>
          <a:blip r:embed="rId10"/>
          <a:srcRect t="13782" b="13782"/>
          <a:stretch>
            <a:fillRect/>
          </a:stretch>
        </p:blipFill>
        <p:spPr>
          <a:xfrm>
            <a:off x="1314450" y="885994"/>
            <a:ext cx="6515100" cy="3775304"/>
          </a:xfrm>
          <a:prstGeom prst="rect">
            <a:avLst/>
          </a:prstGeom>
        </p:spPr>
      </p:pic>
      <p:grpSp>
        <p:nvGrpSpPr>
          <p:cNvPr id="14" name="Group 5">
            <a:extLst>
              <a:ext uri="{FF2B5EF4-FFF2-40B4-BE49-F238E27FC236}">
                <a16:creationId xmlns:a16="http://schemas.microsoft.com/office/drawing/2014/main" id="{198C6DAA-E99D-6461-33D7-DEA6C3E55C0D}"/>
              </a:ext>
            </a:extLst>
          </p:cNvPr>
          <p:cNvGrpSpPr/>
          <p:nvPr/>
        </p:nvGrpSpPr>
        <p:grpSpPr>
          <a:xfrm>
            <a:off x="5360194" y="2767338"/>
            <a:ext cx="230981" cy="608620"/>
            <a:chOff x="6575425" y="4713721"/>
            <a:chExt cx="307975" cy="811493"/>
          </a:xfrm>
        </p:grpSpPr>
        <p:sp>
          <p:nvSpPr>
            <p:cNvPr id="15" name="Curved Right Arrow 3">
              <a:extLst>
                <a:ext uri="{FF2B5EF4-FFF2-40B4-BE49-F238E27FC236}">
                  <a16:creationId xmlns:a16="http://schemas.microsoft.com/office/drawing/2014/main" id="{4C1482D5-5542-4247-56D2-D86685732071}"/>
                </a:ext>
              </a:extLst>
            </p:cNvPr>
            <p:cNvSpPr/>
            <p:nvPr/>
          </p:nvSpPr>
          <p:spPr bwMode="auto">
            <a:xfrm flipH="1" flipV="1">
              <a:off x="6578600" y="4768850"/>
              <a:ext cx="304800" cy="342900"/>
            </a:xfrm>
            <a:prstGeom prst="curvedRightArrow">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16" name="Down Arrow 2">
              <a:extLst>
                <a:ext uri="{FF2B5EF4-FFF2-40B4-BE49-F238E27FC236}">
                  <a16:creationId xmlns:a16="http://schemas.microsoft.com/office/drawing/2014/main" id="{F375D9CB-B9A3-8EA4-388E-674353B0563D}"/>
                </a:ext>
              </a:extLst>
            </p:cNvPr>
            <p:cNvSpPr/>
            <p:nvPr/>
          </p:nvSpPr>
          <p:spPr bwMode="auto">
            <a:xfrm>
              <a:off x="6607142" y="4713721"/>
              <a:ext cx="276258" cy="811493"/>
            </a:xfrm>
            <a:prstGeom prst="downArrow">
              <a:avLst>
                <a:gd name="adj1" fmla="val 40804"/>
                <a:gd name="adj2" fmla="val 97074"/>
              </a:avLst>
            </a:prstGeom>
            <a:solidFill>
              <a:srgbClr val="FF0000"/>
            </a:solidFill>
            <a:ln w="38100" cap="flat" cmpd="sng" algn="ctr">
              <a:noFill/>
              <a:prstDash val="solid"/>
              <a:round/>
              <a:headEnd type="none" w="med" len="med"/>
              <a:tailEnd type="none" w="med" len="med"/>
            </a:ln>
            <a:effectLst/>
            <a:scene3d>
              <a:camera prst="orthographicFront"/>
              <a:lightRig rig="freezing" dir="t"/>
            </a:scene3d>
            <a:sp3d prstMaterial="plastic">
              <a:bevelT w="254000" h="254000"/>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17" name="Curved Right Arrow 37">
              <a:extLst>
                <a:ext uri="{FF2B5EF4-FFF2-40B4-BE49-F238E27FC236}">
                  <a16:creationId xmlns:a16="http://schemas.microsoft.com/office/drawing/2014/main" id="{EF7F384A-FE3D-8C32-BD36-8F5888312B63}"/>
                </a:ext>
              </a:extLst>
            </p:cNvPr>
            <p:cNvSpPr/>
            <p:nvPr/>
          </p:nvSpPr>
          <p:spPr bwMode="auto">
            <a:xfrm flipH="1" flipV="1">
              <a:off x="6575425" y="4769305"/>
              <a:ext cx="304800" cy="224970"/>
            </a:xfrm>
            <a:custGeom>
              <a:avLst/>
              <a:gdLst>
                <a:gd name="connsiteX0" fmla="*/ 0 w 304800"/>
                <a:gd name="connsiteY0" fmla="*/ 114300 h 342900"/>
                <a:gd name="connsiteX1" fmla="*/ 228600 w 304800"/>
                <a:gd name="connsiteY1" fmla="*/ 224970 h 342900"/>
                <a:gd name="connsiteX2" fmla="*/ 228600 w 304800"/>
                <a:gd name="connsiteY2" fmla="*/ 186870 h 342900"/>
                <a:gd name="connsiteX3" fmla="*/ 304800 w 304800"/>
                <a:gd name="connsiteY3" fmla="*/ 266700 h 342900"/>
                <a:gd name="connsiteX4" fmla="*/ 228600 w 304800"/>
                <a:gd name="connsiteY4" fmla="*/ 339270 h 342900"/>
                <a:gd name="connsiteX5" fmla="*/ 228600 w 304800"/>
                <a:gd name="connsiteY5" fmla="*/ 301170 h 342900"/>
                <a:gd name="connsiteX6" fmla="*/ 0 w 304800"/>
                <a:gd name="connsiteY6" fmla="*/ 190500 h 342900"/>
                <a:gd name="connsiteX7" fmla="*/ 0 w 304800"/>
                <a:gd name="connsiteY7" fmla="*/ 114300 h 342900"/>
                <a:gd name="connsiteX0" fmla="*/ 304800 w 304800"/>
                <a:gd name="connsiteY0" fmla="*/ 76200 h 342900"/>
                <a:gd name="connsiteX1" fmla="*/ 17432 w 304800"/>
                <a:gd name="connsiteY1" fmla="*/ 152400 h 342900"/>
                <a:gd name="connsiteX2" fmla="*/ 184869 w 304800"/>
                <a:gd name="connsiteY2" fmla="*/ 9220 h 342900"/>
                <a:gd name="connsiteX3" fmla="*/ 304800 w 304800"/>
                <a:gd name="connsiteY3" fmla="*/ 0 h 342900"/>
                <a:gd name="connsiteX4" fmla="*/ 304800 w 304800"/>
                <a:gd name="connsiteY4" fmla="*/ 76200 h 342900"/>
                <a:gd name="connsiteX0" fmla="*/ 0 w 304800"/>
                <a:gd name="connsiteY0" fmla="*/ 114300 h 342900"/>
                <a:gd name="connsiteX1" fmla="*/ 228600 w 304800"/>
                <a:gd name="connsiteY1" fmla="*/ 224970 h 342900"/>
                <a:gd name="connsiteX2" fmla="*/ 228600 w 304800"/>
                <a:gd name="connsiteY2" fmla="*/ 186870 h 342900"/>
                <a:gd name="connsiteX3" fmla="*/ 304800 w 304800"/>
                <a:gd name="connsiteY3" fmla="*/ 266700 h 342900"/>
                <a:gd name="connsiteX4" fmla="*/ 228600 w 304800"/>
                <a:gd name="connsiteY4" fmla="*/ 339270 h 342900"/>
                <a:gd name="connsiteX5" fmla="*/ 228600 w 304800"/>
                <a:gd name="connsiteY5" fmla="*/ 301170 h 342900"/>
                <a:gd name="connsiteX6" fmla="*/ 0 w 304800"/>
                <a:gd name="connsiteY6" fmla="*/ 190500 h 342900"/>
                <a:gd name="connsiteX7" fmla="*/ 0 w 304800"/>
                <a:gd name="connsiteY7" fmla="*/ 114300 h 342900"/>
                <a:gd name="connsiteX8" fmla="*/ 304800 w 304800"/>
                <a:gd name="connsiteY8" fmla="*/ 0 h 342900"/>
                <a:gd name="connsiteX9" fmla="*/ 304800 w 304800"/>
                <a:gd name="connsiteY9" fmla="*/ 76200 h 342900"/>
                <a:gd name="connsiteX10" fmla="*/ 17432 w 304800"/>
                <a:gd name="connsiteY10" fmla="*/ 152400 h 34290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304800 w 304800"/>
                <a:gd name="connsiteY8" fmla="*/ 0 h 339270"/>
                <a:gd name="connsiteX9" fmla="*/ 304800 w 304800"/>
                <a:gd name="connsiteY9" fmla="*/ 76200 h 339270"/>
                <a:gd name="connsiteX10" fmla="*/ 17432 w 304800"/>
                <a:gd name="connsiteY10" fmla="*/ 1524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304800 w 304800"/>
                <a:gd name="connsiteY8" fmla="*/ 76200 h 339270"/>
                <a:gd name="connsiteX9" fmla="*/ 17432 w 304800"/>
                <a:gd name="connsiteY9" fmla="*/ 1524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17432 w 304800"/>
                <a:gd name="connsiteY8" fmla="*/ 152400 h 339270"/>
                <a:gd name="connsiteX0" fmla="*/ 0 w 304800"/>
                <a:gd name="connsiteY0" fmla="*/ 38100 h 263070"/>
                <a:gd name="connsiteX1" fmla="*/ 228600 w 304800"/>
                <a:gd name="connsiteY1" fmla="*/ 148770 h 263070"/>
                <a:gd name="connsiteX2" fmla="*/ 228600 w 304800"/>
                <a:gd name="connsiteY2" fmla="*/ 110670 h 263070"/>
                <a:gd name="connsiteX3" fmla="*/ 304800 w 304800"/>
                <a:gd name="connsiteY3" fmla="*/ 190500 h 263070"/>
                <a:gd name="connsiteX4" fmla="*/ 228600 w 304800"/>
                <a:gd name="connsiteY4" fmla="*/ 263070 h 263070"/>
                <a:gd name="connsiteX5" fmla="*/ 228600 w 304800"/>
                <a:gd name="connsiteY5" fmla="*/ 224970 h 263070"/>
                <a:gd name="connsiteX6" fmla="*/ 0 w 304800"/>
                <a:gd name="connsiteY6" fmla="*/ 114300 h 263070"/>
                <a:gd name="connsiteX7" fmla="*/ 0 w 304800"/>
                <a:gd name="connsiteY7" fmla="*/ 38100 h 263070"/>
                <a:gd name="connsiteX0" fmla="*/ 304800 w 304800"/>
                <a:gd name="connsiteY0" fmla="*/ 0 h 263070"/>
                <a:gd name="connsiteX1" fmla="*/ 17432 w 304800"/>
                <a:gd name="connsiteY1" fmla="*/ 76200 h 263070"/>
                <a:gd name="connsiteX2" fmla="*/ 304800 w 304800"/>
                <a:gd name="connsiteY2" fmla="*/ 0 h 263070"/>
                <a:gd name="connsiteX0" fmla="*/ 0 w 304800"/>
                <a:gd name="connsiteY0" fmla="*/ 38100 h 263070"/>
                <a:gd name="connsiteX1" fmla="*/ 228600 w 304800"/>
                <a:gd name="connsiteY1" fmla="*/ 148770 h 263070"/>
                <a:gd name="connsiteX2" fmla="*/ 228600 w 304800"/>
                <a:gd name="connsiteY2" fmla="*/ 110670 h 263070"/>
                <a:gd name="connsiteX3" fmla="*/ 304800 w 304800"/>
                <a:gd name="connsiteY3" fmla="*/ 190500 h 263070"/>
                <a:gd name="connsiteX4" fmla="*/ 228600 w 304800"/>
                <a:gd name="connsiteY4" fmla="*/ 263070 h 263070"/>
                <a:gd name="connsiteX5" fmla="*/ 228600 w 304800"/>
                <a:gd name="connsiteY5" fmla="*/ 224970 h 263070"/>
                <a:gd name="connsiteX6" fmla="*/ 0 w 304800"/>
                <a:gd name="connsiteY6" fmla="*/ 114300 h 263070"/>
                <a:gd name="connsiteX7" fmla="*/ 0 w 304800"/>
                <a:gd name="connsiteY7" fmla="*/ 38100 h 263070"/>
                <a:gd name="connsiteX8" fmla="*/ 17432 w 304800"/>
                <a:gd name="connsiteY8" fmla="*/ 76200 h 263070"/>
                <a:gd name="connsiteX0" fmla="*/ 0 w 396240"/>
                <a:gd name="connsiteY0" fmla="*/ 38100 h 263070"/>
                <a:gd name="connsiteX1" fmla="*/ 228600 w 396240"/>
                <a:gd name="connsiteY1" fmla="*/ 148770 h 263070"/>
                <a:gd name="connsiteX2" fmla="*/ 228600 w 396240"/>
                <a:gd name="connsiteY2" fmla="*/ 110670 h 263070"/>
                <a:gd name="connsiteX3" fmla="*/ 304800 w 396240"/>
                <a:gd name="connsiteY3" fmla="*/ 190500 h 263070"/>
                <a:gd name="connsiteX4" fmla="*/ 228600 w 396240"/>
                <a:gd name="connsiteY4" fmla="*/ 263070 h 263070"/>
                <a:gd name="connsiteX5" fmla="*/ 228600 w 396240"/>
                <a:gd name="connsiteY5" fmla="*/ 224970 h 263070"/>
                <a:gd name="connsiteX6" fmla="*/ 0 w 396240"/>
                <a:gd name="connsiteY6" fmla="*/ 114300 h 263070"/>
                <a:gd name="connsiteX7" fmla="*/ 0 w 396240"/>
                <a:gd name="connsiteY7" fmla="*/ 38100 h 263070"/>
                <a:gd name="connsiteX0" fmla="*/ 304800 w 396240"/>
                <a:gd name="connsiteY0" fmla="*/ 0 h 263070"/>
                <a:gd name="connsiteX1" fmla="*/ 17432 w 396240"/>
                <a:gd name="connsiteY1" fmla="*/ 76200 h 263070"/>
                <a:gd name="connsiteX2" fmla="*/ 396240 w 396240"/>
                <a:gd name="connsiteY2" fmla="*/ 91440 h 263070"/>
                <a:gd name="connsiteX0" fmla="*/ 0 w 396240"/>
                <a:gd name="connsiteY0" fmla="*/ 38100 h 263070"/>
                <a:gd name="connsiteX1" fmla="*/ 228600 w 396240"/>
                <a:gd name="connsiteY1" fmla="*/ 148770 h 263070"/>
                <a:gd name="connsiteX2" fmla="*/ 228600 w 396240"/>
                <a:gd name="connsiteY2" fmla="*/ 110670 h 263070"/>
                <a:gd name="connsiteX3" fmla="*/ 304800 w 396240"/>
                <a:gd name="connsiteY3" fmla="*/ 190500 h 263070"/>
                <a:gd name="connsiteX4" fmla="*/ 228600 w 396240"/>
                <a:gd name="connsiteY4" fmla="*/ 263070 h 263070"/>
                <a:gd name="connsiteX5" fmla="*/ 228600 w 396240"/>
                <a:gd name="connsiteY5" fmla="*/ 224970 h 263070"/>
                <a:gd name="connsiteX6" fmla="*/ 0 w 396240"/>
                <a:gd name="connsiteY6" fmla="*/ 114300 h 263070"/>
                <a:gd name="connsiteX7" fmla="*/ 0 w 396240"/>
                <a:gd name="connsiteY7" fmla="*/ 38100 h 263070"/>
                <a:gd name="connsiteX8" fmla="*/ 17432 w 396240"/>
                <a:gd name="connsiteY8" fmla="*/ 76200 h 2630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0" fmla="*/ 17432 w 396240"/>
                <a:gd name="connsiteY0" fmla="*/ 38100 h 224970"/>
                <a:gd name="connsiteX1" fmla="*/ 396240 w 396240"/>
                <a:gd name="connsiteY1" fmla="*/ 5334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8" fmla="*/ 17432 w 396240"/>
                <a:gd name="connsiteY8" fmla="*/ 3810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0" fmla="*/ 17432 w 396240"/>
                <a:gd name="connsiteY0" fmla="*/ 38100 h 224970"/>
                <a:gd name="connsiteX1" fmla="*/ 396240 w 396240"/>
                <a:gd name="connsiteY1" fmla="*/ 53340 h 224970"/>
                <a:gd name="connsiteX2" fmla="*/ 17432 w 396240"/>
                <a:gd name="connsiteY2" fmla="*/ 3810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8" fmla="*/ 17432 w 396240"/>
                <a:gd name="connsiteY8"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8" fmla="*/ 17432 w 304800"/>
                <a:gd name="connsiteY8"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24970" stroke="0" extrusionOk="0">
                  <a:moveTo>
                    <a:pt x="0" y="0"/>
                  </a:moveTo>
                  <a:cubicBezTo>
                    <a:pt x="0" y="52121"/>
                    <a:pt x="94025" y="97640"/>
                    <a:pt x="228600" y="110670"/>
                  </a:cubicBezTo>
                  <a:lnTo>
                    <a:pt x="228600" y="72570"/>
                  </a:lnTo>
                  <a:lnTo>
                    <a:pt x="304800" y="152400"/>
                  </a:lnTo>
                  <a:lnTo>
                    <a:pt x="228600" y="224970"/>
                  </a:lnTo>
                  <a:lnTo>
                    <a:pt x="228600" y="186870"/>
                  </a:lnTo>
                  <a:cubicBezTo>
                    <a:pt x="94025" y="173840"/>
                    <a:pt x="0" y="128320"/>
                    <a:pt x="0" y="76200"/>
                  </a:cubicBezTo>
                  <a:lnTo>
                    <a:pt x="0" y="0"/>
                  </a:lnTo>
                  <a:close/>
                </a:path>
                <a:path w="304800" h="224970" fill="darkenLess" stroke="0" extrusionOk="0">
                  <a:moveTo>
                    <a:pt x="17432" y="38100"/>
                  </a:moveTo>
                  <a:cubicBezTo>
                    <a:pt x="14796" y="38100"/>
                    <a:pt x="21590" y="40640"/>
                    <a:pt x="21590" y="40640"/>
                  </a:cubicBezTo>
                  <a:lnTo>
                    <a:pt x="17432" y="38100"/>
                  </a:lnTo>
                  <a:close/>
                </a:path>
                <a:path w="304800" h="224970" fill="none" extrusionOk="0">
                  <a:moveTo>
                    <a:pt x="0" y="0"/>
                  </a:moveTo>
                  <a:cubicBezTo>
                    <a:pt x="0" y="52121"/>
                    <a:pt x="94025" y="97640"/>
                    <a:pt x="228600" y="110670"/>
                  </a:cubicBezTo>
                  <a:lnTo>
                    <a:pt x="228600" y="72570"/>
                  </a:lnTo>
                  <a:lnTo>
                    <a:pt x="304800" y="152400"/>
                  </a:lnTo>
                  <a:lnTo>
                    <a:pt x="228600" y="224970"/>
                  </a:lnTo>
                  <a:lnTo>
                    <a:pt x="228600" y="186870"/>
                  </a:lnTo>
                  <a:cubicBezTo>
                    <a:pt x="94025" y="173840"/>
                    <a:pt x="0" y="128320"/>
                    <a:pt x="0" y="76200"/>
                  </a:cubicBezTo>
                  <a:lnTo>
                    <a:pt x="0" y="0"/>
                  </a:lnTo>
                </a:path>
              </a:pathLst>
            </a:cu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grpSp>
      <p:sp>
        <p:nvSpPr>
          <p:cNvPr id="18" name="Connector 33">
            <a:extLst>
              <a:ext uri="{FF2B5EF4-FFF2-40B4-BE49-F238E27FC236}">
                <a16:creationId xmlns:a16="http://schemas.microsoft.com/office/drawing/2014/main" id="{59FA1125-C558-ACF9-3C2F-CF64702C4287}"/>
              </a:ext>
            </a:extLst>
          </p:cNvPr>
          <p:cNvSpPr/>
          <p:nvPr/>
        </p:nvSpPr>
        <p:spPr bwMode="auto">
          <a:xfrm>
            <a:off x="5300394" y="2433898"/>
            <a:ext cx="358303" cy="378169"/>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kumimoji="1" lang="en-US" sz="1350" b="1" baseline="30000" dirty="0">
                <a:solidFill>
                  <a:srgbClr val="FFFFFF"/>
                </a:solidFill>
                <a:latin typeface="Verdana"/>
                <a:cs typeface="Verdana"/>
              </a:rPr>
              <a:t>-</a:t>
            </a:r>
          </a:p>
        </p:txBody>
      </p:sp>
      <p:grpSp>
        <p:nvGrpSpPr>
          <p:cNvPr id="19" name="Group 39">
            <a:extLst>
              <a:ext uri="{FF2B5EF4-FFF2-40B4-BE49-F238E27FC236}">
                <a16:creationId xmlns:a16="http://schemas.microsoft.com/office/drawing/2014/main" id="{344F218C-A8CF-2B82-B97F-9482CC1457DB}"/>
              </a:ext>
            </a:extLst>
          </p:cNvPr>
          <p:cNvGrpSpPr/>
          <p:nvPr/>
        </p:nvGrpSpPr>
        <p:grpSpPr>
          <a:xfrm rot="10800000">
            <a:off x="5812631" y="2117257"/>
            <a:ext cx="238125" cy="608620"/>
            <a:chOff x="6575425" y="4710546"/>
            <a:chExt cx="317500" cy="811493"/>
          </a:xfrm>
        </p:grpSpPr>
        <p:sp>
          <p:nvSpPr>
            <p:cNvPr id="25" name="Curved Right Arrow 40">
              <a:extLst>
                <a:ext uri="{FF2B5EF4-FFF2-40B4-BE49-F238E27FC236}">
                  <a16:creationId xmlns:a16="http://schemas.microsoft.com/office/drawing/2014/main" id="{6E1DB2B5-D4E1-FE3B-BCCF-B3459F3D1D25}"/>
                </a:ext>
              </a:extLst>
            </p:cNvPr>
            <p:cNvSpPr/>
            <p:nvPr/>
          </p:nvSpPr>
          <p:spPr bwMode="auto">
            <a:xfrm flipH="1" flipV="1">
              <a:off x="6578600" y="4768850"/>
              <a:ext cx="304800" cy="342900"/>
            </a:xfrm>
            <a:prstGeom prst="curvedRightArrow">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32" name="Down Arrow 45">
              <a:extLst>
                <a:ext uri="{FF2B5EF4-FFF2-40B4-BE49-F238E27FC236}">
                  <a16:creationId xmlns:a16="http://schemas.microsoft.com/office/drawing/2014/main" id="{EFF0587B-7FFE-5A0A-D22A-B5126F36486D}"/>
                </a:ext>
              </a:extLst>
            </p:cNvPr>
            <p:cNvSpPr/>
            <p:nvPr/>
          </p:nvSpPr>
          <p:spPr bwMode="auto">
            <a:xfrm>
              <a:off x="6616667" y="4710546"/>
              <a:ext cx="276258" cy="811493"/>
            </a:xfrm>
            <a:prstGeom prst="downArrow">
              <a:avLst>
                <a:gd name="adj1" fmla="val 40804"/>
                <a:gd name="adj2" fmla="val 97074"/>
              </a:avLst>
            </a:prstGeom>
            <a:solidFill>
              <a:srgbClr val="0000FF"/>
            </a:solidFill>
            <a:ln w="38100" cap="flat" cmpd="sng" algn="ctr">
              <a:noFill/>
              <a:prstDash val="solid"/>
              <a:round/>
              <a:headEnd type="none" w="med" len="med"/>
              <a:tailEnd type="none" w="med" len="med"/>
            </a:ln>
            <a:effectLst/>
            <a:scene3d>
              <a:camera prst="orthographicFront"/>
              <a:lightRig rig="freezing" dir="t">
                <a:rot lat="0" lon="0" rev="10800000"/>
              </a:lightRig>
            </a:scene3d>
            <a:sp3d prstMaterial="plastic">
              <a:bevelT w="254000" h="254000"/>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33" name="Curved Right Arrow 37">
              <a:extLst>
                <a:ext uri="{FF2B5EF4-FFF2-40B4-BE49-F238E27FC236}">
                  <a16:creationId xmlns:a16="http://schemas.microsoft.com/office/drawing/2014/main" id="{A403DF59-E8A0-BB38-8C03-16675B292ABF}"/>
                </a:ext>
              </a:extLst>
            </p:cNvPr>
            <p:cNvSpPr/>
            <p:nvPr/>
          </p:nvSpPr>
          <p:spPr bwMode="auto">
            <a:xfrm flipH="1" flipV="1">
              <a:off x="6575425" y="4769305"/>
              <a:ext cx="304800" cy="224970"/>
            </a:xfrm>
            <a:custGeom>
              <a:avLst/>
              <a:gdLst>
                <a:gd name="connsiteX0" fmla="*/ 0 w 304800"/>
                <a:gd name="connsiteY0" fmla="*/ 114300 h 342900"/>
                <a:gd name="connsiteX1" fmla="*/ 228600 w 304800"/>
                <a:gd name="connsiteY1" fmla="*/ 224970 h 342900"/>
                <a:gd name="connsiteX2" fmla="*/ 228600 w 304800"/>
                <a:gd name="connsiteY2" fmla="*/ 186870 h 342900"/>
                <a:gd name="connsiteX3" fmla="*/ 304800 w 304800"/>
                <a:gd name="connsiteY3" fmla="*/ 266700 h 342900"/>
                <a:gd name="connsiteX4" fmla="*/ 228600 w 304800"/>
                <a:gd name="connsiteY4" fmla="*/ 339270 h 342900"/>
                <a:gd name="connsiteX5" fmla="*/ 228600 w 304800"/>
                <a:gd name="connsiteY5" fmla="*/ 301170 h 342900"/>
                <a:gd name="connsiteX6" fmla="*/ 0 w 304800"/>
                <a:gd name="connsiteY6" fmla="*/ 190500 h 342900"/>
                <a:gd name="connsiteX7" fmla="*/ 0 w 304800"/>
                <a:gd name="connsiteY7" fmla="*/ 114300 h 342900"/>
                <a:gd name="connsiteX0" fmla="*/ 304800 w 304800"/>
                <a:gd name="connsiteY0" fmla="*/ 76200 h 342900"/>
                <a:gd name="connsiteX1" fmla="*/ 17432 w 304800"/>
                <a:gd name="connsiteY1" fmla="*/ 152400 h 342900"/>
                <a:gd name="connsiteX2" fmla="*/ 184869 w 304800"/>
                <a:gd name="connsiteY2" fmla="*/ 9220 h 342900"/>
                <a:gd name="connsiteX3" fmla="*/ 304800 w 304800"/>
                <a:gd name="connsiteY3" fmla="*/ 0 h 342900"/>
                <a:gd name="connsiteX4" fmla="*/ 304800 w 304800"/>
                <a:gd name="connsiteY4" fmla="*/ 76200 h 342900"/>
                <a:gd name="connsiteX0" fmla="*/ 0 w 304800"/>
                <a:gd name="connsiteY0" fmla="*/ 114300 h 342900"/>
                <a:gd name="connsiteX1" fmla="*/ 228600 w 304800"/>
                <a:gd name="connsiteY1" fmla="*/ 224970 h 342900"/>
                <a:gd name="connsiteX2" fmla="*/ 228600 w 304800"/>
                <a:gd name="connsiteY2" fmla="*/ 186870 h 342900"/>
                <a:gd name="connsiteX3" fmla="*/ 304800 w 304800"/>
                <a:gd name="connsiteY3" fmla="*/ 266700 h 342900"/>
                <a:gd name="connsiteX4" fmla="*/ 228600 w 304800"/>
                <a:gd name="connsiteY4" fmla="*/ 339270 h 342900"/>
                <a:gd name="connsiteX5" fmla="*/ 228600 w 304800"/>
                <a:gd name="connsiteY5" fmla="*/ 301170 h 342900"/>
                <a:gd name="connsiteX6" fmla="*/ 0 w 304800"/>
                <a:gd name="connsiteY6" fmla="*/ 190500 h 342900"/>
                <a:gd name="connsiteX7" fmla="*/ 0 w 304800"/>
                <a:gd name="connsiteY7" fmla="*/ 114300 h 342900"/>
                <a:gd name="connsiteX8" fmla="*/ 304800 w 304800"/>
                <a:gd name="connsiteY8" fmla="*/ 0 h 342900"/>
                <a:gd name="connsiteX9" fmla="*/ 304800 w 304800"/>
                <a:gd name="connsiteY9" fmla="*/ 76200 h 342900"/>
                <a:gd name="connsiteX10" fmla="*/ 17432 w 304800"/>
                <a:gd name="connsiteY10" fmla="*/ 152400 h 34290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304800 w 304800"/>
                <a:gd name="connsiteY8" fmla="*/ 0 h 339270"/>
                <a:gd name="connsiteX9" fmla="*/ 304800 w 304800"/>
                <a:gd name="connsiteY9" fmla="*/ 76200 h 339270"/>
                <a:gd name="connsiteX10" fmla="*/ 17432 w 304800"/>
                <a:gd name="connsiteY10" fmla="*/ 1524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304800 w 304800"/>
                <a:gd name="connsiteY8" fmla="*/ 76200 h 339270"/>
                <a:gd name="connsiteX9" fmla="*/ 17432 w 304800"/>
                <a:gd name="connsiteY9" fmla="*/ 1524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17432 w 304800"/>
                <a:gd name="connsiteY8" fmla="*/ 152400 h 339270"/>
                <a:gd name="connsiteX0" fmla="*/ 0 w 304800"/>
                <a:gd name="connsiteY0" fmla="*/ 38100 h 263070"/>
                <a:gd name="connsiteX1" fmla="*/ 228600 w 304800"/>
                <a:gd name="connsiteY1" fmla="*/ 148770 h 263070"/>
                <a:gd name="connsiteX2" fmla="*/ 228600 w 304800"/>
                <a:gd name="connsiteY2" fmla="*/ 110670 h 263070"/>
                <a:gd name="connsiteX3" fmla="*/ 304800 w 304800"/>
                <a:gd name="connsiteY3" fmla="*/ 190500 h 263070"/>
                <a:gd name="connsiteX4" fmla="*/ 228600 w 304800"/>
                <a:gd name="connsiteY4" fmla="*/ 263070 h 263070"/>
                <a:gd name="connsiteX5" fmla="*/ 228600 w 304800"/>
                <a:gd name="connsiteY5" fmla="*/ 224970 h 263070"/>
                <a:gd name="connsiteX6" fmla="*/ 0 w 304800"/>
                <a:gd name="connsiteY6" fmla="*/ 114300 h 263070"/>
                <a:gd name="connsiteX7" fmla="*/ 0 w 304800"/>
                <a:gd name="connsiteY7" fmla="*/ 38100 h 263070"/>
                <a:gd name="connsiteX0" fmla="*/ 304800 w 304800"/>
                <a:gd name="connsiteY0" fmla="*/ 0 h 263070"/>
                <a:gd name="connsiteX1" fmla="*/ 17432 w 304800"/>
                <a:gd name="connsiteY1" fmla="*/ 76200 h 263070"/>
                <a:gd name="connsiteX2" fmla="*/ 304800 w 304800"/>
                <a:gd name="connsiteY2" fmla="*/ 0 h 263070"/>
                <a:gd name="connsiteX0" fmla="*/ 0 w 304800"/>
                <a:gd name="connsiteY0" fmla="*/ 38100 h 263070"/>
                <a:gd name="connsiteX1" fmla="*/ 228600 w 304800"/>
                <a:gd name="connsiteY1" fmla="*/ 148770 h 263070"/>
                <a:gd name="connsiteX2" fmla="*/ 228600 w 304800"/>
                <a:gd name="connsiteY2" fmla="*/ 110670 h 263070"/>
                <a:gd name="connsiteX3" fmla="*/ 304800 w 304800"/>
                <a:gd name="connsiteY3" fmla="*/ 190500 h 263070"/>
                <a:gd name="connsiteX4" fmla="*/ 228600 w 304800"/>
                <a:gd name="connsiteY4" fmla="*/ 263070 h 263070"/>
                <a:gd name="connsiteX5" fmla="*/ 228600 w 304800"/>
                <a:gd name="connsiteY5" fmla="*/ 224970 h 263070"/>
                <a:gd name="connsiteX6" fmla="*/ 0 w 304800"/>
                <a:gd name="connsiteY6" fmla="*/ 114300 h 263070"/>
                <a:gd name="connsiteX7" fmla="*/ 0 w 304800"/>
                <a:gd name="connsiteY7" fmla="*/ 38100 h 263070"/>
                <a:gd name="connsiteX8" fmla="*/ 17432 w 304800"/>
                <a:gd name="connsiteY8" fmla="*/ 76200 h 263070"/>
                <a:gd name="connsiteX0" fmla="*/ 0 w 396240"/>
                <a:gd name="connsiteY0" fmla="*/ 38100 h 263070"/>
                <a:gd name="connsiteX1" fmla="*/ 228600 w 396240"/>
                <a:gd name="connsiteY1" fmla="*/ 148770 h 263070"/>
                <a:gd name="connsiteX2" fmla="*/ 228600 w 396240"/>
                <a:gd name="connsiteY2" fmla="*/ 110670 h 263070"/>
                <a:gd name="connsiteX3" fmla="*/ 304800 w 396240"/>
                <a:gd name="connsiteY3" fmla="*/ 190500 h 263070"/>
                <a:gd name="connsiteX4" fmla="*/ 228600 w 396240"/>
                <a:gd name="connsiteY4" fmla="*/ 263070 h 263070"/>
                <a:gd name="connsiteX5" fmla="*/ 228600 w 396240"/>
                <a:gd name="connsiteY5" fmla="*/ 224970 h 263070"/>
                <a:gd name="connsiteX6" fmla="*/ 0 w 396240"/>
                <a:gd name="connsiteY6" fmla="*/ 114300 h 263070"/>
                <a:gd name="connsiteX7" fmla="*/ 0 w 396240"/>
                <a:gd name="connsiteY7" fmla="*/ 38100 h 263070"/>
                <a:gd name="connsiteX0" fmla="*/ 304800 w 396240"/>
                <a:gd name="connsiteY0" fmla="*/ 0 h 263070"/>
                <a:gd name="connsiteX1" fmla="*/ 17432 w 396240"/>
                <a:gd name="connsiteY1" fmla="*/ 76200 h 263070"/>
                <a:gd name="connsiteX2" fmla="*/ 396240 w 396240"/>
                <a:gd name="connsiteY2" fmla="*/ 91440 h 263070"/>
                <a:gd name="connsiteX0" fmla="*/ 0 w 396240"/>
                <a:gd name="connsiteY0" fmla="*/ 38100 h 263070"/>
                <a:gd name="connsiteX1" fmla="*/ 228600 w 396240"/>
                <a:gd name="connsiteY1" fmla="*/ 148770 h 263070"/>
                <a:gd name="connsiteX2" fmla="*/ 228600 w 396240"/>
                <a:gd name="connsiteY2" fmla="*/ 110670 h 263070"/>
                <a:gd name="connsiteX3" fmla="*/ 304800 w 396240"/>
                <a:gd name="connsiteY3" fmla="*/ 190500 h 263070"/>
                <a:gd name="connsiteX4" fmla="*/ 228600 w 396240"/>
                <a:gd name="connsiteY4" fmla="*/ 263070 h 263070"/>
                <a:gd name="connsiteX5" fmla="*/ 228600 w 396240"/>
                <a:gd name="connsiteY5" fmla="*/ 224970 h 263070"/>
                <a:gd name="connsiteX6" fmla="*/ 0 w 396240"/>
                <a:gd name="connsiteY6" fmla="*/ 114300 h 263070"/>
                <a:gd name="connsiteX7" fmla="*/ 0 w 396240"/>
                <a:gd name="connsiteY7" fmla="*/ 38100 h 263070"/>
                <a:gd name="connsiteX8" fmla="*/ 17432 w 396240"/>
                <a:gd name="connsiteY8" fmla="*/ 76200 h 2630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0" fmla="*/ 17432 w 396240"/>
                <a:gd name="connsiteY0" fmla="*/ 38100 h 224970"/>
                <a:gd name="connsiteX1" fmla="*/ 396240 w 396240"/>
                <a:gd name="connsiteY1" fmla="*/ 5334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8" fmla="*/ 17432 w 396240"/>
                <a:gd name="connsiteY8" fmla="*/ 3810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0" fmla="*/ 17432 w 396240"/>
                <a:gd name="connsiteY0" fmla="*/ 38100 h 224970"/>
                <a:gd name="connsiteX1" fmla="*/ 396240 w 396240"/>
                <a:gd name="connsiteY1" fmla="*/ 53340 h 224970"/>
                <a:gd name="connsiteX2" fmla="*/ 17432 w 396240"/>
                <a:gd name="connsiteY2" fmla="*/ 3810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8" fmla="*/ 17432 w 396240"/>
                <a:gd name="connsiteY8"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8" fmla="*/ 17432 w 304800"/>
                <a:gd name="connsiteY8"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24970" stroke="0" extrusionOk="0">
                  <a:moveTo>
                    <a:pt x="0" y="0"/>
                  </a:moveTo>
                  <a:cubicBezTo>
                    <a:pt x="0" y="52121"/>
                    <a:pt x="94025" y="97640"/>
                    <a:pt x="228600" y="110670"/>
                  </a:cubicBezTo>
                  <a:lnTo>
                    <a:pt x="228600" y="72570"/>
                  </a:lnTo>
                  <a:lnTo>
                    <a:pt x="304800" y="152400"/>
                  </a:lnTo>
                  <a:lnTo>
                    <a:pt x="228600" y="224970"/>
                  </a:lnTo>
                  <a:lnTo>
                    <a:pt x="228600" y="186870"/>
                  </a:lnTo>
                  <a:cubicBezTo>
                    <a:pt x="94025" y="173840"/>
                    <a:pt x="0" y="128320"/>
                    <a:pt x="0" y="76200"/>
                  </a:cubicBezTo>
                  <a:lnTo>
                    <a:pt x="0" y="0"/>
                  </a:lnTo>
                  <a:close/>
                </a:path>
                <a:path w="304800" h="224970" fill="darkenLess" stroke="0" extrusionOk="0">
                  <a:moveTo>
                    <a:pt x="17432" y="38100"/>
                  </a:moveTo>
                  <a:cubicBezTo>
                    <a:pt x="14796" y="38100"/>
                    <a:pt x="21590" y="40640"/>
                    <a:pt x="21590" y="40640"/>
                  </a:cubicBezTo>
                  <a:lnTo>
                    <a:pt x="17432" y="38100"/>
                  </a:lnTo>
                  <a:close/>
                </a:path>
                <a:path w="304800" h="224970" fill="none" extrusionOk="0">
                  <a:moveTo>
                    <a:pt x="0" y="0"/>
                  </a:moveTo>
                  <a:cubicBezTo>
                    <a:pt x="0" y="52121"/>
                    <a:pt x="94025" y="97640"/>
                    <a:pt x="228600" y="110670"/>
                  </a:cubicBezTo>
                  <a:lnTo>
                    <a:pt x="228600" y="72570"/>
                  </a:lnTo>
                  <a:lnTo>
                    <a:pt x="304800" y="152400"/>
                  </a:lnTo>
                  <a:lnTo>
                    <a:pt x="228600" y="224970"/>
                  </a:lnTo>
                  <a:lnTo>
                    <a:pt x="228600" y="186870"/>
                  </a:lnTo>
                  <a:cubicBezTo>
                    <a:pt x="94025" y="173840"/>
                    <a:pt x="0" y="128320"/>
                    <a:pt x="0" y="76200"/>
                  </a:cubicBezTo>
                  <a:lnTo>
                    <a:pt x="0" y="0"/>
                  </a:lnTo>
                </a:path>
              </a:pathLst>
            </a:cu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grpSp>
      <p:sp>
        <p:nvSpPr>
          <p:cNvPr id="36" name="Connector 34">
            <a:extLst>
              <a:ext uri="{FF2B5EF4-FFF2-40B4-BE49-F238E27FC236}">
                <a16:creationId xmlns:a16="http://schemas.microsoft.com/office/drawing/2014/main" id="{1075B5D4-A624-52D4-C5BC-716260FF82E5}"/>
              </a:ext>
            </a:extLst>
          </p:cNvPr>
          <p:cNvSpPr/>
          <p:nvPr/>
        </p:nvSpPr>
        <p:spPr bwMode="auto">
          <a:xfrm>
            <a:off x="5738544" y="2681548"/>
            <a:ext cx="358303" cy="378169"/>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lang="en-US" sz="1350" b="1" baseline="30000" dirty="0">
                <a:solidFill>
                  <a:srgbClr val="FFFFFF"/>
                </a:solidFill>
                <a:latin typeface="Verdana"/>
                <a:cs typeface="Verdana"/>
              </a:rPr>
              <a:t>+</a:t>
            </a:r>
            <a:endParaRPr kumimoji="1" lang="en-US" sz="1350" b="1" baseline="30000" dirty="0">
              <a:solidFill>
                <a:srgbClr val="FFFFFF"/>
              </a:solidFill>
              <a:latin typeface="Verdana"/>
              <a:cs typeface="Verdana"/>
            </a:endParaRPr>
          </a:p>
        </p:txBody>
      </p:sp>
      <p:pic>
        <p:nvPicPr>
          <p:cNvPr id="37" name="Picture 7" descr="magnifying-glass-clipart-9iR5nBpie.png">
            <a:extLst>
              <a:ext uri="{FF2B5EF4-FFF2-40B4-BE49-F238E27FC236}">
                <a16:creationId xmlns:a16="http://schemas.microsoft.com/office/drawing/2014/main" id="{CACD0A19-CFA3-83A8-8227-0B62213E741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00" b="100000" l="0" r="99788">
                        <a14:foregroundMark x1="11890" y1="72800" x2="11890" y2="72800"/>
                      </a14:backgroundRemoval>
                    </a14:imgEffect>
                  </a14:imgLayer>
                </a14:imgProps>
              </a:ext>
              <a:ext uri="{28A0092B-C50C-407E-A947-70E740481C1C}">
                <a14:useLocalDpi xmlns:a14="http://schemas.microsoft.com/office/drawing/2010/main" val="0"/>
              </a:ext>
            </a:extLst>
          </a:blip>
          <a:stretch>
            <a:fillRect/>
          </a:stretch>
        </p:blipFill>
        <p:spPr>
          <a:xfrm>
            <a:off x="6724589" y="1098947"/>
            <a:ext cx="1758620" cy="1866900"/>
          </a:xfrm>
          <a:prstGeom prst="rect">
            <a:avLst/>
          </a:prstGeom>
        </p:spPr>
      </p:pic>
      <p:grpSp>
        <p:nvGrpSpPr>
          <p:cNvPr id="39" name="Group 52">
            <a:extLst>
              <a:ext uri="{FF2B5EF4-FFF2-40B4-BE49-F238E27FC236}">
                <a16:creationId xmlns:a16="http://schemas.microsoft.com/office/drawing/2014/main" id="{D59E1FEC-C5F2-0C1C-A378-102FABBAF718}"/>
              </a:ext>
            </a:extLst>
          </p:cNvPr>
          <p:cNvGrpSpPr/>
          <p:nvPr/>
        </p:nvGrpSpPr>
        <p:grpSpPr>
          <a:xfrm rot="10800000">
            <a:off x="5055394" y="1938663"/>
            <a:ext cx="230981" cy="608620"/>
            <a:chOff x="6575425" y="4713721"/>
            <a:chExt cx="307975" cy="811493"/>
          </a:xfrm>
        </p:grpSpPr>
        <p:sp>
          <p:nvSpPr>
            <p:cNvPr id="42" name="Curved Right Arrow 53">
              <a:extLst>
                <a:ext uri="{FF2B5EF4-FFF2-40B4-BE49-F238E27FC236}">
                  <a16:creationId xmlns:a16="http://schemas.microsoft.com/office/drawing/2014/main" id="{9C83EE64-49E1-C6E7-668F-2B755FFF1955}"/>
                </a:ext>
              </a:extLst>
            </p:cNvPr>
            <p:cNvSpPr/>
            <p:nvPr/>
          </p:nvSpPr>
          <p:spPr bwMode="auto">
            <a:xfrm flipH="1" flipV="1">
              <a:off x="6578600" y="4768850"/>
              <a:ext cx="304800" cy="342900"/>
            </a:xfrm>
            <a:prstGeom prst="curvedRightArrow">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43" name="Down Arrow 54">
              <a:extLst>
                <a:ext uri="{FF2B5EF4-FFF2-40B4-BE49-F238E27FC236}">
                  <a16:creationId xmlns:a16="http://schemas.microsoft.com/office/drawing/2014/main" id="{E9FFCBCE-9576-BD50-FCDD-512723FDA989}"/>
                </a:ext>
              </a:extLst>
            </p:cNvPr>
            <p:cNvSpPr/>
            <p:nvPr/>
          </p:nvSpPr>
          <p:spPr bwMode="auto">
            <a:xfrm>
              <a:off x="6607142" y="4713721"/>
              <a:ext cx="276258" cy="811493"/>
            </a:xfrm>
            <a:prstGeom prst="downArrow">
              <a:avLst>
                <a:gd name="adj1" fmla="val 40804"/>
                <a:gd name="adj2" fmla="val 97074"/>
              </a:avLst>
            </a:prstGeom>
            <a:solidFill>
              <a:srgbClr val="FF0000"/>
            </a:solidFill>
            <a:ln w="38100" cap="flat" cmpd="sng" algn="ctr">
              <a:noFill/>
              <a:prstDash val="solid"/>
              <a:round/>
              <a:headEnd type="none" w="med" len="med"/>
              <a:tailEnd type="none" w="med" len="med"/>
            </a:ln>
            <a:effectLst/>
            <a:scene3d>
              <a:camera prst="orthographicFront"/>
              <a:lightRig rig="freezing" dir="t"/>
            </a:scene3d>
            <a:sp3d prstMaterial="plastic">
              <a:bevelT w="254000" h="254000"/>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44" name="Curved Right Arrow 37">
              <a:extLst>
                <a:ext uri="{FF2B5EF4-FFF2-40B4-BE49-F238E27FC236}">
                  <a16:creationId xmlns:a16="http://schemas.microsoft.com/office/drawing/2014/main" id="{D1098F26-CF16-E699-2AD5-8941D3DCBB0E}"/>
                </a:ext>
              </a:extLst>
            </p:cNvPr>
            <p:cNvSpPr/>
            <p:nvPr/>
          </p:nvSpPr>
          <p:spPr bwMode="auto">
            <a:xfrm flipH="1" flipV="1">
              <a:off x="6575425" y="4769305"/>
              <a:ext cx="304800" cy="224970"/>
            </a:xfrm>
            <a:custGeom>
              <a:avLst/>
              <a:gdLst>
                <a:gd name="connsiteX0" fmla="*/ 0 w 304800"/>
                <a:gd name="connsiteY0" fmla="*/ 114300 h 342900"/>
                <a:gd name="connsiteX1" fmla="*/ 228600 w 304800"/>
                <a:gd name="connsiteY1" fmla="*/ 224970 h 342900"/>
                <a:gd name="connsiteX2" fmla="*/ 228600 w 304800"/>
                <a:gd name="connsiteY2" fmla="*/ 186870 h 342900"/>
                <a:gd name="connsiteX3" fmla="*/ 304800 w 304800"/>
                <a:gd name="connsiteY3" fmla="*/ 266700 h 342900"/>
                <a:gd name="connsiteX4" fmla="*/ 228600 w 304800"/>
                <a:gd name="connsiteY4" fmla="*/ 339270 h 342900"/>
                <a:gd name="connsiteX5" fmla="*/ 228600 w 304800"/>
                <a:gd name="connsiteY5" fmla="*/ 301170 h 342900"/>
                <a:gd name="connsiteX6" fmla="*/ 0 w 304800"/>
                <a:gd name="connsiteY6" fmla="*/ 190500 h 342900"/>
                <a:gd name="connsiteX7" fmla="*/ 0 w 304800"/>
                <a:gd name="connsiteY7" fmla="*/ 114300 h 342900"/>
                <a:gd name="connsiteX0" fmla="*/ 304800 w 304800"/>
                <a:gd name="connsiteY0" fmla="*/ 76200 h 342900"/>
                <a:gd name="connsiteX1" fmla="*/ 17432 w 304800"/>
                <a:gd name="connsiteY1" fmla="*/ 152400 h 342900"/>
                <a:gd name="connsiteX2" fmla="*/ 184869 w 304800"/>
                <a:gd name="connsiteY2" fmla="*/ 9220 h 342900"/>
                <a:gd name="connsiteX3" fmla="*/ 304800 w 304800"/>
                <a:gd name="connsiteY3" fmla="*/ 0 h 342900"/>
                <a:gd name="connsiteX4" fmla="*/ 304800 w 304800"/>
                <a:gd name="connsiteY4" fmla="*/ 76200 h 342900"/>
                <a:gd name="connsiteX0" fmla="*/ 0 w 304800"/>
                <a:gd name="connsiteY0" fmla="*/ 114300 h 342900"/>
                <a:gd name="connsiteX1" fmla="*/ 228600 w 304800"/>
                <a:gd name="connsiteY1" fmla="*/ 224970 h 342900"/>
                <a:gd name="connsiteX2" fmla="*/ 228600 w 304800"/>
                <a:gd name="connsiteY2" fmla="*/ 186870 h 342900"/>
                <a:gd name="connsiteX3" fmla="*/ 304800 w 304800"/>
                <a:gd name="connsiteY3" fmla="*/ 266700 h 342900"/>
                <a:gd name="connsiteX4" fmla="*/ 228600 w 304800"/>
                <a:gd name="connsiteY4" fmla="*/ 339270 h 342900"/>
                <a:gd name="connsiteX5" fmla="*/ 228600 w 304800"/>
                <a:gd name="connsiteY5" fmla="*/ 301170 h 342900"/>
                <a:gd name="connsiteX6" fmla="*/ 0 w 304800"/>
                <a:gd name="connsiteY6" fmla="*/ 190500 h 342900"/>
                <a:gd name="connsiteX7" fmla="*/ 0 w 304800"/>
                <a:gd name="connsiteY7" fmla="*/ 114300 h 342900"/>
                <a:gd name="connsiteX8" fmla="*/ 304800 w 304800"/>
                <a:gd name="connsiteY8" fmla="*/ 0 h 342900"/>
                <a:gd name="connsiteX9" fmla="*/ 304800 w 304800"/>
                <a:gd name="connsiteY9" fmla="*/ 76200 h 342900"/>
                <a:gd name="connsiteX10" fmla="*/ 17432 w 304800"/>
                <a:gd name="connsiteY10" fmla="*/ 152400 h 34290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304800 w 304800"/>
                <a:gd name="connsiteY8" fmla="*/ 0 h 339270"/>
                <a:gd name="connsiteX9" fmla="*/ 304800 w 304800"/>
                <a:gd name="connsiteY9" fmla="*/ 76200 h 339270"/>
                <a:gd name="connsiteX10" fmla="*/ 17432 w 304800"/>
                <a:gd name="connsiteY10" fmla="*/ 1524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304800 w 304800"/>
                <a:gd name="connsiteY8" fmla="*/ 76200 h 339270"/>
                <a:gd name="connsiteX9" fmla="*/ 17432 w 304800"/>
                <a:gd name="connsiteY9" fmla="*/ 1524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17432 w 304800"/>
                <a:gd name="connsiteY8" fmla="*/ 152400 h 339270"/>
                <a:gd name="connsiteX0" fmla="*/ 0 w 304800"/>
                <a:gd name="connsiteY0" fmla="*/ 38100 h 263070"/>
                <a:gd name="connsiteX1" fmla="*/ 228600 w 304800"/>
                <a:gd name="connsiteY1" fmla="*/ 148770 h 263070"/>
                <a:gd name="connsiteX2" fmla="*/ 228600 w 304800"/>
                <a:gd name="connsiteY2" fmla="*/ 110670 h 263070"/>
                <a:gd name="connsiteX3" fmla="*/ 304800 w 304800"/>
                <a:gd name="connsiteY3" fmla="*/ 190500 h 263070"/>
                <a:gd name="connsiteX4" fmla="*/ 228600 w 304800"/>
                <a:gd name="connsiteY4" fmla="*/ 263070 h 263070"/>
                <a:gd name="connsiteX5" fmla="*/ 228600 w 304800"/>
                <a:gd name="connsiteY5" fmla="*/ 224970 h 263070"/>
                <a:gd name="connsiteX6" fmla="*/ 0 w 304800"/>
                <a:gd name="connsiteY6" fmla="*/ 114300 h 263070"/>
                <a:gd name="connsiteX7" fmla="*/ 0 w 304800"/>
                <a:gd name="connsiteY7" fmla="*/ 38100 h 263070"/>
                <a:gd name="connsiteX0" fmla="*/ 304800 w 304800"/>
                <a:gd name="connsiteY0" fmla="*/ 0 h 263070"/>
                <a:gd name="connsiteX1" fmla="*/ 17432 w 304800"/>
                <a:gd name="connsiteY1" fmla="*/ 76200 h 263070"/>
                <a:gd name="connsiteX2" fmla="*/ 304800 w 304800"/>
                <a:gd name="connsiteY2" fmla="*/ 0 h 263070"/>
                <a:gd name="connsiteX0" fmla="*/ 0 w 304800"/>
                <a:gd name="connsiteY0" fmla="*/ 38100 h 263070"/>
                <a:gd name="connsiteX1" fmla="*/ 228600 w 304800"/>
                <a:gd name="connsiteY1" fmla="*/ 148770 h 263070"/>
                <a:gd name="connsiteX2" fmla="*/ 228600 w 304800"/>
                <a:gd name="connsiteY2" fmla="*/ 110670 h 263070"/>
                <a:gd name="connsiteX3" fmla="*/ 304800 w 304800"/>
                <a:gd name="connsiteY3" fmla="*/ 190500 h 263070"/>
                <a:gd name="connsiteX4" fmla="*/ 228600 w 304800"/>
                <a:gd name="connsiteY4" fmla="*/ 263070 h 263070"/>
                <a:gd name="connsiteX5" fmla="*/ 228600 w 304800"/>
                <a:gd name="connsiteY5" fmla="*/ 224970 h 263070"/>
                <a:gd name="connsiteX6" fmla="*/ 0 w 304800"/>
                <a:gd name="connsiteY6" fmla="*/ 114300 h 263070"/>
                <a:gd name="connsiteX7" fmla="*/ 0 w 304800"/>
                <a:gd name="connsiteY7" fmla="*/ 38100 h 263070"/>
                <a:gd name="connsiteX8" fmla="*/ 17432 w 304800"/>
                <a:gd name="connsiteY8" fmla="*/ 76200 h 263070"/>
                <a:gd name="connsiteX0" fmla="*/ 0 w 396240"/>
                <a:gd name="connsiteY0" fmla="*/ 38100 h 263070"/>
                <a:gd name="connsiteX1" fmla="*/ 228600 w 396240"/>
                <a:gd name="connsiteY1" fmla="*/ 148770 h 263070"/>
                <a:gd name="connsiteX2" fmla="*/ 228600 w 396240"/>
                <a:gd name="connsiteY2" fmla="*/ 110670 h 263070"/>
                <a:gd name="connsiteX3" fmla="*/ 304800 w 396240"/>
                <a:gd name="connsiteY3" fmla="*/ 190500 h 263070"/>
                <a:gd name="connsiteX4" fmla="*/ 228600 w 396240"/>
                <a:gd name="connsiteY4" fmla="*/ 263070 h 263070"/>
                <a:gd name="connsiteX5" fmla="*/ 228600 w 396240"/>
                <a:gd name="connsiteY5" fmla="*/ 224970 h 263070"/>
                <a:gd name="connsiteX6" fmla="*/ 0 w 396240"/>
                <a:gd name="connsiteY6" fmla="*/ 114300 h 263070"/>
                <a:gd name="connsiteX7" fmla="*/ 0 w 396240"/>
                <a:gd name="connsiteY7" fmla="*/ 38100 h 263070"/>
                <a:gd name="connsiteX0" fmla="*/ 304800 w 396240"/>
                <a:gd name="connsiteY0" fmla="*/ 0 h 263070"/>
                <a:gd name="connsiteX1" fmla="*/ 17432 w 396240"/>
                <a:gd name="connsiteY1" fmla="*/ 76200 h 263070"/>
                <a:gd name="connsiteX2" fmla="*/ 396240 w 396240"/>
                <a:gd name="connsiteY2" fmla="*/ 91440 h 263070"/>
                <a:gd name="connsiteX0" fmla="*/ 0 w 396240"/>
                <a:gd name="connsiteY0" fmla="*/ 38100 h 263070"/>
                <a:gd name="connsiteX1" fmla="*/ 228600 w 396240"/>
                <a:gd name="connsiteY1" fmla="*/ 148770 h 263070"/>
                <a:gd name="connsiteX2" fmla="*/ 228600 w 396240"/>
                <a:gd name="connsiteY2" fmla="*/ 110670 h 263070"/>
                <a:gd name="connsiteX3" fmla="*/ 304800 w 396240"/>
                <a:gd name="connsiteY3" fmla="*/ 190500 h 263070"/>
                <a:gd name="connsiteX4" fmla="*/ 228600 w 396240"/>
                <a:gd name="connsiteY4" fmla="*/ 263070 h 263070"/>
                <a:gd name="connsiteX5" fmla="*/ 228600 w 396240"/>
                <a:gd name="connsiteY5" fmla="*/ 224970 h 263070"/>
                <a:gd name="connsiteX6" fmla="*/ 0 w 396240"/>
                <a:gd name="connsiteY6" fmla="*/ 114300 h 263070"/>
                <a:gd name="connsiteX7" fmla="*/ 0 w 396240"/>
                <a:gd name="connsiteY7" fmla="*/ 38100 h 263070"/>
                <a:gd name="connsiteX8" fmla="*/ 17432 w 396240"/>
                <a:gd name="connsiteY8" fmla="*/ 76200 h 2630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0" fmla="*/ 17432 w 396240"/>
                <a:gd name="connsiteY0" fmla="*/ 38100 h 224970"/>
                <a:gd name="connsiteX1" fmla="*/ 396240 w 396240"/>
                <a:gd name="connsiteY1" fmla="*/ 5334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8" fmla="*/ 17432 w 396240"/>
                <a:gd name="connsiteY8" fmla="*/ 3810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0" fmla="*/ 17432 w 396240"/>
                <a:gd name="connsiteY0" fmla="*/ 38100 h 224970"/>
                <a:gd name="connsiteX1" fmla="*/ 396240 w 396240"/>
                <a:gd name="connsiteY1" fmla="*/ 53340 h 224970"/>
                <a:gd name="connsiteX2" fmla="*/ 17432 w 396240"/>
                <a:gd name="connsiteY2" fmla="*/ 3810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8" fmla="*/ 17432 w 396240"/>
                <a:gd name="connsiteY8"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8" fmla="*/ 17432 w 304800"/>
                <a:gd name="connsiteY8"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24970" stroke="0" extrusionOk="0">
                  <a:moveTo>
                    <a:pt x="0" y="0"/>
                  </a:moveTo>
                  <a:cubicBezTo>
                    <a:pt x="0" y="52121"/>
                    <a:pt x="94025" y="97640"/>
                    <a:pt x="228600" y="110670"/>
                  </a:cubicBezTo>
                  <a:lnTo>
                    <a:pt x="228600" y="72570"/>
                  </a:lnTo>
                  <a:lnTo>
                    <a:pt x="304800" y="152400"/>
                  </a:lnTo>
                  <a:lnTo>
                    <a:pt x="228600" y="224970"/>
                  </a:lnTo>
                  <a:lnTo>
                    <a:pt x="228600" y="186870"/>
                  </a:lnTo>
                  <a:cubicBezTo>
                    <a:pt x="94025" y="173840"/>
                    <a:pt x="0" y="128320"/>
                    <a:pt x="0" y="76200"/>
                  </a:cubicBezTo>
                  <a:lnTo>
                    <a:pt x="0" y="0"/>
                  </a:lnTo>
                  <a:close/>
                </a:path>
                <a:path w="304800" h="224970" fill="darkenLess" stroke="0" extrusionOk="0">
                  <a:moveTo>
                    <a:pt x="17432" y="38100"/>
                  </a:moveTo>
                  <a:cubicBezTo>
                    <a:pt x="14796" y="38100"/>
                    <a:pt x="21590" y="40640"/>
                    <a:pt x="21590" y="40640"/>
                  </a:cubicBezTo>
                  <a:lnTo>
                    <a:pt x="17432" y="38100"/>
                  </a:lnTo>
                  <a:close/>
                </a:path>
                <a:path w="304800" h="224970" fill="none" extrusionOk="0">
                  <a:moveTo>
                    <a:pt x="0" y="0"/>
                  </a:moveTo>
                  <a:cubicBezTo>
                    <a:pt x="0" y="52121"/>
                    <a:pt x="94025" y="97640"/>
                    <a:pt x="228600" y="110670"/>
                  </a:cubicBezTo>
                  <a:lnTo>
                    <a:pt x="228600" y="72570"/>
                  </a:lnTo>
                  <a:lnTo>
                    <a:pt x="304800" y="152400"/>
                  </a:lnTo>
                  <a:lnTo>
                    <a:pt x="228600" y="224970"/>
                  </a:lnTo>
                  <a:lnTo>
                    <a:pt x="228600" y="186870"/>
                  </a:lnTo>
                  <a:cubicBezTo>
                    <a:pt x="94025" y="173840"/>
                    <a:pt x="0" y="128320"/>
                    <a:pt x="0" y="76200"/>
                  </a:cubicBezTo>
                  <a:lnTo>
                    <a:pt x="0" y="0"/>
                  </a:lnTo>
                </a:path>
              </a:pathLst>
            </a:cu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grpSp>
      <p:sp>
        <p:nvSpPr>
          <p:cNvPr id="45" name="Connector 56">
            <a:extLst>
              <a:ext uri="{FF2B5EF4-FFF2-40B4-BE49-F238E27FC236}">
                <a16:creationId xmlns:a16="http://schemas.microsoft.com/office/drawing/2014/main" id="{2F55D82A-818D-174A-5346-7502A36E5348}"/>
              </a:ext>
            </a:extLst>
          </p:cNvPr>
          <p:cNvSpPr/>
          <p:nvPr/>
        </p:nvSpPr>
        <p:spPr bwMode="auto">
          <a:xfrm>
            <a:off x="4976544" y="2510098"/>
            <a:ext cx="358303" cy="378169"/>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kumimoji="1" lang="en-US" sz="1350" b="1" baseline="30000" dirty="0">
                <a:solidFill>
                  <a:srgbClr val="FFFFFF"/>
                </a:solidFill>
                <a:latin typeface="Verdana"/>
                <a:cs typeface="Verdana"/>
              </a:rPr>
              <a:t>-</a:t>
            </a:r>
          </a:p>
        </p:txBody>
      </p:sp>
      <p:sp>
        <p:nvSpPr>
          <p:cNvPr id="48" name="Multiply 6">
            <a:extLst>
              <a:ext uri="{FF2B5EF4-FFF2-40B4-BE49-F238E27FC236}">
                <a16:creationId xmlns:a16="http://schemas.microsoft.com/office/drawing/2014/main" id="{4331BEDF-3917-C329-C60C-1D56BC6AA00F}"/>
              </a:ext>
            </a:extLst>
          </p:cNvPr>
          <p:cNvSpPr/>
          <p:nvPr/>
        </p:nvSpPr>
        <p:spPr bwMode="auto">
          <a:xfrm>
            <a:off x="6648455" y="1016791"/>
            <a:ext cx="1381125" cy="1362075"/>
          </a:xfrm>
          <a:prstGeom prst="mathMultiply">
            <a:avLst/>
          </a:prstGeom>
          <a:solidFill>
            <a:srgbClr val="FF0000"/>
          </a:solidFill>
          <a:ln w="38100" cap="flat" cmpd="sng" algn="ctr">
            <a:solidFill>
              <a:schemeClr val="tx1"/>
            </a:solidFill>
            <a:prstDash val="solid"/>
            <a:round/>
            <a:headEnd type="none" w="med" len="med"/>
            <a:tailEnd type="none" w="med" len="med"/>
          </a:ln>
          <a:effectLst>
            <a:prstShdw prst="shdw18" dist="17961" dir="13500000">
              <a:schemeClr val="accent1">
                <a:gamma/>
                <a:shade val="60000"/>
                <a:invGamma/>
              </a:schemeClr>
            </a:prst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pic>
        <p:nvPicPr>
          <p:cNvPr id="49" name="Picture 25" descr="magnifying-glass-clipart-9iR5nBpie.png">
            <a:extLst>
              <a:ext uri="{FF2B5EF4-FFF2-40B4-BE49-F238E27FC236}">
                <a16:creationId xmlns:a16="http://schemas.microsoft.com/office/drawing/2014/main" id="{1D042F2E-ED18-1226-3CC6-6381B497343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00" b="100000" l="0" r="99788">
                        <a14:foregroundMark x1="11890" y1="72800" x2="11890" y2="72800"/>
                      </a14:backgroundRemoval>
                    </a14:imgEffect>
                  </a14:imgLayer>
                </a14:imgProps>
              </a:ext>
              <a:ext uri="{28A0092B-C50C-407E-A947-70E740481C1C}">
                <a14:useLocalDpi xmlns:a14="http://schemas.microsoft.com/office/drawing/2010/main" val="0"/>
              </a:ext>
            </a:extLst>
          </a:blip>
          <a:stretch>
            <a:fillRect/>
          </a:stretch>
        </p:blipFill>
        <p:spPr>
          <a:xfrm>
            <a:off x="4846968" y="2280047"/>
            <a:ext cx="1758620" cy="1866900"/>
          </a:xfrm>
          <a:prstGeom prst="rect">
            <a:avLst/>
          </a:prstGeom>
        </p:spPr>
      </p:pic>
      <p:grpSp>
        <p:nvGrpSpPr>
          <p:cNvPr id="50" name="Group 8">
            <a:extLst>
              <a:ext uri="{FF2B5EF4-FFF2-40B4-BE49-F238E27FC236}">
                <a16:creationId xmlns:a16="http://schemas.microsoft.com/office/drawing/2014/main" id="{6DB4680F-9D9E-415D-57D3-12288ABCFCBB}"/>
              </a:ext>
            </a:extLst>
          </p:cNvPr>
          <p:cNvGrpSpPr/>
          <p:nvPr/>
        </p:nvGrpSpPr>
        <p:grpSpPr>
          <a:xfrm>
            <a:off x="4971781" y="2505335"/>
            <a:ext cx="358303" cy="942060"/>
            <a:chOff x="5181241" y="3754784"/>
            <a:chExt cx="477737" cy="1256080"/>
          </a:xfrm>
        </p:grpSpPr>
        <p:grpSp>
          <p:nvGrpSpPr>
            <p:cNvPr id="51" name="Group 19">
              <a:extLst>
                <a:ext uri="{FF2B5EF4-FFF2-40B4-BE49-F238E27FC236}">
                  <a16:creationId xmlns:a16="http://schemas.microsoft.com/office/drawing/2014/main" id="{CDCBA822-073D-45AE-BDAA-450330DE5E86}"/>
                </a:ext>
              </a:extLst>
            </p:cNvPr>
            <p:cNvGrpSpPr/>
            <p:nvPr/>
          </p:nvGrpSpPr>
          <p:grpSpPr>
            <a:xfrm>
              <a:off x="5260975" y="4199371"/>
              <a:ext cx="307975" cy="811493"/>
              <a:chOff x="6575425" y="4713721"/>
              <a:chExt cx="307975" cy="811493"/>
            </a:xfrm>
          </p:grpSpPr>
          <p:sp>
            <p:nvSpPr>
              <p:cNvPr id="58" name="Curved Right Arrow 20">
                <a:extLst>
                  <a:ext uri="{FF2B5EF4-FFF2-40B4-BE49-F238E27FC236}">
                    <a16:creationId xmlns:a16="http://schemas.microsoft.com/office/drawing/2014/main" id="{10D3D00E-33B2-874A-CFBF-28B2A14CDE54}"/>
                  </a:ext>
                </a:extLst>
              </p:cNvPr>
              <p:cNvSpPr/>
              <p:nvPr/>
            </p:nvSpPr>
            <p:spPr bwMode="auto">
              <a:xfrm flipH="1" flipV="1">
                <a:off x="6578600" y="4768850"/>
                <a:ext cx="304800" cy="342900"/>
              </a:xfrm>
              <a:prstGeom prst="curvedRightArrow">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59" name="Down Arrow 21">
                <a:extLst>
                  <a:ext uri="{FF2B5EF4-FFF2-40B4-BE49-F238E27FC236}">
                    <a16:creationId xmlns:a16="http://schemas.microsoft.com/office/drawing/2014/main" id="{33932DD6-E7B2-ADE5-C73F-D9C828C7DE7C}"/>
                  </a:ext>
                </a:extLst>
              </p:cNvPr>
              <p:cNvSpPr/>
              <p:nvPr/>
            </p:nvSpPr>
            <p:spPr bwMode="auto">
              <a:xfrm>
                <a:off x="6607142" y="4713721"/>
                <a:ext cx="276258" cy="811493"/>
              </a:xfrm>
              <a:prstGeom prst="downArrow">
                <a:avLst>
                  <a:gd name="adj1" fmla="val 40804"/>
                  <a:gd name="adj2" fmla="val 97074"/>
                </a:avLst>
              </a:prstGeom>
              <a:solidFill>
                <a:srgbClr val="FF0000"/>
              </a:solidFill>
              <a:ln w="38100" cap="flat" cmpd="sng" algn="ctr">
                <a:noFill/>
                <a:prstDash val="solid"/>
                <a:round/>
                <a:headEnd type="none" w="med" len="med"/>
                <a:tailEnd type="none" w="med" len="med"/>
              </a:ln>
              <a:effectLst/>
              <a:scene3d>
                <a:camera prst="orthographicFront"/>
                <a:lightRig rig="freezing" dir="t"/>
              </a:scene3d>
              <a:sp3d prstMaterial="plastic">
                <a:bevelT w="254000" h="254000"/>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60" name="Curved Right Arrow 37">
                <a:extLst>
                  <a:ext uri="{FF2B5EF4-FFF2-40B4-BE49-F238E27FC236}">
                    <a16:creationId xmlns:a16="http://schemas.microsoft.com/office/drawing/2014/main" id="{2D126740-9B20-3A3F-ED09-76B48836F03A}"/>
                  </a:ext>
                </a:extLst>
              </p:cNvPr>
              <p:cNvSpPr/>
              <p:nvPr/>
            </p:nvSpPr>
            <p:spPr bwMode="auto">
              <a:xfrm flipH="1" flipV="1">
                <a:off x="6575425" y="4769305"/>
                <a:ext cx="304800" cy="224970"/>
              </a:xfrm>
              <a:custGeom>
                <a:avLst/>
                <a:gdLst>
                  <a:gd name="connsiteX0" fmla="*/ 0 w 304800"/>
                  <a:gd name="connsiteY0" fmla="*/ 114300 h 342900"/>
                  <a:gd name="connsiteX1" fmla="*/ 228600 w 304800"/>
                  <a:gd name="connsiteY1" fmla="*/ 224970 h 342900"/>
                  <a:gd name="connsiteX2" fmla="*/ 228600 w 304800"/>
                  <a:gd name="connsiteY2" fmla="*/ 186870 h 342900"/>
                  <a:gd name="connsiteX3" fmla="*/ 304800 w 304800"/>
                  <a:gd name="connsiteY3" fmla="*/ 266700 h 342900"/>
                  <a:gd name="connsiteX4" fmla="*/ 228600 w 304800"/>
                  <a:gd name="connsiteY4" fmla="*/ 339270 h 342900"/>
                  <a:gd name="connsiteX5" fmla="*/ 228600 w 304800"/>
                  <a:gd name="connsiteY5" fmla="*/ 301170 h 342900"/>
                  <a:gd name="connsiteX6" fmla="*/ 0 w 304800"/>
                  <a:gd name="connsiteY6" fmla="*/ 190500 h 342900"/>
                  <a:gd name="connsiteX7" fmla="*/ 0 w 304800"/>
                  <a:gd name="connsiteY7" fmla="*/ 114300 h 342900"/>
                  <a:gd name="connsiteX0" fmla="*/ 304800 w 304800"/>
                  <a:gd name="connsiteY0" fmla="*/ 76200 h 342900"/>
                  <a:gd name="connsiteX1" fmla="*/ 17432 w 304800"/>
                  <a:gd name="connsiteY1" fmla="*/ 152400 h 342900"/>
                  <a:gd name="connsiteX2" fmla="*/ 184869 w 304800"/>
                  <a:gd name="connsiteY2" fmla="*/ 9220 h 342900"/>
                  <a:gd name="connsiteX3" fmla="*/ 304800 w 304800"/>
                  <a:gd name="connsiteY3" fmla="*/ 0 h 342900"/>
                  <a:gd name="connsiteX4" fmla="*/ 304800 w 304800"/>
                  <a:gd name="connsiteY4" fmla="*/ 76200 h 342900"/>
                  <a:gd name="connsiteX0" fmla="*/ 0 w 304800"/>
                  <a:gd name="connsiteY0" fmla="*/ 114300 h 342900"/>
                  <a:gd name="connsiteX1" fmla="*/ 228600 w 304800"/>
                  <a:gd name="connsiteY1" fmla="*/ 224970 h 342900"/>
                  <a:gd name="connsiteX2" fmla="*/ 228600 w 304800"/>
                  <a:gd name="connsiteY2" fmla="*/ 186870 h 342900"/>
                  <a:gd name="connsiteX3" fmla="*/ 304800 w 304800"/>
                  <a:gd name="connsiteY3" fmla="*/ 266700 h 342900"/>
                  <a:gd name="connsiteX4" fmla="*/ 228600 w 304800"/>
                  <a:gd name="connsiteY4" fmla="*/ 339270 h 342900"/>
                  <a:gd name="connsiteX5" fmla="*/ 228600 w 304800"/>
                  <a:gd name="connsiteY5" fmla="*/ 301170 h 342900"/>
                  <a:gd name="connsiteX6" fmla="*/ 0 w 304800"/>
                  <a:gd name="connsiteY6" fmla="*/ 190500 h 342900"/>
                  <a:gd name="connsiteX7" fmla="*/ 0 w 304800"/>
                  <a:gd name="connsiteY7" fmla="*/ 114300 h 342900"/>
                  <a:gd name="connsiteX8" fmla="*/ 304800 w 304800"/>
                  <a:gd name="connsiteY8" fmla="*/ 0 h 342900"/>
                  <a:gd name="connsiteX9" fmla="*/ 304800 w 304800"/>
                  <a:gd name="connsiteY9" fmla="*/ 76200 h 342900"/>
                  <a:gd name="connsiteX10" fmla="*/ 17432 w 304800"/>
                  <a:gd name="connsiteY10" fmla="*/ 152400 h 34290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304800 w 304800"/>
                  <a:gd name="connsiteY8" fmla="*/ 0 h 339270"/>
                  <a:gd name="connsiteX9" fmla="*/ 304800 w 304800"/>
                  <a:gd name="connsiteY9" fmla="*/ 76200 h 339270"/>
                  <a:gd name="connsiteX10" fmla="*/ 17432 w 304800"/>
                  <a:gd name="connsiteY10" fmla="*/ 1524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304800 w 304800"/>
                  <a:gd name="connsiteY8" fmla="*/ 76200 h 339270"/>
                  <a:gd name="connsiteX9" fmla="*/ 17432 w 304800"/>
                  <a:gd name="connsiteY9" fmla="*/ 1524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17432 w 304800"/>
                  <a:gd name="connsiteY8" fmla="*/ 152400 h 339270"/>
                  <a:gd name="connsiteX0" fmla="*/ 0 w 304800"/>
                  <a:gd name="connsiteY0" fmla="*/ 38100 h 263070"/>
                  <a:gd name="connsiteX1" fmla="*/ 228600 w 304800"/>
                  <a:gd name="connsiteY1" fmla="*/ 148770 h 263070"/>
                  <a:gd name="connsiteX2" fmla="*/ 228600 w 304800"/>
                  <a:gd name="connsiteY2" fmla="*/ 110670 h 263070"/>
                  <a:gd name="connsiteX3" fmla="*/ 304800 w 304800"/>
                  <a:gd name="connsiteY3" fmla="*/ 190500 h 263070"/>
                  <a:gd name="connsiteX4" fmla="*/ 228600 w 304800"/>
                  <a:gd name="connsiteY4" fmla="*/ 263070 h 263070"/>
                  <a:gd name="connsiteX5" fmla="*/ 228600 w 304800"/>
                  <a:gd name="connsiteY5" fmla="*/ 224970 h 263070"/>
                  <a:gd name="connsiteX6" fmla="*/ 0 w 304800"/>
                  <a:gd name="connsiteY6" fmla="*/ 114300 h 263070"/>
                  <a:gd name="connsiteX7" fmla="*/ 0 w 304800"/>
                  <a:gd name="connsiteY7" fmla="*/ 38100 h 263070"/>
                  <a:gd name="connsiteX0" fmla="*/ 304800 w 304800"/>
                  <a:gd name="connsiteY0" fmla="*/ 0 h 263070"/>
                  <a:gd name="connsiteX1" fmla="*/ 17432 w 304800"/>
                  <a:gd name="connsiteY1" fmla="*/ 76200 h 263070"/>
                  <a:gd name="connsiteX2" fmla="*/ 304800 w 304800"/>
                  <a:gd name="connsiteY2" fmla="*/ 0 h 263070"/>
                  <a:gd name="connsiteX0" fmla="*/ 0 w 304800"/>
                  <a:gd name="connsiteY0" fmla="*/ 38100 h 263070"/>
                  <a:gd name="connsiteX1" fmla="*/ 228600 w 304800"/>
                  <a:gd name="connsiteY1" fmla="*/ 148770 h 263070"/>
                  <a:gd name="connsiteX2" fmla="*/ 228600 w 304800"/>
                  <a:gd name="connsiteY2" fmla="*/ 110670 h 263070"/>
                  <a:gd name="connsiteX3" fmla="*/ 304800 w 304800"/>
                  <a:gd name="connsiteY3" fmla="*/ 190500 h 263070"/>
                  <a:gd name="connsiteX4" fmla="*/ 228600 w 304800"/>
                  <a:gd name="connsiteY4" fmla="*/ 263070 h 263070"/>
                  <a:gd name="connsiteX5" fmla="*/ 228600 w 304800"/>
                  <a:gd name="connsiteY5" fmla="*/ 224970 h 263070"/>
                  <a:gd name="connsiteX6" fmla="*/ 0 w 304800"/>
                  <a:gd name="connsiteY6" fmla="*/ 114300 h 263070"/>
                  <a:gd name="connsiteX7" fmla="*/ 0 w 304800"/>
                  <a:gd name="connsiteY7" fmla="*/ 38100 h 263070"/>
                  <a:gd name="connsiteX8" fmla="*/ 17432 w 304800"/>
                  <a:gd name="connsiteY8" fmla="*/ 76200 h 263070"/>
                  <a:gd name="connsiteX0" fmla="*/ 0 w 396240"/>
                  <a:gd name="connsiteY0" fmla="*/ 38100 h 263070"/>
                  <a:gd name="connsiteX1" fmla="*/ 228600 w 396240"/>
                  <a:gd name="connsiteY1" fmla="*/ 148770 h 263070"/>
                  <a:gd name="connsiteX2" fmla="*/ 228600 w 396240"/>
                  <a:gd name="connsiteY2" fmla="*/ 110670 h 263070"/>
                  <a:gd name="connsiteX3" fmla="*/ 304800 w 396240"/>
                  <a:gd name="connsiteY3" fmla="*/ 190500 h 263070"/>
                  <a:gd name="connsiteX4" fmla="*/ 228600 w 396240"/>
                  <a:gd name="connsiteY4" fmla="*/ 263070 h 263070"/>
                  <a:gd name="connsiteX5" fmla="*/ 228600 w 396240"/>
                  <a:gd name="connsiteY5" fmla="*/ 224970 h 263070"/>
                  <a:gd name="connsiteX6" fmla="*/ 0 w 396240"/>
                  <a:gd name="connsiteY6" fmla="*/ 114300 h 263070"/>
                  <a:gd name="connsiteX7" fmla="*/ 0 w 396240"/>
                  <a:gd name="connsiteY7" fmla="*/ 38100 h 263070"/>
                  <a:gd name="connsiteX0" fmla="*/ 304800 w 396240"/>
                  <a:gd name="connsiteY0" fmla="*/ 0 h 263070"/>
                  <a:gd name="connsiteX1" fmla="*/ 17432 w 396240"/>
                  <a:gd name="connsiteY1" fmla="*/ 76200 h 263070"/>
                  <a:gd name="connsiteX2" fmla="*/ 396240 w 396240"/>
                  <a:gd name="connsiteY2" fmla="*/ 91440 h 263070"/>
                  <a:gd name="connsiteX0" fmla="*/ 0 w 396240"/>
                  <a:gd name="connsiteY0" fmla="*/ 38100 h 263070"/>
                  <a:gd name="connsiteX1" fmla="*/ 228600 w 396240"/>
                  <a:gd name="connsiteY1" fmla="*/ 148770 h 263070"/>
                  <a:gd name="connsiteX2" fmla="*/ 228600 w 396240"/>
                  <a:gd name="connsiteY2" fmla="*/ 110670 h 263070"/>
                  <a:gd name="connsiteX3" fmla="*/ 304800 w 396240"/>
                  <a:gd name="connsiteY3" fmla="*/ 190500 h 263070"/>
                  <a:gd name="connsiteX4" fmla="*/ 228600 w 396240"/>
                  <a:gd name="connsiteY4" fmla="*/ 263070 h 263070"/>
                  <a:gd name="connsiteX5" fmla="*/ 228600 w 396240"/>
                  <a:gd name="connsiteY5" fmla="*/ 224970 h 263070"/>
                  <a:gd name="connsiteX6" fmla="*/ 0 w 396240"/>
                  <a:gd name="connsiteY6" fmla="*/ 114300 h 263070"/>
                  <a:gd name="connsiteX7" fmla="*/ 0 w 396240"/>
                  <a:gd name="connsiteY7" fmla="*/ 38100 h 263070"/>
                  <a:gd name="connsiteX8" fmla="*/ 17432 w 396240"/>
                  <a:gd name="connsiteY8" fmla="*/ 76200 h 2630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0" fmla="*/ 17432 w 396240"/>
                  <a:gd name="connsiteY0" fmla="*/ 38100 h 224970"/>
                  <a:gd name="connsiteX1" fmla="*/ 396240 w 396240"/>
                  <a:gd name="connsiteY1" fmla="*/ 5334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8" fmla="*/ 17432 w 396240"/>
                  <a:gd name="connsiteY8" fmla="*/ 3810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0" fmla="*/ 17432 w 396240"/>
                  <a:gd name="connsiteY0" fmla="*/ 38100 h 224970"/>
                  <a:gd name="connsiteX1" fmla="*/ 396240 w 396240"/>
                  <a:gd name="connsiteY1" fmla="*/ 53340 h 224970"/>
                  <a:gd name="connsiteX2" fmla="*/ 17432 w 396240"/>
                  <a:gd name="connsiteY2" fmla="*/ 3810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8" fmla="*/ 17432 w 396240"/>
                  <a:gd name="connsiteY8"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8" fmla="*/ 17432 w 304800"/>
                  <a:gd name="connsiteY8"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24970" stroke="0" extrusionOk="0">
                    <a:moveTo>
                      <a:pt x="0" y="0"/>
                    </a:moveTo>
                    <a:cubicBezTo>
                      <a:pt x="0" y="52121"/>
                      <a:pt x="94025" y="97640"/>
                      <a:pt x="228600" y="110670"/>
                    </a:cubicBezTo>
                    <a:lnTo>
                      <a:pt x="228600" y="72570"/>
                    </a:lnTo>
                    <a:lnTo>
                      <a:pt x="304800" y="152400"/>
                    </a:lnTo>
                    <a:lnTo>
                      <a:pt x="228600" y="224970"/>
                    </a:lnTo>
                    <a:lnTo>
                      <a:pt x="228600" y="186870"/>
                    </a:lnTo>
                    <a:cubicBezTo>
                      <a:pt x="94025" y="173840"/>
                      <a:pt x="0" y="128320"/>
                      <a:pt x="0" y="76200"/>
                    </a:cubicBezTo>
                    <a:lnTo>
                      <a:pt x="0" y="0"/>
                    </a:lnTo>
                    <a:close/>
                  </a:path>
                  <a:path w="304800" h="224970" fill="darkenLess" stroke="0" extrusionOk="0">
                    <a:moveTo>
                      <a:pt x="17432" y="38100"/>
                    </a:moveTo>
                    <a:cubicBezTo>
                      <a:pt x="14796" y="38100"/>
                      <a:pt x="21590" y="40640"/>
                      <a:pt x="21590" y="40640"/>
                    </a:cubicBezTo>
                    <a:lnTo>
                      <a:pt x="17432" y="38100"/>
                    </a:lnTo>
                    <a:close/>
                  </a:path>
                  <a:path w="304800" h="224970" fill="none" extrusionOk="0">
                    <a:moveTo>
                      <a:pt x="0" y="0"/>
                    </a:moveTo>
                    <a:cubicBezTo>
                      <a:pt x="0" y="52121"/>
                      <a:pt x="94025" y="97640"/>
                      <a:pt x="228600" y="110670"/>
                    </a:cubicBezTo>
                    <a:lnTo>
                      <a:pt x="228600" y="72570"/>
                    </a:lnTo>
                    <a:lnTo>
                      <a:pt x="304800" y="152400"/>
                    </a:lnTo>
                    <a:lnTo>
                      <a:pt x="228600" y="224970"/>
                    </a:lnTo>
                    <a:lnTo>
                      <a:pt x="228600" y="186870"/>
                    </a:lnTo>
                    <a:cubicBezTo>
                      <a:pt x="94025" y="173840"/>
                      <a:pt x="0" y="128320"/>
                      <a:pt x="0" y="76200"/>
                    </a:cubicBezTo>
                    <a:lnTo>
                      <a:pt x="0" y="0"/>
                    </a:lnTo>
                  </a:path>
                </a:pathLst>
              </a:cu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grpSp>
        <p:sp>
          <p:nvSpPr>
            <p:cNvPr id="52" name="Connector 23">
              <a:extLst>
                <a:ext uri="{FF2B5EF4-FFF2-40B4-BE49-F238E27FC236}">
                  <a16:creationId xmlns:a16="http://schemas.microsoft.com/office/drawing/2014/main" id="{44B95D54-486F-7BDD-BEF8-A3D06325BB0E}"/>
                </a:ext>
              </a:extLst>
            </p:cNvPr>
            <p:cNvSpPr/>
            <p:nvPr/>
          </p:nvSpPr>
          <p:spPr bwMode="auto">
            <a:xfrm>
              <a:off x="5181241" y="3754784"/>
              <a:ext cx="477737" cy="504225"/>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kumimoji="1" lang="en-US" sz="1350" b="1" baseline="30000" dirty="0">
                  <a:solidFill>
                    <a:srgbClr val="FFFFFF"/>
                  </a:solidFill>
                  <a:latin typeface="Verdana"/>
                  <a:cs typeface="Verdana"/>
                </a:rPr>
                <a:t>-</a:t>
              </a:r>
            </a:p>
          </p:txBody>
        </p:sp>
      </p:grpSp>
      <p:grpSp>
        <p:nvGrpSpPr>
          <p:cNvPr id="61" name="Group 9">
            <a:extLst>
              <a:ext uri="{FF2B5EF4-FFF2-40B4-BE49-F238E27FC236}">
                <a16:creationId xmlns:a16="http://schemas.microsoft.com/office/drawing/2014/main" id="{F85592B8-B534-3DC0-8C54-86BD87084A3D}"/>
              </a:ext>
            </a:extLst>
          </p:cNvPr>
          <p:cNvGrpSpPr/>
          <p:nvPr/>
        </p:nvGrpSpPr>
        <p:grpSpPr>
          <a:xfrm>
            <a:off x="4781281" y="2500573"/>
            <a:ext cx="358303" cy="942060"/>
            <a:chOff x="4984391" y="3659534"/>
            <a:chExt cx="477737" cy="1256080"/>
          </a:xfrm>
        </p:grpSpPr>
        <p:grpSp>
          <p:nvGrpSpPr>
            <p:cNvPr id="62" name="Group 26">
              <a:extLst>
                <a:ext uri="{FF2B5EF4-FFF2-40B4-BE49-F238E27FC236}">
                  <a16:creationId xmlns:a16="http://schemas.microsoft.com/office/drawing/2014/main" id="{A62BF4AB-9EF4-F53C-3E72-86D9E7F8CC38}"/>
                </a:ext>
              </a:extLst>
            </p:cNvPr>
            <p:cNvGrpSpPr/>
            <p:nvPr/>
          </p:nvGrpSpPr>
          <p:grpSpPr>
            <a:xfrm>
              <a:off x="5064125" y="4104121"/>
              <a:ext cx="307975" cy="811493"/>
              <a:chOff x="6575425" y="4713721"/>
              <a:chExt cx="307975" cy="811493"/>
            </a:xfrm>
          </p:grpSpPr>
          <p:sp>
            <p:nvSpPr>
              <p:cNvPr id="64" name="Curved Right Arrow 27">
                <a:extLst>
                  <a:ext uri="{FF2B5EF4-FFF2-40B4-BE49-F238E27FC236}">
                    <a16:creationId xmlns:a16="http://schemas.microsoft.com/office/drawing/2014/main" id="{0189A333-44A7-14A0-6403-F39E8961DDC7}"/>
                  </a:ext>
                </a:extLst>
              </p:cNvPr>
              <p:cNvSpPr/>
              <p:nvPr/>
            </p:nvSpPr>
            <p:spPr bwMode="auto">
              <a:xfrm flipH="1" flipV="1">
                <a:off x="6578600" y="4768850"/>
                <a:ext cx="304800" cy="342900"/>
              </a:xfrm>
              <a:prstGeom prst="curvedRightArrow">
                <a:avLst/>
              </a:pr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65" name="Down Arrow 28">
                <a:extLst>
                  <a:ext uri="{FF2B5EF4-FFF2-40B4-BE49-F238E27FC236}">
                    <a16:creationId xmlns:a16="http://schemas.microsoft.com/office/drawing/2014/main" id="{2E019693-CEBE-6CBD-AE45-5BEE998FED6D}"/>
                  </a:ext>
                </a:extLst>
              </p:cNvPr>
              <p:cNvSpPr/>
              <p:nvPr/>
            </p:nvSpPr>
            <p:spPr bwMode="auto">
              <a:xfrm>
                <a:off x="6607142" y="4713721"/>
                <a:ext cx="276258" cy="811493"/>
              </a:xfrm>
              <a:prstGeom prst="downArrow">
                <a:avLst>
                  <a:gd name="adj1" fmla="val 40804"/>
                  <a:gd name="adj2" fmla="val 97074"/>
                </a:avLst>
              </a:prstGeom>
              <a:solidFill>
                <a:srgbClr val="FF0000">
                  <a:alpha val="40000"/>
                </a:srgbClr>
              </a:solidFill>
              <a:ln w="38100" cap="flat" cmpd="sng" algn="ctr">
                <a:noFill/>
                <a:prstDash val="solid"/>
                <a:round/>
                <a:headEnd type="none" w="med" len="med"/>
                <a:tailEnd type="none" w="med" len="med"/>
              </a:ln>
              <a:effectLst/>
              <a:scene3d>
                <a:camera prst="orthographicFront"/>
                <a:lightRig rig="freezing" dir="t"/>
              </a:scene3d>
              <a:sp3d prstMaterial="plastic">
                <a:bevelT w="254000" h="254000"/>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66" name="Curved Right Arrow 37">
                <a:extLst>
                  <a:ext uri="{FF2B5EF4-FFF2-40B4-BE49-F238E27FC236}">
                    <a16:creationId xmlns:a16="http://schemas.microsoft.com/office/drawing/2014/main" id="{3700F26E-38EC-D5D3-A5EE-CC56BB012FC0}"/>
                  </a:ext>
                </a:extLst>
              </p:cNvPr>
              <p:cNvSpPr/>
              <p:nvPr/>
            </p:nvSpPr>
            <p:spPr bwMode="auto">
              <a:xfrm flipH="1" flipV="1">
                <a:off x="6575425" y="4769305"/>
                <a:ext cx="304800" cy="224970"/>
              </a:xfrm>
              <a:custGeom>
                <a:avLst/>
                <a:gdLst>
                  <a:gd name="connsiteX0" fmla="*/ 0 w 304800"/>
                  <a:gd name="connsiteY0" fmla="*/ 114300 h 342900"/>
                  <a:gd name="connsiteX1" fmla="*/ 228600 w 304800"/>
                  <a:gd name="connsiteY1" fmla="*/ 224970 h 342900"/>
                  <a:gd name="connsiteX2" fmla="*/ 228600 w 304800"/>
                  <a:gd name="connsiteY2" fmla="*/ 186870 h 342900"/>
                  <a:gd name="connsiteX3" fmla="*/ 304800 w 304800"/>
                  <a:gd name="connsiteY3" fmla="*/ 266700 h 342900"/>
                  <a:gd name="connsiteX4" fmla="*/ 228600 w 304800"/>
                  <a:gd name="connsiteY4" fmla="*/ 339270 h 342900"/>
                  <a:gd name="connsiteX5" fmla="*/ 228600 w 304800"/>
                  <a:gd name="connsiteY5" fmla="*/ 301170 h 342900"/>
                  <a:gd name="connsiteX6" fmla="*/ 0 w 304800"/>
                  <a:gd name="connsiteY6" fmla="*/ 190500 h 342900"/>
                  <a:gd name="connsiteX7" fmla="*/ 0 w 304800"/>
                  <a:gd name="connsiteY7" fmla="*/ 114300 h 342900"/>
                  <a:gd name="connsiteX0" fmla="*/ 304800 w 304800"/>
                  <a:gd name="connsiteY0" fmla="*/ 76200 h 342900"/>
                  <a:gd name="connsiteX1" fmla="*/ 17432 w 304800"/>
                  <a:gd name="connsiteY1" fmla="*/ 152400 h 342900"/>
                  <a:gd name="connsiteX2" fmla="*/ 184869 w 304800"/>
                  <a:gd name="connsiteY2" fmla="*/ 9220 h 342900"/>
                  <a:gd name="connsiteX3" fmla="*/ 304800 w 304800"/>
                  <a:gd name="connsiteY3" fmla="*/ 0 h 342900"/>
                  <a:gd name="connsiteX4" fmla="*/ 304800 w 304800"/>
                  <a:gd name="connsiteY4" fmla="*/ 76200 h 342900"/>
                  <a:gd name="connsiteX0" fmla="*/ 0 w 304800"/>
                  <a:gd name="connsiteY0" fmla="*/ 114300 h 342900"/>
                  <a:gd name="connsiteX1" fmla="*/ 228600 w 304800"/>
                  <a:gd name="connsiteY1" fmla="*/ 224970 h 342900"/>
                  <a:gd name="connsiteX2" fmla="*/ 228600 w 304800"/>
                  <a:gd name="connsiteY2" fmla="*/ 186870 h 342900"/>
                  <a:gd name="connsiteX3" fmla="*/ 304800 w 304800"/>
                  <a:gd name="connsiteY3" fmla="*/ 266700 h 342900"/>
                  <a:gd name="connsiteX4" fmla="*/ 228600 w 304800"/>
                  <a:gd name="connsiteY4" fmla="*/ 339270 h 342900"/>
                  <a:gd name="connsiteX5" fmla="*/ 228600 w 304800"/>
                  <a:gd name="connsiteY5" fmla="*/ 301170 h 342900"/>
                  <a:gd name="connsiteX6" fmla="*/ 0 w 304800"/>
                  <a:gd name="connsiteY6" fmla="*/ 190500 h 342900"/>
                  <a:gd name="connsiteX7" fmla="*/ 0 w 304800"/>
                  <a:gd name="connsiteY7" fmla="*/ 114300 h 342900"/>
                  <a:gd name="connsiteX8" fmla="*/ 304800 w 304800"/>
                  <a:gd name="connsiteY8" fmla="*/ 0 h 342900"/>
                  <a:gd name="connsiteX9" fmla="*/ 304800 w 304800"/>
                  <a:gd name="connsiteY9" fmla="*/ 76200 h 342900"/>
                  <a:gd name="connsiteX10" fmla="*/ 17432 w 304800"/>
                  <a:gd name="connsiteY10" fmla="*/ 152400 h 34290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304800 w 304800"/>
                  <a:gd name="connsiteY8" fmla="*/ 0 h 339270"/>
                  <a:gd name="connsiteX9" fmla="*/ 304800 w 304800"/>
                  <a:gd name="connsiteY9" fmla="*/ 76200 h 339270"/>
                  <a:gd name="connsiteX10" fmla="*/ 17432 w 304800"/>
                  <a:gd name="connsiteY10" fmla="*/ 1524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304800 w 304800"/>
                  <a:gd name="connsiteY8" fmla="*/ 76200 h 339270"/>
                  <a:gd name="connsiteX9" fmla="*/ 17432 w 304800"/>
                  <a:gd name="connsiteY9" fmla="*/ 1524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0" fmla="*/ 304800 w 304800"/>
                  <a:gd name="connsiteY0" fmla="*/ 76200 h 339270"/>
                  <a:gd name="connsiteX1" fmla="*/ 17432 w 304800"/>
                  <a:gd name="connsiteY1" fmla="*/ 152400 h 339270"/>
                  <a:gd name="connsiteX2" fmla="*/ 304800 w 304800"/>
                  <a:gd name="connsiteY2" fmla="*/ 0 h 339270"/>
                  <a:gd name="connsiteX3" fmla="*/ 304800 w 304800"/>
                  <a:gd name="connsiteY3" fmla="*/ 76200 h 339270"/>
                  <a:gd name="connsiteX0" fmla="*/ 0 w 304800"/>
                  <a:gd name="connsiteY0" fmla="*/ 114300 h 339270"/>
                  <a:gd name="connsiteX1" fmla="*/ 228600 w 304800"/>
                  <a:gd name="connsiteY1" fmla="*/ 224970 h 339270"/>
                  <a:gd name="connsiteX2" fmla="*/ 228600 w 304800"/>
                  <a:gd name="connsiteY2" fmla="*/ 186870 h 339270"/>
                  <a:gd name="connsiteX3" fmla="*/ 304800 w 304800"/>
                  <a:gd name="connsiteY3" fmla="*/ 266700 h 339270"/>
                  <a:gd name="connsiteX4" fmla="*/ 228600 w 304800"/>
                  <a:gd name="connsiteY4" fmla="*/ 339270 h 339270"/>
                  <a:gd name="connsiteX5" fmla="*/ 228600 w 304800"/>
                  <a:gd name="connsiteY5" fmla="*/ 301170 h 339270"/>
                  <a:gd name="connsiteX6" fmla="*/ 0 w 304800"/>
                  <a:gd name="connsiteY6" fmla="*/ 190500 h 339270"/>
                  <a:gd name="connsiteX7" fmla="*/ 0 w 304800"/>
                  <a:gd name="connsiteY7" fmla="*/ 114300 h 339270"/>
                  <a:gd name="connsiteX8" fmla="*/ 17432 w 304800"/>
                  <a:gd name="connsiteY8" fmla="*/ 152400 h 339270"/>
                  <a:gd name="connsiteX0" fmla="*/ 0 w 304800"/>
                  <a:gd name="connsiteY0" fmla="*/ 38100 h 263070"/>
                  <a:gd name="connsiteX1" fmla="*/ 228600 w 304800"/>
                  <a:gd name="connsiteY1" fmla="*/ 148770 h 263070"/>
                  <a:gd name="connsiteX2" fmla="*/ 228600 w 304800"/>
                  <a:gd name="connsiteY2" fmla="*/ 110670 h 263070"/>
                  <a:gd name="connsiteX3" fmla="*/ 304800 w 304800"/>
                  <a:gd name="connsiteY3" fmla="*/ 190500 h 263070"/>
                  <a:gd name="connsiteX4" fmla="*/ 228600 w 304800"/>
                  <a:gd name="connsiteY4" fmla="*/ 263070 h 263070"/>
                  <a:gd name="connsiteX5" fmla="*/ 228600 w 304800"/>
                  <a:gd name="connsiteY5" fmla="*/ 224970 h 263070"/>
                  <a:gd name="connsiteX6" fmla="*/ 0 w 304800"/>
                  <a:gd name="connsiteY6" fmla="*/ 114300 h 263070"/>
                  <a:gd name="connsiteX7" fmla="*/ 0 w 304800"/>
                  <a:gd name="connsiteY7" fmla="*/ 38100 h 263070"/>
                  <a:gd name="connsiteX0" fmla="*/ 304800 w 304800"/>
                  <a:gd name="connsiteY0" fmla="*/ 0 h 263070"/>
                  <a:gd name="connsiteX1" fmla="*/ 17432 w 304800"/>
                  <a:gd name="connsiteY1" fmla="*/ 76200 h 263070"/>
                  <a:gd name="connsiteX2" fmla="*/ 304800 w 304800"/>
                  <a:gd name="connsiteY2" fmla="*/ 0 h 263070"/>
                  <a:gd name="connsiteX0" fmla="*/ 0 w 304800"/>
                  <a:gd name="connsiteY0" fmla="*/ 38100 h 263070"/>
                  <a:gd name="connsiteX1" fmla="*/ 228600 w 304800"/>
                  <a:gd name="connsiteY1" fmla="*/ 148770 h 263070"/>
                  <a:gd name="connsiteX2" fmla="*/ 228600 w 304800"/>
                  <a:gd name="connsiteY2" fmla="*/ 110670 h 263070"/>
                  <a:gd name="connsiteX3" fmla="*/ 304800 w 304800"/>
                  <a:gd name="connsiteY3" fmla="*/ 190500 h 263070"/>
                  <a:gd name="connsiteX4" fmla="*/ 228600 w 304800"/>
                  <a:gd name="connsiteY4" fmla="*/ 263070 h 263070"/>
                  <a:gd name="connsiteX5" fmla="*/ 228600 w 304800"/>
                  <a:gd name="connsiteY5" fmla="*/ 224970 h 263070"/>
                  <a:gd name="connsiteX6" fmla="*/ 0 w 304800"/>
                  <a:gd name="connsiteY6" fmla="*/ 114300 h 263070"/>
                  <a:gd name="connsiteX7" fmla="*/ 0 w 304800"/>
                  <a:gd name="connsiteY7" fmla="*/ 38100 h 263070"/>
                  <a:gd name="connsiteX8" fmla="*/ 17432 w 304800"/>
                  <a:gd name="connsiteY8" fmla="*/ 76200 h 263070"/>
                  <a:gd name="connsiteX0" fmla="*/ 0 w 396240"/>
                  <a:gd name="connsiteY0" fmla="*/ 38100 h 263070"/>
                  <a:gd name="connsiteX1" fmla="*/ 228600 w 396240"/>
                  <a:gd name="connsiteY1" fmla="*/ 148770 h 263070"/>
                  <a:gd name="connsiteX2" fmla="*/ 228600 w 396240"/>
                  <a:gd name="connsiteY2" fmla="*/ 110670 h 263070"/>
                  <a:gd name="connsiteX3" fmla="*/ 304800 w 396240"/>
                  <a:gd name="connsiteY3" fmla="*/ 190500 h 263070"/>
                  <a:gd name="connsiteX4" fmla="*/ 228600 w 396240"/>
                  <a:gd name="connsiteY4" fmla="*/ 263070 h 263070"/>
                  <a:gd name="connsiteX5" fmla="*/ 228600 w 396240"/>
                  <a:gd name="connsiteY5" fmla="*/ 224970 h 263070"/>
                  <a:gd name="connsiteX6" fmla="*/ 0 w 396240"/>
                  <a:gd name="connsiteY6" fmla="*/ 114300 h 263070"/>
                  <a:gd name="connsiteX7" fmla="*/ 0 w 396240"/>
                  <a:gd name="connsiteY7" fmla="*/ 38100 h 263070"/>
                  <a:gd name="connsiteX0" fmla="*/ 304800 w 396240"/>
                  <a:gd name="connsiteY0" fmla="*/ 0 h 263070"/>
                  <a:gd name="connsiteX1" fmla="*/ 17432 w 396240"/>
                  <a:gd name="connsiteY1" fmla="*/ 76200 h 263070"/>
                  <a:gd name="connsiteX2" fmla="*/ 396240 w 396240"/>
                  <a:gd name="connsiteY2" fmla="*/ 91440 h 263070"/>
                  <a:gd name="connsiteX0" fmla="*/ 0 w 396240"/>
                  <a:gd name="connsiteY0" fmla="*/ 38100 h 263070"/>
                  <a:gd name="connsiteX1" fmla="*/ 228600 w 396240"/>
                  <a:gd name="connsiteY1" fmla="*/ 148770 h 263070"/>
                  <a:gd name="connsiteX2" fmla="*/ 228600 w 396240"/>
                  <a:gd name="connsiteY2" fmla="*/ 110670 h 263070"/>
                  <a:gd name="connsiteX3" fmla="*/ 304800 w 396240"/>
                  <a:gd name="connsiteY3" fmla="*/ 190500 h 263070"/>
                  <a:gd name="connsiteX4" fmla="*/ 228600 w 396240"/>
                  <a:gd name="connsiteY4" fmla="*/ 263070 h 263070"/>
                  <a:gd name="connsiteX5" fmla="*/ 228600 w 396240"/>
                  <a:gd name="connsiteY5" fmla="*/ 224970 h 263070"/>
                  <a:gd name="connsiteX6" fmla="*/ 0 w 396240"/>
                  <a:gd name="connsiteY6" fmla="*/ 114300 h 263070"/>
                  <a:gd name="connsiteX7" fmla="*/ 0 w 396240"/>
                  <a:gd name="connsiteY7" fmla="*/ 38100 h 263070"/>
                  <a:gd name="connsiteX8" fmla="*/ 17432 w 396240"/>
                  <a:gd name="connsiteY8" fmla="*/ 76200 h 2630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0" fmla="*/ 17432 w 396240"/>
                  <a:gd name="connsiteY0" fmla="*/ 38100 h 224970"/>
                  <a:gd name="connsiteX1" fmla="*/ 396240 w 396240"/>
                  <a:gd name="connsiteY1" fmla="*/ 5334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8" fmla="*/ 17432 w 396240"/>
                  <a:gd name="connsiteY8" fmla="*/ 3810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0" fmla="*/ 17432 w 396240"/>
                  <a:gd name="connsiteY0" fmla="*/ 38100 h 224970"/>
                  <a:gd name="connsiteX1" fmla="*/ 396240 w 396240"/>
                  <a:gd name="connsiteY1" fmla="*/ 53340 h 224970"/>
                  <a:gd name="connsiteX2" fmla="*/ 17432 w 396240"/>
                  <a:gd name="connsiteY2" fmla="*/ 38100 h 224970"/>
                  <a:gd name="connsiteX0" fmla="*/ 0 w 396240"/>
                  <a:gd name="connsiteY0" fmla="*/ 0 h 224970"/>
                  <a:gd name="connsiteX1" fmla="*/ 228600 w 396240"/>
                  <a:gd name="connsiteY1" fmla="*/ 110670 h 224970"/>
                  <a:gd name="connsiteX2" fmla="*/ 228600 w 396240"/>
                  <a:gd name="connsiteY2" fmla="*/ 72570 h 224970"/>
                  <a:gd name="connsiteX3" fmla="*/ 304800 w 396240"/>
                  <a:gd name="connsiteY3" fmla="*/ 152400 h 224970"/>
                  <a:gd name="connsiteX4" fmla="*/ 228600 w 396240"/>
                  <a:gd name="connsiteY4" fmla="*/ 224970 h 224970"/>
                  <a:gd name="connsiteX5" fmla="*/ 228600 w 396240"/>
                  <a:gd name="connsiteY5" fmla="*/ 186870 h 224970"/>
                  <a:gd name="connsiteX6" fmla="*/ 0 w 396240"/>
                  <a:gd name="connsiteY6" fmla="*/ 76200 h 224970"/>
                  <a:gd name="connsiteX7" fmla="*/ 0 w 396240"/>
                  <a:gd name="connsiteY7" fmla="*/ 0 h 224970"/>
                  <a:gd name="connsiteX8" fmla="*/ 17432 w 396240"/>
                  <a:gd name="connsiteY8"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8" fmla="*/ 17432 w 304800"/>
                  <a:gd name="connsiteY8"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 name="connsiteX0" fmla="*/ 17432 w 304800"/>
                  <a:gd name="connsiteY0" fmla="*/ 38100 h 224970"/>
                  <a:gd name="connsiteX1" fmla="*/ 21590 w 304800"/>
                  <a:gd name="connsiteY1" fmla="*/ 40640 h 224970"/>
                  <a:gd name="connsiteX2" fmla="*/ 17432 w 304800"/>
                  <a:gd name="connsiteY2" fmla="*/ 38100 h 224970"/>
                  <a:gd name="connsiteX0" fmla="*/ 0 w 304800"/>
                  <a:gd name="connsiteY0" fmla="*/ 0 h 224970"/>
                  <a:gd name="connsiteX1" fmla="*/ 228600 w 304800"/>
                  <a:gd name="connsiteY1" fmla="*/ 110670 h 224970"/>
                  <a:gd name="connsiteX2" fmla="*/ 228600 w 304800"/>
                  <a:gd name="connsiteY2" fmla="*/ 72570 h 224970"/>
                  <a:gd name="connsiteX3" fmla="*/ 304800 w 304800"/>
                  <a:gd name="connsiteY3" fmla="*/ 152400 h 224970"/>
                  <a:gd name="connsiteX4" fmla="*/ 228600 w 304800"/>
                  <a:gd name="connsiteY4" fmla="*/ 224970 h 224970"/>
                  <a:gd name="connsiteX5" fmla="*/ 228600 w 304800"/>
                  <a:gd name="connsiteY5" fmla="*/ 186870 h 224970"/>
                  <a:gd name="connsiteX6" fmla="*/ 0 w 304800"/>
                  <a:gd name="connsiteY6" fmla="*/ 76200 h 224970"/>
                  <a:gd name="connsiteX7" fmla="*/ 0 w 304800"/>
                  <a:gd name="connsiteY7" fmla="*/ 0 h 22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24970" stroke="0" extrusionOk="0">
                    <a:moveTo>
                      <a:pt x="0" y="0"/>
                    </a:moveTo>
                    <a:cubicBezTo>
                      <a:pt x="0" y="52121"/>
                      <a:pt x="94025" y="97640"/>
                      <a:pt x="228600" y="110670"/>
                    </a:cubicBezTo>
                    <a:lnTo>
                      <a:pt x="228600" y="72570"/>
                    </a:lnTo>
                    <a:lnTo>
                      <a:pt x="304800" y="152400"/>
                    </a:lnTo>
                    <a:lnTo>
                      <a:pt x="228600" y="224970"/>
                    </a:lnTo>
                    <a:lnTo>
                      <a:pt x="228600" y="186870"/>
                    </a:lnTo>
                    <a:cubicBezTo>
                      <a:pt x="94025" y="173840"/>
                      <a:pt x="0" y="128320"/>
                      <a:pt x="0" y="76200"/>
                    </a:cubicBezTo>
                    <a:lnTo>
                      <a:pt x="0" y="0"/>
                    </a:lnTo>
                    <a:close/>
                  </a:path>
                  <a:path w="304800" h="224970" fill="darkenLess" stroke="0" extrusionOk="0">
                    <a:moveTo>
                      <a:pt x="17432" y="38100"/>
                    </a:moveTo>
                    <a:cubicBezTo>
                      <a:pt x="14796" y="38100"/>
                      <a:pt x="21590" y="40640"/>
                      <a:pt x="21590" y="40640"/>
                    </a:cubicBezTo>
                    <a:lnTo>
                      <a:pt x="17432" y="38100"/>
                    </a:lnTo>
                    <a:close/>
                  </a:path>
                  <a:path w="304800" h="224970" fill="none" extrusionOk="0">
                    <a:moveTo>
                      <a:pt x="0" y="0"/>
                    </a:moveTo>
                    <a:cubicBezTo>
                      <a:pt x="0" y="52121"/>
                      <a:pt x="94025" y="97640"/>
                      <a:pt x="228600" y="110670"/>
                    </a:cubicBezTo>
                    <a:lnTo>
                      <a:pt x="228600" y="72570"/>
                    </a:lnTo>
                    <a:lnTo>
                      <a:pt x="304800" y="152400"/>
                    </a:lnTo>
                    <a:lnTo>
                      <a:pt x="228600" y="224970"/>
                    </a:lnTo>
                    <a:lnTo>
                      <a:pt x="228600" y="186870"/>
                    </a:lnTo>
                    <a:cubicBezTo>
                      <a:pt x="94025" y="173840"/>
                      <a:pt x="0" y="128320"/>
                      <a:pt x="0" y="76200"/>
                    </a:cubicBezTo>
                    <a:lnTo>
                      <a:pt x="0" y="0"/>
                    </a:lnTo>
                  </a:path>
                </a:pathLst>
              </a:custGeom>
              <a:solidFill>
                <a:schemeClr val="bg1"/>
              </a:solidFill>
              <a:ln w="381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grpSp>
        <p:sp>
          <p:nvSpPr>
            <p:cNvPr id="63" name="Connector 30">
              <a:extLst>
                <a:ext uri="{FF2B5EF4-FFF2-40B4-BE49-F238E27FC236}">
                  <a16:creationId xmlns:a16="http://schemas.microsoft.com/office/drawing/2014/main" id="{7274AD0D-1283-1A2D-9CB7-BC267C3EC06D}"/>
                </a:ext>
              </a:extLst>
            </p:cNvPr>
            <p:cNvSpPr/>
            <p:nvPr/>
          </p:nvSpPr>
          <p:spPr bwMode="auto">
            <a:xfrm>
              <a:off x="4984391" y="3659534"/>
              <a:ext cx="477737" cy="504225"/>
            </a:xfrm>
            <a:prstGeom prst="flowChartConnector">
              <a:avLst/>
            </a:prstGeom>
            <a:solidFill>
              <a:srgbClr val="FF0000">
                <a:alpha val="40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kumimoji="1" lang="en-US" sz="1350" b="1" baseline="30000" dirty="0">
                  <a:solidFill>
                    <a:srgbClr val="FFFFFF"/>
                  </a:solidFill>
                  <a:latin typeface="Verdana"/>
                  <a:cs typeface="Verdana"/>
                </a:rPr>
                <a:t>-</a:t>
              </a:r>
            </a:p>
          </p:txBody>
        </p:sp>
      </p:grpSp>
    </p:spTree>
    <p:extLst>
      <p:ext uri="{BB962C8B-B14F-4D97-AF65-F5344CB8AC3E}">
        <p14:creationId xmlns:p14="http://schemas.microsoft.com/office/powerpoint/2010/main" val="113483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3" name="arrow.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par>
                                <p:cTn id="15" presetID="1" presetClass="exit" presetSubtype="0" fill="hold"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4.58333E-6 -1.85185E-6 L 0.1694 -0.17407 " pathEditMode="relative" rAng="0" ptsTypes="AA">
                                      <p:cBhvr>
                                        <p:cTn id="20" dur="2000" fill="hold"/>
                                        <p:tgtEl>
                                          <p:spTgt spid="36"/>
                                        </p:tgtEl>
                                        <p:attrNameLst>
                                          <p:attrName>ppt_x</p:attrName>
                                          <p:attrName>ppt_y</p:attrName>
                                        </p:attrNameLst>
                                      </p:cBhvr>
                                      <p:rCtr x="8464" y="-8704"/>
                                    </p:animMotion>
                                  </p:childTnLst>
                                  <p:subTnLst>
                                    <p:audio>
                                      <p:cMediaNode>
                                        <p:cTn display="0" masterRel="sameClick">
                                          <p:stCondLst>
                                            <p:cond evt="begin" delay="0">
                                              <p:tn val="19"/>
                                            </p:cond>
                                          </p:stCondLst>
                                          <p:endCondLst>
                                            <p:cond evt="onStopAudio" delay="0">
                                              <p:tgtEl>
                                                <p:sldTgt/>
                                              </p:tgtEl>
                                            </p:cond>
                                          </p:endCondLst>
                                        </p:cTn>
                                        <p:tgtEl>
                                          <p:sndTgt r:embed="rId4" name="wind.wav"/>
                                        </p:tgtEl>
                                      </p:cMediaNode>
                                    </p:audio>
                                  </p:subTnLst>
                                </p:cTn>
                              </p:par>
                              <p:par>
                                <p:cTn id="21" presetID="0" presetClass="path" presetSubtype="0" accel="50000" decel="50000" fill="hold" nodeType="withEffect">
                                  <p:stCondLst>
                                    <p:cond delay="0"/>
                                  </p:stCondLst>
                                  <p:childTnLst>
                                    <p:animMotion origin="layout" path="M 2.08333E-6 -1.85185E-6 L 0.1694 -0.17407 " pathEditMode="relative" rAng="0" ptsTypes="AA">
                                      <p:cBhvr>
                                        <p:cTn id="22" dur="2000" fill="hold"/>
                                        <p:tgtEl>
                                          <p:spTgt spid="19"/>
                                        </p:tgtEl>
                                        <p:attrNameLst>
                                          <p:attrName>ppt_x</p:attrName>
                                          <p:attrName>ppt_y</p:attrName>
                                        </p:attrNameLst>
                                      </p:cBhvr>
                                      <p:rCtr x="8464" y="-8704"/>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1+#ppt_w/2"/>
                                          </p:val>
                                        </p:tav>
                                        <p:tav tm="100000">
                                          <p:val>
                                            <p:strVal val="#ppt_x"/>
                                          </p:val>
                                        </p:tav>
                                      </p:tavLst>
                                    </p:anim>
                                    <p:anim calcmode="lin" valueType="num">
                                      <p:cBhvr additive="base">
                                        <p:cTn id="28" dur="500" fill="hold"/>
                                        <p:tgtEl>
                                          <p:spTgt spid="3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camera.wav"/>
                                        </p:tgtEl>
                                      </p:cMediaNode>
                                    </p:audio>
                                  </p:sub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1+#ppt_w/2"/>
                                          </p:val>
                                        </p:tav>
                                        <p:tav tm="100000">
                                          <p:val>
                                            <p:strVal val="#ppt_x"/>
                                          </p:val>
                                        </p:tav>
                                      </p:tavLst>
                                    </p:anim>
                                    <p:anim calcmode="lin" valueType="num">
                                      <p:cBhvr additive="base">
                                        <p:cTn id="37" dur="500" fill="hold"/>
                                        <p:tgtEl>
                                          <p:spTgt spid="4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camera.wav"/>
                                        </p:tgtEl>
                                      </p:cMediaNode>
                                    </p:audio>
                                  </p:sub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par>
                          <p:cTn id="47" fill="hold">
                            <p:stCondLst>
                              <p:cond delay="0"/>
                            </p:stCondLst>
                            <p:childTnLst>
                              <p:par>
                                <p:cTn id="48" presetID="0" presetClass="path" presetSubtype="0" accel="50000" decel="50000" fill="hold" grpId="0" nodeType="afterEffect">
                                  <p:stCondLst>
                                    <p:cond delay="0"/>
                                  </p:stCondLst>
                                  <p:childTnLst>
                                    <p:animMotion origin="layout" path="M 1.25E-6 -3.7037E-6 L -0.1306 -0.02407 " pathEditMode="relative" rAng="0" ptsTypes="AA">
                                      <p:cBhvr>
                                        <p:cTn id="49" dur="2000" fill="hold"/>
                                        <p:tgtEl>
                                          <p:spTgt spid="18"/>
                                        </p:tgtEl>
                                        <p:attrNameLst>
                                          <p:attrName>ppt_x</p:attrName>
                                          <p:attrName>ppt_y</p:attrName>
                                        </p:attrNameLst>
                                      </p:cBhvr>
                                      <p:rCtr x="-6536" y="-1204"/>
                                    </p:animMotion>
                                  </p:childTnLst>
                                  <p:subTnLst>
                                    <p:audio>
                                      <p:cMediaNode>
                                        <p:cTn display="0" masterRel="sameClick">
                                          <p:stCondLst>
                                            <p:cond evt="begin" delay="0">
                                              <p:tn val="48"/>
                                            </p:cond>
                                          </p:stCondLst>
                                          <p:endCondLst>
                                            <p:cond evt="onStopAudio" delay="0">
                                              <p:tgtEl>
                                                <p:sldTgt/>
                                              </p:tgtEl>
                                            </p:cond>
                                          </p:endCondLst>
                                        </p:cTn>
                                        <p:tgtEl>
                                          <p:sndTgt r:embed="rId6" name="Screeching Brake"/>
                                        </p:tgtEl>
                                      </p:cMediaNode>
                                    </p:audio>
                                  </p:subTnLst>
                                </p:cTn>
                              </p:par>
                              <p:par>
                                <p:cTn id="50" presetID="0" presetClass="path" presetSubtype="0" accel="50000" decel="50000" fill="hold" nodeType="withEffect">
                                  <p:stCondLst>
                                    <p:cond delay="0"/>
                                  </p:stCondLst>
                                  <p:childTnLst>
                                    <p:animMotion origin="layout" path="M 1.875E-6 -7.40741E-7 L -0.1306 -0.02407 " pathEditMode="relative" rAng="0" ptsTypes="AA">
                                      <p:cBhvr>
                                        <p:cTn id="51" dur="2000" fill="hold"/>
                                        <p:tgtEl>
                                          <p:spTgt spid="14"/>
                                        </p:tgtEl>
                                        <p:attrNameLst>
                                          <p:attrName>ppt_x</p:attrName>
                                          <p:attrName>ppt_y</p:attrName>
                                        </p:attrNameLst>
                                      </p:cBhvr>
                                      <p:rCtr x="-6536" y="-1204"/>
                                    </p:animMotion>
                                  </p:childTnLst>
                                </p:cTn>
                              </p:par>
                            </p:childTnLst>
                          </p:cTn>
                        </p:par>
                        <p:par>
                          <p:cTn id="52" fill="hold">
                            <p:stCondLst>
                              <p:cond delay="2000"/>
                            </p:stCondLst>
                            <p:childTnLst>
                              <p:par>
                                <p:cTn id="53" presetID="9" presetClass="exit" presetSubtype="0" fill="hold" grpId="1" nodeType="afterEffect">
                                  <p:stCondLst>
                                    <p:cond delay="0"/>
                                  </p:stCondLst>
                                  <p:childTnLst>
                                    <p:animEffect transition="out" filter="dissolve">
                                      <p:cBhvr>
                                        <p:cTn id="54" dur="110"/>
                                        <p:tgtEl>
                                          <p:spTgt spid="18"/>
                                        </p:tgtEl>
                                      </p:cBhvr>
                                    </p:animEffect>
                                    <p:set>
                                      <p:cBhvr>
                                        <p:cTn id="55" dur="1" fill="hold">
                                          <p:stCondLst>
                                            <p:cond delay="109"/>
                                          </p:stCondLst>
                                        </p:cTn>
                                        <p:tgtEl>
                                          <p:spTgt spid="18"/>
                                        </p:tgtEl>
                                        <p:attrNameLst>
                                          <p:attrName>style.visibility</p:attrName>
                                        </p:attrNameLst>
                                      </p:cBhvr>
                                      <p:to>
                                        <p:strVal val="hidden"/>
                                      </p:to>
                                    </p:set>
                                  </p:childTnLst>
                                </p:cTn>
                              </p:par>
                              <p:par>
                                <p:cTn id="56" presetID="9" presetClass="exit" presetSubtype="0" fill="hold" nodeType="withEffect">
                                  <p:stCondLst>
                                    <p:cond delay="0"/>
                                  </p:stCondLst>
                                  <p:childTnLst>
                                    <p:animEffect transition="out" filter="dissolve">
                                      <p:cBhvr>
                                        <p:cTn id="57" dur="110"/>
                                        <p:tgtEl>
                                          <p:spTgt spid="14"/>
                                        </p:tgtEl>
                                      </p:cBhvr>
                                    </p:animEffect>
                                    <p:set>
                                      <p:cBhvr>
                                        <p:cTn id="58" dur="1" fill="hold">
                                          <p:stCondLst>
                                            <p:cond delay="109"/>
                                          </p:stCondLst>
                                        </p:cTn>
                                        <p:tgtEl>
                                          <p:spTgt spid="1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7" name="Explosion"/>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subTnLst>
                                    <p:audio>
                                      <p:cMediaNode>
                                        <p:cTn display="0" masterRel="sameClick">
                                          <p:stCondLst>
                                            <p:cond evt="begin" delay="0">
                                              <p:tn val="61"/>
                                            </p:cond>
                                          </p:stCondLst>
                                          <p:endCondLst>
                                            <p:cond evt="onStopAudio" delay="0">
                                              <p:tgtEl>
                                                <p:sldTgt/>
                                              </p:tgtEl>
                                            </p:cond>
                                          </p:endCondLst>
                                        </p:cTn>
                                        <p:tgtEl>
                                          <p:sndTgt r:embed="rId3" name="arrow.wav"/>
                                        </p:tgtEl>
                                      </p:cMediaNode>
                                    </p:audio>
                                  </p:subTnLst>
                                </p:cTn>
                              </p:par>
                              <p:par>
                                <p:cTn id="64" presetID="10" presetClass="entr" presetSubtype="0"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grpId="1" nodeType="clickEffect">
                                  <p:stCondLst>
                                    <p:cond delay="0"/>
                                  </p:stCondLst>
                                  <p:childTnLst>
                                    <p:animMotion origin="layout" path="M -2.08333E-6 1.48148E-6 L 0.22852 -0.13611 " pathEditMode="relative" rAng="0" ptsTypes="AA">
                                      <p:cBhvr>
                                        <p:cTn id="70" dur="2000" fill="hold"/>
                                        <p:tgtEl>
                                          <p:spTgt spid="45"/>
                                        </p:tgtEl>
                                        <p:attrNameLst>
                                          <p:attrName>ppt_x</p:attrName>
                                          <p:attrName>ppt_y</p:attrName>
                                        </p:attrNameLst>
                                      </p:cBhvr>
                                      <p:rCtr x="11419" y="-6806"/>
                                    </p:animMotion>
                                  </p:childTnLst>
                                  <p:subTnLst>
                                    <p:audio>
                                      <p:cMediaNode>
                                        <p:cTn display="0" masterRel="sameClick">
                                          <p:stCondLst>
                                            <p:cond evt="begin" delay="0">
                                              <p:tn val="69"/>
                                            </p:cond>
                                          </p:stCondLst>
                                          <p:endCondLst>
                                            <p:cond evt="onStopAudio" delay="0">
                                              <p:tgtEl>
                                                <p:sldTgt/>
                                              </p:tgtEl>
                                            </p:cond>
                                          </p:endCondLst>
                                        </p:cTn>
                                        <p:tgtEl>
                                          <p:sndTgt r:embed="rId4" name="wind.wav"/>
                                        </p:tgtEl>
                                      </p:cMediaNode>
                                    </p:audio>
                                  </p:subTnLst>
                                </p:cTn>
                              </p:par>
                              <p:par>
                                <p:cTn id="71" presetID="0" presetClass="path" presetSubtype="0" accel="50000" decel="50000" fill="hold" nodeType="withEffect">
                                  <p:stCondLst>
                                    <p:cond delay="0"/>
                                  </p:stCondLst>
                                  <p:childTnLst>
                                    <p:animMotion origin="layout" path="M -4.79167E-6 3.7037E-7 L 0.22852 -0.13611 " pathEditMode="relative" rAng="0" ptsTypes="AA">
                                      <p:cBhvr>
                                        <p:cTn id="72" dur="2000" fill="hold"/>
                                        <p:tgtEl>
                                          <p:spTgt spid="39"/>
                                        </p:tgtEl>
                                        <p:attrNameLst>
                                          <p:attrName>ppt_x</p:attrName>
                                          <p:attrName>ppt_y</p:attrName>
                                        </p:attrNameLst>
                                      </p:cBhvr>
                                      <p:rCtr x="11419" y="-6806"/>
                                    </p:animMotion>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voltage.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48"/>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45"/>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arrow.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rrow.wav"/>
                                        </p:tgtEl>
                                      </p:cMediaNode>
                                    </p:audio>
                                  </p:subTnLst>
                                </p:cTn>
                              </p:par>
                            </p:childTnLst>
                          </p:cTn>
                        </p:par>
                      </p:childTnLst>
                    </p:cTn>
                  </p:par>
                  <p:par>
                    <p:cTn id="89" fill="hold">
                      <p:stCondLst>
                        <p:cond delay="indefinite"/>
                      </p:stCondLst>
                      <p:childTnLst>
                        <p:par>
                          <p:cTn id="90" fill="hold">
                            <p:stCondLst>
                              <p:cond delay="0"/>
                            </p:stCondLst>
                            <p:childTnLst>
                              <p:par>
                                <p:cTn id="91" presetID="0" presetClass="path" presetSubtype="0" accel="50000" fill="hold" nodeType="clickEffect">
                                  <p:stCondLst>
                                    <p:cond delay="0"/>
                                  </p:stCondLst>
                                  <p:childTnLst>
                                    <p:animMotion origin="layout" path="M -1.25E-6 -2.22222E-6 L -0.03125 0.00047 " pathEditMode="relative" rAng="0" ptsTypes="AA">
                                      <p:cBhvr>
                                        <p:cTn id="92" dur="2000" fill="hold"/>
                                        <p:tgtEl>
                                          <p:spTgt spid="50"/>
                                        </p:tgtEl>
                                        <p:attrNameLst>
                                          <p:attrName>ppt_x</p:attrName>
                                          <p:attrName>ppt_y</p:attrName>
                                        </p:attrNameLst>
                                      </p:cBhvr>
                                      <p:rCtr x="-1563" y="23"/>
                                    </p:animMotion>
                                  </p:childTnLst>
                                  <p:subTnLst>
                                    <p:audio>
                                      <p:cMediaNode>
                                        <p:cTn display="0" masterRel="sameClick">
                                          <p:stCondLst>
                                            <p:cond evt="begin" delay="0">
                                              <p:tn val="91"/>
                                            </p:cond>
                                          </p:stCondLst>
                                          <p:endCondLst>
                                            <p:cond evt="onStopAudio" delay="0">
                                              <p:tgtEl>
                                                <p:sldTgt/>
                                              </p:tgtEl>
                                            </p:cond>
                                          </p:endCondLst>
                                        </p:cTn>
                                        <p:tgtEl>
                                          <p:sndTgt r:embed="rId6" name="Screeching Brake"/>
                                        </p:tgtEl>
                                      </p:cMediaNode>
                                    </p:audio>
                                  </p:subTnLst>
                                </p:cTn>
                              </p:par>
                            </p:childTnLst>
                          </p:cTn>
                        </p:par>
                        <p:par>
                          <p:cTn id="93" fill="hold">
                            <p:stCondLst>
                              <p:cond delay="2000"/>
                            </p:stCondLst>
                            <p:childTnLst>
                              <p:par>
                                <p:cTn id="94" presetID="1" presetClass="entr" presetSubtype="0" fill="hold" nodeType="afterEffect">
                                  <p:stCondLst>
                                    <p:cond delay="0"/>
                                  </p:stCondLst>
                                  <p:childTnLst>
                                    <p:set>
                                      <p:cBhvr>
                                        <p:cTn id="95"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9" name="click.wav"/>
                                        </p:tgtEl>
                                      </p:cMediaNode>
                                    </p:audio>
                                  </p:subTnLst>
                                </p:cTn>
                              </p:par>
                              <p:par>
                                <p:cTn id="96" presetID="0" presetClass="path" presetSubtype="0" fill="hold" nodeType="withEffect">
                                  <p:stCondLst>
                                    <p:cond delay="0"/>
                                  </p:stCondLst>
                                  <p:childTnLst>
                                    <p:animMotion origin="layout" path="M -0.03125 0.00047 L -0.08581 0.00324 " pathEditMode="relative" rAng="0" ptsTypes="AA">
                                      <p:cBhvr>
                                        <p:cTn id="97" dur="2000" fill="hold"/>
                                        <p:tgtEl>
                                          <p:spTgt spid="50"/>
                                        </p:tgtEl>
                                        <p:attrNameLst>
                                          <p:attrName>ppt_x</p:attrName>
                                          <p:attrName>ppt_y</p:attrName>
                                        </p:attrNameLst>
                                      </p:cBhvr>
                                      <p:rCtr x="-2734" y="139"/>
                                    </p:animMotion>
                                  </p:childTnLst>
                                  <p:subTnLst>
                                    <p:audio>
                                      <p:cMediaNode>
                                        <p:cTn display="0" masterRel="sameClick">
                                          <p:stCondLst>
                                            <p:cond evt="begin" delay="0">
                                              <p:tn val="96"/>
                                            </p:cond>
                                          </p:stCondLst>
                                          <p:endCondLst>
                                            <p:cond evt="onStopAudio" delay="0">
                                              <p:tgtEl>
                                                <p:sldTgt/>
                                              </p:tgtEl>
                                            </p:cond>
                                          </p:endCondLst>
                                        </p:cTn>
                                        <p:tgtEl>
                                          <p:sndTgt r:embed="rId6" name="Screeching Brake"/>
                                        </p:tgtEl>
                                      </p:cMediaNode>
                                    </p:audio>
                                  </p:subTnLst>
                                </p:cTn>
                              </p:par>
                            </p:childTnLst>
                          </p:cTn>
                        </p:par>
                        <p:par>
                          <p:cTn id="98" fill="hold">
                            <p:stCondLst>
                              <p:cond delay="4000"/>
                            </p:stCondLst>
                            <p:childTnLst>
                              <p:par>
                                <p:cTn id="99" presetID="53" presetClass="exit" presetSubtype="32" fill="hold" nodeType="afterEffect">
                                  <p:stCondLst>
                                    <p:cond delay="0"/>
                                  </p:stCondLst>
                                  <p:childTnLst>
                                    <p:anim calcmode="lin" valueType="num">
                                      <p:cBhvr>
                                        <p:cTn id="100" dur="500"/>
                                        <p:tgtEl>
                                          <p:spTgt spid="50"/>
                                        </p:tgtEl>
                                        <p:attrNameLst>
                                          <p:attrName>ppt_w</p:attrName>
                                        </p:attrNameLst>
                                      </p:cBhvr>
                                      <p:tavLst>
                                        <p:tav tm="0">
                                          <p:val>
                                            <p:strVal val="ppt_w"/>
                                          </p:val>
                                        </p:tav>
                                        <p:tav tm="100000">
                                          <p:val>
                                            <p:fltVal val="0"/>
                                          </p:val>
                                        </p:tav>
                                      </p:tavLst>
                                    </p:anim>
                                    <p:anim calcmode="lin" valueType="num">
                                      <p:cBhvr>
                                        <p:cTn id="101" dur="500"/>
                                        <p:tgtEl>
                                          <p:spTgt spid="50"/>
                                        </p:tgtEl>
                                        <p:attrNameLst>
                                          <p:attrName>ppt_h</p:attrName>
                                        </p:attrNameLst>
                                      </p:cBhvr>
                                      <p:tavLst>
                                        <p:tav tm="0">
                                          <p:val>
                                            <p:strVal val="ppt_h"/>
                                          </p:val>
                                        </p:tav>
                                        <p:tav tm="100000">
                                          <p:val>
                                            <p:fltVal val="0"/>
                                          </p:val>
                                        </p:tav>
                                      </p:tavLst>
                                    </p:anim>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7" name="Explosion"/>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36" grpId="0" animBg="1"/>
      <p:bldP spid="45" grpId="0" animBg="1"/>
      <p:bldP spid="45" grpId="1" animBg="1"/>
      <p:bldP spid="45" grpId="2" animBg="1"/>
      <p:bldP spid="48" grpId="0" animBg="1"/>
      <p:bldP spid="48"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Event Horizon and Hawking Radiation	</a:t>
            </a:r>
          </a:p>
        </p:txBody>
      </p:sp>
      <p:pic>
        <p:nvPicPr>
          <p:cNvPr id="8" name="Content Placeholder 4">
            <a:extLst>
              <a:ext uri="{FF2B5EF4-FFF2-40B4-BE49-F238E27FC236}">
                <a16:creationId xmlns:a16="http://schemas.microsoft.com/office/drawing/2014/main" id="{20A3363D-4586-314C-066C-17E35A0FB87C}"/>
              </a:ext>
            </a:extLst>
          </p:cNvPr>
          <p:cNvPicPr>
            <a:picLocks noGrp="1" noChangeAspect="1"/>
          </p:cNvPicPr>
          <p:nvPr>
            <p:ph idx="1"/>
          </p:nvPr>
        </p:nvPicPr>
        <p:blipFill>
          <a:blip r:embed="rId5"/>
          <a:srcRect t="13782" b="13782"/>
          <a:stretch>
            <a:fillRect/>
          </a:stretch>
        </p:blipFill>
        <p:spPr>
          <a:xfrm>
            <a:off x="1314450" y="885994"/>
            <a:ext cx="6515100" cy="3775304"/>
          </a:xfrm>
          <a:prstGeom prst="rect">
            <a:avLst/>
          </a:prstGeom>
        </p:spPr>
      </p:pic>
      <p:sp>
        <p:nvSpPr>
          <p:cNvPr id="9" name="Oval 8">
            <a:extLst>
              <a:ext uri="{FF2B5EF4-FFF2-40B4-BE49-F238E27FC236}">
                <a16:creationId xmlns:a16="http://schemas.microsoft.com/office/drawing/2014/main" id="{0C375FE9-E67F-D697-9472-627045A802A7}"/>
              </a:ext>
            </a:extLst>
          </p:cNvPr>
          <p:cNvSpPr>
            <a:spLocks noChangeAspect="1"/>
          </p:cNvSpPr>
          <p:nvPr/>
        </p:nvSpPr>
        <p:spPr bwMode="auto">
          <a:xfrm>
            <a:off x="3680675" y="1877422"/>
            <a:ext cx="1806300" cy="1804271"/>
          </a:xfrm>
          <a:prstGeom prst="ellipse">
            <a:avLst/>
          </a:prstGeom>
          <a:noFill/>
          <a:ln w="38100" cap="flat" cmpd="sng" algn="ctr">
            <a:solidFill>
              <a:schemeClr val="accent1"/>
            </a:solidFill>
            <a:prstDash val="solid"/>
            <a:round/>
            <a:headEnd type="none" w="med" len="med"/>
            <a:tailEnd type="none" w="med" len="med"/>
          </a:ln>
          <a:effectLst>
            <a:prstShdw prst="shdw18" dist="17961" dir="13500000">
              <a:schemeClr val="accent1">
                <a:gamma/>
                <a:shade val="60000"/>
                <a:invGamma/>
              </a:schemeClr>
            </a:prstShdw>
          </a:effectLst>
          <a:extLst>
            <a:ext uri="{909E8E84-426E-40DD-AFC4-6F175D3DCCD1}">
              <a14:hiddenFill xmlns:a14="http://schemas.microsoft.com/office/drawing/2010/main">
                <a:solidFill>
                  <a:srgbClr val="FFFFFF"/>
                </a:solidFill>
              </a14:hiddenFill>
            </a:ext>
          </a:ex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kumimoji="1" lang="en-US" sz="1350">
              <a:solidFill>
                <a:srgbClr val="000000"/>
              </a:solidFill>
              <a:latin typeface="Times New Roman" charset="0"/>
              <a:ea typeface="ＭＳ Ｐゴシック" charset="0"/>
            </a:endParaRPr>
          </a:p>
        </p:txBody>
      </p:sp>
      <p:sp>
        <p:nvSpPr>
          <p:cNvPr id="10" name="Connector 18">
            <a:extLst>
              <a:ext uri="{FF2B5EF4-FFF2-40B4-BE49-F238E27FC236}">
                <a16:creationId xmlns:a16="http://schemas.microsoft.com/office/drawing/2014/main" id="{79172CEE-58FD-FA62-6101-0CB5D96D1BEC}"/>
              </a:ext>
            </a:extLst>
          </p:cNvPr>
          <p:cNvSpPr/>
          <p:nvPr/>
        </p:nvSpPr>
        <p:spPr bwMode="auto">
          <a:xfrm>
            <a:off x="4994609" y="3227382"/>
            <a:ext cx="358303" cy="378169"/>
          </a:xfrm>
          <a:prstGeom prst="flowChartConnector">
            <a:avLst/>
          </a:prstGeom>
          <a:solidFill>
            <a:srgbClr val="FF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kumimoji="1" lang="en-US" sz="1350" b="1" baseline="30000" dirty="0">
                <a:solidFill>
                  <a:srgbClr val="FFFFFF"/>
                </a:solidFill>
                <a:latin typeface="Verdana"/>
                <a:cs typeface="Verdana"/>
              </a:rPr>
              <a:t>-</a:t>
            </a:r>
          </a:p>
        </p:txBody>
      </p:sp>
      <p:sp>
        <p:nvSpPr>
          <p:cNvPr id="11" name="Connector 20">
            <a:extLst>
              <a:ext uri="{FF2B5EF4-FFF2-40B4-BE49-F238E27FC236}">
                <a16:creationId xmlns:a16="http://schemas.microsoft.com/office/drawing/2014/main" id="{9D84CAE5-1103-FA4E-F7FF-6FB8CEBF215F}"/>
              </a:ext>
            </a:extLst>
          </p:cNvPr>
          <p:cNvSpPr/>
          <p:nvPr/>
        </p:nvSpPr>
        <p:spPr bwMode="auto">
          <a:xfrm>
            <a:off x="5352912" y="2962155"/>
            <a:ext cx="358303" cy="378169"/>
          </a:xfrm>
          <a:prstGeom prst="flowChartConnector">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soft" dir="t"/>
          </a:scene3d>
          <a:sp3d prstMaterial="plastic">
            <a:bevelT w="215900" h="215900"/>
            <a:bevelB w="0" h="0"/>
            <a:contourClr>
              <a:schemeClr val="bg1"/>
            </a:contourClr>
          </a:sp3d>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en-US" sz="1350" b="1" dirty="0">
                <a:solidFill>
                  <a:srgbClr val="FFFFFF"/>
                </a:solidFill>
                <a:latin typeface="Verdana"/>
                <a:cs typeface="Verdana"/>
              </a:rPr>
              <a:t>e</a:t>
            </a:r>
            <a:r>
              <a:rPr lang="en-US" sz="1350" b="1" baseline="30000" dirty="0">
                <a:solidFill>
                  <a:srgbClr val="FFFFFF"/>
                </a:solidFill>
                <a:latin typeface="Verdana"/>
                <a:cs typeface="Verdana"/>
              </a:rPr>
              <a:t>+</a:t>
            </a:r>
            <a:endParaRPr kumimoji="1" lang="en-US" sz="1350" b="1" baseline="30000" dirty="0">
              <a:solidFill>
                <a:srgbClr val="FFFFFF"/>
              </a:solidFill>
              <a:latin typeface="Verdana"/>
              <a:cs typeface="Verdana"/>
            </a:endParaRPr>
          </a:p>
        </p:txBody>
      </p:sp>
    </p:spTree>
    <p:extLst>
      <p:ext uri="{BB962C8B-B14F-4D97-AF65-F5344CB8AC3E}">
        <p14:creationId xmlns:p14="http://schemas.microsoft.com/office/powerpoint/2010/main" val="257592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xplosion"/>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Explosion"/>
                                        </p:tgtEl>
                                      </p:cMediaNode>
                                    </p:audio>
                                  </p:sub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4.79167E-6 -3.7037E-7 C -0.02618 0.00718 -0.05248 0.01435 -0.07722 0.00671 C -0.10209 -0.00069 -0.12566 -0.02315 -0.14935 -0.04537 " pathEditMode="relative" rAng="0" ptsTypes="AAA">
                                      <p:cBhvr>
                                        <p:cTn id="12" dur="2000" fill="hold"/>
                                        <p:tgtEl>
                                          <p:spTgt spid="10"/>
                                        </p:tgtEl>
                                        <p:attrNameLst>
                                          <p:attrName>ppt_x</p:attrName>
                                          <p:attrName>ppt_y</p:attrName>
                                        </p:attrNameLst>
                                      </p:cBhvr>
                                      <p:rCtr x="-7474" y="-1782"/>
                                    </p:animMotion>
                                  </p:childTnLst>
                                  <p:subTnLst>
                                    <p:audio>
                                      <p:cMediaNode>
                                        <p:cTn display="0" masterRel="sameClick">
                                          <p:stCondLst>
                                            <p:cond evt="begin" delay="0">
                                              <p:tn val="11"/>
                                            </p:cond>
                                          </p:stCondLst>
                                          <p:endCondLst>
                                            <p:cond evt="onStopAudio" delay="0">
                                              <p:tgtEl>
                                                <p:sldTgt/>
                                              </p:tgtEl>
                                            </p:cond>
                                          </p:endCondLst>
                                        </p:cTn>
                                        <p:tgtEl>
                                          <p:sndTgt r:embed="rId4" name="whoosh.wav"/>
                                        </p:tgtEl>
                                      </p:cMediaNode>
                                    </p:audio>
                                  </p:subTnLst>
                                </p:cTn>
                              </p:par>
                              <p:par>
                                <p:cTn id="13" presetID="0" presetClass="path" presetSubtype="0" accel="50000" decel="50000" fill="hold" grpId="1" nodeType="withEffect">
                                  <p:stCondLst>
                                    <p:cond delay="0"/>
                                  </p:stCondLst>
                                  <p:childTnLst>
                                    <p:animMotion origin="layout" path="M 2.08333E-6 -1.48148E-6 C 0.00924 -0.02338 0.01836 -0.04676 0.01263 -0.11991 C 0.00716 -0.19305 -0.03399 -0.43889 -0.03399 -0.43866 L -0.03399 -0.43889 " pathEditMode="relative" rAng="0" ptsTypes="AAAA">
                                      <p:cBhvr>
                                        <p:cTn id="14" dur="2000" fill="hold"/>
                                        <p:tgtEl>
                                          <p:spTgt spid="11"/>
                                        </p:tgtEl>
                                        <p:attrNameLst>
                                          <p:attrName>ppt_x</p:attrName>
                                          <p:attrName>ppt_y</p:attrName>
                                        </p:attrNameLst>
                                      </p:cBhvr>
                                      <p:rCtr x="-990" y="-21944"/>
                                    </p:animMotion>
                                  </p:childTnLst>
                                </p:cTn>
                              </p:par>
                              <p:par>
                                <p:cTn id="15" presetID="10" presetClass="exit" presetSubtype="0" fill="hold" grpId="2" nodeType="withEffect">
                                  <p:stCondLst>
                                    <p:cond delay="0"/>
                                  </p:stCondLst>
                                  <p:childTnLst>
                                    <p:animEffect transition="out" filter="fade">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1" grpId="0" animBg="1"/>
      <p:bldP spid="11"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3E00D-A1D8-D777-A064-173BA63DAA9F}"/>
              </a:ext>
            </a:extLst>
          </p:cNvPr>
          <p:cNvSpPr>
            <a:spLocks noGrp="1"/>
          </p:cNvSpPr>
          <p:nvPr>
            <p:ph type="title"/>
          </p:nvPr>
        </p:nvSpPr>
        <p:spPr/>
        <p:txBody>
          <a:bodyPr>
            <a:normAutofit fontScale="90000"/>
          </a:bodyPr>
          <a:lstStyle/>
          <a:p>
            <a:r>
              <a:rPr lang="en-US" dirty="0"/>
              <a:t>Particle creation in general space times</a:t>
            </a:r>
          </a:p>
        </p:txBody>
      </p:sp>
      <p:pic>
        <p:nvPicPr>
          <p:cNvPr id="8" name="Inhaltsplatzhalter 7">
            <a:extLst>
              <a:ext uri="{FF2B5EF4-FFF2-40B4-BE49-F238E27FC236}">
                <a16:creationId xmlns:a16="http://schemas.microsoft.com/office/drawing/2014/main" id="{F872A253-C0D8-0B09-264F-25FFC779359A}"/>
              </a:ext>
            </a:extLst>
          </p:cNvPr>
          <p:cNvPicPr>
            <a:picLocks noGrp="1" noChangeAspect="1"/>
          </p:cNvPicPr>
          <p:nvPr>
            <p:ph idx="1"/>
          </p:nvPr>
        </p:nvPicPr>
        <p:blipFill rotWithShape="1">
          <a:blip r:embed="rId3"/>
          <a:srcRect b="28115"/>
          <a:stretch/>
        </p:blipFill>
        <p:spPr>
          <a:xfrm>
            <a:off x="2510316" y="1103978"/>
            <a:ext cx="4123368" cy="2935544"/>
          </a:xfrm>
          <a:prstGeom prst="rect">
            <a:avLst/>
          </a:prstGeom>
        </p:spPr>
      </p:pic>
      <p:sp>
        <p:nvSpPr>
          <p:cNvPr id="10" name="Textfeld 9">
            <a:extLst>
              <a:ext uri="{FF2B5EF4-FFF2-40B4-BE49-F238E27FC236}">
                <a16:creationId xmlns:a16="http://schemas.microsoft.com/office/drawing/2014/main" id="{3C35A253-287D-5834-3181-E0A59D1DD4CF}"/>
              </a:ext>
            </a:extLst>
          </p:cNvPr>
          <p:cNvSpPr txBox="1"/>
          <p:nvPr/>
        </p:nvSpPr>
        <p:spPr>
          <a:xfrm>
            <a:off x="2055230" y="4224964"/>
            <a:ext cx="5286737" cy="507831"/>
          </a:xfrm>
          <a:prstGeom prst="rect">
            <a:avLst/>
          </a:prstGeom>
          <a:noFill/>
        </p:spPr>
        <p:txBody>
          <a:bodyPr wrap="square">
            <a:spAutoFit/>
          </a:bodyPr>
          <a:lstStyle/>
          <a:p>
            <a:r>
              <a:rPr lang="de-DE" sz="1350" dirty="0">
                <a:solidFill>
                  <a:srgbClr val="000000"/>
                </a:solidFill>
                <a:latin typeface="Verdana" panose="020B0604030504040204" pitchFamily="34" charset="0"/>
                <a:ea typeface="Verdana" panose="020B0604030504040204" pitchFamily="34" charset="0"/>
                <a:cs typeface="Verdana" panose="020B0604030504040204" pitchFamily="34" charset="0"/>
              </a:rPr>
              <a:t>L. Parker &amp; D. Toms (2009), „</a:t>
            </a:r>
            <a:r>
              <a:rPr lang="en-US" sz="1350" dirty="0">
                <a:latin typeface="Verdana" panose="020B0604030504040204" pitchFamily="34" charset="0"/>
                <a:ea typeface="Verdana" panose="020B0604030504040204" pitchFamily="34" charset="0"/>
                <a:cs typeface="Verdana" panose="020B0604030504040204" pitchFamily="34" charset="0"/>
              </a:rPr>
              <a:t>Quantum Field Theory in Curved Spacetime: Quantized Fields and Gravity”, p. 53</a:t>
            </a:r>
          </a:p>
        </p:txBody>
      </p:sp>
    </p:spTree>
    <p:extLst>
      <p:ext uri="{BB962C8B-B14F-4D97-AF65-F5344CB8AC3E}">
        <p14:creationId xmlns:p14="http://schemas.microsoft.com/office/powerpoint/2010/main" val="1327875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Event Horizon and Particle Production</a:t>
            </a:r>
            <a:endParaRPr lang="de-DE" dirty="0"/>
          </a:p>
        </p:txBody>
      </p:sp>
      <p:pic>
        <p:nvPicPr>
          <p:cNvPr id="1026" name="Picture 2" descr="C:\Daten\Projekt Hawkingstrahlung\Visualisierung\tempGraphs\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20" y="1852447"/>
            <a:ext cx="2758947" cy="26373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aten\Projekt Hawkingstrahlung\Visualisierung\tempGraphs\p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130" y="1852447"/>
            <a:ext cx="2810523" cy="263731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54382" y="863537"/>
            <a:ext cx="4189224" cy="461665"/>
          </a:xfrm>
          <a:prstGeom prst="rect">
            <a:avLst/>
          </a:prstGeom>
          <a:noFill/>
        </p:spPr>
        <p:txBody>
          <a:bodyPr wrap="none" rtlCol="0">
            <a:spAutoFit/>
          </a:bodyPr>
          <a:lstStyle/>
          <a:p>
            <a:pPr algn="ctr"/>
            <a:r>
              <a:rPr lang="de-DE" sz="1200" dirty="0" err="1">
                <a:latin typeface="Verdana" panose="020B0604030504040204" pitchFamily="34" charset="0"/>
                <a:ea typeface="Verdana" panose="020B0604030504040204" pitchFamily="34" charset="0"/>
                <a:cs typeface="Verdana" panose="020B0604030504040204" pitchFamily="34" charset="0"/>
              </a:rPr>
              <a:t>Destructive</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latin typeface="Verdana" panose="020B0604030504040204" pitchFamily="34" charset="0"/>
                <a:ea typeface="Verdana" panose="020B0604030504040204" pitchFamily="34" charset="0"/>
                <a:cs typeface="Verdana" panose="020B0604030504040204" pitchFamily="34" charset="0"/>
              </a:rPr>
              <a:t>interference</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latin typeface="Verdana" panose="020B0604030504040204" pitchFamily="34" charset="0"/>
                <a:ea typeface="Verdana" panose="020B0604030504040204" pitchFamily="34" charset="0"/>
                <a:cs typeface="Verdana" panose="020B0604030504040204" pitchFamily="34" charset="0"/>
              </a:rPr>
              <a:t>of</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solidFill>
                  <a:srgbClr val="3333FF"/>
                </a:solidFill>
                <a:latin typeface="Verdana" panose="020B0604030504040204" pitchFamily="34" charset="0"/>
                <a:ea typeface="Verdana" panose="020B0604030504040204" pitchFamily="34" charset="0"/>
                <a:cs typeface="Verdana" panose="020B0604030504040204" pitchFamily="34" charset="0"/>
              </a:rPr>
              <a:t>particle</a:t>
            </a:r>
            <a:r>
              <a:rPr lang="de-DE" sz="1200" dirty="0">
                <a:solidFill>
                  <a:srgbClr val="3333FF"/>
                </a:solidFill>
                <a:latin typeface="Verdana" panose="020B0604030504040204" pitchFamily="34" charset="0"/>
                <a:ea typeface="Verdana" panose="020B0604030504040204" pitchFamily="34" charset="0"/>
                <a:cs typeface="Verdana" panose="020B0604030504040204" pitchFamily="34" charset="0"/>
              </a:rPr>
              <a:t> </a:t>
            </a:r>
            <a:r>
              <a:rPr lang="de-DE" sz="1200" dirty="0" err="1">
                <a:latin typeface="Verdana" panose="020B0604030504040204" pitchFamily="34" charset="0"/>
                <a:ea typeface="Verdana" panose="020B0604030504040204" pitchFamily="34" charset="0"/>
                <a:cs typeface="Verdana" panose="020B0604030504040204" pitchFamily="34" charset="0"/>
              </a:rPr>
              <a:t>and</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antiparticle</a:t>
            </a:r>
            <a:r>
              <a:rPr lang="de-DE" sz="1200" dirty="0">
                <a:solidFill>
                  <a:srgbClr val="FF0000"/>
                </a:solidFill>
                <a:latin typeface="Verdana" panose="020B0604030504040204" pitchFamily="34" charset="0"/>
                <a:ea typeface="Verdana" panose="020B0604030504040204" pitchFamily="34" charset="0"/>
                <a:cs typeface="Verdana" panose="020B0604030504040204" pitchFamily="34" charset="0"/>
              </a:rPr>
              <a:t> </a:t>
            </a:r>
            <a:br>
              <a:rPr lang="de-DE" sz="1200" dirty="0">
                <a:latin typeface="Verdana" panose="020B0604030504040204" pitchFamily="34" charset="0"/>
                <a:ea typeface="Verdana" panose="020B0604030504040204" pitchFamily="34" charset="0"/>
                <a:cs typeface="Verdana" panose="020B0604030504040204" pitchFamily="34" charset="0"/>
              </a:rPr>
            </a:br>
            <a:r>
              <a:rPr lang="de-DE" sz="1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e-DE" sz="1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no</a:t>
            </a:r>
            <a:r>
              <a:rPr lang="de-DE" sz="1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e-DE" sz="1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contribution</a:t>
            </a:r>
            <a:r>
              <a:rPr lang="de-DE" sz="1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e-DE" sz="1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to</a:t>
            </a:r>
            <a:r>
              <a:rPr lang="de-DE" sz="1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e-DE" sz="1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particle</a:t>
            </a:r>
            <a:r>
              <a:rPr lang="de-DE" sz="1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e-DE" sz="1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production</a:t>
            </a:r>
            <a:endParaRPr lang="de-DE" sz="12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feld 6"/>
          <p:cNvSpPr txBox="1"/>
          <p:nvPr/>
        </p:nvSpPr>
        <p:spPr>
          <a:xfrm>
            <a:off x="4544445" y="863537"/>
            <a:ext cx="4331892" cy="461665"/>
          </a:xfrm>
          <a:prstGeom prst="rect">
            <a:avLst/>
          </a:prstGeom>
          <a:noFill/>
        </p:spPr>
        <p:txBody>
          <a:bodyPr wrap="none" rtlCol="0">
            <a:spAutoFit/>
          </a:bodyPr>
          <a:lstStyle/>
          <a:p>
            <a:pPr algn="ctr"/>
            <a:r>
              <a:rPr lang="de-DE" sz="1200" dirty="0" err="1">
                <a:latin typeface="Verdana" panose="020B0604030504040204" pitchFamily="34" charset="0"/>
                <a:ea typeface="Verdana" panose="020B0604030504040204" pitchFamily="34" charset="0"/>
                <a:cs typeface="Verdana" panose="020B0604030504040204" pitchFamily="34" charset="0"/>
              </a:rPr>
              <a:t>Constructive</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latin typeface="Verdana" panose="020B0604030504040204" pitchFamily="34" charset="0"/>
                <a:ea typeface="Verdana" panose="020B0604030504040204" pitchFamily="34" charset="0"/>
                <a:cs typeface="Verdana" panose="020B0604030504040204" pitchFamily="34" charset="0"/>
              </a:rPr>
              <a:t>interference</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latin typeface="Verdana" panose="020B0604030504040204" pitchFamily="34" charset="0"/>
                <a:ea typeface="Verdana" panose="020B0604030504040204" pitchFamily="34" charset="0"/>
                <a:cs typeface="Verdana" panose="020B0604030504040204" pitchFamily="34" charset="0"/>
              </a:rPr>
              <a:t>of</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solidFill>
                  <a:srgbClr val="3333FF"/>
                </a:solidFill>
                <a:latin typeface="Verdana" panose="020B0604030504040204" pitchFamily="34" charset="0"/>
                <a:ea typeface="Verdana" panose="020B0604030504040204" pitchFamily="34" charset="0"/>
                <a:cs typeface="Verdana" panose="020B0604030504040204" pitchFamily="34" charset="0"/>
              </a:rPr>
              <a:t>particle</a:t>
            </a:r>
            <a:r>
              <a:rPr lang="de-DE" sz="1200" dirty="0">
                <a:solidFill>
                  <a:srgbClr val="3333FF"/>
                </a:solidFill>
                <a:latin typeface="Verdana" panose="020B0604030504040204" pitchFamily="34" charset="0"/>
                <a:ea typeface="Verdana" panose="020B0604030504040204" pitchFamily="34" charset="0"/>
                <a:cs typeface="Verdana" panose="020B0604030504040204" pitchFamily="34" charset="0"/>
              </a:rPr>
              <a:t> </a:t>
            </a:r>
            <a:r>
              <a:rPr lang="de-DE" sz="1200" dirty="0" err="1">
                <a:latin typeface="Verdana" panose="020B0604030504040204" pitchFamily="34" charset="0"/>
                <a:ea typeface="Verdana" panose="020B0604030504040204" pitchFamily="34" charset="0"/>
                <a:cs typeface="Verdana" panose="020B0604030504040204" pitchFamily="34" charset="0"/>
              </a:rPr>
              <a:t>and</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antiparticle</a:t>
            </a:r>
            <a:r>
              <a:rPr lang="de-DE" sz="12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de-DE" sz="1200" dirty="0">
                <a:latin typeface="Verdana" panose="020B0604030504040204" pitchFamily="34" charset="0"/>
                <a:ea typeface="Verdana" panose="020B0604030504040204" pitchFamily="34" charset="0"/>
                <a:cs typeface="Verdana" panose="020B0604030504040204" pitchFamily="34" charset="0"/>
              </a:rPr>
              <a:t> </a:t>
            </a:r>
            <a:br>
              <a:rPr lang="de-DE" sz="1200" dirty="0">
                <a:latin typeface="Verdana" panose="020B0604030504040204" pitchFamily="34" charset="0"/>
                <a:ea typeface="Verdana" panose="020B0604030504040204" pitchFamily="34" charset="0"/>
                <a:cs typeface="Verdana" panose="020B0604030504040204" pitchFamily="34" charset="0"/>
              </a:rPr>
            </a:br>
            <a:r>
              <a:rPr lang="de-DE" sz="1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e-DE" sz="1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contribution</a:t>
            </a:r>
            <a:r>
              <a:rPr lang="de-DE" sz="1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e-DE" sz="1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to</a:t>
            </a:r>
            <a:r>
              <a:rPr lang="de-DE" sz="1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e-DE" sz="1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particle</a:t>
            </a:r>
            <a:r>
              <a:rPr lang="de-DE" sz="1200"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a:t>
            </a:r>
            <a:r>
              <a:rPr lang="de-DE" sz="1200" dirty="0" err="1">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production</a:t>
            </a:r>
            <a:endParaRPr lang="de-DE" sz="12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feld 7"/>
          <p:cNvSpPr txBox="1"/>
          <p:nvPr/>
        </p:nvSpPr>
        <p:spPr>
          <a:xfrm>
            <a:off x="2973938" y="4489757"/>
            <a:ext cx="755335" cy="276999"/>
          </a:xfrm>
          <a:prstGeom prst="rect">
            <a:avLst/>
          </a:prstGeom>
          <a:noFill/>
        </p:spPr>
        <p:txBody>
          <a:bodyPr wrap="none" rtlCol="0">
            <a:spAutoFit/>
          </a:bodyPr>
          <a:lstStyle/>
          <a:p>
            <a:pPr algn="r"/>
            <a:r>
              <a:rPr lang="de-DE" sz="1200" dirty="0" err="1">
                <a:solidFill>
                  <a:srgbClr val="3333FF"/>
                </a:solidFill>
                <a:latin typeface="Verdana" panose="020B0604030504040204" pitchFamily="34" charset="0"/>
                <a:ea typeface="Verdana" panose="020B0604030504040204" pitchFamily="34" charset="0"/>
                <a:cs typeface="Verdana" panose="020B0604030504040204" pitchFamily="34" charset="0"/>
              </a:rPr>
              <a:t>particle</a:t>
            </a:r>
            <a:endParaRPr lang="de-DE" sz="1200" dirty="0">
              <a:solidFill>
                <a:srgbClr val="3333FF"/>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feld 8"/>
          <p:cNvSpPr txBox="1"/>
          <p:nvPr/>
        </p:nvSpPr>
        <p:spPr>
          <a:xfrm>
            <a:off x="969520" y="4503657"/>
            <a:ext cx="1048685" cy="276999"/>
          </a:xfrm>
          <a:prstGeom prst="rect">
            <a:avLst/>
          </a:prstGeom>
          <a:noFill/>
        </p:spPr>
        <p:txBody>
          <a:bodyPr wrap="none" rtlCol="0">
            <a:spAutoFit/>
          </a:bodyPr>
          <a:lstStyle/>
          <a:p>
            <a:r>
              <a:rPr lang="de-DE"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antiparticle</a:t>
            </a:r>
            <a:endParaRPr lang="de-DE" sz="12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Ellipse 4"/>
          <p:cNvSpPr>
            <a:spLocks noChangeAspect="1"/>
          </p:cNvSpPr>
          <p:nvPr/>
        </p:nvSpPr>
        <p:spPr>
          <a:xfrm>
            <a:off x="2310610" y="4305683"/>
            <a:ext cx="72000" cy="72000"/>
          </a:xfrm>
          <a:prstGeom prst="ellipse">
            <a:avLst/>
          </a:prstGeom>
          <a:solidFill>
            <a:schemeClr val="tx1"/>
          </a:solidFill>
          <a:ln w="57150" cap="flat" cmpd="sng" algn="ctr">
            <a:no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de-DE"/>
          </a:p>
        </p:txBody>
      </p:sp>
      <p:sp>
        <p:nvSpPr>
          <p:cNvPr id="11" name="Textfeld 10"/>
          <p:cNvSpPr txBox="1"/>
          <p:nvPr/>
        </p:nvSpPr>
        <p:spPr>
          <a:xfrm>
            <a:off x="1734103" y="4767546"/>
            <a:ext cx="1225015" cy="276999"/>
          </a:xfrm>
          <a:prstGeom prst="rect">
            <a:avLst/>
          </a:prstGeom>
          <a:noFill/>
        </p:spPr>
        <p:txBody>
          <a:bodyPr wrap="none" rtlCol="0">
            <a:spAutoFit/>
          </a:bodyPr>
          <a:lstStyle/>
          <a:p>
            <a:pPr algn="ctr"/>
            <a:r>
              <a:rPr lang="de-DE" sz="1200" dirty="0" err="1">
                <a:latin typeface="Verdana" panose="020B0604030504040204" pitchFamily="34" charset="0"/>
                <a:ea typeface="Verdana" panose="020B0604030504040204" pitchFamily="34" charset="0"/>
                <a:cs typeface="Verdana" panose="020B0604030504040204" pitchFamily="34" charset="0"/>
              </a:rPr>
              <a:t>starting</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latin typeface="Verdana" panose="020B0604030504040204" pitchFamily="34" charset="0"/>
                <a:ea typeface="Verdana" panose="020B0604030504040204" pitchFamily="34" charset="0"/>
                <a:cs typeface="Verdana" panose="020B0604030504040204" pitchFamily="34" charset="0"/>
              </a:rPr>
              <a:t>point</a:t>
            </a:r>
            <a:endParaRPr lang="de-DE"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10" name="Gerade Verbindung 9"/>
          <p:cNvCxnSpPr>
            <a:stCxn id="5" idx="4"/>
            <a:endCxn id="11" idx="0"/>
          </p:cNvCxnSpPr>
          <p:nvPr/>
        </p:nvCxnSpPr>
        <p:spPr>
          <a:xfrm>
            <a:off x="2346610" y="4377683"/>
            <a:ext cx="1" cy="389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7360318" y="4489756"/>
            <a:ext cx="755335" cy="276999"/>
          </a:xfrm>
          <a:prstGeom prst="rect">
            <a:avLst/>
          </a:prstGeom>
          <a:noFill/>
        </p:spPr>
        <p:txBody>
          <a:bodyPr wrap="none" rtlCol="0">
            <a:spAutoFit/>
          </a:bodyPr>
          <a:lstStyle/>
          <a:p>
            <a:pPr algn="r"/>
            <a:r>
              <a:rPr lang="de-DE" sz="1200" dirty="0" err="1">
                <a:solidFill>
                  <a:srgbClr val="3333FF"/>
                </a:solidFill>
                <a:latin typeface="Verdana" panose="020B0604030504040204" pitchFamily="34" charset="0"/>
                <a:ea typeface="Verdana" panose="020B0604030504040204" pitchFamily="34" charset="0"/>
                <a:cs typeface="Verdana" panose="020B0604030504040204" pitchFamily="34" charset="0"/>
              </a:rPr>
              <a:t>particle</a:t>
            </a:r>
            <a:endParaRPr lang="de-DE" sz="1200" dirty="0">
              <a:solidFill>
                <a:srgbClr val="3333FF"/>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feld 16"/>
          <p:cNvSpPr txBox="1"/>
          <p:nvPr/>
        </p:nvSpPr>
        <p:spPr>
          <a:xfrm>
            <a:off x="5305130" y="4489755"/>
            <a:ext cx="1048685" cy="276999"/>
          </a:xfrm>
          <a:prstGeom prst="rect">
            <a:avLst/>
          </a:prstGeom>
          <a:noFill/>
        </p:spPr>
        <p:txBody>
          <a:bodyPr wrap="none" rtlCol="0">
            <a:spAutoFit/>
          </a:bodyPr>
          <a:lstStyle/>
          <a:p>
            <a:r>
              <a:rPr lang="de-DE"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antiparticle</a:t>
            </a:r>
            <a:endParaRPr lang="de-DE" sz="12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Ellipse 17"/>
          <p:cNvSpPr>
            <a:spLocks noChangeAspect="1"/>
          </p:cNvSpPr>
          <p:nvPr/>
        </p:nvSpPr>
        <p:spPr>
          <a:xfrm>
            <a:off x="6674389" y="4305682"/>
            <a:ext cx="72000" cy="72000"/>
          </a:xfrm>
          <a:prstGeom prst="ellipse">
            <a:avLst/>
          </a:prstGeom>
          <a:solidFill>
            <a:schemeClr val="tx1"/>
          </a:solidFill>
          <a:ln w="57150" cap="flat" cmpd="sng" algn="ctr">
            <a:no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de-DE"/>
          </a:p>
        </p:txBody>
      </p:sp>
      <p:sp>
        <p:nvSpPr>
          <p:cNvPr id="19" name="Textfeld 18"/>
          <p:cNvSpPr txBox="1"/>
          <p:nvPr/>
        </p:nvSpPr>
        <p:spPr>
          <a:xfrm>
            <a:off x="6097882" y="4767544"/>
            <a:ext cx="1225015" cy="276999"/>
          </a:xfrm>
          <a:prstGeom prst="rect">
            <a:avLst/>
          </a:prstGeom>
          <a:noFill/>
        </p:spPr>
        <p:txBody>
          <a:bodyPr wrap="none" rtlCol="0">
            <a:spAutoFit/>
          </a:bodyPr>
          <a:lstStyle/>
          <a:p>
            <a:pPr algn="ctr"/>
            <a:r>
              <a:rPr lang="de-DE" sz="1200" dirty="0" err="1">
                <a:latin typeface="Verdana" panose="020B0604030504040204" pitchFamily="34" charset="0"/>
                <a:ea typeface="Verdana" panose="020B0604030504040204" pitchFamily="34" charset="0"/>
                <a:cs typeface="Verdana" panose="020B0604030504040204" pitchFamily="34" charset="0"/>
              </a:rPr>
              <a:t>starting</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latin typeface="Verdana" panose="020B0604030504040204" pitchFamily="34" charset="0"/>
                <a:ea typeface="Verdana" panose="020B0604030504040204" pitchFamily="34" charset="0"/>
                <a:cs typeface="Verdana" panose="020B0604030504040204" pitchFamily="34" charset="0"/>
              </a:rPr>
              <a:t>point</a:t>
            </a:r>
            <a:endParaRPr lang="de-DE"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20" name="Gerade Verbindung 19"/>
          <p:cNvCxnSpPr>
            <a:stCxn id="18" idx="4"/>
            <a:endCxn id="19" idx="0"/>
          </p:cNvCxnSpPr>
          <p:nvPr/>
        </p:nvCxnSpPr>
        <p:spPr>
          <a:xfrm>
            <a:off x="6710389" y="4377682"/>
            <a:ext cx="1" cy="389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1722839" y="1467591"/>
            <a:ext cx="1257075" cy="276999"/>
          </a:xfrm>
          <a:prstGeom prst="rect">
            <a:avLst/>
          </a:prstGeom>
          <a:noFill/>
        </p:spPr>
        <p:txBody>
          <a:bodyPr wrap="none" rtlCol="0">
            <a:spAutoFit/>
          </a:bodyPr>
          <a:lstStyle/>
          <a:p>
            <a:pPr algn="ctr"/>
            <a:r>
              <a:rPr lang="de-DE" sz="1200" dirty="0" err="1">
                <a:latin typeface="Verdana" panose="020B0604030504040204" pitchFamily="34" charset="0"/>
                <a:ea typeface="Verdana" panose="020B0604030504040204" pitchFamily="34" charset="0"/>
                <a:cs typeface="Verdana" panose="020B0604030504040204" pitchFamily="34" charset="0"/>
              </a:rPr>
              <a:t>meeting</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latin typeface="Verdana" panose="020B0604030504040204" pitchFamily="34" charset="0"/>
                <a:ea typeface="Verdana" panose="020B0604030504040204" pitchFamily="34" charset="0"/>
                <a:cs typeface="Verdana" panose="020B0604030504040204" pitchFamily="34" charset="0"/>
              </a:rPr>
              <a:t>point</a:t>
            </a:r>
            <a:endParaRPr lang="de-DE"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26" name="Gerade Verbindung 25"/>
          <p:cNvCxnSpPr>
            <a:stCxn id="25" idx="2"/>
            <a:endCxn id="29" idx="0"/>
          </p:cNvCxnSpPr>
          <p:nvPr/>
        </p:nvCxnSpPr>
        <p:spPr>
          <a:xfrm>
            <a:off x="2351377" y="1744590"/>
            <a:ext cx="280" cy="33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Ellipse 28"/>
          <p:cNvSpPr>
            <a:spLocks noChangeAspect="1"/>
          </p:cNvSpPr>
          <p:nvPr/>
        </p:nvSpPr>
        <p:spPr>
          <a:xfrm>
            <a:off x="2315657" y="2083313"/>
            <a:ext cx="72000" cy="72000"/>
          </a:xfrm>
          <a:prstGeom prst="ellipse">
            <a:avLst/>
          </a:prstGeom>
          <a:solidFill>
            <a:schemeClr val="tx1"/>
          </a:solidFill>
          <a:ln w="57150" cap="flat" cmpd="sng" algn="ctr">
            <a:no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de-DE"/>
          </a:p>
        </p:txBody>
      </p:sp>
      <p:sp>
        <p:nvSpPr>
          <p:cNvPr id="31" name="Textfeld 30"/>
          <p:cNvSpPr txBox="1"/>
          <p:nvPr/>
        </p:nvSpPr>
        <p:spPr>
          <a:xfrm>
            <a:off x="6081854" y="1429931"/>
            <a:ext cx="1257074" cy="276999"/>
          </a:xfrm>
          <a:prstGeom prst="rect">
            <a:avLst/>
          </a:prstGeom>
          <a:noFill/>
        </p:spPr>
        <p:txBody>
          <a:bodyPr wrap="none" rtlCol="0">
            <a:spAutoFit/>
          </a:bodyPr>
          <a:lstStyle/>
          <a:p>
            <a:pPr algn="ctr"/>
            <a:r>
              <a:rPr lang="de-DE" sz="1200" dirty="0" err="1">
                <a:latin typeface="Verdana" panose="020B0604030504040204" pitchFamily="34" charset="0"/>
                <a:ea typeface="Verdana" panose="020B0604030504040204" pitchFamily="34" charset="0"/>
                <a:cs typeface="Verdana" panose="020B0604030504040204" pitchFamily="34" charset="0"/>
              </a:rPr>
              <a:t>meeting</a:t>
            </a:r>
            <a:r>
              <a:rPr lang="de-DE" sz="1200" dirty="0">
                <a:latin typeface="Verdana" panose="020B0604030504040204" pitchFamily="34" charset="0"/>
                <a:ea typeface="Verdana" panose="020B0604030504040204" pitchFamily="34" charset="0"/>
                <a:cs typeface="Verdana" panose="020B0604030504040204" pitchFamily="34" charset="0"/>
              </a:rPr>
              <a:t> </a:t>
            </a:r>
            <a:r>
              <a:rPr lang="de-DE" sz="1200" dirty="0" err="1">
                <a:latin typeface="Verdana" panose="020B0604030504040204" pitchFamily="34" charset="0"/>
                <a:ea typeface="Verdana" panose="020B0604030504040204" pitchFamily="34" charset="0"/>
                <a:cs typeface="Verdana" panose="020B0604030504040204" pitchFamily="34" charset="0"/>
              </a:rPr>
              <a:t>point</a:t>
            </a:r>
            <a:endParaRPr lang="de-DE"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32" name="Gerade Verbindung 31"/>
          <p:cNvCxnSpPr>
            <a:stCxn id="31" idx="2"/>
            <a:endCxn id="33" idx="0"/>
          </p:cNvCxnSpPr>
          <p:nvPr/>
        </p:nvCxnSpPr>
        <p:spPr>
          <a:xfrm>
            <a:off x="6710391" y="1706930"/>
            <a:ext cx="284" cy="33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Ellipse 32"/>
          <p:cNvSpPr>
            <a:spLocks noChangeAspect="1"/>
          </p:cNvSpPr>
          <p:nvPr/>
        </p:nvSpPr>
        <p:spPr>
          <a:xfrm>
            <a:off x="6674675" y="2045653"/>
            <a:ext cx="72000" cy="72000"/>
          </a:xfrm>
          <a:prstGeom prst="ellipse">
            <a:avLst/>
          </a:prstGeom>
          <a:solidFill>
            <a:schemeClr val="tx1"/>
          </a:solidFill>
          <a:ln w="57150" cap="flat" cmpd="sng" algn="ctr">
            <a:no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069027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498EB38-F7B5-57B9-8EE1-012F4F714EA7}"/>
              </a:ext>
            </a:extLst>
          </p:cNvPr>
          <p:cNvSpPr/>
          <p:nvPr/>
        </p:nvSpPr>
        <p:spPr>
          <a:xfrm>
            <a:off x="2584800" y="1643976"/>
            <a:ext cx="1591200" cy="1602000"/>
          </a:xfrm>
          <a:prstGeom prst="rect">
            <a:avLst/>
          </a:prstGeom>
          <a:solidFill>
            <a:srgbClr val="2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feld 14">
            <a:extLst>
              <a:ext uri="{FF2B5EF4-FFF2-40B4-BE49-F238E27FC236}">
                <a16:creationId xmlns:a16="http://schemas.microsoft.com/office/drawing/2014/main" id="{ECCD10FE-64F2-4647-A0DB-EC5EC483B995}"/>
              </a:ext>
            </a:extLst>
          </p:cNvPr>
          <p:cNvSpPr txBox="1"/>
          <p:nvPr/>
        </p:nvSpPr>
        <p:spPr>
          <a:xfrm>
            <a:off x="1143000" y="759068"/>
            <a:ext cx="68580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Verdana"/>
              </a:rPr>
              <a:t>If you surround a black hole with an optically thin emission region, you will see a “shadow” that is </a:t>
            </a:r>
            <a:r>
              <a:rPr kumimoji="0" lang="en-US" sz="1200" b="1" i="0" u="none" strike="noStrike" kern="1200" cap="none" spc="0" normalizeH="0" baseline="0" noProof="0" dirty="0">
                <a:ln>
                  <a:noFill/>
                </a:ln>
                <a:solidFill>
                  <a:srgbClr val="FFFFFF"/>
                </a:solidFill>
                <a:effectLst/>
                <a:uLnTx/>
                <a:uFillTx/>
                <a:latin typeface="Verdana"/>
                <a:ea typeface="+mn-ea"/>
                <a:cs typeface="Verdana"/>
              </a:rPr>
              <a:t>robust against variations of spin and astrophysical model</a:t>
            </a:r>
            <a:r>
              <a:rPr kumimoji="0" lang="en-US" sz="1200" b="0" i="0" u="none" strike="noStrike" kern="1200" cap="none" spc="0" normalizeH="0" baseline="0" noProof="0" dirty="0">
                <a:ln>
                  <a:noFill/>
                </a:ln>
                <a:solidFill>
                  <a:srgbClr val="FFFFFF"/>
                </a:solidFill>
                <a:effectLst/>
                <a:uLnTx/>
                <a:uFillTx/>
                <a:latin typeface="Verdana"/>
                <a:ea typeface="+mn-ea"/>
                <a:cs typeface="Verdana"/>
              </a:rPr>
              <a:t>!</a:t>
            </a:r>
          </a:p>
          <a:p>
            <a:pPr marL="0" marR="0" lvl="0" indent="0" algn="l" defTabSz="685800" rtl="0" eaLnBrk="0" fontAlgn="base" latinLnBrk="0" hangingPunct="0">
              <a:lnSpc>
                <a:spcPct val="100000"/>
              </a:lnSpc>
              <a:spcBef>
                <a:spcPct val="0"/>
              </a:spcBef>
              <a:spcAft>
                <a:spcPct val="0"/>
              </a:spcAft>
              <a:buClrTx/>
              <a:buSzTx/>
              <a:buFontTx/>
              <a:buNone/>
              <a:tabLst/>
              <a:defRPr/>
            </a:pPr>
            <a:endParaRPr kumimoji="1" lang="en-US" sz="1200" b="0" i="0" u="none" strike="noStrike" kern="1200" cap="none" spc="0" normalizeH="0" baseline="0" noProof="0" dirty="0">
              <a:ln>
                <a:noFill/>
              </a:ln>
              <a:solidFill>
                <a:srgbClr val="FFFFFF"/>
              </a:solidFill>
              <a:effectLst/>
              <a:uLnTx/>
              <a:uFillTx/>
              <a:latin typeface="Verdana"/>
              <a:ea typeface="ＭＳ Ｐゴシック" charset="0"/>
              <a:cs typeface="Verdana"/>
            </a:endParaRPr>
          </a:p>
        </p:txBody>
      </p:sp>
      <p:sp>
        <p:nvSpPr>
          <p:cNvPr id="29698" name="Rectangle 2">
            <a:extLst>
              <a:ext uri="{FF2B5EF4-FFF2-40B4-BE49-F238E27FC236}">
                <a16:creationId xmlns:a16="http://schemas.microsoft.com/office/drawing/2014/main" id="{58941FB7-232C-F24E-8FFE-CC059B57F31D}"/>
              </a:ext>
            </a:extLst>
          </p:cNvPr>
          <p:cNvSpPr>
            <a:spLocks noGrp="1" noChangeArrowheads="1"/>
          </p:cNvSpPr>
          <p:nvPr>
            <p:ph type="title"/>
          </p:nvPr>
        </p:nvSpPr>
        <p:spPr/>
        <p:txBody>
          <a:bodyPr>
            <a:normAutofit fontScale="90000"/>
          </a:bodyPr>
          <a:lstStyle/>
          <a:p>
            <a:r>
              <a:rPr lang="en-US" altLang="de-DE" dirty="0"/>
              <a:t>The Black Hole Shadow</a:t>
            </a:r>
          </a:p>
        </p:txBody>
      </p:sp>
      <p:pic>
        <p:nvPicPr>
          <p:cNvPr id="29699" name="Picture 3" descr="D:\Präsentationen\run7.1410.GIF">
            <a:extLst>
              <a:ext uri="{FF2B5EF4-FFF2-40B4-BE49-F238E27FC236}">
                <a16:creationId xmlns:a16="http://schemas.microsoft.com/office/drawing/2014/main" id="{F6656BC1-EB8A-B04F-B077-F96D664AA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038" y="1645350"/>
            <a:ext cx="1590675" cy="1600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9700" name="Picture 4" descr="D:\Präsentationen\run7.1710.gif">
            <a:extLst>
              <a:ext uri="{FF2B5EF4-FFF2-40B4-BE49-F238E27FC236}">
                <a16:creationId xmlns:a16="http://schemas.microsoft.com/office/drawing/2014/main" id="{B046E470-B31F-8B42-A068-1BF450852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1062" y="3292652"/>
            <a:ext cx="1591866" cy="1600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9701" name="Picture 5" descr="D:\Präsentationen\run8.0110.gif">
            <a:extLst>
              <a:ext uri="{FF2B5EF4-FFF2-40B4-BE49-F238E27FC236}">
                <a16:creationId xmlns:a16="http://schemas.microsoft.com/office/drawing/2014/main" id="{B0377E24-46BC-F14F-8304-815B54A9B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887" y="1645348"/>
            <a:ext cx="1593056" cy="158948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9702" name="Picture 6" descr="D:\Präsentationen\run8.0510.gif">
            <a:extLst>
              <a:ext uri="{FF2B5EF4-FFF2-40B4-BE49-F238E27FC236}">
                <a16:creationId xmlns:a16="http://schemas.microsoft.com/office/drawing/2014/main" id="{52B63BFF-1AE3-C142-B188-CC163D816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1789" y="3292652"/>
            <a:ext cx="1606154" cy="160615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9704" name="Text Box 8">
            <a:extLst>
              <a:ext uri="{FF2B5EF4-FFF2-40B4-BE49-F238E27FC236}">
                <a16:creationId xmlns:a16="http://schemas.microsoft.com/office/drawing/2014/main" id="{EA59A24C-5B8D-4A46-B187-8B1F6C77D848}"/>
              </a:ext>
            </a:extLst>
          </p:cNvPr>
          <p:cNvSpPr txBox="1">
            <a:spLocks noChangeArrowheads="1"/>
          </p:cNvSpPr>
          <p:nvPr/>
        </p:nvSpPr>
        <p:spPr bwMode="auto">
          <a:xfrm>
            <a:off x="1089933" y="1865381"/>
            <a:ext cx="9715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altLang="de-DE" sz="1800" b="0" i="0" u="sng"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Infall:</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a=0.998</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i=90º</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I=r</a:t>
            </a:r>
            <a:r>
              <a:rPr kumimoji="0" lang="en-US" altLang="de-DE" sz="1800" b="0" i="0" u="none" strike="noStrike" kern="1200" cap="none" spc="0" normalizeH="0" baseline="30000" noProof="0">
                <a:ln>
                  <a:noFill/>
                </a:ln>
                <a:solidFill>
                  <a:prstClr val="white"/>
                </a:solidFill>
                <a:effectLst/>
                <a:uLnTx/>
                <a:uFillTx/>
                <a:latin typeface="Times New Roman" panose="02020603050405020304" pitchFamily="18" charset="0"/>
                <a:ea typeface="ＭＳ Ｐゴシック" charset="0"/>
                <a:cs typeface="+mn-cs"/>
              </a:rPr>
              <a:t>-2</a:t>
            </a:r>
            <a:endPar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endParaRPr>
          </a:p>
        </p:txBody>
      </p:sp>
      <p:sp>
        <p:nvSpPr>
          <p:cNvPr id="29705" name="Text Box 9">
            <a:extLst>
              <a:ext uri="{FF2B5EF4-FFF2-40B4-BE49-F238E27FC236}">
                <a16:creationId xmlns:a16="http://schemas.microsoft.com/office/drawing/2014/main" id="{830CE23D-04B9-4F4D-A5DB-BAB32A208EC0}"/>
              </a:ext>
            </a:extLst>
          </p:cNvPr>
          <p:cNvSpPr txBox="1">
            <a:spLocks noChangeArrowheads="1"/>
          </p:cNvSpPr>
          <p:nvPr/>
        </p:nvSpPr>
        <p:spPr bwMode="auto">
          <a:xfrm>
            <a:off x="1089933" y="3511725"/>
            <a:ext cx="14961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altLang="de-DE" sz="1800" b="0" i="0" u="sng"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Infall, no rot.:</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a=0.998</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i=90º</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I=r</a:t>
            </a:r>
            <a:r>
              <a:rPr kumimoji="0" lang="en-US" altLang="de-DE" sz="1800" b="0" i="0" u="none" strike="noStrike" kern="1200" cap="none" spc="0" normalizeH="0" baseline="30000" noProof="0">
                <a:ln>
                  <a:noFill/>
                </a:ln>
                <a:solidFill>
                  <a:prstClr val="white"/>
                </a:solidFill>
                <a:effectLst/>
                <a:uLnTx/>
                <a:uFillTx/>
                <a:latin typeface="Times New Roman" panose="02020603050405020304" pitchFamily="18" charset="0"/>
                <a:ea typeface="ＭＳ Ｐゴシック" charset="0"/>
                <a:cs typeface="+mn-cs"/>
              </a:rPr>
              <a:t>-2</a:t>
            </a:r>
            <a:endPar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endParaRPr>
          </a:p>
        </p:txBody>
      </p:sp>
      <p:sp>
        <p:nvSpPr>
          <p:cNvPr id="29706" name="Text Box 10">
            <a:extLst>
              <a:ext uri="{FF2B5EF4-FFF2-40B4-BE49-F238E27FC236}">
                <a16:creationId xmlns:a16="http://schemas.microsoft.com/office/drawing/2014/main" id="{6E33C062-9AB7-FE4F-8F97-15BF94D894CD}"/>
              </a:ext>
            </a:extLst>
          </p:cNvPr>
          <p:cNvSpPr txBox="1">
            <a:spLocks noChangeArrowheads="1"/>
          </p:cNvSpPr>
          <p:nvPr/>
        </p:nvSpPr>
        <p:spPr bwMode="auto">
          <a:xfrm>
            <a:off x="6529388" y="3492438"/>
            <a:ext cx="10858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altLang="de-DE" sz="1800" b="0" i="0" u="sng"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Jet:</a:t>
            </a:r>
            <a:br>
              <a:rPr kumimoji="0" lang="en-US" altLang="de-DE" sz="1800" b="0" i="0" u="sng"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a=0</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i=45º</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I=hollow</a:t>
            </a:r>
          </a:p>
        </p:txBody>
      </p:sp>
      <p:sp>
        <p:nvSpPr>
          <p:cNvPr id="29707" name="Text Box 11">
            <a:extLst>
              <a:ext uri="{FF2B5EF4-FFF2-40B4-BE49-F238E27FC236}">
                <a16:creationId xmlns:a16="http://schemas.microsoft.com/office/drawing/2014/main" id="{7A912429-8BF8-DB42-BA8B-CEB197C9EBB5}"/>
              </a:ext>
            </a:extLst>
          </p:cNvPr>
          <p:cNvSpPr txBox="1">
            <a:spLocks noChangeArrowheads="1"/>
          </p:cNvSpPr>
          <p:nvPr/>
        </p:nvSpPr>
        <p:spPr bwMode="auto">
          <a:xfrm>
            <a:off x="6586538" y="1777938"/>
            <a:ext cx="10287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altLang="de-DE" sz="1800" b="0" i="0" u="sng"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Jet:</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a=0.998</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i=90º</a:t>
            </a:r>
            <a:b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br>
            <a:r>
              <a:rPr kumimoji="0" lang="en-US" altLang="de-DE" sz="1800" b="0" i="0" u="none" strike="noStrike" kern="1200" cap="none" spc="0" normalizeH="0" baseline="0" noProof="0">
                <a:ln>
                  <a:noFill/>
                </a:ln>
                <a:solidFill>
                  <a:prstClr val="white"/>
                </a:solidFill>
                <a:effectLst/>
                <a:uLnTx/>
                <a:uFillTx/>
                <a:latin typeface="Times New Roman" panose="02020603050405020304" pitchFamily="18" charset="0"/>
                <a:ea typeface="ＭＳ Ｐゴシック" charset="0"/>
                <a:cs typeface="+mn-cs"/>
              </a:rPr>
              <a:t>I=hollow</a:t>
            </a:r>
          </a:p>
        </p:txBody>
      </p:sp>
      <p:sp>
        <p:nvSpPr>
          <p:cNvPr id="13" name="Textfeld 12">
            <a:extLst>
              <a:ext uri="{FF2B5EF4-FFF2-40B4-BE49-F238E27FC236}">
                <a16:creationId xmlns:a16="http://schemas.microsoft.com/office/drawing/2014/main" id="{0BC1E627-93F6-DF45-B15F-3D05240C05E9}"/>
              </a:ext>
            </a:extLst>
          </p:cNvPr>
          <p:cNvSpPr txBox="1"/>
          <p:nvPr/>
        </p:nvSpPr>
        <p:spPr>
          <a:xfrm>
            <a:off x="-265143" y="4875075"/>
            <a:ext cx="5231241" cy="276999"/>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Verdana"/>
                <a:ea typeface="ＭＳ Ｐゴシック" charset="0"/>
                <a:cs typeface="Verdana"/>
              </a:rPr>
              <a:t>Falcke, Melia, </a:t>
            </a:r>
            <a:r>
              <a:rPr kumimoji="1" lang="en-US" sz="1200" b="1" i="0" u="none" strike="noStrike" kern="1200" cap="none" spc="0" normalizeH="0" baseline="0" noProof="0" dirty="0" err="1">
                <a:ln>
                  <a:noFill/>
                </a:ln>
                <a:solidFill>
                  <a:srgbClr val="FFFFFF"/>
                </a:solidFill>
                <a:effectLst/>
                <a:uLnTx/>
                <a:uFillTx/>
                <a:latin typeface="Verdana"/>
                <a:ea typeface="ＭＳ Ｐゴシック" charset="0"/>
                <a:cs typeface="Verdana"/>
              </a:rPr>
              <a:t>Agol</a:t>
            </a:r>
            <a:r>
              <a:rPr kumimoji="1" lang="en-US" sz="1200" b="1" i="0" u="none" strike="noStrike" kern="1200" cap="none" spc="0" normalizeH="0" baseline="0" noProof="0" dirty="0">
                <a:ln>
                  <a:noFill/>
                </a:ln>
                <a:solidFill>
                  <a:srgbClr val="FFFFFF"/>
                </a:solidFill>
                <a:effectLst/>
                <a:uLnTx/>
                <a:uFillTx/>
                <a:latin typeface="Verdana"/>
                <a:ea typeface="ＭＳ Ｐゴシック" charset="0"/>
                <a:cs typeface="Verdana"/>
              </a:rPr>
              <a:t>  (2000, </a:t>
            </a:r>
            <a:r>
              <a:rPr kumimoji="1" lang="en-US" sz="1200" b="1" i="0" u="none" strike="noStrike" kern="1200" cap="none" spc="0" normalizeH="0" baseline="0" noProof="0" dirty="0" err="1">
                <a:ln>
                  <a:noFill/>
                </a:ln>
                <a:solidFill>
                  <a:srgbClr val="FFFFFF"/>
                </a:solidFill>
                <a:effectLst/>
                <a:uLnTx/>
                <a:uFillTx/>
                <a:latin typeface="Verdana"/>
                <a:ea typeface="ＭＳ Ｐゴシック" charset="0"/>
                <a:cs typeface="Verdana"/>
              </a:rPr>
              <a:t>ApJL</a:t>
            </a:r>
            <a:r>
              <a:rPr kumimoji="1" lang="en-US" sz="1200" b="1" i="0" u="none" strike="noStrike" kern="1200" cap="none" spc="0" normalizeH="0" baseline="0" noProof="0" dirty="0">
                <a:ln>
                  <a:noFill/>
                </a:ln>
                <a:solidFill>
                  <a:srgbClr val="FFFFFF"/>
                </a:solidFill>
                <a:effectLst/>
                <a:uLnTx/>
                <a:uFillTx/>
                <a:latin typeface="Verdana"/>
                <a:ea typeface="ＭＳ Ｐゴシック" charset="0"/>
                <a:cs typeface="Verdana"/>
              </a:rPr>
              <a:t> &amp; AIPC 522, 317)</a:t>
            </a:r>
          </a:p>
        </p:txBody>
      </p:sp>
      <p:pic>
        <p:nvPicPr>
          <p:cNvPr id="14" name="Grafik 13">
            <a:extLst>
              <a:ext uri="{FF2B5EF4-FFF2-40B4-BE49-F238E27FC236}">
                <a16:creationId xmlns:a16="http://schemas.microsoft.com/office/drawing/2014/main" id="{71FA56DE-941B-694F-9D6C-11F2009DB941}"/>
              </a:ext>
            </a:extLst>
          </p:cNvPr>
          <p:cNvPicPr>
            <a:picLocks noChangeAspect="1"/>
          </p:cNvPicPr>
          <p:nvPr/>
        </p:nvPicPr>
        <p:blipFill>
          <a:blip r:embed="rId6"/>
          <a:stretch>
            <a:fillRect/>
          </a:stretch>
        </p:blipFill>
        <p:spPr>
          <a:xfrm>
            <a:off x="1195381" y="1205032"/>
            <a:ext cx="6659074" cy="347663"/>
          </a:xfrm>
          <a:prstGeom prst="rect">
            <a:avLst/>
          </a:prstGeom>
          <a:solidFill>
            <a:schemeClr val="tx1"/>
          </a:solidFill>
          <a:ln>
            <a:solidFill>
              <a:schemeClr val="accent3">
                <a:lumMod val="20000"/>
                <a:lumOff val="80000"/>
              </a:schemeClr>
            </a:solidFill>
          </a:ln>
        </p:spPr>
      </p:pic>
      <p:sp>
        <p:nvSpPr>
          <p:cNvPr id="3" name="Oval 2">
            <a:extLst>
              <a:ext uri="{FF2B5EF4-FFF2-40B4-BE49-F238E27FC236}">
                <a16:creationId xmlns:a16="http://schemas.microsoft.com/office/drawing/2014/main" id="{69063231-1182-6761-2477-9A60AC43406E}"/>
              </a:ext>
            </a:extLst>
          </p:cNvPr>
          <p:cNvSpPr/>
          <p:nvPr/>
        </p:nvSpPr>
        <p:spPr>
          <a:xfrm>
            <a:off x="5518261" y="3982220"/>
            <a:ext cx="221063" cy="221063"/>
          </a:xfrm>
          <a:prstGeom prst="ellipse">
            <a:avLst/>
          </a:prstGeom>
          <a:noFill/>
          <a:ln>
            <a:solidFill>
              <a:srgbClr val="00B0F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FB4F0F98-F5A2-DB6E-34EF-F907B9862CE3}"/>
              </a:ext>
            </a:extLst>
          </p:cNvPr>
          <p:cNvSpPr/>
          <p:nvPr/>
        </p:nvSpPr>
        <p:spPr>
          <a:xfrm>
            <a:off x="3314322" y="2333166"/>
            <a:ext cx="221063" cy="221063"/>
          </a:xfrm>
          <a:prstGeom prst="ellipse">
            <a:avLst/>
          </a:prstGeom>
          <a:noFill/>
          <a:ln>
            <a:solidFill>
              <a:srgbClr val="00B0F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76FC1CC-C4C2-4453-4673-BB1A658D31E5}"/>
              </a:ext>
            </a:extLst>
          </p:cNvPr>
          <p:cNvSpPr/>
          <p:nvPr/>
        </p:nvSpPr>
        <p:spPr>
          <a:xfrm>
            <a:off x="3312688" y="3983069"/>
            <a:ext cx="221063" cy="221063"/>
          </a:xfrm>
          <a:prstGeom prst="ellipse">
            <a:avLst/>
          </a:prstGeom>
          <a:noFill/>
          <a:ln>
            <a:solidFill>
              <a:srgbClr val="00B0F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25A72B4-8514-0A22-AA7B-CB5E7E1C2FF2}"/>
              </a:ext>
            </a:extLst>
          </p:cNvPr>
          <p:cNvSpPr/>
          <p:nvPr/>
        </p:nvSpPr>
        <p:spPr>
          <a:xfrm>
            <a:off x="5543381" y="2329560"/>
            <a:ext cx="221063" cy="221063"/>
          </a:xfrm>
          <a:prstGeom prst="ellipse">
            <a:avLst/>
          </a:prstGeom>
          <a:noFill/>
          <a:ln>
            <a:solidFill>
              <a:srgbClr val="00B0F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feld 7">
            <a:extLst>
              <a:ext uri="{FF2B5EF4-FFF2-40B4-BE49-F238E27FC236}">
                <a16:creationId xmlns:a16="http://schemas.microsoft.com/office/drawing/2014/main" id="{1980CE48-B201-2BC5-C978-EBD4F97A12DD}"/>
              </a:ext>
            </a:extLst>
          </p:cNvPr>
          <p:cNvSpPr txBox="1"/>
          <p:nvPr/>
        </p:nvSpPr>
        <p:spPr>
          <a:xfrm>
            <a:off x="6062472" y="4890566"/>
            <a:ext cx="3145536"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(original slide from 2000…)</a:t>
            </a:r>
          </a:p>
        </p:txBody>
      </p:sp>
      <p:pic>
        <p:nvPicPr>
          <p:cNvPr id="10" name="Grafik 9">
            <a:extLst>
              <a:ext uri="{FF2B5EF4-FFF2-40B4-BE49-F238E27FC236}">
                <a16:creationId xmlns:a16="http://schemas.microsoft.com/office/drawing/2014/main" id="{1363792D-750B-A9AB-2073-8AD815ACAEAE}"/>
              </a:ext>
            </a:extLst>
          </p:cNvPr>
          <p:cNvPicPr preferRelativeResize="0">
            <a:picLocks noChangeAspect="1"/>
          </p:cNvPicPr>
          <p:nvPr/>
        </p:nvPicPr>
        <p:blipFill rotWithShape="1">
          <a:blip r:embed="rId7"/>
          <a:srcRect l="39763" t="30534" r="42125" b="44266"/>
          <a:stretch/>
        </p:blipFill>
        <p:spPr>
          <a:xfrm flipH="1">
            <a:off x="3449825" y="2230114"/>
            <a:ext cx="1969299" cy="1969299"/>
          </a:xfrm>
          <a:prstGeom prst="ellipse">
            <a:avLst/>
          </a:prstGeom>
          <a:effectLst/>
        </p:spPr>
      </p:pic>
      <p:sp>
        <p:nvSpPr>
          <p:cNvPr id="2" name="Oval 1">
            <a:extLst>
              <a:ext uri="{FF2B5EF4-FFF2-40B4-BE49-F238E27FC236}">
                <a16:creationId xmlns:a16="http://schemas.microsoft.com/office/drawing/2014/main" id="{5412D482-CECC-9983-13C7-8E6EEB64D92E}"/>
              </a:ext>
            </a:extLst>
          </p:cNvPr>
          <p:cNvSpPr>
            <a:spLocks noChangeAspect="1"/>
          </p:cNvSpPr>
          <p:nvPr/>
        </p:nvSpPr>
        <p:spPr>
          <a:xfrm>
            <a:off x="5584194" y="4043073"/>
            <a:ext cx="88425" cy="88425"/>
          </a:xfrm>
          <a:prstGeom prst="ellipse">
            <a:avLst/>
          </a:prstGeom>
          <a:noFill/>
          <a:ln>
            <a:solidFill>
              <a:srgbClr val="00B0F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9894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box(out)">
                                      <p:cBhvr>
                                        <p:cTn id="7" dur="500"/>
                                        <p:tgtEl>
                                          <p:spTgt spid="29704"/>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9699"/>
                                        </p:tgtEl>
                                        <p:attrNameLst>
                                          <p:attrName>style.visibility</p:attrName>
                                        </p:attrNameLst>
                                      </p:cBhvr>
                                      <p:to>
                                        <p:strVal val="visible"/>
                                      </p:to>
                                    </p:set>
                                    <p:anim calcmode="lin" valueType="num">
                                      <p:cBhvr>
                                        <p:cTn id="11" dur="500" fill="hold"/>
                                        <p:tgtEl>
                                          <p:spTgt spid="29699"/>
                                        </p:tgtEl>
                                        <p:attrNameLst>
                                          <p:attrName>ppt_w</p:attrName>
                                        </p:attrNameLst>
                                      </p:cBhvr>
                                      <p:tavLst>
                                        <p:tav tm="0">
                                          <p:val>
                                            <p:fltVal val="0"/>
                                          </p:val>
                                        </p:tav>
                                        <p:tav tm="100000">
                                          <p:val>
                                            <p:strVal val="#ppt_w"/>
                                          </p:val>
                                        </p:tav>
                                      </p:tavLst>
                                    </p:anim>
                                    <p:anim calcmode="lin" valueType="num">
                                      <p:cBhvr>
                                        <p:cTn id="12" dur="500" fill="hold"/>
                                        <p:tgtEl>
                                          <p:spTgt spid="29699"/>
                                        </p:tgtEl>
                                        <p:attrNameLst>
                                          <p:attrName>ppt_h</p:attrName>
                                        </p:attrNameLst>
                                      </p:cBhvr>
                                      <p:tavLst>
                                        <p:tav tm="0">
                                          <p:val>
                                            <p:fltVal val="0"/>
                                          </p:val>
                                        </p:tav>
                                        <p:tav tm="100000">
                                          <p:val>
                                            <p:strVal val="#ppt_h"/>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000"/>
                            </p:stCondLst>
                            <p:childTnLst>
                              <p:par>
                                <p:cTn id="19" presetID="4" presetClass="entr" presetSubtype="32" fill="hold" grpId="0" nodeType="afterEffect">
                                  <p:stCondLst>
                                    <p:cond delay="0"/>
                                  </p:stCondLst>
                                  <p:childTnLst>
                                    <p:set>
                                      <p:cBhvr>
                                        <p:cTn id="20" dur="1" fill="hold">
                                          <p:stCondLst>
                                            <p:cond delay="0"/>
                                          </p:stCondLst>
                                        </p:cTn>
                                        <p:tgtEl>
                                          <p:spTgt spid="29705"/>
                                        </p:tgtEl>
                                        <p:attrNameLst>
                                          <p:attrName>style.visibility</p:attrName>
                                        </p:attrNameLst>
                                      </p:cBhvr>
                                      <p:to>
                                        <p:strVal val="visible"/>
                                      </p:to>
                                    </p:set>
                                    <p:animEffect transition="in" filter="box(out)">
                                      <p:cBhvr>
                                        <p:cTn id="21" dur="500"/>
                                        <p:tgtEl>
                                          <p:spTgt spid="29705"/>
                                        </p:tgtEl>
                                      </p:cBhvr>
                                    </p:animEffect>
                                  </p:childTnLst>
                                </p:cTn>
                              </p:par>
                            </p:childTnLst>
                          </p:cTn>
                        </p:par>
                        <p:par>
                          <p:cTn id="22" fill="hold">
                            <p:stCondLst>
                              <p:cond delay="1500"/>
                            </p:stCondLst>
                            <p:childTnLst>
                              <p:par>
                                <p:cTn id="23" presetID="23" presetClass="entr" presetSubtype="16" fill="hold" nodeType="afterEffect">
                                  <p:stCondLst>
                                    <p:cond delay="0"/>
                                  </p:stCondLst>
                                  <p:childTnLst>
                                    <p:set>
                                      <p:cBhvr>
                                        <p:cTn id="24" dur="1" fill="hold">
                                          <p:stCondLst>
                                            <p:cond delay="0"/>
                                          </p:stCondLst>
                                        </p:cTn>
                                        <p:tgtEl>
                                          <p:spTgt spid="29700"/>
                                        </p:tgtEl>
                                        <p:attrNameLst>
                                          <p:attrName>style.visibility</p:attrName>
                                        </p:attrNameLst>
                                      </p:cBhvr>
                                      <p:to>
                                        <p:strVal val="visible"/>
                                      </p:to>
                                    </p:set>
                                    <p:anim calcmode="lin" valueType="num">
                                      <p:cBhvr>
                                        <p:cTn id="25" dur="500" fill="hold"/>
                                        <p:tgtEl>
                                          <p:spTgt spid="29700"/>
                                        </p:tgtEl>
                                        <p:attrNameLst>
                                          <p:attrName>ppt_w</p:attrName>
                                        </p:attrNameLst>
                                      </p:cBhvr>
                                      <p:tavLst>
                                        <p:tav tm="0">
                                          <p:val>
                                            <p:fltVal val="0"/>
                                          </p:val>
                                        </p:tav>
                                        <p:tav tm="100000">
                                          <p:val>
                                            <p:strVal val="#ppt_w"/>
                                          </p:val>
                                        </p:tav>
                                      </p:tavLst>
                                    </p:anim>
                                    <p:anim calcmode="lin" valueType="num">
                                      <p:cBhvr>
                                        <p:cTn id="26" dur="500" fill="hold"/>
                                        <p:tgtEl>
                                          <p:spTgt spid="29700"/>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4" presetClass="entr" presetSubtype="32" fill="hold" grpId="0" nodeType="afterEffect">
                                  <p:stCondLst>
                                    <p:cond delay="0"/>
                                  </p:stCondLst>
                                  <p:childTnLst>
                                    <p:set>
                                      <p:cBhvr>
                                        <p:cTn id="29" dur="1" fill="hold">
                                          <p:stCondLst>
                                            <p:cond delay="0"/>
                                          </p:stCondLst>
                                        </p:cTn>
                                        <p:tgtEl>
                                          <p:spTgt spid="29707"/>
                                        </p:tgtEl>
                                        <p:attrNameLst>
                                          <p:attrName>style.visibility</p:attrName>
                                        </p:attrNameLst>
                                      </p:cBhvr>
                                      <p:to>
                                        <p:strVal val="visible"/>
                                      </p:to>
                                    </p:set>
                                    <p:animEffect transition="in" filter="box(out)">
                                      <p:cBhvr>
                                        <p:cTn id="30" dur="500"/>
                                        <p:tgtEl>
                                          <p:spTgt spid="29707"/>
                                        </p:tgtEl>
                                      </p:cBhvr>
                                    </p:animEffect>
                                  </p:childTnLst>
                                </p:cTn>
                              </p:par>
                            </p:childTnLst>
                          </p:cTn>
                        </p:par>
                        <p:par>
                          <p:cTn id="31" fill="hold">
                            <p:stCondLst>
                              <p:cond delay="2500"/>
                            </p:stCondLst>
                            <p:childTnLst>
                              <p:par>
                                <p:cTn id="32" presetID="23" presetClass="entr" presetSubtype="16" fill="hold" nodeType="afterEffect">
                                  <p:stCondLst>
                                    <p:cond delay="0"/>
                                  </p:stCondLst>
                                  <p:childTnLst>
                                    <p:set>
                                      <p:cBhvr>
                                        <p:cTn id="33" dur="1" fill="hold">
                                          <p:stCondLst>
                                            <p:cond delay="0"/>
                                          </p:stCondLst>
                                        </p:cTn>
                                        <p:tgtEl>
                                          <p:spTgt spid="29701"/>
                                        </p:tgtEl>
                                        <p:attrNameLst>
                                          <p:attrName>style.visibility</p:attrName>
                                        </p:attrNameLst>
                                      </p:cBhvr>
                                      <p:to>
                                        <p:strVal val="visible"/>
                                      </p:to>
                                    </p:set>
                                    <p:anim calcmode="lin" valueType="num">
                                      <p:cBhvr>
                                        <p:cTn id="34" dur="500" fill="hold"/>
                                        <p:tgtEl>
                                          <p:spTgt spid="29701"/>
                                        </p:tgtEl>
                                        <p:attrNameLst>
                                          <p:attrName>ppt_w</p:attrName>
                                        </p:attrNameLst>
                                      </p:cBhvr>
                                      <p:tavLst>
                                        <p:tav tm="0">
                                          <p:val>
                                            <p:fltVal val="0"/>
                                          </p:val>
                                        </p:tav>
                                        <p:tav tm="100000">
                                          <p:val>
                                            <p:strVal val="#ppt_w"/>
                                          </p:val>
                                        </p:tav>
                                      </p:tavLst>
                                    </p:anim>
                                    <p:anim calcmode="lin" valueType="num">
                                      <p:cBhvr>
                                        <p:cTn id="35" dur="500" fill="hold"/>
                                        <p:tgtEl>
                                          <p:spTgt spid="29701"/>
                                        </p:tgtEl>
                                        <p:attrNameLst>
                                          <p:attrName>ppt_h</p:attrName>
                                        </p:attrNameLst>
                                      </p:cBhvr>
                                      <p:tavLst>
                                        <p:tav tm="0">
                                          <p:val>
                                            <p:fltVal val="0"/>
                                          </p:val>
                                        </p:tav>
                                        <p:tav tm="100000">
                                          <p:val>
                                            <p:strVal val="#ppt_h"/>
                                          </p:val>
                                        </p:tav>
                                      </p:tavLst>
                                    </p:anim>
                                  </p:childTnLst>
                                </p:cTn>
                              </p:par>
                            </p:childTnLst>
                          </p:cTn>
                        </p:par>
                        <p:par>
                          <p:cTn id="36" fill="hold">
                            <p:stCondLst>
                              <p:cond delay="3000"/>
                            </p:stCondLst>
                            <p:childTnLst>
                              <p:par>
                                <p:cTn id="37" presetID="4" presetClass="entr" presetSubtype="32" fill="hold" grpId="0" nodeType="afterEffect">
                                  <p:stCondLst>
                                    <p:cond delay="0"/>
                                  </p:stCondLst>
                                  <p:childTnLst>
                                    <p:set>
                                      <p:cBhvr>
                                        <p:cTn id="38" dur="1" fill="hold">
                                          <p:stCondLst>
                                            <p:cond delay="0"/>
                                          </p:stCondLst>
                                        </p:cTn>
                                        <p:tgtEl>
                                          <p:spTgt spid="29706"/>
                                        </p:tgtEl>
                                        <p:attrNameLst>
                                          <p:attrName>style.visibility</p:attrName>
                                        </p:attrNameLst>
                                      </p:cBhvr>
                                      <p:to>
                                        <p:strVal val="visible"/>
                                      </p:to>
                                    </p:set>
                                    <p:animEffect transition="in" filter="box(out)">
                                      <p:cBhvr>
                                        <p:cTn id="39" dur="500"/>
                                        <p:tgtEl>
                                          <p:spTgt spid="29706"/>
                                        </p:tgtEl>
                                      </p:cBhvr>
                                    </p:animEffect>
                                  </p:childTnLst>
                                </p:cTn>
                              </p:par>
                            </p:childTnLst>
                          </p:cTn>
                        </p:par>
                        <p:par>
                          <p:cTn id="40" fill="hold">
                            <p:stCondLst>
                              <p:cond delay="3500"/>
                            </p:stCondLst>
                            <p:childTnLst>
                              <p:par>
                                <p:cTn id="41" presetID="23" presetClass="entr" presetSubtype="16" fill="hold" nodeType="afterEffect">
                                  <p:stCondLst>
                                    <p:cond delay="0"/>
                                  </p:stCondLst>
                                  <p:childTnLst>
                                    <p:set>
                                      <p:cBhvr>
                                        <p:cTn id="42" dur="1" fill="hold">
                                          <p:stCondLst>
                                            <p:cond delay="0"/>
                                          </p:stCondLst>
                                        </p:cTn>
                                        <p:tgtEl>
                                          <p:spTgt spid="29702"/>
                                        </p:tgtEl>
                                        <p:attrNameLst>
                                          <p:attrName>style.visibility</p:attrName>
                                        </p:attrNameLst>
                                      </p:cBhvr>
                                      <p:to>
                                        <p:strVal val="visible"/>
                                      </p:to>
                                    </p:set>
                                    <p:anim calcmode="lin" valueType="num">
                                      <p:cBhvr>
                                        <p:cTn id="43" dur="500" fill="hold"/>
                                        <p:tgtEl>
                                          <p:spTgt spid="29702"/>
                                        </p:tgtEl>
                                        <p:attrNameLst>
                                          <p:attrName>ppt_w</p:attrName>
                                        </p:attrNameLst>
                                      </p:cBhvr>
                                      <p:tavLst>
                                        <p:tav tm="0">
                                          <p:val>
                                            <p:fltVal val="0"/>
                                          </p:val>
                                        </p:tav>
                                        <p:tav tm="100000">
                                          <p:val>
                                            <p:strVal val="#ppt_w"/>
                                          </p:val>
                                        </p:tav>
                                      </p:tavLst>
                                    </p:anim>
                                    <p:anim calcmode="lin" valueType="num">
                                      <p:cBhvr>
                                        <p:cTn id="44" dur="500" fill="hold"/>
                                        <p:tgtEl>
                                          <p:spTgt spid="29702"/>
                                        </p:tgtEl>
                                        <p:attrNameLst>
                                          <p:attrName>ppt_h</p:attrName>
                                        </p:attrNameLst>
                                      </p:cBhvr>
                                      <p:tavLst>
                                        <p:tav tm="0">
                                          <p:val>
                                            <p:fltVal val="0"/>
                                          </p:val>
                                        </p:tav>
                                        <p:tav tm="100000">
                                          <p:val>
                                            <p:strVal val="#ppt_h"/>
                                          </p:val>
                                        </p:tav>
                                      </p:tavLst>
                                    </p:anim>
                                  </p:child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580">
                                          <p:stCondLst>
                                            <p:cond delay="0"/>
                                          </p:stCondLst>
                                        </p:cTn>
                                        <p:tgtEl>
                                          <p:spTgt spid="4"/>
                                        </p:tgtEl>
                                      </p:cBhvr>
                                    </p:animEffect>
                                    <p:anim calcmode="lin" valueType="num">
                                      <p:cBhvr>
                                        <p:cTn id="5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2" dur="26">
                                          <p:stCondLst>
                                            <p:cond delay="650"/>
                                          </p:stCondLst>
                                        </p:cTn>
                                        <p:tgtEl>
                                          <p:spTgt spid="4"/>
                                        </p:tgtEl>
                                      </p:cBhvr>
                                      <p:to x="100000" y="60000"/>
                                    </p:animScale>
                                    <p:animScale>
                                      <p:cBhvr>
                                        <p:cTn id="63" dur="166" decel="50000">
                                          <p:stCondLst>
                                            <p:cond delay="676"/>
                                          </p:stCondLst>
                                        </p:cTn>
                                        <p:tgtEl>
                                          <p:spTgt spid="4"/>
                                        </p:tgtEl>
                                      </p:cBhvr>
                                      <p:to x="100000" y="100000"/>
                                    </p:animScale>
                                    <p:animScale>
                                      <p:cBhvr>
                                        <p:cTn id="64" dur="26">
                                          <p:stCondLst>
                                            <p:cond delay="1312"/>
                                          </p:stCondLst>
                                        </p:cTn>
                                        <p:tgtEl>
                                          <p:spTgt spid="4"/>
                                        </p:tgtEl>
                                      </p:cBhvr>
                                      <p:to x="100000" y="80000"/>
                                    </p:animScale>
                                    <p:animScale>
                                      <p:cBhvr>
                                        <p:cTn id="65" dur="166" decel="50000">
                                          <p:stCondLst>
                                            <p:cond delay="1338"/>
                                          </p:stCondLst>
                                        </p:cTn>
                                        <p:tgtEl>
                                          <p:spTgt spid="4"/>
                                        </p:tgtEl>
                                      </p:cBhvr>
                                      <p:to x="100000" y="100000"/>
                                    </p:animScale>
                                    <p:animScale>
                                      <p:cBhvr>
                                        <p:cTn id="66" dur="26">
                                          <p:stCondLst>
                                            <p:cond delay="1642"/>
                                          </p:stCondLst>
                                        </p:cTn>
                                        <p:tgtEl>
                                          <p:spTgt spid="4"/>
                                        </p:tgtEl>
                                      </p:cBhvr>
                                      <p:to x="100000" y="90000"/>
                                    </p:animScale>
                                    <p:animScale>
                                      <p:cBhvr>
                                        <p:cTn id="67" dur="166" decel="50000">
                                          <p:stCondLst>
                                            <p:cond delay="1668"/>
                                          </p:stCondLst>
                                        </p:cTn>
                                        <p:tgtEl>
                                          <p:spTgt spid="4"/>
                                        </p:tgtEl>
                                      </p:cBhvr>
                                      <p:to x="100000" y="100000"/>
                                    </p:animScale>
                                    <p:animScale>
                                      <p:cBhvr>
                                        <p:cTn id="68" dur="26">
                                          <p:stCondLst>
                                            <p:cond delay="1808"/>
                                          </p:stCondLst>
                                        </p:cTn>
                                        <p:tgtEl>
                                          <p:spTgt spid="4"/>
                                        </p:tgtEl>
                                      </p:cBhvr>
                                      <p:to x="100000" y="95000"/>
                                    </p:animScale>
                                    <p:animScale>
                                      <p:cBhvr>
                                        <p:cTn id="69" dur="166" decel="50000">
                                          <p:stCondLst>
                                            <p:cond delay="1834"/>
                                          </p:stCondLst>
                                        </p:cTn>
                                        <p:tgtEl>
                                          <p:spTgt spid="4"/>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down)">
                                      <p:cBhvr>
                                        <p:cTn id="72" dur="580">
                                          <p:stCondLst>
                                            <p:cond delay="0"/>
                                          </p:stCondLst>
                                        </p:cTn>
                                        <p:tgtEl>
                                          <p:spTgt spid="7"/>
                                        </p:tgtEl>
                                      </p:cBhvr>
                                    </p:animEffect>
                                    <p:anim calcmode="lin" valueType="num">
                                      <p:cBhvr>
                                        <p:cTn id="7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8" dur="26">
                                          <p:stCondLst>
                                            <p:cond delay="650"/>
                                          </p:stCondLst>
                                        </p:cTn>
                                        <p:tgtEl>
                                          <p:spTgt spid="7"/>
                                        </p:tgtEl>
                                      </p:cBhvr>
                                      <p:to x="100000" y="60000"/>
                                    </p:animScale>
                                    <p:animScale>
                                      <p:cBhvr>
                                        <p:cTn id="79" dur="166" decel="50000">
                                          <p:stCondLst>
                                            <p:cond delay="676"/>
                                          </p:stCondLst>
                                        </p:cTn>
                                        <p:tgtEl>
                                          <p:spTgt spid="7"/>
                                        </p:tgtEl>
                                      </p:cBhvr>
                                      <p:to x="100000" y="100000"/>
                                    </p:animScale>
                                    <p:animScale>
                                      <p:cBhvr>
                                        <p:cTn id="80" dur="26">
                                          <p:stCondLst>
                                            <p:cond delay="1312"/>
                                          </p:stCondLst>
                                        </p:cTn>
                                        <p:tgtEl>
                                          <p:spTgt spid="7"/>
                                        </p:tgtEl>
                                      </p:cBhvr>
                                      <p:to x="100000" y="80000"/>
                                    </p:animScale>
                                    <p:animScale>
                                      <p:cBhvr>
                                        <p:cTn id="81" dur="166" decel="50000">
                                          <p:stCondLst>
                                            <p:cond delay="1338"/>
                                          </p:stCondLst>
                                        </p:cTn>
                                        <p:tgtEl>
                                          <p:spTgt spid="7"/>
                                        </p:tgtEl>
                                      </p:cBhvr>
                                      <p:to x="100000" y="100000"/>
                                    </p:animScale>
                                    <p:animScale>
                                      <p:cBhvr>
                                        <p:cTn id="82" dur="26">
                                          <p:stCondLst>
                                            <p:cond delay="1642"/>
                                          </p:stCondLst>
                                        </p:cTn>
                                        <p:tgtEl>
                                          <p:spTgt spid="7"/>
                                        </p:tgtEl>
                                      </p:cBhvr>
                                      <p:to x="100000" y="90000"/>
                                    </p:animScale>
                                    <p:animScale>
                                      <p:cBhvr>
                                        <p:cTn id="83" dur="166" decel="50000">
                                          <p:stCondLst>
                                            <p:cond delay="1668"/>
                                          </p:stCondLst>
                                        </p:cTn>
                                        <p:tgtEl>
                                          <p:spTgt spid="7"/>
                                        </p:tgtEl>
                                      </p:cBhvr>
                                      <p:to x="100000" y="100000"/>
                                    </p:animScale>
                                    <p:animScale>
                                      <p:cBhvr>
                                        <p:cTn id="84" dur="26">
                                          <p:stCondLst>
                                            <p:cond delay="1808"/>
                                          </p:stCondLst>
                                        </p:cTn>
                                        <p:tgtEl>
                                          <p:spTgt spid="7"/>
                                        </p:tgtEl>
                                      </p:cBhvr>
                                      <p:to x="100000" y="95000"/>
                                    </p:animScale>
                                    <p:animScale>
                                      <p:cBhvr>
                                        <p:cTn id="85" dur="166" decel="50000">
                                          <p:stCondLst>
                                            <p:cond delay="1834"/>
                                          </p:stCondLst>
                                        </p:cTn>
                                        <p:tgtEl>
                                          <p:spTgt spid="7"/>
                                        </p:tgtEl>
                                      </p:cBhvr>
                                      <p:to x="100000" y="100000"/>
                                    </p:animScale>
                                  </p:childTnLst>
                                </p:cTn>
                              </p:par>
                              <p:par>
                                <p:cTn id="86" presetID="26"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80">
                                          <p:stCondLst>
                                            <p:cond delay="0"/>
                                          </p:stCondLst>
                                        </p:cTn>
                                        <p:tgtEl>
                                          <p:spTgt spid="5"/>
                                        </p:tgtEl>
                                      </p:cBhvr>
                                    </p:animEffect>
                                    <p:anim calcmode="lin" valueType="num">
                                      <p:cBhvr>
                                        <p:cTn id="8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4" dur="26">
                                          <p:stCondLst>
                                            <p:cond delay="650"/>
                                          </p:stCondLst>
                                        </p:cTn>
                                        <p:tgtEl>
                                          <p:spTgt spid="5"/>
                                        </p:tgtEl>
                                      </p:cBhvr>
                                      <p:to x="100000" y="60000"/>
                                    </p:animScale>
                                    <p:animScale>
                                      <p:cBhvr>
                                        <p:cTn id="95" dur="166" decel="50000">
                                          <p:stCondLst>
                                            <p:cond delay="676"/>
                                          </p:stCondLst>
                                        </p:cTn>
                                        <p:tgtEl>
                                          <p:spTgt spid="5"/>
                                        </p:tgtEl>
                                      </p:cBhvr>
                                      <p:to x="100000" y="100000"/>
                                    </p:animScale>
                                    <p:animScale>
                                      <p:cBhvr>
                                        <p:cTn id="96" dur="26">
                                          <p:stCondLst>
                                            <p:cond delay="1312"/>
                                          </p:stCondLst>
                                        </p:cTn>
                                        <p:tgtEl>
                                          <p:spTgt spid="5"/>
                                        </p:tgtEl>
                                      </p:cBhvr>
                                      <p:to x="100000" y="80000"/>
                                    </p:animScale>
                                    <p:animScale>
                                      <p:cBhvr>
                                        <p:cTn id="97" dur="166" decel="50000">
                                          <p:stCondLst>
                                            <p:cond delay="1338"/>
                                          </p:stCondLst>
                                        </p:cTn>
                                        <p:tgtEl>
                                          <p:spTgt spid="5"/>
                                        </p:tgtEl>
                                      </p:cBhvr>
                                      <p:to x="100000" y="100000"/>
                                    </p:animScale>
                                    <p:animScale>
                                      <p:cBhvr>
                                        <p:cTn id="98" dur="26">
                                          <p:stCondLst>
                                            <p:cond delay="1642"/>
                                          </p:stCondLst>
                                        </p:cTn>
                                        <p:tgtEl>
                                          <p:spTgt spid="5"/>
                                        </p:tgtEl>
                                      </p:cBhvr>
                                      <p:to x="100000" y="90000"/>
                                    </p:animScale>
                                    <p:animScale>
                                      <p:cBhvr>
                                        <p:cTn id="99" dur="166" decel="50000">
                                          <p:stCondLst>
                                            <p:cond delay="1668"/>
                                          </p:stCondLst>
                                        </p:cTn>
                                        <p:tgtEl>
                                          <p:spTgt spid="5"/>
                                        </p:tgtEl>
                                      </p:cBhvr>
                                      <p:to x="100000" y="100000"/>
                                    </p:animScale>
                                    <p:animScale>
                                      <p:cBhvr>
                                        <p:cTn id="100" dur="26">
                                          <p:stCondLst>
                                            <p:cond delay="1808"/>
                                          </p:stCondLst>
                                        </p:cTn>
                                        <p:tgtEl>
                                          <p:spTgt spid="5"/>
                                        </p:tgtEl>
                                      </p:cBhvr>
                                      <p:to x="100000" y="95000"/>
                                    </p:animScale>
                                    <p:animScale>
                                      <p:cBhvr>
                                        <p:cTn id="101" dur="166" decel="50000">
                                          <p:stCondLst>
                                            <p:cond delay="1834"/>
                                          </p:stCondLst>
                                        </p:cTn>
                                        <p:tgtEl>
                                          <p:spTgt spid="5"/>
                                        </p:tgtEl>
                                      </p:cBhvr>
                                      <p:to x="100000" y="100000"/>
                                    </p:animScale>
                                  </p:childTnLst>
                                </p:cTn>
                              </p:par>
                              <p:par>
                                <p:cTn id="102" presetID="26" presetClass="entr" presetSubtype="0" fill="hold" grpId="0" nodeType="with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ipe(down)">
                                      <p:cBhvr>
                                        <p:cTn id="104" dur="580">
                                          <p:stCondLst>
                                            <p:cond delay="0"/>
                                          </p:stCondLst>
                                        </p:cTn>
                                        <p:tgtEl>
                                          <p:spTgt spid="3"/>
                                        </p:tgtEl>
                                      </p:cBhvr>
                                    </p:animEffect>
                                    <p:anim calcmode="lin" valueType="num">
                                      <p:cBhvr>
                                        <p:cTn id="10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10" dur="26">
                                          <p:stCondLst>
                                            <p:cond delay="650"/>
                                          </p:stCondLst>
                                        </p:cTn>
                                        <p:tgtEl>
                                          <p:spTgt spid="3"/>
                                        </p:tgtEl>
                                      </p:cBhvr>
                                      <p:to x="100000" y="60000"/>
                                    </p:animScale>
                                    <p:animScale>
                                      <p:cBhvr>
                                        <p:cTn id="111" dur="166" decel="50000">
                                          <p:stCondLst>
                                            <p:cond delay="676"/>
                                          </p:stCondLst>
                                        </p:cTn>
                                        <p:tgtEl>
                                          <p:spTgt spid="3"/>
                                        </p:tgtEl>
                                      </p:cBhvr>
                                      <p:to x="100000" y="100000"/>
                                    </p:animScale>
                                    <p:animScale>
                                      <p:cBhvr>
                                        <p:cTn id="112" dur="26">
                                          <p:stCondLst>
                                            <p:cond delay="1312"/>
                                          </p:stCondLst>
                                        </p:cTn>
                                        <p:tgtEl>
                                          <p:spTgt spid="3"/>
                                        </p:tgtEl>
                                      </p:cBhvr>
                                      <p:to x="100000" y="80000"/>
                                    </p:animScale>
                                    <p:animScale>
                                      <p:cBhvr>
                                        <p:cTn id="113" dur="166" decel="50000">
                                          <p:stCondLst>
                                            <p:cond delay="1338"/>
                                          </p:stCondLst>
                                        </p:cTn>
                                        <p:tgtEl>
                                          <p:spTgt spid="3"/>
                                        </p:tgtEl>
                                      </p:cBhvr>
                                      <p:to x="100000" y="100000"/>
                                    </p:animScale>
                                    <p:animScale>
                                      <p:cBhvr>
                                        <p:cTn id="114" dur="26">
                                          <p:stCondLst>
                                            <p:cond delay="1642"/>
                                          </p:stCondLst>
                                        </p:cTn>
                                        <p:tgtEl>
                                          <p:spTgt spid="3"/>
                                        </p:tgtEl>
                                      </p:cBhvr>
                                      <p:to x="100000" y="90000"/>
                                    </p:animScale>
                                    <p:animScale>
                                      <p:cBhvr>
                                        <p:cTn id="115" dur="166" decel="50000">
                                          <p:stCondLst>
                                            <p:cond delay="1668"/>
                                          </p:stCondLst>
                                        </p:cTn>
                                        <p:tgtEl>
                                          <p:spTgt spid="3"/>
                                        </p:tgtEl>
                                      </p:cBhvr>
                                      <p:to x="100000" y="100000"/>
                                    </p:animScale>
                                    <p:animScale>
                                      <p:cBhvr>
                                        <p:cTn id="116" dur="26">
                                          <p:stCondLst>
                                            <p:cond delay="1808"/>
                                          </p:stCondLst>
                                        </p:cTn>
                                        <p:tgtEl>
                                          <p:spTgt spid="3"/>
                                        </p:tgtEl>
                                      </p:cBhvr>
                                      <p:to x="100000" y="95000"/>
                                    </p:animScale>
                                    <p:animScale>
                                      <p:cBhvr>
                                        <p:cTn id="117" dur="166" decel="50000">
                                          <p:stCondLst>
                                            <p:cond delay="1834"/>
                                          </p:stCondLst>
                                        </p:cTn>
                                        <p:tgtEl>
                                          <p:spTgt spid="3"/>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nodeType="click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dissolve">
                                      <p:cBhvr>
                                        <p:cTn id="122" dur="500"/>
                                        <p:tgtEl>
                                          <p:spTgt spid="10"/>
                                        </p:tgtEl>
                                      </p:cBhvr>
                                    </p:animEffect>
                                  </p:childTnLst>
                                </p:cTn>
                              </p:par>
                            </p:childTnLst>
                          </p:cTn>
                        </p:par>
                        <p:par>
                          <p:cTn id="123" fill="hold">
                            <p:stCondLst>
                              <p:cond delay="500"/>
                            </p:stCondLst>
                            <p:childTnLst>
                              <p:par>
                                <p:cTn id="124" presetID="6" presetClass="emph" presetSubtype="0" fill="hold" nodeType="afterEffect">
                                  <p:stCondLst>
                                    <p:cond delay="0"/>
                                  </p:stCondLst>
                                  <p:childTnLst>
                                    <p:animScale>
                                      <p:cBhvr>
                                        <p:cTn id="125" dur="2000" fill="hold"/>
                                        <p:tgtEl>
                                          <p:spTgt spid="10"/>
                                        </p:tgtEl>
                                      </p:cBhvr>
                                      <p:by x="4000" y="4000"/>
                                    </p:animScale>
                                  </p:childTnLst>
                                </p:cTn>
                              </p:par>
                              <p:par>
                                <p:cTn id="126" presetID="42" presetClass="path" presetSubtype="0" accel="50000" decel="50000" fill="hold" nodeType="withEffect">
                                  <p:stCondLst>
                                    <p:cond delay="0"/>
                                  </p:stCondLst>
                                  <p:childTnLst>
                                    <p:animMotion origin="layout" path="M 4.16667E-6 0 L 0.13055 0.17099 " pathEditMode="relative" rAng="0" ptsTypes="AA">
                                      <p:cBhvr>
                                        <p:cTn id="127" dur="2000" fill="hold"/>
                                        <p:tgtEl>
                                          <p:spTgt spid="10"/>
                                        </p:tgtEl>
                                        <p:attrNameLst>
                                          <p:attrName>ppt_x</p:attrName>
                                          <p:attrName>ppt_y</p:attrName>
                                        </p:attrNameLst>
                                      </p:cBhvr>
                                      <p:rCtr x="6528" y="8549"/>
                                    </p:animMotion>
                                  </p:childTnLst>
                                </p:cTn>
                              </p:par>
                            </p:childTnLst>
                          </p:cTn>
                        </p:par>
                        <p:par>
                          <p:cTn id="128" fill="hold">
                            <p:stCondLst>
                              <p:cond delay="2500"/>
                            </p:stCondLst>
                            <p:childTnLst>
                              <p:par>
                                <p:cTn id="129" presetID="1" presetClass="entr" presetSubtype="0" fill="hold" grpId="0" nodeType="afterEffect">
                                  <p:stCondLst>
                                    <p:cond delay="0"/>
                                  </p:stCondLst>
                                  <p:childTnLst>
                                    <p:set>
                                      <p:cBhvr>
                                        <p:cTn id="1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29704" grpId="0" autoUpdateAnimBg="0"/>
      <p:bldP spid="29705" grpId="0" autoUpdateAnimBg="0"/>
      <p:bldP spid="29706" grpId="0" autoUpdateAnimBg="0"/>
      <p:bldP spid="29707" grpId="0" autoUpdateAnimBg="0"/>
      <p:bldP spid="3" grpId="0" animBg="1"/>
      <p:bldP spid="4" grpId="0" animBg="1"/>
      <p:bldP spid="5" grpId="0" animBg="1"/>
      <p:bldP spid="7"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MT-Anna_Torres_20170402_153121__1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3" y="-1893"/>
            <a:ext cx="3752696" cy="2814521"/>
          </a:xfrm>
          <a:prstGeom prst="rect">
            <a:avLst/>
          </a:prstGeom>
        </p:spPr>
      </p:pic>
      <p:pic>
        <p:nvPicPr>
          <p:cNvPr id="12" name="Grafik 11">
            <a:extLst>
              <a:ext uri="{FF2B5EF4-FFF2-40B4-BE49-F238E27FC236}">
                <a16:creationId xmlns:a16="http://schemas.microsoft.com/office/drawing/2014/main" id="{8A393280-7733-6745-ACF7-6107935547B5}"/>
              </a:ext>
            </a:extLst>
          </p:cNvPr>
          <p:cNvPicPr>
            <a:picLocks noChangeAspect="1"/>
          </p:cNvPicPr>
          <p:nvPr/>
        </p:nvPicPr>
        <p:blipFill>
          <a:blip r:embed="rId5"/>
          <a:stretch>
            <a:fillRect/>
          </a:stretch>
        </p:blipFill>
        <p:spPr>
          <a:xfrm>
            <a:off x="-143195" y="2427920"/>
            <a:ext cx="4096194" cy="2730797"/>
          </a:xfrm>
          <a:prstGeom prst="rect">
            <a:avLst/>
          </a:prstGeom>
        </p:spPr>
      </p:pic>
      <p:pic>
        <p:nvPicPr>
          <p:cNvPr id="5" name="Picture 4" descr="IMG_907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9314" y="2414090"/>
            <a:ext cx="4084686" cy="2723124"/>
          </a:xfrm>
          <a:prstGeom prst="rect">
            <a:avLst/>
          </a:prstGeom>
        </p:spPr>
      </p:pic>
      <p:pic>
        <p:nvPicPr>
          <p:cNvPr id="13" name="Google Shape;631;p72">
            <a:extLst>
              <a:ext uri="{FF2B5EF4-FFF2-40B4-BE49-F238E27FC236}">
                <a16:creationId xmlns:a16="http://schemas.microsoft.com/office/drawing/2014/main" id="{88A2A952-640B-F840-8FC4-C873EE4AF6C4}"/>
              </a:ext>
            </a:extLst>
          </p:cNvPr>
          <p:cNvPicPr preferRelativeResize="0">
            <a:picLocks noChangeAspect="1"/>
          </p:cNvPicPr>
          <p:nvPr/>
        </p:nvPicPr>
        <p:blipFill rotWithShape="1">
          <a:blip r:embed="rId7">
            <a:alphaModFix/>
          </a:blip>
          <a:srcRect t="2607" b="12444"/>
          <a:stretch/>
        </p:blipFill>
        <p:spPr>
          <a:xfrm>
            <a:off x="3720996" y="1902085"/>
            <a:ext cx="2133000" cy="3281963"/>
          </a:xfrm>
          <a:prstGeom prst="rect">
            <a:avLst/>
          </a:prstGeom>
          <a:noFill/>
          <a:ln>
            <a:noFill/>
          </a:ln>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9137" y="-2337"/>
            <a:ext cx="3646275" cy="2430257"/>
          </a:xfrm>
          <a:prstGeom prst="rect">
            <a:avLst/>
          </a:prstGeom>
        </p:spPr>
      </p:pic>
      <p:pic>
        <p:nvPicPr>
          <p:cNvPr id="15" name="Grafik 14">
            <a:extLst>
              <a:ext uri="{FF2B5EF4-FFF2-40B4-BE49-F238E27FC236}">
                <a16:creationId xmlns:a16="http://schemas.microsoft.com/office/drawing/2014/main" id="{453DFAA9-50E1-6C40-A358-6BAEDCEDC737}"/>
              </a:ext>
            </a:extLst>
          </p:cNvPr>
          <p:cNvPicPr>
            <a:picLocks noChangeAspect="1"/>
          </p:cNvPicPr>
          <p:nvPr/>
        </p:nvPicPr>
        <p:blipFill>
          <a:blip r:embed="rId9"/>
          <a:stretch>
            <a:fillRect/>
          </a:stretch>
        </p:blipFill>
        <p:spPr>
          <a:xfrm>
            <a:off x="3724757" y="1024973"/>
            <a:ext cx="2133000" cy="1398251"/>
          </a:xfrm>
          <a:prstGeom prst="rect">
            <a:avLst/>
          </a:prstGeom>
        </p:spPr>
      </p:pic>
      <p:pic>
        <p:nvPicPr>
          <p:cNvPr id="14" name="Google Shape;518;p63">
            <a:extLst>
              <a:ext uri="{FF2B5EF4-FFF2-40B4-BE49-F238E27FC236}">
                <a16:creationId xmlns:a16="http://schemas.microsoft.com/office/drawing/2014/main" id="{0F9A0C8D-5BD2-B940-B227-C4349C29344D}"/>
              </a:ext>
            </a:extLst>
          </p:cNvPr>
          <p:cNvPicPr preferRelativeResize="0">
            <a:picLocks noChangeAspect="1"/>
          </p:cNvPicPr>
          <p:nvPr/>
        </p:nvPicPr>
        <p:blipFill>
          <a:blip r:embed="rId10">
            <a:alphaModFix/>
          </a:blip>
          <a:stretch>
            <a:fillRect/>
          </a:stretch>
        </p:blipFill>
        <p:spPr>
          <a:xfrm>
            <a:off x="3722752" y="-2338"/>
            <a:ext cx="2133000" cy="1097091"/>
          </a:xfrm>
          <a:prstGeom prst="rect">
            <a:avLst/>
          </a:prstGeom>
          <a:noFill/>
          <a:ln>
            <a:noFill/>
          </a:ln>
        </p:spPr>
      </p:pic>
      <p:sp>
        <p:nvSpPr>
          <p:cNvPr id="11" name="TextBox 10"/>
          <p:cNvSpPr txBox="1"/>
          <p:nvPr/>
        </p:nvSpPr>
        <p:spPr>
          <a:xfrm>
            <a:off x="8071765" y="409394"/>
            <a:ext cx="1072237" cy="276999"/>
          </a:xfrm>
          <a:prstGeom prst="rect">
            <a:avLst/>
          </a:prstGeom>
          <a:noFill/>
        </p:spPr>
        <p:txBody>
          <a:bodyPr wrap="square" rtlCol="0">
            <a:spAutoFit/>
          </a:bodyPr>
          <a:lstStyle/>
          <a:p>
            <a:pPr fontAlgn="base">
              <a:spcBef>
                <a:spcPct val="0"/>
              </a:spcBef>
              <a:spcAft>
                <a:spcPct val="0"/>
              </a:spcAft>
              <a:defRPr/>
            </a:pPr>
            <a:r>
              <a:rPr kumimoji="1" lang="en-US" sz="1200" dirty="0" err="1">
                <a:solidFill>
                  <a:srgbClr val="FFFFFF"/>
                </a:solidFill>
                <a:latin typeface="Verdana"/>
                <a:ea typeface="ＭＳ Ｐゴシック" charset="0"/>
                <a:cs typeface="Verdana"/>
              </a:rPr>
              <a:t>Southpole</a:t>
            </a:r>
            <a:endParaRPr kumimoji="1" lang="en-US" sz="1200" dirty="0">
              <a:solidFill>
                <a:srgbClr val="FFFFFF"/>
              </a:solidFill>
              <a:latin typeface="Verdana"/>
              <a:ea typeface="ＭＳ Ｐゴシック" charset="0"/>
              <a:cs typeface="Verdana"/>
            </a:endParaRPr>
          </a:p>
        </p:txBody>
      </p:sp>
      <p:sp>
        <p:nvSpPr>
          <p:cNvPr id="16" name="TextBox 7">
            <a:extLst>
              <a:ext uri="{FF2B5EF4-FFF2-40B4-BE49-F238E27FC236}">
                <a16:creationId xmlns:a16="http://schemas.microsoft.com/office/drawing/2014/main" id="{FD8A120C-A811-C04E-A070-1592145A469C}"/>
              </a:ext>
            </a:extLst>
          </p:cNvPr>
          <p:cNvSpPr txBox="1"/>
          <p:nvPr/>
        </p:nvSpPr>
        <p:spPr>
          <a:xfrm>
            <a:off x="4190466" y="6287"/>
            <a:ext cx="1113750" cy="276999"/>
          </a:xfrm>
          <a:prstGeom prst="rect">
            <a:avLst/>
          </a:prstGeom>
          <a:noFill/>
        </p:spPr>
        <p:txBody>
          <a:bodyPr wrap="square" rtlCol="0">
            <a:spAutoFit/>
          </a:bodyPr>
          <a:lstStyle/>
          <a:p>
            <a:pPr algn="ctr" fontAlgn="base">
              <a:spcBef>
                <a:spcPct val="0"/>
              </a:spcBef>
              <a:spcAft>
                <a:spcPct val="0"/>
              </a:spcAft>
              <a:defRPr/>
            </a:pPr>
            <a:r>
              <a:rPr kumimoji="1" lang="en-US" sz="1200" dirty="0">
                <a:solidFill>
                  <a:srgbClr val="FFFFFF"/>
                </a:solidFill>
                <a:latin typeface="Verdana"/>
                <a:ea typeface="ＭＳ Ｐゴシック" charset="0"/>
                <a:cs typeface="Verdana"/>
              </a:rPr>
              <a:t>Hawaii</a:t>
            </a:r>
          </a:p>
        </p:txBody>
      </p:sp>
      <p:sp>
        <p:nvSpPr>
          <p:cNvPr id="8" name="TextBox 7"/>
          <p:cNvSpPr txBox="1"/>
          <p:nvPr/>
        </p:nvSpPr>
        <p:spPr>
          <a:xfrm>
            <a:off x="4531095" y="4915553"/>
            <a:ext cx="728345" cy="461665"/>
          </a:xfrm>
          <a:prstGeom prst="rect">
            <a:avLst/>
          </a:prstGeom>
          <a:noFill/>
        </p:spPr>
        <p:txBody>
          <a:bodyPr wrap="square" rtlCol="0">
            <a:spAutoFit/>
          </a:bodyPr>
          <a:lstStyle/>
          <a:p>
            <a:pPr algn="ctr" fontAlgn="base">
              <a:spcBef>
                <a:spcPct val="0"/>
              </a:spcBef>
              <a:spcAft>
                <a:spcPct val="0"/>
              </a:spcAft>
              <a:defRPr/>
            </a:pPr>
            <a:r>
              <a:rPr kumimoji="1" lang="en-US" sz="1200" dirty="0">
                <a:solidFill>
                  <a:srgbClr val="FFFFFF"/>
                </a:solidFill>
                <a:latin typeface="Verdana"/>
                <a:ea typeface="ＭＳ Ｐゴシック" charset="0"/>
                <a:cs typeface="Verdana"/>
              </a:rPr>
              <a:t>Arizona</a:t>
            </a:r>
          </a:p>
        </p:txBody>
      </p:sp>
      <p:sp>
        <p:nvSpPr>
          <p:cNvPr id="7" name="TextBox 6"/>
          <p:cNvSpPr txBox="1"/>
          <p:nvPr/>
        </p:nvSpPr>
        <p:spPr>
          <a:xfrm>
            <a:off x="249998" y="282437"/>
            <a:ext cx="728345" cy="276999"/>
          </a:xfrm>
          <a:prstGeom prst="rect">
            <a:avLst/>
          </a:prstGeom>
          <a:noFill/>
        </p:spPr>
        <p:txBody>
          <a:bodyPr wrap="square" rtlCol="0">
            <a:spAutoFit/>
          </a:bodyPr>
          <a:lstStyle/>
          <a:p>
            <a:pPr algn="ctr" fontAlgn="base">
              <a:spcBef>
                <a:spcPct val="0"/>
              </a:spcBef>
              <a:spcAft>
                <a:spcPct val="0"/>
              </a:spcAft>
              <a:defRPr/>
            </a:pPr>
            <a:r>
              <a:rPr kumimoji="1" lang="en-US" sz="1200" dirty="0" err="1">
                <a:solidFill>
                  <a:srgbClr val="FFFFFF"/>
                </a:solidFill>
                <a:latin typeface="Verdana"/>
                <a:ea typeface="ＭＳ Ｐゴシック" charset="0"/>
                <a:cs typeface="Verdana"/>
              </a:rPr>
              <a:t>Mexico</a:t>
            </a:r>
            <a:endParaRPr kumimoji="1" lang="en-US" sz="1200" dirty="0">
              <a:solidFill>
                <a:srgbClr val="FFFFFF"/>
              </a:solidFill>
              <a:latin typeface="Verdana"/>
              <a:ea typeface="ＭＳ Ｐゴシック" charset="0"/>
              <a:cs typeface="Verdana"/>
            </a:endParaRPr>
          </a:p>
        </p:txBody>
      </p:sp>
      <p:sp>
        <p:nvSpPr>
          <p:cNvPr id="10" name="TextBox 9"/>
          <p:cNvSpPr txBox="1"/>
          <p:nvPr/>
        </p:nvSpPr>
        <p:spPr>
          <a:xfrm>
            <a:off x="-88149" y="2568798"/>
            <a:ext cx="1404638" cy="276999"/>
          </a:xfrm>
          <a:prstGeom prst="rect">
            <a:avLst/>
          </a:prstGeom>
          <a:noFill/>
        </p:spPr>
        <p:txBody>
          <a:bodyPr wrap="square" rtlCol="0">
            <a:spAutoFit/>
          </a:bodyPr>
          <a:lstStyle/>
          <a:p>
            <a:pPr algn="ctr" fontAlgn="base">
              <a:spcBef>
                <a:spcPct val="0"/>
              </a:spcBef>
              <a:spcAft>
                <a:spcPct val="0"/>
              </a:spcAft>
              <a:defRPr/>
            </a:pPr>
            <a:r>
              <a:rPr kumimoji="1" lang="en-US" sz="1200" dirty="0">
                <a:solidFill>
                  <a:srgbClr val="FFFFFF"/>
                </a:solidFill>
                <a:latin typeface="Verdana"/>
                <a:ea typeface="ＭＳ Ｐゴシック" charset="0"/>
                <a:cs typeface="Verdana"/>
              </a:rPr>
              <a:t>Chile</a:t>
            </a:r>
          </a:p>
        </p:txBody>
      </p:sp>
      <p:sp>
        <p:nvSpPr>
          <p:cNvPr id="9" name="TextBox 8"/>
          <p:cNvSpPr txBox="1"/>
          <p:nvPr/>
        </p:nvSpPr>
        <p:spPr>
          <a:xfrm>
            <a:off x="7959729" y="2532821"/>
            <a:ext cx="1109005" cy="276999"/>
          </a:xfrm>
          <a:prstGeom prst="rect">
            <a:avLst/>
          </a:prstGeom>
          <a:noFill/>
        </p:spPr>
        <p:txBody>
          <a:bodyPr wrap="square" rtlCol="0">
            <a:spAutoFit/>
          </a:bodyPr>
          <a:lstStyle/>
          <a:p>
            <a:pPr algn="ctr" fontAlgn="base">
              <a:spcBef>
                <a:spcPct val="0"/>
              </a:spcBef>
              <a:spcAft>
                <a:spcPct val="0"/>
              </a:spcAft>
              <a:defRPr/>
            </a:pPr>
            <a:r>
              <a:rPr kumimoji="1" lang="en-US" sz="1200" dirty="0" err="1">
                <a:solidFill>
                  <a:srgbClr val="FFFFFF"/>
                </a:solidFill>
                <a:latin typeface="Verdana"/>
                <a:ea typeface="ＭＳ Ｐゴシック" charset="0"/>
                <a:cs typeface="Verdana"/>
              </a:rPr>
              <a:t>Spain</a:t>
            </a:r>
            <a:endParaRPr kumimoji="1" lang="en-US" sz="1200" dirty="0">
              <a:solidFill>
                <a:srgbClr val="FFFFFF"/>
              </a:solidFill>
              <a:latin typeface="Verdana"/>
              <a:ea typeface="ＭＳ Ｐゴシック" charset="0"/>
              <a:cs typeface="Verdana"/>
            </a:endParaRPr>
          </a:p>
        </p:txBody>
      </p:sp>
      <p:pic>
        <p:nvPicPr>
          <p:cNvPr id="2" name="EHT2017_aperture_synthesis_teapot">
            <a:hlinkClick r:id="" action="ppaction://media"/>
            <a:extLst>
              <a:ext uri="{FF2B5EF4-FFF2-40B4-BE49-F238E27FC236}">
                <a16:creationId xmlns:a16="http://schemas.microsoft.com/office/drawing/2014/main" id="{D83E2001-A8B4-FC73-D651-2EE6158B8D2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9638" t="10136" r="51546" b="13394"/>
          <a:stretch/>
        </p:blipFill>
        <p:spPr>
          <a:xfrm>
            <a:off x="2847440" y="841354"/>
            <a:ext cx="3492361" cy="3472256"/>
          </a:xfrm>
          <a:prstGeom prst="rect">
            <a:avLst/>
          </a:prstGeom>
          <a:ln>
            <a:solidFill>
              <a:schemeClr val="tx1"/>
            </a:solidFill>
          </a:ln>
        </p:spPr>
      </p:pic>
      <p:sp>
        <p:nvSpPr>
          <p:cNvPr id="6" name="Textfeld 5">
            <a:extLst>
              <a:ext uri="{FF2B5EF4-FFF2-40B4-BE49-F238E27FC236}">
                <a16:creationId xmlns:a16="http://schemas.microsoft.com/office/drawing/2014/main" id="{B7F77E0B-6FE5-B161-C11D-11FF2A70AC0D}"/>
              </a:ext>
            </a:extLst>
          </p:cNvPr>
          <p:cNvSpPr txBox="1"/>
          <p:nvPr/>
        </p:nvSpPr>
        <p:spPr>
          <a:xfrm>
            <a:off x="3868684" y="1996243"/>
            <a:ext cx="1383847" cy="300082"/>
          </a:xfrm>
          <a:prstGeom prst="rect">
            <a:avLst/>
          </a:prstGeom>
          <a:noFill/>
        </p:spPr>
        <p:txBody>
          <a:bodyPr wrap="square" rtlCol="0">
            <a:spAutoFit/>
          </a:bodyPr>
          <a:lstStyle/>
          <a:p>
            <a:pPr algn="ctr"/>
            <a:r>
              <a:rPr lang="en-US" sz="1350"/>
              <a:t>April 2017</a:t>
            </a:r>
          </a:p>
        </p:txBody>
      </p:sp>
    </p:spTree>
    <p:extLst>
      <p:ext uri="{BB962C8B-B14F-4D97-AF65-F5344CB8AC3E}">
        <p14:creationId xmlns:p14="http://schemas.microsoft.com/office/powerpoint/2010/main" val="1553105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22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8FE1D9B5-E481-1570-49EB-82BE8B517875}"/>
              </a:ext>
            </a:extLst>
          </p:cNvPr>
          <p:cNvGrpSpPr>
            <a:grpSpLocks noChangeAspect="1"/>
          </p:cNvGrpSpPr>
          <p:nvPr/>
        </p:nvGrpSpPr>
        <p:grpSpPr>
          <a:xfrm>
            <a:off x="3081124" y="1424207"/>
            <a:ext cx="2707200" cy="2698502"/>
            <a:chOff x="3566355" y="1579103"/>
            <a:chExt cx="1986433" cy="1989937"/>
          </a:xfrm>
        </p:grpSpPr>
        <p:pic>
          <p:nvPicPr>
            <p:cNvPr id="2" name="Grafik 1">
              <a:extLst>
                <a:ext uri="{FF2B5EF4-FFF2-40B4-BE49-F238E27FC236}">
                  <a16:creationId xmlns:a16="http://schemas.microsoft.com/office/drawing/2014/main" id="{391A55CA-82D9-C0D3-86AD-F166ABE14EA1}"/>
                </a:ext>
              </a:extLst>
            </p:cNvPr>
            <p:cNvPicPr>
              <a:picLocks noChangeAspect="1"/>
            </p:cNvPicPr>
            <p:nvPr/>
          </p:nvPicPr>
          <p:blipFill>
            <a:blip r:embed="rId3"/>
            <a:stretch>
              <a:fillRect/>
            </a:stretch>
          </p:blipFill>
          <p:spPr>
            <a:xfrm>
              <a:off x="3566355" y="1579103"/>
              <a:ext cx="1986433" cy="1989937"/>
            </a:xfrm>
            <a:prstGeom prst="rect">
              <a:avLst/>
            </a:prstGeom>
            <a:ln>
              <a:solidFill>
                <a:schemeClr val="accent3"/>
              </a:solidFill>
            </a:ln>
            <a:effectLst>
              <a:outerShdw blurRad="50800" dist="38100" dir="2700000" algn="tl" rotWithShape="0">
                <a:prstClr val="black">
                  <a:alpha val="40000"/>
                </a:prstClr>
              </a:outerShdw>
            </a:effectLst>
          </p:spPr>
        </p:pic>
        <p:sp>
          <p:nvSpPr>
            <p:cNvPr id="15" name="Textfeld 14">
              <a:extLst>
                <a:ext uri="{FF2B5EF4-FFF2-40B4-BE49-F238E27FC236}">
                  <a16:creationId xmlns:a16="http://schemas.microsoft.com/office/drawing/2014/main" id="{006BEFC3-2BB0-790A-4FA2-E707CD24F988}"/>
                </a:ext>
              </a:extLst>
            </p:cNvPr>
            <p:cNvSpPr txBox="1">
              <a:spLocks noChangeAspect="1"/>
            </p:cNvSpPr>
            <p:nvPr/>
          </p:nvSpPr>
          <p:spPr>
            <a:xfrm>
              <a:off x="3598632" y="3366830"/>
              <a:ext cx="1198664" cy="170221"/>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EHT (2019)</a:t>
              </a:r>
            </a:p>
          </p:txBody>
        </p:sp>
      </p:grpSp>
      <p:grpSp>
        <p:nvGrpSpPr>
          <p:cNvPr id="5" name="Gruppieren 4">
            <a:extLst>
              <a:ext uri="{FF2B5EF4-FFF2-40B4-BE49-F238E27FC236}">
                <a16:creationId xmlns:a16="http://schemas.microsoft.com/office/drawing/2014/main" id="{28B698DF-416C-4215-363F-C1B5EACE7775}"/>
              </a:ext>
            </a:extLst>
          </p:cNvPr>
          <p:cNvGrpSpPr/>
          <p:nvPr/>
        </p:nvGrpSpPr>
        <p:grpSpPr>
          <a:xfrm>
            <a:off x="6025490" y="1426398"/>
            <a:ext cx="2700000" cy="2700000"/>
            <a:chOff x="5663637" y="1580270"/>
            <a:chExt cx="1995300" cy="1998819"/>
          </a:xfrm>
        </p:grpSpPr>
        <p:pic>
          <p:nvPicPr>
            <p:cNvPr id="4" name="Grafik 3">
              <a:extLst>
                <a:ext uri="{FF2B5EF4-FFF2-40B4-BE49-F238E27FC236}">
                  <a16:creationId xmlns:a16="http://schemas.microsoft.com/office/drawing/2014/main" id="{D309D120-38A7-9A04-13A4-70FAD48ECA66}"/>
                </a:ext>
              </a:extLst>
            </p:cNvPr>
            <p:cNvPicPr>
              <a:picLocks noChangeAspect="1"/>
            </p:cNvPicPr>
            <p:nvPr/>
          </p:nvPicPr>
          <p:blipFill>
            <a:blip r:embed="rId4"/>
            <a:stretch>
              <a:fillRect/>
            </a:stretch>
          </p:blipFill>
          <p:spPr>
            <a:xfrm>
              <a:off x="5663637" y="1580270"/>
              <a:ext cx="1995300" cy="199881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pic>
        <p:sp>
          <p:nvSpPr>
            <p:cNvPr id="16" name="Textfeld 15">
              <a:extLst>
                <a:ext uri="{FF2B5EF4-FFF2-40B4-BE49-F238E27FC236}">
                  <a16:creationId xmlns:a16="http://schemas.microsoft.com/office/drawing/2014/main" id="{BB1A49BC-F910-9512-1583-2666DC79FC8C}"/>
                </a:ext>
              </a:extLst>
            </p:cNvPr>
            <p:cNvSpPr txBox="1">
              <a:spLocks noChangeAspect="1"/>
            </p:cNvSpPr>
            <p:nvPr/>
          </p:nvSpPr>
          <p:spPr>
            <a:xfrm>
              <a:off x="5663637" y="3366830"/>
              <a:ext cx="1198664" cy="170886"/>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EHT (2022)</a:t>
              </a:r>
            </a:p>
          </p:txBody>
        </p:sp>
      </p:grpSp>
      <p:sp>
        <p:nvSpPr>
          <p:cNvPr id="6" name="Textfeld 5">
            <a:extLst>
              <a:ext uri="{FF2B5EF4-FFF2-40B4-BE49-F238E27FC236}">
                <a16:creationId xmlns:a16="http://schemas.microsoft.com/office/drawing/2014/main" id="{1DBDB7C7-32D0-081B-8F21-5CE9408B7A34}"/>
              </a:ext>
            </a:extLst>
          </p:cNvPr>
          <p:cNvSpPr txBox="1"/>
          <p:nvPr/>
        </p:nvSpPr>
        <p:spPr>
          <a:xfrm>
            <a:off x="6018291" y="4213683"/>
            <a:ext cx="270720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277"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sym typeface="Helvetica Neue"/>
              </a:rPr>
              <a:t>EHT (2022)</a:t>
            </a:r>
          </a:p>
        </p:txBody>
      </p:sp>
      <p:sp>
        <p:nvSpPr>
          <p:cNvPr id="9" name="Textfeld 8">
            <a:extLst>
              <a:ext uri="{FF2B5EF4-FFF2-40B4-BE49-F238E27FC236}">
                <a16:creationId xmlns:a16="http://schemas.microsoft.com/office/drawing/2014/main" id="{E17B58F0-7C5B-DDDA-6E6B-F53DAAC1CD6D}"/>
              </a:ext>
            </a:extLst>
          </p:cNvPr>
          <p:cNvSpPr txBox="1"/>
          <p:nvPr/>
        </p:nvSpPr>
        <p:spPr>
          <a:xfrm>
            <a:off x="3068238" y="4204484"/>
            <a:ext cx="272008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277"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sym typeface="Helvetica Neue"/>
              </a:rPr>
              <a:t>EHT (2019)</a:t>
            </a:r>
          </a:p>
        </p:txBody>
      </p:sp>
      <p:sp>
        <p:nvSpPr>
          <p:cNvPr id="10" name="Textfeld 9">
            <a:extLst>
              <a:ext uri="{FF2B5EF4-FFF2-40B4-BE49-F238E27FC236}">
                <a16:creationId xmlns:a16="http://schemas.microsoft.com/office/drawing/2014/main" id="{CB8D45D0-0A1E-7888-2D22-58F0CD8DBE6C}"/>
              </a:ext>
            </a:extLst>
          </p:cNvPr>
          <p:cNvSpPr txBox="1"/>
          <p:nvPr/>
        </p:nvSpPr>
        <p:spPr>
          <a:xfrm>
            <a:off x="3046400" y="1008329"/>
            <a:ext cx="275118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277" rtl="0" eaLnBrk="1"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Helvetica Neue"/>
              </a:rPr>
              <a:t>Giant galaxy (M87*)</a:t>
            </a:r>
          </a:p>
        </p:txBody>
      </p:sp>
      <p:sp>
        <p:nvSpPr>
          <p:cNvPr id="11" name="Textfeld 10">
            <a:extLst>
              <a:ext uri="{FF2B5EF4-FFF2-40B4-BE49-F238E27FC236}">
                <a16:creationId xmlns:a16="http://schemas.microsoft.com/office/drawing/2014/main" id="{2751230F-555E-CFD1-1F5D-3B84B285E54C}"/>
              </a:ext>
            </a:extLst>
          </p:cNvPr>
          <p:cNvSpPr txBox="1"/>
          <p:nvPr/>
        </p:nvSpPr>
        <p:spPr>
          <a:xfrm>
            <a:off x="6018290" y="1008329"/>
            <a:ext cx="27072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277" rtl="0" eaLnBrk="1"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Helvetica Neue"/>
              </a:rPr>
              <a:t>Our Milky Way (</a:t>
            </a:r>
            <a:r>
              <a:rPr kumimoji="0" lang="en-US" sz="2000" b="0" i="0" u="none" strike="noStrike" kern="1200" cap="none" spc="0" normalizeH="0" baseline="0" noProof="0" err="1">
                <a:ln>
                  <a:noFill/>
                </a:ln>
                <a:solidFill>
                  <a:prstClr val="white"/>
                </a:solidFill>
                <a:effectLst/>
                <a:uLnTx/>
                <a:uFillTx/>
                <a:latin typeface="Calibri" panose="020F0502020204030204"/>
                <a:ea typeface="+mn-ea"/>
                <a:cs typeface="+mn-cs"/>
                <a:sym typeface="Helvetica Neue"/>
              </a:rPr>
              <a:t>Sgr</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Helvetica Neue"/>
              </a:rPr>
              <a:t> A*)</a:t>
            </a:r>
          </a:p>
        </p:txBody>
      </p:sp>
      <p:sp>
        <p:nvSpPr>
          <p:cNvPr id="17" name="Titel 16">
            <a:extLst>
              <a:ext uri="{FF2B5EF4-FFF2-40B4-BE49-F238E27FC236}">
                <a16:creationId xmlns:a16="http://schemas.microsoft.com/office/drawing/2014/main" id="{EA271D97-DEA7-16BB-8F05-28FBA18F2349}"/>
              </a:ext>
            </a:extLst>
          </p:cNvPr>
          <p:cNvSpPr>
            <a:spLocks noGrp="1"/>
          </p:cNvSpPr>
          <p:nvPr>
            <p:ph type="title"/>
          </p:nvPr>
        </p:nvSpPr>
        <p:spPr/>
        <p:txBody>
          <a:bodyPr>
            <a:normAutofit fontScale="90000"/>
          </a:bodyPr>
          <a:lstStyle/>
          <a:p>
            <a:r>
              <a:rPr lang="en-GB" noProof="0"/>
              <a:t>Event Horizon Telescope Images  </a:t>
            </a:r>
          </a:p>
        </p:txBody>
      </p:sp>
      <p:grpSp>
        <p:nvGrpSpPr>
          <p:cNvPr id="85" name="Gruppieren 84">
            <a:extLst>
              <a:ext uri="{FF2B5EF4-FFF2-40B4-BE49-F238E27FC236}">
                <a16:creationId xmlns:a16="http://schemas.microsoft.com/office/drawing/2014/main" id="{94B39B5F-0E09-1AD1-4F98-07EA5A5D4869}"/>
              </a:ext>
            </a:extLst>
          </p:cNvPr>
          <p:cNvGrpSpPr/>
          <p:nvPr/>
        </p:nvGrpSpPr>
        <p:grpSpPr>
          <a:xfrm>
            <a:off x="4069653" y="2681850"/>
            <a:ext cx="1601396" cy="950357"/>
            <a:chOff x="1173562" y="2440690"/>
            <a:chExt cx="1601396" cy="950357"/>
          </a:xfrm>
        </p:grpSpPr>
        <p:sp>
          <p:nvSpPr>
            <p:cNvPr id="21" name="Oval 20">
              <a:extLst>
                <a:ext uri="{FF2B5EF4-FFF2-40B4-BE49-F238E27FC236}">
                  <a16:creationId xmlns:a16="http://schemas.microsoft.com/office/drawing/2014/main" id="{FB37D721-6789-BA9F-EDCB-2090B34B67E5}"/>
                </a:ext>
              </a:extLst>
            </p:cNvPr>
            <p:cNvSpPr/>
            <p:nvPr/>
          </p:nvSpPr>
          <p:spPr>
            <a:xfrm>
              <a:off x="1608555" y="2440690"/>
              <a:ext cx="88892" cy="8502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48A0461-D5EE-FF81-87FB-7860C18908E7}"/>
                </a:ext>
              </a:extLst>
            </p:cNvPr>
            <p:cNvSpPr>
              <a:spLocks noChangeAspect="1"/>
            </p:cNvSpPr>
            <p:nvPr/>
          </p:nvSpPr>
          <p:spPr>
            <a:xfrm>
              <a:off x="1681681" y="2477970"/>
              <a:ext cx="28800" cy="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0B26E1-107F-71C0-312F-E32D51669861}"/>
                </a:ext>
              </a:extLst>
            </p:cNvPr>
            <p:cNvSpPr>
              <a:spLocks noChangeAspect="1"/>
            </p:cNvSpPr>
            <p:nvPr/>
          </p:nvSpPr>
          <p:spPr>
            <a:xfrm>
              <a:off x="1637355" y="2469616"/>
              <a:ext cx="28800" cy="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feld 23">
              <a:extLst>
                <a:ext uri="{FF2B5EF4-FFF2-40B4-BE49-F238E27FC236}">
                  <a16:creationId xmlns:a16="http://schemas.microsoft.com/office/drawing/2014/main" id="{215350A3-4846-B504-CCB6-A3AA7078911A}"/>
                </a:ext>
              </a:extLst>
            </p:cNvPr>
            <p:cNvSpPr txBox="1"/>
            <p:nvPr/>
          </p:nvSpPr>
          <p:spPr>
            <a:xfrm>
              <a:off x="1608555" y="3114048"/>
              <a:ext cx="1166403" cy="27699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Neptune’s orbit</a:t>
              </a:r>
            </a:p>
          </p:txBody>
        </p:sp>
        <p:cxnSp>
          <p:nvCxnSpPr>
            <p:cNvPr id="26" name="Gerade Verbindung 25">
              <a:extLst>
                <a:ext uri="{FF2B5EF4-FFF2-40B4-BE49-F238E27FC236}">
                  <a16:creationId xmlns:a16="http://schemas.microsoft.com/office/drawing/2014/main" id="{EC8A832D-711A-FDD5-80EF-A038E91B1955}"/>
                </a:ext>
              </a:extLst>
            </p:cNvPr>
            <p:cNvCxnSpPr>
              <a:cxnSpLocks/>
            </p:cNvCxnSpPr>
            <p:nvPr/>
          </p:nvCxnSpPr>
          <p:spPr>
            <a:xfrm flipH="1" flipV="1">
              <a:off x="1714052" y="2531633"/>
              <a:ext cx="216348" cy="617967"/>
            </a:xfrm>
            <a:prstGeom prst="line">
              <a:avLst/>
            </a:prstGeom>
            <a:ln w="9525" cap="flat" cmpd="sng" algn="ctr">
              <a:solidFill>
                <a:schemeClr val="bg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42" name="Textfeld 41">
              <a:extLst>
                <a:ext uri="{FF2B5EF4-FFF2-40B4-BE49-F238E27FC236}">
                  <a16:creationId xmlns:a16="http://schemas.microsoft.com/office/drawing/2014/main" id="{1D698482-7B8E-BA10-0D06-911649BE8201}"/>
                </a:ext>
              </a:extLst>
            </p:cNvPr>
            <p:cNvSpPr txBox="1"/>
            <p:nvPr/>
          </p:nvSpPr>
          <p:spPr>
            <a:xfrm>
              <a:off x="1173562" y="2617221"/>
              <a:ext cx="463793" cy="27699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Sun</a:t>
              </a:r>
            </a:p>
          </p:txBody>
        </p:sp>
        <p:cxnSp>
          <p:nvCxnSpPr>
            <p:cNvPr id="43" name="Gerade Verbindung 42">
              <a:extLst>
                <a:ext uri="{FF2B5EF4-FFF2-40B4-BE49-F238E27FC236}">
                  <a16:creationId xmlns:a16="http://schemas.microsoft.com/office/drawing/2014/main" id="{C6AE1929-D2F6-0A96-F024-58C1300306CB}"/>
                </a:ext>
              </a:extLst>
            </p:cNvPr>
            <p:cNvCxnSpPr>
              <a:cxnSpLocks/>
            </p:cNvCxnSpPr>
            <p:nvPr/>
          </p:nvCxnSpPr>
          <p:spPr>
            <a:xfrm flipV="1">
              <a:off x="1393825" y="2485016"/>
              <a:ext cx="255681" cy="207384"/>
            </a:xfrm>
            <a:prstGeom prst="line">
              <a:avLst/>
            </a:prstGeom>
            <a:ln w="9525" cap="flat" cmpd="sng" algn="ctr">
              <a:solidFill>
                <a:schemeClr val="bg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grpSp>
        <p:nvGrpSpPr>
          <p:cNvPr id="86" name="Gruppieren 85">
            <a:extLst>
              <a:ext uri="{FF2B5EF4-FFF2-40B4-BE49-F238E27FC236}">
                <a16:creationId xmlns:a16="http://schemas.microsoft.com/office/drawing/2014/main" id="{ED7F2638-371C-180F-BA66-253751A1F92E}"/>
              </a:ext>
            </a:extLst>
          </p:cNvPr>
          <p:cNvGrpSpPr/>
          <p:nvPr/>
        </p:nvGrpSpPr>
        <p:grpSpPr>
          <a:xfrm>
            <a:off x="6260369" y="1655331"/>
            <a:ext cx="2431947" cy="2446421"/>
            <a:chOff x="3456879" y="1414170"/>
            <a:chExt cx="2431947" cy="2446421"/>
          </a:xfrm>
        </p:grpSpPr>
        <p:sp>
          <p:nvSpPr>
            <p:cNvPr id="20" name="Oval 19">
              <a:extLst>
                <a:ext uri="{FF2B5EF4-FFF2-40B4-BE49-F238E27FC236}">
                  <a16:creationId xmlns:a16="http://schemas.microsoft.com/office/drawing/2014/main" id="{CE98ACDD-EE51-E3F0-9D92-510F1DCDDBA0}"/>
                </a:ext>
              </a:extLst>
            </p:cNvPr>
            <p:cNvSpPr/>
            <p:nvPr/>
          </p:nvSpPr>
          <p:spPr>
            <a:xfrm>
              <a:off x="3456879" y="1414170"/>
              <a:ext cx="2160000" cy="21564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feld 49">
              <a:extLst>
                <a:ext uri="{FF2B5EF4-FFF2-40B4-BE49-F238E27FC236}">
                  <a16:creationId xmlns:a16="http://schemas.microsoft.com/office/drawing/2014/main" id="{F104CD15-20BC-95DA-D8CD-6506018BB7DB}"/>
                </a:ext>
              </a:extLst>
            </p:cNvPr>
            <p:cNvSpPr txBox="1"/>
            <p:nvPr/>
          </p:nvSpPr>
          <p:spPr>
            <a:xfrm>
              <a:off x="4722423" y="3583592"/>
              <a:ext cx="1166403" cy="27699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Mercury’s orbit</a:t>
              </a:r>
            </a:p>
          </p:txBody>
        </p:sp>
        <p:cxnSp>
          <p:nvCxnSpPr>
            <p:cNvPr id="51" name="Gerade Verbindung 50">
              <a:extLst>
                <a:ext uri="{FF2B5EF4-FFF2-40B4-BE49-F238E27FC236}">
                  <a16:creationId xmlns:a16="http://schemas.microsoft.com/office/drawing/2014/main" id="{49FFFFBE-A01E-6DBA-3F83-09563A85F89F}"/>
                </a:ext>
              </a:extLst>
            </p:cNvPr>
            <p:cNvCxnSpPr>
              <a:cxnSpLocks/>
              <a:stCxn id="50" idx="0"/>
            </p:cNvCxnSpPr>
            <p:nvPr/>
          </p:nvCxnSpPr>
          <p:spPr>
            <a:xfrm flipH="1" flipV="1">
              <a:off x="5248894" y="3360717"/>
              <a:ext cx="56731" cy="222875"/>
            </a:xfrm>
            <a:prstGeom prst="line">
              <a:avLst/>
            </a:prstGeom>
            <a:ln w="9525" cap="flat" cmpd="sng" algn="ctr">
              <a:solidFill>
                <a:schemeClr val="bg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2" name="Textfeld 51">
              <a:extLst>
                <a:ext uri="{FF2B5EF4-FFF2-40B4-BE49-F238E27FC236}">
                  <a16:creationId xmlns:a16="http://schemas.microsoft.com/office/drawing/2014/main" id="{4AA4FC9C-2B85-4D94-85C7-3DDAA6DF87E9}"/>
                </a:ext>
              </a:extLst>
            </p:cNvPr>
            <p:cNvSpPr txBox="1"/>
            <p:nvPr/>
          </p:nvSpPr>
          <p:spPr>
            <a:xfrm>
              <a:off x="4356204" y="2311053"/>
              <a:ext cx="463793" cy="27699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Sun</a:t>
              </a:r>
            </a:p>
          </p:txBody>
        </p:sp>
        <p:sp>
          <p:nvSpPr>
            <p:cNvPr id="54" name="Oval 53">
              <a:extLst>
                <a:ext uri="{FF2B5EF4-FFF2-40B4-BE49-F238E27FC236}">
                  <a16:creationId xmlns:a16="http://schemas.microsoft.com/office/drawing/2014/main" id="{F844457A-F8A5-9029-8CE5-5C8FB2CDC8DD}"/>
                </a:ext>
              </a:extLst>
            </p:cNvPr>
            <p:cNvSpPr>
              <a:spLocks noChangeAspect="1"/>
            </p:cNvSpPr>
            <p:nvPr/>
          </p:nvSpPr>
          <p:spPr>
            <a:xfrm>
              <a:off x="5219220" y="3300448"/>
              <a:ext cx="28800" cy="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Oval 54">
            <a:extLst>
              <a:ext uri="{FF2B5EF4-FFF2-40B4-BE49-F238E27FC236}">
                <a16:creationId xmlns:a16="http://schemas.microsoft.com/office/drawing/2014/main" id="{958F2276-C8CD-BFDD-6A06-5755E161683D}"/>
              </a:ext>
            </a:extLst>
          </p:cNvPr>
          <p:cNvSpPr>
            <a:spLocks noChangeAspect="1"/>
          </p:cNvSpPr>
          <p:nvPr/>
        </p:nvSpPr>
        <p:spPr>
          <a:xfrm>
            <a:off x="7361090" y="2759057"/>
            <a:ext cx="28800" cy="28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ruppieren 87">
            <a:extLst>
              <a:ext uri="{FF2B5EF4-FFF2-40B4-BE49-F238E27FC236}">
                <a16:creationId xmlns:a16="http://schemas.microsoft.com/office/drawing/2014/main" id="{DBA82CCD-2349-C9F5-C295-B2E1084FB785}"/>
              </a:ext>
            </a:extLst>
          </p:cNvPr>
          <p:cNvGrpSpPr/>
          <p:nvPr/>
        </p:nvGrpSpPr>
        <p:grpSpPr>
          <a:xfrm>
            <a:off x="6954196" y="2233413"/>
            <a:ext cx="852989" cy="943333"/>
            <a:chOff x="4150705" y="1992252"/>
            <a:chExt cx="852989" cy="943333"/>
          </a:xfrm>
        </p:grpSpPr>
        <p:sp>
          <p:nvSpPr>
            <p:cNvPr id="64" name="Bogen 63">
              <a:extLst>
                <a:ext uri="{FF2B5EF4-FFF2-40B4-BE49-F238E27FC236}">
                  <a16:creationId xmlns:a16="http://schemas.microsoft.com/office/drawing/2014/main" id="{1BE12159-65F3-EDFC-9A32-3EA309623C51}"/>
                </a:ext>
              </a:extLst>
            </p:cNvPr>
            <p:cNvSpPr>
              <a:spLocks noChangeAspect="1"/>
            </p:cNvSpPr>
            <p:nvPr/>
          </p:nvSpPr>
          <p:spPr>
            <a:xfrm rot="18994468">
              <a:off x="4150705" y="2078331"/>
              <a:ext cx="852989" cy="857254"/>
            </a:xfrm>
            <a:prstGeom prst="arc">
              <a:avLst/>
            </a:prstGeom>
            <a:ln w="28575">
              <a:solidFill>
                <a:schemeClr val="bg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feld 64">
              <a:extLst>
                <a:ext uri="{FF2B5EF4-FFF2-40B4-BE49-F238E27FC236}">
                  <a16:creationId xmlns:a16="http://schemas.microsoft.com/office/drawing/2014/main" id="{9765F943-C9BF-623C-140A-5A20965D0B66}"/>
                </a:ext>
              </a:extLst>
            </p:cNvPr>
            <p:cNvSpPr txBox="1"/>
            <p:nvPr/>
          </p:nvSpPr>
          <p:spPr>
            <a:xfrm>
              <a:off x="4290096" y="1992252"/>
              <a:ext cx="563806" cy="276999"/>
            </a:xfrm>
            <a:prstGeom prst="rect">
              <a:avLst/>
            </a:prstGeom>
            <a:noFill/>
            <a:ln>
              <a:noFill/>
            </a:ln>
          </p:spPr>
          <p:txBody>
            <a:bodyPr wrap="square" rtlCol="0">
              <a:prstTxWarp prst="textArchUp">
                <a:avLst>
                  <a:gd name="adj" fmla="val 11801894"/>
                </a:avLst>
              </a:prstTxWarp>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12 min</a:t>
              </a:r>
            </a:p>
          </p:txBody>
        </p:sp>
      </p:grpSp>
      <p:grpSp>
        <p:nvGrpSpPr>
          <p:cNvPr id="87" name="Gruppieren 86">
            <a:extLst>
              <a:ext uri="{FF2B5EF4-FFF2-40B4-BE49-F238E27FC236}">
                <a16:creationId xmlns:a16="http://schemas.microsoft.com/office/drawing/2014/main" id="{EFA03EC4-3548-612E-0ECD-908A562A4454}"/>
              </a:ext>
            </a:extLst>
          </p:cNvPr>
          <p:cNvGrpSpPr/>
          <p:nvPr/>
        </p:nvGrpSpPr>
        <p:grpSpPr>
          <a:xfrm>
            <a:off x="4216115" y="2294250"/>
            <a:ext cx="723600" cy="807256"/>
            <a:chOff x="1320025" y="2053090"/>
            <a:chExt cx="723600" cy="807256"/>
          </a:xfrm>
        </p:grpSpPr>
        <p:sp>
          <p:nvSpPr>
            <p:cNvPr id="67" name="Textfeld 66">
              <a:extLst>
                <a:ext uri="{FF2B5EF4-FFF2-40B4-BE49-F238E27FC236}">
                  <a16:creationId xmlns:a16="http://schemas.microsoft.com/office/drawing/2014/main" id="{16CB3C23-DB72-DE22-CC04-E3610B6F344F}"/>
                </a:ext>
              </a:extLst>
            </p:cNvPr>
            <p:cNvSpPr txBox="1"/>
            <p:nvPr/>
          </p:nvSpPr>
          <p:spPr>
            <a:xfrm>
              <a:off x="1405337" y="2053090"/>
              <a:ext cx="563806" cy="276999"/>
            </a:xfrm>
            <a:prstGeom prst="rect">
              <a:avLst/>
            </a:prstGeom>
            <a:noFill/>
          </p:spPr>
          <p:txBody>
            <a:bodyPr wrap="square" rtlCol="0">
              <a:prstTxWarp prst="textArchUp">
                <a:avLst>
                  <a:gd name="adj" fmla="val 11801894"/>
                </a:avLst>
              </a:prstTxWarp>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12 days</a:t>
              </a:r>
            </a:p>
          </p:txBody>
        </p:sp>
        <p:sp>
          <p:nvSpPr>
            <p:cNvPr id="70" name="Bogen 69">
              <a:extLst>
                <a:ext uri="{FF2B5EF4-FFF2-40B4-BE49-F238E27FC236}">
                  <a16:creationId xmlns:a16="http://schemas.microsoft.com/office/drawing/2014/main" id="{FF345C20-751C-E387-AAEC-53303A5B5236}"/>
                </a:ext>
              </a:extLst>
            </p:cNvPr>
            <p:cNvSpPr>
              <a:spLocks noChangeAspect="1"/>
            </p:cNvSpPr>
            <p:nvPr/>
          </p:nvSpPr>
          <p:spPr>
            <a:xfrm rot="18982724">
              <a:off x="1320025" y="2133128"/>
              <a:ext cx="723600" cy="727218"/>
            </a:xfrm>
            <a:prstGeom prst="arc">
              <a:avLst/>
            </a:prstGeom>
            <a:ln w="28575">
              <a:solidFill>
                <a:schemeClr val="bg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4" name="Rechteck 83">
            <a:extLst>
              <a:ext uri="{FF2B5EF4-FFF2-40B4-BE49-F238E27FC236}">
                <a16:creationId xmlns:a16="http://schemas.microsoft.com/office/drawing/2014/main" id="{58B361AC-ACD0-2983-E128-C02C19FCA0A9}"/>
              </a:ext>
            </a:extLst>
          </p:cNvPr>
          <p:cNvSpPr/>
          <p:nvPr/>
        </p:nvSpPr>
        <p:spPr>
          <a:xfrm>
            <a:off x="6069479" y="1450166"/>
            <a:ext cx="445050" cy="2715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Textfeld 78">
            <a:extLst>
              <a:ext uri="{FF2B5EF4-FFF2-40B4-BE49-F238E27FC236}">
                <a16:creationId xmlns:a16="http://schemas.microsoft.com/office/drawing/2014/main" id="{E93B4C45-E514-2916-21C0-9928A8237882}"/>
              </a:ext>
            </a:extLst>
          </p:cNvPr>
          <p:cNvSpPr txBox="1"/>
          <p:nvPr/>
        </p:nvSpPr>
        <p:spPr>
          <a:xfrm>
            <a:off x="5994172" y="1391053"/>
            <a:ext cx="2698145" cy="276999"/>
          </a:xfrm>
          <a:prstGeom prst="rect">
            <a:avLst/>
          </a:prstGeom>
          <a:noFill/>
        </p:spPr>
        <p:txBody>
          <a:bodyPr wrap="square">
            <a:spAutoFit/>
          </a:bodyPr>
          <a:lstStyle/>
          <a:p>
            <a:pPr marL="0" marR="0" lvl="0" indent="0" algn="l" defTabSz="2438277"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a:rPr>
              <a:t>Mass: 4 million × mass of sun</a:t>
            </a:r>
          </a:p>
        </p:txBody>
      </p:sp>
      <p:sp>
        <p:nvSpPr>
          <p:cNvPr id="89" name="Rechteck 88">
            <a:extLst>
              <a:ext uri="{FF2B5EF4-FFF2-40B4-BE49-F238E27FC236}">
                <a16:creationId xmlns:a16="http://schemas.microsoft.com/office/drawing/2014/main" id="{E81983A3-357A-63F8-2593-3CE4458D49B6}"/>
              </a:ext>
            </a:extLst>
          </p:cNvPr>
          <p:cNvSpPr/>
          <p:nvPr/>
        </p:nvSpPr>
        <p:spPr>
          <a:xfrm>
            <a:off x="3139422" y="1450166"/>
            <a:ext cx="445050" cy="2715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Textfeld 77">
            <a:extLst>
              <a:ext uri="{FF2B5EF4-FFF2-40B4-BE49-F238E27FC236}">
                <a16:creationId xmlns:a16="http://schemas.microsoft.com/office/drawing/2014/main" id="{5F82727C-CECE-1651-7F3A-3452F25F32F6}"/>
              </a:ext>
            </a:extLst>
          </p:cNvPr>
          <p:cNvSpPr txBox="1"/>
          <p:nvPr/>
        </p:nvSpPr>
        <p:spPr>
          <a:xfrm>
            <a:off x="3046476" y="1390371"/>
            <a:ext cx="2493712" cy="276999"/>
          </a:xfrm>
          <a:prstGeom prst="rect">
            <a:avLst/>
          </a:prstGeom>
          <a:noFill/>
        </p:spPr>
        <p:txBody>
          <a:bodyPr wrap="square">
            <a:spAutoFit/>
          </a:bodyPr>
          <a:lstStyle/>
          <a:p>
            <a:pPr marL="0" marR="0" lvl="0" indent="0" algn="l" defTabSz="2438277"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highlight>
                  <a:srgbClr val="000000"/>
                </a:highlight>
                <a:uLnTx/>
                <a:uFillTx/>
                <a:latin typeface="Verdana" panose="020B0604030504040204" pitchFamily="34" charset="0"/>
                <a:ea typeface="Verdana" panose="020B0604030504040204" pitchFamily="34" charset="0"/>
                <a:cs typeface="Verdana" panose="020B0604030504040204" pitchFamily="34" charset="0"/>
                <a:sym typeface="Helvetica Neue"/>
              </a:rPr>
              <a:t>Mass: 6 billion × mass of sun</a:t>
            </a:r>
          </a:p>
        </p:txBody>
      </p:sp>
      <p:pic>
        <p:nvPicPr>
          <p:cNvPr id="35" name="Grafik 34">
            <a:extLst>
              <a:ext uri="{FF2B5EF4-FFF2-40B4-BE49-F238E27FC236}">
                <a16:creationId xmlns:a16="http://schemas.microsoft.com/office/drawing/2014/main" id="{25579630-59E6-4A7A-D6F0-B018BEDB1D61}"/>
              </a:ext>
            </a:extLst>
          </p:cNvPr>
          <p:cNvPicPr>
            <a:picLocks noChangeAspect="1"/>
          </p:cNvPicPr>
          <p:nvPr/>
        </p:nvPicPr>
        <p:blipFill>
          <a:blip r:embed="rId5"/>
          <a:stretch>
            <a:fillRect/>
          </a:stretch>
        </p:blipFill>
        <p:spPr>
          <a:xfrm>
            <a:off x="-383757" y="1347151"/>
            <a:ext cx="3381599" cy="3122425"/>
          </a:xfrm>
          <a:prstGeom prst="rect">
            <a:avLst/>
          </a:prstGeom>
        </p:spPr>
      </p:pic>
      <p:sp>
        <p:nvSpPr>
          <p:cNvPr id="36" name="Textfeld 35">
            <a:extLst>
              <a:ext uri="{FF2B5EF4-FFF2-40B4-BE49-F238E27FC236}">
                <a16:creationId xmlns:a16="http://schemas.microsoft.com/office/drawing/2014/main" id="{B1DEE60D-F3C0-7E05-726F-138E57BF363C}"/>
              </a:ext>
            </a:extLst>
          </p:cNvPr>
          <p:cNvSpPr txBox="1">
            <a:spLocks noChangeAspect="1"/>
          </p:cNvSpPr>
          <p:nvPr/>
        </p:nvSpPr>
        <p:spPr>
          <a:xfrm>
            <a:off x="768191" y="1598527"/>
            <a:ext cx="1598219" cy="276999"/>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model prediction </a:t>
            </a:r>
          </a:p>
        </p:txBody>
      </p:sp>
      <p:sp>
        <p:nvSpPr>
          <p:cNvPr id="37" name="Textfeld 36">
            <a:extLst>
              <a:ext uri="{FF2B5EF4-FFF2-40B4-BE49-F238E27FC236}">
                <a16:creationId xmlns:a16="http://schemas.microsoft.com/office/drawing/2014/main" id="{D887E5B7-BB23-D625-AA6C-944BAF26132F}"/>
              </a:ext>
            </a:extLst>
          </p:cNvPr>
          <p:cNvSpPr txBox="1">
            <a:spLocks noChangeAspect="1"/>
          </p:cNvSpPr>
          <p:nvPr/>
        </p:nvSpPr>
        <p:spPr>
          <a:xfrm>
            <a:off x="234606" y="3823967"/>
            <a:ext cx="1598219" cy="230832"/>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Falcke et al. (2000)</a:t>
            </a:r>
          </a:p>
        </p:txBody>
      </p:sp>
    </p:spTree>
    <p:extLst>
      <p:ext uri="{BB962C8B-B14F-4D97-AF65-F5344CB8AC3E}">
        <p14:creationId xmlns:p14="http://schemas.microsoft.com/office/powerpoint/2010/main" val="3733180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8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55" grpId="0" animBg="1"/>
      <p:bldP spid="55" grpId="1" animBg="1"/>
      <p:bldP spid="84" grpId="0" animBg="1"/>
      <p:bldP spid="79" grpId="0"/>
      <p:bldP spid="7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nhaltsplatzhalter 23">
            <a:extLst>
              <a:ext uri="{FF2B5EF4-FFF2-40B4-BE49-F238E27FC236}">
                <a16:creationId xmlns:a16="http://schemas.microsoft.com/office/drawing/2014/main" id="{CA95952B-C530-5188-DE48-4A51833602A1}"/>
              </a:ext>
            </a:extLst>
          </p:cNvPr>
          <p:cNvPicPr>
            <a:picLocks noGrp="1" noChangeAspect="1"/>
          </p:cNvPicPr>
          <p:nvPr>
            <p:ph idx="1"/>
          </p:nvPr>
        </p:nvPicPr>
        <p:blipFill>
          <a:blip r:embed="rId3"/>
          <a:stretch>
            <a:fillRect/>
          </a:stretch>
        </p:blipFill>
        <p:spPr>
          <a:xfrm>
            <a:off x="1381050" y="860482"/>
            <a:ext cx="6381901" cy="4186238"/>
          </a:xfrm>
          <a:prstGeom prst="rect">
            <a:avLst/>
          </a:prstGeom>
        </p:spPr>
      </p:pic>
      <p:sp>
        <p:nvSpPr>
          <p:cNvPr id="3" name="Titel 2">
            <a:extLst>
              <a:ext uri="{FF2B5EF4-FFF2-40B4-BE49-F238E27FC236}">
                <a16:creationId xmlns:a16="http://schemas.microsoft.com/office/drawing/2014/main" id="{1538D1E9-B999-504E-8BA2-F47DDC4C699A}"/>
              </a:ext>
            </a:extLst>
          </p:cNvPr>
          <p:cNvSpPr>
            <a:spLocks noGrp="1"/>
          </p:cNvSpPr>
          <p:nvPr>
            <p:ph type="title"/>
          </p:nvPr>
        </p:nvSpPr>
        <p:spPr/>
        <p:txBody>
          <a:bodyPr/>
          <a:lstStyle/>
          <a:p>
            <a:r>
              <a:rPr lang="de-DE" dirty="0"/>
              <a:t>All </a:t>
            </a:r>
            <a:r>
              <a:rPr lang="de-DE" dirty="0" err="1"/>
              <a:t>you</a:t>
            </a:r>
            <a:r>
              <a:rPr lang="de-DE" dirty="0"/>
              <a:t> </a:t>
            </a:r>
            <a:r>
              <a:rPr lang="de-DE" dirty="0" err="1"/>
              <a:t>need</a:t>
            </a:r>
            <a:r>
              <a:rPr lang="de-DE" dirty="0"/>
              <a:t> </a:t>
            </a:r>
            <a:r>
              <a:rPr lang="de-DE" dirty="0" err="1"/>
              <a:t>to</a:t>
            </a:r>
            <a:r>
              <a:rPr lang="de-DE" dirty="0"/>
              <a:t> </a:t>
            </a:r>
            <a:r>
              <a:rPr lang="de-DE" dirty="0" err="1"/>
              <a:t>know</a:t>
            </a:r>
            <a:r>
              <a:rPr lang="de-DE" dirty="0"/>
              <a:t> </a:t>
            </a:r>
            <a:r>
              <a:rPr lang="de-DE" dirty="0" err="1"/>
              <a:t>is</a:t>
            </a:r>
            <a:r>
              <a:rPr lang="de-DE" dirty="0"/>
              <a:t> </a:t>
            </a:r>
            <a:r>
              <a:rPr lang="de-DE" dirty="0" err="1"/>
              <a:t>mass</a:t>
            </a:r>
            <a:r>
              <a:rPr lang="de-DE" dirty="0"/>
              <a:t> ...</a:t>
            </a:r>
          </a:p>
        </p:txBody>
      </p:sp>
      <p:sp>
        <p:nvSpPr>
          <p:cNvPr id="5" name="Textfeld 4">
            <a:extLst>
              <a:ext uri="{FF2B5EF4-FFF2-40B4-BE49-F238E27FC236}">
                <a16:creationId xmlns:a16="http://schemas.microsoft.com/office/drawing/2014/main" id="{F2C71B52-E63C-EC4D-878E-67DF5104C433}"/>
              </a:ext>
            </a:extLst>
          </p:cNvPr>
          <p:cNvSpPr txBox="1"/>
          <p:nvPr/>
        </p:nvSpPr>
        <p:spPr>
          <a:xfrm>
            <a:off x="1143001" y="4704919"/>
            <a:ext cx="4754105" cy="415498"/>
          </a:xfrm>
          <a:prstGeom prst="rect">
            <a:avLst/>
          </a:prstGeom>
          <a:noFill/>
        </p:spPr>
        <p:txBody>
          <a:bodyPr wrap="square" rtlCol="0">
            <a:spAutoFit/>
          </a:bodyPr>
          <a:lstStyle/>
          <a:p>
            <a:pPr defTabSz="685800" eaLnBrk="0" fontAlgn="base" hangingPunct="0">
              <a:spcBef>
                <a:spcPct val="0"/>
              </a:spcBef>
              <a:spcAft>
                <a:spcPct val="0"/>
              </a:spcAft>
              <a:defRPr/>
            </a:pPr>
            <a:r>
              <a:rPr kumimoji="1" lang="de-DE" sz="1050" dirty="0" err="1">
                <a:solidFill>
                  <a:srgbClr val="000000"/>
                </a:solidFill>
                <a:latin typeface="Verdana"/>
                <a:ea typeface="ＭＳ Ｐゴシック" charset="0"/>
                <a:cs typeface="Verdana"/>
              </a:rPr>
              <a:t>Based</a:t>
            </a:r>
            <a:r>
              <a:rPr kumimoji="1" lang="de-DE" sz="1050" dirty="0">
                <a:solidFill>
                  <a:srgbClr val="000000"/>
                </a:solidFill>
                <a:latin typeface="Verdana"/>
                <a:ea typeface="ＭＳ Ｐゴシック" charset="0"/>
                <a:cs typeface="Verdana"/>
              </a:rPr>
              <a:t> on </a:t>
            </a:r>
            <a:br>
              <a:rPr kumimoji="1" lang="de-DE" sz="1050" dirty="0">
                <a:solidFill>
                  <a:srgbClr val="000000"/>
                </a:solidFill>
                <a:latin typeface="Verdana"/>
                <a:ea typeface="ＭＳ Ｐゴシック" charset="0"/>
                <a:cs typeface="Verdana"/>
              </a:rPr>
            </a:br>
            <a:r>
              <a:rPr kumimoji="1" lang="de-DE" sz="1050" dirty="0" err="1">
                <a:solidFill>
                  <a:srgbClr val="000000"/>
                </a:solidFill>
                <a:latin typeface="Verdana"/>
                <a:ea typeface="ＭＳ Ｐゴシック" charset="0"/>
                <a:cs typeface="Verdana"/>
              </a:rPr>
              <a:t>Psaltis</a:t>
            </a:r>
            <a:r>
              <a:rPr kumimoji="1" lang="de-DE" sz="1050" dirty="0">
                <a:solidFill>
                  <a:srgbClr val="000000"/>
                </a:solidFill>
                <a:latin typeface="Verdana"/>
                <a:ea typeface="ＭＳ Ｐゴシック" charset="0"/>
                <a:cs typeface="Verdana"/>
              </a:rPr>
              <a:t> et al. (2020, PRL, 2021, Phys. </a:t>
            </a:r>
            <a:r>
              <a:rPr kumimoji="1" lang="de-DE" sz="1050" dirty="0" err="1">
                <a:solidFill>
                  <a:srgbClr val="000000"/>
                </a:solidFill>
                <a:latin typeface="Verdana"/>
                <a:ea typeface="ＭＳ Ｐゴシック" charset="0"/>
                <a:cs typeface="Verdana"/>
              </a:rPr>
              <a:t>Rev</a:t>
            </a:r>
            <a:r>
              <a:rPr kumimoji="1" lang="de-DE" sz="1050" dirty="0">
                <a:solidFill>
                  <a:srgbClr val="000000"/>
                </a:solidFill>
                <a:latin typeface="Verdana"/>
                <a:ea typeface="ＭＳ Ｐゴシック" charset="0"/>
                <a:cs typeface="Verdana"/>
              </a:rPr>
              <a:t>. D)</a:t>
            </a:r>
          </a:p>
        </p:txBody>
      </p:sp>
      <p:sp>
        <p:nvSpPr>
          <p:cNvPr id="2" name="Textfeld 1">
            <a:extLst>
              <a:ext uri="{FF2B5EF4-FFF2-40B4-BE49-F238E27FC236}">
                <a16:creationId xmlns:a16="http://schemas.microsoft.com/office/drawing/2014/main" id="{E1369955-7584-7C4F-8582-9A600F5621BC}"/>
              </a:ext>
            </a:extLst>
          </p:cNvPr>
          <p:cNvSpPr txBox="1"/>
          <p:nvPr/>
        </p:nvSpPr>
        <p:spPr>
          <a:xfrm>
            <a:off x="5307980" y="3698039"/>
            <a:ext cx="2090580" cy="276999"/>
          </a:xfrm>
          <a:prstGeom prst="rect">
            <a:avLst/>
          </a:prstGeom>
          <a:noFill/>
        </p:spPr>
        <p:txBody>
          <a:bodyPr wrap="square" rtlCol="0">
            <a:spAutoFit/>
          </a:bodyPr>
          <a:lstStyle/>
          <a:p>
            <a:pPr defTabSz="685800" eaLnBrk="0" fontAlgn="base" hangingPunct="0">
              <a:spcBef>
                <a:spcPct val="0"/>
              </a:spcBef>
              <a:spcAft>
                <a:spcPct val="0"/>
              </a:spcAft>
              <a:defRPr/>
            </a:pPr>
            <a:r>
              <a:rPr kumimoji="1" lang="en-US" sz="1200" dirty="0">
                <a:solidFill>
                  <a:srgbClr val="000000"/>
                </a:solidFill>
                <a:latin typeface="Verdana"/>
                <a:ea typeface="ＭＳ Ｐゴシック" charset="0"/>
                <a:cs typeface="Verdana"/>
              </a:rPr>
              <a:t>(Prediction – not a fit!)</a:t>
            </a:r>
          </a:p>
        </p:txBody>
      </p:sp>
      <p:sp>
        <p:nvSpPr>
          <p:cNvPr id="4" name="Textfeld 3">
            <a:extLst>
              <a:ext uri="{FF2B5EF4-FFF2-40B4-BE49-F238E27FC236}">
                <a16:creationId xmlns:a16="http://schemas.microsoft.com/office/drawing/2014/main" id="{B511F6E2-1091-A9FA-7860-0C01839E1852}"/>
              </a:ext>
            </a:extLst>
          </p:cNvPr>
          <p:cNvSpPr txBox="1"/>
          <p:nvPr/>
        </p:nvSpPr>
        <p:spPr>
          <a:xfrm>
            <a:off x="87923" y="682910"/>
            <a:ext cx="6638193" cy="276999"/>
          </a:xfrm>
          <a:prstGeom prst="rect">
            <a:avLst/>
          </a:prstGeom>
          <a:noFill/>
        </p:spPr>
        <p:txBody>
          <a:bodyPr wrap="square" rtlCol="0">
            <a:spAutoFit/>
          </a:bodyPr>
          <a:lstStyle/>
          <a:p>
            <a:pPr defTabSz="685800">
              <a:defRPr/>
            </a:pPr>
            <a:r>
              <a:rPr lang="en-US" sz="1200" dirty="0">
                <a:solidFill>
                  <a:srgbClr val="000000"/>
                </a:solidFill>
                <a:latin typeface="Verdana"/>
                <a:ea typeface="ＭＳ Ｐゴシック"/>
                <a:cs typeface="Verdana"/>
              </a:rPr>
              <a:t>Testing the scale invariance of general relativity over 8 orders of magnitude.</a:t>
            </a:r>
          </a:p>
        </p:txBody>
      </p:sp>
    </p:spTree>
    <p:extLst>
      <p:ext uri="{BB962C8B-B14F-4D97-AF65-F5344CB8AC3E}">
        <p14:creationId xmlns:p14="http://schemas.microsoft.com/office/powerpoint/2010/main" val="381472893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14">
            <a:extLst>
              <a:ext uri="{FF2B5EF4-FFF2-40B4-BE49-F238E27FC236}">
                <a16:creationId xmlns:a16="http://schemas.microsoft.com/office/drawing/2014/main" id="{9E9B8464-031D-6EAB-C4D1-619FC8219ACC}"/>
              </a:ext>
            </a:extLst>
          </p:cNvPr>
          <p:cNvPicPr>
            <a:picLocks noGrp="1" noChangeAspect="1"/>
          </p:cNvPicPr>
          <p:nvPr>
            <p:ph idx="1"/>
          </p:nvPr>
        </p:nvPicPr>
        <p:blipFill>
          <a:blip r:embed="rId3"/>
          <a:stretch>
            <a:fillRect/>
          </a:stretch>
        </p:blipFill>
        <p:spPr>
          <a:xfrm>
            <a:off x="1388653" y="872728"/>
            <a:ext cx="6366695" cy="4186238"/>
          </a:xfrm>
          <a:prstGeom prst="rect">
            <a:avLst/>
          </a:prstGeom>
        </p:spPr>
      </p:pic>
      <p:sp>
        <p:nvSpPr>
          <p:cNvPr id="3" name="Titel 2">
            <a:extLst>
              <a:ext uri="{FF2B5EF4-FFF2-40B4-BE49-F238E27FC236}">
                <a16:creationId xmlns:a16="http://schemas.microsoft.com/office/drawing/2014/main" id="{1538D1E9-B999-504E-8BA2-F47DDC4C699A}"/>
              </a:ext>
            </a:extLst>
          </p:cNvPr>
          <p:cNvSpPr>
            <a:spLocks noGrp="1"/>
          </p:cNvSpPr>
          <p:nvPr>
            <p:ph type="title"/>
          </p:nvPr>
        </p:nvSpPr>
        <p:spPr/>
        <p:txBody>
          <a:bodyPr/>
          <a:lstStyle/>
          <a:p>
            <a:r>
              <a:rPr lang="de-DE" dirty="0"/>
              <a:t>All </a:t>
            </a:r>
            <a:r>
              <a:rPr lang="de-DE" dirty="0" err="1"/>
              <a:t>you</a:t>
            </a:r>
            <a:r>
              <a:rPr lang="de-DE" dirty="0"/>
              <a:t> </a:t>
            </a:r>
            <a:r>
              <a:rPr lang="de-DE" dirty="0" err="1"/>
              <a:t>need</a:t>
            </a:r>
            <a:r>
              <a:rPr lang="de-DE" dirty="0"/>
              <a:t> </a:t>
            </a:r>
            <a:r>
              <a:rPr lang="de-DE" dirty="0" err="1"/>
              <a:t>to</a:t>
            </a:r>
            <a:r>
              <a:rPr lang="de-DE" dirty="0"/>
              <a:t> </a:t>
            </a:r>
            <a:r>
              <a:rPr lang="de-DE" dirty="0" err="1"/>
              <a:t>know</a:t>
            </a:r>
            <a:r>
              <a:rPr lang="de-DE" dirty="0"/>
              <a:t> </a:t>
            </a:r>
            <a:r>
              <a:rPr lang="de-DE" dirty="0" err="1"/>
              <a:t>is</a:t>
            </a:r>
            <a:r>
              <a:rPr lang="de-DE" dirty="0"/>
              <a:t> </a:t>
            </a:r>
            <a:r>
              <a:rPr lang="de-DE" dirty="0" err="1"/>
              <a:t>mass</a:t>
            </a:r>
            <a:r>
              <a:rPr lang="de-DE" dirty="0"/>
              <a:t> ...</a:t>
            </a:r>
          </a:p>
        </p:txBody>
      </p:sp>
      <p:sp>
        <p:nvSpPr>
          <p:cNvPr id="5" name="Textfeld 4">
            <a:extLst>
              <a:ext uri="{FF2B5EF4-FFF2-40B4-BE49-F238E27FC236}">
                <a16:creationId xmlns:a16="http://schemas.microsoft.com/office/drawing/2014/main" id="{F2C71B52-E63C-EC4D-878E-67DF5104C433}"/>
              </a:ext>
            </a:extLst>
          </p:cNvPr>
          <p:cNvSpPr txBox="1"/>
          <p:nvPr/>
        </p:nvSpPr>
        <p:spPr>
          <a:xfrm>
            <a:off x="1143001" y="4704919"/>
            <a:ext cx="4754105" cy="415498"/>
          </a:xfrm>
          <a:prstGeom prst="rect">
            <a:avLst/>
          </a:prstGeom>
          <a:noFill/>
        </p:spPr>
        <p:txBody>
          <a:bodyPr wrap="square" rtlCol="0">
            <a:spAutoFit/>
          </a:bodyPr>
          <a:lstStyle/>
          <a:p>
            <a:pPr defTabSz="685800" eaLnBrk="0" fontAlgn="base" hangingPunct="0">
              <a:spcBef>
                <a:spcPct val="0"/>
              </a:spcBef>
              <a:spcAft>
                <a:spcPct val="0"/>
              </a:spcAft>
              <a:defRPr/>
            </a:pPr>
            <a:r>
              <a:rPr kumimoji="1" lang="de-DE" sz="1050" dirty="0" err="1">
                <a:solidFill>
                  <a:srgbClr val="000000"/>
                </a:solidFill>
                <a:latin typeface="Verdana"/>
                <a:ea typeface="ＭＳ Ｐゴシック" charset="0"/>
                <a:cs typeface="Verdana"/>
              </a:rPr>
              <a:t>Based</a:t>
            </a:r>
            <a:r>
              <a:rPr kumimoji="1" lang="de-DE" sz="1050" dirty="0">
                <a:solidFill>
                  <a:srgbClr val="000000"/>
                </a:solidFill>
                <a:latin typeface="Verdana"/>
                <a:ea typeface="ＭＳ Ｐゴシック" charset="0"/>
                <a:cs typeface="Verdana"/>
              </a:rPr>
              <a:t> on </a:t>
            </a:r>
            <a:br>
              <a:rPr kumimoji="1" lang="de-DE" sz="1050" dirty="0">
                <a:solidFill>
                  <a:srgbClr val="000000"/>
                </a:solidFill>
                <a:latin typeface="Verdana"/>
                <a:ea typeface="ＭＳ Ｐゴシック" charset="0"/>
                <a:cs typeface="Verdana"/>
              </a:rPr>
            </a:br>
            <a:r>
              <a:rPr kumimoji="1" lang="de-DE" sz="1050" dirty="0" err="1">
                <a:solidFill>
                  <a:srgbClr val="000000"/>
                </a:solidFill>
                <a:latin typeface="Verdana"/>
                <a:ea typeface="ＭＳ Ｐゴシック" charset="0"/>
                <a:cs typeface="Verdana"/>
              </a:rPr>
              <a:t>Psaltis</a:t>
            </a:r>
            <a:r>
              <a:rPr kumimoji="1" lang="de-DE" sz="1050" dirty="0">
                <a:solidFill>
                  <a:srgbClr val="000000"/>
                </a:solidFill>
                <a:latin typeface="Verdana"/>
                <a:ea typeface="ＭＳ Ｐゴシック" charset="0"/>
                <a:cs typeface="Verdana"/>
              </a:rPr>
              <a:t> et al. (2020, PRL, 2021, Phys. </a:t>
            </a:r>
            <a:r>
              <a:rPr kumimoji="1" lang="de-DE" sz="1050" dirty="0" err="1">
                <a:solidFill>
                  <a:srgbClr val="000000"/>
                </a:solidFill>
                <a:latin typeface="Verdana"/>
                <a:ea typeface="ＭＳ Ｐゴシック" charset="0"/>
                <a:cs typeface="Verdana"/>
              </a:rPr>
              <a:t>Rev</a:t>
            </a:r>
            <a:r>
              <a:rPr kumimoji="1" lang="de-DE" sz="1050" dirty="0">
                <a:solidFill>
                  <a:srgbClr val="000000"/>
                </a:solidFill>
                <a:latin typeface="Verdana"/>
                <a:ea typeface="ＭＳ Ｐゴシック" charset="0"/>
                <a:cs typeface="Verdana"/>
              </a:rPr>
              <a:t>. D)</a:t>
            </a:r>
          </a:p>
        </p:txBody>
      </p:sp>
      <p:sp>
        <p:nvSpPr>
          <p:cNvPr id="11" name="Textfeld 10">
            <a:extLst>
              <a:ext uri="{FF2B5EF4-FFF2-40B4-BE49-F238E27FC236}">
                <a16:creationId xmlns:a16="http://schemas.microsoft.com/office/drawing/2014/main" id="{1685CB7E-5661-A946-B049-A5E75ACDD8AB}"/>
              </a:ext>
            </a:extLst>
          </p:cNvPr>
          <p:cNvSpPr txBox="1"/>
          <p:nvPr/>
        </p:nvSpPr>
        <p:spPr>
          <a:xfrm>
            <a:off x="2158930" y="3124961"/>
            <a:ext cx="1331402" cy="276999"/>
          </a:xfrm>
          <a:prstGeom prst="rect">
            <a:avLst/>
          </a:prstGeom>
          <a:noFill/>
        </p:spPr>
        <p:txBody>
          <a:bodyPr wrap="square" rtlCol="0">
            <a:spAutoFit/>
          </a:bodyPr>
          <a:lstStyle/>
          <a:p>
            <a:pPr defTabSz="685800" eaLnBrk="0" fontAlgn="base" hangingPunct="0">
              <a:spcBef>
                <a:spcPct val="0"/>
              </a:spcBef>
              <a:spcAft>
                <a:spcPct val="0"/>
              </a:spcAft>
              <a:defRPr/>
            </a:pPr>
            <a:r>
              <a:rPr kumimoji="1" lang="en-US" sz="1200" dirty="0">
                <a:solidFill>
                  <a:srgbClr val="000000"/>
                </a:solidFill>
                <a:latin typeface="Verdana"/>
                <a:ea typeface="ＭＳ Ｐゴシック" charset="0"/>
                <a:cs typeface="Verdana"/>
              </a:rPr>
              <a:t>LIGO/VIRGO</a:t>
            </a:r>
          </a:p>
        </p:txBody>
      </p:sp>
      <p:sp>
        <p:nvSpPr>
          <p:cNvPr id="7" name="Textfeld 6">
            <a:extLst>
              <a:ext uri="{FF2B5EF4-FFF2-40B4-BE49-F238E27FC236}">
                <a16:creationId xmlns:a16="http://schemas.microsoft.com/office/drawing/2014/main" id="{30CD6619-6D6D-5AA2-821D-2B8445FDAB3C}"/>
              </a:ext>
            </a:extLst>
          </p:cNvPr>
          <p:cNvSpPr txBox="1"/>
          <p:nvPr/>
        </p:nvSpPr>
        <p:spPr>
          <a:xfrm>
            <a:off x="87923" y="682910"/>
            <a:ext cx="6638193" cy="276999"/>
          </a:xfrm>
          <a:prstGeom prst="rect">
            <a:avLst/>
          </a:prstGeom>
          <a:noFill/>
        </p:spPr>
        <p:txBody>
          <a:bodyPr wrap="square" rtlCol="0">
            <a:spAutoFit/>
          </a:bodyPr>
          <a:lstStyle/>
          <a:p>
            <a:pPr defTabSz="685800">
              <a:defRPr/>
            </a:pPr>
            <a:r>
              <a:rPr lang="en-US" sz="1200" dirty="0">
                <a:solidFill>
                  <a:srgbClr val="000000"/>
                </a:solidFill>
                <a:latin typeface="Verdana"/>
                <a:ea typeface="ＭＳ Ｐゴシック"/>
                <a:cs typeface="Verdana"/>
              </a:rPr>
              <a:t>Testing the scale invariance of general relativity over 8 orders of magnitude.</a:t>
            </a:r>
          </a:p>
        </p:txBody>
      </p:sp>
      <p:sp>
        <p:nvSpPr>
          <p:cNvPr id="4" name="Textfeld 3">
            <a:extLst>
              <a:ext uri="{FF2B5EF4-FFF2-40B4-BE49-F238E27FC236}">
                <a16:creationId xmlns:a16="http://schemas.microsoft.com/office/drawing/2014/main" id="{2120349C-197A-4ACD-BB90-4EC6AEA70DEC}"/>
              </a:ext>
            </a:extLst>
          </p:cNvPr>
          <p:cNvSpPr txBox="1"/>
          <p:nvPr/>
        </p:nvSpPr>
        <p:spPr>
          <a:xfrm>
            <a:off x="5307980" y="3698039"/>
            <a:ext cx="2090580" cy="276999"/>
          </a:xfrm>
          <a:prstGeom prst="rect">
            <a:avLst/>
          </a:prstGeom>
          <a:noFill/>
        </p:spPr>
        <p:txBody>
          <a:bodyPr wrap="square" rtlCol="0">
            <a:spAutoFit/>
          </a:bodyPr>
          <a:lstStyle/>
          <a:p>
            <a:pPr defTabSz="685800" eaLnBrk="0" fontAlgn="base" hangingPunct="0">
              <a:spcBef>
                <a:spcPct val="0"/>
              </a:spcBef>
              <a:spcAft>
                <a:spcPct val="0"/>
              </a:spcAft>
              <a:defRPr/>
            </a:pPr>
            <a:r>
              <a:rPr kumimoji="1" lang="en-US" sz="1200" dirty="0">
                <a:solidFill>
                  <a:srgbClr val="000000"/>
                </a:solidFill>
                <a:latin typeface="Verdana"/>
                <a:ea typeface="ＭＳ Ｐゴシック" charset="0"/>
                <a:cs typeface="Verdana"/>
              </a:rPr>
              <a:t>(Prediction – not a fit!)</a:t>
            </a:r>
          </a:p>
        </p:txBody>
      </p:sp>
    </p:spTree>
    <p:extLst>
      <p:ext uri="{BB962C8B-B14F-4D97-AF65-F5344CB8AC3E}">
        <p14:creationId xmlns:p14="http://schemas.microsoft.com/office/powerpoint/2010/main" val="24021354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40BFCD0A-9F14-2392-00F3-205F51DF7ED5}"/>
              </a:ext>
            </a:extLst>
          </p:cNvPr>
          <p:cNvPicPr>
            <a:picLocks noGrp="1" noChangeAspect="1"/>
          </p:cNvPicPr>
          <p:nvPr>
            <p:ph idx="1"/>
          </p:nvPr>
        </p:nvPicPr>
        <p:blipFill>
          <a:blip r:embed="rId3"/>
          <a:stretch>
            <a:fillRect/>
          </a:stretch>
        </p:blipFill>
        <p:spPr>
          <a:xfrm>
            <a:off x="1388653" y="872728"/>
            <a:ext cx="6366695" cy="4186238"/>
          </a:xfrm>
          <a:prstGeom prst="rect">
            <a:avLst/>
          </a:prstGeom>
        </p:spPr>
      </p:pic>
      <p:sp>
        <p:nvSpPr>
          <p:cNvPr id="3" name="Titel 2">
            <a:extLst>
              <a:ext uri="{FF2B5EF4-FFF2-40B4-BE49-F238E27FC236}">
                <a16:creationId xmlns:a16="http://schemas.microsoft.com/office/drawing/2014/main" id="{1538D1E9-B999-504E-8BA2-F47DDC4C699A}"/>
              </a:ext>
            </a:extLst>
          </p:cNvPr>
          <p:cNvSpPr>
            <a:spLocks noGrp="1"/>
          </p:cNvSpPr>
          <p:nvPr>
            <p:ph type="title"/>
          </p:nvPr>
        </p:nvSpPr>
        <p:spPr/>
        <p:txBody>
          <a:bodyPr/>
          <a:lstStyle/>
          <a:p>
            <a:r>
              <a:rPr lang="de-DE" dirty="0"/>
              <a:t>All </a:t>
            </a:r>
            <a:r>
              <a:rPr lang="de-DE" dirty="0" err="1"/>
              <a:t>you</a:t>
            </a:r>
            <a:r>
              <a:rPr lang="de-DE" dirty="0"/>
              <a:t> </a:t>
            </a:r>
            <a:r>
              <a:rPr lang="de-DE" dirty="0" err="1"/>
              <a:t>need</a:t>
            </a:r>
            <a:r>
              <a:rPr lang="de-DE" dirty="0"/>
              <a:t> </a:t>
            </a:r>
            <a:r>
              <a:rPr lang="de-DE" dirty="0" err="1"/>
              <a:t>to</a:t>
            </a:r>
            <a:r>
              <a:rPr lang="de-DE" dirty="0"/>
              <a:t> </a:t>
            </a:r>
            <a:r>
              <a:rPr lang="de-DE" dirty="0" err="1"/>
              <a:t>know</a:t>
            </a:r>
            <a:r>
              <a:rPr lang="de-DE" dirty="0"/>
              <a:t> </a:t>
            </a:r>
            <a:r>
              <a:rPr lang="de-DE" dirty="0" err="1"/>
              <a:t>is</a:t>
            </a:r>
            <a:r>
              <a:rPr lang="de-DE" dirty="0"/>
              <a:t> </a:t>
            </a:r>
            <a:r>
              <a:rPr lang="de-DE" dirty="0" err="1"/>
              <a:t>mass</a:t>
            </a:r>
            <a:r>
              <a:rPr lang="de-DE" dirty="0"/>
              <a:t> ...</a:t>
            </a:r>
          </a:p>
        </p:txBody>
      </p:sp>
      <p:sp>
        <p:nvSpPr>
          <p:cNvPr id="5" name="Textfeld 4">
            <a:extLst>
              <a:ext uri="{FF2B5EF4-FFF2-40B4-BE49-F238E27FC236}">
                <a16:creationId xmlns:a16="http://schemas.microsoft.com/office/drawing/2014/main" id="{F2C71B52-E63C-EC4D-878E-67DF5104C433}"/>
              </a:ext>
            </a:extLst>
          </p:cNvPr>
          <p:cNvSpPr txBox="1"/>
          <p:nvPr/>
        </p:nvSpPr>
        <p:spPr>
          <a:xfrm>
            <a:off x="1143001" y="4704919"/>
            <a:ext cx="4754105" cy="415498"/>
          </a:xfrm>
          <a:prstGeom prst="rect">
            <a:avLst/>
          </a:prstGeom>
          <a:noFill/>
        </p:spPr>
        <p:txBody>
          <a:bodyPr wrap="square" rtlCol="0">
            <a:spAutoFit/>
          </a:bodyPr>
          <a:lstStyle/>
          <a:p>
            <a:pPr defTabSz="685800" eaLnBrk="0" fontAlgn="base" hangingPunct="0">
              <a:spcBef>
                <a:spcPct val="0"/>
              </a:spcBef>
              <a:spcAft>
                <a:spcPct val="0"/>
              </a:spcAft>
              <a:defRPr/>
            </a:pPr>
            <a:r>
              <a:rPr kumimoji="1" lang="de-DE" sz="1050" dirty="0" err="1">
                <a:solidFill>
                  <a:srgbClr val="000000"/>
                </a:solidFill>
                <a:latin typeface="Verdana"/>
                <a:ea typeface="ＭＳ Ｐゴシック" charset="0"/>
                <a:cs typeface="Verdana"/>
              </a:rPr>
              <a:t>Based</a:t>
            </a:r>
            <a:r>
              <a:rPr kumimoji="1" lang="de-DE" sz="1050" dirty="0">
                <a:solidFill>
                  <a:srgbClr val="000000"/>
                </a:solidFill>
                <a:latin typeface="Verdana"/>
                <a:ea typeface="ＭＳ Ｐゴシック" charset="0"/>
                <a:cs typeface="Verdana"/>
              </a:rPr>
              <a:t> on </a:t>
            </a:r>
            <a:br>
              <a:rPr kumimoji="1" lang="de-DE" sz="1050" dirty="0">
                <a:solidFill>
                  <a:srgbClr val="000000"/>
                </a:solidFill>
                <a:latin typeface="Verdana"/>
                <a:ea typeface="ＭＳ Ｐゴシック" charset="0"/>
                <a:cs typeface="Verdana"/>
              </a:rPr>
            </a:br>
            <a:r>
              <a:rPr kumimoji="1" lang="de-DE" sz="1050" dirty="0" err="1">
                <a:solidFill>
                  <a:srgbClr val="000000"/>
                </a:solidFill>
                <a:latin typeface="Verdana"/>
                <a:ea typeface="ＭＳ Ｐゴシック" charset="0"/>
                <a:cs typeface="Verdana"/>
              </a:rPr>
              <a:t>Psaltis</a:t>
            </a:r>
            <a:r>
              <a:rPr kumimoji="1" lang="de-DE" sz="1050" dirty="0">
                <a:solidFill>
                  <a:srgbClr val="000000"/>
                </a:solidFill>
                <a:latin typeface="Verdana"/>
                <a:ea typeface="ＭＳ Ｐゴシック" charset="0"/>
                <a:cs typeface="Verdana"/>
              </a:rPr>
              <a:t> et al. (2020, PRL, 2021, Phys. </a:t>
            </a:r>
            <a:r>
              <a:rPr kumimoji="1" lang="de-DE" sz="1050" dirty="0" err="1">
                <a:solidFill>
                  <a:srgbClr val="000000"/>
                </a:solidFill>
                <a:latin typeface="Verdana"/>
                <a:ea typeface="ＭＳ Ｐゴシック" charset="0"/>
                <a:cs typeface="Verdana"/>
              </a:rPr>
              <a:t>Rev</a:t>
            </a:r>
            <a:r>
              <a:rPr kumimoji="1" lang="de-DE" sz="1050" dirty="0">
                <a:solidFill>
                  <a:srgbClr val="000000"/>
                </a:solidFill>
                <a:latin typeface="Verdana"/>
                <a:ea typeface="ＭＳ Ｐゴシック" charset="0"/>
                <a:cs typeface="Verdana"/>
              </a:rPr>
              <a:t>. D)</a:t>
            </a:r>
          </a:p>
        </p:txBody>
      </p:sp>
      <p:sp>
        <p:nvSpPr>
          <p:cNvPr id="11" name="Textfeld 10">
            <a:extLst>
              <a:ext uri="{FF2B5EF4-FFF2-40B4-BE49-F238E27FC236}">
                <a16:creationId xmlns:a16="http://schemas.microsoft.com/office/drawing/2014/main" id="{1685CB7E-5661-A946-B049-A5E75ACDD8AB}"/>
              </a:ext>
            </a:extLst>
          </p:cNvPr>
          <p:cNvSpPr txBox="1"/>
          <p:nvPr/>
        </p:nvSpPr>
        <p:spPr>
          <a:xfrm>
            <a:off x="2158930" y="3124961"/>
            <a:ext cx="1398309" cy="276999"/>
          </a:xfrm>
          <a:prstGeom prst="rect">
            <a:avLst/>
          </a:prstGeom>
          <a:noFill/>
        </p:spPr>
        <p:txBody>
          <a:bodyPr wrap="square" rtlCol="0">
            <a:spAutoFit/>
          </a:bodyPr>
          <a:lstStyle/>
          <a:p>
            <a:pPr defTabSz="685800" eaLnBrk="0" fontAlgn="base" hangingPunct="0">
              <a:spcBef>
                <a:spcPct val="0"/>
              </a:spcBef>
              <a:spcAft>
                <a:spcPct val="0"/>
              </a:spcAft>
              <a:defRPr/>
            </a:pPr>
            <a:r>
              <a:rPr kumimoji="1" lang="en-US" sz="1200" dirty="0">
                <a:solidFill>
                  <a:srgbClr val="000000"/>
                </a:solidFill>
                <a:latin typeface="Verdana"/>
                <a:ea typeface="ＭＳ Ｐゴシック" charset="0"/>
                <a:cs typeface="Verdana"/>
              </a:rPr>
              <a:t>LIGO/VIRGO</a:t>
            </a:r>
          </a:p>
        </p:txBody>
      </p:sp>
      <p:sp>
        <p:nvSpPr>
          <p:cNvPr id="8" name="Textfeld 7">
            <a:extLst>
              <a:ext uri="{FF2B5EF4-FFF2-40B4-BE49-F238E27FC236}">
                <a16:creationId xmlns:a16="http://schemas.microsoft.com/office/drawing/2014/main" id="{F2C01966-8BDA-5248-C8D1-024863A59F33}"/>
              </a:ext>
            </a:extLst>
          </p:cNvPr>
          <p:cNvSpPr txBox="1"/>
          <p:nvPr/>
        </p:nvSpPr>
        <p:spPr>
          <a:xfrm>
            <a:off x="87923" y="682910"/>
            <a:ext cx="6638193" cy="276999"/>
          </a:xfrm>
          <a:prstGeom prst="rect">
            <a:avLst/>
          </a:prstGeom>
          <a:noFill/>
        </p:spPr>
        <p:txBody>
          <a:bodyPr wrap="square" rtlCol="0">
            <a:spAutoFit/>
          </a:bodyPr>
          <a:lstStyle/>
          <a:p>
            <a:pPr defTabSz="685800">
              <a:defRPr/>
            </a:pPr>
            <a:r>
              <a:rPr lang="en-US" sz="1200" dirty="0">
                <a:solidFill>
                  <a:srgbClr val="000000"/>
                </a:solidFill>
                <a:latin typeface="Verdana"/>
                <a:ea typeface="ＭＳ Ｐゴシック"/>
                <a:cs typeface="Verdana"/>
              </a:rPr>
              <a:t>Testing the scale invariance of general relativity over 8 orders of magnitude.</a:t>
            </a:r>
          </a:p>
        </p:txBody>
      </p:sp>
      <p:sp>
        <p:nvSpPr>
          <p:cNvPr id="4" name="Textfeld 3">
            <a:extLst>
              <a:ext uri="{FF2B5EF4-FFF2-40B4-BE49-F238E27FC236}">
                <a16:creationId xmlns:a16="http://schemas.microsoft.com/office/drawing/2014/main" id="{D6167651-4FC7-9228-38B7-74EAB17E441C}"/>
              </a:ext>
            </a:extLst>
          </p:cNvPr>
          <p:cNvSpPr txBox="1"/>
          <p:nvPr/>
        </p:nvSpPr>
        <p:spPr>
          <a:xfrm>
            <a:off x="5307980" y="3698039"/>
            <a:ext cx="2090580" cy="276999"/>
          </a:xfrm>
          <a:prstGeom prst="rect">
            <a:avLst/>
          </a:prstGeom>
          <a:noFill/>
        </p:spPr>
        <p:txBody>
          <a:bodyPr wrap="square" rtlCol="0">
            <a:spAutoFit/>
          </a:bodyPr>
          <a:lstStyle/>
          <a:p>
            <a:pPr defTabSz="685800" eaLnBrk="0" fontAlgn="base" hangingPunct="0">
              <a:spcBef>
                <a:spcPct val="0"/>
              </a:spcBef>
              <a:spcAft>
                <a:spcPct val="0"/>
              </a:spcAft>
              <a:defRPr/>
            </a:pPr>
            <a:r>
              <a:rPr kumimoji="1" lang="en-US" sz="1200" dirty="0">
                <a:solidFill>
                  <a:srgbClr val="000000"/>
                </a:solidFill>
                <a:latin typeface="Verdana"/>
                <a:ea typeface="ＭＳ Ｐゴシック" charset="0"/>
                <a:cs typeface="Verdana"/>
              </a:rPr>
              <a:t>(Prediction – not a fit!)</a:t>
            </a:r>
          </a:p>
        </p:txBody>
      </p:sp>
    </p:spTree>
    <p:extLst>
      <p:ext uri="{BB962C8B-B14F-4D97-AF65-F5344CB8AC3E}">
        <p14:creationId xmlns:p14="http://schemas.microsoft.com/office/powerpoint/2010/main" val="1179560611"/>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cap="flat" cmpd="sng" algn="ctr">
          <a:solidFill>
            <a:schemeClr val="tx1"/>
          </a:solidFill>
          <a:prstDash val="solid"/>
          <a:round/>
          <a:headEnd type="none" w="med" len="med"/>
          <a:tailEnd type="triangle" w="med" len="med"/>
        </a:ln>
      </a:spPr>
      <a:bodyPr rtlCol="0" anchor="ctr"/>
      <a:lstStyle>
        <a:defPPr algn="ctr">
          <a:defRPr/>
        </a:defPPr>
      </a:lstStyle>
      <a:style>
        <a:lnRef idx="0">
          <a:scrgbClr r="0" g="0" b="0"/>
        </a:lnRef>
        <a:fillRef idx="0">
          <a:scrgbClr r="0" g="0" b="0"/>
        </a:fillRef>
        <a:effectRef idx="0">
          <a:scrgbClr r="0" g="0" b="0"/>
        </a:effectRef>
        <a:fontRef idx="minor">
          <a:schemeClr val="tx1"/>
        </a:fontRef>
      </a:style>
    </a:spDef>
    <a:txDef>
      <a:spPr>
        <a:noFill/>
      </a:spPr>
      <a:bodyPr wrap="square" rtlCol="0">
        <a:spAutoFit/>
      </a:bodyPr>
      <a:lstStyle>
        <a:defPPr algn="l">
          <a:defRPr sz="140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Theme">
  <a:themeElements>
    <a:clrScheme name="Feuer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fontScheme name="Feuer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wrap="none" rtlCol="0" anchor="ctr">
        <a:normAutofit/>
      </a:bodyPr>
      <a:lstStyle>
        <a:defPPr algn="ctr">
          <a:defRPr sz="1200" dirty="0" err="1">
            <a:latin typeface="Verdana"/>
            <a:cs typeface="Verdana"/>
          </a:defRPr>
        </a:defPPr>
      </a:lstStyle>
    </a:spDef>
    <a:lnDef>
      <a:spPr bwMode="auto">
        <a:noFill/>
        <a:ln w="28575" cap="flat" cmpd="sng" algn="ctr">
          <a:solidFill>
            <a:srgbClr val="981E0C"/>
          </a:solidFill>
          <a:prstDash val="solid"/>
          <a:round/>
          <a:headEnd type="none" w="med" len="med"/>
          <a:tailEnd type="triangle"/>
        </a:ln>
        <a:effectLst/>
        <a:extLst>
          <a:ext uri="{909E8E84-426E-40dd-AFC4-6F175D3DCCD1}">
            <a14:hiddenFill xmlns:a14="http://schemas.microsoft.com/office/drawing/2010/main" xmlns="">
              <a:solidFill>
                <a:srgbClr val="FFFFFF"/>
              </a:solidFill>
            </a14:hiddenFill>
          </a:ext>
        </a:extLst>
      </a:spPr>
      <a:bodyPr/>
      <a:lstStyle/>
    </a:lnDef>
    <a:txDef>
      <a:spPr>
        <a:noFill/>
      </a:spPr>
      <a:bodyPr wrap="square" rtlCol="0">
        <a:spAutoFit/>
      </a:bodyPr>
      <a:lstStyle>
        <a:defPPr algn="l">
          <a:defRPr sz="1600" dirty="0" err="1" smtClean="0">
            <a:latin typeface="Verdana"/>
            <a:cs typeface="Verdana"/>
          </a:defRPr>
        </a:defPPr>
      </a:lstStyle>
    </a:txDef>
  </a:objectDefaults>
  <a:extraClrSchemeLst>
    <a:extraClrScheme>
      <a:clrScheme name="Feuer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euer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euer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euer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Feuer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themeOverride>
</file>

<file path=ppt/theme/themeOverride3.xml><?xml version="1.0" encoding="utf-8"?>
<a:themeOverride xmlns:a="http://schemas.openxmlformats.org/drawingml/2006/main">
  <a:clrScheme name="Feuer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themeOverride>
</file>

<file path=ppt/theme/themeOverride4.xml><?xml version="1.0" encoding="utf-8"?>
<a:themeOverride xmlns:a="http://schemas.openxmlformats.org/drawingml/2006/main">
  <a:clrScheme name="Feuer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Feuer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Feuer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themeOverride>
</file>

<file path=docProps/app.xml><?xml version="1.0" encoding="utf-8"?>
<Properties xmlns="http://schemas.openxmlformats.org/officeDocument/2006/extended-properties" xmlns:vt="http://schemas.openxmlformats.org/officeDocument/2006/docPropsVTypes">
  <Template>Default Theme-Radboud</Template>
  <TotalTime>0</TotalTime>
  <Words>3406</Words>
  <Application>Microsoft Macintosh PowerPoint</Application>
  <PresentationFormat>Bildschirmpräsentation (16:9)</PresentationFormat>
  <Paragraphs>410</Paragraphs>
  <Slides>37</Slides>
  <Notes>20</Notes>
  <HiddenSlides>9</HiddenSlides>
  <MMClips>3</MMClips>
  <ScaleCrop>false</ScaleCrop>
  <HeadingPairs>
    <vt:vector size="6" baseType="variant">
      <vt:variant>
        <vt:lpstr>Verwendete Schriftarten</vt:lpstr>
      </vt:variant>
      <vt:variant>
        <vt:i4>7</vt:i4>
      </vt:variant>
      <vt:variant>
        <vt:lpstr>Design</vt:lpstr>
      </vt:variant>
      <vt:variant>
        <vt:i4>6</vt:i4>
      </vt:variant>
      <vt:variant>
        <vt:lpstr>Folientitel</vt:lpstr>
      </vt:variant>
      <vt:variant>
        <vt:i4>37</vt:i4>
      </vt:variant>
    </vt:vector>
  </HeadingPairs>
  <TitlesOfParts>
    <vt:vector size="50" baseType="lpstr">
      <vt:lpstr>Arial</vt:lpstr>
      <vt:lpstr>Calibri</vt:lpstr>
      <vt:lpstr>Cambria Math</vt:lpstr>
      <vt:lpstr>STIXGeneral-Italic</vt:lpstr>
      <vt:lpstr>STIXGeneral-Regular</vt:lpstr>
      <vt:lpstr>Times New Roman</vt:lpstr>
      <vt:lpstr>Verdana</vt:lpstr>
      <vt:lpstr>Office Theme</vt:lpstr>
      <vt:lpstr>3_Office Theme</vt:lpstr>
      <vt:lpstr>Office</vt:lpstr>
      <vt:lpstr>2_Default Theme</vt:lpstr>
      <vt:lpstr>1_Office</vt:lpstr>
      <vt:lpstr>2_Office</vt:lpstr>
      <vt:lpstr>Physics at the Event Horizon </vt:lpstr>
      <vt:lpstr>PowerPoint-Präsentation</vt:lpstr>
      <vt:lpstr>PowerPoint-Präsentation</vt:lpstr>
      <vt:lpstr>The Black Hole Shadow</vt:lpstr>
      <vt:lpstr>PowerPoint-Präsentation</vt:lpstr>
      <vt:lpstr>Event Horizon Telescope Images  </vt:lpstr>
      <vt:lpstr>All you need to know is mass ...</vt:lpstr>
      <vt:lpstr>All you need to know is mass ...</vt:lpstr>
      <vt:lpstr>All you need to know is mass ...</vt:lpstr>
      <vt:lpstr>Testing for an event horizon: Reflecting Surfaces</vt:lpstr>
      <vt:lpstr>Event Horizon and Hawking Radiation </vt:lpstr>
      <vt:lpstr>Black Hole &amp; Unruh Radiation</vt:lpstr>
      <vt:lpstr>PowerPoint-Präsentation</vt:lpstr>
      <vt:lpstr>Description of Particle Production</vt:lpstr>
      <vt:lpstr>Effective Action</vt:lpstr>
      <vt:lpstr>Effective Action</vt:lpstr>
      <vt:lpstr>Rederivation of Schwinger Effect</vt:lpstr>
      <vt:lpstr>Application to black hole spacetimes</vt:lpstr>
      <vt:lpstr>Local effective temeperature </vt:lpstr>
      <vt:lpstr>Geometric optics around black holes</vt:lpstr>
      <vt:lpstr>Gravitational pair production around BH</vt:lpstr>
      <vt:lpstr>Conclusions</vt:lpstr>
      <vt:lpstr>Consequences</vt:lpstr>
      <vt:lpstr>Final words </vt:lpstr>
      <vt:lpstr>Hawking Radiation – alternative view </vt:lpstr>
      <vt:lpstr>Hawking Radiation – alternative view </vt:lpstr>
      <vt:lpstr>Expected Lifetimes</vt:lpstr>
      <vt:lpstr>Sanity check: </vt:lpstr>
      <vt:lpstr>Wick Rotation</vt:lpstr>
      <vt:lpstr>Graybody Factor</vt:lpstr>
      <vt:lpstr>Graybody Factor</vt:lpstr>
      <vt:lpstr>PowerPoint-Präsentation</vt:lpstr>
      <vt:lpstr>PowerPoint-Präsentation</vt:lpstr>
      <vt:lpstr>Event Horizon and Information Loss</vt:lpstr>
      <vt:lpstr>Event Horizon and Hawking Radiation </vt:lpstr>
      <vt:lpstr>Particle creation in general space times</vt:lpstr>
      <vt:lpstr>Event Horizon and Particle Production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at the Event Horizon </dc:title>
  <dc:creator>Heino Falcke</dc:creator>
  <cp:lastModifiedBy>Zeeh-Sourli, Olga</cp:lastModifiedBy>
  <cp:revision>11</cp:revision>
  <dcterms:created xsi:type="dcterms:W3CDTF">2023-05-05T09:31:24Z</dcterms:created>
  <dcterms:modified xsi:type="dcterms:W3CDTF">2023-05-09T07:51:14Z</dcterms:modified>
</cp:coreProperties>
</file>